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090400" cy="7556500"/>
  <p:notesSz cx="9979025" cy="683387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561340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1122680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684020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2245360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806700" algn="l" defTabSz="112268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3368040" algn="l" defTabSz="112268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929380" algn="l" defTabSz="112268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4490720" algn="l" defTabSz="112268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4737" autoAdjust="0"/>
  </p:normalViewPr>
  <p:slideViewPr>
    <p:cSldViewPr>
      <p:cViewPr>
        <p:scale>
          <a:sx n="70" d="100"/>
          <a:sy n="70" d="100"/>
        </p:scale>
        <p:origin x="-36" y="363"/>
      </p:cViewPr>
      <p:guideLst>
        <p:guide orient="horz" pos="2380"/>
        <p:guide pos="3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888" y="-54"/>
      </p:cViewPr>
      <p:guideLst>
        <p:guide orient="horz" pos="2152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fld id="{F907F05A-0914-4C6D-8F2F-0F54804F83B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0050" y="512763"/>
            <a:ext cx="4098925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fld id="{BEE759AB-5C92-4759-A789-A0BB692BE81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56134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2268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8402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24536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806700" algn="l" defTabSz="11226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68040" algn="l" defTabSz="11226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29380" algn="l" defTabSz="11226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90720" algn="l" defTabSz="11226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78CB2A-43A8-4018-B320-646AC66E33AF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12763"/>
            <a:ext cx="4098925" cy="2562225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61340" indent="0" algn="ctr">
              <a:buNone/>
              <a:defRPr/>
            </a:lvl2pPr>
            <a:lvl3pPr marL="1122680" indent="0" algn="ctr">
              <a:buNone/>
              <a:defRPr/>
            </a:lvl3pPr>
            <a:lvl4pPr marL="1684020" indent="0" algn="ctr">
              <a:buNone/>
              <a:defRPr/>
            </a:lvl4pPr>
            <a:lvl5pPr marL="2245360" indent="0" algn="ctr">
              <a:buNone/>
              <a:defRPr/>
            </a:lvl5pPr>
            <a:lvl6pPr marL="2806700" indent="0" algn="ctr">
              <a:buNone/>
              <a:defRPr/>
            </a:lvl6pPr>
            <a:lvl7pPr marL="3368040" indent="0" algn="ctr">
              <a:buNone/>
              <a:defRPr/>
            </a:lvl7pPr>
            <a:lvl8pPr marL="3929380" indent="0" algn="ctr">
              <a:buNone/>
              <a:defRPr/>
            </a:lvl8pPr>
            <a:lvl9pPr marL="449072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42CAD-F08D-4CE0-B452-F330C8D4AB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2D19A-8439-47E4-8D2C-68585C69747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4410" y="671689"/>
            <a:ext cx="2569210" cy="6045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6780" y="671689"/>
            <a:ext cx="7506123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6B1BE-FC06-4D60-A71C-1924E3613A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40BF1-0292-49E4-AE4E-58A1835C203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</p:spPr>
        <p:txBody>
          <a:bodyPr anchor="b"/>
          <a:lstStyle>
            <a:lvl1pPr marL="0" indent="0">
              <a:buNone/>
              <a:defRPr sz="2500"/>
            </a:lvl1pPr>
            <a:lvl2pPr marL="561340" indent="0">
              <a:buNone/>
              <a:defRPr sz="2200"/>
            </a:lvl2pPr>
            <a:lvl3pPr marL="1122680" indent="0">
              <a:buNone/>
              <a:defRPr sz="2000"/>
            </a:lvl3pPr>
            <a:lvl4pPr marL="1684020" indent="0">
              <a:buNone/>
              <a:defRPr sz="1700"/>
            </a:lvl4pPr>
            <a:lvl5pPr marL="2245360" indent="0">
              <a:buNone/>
              <a:defRPr sz="1700"/>
            </a:lvl5pPr>
            <a:lvl6pPr marL="2806700" indent="0">
              <a:buNone/>
              <a:defRPr sz="1700"/>
            </a:lvl6pPr>
            <a:lvl7pPr marL="3368040" indent="0">
              <a:buNone/>
              <a:defRPr sz="1700"/>
            </a:lvl7pPr>
            <a:lvl8pPr marL="3929380" indent="0">
              <a:buNone/>
              <a:defRPr sz="1700"/>
            </a:lvl8pPr>
            <a:lvl9pPr marL="4490720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8A6BF-40A3-476B-BF67-551176D067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6780" y="2182989"/>
            <a:ext cx="5037667" cy="453390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2182989"/>
            <a:ext cx="5037667" cy="453390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39E8-69AC-4C04-B66A-B64D576CEE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302610"/>
            <a:ext cx="108813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40" indent="0">
              <a:buNone/>
              <a:defRPr sz="2500" b="1"/>
            </a:lvl2pPr>
            <a:lvl3pPr marL="1122680" indent="0">
              <a:buNone/>
              <a:defRPr sz="2200" b="1"/>
            </a:lvl3pPr>
            <a:lvl4pPr marL="1684020" indent="0">
              <a:buNone/>
              <a:defRPr sz="2000" b="1"/>
            </a:lvl4pPr>
            <a:lvl5pPr marL="2245360" indent="0">
              <a:buNone/>
              <a:defRPr sz="2000" b="1"/>
            </a:lvl5pPr>
            <a:lvl6pPr marL="2806700" indent="0">
              <a:buNone/>
              <a:defRPr sz="2000" b="1"/>
            </a:lvl6pPr>
            <a:lvl7pPr marL="3368040" indent="0">
              <a:buNone/>
              <a:defRPr sz="2000" b="1"/>
            </a:lvl7pPr>
            <a:lvl8pPr marL="3929380" indent="0">
              <a:buNone/>
              <a:defRPr sz="2000" b="1"/>
            </a:lvl8pPr>
            <a:lvl9pPr marL="449072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40" indent="0">
              <a:buNone/>
              <a:defRPr sz="2500" b="1"/>
            </a:lvl2pPr>
            <a:lvl3pPr marL="1122680" indent="0">
              <a:buNone/>
              <a:defRPr sz="2200" b="1"/>
            </a:lvl3pPr>
            <a:lvl4pPr marL="1684020" indent="0">
              <a:buNone/>
              <a:defRPr sz="2000" b="1"/>
            </a:lvl4pPr>
            <a:lvl5pPr marL="2245360" indent="0">
              <a:buNone/>
              <a:defRPr sz="2000" b="1"/>
            </a:lvl5pPr>
            <a:lvl6pPr marL="2806700" indent="0">
              <a:buNone/>
              <a:defRPr sz="2000" b="1"/>
            </a:lvl6pPr>
            <a:lvl7pPr marL="3368040" indent="0">
              <a:buNone/>
              <a:defRPr sz="2000" b="1"/>
            </a:lvl7pPr>
            <a:lvl8pPr marL="3929380" indent="0">
              <a:buNone/>
              <a:defRPr sz="2000" b="1"/>
            </a:lvl8pPr>
            <a:lvl9pPr marL="449072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B774-040E-4518-A251-C21FDC1402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9ED3F-1D96-4A81-BF64-6D70D3AB1A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C7E5D-74CB-4BA4-B0FB-B4C3C01668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</p:spPr>
        <p:txBody>
          <a:bodyPr/>
          <a:lstStyle>
            <a:lvl1pPr marL="0" indent="0">
              <a:buNone/>
              <a:defRPr sz="1700"/>
            </a:lvl1pPr>
            <a:lvl2pPr marL="561340" indent="0">
              <a:buNone/>
              <a:defRPr sz="1500"/>
            </a:lvl2pPr>
            <a:lvl3pPr marL="1122680" indent="0">
              <a:buNone/>
              <a:defRPr sz="1200"/>
            </a:lvl3pPr>
            <a:lvl4pPr marL="1684020" indent="0">
              <a:buNone/>
              <a:defRPr sz="1100"/>
            </a:lvl4pPr>
            <a:lvl5pPr marL="2245360" indent="0">
              <a:buNone/>
              <a:defRPr sz="1100"/>
            </a:lvl5pPr>
            <a:lvl6pPr marL="2806700" indent="0">
              <a:buNone/>
              <a:defRPr sz="1100"/>
            </a:lvl6pPr>
            <a:lvl7pPr marL="3368040" indent="0">
              <a:buNone/>
              <a:defRPr sz="1100"/>
            </a:lvl7pPr>
            <a:lvl8pPr marL="3929380" indent="0">
              <a:buNone/>
              <a:defRPr sz="1100"/>
            </a:lvl8pPr>
            <a:lvl9pPr marL="44907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895CB-4E46-43B5-87AA-49D4EDC73A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</p:spPr>
        <p:txBody>
          <a:bodyPr/>
          <a:lstStyle>
            <a:lvl1pPr marL="0" indent="0">
              <a:buNone/>
              <a:defRPr sz="3900"/>
            </a:lvl1pPr>
            <a:lvl2pPr marL="561340" indent="0">
              <a:buNone/>
              <a:defRPr sz="3400"/>
            </a:lvl2pPr>
            <a:lvl3pPr marL="1122680" indent="0">
              <a:buNone/>
              <a:defRPr sz="2900"/>
            </a:lvl3pPr>
            <a:lvl4pPr marL="1684020" indent="0">
              <a:buNone/>
              <a:defRPr sz="2500"/>
            </a:lvl4pPr>
            <a:lvl5pPr marL="2245360" indent="0">
              <a:buNone/>
              <a:defRPr sz="2500"/>
            </a:lvl5pPr>
            <a:lvl6pPr marL="2806700" indent="0">
              <a:buNone/>
              <a:defRPr sz="2500"/>
            </a:lvl6pPr>
            <a:lvl7pPr marL="3368040" indent="0">
              <a:buNone/>
              <a:defRPr sz="2500"/>
            </a:lvl7pPr>
            <a:lvl8pPr marL="3929380" indent="0">
              <a:buNone/>
              <a:defRPr sz="2500"/>
            </a:lvl8pPr>
            <a:lvl9pPr marL="449072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</p:spPr>
        <p:txBody>
          <a:bodyPr/>
          <a:lstStyle>
            <a:lvl1pPr marL="0" indent="0">
              <a:buNone/>
              <a:defRPr sz="1700"/>
            </a:lvl1pPr>
            <a:lvl2pPr marL="561340" indent="0">
              <a:buNone/>
              <a:defRPr sz="1500"/>
            </a:lvl2pPr>
            <a:lvl3pPr marL="1122680" indent="0">
              <a:buNone/>
              <a:defRPr sz="1200"/>
            </a:lvl3pPr>
            <a:lvl4pPr marL="1684020" indent="0">
              <a:buNone/>
              <a:defRPr sz="1100"/>
            </a:lvl4pPr>
            <a:lvl5pPr marL="2245360" indent="0">
              <a:buNone/>
              <a:defRPr sz="1100"/>
            </a:lvl5pPr>
            <a:lvl6pPr marL="2806700" indent="0">
              <a:buNone/>
              <a:defRPr sz="1100"/>
            </a:lvl6pPr>
            <a:lvl7pPr marL="3368040" indent="0">
              <a:buNone/>
              <a:defRPr sz="1100"/>
            </a:lvl7pPr>
            <a:lvl8pPr marL="3929380" indent="0">
              <a:buNone/>
              <a:defRPr sz="1100"/>
            </a:lvl8pPr>
            <a:lvl9pPr marL="44907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C9653-222D-4B70-AE5E-8D26C0E469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6780" y="671689"/>
            <a:ext cx="1027684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780" y="2182989"/>
            <a:ext cx="1027684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780" y="6884811"/>
            <a:ext cx="251883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>
            <a:lvl1pPr>
              <a:spcBef>
                <a:spcPct val="0"/>
              </a:spcBef>
              <a:defRPr sz="17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0887" y="6884811"/>
            <a:ext cx="382862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>
            <a:lvl1pPr algn="ctr">
              <a:spcBef>
                <a:spcPct val="0"/>
              </a:spcBef>
              <a:defRPr sz="17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787" y="6884811"/>
            <a:ext cx="251883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/>
          <a:lstStyle>
            <a:lvl1pPr algn="r">
              <a:spcBef>
                <a:spcPct val="0"/>
              </a:spcBef>
              <a:defRPr sz="1700" b="0">
                <a:ea typeface="+mn-ea"/>
              </a:defRPr>
            </a:lvl1pPr>
          </a:lstStyle>
          <a:p>
            <a:fld id="{68C00C1D-2A59-4791-A43E-9C6C94F6546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56134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112268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68402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224536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21005" indent="-421005" algn="l" rtl="0" fontAlgn="base">
        <a:spcBef>
          <a:spcPct val="20000"/>
        </a:spcBef>
        <a:spcAft>
          <a:spcPct val="0"/>
        </a:spcAft>
        <a:buChar char="•"/>
        <a:defRPr sz="3900" b="1">
          <a:solidFill>
            <a:schemeClr val="tx1"/>
          </a:solidFill>
          <a:latin typeface="+mn-lt"/>
          <a:ea typeface="+mn-ea"/>
          <a:cs typeface="+mn-cs"/>
        </a:defRPr>
      </a:lvl1pPr>
      <a:lvl2pPr marL="911860" indent="-350520" algn="l" rtl="0" fontAlgn="base">
        <a:spcBef>
          <a:spcPct val="20000"/>
        </a:spcBef>
        <a:spcAft>
          <a:spcPct val="0"/>
        </a:spcAft>
        <a:buChar char="–"/>
        <a:defRPr sz="3400" b="1">
          <a:solidFill>
            <a:schemeClr val="tx1"/>
          </a:solidFill>
          <a:latin typeface="+mn-lt"/>
          <a:ea typeface="+mn-ea"/>
        </a:defRPr>
      </a:lvl2pPr>
      <a:lvl3pPr marL="1403350" indent="-280670" algn="l" rtl="0" fontAlgn="base">
        <a:spcBef>
          <a:spcPct val="20000"/>
        </a:spcBef>
        <a:spcAft>
          <a:spcPct val="0"/>
        </a:spcAft>
        <a:buChar char="•"/>
        <a:defRPr sz="2900" b="1">
          <a:solidFill>
            <a:schemeClr val="tx1"/>
          </a:solidFill>
          <a:latin typeface="+mn-lt"/>
          <a:ea typeface="+mn-ea"/>
        </a:defRPr>
      </a:lvl3pPr>
      <a:lvl4pPr marL="1964690" indent="-280670" algn="l" rtl="0" fontAlgn="base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latin typeface="+mn-lt"/>
          <a:ea typeface="+mn-ea"/>
        </a:defRPr>
      </a:lvl4pPr>
      <a:lvl5pPr marL="2526030" indent="-280670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5pPr>
      <a:lvl6pPr marL="3087370" indent="-280670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6pPr>
      <a:lvl7pPr marL="3648710" indent="-280670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7pPr>
      <a:lvl8pPr marL="4210050" indent="-280670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8pPr>
      <a:lvl9pPr marL="4771390" indent="-280670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4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8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402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36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70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804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38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720" algn="l" defTabSz="11226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2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6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2.wmf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0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21" Type="http://schemas.openxmlformats.org/officeDocument/2006/relationships/vmlDrawing" Target="../drawings/vmlDrawing25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85.wmf"/><Relationship Id="rId19" Type="http://schemas.openxmlformats.org/officeDocument/2006/relationships/image" Target="../media/image93.wmf"/><Relationship Id="rId18" Type="http://schemas.openxmlformats.org/officeDocument/2006/relationships/oleObject" Target="../embeddings/oleObject93.bin"/><Relationship Id="rId17" Type="http://schemas.openxmlformats.org/officeDocument/2006/relationships/image" Target="../media/image92.wmf"/><Relationship Id="rId16" Type="http://schemas.openxmlformats.org/officeDocument/2006/relationships/oleObject" Target="../embeddings/oleObject92.bin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91.bin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4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09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6780" y="1715956"/>
            <a:ext cx="10276840" cy="1619750"/>
          </a:xfrm>
        </p:spPr>
        <p:txBody>
          <a:bodyPr/>
          <a:lstStyle/>
          <a:p>
            <a:r>
              <a:rPr lang="zh-CN" altLang="en-US" sz="8100">
                <a:solidFill>
                  <a:srgbClr val="0000CC"/>
                </a:solidFill>
              </a:rPr>
              <a:t>第三章 线性方程组</a:t>
            </a:r>
            <a:endParaRPr lang="zh-CN" altLang="en-US" sz="8100">
              <a:solidFill>
                <a:srgbClr val="0000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3560" y="3650559"/>
            <a:ext cx="8992235" cy="1931106"/>
          </a:xfrm>
        </p:spPr>
        <p:txBody>
          <a:bodyPr/>
          <a:lstStyle/>
          <a:p>
            <a:r>
              <a:rPr lang="zh-CN" altLang="en-US" sz="5400">
                <a:solidFill>
                  <a:srgbClr val="0000CC"/>
                </a:solidFill>
              </a:rPr>
              <a:t>第二节 线性方程组的解法</a:t>
            </a:r>
            <a:endParaRPr lang="zh-CN" altLang="en-US" sz="54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00" y="-29737"/>
            <a:ext cx="10276840" cy="647201"/>
          </a:xfrm>
        </p:spPr>
        <p:txBody>
          <a:bodyPr/>
          <a:lstStyle/>
          <a:p>
            <a:pPr algn="l"/>
            <a:r>
              <a:rPr lang="zh-CN" altLang="en-US" sz="3900"/>
              <a:t>得到：</a:t>
            </a:r>
            <a:endParaRPr lang="zh-CN" altLang="en-US" sz="39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423" y="683934"/>
            <a:ext cx="10276840" cy="150780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400"/>
              <a:t>      若用初等行变换把方程组</a:t>
            </a:r>
            <a:r>
              <a:rPr lang="en-US" altLang="zh-CN" sz="3400"/>
              <a:t>(1)</a:t>
            </a:r>
            <a:r>
              <a:rPr lang="zh-CN" altLang="en-US" sz="3400"/>
              <a:t>的增广矩阵</a:t>
            </a:r>
            <a:r>
              <a:rPr lang="en-US" altLang="zh-CN" sz="3400" i="1"/>
              <a:t>B</a:t>
            </a:r>
            <a:r>
              <a:rPr lang="zh-CN" altLang="en-US" sz="3400"/>
              <a:t>化成矩阵</a:t>
            </a:r>
            <a:r>
              <a:rPr lang="en-US" altLang="zh-CN" sz="3400" i="1"/>
              <a:t>B</a:t>
            </a:r>
            <a:r>
              <a:rPr lang="en-US" altLang="zh-CN" sz="3400" baseline="-25000"/>
              <a:t>1</a:t>
            </a:r>
            <a:r>
              <a:rPr lang="zh-CN" altLang="en-US" sz="3400"/>
              <a:t>，则以</a:t>
            </a:r>
            <a:r>
              <a:rPr lang="en-US" altLang="zh-CN" sz="3400" i="1"/>
              <a:t>B</a:t>
            </a:r>
            <a:r>
              <a:rPr lang="en-US" altLang="zh-CN" sz="3400" baseline="-25000"/>
              <a:t>1</a:t>
            </a:r>
            <a:r>
              <a:rPr lang="zh-CN" altLang="en-US" sz="3400"/>
              <a:t>为增广矩阵的线性方程组是方程组</a:t>
            </a:r>
            <a:r>
              <a:rPr lang="en-US" altLang="zh-CN" sz="3400"/>
              <a:t>(1)</a:t>
            </a:r>
            <a:r>
              <a:rPr lang="zh-CN" altLang="en-US" sz="3400"/>
              <a:t>的</a:t>
            </a:r>
            <a:r>
              <a:rPr lang="zh-CN" altLang="en-US" sz="3400">
                <a:solidFill>
                  <a:srgbClr val="CC3300"/>
                </a:solidFill>
                <a:ea typeface="黑体" panose="02010609060101010101" pitchFamily="49" charset="-122"/>
              </a:rPr>
              <a:t>同解方程组</a:t>
            </a:r>
            <a:r>
              <a:rPr lang="zh-CN" altLang="en-US" sz="3400"/>
              <a:t>。</a:t>
            </a:r>
            <a:endParaRPr lang="zh-CN" altLang="en-US" sz="340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52096" y="2080727"/>
            <a:ext cx="408995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写出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的增广矩阵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4237938" y="2667515"/>
            <a:ext cx="0" cy="397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2602795" y="3040092"/>
          <a:ext cx="3270285" cy="57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1" name="Equation" r:id="rId1" imgW="1397000" imgH="292100" progId="Equation.DSMT4">
                  <p:embed/>
                </p:oleObj>
              </mc:Choice>
              <mc:Fallback>
                <p:oleObj name="Equation" r:id="rId1" imgW="1397000" imgH="292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95" y="3040092"/>
                        <a:ext cx="3270285" cy="570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4237938" y="3461647"/>
            <a:ext cx="0" cy="397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3524268" y="3699537"/>
          <a:ext cx="1719103" cy="5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2" name="Equation" r:id="rId3" imgW="622300" imgH="241300" progId="Equation.DSMT4">
                  <p:embed/>
                </p:oleObj>
              </mc:Choice>
              <mc:Fallback>
                <p:oleObj name="Equation" r:id="rId3" imgW="6223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68" y="3699537"/>
                        <a:ext cx="1719103" cy="543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6" name="Line 34"/>
          <p:cNvSpPr>
            <a:spLocks noChangeShapeType="1"/>
          </p:cNvSpPr>
          <p:nvPr/>
        </p:nvSpPr>
        <p:spPr bwMode="auto">
          <a:xfrm flipH="1">
            <a:off x="2527230" y="4254030"/>
            <a:ext cx="1616251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4237938" y="4254030"/>
            <a:ext cx="2096928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2050751" y="5015867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无解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2718242" y="4064308"/>
            <a:ext cx="6050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5192995" y="4064308"/>
            <a:ext cx="5633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60164" y="4969449"/>
          <a:ext cx="2816895" cy="6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3" name="Equation" r:id="rId5" imgW="901065" imgH="241300" progId="Equation.DSMT4">
                  <p:embed/>
                </p:oleObj>
              </mc:Choice>
              <mc:Fallback>
                <p:oleObj name="Equation" r:id="rId5" imgW="901065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164" y="4969449"/>
                        <a:ext cx="2816895" cy="6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4527604" y="5523942"/>
            <a:ext cx="1616251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4718615" y="5334220"/>
            <a:ext cx="6050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2241762" y="6247307"/>
            <a:ext cx="4968397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>
                <a:ea typeface="宋体" panose="02010600030101010101" pitchFamily="2" charset="-122"/>
              </a:rPr>
              <a:t>无穷解</a:t>
            </a:r>
            <a:r>
              <a:rPr lang="en-US" altLang="zh-CN" sz="2900">
                <a:ea typeface="宋体" panose="02010600030101010101" pitchFamily="2" charset="-122"/>
              </a:rPr>
              <a:t>(</a:t>
            </a:r>
            <a:r>
              <a:rPr lang="zh-CN" altLang="en-US" sz="2900">
                <a:ea typeface="宋体" panose="02010600030101010101" pitchFamily="2" charset="-122"/>
              </a:rPr>
              <a:t>解依赖</a:t>
            </a:r>
            <a:r>
              <a:rPr lang="en-US" altLang="zh-CN" sz="2900" i="1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900" i="1">
                <a:solidFill>
                  <a:srgbClr val="0000CC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900" i="1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900">
                <a:ea typeface="宋体" panose="02010600030101010101" pitchFamily="2" charset="-122"/>
              </a:rPr>
              <a:t>个参量</a:t>
            </a:r>
            <a:r>
              <a:rPr lang="en-US" altLang="zh-CN" sz="2900">
                <a:ea typeface="宋体" panose="02010600030101010101" pitchFamily="2" charset="-122"/>
              </a:rPr>
              <a:t>)</a:t>
            </a:r>
            <a:r>
              <a:rPr lang="en-US" altLang="zh-CN" sz="3900">
                <a:ea typeface="宋体" panose="02010600030101010101" pitchFamily="2" charset="-122"/>
              </a:rPr>
              <a:t>	 </a:t>
            </a:r>
            <a:endParaRPr lang="en-US" altLang="zh-CN" sz="3900">
              <a:ea typeface="宋体" panose="02010600030101010101" pitchFamily="2" charset="-122"/>
            </a:endParaRPr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6525878" y="5523942"/>
            <a:ext cx="2096928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7480935" y="5334220"/>
            <a:ext cx="5633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7858760" y="6205316"/>
            <a:ext cx="16485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唯一解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34" grpId="0" animBg="1"/>
      <p:bldP spid="64537" grpId="0" animBg="1"/>
      <p:bldP spid="64546" grpId="0" animBg="1"/>
      <p:bldP spid="64547" grpId="0" animBg="1"/>
      <p:bldP spid="64548" grpId="0"/>
      <p:bldP spid="64549" grpId="0"/>
      <p:bldP spid="64550" grpId="0"/>
      <p:bldP spid="64553" grpId="0" animBg="1"/>
      <p:bldP spid="64554" grpId="0"/>
      <p:bldP spid="64555" grpId="0"/>
      <p:bldP spid="64556" grpId="0" animBg="1"/>
      <p:bldP spid="64557" grpId="0"/>
      <p:bldP spid="645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713669" y="367330"/>
            <a:ext cx="10276840" cy="1259417"/>
          </a:xfrm>
        </p:spPr>
        <p:txBody>
          <a:bodyPr/>
          <a:lstStyle/>
          <a:p>
            <a:pPr algn="l"/>
            <a:r>
              <a:rPr lang="zh-CN" altLang="en-US" sz="3400" dirty="0"/>
              <a:t>      当方程组</a:t>
            </a:r>
            <a:r>
              <a:rPr lang="en-US" altLang="zh-CN" sz="3400" dirty="0"/>
              <a:t>(1)</a:t>
            </a:r>
            <a:r>
              <a:rPr lang="zh-CN" altLang="en-US" sz="3400" dirty="0"/>
              <a:t>有解时，为便于求解，可以</a:t>
            </a:r>
            <a:r>
              <a:rPr lang="zh-CN" altLang="en-US" sz="3400" dirty="0" smtClean="0"/>
              <a:t>继续用</a:t>
            </a:r>
            <a:r>
              <a:rPr lang="zh-CN" altLang="en-US" sz="3400" dirty="0"/>
              <a:t>初等行变换把</a:t>
            </a:r>
            <a:r>
              <a:rPr lang="en-US" altLang="zh-CN" sz="3400" i="1" dirty="0"/>
              <a:t>B</a:t>
            </a:r>
            <a:r>
              <a:rPr lang="en-US" altLang="zh-CN" sz="3400" baseline="-25000" dirty="0"/>
              <a:t>1</a:t>
            </a:r>
            <a:r>
              <a:rPr lang="zh-CN" altLang="en-US" sz="3400" dirty="0"/>
              <a:t>化成</a:t>
            </a:r>
            <a:r>
              <a:rPr lang="zh-CN" altLang="en-US" sz="3400" dirty="0">
                <a:latin typeface="Arial" panose="020B0604020202020204"/>
              </a:rPr>
              <a:t>“</a:t>
            </a:r>
            <a:r>
              <a:rPr lang="zh-CN" altLang="en-US" sz="3400" dirty="0"/>
              <a:t>行简化矩阵</a:t>
            </a:r>
            <a:r>
              <a:rPr lang="zh-CN" altLang="en-US" sz="3400" dirty="0">
                <a:latin typeface="Arial" panose="020B0604020202020204"/>
              </a:rPr>
              <a:t>”</a:t>
            </a:r>
            <a:r>
              <a:rPr lang="zh-CN" altLang="en-US" sz="3400" dirty="0"/>
              <a:t>：</a:t>
            </a:r>
            <a:endParaRPr lang="zh-CN" altLang="en-US" sz="3400" dirty="0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204843" y="1647737"/>
          <a:ext cx="7873454" cy="454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1" imgW="73761600" imgH="51206400" progId="Equation.DSMT4">
                  <p:embed/>
                </p:oleObj>
              </mc:Choice>
              <mc:Fallback>
                <p:oleObj name="Equation" r:id="rId1" imgW="73761600" imgH="512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843" y="1647737"/>
                        <a:ext cx="7873454" cy="4549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5109096" y="6268967"/>
          <a:ext cx="4580935" cy="60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Equation" r:id="rId3" imgW="46329600" imgH="5791200" progId="Equation.DSMT4">
                  <p:embed/>
                </p:oleObj>
              </mc:Choice>
              <mc:Fallback>
                <p:oleObj name="Equation" r:id="rId3" imgW="463296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096" y="6268967"/>
                        <a:ext cx="4580935" cy="605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713669" y="6237611"/>
            <a:ext cx="468626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zh-CN" altLang="en-US" i="1">
                <a:ea typeface="宋体" panose="02010600030101010101" pitchFamily="2" charset="-122"/>
              </a:rPr>
              <a:t>＝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时，得唯一 解：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44600" y="609898"/>
            <a:ext cx="6048672" cy="568487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tx1"/>
                </a:solidFill>
              </a:rPr>
              <a:t>当</a:t>
            </a:r>
            <a:r>
              <a:rPr lang="en-US" altLang="zh-CN" sz="3400" i="1" dirty="0">
                <a:solidFill>
                  <a:schemeClr val="tx1"/>
                </a:solidFill>
              </a:rPr>
              <a:t>r&lt;n</a:t>
            </a:r>
            <a:r>
              <a:rPr lang="zh-CN" altLang="en-US" sz="3400" dirty="0">
                <a:solidFill>
                  <a:schemeClr val="tx1"/>
                </a:solidFill>
              </a:rPr>
              <a:t>时，得方程组的解 </a:t>
            </a:r>
            <a:endParaRPr lang="zh-C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695450" y="1216025"/>
          <a:ext cx="5278438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1" imgW="53644800" imgH="46024800" progId="Equation.DSMT4">
                  <p:embed/>
                </p:oleObj>
              </mc:Choice>
              <mc:Fallback>
                <p:oleObj name="Equation" r:id="rId1" imgW="53644800" imgH="460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216025"/>
                        <a:ext cx="5278438" cy="377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687513" y="5048250"/>
          <a:ext cx="2443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Equation" r:id="rId3" imgW="18592800" imgH="5791200" progId="Equation.DSMT4">
                  <p:embed/>
                </p:oleObj>
              </mc:Choice>
              <mc:Fallback>
                <p:oleObj name="Equation" r:id="rId3" imgW="185928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048250"/>
                        <a:ext cx="24431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0045947" y="2746228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(3)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30302" y="5048162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其中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240037" y="5048162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任意常数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00584" y="5746089"/>
            <a:ext cx="83202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(3)</a:t>
            </a:r>
            <a:r>
              <a:rPr lang="zh-CN" altLang="en-US" dirty="0">
                <a:ea typeface="宋体" panose="02010600030101010101" pitchFamily="2" charset="-122"/>
              </a:rPr>
              <a:t>就是方程组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的全部解，即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通解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/>
      <p:bldP spid="67595" grpId="0"/>
      <p:bldP spid="67596" grpId="0"/>
      <p:bldP spid="675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873196" y="208155"/>
            <a:ext cx="10276840" cy="806376"/>
          </a:xfrm>
        </p:spPr>
        <p:txBody>
          <a:bodyPr/>
          <a:lstStyle/>
          <a:p>
            <a:pPr algn="l"/>
            <a:r>
              <a:rPr lang="zh-CN" altLang="en-US" sz="3400"/>
              <a:t>通解</a:t>
            </a:r>
            <a:r>
              <a:rPr lang="en-US" altLang="zh-CN" sz="3400"/>
              <a:t>(3)</a:t>
            </a:r>
            <a:r>
              <a:rPr lang="zh-CN" altLang="en-US" sz="3400"/>
              <a:t>也可以写成下列向量的形式 </a:t>
            </a:r>
            <a:endParaRPr lang="zh-CN" altLang="en-US" sz="3400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741613" y="974725"/>
          <a:ext cx="79248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Equation" r:id="rId1" imgW="113690400" imgH="51511200" progId="Equation.DSMT4">
                  <p:embed/>
                </p:oleObj>
              </mc:Choice>
              <mc:Fallback>
                <p:oleObj name="Equation" r:id="rId1" imgW="113690400" imgH="515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974725"/>
                        <a:ext cx="7924800" cy="360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145581" y="4922221"/>
          <a:ext cx="4722813" cy="53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Equation" r:id="rId3" imgW="42062400" imgH="5791200" progId="Equation.DSMT4">
                  <p:embed/>
                </p:oleObj>
              </mc:Choice>
              <mc:Fallback>
                <p:oleObj name="Equation" r:id="rId3" imgW="420624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581" y="4922221"/>
                        <a:ext cx="4722813" cy="535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774915" y="6148403"/>
          <a:ext cx="5425987" cy="65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1" name="Equation" r:id="rId5" imgW="39319200" imgH="5791200" progId="Equation.DSMT4">
                  <p:embed/>
                </p:oleObj>
              </mc:Choice>
              <mc:Fallback>
                <p:oleObj name="Equation" r:id="rId5" imgW="393192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15" y="6148403"/>
                        <a:ext cx="5425987" cy="657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091002" y="4822517"/>
            <a:ext cx="30335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对于</a:t>
            </a:r>
            <a:r>
              <a:rPr lang="en-US" altLang="zh-CN" dirty="0">
                <a:ea typeface="宋体" panose="02010600030101010101" pitchFamily="2" charset="-122"/>
              </a:rPr>
              <a:t>(3) </a:t>
            </a:r>
            <a:r>
              <a:rPr lang="zh-CN" altLang="en-US" dirty="0">
                <a:ea typeface="宋体" panose="02010600030101010101" pitchFamily="2" charset="-122"/>
              </a:rPr>
              <a:t>特别当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8962849" y="482251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时，得到方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89075" y="5536186"/>
            <a:ext cx="42374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程组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的一个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特解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/>
      <p:bldP spid="69645" grpId="0"/>
      <p:bldP spid="696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936166" y="671689"/>
            <a:ext cx="10276840" cy="806377"/>
          </a:xfrm>
        </p:spPr>
        <p:txBody>
          <a:bodyPr/>
          <a:lstStyle/>
          <a:p>
            <a:pPr algn="l"/>
            <a:r>
              <a:rPr lang="zh-CN" altLang="en-US" sz="4900">
                <a:solidFill>
                  <a:srgbClr val="FF3300"/>
                </a:solidFill>
              </a:rPr>
              <a:t>注意：</a:t>
            </a:r>
            <a:endParaRPr lang="zh-CN" altLang="en-US" sz="4900">
              <a:solidFill>
                <a:srgbClr val="FF3300"/>
              </a:solidFill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934069" y="1873383"/>
            <a:ext cx="9854350" cy="220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      当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r &lt; n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，一般对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进行进一步简化不一定得到</a:t>
            </a: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上面形状的行简化矩阵，但后面的处理是类似的，</a:t>
            </a: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(3)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式中取参量的就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不一定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是</a:t>
            </a:r>
            <a:endParaRPr lang="zh-CN" altLang="en-US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6888635" y="3399185"/>
          <a:ext cx="3261021" cy="68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1" imgW="1143000" imgH="241300" progId="Equation.DSMT4">
                  <p:embed/>
                </p:oleObj>
              </mc:Choice>
              <mc:Fallback>
                <p:oleObj name="Equation" r:id="rId1" imgW="11430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635" y="3399185"/>
                        <a:ext cx="3261021" cy="680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0182940" y="3443044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了。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906780" y="671690"/>
            <a:ext cx="10276840" cy="725914"/>
          </a:xfrm>
        </p:spPr>
        <p:txBody>
          <a:bodyPr/>
          <a:lstStyle/>
          <a:p>
            <a:pPr algn="l"/>
            <a:r>
              <a:rPr lang="zh-CN" altLang="en-US" sz="3400"/>
              <a:t>例</a:t>
            </a:r>
            <a:r>
              <a:rPr lang="en-US" altLang="zh-CN" sz="3400"/>
              <a:t>1	</a:t>
            </a:r>
            <a:r>
              <a:rPr lang="zh-CN" altLang="en-US" sz="3400"/>
              <a:t>解线性方程组（求通解或全部解）</a:t>
            </a:r>
            <a:endParaRPr lang="zh-CN" altLang="en-US" sz="340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26476" y="1478066"/>
          <a:ext cx="5507849" cy="169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1" imgW="4165600" imgH="1536700" progId="Equation.3">
                  <p:embed/>
                </p:oleObj>
              </mc:Choice>
              <mc:Fallback>
                <p:oleObj name="Equation" r:id="rId1" imgW="41656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476" y="1478066"/>
                        <a:ext cx="5507849" cy="169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808127" y="3461647"/>
            <a:ext cx="71408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zh-CN" altLang="en-US">
                <a:ea typeface="宋体" panose="02010600030101010101" pitchFamily="2" charset="-122"/>
              </a:rPr>
              <a:t>    对增广矩阵</a:t>
            </a:r>
            <a:r>
              <a:rPr kumimoji="1" lang="en-US" altLang="zh-CN" i="1">
                <a:ea typeface="宋体" panose="02010600030101010101" pitchFamily="2" charset="-122"/>
              </a:rPr>
              <a:t>B</a:t>
            </a:r>
            <a:r>
              <a:rPr kumimoji="1" lang="zh-CN" altLang="en-US">
                <a:ea typeface="宋体" panose="02010600030101010101" pitchFamily="2" charset="-122"/>
              </a:rPr>
              <a:t>进</a:t>
            </a:r>
            <a:r>
              <a:rPr kumimoji="1" lang="zh-CN" altLang="en-US">
                <a:solidFill>
                  <a:srgbClr val="CC3300"/>
                </a:solidFill>
                <a:ea typeface="宋体" panose="02010600030101010101" pitchFamily="2" charset="-122"/>
              </a:rPr>
              <a:t>行</a:t>
            </a:r>
            <a:r>
              <a:rPr kumimoji="1" lang="zh-CN" altLang="en-US">
                <a:ea typeface="宋体" panose="02010600030101010101" pitchFamily="2" charset="-122"/>
              </a:rPr>
              <a:t>初等变换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580703" y="4413207"/>
          <a:ext cx="4367941" cy="171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2" name="Equation" r:id="rId3" imgW="2108200" imgH="800100" progId="Equation.DSMT4">
                  <p:embed/>
                </p:oleObj>
              </mc:Choice>
              <mc:Fallback>
                <p:oleObj name="Equation" r:id="rId3" imgW="2108200" imgH="800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703" y="4413207"/>
                        <a:ext cx="4367941" cy="1712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885675" y="4479675"/>
          <a:ext cx="5056070" cy="158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3" name="Equation" r:id="rId5" imgW="2552700" imgH="812800" progId="Equation.DSMT4">
                  <p:embed/>
                </p:oleObj>
              </mc:Choice>
              <mc:Fallback>
                <p:oleObj name="Equation" r:id="rId5" imgW="25527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675" y="4479675"/>
                        <a:ext cx="5056070" cy="1586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522659" y="2893161"/>
            <a:ext cx="1236327" cy="647200"/>
          </a:xfrm>
        </p:spPr>
        <p:txBody>
          <a:bodyPr/>
          <a:lstStyle/>
          <a:p>
            <a:pPr algn="l"/>
            <a:r>
              <a:rPr lang="zh-CN" altLang="en-US" sz="3400"/>
              <a:t>由于 </a:t>
            </a:r>
            <a:endParaRPr lang="zh-CN" altLang="en-US" sz="3400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74702" y="587728"/>
          <a:ext cx="8037178" cy="209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9" name="Equation" r:id="rId1" imgW="2654300" imgH="825500" progId="Equation.DSMT4">
                  <p:embed/>
                </p:oleObj>
              </mc:Choice>
              <mc:Fallback>
                <p:oleObj name="Equation" r:id="rId1" imgW="2654300" imgH="825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02" y="587728"/>
                        <a:ext cx="8037178" cy="2097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1761085" y="2905405"/>
          <a:ext cx="3045689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0" name="Equation" r:id="rId3" imgW="1016000" imgH="241300" progId="Equation.DSMT4">
                  <p:embed/>
                </p:oleObj>
              </mc:Choice>
              <mc:Fallback>
                <p:oleObj name="Equation" r:id="rId3" imgW="10160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5" y="2905405"/>
                        <a:ext cx="3045689" cy="59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1351774" y="5999722"/>
          <a:ext cx="3486486" cy="112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1" name="Equation" r:id="rId5" imgW="1409065" imgH="546100" progId="Equation.DSMT4">
                  <p:embed/>
                </p:oleObj>
              </mc:Choice>
              <mc:Fallback>
                <p:oleObj name="Equation" r:id="rId5" imgW="1409065" imgH="546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774" y="5999722"/>
                        <a:ext cx="3486486" cy="1122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347576" y="4320499"/>
          <a:ext cx="3589338" cy="118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2" name="Equation" r:id="rId7" imgW="1409700" imgH="558800" progId="Equation.DSMT4">
                  <p:embed/>
                </p:oleObj>
              </mc:Choice>
              <mc:Fallback>
                <p:oleObj name="Equation" r:id="rId7" imgW="1409700" imgH="558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576" y="4320499"/>
                        <a:ext cx="3589338" cy="1180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604160" y="5460292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5797" name="Object 21"/>
          <p:cNvGraphicFramePr>
            <a:graphicFrameLocks noChangeAspect="1"/>
          </p:cNvGraphicFramePr>
          <p:nvPr/>
        </p:nvGraphicFramePr>
        <p:xfrm>
          <a:off x="3284979" y="48977"/>
          <a:ext cx="3877753" cy="5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3" name="Equation" r:id="rId9" imgW="1485900" imgH="241300" progId="Equation.DSMT4">
                  <p:embed/>
                </p:oleObj>
              </mc:Choice>
              <mc:Fallback>
                <p:oleObj name="Equation" r:id="rId9" imgW="1485900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79" y="48977"/>
                        <a:ext cx="3877753" cy="568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4806774" y="2912401"/>
            <a:ext cx="47119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，故方程组有</a:t>
            </a:r>
            <a:r>
              <a:rPr lang="zh-CN" altLang="en-US">
                <a:solidFill>
                  <a:srgbClr val="CC3300"/>
                </a:solidFill>
              </a:rPr>
              <a:t>无穷多解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572592" y="3585638"/>
            <a:ext cx="37260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对应的方程组为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5188797" y="3856964"/>
            <a:ext cx="0" cy="3253493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5188797" y="3778250"/>
            <a:ext cx="6664414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6297084" y="3935677"/>
          <a:ext cx="3496980" cy="5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4" name="Equation" r:id="rId11" imgW="28956000" imgH="5791200" progId="Equation.DSMT4">
                  <p:embed/>
                </p:oleObj>
              </mc:Choice>
              <mc:Fallback>
                <p:oleObj name="Equation" r:id="rId11" imgW="28956000" imgH="579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084" y="3935677"/>
                        <a:ext cx="3496980" cy="5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7449450" y="4705321"/>
          <a:ext cx="3381533" cy="21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5" name="Equation" r:id="rId13" imgW="34137600" imgH="26517600" progId="Equation.DSMT4">
                  <p:embed/>
                </p:oleObj>
              </mc:Choice>
              <mc:Fallback>
                <p:oleObj name="Equation" r:id="rId13" imgW="34137600" imgH="26517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450" y="4705321"/>
                        <a:ext cx="3381533" cy="2196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5568722" y="393567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5568721" y="4951957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得通解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96" grpId="0"/>
      <p:bldP spid="75798" grpId="0"/>
      <p:bldP spid="75800" grpId="0"/>
      <p:bldP spid="75801" grpId="0" animBg="1"/>
      <p:bldP spid="75802" grpId="0" animBg="1"/>
      <p:bldP spid="75808" grpId="0"/>
      <p:bldP spid="758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671690"/>
            <a:ext cx="10276840" cy="963804"/>
          </a:xfrm>
        </p:spPr>
        <p:txBody>
          <a:bodyPr/>
          <a:lstStyle/>
          <a:p>
            <a:pPr algn="l"/>
            <a:r>
              <a:rPr lang="zh-CN" altLang="en-US" sz="3400"/>
              <a:t>或 </a:t>
            </a:r>
            <a:endParaRPr lang="zh-CN" altLang="en-US" sz="3400"/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044453" y="1397603"/>
          <a:ext cx="6383144" cy="247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name="Equation" r:id="rId1" imgW="55473600" imgH="25908000" progId="Equation.DSMT4">
                  <p:embed/>
                </p:oleObj>
              </mc:Choice>
              <mc:Fallback>
                <p:oleObj name="Equation" r:id="rId1" imgW="55473600" imgH="259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453" y="1397603"/>
                        <a:ext cx="6383144" cy="2476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260654" y="4413207"/>
          <a:ext cx="1687618" cy="66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name="Equation" r:id="rId3" imgW="12192000" imgH="5791200" progId="Equation.DSMT4">
                  <p:embed/>
                </p:oleObj>
              </mc:Choice>
              <mc:Fallback>
                <p:oleObj name="Equation" r:id="rId3" imgW="121920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54" y="4413207"/>
                        <a:ext cx="1687618" cy="66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997039" y="439571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其中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3933578" y="4437695"/>
            <a:ext cx="42742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为参数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zh-CN" altLang="en-US" dirty="0">
                <a:ea typeface="宋体" panose="02010600030101010101" pitchFamily="2" charset="-122"/>
              </a:rPr>
              <a:t>（取任意数）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808126" y="367330"/>
            <a:ext cx="10276840" cy="806377"/>
          </a:xfrm>
        </p:spPr>
        <p:txBody>
          <a:bodyPr/>
          <a:lstStyle/>
          <a:p>
            <a:pPr algn="l"/>
            <a:r>
              <a:rPr kumimoji="1" lang="zh-CN" altLang="en-US" sz="3400">
                <a:solidFill>
                  <a:schemeClr val="tx1"/>
                </a:solidFill>
              </a:rPr>
              <a:t>例</a:t>
            </a:r>
            <a:r>
              <a:rPr kumimoji="1" lang="en-US" altLang="zh-CN" sz="3400">
                <a:solidFill>
                  <a:schemeClr val="tx1"/>
                </a:solidFill>
              </a:rPr>
              <a:t>2  </a:t>
            </a:r>
            <a:r>
              <a:rPr kumimoji="1" lang="zh-CN" altLang="en-US" sz="3400">
                <a:solidFill>
                  <a:schemeClr val="tx1"/>
                </a:solidFill>
              </a:rPr>
              <a:t>设有线性方程组</a:t>
            </a:r>
            <a:endParaRPr kumimoji="1" lang="zh-CN" altLang="en-US" sz="3400">
              <a:solidFill>
                <a:schemeClr val="tx1"/>
              </a:solidFill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902956" y="1159714"/>
          <a:ext cx="4095203" cy="188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5" name="Equation" r:id="rId1" imgW="1473200" imgH="812800" progId="Equation.DSMT4">
                  <p:embed/>
                </p:oleObj>
              </mc:Choice>
              <mc:Fallback>
                <p:oleObj name="Equation" r:id="rId1" imgW="14732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56" y="1159714"/>
                        <a:ext cx="4095203" cy="1883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724720" y="3130178"/>
          <a:ext cx="7158930" cy="65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3" imgW="56997600" imgH="5181600" progId="Equation.DSMT4">
                  <p:embed/>
                </p:oleObj>
              </mc:Choice>
              <mc:Fallback>
                <p:oleObj name="Equation" r:id="rId3" imgW="56997600" imgH="518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720" y="3130178"/>
                        <a:ext cx="7158930" cy="65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076648" y="4000397"/>
            <a:ext cx="74899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/>
              <a:t>解</a:t>
            </a:r>
            <a:r>
              <a:rPr kumimoji="1" lang="en-US" altLang="zh-CN" dirty="0" smtClean="0"/>
              <a:t>:  </a:t>
            </a:r>
            <a:r>
              <a:rPr kumimoji="1" lang="zh-CN" altLang="en-US" b="0" dirty="0" smtClean="0"/>
              <a:t>对增广矩阵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B</a:t>
            </a:r>
            <a:r>
              <a:rPr kumimoji="1" lang="en-US" altLang="zh-CN" dirty="0" smtClean="0"/>
              <a:t>=(</a:t>
            </a:r>
            <a:r>
              <a:rPr kumimoji="1" lang="en-US" altLang="zh-CN" i="1" dirty="0" err="1" smtClean="0"/>
              <a:t>A</a:t>
            </a:r>
            <a:r>
              <a:rPr kumimoji="1" lang="en-US" altLang="zh-CN" dirty="0" err="1" smtClean="0"/>
              <a:t>,</a:t>
            </a:r>
            <a:r>
              <a:rPr kumimoji="1" lang="en-US" altLang="zh-CN" i="1" dirty="0" err="1" smtClean="0"/>
              <a:t>b</a:t>
            </a:r>
            <a:r>
              <a:rPr kumimoji="1" lang="en-US" altLang="zh-CN" dirty="0" smtClean="0"/>
              <a:t>) </a:t>
            </a:r>
            <a:r>
              <a:rPr kumimoji="1" lang="zh-CN" altLang="en-US" b="0" dirty="0" smtClean="0"/>
              <a:t>作初等行变换</a:t>
            </a:r>
            <a:endParaRPr kumimoji="1" lang="en-US" altLang="zh-CN" b="0" dirty="0">
              <a:ea typeface="宋体" panose="02010600030101010101" pitchFamily="2" charset="-122"/>
            </a:endParaRP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506784" y="4652047"/>
          <a:ext cx="4506613" cy="192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Equation" r:id="rId5" imgW="1358900" imgH="698500" progId="Equation.DSMT4">
                  <p:embed/>
                </p:oleObj>
              </mc:Choice>
              <mc:Fallback>
                <p:oleObj name="Equation" r:id="rId5" imgW="13589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784" y="4652047"/>
                        <a:ext cx="4506613" cy="192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5901184" y="4714354"/>
          <a:ext cx="3994449" cy="192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Equation" r:id="rId7" imgW="1270000" imgH="736600" progId="Equation.DSMT4">
                  <p:embed/>
                </p:oleObj>
              </mc:Choice>
              <mc:Fallback>
                <p:oleObj name="Equation" r:id="rId7" imgW="12700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184" y="4714354"/>
                        <a:ext cx="3994449" cy="192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32832" y="6658570"/>
            <a:ext cx="5624026" cy="636576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 smtClean="0"/>
              <a:t>说明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参量不要出现在分母上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628846" y="208155"/>
          <a:ext cx="7082120" cy="147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7" name="Equation" r:id="rId1" imgW="1955800" imgH="736600" progId="Equation.DSMT4">
                  <p:embed/>
                </p:oleObj>
              </mc:Choice>
              <mc:Fallback>
                <p:oleObj name="Equation" r:id="rId1" imgW="19558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846" y="208155"/>
                        <a:ext cx="7082120" cy="1478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710708" y="1591763"/>
          <a:ext cx="8427596" cy="147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8" name="Equation" r:id="rId3" imgW="2705100" imgH="736600" progId="Equation.DSMT4">
                  <p:embed/>
                </p:oleObj>
              </mc:Choice>
              <mc:Fallback>
                <p:oleObj name="Equation" r:id="rId3" imgW="27051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708" y="1591763"/>
                        <a:ext cx="8427596" cy="1472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855541" y="3080324"/>
          <a:ext cx="8528351" cy="153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9" name="Equation" r:id="rId5" imgW="6451600" imgH="1397000" progId="Equation.3">
                  <p:embed/>
                </p:oleObj>
              </mc:Choice>
              <mc:Fallback>
                <p:oleObj name="Equation" r:id="rId5" imgW="6451600" imgH="13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41" y="3080324"/>
                        <a:ext cx="8528351" cy="153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3738370" y="5048162"/>
          <a:ext cx="4328195" cy="142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0" name="Equation" r:id="rId7" imgW="1308100" imgH="698500" progId="Equation.DSMT4">
                  <p:embed/>
                </p:oleObj>
              </mc:Choice>
              <mc:Fallback>
                <p:oleObj name="Equation" r:id="rId7" imgW="13081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70" y="5048162"/>
                        <a:ext cx="4328195" cy="1425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808127" y="4591624"/>
            <a:ext cx="25350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(1)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  <a:r>
              <a:rPr kumimoji="1" lang="zh-CN" altLang="en-US">
                <a:ea typeface="宋体" panose="02010600030101010101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>
                <a:ea typeface="宋体" panose="02010600030101010101" pitchFamily="2" charset="-122"/>
              </a:rPr>
              <a:t>=1</a:t>
            </a:r>
            <a:r>
              <a:rPr kumimoji="1" lang="zh-CN" altLang="en-US">
                <a:ea typeface="宋体" panose="02010600030101010101" pitchFamily="2" charset="-122"/>
              </a:rPr>
              <a:t>时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379063" y="6555964"/>
            <a:ext cx="33413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则</a:t>
            </a:r>
            <a:r>
              <a:rPr kumimoji="1" lang="en-US" altLang="zh-CN" i="1" dirty="0">
                <a:ea typeface="宋体" panose="02010600030101010101" pitchFamily="2" charset="-122"/>
              </a:rPr>
              <a:t>R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A</a:t>
            </a:r>
            <a:r>
              <a:rPr kumimoji="1" lang="en-US" altLang="zh-CN" dirty="0">
                <a:ea typeface="宋体" panose="02010600030101010101" pitchFamily="2" charset="-122"/>
              </a:rPr>
              <a:t>)=</a:t>
            </a:r>
            <a:r>
              <a:rPr kumimoji="1" lang="en-US" altLang="zh-CN" i="1" dirty="0">
                <a:ea typeface="宋体" panose="02010600030101010101" pitchFamily="2" charset="-122"/>
              </a:rPr>
              <a:t>R</a:t>
            </a:r>
            <a:r>
              <a:rPr kumimoji="1" lang="en-US" altLang="zh-CN" dirty="0">
                <a:ea typeface="宋体" panose="02010600030101010101" pitchFamily="2" charset="-122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</a:rPr>
              <a:t>B</a:t>
            </a:r>
            <a:r>
              <a:rPr kumimoji="1" lang="en-US" altLang="zh-CN" dirty="0">
                <a:ea typeface="宋体" panose="02010600030101010101" pitchFamily="2" charset="-122"/>
              </a:rPr>
              <a:t>)=1, </a:t>
            </a:r>
            <a:endParaRPr kumimoji="1"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461024" y="6555964"/>
            <a:ext cx="671727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故方程组有无穷多解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zh-CN" altLang="en-US" dirty="0">
                <a:ea typeface="宋体" panose="02010600030101010101" pitchFamily="2" charset="-122"/>
              </a:rPr>
              <a:t>且其通解为</a:t>
            </a:r>
            <a:r>
              <a:rPr kumimoji="1" lang="en-US" altLang="zh-CN" dirty="0">
                <a:solidFill>
                  <a:schemeClr val="bg2"/>
                </a:solidFill>
                <a:ea typeface="宋体" panose="02010600030101010101" pitchFamily="2" charset="-122"/>
              </a:rPr>
              <a:t>:</a:t>
            </a:r>
            <a:endParaRPr kumimoji="1" lang="en-US" altLang="zh-CN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utoUpdateAnimBg="0" build="p"/>
      <p:bldP spid="81929" grpId="0" autoUpdateAnimBg="0" build="p"/>
      <p:bldP spid="81930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95692" y="48978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设线性方程组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951038" y="604838"/>
          <a:ext cx="561816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4" name="Equation" r:id="rId1" imgW="49377600" imgH="22555200" progId="Equation.DSMT4">
                  <p:embed/>
                </p:oleObj>
              </mc:Choice>
              <mc:Fallback>
                <p:oleObj name="Equation" r:id="rId1" imgW="49377600" imgH="2255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604838"/>
                        <a:ext cx="5618162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79925" y="348963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anose="02010609060101010101" pitchFamily="49" charset="-122"/>
              </a:rPr>
              <a:t>若记</a:t>
            </a:r>
            <a:endParaRPr kumimoji="1" lang="zh-CN" altLang="en-US">
              <a:latin typeface="黑体" panose="02010609060101010101" pitchFamily="49" charset="-122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492250" y="2879725"/>
          <a:ext cx="40941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5" name="Equation" r:id="rId3" imgW="47548800" imgH="25908000" progId="Equation.DSMT4">
                  <p:embed/>
                </p:oleObj>
              </mc:Choice>
              <mc:Fallback>
                <p:oleObj name="Equation" r:id="rId3" imgW="47548800" imgH="259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879725"/>
                        <a:ext cx="4094163" cy="185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5685160" y="2833171"/>
          <a:ext cx="1732542" cy="201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6" name="Equation" r:id="rId5" imgW="16154400" imgH="22555200" progId="Equation.DSMT4">
                  <p:embed/>
                </p:oleObj>
              </mc:Choice>
              <mc:Fallback>
                <p:oleObj name="Equation" r:id="rId5" imgW="16154400" imgH="22555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160" y="2833171"/>
                        <a:ext cx="1732542" cy="2017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31647" y="4829513"/>
            <a:ext cx="65699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anose="02010609060101010101" pitchFamily="49" charset="-122"/>
              </a:rPr>
              <a:t>则上述方程组可写成</a:t>
            </a:r>
            <a:r>
              <a:rPr kumimoji="1" lang="zh-CN" altLang="en-US">
                <a:solidFill>
                  <a:srgbClr val="CC3300"/>
                </a:solidFill>
                <a:latin typeface="黑体" panose="02010609060101010101" pitchFamily="49" charset="-122"/>
              </a:rPr>
              <a:t>向量方程</a:t>
            </a:r>
            <a:endParaRPr kumimoji="1" lang="zh-CN" altLang="en-US">
              <a:solidFill>
                <a:srgbClr val="CC3300"/>
              </a:solidFill>
              <a:latin typeface="黑体" panose="02010609060101010101" pitchFamily="49" charset="-122"/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61224" y="4829513"/>
            <a:ext cx="145461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ea typeface="宋体" panose="02010600030101010101" pitchFamily="2" charset="-122"/>
              </a:rPr>
              <a:t>Ax</a:t>
            </a:r>
            <a:r>
              <a:rPr kumimoji="1" lang="en-US" altLang="zh-CN" i="1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ea typeface="宋体" panose="02010600030101010101" pitchFamily="2" charset="-122"/>
              </a:rPr>
              <a:t>b</a:t>
            </a:r>
            <a:r>
              <a:rPr kumimoji="1" lang="en-US" altLang="zh-CN" dirty="0">
                <a:ea typeface="宋体" panose="02010600030101010101" pitchFamily="2" charset="-122"/>
              </a:rPr>
              <a:t>.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7557368" y="2898343"/>
          <a:ext cx="1847144" cy="181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7" imgW="1397000" imgH="1651000" progId="Equation.3">
                  <p:embed/>
                </p:oleObj>
              </mc:Choice>
              <mc:Fallback>
                <p:oleObj name="Equation" r:id="rId7" imgW="1397000" imgH="165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368" y="2898343"/>
                        <a:ext cx="1847144" cy="1819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31647" y="5722466"/>
            <a:ext cx="11181522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anose="02010609060101010101" pitchFamily="49" charset="-122"/>
              </a:rPr>
              <a:t>    当</a:t>
            </a:r>
            <a:r>
              <a:rPr kumimoji="1" lang="en-US" altLang="zh-CN" i="1"/>
              <a:t>b</a:t>
            </a:r>
            <a:r>
              <a:rPr kumimoji="1" lang="en-US" altLang="zh-CN">
                <a:latin typeface="黑体" panose="02010609060101010101" pitchFamily="49" charset="-122"/>
              </a:rPr>
              <a:t>=0</a:t>
            </a:r>
            <a:r>
              <a:rPr kumimoji="1" lang="zh-CN" altLang="en-US">
                <a:latin typeface="黑体" panose="02010609060101010101" pitchFamily="49" charset="-122"/>
              </a:rPr>
              <a:t>时</a:t>
            </a:r>
            <a:r>
              <a:rPr kumimoji="1" lang="en-US" altLang="zh-CN">
                <a:latin typeface="黑体" panose="02010609060101010101" pitchFamily="49" charset="-122"/>
              </a:rPr>
              <a:t>, </a:t>
            </a:r>
            <a:r>
              <a:rPr kumimoji="1" lang="zh-CN" altLang="en-US">
                <a:latin typeface="黑体" panose="02010609060101010101" pitchFamily="49" charset="-122"/>
              </a:rPr>
              <a:t>称为</a:t>
            </a:r>
            <a:r>
              <a:rPr kumimoji="1" lang="zh-CN" altLang="en-US">
                <a:solidFill>
                  <a:srgbClr val="3333FF"/>
                </a:solidFill>
                <a:latin typeface="黑体" panose="02010609060101010101" pitchFamily="49" charset="-122"/>
              </a:rPr>
              <a:t>齐次线性方程组</a:t>
            </a:r>
            <a:r>
              <a:rPr kumimoji="1" lang="en-US" altLang="zh-CN">
                <a:latin typeface="黑体" panose="02010609060101010101" pitchFamily="49" charset="-122"/>
              </a:rPr>
              <a:t>, </a:t>
            </a:r>
            <a:r>
              <a:rPr kumimoji="1" lang="zh-CN" altLang="en-US">
                <a:latin typeface="黑体" panose="02010609060101010101" pitchFamily="49" charset="-122"/>
              </a:rPr>
              <a:t>否则称为</a:t>
            </a:r>
            <a:r>
              <a:rPr kumimoji="1" lang="zh-CN" altLang="en-US">
                <a:solidFill>
                  <a:srgbClr val="3333FF"/>
                </a:solidFill>
                <a:latin typeface="黑体" panose="02010609060101010101" pitchFamily="49" charset="-122"/>
              </a:rPr>
              <a:t>非齐次线性方程组</a:t>
            </a:r>
            <a:r>
              <a:rPr kumimoji="1" lang="en-US" altLang="zh-CN">
                <a:latin typeface="黑体" panose="02010609060101010101" pitchFamily="49" charset="-122"/>
              </a:rPr>
              <a:t>. </a:t>
            </a:r>
            <a:endParaRPr kumimoji="1" lang="en-US" alt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utoUpdateAnimBg="0" build="p"/>
      <p:bldP spid="52233" grpId="0" autoUpdateAnimBg="0" build="p"/>
      <p:bldP spid="52234" grpId="0" advAuto="0" autoUpdateAnimBg="0" build="p"/>
      <p:bldP spid="52236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021365" y="48977"/>
          <a:ext cx="2905054" cy="159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6" name="Equation" r:id="rId1" imgW="1078865" imgH="711200" progId="Equation.DSMT4">
                  <p:embed/>
                </p:oleObj>
              </mc:Choice>
              <mc:Fallback>
                <p:oleObj name="Equation" r:id="rId1" imgW="1078865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65" y="48977"/>
                        <a:ext cx="2905054" cy="1595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145954" y="671689"/>
            <a:ext cx="42967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其中</a:t>
            </a:r>
            <a:r>
              <a:rPr kumimoji="1" lang="en-US" altLang="zh-CN" i="1">
                <a:ea typeface="宋体" panose="02010600030101010101" pitchFamily="2" charset="-122"/>
              </a:rPr>
              <a:t>c</a:t>
            </a:r>
            <a:r>
              <a:rPr kumimoji="1" lang="en-US" altLang="zh-CN" baseline="-25000">
                <a:ea typeface="宋体" panose="02010600030101010101" pitchFamily="2" charset="-122"/>
              </a:rPr>
              <a:t>2</a:t>
            </a:r>
            <a:r>
              <a:rPr kumimoji="1" lang="en-US" altLang="zh-CN"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ea typeface="宋体" panose="02010600030101010101" pitchFamily="2" charset="-122"/>
              </a:rPr>
              <a:t>c</a:t>
            </a:r>
            <a:r>
              <a:rPr kumimoji="1" lang="en-US" altLang="zh-CN" baseline="-25000">
                <a:ea typeface="宋体" panose="02010600030101010101" pitchFamily="2" charset="-122"/>
              </a:rPr>
              <a:t>3</a:t>
            </a:r>
            <a:r>
              <a:rPr kumimoji="1" lang="zh-CN" altLang="en-US">
                <a:ea typeface="宋体" panose="02010600030101010101" pitchFamily="2" charset="-122"/>
              </a:rPr>
              <a:t>为任意实数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740944" y="1618010"/>
          <a:ext cx="5976664" cy="164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7" name="Equation" r:id="rId3" imgW="1968500" imgH="812800" progId="Equation.DSMT4">
                  <p:embed/>
                </p:oleObj>
              </mc:Choice>
              <mc:Fallback>
                <p:oleObj name="Equation" r:id="rId3" imgW="1968500" imgH="81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1618010"/>
                        <a:ext cx="5976664" cy="1642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427340" y="3260490"/>
            <a:ext cx="38735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这时又分两种情形</a:t>
            </a:r>
            <a:r>
              <a:rPr kumimoji="1" lang="en-US" altLang="zh-CN">
                <a:ea typeface="宋体" panose="02010600030101010101" pitchFamily="2" charset="-122"/>
              </a:rPr>
              <a:t>: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904681" y="2050058"/>
            <a:ext cx="25254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(2)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ea typeface="宋体" panose="02010600030101010101" pitchFamily="2" charset="-122"/>
              </a:rPr>
              <a:t>当</a:t>
            </a:r>
            <a:r>
              <a:rPr kumimoji="1" lang="zh-CN" altLang="en-US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dirty="0">
                <a:ea typeface="宋体" panose="02010600030101010101" pitchFamily="2" charset="-122"/>
              </a:rPr>
              <a:t>1</a:t>
            </a:r>
            <a:r>
              <a:rPr kumimoji="1" lang="zh-CN" altLang="en-US" dirty="0">
                <a:ea typeface="宋体" panose="02010600030101010101" pitchFamily="2" charset="-122"/>
              </a:rPr>
              <a:t>时</a:t>
            </a:r>
            <a:r>
              <a:rPr kumimoji="1" lang="en-US" altLang="zh-CN" dirty="0">
                <a:ea typeface="宋体" panose="02010600030101010101" pitchFamily="2" charset="-122"/>
              </a:rPr>
              <a:t>,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148961" y="4287417"/>
          <a:ext cx="7227054" cy="103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8" name="Equation" r:id="rId5" imgW="6311900" imgH="939800" progId="Equation.3">
                  <p:embed/>
                </p:oleObj>
              </mc:Choice>
              <mc:Fallback>
                <p:oleObj name="Equation" r:id="rId5" imgW="63119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61" y="4287417"/>
                        <a:ext cx="7227054" cy="1035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427339" y="3746765"/>
            <a:ext cx="259755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宋体" panose="02010600030101010101" pitchFamily="2" charset="-122"/>
              </a:rPr>
              <a:t>1) </a:t>
            </a:r>
            <a:r>
              <a:rPr kumimoji="1" lang="zh-CN" altLang="en-US">
                <a:ea typeface="宋体" panose="02010600030101010101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zh-CN" altLang="en-US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>
                <a:ea typeface="宋体" panose="02010600030101010101" pitchFamily="2" charset="-122"/>
              </a:rPr>
              <a:t>–2</a:t>
            </a:r>
            <a:r>
              <a:rPr kumimoji="1" lang="zh-CN" altLang="en-US">
                <a:ea typeface="宋体" panose="02010600030101010101" pitchFamily="2" charset="-122"/>
              </a:rPr>
              <a:t>时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4254731" y="3764257"/>
            <a:ext cx="33413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则</a:t>
            </a:r>
            <a:r>
              <a:rPr kumimoji="1" lang="en-US" altLang="zh-CN" i="1">
                <a:ea typeface="宋体" panose="02010600030101010101" pitchFamily="2" charset="-122"/>
              </a:rPr>
              <a:t>R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  <a:r>
              <a:rPr kumimoji="1" lang="en-US" altLang="zh-CN">
                <a:ea typeface="宋体" panose="02010600030101010101" pitchFamily="2" charset="-122"/>
              </a:rPr>
              <a:t>)=</a:t>
            </a:r>
            <a:r>
              <a:rPr kumimoji="1" lang="en-US" altLang="zh-CN" i="1">
                <a:ea typeface="宋体" panose="02010600030101010101" pitchFamily="2" charset="-122"/>
              </a:rPr>
              <a:t>R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B</a:t>
            </a:r>
            <a:r>
              <a:rPr kumimoji="1" lang="en-US" altLang="zh-CN">
                <a:ea typeface="宋体" panose="02010600030101010101" pitchFamily="2" charset="-122"/>
              </a:rPr>
              <a:t>)=3, </a:t>
            </a:r>
            <a:endParaRPr kumimoji="1"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7608976" y="3764257"/>
            <a:ext cx="38735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故方程组有唯一解</a:t>
            </a:r>
            <a:r>
              <a:rPr kumimoji="1" lang="en-US" altLang="zh-CN">
                <a:ea typeface="宋体" panose="02010600030101010101" pitchFamily="2" charset="-122"/>
              </a:rPr>
              <a:t>: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433637" y="5289550"/>
            <a:ext cx="27161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宋体" panose="02010600030101010101" pitchFamily="2" charset="-122"/>
              </a:rPr>
              <a:t>2) </a:t>
            </a:r>
            <a:r>
              <a:rPr kumimoji="1" lang="zh-CN" altLang="en-US">
                <a:ea typeface="宋体" panose="02010600030101010101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>
                <a:ea typeface="宋体" panose="02010600030101010101" pitchFamily="2" charset="-122"/>
              </a:rPr>
              <a:t>= –2</a:t>
            </a:r>
            <a:r>
              <a:rPr kumimoji="1" lang="zh-CN" altLang="en-US">
                <a:ea typeface="宋体" panose="02010600030101010101" pitchFamily="2" charset="-122"/>
              </a:rPr>
              <a:t>时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952096" y="6872567"/>
            <a:ext cx="56095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则</a:t>
            </a:r>
            <a:r>
              <a:rPr kumimoji="1" lang="en-US" altLang="zh-CN" i="1">
                <a:ea typeface="宋体" panose="02010600030101010101" pitchFamily="2" charset="-122"/>
              </a:rPr>
              <a:t>R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  <a:r>
              <a:rPr kumimoji="1" lang="en-US" altLang="zh-CN">
                <a:ea typeface="宋体" panose="02010600030101010101" pitchFamily="2" charset="-122"/>
              </a:rPr>
              <a:t>)&lt;</a:t>
            </a:r>
            <a:r>
              <a:rPr kumimoji="1" lang="en-US" altLang="zh-CN" i="1">
                <a:ea typeface="宋体" panose="02010600030101010101" pitchFamily="2" charset="-122"/>
              </a:rPr>
              <a:t>R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B</a:t>
            </a:r>
            <a:r>
              <a:rPr kumimoji="1" lang="en-US" altLang="zh-CN">
                <a:ea typeface="宋体" panose="02010600030101010101" pitchFamily="2" charset="-122"/>
              </a:rPr>
              <a:t>), </a:t>
            </a:r>
            <a:r>
              <a:rPr kumimoji="1" lang="zh-CN" altLang="en-US">
                <a:ea typeface="宋体" panose="02010600030101010101" pitchFamily="2" charset="-122"/>
              </a:rPr>
              <a:t>故方程组无解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4284117" y="5457473"/>
          <a:ext cx="3522169" cy="145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9" name="Equation" r:id="rId7" imgW="1409700" imgH="698500" progId="Equation.DSMT4">
                  <p:embed/>
                </p:oleObj>
              </mc:Choice>
              <mc:Fallback>
                <p:oleObj name="Equation" r:id="rId7" imgW="1409700" imgH="698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117" y="5457473"/>
                        <a:ext cx="3522169" cy="1453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utoUpdateAnimBg="0" build="p"/>
      <p:bldP spid="82952" grpId="0" autoUpdateAnimBg="0" build="p"/>
      <p:bldP spid="82954" grpId="0" autoUpdateAnimBg="0" build="p"/>
      <p:bldP spid="82955" grpId="0" autoUpdateAnimBg="0" build="p"/>
      <p:bldP spid="82956" grpId="0" autoUpdateAnimBg="0" build="p"/>
      <p:bldP spid="82957" grpId="0" autoUpdateAnimBg="0" build="p"/>
      <p:bldP spid="82958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7400"/>
              <a:t>练习</a:t>
            </a:r>
            <a:endParaRPr lang="zh-CN" altLang="en-US" sz="7400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7773131" y="1257970"/>
          <a:ext cx="3432675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5" name="Equation" r:id="rId1" imgW="2070100" imgH="2082800" progId="Equation.3">
                  <p:embed/>
                </p:oleObj>
              </mc:Choice>
              <mc:Fallback>
                <p:oleObj name="Equation" r:id="rId1" imgW="2070100" imgH="208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131" y="1257970"/>
                        <a:ext cx="3432675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713670" y="2111273"/>
            <a:ext cx="7131730" cy="183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证明右边方程组有解的充要条件是</a:t>
            </a:r>
            <a:r>
              <a:rPr kumimoji="1" lang="en-US" altLang="zh-CN" i="1" dirty="0"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ea typeface="宋体" panose="02010600030101010101" pitchFamily="2" charset="-122"/>
              </a:rPr>
              <a:t>+</a:t>
            </a:r>
            <a:r>
              <a:rPr kumimoji="1" lang="en-US" altLang="zh-CN" i="1" dirty="0"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ea typeface="宋体" panose="02010600030101010101" pitchFamily="2" charset="-122"/>
              </a:rPr>
              <a:t>+</a:t>
            </a:r>
            <a:r>
              <a:rPr kumimoji="1" lang="en-US" altLang="zh-CN" i="1" dirty="0"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3</a:t>
            </a:r>
            <a:r>
              <a:rPr kumimoji="1" lang="en-US" altLang="zh-CN" dirty="0">
                <a:ea typeface="宋体" panose="02010600030101010101" pitchFamily="2" charset="-122"/>
              </a:rPr>
              <a:t>+</a:t>
            </a:r>
            <a:r>
              <a:rPr kumimoji="1" lang="en-US" altLang="zh-CN" i="1" dirty="0"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4</a:t>
            </a:r>
            <a:r>
              <a:rPr kumimoji="1" lang="en-US" altLang="zh-CN" dirty="0">
                <a:ea typeface="宋体" panose="02010600030101010101" pitchFamily="2" charset="-122"/>
              </a:rPr>
              <a:t>+</a:t>
            </a:r>
            <a:r>
              <a:rPr kumimoji="1" lang="en-US" altLang="zh-CN" i="1" dirty="0"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5</a:t>
            </a:r>
            <a:r>
              <a:rPr kumimoji="1" lang="en-US" altLang="zh-CN" dirty="0">
                <a:ea typeface="宋体" panose="02010600030101010101" pitchFamily="2" charset="-122"/>
              </a:rPr>
              <a:t>=0. </a:t>
            </a:r>
            <a:r>
              <a:rPr kumimoji="1" lang="zh-CN" altLang="en-US" dirty="0">
                <a:ea typeface="宋体" panose="02010600030101010101" pitchFamily="2" charset="-122"/>
              </a:rPr>
              <a:t>在有解的情况下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zh-CN" altLang="en-US" dirty="0">
                <a:ea typeface="宋体" panose="02010600030101010101" pitchFamily="2" charset="-122"/>
              </a:rPr>
              <a:t>求出它的通解</a:t>
            </a:r>
            <a:r>
              <a:rPr kumimoji="1" lang="en-US" altLang="zh-CN" dirty="0">
                <a:ea typeface="宋体" panose="02010600030101010101" pitchFamily="2" charset="-122"/>
              </a:rPr>
              <a:t>.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473891" y="4254030"/>
          <a:ext cx="5606503" cy="19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6" name="Equation" r:id="rId3" imgW="4241800" imgH="1727200" progId="Equation.3">
                  <p:embed/>
                </p:oleObj>
              </mc:Choice>
              <mc:Fallback>
                <p:oleObj name="Equation" r:id="rId3" imgW="4241800" imgH="172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891" y="4254030"/>
                        <a:ext cx="5606503" cy="1901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88616" y="4939712"/>
            <a:ext cx="236770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答案</a:t>
            </a:r>
            <a:r>
              <a:rPr kumimoji="1" lang="en-US" altLang="zh-CN" dirty="0" smtClean="0">
                <a:ea typeface="宋体" panose="02010600030101010101" pitchFamily="2" charset="-122"/>
              </a:rPr>
              <a:t>, </a:t>
            </a:r>
            <a:r>
              <a:rPr kumimoji="1" lang="zh-CN" altLang="en-US" dirty="0" smtClean="0">
                <a:ea typeface="宋体" panose="02010600030101010101" pitchFamily="2" charset="-122"/>
              </a:rPr>
              <a:t>通解</a:t>
            </a:r>
            <a:r>
              <a:rPr kumimoji="1" lang="en-US" altLang="zh-CN" dirty="0">
                <a:ea typeface="宋体" panose="02010600030101010101" pitchFamily="2" charset="-122"/>
              </a:rPr>
              <a:t>: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868736" y="6417158"/>
            <a:ext cx="37629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其中</a:t>
            </a:r>
            <a:r>
              <a:rPr kumimoji="1" lang="en-US" altLang="zh-CN" i="1" dirty="0"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5</a:t>
            </a:r>
            <a:r>
              <a:rPr kumimoji="1" lang="zh-CN" altLang="en-US" dirty="0">
                <a:ea typeface="宋体" panose="02010600030101010101" pitchFamily="2" charset="-122"/>
              </a:rPr>
              <a:t>为任意实数</a:t>
            </a:r>
            <a:r>
              <a:rPr kumimoji="1" lang="en-US" altLang="zh-CN" dirty="0">
                <a:ea typeface="宋体" panose="02010600030101010101" pitchFamily="2" charset="-122"/>
              </a:rPr>
              <a:t>.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utoUpdateAnimBg="0" build="p"/>
      <p:bldP spid="83975" grpId="0" autoUpdateAnimBg="0" build="p"/>
      <p:bldP spid="83976" grpId="0" advAuto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3669" y="286867"/>
            <a:ext cx="10276840" cy="488025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CC3300"/>
                </a:solidFill>
                <a:ea typeface="黑体" panose="02010609060101010101" pitchFamily="49" charset="-122"/>
              </a:rPr>
              <a:t>证明过程</a:t>
            </a:r>
            <a:endParaRPr lang="zh-CN" altLang="en-US" sz="340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36007" y="921823"/>
            <a:ext cx="8102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 smtClean="0"/>
              <a:t>证</a:t>
            </a:r>
            <a:r>
              <a:rPr kumimoji="1" lang="en-US" altLang="zh-CN" dirty="0" smtClean="0"/>
              <a:t>: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475617" y="921823"/>
            <a:ext cx="765725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对增广矩阵</a:t>
            </a:r>
            <a:r>
              <a:rPr kumimoji="1" lang="en-US" altLang="zh-CN" i="1">
                <a:ea typeface="宋体" panose="02010600030101010101" pitchFamily="2" charset="-122"/>
              </a:rPr>
              <a:t>B</a:t>
            </a:r>
            <a:r>
              <a:rPr kumimoji="1" lang="zh-CN" altLang="en-US">
                <a:ea typeface="宋体" panose="02010600030101010101" pitchFamily="2" charset="-122"/>
              </a:rPr>
              <a:t>进行初等变换，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6909296" y="871948"/>
            <a:ext cx="41652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方程组的增广矩阵为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570073" y="1715956"/>
          <a:ext cx="5522543" cy="243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6" name="Equation" r:id="rId1" imgW="5118100" imgH="2590800" progId="Equation.3">
                  <p:embed/>
                </p:oleObj>
              </mc:Choice>
              <mc:Fallback>
                <p:oleObj name="Equation" r:id="rId1" imgW="5118100" imgH="2590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73" y="1715956"/>
                        <a:ext cx="5522543" cy="243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576371" y="4178816"/>
          <a:ext cx="5887772" cy="30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7" name="Equation" r:id="rId3" imgW="50901600" imgH="32918400" progId="Equation.DSMT4">
                  <p:embed/>
                </p:oleObj>
              </mc:Choice>
              <mc:Fallback>
                <p:oleObj name="Equation" r:id="rId3" imgW="50901600" imgH="3291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71" y="4178816"/>
                        <a:ext cx="5887772" cy="301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7946920" y="4651096"/>
          <a:ext cx="3524268" cy="192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8" name="Equation" r:id="rId5" imgW="1066800" imgH="698500" progId="Equation.DSMT4">
                  <p:embed/>
                </p:oleObj>
              </mc:Choice>
              <mc:Fallback>
                <p:oleObj name="Equation" r:id="rId5" imgW="1066800" imgH="698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920" y="4651096"/>
                        <a:ext cx="3524268" cy="1922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764046" y="446044"/>
            <a:ext cx="10276840" cy="7259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900">
                <a:solidFill>
                  <a:srgbClr val="0000CC"/>
                </a:solidFill>
              </a:rPr>
              <a:t>§3.2.2 </a:t>
            </a:r>
            <a:r>
              <a:rPr lang="zh-CN" altLang="en-US" sz="4900">
                <a:solidFill>
                  <a:srgbClr val="0000CC"/>
                </a:solidFill>
              </a:rPr>
              <a:t>齐次线性方程组的解法</a:t>
            </a:r>
            <a:endParaRPr lang="zh-CN" altLang="en-US" sz="4900">
              <a:solidFill>
                <a:srgbClr val="0000CC"/>
              </a:solidFill>
            </a:endParaRP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2506239" y="2111273"/>
          <a:ext cx="5585514" cy="224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5" name="Equation" r:id="rId1" imgW="47548800" imgH="22860000" progId="Equation.DSMT4">
                  <p:embed/>
                </p:oleObj>
              </mc:Choice>
              <mc:Fallback>
                <p:oleObj name="Equation" r:id="rId1" imgW="47548800" imgH="22860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239" y="2111273"/>
                        <a:ext cx="5585514" cy="2249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076648" y="1478066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齐次线性方程组：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076648" y="4391046"/>
            <a:ext cx="47439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其矩阵形式为  </a:t>
            </a:r>
            <a:r>
              <a:rPr lang="en-US" altLang="zh-CN" i="1" dirty="0">
                <a:solidFill>
                  <a:srgbClr val="CC3300"/>
                </a:solidFill>
                <a:ea typeface="宋体" panose="02010600030101010101" pitchFamily="2" charset="-122"/>
              </a:rPr>
              <a:t>AX</a:t>
            </a:r>
            <a:r>
              <a:rPr lang="zh-CN" altLang="en-US" dirty="0">
                <a:solidFill>
                  <a:srgbClr val="CC3300"/>
                </a:solidFill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0186583" y="2984118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0">
                <a:ea typeface="宋体" panose="02010600030101010101" pitchFamily="2" charset="-122"/>
              </a:rPr>
              <a:t>(1)</a:t>
            </a:r>
            <a:endParaRPr lang="zh-CN" altLang="en-US" b="0">
              <a:ea typeface="宋体" panose="02010600030101010101" pitchFamily="2" charset="-122"/>
            </a:endParaRP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236701" y="5314039"/>
          <a:ext cx="2103226" cy="54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6" name="Equation" r:id="rId3" imgW="660400" imgH="203200" progId="Equation.DSMT4">
                  <p:embed/>
                </p:oleObj>
              </mc:Choice>
              <mc:Fallback>
                <p:oleObj name="Equation" r:id="rId3" imgW="6604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701" y="5314039"/>
                        <a:ext cx="2103226" cy="54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7711828" y="5280805"/>
          <a:ext cx="1469319" cy="6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7" name="Equation" r:id="rId5" imgW="444500" imgH="228600" progId="Equation.DSMT4">
                  <p:embed/>
                </p:oleObj>
              </mc:Choice>
              <mc:Fallback>
                <p:oleObj name="Equation" r:id="rId5" imgW="4445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828" y="5280805"/>
                        <a:ext cx="1469319" cy="640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076648" y="5205589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显然，由于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234975" y="5268560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，因而恒有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9044712" y="5286052"/>
            <a:ext cx="24869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，故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一定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88913" y="5983979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有解，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427340" y="5999721"/>
            <a:ext cx="1010441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如</a:t>
            </a:r>
            <a:r>
              <a:rPr lang="en-US" altLang="zh-CN">
                <a:ea typeface="宋体" panose="02010600030101010101" pitchFamily="2" charset="-122"/>
              </a:rPr>
              <a:t>(0,0,</a:t>
            </a:r>
            <a:r>
              <a:rPr lang="en-US" altLang="zh-CN">
                <a:latin typeface="Arial" panose="020B0604020202020204"/>
                <a:ea typeface="宋体" panose="02010600030101010101" pitchFamily="2" charset="-122"/>
              </a:rPr>
              <a:t>…</a:t>
            </a:r>
            <a:r>
              <a:rPr lang="en-US" altLang="zh-CN">
                <a:ea typeface="宋体" panose="02010600030101010101" pitchFamily="2" charset="-122"/>
              </a:rPr>
              <a:t>,0)</a:t>
            </a:r>
            <a:r>
              <a:rPr lang="zh-CN" altLang="en-US">
                <a:ea typeface="宋体" panose="02010600030101010101" pitchFamily="2" charset="-122"/>
              </a:rPr>
              <a:t>就是它的一个解，称为</a:t>
            </a:r>
            <a:r>
              <a:rPr lang="zh-CN" altLang="en-US">
                <a:solidFill>
                  <a:srgbClr val="0000CC"/>
                </a:solidFill>
              </a:rPr>
              <a:t>零解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zh-CN" altLang="en-US">
                <a:solidFill>
                  <a:srgbClr val="0000CC"/>
                </a:solidFill>
              </a:rPr>
              <a:t>平凡解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/>
      <p:bldP spid="85001" grpId="0"/>
      <p:bldP spid="85002" grpId="0"/>
      <p:bldP spid="85008" grpId="0"/>
      <p:bldP spid="85009" grpId="0"/>
      <p:bldP spid="85010" grpId="0"/>
      <p:bldP spid="85011" grpId="0"/>
      <p:bldP spid="850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8925520" y="508255"/>
            <a:ext cx="2232248" cy="6472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tx1"/>
                </a:solidFill>
              </a:rPr>
              <a:t>有非零解</a:t>
            </a:r>
            <a:r>
              <a:rPr lang="en-US" altLang="zh-CN" sz="3400" dirty="0">
                <a:solidFill>
                  <a:schemeClr val="tx1"/>
                </a:solidFill>
              </a:rPr>
              <a:t>.</a:t>
            </a:r>
            <a:endParaRPr lang="en-US" altLang="zh-CN" sz="3400" dirty="0">
              <a:solidFill>
                <a:schemeClr val="tx1"/>
              </a:solidFill>
            </a:endParaRP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570073" y="547388"/>
          <a:ext cx="1618351" cy="56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3" name="Equation" r:id="rId1" imgW="761365" imgH="241300" progId="Equation.DSMT4">
                  <p:embed/>
                </p:oleObj>
              </mc:Choice>
              <mc:Fallback>
                <p:oleObj name="Equation" r:id="rId1" imgW="761365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73" y="547388"/>
                        <a:ext cx="1618351" cy="561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6437069" y="524757"/>
          <a:ext cx="1624355" cy="5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4" name="Equation" r:id="rId3" imgW="761365" imgH="241300" progId="Equation.DSMT4">
                  <p:embed/>
                </p:oleObj>
              </mc:Choice>
              <mc:Fallback>
                <p:oleObj name="Equation" r:id="rId3" imgW="761365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069" y="524757"/>
                        <a:ext cx="1624355" cy="55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7701384" y="2052579"/>
          <a:ext cx="1523894" cy="70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5" name="Equation" r:id="rId5" imgW="444500" imgH="241300" progId="Equation.DSMT4">
                  <p:embed/>
                </p:oleObj>
              </mc:Choice>
              <mc:Fallback>
                <p:oleObj name="Equation" r:id="rId5" imgW="4445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384" y="2052579"/>
                        <a:ext cx="1523894" cy="704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902582" y="52475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690088" y="52475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只有零解，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8133432" y="524757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时，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931968" y="1478066"/>
            <a:ext cx="103384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特别的，对于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个方程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个未知量的齐次线性方程组，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37191" y="2135761"/>
            <a:ext cx="26568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有非零解 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838295" y="2086753"/>
            <a:ext cx="497480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系数行列式 </a:t>
            </a:r>
            <a:r>
              <a:rPr lang="en-US" altLang="zh-CN" dirty="0">
                <a:ea typeface="宋体" panose="02010600030101010101" pitchFamily="2" charset="-122"/>
              </a:rPr>
              <a:t>|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＝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，也即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1647" y="2984118"/>
            <a:ext cx="50405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rgbClr val="CC3300"/>
                </a:solidFill>
              </a:rPr>
              <a:t>齐次线性方程组的解法：</a:t>
            </a:r>
            <a:endParaRPr lang="en-US" altLang="zh-CN">
              <a:solidFill>
                <a:srgbClr val="CC3300"/>
              </a:solidFill>
            </a:endParaRP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284605" y="3619074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由于齐次方程组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7063" name="Object 23"/>
          <p:cNvGraphicFramePr>
            <a:graphicFrameLocks noChangeAspect="1"/>
          </p:cNvGraphicFramePr>
          <p:nvPr/>
        </p:nvGraphicFramePr>
        <p:xfrm>
          <a:off x="4475128" y="3729273"/>
          <a:ext cx="1626068" cy="50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6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28" y="3729273"/>
                        <a:ext cx="1626068" cy="50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6104902" y="3592965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，最后一列在进行求解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428202" y="4229541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</a:t>
            </a:r>
            <a:r>
              <a:rPr lang="zh-CN" altLang="en-US">
                <a:solidFill>
                  <a:srgbClr val="CC3300"/>
                </a:solidFill>
              </a:rPr>
              <a:t>不起作用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3188424" y="4254030"/>
            <a:ext cx="75187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故我们求解时，可</a:t>
            </a:r>
            <a:r>
              <a:rPr lang="zh-CN" altLang="en-US" dirty="0">
                <a:solidFill>
                  <a:srgbClr val="CC3300"/>
                </a:solidFill>
              </a:rPr>
              <a:t>直接对系数矩阵</a:t>
            </a:r>
            <a:r>
              <a:rPr lang="en-US" altLang="zh-CN" i="1" dirty="0">
                <a:solidFill>
                  <a:srgbClr val="CC3300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428202" y="4967700"/>
            <a:ext cx="11233997" cy="142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初等行变换，将之化成阶梯型矩阵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，然后再解以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为系数矩阵的阶梯型齐次线性方程组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3278332" y="52475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5772734" y="50825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>
            <a:off x="331647" y="3062832"/>
            <a:ext cx="10538089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331647" y="6395038"/>
            <a:ext cx="10538089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331646" y="3062832"/>
            <a:ext cx="0" cy="333220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10869736" y="3062832"/>
            <a:ext cx="0" cy="333220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53" grpId="0"/>
      <p:bldP spid="87054" grpId="0"/>
      <p:bldP spid="87055" grpId="0"/>
      <p:bldP spid="87056" grpId="0"/>
      <p:bldP spid="87057" grpId="0"/>
      <p:bldP spid="87058" grpId="0"/>
      <p:bldP spid="87058" grpId="1"/>
      <p:bldP spid="87062" grpId="0"/>
      <p:bldP spid="87065" grpId="0"/>
      <p:bldP spid="87066" grpId="0"/>
      <p:bldP spid="87067" grpId="0"/>
      <p:bldP spid="87068" grpId="0"/>
      <p:bldP spid="87071" grpId="0"/>
      <p:bldP spid="87071" grpId="1"/>
      <p:bldP spid="87073" grpId="0" animBg="1"/>
      <p:bldP spid="87074" grpId="0" animBg="1"/>
      <p:bldP spid="87075" grpId="0" animBg="1"/>
      <p:bldP spid="870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906780" y="367331"/>
            <a:ext cx="10276840" cy="647200"/>
          </a:xfrm>
        </p:spPr>
        <p:txBody>
          <a:bodyPr/>
          <a:lstStyle/>
          <a:p>
            <a:pPr algn="l"/>
            <a:r>
              <a:rPr lang="zh-CN" altLang="en-US" sz="3400"/>
              <a:t>例</a:t>
            </a:r>
            <a:r>
              <a:rPr lang="en-US" altLang="zh-CN" sz="3400"/>
              <a:t>1</a:t>
            </a:r>
            <a:r>
              <a:rPr lang="zh-CN" altLang="en-US" sz="3400"/>
              <a:t>解方程组</a:t>
            </a:r>
            <a:endParaRPr lang="zh-CN" altLang="en-US" sz="3400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230030" y="2838935"/>
            <a:ext cx="8102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en-US" altLang="zh-CN"/>
              <a:t>: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511300" y="3500129"/>
          <a:ext cx="3828627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3" name="Equation" r:id="rId1" imgW="3530600" imgH="1511300" progId="Equation.DSMT4">
                  <p:embed/>
                </p:oleObj>
              </mc:Choice>
              <mc:Fallback>
                <p:oleObj name="Equation" r:id="rId1" imgW="3530600" imgH="151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500129"/>
                        <a:ext cx="3828627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6951980" y="3500129"/>
          <a:ext cx="3123353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4" name="Equation" r:id="rId3" imgW="2908300" imgH="1511300" progId="Equation.3">
                  <p:embed/>
                </p:oleObj>
              </mc:Choice>
              <mc:Fallback>
                <p:oleObj name="Equation" r:id="rId3" imgW="29083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80" y="3500129"/>
                        <a:ext cx="3123353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2317327" y="2912402"/>
          <a:ext cx="6481798" cy="4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5" name="Equation" r:id="rId5" imgW="4902200" imgH="444500" progId="Equation.3">
                  <p:embed/>
                </p:oleObj>
              </mc:Choice>
              <mc:Fallback>
                <p:oleObj name="Equation" r:id="rId5" imgW="4902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27" y="2912402"/>
                        <a:ext cx="6481798" cy="48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3524920" y="537890"/>
          <a:ext cx="5752613" cy="230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6" name="Equation" r:id="rId7" imgW="42672000" imgH="17068800" progId="Equation.DSMT4">
                  <p:embed/>
                </p:oleObj>
              </mc:Choice>
              <mc:Fallback>
                <p:oleObj name="Equation" r:id="rId7" imgW="42672000" imgH="17068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920" y="537890"/>
                        <a:ext cx="5752613" cy="230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2523032" y="5378759"/>
          <a:ext cx="3238801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7" name="Equation" r:id="rId9" imgW="2451100" imgH="1168400" progId="Equation.3">
                  <p:embed/>
                </p:oleObj>
              </mc:Choice>
              <mc:Fallback>
                <p:oleObj name="Equation" r:id="rId9" imgW="24511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2" y="5378759"/>
                        <a:ext cx="3238801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7814681" y="5378759"/>
          <a:ext cx="3944073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8" name="Equation" r:id="rId11" imgW="2984500" imgH="1168400" progId="Equation.3">
                  <p:embed/>
                </p:oleObj>
              </mc:Choice>
              <mc:Fallback>
                <p:oleObj name="Equation" r:id="rId11" imgW="2984500" imgH="1168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681" y="5378759"/>
                        <a:ext cx="3944073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5283254" y="3797492"/>
          <a:ext cx="1748489" cy="75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9" name="Equation" r:id="rId13" imgW="786765" imgH="406400" progId="Equation.DSMT4">
                  <p:embed/>
                </p:oleObj>
              </mc:Choice>
              <mc:Fallback>
                <p:oleObj name="Equation" r:id="rId13" imgW="786765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54" y="3797492"/>
                        <a:ext cx="1748489" cy="75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9" name="Group 31"/>
          <p:cNvGrpSpPr/>
          <p:nvPr/>
        </p:nvGrpSpPr>
        <p:grpSpPr bwMode="auto">
          <a:xfrm>
            <a:off x="6139657" y="5539685"/>
            <a:ext cx="1332882" cy="552744"/>
            <a:chOff x="2925" y="3341"/>
            <a:chExt cx="635" cy="316"/>
          </a:xfrm>
        </p:grpSpPr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2996" y="3341"/>
              <a:ext cx="5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9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2900" baseline="-25000">
                  <a:ea typeface="宋体" panose="02010600030101010101" pitchFamily="2" charset="-122"/>
                </a:rPr>
                <a:t>1</a:t>
              </a:r>
              <a:r>
                <a:rPr kumimoji="1" lang="en-US" altLang="zh-CN" sz="2900">
                  <a:ea typeface="宋体" panose="02010600030101010101" pitchFamily="2" charset="-122"/>
                </a:rPr>
                <a:t>–2</a:t>
              </a:r>
              <a:r>
                <a:rPr kumimoji="1" lang="en-US" altLang="zh-CN" sz="2900" i="1">
                  <a:ea typeface="宋体" panose="02010600030101010101" pitchFamily="2" charset="-122"/>
                </a:rPr>
                <a:t>r</a:t>
              </a:r>
              <a:r>
                <a:rPr kumimoji="1" lang="en-US" altLang="zh-CN" sz="2900" baseline="-25000">
                  <a:ea typeface="宋体" panose="02010600030101010101" pitchFamily="2" charset="-122"/>
                </a:rPr>
                <a:t>2</a:t>
              </a:r>
              <a:endParaRPr kumimoji="1" lang="en-US" altLang="zh-CN" sz="2900" baseline="-25000">
                <a:ea typeface="宋体" panose="02010600030101010101" pitchFamily="2" charset="-122"/>
              </a:endParaRPr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2925" y="3657"/>
              <a:ext cx="63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9120" name="Object 32"/>
          <p:cNvGraphicFramePr>
            <a:graphicFrameLocks noChangeAspect="1"/>
          </p:cNvGraphicFramePr>
          <p:nvPr/>
        </p:nvGraphicFramePr>
        <p:xfrm>
          <a:off x="810225" y="5525692"/>
          <a:ext cx="1807264" cy="79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80" name="Equation" r:id="rId15" imgW="774065" imgH="406400" progId="Equation.DSMT4">
                  <p:embed/>
                </p:oleObj>
              </mc:Choice>
              <mc:Fallback>
                <p:oleObj name="Equation" r:id="rId15" imgW="774065" imgH="406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25" y="5525692"/>
                        <a:ext cx="1807264" cy="792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331646" y="127691"/>
            <a:ext cx="69519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kumimoji="1" lang="zh-CN" altLang="en-US">
                <a:ea typeface="宋体" panose="02010600030101010101" pitchFamily="2" charset="-122"/>
              </a:rPr>
              <a:t>求得与原方程组同解的方程组</a:t>
            </a:r>
            <a:r>
              <a:rPr kumimoji="1" lang="en-US" altLang="zh-CN">
                <a:ea typeface="宋体" panose="02010600030101010101" pitchFamily="2" charset="-122"/>
              </a:rPr>
              <a:t>: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1796727" y="715419"/>
          <a:ext cx="3062523" cy="18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0" name="Equation" r:id="rId1" imgW="3098800" imgH="1701800" progId="Equation.3">
                  <p:embed/>
                </p:oleObj>
              </mc:Choice>
              <mc:Fallback>
                <p:oleObj name="Equation" r:id="rId1" imgW="3098800" imgH="170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727" y="715419"/>
                        <a:ext cx="3062523" cy="1875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5037088" y="1303147"/>
            <a:ext cx="19771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anose="02010600030101010101" pitchFamily="2" charset="-122"/>
              </a:rPr>
              <a:t>由此即得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6982506" y="683869"/>
          <a:ext cx="2716821" cy="18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1" name="Equation" r:id="rId3" imgW="2616200" imgH="1701800" progId="Equation.3">
                  <p:embed/>
                </p:oleObj>
              </mc:Choice>
              <mc:Fallback>
                <p:oleObj name="Equation" r:id="rId3" imgW="2616200" imgH="170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506" y="683869"/>
                        <a:ext cx="2716821" cy="1875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7989416" y="2508339"/>
            <a:ext cx="346959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可任意取值</a:t>
            </a:r>
            <a:r>
              <a:rPr kumimoji="1"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1379063" y="4016140"/>
          <a:ext cx="3713179" cy="30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2" name="Equation" r:id="rId5" imgW="1460500" imgH="1295400" progId="Equation.DSMT4">
                  <p:embed/>
                </p:oleObj>
              </mc:Choice>
              <mc:Fallback>
                <p:oleObj name="Equation" r:id="rId5" imgW="1460500" imgH="1295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3" y="4016140"/>
                        <a:ext cx="3713179" cy="3071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418673" y="3144916"/>
          <a:ext cx="9082911" cy="70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3" name="Equation" r:id="rId7" imgW="71628000" imgH="5486400" progId="Equation.DSMT4">
                  <p:embed/>
                </p:oleObj>
              </mc:Choice>
              <mc:Fallback>
                <p:oleObj name="Equation" r:id="rId7" imgW="71628000" imgH="548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73" y="3144916"/>
                        <a:ext cx="9082911" cy="706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5474265" y="4016140"/>
          <a:ext cx="4943211" cy="289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4" name="Equation" r:id="rId9" imgW="4343400" imgH="2628900" progId="Equation.3">
                  <p:embed/>
                </p:oleObj>
              </mc:Choice>
              <mc:Fallback>
                <p:oleObj name="Equation" r:id="rId9" imgW="4343400" imgH="2628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65" y="4016140"/>
                        <a:ext cx="4943211" cy="289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 autoUpdateAnimBg="0" build="p"/>
      <p:bldP spid="92176" grpId="0" advAuto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14" y="286867"/>
            <a:ext cx="10276840" cy="1259417"/>
          </a:xfrm>
        </p:spPr>
        <p:txBody>
          <a:bodyPr/>
          <a:lstStyle/>
          <a:p>
            <a:r>
              <a:rPr lang="zh-CN" altLang="en-US" sz="5900">
                <a:solidFill>
                  <a:srgbClr val="0000CC"/>
                </a:solidFill>
              </a:rPr>
              <a:t>小 结</a:t>
            </a:r>
            <a:endParaRPr lang="zh-CN" altLang="en-US" sz="5900">
              <a:solidFill>
                <a:srgbClr val="0000CC"/>
              </a:solidFill>
            </a:endParaRPr>
          </a:p>
        </p:txBody>
      </p:sp>
      <p:grpSp>
        <p:nvGrpSpPr>
          <p:cNvPr id="94212" name="Group 4"/>
          <p:cNvGrpSpPr/>
          <p:nvPr/>
        </p:nvGrpSpPr>
        <p:grpSpPr bwMode="auto">
          <a:xfrm>
            <a:off x="1952096" y="2746229"/>
            <a:ext cx="3236701" cy="669941"/>
            <a:chOff x="1273" y="2982"/>
            <a:chExt cx="1542" cy="383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426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(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677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)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145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(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396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)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700" y="3066"/>
              <a:ext cx="1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n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231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B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1992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R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523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A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73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R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515" y="3041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1796" y="3041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kumimoji="1"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5478463" y="2914150"/>
            <a:ext cx="455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pSp>
        <p:nvGrpSpPr>
          <p:cNvPr id="94225" name="Group 17"/>
          <p:cNvGrpSpPr/>
          <p:nvPr/>
        </p:nvGrpSpPr>
        <p:grpSpPr bwMode="auto">
          <a:xfrm>
            <a:off x="1952096" y="3501880"/>
            <a:ext cx="3228305" cy="669941"/>
            <a:chOff x="1273" y="3366"/>
            <a:chExt cx="1538" cy="383"/>
          </a:xfrm>
        </p:grpSpPr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1426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(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1677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)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2145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(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2396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anose="05050102010706020507" pitchFamily="18" charset="2"/>
                  <a:ea typeface="宋体" panose="02010600030101010101" pitchFamily="2" charset="-122"/>
                </a:rPr>
                <a:t>)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2696" y="3450"/>
              <a:ext cx="1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n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2231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B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992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R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1523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A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1273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R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2511" y="3425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&lt;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1796" y="3425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9284001" y="3629570"/>
            <a:ext cx="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94238" name="Group 30"/>
          <p:cNvGrpSpPr/>
          <p:nvPr/>
        </p:nvGrpSpPr>
        <p:grpSpPr bwMode="auto">
          <a:xfrm>
            <a:off x="5478462" y="3585842"/>
            <a:ext cx="4414256" cy="566737"/>
            <a:chOff x="2736" y="3264"/>
            <a:chExt cx="2103" cy="324"/>
          </a:xfrm>
        </p:grpSpPr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2736" y="3264"/>
              <a:ext cx="21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Û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692" y="3275"/>
              <a:ext cx="114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有无穷多解</a:t>
              </a:r>
              <a:r>
                <a:rPr kumimoji="1"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kumimoji="1"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531" y="3289"/>
              <a:ext cx="10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l-GR" altLang="zh-CN" i="1">
                  <a:ea typeface="宋体" panose="02010600030101010101" pitchFamily="2" charset="-122"/>
                  <a:cs typeface="Times New Roman" panose="02020603050405020304" pitchFamily="18" charset="0"/>
                </a:rPr>
                <a:t>β</a:t>
              </a:r>
              <a:endParaRPr kumimoji="1" lang="el-GR" altLang="zh-CN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3024" y="3289"/>
              <a:ext cx="24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Ax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3349" y="3264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944563" y="1507802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非齐次线性方程组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4774718" y="1519434"/>
          <a:ext cx="1748470" cy="61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9" name="公式" r:id="rId1" imgW="482600" imgH="203200" progId="Equation.3">
                  <p:embed/>
                </p:oleObj>
              </mc:Choice>
              <mc:Fallback>
                <p:oleObj name="公式" r:id="rId1" imgW="482600" imgH="203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718" y="1519434"/>
                        <a:ext cx="1748470" cy="61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917276" y="4413206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anose="02010600030101010101" pitchFamily="2" charset="-122"/>
              </a:rPr>
              <a:t>齐次线性方程组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4529078" y="4498330"/>
          <a:ext cx="1593787" cy="40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0" name="Equation" r:id="rId3" imgW="1040765" imgH="317500" progId="Equation.3">
                  <p:embed/>
                </p:oleObj>
              </mc:Choice>
              <mc:Fallback>
                <p:oleObj name="Equation" r:id="rId3" imgW="1040765" imgH="317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078" y="4498330"/>
                        <a:ext cx="1593787" cy="40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/>
          <p:cNvGraphicFramePr>
            <a:graphicFrameLocks noChangeAspect="1"/>
          </p:cNvGraphicFramePr>
          <p:nvPr/>
        </p:nvGraphicFramePr>
        <p:xfrm>
          <a:off x="2017166" y="5188098"/>
          <a:ext cx="1813560" cy="44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1" name="Equation" r:id="rId5" imgW="1371600" imgH="406400" progId="Equation.3">
                  <p:embed/>
                </p:oleObj>
              </mc:Choice>
              <mc:Fallback>
                <p:oleObj name="Equation" r:id="rId5" imgW="1371600" imgH="406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66" y="5188098"/>
                        <a:ext cx="1813560" cy="446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4040629" y="5308792"/>
          <a:ext cx="554143" cy="26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2" name="Equation" r:id="rId7" imgW="419100" imgH="241300" progId="Equation.3">
                  <p:embed/>
                </p:oleObj>
              </mc:Choice>
              <mc:Fallback>
                <p:oleObj name="Equation" r:id="rId7" imgW="419100" imgH="241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629" y="5308792"/>
                        <a:ext cx="554143" cy="264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4693427" y="5146117"/>
          <a:ext cx="3530565" cy="44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3" name="Equation" r:id="rId9" imgW="2552700" imgH="406400" progId="Equation.3">
                  <p:embed/>
                </p:oleObj>
              </mc:Choice>
              <mc:Fallback>
                <p:oleObj name="Equation" r:id="rId9" imgW="2552700" imgH="406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427" y="5146117"/>
                        <a:ext cx="3530565" cy="446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2025562" y="5908764"/>
          <a:ext cx="1813560" cy="44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4" name="Equation" r:id="rId11" imgW="1371600" imgH="406400" progId="Equation.3">
                  <p:embed/>
                </p:oleObj>
              </mc:Choice>
              <mc:Fallback>
                <p:oleObj name="Equation" r:id="rId11" imgW="1371600" imgH="406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562" y="5908764"/>
                        <a:ext cx="1813560" cy="446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4040629" y="6064442"/>
          <a:ext cx="554143" cy="26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5" name="Equation" r:id="rId13" imgW="419100" imgH="241300" progId="Equation.3">
                  <p:embed/>
                </p:oleObj>
              </mc:Choice>
              <mc:Fallback>
                <p:oleObj name="Equation" r:id="rId13" imgW="419100" imgH="241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629" y="6064442"/>
                        <a:ext cx="554143" cy="264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4685030" y="5896520"/>
          <a:ext cx="3549457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6" name="Equation" r:id="rId14" imgW="2565400" imgH="393700" progId="Equation.3">
                  <p:embed/>
                </p:oleObj>
              </mc:Choice>
              <mc:Fallback>
                <p:oleObj name="Equation" r:id="rId14" imgW="2565400" imgH="393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030" y="5896520"/>
                        <a:ext cx="3549457" cy="432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/>
        </p:nvGraphicFramePr>
        <p:xfrm>
          <a:off x="6160648" y="2844183"/>
          <a:ext cx="3522169" cy="55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7" name="公式" r:id="rId16" imgW="1143000" imgH="215900" progId="Equation.3">
                  <p:embed/>
                </p:oleObj>
              </mc:Choice>
              <mc:Fallback>
                <p:oleObj name="公式" r:id="rId16" imgW="1143000" imgH="215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648" y="2844183"/>
                        <a:ext cx="3522169" cy="55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5438582" y="2182989"/>
            <a:ext cx="455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Û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94268" name="Object 60"/>
          <p:cNvGraphicFramePr>
            <a:graphicFrameLocks noChangeAspect="1"/>
          </p:cNvGraphicFramePr>
          <p:nvPr/>
        </p:nvGraphicFramePr>
        <p:xfrm>
          <a:off x="6009517" y="2191736"/>
          <a:ext cx="2701448" cy="55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8" name="Equation" r:id="rId18" imgW="875665" imgH="215900" progId="Equation.DSMT4">
                  <p:embed/>
                </p:oleObj>
              </mc:Choice>
              <mc:Fallback>
                <p:oleObj name="Equation" r:id="rId18" imgW="875665" imgH="2159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517" y="2191736"/>
                        <a:ext cx="2701448" cy="55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2939" y="2099898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/>
              <a:t>R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/>
              <a:t>A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≠ </a:t>
            </a:r>
            <a:r>
              <a:rPr lang="en-US" altLang="zh-CN" sz="3600" i="1" dirty="0" smtClean="0"/>
              <a:t>R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/>
              <a:t>B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4" grpId="0" autoUpdateAnimBg="0"/>
      <p:bldP spid="94244" grpId="0" autoUpdateAnimBg="0"/>
      <p:bldP spid="94246" grpId="0" autoUpdateAnimBg="0"/>
      <p:bldP spid="94267" grpId="0" autoUpdateAnimBg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08126" y="-29736"/>
            <a:ext cx="10276840" cy="1259418"/>
          </a:xfrm>
        </p:spPr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1522" y="825922"/>
            <a:ext cx="32868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本章习题</a:t>
            </a:r>
            <a:r>
              <a:rPr lang="en-US" altLang="zh-CN" dirty="0">
                <a:ea typeface="宋体" panose="02010600030101010101" pitchFamily="2" charset="-122"/>
              </a:rPr>
              <a:t>17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33305" y="2003593"/>
            <a:ext cx="33974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17.</a:t>
            </a:r>
            <a:r>
              <a:rPr lang="zh-CN" altLang="en-US" dirty="0"/>
              <a:t>设线性方程组</a:t>
            </a:r>
            <a:endParaRPr lang="zh-CN" altLang="en-US" dirty="0"/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172992" y="1462498"/>
          <a:ext cx="3672408" cy="195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0" name="Equation" r:id="rId1" imgW="2286000" imgH="1104900" progId="Equation.DSMT4">
                  <p:embed/>
                </p:oleObj>
              </mc:Choice>
              <mc:Fallback>
                <p:oleObj name="Equation" r:id="rId1" imgW="2286000" imgH="1104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992" y="1462498"/>
                        <a:ext cx="3672408" cy="1957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148656" y="4282306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的系数矩阵的秩与矩阵</a:t>
            </a:r>
            <a:endParaRPr lang="zh-CN" altLang="en-US" dirty="0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0365680" y="1906042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(1)</a:t>
            </a:r>
            <a:endParaRPr lang="en-US" altLang="zh-CN" dirty="0"/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5685160" y="3407646"/>
          <a:ext cx="3888432" cy="238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1" name="Equation" r:id="rId3" imgW="2235200" imgH="1346200" progId="Equation.DSMT4">
                  <p:embed/>
                </p:oleObj>
              </mc:Choice>
              <mc:Fallback>
                <p:oleObj name="Equation" r:id="rId3" imgW="2235200" imgH="1346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160" y="3407646"/>
                        <a:ext cx="3888432" cy="2385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1148656" y="5912832"/>
            <a:ext cx="624278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的秩相等</a:t>
            </a:r>
            <a:r>
              <a:rPr lang="en-US" altLang="zh-CN" dirty="0"/>
              <a:t>. </a:t>
            </a:r>
            <a:r>
              <a:rPr lang="zh-CN" altLang="en-US" dirty="0"/>
              <a:t>证明这个方程组有解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2734" y="367330"/>
            <a:ext cx="114381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：</a:t>
            </a:r>
            <a:r>
              <a:rPr lang="en-US" altLang="zh-CN" dirty="0"/>
              <a:t>【</a:t>
            </a:r>
            <a:r>
              <a:rPr lang="zh-CN" altLang="en-US" dirty="0" smtClean="0"/>
              <a:t>对于</a:t>
            </a:r>
            <a:r>
              <a:rPr lang="zh-CN" altLang="en-US" dirty="0"/>
              <a:t>任何一个矩阵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和向量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×1</a:t>
            </a:r>
            <a:r>
              <a:rPr lang="zh-CN" altLang="en-US" dirty="0"/>
              <a:t>有</a:t>
            </a:r>
            <a:r>
              <a:rPr lang="en-US" altLang="zh-CN" dirty="0"/>
              <a:t>R(</a:t>
            </a:r>
            <a:r>
              <a:rPr lang="en-US" altLang="zh-CN" i="1" dirty="0"/>
              <a:t>A</a:t>
            </a:r>
            <a:r>
              <a:rPr lang="en-US" altLang="zh-CN" dirty="0"/>
              <a:t>)≤R(</a:t>
            </a:r>
            <a:r>
              <a:rPr lang="en-US" altLang="zh-CN" i="1" dirty="0" err="1"/>
              <a:t>A,b</a:t>
            </a:r>
            <a:r>
              <a:rPr lang="en-US" altLang="zh-CN" dirty="0" smtClean="0"/>
              <a:t>)】</a:t>
            </a:r>
            <a:endParaRPr lang="en-US" altLang="zh-CN" dirty="0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12552" y="1003906"/>
            <a:ext cx="1113954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/>
              <a:t>        设方程组</a:t>
            </a:r>
            <a:r>
              <a:rPr lang="en-US" altLang="zh-CN" dirty="0"/>
              <a:t>(1)</a:t>
            </a:r>
            <a:r>
              <a:rPr lang="zh-CN" altLang="en-US" dirty="0"/>
              <a:t>的系数矩阵为</a:t>
            </a:r>
            <a:r>
              <a:rPr lang="en-US" altLang="zh-CN" i="1" dirty="0"/>
              <a:t>A</a:t>
            </a:r>
            <a:r>
              <a:rPr lang="zh-CN" altLang="en-US" dirty="0"/>
              <a:t>，增广矩阵为</a:t>
            </a:r>
            <a:r>
              <a:rPr lang="en-US" altLang="zh-CN" i="1" dirty="0"/>
              <a:t>B</a:t>
            </a:r>
            <a:r>
              <a:rPr lang="zh-CN" altLang="en-US" dirty="0"/>
              <a:t>，常数列向量为</a:t>
            </a:r>
            <a:r>
              <a:rPr lang="en-US" altLang="zh-CN" i="1" dirty="0"/>
              <a:t>b</a:t>
            </a:r>
            <a:r>
              <a:rPr lang="zh-CN" altLang="en-US" dirty="0"/>
              <a:t>，则有</a:t>
            </a:r>
            <a:endParaRPr lang="zh-CN" altLang="en-US" dirty="0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3812952" y="1906042"/>
          <a:ext cx="23762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8" name="Equation" r:id="rId1" imgW="1028065" imgH="533400" progId="Equation.DSMT4">
                  <p:embed/>
                </p:oleObj>
              </mc:Choice>
              <mc:Fallback>
                <p:oleObj name="Equation" r:id="rId1" imgW="1028065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952" y="1906042"/>
                        <a:ext cx="2376264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808127" y="3381184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于是有</a:t>
            </a:r>
            <a:endParaRPr lang="zh-CN" altLang="en-US" dirty="0"/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588816" y="3170834"/>
          <a:ext cx="52371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9" name="Equation" r:id="rId3" imgW="64922400" imgH="12801600" progId="Equation.DSMT4">
                  <p:embed/>
                </p:oleObj>
              </mc:Choice>
              <mc:Fallback>
                <p:oleObj name="Equation" r:id="rId3" imgW="64922400" imgH="12801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16" y="3170834"/>
                        <a:ext cx="5237162" cy="105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808126" y="457033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而</a:t>
            </a:r>
            <a:endParaRPr lang="zh-CN" altLang="en-US" dirty="0"/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2588816" y="4343140"/>
          <a:ext cx="3984752" cy="109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0" name="Equation" r:id="rId5" imgW="1993900" imgH="533400" progId="Equation.DSMT4">
                  <p:embed/>
                </p:oleObj>
              </mc:Choice>
              <mc:Fallback>
                <p:oleObj name="Equation" r:id="rId5" imgW="19939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16" y="4343140"/>
                        <a:ext cx="3984752" cy="1090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808127" y="586328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故</a:t>
            </a:r>
            <a:endParaRPr lang="zh-CN" altLang="en-US"/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660824" y="5556788"/>
          <a:ext cx="4049890" cy="105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1" name="Equation" r:id="rId7" imgW="2095500" imgH="533400" progId="Equation.DSMT4">
                  <p:embed/>
                </p:oleObj>
              </mc:Choice>
              <mc:Fallback>
                <p:oleObj name="Equation" r:id="rId7" imgW="2095500" imgH="533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824" y="5556788"/>
                        <a:ext cx="4049890" cy="1050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808127" y="6601443"/>
            <a:ext cx="33990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因此方程组有解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5" grpId="0"/>
      <p:bldP spid="99337" grpId="0"/>
      <p:bldP spid="99339" grpId="0"/>
      <p:bldP spid="993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292672" y="1567274"/>
            <a:ext cx="950649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 smtClean="0"/>
              <a:t>若 </a:t>
            </a:r>
            <a:r>
              <a:rPr kumimoji="1" lang="en-US" altLang="zh-CN" i="1" dirty="0" smtClean="0"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i="1" dirty="0"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2</a:t>
            </a:r>
            <a:r>
              <a:rPr kumimoji="1" lang="en-US" altLang="zh-CN" dirty="0">
                <a:ea typeface="宋体" panose="02010600030101010101" pitchFamily="2" charset="-122"/>
              </a:rPr>
              <a:t>, ···, </a:t>
            </a:r>
            <a:r>
              <a:rPr kumimoji="1" lang="en-US" altLang="zh-CN" i="1" dirty="0" err="1">
                <a:ea typeface="宋体" panose="02010600030101010101" pitchFamily="2" charset="-122"/>
              </a:rPr>
              <a:t>x</a:t>
            </a:r>
            <a:r>
              <a:rPr kumimoji="1" lang="en-US" altLang="zh-CN" i="1" baseline="-25000" dirty="0" err="1">
                <a:ea typeface="宋体" panose="02010600030101010101" pitchFamily="2" charset="-122"/>
              </a:rPr>
              <a:t>n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kumimoji="1" lang="en-US" altLang="zh-CN" i="1" baseline="-25000" dirty="0" smtClean="0">
                <a:ea typeface="宋体" panose="02010600030101010101" pitchFamily="2" charset="-122"/>
              </a:rPr>
              <a:t>n </a:t>
            </a:r>
            <a:r>
              <a:rPr kumimoji="1" lang="zh-CN" altLang="en-US" dirty="0" smtClean="0"/>
              <a:t>为方程组 </a:t>
            </a:r>
            <a:r>
              <a:rPr kumimoji="1" lang="en-US" altLang="zh-CN" i="1" dirty="0" smtClean="0">
                <a:ea typeface="宋体" panose="02010600030101010101" pitchFamily="2" charset="-122"/>
              </a:rPr>
              <a:t>Ax</a:t>
            </a:r>
            <a:r>
              <a:rPr kumimoji="1" lang="en-US" altLang="zh-CN" i="1" baseline="-25000" dirty="0" smtClean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i="1" dirty="0" smtClean="0">
                <a:ea typeface="宋体" panose="02010600030101010101" pitchFamily="2" charset="-122"/>
              </a:rPr>
              <a:t>b 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解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zh-CN" altLang="en-US" dirty="0"/>
              <a:t>则</a:t>
            </a:r>
            <a:endParaRPr kumimoji="1" lang="zh-CN" alt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948761" y="2177743"/>
          <a:ext cx="2653171" cy="247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1" imgW="23164800" imgH="25908000" progId="Equation.DSMT4">
                  <p:embed/>
                </p:oleObj>
              </mc:Choice>
              <mc:Fallback>
                <p:oleObj name="Equation" r:id="rId1" imgW="23164800" imgH="259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761" y="2177743"/>
                        <a:ext cx="2653171" cy="2473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570448" y="3047089"/>
            <a:ext cx="60488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/>
              <a:t>也称为</a:t>
            </a:r>
            <a:r>
              <a:rPr kumimoji="1" lang="zh-CN" altLang="en-US" dirty="0" smtClean="0"/>
              <a:t>方程组 </a:t>
            </a:r>
            <a:r>
              <a:rPr kumimoji="1" lang="en-US" altLang="zh-CN" i="1" dirty="0" smtClean="0">
                <a:ea typeface="宋体" panose="02010600030101010101" pitchFamily="2" charset="-122"/>
              </a:rPr>
              <a:t>Ax</a:t>
            </a:r>
            <a:r>
              <a:rPr kumimoji="1" lang="en-US" altLang="zh-CN" i="1" baseline="-25000" dirty="0" smtClean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=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 </a:t>
            </a:r>
            <a:r>
              <a:rPr kumimoji="1" lang="en-US" altLang="zh-CN" i="1" dirty="0" smtClean="0">
                <a:ea typeface="宋体" panose="02010600030101010101" pitchFamily="2" charset="-122"/>
              </a:rPr>
              <a:t>b </a:t>
            </a:r>
            <a:r>
              <a:rPr kumimoji="1" lang="zh-CN" altLang="en-US" dirty="0" smtClean="0"/>
              <a:t>的</a:t>
            </a:r>
            <a:r>
              <a:rPr kumimoji="1" lang="zh-CN" altLang="en-US" dirty="0">
                <a:solidFill>
                  <a:srgbClr val="0000CC"/>
                </a:solidFill>
              </a:rPr>
              <a:t>解向量</a:t>
            </a:r>
            <a:r>
              <a:rPr kumimoji="1" lang="en-US" altLang="zh-CN" dirty="0">
                <a:ea typeface="宋体" panose="02010600030101010101" pitchFamily="2" charset="-122"/>
              </a:rPr>
              <a:t>.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22659" y="4651096"/>
            <a:ext cx="1066306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       </a:t>
            </a:r>
            <a:r>
              <a:rPr kumimoji="1" lang="zh-CN" altLang="en-US" dirty="0"/>
              <a:t>若方程组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Ax=b </a:t>
            </a:r>
            <a:r>
              <a:rPr kumimoji="1" lang="zh-CN" altLang="en-US" dirty="0"/>
              <a:t>和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Cx</a:t>
            </a:r>
            <a:r>
              <a:rPr lang="en-US" altLang="zh-CN" i="1" dirty="0">
                <a:ea typeface="宋体" panose="02010600030101010101" pitchFamily="2" charset="-122"/>
              </a:rPr>
              <a:t>=d </a:t>
            </a:r>
            <a:r>
              <a:rPr kumimoji="1" lang="zh-CN" altLang="en-US" dirty="0"/>
              <a:t>的解</a:t>
            </a:r>
            <a:r>
              <a:rPr kumimoji="1" lang="zh-CN" altLang="en-US" dirty="0">
                <a:solidFill>
                  <a:srgbClr val="CC3300"/>
                </a:solidFill>
              </a:rPr>
              <a:t>完全</a:t>
            </a:r>
            <a:r>
              <a:rPr kumimoji="1" lang="zh-CN" altLang="en-US" dirty="0"/>
              <a:t>相同 ，则称它们是</a:t>
            </a:r>
            <a:r>
              <a:rPr kumimoji="1" lang="zh-CN" altLang="en-US" dirty="0">
                <a:solidFill>
                  <a:srgbClr val="0000CC"/>
                </a:solidFill>
              </a:rPr>
              <a:t>同解的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34499" y="683934"/>
            <a:ext cx="10276840" cy="725913"/>
          </a:xfrm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400">
                <a:solidFill>
                  <a:srgbClr val="0000CC"/>
                </a:solidFill>
                <a:ea typeface="黑体" panose="02010609060101010101" pitchFamily="49" charset="-122"/>
              </a:rPr>
              <a:t>几个预备概念：</a:t>
            </a:r>
            <a:endParaRPr lang="zh-CN" altLang="en-US" sz="44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  <p:bldP spid="532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643523" y="249858"/>
            <a:ext cx="10276840" cy="647200"/>
          </a:xfrm>
        </p:spPr>
        <p:txBody>
          <a:bodyPr/>
          <a:lstStyle/>
          <a:p>
            <a:pPr algn="l"/>
            <a:r>
              <a:rPr lang="en-US" altLang="zh-CN" sz="3400" dirty="0"/>
              <a:t>20. </a:t>
            </a:r>
            <a:r>
              <a:rPr lang="zh-CN" altLang="en-US" sz="3400" dirty="0">
                <a:ea typeface="黑体" panose="02010609060101010101" pitchFamily="49" charset="-122"/>
              </a:rPr>
              <a:t>证明以</a:t>
            </a:r>
            <a:r>
              <a:rPr lang="en-US" altLang="zh-CN" sz="3400" i="1" dirty="0">
                <a:ea typeface="黑体" panose="02010609060101010101" pitchFamily="49" charset="-122"/>
              </a:rPr>
              <a:t>x, y, z, u, v</a:t>
            </a:r>
            <a:r>
              <a:rPr lang="zh-CN" altLang="en-US" sz="3400" dirty="0">
                <a:ea typeface="黑体" panose="02010609060101010101" pitchFamily="49" charset="-122"/>
              </a:rPr>
              <a:t>为未知量的方程组</a:t>
            </a:r>
            <a:endParaRPr lang="zh-CN" altLang="en-US" sz="3400" dirty="0">
              <a:ea typeface="黑体" panose="02010609060101010101" pitchFamily="49" charset="-122"/>
            </a:endParaRP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804841" y="891917"/>
          <a:ext cx="3673748" cy="251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2" name="Equation" r:id="rId1" imgW="39624000" imgH="32308800" progId="Equation.DSMT4">
                  <p:embed/>
                </p:oleObj>
              </mc:Choice>
              <mc:Fallback>
                <p:oleObj name="Equation" r:id="rId1" imgW="39624000" imgH="3230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41" y="891917"/>
                        <a:ext cx="3673748" cy="2519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0293672" y="1660467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(1)</a:t>
            </a:r>
            <a:endParaRPr lang="en-US" altLang="zh-CN" dirty="0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19214" y="3461647"/>
            <a:ext cx="72286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在下面任何一个条件下必有非零解：</a:t>
            </a:r>
            <a:endParaRPr lang="zh-CN" altLang="en-US" dirty="0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686383" y="3982906"/>
            <a:ext cx="64062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 smtClean="0"/>
              <a:t>系数 </a:t>
            </a:r>
            <a:r>
              <a:rPr lang="en-US" altLang="zh-CN" i="1" dirty="0" err="1" smtClean="0"/>
              <a:t>a,b,c,d,e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中</a:t>
            </a:r>
            <a:r>
              <a:rPr lang="zh-CN" altLang="en-US" dirty="0"/>
              <a:t>有两个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-</a:t>
            </a:r>
            <a:r>
              <a:rPr lang="en-US" altLang="zh-CN" dirty="0"/>
              <a:t>1;</a:t>
            </a:r>
            <a:endParaRPr lang="en-US" altLang="zh-CN" dirty="0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13670" y="4651096"/>
            <a:ext cx="66435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/>
              <a:t>2)</a:t>
            </a:r>
            <a:r>
              <a:rPr lang="zh-CN" altLang="en-US"/>
              <a:t>任何一个系数都不等于</a:t>
            </a:r>
            <a:r>
              <a:rPr lang="en-US" altLang="zh-CN"/>
              <a:t>-1</a:t>
            </a:r>
            <a:r>
              <a:rPr lang="zh-CN" altLang="en-US"/>
              <a:t>，但有</a:t>
            </a:r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948856" y="5650458"/>
          <a:ext cx="56166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3" name="Equation" r:id="rId3" imgW="68275200" imgH="10668000" progId="Equation.DSMT4">
                  <p:embed/>
                </p:oleObj>
              </mc:Choice>
              <mc:Fallback>
                <p:oleObj name="Equation" r:id="rId3" imgW="68275200" imgH="10668000" progId="Equation.DSMT4">
                  <p:embed/>
                  <p:pic>
                    <p:nvPicPr>
                      <p:cNvPr id="0" name="图片 100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56" y="5650458"/>
                        <a:ext cx="561662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28202" y="367330"/>
            <a:ext cx="5236099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200" dirty="0"/>
              <a:t>证：方程组</a:t>
            </a:r>
            <a:r>
              <a:rPr lang="en-US" altLang="zh-CN" sz="3200" dirty="0"/>
              <a:t>(1)</a:t>
            </a:r>
            <a:r>
              <a:rPr lang="zh-CN" altLang="en-US" sz="3200" dirty="0" smtClean="0"/>
              <a:t>的系数矩阵</a:t>
            </a:r>
            <a:r>
              <a:rPr lang="zh-CN" altLang="en-US" sz="3200" dirty="0"/>
              <a:t>为</a:t>
            </a:r>
            <a:endParaRPr lang="zh-CN" altLang="en-US" sz="3200" dirty="0"/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952096" y="1000537"/>
          <a:ext cx="3904192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7" name="Equation" r:id="rId1" imgW="2120900" imgH="1333500" progId="Equation.DSMT4">
                  <p:embed/>
                </p:oleObj>
              </mc:Choice>
              <mc:Fallback>
                <p:oleObj name="Equation" r:id="rId1" imgW="2120900" imgH="1333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1000537"/>
                        <a:ext cx="3904192" cy="206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31646" y="2984118"/>
            <a:ext cx="11233997" cy="10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361950" indent="-3619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65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ea typeface="黑体" panose="02010609060101010101" pitchFamily="49" charset="-122"/>
              </a:rPr>
              <a:t>) </a:t>
            </a:r>
            <a:r>
              <a:rPr lang="zh-CN" altLang="en-US" sz="3200" dirty="0" smtClean="0">
                <a:ea typeface="黑体" panose="02010609060101010101" pitchFamily="49" charset="-122"/>
              </a:rPr>
              <a:t>系数</a:t>
            </a:r>
            <a:r>
              <a:rPr lang="en-US" altLang="zh-CN" sz="3200" i="1" dirty="0" err="1">
                <a:ea typeface="黑体" panose="02010609060101010101" pitchFamily="49" charset="-122"/>
              </a:rPr>
              <a:t>a,b,c,d,e</a:t>
            </a:r>
            <a:r>
              <a:rPr lang="zh-CN" altLang="en-US" sz="3200" dirty="0">
                <a:ea typeface="黑体" panose="02010609060101010101" pitchFamily="49" charset="-122"/>
              </a:rPr>
              <a:t>中有两个等于</a:t>
            </a:r>
            <a:r>
              <a:rPr lang="en-US" altLang="zh-CN" sz="3200" dirty="0">
                <a:ea typeface="黑体" panose="02010609060101010101" pitchFamily="49" charset="-122"/>
              </a:rPr>
              <a:t>-1</a:t>
            </a:r>
            <a:r>
              <a:rPr lang="zh-CN" altLang="en-US" sz="3200" dirty="0">
                <a:ea typeface="黑体" panose="02010609060101010101" pitchFamily="49" charset="-122"/>
              </a:rPr>
              <a:t>，则</a:t>
            </a:r>
            <a:r>
              <a:rPr lang="en-US" altLang="zh-CN" sz="3200" dirty="0">
                <a:ea typeface="黑体" panose="02010609060101010101" pitchFamily="49" charset="-122"/>
              </a:rPr>
              <a:t>|A|</a:t>
            </a:r>
            <a:r>
              <a:rPr lang="zh-CN" altLang="en-US" sz="3200" dirty="0">
                <a:ea typeface="黑体" panose="02010609060101010101" pitchFamily="49" charset="-122"/>
              </a:rPr>
              <a:t>中有两行相等，故</a:t>
            </a:r>
            <a:r>
              <a:rPr lang="en-US" altLang="zh-CN" sz="3200" dirty="0">
                <a:ea typeface="黑体" panose="02010609060101010101" pitchFamily="49" charset="-122"/>
              </a:rPr>
              <a:t>|A|=0</a:t>
            </a:r>
            <a:r>
              <a:rPr lang="zh-CN" altLang="en-US" sz="3200" dirty="0">
                <a:ea typeface="黑体" panose="02010609060101010101" pitchFamily="49" charset="-122"/>
              </a:rPr>
              <a:t>，因此有非零解</a:t>
            </a:r>
            <a:r>
              <a:rPr lang="en-US" altLang="zh-CN" sz="3200" dirty="0">
                <a:ea typeface="黑体" panose="02010609060101010101" pitchFamily="49" charset="-122"/>
              </a:rPr>
              <a:t>.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28202" y="4426322"/>
            <a:ext cx="1082718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sz="3200" dirty="0"/>
              <a:t>2) </a:t>
            </a:r>
            <a:r>
              <a:rPr lang="zh-CN" altLang="en-US" sz="3200" dirty="0"/>
              <a:t>由</a:t>
            </a:r>
            <a:endParaRPr lang="zh-CN" altLang="en-US" sz="3200" dirty="0"/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877394" y="5578450"/>
            <a:ext cx="638687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200" dirty="0"/>
              <a:t>得</a:t>
            </a:r>
            <a:endParaRPr lang="zh-CN" altLang="en-US" sz="3200" dirty="0"/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652712" y="5516199"/>
          <a:ext cx="538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8" name="Equation" r:id="rId3" imgW="67360800" imgH="10668000" progId="Equation.DSMT4">
                  <p:embed/>
                </p:oleObj>
              </mc:Choice>
              <mc:Fallback>
                <p:oleObj name="Equation" r:id="rId3" imgW="67360800" imgH="1066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712" y="5516199"/>
                        <a:ext cx="53848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24720" y="4296267"/>
          <a:ext cx="4824536" cy="86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9" name="Equation" r:id="rId5" imgW="68275200" imgH="10668000" progId="Equation.DSMT4">
                  <p:embed/>
                </p:oleObj>
              </mc:Choice>
              <mc:Fallback>
                <p:oleObj name="Equation" r:id="rId5" imgW="682752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720" y="4296267"/>
                        <a:ext cx="4824536" cy="865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  <p:bldP spid="102408" grpId="0"/>
      <p:bldP spid="1024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808127" y="2270449"/>
          <a:ext cx="5309081" cy="23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9" name="Equation" r:id="rId1" imgW="3429000" imgH="1549400" progId="Equation.DSMT4">
                  <p:embed/>
                </p:oleObj>
              </mc:Choice>
              <mc:Fallback>
                <p:oleObj name="Equation" r:id="rId1" imgW="3429000" imgH="154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27" y="2270449"/>
                        <a:ext cx="5309081" cy="2398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774543" y="4731559"/>
          <a:ext cx="8655033" cy="239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0" name="Equation" r:id="rId3" imgW="5562600" imgH="1549400" progId="Equation.DSMT4">
                  <p:embed/>
                </p:oleObj>
              </mc:Choice>
              <mc:Fallback>
                <p:oleObj name="Equation" r:id="rId3" imgW="5562600" imgH="154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43" y="4731559"/>
                        <a:ext cx="8655033" cy="2398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904682" y="286867"/>
          <a:ext cx="3809735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1" name="Equation" r:id="rId5" imgW="2070100" imgH="1333500" progId="Equation.DSMT4">
                  <p:embed/>
                </p:oleObj>
              </mc:Choice>
              <mc:Fallback>
                <p:oleObj name="Equation" r:id="rId5" imgW="2070100" imgH="1333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82" y="286867"/>
                        <a:ext cx="3809735" cy="206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4806774" y="286867"/>
          <a:ext cx="4622802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2" name="Equation" r:id="rId7" imgW="3022600" imgH="1333500" progId="Equation.DSMT4">
                  <p:embed/>
                </p:oleObj>
              </mc:Choice>
              <mc:Fallback>
                <p:oleObj name="Equation" r:id="rId7" imgW="3022600" imgH="1333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774" y="286867"/>
                        <a:ext cx="4622802" cy="2064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284605" y="446044"/>
          <a:ext cx="5795416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3" name="Equation" r:id="rId1" imgW="3149600" imgH="1333500" progId="Equation.DSMT4">
                  <p:embed/>
                </p:oleObj>
              </mc:Choice>
              <mc:Fallback>
                <p:oleObj name="Equation" r:id="rId1" imgW="3149600" imgH="1333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446044"/>
                        <a:ext cx="5795416" cy="206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284605" y="2746228"/>
          <a:ext cx="514262" cy="29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4" name="Equation" r:id="rId3" imgW="279400" imgH="190500" progId="Equation.DSMT4">
                  <p:embed/>
                </p:oleObj>
              </mc:Choice>
              <mc:Fallback>
                <p:oleObj name="Equation" r:id="rId3" imgW="2794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2746228"/>
                        <a:ext cx="514262" cy="293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093595" y="3540361"/>
            <a:ext cx="42742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因此方程组有非零解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48977"/>
            <a:ext cx="10276840" cy="1259417"/>
          </a:xfrm>
        </p:spPr>
        <p:txBody>
          <a:bodyPr/>
          <a:lstStyle/>
          <a:p>
            <a:r>
              <a:rPr lang="en-US" altLang="zh-CN" sz="4900">
                <a:solidFill>
                  <a:srgbClr val="0000CC"/>
                </a:solidFill>
              </a:rPr>
              <a:t>§3.2.1 </a:t>
            </a:r>
            <a:r>
              <a:rPr lang="zh-CN" altLang="en-US" sz="4900">
                <a:solidFill>
                  <a:srgbClr val="0000CC"/>
                </a:solidFill>
              </a:rPr>
              <a:t>非齐次线性方程组的解法 </a:t>
            </a:r>
            <a:endParaRPr lang="zh-CN" altLang="en-US" sz="4900">
              <a:solidFill>
                <a:srgbClr val="0000CC"/>
              </a:solidFill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13670" y="4014391"/>
            <a:ext cx="352216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有解的条件</a:t>
            </a:r>
            <a:endParaRPr lang="zh-CN" altLang="en-US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095204" y="5893021"/>
          <a:ext cx="1903818" cy="73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1" imgW="508000" imgH="241300" progId="Equation.DSMT4">
                  <p:embed/>
                </p:oleObj>
              </mc:Choice>
              <mc:Fallback>
                <p:oleObj name="Equation" r:id="rId1" imgW="5080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204" y="5893021"/>
                        <a:ext cx="1903818" cy="739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999137" y="4624858"/>
            <a:ext cx="101717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</a:rPr>
              <a:t>	</a:t>
            </a:r>
            <a:r>
              <a:rPr lang="zh-CN" altLang="en-US" dirty="0" smtClean="0">
                <a:latin typeface="黑体" panose="02010609060101010101" pitchFamily="49" charset="-122"/>
              </a:rPr>
              <a:t>非齐次线性方程组</a:t>
            </a:r>
            <a:r>
              <a:rPr lang="en-US" altLang="zh-CN" dirty="0">
                <a:latin typeface="黑体" panose="02010609060101010101" pitchFamily="49" charset="-122"/>
              </a:rPr>
              <a:t>(1)</a:t>
            </a:r>
            <a:r>
              <a:rPr lang="zh-CN" altLang="en-US" dirty="0">
                <a:latin typeface="黑体" panose="02010609060101010101" pitchFamily="49" charset="-122"/>
              </a:rPr>
              <a:t>有解的充要条件是，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804840" y="5205589"/>
            <a:ext cx="70106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系数矩阵与增广矩阵的</a:t>
            </a:r>
            <a:r>
              <a:rPr lang="zh-CN" altLang="en-US" dirty="0">
                <a:solidFill>
                  <a:srgbClr val="CC3300"/>
                </a:solidFill>
                <a:latin typeface="黑体" panose="02010609060101010101" pitchFamily="49" charset="-122"/>
              </a:rPr>
              <a:t>秩</a:t>
            </a:r>
            <a:r>
              <a:rPr lang="zh-CN" altLang="en-US" dirty="0">
                <a:latin typeface="黑体" panose="02010609060101010101" pitchFamily="49" charset="-122"/>
              </a:rPr>
              <a:t>相同，即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8519955" y="1873383"/>
            <a:ext cx="10474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(1)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543050" y="1208088"/>
          <a:ext cx="681355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3" imgW="57302400" imgH="26517600" progId="Equation.DSMT4">
                  <p:embed/>
                </p:oleObj>
              </mc:Choice>
              <mc:Fallback>
                <p:oleObj name="Equation" r:id="rId3" imgW="57302400" imgH="26517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208088"/>
                        <a:ext cx="6813550" cy="265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0" grpId="0"/>
      <p:bldP spid="54281" grpId="0"/>
      <p:bldP spid="542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7583488" y="1031875"/>
          <a:ext cx="29003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1" name="Equation" r:id="rId1" imgW="22860000" imgH="5791200" progId="Equation.DSMT4">
                  <p:embed/>
                </p:oleObj>
              </mc:Choice>
              <mc:Fallback>
                <p:oleObj name="Equation" r:id="rId1" imgW="22860000" imgH="579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1031875"/>
                        <a:ext cx="29003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012950" y="2327275"/>
          <a:ext cx="6327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2" name="Equation" r:id="rId3" imgW="47853600" imgH="5791200" progId="Equation.DSMT4">
                  <p:embed/>
                </p:oleObj>
              </mc:Choice>
              <mc:Fallback>
                <p:oleObj name="Equation" r:id="rId3" imgW="478536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327275"/>
                        <a:ext cx="63277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657994" y="2978865"/>
          <a:ext cx="2938639" cy="6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3" name="Equation" r:id="rId5" imgW="21945600" imgH="5791200" progId="Equation.DSMT4">
                  <p:embed/>
                </p:oleObj>
              </mc:Choice>
              <mc:Fallback>
                <p:oleObj name="Equation" r:id="rId5" imgW="219456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94" y="2978865"/>
                        <a:ext cx="2938639" cy="640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806027" y="4337991"/>
          <a:ext cx="2206079" cy="55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4" name="Equation" r:id="rId7" imgW="761365" imgH="228600" progId="Equation.DSMT4">
                  <p:embed/>
                </p:oleObj>
              </mc:Choice>
              <mc:Fallback>
                <p:oleObj name="Equation" r:id="rId7" imgW="761365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7" y="4337991"/>
                        <a:ext cx="2206079" cy="550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4041455" y="5002386"/>
          <a:ext cx="1805164" cy="69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name="Equation" r:id="rId9" imgW="508000" imgH="241300" progId="Equation.DSMT4">
                  <p:embed/>
                </p:oleObj>
              </mc:Choice>
              <mc:Fallback>
                <p:oleObj name="Equation" r:id="rId9" imgW="508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455" y="5002386"/>
                        <a:ext cx="1805164" cy="699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86222" y="421555"/>
            <a:ext cx="8839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证</a:t>
            </a:r>
            <a:r>
              <a:rPr lang="en-US" altLang="zh-CN">
                <a:latin typeface="黑体" panose="02010609060101010101" pitchFamily="49" charset="-122"/>
              </a:rPr>
              <a:t>:</a:t>
            </a:r>
            <a:endParaRPr lang="en-US" altLang="zh-CN">
              <a:solidFill>
                <a:srgbClr val="FF3300"/>
              </a:solidFill>
              <a:latin typeface="黑体" panose="02010609060101010101" pitchFamily="49" charset="-122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1337082" y="1000537"/>
            <a:ext cx="39488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若方程组</a:t>
            </a:r>
            <a:r>
              <a:rPr lang="en-US" altLang="zh-CN">
                <a:latin typeface="黑体" panose="02010609060101010101" pitchFamily="49" charset="-122"/>
              </a:rPr>
              <a:t>(1)</a:t>
            </a:r>
            <a:r>
              <a:rPr lang="zh-CN" altLang="en-US">
                <a:latin typeface="黑体" panose="02010609060101010101" pitchFamily="49" charset="-122"/>
              </a:rPr>
              <a:t>有解，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671689" y="1691467"/>
            <a:ext cx="85446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使方程组</a:t>
            </a:r>
            <a:r>
              <a:rPr lang="en-US" altLang="zh-CN" dirty="0">
                <a:latin typeface="黑体" panose="02010609060101010101" pitchFamily="49" charset="-122"/>
              </a:rPr>
              <a:t>(1)</a:t>
            </a:r>
            <a:r>
              <a:rPr lang="zh-CN" altLang="en-US" dirty="0">
                <a:latin typeface="黑体" panose="02010609060101010101" pitchFamily="49" charset="-122"/>
              </a:rPr>
              <a:t>的每一个方程成为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</a:rPr>
              <a:t>恒等式</a:t>
            </a:r>
            <a:r>
              <a:rPr lang="zh-CN" altLang="en-US" dirty="0">
                <a:latin typeface="黑体" panose="02010609060101010101" pitchFamily="49" charset="-122"/>
              </a:rPr>
              <a:t>，即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671689" y="2984118"/>
            <a:ext cx="598630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成立，则列向量</a:t>
            </a:r>
            <a:r>
              <a:rPr lang="en-US" altLang="zh-CN" i="1"/>
              <a:t>b</a:t>
            </a:r>
            <a:r>
              <a:rPr lang="zh-CN" altLang="en-US">
                <a:latin typeface="黑体" panose="02010609060101010101" pitchFamily="49" charset="-122"/>
              </a:rPr>
              <a:t>是</a:t>
            </a:r>
            <a:r>
              <a:rPr lang="en-US" altLang="zh-CN" i="1"/>
              <a:t>A</a:t>
            </a:r>
            <a:r>
              <a:rPr lang="zh-CN" altLang="en-US">
                <a:latin typeface="黑体" panose="02010609060101010101" pitchFamily="49" charset="-122"/>
              </a:rPr>
              <a:t>的</a:t>
            </a:r>
            <a:r>
              <a:rPr lang="zh-CN" altLang="en-US">
                <a:solidFill>
                  <a:srgbClr val="CC3300"/>
                </a:solidFill>
                <a:latin typeface="黑体" panose="02010609060101010101" pitchFamily="49" charset="-122"/>
              </a:rPr>
              <a:t>列</a:t>
            </a:r>
            <a:r>
              <a:rPr lang="zh-CN" altLang="en-US">
                <a:latin typeface="黑体" panose="02010609060101010101" pitchFamily="49" charset="-122"/>
              </a:rPr>
              <a:t>向量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71689" y="3594585"/>
            <a:ext cx="132156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组合</a:t>
            </a:r>
            <a:r>
              <a:rPr lang="en-US" altLang="zh-CN">
                <a:latin typeface="黑体" panose="02010609060101010101" pitchFamily="49" charset="-122"/>
              </a:rPr>
              <a:t>.</a:t>
            </a: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9652180" y="2984118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的线性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955431" y="4254030"/>
            <a:ext cx="569776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的列向量的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极大线性无关组</a:t>
            </a:r>
            <a:r>
              <a:rPr lang="en-US" altLang="zh-CN">
                <a:latin typeface="黑体" panose="02010609060101010101" pitchFamily="49" charset="-122"/>
              </a:rPr>
              <a:t>.</a:t>
            </a: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7367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433637" y="446044"/>
            <a:ext cx="2378198" cy="613965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必要性</a:t>
            </a:r>
            <a:endParaRPr lang="zh-CN" altLang="en-US" sz="340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5207689" y="100053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即存在数组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2245961" y="3603331"/>
            <a:ext cx="81760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从而</a:t>
            </a:r>
            <a:r>
              <a:rPr lang="en-US" altLang="zh-CN" i="1" dirty="0"/>
              <a:t>A</a:t>
            </a:r>
            <a:r>
              <a:rPr lang="zh-CN" altLang="en-US" dirty="0">
                <a:latin typeface="黑体" panose="02010609060101010101" pitchFamily="49" charset="-122"/>
              </a:rPr>
              <a:t>的列向量组的极大线性无关组也是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8476325" y="4236998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</a:rPr>
              <a:t>从而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/>
      <p:bldP spid="57362" grpId="0"/>
      <p:bldP spid="57363" grpId="0"/>
      <p:bldP spid="57364" grpId="0"/>
      <p:bldP spid="57365" grpId="0"/>
      <p:bldP spid="57366" grpId="0"/>
      <p:bldP spid="57367" grpId="0"/>
      <p:bldP spid="57368" grpId="0"/>
      <p:bldP spid="57369" grpId="0"/>
      <p:bldP spid="573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203980" y="645452"/>
          <a:ext cx="2080137" cy="54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1" imgW="723900" imgH="228600" progId="Equation.DSMT4">
                  <p:embed/>
                </p:oleObj>
              </mc:Choice>
              <mc:Fallback>
                <p:oleObj name="Equation" r:id="rId1" imgW="723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80" y="645452"/>
                        <a:ext cx="2080137" cy="540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789113" y="1857375"/>
          <a:ext cx="46672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3" imgW="40538400" imgH="22555200" progId="Equation.DSMT4">
                  <p:embed/>
                </p:oleObj>
              </mc:Choice>
              <mc:Fallback>
                <p:oleObj name="Equation" r:id="rId3" imgW="40538400" imgH="2255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857375"/>
                        <a:ext cx="466725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408449" y="603471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设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168669" y="603471"/>
            <a:ext cx="23234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由于 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≠0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8549342" y="603471"/>
            <a:ext cx="23763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故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r>
              <a:rPr lang="zh-CN" altLang="en-US">
                <a:solidFill>
                  <a:srgbClr val="CC3300"/>
                </a:solidFill>
                <a:ea typeface="宋体" panose="02010600030101010101" pitchFamily="2" charset="-122"/>
              </a:rPr>
              <a:t>至少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455490" y="1159713"/>
            <a:ext cx="101541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有一个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阶子式不为零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不妨设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zh-CN" altLang="en-US">
                <a:solidFill>
                  <a:srgbClr val="CC3300"/>
                </a:solidFill>
              </a:rPr>
              <a:t>左上角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阶子式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408448" y="4094854"/>
            <a:ext cx="93285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因此，增广矩阵</a:t>
            </a:r>
            <a:r>
              <a:rPr lang="en-US" altLang="zh-CN" i="1">
                <a:ea typeface="宋体" panose="02010600030101010101" pitchFamily="2" charset="-122"/>
              </a:rPr>
              <a:t>B</a:t>
            </a:r>
            <a:r>
              <a:rPr lang="zh-CN" altLang="en-US">
                <a:ea typeface="宋体" panose="02010600030101010101" pitchFamily="2" charset="-122"/>
              </a:rPr>
              <a:t>的前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个行向量是其行向量组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00584" y="4618244"/>
            <a:ext cx="47119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的一个</a:t>
            </a:r>
            <a:r>
              <a:rPr lang="zh-CN" altLang="en-US" dirty="0">
                <a:solidFill>
                  <a:srgbClr val="0000CC"/>
                </a:solidFill>
              </a:rPr>
              <a:t>极大线性无关组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1404251" y="5332470"/>
            <a:ext cx="96203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从而知，方程组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中后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－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个方程可用前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个方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449193" y="5982230"/>
            <a:ext cx="1056929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程表出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r>
              <a:rPr lang="zh-CN" altLang="en-US">
                <a:ea typeface="宋体" panose="02010600030101010101" pitchFamily="2" charset="-122"/>
              </a:rPr>
              <a:t>因此</a:t>
            </a:r>
            <a:r>
              <a:rPr lang="zh-CN" altLang="en-US">
                <a:solidFill>
                  <a:srgbClr val="CC3300"/>
                </a:solidFill>
              </a:rPr>
              <a:t>可消去</a:t>
            </a:r>
            <a:r>
              <a:rPr lang="zh-CN" altLang="en-US">
                <a:ea typeface="宋体" panose="02010600030101010101" pitchFamily="2" charset="-122"/>
              </a:rPr>
              <a:t>（即是多余的），改写前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zh-CN" altLang="en-US">
                <a:ea typeface="宋体" panose="02010600030101010101" pitchFamily="2" charset="-122"/>
              </a:rPr>
              <a:t>个方程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8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379925" y="48977"/>
            <a:ext cx="10276840" cy="554494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FF3300"/>
                </a:solidFill>
                <a:ea typeface="黑体" panose="02010609060101010101" pitchFamily="49" charset="-122"/>
              </a:rPr>
              <a:t>充分性</a:t>
            </a:r>
            <a:endParaRPr lang="zh-CN" altLang="en-US" sz="340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6454511" y="603471"/>
            <a:ext cx="23939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因而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&gt;0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79" grpId="0"/>
      <p:bldP spid="58380" grpId="0"/>
      <p:bldP spid="58381" grpId="0"/>
      <p:bldP spid="58382" grpId="0"/>
      <p:bldP spid="58383" grpId="0"/>
      <p:bldP spid="58384" grpId="0"/>
      <p:bldP spid="58385" grpId="0"/>
      <p:bldP spid="583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176338" y="342900"/>
          <a:ext cx="871378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5" name="Equation" r:id="rId1" imgW="79857600" imgH="22860000" progId="Equation.DSMT4">
                  <p:embed/>
                </p:oleObj>
              </mc:Choice>
              <mc:Fallback>
                <p:oleObj name="Equation" r:id="rId1" imgW="79857600" imgH="22860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42900"/>
                        <a:ext cx="8713787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672063" y="3157288"/>
          <a:ext cx="4758495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6" name="Equation" r:id="rId3" imgW="38404800" imgH="5791200" progId="Equation.DSMT4">
                  <p:embed/>
                </p:oleObj>
              </mc:Choice>
              <mc:Fallback>
                <p:oleObj name="Equation" r:id="rId3" imgW="38404800" imgH="579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063" y="3157288"/>
                        <a:ext cx="4758495" cy="587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242625" y="3870957"/>
          <a:ext cx="1181753" cy="44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7" name="Equation" r:id="rId5" imgW="419100" imgH="190500" progId="Equation.DSMT4">
                  <p:embed/>
                </p:oleObj>
              </mc:Choice>
              <mc:Fallback>
                <p:oleObj name="Equation" r:id="rId5" imgW="419100" imgH="190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25" y="3870957"/>
                        <a:ext cx="1181753" cy="447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518833" y="4346737"/>
          <a:ext cx="6020012" cy="59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8" name="Equation" r:id="rId7" imgW="47853600" imgH="5791200" progId="Equation.DSMT4">
                  <p:embed/>
                </p:oleObj>
              </mc:Choice>
              <mc:Fallback>
                <p:oleObj name="Equation" r:id="rId7" imgW="478536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33" y="4346737"/>
                        <a:ext cx="6020012" cy="599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028700" y="5121275"/>
          <a:ext cx="53355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9" name="Equation" r:id="rId9" imgW="45110400" imgH="5791200" progId="Equation.DSMT4">
                  <p:embed/>
                </p:oleObj>
              </mc:Choice>
              <mc:Fallback>
                <p:oleObj name="Equation" r:id="rId9" imgW="45110400" imgH="579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121275"/>
                        <a:ext cx="53355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740944" y="5805661"/>
          <a:ext cx="1805164" cy="70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0" name="Equation" r:id="rId11" imgW="508000" imgH="241300" progId="Equation.DSMT4">
                  <p:embed/>
                </p:oleObj>
              </mc:Choice>
              <mc:Fallback>
                <p:oleObj name="Equation" r:id="rId11" imgW="5080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5805661"/>
                        <a:ext cx="1805164" cy="70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957157" y="2522332"/>
            <a:ext cx="49651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方程组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是</a:t>
            </a:r>
            <a:r>
              <a:rPr lang="zh-CN" altLang="en-US">
                <a:solidFill>
                  <a:schemeClr val="accent2"/>
                </a:solidFill>
              </a:rPr>
              <a:t>同解的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80679" y="379049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因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2384496" y="3790495"/>
            <a:ext cx="791632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，由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Cramer</a:t>
            </a:r>
            <a:r>
              <a:rPr lang="zh-CN" altLang="en-US">
                <a:solidFill>
                  <a:schemeClr val="accent2"/>
                </a:solidFill>
              </a:rPr>
              <a:t>法则</a:t>
            </a:r>
            <a:r>
              <a:rPr lang="zh-CN" altLang="en-US">
                <a:ea typeface="宋体" panose="02010600030101010101" pitchFamily="2" charset="-122"/>
              </a:rPr>
              <a:t>得方程组</a:t>
            </a: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的唯一解 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86975" y="5060406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故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6288688" y="5111133"/>
            <a:ext cx="48930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就是方程组</a:t>
            </a: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的一个解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94031" y="5879027"/>
            <a:ext cx="33990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这就证明了，当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5541144" y="5881510"/>
            <a:ext cx="35801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时方程组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有解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41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862701" y="538750"/>
            <a:ext cx="10276840" cy="1259417"/>
          </a:xfrm>
        </p:spPr>
        <p:txBody>
          <a:bodyPr/>
          <a:lstStyle/>
          <a:p>
            <a:pPr algn="r"/>
            <a:r>
              <a:rPr lang="en-US" altLang="zh-CN" sz="3400"/>
              <a:t>(2)</a:t>
            </a:r>
            <a:endParaRPr lang="en-US" altLang="zh-CN" sz="3400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288687" y="2522332"/>
            <a:ext cx="34277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对于任一组数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1" grpId="0"/>
      <p:bldP spid="59412" grpId="0"/>
      <p:bldP spid="59413" grpId="0"/>
      <p:bldP spid="59415" grpId="0"/>
      <p:bldP spid="59416" grpId="0"/>
      <p:bldP spid="59417" grpId="0"/>
      <p:bldP spid="59418" grpId="0"/>
      <p:bldP spid="59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805538" y="4175317"/>
          <a:ext cx="1805164" cy="69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Equation" r:id="rId1" imgW="508000" imgH="241300" progId="Equation.DSMT4">
                  <p:embed/>
                </p:oleObj>
              </mc:Choice>
              <mc:Fallback>
                <p:oleObj name="Equation" r:id="rId1" imgW="5080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38" y="4175317"/>
                        <a:ext cx="1805164" cy="699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795042" y="4969449"/>
          <a:ext cx="2300534" cy="57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5" name="Equation" r:id="rId3" imgW="799465" imgH="241300" progId="Equation.DSMT4">
                  <p:embed/>
                </p:oleObj>
              </mc:Choice>
              <mc:Fallback>
                <p:oleObj name="Equation" r:id="rId3" imgW="799465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042" y="4969449"/>
                        <a:ext cx="2300534" cy="570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3792944" y="5761831"/>
          <a:ext cx="2399188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6" name="Equation" r:id="rId5" imgW="799465" imgH="241300" progId="Equation.DSMT4">
                  <p:embed/>
                </p:oleObj>
              </mc:Choice>
              <mc:Fallback>
                <p:oleObj name="Equation" r:id="rId5" imgW="799465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944" y="5761831"/>
                        <a:ext cx="2399188" cy="59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2042355" y="708422"/>
            <a:ext cx="865049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充分性的证明过程也是解线性方程组的一般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375238" y="1303147"/>
            <a:ext cx="735046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 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r&lt;n </a:t>
            </a:r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zh-CN" altLang="en-US" dirty="0">
                <a:ea typeface="宋体" panose="02010600030101010101" pitchFamily="2" charset="-122"/>
              </a:rPr>
              <a:t>，解向量依赖</a:t>
            </a:r>
            <a:r>
              <a:rPr lang="zh-CN" altLang="en-US" dirty="0" smtClean="0">
                <a:ea typeface="宋体" panose="02010600030101010101" pitchFamily="2" charset="-122"/>
              </a:rPr>
              <a:t>于 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n-r 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zh-CN" altLang="en-US" dirty="0">
                <a:ea typeface="宋体" panose="02010600030101010101" pitchFamily="2" charset="-122"/>
              </a:rPr>
              <a:t>参数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042355" y="1908864"/>
            <a:ext cx="533067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因而方程组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有</a:t>
            </a:r>
            <a:r>
              <a:rPr lang="zh-CN" altLang="en-US" dirty="0">
                <a:solidFill>
                  <a:srgbClr val="CC3300"/>
                </a:solidFill>
              </a:rPr>
              <a:t>无穷多解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048363" y="2588801"/>
            <a:ext cx="35801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组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只有</a:t>
            </a:r>
            <a:r>
              <a:rPr lang="zh-CN" altLang="en-US" dirty="0">
                <a:solidFill>
                  <a:srgbClr val="CC3300"/>
                </a:solidFill>
              </a:rPr>
              <a:t>唯一解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18461" y="3382933"/>
            <a:ext cx="631492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</a:rPr>
              <a:t>定理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</a:rPr>
              <a:t>非齐次线性方程组 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993214" y="425577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564524" y="4280268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时，</a:t>
            </a:r>
            <a:r>
              <a:rPr lang="zh-CN" altLang="en-US">
                <a:solidFill>
                  <a:srgbClr val="CC3300"/>
                </a:solidFill>
              </a:rPr>
              <a:t>无解</a:t>
            </a:r>
            <a:r>
              <a:rPr lang="zh-CN" altLang="en-US">
                <a:ea typeface="宋体" panose="02010600030101010101" pitchFamily="2" charset="-122"/>
              </a:rPr>
              <a:t>；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993214" y="496944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6041002" y="4951957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时，有</a:t>
            </a:r>
            <a:r>
              <a:rPr lang="zh-CN" altLang="en-US" dirty="0">
                <a:solidFill>
                  <a:srgbClr val="CC3300"/>
                </a:solidFill>
              </a:rPr>
              <a:t>唯一解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070660" y="5761832"/>
            <a:ext cx="35064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zh-CN" altLang="en-US" dirty="0">
                <a:solidFill>
                  <a:srgbClr val="CC3300"/>
                </a:solidFill>
              </a:rPr>
              <a:t>无穷</a:t>
            </a:r>
            <a:r>
              <a:rPr lang="zh-CN" altLang="en-US" dirty="0">
                <a:ea typeface="宋体" panose="02010600030101010101" pitchFamily="2" charset="-122"/>
              </a:rPr>
              <a:t>多解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2993214" y="5761832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3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421906" y="683934"/>
            <a:ext cx="5333629" cy="626210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3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40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2072913" y="1264665"/>
            <a:ext cx="13199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规则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7304925" y="1901241"/>
            <a:ext cx="326280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 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＝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zh-CN" altLang="en-US" dirty="0">
                <a:ea typeface="宋体" panose="02010600030101010101" pitchFamily="2" charset="-122"/>
              </a:rPr>
              <a:t>方程 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/>
      <p:bldP spid="60429" grpId="0"/>
      <p:bldP spid="60430" grpId="0"/>
      <p:bldP spid="60431" grpId="0"/>
      <p:bldP spid="60432" grpId="0"/>
      <p:bldP spid="60433" grpId="0"/>
      <p:bldP spid="60434" grpId="0"/>
      <p:bldP spid="60435" grpId="0"/>
      <p:bldP spid="60436" grpId="0"/>
      <p:bldP spid="60437" grpId="0"/>
      <p:bldP spid="60438" grpId="0"/>
      <p:bldP spid="60440" grpId="0"/>
      <p:bldP spid="604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15" y="446045"/>
            <a:ext cx="10276840" cy="794132"/>
          </a:xfrm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．矩阵消元法</a:t>
            </a:r>
            <a:endParaRPr lang="zh-CN" altLang="en-US" sz="44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315" y="2747978"/>
            <a:ext cx="10276840" cy="3652308"/>
          </a:xfrm>
        </p:spPr>
        <p:txBody>
          <a:bodyPr/>
          <a:lstStyle/>
          <a:p>
            <a:pPr marL="113030" indent="0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初等变换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02995" lvl="1" indent="-33528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用一非零数乘某一方程；</a:t>
            </a:r>
            <a:endParaRPr lang="zh-CN" altLang="en-US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02995" lvl="1" indent="-33528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把一个方程的倍数加到另一个方程；</a:t>
            </a:r>
            <a:endParaRPr lang="zh-CN" altLang="en-US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02995" lvl="1" indent="-33528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互换两个方程的位置</a:t>
            </a:r>
            <a:r>
              <a:rPr lang="en-US" altLang="zh-CN" sz="29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3030" indent="0">
              <a:lnSpc>
                <a:spcPct val="90000"/>
              </a:lnSpc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  线性方程组可以用</a:t>
            </a:r>
            <a:r>
              <a:rPr lang="zh-CN" altLang="en-US" sz="36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增广矩阵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来代表，对线性方程组的初等变换就相当于对其增广矩阵进行初等行变换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116684" y="1260249"/>
            <a:ext cx="941993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    可以通过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方程组的初等变换</a:t>
            </a:r>
            <a:r>
              <a:rPr lang="zh-CN" altLang="en-US">
                <a:latin typeface="黑体" panose="02010609060101010101" pitchFamily="49" charset="-122"/>
              </a:rPr>
              <a:t>来化简方程组，</a:t>
            </a:r>
            <a:endParaRPr lang="zh-CN" altLang="en-US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使之成为同解的方程组，从而简化求解过程</a:t>
            </a:r>
            <a:r>
              <a:rPr lang="en-US" altLang="zh-CN">
                <a:latin typeface="黑体" panose="02010609060101010101" pitchFamily="49" charset="-122"/>
              </a:rPr>
              <a:t>. </a:t>
            </a:r>
            <a:endParaRPr lang="en-US" alt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2214</Words>
  <Application>WPS 演示</Application>
  <PresentationFormat>自定义</PresentationFormat>
  <Paragraphs>418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33</vt:i4>
      </vt:variant>
    </vt:vector>
  </HeadingPairs>
  <TitlesOfParts>
    <vt:vector size="153" baseType="lpstr">
      <vt:lpstr>Arial</vt:lpstr>
      <vt:lpstr>宋体</vt:lpstr>
      <vt:lpstr>Wingdings</vt:lpstr>
      <vt:lpstr>Times New Roman</vt:lpstr>
      <vt:lpstr>黑体</vt:lpstr>
      <vt:lpstr>Symbol</vt:lpstr>
      <vt:lpstr>微软雅黑</vt:lpstr>
      <vt:lpstr>Arial Unicode MS</vt:lpstr>
      <vt:lpstr>Arial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第三章 线性方程组</vt:lpstr>
      <vt:lpstr>PowerPoint 演示文稿</vt:lpstr>
      <vt:lpstr>几个预备概念：</vt:lpstr>
      <vt:lpstr>§3.2.1 非齐次线性方程组的解法 </vt:lpstr>
      <vt:lpstr>必要性</vt:lpstr>
      <vt:lpstr>充分性</vt:lpstr>
      <vt:lpstr>(2)</vt:lpstr>
      <vt:lpstr>定理2</vt:lpstr>
      <vt:lpstr>2．矩阵消元法</vt:lpstr>
      <vt:lpstr>得到：</vt:lpstr>
      <vt:lpstr>      当方程组(1)有解时，为便于求解，可以继续用初等行变换把B1化成“行简化矩阵”：</vt:lpstr>
      <vt:lpstr>当r&lt;n时，得方程组的解 </vt:lpstr>
      <vt:lpstr>通解(3)也可以写成下列向量的形式 </vt:lpstr>
      <vt:lpstr>注意：</vt:lpstr>
      <vt:lpstr>例1	解线性方程组（求通解或全部解）</vt:lpstr>
      <vt:lpstr>由于 </vt:lpstr>
      <vt:lpstr>或 </vt:lpstr>
      <vt:lpstr>例2  设有线性方程组</vt:lpstr>
      <vt:lpstr>PowerPoint 演示文稿</vt:lpstr>
      <vt:lpstr>PowerPoint 演示文稿</vt:lpstr>
      <vt:lpstr>练习</vt:lpstr>
      <vt:lpstr>证明过程</vt:lpstr>
      <vt:lpstr>§3.2.2 齐次线性方程组的解法</vt:lpstr>
      <vt:lpstr>有非零解.</vt:lpstr>
      <vt:lpstr>例1解方程组</vt:lpstr>
      <vt:lpstr>PowerPoint 演示文稿</vt:lpstr>
      <vt:lpstr>小 结</vt:lpstr>
      <vt:lpstr>思考题</vt:lpstr>
      <vt:lpstr>PowerPoint 演示文稿</vt:lpstr>
      <vt:lpstr>20. 证明以x, y, z, u, v为未知量的方程组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EneDri</cp:lastModifiedBy>
  <cp:revision>170</cp:revision>
  <dcterms:created xsi:type="dcterms:W3CDTF">2113-01-01T00:00:00Z</dcterms:created>
  <dcterms:modified xsi:type="dcterms:W3CDTF">2021-11-07T15:08:38Z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F0A0917A5C824D9BA14E5B3A4579A986</vt:lpwstr>
  </property>
  <property fmtid="{D5CDD505-2E9C-101B-9397-08002B2CF9AE}" pid="3" name="KSOProductBuildVer">
    <vt:lpwstr>2052-11.1.0.11045</vt:lpwstr>
  </property>
</Properties>
</file>