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7"/>
  </p:handoutMasterIdLst>
  <p:sldIdLst>
    <p:sldId id="291" r:id="rId2"/>
    <p:sldId id="258" r:id="rId3"/>
    <p:sldId id="259" r:id="rId4"/>
    <p:sldId id="288" r:id="rId5"/>
    <p:sldId id="289" r:id="rId6"/>
    <p:sldId id="290" r:id="rId7"/>
    <p:sldId id="358" r:id="rId8"/>
    <p:sldId id="359" r:id="rId9"/>
    <p:sldId id="260" r:id="rId10"/>
    <p:sldId id="261" r:id="rId11"/>
    <p:sldId id="262" r:id="rId12"/>
    <p:sldId id="360" r:id="rId13"/>
    <p:sldId id="263" r:id="rId14"/>
    <p:sldId id="264" r:id="rId15"/>
    <p:sldId id="266" r:id="rId16"/>
    <p:sldId id="361" r:id="rId17"/>
    <p:sldId id="362" r:id="rId18"/>
    <p:sldId id="320" r:id="rId19"/>
    <p:sldId id="363" r:id="rId20"/>
    <p:sldId id="364" r:id="rId21"/>
    <p:sldId id="270" r:id="rId22"/>
    <p:sldId id="271" r:id="rId23"/>
    <p:sldId id="272" r:id="rId24"/>
    <p:sldId id="273" r:id="rId25"/>
    <p:sldId id="274" r:id="rId26"/>
    <p:sldId id="275" r:id="rId27"/>
    <p:sldId id="276" r:id="rId28"/>
    <p:sldId id="365" r:id="rId29"/>
    <p:sldId id="366" r:id="rId30"/>
    <p:sldId id="277" r:id="rId31"/>
    <p:sldId id="278" r:id="rId32"/>
    <p:sldId id="281" r:id="rId33"/>
    <p:sldId id="282" r:id="rId34"/>
    <p:sldId id="283" r:id="rId35"/>
    <p:sldId id="367" r:id="rId36"/>
  </p:sldIdLst>
  <p:sldSz cx="12090400" cy="7556500"/>
  <p:notesSz cx="9979025" cy="6834188"/>
  <p:defaultTextStyle>
    <a:defPPr>
      <a:defRPr lang="zh-CN"/>
    </a:defPPr>
    <a:lvl1pPr algn="l" rtl="0" fontAlgn="base">
      <a:spcBef>
        <a:spcPct val="0"/>
      </a:spcBef>
      <a:spcAft>
        <a:spcPct val="0"/>
      </a:spcAft>
      <a:defRPr kumimoji="1" sz="3400" b="1" kern="1200">
        <a:solidFill>
          <a:schemeClr val="tx1"/>
        </a:solidFill>
        <a:latin typeface="Times New Roman" pitchFamily="18" charset="0"/>
        <a:ea typeface="宋体" pitchFamily="2" charset="-122"/>
        <a:cs typeface="+mn-cs"/>
      </a:defRPr>
    </a:lvl1pPr>
    <a:lvl2pPr marL="561304" algn="l" rtl="0" fontAlgn="base">
      <a:spcBef>
        <a:spcPct val="0"/>
      </a:spcBef>
      <a:spcAft>
        <a:spcPct val="0"/>
      </a:spcAft>
      <a:defRPr kumimoji="1" sz="3400" b="1" kern="1200">
        <a:solidFill>
          <a:schemeClr val="tx1"/>
        </a:solidFill>
        <a:latin typeface="Times New Roman" pitchFamily="18" charset="0"/>
        <a:ea typeface="宋体" pitchFamily="2" charset="-122"/>
        <a:cs typeface="+mn-cs"/>
      </a:defRPr>
    </a:lvl2pPr>
    <a:lvl3pPr marL="1122609" algn="l" rtl="0" fontAlgn="base">
      <a:spcBef>
        <a:spcPct val="0"/>
      </a:spcBef>
      <a:spcAft>
        <a:spcPct val="0"/>
      </a:spcAft>
      <a:defRPr kumimoji="1" sz="3400" b="1" kern="1200">
        <a:solidFill>
          <a:schemeClr val="tx1"/>
        </a:solidFill>
        <a:latin typeface="Times New Roman" pitchFamily="18" charset="0"/>
        <a:ea typeface="宋体" pitchFamily="2" charset="-122"/>
        <a:cs typeface="+mn-cs"/>
      </a:defRPr>
    </a:lvl3pPr>
    <a:lvl4pPr marL="1683913" algn="l" rtl="0" fontAlgn="base">
      <a:spcBef>
        <a:spcPct val="0"/>
      </a:spcBef>
      <a:spcAft>
        <a:spcPct val="0"/>
      </a:spcAft>
      <a:defRPr kumimoji="1" sz="3400" b="1" kern="1200">
        <a:solidFill>
          <a:schemeClr val="tx1"/>
        </a:solidFill>
        <a:latin typeface="Times New Roman" pitchFamily="18" charset="0"/>
        <a:ea typeface="宋体" pitchFamily="2" charset="-122"/>
        <a:cs typeface="+mn-cs"/>
      </a:defRPr>
    </a:lvl4pPr>
    <a:lvl5pPr marL="2245218" algn="l" rtl="0" fontAlgn="base">
      <a:spcBef>
        <a:spcPct val="0"/>
      </a:spcBef>
      <a:spcAft>
        <a:spcPct val="0"/>
      </a:spcAft>
      <a:defRPr kumimoji="1" sz="3400" b="1" kern="1200">
        <a:solidFill>
          <a:schemeClr val="tx1"/>
        </a:solidFill>
        <a:latin typeface="Times New Roman" pitchFamily="18" charset="0"/>
        <a:ea typeface="宋体" pitchFamily="2" charset="-122"/>
        <a:cs typeface="+mn-cs"/>
      </a:defRPr>
    </a:lvl5pPr>
    <a:lvl6pPr marL="2806522" algn="l" defTabSz="1122609" rtl="0" eaLnBrk="1" latinLnBrk="0" hangingPunct="1">
      <a:defRPr kumimoji="1" sz="3400" b="1" kern="1200">
        <a:solidFill>
          <a:schemeClr val="tx1"/>
        </a:solidFill>
        <a:latin typeface="Times New Roman" pitchFamily="18" charset="0"/>
        <a:ea typeface="宋体" pitchFamily="2" charset="-122"/>
        <a:cs typeface="+mn-cs"/>
      </a:defRPr>
    </a:lvl6pPr>
    <a:lvl7pPr marL="3367827" algn="l" defTabSz="1122609" rtl="0" eaLnBrk="1" latinLnBrk="0" hangingPunct="1">
      <a:defRPr kumimoji="1" sz="3400" b="1" kern="1200">
        <a:solidFill>
          <a:schemeClr val="tx1"/>
        </a:solidFill>
        <a:latin typeface="Times New Roman" pitchFamily="18" charset="0"/>
        <a:ea typeface="宋体" pitchFamily="2" charset="-122"/>
        <a:cs typeface="+mn-cs"/>
      </a:defRPr>
    </a:lvl7pPr>
    <a:lvl8pPr marL="3929131" algn="l" defTabSz="1122609" rtl="0" eaLnBrk="1" latinLnBrk="0" hangingPunct="1">
      <a:defRPr kumimoji="1" sz="3400" b="1" kern="1200">
        <a:solidFill>
          <a:schemeClr val="tx1"/>
        </a:solidFill>
        <a:latin typeface="Times New Roman" pitchFamily="18" charset="0"/>
        <a:ea typeface="宋体" pitchFamily="2" charset="-122"/>
        <a:cs typeface="+mn-cs"/>
      </a:defRPr>
    </a:lvl8pPr>
    <a:lvl9pPr marL="4490436" algn="l" defTabSz="1122609" rtl="0" eaLnBrk="1" latinLnBrk="0" hangingPunct="1">
      <a:defRPr kumimoji="1" sz="3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FFFFCC"/>
    <a:srgbClr val="66FFFF"/>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3" autoAdjust="0"/>
    <p:restoredTop sz="94660"/>
  </p:normalViewPr>
  <p:slideViewPr>
    <p:cSldViewPr>
      <p:cViewPr>
        <p:scale>
          <a:sx n="70" d="100"/>
          <a:sy n="70" d="100"/>
        </p:scale>
        <p:origin x="-60" y="-36"/>
      </p:cViewPr>
      <p:guideLst>
        <p:guide orient="horz" pos="529"/>
        <p:guide pos="71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35.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3.wmf"/><Relationship Id="rId3" Type="http://schemas.openxmlformats.org/officeDocument/2006/relationships/image" Target="../media/image63.wmf"/><Relationship Id="rId7" Type="http://schemas.openxmlformats.org/officeDocument/2006/relationships/image" Target="../media/image67.wmf"/><Relationship Id="rId12" Type="http://schemas.openxmlformats.org/officeDocument/2006/relationships/image" Target="../media/image72.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11" Type="http://schemas.openxmlformats.org/officeDocument/2006/relationships/image" Target="../media/image71.w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1.emf"/><Relationship Id="rId13" Type="http://schemas.openxmlformats.org/officeDocument/2006/relationships/image" Target="../media/image86.wmf"/><Relationship Id="rId3" Type="http://schemas.openxmlformats.org/officeDocument/2006/relationships/image" Target="../media/image76.wmf"/><Relationship Id="rId7" Type="http://schemas.openxmlformats.org/officeDocument/2006/relationships/image" Target="../media/image80.emf"/><Relationship Id="rId12" Type="http://schemas.openxmlformats.org/officeDocument/2006/relationships/image" Target="../media/image85.e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8.wmf"/><Relationship Id="rId10" Type="http://schemas.openxmlformats.org/officeDocument/2006/relationships/image" Target="../media/image83.emf"/><Relationship Id="rId4" Type="http://schemas.openxmlformats.org/officeDocument/2006/relationships/image" Target="../media/image77.wmf"/><Relationship Id="rId9"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9"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9.wmf"/><Relationship Id="rId7" Type="http://schemas.openxmlformats.org/officeDocument/2006/relationships/image" Target="../media/image123.e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 Id="rId4" Type="http://schemas.openxmlformats.org/officeDocument/2006/relationships/image" Target="../media/image14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image" Target="../media/image146.wmf"/><Relationship Id="rId7" Type="http://schemas.openxmlformats.org/officeDocument/2006/relationships/image" Target="../media/image150.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5" Type="http://schemas.openxmlformats.org/officeDocument/2006/relationships/image" Target="../media/image148.wmf"/><Relationship Id="rId10" Type="http://schemas.openxmlformats.org/officeDocument/2006/relationships/image" Target="../media/image153.wmf"/><Relationship Id="rId4" Type="http://schemas.openxmlformats.org/officeDocument/2006/relationships/image" Target="../media/image147.wmf"/><Relationship Id="rId9" Type="http://schemas.openxmlformats.org/officeDocument/2006/relationships/image" Target="../media/image15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6.wmf"/><Relationship Id="rId7" Type="http://schemas.openxmlformats.org/officeDocument/2006/relationships/image" Target="../media/image160.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 Id="rId6" Type="http://schemas.openxmlformats.org/officeDocument/2006/relationships/image" Target="../media/image171.wmf"/><Relationship Id="rId5" Type="http://schemas.openxmlformats.org/officeDocument/2006/relationships/image" Target="../media/image170.wmf"/><Relationship Id="rId4" Type="http://schemas.openxmlformats.org/officeDocument/2006/relationships/image" Target="../media/image16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5" Type="http://schemas.openxmlformats.org/officeDocument/2006/relationships/image" Target="../media/image178.wmf"/><Relationship Id="rId4" Type="http://schemas.openxmlformats.org/officeDocument/2006/relationships/image" Target="../media/image17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3.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8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emf"/><Relationship Id="rId3" Type="http://schemas.openxmlformats.org/officeDocument/2006/relationships/image" Target="../media/image23.emf"/><Relationship Id="rId7" Type="http://schemas.openxmlformats.org/officeDocument/2006/relationships/image" Target="../media/image27.emf"/><Relationship Id="rId12" Type="http://schemas.openxmlformats.org/officeDocument/2006/relationships/image" Target="../media/image32.e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e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emf"/><Relationship Id="rId9"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bwMode="auto">
          <a:xfrm>
            <a:off x="0" y="0"/>
            <a:ext cx="43243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688" tIns="44344" rIns="88688" bIns="44344" numCol="1" anchor="t" anchorCtr="0" compatLnSpc="1">
            <a:prstTxWarp prst="textNoShape">
              <a:avLst/>
            </a:prstTxWarp>
          </a:bodyPr>
          <a:lstStyle>
            <a:lvl1pPr defTabSz="887413">
              <a:defRPr sz="1200" b="0"/>
            </a:lvl1pPr>
          </a:lstStyle>
          <a:p>
            <a:endParaRPr lang="en-US" altLang="zh-CN"/>
          </a:p>
        </p:txBody>
      </p:sp>
      <p:sp>
        <p:nvSpPr>
          <p:cNvPr id="194563" name="Rectangle 3"/>
          <p:cNvSpPr>
            <a:spLocks noGrp="1" noChangeArrowheads="1"/>
          </p:cNvSpPr>
          <p:nvPr>
            <p:ph type="dt" sz="quarter" idx="1"/>
          </p:nvPr>
        </p:nvSpPr>
        <p:spPr bwMode="auto">
          <a:xfrm>
            <a:off x="5653088" y="0"/>
            <a:ext cx="43243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688" tIns="44344" rIns="88688" bIns="44344" numCol="1" anchor="t" anchorCtr="0" compatLnSpc="1">
            <a:prstTxWarp prst="textNoShape">
              <a:avLst/>
            </a:prstTxWarp>
          </a:bodyPr>
          <a:lstStyle>
            <a:lvl1pPr algn="r" defTabSz="887413">
              <a:defRPr sz="1200" b="0"/>
            </a:lvl1pPr>
          </a:lstStyle>
          <a:p>
            <a:endParaRPr lang="en-US" altLang="zh-CN"/>
          </a:p>
        </p:txBody>
      </p:sp>
      <p:sp>
        <p:nvSpPr>
          <p:cNvPr id="194564" name="Rectangle 4"/>
          <p:cNvSpPr>
            <a:spLocks noGrp="1" noChangeArrowheads="1"/>
          </p:cNvSpPr>
          <p:nvPr>
            <p:ph type="ftr" sz="quarter" idx="2"/>
          </p:nvPr>
        </p:nvSpPr>
        <p:spPr bwMode="auto">
          <a:xfrm>
            <a:off x="0" y="6491288"/>
            <a:ext cx="43243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688" tIns="44344" rIns="88688" bIns="44344" numCol="1" anchor="b" anchorCtr="0" compatLnSpc="1">
            <a:prstTxWarp prst="textNoShape">
              <a:avLst/>
            </a:prstTxWarp>
          </a:bodyPr>
          <a:lstStyle>
            <a:lvl1pPr defTabSz="887413">
              <a:defRPr sz="1200" b="0"/>
            </a:lvl1pPr>
          </a:lstStyle>
          <a:p>
            <a:endParaRPr lang="en-US" altLang="zh-CN"/>
          </a:p>
        </p:txBody>
      </p:sp>
      <p:sp>
        <p:nvSpPr>
          <p:cNvPr id="194565" name="Rectangle 5"/>
          <p:cNvSpPr>
            <a:spLocks noGrp="1" noChangeArrowheads="1"/>
          </p:cNvSpPr>
          <p:nvPr>
            <p:ph type="sldNum" sz="quarter" idx="3"/>
          </p:nvPr>
        </p:nvSpPr>
        <p:spPr bwMode="auto">
          <a:xfrm>
            <a:off x="5653088" y="6491288"/>
            <a:ext cx="43243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688" tIns="44344" rIns="88688" bIns="44344" numCol="1" anchor="b" anchorCtr="0" compatLnSpc="1">
            <a:prstTxWarp prst="textNoShape">
              <a:avLst/>
            </a:prstTxWarp>
          </a:bodyPr>
          <a:lstStyle>
            <a:lvl1pPr algn="r" defTabSz="887413">
              <a:defRPr sz="1200" b="0"/>
            </a:lvl1pPr>
          </a:lstStyle>
          <a:p>
            <a:fld id="{D90E89A6-CBF8-4DD4-A62A-DA564A7D14D8}" type="slidenum">
              <a:rPr lang="en-US" altLang="zh-CN"/>
              <a:pPr/>
              <a:t>‹#›</a:t>
            </a:fld>
            <a:endParaRPr lang="en-US" altLang="zh-CN"/>
          </a:p>
        </p:txBody>
      </p:sp>
    </p:spTree>
    <p:extLst>
      <p:ext uri="{BB962C8B-B14F-4D97-AF65-F5344CB8AC3E}">
        <p14:creationId xmlns:p14="http://schemas.microsoft.com/office/powerpoint/2010/main" val="23195635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06780" y="2347413"/>
            <a:ext cx="10276840" cy="161975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13560" y="4282016"/>
            <a:ext cx="8463280" cy="1931106"/>
          </a:xfrm>
          <a:prstGeom prst="rect">
            <a:avLst/>
          </a:prstGeom>
        </p:spPr>
        <p:txBody>
          <a:bodyPr lIns="112261" tIns="56130" rIns="112261" bIns="56130"/>
          <a:lstStyle>
            <a:lvl1pPr marL="0" indent="0" algn="ctr">
              <a:buNone/>
              <a:defRPr/>
            </a:lvl1pPr>
            <a:lvl2pPr marL="561304" indent="0" algn="ctr">
              <a:buNone/>
              <a:defRPr/>
            </a:lvl2pPr>
            <a:lvl3pPr marL="1122609" indent="0" algn="ctr">
              <a:buNone/>
              <a:defRPr/>
            </a:lvl3pPr>
            <a:lvl4pPr marL="1683913" indent="0" algn="ctr">
              <a:buNone/>
              <a:defRPr/>
            </a:lvl4pPr>
            <a:lvl5pPr marL="2245218" indent="0" algn="ctr">
              <a:buNone/>
              <a:defRPr/>
            </a:lvl5pPr>
            <a:lvl6pPr marL="2806522" indent="0" algn="ctr">
              <a:buNone/>
              <a:defRPr/>
            </a:lvl6pPr>
            <a:lvl7pPr marL="3367827" indent="0" algn="ctr">
              <a:buNone/>
              <a:defRPr/>
            </a:lvl7pPr>
            <a:lvl8pPr marL="3929131" indent="0" algn="ctr">
              <a:buNone/>
              <a:defRPr/>
            </a:lvl8pPr>
            <a:lvl9pPr marL="4490436"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35545201"/>
      </p:ext>
    </p:extLst>
  </p:cSld>
  <p:clrMapOvr>
    <a:masterClrMapping/>
  </p:clrMapOvr>
  <p:transition>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4520" y="1763184"/>
            <a:ext cx="10881360" cy="4986941"/>
          </a:xfrm>
          <a:prstGeom prst="rect">
            <a:avLst/>
          </a:prstGeom>
        </p:spPr>
        <p:txBody>
          <a:bodyPr vert="eaVert" lIns="112261" tIns="56130" rIns="112261" bIns="5613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14228153"/>
      </p:ext>
    </p:extLst>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540" y="671690"/>
            <a:ext cx="2720340" cy="607843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4520" y="671690"/>
            <a:ext cx="7959513" cy="6078435"/>
          </a:xfrm>
          <a:prstGeom prst="rect">
            <a:avLst/>
          </a:prstGeom>
        </p:spPr>
        <p:txBody>
          <a:bodyPr vert="eaVert" lIns="112261" tIns="56130" rIns="112261" bIns="5613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8658570"/>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4520" y="1763184"/>
            <a:ext cx="10881360" cy="4986941"/>
          </a:xfrm>
          <a:prstGeom prst="rect">
            <a:avLst/>
          </a:prstGeom>
        </p:spPr>
        <p:txBody>
          <a:bodyPr lIns="112261" tIns="56130" rIns="112261" bIns="5613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87478496"/>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55058" y="4855751"/>
            <a:ext cx="10276840" cy="1500805"/>
          </a:xfrm>
        </p:spPr>
        <p:txBody>
          <a:bodyPr anchor="t"/>
          <a:lstStyle>
            <a:lvl1pPr algn="l">
              <a:defRPr sz="49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55058" y="3202768"/>
            <a:ext cx="10276840" cy="1652984"/>
          </a:xfrm>
          <a:prstGeom prst="rect">
            <a:avLst/>
          </a:prstGeom>
        </p:spPr>
        <p:txBody>
          <a:bodyPr lIns="112261" tIns="56130" rIns="112261" bIns="56130" anchor="b"/>
          <a:lstStyle>
            <a:lvl1pPr marL="0" indent="0">
              <a:buNone/>
              <a:defRPr sz="2500"/>
            </a:lvl1pPr>
            <a:lvl2pPr marL="561304" indent="0">
              <a:buNone/>
              <a:defRPr sz="2200"/>
            </a:lvl2pPr>
            <a:lvl3pPr marL="1122609" indent="0">
              <a:buNone/>
              <a:defRPr sz="2000"/>
            </a:lvl3pPr>
            <a:lvl4pPr marL="1683913" indent="0">
              <a:buNone/>
              <a:defRPr sz="1700"/>
            </a:lvl4pPr>
            <a:lvl5pPr marL="2245218" indent="0">
              <a:buNone/>
              <a:defRPr sz="1700"/>
            </a:lvl5pPr>
            <a:lvl6pPr marL="2806522" indent="0">
              <a:buNone/>
              <a:defRPr sz="1700"/>
            </a:lvl6pPr>
            <a:lvl7pPr marL="3367827" indent="0">
              <a:buNone/>
              <a:defRPr sz="1700"/>
            </a:lvl7pPr>
            <a:lvl8pPr marL="3929131" indent="0">
              <a:buNone/>
              <a:defRPr sz="1700"/>
            </a:lvl8pPr>
            <a:lvl9pPr marL="4490436" indent="0">
              <a:buNone/>
              <a:defRPr sz="1700"/>
            </a:lvl9pPr>
          </a:lstStyle>
          <a:p>
            <a:pPr lvl="0"/>
            <a:r>
              <a:rPr lang="zh-CN" altLang="en-US" smtClean="0"/>
              <a:t>单击此处编辑母版文本样式</a:t>
            </a:r>
          </a:p>
        </p:txBody>
      </p:sp>
    </p:spTree>
    <p:extLst>
      <p:ext uri="{BB962C8B-B14F-4D97-AF65-F5344CB8AC3E}">
        <p14:creationId xmlns:p14="http://schemas.microsoft.com/office/powerpoint/2010/main" val="1780376260"/>
      </p:ext>
    </p:extLst>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4520" y="1763184"/>
            <a:ext cx="5339927" cy="4986941"/>
          </a:xfrm>
          <a:prstGeom prst="rect">
            <a:avLst/>
          </a:prstGeom>
        </p:spPr>
        <p:txBody>
          <a:bodyPr lIns="112261" tIns="56130" rIns="112261" bIns="56130"/>
          <a:lstStyle>
            <a:lvl1pPr>
              <a:defRPr sz="3400"/>
            </a:lvl1pPr>
            <a:lvl2pPr>
              <a:defRPr sz="29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45953" y="1763184"/>
            <a:ext cx="5339927" cy="4986941"/>
          </a:xfrm>
          <a:prstGeom prst="rect">
            <a:avLst/>
          </a:prstGeom>
        </p:spPr>
        <p:txBody>
          <a:bodyPr lIns="112261" tIns="56130" rIns="112261" bIns="56130"/>
          <a:lstStyle>
            <a:lvl1pPr>
              <a:defRPr sz="3400"/>
            </a:lvl1pPr>
            <a:lvl2pPr>
              <a:defRPr sz="29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43838496"/>
      </p:ext>
    </p:extLst>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4520" y="302610"/>
            <a:ext cx="10881360" cy="125941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4520" y="1691467"/>
            <a:ext cx="5342026" cy="704923"/>
          </a:xfrm>
          <a:prstGeom prst="rect">
            <a:avLst/>
          </a:prstGeom>
        </p:spPr>
        <p:txBody>
          <a:bodyPr lIns="112261" tIns="56130" rIns="112261" bIns="56130" anchor="b"/>
          <a:lstStyle>
            <a:lvl1pPr marL="0" indent="0">
              <a:buNone/>
              <a:defRPr sz="2900" b="1"/>
            </a:lvl1pPr>
            <a:lvl2pPr marL="561304" indent="0">
              <a:buNone/>
              <a:defRPr sz="2500" b="1"/>
            </a:lvl2pPr>
            <a:lvl3pPr marL="1122609" indent="0">
              <a:buNone/>
              <a:defRPr sz="2200" b="1"/>
            </a:lvl3pPr>
            <a:lvl4pPr marL="1683913" indent="0">
              <a:buNone/>
              <a:defRPr sz="2000" b="1"/>
            </a:lvl4pPr>
            <a:lvl5pPr marL="2245218" indent="0">
              <a:buNone/>
              <a:defRPr sz="2000" b="1"/>
            </a:lvl5pPr>
            <a:lvl6pPr marL="2806522" indent="0">
              <a:buNone/>
              <a:defRPr sz="2000" b="1"/>
            </a:lvl6pPr>
            <a:lvl7pPr marL="3367827" indent="0">
              <a:buNone/>
              <a:defRPr sz="2000" b="1"/>
            </a:lvl7pPr>
            <a:lvl8pPr marL="3929131" indent="0">
              <a:buNone/>
              <a:defRPr sz="2000" b="1"/>
            </a:lvl8pPr>
            <a:lvl9pPr marL="4490436"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04520" y="2396390"/>
            <a:ext cx="5342026" cy="4353734"/>
          </a:xfrm>
          <a:prstGeom prst="rect">
            <a:avLst/>
          </a:prstGeom>
        </p:spPr>
        <p:txBody>
          <a:bodyPr lIns="112261" tIns="56130" rIns="112261" bIns="56130"/>
          <a:lstStyle>
            <a:lvl1pPr>
              <a:defRPr sz="29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41756" y="1691467"/>
            <a:ext cx="5344125" cy="704923"/>
          </a:xfrm>
          <a:prstGeom prst="rect">
            <a:avLst/>
          </a:prstGeom>
        </p:spPr>
        <p:txBody>
          <a:bodyPr lIns="112261" tIns="56130" rIns="112261" bIns="56130" anchor="b"/>
          <a:lstStyle>
            <a:lvl1pPr marL="0" indent="0">
              <a:buNone/>
              <a:defRPr sz="2900" b="1"/>
            </a:lvl1pPr>
            <a:lvl2pPr marL="561304" indent="0">
              <a:buNone/>
              <a:defRPr sz="2500" b="1"/>
            </a:lvl2pPr>
            <a:lvl3pPr marL="1122609" indent="0">
              <a:buNone/>
              <a:defRPr sz="2200" b="1"/>
            </a:lvl3pPr>
            <a:lvl4pPr marL="1683913" indent="0">
              <a:buNone/>
              <a:defRPr sz="2000" b="1"/>
            </a:lvl4pPr>
            <a:lvl5pPr marL="2245218" indent="0">
              <a:buNone/>
              <a:defRPr sz="2000" b="1"/>
            </a:lvl5pPr>
            <a:lvl6pPr marL="2806522" indent="0">
              <a:buNone/>
              <a:defRPr sz="2000" b="1"/>
            </a:lvl6pPr>
            <a:lvl7pPr marL="3367827" indent="0">
              <a:buNone/>
              <a:defRPr sz="2000" b="1"/>
            </a:lvl7pPr>
            <a:lvl8pPr marL="3929131" indent="0">
              <a:buNone/>
              <a:defRPr sz="2000" b="1"/>
            </a:lvl8pPr>
            <a:lvl9pPr marL="4490436"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141756" y="2396390"/>
            <a:ext cx="5344125" cy="4353734"/>
          </a:xfrm>
          <a:prstGeom prst="rect">
            <a:avLst/>
          </a:prstGeom>
        </p:spPr>
        <p:txBody>
          <a:bodyPr lIns="112261" tIns="56130" rIns="112261" bIns="56130"/>
          <a:lstStyle>
            <a:lvl1pPr>
              <a:defRPr sz="29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10514631"/>
      </p:ext>
    </p:extLst>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12450263"/>
      </p:ext>
    </p:extLst>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82188"/>
      </p:ext>
    </p:extLst>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4521" y="300861"/>
            <a:ext cx="3977658" cy="1280407"/>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27011" y="300861"/>
            <a:ext cx="6758869" cy="6449263"/>
          </a:xfrm>
          <a:prstGeom prst="rect">
            <a:avLst/>
          </a:prstGeom>
        </p:spPr>
        <p:txBody>
          <a:bodyPr lIns="112261" tIns="56130" rIns="112261" bIns="56130"/>
          <a:lstStyle>
            <a:lvl1pPr>
              <a:defRPr sz="3900"/>
            </a:lvl1pPr>
            <a:lvl2pPr>
              <a:defRPr sz="3400"/>
            </a:lvl2pPr>
            <a:lvl3pPr>
              <a:defRPr sz="29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4521" y="1581268"/>
            <a:ext cx="3977658" cy="5168856"/>
          </a:xfrm>
          <a:prstGeom prst="rect">
            <a:avLst/>
          </a:prstGeom>
        </p:spPr>
        <p:txBody>
          <a:bodyPr lIns="112261" tIns="56130" rIns="112261" bIns="56130"/>
          <a:lstStyle>
            <a:lvl1pPr marL="0" indent="0">
              <a:buNone/>
              <a:defRPr sz="1700"/>
            </a:lvl1pPr>
            <a:lvl2pPr marL="561304" indent="0">
              <a:buNone/>
              <a:defRPr sz="1500"/>
            </a:lvl2pPr>
            <a:lvl3pPr marL="1122609" indent="0">
              <a:buNone/>
              <a:defRPr sz="1200"/>
            </a:lvl3pPr>
            <a:lvl4pPr marL="1683913" indent="0">
              <a:buNone/>
              <a:defRPr sz="1100"/>
            </a:lvl4pPr>
            <a:lvl5pPr marL="2245218" indent="0">
              <a:buNone/>
              <a:defRPr sz="1100"/>
            </a:lvl5pPr>
            <a:lvl6pPr marL="2806522" indent="0">
              <a:buNone/>
              <a:defRPr sz="1100"/>
            </a:lvl6pPr>
            <a:lvl7pPr marL="3367827" indent="0">
              <a:buNone/>
              <a:defRPr sz="1100"/>
            </a:lvl7pPr>
            <a:lvl8pPr marL="3929131" indent="0">
              <a:buNone/>
              <a:defRPr sz="1100"/>
            </a:lvl8pPr>
            <a:lvl9pPr marL="4490436" indent="0">
              <a:buNone/>
              <a:defRPr sz="1100"/>
            </a:lvl9pPr>
          </a:lstStyle>
          <a:p>
            <a:pPr lvl="0"/>
            <a:r>
              <a:rPr lang="zh-CN" altLang="en-US" smtClean="0"/>
              <a:t>单击此处编辑母版文本样式</a:t>
            </a:r>
          </a:p>
        </p:txBody>
      </p:sp>
    </p:spTree>
    <p:extLst>
      <p:ext uri="{BB962C8B-B14F-4D97-AF65-F5344CB8AC3E}">
        <p14:creationId xmlns:p14="http://schemas.microsoft.com/office/powerpoint/2010/main" val="3765220371"/>
      </p:ext>
    </p:extLst>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69803" y="5289550"/>
            <a:ext cx="7254240" cy="624461"/>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69803" y="675187"/>
            <a:ext cx="7254240" cy="4533900"/>
          </a:xfrm>
          <a:prstGeom prst="rect">
            <a:avLst/>
          </a:prstGeom>
        </p:spPr>
        <p:txBody>
          <a:bodyPr lIns="112261" tIns="56130" rIns="112261" bIns="56130"/>
          <a:lstStyle>
            <a:lvl1pPr marL="0" indent="0">
              <a:buNone/>
              <a:defRPr sz="3900"/>
            </a:lvl1pPr>
            <a:lvl2pPr marL="561304" indent="0">
              <a:buNone/>
              <a:defRPr sz="3400"/>
            </a:lvl2pPr>
            <a:lvl3pPr marL="1122609" indent="0">
              <a:buNone/>
              <a:defRPr sz="2900"/>
            </a:lvl3pPr>
            <a:lvl4pPr marL="1683913" indent="0">
              <a:buNone/>
              <a:defRPr sz="2500"/>
            </a:lvl4pPr>
            <a:lvl5pPr marL="2245218" indent="0">
              <a:buNone/>
              <a:defRPr sz="2500"/>
            </a:lvl5pPr>
            <a:lvl6pPr marL="2806522" indent="0">
              <a:buNone/>
              <a:defRPr sz="2500"/>
            </a:lvl6pPr>
            <a:lvl7pPr marL="3367827" indent="0">
              <a:buNone/>
              <a:defRPr sz="2500"/>
            </a:lvl7pPr>
            <a:lvl8pPr marL="3929131" indent="0">
              <a:buNone/>
              <a:defRPr sz="2500"/>
            </a:lvl8pPr>
            <a:lvl9pPr marL="4490436" indent="0">
              <a:buNone/>
              <a:defRPr sz="2500"/>
            </a:lvl9pPr>
          </a:lstStyle>
          <a:p>
            <a:endParaRPr lang="zh-CN" altLang="en-US"/>
          </a:p>
        </p:txBody>
      </p:sp>
      <p:sp>
        <p:nvSpPr>
          <p:cNvPr id="4" name="文本占位符 3"/>
          <p:cNvSpPr>
            <a:spLocks noGrp="1"/>
          </p:cNvSpPr>
          <p:nvPr>
            <p:ph type="body" sz="half" idx="2"/>
          </p:nvPr>
        </p:nvSpPr>
        <p:spPr>
          <a:xfrm>
            <a:off x="2369803" y="5914011"/>
            <a:ext cx="7254240" cy="886839"/>
          </a:xfrm>
          <a:prstGeom prst="rect">
            <a:avLst/>
          </a:prstGeom>
        </p:spPr>
        <p:txBody>
          <a:bodyPr lIns="112261" tIns="56130" rIns="112261" bIns="56130"/>
          <a:lstStyle>
            <a:lvl1pPr marL="0" indent="0">
              <a:buNone/>
              <a:defRPr sz="1700"/>
            </a:lvl1pPr>
            <a:lvl2pPr marL="561304" indent="0">
              <a:buNone/>
              <a:defRPr sz="1500"/>
            </a:lvl2pPr>
            <a:lvl3pPr marL="1122609" indent="0">
              <a:buNone/>
              <a:defRPr sz="1200"/>
            </a:lvl3pPr>
            <a:lvl4pPr marL="1683913" indent="0">
              <a:buNone/>
              <a:defRPr sz="1100"/>
            </a:lvl4pPr>
            <a:lvl5pPr marL="2245218" indent="0">
              <a:buNone/>
              <a:defRPr sz="1100"/>
            </a:lvl5pPr>
            <a:lvl6pPr marL="2806522" indent="0">
              <a:buNone/>
              <a:defRPr sz="1100"/>
            </a:lvl6pPr>
            <a:lvl7pPr marL="3367827" indent="0">
              <a:buNone/>
              <a:defRPr sz="1100"/>
            </a:lvl7pPr>
            <a:lvl8pPr marL="3929131" indent="0">
              <a:buNone/>
              <a:defRPr sz="1100"/>
            </a:lvl8pPr>
            <a:lvl9pPr marL="4490436" indent="0">
              <a:buNone/>
              <a:defRPr sz="1100"/>
            </a:lvl9pPr>
          </a:lstStyle>
          <a:p>
            <a:pPr lvl="0"/>
            <a:r>
              <a:rPr lang="zh-CN" altLang="en-US" smtClean="0"/>
              <a:t>单击此处编辑母版文本样式</a:t>
            </a:r>
          </a:p>
        </p:txBody>
      </p:sp>
    </p:spTree>
    <p:extLst>
      <p:ext uri="{BB962C8B-B14F-4D97-AF65-F5344CB8AC3E}">
        <p14:creationId xmlns:p14="http://schemas.microsoft.com/office/powerpoint/2010/main" val="3394037045"/>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1209040" y="671689"/>
            <a:ext cx="9974580" cy="125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261" tIns="56130" rIns="112261" bIns="56130" numCol="1" anchor="ctr" anchorCtr="0" compatLnSpc="1">
            <a:prstTxWarp prst="textNoShape">
              <a:avLst/>
            </a:prstTxWarp>
          </a:bodyPr>
          <a:lstStyle/>
          <a:p>
            <a:pPr lvl="0"/>
            <a:r>
              <a:rPr lang="zh-CN" altLang="en-US" smtClean="0"/>
              <a:t>单击此处编辑母版标题样式</a:t>
            </a:r>
          </a:p>
        </p:txBody>
      </p:sp>
      <p:sp>
        <p:nvSpPr>
          <p:cNvPr id="38915" name="Rectangle 3">
            <a:hlinkClick r:id="" action="ppaction://hlinkshowjump?jump=previousslide"/>
          </p:cNvPr>
          <p:cNvSpPr>
            <a:spLocks noChangeArrowheads="1"/>
          </p:cNvSpPr>
          <p:nvPr userDrawn="1"/>
        </p:nvSpPr>
        <p:spPr bwMode="auto">
          <a:xfrm>
            <a:off x="8446488" y="6926791"/>
            <a:ext cx="889988" cy="41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lstStyle/>
          <a:p>
            <a:endParaRPr lang="zh-CN" altLang="en-US"/>
          </a:p>
        </p:txBody>
      </p:sp>
      <p:sp>
        <p:nvSpPr>
          <p:cNvPr id="38916" name="Rectangle 4">
            <a:hlinkClick r:id="" action="ppaction://hlinkshowjump?jump=nextslide"/>
          </p:cNvPr>
          <p:cNvSpPr>
            <a:spLocks noChangeArrowheads="1"/>
          </p:cNvSpPr>
          <p:nvPr userDrawn="1"/>
        </p:nvSpPr>
        <p:spPr bwMode="auto">
          <a:xfrm>
            <a:off x="9638735" y="6940785"/>
            <a:ext cx="889988" cy="41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lstStyle/>
          <a:p>
            <a:endParaRPr lang="zh-CN" altLang="en-US"/>
          </a:p>
        </p:txBody>
      </p:sp>
      <p:sp>
        <p:nvSpPr>
          <p:cNvPr id="38917" name="Rectangle 5">
            <a:hlinkClick r:id="" action="ppaction://hlinkshowjump?jump=firstslide"/>
          </p:cNvPr>
          <p:cNvSpPr>
            <a:spLocks noChangeArrowheads="1"/>
          </p:cNvSpPr>
          <p:nvPr userDrawn="1"/>
        </p:nvSpPr>
        <p:spPr bwMode="auto">
          <a:xfrm>
            <a:off x="10847775" y="6940785"/>
            <a:ext cx="889988" cy="41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wipe/>
  </p:transition>
  <p:txStyles>
    <p:titleStyle>
      <a:lvl1pPr algn="l" rtl="0" fontAlgn="base">
        <a:spcBef>
          <a:spcPct val="0"/>
        </a:spcBef>
        <a:spcAft>
          <a:spcPct val="0"/>
        </a:spcAft>
        <a:defRPr kumimoji="1" sz="4900" b="1">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900" b="1">
          <a:solidFill>
            <a:srgbClr val="0000FF"/>
          </a:solidFill>
          <a:effectLst>
            <a:outerShdw blurRad="38100" dist="38100" dir="2700000" algn="tl">
              <a:srgbClr val="C0C0C0"/>
            </a:outerShdw>
          </a:effectLst>
          <a:latin typeface="Times New Roman" pitchFamily="18" charset="0"/>
          <a:ea typeface="黑体" pitchFamily="2" charset="-122"/>
        </a:defRPr>
      </a:lvl2pPr>
      <a:lvl3pPr algn="l" rtl="0" fontAlgn="base">
        <a:spcBef>
          <a:spcPct val="0"/>
        </a:spcBef>
        <a:spcAft>
          <a:spcPct val="0"/>
        </a:spcAft>
        <a:defRPr kumimoji="1" sz="4900" b="1">
          <a:solidFill>
            <a:srgbClr val="0000FF"/>
          </a:solidFill>
          <a:effectLst>
            <a:outerShdw blurRad="38100" dist="38100" dir="2700000" algn="tl">
              <a:srgbClr val="C0C0C0"/>
            </a:outerShdw>
          </a:effectLst>
          <a:latin typeface="Times New Roman" pitchFamily="18" charset="0"/>
          <a:ea typeface="黑体" pitchFamily="2" charset="-122"/>
        </a:defRPr>
      </a:lvl3pPr>
      <a:lvl4pPr algn="l" rtl="0" fontAlgn="base">
        <a:spcBef>
          <a:spcPct val="0"/>
        </a:spcBef>
        <a:spcAft>
          <a:spcPct val="0"/>
        </a:spcAft>
        <a:defRPr kumimoji="1" sz="4900" b="1">
          <a:solidFill>
            <a:srgbClr val="0000FF"/>
          </a:solidFill>
          <a:effectLst>
            <a:outerShdw blurRad="38100" dist="38100" dir="2700000" algn="tl">
              <a:srgbClr val="C0C0C0"/>
            </a:outerShdw>
          </a:effectLst>
          <a:latin typeface="Times New Roman" pitchFamily="18" charset="0"/>
          <a:ea typeface="黑体" pitchFamily="2" charset="-122"/>
        </a:defRPr>
      </a:lvl4pPr>
      <a:lvl5pPr algn="l" rtl="0" fontAlgn="base">
        <a:spcBef>
          <a:spcPct val="0"/>
        </a:spcBef>
        <a:spcAft>
          <a:spcPct val="0"/>
        </a:spcAft>
        <a:defRPr kumimoji="1" sz="4900" b="1">
          <a:solidFill>
            <a:srgbClr val="0000FF"/>
          </a:solidFill>
          <a:effectLst>
            <a:outerShdw blurRad="38100" dist="38100" dir="2700000" algn="tl">
              <a:srgbClr val="C0C0C0"/>
            </a:outerShdw>
          </a:effectLst>
          <a:latin typeface="Times New Roman" pitchFamily="18" charset="0"/>
          <a:ea typeface="黑体" pitchFamily="2" charset="-122"/>
        </a:defRPr>
      </a:lvl5pPr>
      <a:lvl6pPr marL="561304" algn="l" rtl="0" fontAlgn="base">
        <a:spcBef>
          <a:spcPct val="0"/>
        </a:spcBef>
        <a:spcAft>
          <a:spcPct val="0"/>
        </a:spcAft>
        <a:defRPr kumimoji="1" sz="4900" b="1">
          <a:solidFill>
            <a:srgbClr val="0000FF"/>
          </a:solidFill>
          <a:effectLst>
            <a:outerShdw blurRad="38100" dist="38100" dir="2700000" algn="tl">
              <a:srgbClr val="C0C0C0"/>
            </a:outerShdw>
          </a:effectLst>
          <a:latin typeface="Times New Roman" pitchFamily="18" charset="0"/>
          <a:ea typeface="黑体" pitchFamily="2" charset="-122"/>
        </a:defRPr>
      </a:lvl6pPr>
      <a:lvl7pPr marL="1122609" algn="l" rtl="0" fontAlgn="base">
        <a:spcBef>
          <a:spcPct val="0"/>
        </a:spcBef>
        <a:spcAft>
          <a:spcPct val="0"/>
        </a:spcAft>
        <a:defRPr kumimoji="1" sz="4900" b="1">
          <a:solidFill>
            <a:srgbClr val="0000FF"/>
          </a:solidFill>
          <a:effectLst>
            <a:outerShdw blurRad="38100" dist="38100" dir="2700000" algn="tl">
              <a:srgbClr val="C0C0C0"/>
            </a:outerShdw>
          </a:effectLst>
          <a:latin typeface="Times New Roman" pitchFamily="18" charset="0"/>
          <a:ea typeface="黑体" pitchFamily="2" charset="-122"/>
        </a:defRPr>
      </a:lvl7pPr>
      <a:lvl8pPr marL="1683913" algn="l" rtl="0" fontAlgn="base">
        <a:spcBef>
          <a:spcPct val="0"/>
        </a:spcBef>
        <a:spcAft>
          <a:spcPct val="0"/>
        </a:spcAft>
        <a:defRPr kumimoji="1" sz="4900" b="1">
          <a:solidFill>
            <a:srgbClr val="0000FF"/>
          </a:solidFill>
          <a:effectLst>
            <a:outerShdw blurRad="38100" dist="38100" dir="2700000" algn="tl">
              <a:srgbClr val="C0C0C0"/>
            </a:outerShdw>
          </a:effectLst>
          <a:latin typeface="Times New Roman" pitchFamily="18" charset="0"/>
          <a:ea typeface="黑体" pitchFamily="2" charset="-122"/>
        </a:defRPr>
      </a:lvl8pPr>
      <a:lvl9pPr marL="2245218" algn="l" rtl="0" fontAlgn="base">
        <a:spcBef>
          <a:spcPct val="0"/>
        </a:spcBef>
        <a:spcAft>
          <a:spcPct val="0"/>
        </a:spcAft>
        <a:defRPr kumimoji="1" sz="4900" b="1">
          <a:solidFill>
            <a:srgbClr val="0000FF"/>
          </a:solidFill>
          <a:effectLst>
            <a:outerShdw blurRad="38100" dist="38100" dir="2700000" algn="tl">
              <a:srgbClr val="C0C0C0"/>
            </a:outerShdw>
          </a:effectLst>
          <a:latin typeface="Times New Roman" pitchFamily="18" charset="0"/>
          <a:ea typeface="黑体" pitchFamily="2" charset="-122"/>
        </a:defRPr>
      </a:lvl9pPr>
    </p:titleStyle>
    <p:bodyStyle>
      <a:lvl1pPr marL="420978" indent="-420978" algn="l" rtl="0" fontAlgn="base">
        <a:spcBef>
          <a:spcPct val="20000"/>
        </a:spcBef>
        <a:spcAft>
          <a:spcPct val="0"/>
        </a:spcAft>
        <a:buChar char="•"/>
        <a:defRPr kumimoji="1" sz="3900" b="1">
          <a:solidFill>
            <a:schemeClr val="tx1"/>
          </a:solidFill>
          <a:latin typeface="+mn-lt"/>
          <a:ea typeface="+mn-ea"/>
          <a:cs typeface="+mn-cs"/>
        </a:defRPr>
      </a:lvl1pPr>
      <a:lvl2pPr marL="912120" indent="-350815" algn="l" rtl="0" fontAlgn="base">
        <a:spcBef>
          <a:spcPct val="20000"/>
        </a:spcBef>
        <a:spcAft>
          <a:spcPct val="0"/>
        </a:spcAft>
        <a:buChar char="–"/>
        <a:defRPr kumimoji="1" sz="3400" b="1">
          <a:solidFill>
            <a:schemeClr val="tx1"/>
          </a:solidFill>
          <a:latin typeface="+mn-lt"/>
          <a:ea typeface="+mn-ea"/>
        </a:defRPr>
      </a:lvl2pPr>
      <a:lvl3pPr marL="1403261" indent="-280652" algn="l" rtl="0" fontAlgn="base">
        <a:spcBef>
          <a:spcPct val="20000"/>
        </a:spcBef>
        <a:spcAft>
          <a:spcPct val="0"/>
        </a:spcAft>
        <a:buChar char="•"/>
        <a:defRPr kumimoji="1" sz="2900" b="1">
          <a:solidFill>
            <a:schemeClr val="tx1"/>
          </a:solidFill>
          <a:latin typeface="+mn-lt"/>
          <a:ea typeface="+mn-ea"/>
        </a:defRPr>
      </a:lvl3pPr>
      <a:lvl4pPr marL="1964566" indent="-280652" algn="l" rtl="0" fontAlgn="base">
        <a:spcBef>
          <a:spcPct val="20000"/>
        </a:spcBef>
        <a:spcAft>
          <a:spcPct val="0"/>
        </a:spcAft>
        <a:buChar char="–"/>
        <a:defRPr kumimoji="1" sz="2500">
          <a:solidFill>
            <a:schemeClr val="tx1"/>
          </a:solidFill>
          <a:latin typeface="+mn-lt"/>
          <a:ea typeface="+mn-ea"/>
        </a:defRPr>
      </a:lvl4pPr>
      <a:lvl5pPr marL="2525870" indent="-280652" algn="l" rtl="0" fontAlgn="base">
        <a:spcBef>
          <a:spcPct val="20000"/>
        </a:spcBef>
        <a:spcAft>
          <a:spcPct val="0"/>
        </a:spcAft>
        <a:buChar char="»"/>
        <a:defRPr kumimoji="1" sz="2500">
          <a:solidFill>
            <a:schemeClr val="tx1"/>
          </a:solidFill>
          <a:latin typeface="+mn-lt"/>
          <a:ea typeface="+mn-ea"/>
        </a:defRPr>
      </a:lvl5pPr>
      <a:lvl6pPr marL="3087174" indent="-280652" algn="l" rtl="0" fontAlgn="base">
        <a:spcBef>
          <a:spcPct val="20000"/>
        </a:spcBef>
        <a:spcAft>
          <a:spcPct val="0"/>
        </a:spcAft>
        <a:buChar char="»"/>
        <a:defRPr kumimoji="1" sz="2500">
          <a:solidFill>
            <a:schemeClr val="tx1"/>
          </a:solidFill>
          <a:latin typeface="+mn-lt"/>
          <a:ea typeface="+mn-ea"/>
        </a:defRPr>
      </a:lvl6pPr>
      <a:lvl7pPr marL="3648479" indent="-280652" algn="l" rtl="0" fontAlgn="base">
        <a:spcBef>
          <a:spcPct val="20000"/>
        </a:spcBef>
        <a:spcAft>
          <a:spcPct val="0"/>
        </a:spcAft>
        <a:buChar char="»"/>
        <a:defRPr kumimoji="1" sz="2500">
          <a:solidFill>
            <a:schemeClr val="tx1"/>
          </a:solidFill>
          <a:latin typeface="+mn-lt"/>
          <a:ea typeface="+mn-ea"/>
        </a:defRPr>
      </a:lvl7pPr>
      <a:lvl8pPr marL="4209783" indent="-280652" algn="l" rtl="0" fontAlgn="base">
        <a:spcBef>
          <a:spcPct val="20000"/>
        </a:spcBef>
        <a:spcAft>
          <a:spcPct val="0"/>
        </a:spcAft>
        <a:buChar char="»"/>
        <a:defRPr kumimoji="1" sz="2500">
          <a:solidFill>
            <a:schemeClr val="tx1"/>
          </a:solidFill>
          <a:latin typeface="+mn-lt"/>
          <a:ea typeface="+mn-ea"/>
        </a:defRPr>
      </a:lvl8pPr>
      <a:lvl9pPr marL="4771088" indent="-280652" algn="l" rtl="0" fontAlgn="base">
        <a:spcBef>
          <a:spcPct val="20000"/>
        </a:spcBef>
        <a:spcAft>
          <a:spcPct val="0"/>
        </a:spcAft>
        <a:buChar char="»"/>
        <a:defRPr kumimoji="1" sz="2500">
          <a:solidFill>
            <a:schemeClr val="tx1"/>
          </a:solidFill>
          <a:latin typeface="+mn-lt"/>
          <a:ea typeface="+mn-ea"/>
        </a:defRPr>
      </a:lvl9pPr>
    </p:bodyStyle>
    <p:otherStyle>
      <a:defPPr>
        <a:defRPr lang="zh-CN"/>
      </a:defPPr>
      <a:lvl1pPr marL="0" algn="l" defTabSz="1122609" rtl="0" eaLnBrk="1" latinLnBrk="0" hangingPunct="1">
        <a:defRPr sz="2200" kern="1200">
          <a:solidFill>
            <a:schemeClr val="tx1"/>
          </a:solidFill>
          <a:latin typeface="+mn-lt"/>
          <a:ea typeface="+mn-ea"/>
          <a:cs typeface="+mn-cs"/>
        </a:defRPr>
      </a:lvl1pPr>
      <a:lvl2pPr marL="561304" algn="l" defTabSz="1122609" rtl="0" eaLnBrk="1" latinLnBrk="0" hangingPunct="1">
        <a:defRPr sz="2200" kern="1200">
          <a:solidFill>
            <a:schemeClr val="tx1"/>
          </a:solidFill>
          <a:latin typeface="+mn-lt"/>
          <a:ea typeface="+mn-ea"/>
          <a:cs typeface="+mn-cs"/>
        </a:defRPr>
      </a:lvl2pPr>
      <a:lvl3pPr marL="1122609" algn="l" defTabSz="1122609" rtl="0" eaLnBrk="1" latinLnBrk="0" hangingPunct="1">
        <a:defRPr sz="2200" kern="1200">
          <a:solidFill>
            <a:schemeClr val="tx1"/>
          </a:solidFill>
          <a:latin typeface="+mn-lt"/>
          <a:ea typeface="+mn-ea"/>
          <a:cs typeface="+mn-cs"/>
        </a:defRPr>
      </a:lvl3pPr>
      <a:lvl4pPr marL="1683913" algn="l" defTabSz="1122609" rtl="0" eaLnBrk="1" latinLnBrk="0" hangingPunct="1">
        <a:defRPr sz="2200" kern="1200">
          <a:solidFill>
            <a:schemeClr val="tx1"/>
          </a:solidFill>
          <a:latin typeface="+mn-lt"/>
          <a:ea typeface="+mn-ea"/>
          <a:cs typeface="+mn-cs"/>
        </a:defRPr>
      </a:lvl4pPr>
      <a:lvl5pPr marL="2245218" algn="l" defTabSz="1122609" rtl="0" eaLnBrk="1" latinLnBrk="0" hangingPunct="1">
        <a:defRPr sz="2200" kern="1200">
          <a:solidFill>
            <a:schemeClr val="tx1"/>
          </a:solidFill>
          <a:latin typeface="+mn-lt"/>
          <a:ea typeface="+mn-ea"/>
          <a:cs typeface="+mn-cs"/>
        </a:defRPr>
      </a:lvl5pPr>
      <a:lvl6pPr marL="2806522" algn="l" defTabSz="1122609" rtl="0" eaLnBrk="1" latinLnBrk="0" hangingPunct="1">
        <a:defRPr sz="2200" kern="1200">
          <a:solidFill>
            <a:schemeClr val="tx1"/>
          </a:solidFill>
          <a:latin typeface="+mn-lt"/>
          <a:ea typeface="+mn-ea"/>
          <a:cs typeface="+mn-cs"/>
        </a:defRPr>
      </a:lvl6pPr>
      <a:lvl7pPr marL="3367827" algn="l" defTabSz="1122609" rtl="0" eaLnBrk="1" latinLnBrk="0" hangingPunct="1">
        <a:defRPr sz="2200" kern="1200">
          <a:solidFill>
            <a:schemeClr val="tx1"/>
          </a:solidFill>
          <a:latin typeface="+mn-lt"/>
          <a:ea typeface="+mn-ea"/>
          <a:cs typeface="+mn-cs"/>
        </a:defRPr>
      </a:lvl7pPr>
      <a:lvl8pPr marL="3929131" algn="l" defTabSz="1122609" rtl="0" eaLnBrk="1" latinLnBrk="0" hangingPunct="1">
        <a:defRPr sz="2200" kern="1200">
          <a:solidFill>
            <a:schemeClr val="tx1"/>
          </a:solidFill>
          <a:latin typeface="+mn-lt"/>
          <a:ea typeface="+mn-ea"/>
          <a:cs typeface="+mn-cs"/>
        </a:defRPr>
      </a:lvl8pPr>
      <a:lvl9pPr marL="4490436" algn="l" defTabSz="1122609"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48.wmf"/><Relationship Id="rId17" Type="http://schemas.openxmlformats.org/officeDocument/2006/relationships/image" Target="../media/image50.wmf"/><Relationship Id="rId2" Type="http://schemas.openxmlformats.org/officeDocument/2006/relationships/slideLayout" Target="../slideLayouts/slideLayout7.xml"/><Relationship Id="rId16" Type="http://schemas.openxmlformats.org/officeDocument/2006/relationships/oleObject" Target="../embeddings/oleObject50.bin"/><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7.emf"/><Relationship Id="rId4" Type="http://schemas.openxmlformats.org/officeDocument/2006/relationships/image" Target="../media/image44.wmf"/><Relationship Id="rId9" Type="http://schemas.openxmlformats.org/officeDocument/2006/relationships/oleObject" Target="../embeddings/oleObject46.bin"/><Relationship Id="rId14" Type="http://schemas.openxmlformats.org/officeDocument/2006/relationships/image" Target="../media/image49.wmf"/></Relationships>
</file>

<file path=ppt/slides/_rels/slide1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2.wmf"/><Relationship Id="rId5" Type="http://schemas.openxmlformats.org/officeDocument/2006/relationships/oleObject" Target="../embeddings/oleObject52.bin"/><Relationship Id="rId4" Type="http://schemas.openxmlformats.org/officeDocument/2006/relationships/image" Target="../media/image51.wmf"/></Relationships>
</file>

<file path=ppt/slides/_rels/slide12.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9.bin"/><Relationship Id="rId18" Type="http://schemas.openxmlformats.org/officeDocument/2006/relationships/image" Target="../media/image60.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7.wmf"/><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image" Target="../media/image59.wmf"/><Relationship Id="rId1" Type="http://schemas.openxmlformats.org/officeDocument/2006/relationships/vmlDrawing" Target="../drawings/vmlDrawing11.vml"/><Relationship Id="rId6" Type="http://schemas.openxmlformats.org/officeDocument/2006/relationships/image" Target="../media/image54.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56.wmf"/><Relationship Id="rId4" Type="http://schemas.openxmlformats.org/officeDocument/2006/relationships/image" Target="../media/image35.wmf"/><Relationship Id="rId9" Type="http://schemas.openxmlformats.org/officeDocument/2006/relationships/oleObject" Target="../embeddings/oleObject57.bin"/><Relationship Id="rId14" Type="http://schemas.openxmlformats.org/officeDocument/2006/relationships/image" Target="../media/image58.wmf"/></Relationships>
</file>

<file path=ppt/slides/_rels/slide13.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7.bin"/><Relationship Id="rId18" Type="http://schemas.openxmlformats.org/officeDocument/2006/relationships/image" Target="../media/image68.wmf"/><Relationship Id="rId26" Type="http://schemas.openxmlformats.org/officeDocument/2006/relationships/image" Target="../media/image72.w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65.wmf"/><Relationship Id="rId17" Type="http://schemas.openxmlformats.org/officeDocument/2006/relationships/oleObject" Target="../embeddings/oleObject69.bin"/><Relationship Id="rId25"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12.vml"/><Relationship Id="rId6" Type="http://schemas.openxmlformats.org/officeDocument/2006/relationships/image" Target="../media/image62.wmf"/><Relationship Id="rId11" Type="http://schemas.openxmlformats.org/officeDocument/2006/relationships/oleObject" Target="../embeddings/oleObject66.bin"/><Relationship Id="rId24" Type="http://schemas.openxmlformats.org/officeDocument/2006/relationships/image" Target="../media/image71.w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73.wmf"/><Relationship Id="rId10" Type="http://schemas.openxmlformats.org/officeDocument/2006/relationships/image" Target="../media/image64.wmf"/><Relationship Id="rId19" Type="http://schemas.openxmlformats.org/officeDocument/2006/relationships/oleObject" Target="../embeddings/oleObject70.bin"/><Relationship Id="rId4" Type="http://schemas.openxmlformats.org/officeDocument/2006/relationships/image" Target="../media/image61.wmf"/><Relationship Id="rId9" Type="http://schemas.openxmlformats.org/officeDocument/2006/relationships/oleObject" Target="../embeddings/oleObject65.bin"/><Relationship Id="rId14" Type="http://schemas.openxmlformats.org/officeDocument/2006/relationships/image" Target="../media/image66.wmf"/><Relationship Id="rId22" Type="http://schemas.openxmlformats.org/officeDocument/2006/relationships/image" Target="../media/image70.wmf"/><Relationship Id="rId27" Type="http://schemas.openxmlformats.org/officeDocument/2006/relationships/oleObject" Target="../embeddings/oleObject74.bin"/></Relationships>
</file>

<file path=ppt/slides/_rels/slide14.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80.bin"/><Relationship Id="rId18" Type="http://schemas.openxmlformats.org/officeDocument/2006/relationships/image" Target="../media/image81.emf"/><Relationship Id="rId26" Type="http://schemas.openxmlformats.org/officeDocument/2006/relationships/image" Target="../media/image85.e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78.wmf"/><Relationship Id="rId17" Type="http://schemas.openxmlformats.org/officeDocument/2006/relationships/oleObject" Target="../embeddings/oleObject82.bin"/><Relationship Id="rId25"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image" Target="../media/image80.emf"/><Relationship Id="rId20" Type="http://schemas.openxmlformats.org/officeDocument/2006/relationships/image" Target="../media/image82.wmf"/><Relationship Id="rId1" Type="http://schemas.openxmlformats.org/officeDocument/2006/relationships/vmlDrawing" Target="../drawings/vmlDrawing13.vml"/><Relationship Id="rId6" Type="http://schemas.openxmlformats.org/officeDocument/2006/relationships/image" Target="../media/image75.wmf"/><Relationship Id="rId11" Type="http://schemas.openxmlformats.org/officeDocument/2006/relationships/oleObject" Target="../embeddings/oleObject79.bin"/><Relationship Id="rId24" Type="http://schemas.openxmlformats.org/officeDocument/2006/relationships/image" Target="../media/image84.w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28" Type="http://schemas.openxmlformats.org/officeDocument/2006/relationships/image" Target="../media/image86.wmf"/><Relationship Id="rId10" Type="http://schemas.openxmlformats.org/officeDocument/2006/relationships/image" Target="../media/image77.wmf"/><Relationship Id="rId19" Type="http://schemas.openxmlformats.org/officeDocument/2006/relationships/oleObject" Target="../embeddings/oleObject83.bin"/><Relationship Id="rId4" Type="http://schemas.openxmlformats.org/officeDocument/2006/relationships/image" Target="../media/image74.wmf"/><Relationship Id="rId9" Type="http://schemas.openxmlformats.org/officeDocument/2006/relationships/oleObject" Target="../embeddings/oleObject78.bin"/><Relationship Id="rId14" Type="http://schemas.openxmlformats.org/officeDocument/2006/relationships/image" Target="../media/image79.wmf"/><Relationship Id="rId22" Type="http://schemas.openxmlformats.org/officeDocument/2006/relationships/image" Target="../media/image83.emf"/><Relationship Id="rId27" Type="http://schemas.openxmlformats.org/officeDocument/2006/relationships/oleObject" Target="../embeddings/oleObject87.bin"/></Relationships>
</file>

<file path=ppt/slides/_rels/slide15.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93.bin"/><Relationship Id="rId18" Type="http://schemas.openxmlformats.org/officeDocument/2006/relationships/image" Target="../media/image94.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1.wmf"/><Relationship Id="rId17"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93.wmf"/><Relationship Id="rId20" Type="http://schemas.openxmlformats.org/officeDocument/2006/relationships/image" Target="../media/image95.wmf"/><Relationship Id="rId1" Type="http://schemas.openxmlformats.org/officeDocument/2006/relationships/vmlDrawing" Target="../drawings/vmlDrawing14.vml"/><Relationship Id="rId6" Type="http://schemas.openxmlformats.org/officeDocument/2006/relationships/image" Target="../media/image88.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0.wmf"/><Relationship Id="rId19" Type="http://schemas.openxmlformats.org/officeDocument/2006/relationships/oleObject" Target="../embeddings/oleObject96.bin"/><Relationship Id="rId4" Type="http://schemas.openxmlformats.org/officeDocument/2006/relationships/image" Target="../media/image87.wmf"/><Relationship Id="rId9" Type="http://schemas.openxmlformats.org/officeDocument/2006/relationships/oleObject" Target="../embeddings/oleObject91.bin"/><Relationship Id="rId14" Type="http://schemas.openxmlformats.org/officeDocument/2006/relationships/image" Target="../media/image92.wmf"/></Relationships>
</file>

<file path=ppt/slides/_rels/slide16.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7.wmf"/><Relationship Id="rId5" Type="http://schemas.openxmlformats.org/officeDocument/2006/relationships/oleObject" Target="../embeddings/oleObject98.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0.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01.wmf"/><Relationship Id="rId5" Type="http://schemas.openxmlformats.org/officeDocument/2006/relationships/oleObject" Target="../embeddings/oleObject102.bin"/><Relationship Id="rId4" Type="http://schemas.openxmlformats.org/officeDocument/2006/relationships/image" Target="../media/image100.wmf"/></Relationships>
</file>

<file path=ppt/slides/_rels/slide18.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03.wmf"/><Relationship Id="rId5" Type="http://schemas.openxmlformats.org/officeDocument/2006/relationships/oleObject" Target="../embeddings/oleObject104.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6.bin"/></Relationships>
</file>

<file path=ppt/slides/_rels/slide19.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09.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7.wmf"/><Relationship Id="rId11" Type="http://schemas.openxmlformats.org/officeDocument/2006/relationships/oleObject" Target="../embeddings/oleObject111.bin"/><Relationship Id="rId5" Type="http://schemas.openxmlformats.org/officeDocument/2006/relationships/oleObject" Target="../embeddings/oleObject108.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10.bin"/><Relationship Id="rId14" Type="http://schemas.openxmlformats.org/officeDocument/2006/relationships/image" Target="../media/image111.wmf"/></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16.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113.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15.emf"/><Relationship Id="rId4" Type="http://schemas.openxmlformats.org/officeDocument/2006/relationships/image" Target="../media/image112.wmf"/><Relationship Id="rId9" Type="http://schemas.openxmlformats.org/officeDocument/2006/relationships/oleObject" Target="../embeddings/oleObject116.bin"/></Relationships>
</file>

<file path=ppt/slides/_rels/slide22.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21.wmf"/><Relationship Id="rId2" Type="http://schemas.openxmlformats.org/officeDocument/2006/relationships/slideLayout" Target="../slideLayouts/slideLayout7.xml"/><Relationship Id="rId16" Type="http://schemas.openxmlformats.org/officeDocument/2006/relationships/image" Target="../media/image123.emf"/><Relationship Id="rId1" Type="http://schemas.openxmlformats.org/officeDocument/2006/relationships/vmlDrawing" Target="../drawings/vmlDrawing20.vml"/><Relationship Id="rId6" Type="http://schemas.openxmlformats.org/officeDocument/2006/relationships/image" Target="../media/image118.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21.bin"/><Relationship Id="rId14" Type="http://schemas.openxmlformats.org/officeDocument/2006/relationships/image" Target="../media/image122.wmf"/></Relationships>
</file>

<file path=ppt/slides/_rels/slide23.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5.wmf"/><Relationship Id="rId5" Type="http://schemas.openxmlformats.org/officeDocument/2006/relationships/oleObject" Target="../embeddings/oleObject126.bin"/><Relationship Id="rId4" Type="http://schemas.openxmlformats.org/officeDocument/2006/relationships/image" Target="../media/image124.wmf"/></Relationships>
</file>

<file path=ppt/slides/_rels/slide24.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33.bin"/><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31.wmf"/><Relationship Id="rId2" Type="http://schemas.openxmlformats.org/officeDocument/2006/relationships/slideLayout" Target="../slideLayouts/slideLayout7.xml"/><Relationship Id="rId16" Type="http://schemas.openxmlformats.org/officeDocument/2006/relationships/image" Target="../media/image133.wmf"/><Relationship Id="rId1" Type="http://schemas.openxmlformats.org/officeDocument/2006/relationships/vmlDrawing" Target="../drawings/vmlDrawing22.vml"/><Relationship Id="rId6" Type="http://schemas.openxmlformats.org/officeDocument/2006/relationships/image" Target="../media/image128.wmf"/><Relationship Id="rId11" Type="http://schemas.openxmlformats.org/officeDocument/2006/relationships/oleObject" Target="../embeddings/oleObject132.bin"/><Relationship Id="rId5" Type="http://schemas.openxmlformats.org/officeDocument/2006/relationships/oleObject" Target="../embeddings/oleObject129.bin"/><Relationship Id="rId15" Type="http://schemas.openxmlformats.org/officeDocument/2006/relationships/oleObject" Target="../embeddings/oleObject134.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31.bin"/><Relationship Id="rId14" Type="http://schemas.openxmlformats.org/officeDocument/2006/relationships/image" Target="../media/image132.wmf"/></Relationships>
</file>

<file path=ppt/slides/_rels/slide25.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35.wmf"/><Relationship Id="rId5" Type="http://schemas.openxmlformats.org/officeDocument/2006/relationships/oleObject" Target="../embeddings/oleObject136.bin"/><Relationship Id="rId4" Type="http://schemas.openxmlformats.org/officeDocument/2006/relationships/image" Target="../media/image134.wmf"/></Relationships>
</file>

<file path=ppt/slides/_rels/slide26.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8.wmf"/><Relationship Id="rId5" Type="http://schemas.openxmlformats.org/officeDocument/2006/relationships/oleObject" Target="../embeddings/oleObject139.bin"/><Relationship Id="rId4" Type="http://schemas.openxmlformats.org/officeDocument/2006/relationships/image" Target="../media/image137.wmf"/></Relationships>
</file>

<file path=ppt/slides/_rels/slide27.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41.wmf"/><Relationship Id="rId5" Type="http://schemas.openxmlformats.org/officeDocument/2006/relationships/oleObject" Target="../embeddings/oleObject142.bin"/><Relationship Id="rId10" Type="http://schemas.openxmlformats.org/officeDocument/2006/relationships/image" Target="../media/image143.wmf"/><Relationship Id="rId4" Type="http://schemas.openxmlformats.org/officeDocument/2006/relationships/image" Target="../media/image140.wmf"/><Relationship Id="rId9" Type="http://schemas.openxmlformats.org/officeDocument/2006/relationships/oleObject" Target="../embeddings/oleObject14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oleObject" Target="../embeddings/oleObject150.bin"/><Relationship Id="rId18" Type="http://schemas.openxmlformats.org/officeDocument/2006/relationships/image" Target="../media/image151.wmf"/><Relationship Id="rId3" Type="http://schemas.openxmlformats.org/officeDocument/2006/relationships/oleObject" Target="../embeddings/oleObject145.bin"/><Relationship Id="rId21" Type="http://schemas.openxmlformats.org/officeDocument/2006/relationships/oleObject" Target="../embeddings/oleObject154.bin"/><Relationship Id="rId7" Type="http://schemas.openxmlformats.org/officeDocument/2006/relationships/oleObject" Target="../embeddings/oleObject147.bin"/><Relationship Id="rId12" Type="http://schemas.openxmlformats.org/officeDocument/2006/relationships/image" Target="../media/image148.wmf"/><Relationship Id="rId17" Type="http://schemas.openxmlformats.org/officeDocument/2006/relationships/oleObject" Target="../embeddings/oleObject152.bin"/><Relationship Id="rId2" Type="http://schemas.openxmlformats.org/officeDocument/2006/relationships/slideLayout" Target="../slideLayouts/slideLayout6.xml"/><Relationship Id="rId16" Type="http://schemas.openxmlformats.org/officeDocument/2006/relationships/image" Target="../media/image150.wmf"/><Relationship Id="rId20" Type="http://schemas.openxmlformats.org/officeDocument/2006/relationships/image" Target="../media/image152.wmf"/><Relationship Id="rId1" Type="http://schemas.openxmlformats.org/officeDocument/2006/relationships/vmlDrawing" Target="../drawings/vmlDrawing26.vml"/><Relationship Id="rId6" Type="http://schemas.openxmlformats.org/officeDocument/2006/relationships/image" Target="../media/image145.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23" Type="http://schemas.openxmlformats.org/officeDocument/2006/relationships/oleObject" Target="../embeddings/oleObject155.bin"/><Relationship Id="rId10" Type="http://schemas.openxmlformats.org/officeDocument/2006/relationships/image" Target="../media/image147.wmf"/><Relationship Id="rId19" Type="http://schemas.openxmlformats.org/officeDocument/2006/relationships/oleObject" Target="../embeddings/oleObject153.bin"/><Relationship Id="rId4" Type="http://schemas.openxmlformats.org/officeDocument/2006/relationships/image" Target="../media/image144.wmf"/><Relationship Id="rId9" Type="http://schemas.openxmlformats.org/officeDocument/2006/relationships/oleObject" Target="../embeddings/oleObject148.bin"/><Relationship Id="rId14" Type="http://schemas.openxmlformats.org/officeDocument/2006/relationships/image" Target="../media/image149.wmf"/><Relationship Id="rId22" Type="http://schemas.openxmlformats.org/officeDocument/2006/relationships/image" Target="../media/image153.wmf"/></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image" Target="../media/image158.wmf"/><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oleObject" Target="../embeddings/oleObject161.bin"/><Relationship Id="rId17" Type="http://schemas.openxmlformats.org/officeDocument/2006/relationships/image" Target="../media/image160.wmf"/><Relationship Id="rId2" Type="http://schemas.openxmlformats.org/officeDocument/2006/relationships/slideLayout" Target="../slideLayouts/slideLayout7.xml"/><Relationship Id="rId16" Type="http://schemas.openxmlformats.org/officeDocument/2006/relationships/oleObject" Target="../embeddings/oleObject163.bin"/><Relationship Id="rId1" Type="http://schemas.openxmlformats.org/officeDocument/2006/relationships/vmlDrawing" Target="../drawings/vmlDrawing27.vml"/><Relationship Id="rId6" Type="http://schemas.openxmlformats.org/officeDocument/2006/relationships/image" Target="../media/image155.wmf"/><Relationship Id="rId11" Type="http://schemas.openxmlformats.org/officeDocument/2006/relationships/image" Target="../media/image157.wmf"/><Relationship Id="rId5" Type="http://schemas.openxmlformats.org/officeDocument/2006/relationships/oleObject" Target="../embeddings/oleObject157.bin"/><Relationship Id="rId15" Type="http://schemas.openxmlformats.org/officeDocument/2006/relationships/image" Target="../media/image159.wmf"/><Relationship Id="rId10" Type="http://schemas.openxmlformats.org/officeDocument/2006/relationships/oleObject" Target="../embeddings/oleObject160.bin"/><Relationship Id="rId4" Type="http://schemas.openxmlformats.org/officeDocument/2006/relationships/image" Target="../media/image154.wmf"/><Relationship Id="rId9" Type="http://schemas.openxmlformats.org/officeDocument/2006/relationships/image" Target="../media/image156.wmf"/><Relationship Id="rId14" Type="http://schemas.openxmlformats.org/officeDocument/2006/relationships/oleObject" Target="../embeddings/oleObject162.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67.bin"/><Relationship Id="rId13" Type="http://schemas.openxmlformats.org/officeDocument/2006/relationships/image" Target="../media/image165.w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62.wmf"/><Relationship Id="rId11" Type="http://schemas.openxmlformats.org/officeDocument/2006/relationships/image" Target="../media/image164.wmf"/><Relationship Id="rId5" Type="http://schemas.openxmlformats.org/officeDocument/2006/relationships/oleObject" Target="../embeddings/oleObject165.bin"/><Relationship Id="rId10" Type="http://schemas.openxmlformats.org/officeDocument/2006/relationships/oleObject" Target="../embeddings/oleObject168.bin"/><Relationship Id="rId4" Type="http://schemas.openxmlformats.org/officeDocument/2006/relationships/image" Target="../media/image161.wmf"/><Relationship Id="rId9" Type="http://schemas.openxmlformats.org/officeDocument/2006/relationships/image" Target="../media/image163.wmf"/></Relationships>
</file>

<file path=ppt/slides/_rels/slide32.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70.w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image" Target="../media/image167.wmf"/><Relationship Id="rId11" Type="http://schemas.openxmlformats.org/officeDocument/2006/relationships/oleObject" Target="../embeddings/oleObject174.bin"/><Relationship Id="rId5" Type="http://schemas.openxmlformats.org/officeDocument/2006/relationships/oleObject" Target="../embeddings/oleObject171.bin"/><Relationship Id="rId10" Type="http://schemas.openxmlformats.org/officeDocument/2006/relationships/image" Target="../media/image169.wmf"/><Relationship Id="rId4" Type="http://schemas.openxmlformats.org/officeDocument/2006/relationships/image" Target="../media/image166.wmf"/><Relationship Id="rId9" Type="http://schemas.openxmlformats.org/officeDocument/2006/relationships/oleObject" Target="../embeddings/oleObject173.bin"/><Relationship Id="rId14" Type="http://schemas.openxmlformats.org/officeDocument/2006/relationships/image" Target="../media/image17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173.wmf"/><Relationship Id="rId5" Type="http://schemas.openxmlformats.org/officeDocument/2006/relationships/oleObject" Target="../embeddings/oleObject177.bin"/><Relationship Id="rId4" Type="http://schemas.openxmlformats.org/officeDocument/2006/relationships/image" Target="../media/image172.wmf"/></Relationships>
</file>

<file path=ppt/slides/_rels/slide34.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78.wmf"/><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image" Target="../media/image175.wmf"/><Relationship Id="rId11" Type="http://schemas.openxmlformats.org/officeDocument/2006/relationships/oleObject" Target="../embeddings/oleObject182.bin"/><Relationship Id="rId5" Type="http://schemas.openxmlformats.org/officeDocument/2006/relationships/oleObject" Target="../embeddings/oleObject179.bin"/><Relationship Id="rId10" Type="http://schemas.openxmlformats.org/officeDocument/2006/relationships/image" Target="../media/image177.wmf"/><Relationship Id="rId4" Type="http://schemas.openxmlformats.org/officeDocument/2006/relationships/image" Target="../media/image174.wmf"/><Relationship Id="rId9" Type="http://schemas.openxmlformats.org/officeDocument/2006/relationships/oleObject" Target="../embeddings/oleObject181.bin"/></Relationships>
</file>

<file path=ppt/slides/_rels/slide35.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82.wmf"/><Relationship Id="rId2" Type="http://schemas.openxmlformats.org/officeDocument/2006/relationships/slideLayout" Target="../slideLayouts/slideLayout7.xml"/><Relationship Id="rId16" Type="http://schemas.openxmlformats.org/officeDocument/2006/relationships/image" Target="../media/image184.wmf"/><Relationship Id="rId1" Type="http://schemas.openxmlformats.org/officeDocument/2006/relationships/vmlDrawing" Target="../drawings/vmlDrawing32.vml"/><Relationship Id="rId6" Type="http://schemas.openxmlformats.org/officeDocument/2006/relationships/image" Target="../media/image179.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81.wmf"/><Relationship Id="rId4" Type="http://schemas.openxmlformats.org/officeDocument/2006/relationships/image" Target="../media/image173.wmf"/><Relationship Id="rId9" Type="http://schemas.openxmlformats.org/officeDocument/2006/relationships/oleObject" Target="../embeddings/oleObject186.bin"/><Relationship Id="rId14" Type="http://schemas.openxmlformats.org/officeDocument/2006/relationships/image" Target="../media/image183.wmf"/></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wmf"/></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5.bin"/><Relationship Id="rId18" Type="http://schemas.openxmlformats.org/officeDocument/2006/relationships/image" Target="../media/image28.wmf"/><Relationship Id="rId26" Type="http://schemas.openxmlformats.org/officeDocument/2006/relationships/image" Target="../media/image32.emf"/><Relationship Id="rId3" Type="http://schemas.openxmlformats.org/officeDocument/2006/relationships/oleObject" Target="../embeddings/oleObject20.bin"/><Relationship Id="rId21" Type="http://schemas.openxmlformats.org/officeDocument/2006/relationships/oleObject" Target="../embeddings/oleObject29.bin"/><Relationship Id="rId7" Type="http://schemas.openxmlformats.org/officeDocument/2006/relationships/oleObject" Target="../embeddings/oleObject22.bin"/><Relationship Id="rId12" Type="http://schemas.openxmlformats.org/officeDocument/2006/relationships/image" Target="../media/image25.emf"/><Relationship Id="rId17" Type="http://schemas.openxmlformats.org/officeDocument/2006/relationships/oleObject" Target="../embeddings/oleObject27.bin"/><Relationship Id="rId25" Type="http://schemas.openxmlformats.org/officeDocument/2006/relationships/oleObject" Target="../embeddings/oleObject31.bin"/><Relationship Id="rId2" Type="http://schemas.openxmlformats.org/officeDocument/2006/relationships/slideLayout" Target="../slideLayouts/slideLayout6.xml"/><Relationship Id="rId16" Type="http://schemas.openxmlformats.org/officeDocument/2006/relationships/image" Target="../media/image27.emf"/><Relationship Id="rId20" Type="http://schemas.openxmlformats.org/officeDocument/2006/relationships/image" Target="../media/image29.wmf"/><Relationship Id="rId1" Type="http://schemas.openxmlformats.org/officeDocument/2006/relationships/vmlDrawing" Target="../drawings/vmlDrawing5.vml"/><Relationship Id="rId6" Type="http://schemas.openxmlformats.org/officeDocument/2006/relationships/image" Target="../media/image22.wmf"/><Relationship Id="rId11" Type="http://schemas.openxmlformats.org/officeDocument/2006/relationships/oleObject" Target="../embeddings/oleObject24.bin"/><Relationship Id="rId24" Type="http://schemas.openxmlformats.org/officeDocument/2006/relationships/image" Target="../media/image31.emf"/><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oleObject" Target="../embeddings/oleObject30.bin"/><Relationship Id="rId28" Type="http://schemas.openxmlformats.org/officeDocument/2006/relationships/image" Target="../media/image33.emf"/><Relationship Id="rId10" Type="http://schemas.openxmlformats.org/officeDocument/2006/relationships/image" Target="../media/image24.emf"/><Relationship Id="rId19" Type="http://schemas.openxmlformats.org/officeDocument/2006/relationships/oleObject" Target="../embeddings/oleObject28.bin"/><Relationship Id="rId4" Type="http://schemas.openxmlformats.org/officeDocument/2006/relationships/image" Target="../media/image21.wmf"/><Relationship Id="rId9" Type="http://schemas.openxmlformats.org/officeDocument/2006/relationships/oleObject" Target="../embeddings/oleObject23.bin"/><Relationship Id="rId14" Type="http://schemas.openxmlformats.org/officeDocument/2006/relationships/image" Target="../media/image26.wmf"/><Relationship Id="rId22" Type="http://schemas.openxmlformats.org/officeDocument/2006/relationships/image" Target="../media/image30.emf"/><Relationship Id="rId27" Type="http://schemas.openxmlformats.org/officeDocument/2006/relationships/oleObject" Target="../embeddings/oleObject3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8.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7.bin"/><Relationship Id="rId14" Type="http://schemas.openxmlformats.org/officeDocument/2006/relationships/image" Target="../media/image40.wmf"/></Relationships>
</file>

<file path=ppt/slides/_rels/slide9.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2.wmf"/><Relationship Id="rId5" Type="http://schemas.openxmlformats.org/officeDocument/2006/relationships/oleObject" Target="../embeddings/oleObject41.bin"/><Relationship Id="rId4" Type="http://schemas.openxmlformats.org/officeDocument/2006/relationships/image" Target="../media/image4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948761" y="1049514"/>
            <a:ext cx="10276840" cy="1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nchor="ctr"/>
          <a:lstStyle/>
          <a:p>
            <a:pPr algn="ctr"/>
            <a:r>
              <a:rPr lang="zh-CN" altLang="en-US" sz="8100">
                <a:solidFill>
                  <a:srgbClr val="0000FF"/>
                </a:solidFill>
                <a:effectLst>
                  <a:outerShdw blurRad="38100" dist="38100" dir="2700000" algn="tl">
                    <a:srgbClr val="C0C0C0"/>
                  </a:outerShdw>
                </a:effectLst>
                <a:ea typeface="黑体" pitchFamily="2" charset="-122"/>
              </a:rPr>
              <a:t>第二章 矩阵代数</a:t>
            </a:r>
          </a:p>
        </p:txBody>
      </p:sp>
      <p:sp>
        <p:nvSpPr>
          <p:cNvPr id="83971" name="Rectangle 3"/>
          <p:cNvSpPr>
            <a:spLocks noChangeArrowheads="1"/>
          </p:cNvSpPr>
          <p:nvPr/>
        </p:nvSpPr>
        <p:spPr bwMode="auto">
          <a:xfrm>
            <a:off x="1855541" y="2984118"/>
            <a:ext cx="8463280" cy="19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lstStyle/>
          <a:p>
            <a:pPr marL="2419350" indent="-2419350">
              <a:spcBef>
                <a:spcPct val="20000"/>
              </a:spcBef>
            </a:pPr>
            <a:r>
              <a:rPr lang="zh-CN" altLang="en-US" sz="5400" dirty="0">
                <a:solidFill>
                  <a:schemeClr val="accent2"/>
                </a:solidFill>
                <a:latin typeface="黑体" pitchFamily="2" charset="-122"/>
                <a:ea typeface="黑体" pitchFamily="2" charset="-122"/>
              </a:rPr>
              <a:t>第三节 逆矩阵与矩阵的初等变换 </a:t>
            </a: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nvGraphicFramePr>
        <p:xfrm>
          <a:off x="2617488" y="1000537"/>
          <a:ext cx="2182989" cy="488025"/>
        </p:xfrm>
        <a:graphic>
          <a:graphicData uri="http://schemas.openxmlformats.org/presentationml/2006/ole">
            <mc:AlternateContent xmlns:mc="http://schemas.openxmlformats.org/markup-compatibility/2006">
              <mc:Choice xmlns:v="urn:schemas-microsoft-com:vml" Requires="v">
                <p:oleObj spid="_x0000_s51450" name="Equation" r:id="rId3" imgW="1650960" imgH="444240" progId="Equation.3">
                  <p:embed/>
                </p:oleObj>
              </mc:Choice>
              <mc:Fallback>
                <p:oleObj name="Equation" r:id="rId3" imgW="165096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7488" y="1000537"/>
                        <a:ext cx="2182989" cy="48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3" name="Object 3"/>
          <p:cNvGraphicFramePr>
            <a:graphicFrameLocks noChangeAspect="1"/>
          </p:cNvGraphicFramePr>
          <p:nvPr/>
        </p:nvGraphicFramePr>
        <p:xfrm>
          <a:off x="1712807" y="1595261"/>
          <a:ext cx="7835671" cy="2266950"/>
        </p:xfrm>
        <a:graphic>
          <a:graphicData uri="http://schemas.openxmlformats.org/presentationml/2006/ole">
            <mc:AlternateContent xmlns:mc="http://schemas.openxmlformats.org/markup-compatibility/2006">
              <mc:Choice xmlns:v="urn:schemas-microsoft-com:vml" Requires="v">
                <p:oleObj spid="_x0000_s51451" name="Equation" r:id="rId5" imgW="7327800" imgH="2057400" progId="Equation.3">
                  <p:embed/>
                </p:oleObj>
              </mc:Choice>
              <mc:Fallback>
                <p:oleObj name="Equation" r:id="rId5" imgW="7327800" imgH="2057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2807" y="1595261"/>
                        <a:ext cx="7835671"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214" name="Group 14"/>
          <p:cNvGrpSpPr>
            <a:grpSpLocks/>
          </p:cNvGrpSpPr>
          <p:nvPr/>
        </p:nvGrpSpPr>
        <p:grpSpPr bwMode="auto">
          <a:xfrm>
            <a:off x="2317327" y="1259417"/>
            <a:ext cx="4130887" cy="2602794"/>
            <a:chOff x="1104" y="720"/>
            <a:chExt cx="1968" cy="1488"/>
          </a:xfrm>
        </p:grpSpPr>
        <p:sp>
          <p:nvSpPr>
            <p:cNvPr id="51208" name="Line 8"/>
            <p:cNvSpPr>
              <a:spLocks noChangeShapeType="1"/>
            </p:cNvSpPr>
            <p:nvPr/>
          </p:nvSpPr>
          <p:spPr bwMode="auto">
            <a:xfrm>
              <a:off x="1104" y="1104"/>
              <a:ext cx="172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09" name="Line 9"/>
            <p:cNvSpPr>
              <a:spLocks noChangeShapeType="1"/>
            </p:cNvSpPr>
            <p:nvPr/>
          </p:nvSpPr>
          <p:spPr bwMode="auto">
            <a:xfrm>
              <a:off x="3072" y="720"/>
              <a:ext cx="0" cy="148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1212" name="Group 12"/>
          <p:cNvGrpSpPr>
            <a:grpSpLocks/>
          </p:cNvGrpSpPr>
          <p:nvPr/>
        </p:nvGrpSpPr>
        <p:grpSpPr bwMode="auto">
          <a:xfrm>
            <a:off x="1813560" y="2350911"/>
            <a:ext cx="8967047" cy="1007533"/>
            <a:chOff x="768" y="1584"/>
            <a:chExt cx="4272" cy="576"/>
          </a:xfrm>
        </p:grpSpPr>
        <p:sp>
          <p:nvSpPr>
            <p:cNvPr id="51210" name="Rectangle 10"/>
            <p:cNvSpPr>
              <a:spLocks noChangeArrowheads="1"/>
            </p:cNvSpPr>
            <p:nvPr/>
          </p:nvSpPr>
          <p:spPr bwMode="auto">
            <a:xfrm>
              <a:off x="768" y="1584"/>
              <a:ext cx="4272" cy="576"/>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211" name="Object 11"/>
            <p:cNvGraphicFramePr>
              <a:graphicFrameLocks noChangeAspect="1"/>
            </p:cNvGraphicFramePr>
            <p:nvPr/>
          </p:nvGraphicFramePr>
          <p:xfrm>
            <a:off x="1440" y="1728"/>
            <a:ext cx="2952" cy="280"/>
          </p:xfrm>
          <a:graphic>
            <a:graphicData uri="http://schemas.openxmlformats.org/presentationml/2006/ole">
              <mc:AlternateContent xmlns:mc="http://schemas.openxmlformats.org/markup-compatibility/2006">
                <mc:Choice xmlns:v="urn:schemas-microsoft-com:vml" Requires="v">
                  <p:oleObj spid="_x0000_s51452" name="Equation" r:id="rId7" imgW="4686120" imgH="444240" progId="Equation.3">
                    <p:embed/>
                  </p:oleObj>
                </mc:Choice>
                <mc:Fallback>
                  <p:oleObj name="Equation" r:id="rId7" imgW="4686120" imgH="4442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1728"/>
                          <a:ext cx="295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13" name="Oval 13"/>
          <p:cNvSpPr>
            <a:spLocks noChangeArrowheads="1"/>
          </p:cNvSpPr>
          <p:nvPr/>
        </p:nvSpPr>
        <p:spPr bwMode="auto">
          <a:xfrm>
            <a:off x="3324860" y="4282017"/>
            <a:ext cx="1209040" cy="755650"/>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lstStyle/>
          <a:p>
            <a:endParaRPr lang="zh-CN" altLang="en-US"/>
          </a:p>
        </p:txBody>
      </p:sp>
      <p:grpSp>
        <p:nvGrpSpPr>
          <p:cNvPr id="51217" name="Group 17"/>
          <p:cNvGrpSpPr>
            <a:grpSpLocks/>
          </p:cNvGrpSpPr>
          <p:nvPr/>
        </p:nvGrpSpPr>
        <p:grpSpPr bwMode="auto">
          <a:xfrm>
            <a:off x="2216573" y="1343378"/>
            <a:ext cx="6851227" cy="2854678"/>
            <a:chOff x="1056" y="768"/>
            <a:chExt cx="3264" cy="1632"/>
          </a:xfrm>
        </p:grpSpPr>
        <p:sp>
          <p:nvSpPr>
            <p:cNvPr id="51215" name="Line 15"/>
            <p:cNvSpPr>
              <a:spLocks noChangeShapeType="1"/>
            </p:cNvSpPr>
            <p:nvPr/>
          </p:nvSpPr>
          <p:spPr bwMode="auto">
            <a:xfrm>
              <a:off x="1056" y="2112"/>
              <a:ext cx="1728"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216" name="Line 16"/>
            <p:cNvSpPr>
              <a:spLocks noChangeShapeType="1"/>
            </p:cNvSpPr>
            <p:nvPr/>
          </p:nvSpPr>
          <p:spPr bwMode="auto">
            <a:xfrm>
              <a:off x="4320" y="768"/>
              <a:ext cx="0" cy="163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1224" name="Group 24"/>
          <p:cNvGrpSpPr>
            <a:grpSpLocks/>
          </p:cNvGrpSpPr>
          <p:nvPr/>
        </p:nvGrpSpPr>
        <p:grpSpPr bwMode="auto">
          <a:xfrm>
            <a:off x="1813560" y="3358445"/>
            <a:ext cx="8967047" cy="923572"/>
            <a:chOff x="864" y="1920"/>
            <a:chExt cx="4272" cy="528"/>
          </a:xfrm>
        </p:grpSpPr>
        <p:sp>
          <p:nvSpPr>
            <p:cNvPr id="51218" name="Rectangle 18"/>
            <p:cNvSpPr>
              <a:spLocks noChangeArrowheads="1"/>
            </p:cNvSpPr>
            <p:nvPr/>
          </p:nvSpPr>
          <p:spPr bwMode="auto">
            <a:xfrm>
              <a:off x="864" y="1920"/>
              <a:ext cx="4272" cy="528"/>
            </a:xfrm>
            <a:prstGeom prst="rect">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219" name="Object 19"/>
            <p:cNvGraphicFramePr>
              <a:graphicFrameLocks noChangeAspect="1"/>
            </p:cNvGraphicFramePr>
            <p:nvPr/>
          </p:nvGraphicFramePr>
          <p:xfrm>
            <a:off x="1348" y="2020"/>
            <a:ext cx="3064" cy="280"/>
          </p:xfrm>
          <a:graphic>
            <a:graphicData uri="http://schemas.openxmlformats.org/presentationml/2006/ole">
              <mc:AlternateContent xmlns:mc="http://schemas.openxmlformats.org/markup-compatibility/2006">
                <mc:Choice xmlns:v="urn:schemas-microsoft-com:vml" Requires="v">
                  <p:oleObj spid="_x0000_s51453" name="Equation" r:id="rId9" imgW="4863960" imgH="444240" progId="Equation.3">
                    <p:embed/>
                  </p:oleObj>
                </mc:Choice>
                <mc:Fallback>
                  <p:oleObj name="Equation" r:id="rId9" imgW="4863960" imgH="44424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8" y="2020"/>
                          <a:ext cx="3064"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20" name="Oval 20"/>
          <p:cNvSpPr>
            <a:spLocks noChangeArrowheads="1"/>
          </p:cNvSpPr>
          <p:nvPr/>
        </p:nvSpPr>
        <p:spPr bwMode="auto">
          <a:xfrm>
            <a:off x="6951980" y="5877278"/>
            <a:ext cx="1209040" cy="755650"/>
          </a:xfrm>
          <a:prstGeom prst="ellipse">
            <a:avLst/>
          </a:prstGeom>
          <a:noFill/>
          <a:ln w="1905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lstStyle/>
          <a:p>
            <a:endParaRPr lang="zh-CN" altLang="en-US"/>
          </a:p>
        </p:txBody>
      </p:sp>
      <p:grpSp>
        <p:nvGrpSpPr>
          <p:cNvPr id="51223" name="Group 23"/>
          <p:cNvGrpSpPr>
            <a:grpSpLocks/>
          </p:cNvGrpSpPr>
          <p:nvPr/>
        </p:nvGrpSpPr>
        <p:grpSpPr bwMode="auto">
          <a:xfrm>
            <a:off x="2720341" y="4449939"/>
            <a:ext cx="6294985" cy="2044803"/>
            <a:chOff x="1296" y="2544"/>
            <a:chExt cx="2999" cy="1169"/>
          </a:xfrm>
        </p:grpSpPr>
        <p:graphicFrame>
          <p:nvGraphicFramePr>
            <p:cNvPr id="51205" name="Object 5"/>
            <p:cNvGraphicFramePr>
              <a:graphicFrameLocks noChangeAspect="1"/>
            </p:cNvGraphicFramePr>
            <p:nvPr/>
          </p:nvGraphicFramePr>
          <p:xfrm>
            <a:off x="1296" y="2544"/>
            <a:ext cx="2744" cy="1169"/>
          </p:xfrm>
          <a:graphic>
            <a:graphicData uri="http://schemas.openxmlformats.org/presentationml/2006/ole">
              <mc:AlternateContent xmlns:mc="http://schemas.openxmlformats.org/markup-compatibility/2006">
                <mc:Choice xmlns:v="urn:schemas-microsoft-com:vml" Requires="v">
                  <p:oleObj spid="_x0000_s51454" name="Equation" r:id="rId11" imgW="3111480" imgH="2070000" progId="Equation.3">
                    <p:embed/>
                  </p:oleObj>
                </mc:Choice>
                <mc:Fallback>
                  <p:oleObj name="Equation" r:id="rId11" imgW="3111480" imgH="20700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6" y="2544"/>
                          <a:ext cx="2744" cy="1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6"/>
            <p:cNvGraphicFramePr>
              <a:graphicFrameLocks noChangeAspect="1"/>
            </p:cNvGraphicFramePr>
            <p:nvPr/>
          </p:nvGraphicFramePr>
          <p:xfrm>
            <a:off x="3054" y="2647"/>
            <a:ext cx="1241" cy="385"/>
          </p:xfrm>
          <a:graphic>
            <a:graphicData uri="http://schemas.openxmlformats.org/presentationml/2006/ole">
              <mc:AlternateContent xmlns:mc="http://schemas.openxmlformats.org/markup-compatibility/2006">
                <mc:Choice xmlns:v="urn:schemas-microsoft-com:vml" Requires="v">
                  <p:oleObj spid="_x0000_s51455" name="Equation" r:id="rId13" imgW="291960" imgH="317160" progId="Equation.3">
                    <p:embed/>
                  </p:oleObj>
                </mc:Choice>
                <mc:Fallback>
                  <p:oleObj name="Equation" r:id="rId13" imgW="291960" imgH="31716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4" y="2647"/>
                          <a:ext cx="1241"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7"/>
            <p:cNvGraphicFramePr>
              <a:graphicFrameLocks noChangeAspect="1"/>
            </p:cNvGraphicFramePr>
            <p:nvPr/>
          </p:nvGraphicFramePr>
          <p:xfrm>
            <a:off x="1920" y="3216"/>
            <a:ext cx="950" cy="386"/>
          </p:xfrm>
          <a:graphic>
            <a:graphicData uri="http://schemas.openxmlformats.org/presentationml/2006/ole">
              <mc:AlternateContent xmlns:mc="http://schemas.openxmlformats.org/markup-compatibility/2006">
                <mc:Choice xmlns:v="urn:schemas-microsoft-com:vml" Requires="v">
                  <p:oleObj spid="_x0000_s51456" name="Equation" r:id="rId15" imgW="291960" imgH="317160" progId="Equation.3">
                    <p:embed/>
                  </p:oleObj>
                </mc:Choice>
                <mc:Fallback>
                  <p:oleObj name="Equation" r:id="rId15" imgW="291960" imgH="31716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0" y="3216"/>
                          <a:ext cx="9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2" name="Object 22"/>
            <p:cNvGraphicFramePr>
              <a:graphicFrameLocks noChangeAspect="1"/>
            </p:cNvGraphicFramePr>
            <p:nvPr/>
          </p:nvGraphicFramePr>
          <p:xfrm>
            <a:off x="2640" y="3024"/>
            <a:ext cx="208" cy="216"/>
          </p:xfrm>
          <a:graphic>
            <a:graphicData uri="http://schemas.openxmlformats.org/presentationml/2006/ole">
              <mc:AlternateContent xmlns:mc="http://schemas.openxmlformats.org/markup-compatibility/2006">
                <mc:Choice xmlns:v="urn:schemas-microsoft-com:vml" Requires="v">
                  <p:oleObj spid="_x0000_s51457" name="Equation" r:id="rId16" imgW="330120" imgH="342720" progId="Equation.3">
                    <p:embed/>
                  </p:oleObj>
                </mc:Choice>
                <mc:Fallback>
                  <p:oleObj name="Equation" r:id="rId16" imgW="330120" imgH="342720"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40" y="3024"/>
                          <a:ext cx="20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25" name="Text Box 25"/>
          <p:cNvSpPr txBox="1">
            <a:spLocks noChangeArrowheads="1"/>
          </p:cNvSpPr>
          <p:nvPr/>
        </p:nvSpPr>
        <p:spPr bwMode="auto">
          <a:xfrm>
            <a:off x="1284605" y="367330"/>
            <a:ext cx="153957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solidFill>
                  <a:srgbClr val="CC0000"/>
                </a:solidFill>
              </a:rPr>
              <a:t>充分性</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23"/>
                                        </p:tgtEl>
                                        <p:attrNameLst>
                                          <p:attrName>style.visibility</p:attrName>
                                        </p:attrNameLst>
                                      </p:cBhvr>
                                      <p:to>
                                        <p:strVal val="visible"/>
                                      </p:to>
                                    </p:set>
                                    <p:animEffect transition="in" filter="wipe(left)">
                                      <p:cBhvr>
                                        <p:cTn id="12" dur="500"/>
                                        <p:tgtEl>
                                          <p:spTgt spid="51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14"/>
                                        </p:tgtEl>
                                        <p:attrNameLst>
                                          <p:attrName>style.visibility</p:attrName>
                                        </p:attrNameLst>
                                      </p:cBhvr>
                                      <p:to>
                                        <p:strVal val="visible"/>
                                      </p:to>
                                    </p:set>
                                    <p:animEffect transition="in" filter="wipe(left)">
                                      <p:cBhvr>
                                        <p:cTn id="17" dur="500"/>
                                        <p:tgtEl>
                                          <p:spTgt spid="51214"/>
                                        </p:tgtEl>
                                      </p:cBhvr>
                                    </p:animEffect>
                                  </p:childTnLst>
                                  <p:subTnLst>
                                    <p:set>
                                      <p:cBhvr override="childStyle">
                                        <p:cTn dur="1" fill="hold" display="0" masterRel="nextClick" afterEffect="1"/>
                                        <p:tgtEl>
                                          <p:spTgt spid="5121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12"/>
                                        </p:tgtEl>
                                        <p:attrNameLst>
                                          <p:attrName>style.visibility</p:attrName>
                                        </p:attrNameLst>
                                      </p:cBhvr>
                                      <p:to>
                                        <p:strVal val="visible"/>
                                      </p:to>
                                    </p:set>
                                    <p:animEffect transition="in" filter="wipe(left)">
                                      <p:cBhvr>
                                        <p:cTn id="22" dur="500"/>
                                        <p:tgtEl>
                                          <p:spTgt spid="51212"/>
                                        </p:tgtEl>
                                      </p:cBhvr>
                                    </p:animEffect>
                                  </p:childTnLst>
                                  <p:subTnLst>
                                    <p:set>
                                      <p:cBhvr override="childStyle">
                                        <p:cTn dur="1" fill="hold" display="0" masterRel="nextClick" afterEffect="1"/>
                                        <p:tgtEl>
                                          <p:spTgt spid="51212"/>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13"/>
                                        </p:tgtEl>
                                        <p:attrNameLst>
                                          <p:attrName>style.visibility</p:attrName>
                                        </p:attrNameLst>
                                      </p:cBhvr>
                                      <p:to>
                                        <p:strVal val="visible"/>
                                      </p:to>
                                    </p:set>
                                    <p:animEffect transition="in" filter="wipe(left)">
                                      <p:cBhvr>
                                        <p:cTn id="27" dur="500"/>
                                        <p:tgtEl>
                                          <p:spTgt spid="51213"/>
                                        </p:tgtEl>
                                      </p:cBhvr>
                                    </p:animEffect>
                                  </p:childTnLst>
                                  <p:subTnLst>
                                    <p:set>
                                      <p:cBhvr override="childStyle">
                                        <p:cTn dur="1" fill="hold" display="0" masterRel="sameClick" afterEffect="1">
                                          <p:stCondLst>
                                            <p:cond evt="end" delay="0">
                                              <p:tn val="25"/>
                                            </p:cond>
                                          </p:stCondLst>
                                        </p:cTn>
                                        <p:tgtEl>
                                          <p:spTgt spid="51213"/>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17"/>
                                        </p:tgtEl>
                                        <p:attrNameLst>
                                          <p:attrName>style.visibility</p:attrName>
                                        </p:attrNameLst>
                                      </p:cBhvr>
                                      <p:to>
                                        <p:strVal val="visible"/>
                                      </p:to>
                                    </p:set>
                                    <p:animEffect transition="in" filter="wipe(left)">
                                      <p:cBhvr>
                                        <p:cTn id="32" dur="500"/>
                                        <p:tgtEl>
                                          <p:spTgt spid="51217"/>
                                        </p:tgtEl>
                                      </p:cBhvr>
                                    </p:animEffect>
                                  </p:childTnLst>
                                  <p:subTnLst>
                                    <p:set>
                                      <p:cBhvr override="childStyle">
                                        <p:cTn dur="1" fill="hold" display="0" masterRel="nextClick" afterEffect="1"/>
                                        <p:tgtEl>
                                          <p:spTgt spid="5121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1224"/>
                                        </p:tgtEl>
                                        <p:attrNameLst>
                                          <p:attrName>style.visibility</p:attrName>
                                        </p:attrNameLst>
                                      </p:cBhvr>
                                      <p:to>
                                        <p:strVal val="visible"/>
                                      </p:to>
                                    </p:set>
                                    <p:animEffect transition="in" filter="wipe(left)">
                                      <p:cBhvr>
                                        <p:cTn id="37" dur="500"/>
                                        <p:tgtEl>
                                          <p:spTgt spid="51224"/>
                                        </p:tgtEl>
                                      </p:cBhvr>
                                    </p:animEffect>
                                  </p:childTnLst>
                                  <p:subTnLst>
                                    <p:set>
                                      <p:cBhvr override="childStyle">
                                        <p:cTn dur="1" fill="hold" display="0" masterRel="nextClick" afterEffect="1"/>
                                        <p:tgtEl>
                                          <p:spTgt spid="51224"/>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20"/>
                                        </p:tgtEl>
                                        <p:attrNameLst>
                                          <p:attrName>style.visibility</p:attrName>
                                        </p:attrNameLst>
                                      </p:cBhvr>
                                      <p:to>
                                        <p:strVal val="visible"/>
                                      </p:to>
                                    </p:set>
                                    <p:animEffect transition="in" filter="wipe(left)">
                                      <p:cBhvr>
                                        <p:cTn id="42" dur="500"/>
                                        <p:tgtEl>
                                          <p:spTgt spid="51220"/>
                                        </p:tgtEl>
                                      </p:cBhvr>
                                    </p:animEffect>
                                  </p:childTnLst>
                                  <p:subTnLst>
                                    <p:set>
                                      <p:cBhvr override="childStyle">
                                        <p:cTn dur="1" fill="hold" display="0" masterRel="sameClick" afterEffect="1">
                                          <p:stCondLst>
                                            <p:cond evt="end" delay="0">
                                              <p:tn val="40"/>
                                            </p:cond>
                                          </p:stCondLst>
                                        </p:cTn>
                                        <p:tgtEl>
                                          <p:spTgt spid="512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2902956" y="876345"/>
          <a:ext cx="3543159" cy="530004"/>
        </p:xfrm>
        <a:graphic>
          <a:graphicData uri="http://schemas.openxmlformats.org/presentationml/2006/ole">
            <mc:AlternateContent xmlns:mc="http://schemas.openxmlformats.org/markup-compatibility/2006">
              <mc:Choice xmlns:v="urn:schemas-microsoft-com:vml" Requires="v">
                <p:oleObj spid="_x0000_s52324" name="Equation" r:id="rId3" imgW="2679480" imgH="482400" progId="Equation.3">
                  <p:embed/>
                </p:oleObj>
              </mc:Choice>
              <mc:Fallback>
                <p:oleObj name="Equation" r:id="rId3" imgW="267948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956" y="876345"/>
                        <a:ext cx="3543159" cy="5300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7" name="Object 3"/>
          <p:cNvGraphicFramePr>
            <a:graphicFrameLocks noChangeAspect="1"/>
          </p:cNvGraphicFramePr>
          <p:nvPr/>
        </p:nvGraphicFramePr>
        <p:xfrm>
          <a:off x="6712692" y="591226"/>
          <a:ext cx="3591437" cy="1077501"/>
        </p:xfrm>
        <a:graphic>
          <a:graphicData uri="http://schemas.openxmlformats.org/presentationml/2006/ole">
            <mc:AlternateContent xmlns:mc="http://schemas.openxmlformats.org/markup-compatibility/2006">
              <mc:Choice xmlns:v="urn:schemas-microsoft-com:vml" Requires="v">
                <p:oleObj spid="_x0000_s52325" name="Equation" r:id="rId5" imgW="3022560" imgH="977760" progId="Equation.3">
                  <p:embed/>
                </p:oleObj>
              </mc:Choice>
              <mc:Fallback>
                <p:oleObj name="Equation" r:id="rId5" imgW="3022560" imgH="9777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2692" y="591226"/>
                        <a:ext cx="3591437"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4"/>
          <p:cNvGraphicFramePr>
            <a:graphicFrameLocks noChangeAspect="1"/>
          </p:cNvGraphicFramePr>
          <p:nvPr>
            <p:extLst>
              <p:ext uri="{D42A27DB-BD31-4B8C-83A1-F6EECF244321}">
                <p14:modId xmlns:p14="http://schemas.microsoft.com/office/powerpoint/2010/main" val="2971913459"/>
              </p:ext>
            </p:extLst>
          </p:nvPr>
        </p:nvGraphicFramePr>
        <p:xfrm>
          <a:off x="5261213" y="1607441"/>
          <a:ext cx="1947898" cy="1077501"/>
        </p:xfrm>
        <a:graphic>
          <a:graphicData uri="http://schemas.openxmlformats.org/presentationml/2006/ole">
            <mc:AlternateContent xmlns:mc="http://schemas.openxmlformats.org/markup-compatibility/2006">
              <mc:Choice xmlns:v="urn:schemas-microsoft-com:vml" Requires="v">
                <p:oleObj spid="_x0000_s52326" name="Equation" r:id="rId7" imgW="1473120" imgH="977760" progId="Equation.3">
                  <p:embed/>
                </p:oleObj>
              </mc:Choice>
              <mc:Fallback>
                <p:oleObj name="Equation" r:id="rId7" imgW="1473120" imgH="9777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1213" y="1607441"/>
                        <a:ext cx="1947898"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Rectangle 5"/>
          <p:cNvSpPr>
            <a:spLocks noChangeArrowheads="1"/>
          </p:cNvSpPr>
          <p:nvPr/>
        </p:nvSpPr>
        <p:spPr bwMode="auto">
          <a:xfrm>
            <a:off x="1475617" y="1827904"/>
            <a:ext cx="3727673"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solidFill>
                  <a:schemeClr val="bg2"/>
                </a:solidFill>
              </a:rPr>
              <a:t>按逆矩阵的定义得</a:t>
            </a:r>
          </a:p>
        </p:txBody>
      </p:sp>
      <p:sp>
        <p:nvSpPr>
          <p:cNvPr id="52230" name="Rectangle 6"/>
          <p:cNvSpPr>
            <a:spLocks noChangeArrowheads="1"/>
          </p:cNvSpPr>
          <p:nvPr/>
        </p:nvSpPr>
        <p:spPr bwMode="auto">
          <a:xfrm>
            <a:off x="9260390" y="1987074"/>
            <a:ext cx="121095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t>证毕</a:t>
            </a:r>
            <a:r>
              <a:rPr lang="en-US" altLang="zh-CN" dirty="0"/>
              <a:t>.</a:t>
            </a:r>
          </a:p>
        </p:txBody>
      </p:sp>
      <p:sp>
        <p:nvSpPr>
          <p:cNvPr id="52232" name="Text Box 8"/>
          <p:cNvSpPr txBox="1">
            <a:spLocks noChangeArrowheads="1"/>
          </p:cNvSpPr>
          <p:nvPr/>
        </p:nvSpPr>
        <p:spPr bwMode="auto">
          <a:xfrm>
            <a:off x="999137" y="3561350"/>
            <a:ext cx="10472050" cy="713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sz="3900">
                <a:solidFill>
                  <a:srgbClr val="0000FF"/>
                </a:solidFill>
                <a:ea typeface="黑体" pitchFamily="2" charset="-122"/>
              </a:rPr>
              <a:t>补：奇异矩阵与非奇异矩阵的定义</a:t>
            </a:r>
          </a:p>
        </p:txBody>
      </p:sp>
      <p:sp>
        <p:nvSpPr>
          <p:cNvPr id="52234" name="Text Box 10"/>
          <p:cNvSpPr txBox="1">
            <a:spLocks noChangeArrowheads="1"/>
          </p:cNvSpPr>
          <p:nvPr/>
        </p:nvSpPr>
        <p:spPr bwMode="auto">
          <a:xfrm>
            <a:off x="1353874" y="208154"/>
            <a:ext cx="416048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t>类似可得  </a:t>
            </a:r>
            <a:r>
              <a:rPr lang="en-US" altLang="zh-CN" i="1" dirty="0" smtClean="0"/>
              <a:t>A</a:t>
            </a:r>
            <a:r>
              <a:rPr lang="en-US" altLang="zh-CN" baseline="30000" dirty="0" smtClean="0"/>
              <a:t>*</a:t>
            </a:r>
            <a:r>
              <a:rPr lang="en-US" altLang="zh-CN" i="1" dirty="0" smtClean="0"/>
              <a:t>A</a:t>
            </a:r>
            <a:r>
              <a:rPr lang="en-US" altLang="zh-CN" dirty="0" smtClean="0"/>
              <a:t>=|</a:t>
            </a:r>
            <a:r>
              <a:rPr lang="en-US" altLang="zh-CN" i="1" dirty="0"/>
              <a:t>A</a:t>
            </a:r>
            <a:r>
              <a:rPr lang="en-US" altLang="zh-CN" dirty="0"/>
              <a:t>|</a:t>
            </a:r>
            <a:r>
              <a:rPr lang="en-US" altLang="zh-CN" i="1" dirty="0"/>
              <a:t>E.</a:t>
            </a:r>
            <a:r>
              <a:rPr lang="en-US" altLang="zh-CN" dirty="0"/>
              <a:t> </a:t>
            </a:r>
          </a:p>
        </p:txBody>
      </p:sp>
      <p:sp>
        <p:nvSpPr>
          <p:cNvPr id="52235" name="Text Box 11"/>
          <p:cNvSpPr txBox="1">
            <a:spLocks noChangeArrowheads="1"/>
          </p:cNvSpPr>
          <p:nvPr/>
        </p:nvSpPr>
        <p:spPr bwMode="auto">
          <a:xfrm>
            <a:off x="1379062" y="795882"/>
            <a:ext cx="153957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因此，</a:t>
            </a:r>
          </a:p>
        </p:txBody>
      </p:sp>
      <p:sp>
        <p:nvSpPr>
          <p:cNvPr id="52236" name="Text Box 12"/>
          <p:cNvSpPr txBox="1">
            <a:spLocks noChangeArrowheads="1"/>
          </p:cNvSpPr>
          <p:nvPr/>
        </p:nvSpPr>
        <p:spPr bwMode="auto">
          <a:xfrm>
            <a:off x="1087297" y="5683118"/>
            <a:ext cx="10377593" cy="115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en-US" altLang="zh-CN"/>
              <a:t>        </a:t>
            </a:r>
            <a:r>
              <a:rPr lang="zh-CN" altLang="en-US"/>
              <a:t>另外，也称</a:t>
            </a:r>
            <a:r>
              <a:rPr lang="en-US" altLang="zh-CN"/>
              <a:t>|</a:t>
            </a:r>
            <a:r>
              <a:rPr lang="en-US" altLang="zh-CN" i="1"/>
              <a:t>A</a:t>
            </a:r>
            <a:r>
              <a:rPr lang="en-US" altLang="zh-CN"/>
              <a:t>|=0</a:t>
            </a:r>
            <a:r>
              <a:rPr lang="zh-CN" altLang="en-US"/>
              <a:t>的方阵为</a:t>
            </a:r>
            <a:r>
              <a:rPr lang="zh-CN" altLang="en-US">
                <a:solidFill>
                  <a:srgbClr val="0000FF"/>
                </a:solidFill>
                <a:ea typeface="黑体" pitchFamily="2" charset="-122"/>
              </a:rPr>
              <a:t>退化矩阵（降秩矩阵）</a:t>
            </a:r>
            <a:r>
              <a:rPr lang="zh-CN" altLang="en-US"/>
              <a:t>，</a:t>
            </a:r>
            <a:r>
              <a:rPr lang="en-US" altLang="zh-CN"/>
              <a:t>|</a:t>
            </a:r>
            <a:r>
              <a:rPr lang="en-US" altLang="zh-CN" i="1"/>
              <a:t>A</a:t>
            </a:r>
            <a:r>
              <a:rPr lang="en-US" altLang="zh-CN"/>
              <a:t>|≠0</a:t>
            </a:r>
            <a:r>
              <a:rPr lang="zh-CN" altLang="en-US"/>
              <a:t>的方阵为</a:t>
            </a:r>
            <a:r>
              <a:rPr lang="zh-CN" altLang="en-US">
                <a:solidFill>
                  <a:srgbClr val="0000FF"/>
                </a:solidFill>
                <a:ea typeface="黑体" pitchFamily="2" charset="-122"/>
              </a:rPr>
              <a:t>非退化矩阵（满秩矩阵）</a:t>
            </a:r>
            <a:r>
              <a:rPr lang="en-US" altLang="zh-CN"/>
              <a:t>.</a:t>
            </a:r>
          </a:p>
        </p:txBody>
      </p:sp>
      <p:sp>
        <p:nvSpPr>
          <p:cNvPr id="52237" name="Text Box 13"/>
          <p:cNvSpPr txBox="1">
            <a:spLocks noChangeArrowheads="1"/>
          </p:cNvSpPr>
          <p:nvPr/>
        </p:nvSpPr>
        <p:spPr bwMode="auto">
          <a:xfrm>
            <a:off x="2957532" y="2835437"/>
            <a:ext cx="5847891" cy="636576"/>
          </a:xfrm>
          <a:prstGeom prst="rect">
            <a:avLst/>
          </a:prstGeom>
          <a:solidFill>
            <a:srgbClr val="66FFFF"/>
          </a:solidFill>
          <a:ln w="38100" cmpd="dbl" algn="ctr">
            <a:solidFill>
              <a:srgbClr val="0000FF"/>
            </a:solidFill>
            <a:miter lim="800000"/>
            <a:headEnd/>
            <a:tailEnd/>
          </a:ln>
          <a:effectLst>
            <a:outerShdw dist="107763" dir="18900000" algn="ctr" rotWithShape="0">
              <a:schemeClr val="bg2">
                <a:alpha val="50000"/>
              </a:schemeClr>
            </a:outerShdw>
          </a:effectLst>
        </p:spPr>
        <p:txBody>
          <a:bodyPr lIns="112261" tIns="56130" rIns="112261" bIns="56130">
            <a:spAutoFit/>
          </a:bodyPr>
          <a:lstStyle/>
          <a:p>
            <a:pPr algn="ctr"/>
            <a:r>
              <a:rPr lang="zh-CN" altLang="en-US">
                <a:latin typeface="楷体_GB2312" pitchFamily="49" charset="-122"/>
                <a:ea typeface="楷体_GB2312" pitchFamily="49" charset="-122"/>
              </a:rPr>
              <a:t>解决了第二、三个问题</a:t>
            </a:r>
            <a:r>
              <a:rPr lang="en-US" altLang="zh-CN">
                <a:latin typeface="楷体_GB2312" pitchFamily="49" charset="-122"/>
                <a:ea typeface="楷体_GB2312" pitchFamily="49" charset="-122"/>
              </a:rPr>
              <a:t>.</a:t>
            </a:r>
          </a:p>
        </p:txBody>
      </p:sp>
      <p:sp>
        <p:nvSpPr>
          <p:cNvPr id="52238" name="Text Box 14"/>
          <p:cNvSpPr txBox="1">
            <a:spLocks noChangeArrowheads="1"/>
          </p:cNvSpPr>
          <p:nvPr/>
        </p:nvSpPr>
        <p:spPr bwMode="auto">
          <a:xfrm>
            <a:off x="1093594" y="4094854"/>
            <a:ext cx="10377593" cy="115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en-US" altLang="zh-CN" dirty="0"/>
              <a:t>        </a:t>
            </a:r>
            <a:r>
              <a:rPr lang="zh-CN" altLang="en-US" dirty="0"/>
              <a:t>当</a:t>
            </a:r>
            <a:r>
              <a:rPr lang="en-US" altLang="zh-CN" dirty="0"/>
              <a:t>|</a:t>
            </a:r>
            <a:r>
              <a:rPr lang="en-US" altLang="zh-CN" i="1" dirty="0"/>
              <a:t>A</a:t>
            </a:r>
            <a:r>
              <a:rPr lang="en-US" altLang="zh-CN" dirty="0"/>
              <a:t>|=0</a:t>
            </a:r>
            <a:r>
              <a:rPr lang="zh-CN" altLang="en-US" dirty="0"/>
              <a:t>时，</a:t>
            </a:r>
            <a:r>
              <a:rPr lang="en-US" altLang="zh-CN" i="1" dirty="0"/>
              <a:t>A</a:t>
            </a:r>
            <a:r>
              <a:rPr lang="zh-CN" altLang="en-US" dirty="0"/>
              <a:t>称为</a:t>
            </a:r>
            <a:r>
              <a:rPr lang="zh-CN" altLang="en-US" dirty="0">
                <a:solidFill>
                  <a:srgbClr val="0000FF"/>
                </a:solidFill>
                <a:ea typeface="黑体" pitchFamily="2" charset="-122"/>
              </a:rPr>
              <a:t>奇异矩阵</a:t>
            </a:r>
            <a:r>
              <a:rPr lang="zh-CN" altLang="en-US" dirty="0"/>
              <a:t>，当</a:t>
            </a:r>
            <a:r>
              <a:rPr lang="en-US" altLang="zh-CN" dirty="0"/>
              <a:t>|</a:t>
            </a:r>
            <a:r>
              <a:rPr lang="en-US" altLang="zh-CN" i="1" dirty="0"/>
              <a:t>A</a:t>
            </a:r>
            <a:r>
              <a:rPr lang="en-US" altLang="zh-CN" dirty="0"/>
              <a:t>|≠0</a:t>
            </a:r>
            <a:r>
              <a:rPr lang="zh-CN" altLang="en-US" dirty="0"/>
              <a:t>时称为</a:t>
            </a:r>
            <a:r>
              <a:rPr lang="zh-CN" altLang="en-US" dirty="0">
                <a:solidFill>
                  <a:srgbClr val="0000FF"/>
                </a:solidFill>
                <a:ea typeface="黑体" pitchFamily="2" charset="-122"/>
              </a:rPr>
              <a:t>非奇异矩阵</a:t>
            </a:r>
            <a:r>
              <a:rPr lang="en-US" altLang="zh-CN" dirty="0"/>
              <a:t>.</a:t>
            </a:r>
          </a:p>
        </p:txBody>
      </p:sp>
      <p:sp>
        <p:nvSpPr>
          <p:cNvPr id="52239" name="Text Box 15"/>
          <p:cNvSpPr txBox="1">
            <a:spLocks noChangeArrowheads="1"/>
          </p:cNvSpPr>
          <p:nvPr/>
        </p:nvSpPr>
        <p:spPr bwMode="auto">
          <a:xfrm>
            <a:off x="1093595" y="5126876"/>
            <a:ext cx="1028103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a:t>由此得：</a:t>
            </a:r>
            <a:r>
              <a:rPr lang="en-US" altLang="zh-CN" i="1"/>
              <a:t>A</a:t>
            </a:r>
            <a:r>
              <a:rPr lang="zh-CN" altLang="en-US">
                <a:ea typeface="黑体" pitchFamily="2" charset="-122"/>
              </a:rPr>
              <a:t>是可逆矩阵</a:t>
            </a:r>
            <a:r>
              <a:rPr lang="zh-CN" altLang="en-US">
                <a:sym typeface="Wingdings" pitchFamily="2" charset="2"/>
              </a:rPr>
              <a:t></a:t>
            </a:r>
            <a:r>
              <a:rPr lang="en-US" altLang="zh-CN" i="1">
                <a:sym typeface="Wingdings" pitchFamily="2" charset="2"/>
              </a:rPr>
              <a:t>A</a:t>
            </a:r>
            <a:r>
              <a:rPr lang="zh-CN" altLang="en-US">
                <a:ea typeface="黑体" pitchFamily="2" charset="-122"/>
                <a:sym typeface="Wingdings" pitchFamily="2" charset="2"/>
              </a:rPr>
              <a:t>为非奇异矩阵</a:t>
            </a:r>
            <a:r>
              <a:rPr lang="en-US" altLang="zh-CN">
                <a:sym typeface="Wingdings" pitchFamily="2" charset="2"/>
              </a:rPr>
              <a:t>.</a:t>
            </a:r>
            <a:endParaRPr lang="en-US" altLang="zh-CN"/>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5"/>
                                        </p:tgtEl>
                                        <p:attrNameLst>
                                          <p:attrName>style.visibility</p:attrName>
                                        </p:attrNameLst>
                                      </p:cBhvr>
                                      <p:to>
                                        <p:strVal val="visible"/>
                                      </p:to>
                                    </p:set>
                                    <p:animEffect transition="in" filter="wipe(left)">
                                      <p:cBhvr>
                                        <p:cTn id="7" dur="500"/>
                                        <p:tgtEl>
                                          <p:spTgt spid="52235"/>
                                        </p:tgtEl>
                                      </p:cBhvr>
                                    </p:animEffect>
                                  </p:childTnLst>
                                </p:cTn>
                              </p:par>
                              <p:par>
                                <p:cTn id="8" presetID="22" presetClass="entr" presetSubtype="8" fill="hold" nodeType="withEffect">
                                  <p:stCondLst>
                                    <p:cond delay="0"/>
                                  </p:stCondLst>
                                  <p:childTnLst>
                                    <p:set>
                                      <p:cBhvr>
                                        <p:cTn id="9" dur="1" fill="hold">
                                          <p:stCondLst>
                                            <p:cond delay="0"/>
                                          </p:stCondLst>
                                        </p:cTn>
                                        <p:tgtEl>
                                          <p:spTgt spid="52226"/>
                                        </p:tgtEl>
                                        <p:attrNameLst>
                                          <p:attrName>style.visibility</p:attrName>
                                        </p:attrNameLst>
                                      </p:cBhvr>
                                      <p:to>
                                        <p:strVal val="visible"/>
                                      </p:to>
                                    </p:set>
                                    <p:animEffect transition="in" filter="wipe(left)">
                                      <p:cBhvr>
                                        <p:cTn id="10" dur="500"/>
                                        <p:tgtEl>
                                          <p:spTgt spid="522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2227"/>
                                        </p:tgtEl>
                                        <p:attrNameLst>
                                          <p:attrName>style.visibility</p:attrName>
                                        </p:attrNameLst>
                                      </p:cBhvr>
                                      <p:to>
                                        <p:strVal val="visible"/>
                                      </p:to>
                                    </p:set>
                                    <p:animEffect transition="in" filter="wipe(left)">
                                      <p:cBhvr>
                                        <p:cTn id="15" dur="500"/>
                                        <p:tgtEl>
                                          <p:spTgt spid="522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52229"/>
                                        </p:tgtEl>
                                        <p:attrNameLst>
                                          <p:attrName>style.visibility</p:attrName>
                                        </p:attrNameLst>
                                      </p:cBhvr>
                                      <p:to>
                                        <p:strVal val="visible"/>
                                      </p:to>
                                    </p:set>
                                    <p:animEffect transition="in" filter="wipe(left)">
                                      <p:cBhvr>
                                        <p:cTn id="20" dur="75"/>
                                        <p:tgtEl>
                                          <p:spTgt spid="5222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2228"/>
                                        </p:tgtEl>
                                        <p:attrNameLst>
                                          <p:attrName>style.visibility</p:attrName>
                                        </p:attrNameLst>
                                      </p:cBhvr>
                                      <p:to>
                                        <p:strVal val="visible"/>
                                      </p:to>
                                    </p:set>
                                    <p:animEffect transition="in" filter="wipe(left)">
                                      <p:cBhvr>
                                        <p:cTn id="25" dur="500"/>
                                        <p:tgtEl>
                                          <p:spTgt spid="52228"/>
                                        </p:tgtEl>
                                      </p:cBhvr>
                                    </p:animEffect>
                                  </p:childTnLst>
                                  <p:subTnLst>
                                    <p:animClr clrSpc="rgb" dir="cw">
                                      <p:cBhvr override="childStyle">
                                        <p:cTn dur="1" fill="hold" display="0" masterRel="nextClick" afterEffect="1"/>
                                        <p:tgtEl>
                                          <p:spTgt spid="52228"/>
                                        </p:tgtEl>
                                        <p:attrNameLst>
                                          <p:attrName>ppt_c</p:attrName>
                                        </p:attrNameLst>
                                      </p:cBhvr>
                                      <p:to>
                                        <a:srgbClr val="0000FF"/>
                                      </p:to>
                                    </p:animClr>
                                  </p:subTnLst>
                                </p:cTn>
                              </p:par>
                              <p:par>
                                <p:cTn id="26" presetID="22" presetClass="entr" presetSubtype="8" fill="hold" grpId="0" nodeType="withEffect">
                                  <p:stCondLst>
                                    <p:cond delay="0"/>
                                  </p:stCondLst>
                                  <p:iterate type="lt">
                                    <p:tmPct val="100000"/>
                                  </p:iterate>
                                  <p:childTnLst>
                                    <p:set>
                                      <p:cBhvr>
                                        <p:cTn id="27" dur="1" fill="hold">
                                          <p:stCondLst>
                                            <p:cond delay="0"/>
                                          </p:stCondLst>
                                        </p:cTn>
                                        <p:tgtEl>
                                          <p:spTgt spid="52230"/>
                                        </p:tgtEl>
                                        <p:attrNameLst>
                                          <p:attrName>style.visibility</p:attrName>
                                        </p:attrNameLst>
                                      </p:cBhvr>
                                      <p:to>
                                        <p:strVal val="visible"/>
                                      </p:to>
                                    </p:set>
                                    <p:animEffect transition="in" filter="wipe(left)">
                                      <p:cBhvr>
                                        <p:cTn id="28" dur="75"/>
                                        <p:tgtEl>
                                          <p:spTgt spid="522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3" fill="hold" grpId="0" nodeType="clickEffect">
                                  <p:stCondLst>
                                    <p:cond delay="0"/>
                                  </p:stCondLst>
                                  <p:childTnLst>
                                    <p:set>
                                      <p:cBhvr>
                                        <p:cTn id="32" dur="1" fill="hold">
                                          <p:stCondLst>
                                            <p:cond delay="0"/>
                                          </p:stCondLst>
                                        </p:cTn>
                                        <p:tgtEl>
                                          <p:spTgt spid="52237"/>
                                        </p:tgtEl>
                                        <p:attrNameLst>
                                          <p:attrName>style.visibility</p:attrName>
                                        </p:attrNameLst>
                                      </p:cBhvr>
                                      <p:to>
                                        <p:strVal val="visible"/>
                                      </p:to>
                                    </p:set>
                                    <p:anim calcmode="lin" valueType="num">
                                      <p:cBhvr additive="base">
                                        <p:cTn id="33" dur="500" fill="hold"/>
                                        <p:tgtEl>
                                          <p:spTgt spid="52237"/>
                                        </p:tgtEl>
                                        <p:attrNameLst>
                                          <p:attrName>ppt_x</p:attrName>
                                        </p:attrNameLst>
                                      </p:cBhvr>
                                      <p:tavLst>
                                        <p:tav tm="0">
                                          <p:val>
                                            <p:strVal val="1+#ppt_w/2"/>
                                          </p:val>
                                        </p:tav>
                                        <p:tav tm="100000">
                                          <p:val>
                                            <p:strVal val="#ppt_x"/>
                                          </p:val>
                                        </p:tav>
                                      </p:tavLst>
                                    </p:anim>
                                    <p:anim calcmode="lin" valueType="num">
                                      <p:cBhvr additive="base">
                                        <p:cTn id="34" dur="500" fill="hold"/>
                                        <p:tgtEl>
                                          <p:spTgt spid="52237"/>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iterate type="lt">
                                    <p:tmPct val="100000"/>
                                  </p:iterate>
                                  <p:childTnLst>
                                    <p:set>
                                      <p:cBhvr>
                                        <p:cTn id="38" dur="1" fill="hold">
                                          <p:stCondLst>
                                            <p:cond delay="0"/>
                                          </p:stCondLst>
                                        </p:cTn>
                                        <p:tgtEl>
                                          <p:spTgt spid="52232"/>
                                        </p:tgtEl>
                                        <p:attrNameLst>
                                          <p:attrName>style.visibility</p:attrName>
                                        </p:attrNameLst>
                                      </p:cBhvr>
                                      <p:to>
                                        <p:strVal val="visible"/>
                                      </p:to>
                                    </p:set>
                                    <p:animEffect transition="in" filter="wipe(left)">
                                      <p:cBhvr>
                                        <p:cTn id="39" dur="75"/>
                                        <p:tgtEl>
                                          <p:spTgt spid="5223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2238"/>
                                        </p:tgtEl>
                                        <p:attrNameLst>
                                          <p:attrName>style.visibility</p:attrName>
                                        </p:attrNameLst>
                                      </p:cBhvr>
                                      <p:to>
                                        <p:strVal val="visible"/>
                                      </p:to>
                                    </p:set>
                                    <p:animEffect transition="in" filter="wipe(left)">
                                      <p:cBhvr>
                                        <p:cTn id="44" dur="500"/>
                                        <p:tgtEl>
                                          <p:spTgt spid="5223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2239"/>
                                        </p:tgtEl>
                                        <p:attrNameLst>
                                          <p:attrName>style.visibility</p:attrName>
                                        </p:attrNameLst>
                                      </p:cBhvr>
                                      <p:to>
                                        <p:strVal val="visible"/>
                                      </p:to>
                                    </p:set>
                                    <p:animEffect transition="in" filter="wipe(left)">
                                      <p:cBhvr>
                                        <p:cTn id="49" dur="500"/>
                                        <p:tgtEl>
                                          <p:spTgt spid="5223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2236"/>
                                        </p:tgtEl>
                                        <p:attrNameLst>
                                          <p:attrName>style.visibility</p:attrName>
                                        </p:attrNameLst>
                                      </p:cBhvr>
                                      <p:to>
                                        <p:strVal val="visible"/>
                                      </p:to>
                                    </p:set>
                                    <p:animEffect transition="in" filter="wipe(left)">
                                      <p:cBhvr>
                                        <p:cTn id="54"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utoUpdateAnimBg="0"/>
      <p:bldP spid="52230" grpId="0" autoUpdateAnimBg="0"/>
      <p:bldP spid="52232" grpId="0" autoUpdateAnimBg="0"/>
      <p:bldP spid="52235" grpId="0"/>
      <p:bldP spid="52236" grpId="0"/>
      <p:bldP spid="52237" grpId="0" animBg="1"/>
      <p:bldP spid="52238" grpId="0"/>
      <p:bldP spid="522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808126" y="605220"/>
            <a:ext cx="10854072" cy="806377"/>
          </a:xfrm>
        </p:spPr>
        <p:txBody>
          <a:bodyPr/>
          <a:lstStyle/>
          <a:p>
            <a:r>
              <a:rPr lang="zh-CN" altLang="en-US" sz="3400" dirty="0">
                <a:solidFill>
                  <a:schemeClr val="tx1"/>
                </a:solidFill>
              </a:rPr>
              <a:t>例</a:t>
            </a:r>
            <a:r>
              <a:rPr lang="en-US" altLang="zh-CN" sz="3400" dirty="0">
                <a:solidFill>
                  <a:schemeClr val="tx1"/>
                </a:solidFill>
              </a:rPr>
              <a:t>3 </a:t>
            </a:r>
            <a:r>
              <a:rPr lang="zh-CN" altLang="en-US" sz="3400" dirty="0">
                <a:solidFill>
                  <a:schemeClr val="tx1"/>
                </a:solidFill>
              </a:rPr>
              <a:t>方阵                          可逆吗？若可逆求其逆矩阵</a:t>
            </a:r>
            <a:r>
              <a:rPr lang="en-US" altLang="zh-CN" sz="3400" dirty="0">
                <a:solidFill>
                  <a:schemeClr val="tx1"/>
                </a:solidFill>
              </a:rPr>
              <a:t>.</a:t>
            </a:r>
          </a:p>
        </p:txBody>
      </p:sp>
      <p:graphicFrame>
        <p:nvGraphicFramePr>
          <p:cNvPr id="184326" name="Object 6"/>
          <p:cNvGraphicFramePr>
            <a:graphicFrameLocks noChangeAspect="1"/>
          </p:cNvGraphicFramePr>
          <p:nvPr>
            <p:extLst>
              <p:ext uri="{D42A27DB-BD31-4B8C-83A1-F6EECF244321}">
                <p14:modId xmlns:p14="http://schemas.microsoft.com/office/powerpoint/2010/main" val="4051770583"/>
              </p:ext>
            </p:extLst>
          </p:nvPr>
        </p:nvGraphicFramePr>
        <p:xfrm>
          <a:off x="2726639" y="208154"/>
          <a:ext cx="2515512" cy="1665229"/>
        </p:xfrm>
        <a:graphic>
          <a:graphicData uri="http://schemas.openxmlformats.org/presentationml/2006/ole">
            <mc:AlternateContent xmlns:mc="http://schemas.openxmlformats.org/markup-compatibility/2006">
              <mc:Choice xmlns:v="urn:schemas-microsoft-com:vml" Requires="v">
                <p:oleObj spid="_x0000_s184568" name="Equation" r:id="rId3" imgW="2222280" imgH="1511280" progId="Equation.3">
                  <p:embed/>
                </p:oleObj>
              </mc:Choice>
              <mc:Fallback>
                <p:oleObj name="Equation" r:id="rId3" imgW="2222280" imgH="15112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639" y="208154"/>
                        <a:ext cx="2515512" cy="1665229"/>
                      </a:xfrm>
                      <a:prstGeom prst="rect">
                        <a:avLst/>
                      </a:prstGeom>
                      <a:noFill/>
                      <a:ln>
                        <a:noFill/>
                      </a:ln>
                      <a:effectLst/>
                      <a:extLst/>
                    </p:spPr>
                  </p:pic>
                </p:oleObj>
              </mc:Fallback>
            </mc:AlternateContent>
          </a:graphicData>
        </a:graphic>
      </p:graphicFrame>
      <p:sp>
        <p:nvSpPr>
          <p:cNvPr id="184327" name="Text Box 7"/>
          <p:cNvSpPr txBox="1">
            <a:spLocks noChangeArrowheads="1"/>
          </p:cNvSpPr>
          <p:nvPr/>
        </p:nvSpPr>
        <p:spPr bwMode="auto">
          <a:xfrm>
            <a:off x="904682" y="2403387"/>
            <a:ext cx="81020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ea typeface="黑体" pitchFamily="2" charset="-122"/>
              </a:rPr>
              <a:t>解</a:t>
            </a:r>
            <a:r>
              <a:rPr lang="en-US" altLang="zh-CN">
                <a:ea typeface="黑体" pitchFamily="2" charset="-122"/>
              </a:rPr>
              <a:t>:</a:t>
            </a:r>
          </a:p>
        </p:txBody>
      </p:sp>
      <p:graphicFrame>
        <p:nvGraphicFramePr>
          <p:cNvPr id="184328" name="Object 8"/>
          <p:cNvGraphicFramePr>
            <a:graphicFrameLocks noChangeAspect="1"/>
          </p:cNvGraphicFramePr>
          <p:nvPr/>
        </p:nvGraphicFramePr>
        <p:xfrm>
          <a:off x="2012968" y="1875131"/>
          <a:ext cx="3173730" cy="1665229"/>
        </p:xfrm>
        <a:graphic>
          <a:graphicData uri="http://schemas.openxmlformats.org/presentationml/2006/ole">
            <mc:AlternateContent xmlns:mc="http://schemas.openxmlformats.org/markup-compatibility/2006">
              <mc:Choice xmlns:v="urn:schemas-microsoft-com:vml" Requires="v">
                <p:oleObj spid="_x0000_s184569" name="Equation" r:id="rId5" imgW="2400120" imgH="1511280" progId="Equation.3">
                  <p:embed/>
                </p:oleObj>
              </mc:Choice>
              <mc:Fallback>
                <p:oleObj name="Equation" r:id="rId5" imgW="2400120" imgH="15112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2968" y="1875131"/>
                        <a:ext cx="3173730" cy="1665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9" name="Object 9"/>
          <p:cNvGraphicFramePr>
            <a:graphicFrameLocks noChangeAspect="1"/>
          </p:cNvGraphicFramePr>
          <p:nvPr/>
        </p:nvGraphicFramePr>
        <p:xfrm>
          <a:off x="5169906" y="2431374"/>
          <a:ext cx="1729599" cy="577233"/>
        </p:xfrm>
        <a:graphic>
          <a:graphicData uri="http://schemas.openxmlformats.org/presentationml/2006/ole">
            <mc:AlternateContent xmlns:mc="http://schemas.openxmlformats.org/markup-compatibility/2006">
              <mc:Choice xmlns:v="urn:schemas-microsoft-com:vml" Requires="v">
                <p:oleObj spid="_x0000_s184570" name="公式" r:id="rId7" imgW="507960" imgH="203040" progId="Equation.3">
                  <p:embed/>
                </p:oleObj>
              </mc:Choice>
              <mc:Fallback>
                <p:oleObj name="公式" r:id="rId7" imgW="507960" imgH="2030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9906" y="2431374"/>
                        <a:ext cx="1729599" cy="57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30" name="Object 10"/>
          <p:cNvGraphicFramePr>
            <a:graphicFrameLocks noChangeAspect="1"/>
          </p:cNvGraphicFramePr>
          <p:nvPr/>
        </p:nvGraphicFramePr>
        <p:xfrm>
          <a:off x="7075823" y="2431374"/>
          <a:ext cx="2283742" cy="517760"/>
        </p:xfrm>
        <a:graphic>
          <a:graphicData uri="http://schemas.openxmlformats.org/presentationml/2006/ole">
            <mc:AlternateContent xmlns:mc="http://schemas.openxmlformats.org/markup-compatibility/2006">
              <mc:Choice xmlns:v="urn:schemas-microsoft-com:vml" Requires="v">
                <p:oleObj spid="_x0000_s184571" name="Equation" r:id="rId9" imgW="1726920" imgH="469800" progId="Equation.3">
                  <p:embed/>
                </p:oleObj>
              </mc:Choice>
              <mc:Fallback>
                <p:oleObj name="Equation" r:id="rId9" imgW="1726920" imgH="469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5823" y="2431374"/>
                        <a:ext cx="2283742" cy="517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37" name="Text Box 17"/>
          <p:cNvSpPr txBox="1">
            <a:spLocks noChangeArrowheads="1"/>
          </p:cNvSpPr>
          <p:nvPr/>
        </p:nvSpPr>
        <p:spPr bwMode="auto">
          <a:xfrm>
            <a:off x="1952096" y="4651096"/>
            <a:ext cx="66433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t>故</a:t>
            </a:r>
          </a:p>
        </p:txBody>
      </p:sp>
      <p:graphicFrame>
        <p:nvGraphicFramePr>
          <p:cNvPr id="184338" name="Object 18"/>
          <p:cNvGraphicFramePr>
            <a:graphicFrameLocks noChangeAspect="1"/>
          </p:cNvGraphicFramePr>
          <p:nvPr>
            <p:extLst>
              <p:ext uri="{D42A27DB-BD31-4B8C-83A1-F6EECF244321}">
                <p14:modId xmlns:p14="http://schemas.microsoft.com/office/powerpoint/2010/main" val="2617980232"/>
              </p:ext>
            </p:extLst>
          </p:nvPr>
        </p:nvGraphicFramePr>
        <p:xfrm>
          <a:off x="2427771" y="5325709"/>
          <a:ext cx="1878494" cy="1021527"/>
        </p:xfrm>
        <a:graphic>
          <a:graphicData uri="http://schemas.openxmlformats.org/presentationml/2006/ole">
            <mc:AlternateContent xmlns:mc="http://schemas.openxmlformats.org/markup-compatibility/2006">
              <mc:Choice xmlns:v="urn:schemas-microsoft-com:vml" Requires="v">
                <p:oleObj spid="_x0000_s184572" name="Equation" r:id="rId11" imgW="1701720" imgH="927000" progId="Equation.3">
                  <p:embed/>
                </p:oleObj>
              </mc:Choice>
              <mc:Fallback>
                <p:oleObj name="Equation" r:id="rId11" imgW="1701720" imgH="9270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7771" y="5325709"/>
                        <a:ext cx="1878494" cy="1021527"/>
                      </a:xfrm>
                      <a:prstGeom prst="rect">
                        <a:avLst/>
                      </a:prstGeom>
                      <a:noFill/>
                      <a:ln>
                        <a:noFill/>
                      </a:ln>
                      <a:effectLst/>
                      <a:extLst/>
                    </p:spPr>
                  </p:pic>
                </p:oleObj>
              </mc:Fallback>
            </mc:AlternateContent>
          </a:graphicData>
        </a:graphic>
      </p:graphicFrame>
      <p:graphicFrame>
        <p:nvGraphicFramePr>
          <p:cNvPr id="184339" name="Object 19"/>
          <p:cNvGraphicFramePr>
            <a:graphicFrameLocks noChangeAspect="1"/>
          </p:cNvGraphicFramePr>
          <p:nvPr>
            <p:extLst>
              <p:ext uri="{D42A27DB-BD31-4B8C-83A1-F6EECF244321}">
                <p14:modId xmlns:p14="http://schemas.microsoft.com/office/powerpoint/2010/main" val="3761439662"/>
              </p:ext>
            </p:extLst>
          </p:nvPr>
        </p:nvGraphicFramePr>
        <p:xfrm>
          <a:off x="4272680" y="4989864"/>
          <a:ext cx="3051635" cy="1665229"/>
        </p:xfrm>
        <a:graphic>
          <a:graphicData uri="http://schemas.openxmlformats.org/presentationml/2006/ole">
            <mc:AlternateContent xmlns:mc="http://schemas.openxmlformats.org/markup-compatibility/2006">
              <mc:Choice xmlns:v="urn:schemas-microsoft-com:vml" Requires="v">
                <p:oleObj spid="_x0000_s184573" name="Equation" r:id="rId13" imgW="2920680" imgH="1511280" progId="Equation.3">
                  <p:embed/>
                </p:oleObj>
              </mc:Choice>
              <mc:Fallback>
                <p:oleObj name="Equation" r:id="rId13" imgW="2920680" imgH="151128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72680" y="4989864"/>
                        <a:ext cx="3051635" cy="1665229"/>
                      </a:xfrm>
                      <a:prstGeom prst="rect">
                        <a:avLst/>
                      </a:prstGeom>
                      <a:noFill/>
                      <a:ln>
                        <a:noFill/>
                      </a:ln>
                      <a:effectLst/>
                      <a:extLst/>
                    </p:spPr>
                  </p:pic>
                </p:oleObj>
              </mc:Fallback>
            </mc:AlternateContent>
          </a:graphicData>
        </a:graphic>
      </p:graphicFrame>
      <p:graphicFrame>
        <p:nvGraphicFramePr>
          <p:cNvPr id="184340" name="Object 20"/>
          <p:cNvGraphicFramePr>
            <a:graphicFrameLocks noChangeAspect="1"/>
          </p:cNvGraphicFramePr>
          <p:nvPr>
            <p:extLst>
              <p:ext uri="{D42A27DB-BD31-4B8C-83A1-F6EECF244321}">
                <p14:modId xmlns:p14="http://schemas.microsoft.com/office/powerpoint/2010/main" val="2169751464"/>
              </p:ext>
            </p:extLst>
          </p:nvPr>
        </p:nvGraphicFramePr>
        <p:xfrm>
          <a:off x="7468331" y="4969384"/>
          <a:ext cx="3094648" cy="1665229"/>
        </p:xfrm>
        <a:graphic>
          <a:graphicData uri="http://schemas.openxmlformats.org/presentationml/2006/ole">
            <mc:AlternateContent xmlns:mc="http://schemas.openxmlformats.org/markup-compatibility/2006">
              <mc:Choice xmlns:v="urn:schemas-microsoft-com:vml" Requires="v">
                <p:oleObj spid="_x0000_s184574" name="Equation" r:id="rId15" imgW="3111480" imgH="1511280" progId="Equation.3">
                  <p:embed/>
                </p:oleObj>
              </mc:Choice>
              <mc:Fallback>
                <p:oleObj name="Equation" r:id="rId15" imgW="3111480" imgH="151128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68331" y="4969384"/>
                        <a:ext cx="3094648" cy="1665229"/>
                      </a:xfrm>
                      <a:prstGeom prst="rect">
                        <a:avLst/>
                      </a:prstGeom>
                      <a:noFill/>
                      <a:ln>
                        <a:noFill/>
                      </a:ln>
                      <a:effectLst/>
                      <a:extLst/>
                    </p:spPr>
                  </p:pic>
                </p:oleObj>
              </mc:Fallback>
            </mc:AlternateContent>
          </a:graphicData>
        </a:graphic>
      </p:graphicFrame>
      <p:sp>
        <p:nvSpPr>
          <p:cNvPr id="184341" name="Text Box 21"/>
          <p:cNvSpPr txBox="1">
            <a:spLocks noChangeArrowheads="1"/>
          </p:cNvSpPr>
          <p:nvPr/>
        </p:nvSpPr>
        <p:spPr bwMode="auto">
          <a:xfrm>
            <a:off x="1952096" y="3699537"/>
            <a:ext cx="32900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前面已经得到：</a:t>
            </a:r>
          </a:p>
        </p:txBody>
      </p:sp>
      <p:graphicFrame>
        <p:nvGraphicFramePr>
          <p:cNvPr id="184342" name="Object 22"/>
          <p:cNvGraphicFramePr>
            <a:graphicFrameLocks noChangeAspect="1"/>
          </p:cNvGraphicFramePr>
          <p:nvPr>
            <p:extLst>
              <p:ext uri="{D42A27DB-BD31-4B8C-83A1-F6EECF244321}">
                <p14:modId xmlns:p14="http://schemas.microsoft.com/office/powerpoint/2010/main" val="235192631"/>
              </p:ext>
            </p:extLst>
          </p:nvPr>
        </p:nvGraphicFramePr>
        <p:xfrm>
          <a:off x="5377710" y="3143295"/>
          <a:ext cx="3259778" cy="1850643"/>
        </p:xfrm>
        <a:graphic>
          <a:graphicData uri="http://schemas.openxmlformats.org/presentationml/2006/ole">
            <mc:AlternateContent xmlns:mc="http://schemas.openxmlformats.org/markup-compatibility/2006">
              <mc:Choice xmlns:v="urn:schemas-microsoft-com:vml" Requires="v">
                <p:oleObj spid="_x0000_s184575" name="Equation" r:id="rId17" imgW="1307880" imgH="711000" progId="Equation.DSMT4">
                  <p:embed/>
                </p:oleObj>
              </mc:Choice>
              <mc:Fallback>
                <p:oleObj name="Equation" r:id="rId17" imgW="1307880" imgH="711000"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77710" y="3143295"/>
                        <a:ext cx="3259778" cy="1850643"/>
                      </a:xfrm>
                      <a:prstGeom prst="rect">
                        <a:avLst/>
                      </a:prstGeom>
                      <a:noFill/>
                      <a:ln>
                        <a:noFill/>
                      </a:ln>
                      <a:effectLst/>
                      <a:extLst/>
                    </p:spPr>
                  </p:pic>
                </p:oleObj>
              </mc:Fallback>
            </mc:AlternateContent>
          </a:graphicData>
        </a:graphic>
      </p:graphicFrame>
      <p:sp>
        <p:nvSpPr>
          <p:cNvPr id="184343" name="Text Box 23"/>
          <p:cNvSpPr txBox="1">
            <a:spLocks noChangeArrowheads="1"/>
          </p:cNvSpPr>
          <p:nvPr/>
        </p:nvSpPr>
        <p:spPr bwMode="auto">
          <a:xfrm>
            <a:off x="2902957" y="6793854"/>
            <a:ext cx="5142618" cy="634956"/>
          </a:xfrm>
          <a:prstGeom prst="rect">
            <a:avLst/>
          </a:prstGeom>
          <a:solidFill>
            <a:srgbClr val="66FFFF"/>
          </a:solidFill>
          <a:ln w="57150" cmpd="thinThick" algn="ctr">
            <a:solidFill>
              <a:schemeClr val="accent2"/>
            </a:solidFill>
            <a:miter lim="800000"/>
            <a:headEnd/>
            <a:tailEnd/>
          </a:ln>
          <a:effectLst>
            <a:outerShdw dist="107763" dir="2700000" algn="ctr" rotWithShape="0">
              <a:schemeClr val="bg2">
                <a:alpha val="50000"/>
              </a:schemeClr>
            </a:outerShdw>
          </a:effectLst>
        </p:spPr>
        <p:txBody>
          <a:bodyPr lIns="112261" tIns="56130" rIns="112261" bIns="56130">
            <a:spAutoFit/>
          </a:bodyPr>
          <a:lstStyle/>
          <a:p>
            <a:pPr algn="ctr"/>
            <a:r>
              <a:rPr lang="zh-CN" altLang="en-US">
                <a:ea typeface="楷体_GB2312" pitchFamily="49" charset="-122"/>
              </a:rPr>
              <a:t>伴随矩阵法求逆矩阵</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7"/>
                                        </p:tgtEl>
                                        <p:attrNameLst>
                                          <p:attrName>style.visibility</p:attrName>
                                        </p:attrNameLst>
                                      </p:cBhvr>
                                      <p:to>
                                        <p:strVal val="visible"/>
                                      </p:to>
                                    </p:set>
                                    <p:animEffect transition="in" filter="wipe(left)">
                                      <p:cBhvr>
                                        <p:cTn id="7" dur="500"/>
                                        <p:tgtEl>
                                          <p:spTgt spid="1843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28"/>
                                        </p:tgtEl>
                                        <p:attrNameLst>
                                          <p:attrName>style.visibility</p:attrName>
                                        </p:attrNameLst>
                                      </p:cBhvr>
                                      <p:to>
                                        <p:strVal val="visible"/>
                                      </p:to>
                                    </p:set>
                                    <p:animEffect transition="in" filter="wipe(left)">
                                      <p:cBhvr>
                                        <p:cTn id="12" dur="500"/>
                                        <p:tgtEl>
                                          <p:spTgt spid="1843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329"/>
                                        </p:tgtEl>
                                        <p:attrNameLst>
                                          <p:attrName>style.visibility</p:attrName>
                                        </p:attrNameLst>
                                      </p:cBhvr>
                                      <p:to>
                                        <p:strVal val="visible"/>
                                      </p:to>
                                    </p:set>
                                    <p:animEffect transition="in" filter="wipe(left)">
                                      <p:cBhvr>
                                        <p:cTn id="17" dur="500"/>
                                        <p:tgtEl>
                                          <p:spTgt spid="1843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330"/>
                                        </p:tgtEl>
                                        <p:attrNameLst>
                                          <p:attrName>style.visibility</p:attrName>
                                        </p:attrNameLst>
                                      </p:cBhvr>
                                      <p:to>
                                        <p:strVal val="visible"/>
                                      </p:to>
                                    </p:set>
                                    <p:animEffect transition="in" filter="wipe(left)">
                                      <p:cBhvr>
                                        <p:cTn id="22" dur="500"/>
                                        <p:tgtEl>
                                          <p:spTgt spid="1843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4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84337"/>
                                        </p:tgtEl>
                                        <p:attrNameLst>
                                          <p:attrName>style.visibility</p:attrName>
                                        </p:attrNameLst>
                                      </p:cBhvr>
                                      <p:to>
                                        <p:strVal val="visible"/>
                                      </p:to>
                                    </p:set>
                                    <p:animEffect transition="in" filter="wipe(left)">
                                      <p:cBhvr>
                                        <p:cTn id="33" dur="75"/>
                                        <p:tgtEl>
                                          <p:spTgt spid="184337"/>
                                        </p:tgtEl>
                                      </p:cBhvr>
                                    </p:animEffect>
                                  </p:childTnLst>
                                </p:cTn>
                              </p:par>
                              <p:par>
                                <p:cTn id="34" presetID="22" presetClass="entr" presetSubtype="8" fill="hold" nodeType="withEffect">
                                  <p:stCondLst>
                                    <p:cond delay="0"/>
                                  </p:stCondLst>
                                  <p:childTnLst>
                                    <p:set>
                                      <p:cBhvr>
                                        <p:cTn id="35" dur="1" fill="hold">
                                          <p:stCondLst>
                                            <p:cond delay="0"/>
                                          </p:stCondLst>
                                        </p:cTn>
                                        <p:tgtEl>
                                          <p:spTgt spid="184338"/>
                                        </p:tgtEl>
                                        <p:attrNameLst>
                                          <p:attrName>style.visibility</p:attrName>
                                        </p:attrNameLst>
                                      </p:cBhvr>
                                      <p:to>
                                        <p:strVal val="visible"/>
                                      </p:to>
                                    </p:set>
                                    <p:animEffect transition="in" filter="wipe(left)">
                                      <p:cBhvr>
                                        <p:cTn id="36" dur="500"/>
                                        <p:tgtEl>
                                          <p:spTgt spid="1843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84339"/>
                                        </p:tgtEl>
                                        <p:attrNameLst>
                                          <p:attrName>style.visibility</p:attrName>
                                        </p:attrNameLst>
                                      </p:cBhvr>
                                      <p:to>
                                        <p:strVal val="visible"/>
                                      </p:to>
                                    </p:set>
                                    <p:animEffect transition="in" filter="wipe(left)">
                                      <p:cBhvr>
                                        <p:cTn id="41" dur="500"/>
                                        <p:tgtEl>
                                          <p:spTgt spid="18433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84340"/>
                                        </p:tgtEl>
                                        <p:attrNameLst>
                                          <p:attrName>style.visibility</p:attrName>
                                        </p:attrNameLst>
                                      </p:cBhvr>
                                      <p:to>
                                        <p:strVal val="visible"/>
                                      </p:to>
                                    </p:set>
                                    <p:animEffect transition="in" filter="wipe(left)">
                                      <p:cBhvr>
                                        <p:cTn id="46" dur="500"/>
                                        <p:tgtEl>
                                          <p:spTgt spid="1843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4343"/>
                                        </p:tgtEl>
                                        <p:attrNameLst>
                                          <p:attrName>style.visibility</p:attrName>
                                        </p:attrNameLst>
                                      </p:cBhvr>
                                      <p:to>
                                        <p:strVal val="visible"/>
                                      </p:to>
                                    </p:set>
                                    <p:anim calcmode="lin" valueType="num">
                                      <p:cBhvr additive="base">
                                        <p:cTn id="51" dur="500" fill="hold"/>
                                        <p:tgtEl>
                                          <p:spTgt spid="184343"/>
                                        </p:tgtEl>
                                        <p:attrNameLst>
                                          <p:attrName>ppt_x</p:attrName>
                                        </p:attrNameLst>
                                      </p:cBhvr>
                                      <p:tavLst>
                                        <p:tav tm="0">
                                          <p:val>
                                            <p:strVal val="#ppt_x"/>
                                          </p:val>
                                        </p:tav>
                                        <p:tav tm="100000">
                                          <p:val>
                                            <p:strVal val="#ppt_x"/>
                                          </p:val>
                                        </p:tav>
                                      </p:tavLst>
                                    </p:anim>
                                    <p:anim calcmode="lin" valueType="num">
                                      <p:cBhvr additive="base">
                                        <p:cTn id="52" dur="500" fill="hold"/>
                                        <p:tgtEl>
                                          <p:spTgt spid="184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7" grpId="0" autoUpdateAnimBg="0"/>
      <p:bldP spid="184337" grpId="0" autoUpdateAnimBg="0"/>
      <p:bldP spid="184341" grpId="0"/>
      <p:bldP spid="1843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2898758" y="1469320"/>
          <a:ext cx="2938639" cy="488025"/>
        </p:xfrm>
        <a:graphic>
          <a:graphicData uri="http://schemas.openxmlformats.org/presentationml/2006/ole">
            <mc:AlternateContent xmlns:mc="http://schemas.openxmlformats.org/markup-compatibility/2006">
              <mc:Choice xmlns:v="urn:schemas-microsoft-com:vml" Requires="v">
                <p:oleObj spid="_x0000_s53636" name="Equation" r:id="rId3" imgW="2222280" imgH="444240" progId="Equation.3">
                  <p:embed/>
                </p:oleObj>
              </mc:Choice>
              <mc:Fallback>
                <p:oleObj name="Equation" r:id="rId3" imgW="222228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758" y="1469320"/>
                        <a:ext cx="2938639" cy="48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1" name="Object 3"/>
          <p:cNvGraphicFramePr>
            <a:graphicFrameLocks noChangeAspect="1"/>
          </p:cNvGraphicFramePr>
          <p:nvPr/>
        </p:nvGraphicFramePr>
        <p:xfrm>
          <a:off x="6433521" y="1448329"/>
          <a:ext cx="1779976" cy="489773"/>
        </p:xfrm>
        <a:graphic>
          <a:graphicData uri="http://schemas.openxmlformats.org/presentationml/2006/ole">
            <mc:AlternateContent xmlns:mc="http://schemas.openxmlformats.org/markup-compatibility/2006">
              <mc:Choice xmlns:v="urn:schemas-microsoft-com:vml" Requires="v">
                <p:oleObj spid="_x0000_s53637" name="Equation" r:id="rId5" imgW="1346040" imgH="444240" progId="Equation.3">
                  <p:embed/>
                </p:oleObj>
              </mc:Choice>
              <mc:Fallback>
                <p:oleObj name="Equation" r:id="rId5" imgW="1346040" imgH="444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3521" y="1448329"/>
                        <a:ext cx="1779976" cy="489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p:cNvGraphicFramePr>
            <a:graphicFrameLocks noChangeAspect="1"/>
          </p:cNvGraphicFramePr>
          <p:nvPr/>
        </p:nvGraphicFramePr>
        <p:xfrm>
          <a:off x="1903819" y="2100778"/>
          <a:ext cx="2636379" cy="488023"/>
        </p:xfrm>
        <a:graphic>
          <a:graphicData uri="http://schemas.openxmlformats.org/presentationml/2006/ole">
            <mc:AlternateContent xmlns:mc="http://schemas.openxmlformats.org/markup-compatibility/2006">
              <mc:Choice xmlns:v="urn:schemas-microsoft-com:vml" Requires="v">
                <p:oleObj spid="_x0000_s53638" name="Equation" r:id="rId7" imgW="1993680" imgH="444240" progId="Equation.3">
                  <p:embed/>
                </p:oleObj>
              </mc:Choice>
              <mc:Fallback>
                <p:oleObj name="Equation" r:id="rId7" imgW="1993680" imgH="444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3819" y="2100778"/>
                        <a:ext cx="2636379" cy="488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3" name="Object 5"/>
          <p:cNvGraphicFramePr>
            <a:graphicFrameLocks noChangeAspect="1"/>
          </p:cNvGraphicFramePr>
          <p:nvPr/>
        </p:nvGraphicFramePr>
        <p:xfrm>
          <a:off x="4976795" y="2107774"/>
          <a:ext cx="973949" cy="418056"/>
        </p:xfrm>
        <a:graphic>
          <a:graphicData uri="http://schemas.openxmlformats.org/presentationml/2006/ole">
            <mc:AlternateContent xmlns:mc="http://schemas.openxmlformats.org/markup-compatibility/2006">
              <mc:Choice xmlns:v="urn:schemas-microsoft-com:vml" Requires="v">
                <p:oleObj spid="_x0000_s53639" name="Equation" r:id="rId9" imgW="736560" imgH="380880" progId="Equation.3">
                  <p:embed/>
                </p:oleObj>
              </mc:Choice>
              <mc:Fallback>
                <p:oleObj name="Equation" r:id="rId9" imgW="736560" imgH="3808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6795" y="2107774"/>
                        <a:ext cx="973949" cy="418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nvGraphicFramePr>
        <p:xfrm>
          <a:off x="1855541" y="2765470"/>
          <a:ext cx="1544884" cy="320101"/>
        </p:xfrm>
        <a:graphic>
          <a:graphicData uri="http://schemas.openxmlformats.org/presentationml/2006/ole">
            <mc:AlternateContent xmlns:mc="http://schemas.openxmlformats.org/markup-compatibility/2006">
              <mc:Choice xmlns:v="urn:schemas-microsoft-com:vml" Requires="v">
                <p:oleObj spid="_x0000_s53640" name="Equation" r:id="rId11" imgW="1168200" imgH="291960" progId="Equation.3">
                  <p:embed/>
                </p:oleObj>
              </mc:Choice>
              <mc:Fallback>
                <p:oleObj name="Equation" r:id="rId11" imgW="1168200" imgH="29196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5541" y="2765470"/>
                        <a:ext cx="1544884" cy="320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3417217" y="2667515"/>
          <a:ext cx="2048651" cy="503767"/>
        </p:xfrm>
        <a:graphic>
          <a:graphicData uri="http://schemas.openxmlformats.org/presentationml/2006/ole">
            <mc:AlternateContent xmlns:mc="http://schemas.openxmlformats.org/markup-compatibility/2006">
              <mc:Choice xmlns:v="urn:schemas-microsoft-com:vml" Requires="v">
                <p:oleObj spid="_x0000_s53641" name="Equation" r:id="rId13" imgW="1549080" imgH="457200" progId="Equation.3">
                  <p:embed/>
                </p:oleObj>
              </mc:Choice>
              <mc:Fallback>
                <p:oleObj name="Equation" r:id="rId13" imgW="1549080" imgH="4572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7217" y="2667515"/>
                        <a:ext cx="2048651" cy="503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8"/>
          <p:cNvGraphicFramePr>
            <a:graphicFrameLocks noChangeAspect="1"/>
          </p:cNvGraphicFramePr>
          <p:nvPr/>
        </p:nvGraphicFramePr>
        <p:xfrm>
          <a:off x="5533037" y="2667515"/>
          <a:ext cx="2132612" cy="503767"/>
        </p:xfrm>
        <a:graphic>
          <a:graphicData uri="http://schemas.openxmlformats.org/presentationml/2006/ole">
            <mc:AlternateContent xmlns:mc="http://schemas.openxmlformats.org/markup-compatibility/2006">
              <mc:Choice xmlns:v="urn:schemas-microsoft-com:vml" Requires="v">
                <p:oleObj spid="_x0000_s53642" name="Equation" r:id="rId15" imgW="1612800" imgH="457200" progId="Equation.3">
                  <p:embed/>
                </p:oleObj>
              </mc:Choice>
              <mc:Fallback>
                <p:oleObj name="Equation" r:id="rId15" imgW="1612800" imgH="4572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33037" y="2667515"/>
                        <a:ext cx="2132612" cy="503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1"/>
          <p:cNvGraphicFramePr>
            <a:graphicFrameLocks noChangeAspect="1"/>
          </p:cNvGraphicFramePr>
          <p:nvPr/>
        </p:nvGraphicFramePr>
        <p:xfrm>
          <a:off x="9462417" y="3507126"/>
          <a:ext cx="906780" cy="383072"/>
        </p:xfrm>
        <a:graphic>
          <a:graphicData uri="http://schemas.openxmlformats.org/presentationml/2006/ole">
            <mc:AlternateContent xmlns:mc="http://schemas.openxmlformats.org/markup-compatibility/2006">
              <mc:Choice xmlns:v="urn:schemas-microsoft-com:vml" Requires="v">
                <p:oleObj spid="_x0000_s53643" name="Equation" r:id="rId17" imgW="749160" imgH="380880" progId="Equation.3">
                  <p:embed/>
                </p:oleObj>
              </mc:Choice>
              <mc:Fallback>
                <p:oleObj name="Equation" r:id="rId17" imgW="749160" imgH="38088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462417" y="3507126"/>
                        <a:ext cx="906780" cy="383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2" name="Text Box 14"/>
          <p:cNvSpPr txBox="1">
            <a:spLocks noChangeArrowheads="1"/>
          </p:cNvSpPr>
          <p:nvPr/>
        </p:nvSpPr>
        <p:spPr bwMode="auto">
          <a:xfrm>
            <a:off x="1093595" y="1388857"/>
            <a:ext cx="124782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ea typeface="黑体" pitchFamily="2" charset="-122"/>
              </a:rPr>
              <a:t>证明</a:t>
            </a:r>
            <a:r>
              <a:rPr lang="en-US" altLang="zh-CN">
                <a:ea typeface="黑体" pitchFamily="2" charset="-122"/>
              </a:rPr>
              <a:t>:</a:t>
            </a:r>
          </a:p>
        </p:txBody>
      </p:sp>
      <p:graphicFrame>
        <p:nvGraphicFramePr>
          <p:cNvPr id="53263" name="Object 15"/>
          <p:cNvGraphicFramePr>
            <a:graphicFrameLocks noChangeAspect="1"/>
          </p:cNvGraphicFramePr>
          <p:nvPr/>
        </p:nvGraphicFramePr>
        <p:xfrm>
          <a:off x="1093594" y="4930967"/>
          <a:ext cx="7925929" cy="601721"/>
        </p:xfrm>
        <a:graphic>
          <a:graphicData uri="http://schemas.openxmlformats.org/presentationml/2006/ole">
            <mc:AlternateContent xmlns:mc="http://schemas.openxmlformats.org/markup-compatibility/2006">
              <mc:Choice xmlns:v="urn:schemas-microsoft-com:vml" Requires="v">
                <p:oleObj spid="_x0000_s53644" name="Equation" r:id="rId19" imgW="5994360" imgH="545760" progId="Equation.3">
                  <p:embed/>
                </p:oleObj>
              </mc:Choice>
              <mc:Fallback>
                <p:oleObj name="Equation" r:id="rId19" imgW="5994360" imgH="54576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3594" y="4930967"/>
                        <a:ext cx="7925929" cy="6017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4" name="Rectangle 16"/>
          <p:cNvSpPr>
            <a:spLocks noChangeArrowheads="1"/>
          </p:cNvSpPr>
          <p:nvPr/>
        </p:nvSpPr>
        <p:spPr bwMode="auto">
          <a:xfrm>
            <a:off x="1093595" y="4117593"/>
            <a:ext cx="6284489" cy="713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sz="3900">
                <a:solidFill>
                  <a:srgbClr val="0000FF"/>
                </a:solidFill>
                <a:ea typeface="黑体" pitchFamily="2" charset="-122"/>
              </a:rPr>
              <a:t>逆矩阵的运算性质</a:t>
            </a:r>
          </a:p>
        </p:txBody>
      </p:sp>
      <p:graphicFrame>
        <p:nvGraphicFramePr>
          <p:cNvPr id="53266" name="Object 18"/>
          <p:cNvGraphicFramePr>
            <a:graphicFrameLocks noChangeAspect="1"/>
          </p:cNvGraphicFramePr>
          <p:nvPr/>
        </p:nvGraphicFramePr>
        <p:xfrm>
          <a:off x="2231268" y="3234253"/>
          <a:ext cx="1733797" cy="570236"/>
        </p:xfrm>
        <a:graphic>
          <a:graphicData uri="http://schemas.openxmlformats.org/presentationml/2006/ole">
            <mc:AlternateContent xmlns:mc="http://schemas.openxmlformats.org/markup-compatibility/2006">
              <mc:Choice xmlns:v="urn:schemas-microsoft-com:vml" Requires="v">
                <p:oleObj spid="_x0000_s53645" name="公式" r:id="rId21" imgW="482400" imgH="190440" progId="Equation.3">
                  <p:embed/>
                </p:oleObj>
              </mc:Choice>
              <mc:Fallback>
                <p:oleObj name="公式" r:id="rId21" imgW="482400" imgH="190440" progId="Equation.3">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31268" y="3234253"/>
                        <a:ext cx="1733797" cy="570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7" name="Object 19"/>
          <p:cNvGraphicFramePr>
            <a:graphicFrameLocks noChangeAspect="1"/>
          </p:cNvGraphicFramePr>
          <p:nvPr/>
        </p:nvGraphicFramePr>
        <p:xfrm>
          <a:off x="3925182" y="3234253"/>
          <a:ext cx="1353874" cy="584229"/>
        </p:xfrm>
        <a:graphic>
          <a:graphicData uri="http://schemas.openxmlformats.org/presentationml/2006/ole">
            <mc:AlternateContent xmlns:mc="http://schemas.openxmlformats.org/markup-compatibility/2006">
              <mc:Choice xmlns:v="urn:schemas-microsoft-com:vml" Requires="v">
                <p:oleObj spid="_x0000_s53646" name="公式" r:id="rId23" imgW="368280" imgH="190440" progId="Equation.3">
                  <p:embed/>
                </p:oleObj>
              </mc:Choice>
              <mc:Fallback>
                <p:oleObj name="公式" r:id="rId23" imgW="368280" imgH="190440" progId="Equation.3">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5182" y="3234253"/>
                        <a:ext cx="1353874" cy="584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9" name="Rectangle 21"/>
          <p:cNvSpPr>
            <a:spLocks noChangeArrowheads="1"/>
          </p:cNvSpPr>
          <p:nvPr/>
        </p:nvSpPr>
        <p:spPr bwMode="auto">
          <a:xfrm>
            <a:off x="1093595" y="217732"/>
            <a:ext cx="10188681" cy="115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nchor="ctr">
            <a:spAutoFit/>
          </a:bodyPr>
          <a:lstStyle/>
          <a:p>
            <a:pPr marL="1108967" indent="-1108967"/>
            <a:r>
              <a:rPr lang="zh-CN" altLang="en-US">
                <a:solidFill>
                  <a:srgbClr val="0000FF"/>
                </a:solidFill>
                <a:ea typeface="黑体" pitchFamily="2" charset="-122"/>
              </a:rPr>
              <a:t>推论</a:t>
            </a:r>
            <a:r>
              <a:rPr lang="zh-CN" altLang="en-US"/>
              <a:t>  设</a:t>
            </a:r>
            <a:r>
              <a:rPr lang="en-US" altLang="zh-CN" i="1"/>
              <a:t>A</a:t>
            </a:r>
            <a:r>
              <a:rPr lang="zh-CN" altLang="en-US"/>
              <a:t>、</a:t>
            </a:r>
            <a:r>
              <a:rPr lang="en-US" altLang="zh-CN" i="1"/>
              <a:t>B</a:t>
            </a:r>
            <a:r>
              <a:rPr lang="zh-CN" altLang="en-US"/>
              <a:t>为</a:t>
            </a:r>
            <a:r>
              <a:rPr lang="en-US" altLang="zh-CN" i="1"/>
              <a:t>n</a:t>
            </a:r>
            <a:r>
              <a:rPr lang="zh-CN" altLang="en-US"/>
              <a:t>阶矩阵，若</a:t>
            </a:r>
            <a:r>
              <a:rPr lang="en-US" altLang="zh-CN" i="1"/>
              <a:t>AB</a:t>
            </a:r>
            <a:r>
              <a:rPr lang="en-US" altLang="zh-CN"/>
              <a:t>=</a:t>
            </a:r>
            <a:r>
              <a:rPr lang="en-US" altLang="zh-CN" i="1"/>
              <a:t>E</a:t>
            </a:r>
            <a:r>
              <a:rPr lang="zh-CN" altLang="en-US"/>
              <a:t>（或</a:t>
            </a:r>
            <a:r>
              <a:rPr lang="en-US" altLang="zh-CN" i="1"/>
              <a:t>BA=E</a:t>
            </a:r>
            <a:r>
              <a:rPr lang="zh-CN" altLang="en-US"/>
              <a:t>）成立，则</a:t>
            </a:r>
            <a:r>
              <a:rPr lang="en-US" altLang="zh-CN" i="1"/>
              <a:t>B</a:t>
            </a:r>
            <a:r>
              <a:rPr lang="en-US" altLang="zh-CN"/>
              <a:t>=</a:t>
            </a:r>
            <a:r>
              <a:rPr lang="en-US" altLang="zh-CN" i="1"/>
              <a:t>A</a:t>
            </a:r>
            <a:r>
              <a:rPr lang="en-US" altLang="zh-CN" baseline="30000"/>
              <a:t>−1</a:t>
            </a:r>
            <a:r>
              <a:rPr lang="en-US" altLang="zh-CN"/>
              <a:t>.</a:t>
            </a:r>
          </a:p>
        </p:txBody>
      </p:sp>
      <p:graphicFrame>
        <p:nvGraphicFramePr>
          <p:cNvPr id="53270" name="Object 22"/>
          <p:cNvGraphicFramePr>
            <a:graphicFrameLocks noChangeAspect="1"/>
          </p:cNvGraphicFramePr>
          <p:nvPr>
            <p:extLst>
              <p:ext uri="{D42A27DB-BD31-4B8C-83A1-F6EECF244321}">
                <p14:modId xmlns:p14="http://schemas.microsoft.com/office/powerpoint/2010/main" val="2118187573"/>
              </p:ext>
            </p:extLst>
          </p:nvPr>
        </p:nvGraphicFramePr>
        <p:xfrm>
          <a:off x="1004640" y="5722466"/>
          <a:ext cx="7092616" cy="652448"/>
        </p:xfrm>
        <a:graphic>
          <a:graphicData uri="http://schemas.openxmlformats.org/presentationml/2006/ole">
            <mc:AlternateContent xmlns:mc="http://schemas.openxmlformats.org/markup-compatibility/2006">
              <mc:Choice xmlns:v="urn:schemas-microsoft-com:vml" Requires="v">
                <p:oleObj spid="_x0000_s53647" name="Equation" r:id="rId25" imgW="2298600" imgH="253800" progId="Equation.DSMT4">
                  <p:embed/>
                </p:oleObj>
              </mc:Choice>
              <mc:Fallback>
                <p:oleObj name="Equation" r:id="rId25" imgW="2298600" imgH="253800" progId="Equation.DSMT4">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04640" y="5722466"/>
                        <a:ext cx="7092616" cy="652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1" name="Object 23"/>
          <p:cNvGraphicFramePr>
            <a:graphicFrameLocks noChangeAspect="1"/>
          </p:cNvGraphicFramePr>
          <p:nvPr/>
        </p:nvGraphicFramePr>
        <p:xfrm>
          <a:off x="8140030" y="5551929"/>
          <a:ext cx="2938639" cy="923572"/>
        </p:xfrm>
        <a:graphic>
          <a:graphicData uri="http://schemas.openxmlformats.org/presentationml/2006/ole">
            <mc:AlternateContent xmlns:mc="http://schemas.openxmlformats.org/markup-compatibility/2006">
              <mc:Choice xmlns:v="urn:schemas-microsoft-com:vml" Requires="v">
                <p:oleObj spid="_x0000_s53648" name="Equation" r:id="rId27" imgW="2222280" imgH="838080" progId="Equation.3">
                  <p:embed/>
                </p:oleObj>
              </mc:Choice>
              <mc:Fallback>
                <p:oleObj name="Equation" r:id="rId27" imgW="2222280" imgH="838080" progId="Equation.3">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140030" y="5551929"/>
                        <a:ext cx="2938639" cy="9235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3262"/>
                                        </p:tgtEl>
                                        <p:attrNameLst>
                                          <p:attrName>style.visibility</p:attrName>
                                        </p:attrNameLst>
                                      </p:cBhvr>
                                      <p:to>
                                        <p:strVal val="visible"/>
                                      </p:to>
                                    </p:set>
                                    <p:animEffect transition="in" filter="wipe(left)">
                                      <p:cBhvr>
                                        <p:cTn id="7" dur="75"/>
                                        <p:tgtEl>
                                          <p:spTgt spid="53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wipe(left)">
                                      <p:cBhvr>
                                        <p:cTn id="12" dur="500"/>
                                        <p:tgtEl>
                                          <p:spTgt spid="532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251"/>
                                        </p:tgtEl>
                                        <p:attrNameLst>
                                          <p:attrName>style.visibility</p:attrName>
                                        </p:attrNameLst>
                                      </p:cBhvr>
                                      <p:to>
                                        <p:strVal val="visible"/>
                                      </p:to>
                                    </p:set>
                                    <p:animEffect transition="in" filter="wipe(left)">
                                      <p:cBhvr>
                                        <p:cTn id="17" dur="500"/>
                                        <p:tgtEl>
                                          <p:spTgt spid="532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3252"/>
                                        </p:tgtEl>
                                        <p:attrNameLst>
                                          <p:attrName>style.visibility</p:attrName>
                                        </p:attrNameLst>
                                      </p:cBhvr>
                                      <p:to>
                                        <p:strVal val="visible"/>
                                      </p:to>
                                    </p:set>
                                    <p:animEffect transition="in" filter="wipe(left)">
                                      <p:cBhvr>
                                        <p:cTn id="22" dur="500"/>
                                        <p:tgtEl>
                                          <p:spTgt spid="532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3253"/>
                                        </p:tgtEl>
                                        <p:attrNameLst>
                                          <p:attrName>style.visibility</p:attrName>
                                        </p:attrNameLst>
                                      </p:cBhvr>
                                      <p:to>
                                        <p:strVal val="visible"/>
                                      </p:to>
                                    </p:set>
                                    <p:animEffect transition="in" filter="wipe(left)">
                                      <p:cBhvr>
                                        <p:cTn id="27" dur="500"/>
                                        <p:tgtEl>
                                          <p:spTgt spid="532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3254"/>
                                        </p:tgtEl>
                                        <p:attrNameLst>
                                          <p:attrName>style.visibility</p:attrName>
                                        </p:attrNameLst>
                                      </p:cBhvr>
                                      <p:to>
                                        <p:strVal val="visible"/>
                                      </p:to>
                                    </p:set>
                                    <p:animEffect transition="in" filter="wipe(left)">
                                      <p:cBhvr>
                                        <p:cTn id="32" dur="500"/>
                                        <p:tgtEl>
                                          <p:spTgt spid="532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3255"/>
                                        </p:tgtEl>
                                        <p:attrNameLst>
                                          <p:attrName>style.visibility</p:attrName>
                                        </p:attrNameLst>
                                      </p:cBhvr>
                                      <p:to>
                                        <p:strVal val="visible"/>
                                      </p:to>
                                    </p:set>
                                    <p:animEffect transition="in" filter="wipe(left)">
                                      <p:cBhvr>
                                        <p:cTn id="37" dur="500"/>
                                        <p:tgtEl>
                                          <p:spTgt spid="532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3256"/>
                                        </p:tgtEl>
                                        <p:attrNameLst>
                                          <p:attrName>style.visibility</p:attrName>
                                        </p:attrNameLst>
                                      </p:cBhvr>
                                      <p:to>
                                        <p:strVal val="visible"/>
                                      </p:to>
                                    </p:set>
                                    <p:animEffect transition="in" filter="wipe(left)">
                                      <p:cBhvr>
                                        <p:cTn id="42" dur="500"/>
                                        <p:tgtEl>
                                          <p:spTgt spid="532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3266"/>
                                        </p:tgtEl>
                                        <p:attrNameLst>
                                          <p:attrName>style.visibility</p:attrName>
                                        </p:attrNameLst>
                                      </p:cBhvr>
                                      <p:to>
                                        <p:strVal val="visible"/>
                                      </p:to>
                                    </p:set>
                                    <p:animEffect transition="in" filter="wipe(left)">
                                      <p:cBhvr>
                                        <p:cTn id="47" dur="500"/>
                                        <p:tgtEl>
                                          <p:spTgt spid="532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nodeType="clickEffect">
                                  <p:stCondLst>
                                    <p:cond delay="0"/>
                                  </p:stCondLst>
                                  <p:childTnLst>
                                    <p:set>
                                      <p:cBhvr>
                                        <p:cTn id="51" dur="1" fill="hold">
                                          <p:stCondLst>
                                            <p:cond delay="0"/>
                                          </p:stCondLst>
                                        </p:cTn>
                                        <p:tgtEl>
                                          <p:spTgt spid="53267"/>
                                        </p:tgtEl>
                                        <p:attrNameLst>
                                          <p:attrName>style.visibility</p:attrName>
                                        </p:attrNameLst>
                                      </p:cBhvr>
                                      <p:to>
                                        <p:strVal val="visible"/>
                                      </p:to>
                                    </p:set>
                                    <p:animEffect transition="in" filter="diamond(in)">
                                      <p:cBhvr>
                                        <p:cTn id="52" dur="500"/>
                                        <p:tgtEl>
                                          <p:spTgt spid="53267"/>
                                        </p:tgtEl>
                                      </p:cBhvr>
                                    </p:animEffect>
                                  </p:childTnLst>
                                </p:cTn>
                              </p:par>
                              <p:par>
                                <p:cTn id="53" presetID="22" presetClass="entr" presetSubtype="8" fill="hold" nodeType="withEffect">
                                  <p:stCondLst>
                                    <p:cond delay="0"/>
                                  </p:stCondLst>
                                  <p:childTnLst>
                                    <p:set>
                                      <p:cBhvr>
                                        <p:cTn id="54" dur="1" fill="hold">
                                          <p:stCondLst>
                                            <p:cond delay="0"/>
                                          </p:stCondLst>
                                        </p:cTn>
                                        <p:tgtEl>
                                          <p:spTgt spid="53259"/>
                                        </p:tgtEl>
                                        <p:attrNameLst>
                                          <p:attrName>style.visibility</p:attrName>
                                        </p:attrNameLst>
                                      </p:cBhvr>
                                      <p:to>
                                        <p:strVal val="visible"/>
                                      </p:to>
                                    </p:set>
                                    <p:animEffect transition="in" filter="wipe(left)">
                                      <p:cBhvr>
                                        <p:cTn id="55" dur="500"/>
                                        <p:tgtEl>
                                          <p:spTgt spid="5325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iterate type="lt">
                                    <p:tmPct val="100000"/>
                                  </p:iterate>
                                  <p:childTnLst>
                                    <p:set>
                                      <p:cBhvr>
                                        <p:cTn id="59" dur="1" fill="hold">
                                          <p:stCondLst>
                                            <p:cond delay="0"/>
                                          </p:stCondLst>
                                        </p:cTn>
                                        <p:tgtEl>
                                          <p:spTgt spid="53264"/>
                                        </p:tgtEl>
                                        <p:attrNameLst>
                                          <p:attrName>style.visibility</p:attrName>
                                        </p:attrNameLst>
                                      </p:cBhvr>
                                      <p:to>
                                        <p:strVal val="visible"/>
                                      </p:to>
                                    </p:set>
                                    <p:animEffect transition="in" filter="wipe(left)">
                                      <p:cBhvr>
                                        <p:cTn id="60" dur="75"/>
                                        <p:tgtEl>
                                          <p:spTgt spid="5326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3263"/>
                                        </p:tgtEl>
                                        <p:attrNameLst>
                                          <p:attrName>style.visibility</p:attrName>
                                        </p:attrNameLst>
                                      </p:cBhvr>
                                      <p:to>
                                        <p:strVal val="visible"/>
                                      </p:to>
                                    </p:set>
                                    <p:animEffect transition="in" filter="wipe(left)">
                                      <p:cBhvr>
                                        <p:cTn id="65" dur="500"/>
                                        <p:tgtEl>
                                          <p:spTgt spid="5326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53271"/>
                                        </p:tgtEl>
                                        <p:attrNameLst>
                                          <p:attrName>style.visibility</p:attrName>
                                        </p:attrNameLst>
                                      </p:cBhvr>
                                      <p:to>
                                        <p:strVal val="visible"/>
                                      </p:to>
                                    </p:set>
                                    <p:animEffect transition="in" filter="wipe(left)">
                                      <p:cBhvr>
                                        <p:cTn id="70" dur="500"/>
                                        <p:tgtEl>
                                          <p:spTgt spid="53271"/>
                                        </p:tgtEl>
                                      </p:cBhvr>
                                    </p:animEffect>
                                  </p:childTnLst>
                                  <p:subTnLst>
                                    <p:animClr clrSpc="rgb" dir="cw">
                                      <p:cBhvr override="childStyle">
                                        <p:cTn dur="1" fill="hold" display="0" masterRel="nextClick" afterEffect="1"/>
                                        <p:tgtEl>
                                          <p:spTgt spid="53271"/>
                                        </p:tgtEl>
                                        <p:attrNameLst>
                                          <p:attrName>ppt_c</p:attrName>
                                        </p:attrNameLst>
                                      </p:cBhvr>
                                      <p:to>
                                        <a:srgbClr val="0000FF"/>
                                      </p:to>
                                    </p:animClr>
                                  </p:subTnLst>
                                </p:cTn>
                              </p:par>
                              <p:par>
                                <p:cTn id="71" presetID="22" presetClass="entr" presetSubtype="8" fill="hold" nodeType="withEffect">
                                  <p:stCondLst>
                                    <p:cond delay="0"/>
                                  </p:stCondLst>
                                  <p:childTnLst>
                                    <p:set>
                                      <p:cBhvr>
                                        <p:cTn id="72" dur="1" fill="hold">
                                          <p:stCondLst>
                                            <p:cond delay="0"/>
                                          </p:stCondLst>
                                        </p:cTn>
                                        <p:tgtEl>
                                          <p:spTgt spid="53270"/>
                                        </p:tgtEl>
                                        <p:attrNameLst>
                                          <p:attrName>style.visibility</p:attrName>
                                        </p:attrNameLst>
                                      </p:cBhvr>
                                      <p:to>
                                        <p:strVal val="visible"/>
                                      </p:to>
                                    </p:set>
                                    <p:animEffect transition="in" filter="wipe(left)">
                                      <p:cBhvr>
                                        <p:cTn id="73" dur="500"/>
                                        <p:tgtEl>
                                          <p:spTgt spid="53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2" grpId="0" autoUpdateAnimBg="0"/>
      <p:bldP spid="5326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6" name="Object 4"/>
          <p:cNvGraphicFramePr>
            <a:graphicFrameLocks noChangeAspect="1"/>
          </p:cNvGraphicFramePr>
          <p:nvPr/>
        </p:nvGraphicFramePr>
        <p:xfrm>
          <a:off x="1595262" y="2036057"/>
          <a:ext cx="249785" cy="458288"/>
        </p:xfrm>
        <a:graphic>
          <a:graphicData uri="http://schemas.openxmlformats.org/presentationml/2006/ole">
            <mc:AlternateContent xmlns:mc="http://schemas.openxmlformats.org/markup-compatibility/2006">
              <mc:Choice xmlns:v="urn:schemas-microsoft-com:vml" Requires="v">
                <p:oleObj spid="_x0000_s54696" name="Equation" r:id="rId3" imgW="190440" imgH="419040" progId="Equation.3">
                  <p:embed/>
                </p:oleObj>
              </mc:Choice>
              <mc:Fallback>
                <p:oleObj name="Equation" r:id="rId3" imgW="19044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262" y="2036057"/>
                        <a:ext cx="249785" cy="45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7" name="Object 5"/>
          <p:cNvGraphicFramePr>
            <a:graphicFrameLocks noChangeAspect="1"/>
          </p:cNvGraphicFramePr>
          <p:nvPr/>
        </p:nvGraphicFramePr>
        <p:xfrm>
          <a:off x="3123353" y="1640740"/>
          <a:ext cx="5155212" cy="503767"/>
        </p:xfrm>
        <a:graphic>
          <a:graphicData uri="http://schemas.openxmlformats.org/presentationml/2006/ole">
            <mc:AlternateContent xmlns:mc="http://schemas.openxmlformats.org/markup-compatibility/2006">
              <mc:Choice xmlns:v="urn:schemas-microsoft-com:vml" Requires="v">
                <p:oleObj spid="_x0000_s54697" name="Equation" r:id="rId5" imgW="4127400" imgH="457200" progId="Equation.3">
                  <p:embed/>
                </p:oleObj>
              </mc:Choice>
              <mc:Fallback>
                <p:oleObj name="Equation" r:id="rId5" imgW="41274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3353" y="1640740"/>
                        <a:ext cx="5155212" cy="503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6"/>
          <p:cNvGraphicFramePr>
            <a:graphicFrameLocks noChangeAspect="1"/>
          </p:cNvGraphicFramePr>
          <p:nvPr/>
        </p:nvGraphicFramePr>
        <p:xfrm>
          <a:off x="5665276" y="2270448"/>
          <a:ext cx="1712807" cy="419806"/>
        </p:xfrm>
        <a:graphic>
          <a:graphicData uri="http://schemas.openxmlformats.org/presentationml/2006/ole">
            <mc:AlternateContent xmlns:mc="http://schemas.openxmlformats.org/markup-compatibility/2006">
              <mc:Choice xmlns:v="urn:schemas-microsoft-com:vml" Requires="v">
                <p:oleObj spid="_x0000_s54698" name="Equation" r:id="rId7" imgW="1295280" imgH="380880" progId="Equation.3">
                  <p:embed/>
                </p:oleObj>
              </mc:Choice>
              <mc:Fallback>
                <p:oleObj name="Equation" r:id="rId7" imgW="1295280" imgH="3808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5276" y="2270448"/>
                        <a:ext cx="1712807" cy="4198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9" name="Object 7"/>
          <p:cNvGraphicFramePr>
            <a:graphicFrameLocks noChangeAspect="1"/>
          </p:cNvGraphicFramePr>
          <p:nvPr/>
        </p:nvGraphicFramePr>
        <p:xfrm>
          <a:off x="7378083" y="2270448"/>
          <a:ext cx="2015067" cy="489773"/>
        </p:xfrm>
        <a:graphic>
          <a:graphicData uri="http://schemas.openxmlformats.org/presentationml/2006/ole">
            <mc:AlternateContent xmlns:mc="http://schemas.openxmlformats.org/markup-compatibility/2006">
              <mc:Choice xmlns:v="urn:schemas-microsoft-com:vml" Requires="v">
                <p:oleObj spid="_x0000_s54699" name="Equation" r:id="rId9" imgW="1828800" imgH="444240" progId="Equation.3">
                  <p:embed/>
                </p:oleObj>
              </mc:Choice>
              <mc:Fallback>
                <p:oleObj name="Equation" r:id="rId9" imgW="1828800" imgH="4442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78083" y="2270448"/>
                        <a:ext cx="2015067" cy="489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0" name="Object 8"/>
          <p:cNvGraphicFramePr>
            <a:graphicFrameLocks noChangeAspect="1"/>
          </p:cNvGraphicFramePr>
          <p:nvPr/>
        </p:nvGraphicFramePr>
        <p:xfrm>
          <a:off x="2902956" y="2905405"/>
          <a:ext cx="3744666" cy="530004"/>
        </p:xfrm>
        <a:graphic>
          <a:graphicData uri="http://schemas.openxmlformats.org/presentationml/2006/ole">
            <mc:AlternateContent xmlns:mc="http://schemas.openxmlformats.org/markup-compatibility/2006">
              <mc:Choice xmlns:v="urn:schemas-microsoft-com:vml" Requires="v">
                <p:oleObj spid="_x0000_s54700" name="Equation" r:id="rId11" imgW="2831760" imgH="482400" progId="Equation.3">
                  <p:embed/>
                </p:oleObj>
              </mc:Choice>
              <mc:Fallback>
                <p:oleObj name="Equation" r:id="rId11" imgW="2831760" imgH="482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2956" y="2905405"/>
                        <a:ext cx="3744666" cy="5300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1" name="Rectangle 9"/>
          <p:cNvSpPr>
            <a:spLocks noChangeArrowheads="1"/>
          </p:cNvSpPr>
          <p:nvPr/>
        </p:nvSpPr>
        <p:spPr bwMode="auto">
          <a:xfrm>
            <a:off x="1553355" y="1581268"/>
            <a:ext cx="124782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ea typeface="黑体" pitchFamily="2" charset="-122"/>
              </a:rPr>
              <a:t>证明</a:t>
            </a:r>
            <a:r>
              <a:rPr lang="en-US" altLang="zh-CN" dirty="0">
                <a:ea typeface="黑体" pitchFamily="2" charset="-122"/>
              </a:rPr>
              <a:t>:</a:t>
            </a:r>
          </a:p>
        </p:txBody>
      </p:sp>
      <p:grpSp>
        <p:nvGrpSpPr>
          <p:cNvPr id="54293" name="Group 21"/>
          <p:cNvGrpSpPr>
            <a:grpSpLocks/>
          </p:cNvGrpSpPr>
          <p:nvPr/>
        </p:nvGrpSpPr>
        <p:grpSpPr bwMode="auto">
          <a:xfrm>
            <a:off x="1570073" y="3619074"/>
            <a:ext cx="6599343" cy="559741"/>
            <a:chOff x="720" y="480"/>
            <a:chExt cx="3144" cy="320"/>
          </a:xfrm>
        </p:grpSpPr>
        <p:graphicFrame>
          <p:nvGraphicFramePr>
            <p:cNvPr id="54294" name="Object 22"/>
            <p:cNvGraphicFramePr>
              <a:graphicFrameLocks noChangeAspect="1"/>
            </p:cNvGraphicFramePr>
            <p:nvPr/>
          </p:nvGraphicFramePr>
          <p:xfrm>
            <a:off x="720" y="480"/>
            <a:ext cx="3120" cy="312"/>
          </p:xfrm>
          <a:graphic>
            <a:graphicData uri="http://schemas.openxmlformats.org/presentationml/2006/ole">
              <mc:AlternateContent xmlns:mc="http://schemas.openxmlformats.org/markup-compatibility/2006">
                <mc:Choice xmlns:v="urn:schemas-microsoft-com:vml" Requires="v">
                  <p:oleObj spid="_x0000_s54701" name="Equation" r:id="rId13" imgW="5206680" imgH="495000" progId="Equation.3">
                    <p:embed/>
                  </p:oleObj>
                </mc:Choice>
                <mc:Fallback>
                  <p:oleObj name="Equation" r:id="rId13" imgW="5206680" imgH="4950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0" y="480"/>
                          <a:ext cx="312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5" name="Object 23"/>
            <p:cNvGraphicFramePr>
              <a:graphicFrameLocks noChangeAspect="1"/>
            </p:cNvGraphicFramePr>
            <p:nvPr/>
          </p:nvGraphicFramePr>
          <p:xfrm>
            <a:off x="1392" y="528"/>
            <a:ext cx="232" cy="264"/>
          </p:xfrm>
          <a:graphic>
            <a:graphicData uri="http://schemas.openxmlformats.org/presentationml/2006/ole">
              <mc:AlternateContent xmlns:mc="http://schemas.openxmlformats.org/markup-compatibility/2006">
                <mc:Choice xmlns:v="urn:schemas-microsoft-com:vml" Requires="v">
                  <p:oleObj spid="_x0000_s54702" name="Equation" r:id="rId15" imgW="368280" imgH="419040" progId="Equation.3">
                    <p:embed/>
                  </p:oleObj>
                </mc:Choice>
                <mc:Fallback>
                  <p:oleObj name="Equation" r:id="rId15" imgW="368280" imgH="41904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92" y="528"/>
                          <a:ext cx="23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6" name="Object 24"/>
            <p:cNvGraphicFramePr>
              <a:graphicFrameLocks noChangeAspect="1"/>
            </p:cNvGraphicFramePr>
            <p:nvPr/>
          </p:nvGraphicFramePr>
          <p:xfrm>
            <a:off x="2112" y="528"/>
            <a:ext cx="288" cy="272"/>
          </p:xfrm>
          <a:graphic>
            <a:graphicData uri="http://schemas.openxmlformats.org/presentationml/2006/ole">
              <mc:AlternateContent xmlns:mc="http://schemas.openxmlformats.org/markup-compatibility/2006">
                <mc:Choice xmlns:v="urn:schemas-microsoft-com:vml" Requires="v">
                  <p:oleObj spid="_x0000_s54703" name="Equation" r:id="rId17" imgW="457200" imgH="431640" progId="Equation.3">
                    <p:embed/>
                  </p:oleObj>
                </mc:Choice>
                <mc:Fallback>
                  <p:oleObj name="Equation" r:id="rId17" imgW="457200" imgH="43164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12" y="528"/>
                          <a:ext cx="28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7" name="Object 25"/>
            <p:cNvGraphicFramePr>
              <a:graphicFrameLocks noChangeAspect="1"/>
            </p:cNvGraphicFramePr>
            <p:nvPr/>
          </p:nvGraphicFramePr>
          <p:xfrm>
            <a:off x="2928" y="480"/>
            <a:ext cx="168" cy="240"/>
          </p:xfrm>
          <a:graphic>
            <a:graphicData uri="http://schemas.openxmlformats.org/presentationml/2006/ole">
              <mc:AlternateContent xmlns:mc="http://schemas.openxmlformats.org/markup-compatibility/2006">
                <mc:Choice xmlns:v="urn:schemas-microsoft-com:vml" Requires="v">
                  <p:oleObj spid="_x0000_s54704" name="Equation" r:id="rId19" imgW="266400" imgH="380880" progId="Equation.3">
                    <p:embed/>
                  </p:oleObj>
                </mc:Choice>
                <mc:Fallback>
                  <p:oleObj name="Equation" r:id="rId19" imgW="266400" imgH="38088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480"/>
                          <a:ext cx="16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8" name="Object 26"/>
            <p:cNvGraphicFramePr>
              <a:graphicFrameLocks noChangeAspect="1"/>
            </p:cNvGraphicFramePr>
            <p:nvPr/>
          </p:nvGraphicFramePr>
          <p:xfrm>
            <a:off x="2736" y="528"/>
            <a:ext cx="288" cy="272"/>
          </p:xfrm>
          <a:graphic>
            <a:graphicData uri="http://schemas.openxmlformats.org/presentationml/2006/ole">
              <mc:AlternateContent xmlns:mc="http://schemas.openxmlformats.org/markup-compatibility/2006">
                <mc:Choice xmlns:v="urn:schemas-microsoft-com:vml" Requires="v">
                  <p:oleObj spid="_x0000_s54705" name="Equation" r:id="rId21" imgW="457200" imgH="431640" progId="Equation.3">
                    <p:embed/>
                  </p:oleObj>
                </mc:Choice>
                <mc:Fallback>
                  <p:oleObj name="Equation" r:id="rId21" imgW="457200" imgH="43164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36" y="528"/>
                          <a:ext cx="28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9" name="Object 27"/>
            <p:cNvGraphicFramePr>
              <a:graphicFrameLocks noChangeAspect="1"/>
            </p:cNvGraphicFramePr>
            <p:nvPr/>
          </p:nvGraphicFramePr>
          <p:xfrm>
            <a:off x="3696" y="480"/>
            <a:ext cx="168" cy="240"/>
          </p:xfrm>
          <a:graphic>
            <a:graphicData uri="http://schemas.openxmlformats.org/presentationml/2006/ole">
              <mc:AlternateContent xmlns:mc="http://schemas.openxmlformats.org/markup-compatibility/2006">
                <mc:Choice xmlns:v="urn:schemas-microsoft-com:vml" Requires="v">
                  <p:oleObj spid="_x0000_s54706" name="Equation" r:id="rId23" imgW="266400" imgH="380880" progId="Equation.3">
                    <p:embed/>
                  </p:oleObj>
                </mc:Choice>
                <mc:Fallback>
                  <p:oleObj name="Equation" r:id="rId23" imgW="266400" imgH="380880"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96" y="480"/>
                          <a:ext cx="16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00" name="Object 28"/>
            <p:cNvGraphicFramePr>
              <a:graphicFrameLocks noChangeAspect="1"/>
            </p:cNvGraphicFramePr>
            <p:nvPr/>
          </p:nvGraphicFramePr>
          <p:xfrm>
            <a:off x="3504" y="528"/>
            <a:ext cx="232" cy="264"/>
          </p:xfrm>
          <a:graphic>
            <a:graphicData uri="http://schemas.openxmlformats.org/presentationml/2006/ole">
              <mc:AlternateContent xmlns:mc="http://schemas.openxmlformats.org/markup-compatibility/2006">
                <mc:Choice xmlns:v="urn:schemas-microsoft-com:vml" Requires="v">
                  <p:oleObj spid="_x0000_s54707" name="Equation" r:id="rId25" imgW="368280" imgH="419040" progId="Equation.3">
                    <p:embed/>
                  </p:oleObj>
                </mc:Choice>
                <mc:Fallback>
                  <p:oleObj name="Equation" r:id="rId25" imgW="368280" imgH="419040"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04" y="528"/>
                          <a:ext cx="23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302" name="Rectangle 30"/>
          <p:cNvSpPr>
            <a:spLocks noChangeArrowheads="1"/>
          </p:cNvSpPr>
          <p:nvPr/>
        </p:nvSpPr>
        <p:spPr bwMode="auto">
          <a:xfrm>
            <a:off x="2808500" y="4380911"/>
            <a:ext cx="1809362"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nchor="ctr">
            <a:spAutoFit/>
          </a:bodyPr>
          <a:lstStyle/>
          <a:p>
            <a:r>
              <a:rPr lang="zh-CN" altLang="en-US">
                <a:cs typeface="Times New Roman" pitchFamily="18" charset="0"/>
              </a:rPr>
              <a:t>其中</a:t>
            </a:r>
            <a:endParaRPr lang="zh-CN" altLang="en-US"/>
          </a:p>
        </p:txBody>
      </p:sp>
      <p:graphicFrame>
        <p:nvGraphicFramePr>
          <p:cNvPr id="54301" name="Object 29"/>
          <p:cNvGraphicFramePr>
            <a:graphicFrameLocks noChangeAspect="1"/>
          </p:cNvGraphicFramePr>
          <p:nvPr/>
        </p:nvGraphicFramePr>
        <p:xfrm>
          <a:off x="3950370" y="4413206"/>
          <a:ext cx="2762321" cy="599972"/>
        </p:xfrm>
        <a:graphic>
          <a:graphicData uri="http://schemas.openxmlformats.org/presentationml/2006/ole">
            <mc:AlternateContent xmlns:mc="http://schemas.openxmlformats.org/markup-compatibility/2006">
              <mc:Choice xmlns:v="urn:schemas-microsoft-com:vml" Requires="v">
                <p:oleObj spid="_x0000_s54708" name="Equation" r:id="rId27" imgW="914400" imgH="241300" progId="Equation.DSMT4">
                  <p:embed/>
                </p:oleObj>
              </mc:Choice>
              <mc:Fallback>
                <p:oleObj name="Equation" r:id="rId27" imgW="914400" imgH="241300" progId="Equation.DSMT4">
                  <p:embed/>
                  <p:pic>
                    <p:nvPicPr>
                      <p:cNvPr id="0"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50370" y="4413206"/>
                        <a:ext cx="2762321" cy="599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303" name="Rectangle 31"/>
          <p:cNvSpPr>
            <a:spLocks noChangeArrowheads="1"/>
          </p:cNvSpPr>
          <p:nvPr/>
        </p:nvSpPr>
        <p:spPr bwMode="auto">
          <a:xfrm>
            <a:off x="6616135" y="4380911"/>
            <a:ext cx="375011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cs typeface="Times New Roman" pitchFamily="18" charset="0"/>
              </a:rPr>
              <a:t>皆为</a:t>
            </a:r>
            <a:r>
              <a:rPr lang="en-US" altLang="zh-CN" i="1"/>
              <a:t>n</a:t>
            </a:r>
            <a:r>
              <a:rPr lang="zh-CN" altLang="en-US">
                <a:cs typeface="Times New Roman" pitchFamily="18" charset="0"/>
              </a:rPr>
              <a:t>阶可逆矩阵</a:t>
            </a:r>
            <a:r>
              <a:rPr lang="en-US" altLang="zh-CN">
                <a:cs typeface="Times New Roman" pitchFamily="18" charset="0"/>
              </a:rPr>
              <a:t>.</a:t>
            </a:r>
            <a:r>
              <a:rPr lang="en-US" altLang="zh-CN"/>
              <a:t> </a:t>
            </a:r>
          </a:p>
        </p:txBody>
      </p:sp>
      <p:sp>
        <p:nvSpPr>
          <p:cNvPr id="54306" name="Text Box 34"/>
          <p:cNvSpPr txBox="1">
            <a:spLocks noChangeArrowheads="1"/>
          </p:cNvSpPr>
          <p:nvPr/>
        </p:nvSpPr>
        <p:spPr bwMode="auto">
          <a:xfrm>
            <a:off x="9377608" y="903317"/>
            <a:ext cx="1977284" cy="634956"/>
          </a:xfrm>
          <a:prstGeom prst="rect">
            <a:avLst/>
          </a:prstGeom>
          <a:solidFill>
            <a:srgbClr val="66FFFF"/>
          </a:solidFill>
          <a:ln w="57150" cmpd="thinThick" algn="ctr">
            <a:solidFill>
              <a:schemeClr val="accent2"/>
            </a:solidFill>
            <a:miter lim="800000"/>
            <a:headEnd/>
            <a:tailEnd/>
          </a:ln>
          <a:effectLst>
            <a:outerShdw dist="107763" dir="18900000" algn="ctr" rotWithShape="0">
              <a:schemeClr val="bg2">
                <a:alpha val="50000"/>
              </a:schemeClr>
            </a:outerShdw>
          </a:effectLst>
        </p:spPr>
        <p:txBody>
          <a:bodyPr lIns="112261" tIns="56130" rIns="112261" bIns="56130">
            <a:spAutoFit/>
          </a:bodyPr>
          <a:lstStyle/>
          <a:p>
            <a:pPr algn="ctr"/>
            <a:r>
              <a:rPr lang="zh-CN" altLang="en-US">
                <a:latin typeface="楷体_GB2312" pitchFamily="49" charset="-122"/>
                <a:ea typeface="楷体_GB2312" pitchFamily="49" charset="-122"/>
              </a:rPr>
              <a:t>定理</a:t>
            </a:r>
            <a:r>
              <a:rPr lang="en-US" altLang="zh-CN">
                <a:latin typeface="楷体_GB2312" pitchFamily="49" charset="-122"/>
                <a:ea typeface="楷体_GB2312" pitchFamily="49" charset="-122"/>
              </a:rPr>
              <a:t>3</a:t>
            </a:r>
          </a:p>
        </p:txBody>
      </p:sp>
      <p:sp>
        <p:nvSpPr>
          <p:cNvPr id="54307" name="Text Box 35"/>
          <p:cNvSpPr txBox="1">
            <a:spLocks noChangeArrowheads="1"/>
          </p:cNvSpPr>
          <p:nvPr/>
        </p:nvSpPr>
        <p:spPr bwMode="auto">
          <a:xfrm>
            <a:off x="1284605" y="5364766"/>
            <a:ext cx="8600802" cy="115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a:t>(4) </a:t>
            </a:r>
            <a:r>
              <a:rPr lang="zh-CN" altLang="en-US"/>
              <a:t>当</a:t>
            </a:r>
            <a:r>
              <a:rPr lang="en-US" altLang="zh-CN"/>
              <a:t>|</a:t>
            </a:r>
            <a:r>
              <a:rPr lang="en-US" altLang="zh-CN" i="1"/>
              <a:t>A</a:t>
            </a:r>
            <a:r>
              <a:rPr lang="en-US" altLang="zh-CN"/>
              <a:t>|≠0</a:t>
            </a:r>
            <a:r>
              <a:rPr lang="zh-CN" altLang="en-US"/>
              <a:t>时，定义 </a:t>
            </a:r>
            <a:r>
              <a:rPr lang="en-US" altLang="zh-CN" i="1"/>
              <a:t>A</a:t>
            </a:r>
            <a:r>
              <a:rPr lang="en-US" altLang="zh-CN" baseline="30000"/>
              <a:t>-</a:t>
            </a:r>
            <a:r>
              <a:rPr lang="en-US" altLang="zh-CN" i="1" baseline="30000"/>
              <a:t>k </a:t>
            </a:r>
            <a:r>
              <a:rPr lang="en-US" altLang="zh-CN"/>
              <a:t>= (</a:t>
            </a:r>
            <a:r>
              <a:rPr lang="en-US" altLang="zh-CN" i="1"/>
              <a:t>A</a:t>
            </a:r>
            <a:r>
              <a:rPr lang="en-US" altLang="zh-CN" baseline="30000"/>
              <a:t>-1</a:t>
            </a:r>
            <a:r>
              <a:rPr lang="en-US" altLang="zh-CN"/>
              <a:t>)</a:t>
            </a:r>
            <a:r>
              <a:rPr lang="en-US" altLang="zh-CN" i="1" baseline="30000"/>
              <a:t>k</a:t>
            </a:r>
            <a:r>
              <a:rPr lang="en-US" altLang="zh-CN"/>
              <a:t>.  (</a:t>
            </a:r>
            <a:r>
              <a:rPr lang="en-US" altLang="zh-CN" i="1"/>
              <a:t>k</a:t>
            </a:r>
            <a:r>
              <a:rPr lang="zh-CN" altLang="en-US"/>
              <a:t>为正整数</a:t>
            </a:r>
            <a:r>
              <a:rPr lang="en-US" altLang="zh-CN"/>
              <a:t>)</a:t>
            </a:r>
          </a:p>
          <a:p>
            <a:r>
              <a:rPr lang="en-US" altLang="zh-CN"/>
              <a:t>      </a:t>
            </a:r>
            <a:r>
              <a:rPr lang="zh-CN" altLang="en-US"/>
              <a:t>注意，对于方阵</a:t>
            </a:r>
            <a:r>
              <a:rPr lang="en-US" altLang="zh-CN" i="1"/>
              <a:t>A</a:t>
            </a:r>
            <a:r>
              <a:rPr lang="zh-CN" altLang="en-US"/>
              <a:t>有，</a:t>
            </a:r>
            <a:r>
              <a:rPr lang="en-US" altLang="zh-CN" i="1"/>
              <a:t>A</a:t>
            </a:r>
            <a:r>
              <a:rPr lang="en-US" altLang="zh-CN" baseline="30000"/>
              <a:t>0</a:t>
            </a:r>
            <a:r>
              <a:rPr lang="en-US" altLang="zh-CN"/>
              <a:t>=</a:t>
            </a:r>
            <a:r>
              <a:rPr lang="en-US" altLang="zh-CN" i="1"/>
              <a:t>E</a:t>
            </a:r>
            <a:r>
              <a:rPr lang="en-US" altLang="zh-CN"/>
              <a:t>.</a:t>
            </a:r>
          </a:p>
        </p:txBody>
      </p:sp>
      <p:sp>
        <p:nvSpPr>
          <p:cNvPr id="2" name="TextBox 1"/>
          <p:cNvSpPr txBox="1"/>
          <p:nvPr/>
        </p:nvSpPr>
        <p:spPr>
          <a:xfrm>
            <a:off x="1284605" y="191318"/>
            <a:ext cx="10293202" cy="1200329"/>
          </a:xfrm>
          <a:prstGeom prst="rect">
            <a:avLst/>
          </a:prstGeom>
          <a:noFill/>
        </p:spPr>
        <p:txBody>
          <a:bodyPr wrap="none" rtlCol="0">
            <a:spAutoFit/>
          </a:bodyPr>
          <a:lstStyle/>
          <a:p>
            <a:r>
              <a:rPr lang="en-US" altLang="zh-CN" sz="3600" dirty="0" smtClean="0"/>
              <a:t>(3)</a:t>
            </a:r>
            <a:r>
              <a:rPr lang="zh-CN" altLang="en-US" sz="3600" dirty="0" smtClean="0"/>
              <a:t>若</a:t>
            </a:r>
            <a:r>
              <a:rPr lang="en-US" altLang="zh-CN" sz="3600" i="1" dirty="0" smtClean="0"/>
              <a:t>A</a:t>
            </a:r>
            <a:r>
              <a:rPr lang="zh-CN" altLang="en-US" sz="3600" dirty="0" smtClean="0"/>
              <a:t>，</a:t>
            </a:r>
            <a:r>
              <a:rPr lang="en-US" altLang="zh-CN" sz="3600" i="1" dirty="0" smtClean="0"/>
              <a:t>B</a:t>
            </a:r>
            <a:r>
              <a:rPr lang="zh-CN" altLang="en-US" sz="3600" dirty="0" smtClean="0"/>
              <a:t>为同阶方阵且都可逆，则</a:t>
            </a:r>
            <a:r>
              <a:rPr lang="en-US" altLang="zh-CN" sz="3600" i="1" dirty="0" smtClean="0"/>
              <a:t>A</a:t>
            </a:r>
            <a:r>
              <a:rPr lang="en-US" altLang="zh-CN" sz="3600" dirty="0" smtClean="0"/>
              <a:t>B</a:t>
            </a:r>
            <a:r>
              <a:rPr lang="zh-CN" altLang="en-US" sz="3600" dirty="0" smtClean="0"/>
              <a:t>也可逆，且</a:t>
            </a:r>
            <a:endParaRPr lang="en-US" altLang="zh-CN" sz="3600" dirty="0" smtClean="0"/>
          </a:p>
          <a:p>
            <a:r>
              <a:rPr lang="en-US" altLang="zh-CN" sz="3600" dirty="0"/>
              <a:t> </a:t>
            </a:r>
            <a:r>
              <a:rPr lang="en-US" altLang="zh-CN" sz="3600" dirty="0" smtClean="0"/>
              <a:t>                (</a:t>
            </a:r>
            <a:r>
              <a:rPr lang="en-US" altLang="zh-CN" sz="3600" i="1" dirty="0" smtClean="0">
                <a:solidFill>
                  <a:srgbClr val="FF0000"/>
                </a:solidFill>
              </a:rPr>
              <a:t>A</a:t>
            </a:r>
            <a:r>
              <a:rPr lang="en-US" altLang="zh-CN" sz="3600" i="1" dirty="0" smtClean="0"/>
              <a:t> </a:t>
            </a:r>
            <a:r>
              <a:rPr lang="en-US" altLang="zh-CN" sz="3600" i="1" dirty="0" smtClean="0">
                <a:solidFill>
                  <a:srgbClr val="0000FF"/>
                </a:solidFill>
              </a:rPr>
              <a:t>B</a:t>
            </a:r>
            <a:r>
              <a:rPr lang="en-US" altLang="zh-CN" sz="3600" dirty="0" smtClean="0"/>
              <a:t>)</a:t>
            </a:r>
            <a:r>
              <a:rPr lang="en-US" altLang="zh-CN" sz="3600" baseline="30000" dirty="0" smtClean="0"/>
              <a:t>-1</a:t>
            </a:r>
            <a:r>
              <a:rPr lang="en-US" altLang="zh-CN" sz="3600" dirty="0" smtClean="0"/>
              <a:t> = </a:t>
            </a:r>
            <a:r>
              <a:rPr lang="en-US" altLang="zh-CN" sz="3600" i="1" dirty="0" smtClean="0">
                <a:solidFill>
                  <a:srgbClr val="0000FF"/>
                </a:solidFill>
              </a:rPr>
              <a:t>B</a:t>
            </a:r>
            <a:r>
              <a:rPr lang="en-US" altLang="zh-CN" sz="3600" baseline="30000" dirty="0" smtClean="0">
                <a:solidFill>
                  <a:srgbClr val="0000FF"/>
                </a:solidFill>
              </a:rPr>
              <a:t>-1</a:t>
            </a:r>
            <a:r>
              <a:rPr lang="en-US" altLang="zh-CN" sz="3600" dirty="0" smtClean="0"/>
              <a:t> </a:t>
            </a:r>
            <a:r>
              <a:rPr lang="en-US" altLang="zh-CN" sz="3600" i="1" dirty="0" smtClean="0">
                <a:solidFill>
                  <a:srgbClr val="FF0000"/>
                </a:solidFill>
              </a:rPr>
              <a:t>A</a:t>
            </a:r>
            <a:r>
              <a:rPr lang="en-US" altLang="zh-CN" sz="3600" baseline="30000" dirty="0" smtClean="0">
                <a:solidFill>
                  <a:srgbClr val="FF0000"/>
                </a:solidFill>
              </a:rPr>
              <a:t>-1</a:t>
            </a:r>
            <a:endParaRPr lang="zh-CN" altLang="en-US" sz="3600" baseline="300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4281"/>
                                        </p:tgtEl>
                                        <p:attrNameLst>
                                          <p:attrName>style.visibility</p:attrName>
                                        </p:attrNameLst>
                                      </p:cBhvr>
                                      <p:to>
                                        <p:strVal val="visible"/>
                                      </p:to>
                                    </p:set>
                                    <p:animEffect transition="in" filter="wipe(left)">
                                      <p:cBhvr>
                                        <p:cTn id="7" dur="75"/>
                                        <p:tgtEl>
                                          <p:spTgt spid="542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wipe(left)">
                                      <p:cBhvr>
                                        <p:cTn id="12" dur="500"/>
                                        <p:tgtEl>
                                          <p:spTgt spid="54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wipe(left)">
                                      <p:cBhvr>
                                        <p:cTn id="17" dur="500"/>
                                        <p:tgtEl>
                                          <p:spTgt spid="54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wipe(left)">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280"/>
                                        </p:tgtEl>
                                        <p:attrNameLst>
                                          <p:attrName>style.visibility</p:attrName>
                                        </p:attrNameLst>
                                      </p:cBhvr>
                                      <p:to>
                                        <p:strVal val="visible"/>
                                      </p:to>
                                    </p:set>
                                    <p:animEffect transition="in" filter="wipe(left)">
                                      <p:cBhvr>
                                        <p:cTn id="27" dur="500"/>
                                        <p:tgtEl>
                                          <p:spTgt spid="542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3" fill="hold" grpId="0" nodeType="clickEffect">
                                  <p:stCondLst>
                                    <p:cond delay="0"/>
                                  </p:stCondLst>
                                  <p:childTnLst>
                                    <p:set>
                                      <p:cBhvr>
                                        <p:cTn id="31" dur="1" fill="hold">
                                          <p:stCondLst>
                                            <p:cond delay="0"/>
                                          </p:stCondLst>
                                        </p:cTn>
                                        <p:tgtEl>
                                          <p:spTgt spid="54306"/>
                                        </p:tgtEl>
                                        <p:attrNameLst>
                                          <p:attrName>style.visibility</p:attrName>
                                        </p:attrNameLst>
                                      </p:cBhvr>
                                      <p:to>
                                        <p:strVal val="visible"/>
                                      </p:to>
                                    </p:set>
                                    <p:anim calcmode="lin" valueType="num">
                                      <p:cBhvr additive="base">
                                        <p:cTn id="32" dur="500" fill="hold"/>
                                        <p:tgtEl>
                                          <p:spTgt spid="54306"/>
                                        </p:tgtEl>
                                        <p:attrNameLst>
                                          <p:attrName>ppt_x</p:attrName>
                                        </p:attrNameLst>
                                      </p:cBhvr>
                                      <p:tavLst>
                                        <p:tav tm="0">
                                          <p:val>
                                            <p:strVal val="1+#ppt_w/2"/>
                                          </p:val>
                                        </p:tav>
                                        <p:tav tm="100000">
                                          <p:val>
                                            <p:strVal val="#ppt_x"/>
                                          </p:val>
                                        </p:tav>
                                      </p:tavLst>
                                    </p:anim>
                                    <p:anim calcmode="lin" valueType="num">
                                      <p:cBhvr additive="base">
                                        <p:cTn id="33" dur="500" fill="hold"/>
                                        <p:tgtEl>
                                          <p:spTgt spid="54306"/>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542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30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430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430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4307"/>
                                        </p:tgtEl>
                                        <p:attrNameLst>
                                          <p:attrName>style.visibility</p:attrName>
                                        </p:attrNameLst>
                                      </p:cBhvr>
                                      <p:to>
                                        <p:strVal val="visible"/>
                                      </p:to>
                                    </p:set>
                                    <p:animEffect transition="in" filter="wipe(left)">
                                      <p:cBhvr>
                                        <p:cTn id="48" dur="500"/>
                                        <p:tgtEl>
                                          <p:spTgt spid="54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1" grpId="0" autoUpdateAnimBg="0"/>
      <p:bldP spid="54302" grpId="0"/>
      <p:bldP spid="54303" grpId="0"/>
      <p:bldP spid="54306" grpId="0" animBg="1"/>
      <p:bldP spid="543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nvGraphicFramePr>
        <p:xfrm>
          <a:off x="1209040" y="2142758"/>
          <a:ext cx="6061992" cy="629708"/>
        </p:xfrm>
        <a:graphic>
          <a:graphicData uri="http://schemas.openxmlformats.org/presentationml/2006/ole">
            <mc:AlternateContent xmlns:mc="http://schemas.openxmlformats.org/markup-compatibility/2006">
              <mc:Choice xmlns:v="urn:schemas-microsoft-com:vml" Requires="v">
                <p:oleObj spid="_x0000_s56584" name="Equation" r:id="rId3" imgW="4584600" imgH="571320" progId="Equation.3">
                  <p:embed/>
                </p:oleObj>
              </mc:Choice>
              <mc:Fallback>
                <p:oleObj name="Equation" r:id="rId3" imgW="4584600" imgH="571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040" y="2142758"/>
                        <a:ext cx="6061992" cy="629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3" name="Object 3"/>
          <p:cNvGraphicFramePr>
            <a:graphicFrameLocks noChangeAspect="1"/>
          </p:cNvGraphicFramePr>
          <p:nvPr/>
        </p:nvGraphicFramePr>
        <p:xfrm>
          <a:off x="1475618" y="2905405"/>
          <a:ext cx="1162861" cy="481027"/>
        </p:xfrm>
        <a:graphic>
          <a:graphicData uri="http://schemas.openxmlformats.org/presentationml/2006/ole">
            <mc:AlternateContent xmlns:mc="http://schemas.openxmlformats.org/markup-compatibility/2006">
              <mc:Choice xmlns:v="urn:schemas-microsoft-com:vml" Requires="v">
                <p:oleObj spid="_x0000_s56585" name="Equation" r:id="rId5" imgW="406080" imgH="203040" progId="Equation.DSMT4">
                  <p:embed/>
                </p:oleObj>
              </mc:Choice>
              <mc:Fallback>
                <p:oleObj name="Equation" r:id="rId5" imgW="406080" imgH="203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18" y="2905405"/>
                        <a:ext cx="1162861" cy="481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4" name="Object 4"/>
          <p:cNvGraphicFramePr>
            <a:graphicFrameLocks noChangeAspect="1"/>
          </p:cNvGraphicFramePr>
          <p:nvPr/>
        </p:nvGraphicFramePr>
        <p:xfrm>
          <a:off x="3224107" y="2837186"/>
          <a:ext cx="2418080" cy="419806"/>
        </p:xfrm>
        <a:graphic>
          <a:graphicData uri="http://schemas.openxmlformats.org/presentationml/2006/ole">
            <mc:AlternateContent xmlns:mc="http://schemas.openxmlformats.org/markup-compatibility/2006">
              <mc:Choice xmlns:v="urn:schemas-microsoft-com:vml" Requires="v">
                <p:oleObj spid="_x0000_s56586" name="公式" r:id="rId7" imgW="1828800" imgH="380880" progId="Equation.3">
                  <p:embed/>
                </p:oleObj>
              </mc:Choice>
              <mc:Fallback>
                <p:oleObj name="公式" r:id="rId7" imgW="1828800" imgH="3808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4107" y="2837186"/>
                        <a:ext cx="2418080" cy="4198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5"/>
          <p:cNvGraphicFramePr>
            <a:graphicFrameLocks noChangeAspect="1"/>
          </p:cNvGraphicFramePr>
          <p:nvPr/>
        </p:nvGraphicFramePr>
        <p:xfrm>
          <a:off x="3224107" y="3360194"/>
          <a:ext cx="2485249" cy="585978"/>
        </p:xfrm>
        <a:graphic>
          <a:graphicData uri="http://schemas.openxmlformats.org/presentationml/2006/ole">
            <mc:AlternateContent xmlns:mc="http://schemas.openxmlformats.org/markup-compatibility/2006">
              <mc:Choice xmlns:v="urn:schemas-microsoft-com:vml" Requires="v">
                <p:oleObj spid="_x0000_s56587" name="公式" r:id="rId9" imgW="1879560" imgH="533160" progId="Equation.3">
                  <p:embed/>
                </p:oleObj>
              </mc:Choice>
              <mc:Fallback>
                <p:oleObj name="公式" r:id="rId9" imgW="1879560" imgH="53316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24107" y="3360194"/>
                        <a:ext cx="2485249" cy="585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6"/>
          <p:cNvGraphicFramePr>
            <a:graphicFrameLocks noChangeAspect="1"/>
          </p:cNvGraphicFramePr>
          <p:nvPr/>
        </p:nvGraphicFramePr>
        <p:xfrm>
          <a:off x="3224107" y="3995150"/>
          <a:ext cx="3392029" cy="629708"/>
        </p:xfrm>
        <a:graphic>
          <a:graphicData uri="http://schemas.openxmlformats.org/presentationml/2006/ole">
            <mc:AlternateContent xmlns:mc="http://schemas.openxmlformats.org/markup-compatibility/2006">
              <mc:Choice xmlns:v="urn:schemas-microsoft-com:vml" Requires="v">
                <p:oleObj spid="_x0000_s56588" name="公式" r:id="rId11" imgW="2565360" imgH="571320" progId="Equation.3">
                  <p:embed/>
                </p:oleObj>
              </mc:Choice>
              <mc:Fallback>
                <p:oleObj name="公式" r:id="rId11" imgW="2565360" imgH="57132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4107" y="3995150"/>
                        <a:ext cx="3392029" cy="6297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7"/>
          <p:cNvGraphicFramePr>
            <a:graphicFrameLocks noChangeAspect="1"/>
          </p:cNvGraphicFramePr>
          <p:nvPr/>
        </p:nvGraphicFramePr>
        <p:xfrm>
          <a:off x="1952096" y="524757"/>
          <a:ext cx="5138420" cy="489773"/>
        </p:xfrm>
        <a:graphic>
          <a:graphicData uri="http://schemas.openxmlformats.org/presentationml/2006/ole">
            <mc:AlternateContent xmlns:mc="http://schemas.openxmlformats.org/markup-compatibility/2006">
              <mc:Choice xmlns:v="urn:schemas-microsoft-com:vml" Requires="v">
                <p:oleObj spid="_x0000_s56589" name="Equation" r:id="rId13" imgW="3886200" imgH="444240" progId="Equation.3">
                  <p:embed/>
                </p:oleObj>
              </mc:Choice>
              <mc:Fallback>
                <p:oleObj name="Equation" r:id="rId13" imgW="3886200" imgH="44424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2096" y="524757"/>
                        <a:ext cx="5138420" cy="489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8"/>
          <p:cNvGraphicFramePr>
            <a:graphicFrameLocks noChangeAspect="1"/>
          </p:cNvGraphicFramePr>
          <p:nvPr/>
        </p:nvGraphicFramePr>
        <p:xfrm>
          <a:off x="2695152" y="1364368"/>
          <a:ext cx="2787509" cy="489773"/>
        </p:xfrm>
        <a:graphic>
          <a:graphicData uri="http://schemas.openxmlformats.org/presentationml/2006/ole">
            <mc:AlternateContent xmlns:mc="http://schemas.openxmlformats.org/markup-compatibility/2006">
              <mc:Choice xmlns:v="urn:schemas-microsoft-com:vml" Requires="v">
                <p:oleObj spid="_x0000_s56590" name="Equation" r:id="rId15" imgW="2108160" imgH="444240" progId="Equation.3">
                  <p:embed/>
                </p:oleObj>
              </mc:Choice>
              <mc:Fallback>
                <p:oleObj name="Equation" r:id="rId15" imgW="2108160" imgH="44424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95152" y="1364368"/>
                        <a:ext cx="2787509" cy="489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6221518" y="1280407"/>
          <a:ext cx="2502041" cy="587728"/>
        </p:xfrm>
        <a:graphic>
          <a:graphicData uri="http://schemas.openxmlformats.org/presentationml/2006/ole">
            <mc:AlternateContent xmlns:mc="http://schemas.openxmlformats.org/markup-compatibility/2006">
              <mc:Choice xmlns:v="urn:schemas-microsoft-com:vml" Requires="v">
                <p:oleObj spid="_x0000_s56591" name="Equation" r:id="rId17" imgW="1892160" imgH="533160" progId="Equation.3">
                  <p:embed/>
                </p:oleObj>
              </mc:Choice>
              <mc:Fallback>
                <p:oleObj name="Equation" r:id="rId17" imgW="1892160" imgH="53316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21518" y="1280407"/>
                        <a:ext cx="2502041" cy="587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1" name="Rectangle 11"/>
          <p:cNvSpPr>
            <a:spLocks noChangeArrowheads="1"/>
          </p:cNvSpPr>
          <p:nvPr/>
        </p:nvSpPr>
        <p:spPr bwMode="auto">
          <a:xfrm>
            <a:off x="1475617" y="4697515"/>
            <a:ext cx="865049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cs typeface="Times New Roman" pitchFamily="18" charset="0"/>
              </a:rPr>
              <a:t>另外，对于</a:t>
            </a:r>
            <a:r>
              <a:rPr lang="zh-CN" altLang="en-US">
                <a:solidFill>
                  <a:srgbClr val="FF0000"/>
                </a:solidFill>
                <a:ea typeface="黑体" pitchFamily="2" charset="-122"/>
                <a:cs typeface="Times New Roman" pitchFamily="18" charset="0"/>
              </a:rPr>
              <a:t>任意方阵（无论是否可逆）</a:t>
            </a:r>
            <a:r>
              <a:rPr lang="zh-CN" altLang="en-US">
                <a:cs typeface="Times New Roman" pitchFamily="18" charset="0"/>
              </a:rPr>
              <a:t>，有</a:t>
            </a:r>
            <a:r>
              <a:rPr lang="zh-CN" altLang="en-US"/>
              <a:t> </a:t>
            </a:r>
          </a:p>
        </p:txBody>
      </p:sp>
      <p:graphicFrame>
        <p:nvGraphicFramePr>
          <p:cNvPr id="56330" name="Object 10"/>
          <p:cNvGraphicFramePr>
            <a:graphicFrameLocks noChangeAspect="1"/>
          </p:cNvGraphicFramePr>
          <p:nvPr/>
        </p:nvGraphicFramePr>
        <p:xfrm>
          <a:off x="2928144" y="5364766"/>
          <a:ext cx="3786646" cy="659444"/>
        </p:xfrm>
        <a:graphic>
          <a:graphicData uri="http://schemas.openxmlformats.org/presentationml/2006/ole">
            <mc:AlternateContent xmlns:mc="http://schemas.openxmlformats.org/markup-compatibility/2006">
              <mc:Choice xmlns:v="urn:schemas-microsoft-com:vml" Requires="v">
                <p:oleObj spid="_x0000_s56592" name="Equation" r:id="rId19" imgW="1320480" imgH="279360" progId="Equation.DSMT4">
                  <p:embed/>
                </p:oleObj>
              </mc:Choice>
              <mc:Fallback>
                <p:oleObj name="Equation" r:id="rId19" imgW="1320480" imgH="27936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144" y="5364766"/>
                        <a:ext cx="3786646" cy="659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wipe(left)">
                                      <p:cBhvr>
                                        <p:cTn id="7" dur="500"/>
                                        <p:tgtEl>
                                          <p:spTgt spid="56328"/>
                                        </p:tgtEl>
                                      </p:cBhvr>
                                    </p:animEffect>
                                  </p:childTnLst>
                                  <p:subTnLst>
                                    <p:animClr clrSpc="rgb" dir="cw">
                                      <p:cBhvr override="childStyle">
                                        <p:cTn dur="1" fill="hold" display="0" masterRel="nextClick" afterEffect="1"/>
                                        <p:tgtEl>
                                          <p:spTgt spid="56328"/>
                                        </p:tgtEl>
                                        <p:attrNameLst>
                                          <p:attrName>ppt_c</p:attrName>
                                        </p:attrNameLst>
                                      </p:cBhvr>
                                      <p:to>
                                        <a:srgbClr val="0000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9"/>
                                        </p:tgtEl>
                                        <p:attrNameLst>
                                          <p:attrName>style.visibility</p:attrName>
                                        </p:attrNameLst>
                                      </p:cBhvr>
                                      <p:to>
                                        <p:strVal val="visible"/>
                                      </p:to>
                                    </p:set>
                                    <p:animEffect transition="in" filter="wipe(left)">
                                      <p:cBhvr>
                                        <p:cTn id="12" dur="500"/>
                                        <p:tgtEl>
                                          <p:spTgt spid="56329"/>
                                        </p:tgtEl>
                                      </p:cBhvr>
                                    </p:animEffect>
                                  </p:childTnLst>
                                  <p:subTnLst>
                                    <p:animClr clrSpc="rgb" dir="cw">
                                      <p:cBhvr override="childStyle">
                                        <p:cTn dur="1" fill="hold" display="0" masterRel="nextClick" afterEffect="1"/>
                                        <p:tgtEl>
                                          <p:spTgt spid="56329"/>
                                        </p:tgtEl>
                                        <p:attrNameLst>
                                          <p:attrName>ppt_c</p:attrName>
                                        </p:attrNameLst>
                                      </p:cBhvr>
                                      <p:to>
                                        <a:srgbClr val="0000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322"/>
                                        </p:tgtEl>
                                        <p:attrNameLst>
                                          <p:attrName>style.visibility</p:attrName>
                                        </p:attrNameLst>
                                      </p:cBhvr>
                                      <p:to>
                                        <p:strVal val="visible"/>
                                      </p:to>
                                    </p:set>
                                    <p:animEffect transition="in" filter="wipe(left)">
                                      <p:cBhvr>
                                        <p:cTn id="17" dur="500"/>
                                        <p:tgtEl>
                                          <p:spTgt spid="56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23"/>
                                        </p:tgtEl>
                                        <p:attrNameLst>
                                          <p:attrName>style.visibility</p:attrName>
                                        </p:attrNameLst>
                                      </p:cBhvr>
                                      <p:to>
                                        <p:strVal val="visible"/>
                                      </p:to>
                                    </p:set>
                                    <p:animEffect transition="in" filter="wipe(left)">
                                      <p:cBhvr>
                                        <p:cTn id="22" dur="500"/>
                                        <p:tgtEl>
                                          <p:spTgt spid="563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324"/>
                                        </p:tgtEl>
                                        <p:attrNameLst>
                                          <p:attrName>style.visibility</p:attrName>
                                        </p:attrNameLst>
                                      </p:cBhvr>
                                      <p:to>
                                        <p:strVal val="visible"/>
                                      </p:to>
                                    </p:set>
                                    <p:animEffect transition="in" filter="wipe(left)">
                                      <p:cBhvr>
                                        <p:cTn id="27" dur="500"/>
                                        <p:tgtEl>
                                          <p:spTgt spid="56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6325"/>
                                        </p:tgtEl>
                                        <p:attrNameLst>
                                          <p:attrName>style.visibility</p:attrName>
                                        </p:attrNameLst>
                                      </p:cBhvr>
                                      <p:to>
                                        <p:strVal val="visible"/>
                                      </p:to>
                                    </p:set>
                                    <p:animEffect transition="in" filter="wipe(left)">
                                      <p:cBhvr>
                                        <p:cTn id="32" dur="500"/>
                                        <p:tgtEl>
                                          <p:spTgt spid="563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6326"/>
                                        </p:tgtEl>
                                        <p:attrNameLst>
                                          <p:attrName>style.visibility</p:attrName>
                                        </p:attrNameLst>
                                      </p:cBhvr>
                                      <p:to>
                                        <p:strVal val="visible"/>
                                      </p:to>
                                    </p:set>
                                    <p:animEffect transition="in" filter="wipe(left)">
                                      <p:cBhvr>
                                        <p:cTn id="37" dur="500"/>
                                        <p:tgtEl>
                                          <p:spTgt spid="563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331"/>
                                        </p:tgtEl>
                                        <p:attrNameLst>
                                          <p:attrName>style.visibility</p:attrName>
                                        </p:attrNameLst>
                                      </p:cBhvr>
                                      <p:to>
                                        <p:strVal val="visible"/>
                                      </p:to>
                                    </p:set>
                                    <p:animEffect transition="in" filter="blinds(horizontal)">
                                      <p:cBhvr>
                                        <p:cTn id="42" dur="500"/>
                                        <p:tgtEl>
                                          <p:spTgt spid="56331"/>
                                        </p:tgtEl>
                                      </p:cBhvr>
                                    </p:animEffect>
                                  </p:childTnLst>
                                </p:cTn>
                              </p:par>
                              <p:par>
                                <p:cTn id="43" presetID="3" presetClass="entr" presetSubtype="10" fill="hold" nodeType="withEffect">
                                  <p:stCondLst>
                                    <p:cond delay="0"/>
                                  </p:stCondLst>
                                  <p:childTnLst>
                                    <p:set>
                                      <p:cBhvr>
                                        <p:cTn id="44" dur="1" fill="hold">
                                          <p:stCondLst>
                                            <p:cond delay="0"/>
                                          </p:stCondLst>
                                        </p:cTn>
                                        <p:tgtEl>
                                          <p:spTgt spid="56330"/>
                                        </p:tgtEl>
                                        <p:attrNameLst>
                                          <p:attrName>style.visibility</p:attrName>
                                        </p:attrNameLst>
                                      </p:cBhvr>
                                      <p:to>
                                        <p:strVal val="visible"/>
                                      </p:to>
                                    </p:set>
                                    <p:animEffect transition="in" filter="blinds(horizontal)">
                                      <p:cBhvr>
                                        <p:cTn id="45" dur="500"/>
                                        <p:tgtEl>
                                          <p:spTgt spid="56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209040" y="286867"/>
            <a:ext cx="10644171" cy="2301934"/>
          </a:xfrm>
        </p:spPr>
        <p:txBody>
          <a:bodyPr/>
          <a:lstStyle/>
          <a:p>
            <a:pPr marL="1216160" indent="-1216160"/>
            <a:r>
              <a:rPr lang="zh-CN" altLang="en-US" sz="3400">
                <a:solidFill>
                  <a:srgbClr val="CC0000"/>
                </a:solidFill>
              </a:rPr>
              <a:t>定理</a:t>
            </a:r>
            <a:r>
              <a:rPr lang="en-US" altLang="zh-CN" sz="3400">
                <a:solidFill>
                  <a:srgbClr val="CC0000"/>
                </a:solidFill>
              </a:rPr>
              <a:t>4</a:t>
            </a:r>
            <a:r>
              <a:rPr lang="en-US" altLang="zh-CN" sz="3400">
                <a:solidFill>
                  <a:schemeClr val="tx1"/>
                </a:solidFill>
              </a:rPr>
              <a:t>  </a:t>
            </a:r>
            <a:r>
              <a:rPr lang="zh-CN" altLang="en-US" sz="3400">
                <a:solidFill>
                  <a:schemeClr val="tx1"/>
                </a:solidFill>
              </a:rPr>
              <a:t>设</a:t>
            </a:r>
            <a:r>
              <a:rPr lang="en-US" altLang="zh-CN" sz="3400" i="1">
                <a:solidFill>
                  <a:schemeClr val="tx1"/>
                </a:solidFill>
              </a:rPr>
              <a:t>A</a:t>
            </a:r>
            <a:r>
              <a:rPr lang="zh-CN" altLang="en-US" sz="3400">
                <a:solidFill>
                  <a:schemeClr val="tx1"/>
                </a:solidFill>
              </a:rPr>
              <a:t>是</a:t>
            </a:r>
            <a:r>
              <a:rPr lang="en-US" altLang="zh-CN" sz="3400" i="1">
                <a:solidFill>
                  <a:schemeClr val="tx1"/>
                </a:solidFill>
              </a:rPr>
              <a:t>n</a:t>
            </a:r>
            <a:r>
              <a:rPr lang="zh-CN" altLang="en-US" sz="3400">
                <a:solidFill>
                  <a:schemeClr val="tx1"/>
                </a:solidFill>
              </a:rPr>
              <a:t>阶可逆矩阵，那么对任意</a:t>
            </a:r>
            <a:r>
              <a:rPr lang="en-US" altLang="zh-CN" sz="3400" i="1">
                <a:solidFill>
                  <a:schemeClr val="tx1"/>
                </a:solidFill>
              </a:rPr>
              <a:t>B=B</a:t>
            </a:r>
            <a:r>
              <a:rPr lang="en-US" altLang="zh-CN" sz="3400" i="1" baseline="-25000">
                <a:solidFill>
                  <a:schemeClr val="tx1"/>
                </a:solidFill>
              </a:rPr>
              <a:t>n</a:t>
            </a:r>
            <a:r>
              <a:rPr lang="en-US" altLang="zh-CN" sz="2900" baseline="-25000">
                <a:solidFill>
                  <a:schemeClr val="tx1"/>
                </a:solidFill>
              </a:rPr>
              <a:t>×</a:t>
            </a:r>
            <a:r>
              <a:rPr lang="en-US" altLang="zh-CN" sz="3400" i="1" baseline="-25000">
                <a:solidFill>
                  <a:schemeClr val="tx1"/>
                </a:solidFill>
              </a:rPr>
              <a:t>m</a:t>
            </a:r>
            <a:r>
              <a:rPr lang="en-US" altLang="zh-CN" sz="3400" i="1">
                <a:solidFill>
                  <a:schemeClr val="tx1"/>
                </a:solidFill>
              </a:rPr>
              <a:t> </a:t>
            </a:r>
            <a:r>
              <a:rPr lang="en-US" altLang="zh-CN" sz="3400">
                <a:solidFill>
                  <a:schemeClr val="tx1"/>
                </a:solidFill>
              </a:rPr>
              <a:t>(</a:t>
            </a:r>
            <a:r>
              <a:rPr lang="zh-CN" altLang="en-US" sz="3400">
                <a:solidFill>
                  <a:schemeClr val="tx1"/>
                </a:solidFill>
              </a:rPr>
              <a:t>或</a:t>
            </a:r>
            <a:r>
              <a:rPr lang="en-US" altLang="zh-CN" sz="3400" i="1">
                <a:solidFill>
                  <a:schemeClr val="tx1"/>
                </a:solidFill>
              </a:rPr>
              <a:t>B=B</a:t>
            </a:r>
            <a:r>
              <a:rPr lang="en-US" altLang="zh-CN" sz="3400" i="1" baseline="-25000">
                <a:solidFill>
                  <a:schemeClr val="tx1"/>
                </a:solidFill>
              </a:rPr>
              <a:t>m</a:t>
            </a:r>
            <a:r>
              <a:rPr lang="en-US" altLang="zh-CN" sz="2900" baseline="-25000">
                <a:solidFill>
                  <a:schemeClr val="tx1"/>
                </a:solidFill>
              </a:rPr>
              <a:t>×</a:t>
            </a:r>
            <a:r>
              <a:rPr lang="en-US" altLang="zh-CN" sz="3400" i="1" baseline="-25000">
                <a:solidFill>
                  <a:schemeClr val="tx1"/>
                </a:solidFill>
              </a:rPr>
              <a:t>n</a:t>
            </a:r>
            <a:r>
              <a:rPr lang="en-US" altLang="zh-CN" sz="3400">
                <a:solidFill>
                  <a:schemeClr val="tx1"/>
                </a:solidFill>
              </a:rPr>
              <a:t>) </a:t>
            </a:r>
            <a:r>
              <a:rPr lang="zh-CN" altLang="en-US" sz="3400">
                <a:solidFill>
                  <a:schemeClr val="tx1"/>
                </a:solidFill>
              </a:rPr>
              <a:t>，矩阵方程</a:t>
            </a:r>
            <a:br>
              <a:rPr lang="zh-CN" altLang="en-US" sz="3400">
                <a:solidFill>
                  <a:schemeClr val="tx1"/>
                </a:solidFill>
              </a:rPr>
            </a:br>
            <a:r>
              <a:rPr lang="zh-CN" altLang="en-US" sz="3400">
                <a:solidFill>
                  <a:schemeClr val="tx1"/>
                </a:solidFill>
              </a:rPr>
              <a:t>                 </a:t>
            </a:r>
            <a:r>
              <a:rPr lang="zh-CN" altLang="zh-CN" sz="3400" i="1">
                <a:solidFill>
                  <a:schemeClr val="tx1"/>
                </a:solidFill>
              </a:rPr>
              <a:t>AX</a:t>
            </a:r>
            <a:r>
              <a:rPr lang="zh-CN" altLang="zh-CN" sz="3400">
                <a:solidFill>
                  <a:schemeClr val="tx1"/>
                </a:solidFill>
              </a:rPr>
              <a:t>＝</a:t>
            </a:r>
            <a:r>
              <a:rPr lang="zh-CN" altLang="zh-CN" sz="3400" i="1">
                <a:solidFill>
                  <a:schemeClr val="tx1"/>
                </a:solidFill>
              </a:rPr>
              <a:t>B</a:t>
            </a:r>
            <a:r>
              <a:rPr lang="zh-CN" altLang="zh-CN" sz="3400">
                <a:solidFill>
                  <a:schemeClr val="tx1"/>
                </a:solidFill>
              </a:rPr>
              <a:t> （或</a:t>
            </a:r>
            <a:r>
              <a:rPr lang="zh-CN" altLang="zh-CN" sz="3400" i="1">
                <a:solidFill>
                  <a:schemeClr val="tx1"/>
                </a:solidFill>
              </a:rPr>
              <a:t>XA</a:t>
            </a:r>
            <a:r>
              <a:rPr lang="zh-CN" altLang="zh-CN" sz="3400">
                <a:solidFill>
                  <a:schemeClr val="tx1"/>
                </a:solidFill>
              </a:rPr>
              <a:t>=</a:t>
            </a:r>
            <a:r>
              <a:rPr lang="zh-CN" altLang="zh-CN" sz="3400" i="1">
                <a:solidFill>
                  <a:schemeClr val="tx1"/>
                </a:solidFill>
              </a:rPr>
              <a:t>B</a:t>
            </a:r>
            <a:r>
              <a:rPr lang="zh-CN" altLang="zh-CN" sz="3400">
                <a:solidFill>
                  <a:schemeClr val="tx1"/>
                </a:solidFill>
              </a:rPr>
              <a:t>）</a:t>
            </a:r>
            <a:r>
              <a:rPr lang="zh-CN" altLang="en-US" sz="3400">
                <a:solidFill>
                  <a:schemeClr val="tx1"/>
                </a:solidFill>
              </a:rPr>
              <a:t/>
            </a:r>
            <a:br>
              <a:rPr lang="zh-CN" altLang="en-US" sz="3400">
                <a:solidFill>
                  <a:schemeClr val="tx1"/>
                </a:solidFill>
              </a:rPr>
            </a:br>
            <a:r>
              <a:rPr lang="zh-CN" altLang="en-US" sz="3400">
                <a:solidFill>
                  <a:schemeClr val="tx1"/>
                </a:solidFill>
              </a:rPr>
              <a:t>有</a:t>
            </a:r>
            <a:r>
              <a:rPr lang="zh-CN" altLang="en-US" sz="3400">
                <a:solidFill>
                  <a:srgbClr val="FF0000"/>
                </a:solidFill>
              </a:rPr>
              <a:t>唯一解</a:t>
            </a:r>
            <a:r>
              <a:rPr lang="zh-CN" altLang="en-US" sz="3400" i="1">
                <a:solidFill>
                  <a:schemeClr val="tx1"/>
                </a:solidFill>
              </a:rPr>
              <a:t> </a:t>
            </a:r>
            <a:r>
              <a:rPr lang="en-US" altLang="zh-CN" sz="3400" i="1">
                <a:solidFill>
                  <a:schemeClr val="tx1"/>
                </a:solidFill>
              </a:rPr>
              <a:t>X=A</a:t>
            </a:r>
            <a:r>
              <a:rPr lang="en-US" altLang="zh-CN" sz="3400" baseline="30000">
                <a:solidFill>
                  <a:schemeClr val="tx1"/>
                </a:solidFill>
              </a:rPr>
              <a:t>-1</a:t>
            </a:r>
            <a:r>
              <a:rPr lang="en-US" altLang="zh-CN" sz="3400" i="1">
                <a:solidFill>
                  <a:schemeClr val="tx1"/>
                </a:solidFill>
              </a:rPr>
              <a:t>B</a:t>
            </a:r>
            <a:r>
              <a:rPr lang="en-US" altLang="zh-CN" sz="3400" baseline="30000">
                <a:solidFill>
                  <a:schemeClr val="tx1"/>
                </a:solidFill>
              </a:rPr>
              <a:t>     </a:t>
            </a:r>
            <a:r>
              <a:rPr lang="en-US" altLang="zh-CN" sz="3400">
                <a:solidFill>
                  <a:schemeClr val="tx1"/>
                </a:solidFill>
              </a:rPr>
              <a:t>(</a:t>
            </a:r>
            <a:r>
              <a:rPr lang="zh-CN" altLang="en-US" sz="3400">
                <a:solidFill>
                  <a:schemeClr val="tx1"/>
                </a:solidFill>
              </a:rPr>
              <a:t>或</a:t>
            </a:r>
            <a:r>
              <a:rPr lang="en-US" altLang="zh-CN" sz="3400" i="1">
                <a:solidFill>
                  <a:schemeClr val="tx1"/>
                </a:solidFill>
              </a:rPr>
              <a:t>X=BA</a:t>
            </a:r>
            <a:r>
              <a:rPr lang="en-US" altLang="zh-CN" sz="3400" baseline="30000">
                <a:solidFill>
                  <a:schemeClr val="tx1"/>
                </a:solidFill>
              </a:rPr>
              <a:t>-1</a:t>
            </a:r>
            <a:r>
              <a:rPr lang="en-US" altLang="zh-CN" sz="3400">
                <a:solidFill>
                  <a:schemeClr val="tx1"/>
                </a:solidFill>
              </a:rPr>
              <a:t>).</a:t>
            </a:r>
          </a:p>
        </p:txBody>
      </p:sp>
      <p:graphicFrame>
        <p:nvGraphicFramePr>
          <p:cNvPr id="185348" name="Object 4"/>
          <p:cNvGraphicFramePr>
            <a:graphicFrameLocks noChangeAspect="1"/>
          </p:cNvGraphicFramePr>
          <p:nvPr/>
        </p:nvGraphicFramePr>
        <p:xfrm>
          <a:off x="2426477" y="5205590"/>
          <a:ext cx="1744293" cy="472281"/>
        </p:xfrm>
        <a:graphic>
          <a:graphicData uri="http://schemas.openxmlformats.org/presentationml/2006/ole">
            <mc:AlternateContent xmlns:mc="http://schemas.openxmlformats.org/markup-compatibility/2006">
              <mc:Choice xmlns:v="urn:schemas-microsoft-com:vml" Requires="v">
                <p:oleObj spid="_x0000_s185470" name="Equation" r:id="rId3" imgW="583920" imgH="190440" progId="Equation.DSMT4">
                  <p:embed/>
                </p:oleObj>
              </mc:Choice>
              <mc:Fallback>
                <p:oleObj name="Equation" r:id="rId3" imgW="583920" imgH="1904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477" y="5205590"/>
                        <a:ext cx="1744293" cy="472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0" name="Rectangle 6"/>
          <p:cNvSpPr>
            <a:spLocks noChangeArrowheads="1"/>
          </p:cNvSpPr>
          <p:nvPr/>
        </p:nvSpPr>
        <p:spPr bwMode="auto">
          <a:xfrm>
            <a:off x="999137" y="2530161"/>
            <a:ext cx="9847938" cy="115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dirty="0">
                <a:latin typeface="黑体" pitchFamily="2" charset="-122"/>
                <a:ea typeface="黑体" pitchFamily="2" charset="-122"/>
              </a:rPr>
              <a:t>证</a:t>
            </a:r>
            <a:r>
              <a:rPr lang="en-US" altLang="zh-CN" dirty="0">
                <a:latin typeface="黑体" pitchFamily="2" charset="-122"/>
                <a:ea typeface="黑体" pitchFamily="2" charset="-122"/>
              </a:rPr>
              <a:t>: </a:t>
            </a:r>
            <a:r>
              <a:rPr lang="zh-CN" altLang="en-US" dirty="0">
                <a:latin typeface="黑体" pitchFamily="2" charset="-122"/>
                <a:ea typeface="黑体" pitchFamily="2" charset="-122"/>
              </a:rPr>
              <a:t>由于</a:t>
            </a:r>
            <a:r>
              <a:rPr lang="en-US" altLang="zh-CN" i="1" dirty="0">
                <a:ea typeface="黑体" pitchFamily="2" charset="-122"/>
              </a:rPr>
              <a:t>A</a:t>
            </a:r>
            <a:r>
              <a:rPr lang="zh-CN" altLang="en-US" dirty="0">
                <a:latin typeface="黑体" pitchFamily="2" charset="-122"/>
                <a:ea typeface="黑体" pitchFamily="2" charset="-122"/>
              </a:rPr>
              <a:t>可逆，用其逆矩阵</a:t>
            </a:r>
            <a:r>
              <a:rPr lang="en-US" altLang="zh-CN" i="1" dirty="0">
                <a:ea typeface="黑体" pitchFamily="2" charset="-122"/>
              </a:rPr>
              <a:t>A</a:t>
            </a:r>
            <a:r>
              <a:rPr lang="en-US" altLang="zh-CN" baseline="30000" dirty="0">
                <a:latin typeface="黑体" pitchFamily="2" charset="-122"/>
                <a:ea typeface="黑体" pitchFamily="2" charset="-122"/>
              </a:rPr>
              <a:t>−1</a:t>
            </a:r>
            <a:r>
              <a:rPr lang="zh-CN" altLang="en-US" dirty="0">
                <a:latin typeface="黑体" pitchFamily="2" charset="-122"/>
                <a:ea typeface="黑体" pitchFamily="2" charset="-122"/>
              </a:rPr>
              <a:t>左乘方程</a:t>
            </a:r>
            <a:r>
              <a:rPr lang="en-US" altLang="zh-CN" i="1" dirty="0">
                <a:ea typeface="黑体" pitchFamily="2" charset="-122"/>
              </a:rPr>
              <a:t>AX</a:t>
            </a:r>
            <a:r>
              <a:rPr lang="zh-CN" altLang="en-US" i="1" dirty="0">
                <a:ea typeface="黑体" pitchFamily="2" charset="-122"/>
              </a:rPr>
              <a:t>＝</a:t>
            </a:r>
            <a:r>
              <a:rPr lang="en-US" altLang="zh-CN" i="1" dirty="0">
                <a:ea typeface="黑体" pitchFamily="2" charset="-122"/>
              </a:rPr>
              <a:t>B</a:t>
            </a:r>
            <a:r>
              <a:rPr lang="zh-CN" altLang="en-US" dirty="0">
                <a:latin typeface="黑体" pitchFamily="2" charset="-122"/>
                <a:ea typeface="黑体" pitchFamily="2" charset="-122"/>
              </a:rPr>
              <a:t>得</a:t>
            </a:r>
          </a:p>
          <a:p>
            <a:r>
              <a:rPr lang="zh-CN" altLang="en-US" dirty="0">
                <a:latin typeface="黑体" pitchFamily="2" charset="-122"/>
                <a:ea typeface="黑体" pitchFamily="2" charset="-122"/>
              </a:rPr>
              <a:t> </a:t>
            </a:r>
            <a:r>
              <a:rPr lang="en-US" altLang="zh-CN" i="1" dirty="0">
                <a:ea typeface="黑体" pitchFamily="2" charset="-122"/>
              </a:rPr>
              <a:t>A</a:t>
            </a:r>
            <a:r>
              <a:rPr lang="en-US" altLang="zh-CN" baseline="30000" dirty="0">
                <a:latin typeface="黑体" pitchFamily="2" charset="-122"/>
                <a:ea typeface="黑体" pitchFamily="2" charset="-122"/>
              </a:rPr>
              <a:t>−1</a:t>
            </a:r>
            <a:r>
              <a:rPr lang="en-US" altLang="zh-CN" i="1" dirty="0">
                <a:ea typeface="黑体" pitchFamily="2" charset="-122"/>
              </a:rPr>
              <a:t>AX</a:t>
            </a:r>
            <a:r>
              <a:rPr lang="zh-CN" altLang="en-US" dirty="0">
                <a:latin typeface="黑体" pitchFamily="2" charset="-122"/>
                <a:ea typeface="黑体" pitchFamily="2" charset="-122"/>
              </a:rPr>
              <a:t>＝</a:t>
            </a:r>
            <a:r>
              <a:rPr lang="en-US" altLang="zh-CN" i="1" dirty="0">
                <a:ea typeface="黑体" pitchFamily="2" charset="-122"/>
              </a:rPr>
              <a:t>A</a:t>
            </a:r>
            <a:r>
              <a:rPr lang="en-US" altLang="zh-CN" baseline="30000" dirty="0">
                <a:latin typeface="黑体" pitchFamily="2" charset="-122"/>
                <a:ea typeface="黑体" pitchFamily="2" charset="-122"/>
              </a:rPr>
              <a:t>−1</a:t>
            </a:r>
            <a:r>
              <a:rPr lang="en-US" altLang="zh-CN" i="1" dirty="0">
                <a:ea typeface="黑体" pitchFamily="2" charset="-122"/>
              </a:rPr>
              <a:t>B</a:t>
            </a:r>
            <a:r>
              <a:rPr lang="en-US" altLang="zh-CN" dirty="0">
                <a:latin typeface="黑体" pitchFamily="2" charset="-122"/>
                <a:ea typeface="黑体" pitchFamily="2" charset="-122"/>
              </a:rPr>
              <a:t>. 	</a:t>
            </a:r>
          </a:p>
        </p:txBody>
      </p:sp>
      <p:sp>
        <p:nvSpPr>
          <p:cNvPr id="185351" name="Rectangle 7"/>
          <p:cNvSpPr>
            <a:spLocks noChangeArrowheads="1"/>
          </p:cNvSpPr>
          <p:nvPr/>
        </p:nvSpPr>
        <p:spPr bwMode="auto">
          <a:xfrm>
            <a:off x="1213238" y="4540088"/>
            <a:ext cx="299670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latin typeface="黑体" pitchFamily="2" charset="-122"/>
                <a:ea typeface="黑体" pitchFamily="2" charset="-122"/>
              </a:rPr>
              <a:t>即</a:t>
            </a:r>
            <a:r>
              <a:rPr lang="en-US" altLang="zh-CN" i="1">
                <a:ea typeface="黑体" pitchFamily="2" charset="-122"/>
              </a:rPr>
              <a:t>AC</a:t>
            </a:r>
            <a:r>
              <a:rPr lang="zh-CN" altLang="en-US" i="1">
                <a:ea typeface="黑体" pitchFamily="2" charset="-122"/>
              </a:rPr>
              <a:t>＝</a:t>
            </a:r>
            <a:r>
              <a:rPr lang="en-US" altLang="zh-CN" i="1">
                <a:ea typeface="黑体" pitchFamily="2" charset="-122"/>
              </a:rPr>
              <a:t>B</a:t>
            </a:r>
            <a:r>
              <a:rPr lang="zh-CN" altLang="en-US">
                <a:latin typeface="黑体" pitchFamily="2" charset="-122"/>
                <a:ea typeface="黑体" pitchFamily="2" charset="-122"/>
              </a:rPr>
              <a:t>，则	</a:t>
            </a:r>
          </a:p>
        </p:txBody>
      </p:sp>
      <p:sp>
        <p:nvSpPr>
          <p:cNvPr id="185352" name="Rectangle 8"/>
          <p:cNvSpPr>
            <a:spLocks noChangeArrowheads="1"/>
          </p:cNvSpPr>
          <p:nvPr/>
        </p:nvSpPr>
        <p:spPr bwMode="auto">
          <a:xfrm>
            <a:off x="1190150" y="5888713"/>
            <a:ext cx="469107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latin typeface="黑体" pitchFamily="2" charset="-122"/>
                <a:ea typeface="黑体" pitchFamily="2" charset="-122"/>
                <a:cs typeface="Times New Roman" pitchFamily="18" charset="0"/>
              </a:rPr>
              <a:t>故</a:t>
            </a:r>
            <a:r>
              <a:rPr lang="en-US" altLang="zh-CN" i="1">
                <a:ea typeface="黑体" pitchFamily="2" charset="-122"/>
                <a:cs typeface="Times New Roman" pitchFamily="18" charset="0"/>
              </a:rPr>
              <a:t>X</a:t>
            </a:r>
            <a:r>
              <a:rPr lang="zh-CN" altLang="en-US" i="1">
                <a:ea typeface="黑体" pitchFamily="2" charset="-122"/>
                <a:cs typeface="Times New Roman" pitchFamily="18" charset="0"/>
              </a:rPr>
              <a:t>＝</a:t>
            </a:r>
            <a:r>
              <a:rPr lang="en-US" altLang="zh-CN" i="1">
                <a:ea typeface="黑体" pitchFamily="2" charset="-122"/>
                <a:cs typeface="Times New Roman" pitchFamily="18" charset="0"/>
              </a:rPr>
              <a:t>A</a:t>
            </a:r>
            <a:r>
              <a:rPr lang="en-US" altLang="zh-CN" baseline="30000">
                <a:ea typeface="黑体" pitchFamily="2" charset="-122"/>
                <a:cs typeface="Times New Roman" pitchFamily="18" charset="0"/>
              </a:rPr>
              <a:t>−1</a:t>
            </a:r>
            <a:r>
              <a:rPr lang="en-US" altLang="zh-CN" i="1">
                <a:ea typeface="黑体" pitchFamily="2" charset="-122"/>
                <a:cs typeface="Times New Roman" pitchFamily="18" charset="0"/>
              </a:rPr>
              <a:t>B</a:t>
            </a:r>
            <a:r>
              <a:rPr lang="zh-CN" altLang="en-US">
                <a:latin typeface="黑体" pitchFamily="2" charset="-122"/>
                <a:ea typeface="黑体" pitchFamily="2" charset="-122"/>
                <a:cs typeface="Times New Roman" pitchFamily="18" charset="0"/>
              </a:rPr>
              <a:t>为唯一解。 </a:t>
            </a:r>
          </a:p>
        </p:txBody>
      </p:sp>
      <p:sp>
        <p:nvSpPr>
          <p:cNvPr id="185353" name="Rectangle 9"/>
          <p:cNvSpPr>
            <a:spLocks noChangeArrowheads="1"/>
          </p:cNvSpPr>
          <p:nvPr/>
        </p:nvSpPr>
        <p:spPr bwMode="auto">
          <a:xfrm>
            <a:off x="2046553" y="3944423"/>
            <a:ext cx="917467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pPr eaLnBrk="0" hangingPunct="0"/>
            <a:r>
              <a:rPr lang="zh-CN" altLang="en-US">
                <a:ea typeface="黑体" pitchFamily="2" charset="-122"/>
              </a:rPr>
              <a:t>再证解的唯一性：若方程还有另一解</a:t>
            </a:r>
            <a:r>
              <a:rPr lang="en-US" altLang="zh-CN" i="1">
                <a:ea typeface="黑体" pitchFamily="2" charset="-122"/>
              </a:rPr>
              <a:t>C=C</a:t>
            </a:r>
            <a:r>
              <a:rPr lang="en-US" altLang="zh-CN" i="1" baseline="-25000">
                <a:effectLst>
                  <a:outerShdw blurRad="38100" dist="38100" dir="2700000" algn="tl">
                    <a:srgbClr val="C0C0C0"/>
                  </a:outerShdw>
                </a:effectLst>
              </a:rPr>
              <a:t>n</a:t>
            </a:r>
            <a:r>
              <a:rPr lang="en-US" altLang="zh-CN" baseline="-25000">
                <a:effectLst>
                  <a:outerShdw blurRad="38100" dist="38100" dir="2700000" algn="tl">
                    <a:srgbClr val="C0C0C0"/>
                  </a:outerShdw>
                </a:effectLst>
              </a:rPr>
              <a:t>×</a:t>
            </a:r>
            <a:r>
              <a:rPr lang="en-US" altLang="zh-CN" i="1" baseline="-25000">
                <a:effectLst>
                  <a:outerShdw blurRad="38100" dist="38100" dir="2700000" algn="tl">
                    <a:srgbClr val="C0C0C0"/>
                  </a:outerShdw>
                </a:effectLst>
              </a:rPr>
              <a:t>m</a:t>
            </a:r>
            <a:r>
              <a:rPr lang="zh-CN" altLang="en-US"/>
              <a:t>，</a:t>
            </a:r>
          </a:p>
        </p:txBody>
      </p:sp>
      <p:sp>
        <p:nvSpPr>
          <p:cNvPr id="185354" name="Rectangle 10"/>
          <p:cNvSpPr>
            <a:spLocks noChangeArrowheads="1"/>
          </p:cNvSpPr>
          <p:nvPr/>
        </p:nvSpPr>
        <p:spPr bwMode="auto">
          <a:xfrm>
            <a:off x="4313503" y="3071578"/>
            <a:ext cx="512869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latin typeface="黑体" pitchFamily="2" charset="-122"/>
                <a:ea typeface="黑体" pitchFamily="2" charset="-122"/>
              </a:rPr>
              <a:t>得到</a:t>
            </a:r>
            <a:r>
              <a:rPr lang="en-US" altLang="zh-CN" i="1">
                <a:ea typeface="黑体" pitchFamily="2" charset="-122"/>
              </a:rPr>
              <a:t>X</a:t>
            </a:r>
            <a:r>
              <a:rPr lang="zh-CN" altLang="en-US" i="1">
                <a:ea typeface="黑体" pitchFamily="2" charset="-122"/>
              </a:rPr>
              <a:t>＝</a:t>
            </a:r>
            <a:r>
              <a:rPr lang="en-US" altLang="zh-CN" i="1">
                <a:ea typeface="黑体" pitchFamily="2" charset="-122"/>
              </a:rPr>
              <a:t>A</a:t>
            </a:r>
            <a:r>
              <a:rPr lang="en-US" altLang="zh-CN" baseline="30000">
                <a:ea typeface="黑体" pitchFamily="2" charset="-122"/>
              </a:rPr>
              <a:t>−1</a:t>
            </a:r>
            <a:r>
              <a:rPr lang="en-US" altLang="zh-CN" i="1">
                <a:ea typeface="黑体" pitchFamily="2" charset="-122"/>
              </a:rPr>
              <a:t>B</a:t>
            </a:r>
            <a:r>
              <a:rPr lang="zh-CN" altLang="en-US">
                <a:latin typeface="黑体" pitchFamily="2" charset="-122"/>
                <a:ea typeface="黑体" pitchFamily="2" charset="-122"/>
              </a:rPr>
              <a:t>为方程的解</a:t>
            </a:r>
            <a:r>
              <a:rPr lang="en-US" altLang="zh-CN">
                <a:latin typeface="黑体" pitchFamily="2" charset="-122"/>
                <a:ea typeface="黑体" pitchFamily="2" charset="-122"/>
              </a:rPr>
              <a:t>.</a:t>
            </a:r>
          </a:p>
        </p:txBody>
      </p:sp>
      <p:graphicFrame>
        <p:nvGraphicFramePr>
          <p:cNvPr id="185355" name="Object 11"/>
          <p:cNvGraphicFramePr>
            <a:graphicFrameLocks noChangeAspect="1"/>
          </p:cNvGraphicFramePr>
          <p:nvPr/>
        </p:nvGraphicFramePr>
        <p:xfrm>
          <a:off x="4141383" y="5100638"/>
          <a:ext cx="2350911" cy="661194"/>
        </p:xfrm>
        <a:graphic>
          <a:graphicData uri="http://schemas.openxmlformats.org/presentationml/2006/ole">
            <mc:AlternateContent xmlns:mc="http://schemas.openxmlformats.org/markup-compatibility/2006">
              <mc:Choice xmlns:v="urn:schemas-microsoft-com:vml" Requires="v">
                <p:oleObj spid="_x0000_s185471" name="Equation" r:id="rId5" imgW="787320" imgH="266400" progId="Equation.DSMT4">
                  <p:embed/>
                </p:oleObj>
              </mc:Choice>
              <mc:Fallback>
                <p:oleObj name="Equation" r:id="rId5" imgW="787320" imgH="2664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1383" y="5100638"/>
                        <a:ext cx="2350911" cy="661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6" name="Object 12"/>
          <p:cNvGraphicFramePr>
            <a:graphicFrameLocks noChangeAspect="1"/>
          </p:cNvGraphicFramePr>
          <p:nvPr/>
        </p:nvGraphicFramePr>
        <p:xfrm>
          <a:off x="6521680" y="5100638"/>
          <a:ext cx="2388694" cy="661194"/>
        </p:xfrm>
        <a:graphic>
          <a:graphicData uri="http://schemas.openxmlformats.org/presentationml/2006/ole">
            <mc:AlternateContent xmlns:mc="http://schemas.openxmlformats.org/markup-compatibility/2006">
              <mc:Choice xmlns:v="urn:schemas-microsoft-com:vml" Requires="v">
                <p:oleObj spid="_x0000_s185472" name="Equation" r:id="rId7" imgW="799920" imgH="266400" progId="Equation.DSMT4">
                  <p:embed/>
                </p:oleObj>
              </mc:Choice>
              <mc:Fallback>
                <p:oleObj name="Equation" r:id="rId7" imgW="799920" imgH="2664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1680" y="5100638"/>
                        <a:ext cx="2388694" cy="661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5357" name="Object 13"/>
          <p:cNvGraphicFramePr>
            <a:graphicFrameLocks noChangeAspect="1"/>
          </p:cNvGraphicFramePr>
          <p:nvPr/>
        </p:nvGraphicFramePr>
        <p:xfrm>
          <a:off x="8836907" y="5126876"/>
          <a:ext cx="2539824" cy="535252"/>
        </p:xfrm>
        <a:graphic>
          <a:graphicData uri="http://schemas.openxmlformats.org/presentationml/2006/ole">
            <mc:AlternateContent xmlns:mc="http://schemas.openxmlformats.org/markup-compatibility/2006">
              <mc:Choice xmlns:v="urn:schemas-microsoft-com:vml" Requires="v">
                <p:oleObj spid="_x0000_s185473" name="Equation" r:id="rId9" imgW="850680" imgH="215640" progId="Equation.DSMT4">
                  <p:embed/>
                </p:oleObj>
              </mc:Choice>
              <mc:Fallback>
                <p:oleObj name="Equation" r:id="rId9" imgW="850680" imgH="21564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36907" y="5126876"/>
                        <a:ext cx="2539824" cy="535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50"/>
                                        </p:tgtEl>
                                        <p:attrNameLst>
                                          <p:attrName>style.visibility</p:attrName>
                                        </p:attrNameLst>
                                      </p:cBhvr>
                                      <p:to>
                                        <p:strVal val="visible"/>
                                      </p:to>
                                    </p:set>
                                    <p:animEffect transition="in" filter="wipe(left)">
                                      <p:cBhvr>
                                        <p:cTn id="7" dur="500"/>
                                        <p:tgtEl>
                                          <p:spTgt spid="1853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54"/>
                                        </p:tgtEl>
                                        <p:attrNameLst>
                                          <p:attrName>style.visibility</p:attrName>
                                        </p:attrNameLst>
                                      </p:cBhvr>
                                      <p:to>
                                        <p:strVal val="visible"/>
                                      </p:to>
                                    </p:set>
                                    <p:animEffect transition="in" filter="wipe(left)">
                                      <p:cBhvr>
                                        <p:cTn id="12" dur="500"/>
                                        <p:tgtEl>
                                          <p:spTgt spid="1853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53"/>
                                        </p:tgtEl>
                                        <p:attrNameLst>
                                          <p:attrName>style.visibility</p:attrName>
                                        </p:attrNameLst>
                                      </p:cBhvr>
                                      <p:to>
                                        <p:strVal val="visible"/>
                                      </p:to>
                                    </p:set>
                                    <p:animEffect transition="in" filter="wipe(left)">
                                      <p:cBhvr>
                                        <p:cTn id="17" dur="500"/>
                                        <p:tgtEl>
                                          <p:spTgt spid="1853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5351"/>
                                        </p:tgtEl>
                                        <p:attrNameLst>
                                          <p:attrName>style.visibility</p:attrName>
                                        </p:attrNameLst>
                                      </p:cBhvr>
                                      <p:to>
                                        <p:strVal val="visible"/>
                                      </p:to>
                                    </p:set>
                                    <p:animEffect transition="in" filter="wipe(left)">
                                      <p:cBhvr>
                                        <p:cTn id="22" dur="500"/>
                                        <p:tgtEl>
                                          <p:spTgt spid="1853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5348"/>
                                        </p:tgtEl>
                                        <p:attrNameLst>
                                          <p:attrName>style.visibility</p:attrName>
                                        </p:attrNameLst>
                                      </p:cBhvr>
                                      <p:to>
                                        <p:strVal val="visible"/>
                                      </p:to>
                                    </p:set>
                                    <p:animEffect transition="in" filter="wipe(left)">
                                      <p:cBhvr>
                                        <p:cTn id="27" dur="500"/>
                                        <p:tgtEl>
                                          <p:spTgt spid="1853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5355"/>
                                        </p:tgtEl>
                                        <p:attrNameLst>
                                          <p:attrName>style.visibility</p:attrName>
                                        </p:attrNameLst>
                                      </p:cBhvr>
                                      <p:to>
                                        <p:strVal val="visible"/>
                                      </p:to>
                                    </p:set>
                                    <p:animEffect transition="in" filter="wipe(left)">
                                      <p:cBhvr>
                                        <p:cTn id="32" dur="500"/>
                                        <p:tgtEl>
                                          <p:spTgt spid="1853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5356"/>
                                        </p:tgtEl>
                                        <p:attrNameLst>
                                          <p:attrName>style.visibility</p:attrName>
                                        </p:attrNameLst>
                                      </p:cBhvr>
                                      <p:to>
                                        <p:strVal val="visible"/>
                                      </p:to>
                                    </p:set>
                                    <p:animEffect transition="in" filter="wipe(left)">
                                      <p:cBhvr>
                                        <p:cTn id="37" dur="500"/>
                                        <p:tgtEl>
                                          <p:spTgt spid="1853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5357"/>
                                        </p:tgtEl>
                                        <p:attrNameLst>
                                          <p:attrName>style.visibility</p:attrName>
                                        </p:attrNameLst>
                                      </p:cBhvr>
                                      <p:to>
                                        <p:strVal val="visible"/>
                                      </p:to>
                                    </p:set>
                                    <p:animEffect transition="in" filter="wipe(left)">
                                      <p:cBhvr>
                                        <p:cTn id="42" dur="500"/>
                                        <p:tgtEl>
                                          <p:spTgt spid="1853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5352"/>
                                        </p:tgtEl>
                                        <p:attrNameLst>
                                          <p:attrName>style.visibility</p:attrName>
                                        </p:attrNameLst>
                                      </p:cBhvr>
                                      <p:to>
                                        <p:strVal val="visible"/>
                                      </p:to>
                                    </p:set>
                                    <p:animEffect transition="in" filter="wipe(left)">
                                      <p:cBhvr>
                                        <p:cTn id="47" dur="500"/>
                                        <p:tgtEl>
                                          <p:spTgt spid="185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p:bldP spid="185351" grpId="0"/>
      <p:bldP spid="185352" grpId="0"/>
      <p:bldP spid="185353" grpId="0"/>
      <p:bldP spid="1853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209040" y="286867"/>
            <a:ext cx="10549714" cy="1259417"/>
          </a:xfrm>
        </p:spPr>
        <p:txBody>
          <a:bodyPr/>
          <a:lstStyle/>
          <a:p>
            <a:r>
              <a:rPr lang="zh-CN" altLang="en-US" sz="3400" dirty="0" smtClean="0">
                <a:solidFill>
                  <a:schemeClr val="tx1"/>
                </a:solidFill>
              </a:rPr>
              <a:t>       特殊情况：当</a:t>
            </a:r>
            <a:r>
              <a:rPr lang="en-US" altLang="zh-CN" sz="3400" i="1" dirty="0">
                <a:solidFill>
                  <a:schemeClr val="tx1"/>
                </a:solidFill>
              </a:rPr>
              <a:t>B</a:t>
            </a:r>
            <a:r>
              <a:rPr lang="zh-CN" altLang="en-US" sz="3400" dirty="0">
                <a:solidFill>
                  <a:schemeClr val="tx1"/>
                </a:solidFill>
              </a:rPr>
              <a:t>为</a:t>
            </a:r>
            <a:r>
              <a:rPr lang="zh-CN" altLang="en-US" sz="3400" dirty="0">
                <a:solidFill>
                  <a:srgbClr val="FF0000"/>
                </a:solidFill>
              </a:rPr>
              <a:t>列向量</a:t>
            </a:r>
            <a:r>
              <a:rPr lang="zh-CN" altLang="en-US" sz="3400" dirty="0">
                <a:solidFill>
                  <a:schemeClr val="tx1"/>
                </a:solidFill>
              </a:rPr>
              <a:t>时，得到</a:t>
            </a:r>
            <a:r>
              <a:rPr lang="en-US" altLang="zh-CN" sz="3400" i="1" dirty="0">
                <a:solidFill>
                  <a:schemeClr val="tx1"/>
                </a:solidFill>
              </a:rPr>
              <a:t>Cramer</a:t>
            </a:r>
            <a:r>
              <a:rPr lang="zh-CN" altLang="en-US" sz="3400" dirty="0">
                <a:solidFill>
                  <a:schemeClr val="tx1"/>
                </a:solidFill>
              </a:rPr>
              <a:t>规则（克拉默、克莱姆）</a:t>
            </a:r>
            <a:r>
              <a:rPr lang="en-US" altLang="zh-CN" sz="3400" dirty="0">
                <a:solidFill>
                  <a:schemeClr val="tx1"/>
                </a:solidFill>
              </a:rPr>
              <a:t>.</a:t>
            </a:r>
          </a:p>
        </p:txBody>
      </p:sp>
      <p:sp>
        <p:nvSpPr>
          <p:cNvPr id="186372" name="Text Box 4"/>
          <p:cNvSpPr txBox="1">
            <a:spLocks noChangeArrowheads="1"/>
          </p:cNvSpPr>
          <p:nvPr/>
        </p:nvSpPr>
        <p:spPr bwMode="auto">
          <a:xfrm>
            <a:off x="1209040" y="1581268"/>
            <a:ext cx="725267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solidFill>
                  <a:srgbClr val="CC0000"/>
                </a:solidFill>
                <a:latin typeface="黑体" pitchFamily="2" charset="-122"/>
                <a:ea typeface="黑体" pitchFamily="2" charset="-122"/>
              </a:rPr>
              <a:t>定理</a:t>
            </a:r>
            <a:r>
              <a:rPr lang="en-US" altLang="zh-CN">
                <a:solidFill>
                  <a:srgbClr val="CC0000"/>
                </a:solidFill>
                <a:latin typeface="黑体" pitchFamily="2" charset="-122"/>
                <a:ea typeface="黑体" pitchFamily="2" charset="-122"/>
              </a:rPr>
              <a:t>5</a:t>
            </a:r>
            <a:r>
              <a:rPr lang="zh-CN" altLang="en-US">
                <a:latin typeface="黑体" pitchFamily="2" charset="-122"/>
                <a:ea typeface="黑体" pitchFamily="2" charset="-122"/>
              </a:rPr>
              <a:t>（克莱姆规则）</a:t>
            </a:r>
            <a:r>
              <a:rPr lang="en-US" altLang="zh-CN" i="1">
                <a:ea typeface="黑体" pitchFamily="2" charset="-122"/>
              </a:rPr>
              <a:t>n</a:t>
            </a:r>
            <a:r>
              <a:rPr lang="zh-CN" altLang="en-US">
                <a:latin typeface="黑体" pitchFamily="2" charset="-122"/>
                <a:ea typeface="黑体" pitchFamily="2" charset="-122"/>
              </a:rPr>
              <a:t>元线性方程组</a:t>
            </a:r>
          </a:p>
        </p:txBody>
      </p:sp>
      <p:graphicFrame>
        <p:nvGraphicFramePr>
          <p:cNvPr id="186373" name="Object 5"/>
          <p:cNvGraphicFramePr>
            <a:graphicFrameLocks noChangeAspect="1"/>
          </p:cNvGraphicFramePr>
          <p:nvPr/>
        </p:nvGraphicFramePr>
        <p:xfrm>
          <a:off x="2808499" y="2191736"/>
          <a:ext cx="7902840" cy="2168995"/>
        </p:xfrm>
        <a:graphic>
          <a:graphicData uri="http://schemas.openxmlformats.org/presentationml/2006/ole">
            <mc:AlternateContent xmlns:mc="http://schemas.openxmlformats.org/markup-compatibility/2006">
              <mc:Choice xmlns:v="urn:schemas-microsoft-com:vml" Requires="v">
                <p:oleObj spid="_x0000_s186434" name="Equation" r:id="rId3" imgW="6248160" imgH="2057400" progId="Equation.3">
                  <p:embed/>
                </p:oleObj>
              </mc:Choice>
              <mc:Fallback>
                <p:oleObj name="Equation" r:id="rId3" imgW="6248160" imgH="2057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8499" y="2191736"/>
                        <a:ext cx="7902840" cy="2168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4" name="Text Box 6"/>
          <p:cNvSpPr txBox="1">
            <a:spLocks noChangeArrowheads="1"/>
          </p:cNvSpPr>
          <p:nvPr/>
        </p:nvSpPr>
        <p:spPr bwMode="auto">
          <a:xfrm>
            <a:off x="1190150" y="4596871"/>
            <a:ext cx="10472049"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a:t>的系数行列式  </a:t>
            </a:r>
            <a:r>
              <a:rPr lang="en-US" altLang="zh-CN" i="1"/>
              <a:t>D</a:t>
            </a:r>
            <a:r>
              <a:rPr lang="en-US" altLang="zh-CN"/>
              <a:t>=|</a:t>
            </a:r>
            <a:r>
              <a:rPr lang="en-US" altLang="zh-CN" i="1"/>
              <a:t>A</a:t>
            </a:r>
            <a:r>
              <a:rPr lang="en-US" altLang="zh-CN"/>
              <a:t>|=|</a:t>
            </a:r>
            <a:r>
              <a:rPr lang="en-US" altLang="zh-CN" i="1"/>
              <a:t>a</a:t>
            </a:r>
            <a:r>
              <a:rPr lang="en-US" altLang="zh-CN" i="1" baseline="-25000"/>
              <a:t>ij</a:t>
            </a:r>
            <a:r>
              <a:rPr lang="en-US" altLang="zh-CN"/>
              <a:t>|≠0  </a:t>
            </a:r>
            <a:r>
              <a:rPr lang="zh-CN" altLang="en-US"/>
              <a:t>时，存在唯一解</a:t>
            </a:r>
            <a:endParaRPr lang="zh-CN" altLang="en-US" sz="2900"/>
          </a:p>
        </p:txBody>
      </p:sp>
      <p:graphicFrame>
        <p:nvGraphicFramePr>
          <p:cNvPr id="186377" name="Object 9"/>
          <p:cNvGraphicFramePr>
            <a:graphicFrameLocks noChangeAspect="1"/>
          </p:cNvGraphicFramePr>
          <p:nvPr>
            <p:extLst>
              <p:ext uri="{D42A27DB-BD31-4B8C-83A1-F6EECF244321}">
                <p14:modId xmlns:p14="http://schemas.microsoft.com/office/powerpoint/2010/main" val="1825106694"/>
              </p:ext>
            </p:extLst>
          </p:nvPr>
        </p:nvGraphicFramePr>
        <p:xfrm>
          <a:off x="2660824" y="5205589"/>
          <a:ext cx="6912768" cy="1208691"/>
        </p:xfrm>
        <a:graphic>
          <a:graphicData uri="http://schemas.openxmlformats.org/presentationml/2006/ole">
            <mc:AlternateContent xmlns:mc="http://schemas.openxmlformats.org/markup-compatibility/2006">
              <mc:Choice xmlns:v="urn:schemas-microsoft-com:vml" Requires="v">
                <p:oleObj spid="_x0000_s186435" name="公式" r:id="rId5" imgW="2476440" imgH="393480" progId="Equation.3">
                  <p:embed/>
                </p:oleObj>
              </mc:Choice>
              <mc:Fallback>
                <p:oleObj name="公式" r:id="rId5" imgW="2476440" imgH="393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0824" y="5205589"/>
                        <a:ext cx="6912768" cy="1208691"/>
                      </a:xfrm>
                      <a:prstGeom prst="rect">
                        <a:avLst/>
                      </a:prstGeom>
                      <a:noFill/>
                      <a:ln>
                        <a:noFill/>
                      </a:ln>
                      <a:effectLs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wipe(left)">
                                      <p:cBhvr>
                                        <p:cTn id="7" dur="500"/>
                                        <p:tgtEl>
                                          <p:spTgt spid="186372"/>
                                        </p:tgtEl>
                                      </p:cBhvr>
                                    </p:animEffect>
                                  </p:childTnLst>
                                </p:cTn>
                              </p:par>
                              <p:par>
                                <p:cTn id="8" presetID="22" presetClass="entr" presetSubtype="8" fill="hold" nodeType="withEffect">
                                  <p:stCondLst>
                                    <p:cond delay="0"/>
                                  </p:stCondLst>
                                  <p:childTnLst>
                                    <p:set>
                                      <p:cBhvr>
                                        <p:cTn id="9" dur="1" fill="hold">
                                          <p:stCondLst>
                                            <p:cond delay="0"/>
                                          </p:stCondLst>
                                        </p:cTn>
                                        <p:tgtEl>
                                          <p:spTgt spid="186373"/>
                                        </p:tgtEl>
                                        <p:attrNameLst>
                                          <p:attrName>style.visibility</p:attrName>
                                        </p:attrNameLst>
                                      </p:cBhvr>
                                      <p:to>
                                        <p:strVal val="visible"/>
                                      </p:to>
                                    </p:set>
                                    <p:animEffect transition="in" filter="wipe(left)">
                                      <p:cBhvr>
                                        <p:cTn id="10" dur="500"/>
                                        <p:tgtEl>
                                          <p:spTgt spid="1863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6374"/>
                                        </p:tgtEl>
                                        <p:attrNameLst>
                                          <p:attrName>style.visibility</p:attrName>
                                        </p:attrNameLst>
                                      </p:cBhvr>
                                      <p:to>
                                        <p:strVal val="visible"/>
                                      </p:to>
                                    </p:set>
                                    <p:animEffect transition="in" filter="wipe(left)">
                                      <p:cBhvr>
                                        <p:cTn id="15" dur="500"/>
                                        <p:tgtEl>
                                          <p:spTgt spid="18637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86377"/>
                                        </p:tgtEl>
                                        <p:attrNameLst>
                                          <p:attrName>style.visibility</p:attrName>
                                        </p:attrNameLst>
                                      </p:cBhvr>
                                      <p:to>
                                        <p:strVal val="visible"/>
                                      </p:to>
                                    </p:set>
                                    <p:animEffect transition="in" filter="wipe(left)">
                                      <p:cBhvr>
                                        <p:cTn id="20" dur="500"/>
                                        <p:tgtEl>
                                          <p:spTgt spid="18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P spid="1863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5" name="Group 3"/>
          <p:cNvGrpSpPr>
            <a:grpSpLocks/>
          </p:cNvGrpSpPr>
          <p:nvPr/>
        </p:nvGrpSpPr>
        <p:grpSpPr bwMode="auto">
          <a:xfrm>
            <a:off x="1009633" y="127690"/>
            <a:ext cx="9479209" cy="1138722"/>
            <a:chOff x="432" y="1968"/>
            <a:chExt cx="4516" cy="651"/>
          </a:xfrm>
        </p:grpSpPr>
        <p:sp>
          <p:nvSpPr>
            <p:cNvPr id="115716" name="Text Box 4"/>
            <p:cNvSpPr txBox="1">
              <a:spLocks noChangeArrowheads="1"/>
            </p:cNvSpPr>
            <p:nvPr/>
          </p:nvSpPr>
          <p:spPr bwMode="auto">
            <a:xfrm>
              <a:off x="432" y="1968"/>
              <a:ext cx="4516" cy="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其中     是把系数行列式 </a:t>
              </a:r>
              <a:r>
                <a:rPr lang="en-US" altLang="zh-CN" i="1" dirty="0" smtClean="0"/>
                <a:t>D</a:t>
              </a:r>
              <a:r>
                <a:rPr lang="zh-CN" altLang="en-US" dirty="0" smtClean="0"/>
                <a:t>中第</a:t>
              </a:r>
              <a:r>
                <a:rPr lang="en-US" altLang="zh-CN" i="1" dirty="0" smtClean="0"/>
                <a:t>j</a:t>
              </a:r>
              <a:r>
                <a:rPr lang="zh-CN" altLang="en-US" dirty="0" smtClean="0"/>
                <a:t>列</a:t>
              </a:r>
              <a:r>
                <a:rPr lang="zh-CN" altLang="en-US" dirty="0"/>
                <a:t>的元素用方程</a:t>
              </a:r>
            </a:p>
            <a:p>
              <a:r>
                <a:rPr lang="zh-CN" altLang="en-US" dirty="0"/>
                <a:t>组右端的</a:t>
              </a:r>
              <a:r>
                <a:rPr lang="zh-CN" altLang="en-US" dirty="0">
                  <a:solidFill>
                    <a:srgbClr val="FF0000"/>
                  </a:solidFill>
                  <a:ea typeface="黑体" pitchFamily="2" charset="-122"/>
                </a:rPr>
                <a:t>常数列代替</a:t>
              </a:r>
              <a:r>
                <a:rPr lang="zh-CN" altLang="en-US" dirty="0"/>
                <a:t>后所得到的 </a:t>
              </a:r>
              <a:r>
                <a:rPr lang="en-US" altLang="zh-CN" i="1" dirty="0" smtClean="0"/>
                <a:t>n</a:t>
              </a:r>
              <a:r>
                <a:rPr lang="zh-CN" altLang="en-US" dirty="0" smtClean="0"/>
                <a:t>阶</a:t>
              </a:r>
              <a:r>
                <a:rPr lang="zh-CN" altLang="en-US" dirty="0"/>
                <a:t>行列式，即</a:t>
              </a:r>
            </a:p>
          </p:txBody>
        </p:sp>
        <p:graphicFrame>
          <p:nvGraphicFramePr>
            <p:cNvPr id="115717" name="Object 5"/>
            <p:cNvGraphicFramePr>
              <a:graphicFrameLocks noChangeAspect="1"/>
            </p:cNvGraphicFramePr>
            <p:nvPr/>
          </p:nvGraphicFramePr>
          <p:xfrm>
            <a:off x="922" y="1974"/>
            <a:ext cx="271" cy="311"/>
          </p:xfrm>
          <a:graphic>
            <a:graphicData uri="http://schemas.openxmlformats.org/presentationml/2006/ole">
              <mc:AlternateContent xmlns:mc="http://schemas.openxmlformats.org/markup-compatibility/2006">
                <mc:Choice xmlns:v="urn:schemas-microsoft-com:vml" Requires="v">
                  <p:oleObj spid="_x0000_s115853" name="公式" r:id="rId3" imgW="431640" imgH="495000" progId="Equation.3">
                    <p:embed/>
                  </p:oleObj>
                </mc:Choice>
                <mc:Fallback>
                  <p:oleObj name="公式" r:id="rId3" imgW="431640" imgH="495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 y="1974"/>
                          <a:ext cx="271"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5721" name="Object 9"/>
          <p:cNvGraphicFramePr>
            <a:graphicFrameLocks noChangeAspect="1"/>
          </p:cNvGraphicFramePr>
          <p:nvPr>
            <p:extLst>
              <p:ext uri="{D42A27DB-BD31-4B8C-83A1-F6EECF244321}">
                <p14:modId xmlns:p14="http://schemas.microsoft.com/office/powerpoint/2010/main" val="2014134532"/>
              </p:ext>
            </p:extLst>
          </p:nvPr>
        </p:nvGraphicFramePr>
        <p:xfrm>
          <a:off x="1233488" y="1317625"/>
          <a:ext cx="9455150" cy="2776538"/>
        </p:xfrm>
        <a:graphic>
          <a:graphicData uri="http://schemas.openxmlformats.org/presentationml/2006/ole">
            <mc:AlternateContent xmlns:mc="http://schemas.openxmlformats.org/markup-compatibility/2006">
              <mc:Choice xmlns:v="urn:schemas-microsoft-com:vml" Requires="v">
                <p:oleObj spid="_x0000_s115854" name="Equation" r:id="rId5" imgW="2666880" imgH="939600" progId="Equation.DSMT4">
                  <p:embed/>
                </p:oleObj>
              </mc:Choice>
              <mc:Fallback>
                <p:oleObj name="Equation" r:id="rId5" imgW="2666880" imgH="939600" progId="Equation.DSMT4">
                  <p:embed/>
                  <p:pic>
                    <p:nvPicPr>
                      <p:cNvPr id="0" name="Object 9"/>
                      <p:cNvPicPr>
                        <a:picLocks noChangeAspect="1" noChangeArrowheads="1"/>
                      </p:cNvPicPr>
                      <p:nvPr/>
                    </p:nvPicPr>
                    <p:blipFill>
                      <a:blip r:embed="rId6"/>
                      <a:srcRect/>
                      <a:stretch>
                        <a:fillRect/>
                      </a:stretch>
                    </p:blipFill>
                    <p:spPr bwMode="auto">
                      <a:xfrm>
                        <a:off x="1233488" y="1317625"/>
                        <a:ext cx="9455150" cy="277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5" name="Object 13"/>
          <p:cNvGraphicFramePr>
            <a:graphicFrameLocks noChangeAspect="1"/>
          </p:cNvGraphicFramePr>
          <p:nvPr>
            <p:extLst>
              <p:ext uri="{D42A27DB-BD31-4B8C-83A1-F6EECF244321}">
                <p14:modId xmlns:p14="http://schemas.microsoft.com/office/powerpoint/2010/main" val="3224189414"/>
              </p:ext>
            </p:extLst>
          </p:nvPr>
        </p:nvGraphicFramePr>
        <p:xfrm>
          <a:off x="8349456" y="4210298"/>
          <a:ext cx="2380298" cy="479278"/>
        </p:xfrm>
        <a:graphic>
          <a:graphicData uri="http://schemas.openxmlformats.org/presentationml/2006/ole">
            <mc:AlternateContent xmlns:mc="http://schemas.openxmlformats.org/markup-compatibility/2006">
              <mc:Choice xmlns:v="urn:schemas-microsoft-com:vml" Requires="v">
                <p:oleObj spid="_x0000_s115855" name="Equation" r:id="rId7" imgW="825500" imgH="203200" progId="Equation.DSMT4">
                  <p:embed/>
                </p:oleObj>
              </mc:Choice>
              <mc:Fallback>
                <p:oleObj name="Equation" r:id="rId7" imgW="825500" imgH="2032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9456" y="4210298"/>
                        <a:ext cx="2380298" cy="479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27" name="Line 15"/>
          <p:cNvSpPr>
            <a:spLocks noChangeShapeType="1"/>
          </p:cNvSpPr>
          <p:nvPr/>
        </p:nvSpPr>
        <p:spPr bwMode="auto">
          <a:xfrm>
            <a:off x="904682" y="5046413"/>
            <a:ext cx="10566506" cy="0"/>
          </a:xfrm>
          <a:prstGeom prst="line">
            <a:avLst/>
          </a:prstGeom>
          <a:noFill/>
          <a:ln w="38100" cmpd="dbl">
            <a:solidFill>
              <a:schemeClr val="accent2"/>
            </a:solidFill>
            <a:round/>
            <a:headEnd/>
            <a:tailEnd/>
          </a:ln>
          <a:effectLst>
            <a:outerShdw dist="107763" dir="18900000" algn="ctr" rotWithShape="0">
              <a:schemeClr val="bg2">
                <a:alpha val="50000"/>
              </a:schemeClr>
            </a:outerShdw>
          </a:effectLst>
          <a:extLst>
            <a:ext uri="{909E8E84-426E-40DD-AFC4-6F175D3DCCD1}">
              <a14:hiddenFill xmlns:a14="http://schemas.microsoft.com/office/drawing/2010/main">
                <a:noFill/>
              </a14:hiddenFill>
            </a:ext>
          </a:extLst>
        </p:spPr>
        <p:txBody>
          <a:bodyPr wrap="none" lIns="112261" tIns="56130" rIns="112261" bIns="56130">
            <a:spAutoFit/>
          </a:bodyPr>
          <a:lstStyle/>
          <a:p>
            <a:endParaRPr lang="zh-CN" altLang="en-US"/>
          </a:p>
        </p:txBody>
      </p:sp>
      <p:sp>
        <p:nvSpPr>
          <p:cNvPr id="115728" name="Text Box 16"/>
          <p:cNvSpPr txBox="1">
            <a:spLocks noChangeArrowheads="1"/>
          </p:cNvSpPr>
          <p:nvPr/>
        </p:nvSpPr>
        <p:spPr bwMode="auto">
          <a:xfrm>
            <a:off x="999137" y="5125127"/>
            <a:ext cx="153957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显然：</a:t>
            </a:r>
          </a:p>
        </p:txBody>
      </p:sp>
      <p:graphicFrame>
        <p:nvGraphicFramePr>
          <p:cNvPr id="115729" name="Object 17"/>
          <p:cNvGraphicFramePr>
            <a:graphicFrameLocks noChangeAspect="1"/>
          </p:cNvGraphicFramePr>
          <p:nvPr/>
        </p:nvGraphicFramePr>
        <p:xfrm>
          <a:off x="2617489" y="5284304"/>
          <a:ext cx="7426360" cy="792382"/>
        </p:xfrm>
        <a:graphic>
          <a:graphicData uri="http://schemas.openxmlformats.org/presentationml/2006/ole">
            <mc:AlternateContent xmlns:mc="http://schemas.openxmlformats.org/markup-compatibility/2006">
              <mc:Choice xmlns:v="urn:schemas-microsoft-com:vml" Requires="v">
                <p:oleObj spid="_x0000_s115856" name="Equation" r:id="rId9" imgW="2095200" imgH="266400" progId="Equation.DSMT4">
                  <p:embed/>
                </p:oleObj>
              </mc:Choice>
              <mc:Fallback>
                <p:oleObj name="Equation" r:id="rId9" imgW="2095200" imgH="2664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7489" y="5284304"/>
                        <a:ext cx="7426360" cy="792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31" name="Text Box 19"/>
          <p:cNvSpPr txBox="1">
            <a:spLocks noChangeArrowheads="1"/>
          </p:cNvSpPr>
          <p:nvPr/>
        </p:nvSpPr>
        <p:spPr bwMode="auto">
          <a:xfrm>
            <a:off x="1475618" y="6078435"/>
            <a:ext cx="857675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其中</a:t>
            </a:r>
            <a:r>
              <a:rPr lang="en-US" altLang="zh-CN" i="1"/>
              <a:t>A</a:t>
            </a:r>
            <a:r>
              <a:rPr lang="en-US" altLang="zh-CN" i="1" baseline="-25000"/>
              <a:t>ij </a:t>
            </a:r>
            <a:r>
              <a:rPr lang="en-US" altLang="zh-CN"/>
              <a:t>(</a:t>
            </a:r>
            <a:r>
              <a:rPr lang="en-US" altLang="zh-CN" i="1"/>
              <a:t>i</a:t>
            </a:r>
            <a:r>
              <a:rPr lang="en-US" altLang="zh-CN"/>
              <a:t>=1,2, …,</a:t>
            </a:r>
            <a:r>
              <a:rPr lang="en-US" altLang="zh-CN" i="1"/>
              <a:t>n</a:t>
            </a:r>
            <a:r>
              <a:rPr lang="en-US" altLang="zh-CN"/>
              <a:t>)</a:t>
            </a:r>
            <a:r>
              <a:rPr lang="zh-CN" altLang="en-US"/>
              <a:t>是</a:t>
            </a:r>
            <a:r>
              <a:rPr lang="en-US" altLang="zh-CN" i="1"/>
              <a:t>a</a:t>
            </a:r>
            <a:r>
              <a:rPr lang="en-US" altLang="zh-CN" i="1" baseline="-25000"/>
              <a:t>ij</a:t>
            </a:r>
            <a:r>
              <a:rPr lang="zh-CN" altLang="en-US"/>
              <a:t>在</a:t>
            </a:r>
            <a:r>
              <a:rPr lang="en-US" altLang="zh-CN" i="1"/>
              <a:t>D</a:t>
            </a:r>
            <a:r>
              <a:rPr lang="zh-CN" altLang="en-US"/>
              <a:t>中的代数余子式</a:t>
            </a:r>
            <a:r>
              <a:rPr lang="en-US" altLang="zh-CN"/>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5721"/>
                                        </p:tgtEl>
                                        <p:attrNameLst>
                                          <p:attrName>style.visibility</p:attrName>
                                        </p:attrNameLst>
                                      </p:cBhvr>
                                      <p:to>
                                        <p:strVal val="visible"/>
                                      </p:to>
                                    </p:set>
                                    <p:animEffect transition="in" filter="wipe(left)">
                                      <p:cBhvr>
                                        <p:cTn id="7" dur="500"/>
                                        <p:tgtEl>
                                          <p:spTgt spid="115721"/>
                                        </p:tgtEl>
                                      </p:cBhvr>
                                    </p:animEffect>
                                  </p:childTnLst>
                                </p:cTn>
                              </p:par>
                              <p:par>
                                <p:cTn id="8" presetID="1" presetClass="entr" presetSubtype="0" fill="hold" nodeType="withEffect">
                                  <p:stCondLst>
                                    <p:cond delay="0"/>
                                  </p:stCondLst>
                                  <p:childTnLst>
                                    <p:set>
                                      <p:cBhvr>
                                        <p:cTn id="9" dur="1" fill="hold">
                                          <p:stCondLst>
                                            <p:cond delay="0"/>
                                          </p:stCondLst>
                                        </p:cTn>
                                        <p:tgtEl>
                                          <p:spTgt spid="11572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572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572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57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5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7" grpId="0" animBg="1"/>
      <p:bldP spid="115728" grpId="0"/>
      <p:bldP spid="1157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400" name="Object 8"/>
          <p:cNvGraphicFramePr>
            <a:graphicFrameLocks noChangeAspect="1"/>
          </p:cNvGraphicFramePr>
          <p:nvPr>
            <p:extLst>
              <p:ext uri="{D42A27DB-BD31-4B8C-83A1-F6EECF244321}">
                <p14:modId xmlns:p14="http://schemas.microsoft.com/office/powerpoint/2010/main" val="2747538441"/>
              </p:ext>
            </p:extLst>
          </p:nvPr>
        </p:nvGraphicFramePr>
        <p:xfrm>
          <a:off x="1505004" y="1397604"/>
          <a:ext cx="2595980" cy="2200481"/>
        </p:xfrm>
        <a:graphic>
          <a:graphicData uri="http://schemas.openxmlformats.org/presentationml/2006/ole">
            <mc:AlternateContent xmlns:mc="http://schemas.openxmlformats.org/markup-compatibility/2006">
              <mc:Choice xmlns:v="urn:schemas-microsoft-com:vml" Requires="v">
                <p:oleObj spid="_x0000_s187578" name="Equation" r:id="rId3" imgW="1257120" imgH="1091880" progId="Equation.DSMT4">
                  <p:embed/>
                </p:oleObj>
              </mc:Choice>
              <mc:Fallback>
                <p:oleObj name="Equation" r:id="rId3" imgW="1257120" imgH="1091880" progId="Equation.DSMT4">
                  <p:embed/>
                  <p:pic>
                    <p:nvPicPr>
                      <p:cNvPr id="0" name="Object 8"/>
                      <p:cNvPicPr>
                        <a:picLocks noChangeAspect="1" noChangeArrowheads="1"/>
                      </p:cNvPicPr>
                      <p:nvPr/>
                    </p:nvPicPr>
                    <p:blipFill>
                      <a:blip r:embed="rId4"/>
                      <a:srcRect/>
                      <a:stretch>
                        <a:fillRect/>
                      </a:stretch>
                    </p:blipFill>
                    <p:spPr bwMode="auto">
                      <a:xfrm>
                        <a:off x="1505004" y="1397604"/>
                        <a:ext cx="2595980" cy="2200481"/>
                      </a:xfrm>
                      <a:prstGeom prst="rect">
                        <a:avLst/>
                      </a:prstGeom>
                      <a:noFill/>
                      <a:extLst/>
                    </p:spPr>
                  </p:pic>
                </p:oleObj>
              </mc:Fallback>
            </mc:AlternateContent>
          </a:graphicData>
        </a:graphic>
      </p:graphicFrame>
      <p:graphicFrame>
        <p:nvGraphicFramePr>
          <p:cNvPr id="187399" name="Object 7"/>
          <p:cNvGraphicFramePr>
            <a:graphicFrameLocks noChangeAspect="1"/>
          </p:cNvGraphicFramePr>
          <p:nvPr>
            <p:extLst>
              <p:ext uri="{D42A27DB-BD31-4B8C-83A1-F6EECF244321}">
                <p14:modId xmlns:p14="http://schemas.microsoft.com/office/powerpoint/2010/main" val="2751338204"/>
              </p:ext>
            </p:extLst>
          </p:nvPr>
        </p:nvGraphicFramePr>
        <p:xfrm>
          <a:off x="5397128" y="1402722"/>
          <a:ext cx="5392403" cy="2034307"/>
        </p:xfrm>
        <a:graphic>
          <a:graphicData uri="http://schemas.openxmlformats.org/presentationml/2006/ole">
            <mc:AlternateContent xmlns:mc="http://schemas.openxmlformats.org/markup-compatibility/2006">
              <mc:Choice xmlns:v="urn:schemas-microsoft-com:vml" Requires="v">
                <p:oleObj spid="_x0000_s187579" name="Equation" r:id="rId5" imgW="2425680" imgH="1091880" progId="Equation.DSMT4">
                  <p:embed/>
                </p:oleObj>
              </mc:Choice>
              <mc:Fallback>
                <p:oleObj name="Equation" r:id="rId5" imgW="2425680" imgH="1091880" progId="Equation.DSMT4">
                  <p:embed/>
                  <p:pic>
                    <p:nvPicPr>
                      <p:cNvPr id="0" name="Object 7"/>
                      <p:cNvPicPr>
                        <a:picLocks noChangeAspect="1" noChangeArrowheads="1"/>
                      </p:cNvPicPr>
                      <p:nvPr/>
                    </p:nvPicPr>
                    <p:blipFill>
                      <a:blip r:embed="rId6"/>
                      <a:srcRect/>
                      <a:stretch>
                        <a:fillRect/>
                      </a:stretch>
                    </p:blipFill>
                    <p:spPr bwMode="auto">
                      <a:xfrm>
                        <a:off x="5397128" y="1402722"/>
                        <a:ext cx="5392403" cy="2034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398" name="Object 6"/>
          <p:cNvGraphicFramePr>
            <a:graphicFrameLocks noChangeAspect="1"/>
          </p:cNvGraphicFramePr>
          <p:nvPr>
            <p:extLst>
              <p:ext uri="{D42A27DB-BD31-4B8C-83A1-F6EECF244321}">
                <p14:modId xmlns:p14="http://schemas.microsoft.com/office/powerpoint/2010/main" val="2161896861"/>
              </p:ext>
            </p:extLst>
          </p:nvPr>
        </p:nvGraphicFramePr>
        <p:xfrm>
          <a:off x="2426477" y="3540361"/>
          <a:ext cx="6051498" cy="2202231"/>
        </p:xfrm>
        <a:graphic>
          <a:graphicData uri="http://schemas.openxmlformats.org/presentationml/2006/ole">
            <mc:AlternateContent xmlns:mc="http://schemas.openxmlformats.org/markup-compatibility/2006">
              <mc:Choice xmlns:v="urn:schemas-microsoft-com:vml" Requires="v">
                <p:oleObj spid="_x0000_s187580" name="Equation" r:id="rId7" imgW="2489040" imgH="1079280" progId="Equation.DSMT4">
                  <p:embed/>
                </p:oleObj>
              </mc:Choice>
              <mc:Fallback>
                <p:oleObj name="Equation" r:id="rId7" imgW="2489040" imgH="1079280" progId="Equation.DSMT4">
                  <p:embed/>
                  <p:pic>
                    <p:nvPicPr>
                      <p:cNvPr id="0" name="Object 6"/>
                      <p:cNvPicPr>
                        <a:picLocks noChangeAspect="1" noChangeArrowheads="1"/>
                      </p:cNvPicPr>
                      <p:nvPr/>
                    </p:nvPicPr>
                    <p:blipFill>
                      <a:blip r:embed="rId8"/>
                      <a:srcRect/>
                      <a:stretch>
                        <a:fillRect/>
                      </a:stretch>
                    </p:blipFill>
                    <p:spPr bwMode="auto">
                      <a:xfrm>
                        <a:off x="2426477" y="3540361"/>
                        <a:ext cx="6051498" cy="2202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397" name="Object 5"/>
          <p:cNvGraphicFramePr>
            <a:graphicFrameLocks noChangeAspect="1"/>
          </p:cNvGraphicFramePr>
          <p:nvPr>
            <p:extLst>
              <p:ext uri="{D42A27DB-BD31-4B8C-83A1-F6EECF244321}">
                <p14:modId xmlns:p14="http://schemas.microsoft.com/office/powerpoint/2010/main" val="1113321798"/>
              </p:ext>
            </p:extLst>
          </p:nvPr>
        </p:nvGraphicFramePr>
        <p:xfrm>
          <a:off x="1593850" y="6149975"/>
          <a:ext cx="7646988" cy="960438"/>
        </p:xfrm>
        <a:graphic>
          <a:graphicData uri="http://schemas.openxmlformats.org/presentationml/2006/ole">
            <mc:AlternateContent xmlns:mc="http://schemas.openxmlformats.org/markup-compatibility/2006">
              <mc:Choice xmlns:v="urn:schemas-microsoft-com:vml" Requires="v">
                <p:oleObj spid="_x0000_s187581" name="Equation" r:id="rId9" imgW="3733560" imgH="507960" progId="Equation.DSMT4">
                  <p:embed/>
                </p:oleObj>
              </mc:Choice>
              <mc:Fallback>
                <p:oleObj name="Equation" r:id="rId9" imgW="3733560" imgH="507960" progId="Equation.DSMT4">
                  <p:embed/>
                  <p:pic>
                    <p:nvPicPr>
                      <p:cNvPr id="0" name="Object 5"/>
                      <p:cNvPicPr>
                        <a:picLocks noChangeAspect="1" noChangeArrowheads="1"/>
                      </p:cNvPicPr>
                      <p:nvPr/>
                    </p:nvPicPr>
                    <p:blipFill>
                      <a:blip r:embed="rId10"/>
                      <a:srcRect/>
                      <a:stretch>
                        <a:fillRect/>
                      </a:stretch>
                    </p:blipFill>
                    <p:spPr bwMode="auto">
                      <a:xfrm>
                        <a:off x="1593850" y="6149975"/>
                        <a:ext cx="7646988" cy="960438"/>
                      </a:xfrm>
                      <a:prstGeom prst="rect">
                        <a:avLst/>
                      </a:prstGeom>
                      <a:noFill/>
                      <a:extLst/>
                    </p:spPr>
                  </p:pic>
                </p:oleObj>
              </mc:Fallback>
            </mc:AlternateContent>
          </a:graphicData>
        </a:graphic>
      </p:graphicFrame>
      <p:graphicFrame>
        <p:nvGraphicFramePr>
          <p:cNvPr id="187396" name="Object 4"/>
          <p:cNvGraphicFramePr>
            <a:graphicFrameLocks noChangeAspect="1"/>
          </p:cNvGraphicFramePr>
          <p:nvPr>
            <p:extLst>
              <p:ext uri="{D42A27DB-BD31-4B8C-83A1-F6EECF244321}">
                <p14:modId xmlns:p14="http://schemas.microsoft.com/office/powerpoint/2010/main" val="1250976078"/>
              </p:ext>
            </p:extLst>
          </p:nvPr>
        </p:nvGraphicFramePr>
        <p:xfrm>
          <a:off x="9487606" y="6384544"/>
          <a:ext cx="1886186" cy="409310"/>
        </p:xfrm>
        <a:graphic>
          <a:graphicData uri="http://schemas.openxmlformats.org/presentationml/2006/ole">
            <mc:AlternateContent xmlns:mc="http://schemas.openxmlformats.org/markup-compatibility/2006">
              <mc:Choice xmlns:v="urn:schemas-microsoft-com:vml" Requires="v">
                <p:oleObj spid="_x0000_s187582" name="Equation" r:id="rId11" imgW="1054080" imgH="228600" progId="Equation.DSMT4">
                  <p:embed/>
                </p:oleObj>
              </mc:Choice>
              <mc:Fallback>
                <p:oleObj name="Equation" r:id="rId11" imgW="1054080" imgH="22860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87606" y="6384544"/>
                        <a:ext cx="1886186" cy="409310"/>
                      </a:xfrm>
                      <a:prstGeom prst="rect">
                        <a:avLst/>
                      </a:prstGeom>
                      <a:noFill/>
                      <a:extLst/>
                    </p:spPr>
                  </p:pic>
                </p:oleObj>
              </mc:Fallback>
            </mc:AlternateContent>
          </a:graphicData>
        </a:graphic>
      </p:graphicFrame>
      <p:sp>
        <p:nvSpPr>
          <p:cNvPr id="187401" name="Rectangle 9"/>
          <p:cNvSpPr>
            <a:spLocks noChangeArrowheads="1"/>
          </p:cNvSpPr>
          <p:nvPr/>
        </p:nvSpPr>
        <p:spPr bwMode="auto">
          <a:xfrm>
            <a:off x="808126" y="254572"/>
            <a:ext cx="857033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nchor="ctr">
            <a:spAutoFit/>
          </a:bodyPr>
          <a:lstStyle/>
          <a:p>
            <a:r>
              <a:rPr lang="zh-CN" altLang="en-US">
                <a:latin typeface="黑体" pitchFamily="2" charset="-122"/>
                <a:ea typeface="黑体" pitchFamily="2" charset="-122"/>
              </a:rPr>
              <a:t>证：方程组表为矩阵形式 </a:t>
            </a:r>
            <a:r>
              <a:rPr lang="en-US" altLang="zh-CN" i="1">
                <a:ea typeface="黑体" pitchFamily="2" charset="-122"/>
              </a:rPr>
              <a:t>AX</a:t>
            </a:r>
            <a:r>
              <a:rPr lang="zh-CN" altLang="en-US" i="1">
                <a:ea typeface="黑体" pitchFamily="2" charset="-122"/>
              </a:rPr>
              <a:t>＝</a:t>
            </a:r>
            <a:r>
              <a:rPr lang="en-US" altLang="zh-CN" i="1">
                <a:ea typeface="黑体" pitchFamily="2" charset="-122"/>
              </a:rPr>
              <a:t>b</a:t>
            </a:r>
            <a:r>
              <a:rPr lang="zh-CN" altLang="en-US">
                <a:latin typeface="黑体" pitchFamily="2" charset="-122"/>
                <a:ea typeface="黑体" pitchFamily="2" charset="-122"/>
              </a:rPr>
              <a:t>，</a:t>
            </a:r>
          </a:p>
        </p:txBody>
      </p:sp>
      <p:sp>
        <p:nvSpPr>
          <p:cNvPr id="187404" name="Rectangle 12"/>
          <p:cNvSpPr>
            <a:spLocks noChangeArrowheads="1"/>
          </p:cNvSpPr>
          <p:nvPr/>
        </p:nvSpPr>
        <p:spPr bwMode="auto">
          <a:xfrm>
            <a:off x="713670" y="5573859"/>
            <a:ext cx="495160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nchor="ctr">
            <a:spAutoFit/>
          </a:bodyPr>
          <a:lstStyle/>
          <a:p>
            <a:r>
              <a:rPr lang="zh-CN" altLang="en-US">
                <a:latin typeface="黑体" pitchFamily="2" charset="-122"/>
                <a:ea typeface="黑体" pitchFamily="2" charset="-122"/>
              </a:rPr>
              <a:t>比较等式两边得</a:t>
            </a:r>
          </a:p>
        </p:txBody>
      </p:sp>
      <p:sp>
        <p:nvSpPr>
          <p:cNvPr id="187407" name="Rectangle 15"/>
          <p:cNvSpPr>
            <a:spLocks noChangeArrowheads="1"/>
          </p:cNvSpPr>
          <p:nvPr/>
        </p:nvSpPr>
        <p:spPr bwMode="auto">
          <a:xfrm>
            <a:off x="1664530" y="766146"/>
            <a:ext cx="10283136"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a:latin typeface="黑体" pitchFamily="2" charset="-122"/>
                <a:ea typeface="黑体" pitchFamily="2" charset="-122"/>
              </a:rPr>
              <a:t>知</a:t>
            </a:r>
            <a:r>
              <a:rPr lang="en-US" altLang="zh-CN" i="1">
                <a:ea typeface="黑体" pitchFamily="2" charset="-122"/>
              </a:rPr>
              <a:t>A</a:t>
            </a:r>
            <a:r>
              <a:rPr lang="zh-CN" altLang="en-US">
                <a:latin typeface="黑体" pitchFamily="2" charset="-122"/>
                <a:ea typeface="黑体" pitchFamily="2" charset="-122"/>
              </a:rPr>
              <a:t>为可逆矩阵，由上面定理知</a:t>
            </a:r>
            <a:r>
              <a:rPr lang="en-US" altLang="zh-CN">
                <a:latin typeface="黑体" pitchFamily="2" charset="-122"/>
                <a:ea typeface="黑体" pitchFamily="2" charset="-122"/>
              </a:rPr>
              <a:t>(1)</a:t>
            </a:r>
            <a:r>
              <a:rPr lang="zh-CN" altLang="en-US">
                <a:latin typeface="黑体" pitchFamily="2" charset="-122"/>
                <a:ea typeface="黑体" pitchFamily="2" charset="-122"/>
              </a:rPr>
              <a:t>有唯一解</a:t>
            </a:r>
          </a:p>
        </p:txBody>
      </p:sp>
      <p:sp>
        <p:nvSpPr>
          <p:cNvPr id="187408" name="Rectangle 16"/>
          <p:cNvSpPr>
            <a:spLocks noChangeArrowheads="1"/>
          </p:cNvSpPr>
          <p:nvPr/>
        </p:nvSpPr>
        <p:spPr bwMode="auto">
          <a:xfrm>
            <a:off x="7521867" y="290366"/>
            <a:ext cx="248377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261" tIns="56130" rIns="112261" bIns="56130">
            <a:spAutoFit/>
          </a:bodyPr>
          <a:lstStyle/>
          <a:p>
            <a:r>
              <a:rPr lang="zh-CN" altLang="en-US" dirty="0">
                <a:ea typeface="黑体" pitchFamily="2" charset="-122"/>
              </a:rPr>
              <a:t>由于</a:t>
            </a:r>
            <a:r>
              <a:rPr lang="en-US" altLang="zh-CN" dirty="0"/>
              <a:t>|</a:t>
            </a:r>
            <a:r>
              <a:rPr lang="en-US" altLang="zh-CN" i="1" dirty="0"/>
              <a:t>A</a:t>
            </a:r>
            <a:r>
              <a:rPr lang="en-US" altLang="zh-CN" dirty="0"/>
              <a:t>|≠0</a:t>
            </a:r>
            <a:r>
              <a:rPr lang="zh-CN" altLang="en-US" dirty="0"/>
              <a:t>，</a:t>
            </a:r>
          </a:p>
        </p:txBody>
      </p:sp>
      <p:graphicFrame>
        <p:nvGraphicFramePr>
          <p:cNvPr id="187409" name="Object 17"/>
          <p:cNvGraphicFramePr>
            <a:graphicFrameLocks noChangeAspect="1"/>
          </p:cNvGraphicFramePr>
          <p:nvPr>
            <p:extLst>
              <p:ext uri="{D42A27DB-BD31-4B8C-83A1-F6EECF244321}">
                <p14:modId xmlns:p14="http://schemas.microsoft.com/office/powerpoint/2010/main" val="2208195830"/>
              </p:ext>
            </p:extLst>
          </p:nvPr>
        </p:nvGraphicFramePr>
        <p:xfrm>
          <a:off x="4100984" y="2050058"/>
          <a:ext cx="1296144" cy="967301"/>
        </p:xfrm>
        <a:graphic>
          <a:graphicData uri="http://schemas.openxmlformats.org/presentationml/2006/ole">
            <mc:AlternateContent xmlns:mc="http://schemas.openxmlformats.org/markup-compatibility/2006">
              <mc:Choice xmlns:v="urn:schemas-microsoft-com:vml" Requires="v">
                <p:oleObj spid="_x0000_s187583" name="Equation" r:id="rId13" imgW="749160" imgH="482400" progId="Equation.DSMT4">
                  <p:embed/>
                </p:oleObj>
              </mc:Choice>
              <mc:Fallback>
                <p:oleObj name="Equation" r:id="rId13" imgW="749160" imgH="4824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0984" y="2050058"/>
                        <a:ext cx="1296144" cy="967301"/>
                      </a:xfrm>
                      <a:prstGeom prst="rect">
                        <a:avLst/>
                      </a:prstGeom>
                      <a:noFill/>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408"/>
                                        </p:tgtEl>
                                        <p:attrNameLst>
                                          <p:attrName>style.visibility</p:attrName>
                                        </p:attrNameLst>
                                      </p:cBhvr>
                                      <p:to>
                                        <p:strVal val="visible"/>
                                      </p:to>
                                    </p:set>
                                    <p:animEffect transition="in" filter="wipe(left)">
                                      <p:cBhvr>
                                        <p:cTn id="7" dur="500"/>
                                        <p:tgtEl>
                                          <p:spTgt spid="187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07"/>
                                        </p:tgtEl>
                                        <p:attrNameLst>
                                          <p:attrName>style.visibility</p:attrName>
                                        </p:attrNameLst>
                                      </p:cBhvr>
                                      <p:to>
                                        <p:strVal val="visible"/>
                                      </p:to>
                                    </p:set>
                                    <p:animEffect transition="in" filter="wipe(left)">
                                      <p:cBhvr>
                                        <p:cTn id="12" dur="500"/>
                                        <p:tgtEl>
                                          <p:spTgt spid="1874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7400"/>
                                        </p:tgtEl>
                                        <p:attrNameLst>
                                          <p:attrName>style.visibility</p:attrName>
                                        </p:attrNameLst>
                                      </p:cBhvr>
                                      <p:to>
                                        <p:strVal val="visible"/>
                                      </p:to>
                                    </p:set>
                                    <p:animEffect transition="in" filter="wipe(left)">
                                      <p:cBhvr>
                                        <p:cTn id="17" dur="500"/>
                                        <p:tgtEl>
                                          <p:spTgt spid="1874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7409"/>
                                        </p:tgtEl>
                                        <p:attrNameLst>
                                          <p:attrName>style.visibility</p:attrName>
                                        </p:attrNameLst>
                                      </p:cBhvr>
                                      <p:to>
                                        <p:strVal val="visible"/>
                                      </p:to>
                                    </p:set>
                                    <p:animEffect transition="in" filter="wipe(left)">
                                      <p:cBhvr>
                                        <p:cTn id="22" dur="500"/>
                                        <p:tgtEl>
                                          <p:spTgt spid="1874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7399"/>
                                        </p:tgtEl>
                                        <p:attrNameLst>
                                          <p:attrName>style.visibility</p:attrName>
                                        </p:attrNameLst>
                                      </p:cBhvr>
                                      <p:to>
                                        <p:strVal val="visible"/>
                                      </p:to>
                                    </p:set>
                                    <p:animEffect transition="in" filter="wipe(left)">
                                      <p:cBhvr>
                                        <p:cTn id="27" dur="500"/>
                                        <p:tgtEl>
                                          <p:spTgt spid="1873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7398"/>
                                        </p:tgtEl>
                                        <p:attrNameLst>
                                          <p:attrName>style.visibility</p:attrName>
                                        </p:attrNameLst>
                                      </p:cBhvr>
                                      <p:to>
                                        <p:strVal val="visible"/>
                                      </p:to>
                                    </p:set>
                                    <p:animEffect transition="in" filter="wipe(left)">
                                      <p:cBhvr>
                                        <p:cTn id="32" dur="500"/>
                                        <p:tgtEl>
                                          <p:spTgt spid="1873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7404"/>
                                        </p:tgtEl>
                                        <p:attrNameLst>
                                          <p:attrName>style.visibility</p:attrName>
                                        </p:attrNameLst>
                                      </p:cBhvr>
                                      <p:to>
                                        <p:strVal val="visible"/>
                                      </p:to>
                                    </p:set>
                                    <p:animEffect transition="in" filter="wipe(left)">
                                      <p:cBhvr>
                                        <p:cTn id="37" dur="500"/>
                                        <p:tgtEl>
                                          <p:spTgt spid="1874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87397"/>
                                        </p:tgtEl>
                                        <p:attrNameLst>
                                          <p:attrName>style.visibility</p:attrName>
                                        </p:attrNameLst>
                                      </p:cBhvr>
                                      <p:to>
                                        <p:strVal val="visible"/>
                                      </p:to>
                                    </p:set>
                                    <p:animEffect transition="in" filter="wipe(left)">
                                      <p:cBhvr>
                                        <p:cTn id="42" dur="500"/>
                                        <p:tgtEl>
                                          <p:spTgt spid="187397"/>
                                        </p:tgtEl>
                                      </p:cBhvr>
                                    </p:animEffect>
                                  </p:childTnLst>
                                </p:cTn>
                              </p:par>
                              <p:par>
                                <p:cTn id="43" presetID="22" presetClass="entr" presetSubtype="8" fill="hold" nodeType="withEffect">
                                  <p:stCondLst>
                                    <p:cond delay="0"/>
                                  </p:stCondLst>
                                  <p:childTnLst>
                                    <p:set>
                                      <p:cBhvr>
                                        <p:cTn id="44" dur="1" fill="hold">
                                          <p:stCondLst>
                                            <p:cond delay="0"/>
                                          </p:stCondLst>
                                        </p:cTn>
                                        <p:tgtEl>
                                          <p:spTgt spid="187396"/>
                                        </p:tgtEl>
                                        <p:attrNameLst>
                                          <p:attrName>style.visibility</p:attrName>
                                        </p:attrNameLst>
                                      </p:cBhvr>
                                      <p:to>
                                        <p:strVal val="visible"/>
                                      </p:to>
                                    </p:set>
                                    <p:animEffect transition="in" filter="wipe(left)">
                                      <p:cBhvr>
                                        <p:cTn id="45" dur="500"/>
                                        <p:tgtEl>
                                          <p:spTgt spid="18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4" grpId="0"/>
      <p:bldP spid="187407" grpId="0"/>
      <p:bldP spid="187408"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8130" name="Object 2"/>
          <p:cNvGraphicFramePr>
            <a:graphicFrameLocks noChangeAspect="1"/>
          </p:cNvGraphicFramePr>
          <p:nvPr/>
        </p:nvGraphicFramePr>
        <p:xfrm>
          <a:off x="3929380" y="2518834"/>
          <a:ext cx="2888262" cy="488025"/>
        </p:xfrm>
        <a:graphic>
          <a:graphicData uri="http://schemas.openxmlformats.org/presentationml/2006/ole">
            <mc:AlternateContent xmlns:mc="http://schemas.openxmlformats.org/markup-compatibility/2006">
              <mc:Choice xmlns:v="urn:schemas-microsoft-com:vml" Requires="v">
                <p:oleObj spid="_x0000_s48283" name="Equation" r:id="rId3" imgW="2260440" imgH="444240" progId="Equation.3">
                  <p:embed/>
                </p:oleObj>
              </mc:Choice>
              <mc:Fallback>
                <p:oleObj name="Equation" r:id="rId3" imgW="226044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380" y="2518834"/>
                        <a:ext cx="2888262" cy="48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1386858796"/>
              </p:ext>
            </p:extLst>
          </p:nvPr>
        </p:nvGraphicFramePr>
        <p:xfrm>
          <a:off x="3123353" y="5231827"/>
          <a:ext cx="4836163" cy="671689"/>
        </p:xfrm>
        <a:graphic>
          <a:graphicData uri="http://schemas.openxmlformats.org/presentationml/2006/ole">
            <mc:AlternateContent xmlns:mc="http://schemas.openxmlformats.org/markup-compatibility/2006">
              <mc:Choice xmlns:v="urn:schemas-microsoft-com:vml" Requires="v">
                <p:oleObj spid="_x0000_s48284" name="Equation" r:id="rId5" imgW="2666880" imgH="444240" progId="Equation.3">
                  <p:embed/>
                </p:oleObj>
              </mc:Choice>
              <mc:Fallback>
                <p:oleObj name="Equation" r:id="rId5" imgW="2666880" imgH="444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3353" y="5231827"/>
                        <a:ext cx="4836163" cy="671689"/>
                      </a:xfrm>
                      <a:prstGeom prst="rect">
                        <a:avLst/>
                      </a:prstGeom>
                      <a:noFill/>
                      <a:ln>
                        <a:noFill/>
                      </a:ln>
                      <a:effectLst/>
                      <a:extLst/>
                    </p:spPr>
                  </p:pic>
                </p:oleObj>
              </mc:Fallback>
            </mc:AlternateContent>
          </a:graphicData>
        </a:graphic>
      </p:graphicFrame>
      <p:sp>
        <p:nvSpPr>
          <p:cNvPr id="48133" name="Text Box 5"/>
          <p:cNvSpPr txBox="1">
            <a:spLocks noChangeArrowheads="1"/>
          </p:cNvSpPr>
          <p:nvPr/>
        </p:nvSpPr>
        <p:spPr bwMode="auto">
          <a:xfrm>
            <a:off x="1197537" y="6020246"/>
            <a:ext cx="881968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261" tIns="56130" rIns="112261" bIns="56130">
            <a:spAutoFit/>
          </a:bodyPr>
          <a:lstStyle/>
          <a:p>
            <a:r>
              <a:rPr lang="zh-CN" altLang="en-US" dirty="0">
                <a:solidFill>
                  <a:schemeClr val="bg2"/>
                </a:solidFill>
              </a:rPr>
              <a:t>则矩阵</a:t>
            </a:r>
            <a:r>
              <a:rPr lang="en-US" altLang="zh-CN" i="1" dirty="0">
                <a:solidFill>
                  <a:schemeClr val="bg2"/>
                </a:solidFill>
              </a:rPr>
              <a:t>A</a:t>
            </a:r>
            <a:r>
              <a:rPr lang="en-US" altLang="zh-CN" baseline="30000" dirty="0">
                <a:solidFill>
                  <a:schemeClr val="bg2"/>
                </a:solidFill>
              </a:rPr>
              <a:t>-1</a:t>
            </a:r>
            <a:r>
              <a:rPr lang="zh-CN" altLang="en-US" dirty="0">
                <a:solidFill>
                  <a:schemeClr val="bg2"/>
                </a:solidFill>
              </a:rPr>
              <a:t>也可类似称为</a:t>
            </a:r>
            <a:r>
              <a:rPr lang="en-US" altLang="zh-CN" i="1" dirty="0">
                <a:solidFill>
                  <a:schemeClr val="bg2"/>
                </a:solidFill>
              </a:rPr>
              <a:t>A</a:t>
            </a:r>
            <a:r>
              <a:rPr lang="zh-CN" altLang="en-US" dirty="0">
                <a:solidFill>
                  <a:schemeClr val="bg2"/>
                </a:solidFill>
              </a:rPr>
              <a:t>的可逆矩阵或逆阵</a:t>
            </a:r>
            <a:r>
              <a:rPr lang="en-US" altLang="zh-CN" dirty="0">
                <a:solidFill>
                  <a:schemeClr val="bg2"/>
                </a:solidFill>
              </a:rPr>
              <a:t>.</a:t>
            </a:r>
          </a:p>
        </p:txBody>
      </p:sp>
      <p:sp>
        <p:nvSpPr>
          <p:cNvPr id="48162" name="Rectangle 34"/>
          <p:cNvSpPr>
            <a:spLocks noGrp="1" noChangeArrowheads="1"/>
          </p:cNvSpPr>
          <p:nvPr>
            <p:ph type="title"/>
          </p:nvPr>
        </p:nvSpPr>
        <p:spPr>
          <a:xfrm>
            <a:off x="1209040" y="932319"/>
            <a:ext cx="9974580" cy="1259417"/>
          </a:xfrm>
        </p:spPr>
        <p:txBody>
          <a:bodyPr/>
          <a:lstStyle/>
          <a:p>
            <a:r>
              <a:rPr lang="zh-CN" altLang="en-US" sz="3900"/>
              <a:t>一、（概念的）引入</a:t>
            </a:r>
          </a:p>
        </p:txBody>
      </p:sp>
      <p:sp>
        <p:nvSpPr>
          <p:cNvPr id="48137" name="Rectangle 9"/>
          <p:cNvSpPr>
            <a:spLocks noChangeArrowheads="1"/>
          </p:cNvSpPr>
          <p:nvPr/>
        </p:nvSpPr>
        <p:spPr bwMode="auto">
          <a:xfrm>
            <a:off x="2317327" y="1847145"/>
            <a:ext cx="32900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solidFill>
                  <a:schemeClr val="bg2"/>
                </a:solidFill>
              </a:rPr>
              <a:t>在数的运算中，</a:t>
            </a:r>
          </a:p>
        </p:txBody>
      </p:sp>
      <p:grpSp>
        <p:nvGrpSpPr>
          <p:cNvPr id="48138" name="Group 10"/>
          <p:cNvGrpSpPr>
            <a:grpSpLocks/>
          </p:cNvGrpSpPr>
          <p:nvPr/>
        </p:nvGrpSpPr>
        <p:grpSpPr bwMode="auto">
          <a:xfrm>
            <a:off x="5541432" y="1847146"/>
            <a:ext cx="2915549" cy="615716"/>
            <a:chOff x="2112" y="1056"/>
            <a:chExt cx="1389" cy="352"/>
          </a:xfrm>
        </p:grpSpPr>
        <p:sp>
          <p:nvSpPr>
            <p:cNvPr id="48139" name="Rectangle 11"/>
            <p:cNvSpPr>
              <a:spLocks noChangeArrowheads="1"/>
            </p:cNvSpPr>
            <p:nvPr/>
          </p:nvSpPr>
          <p:spPr bwMode="auto">
            <a:xfrm>
              <a:off x="2112" y="1056"/>
              <a:ext cx="1389"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bg2"/>
                  </a:solidFill>
                </a:rPr>
                <a:t>当数         时，</a:t>
              </a:r>
            </a:p>
          </p:txBody>
        </p:sp>
        <p:graphicFrame>
          <p:nvGraphicFramePr>
            <p:cNvPr id="48140" name="Object 12"/>
            <p:cNvGraphicFramePr>
              <a:graphicFrameLocks noChangeAspect="1"/>
            </p:cNvGraphicFramePr>
            <p:nvPr>
              <p:extLst>
                <p:ext uri="{D42A27DB-BD31-4B8C-83A1-F6EECF244321}">
                  <p14:modId xmlns:p14="http://schemas.microsoft.com/office/powerpoint/2010/main" val="4225222767"/>
                </p:ext>
              </p:extLst>
            </p:nvPr>
          </p:nvGraphicFramePr>
          <p:xfrm>
            <a:off x="2592" y="1104"/>
            <a:ext cx="377" cy="208"/>
          </p:xfrm>
          <a:graphic>
            <a:graphicData uri="http://schemas.openxmlformats.org/presentationml/2006/ole">
              <mc:AlternateContent xmlns:mc="http://schemas.openxmlformats.org/markup-compatibility/2006">
                <mc:Choice xmlns:v="urn:schemas-microsoft-com:vml" Requires="v">
                  <p:oleObj spid="_x0000_s48285" name="公式" r:id="rId7" imgW="812520" imgH="330120" progId="Equation.3">
                    <p:embed/>
                  </p:oleObj>
                </mc:Choice>
                <mc:Fallback>
                  <p:oleObj name="公式" r:id="rId7" imgW="812520" imgH="33012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1104"/>
                          <a:ext cx="377" cy="208"/>
                        </a:xfrm>
                        <a:prstGeom prst="rect">
                          <a:avLst/>
                        </a:prstGeom>
                        <a:noFill/>
                        <a:ln>
                          <a:noFill/>
                        </a:ln>
                        <a:effectLst/>
                        <a:extLst/>
                      </p:spPr>
                    </p:pic>
                  </p:oleObj>
                </mc:Fallback>
              </mc:AlternateContent>
            </a:graphicData>
          </a:graphic>
        </p:graphicFrame>
      </p:grpSp>
      <p:sp>
        <p:nvSpPr>
          <p:cNvPr id="48141" name="Text Box 13"/>
          <p:cNvSpPr txBox="1">
            <a:spLocks noChangeArrowheads="1"/>
          </p:cNvSpPr>
          <p:nvPr/>
        </p:nvSpPr>
        <p:spPr bwMode="auto">
          <a:xfrm>
            <a:off x="8157844" y="1826286"/>
            <a:ext cx="66433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有</a:t>
            </a:r>
          </a:p>
        </p:txBody>
      </p:sp>
      <p:grpSp>
        <p:nvGrpSpPr>
          <p:cNvPr id="48142" name="Group 14"/>
          <p:cNvGrpSpPr>
            <a:grpSpLocks/>
          </p:cNvGrpSpPr>
          <p:nvPr/>
        </p:nvGrpSpPr>
        <p:grpSpPr bwMode="auto">
          <a:xfrm>
            <a:off x="1185953" y="3106561"/>
            <a:ext cx="5100638" cy="893837"/>
            <a:chOff x="565" y="1968"/>
            <a:chExt cx="2430" cy="511"/>
          </a:xfrm>
        </p:grpSpPr>
        <p:graphicFrame>
          <p:nvGraphicFramePr>
            <p:cNvPr id="48143" name="Object 15"/>
            <p:cNvGraphicFramePr>
              <a:graphicFrameLocks noChangeAspect="1"/>
            </p:cNvGraphicFramePr>
            <p:nvPr/>
          </p:nvGraphicFramePr>
          <p:xfrm>
            <a:off x="1152" y="1968"/>
            <a:ext cx="592" cy="511"/>
          </p:xfrm>
          <a:graphic>
            <a:graphicData uri="http://schemas.openxmlformats.org/presentationml/2006/ole">
              <mc:AlternateContent xmlns:mc="http://schemas.openxmlformats.org/markup-compatibility/2006">
                <mc:Choice xmlns:v="urn:schemas-microsoft-com:vml" Requires="v">
                  <p:oleObj spid="_x0000_s48286" name="Equation" r:id="rId9" imgW="1066680" imgH="838080" progId="Equation.3">
                    <p:embed/>
                  </p:oleObj>
                </mc:Choice>
                <mc:Fallback>
                  <p:oleObj name="Equation" r:id="rId9" imgW="1066680" imgH="8380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2" y="1968"/>
                          <a:ext cx="592"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6" name="Rectangle 18"/>
            <p:cNvSpPr>
              <a:spLocks noChangeArrowheads="1"/>
            </p:cNvSpPr>
            <p:nvPr/>
          </p:nvSpPr>
          <p:spPr bwMode="auto">
            <a:xfrm>
              <a:off x="565" y="2041"/>
              <a:ext cx="2430"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bg2"/>
                  </a:solidFill>
                </a:rPr>
                <a:t>其中              为 </a:t>
              </a:r>
              <a:r>
                <a:rPr lang="en-US" altLang="zh-CN" i="1" dirty="0" smtClean="0">
                  <a:solidFill>
                    <a:schemeClr val="bg2"/>
                  </a:solidFill>
                </a:rPr>
                <a:t>a</a:t>
              </a:r>
              <a:r>
                <a:rPr lang="zh-CN" altLang="en-US" dirty="0" smtClean="0">
                  <a:solidFill>
                    <a:schemeClr val="bg2"/>
                  </a:solidFill>
                </a:rPr>
                <a:t>的</a:t>
              </a:r>
              <a:r>
                <a:rPr lang="zh-CN" altLang="en-US" dirty="0">
                  <a:solidFill>
                    <a:schemeClr val="bg2"/>
                  </a:solidFill>
                </a:rPr>
                <a:t>倒数，</a:t>
              </a:r>
            </a:p>
          </p:txBody>
        </p:sp>
      </p:grpSp>
      <p:sp>
        <p:nvSpPr>
          <p:cNvPr id="48149" name="Rectangle 21"/>
          <p:cNvSpPr>
            <a:spLocks noChangeArrowheads="1"/>
          </p:cNvSpPr>
          <p:nvPr/>
        </p:nvSpPr>
        <p:spPr bwMode="auto">
          <a:xfrm>
            <a:off x="6169638" y="3234252"/>
            <a:ext cx="328327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bg2"/>
                </a:solidFill>
              </a:rPr>
              <a:t> </a:t>
            </a:r>
            <a:r>
              <a:rPr lang="zh-CN" altLang="en-US" dirty="0">
                <a:solidFill>
                  <a:schemeClr val="bg2"/>
                </a:solidFill>
              </a:rPr>
              <a:t>（或</a:t>
            </a:r>
            <a:r>
              <a:rPr lang="zh-CN" altLang="en-US" dirty="0" smtClean="0">
                <a:solidFill>
                  <a:schemeClr val="bg2"/>
                </a:solidFill>
              </a:rPr>
              <a:t>称</a:t>
            </a:r>
            <a:r>
              <a:rPr lang="en-US" altLang="zh-CN" i="1" dirty="0" smtClean="0">
                <a:solidFill>
                  <a:schemeClr val="bg2"/>
                </a:solidFill>
              </a:rPr>
              <a:t>a</a:t>
            </a:r>
            <a:r>
              <a:rPr lang="zh-CN" altLang="en-US" dirty="0" smtClean="0">
                <a:solidFill>
                  <a:schemeClr val="bg2"/>
                </a:solidFill>
              </a:rPr>
              <a:t>的</a:t>
            </a:r>
            <a:r>
              <a:rPr lang="zh-CN" altLang="en-US" dirty="0">
                <a:solidFill>
                  <a:schemeClr val="bg2"/>
                </a:solidFill>
              </a:rPr>
              <a:t>逆）</a:t>
            </a:r>
            <a:r>
              <a:rPr lang="en-US" altLang="zh-CN" dirty="0">
                <a:solidFill>
                  <a:schemeClr val="bg2"/>
                </a:solidFill>
              </a:rPr>
              <a:t>;</a:t>
            </a:r>
          </a:p>
        </p:txBody>
      </p:sp>
      <p:sp>
        <p:nvSpPr>
          <p:cNvPr id="48152" name="Rectangle 24"/>
          <p:cNvSpPr>
            <a:spLocks noChangeArrowheads="1"/>
          </p:cNvSpPr>
          <p:nvPr/>
        </p:nvSpPr>
        <p:spPr bwMode="auto">
          <a:xfrm>
            <a:off x="925672" y="3972410"/>
            <a:ext cx="4548593"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en-US" altLang="zh-CN" dirty="0">
                <a:solidFill>
                  <a:schemeClr val="bg2"/>
                </a:solidFill>
              </a:rPr>
              <a:t>  </a:t>
            </a:r>
            <a:r>
              <a:rPr lang="zh-CN" altLang="en-US" dirty="0">
                <a:solidFill>
                  <a:schemeClr val="bg2"/>
                </a:solidFill>
              </a:rPr>
              <a:t>在矩阵的运算中，</a:t>
            </a:r>
          </a:p>
        </p:txBody>
      </p:sp>
      <p:sp>
        <p:nvSpPr>
          <p:cNvPr id="48153" name="Rectangle 25"/>
          <p:cNvSpPr>
            <a:spLocks noChangeArrowheads="1"/>
          </p:cNvSpPr>
          <p:nvPr/>
        </p:nvSpPr>
        <p:spPr bwMode="auto">
          <a:xfrm>
            <a:off x="4708315" y="3947489"/>
            <a:ext cx="6205916"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solidFill>
                  <a:srgbClr val="0000FF"/>
                </a:solidFill>
                <a:latin typeface="黑体" pitchFamily="2" charset="-122"/>
                <a:ea typeface="黑体" pitchFamily="2" charset="-122"/>
              </a:rPr>
              <a:t>单位阵</a:t>
            </a:r>
            <a:r>
              <a:rPr lang="en-US" altLang="zh-CN" i="1" dirty="0">
                <a:solidFill>
                  <a:srgbClr val="0000FF"/>
                </a:solidFill>
                <a:ea typeface="黑体" pitchFamily="2" charset="-122"/>
              </a:rPr>
              <a:t>E</a:t>
            </a:r>
            <a:r>
              <a:rPr lang="zh-CN" altLang="en-US" dirty="0">
                <a:solidFill>
                  <a:srgbClr val="0000FF"/>
                </a:solidFill>
                <a:latin typeface="黑体" pitchFamily="2" charset="-122"/>
                <a:ea typeface="黑体" pitchFamily="2" charset="-122"/>
              </a:rPr>
              <a:t>相当于数的乘法运算中</a:t>
            </a:r>
          </a:p>
        </p:txBody>
      </p:sp>
      <p:sp>
        <p:nvSpPr>
          <p:cNvPr id="48154" name="Rectangle 26"/>
          <p:cNvSpPr>
            <a:spLocks noChangeArrowheads="1"/>
          </p:cNvSpPr>
          <p:nvPr/>
        </p:nvSpPr>
        <p:spPr bwMode="auto">
          <a:xfrm>
            <a:off x="925672" y="4476177"/>
            <a:ext cx="153957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dirty="0">
                <a:solidFill>
                  <a:srgbClr val="0000FF"/>
                </a:solidFill>
              </a:rPr>
              <a:t>  </a:t>
            </a:r>
            <a:r>
              <a:rPr lang="zh-CN" altLang="en-US" dirty="0">
                <a:solidFill>
                  <a:srgbClr val="0000FF"/>
                </a:solidFill>
                <a:ea typeface="黑体" pitchFamily="2" charset="-122"/>
              </a:rPr>
              <a:t>的</a:t>
            </a:r>
            <a:r>
              <a:rPr lang="en-US" altLang="zh-CN" dirty="0">
                <a:solidFill>
                  <a:srgbClr val="0000FF"/>
                </a:solidFill>
                <a:latin typeface="黑体" pitchFamily="2" charset="-122"/>
                <a:ea typeface="黑体" pitchFamily="2" charset="-122"/>
              </a:rPr>
              <a:t>1</a:t>
            </a:r>
            <a:r>
              <a:rPr lang="zh-CN" altLang="en-US" dirty="0">
                <a:solidFill>
                  <a:schemeClr val="bg2"/>
                </a:solidFill>
              </a:rPr>
              <a:t>，</a:t>
            </a:r>
          </a:p>
        </p:txBody>
      </p:sp>
      <p:sp>
        <p:nvSpPr>
          <p:cNvPr id="48157" name="Rectangle 29"/>
          <p:cNvSpPr>
            <a:spLocks noChangeArrowheads="1"/>
          </p:cNvSpPr>
          <p:nvPr/>
        </p:nvSpPr>
        <p:spPr bwMode="auto">
          <a:xfrm>
            <a:off x="2197436" y="4509590"/>
            <a:ext cx="408477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bg2"/>
                </a:solidFill>
              </a:rPr>
              <a:t>那么，对于</a:t>
            </a:r>
            <a:r>
              <a:rPr lang="zh-CN" altLang="en-US" dirty="0" smtClean="0">
                <a:solidFill>
                  <a:schemeClr val="bg2"/>
                </a:solidFill>
              </a:rPr>
              <a:t>矩阵</a:t>
            </a:r>
            <a:r>
              <a:rPr lang="en-US" altLang="zh-CN" i="1" dirty="0">
                <a:solidFill>
                  <a:schemeClr val="bg2"/>
                </a:solidFill>
              </a:rPr>
              <a:t>A</a:t>
            </a:r>
            <a:r>
              <a:rPr lang="zh-CN" altLang="en-US" dirty="0" smtClean="0">
                <a:solidFill>
                  <a:schemeClr val="bg2"/>
                </a:solidFill>
              </a:rPr>
              <a:t> ，</a:t>
            </a:r>
            <a:endParaRPr lang="zh-CN" altLang="en-US" dirty="0">
              <a:solidFill>
                <a:schemeClr val="bg2"/>
              </a:solidFill>
            </a:endParaRPr>
          </a:p>
        </p:txBody>
      </p:sp>
      <p:sp>
        <p:nvSpPr>
          <p:cNvPr id="48160" name="Rectangle 32"/>
          <p:cNvSpPr>
            <a:spLocks noChangeArrowheads="1"/>
          </p:cNvSpPr>
          <p:nvPr/>
        </p:nvSpPr>
        <p:spPr bwMode="auto">
          <a:xfrm>
            <a:off x="5901184" y="4509428"/>
            <a:ext cx="465383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bg2"/>
                </a:solidFill>
              </a:rPr>
              <a:t>如果存在一个</a:t>
            </a:r>
            <a:r>
              <a:rPr lang="zh-CN" altLang="en-US" dirty="0" smtClean="0">
                <a:solidFill>
                  <a:schemeClr val="bg2"/>
                </a:solidFill>
              </a:rPr>
              <a:t>矩阵</a:t>
            </a:r>
            <a:r>
              <a:rPr lang="en-US" altLang="zh-CN" i="1" dirty="0">
                <a:solidFill>
                  <a:schemeClr val="bg2"/>
                </a:solidFill>
              </a:rPr>
              <a:t>A</a:t>
            </a:r>
            <a:r>
              <a:rPr lang="en-US" altLang="zh-CN" baseline="30000" dirty="0">
                <a:solidFill>
                  <a:schemeClr val="bg2"/>
                </a:solidFill>
              </a:rPr>
              <a:t>-1</a:t>
            </a:r>
            <a:r>
              <a:rPr lang="zh-CN" altLang="en-US" dirty="0" smtClean="0">
                <a:solidFill>
                  <a:schemeClr val="bg2"/>
                </a:solidFill>
              </a:rPr>
              <a:t>  </a:t>
            </a:r>
            <a:r>
              <a:rPr lang="en-US" altLang="zh-CN" dirty="0">
                <a:solidFill>
                  <a:schemeClr val="bg2"/>
                </a:solidFill>
              </a:rPr>
              <a:t>,</a:t>
            </a:r>
          </a:p>
        </p:txBody>
      </p:sp>
      <p:sp>
        <p:nvSpPr>
          <p:cNvPr id="48161" name="Rectangle 33"/>
          <p:cNvSpPr>
            <a:spLocks noChangeArrowheads="1"/>
          </p:cNvSpPr>
          <p:nvPr/>
        </p:nvSpPr>
        <p:spPr bwMode="auto">
          <a:xfrm>
            <a:off x="1148656" y="5165050"/>
            <a:ext cx="11019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solidFill>
                  <a:schemeClr val="bg2"/>
                </a:solidFill>
              </a:rPr>
              <a:t>使得</a:t>
            </a:r>
          </a:p>
        </p:txBody>
      </p:sp>
      <p:sp>
        <p:nvSpPr>
          <p:cNvPr id="48164" name="Text Box 36"/>
          <p:cNvSpPr txBox="1">
            <a:spLocks noChangeArrowheads="1"/>
          </p:cNvSpPr>
          <p:nvPr/>
        </p:nvSpPr>
        <p:spPr bwMode="auto">
          <a:xfrm>
            <a:off x="904682" y="446044"/>
            <a:ext cx="4567647" cy="94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sz="5400">
                <a:solidFill>
                  <a:schemeClr val="accent2"/>
                </a:solidFill>
              </a:rPr>
              <a:t>§2.3.1 </a:t>
            </a:r>
            <a:r>
              <a:rPr lang="zh-CN" altLang="en-US" sz="5400">
                <a:solidFill>
                  <a:schemeClr val="accent2"/>
                </a:solidFill>
              </a:rPr>
              <a:t>逆矩阵</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48137"/>
                                        </p:tgtEl>
                                        <p:attrNameLst>
                                          <p:attrName>style.visibility</p:attrName>
                                        </p:attrNameLst>
                                      </p:cBhvr>
                                      <p:to>
                                        <p:strVal val="visible"/>
                                      </p:to>
                                    </p:set>
                                    <p:animEffect transition="in" filter="wipe(left)">
                                      <p:cBhvr>
                                        <p:cTn id="7" dur="75"/>
                                        <p:tgtEl>
                                          <p:spTgt spid="48137"/>
                                        </p:tgtEl>
                                      </p:cBhvr>
                                    </p:animEffect>
                                  </p:childTnLst>
                                </p:cTn>
                              </p:par>
                              <p:par>
                                <p:cTn id="8" presetID="22" presetClass="entr" presetSubtype="8" fill="hold" nodeType="withEffect">
                                  <p:stCondLst>
                                    <p:cond delay="0"/>
                                  </p:stCondLst>
                                  <p:childTnLst>
                                    <p:set>
                                      <p:cBhvr>
                                        <p:cTn id="9" dur="1" fill="hold">
                                          <p:stCondLst>
                                            <p:cond delay="0"/>
                                          </p:stCondLst>
                                        </p:cTn>
                                        <p:tgtEl>
                                          <p:spTgt spid="48138"/>
                                        </p:tgtEl>
                                        <p:attrNameLst>
                                          <p:attrName>style.visibility</p:attrName>
                                        </p:attrNameLst>
                                      </p:cBhvr>
                                      <p:to>
                                        <p:strVal val="visible"/>
                                      </p:to>
                                    </p:set>
                                    <p:animEffect transition="in" filter="wipe(left)">
                                      <p:cBhvr>
                                        <p:cTn id="10" dur="500"/>
                                        <p:tgtEl>
                                          <p:spTgt spid="48138"/>
                                        </p:tgtEl>
                                      </p:cBhvr>
                                    </p:animEffect>
                                  </p:childTnLst>
                                </p:cTn>
                              </p:par>
                              <p:par>
                                <p:cTn id="11" presetID="22" presetClass="entr" presetSubtype="8" fill="hold" grpId="0" nodeType="withEffect">
                                  <p:stCondLst>
                                    <p:cond delay="0"/>
                                  </p:stCondLst>
                                  <p:iterate type="lt">
                                    <p:tmPct val="100000"/>
                                  </p:iterate>
                                  <p:childTnLst>
                                    <p:set>
                                      <p:cBhvr>
                                        <p:cTn id="12" dur="1" fill="hold">
                                          <p:stCondLst>
                                            <p:cond delay="0"/>
                                          </p:stCondLst>
                                        </p:cTn>
                                        <p:tgtEl>
                                          <p:spTgt spid="48141"/>
                                        </p:tgtEl>
                                        <p:attrNameLst>
                                          <p:attrName>style.visibility</p:attrName>
                                        </p:attrNameLst>
                                      </p:cBhvr>
                                      <p:to>
                                        <p:strVal val="visible"/>
                                      </p:to>
                                    </p:set>
                                    <p:animEffect transition="in" filter="wipe(left)">
                                      <p:cBhvr>
                                        <p:cTn id="13" dur="75"/>
                                        <p:tgtEl>
                                          <p:spTgt spid="48141"/>
                                        </p:tgtEl>
                                      </p:cBhvr>
                                    </p:animEffect>
                                  </p:childTnLst>
                                </p:cTn>
                              </p:par>
                              <p:par>
                                <p:cTn id="14" presetID="22" presetClass="entr" presetSubtype="8" fill="hold" nodeType="withEffect">
                                  <p:stCondLst>
                                    <p:cond delay="0"/>
                                  </p:stCondLst>
                                  <p:childTnLst>
                                    <p:set>
                                      <p:cBhvr>
                                        <p:cTn id="15" dur="1" fill="hold">
                                          <p:stCondLst>
                                            <p:cond delay="0"/>
                                          </p:stCondLst>
                                        </p:cTn>
                                        <p:tgtEl>
                                          <p:spTgt spid="48130"/>
                                        </p:tgtEl>
                                        <p:attrNameLst>
                                          <p:attrName>style.visibility</p:attrName>
                                        </p:attrNameLst>
                                      </p:cBhvr>
                                      <p:to>
                                        <p:strVal val="visible"/>
                                      </p:to>
                                    </p:set>
                                    <p:animEffect transition="in" filter="wipe(left)">
                                      <p:cBhvr>
                                        <p:cTn id="16" dur="500"/>
                                        <p:tgtEl>
                                          <p:spTgt spid="481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8142"/>
                                        </p:tgtEl>
                                        <p:attrNameLst>
                                          <p:attrName>style.visibility</p:attrName>
                                        </p:attrNameLst>
                                      </p:cBhvr>
                                      <p:to>
                                        <p:strVal val="visible"/>
                                      </p:to>
                                    </p:set>
                                    <p:animEffect transition="in" filter="wipe(left)">
                                      <p:cBhvr>
                                        <p:cTn id="21" dur="500"/>
                                        <p:tgtEl>
                                          <p:spTgt spid="4814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8149"/>
                                        </p:tgtEl>
                                        <p:attrNameLst>
                                          <p:attrName>style.visibility</p:attrName>
                                        </p:attrNameLst>
                                      </p:cBhvr>
                                      <p:to>
                                        <p:strVal val="visible"/>
                                      </p:to>
                                    </p:set>
                                    <p:animEffect transition="in" filter="wipe(left)">
                                      <p:cBhvr>
                                        <p:cTn id="24" dur="500"/>
                                        <p:tgtEl>
                                          <p:spTgt spid="481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iterate type="lt">
                                    <p:tmPct val="100000"/>
                                  </p:iterate>
                                  <p:childTnLst>
                                    <p:set>
                                      <p:cBhvr>
                                        <p:cTn id="28" dur="1" fill="hold">
                                          <p:stCondLst>
                                            <p:cond delay="0"/>
                                          </p:stCondLst>
                                        </p:cTn>
                                        <p:tgtEl>
                                          <p:spTgt spid="48152"/>
                                        </p:tgtEl>
                                        <p:attrNameLst>
                                          <p:attrName>style.visibility</p:attrName>
                                        </p:attrNameLst>
                                      </p:cBhvr>
                                      <p:to>
                                        <p:strVal val="visible"/>
                                      </p:to>
                                    </p:set>
                                    <p:animEffect transition="in" filter="wipe(left)">
                                      <p:cBhvr>
                                        <p:cTn id="29" dur="75"/>
                                        <p:tgtEl>
                                          <p:spTgt spid="481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8153"/>
                                        </p:tgtEl>
                                        <p:attrNameLst>
                                          <p:attrName>style.visibility</p:attrName>
                                        </p:attrNameLst>
                                      </p:cBhvr>
                                      <p:to>
                                        <p:strVal val="visible"/>
                                      </p:to>
                                    </p:set>
                                    <p:animEffect transition="in" filter="wipe(left)">
                                      <p:cBhvr>
                                        <p:cTn id="34" dur="500"/>
                                        <p:tgtEl>
                                          <p:spTgt spid="48153"/>
                                        </p:tgtEl>
                                      </p:cBhvr>
                                    </p:animEffect>
                                  </p:childTnLst>
                                </p:cTn>
                              </p:par>
                              <p:par>
                                <p:cTn id="35" presetID="22" presetClass="entr" presetSubtype="8" fill="hold" grpId="0" nodeType="withEffect">
                                  <p:stCondLst>
                                    <p:cond delay="0"/>
                                  </p:stCondLst>
                                  <p:iterate type="lt">
                                    <p:tmPct val="100000"/>
                                  </p:iterate>
                                  <p:childTnLst>
                                    <p:set>
                                      <p:cBhvr>
                                        <p:cTn id="36" dur="1" fill="hold">
                                          <p:stCondLst>
                                            <p:cond delay="0"/>
                                          </p:stCondLst>
                                        </p:cTn>
                                        <p:tgtEl>
                                          <p:spTgt spid="48154"/>
                                        </p:tgtEl>
                                        <p:attrNameLst>
                                          <p:attrName>style.visibility</p:attrName>
                                        </p:attrNameLst>
                                      </p:cBhvr>
                                      <p:to>
                                        <p:strVal val="visible"/>
                                      </p:to>
                                    </p:set>
                                    <p:animEffect transition="in" filter="wipe(left)">
                                      <p:cBhvr>
                                        <p:cTn id="37" dur="75"/>
                                        <p:tgtEl>
                                          <p:spTgt spid="48154"/>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4815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816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48161"/>
                                        </p:tgtEl>
                                        <p:attrNameLst>
                                          <p:attrName>style.visibility</p:attrName>
                                        </p:attrNameLst>
                                      </p:cBhvr>
                                      <p:to>
                                        <p:strVal val="visible"/>
                                      </p:to>
                                    </p:set>
                                    <p:animEffect transition="in" filter="wipe(left)">
                                      <p:cBhvr>
                                        <p:cTn id="46" dur="75"/>
                                        <p:tgtEl>
                                          <p:spTgt spid="4816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8131"/>
                                        </p:tgtEl>
                                        <p:attrNameLst>
                                          <p:attrName>style.visibility</p:attrName>
                                        </p:attrNameLst>
                                      </p:cBhvr>
                                      <p:to>
                                        <p:strVal val="visible"/>
                                      </p:to>
                                    </p:set>
                                    <p:animEffect transition="in" filter="wipe(left)">
                                      <p:cBhvr>
                                        <p:cTn id="51" dur="500"/>
                                        <p:tgtEl>
                                          <p:spTgt spid="481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8133"/>
                                        </p:tgtEl>
                                        <p:attrNameLst>
                                          <p:attrName>style.visibility</p:attrName>
                                        </p:attrNameLst>
                                      </p:cBhvr>
                                      <p:to>
                                        <p:strVal val="visible"/>
                                      </p:to>
                                    </p:set>
                                    <p:animEffect transition="in" filter="wipe(left)">
                                      <p:cBhvr>
                                        <p:cTn id="56"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p:bldP spid="48137" grpId="0" autoUpdateAnimBg="0"/>
      <p:bldP spid="48141" grpId="0" autoUpdateAnimBg="0"/>
      <p:bldP spid="48149" grpId="0"/>
      <p:bldP spid="48152" grpId="0" autoUpdateAnimBg="0"/>
      <p:bldP spid="48153" grpId="0"/>
      <p:bldP spid="48154" grpId="0" autoUpdateAnimBg="0"/>
      <p:bldP spid="48157" grpId="0"/>
      <p:bldP spid="48160" grpId="0"/>
      <p:bldP spid="4816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1855541" y="1624998"/>
            <a:ext cx="999767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en-US" altLang="zh-CN">
                <a:latin typeface="黑体" pitchFamily="2" charset="-122"/>
                <a:ea typeface="黑体" pitchFamily="2" charset="-122"/>
              </a:rPr>
              <a:t>(1) </a:t>
            </a:r>
            <a:r>
              <a:rPr lang="zh-CN" altLang="en-US">
                <a:latin typeface="黑体" pitchFamily="2" charset="-122"/>
                <a:ea typeface="黑体" pitchFamily="2" charset="-122"/>
              </a:rPr>
              <a:t>用克莱姆法则解方程组的两个条件</a:t>
            </a:r>
          </a:p>
        </p:txBody>
      </p:sp>
      <p:sp>
        <p:nvSpPr>
          <p:cNvPr id="189445" name="Rectangle 5"/>
          <p:cNvSpPr>
            <a:spLocks noChangeArrowheads="1"/>
          </p:cNvSpPr>
          <p:nvPr/>
        </p:nvSpPr>
        <p:spPr bwMode="auto">
          <a:xfrm>
            <a:off x="2991116" y="2419130"/>
            <a:ext cx="857662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en-US" altLang="zh-CN">
                <a:latin typeface="宋体" pitchFamily="2" charset="-122"/>
              </a:rPr>
              <a:t>(</a:t>
            </a:r>
            <a:r>
              <a:rPr lang="en-US" altLang="zh-CN" i="1"/>
              <a:t>a</a:t>
            </a:r>
            <a:r>
              <a:rPr lang="en-US" altLang="zh-CN">
                <a:latin typeface="宋体" pitchFamily="2" charset="-122"/>
              </a:rPr>
              <a:t>)</a:t>
            </a:r>
            <a:r>
              <a:rPr lang="zh-CN" altLang="en-US">
                <a:latin typeface="宋体" pitchFamily="2" charset="-122"/>
              </a:rPr>
              <a:t>方程个数等于未知量个数</a:t>
            </a:r>
            <a:r>
              <a:rPr lang="en-US" altLang="zh-CN"/>
              <a:t>;</a:t>
            </a:r>
          </a:p>
        </p:txBody>
      </p:sp>
      <p:sp>
        <p:nvSpPr>
          <p:cNvPr id="189446" name="Text Box 6"/>
          <p:cNvSpPr txBox="1">
            <a:spLocks noChangeArrowheads="1"/>
          </p:cNvSpPr>
          <p:nvPr/>
        </p:nvSpPr>
        <p:spPr bwMode="auto">
          <a:xfrm>
            <a:off x="2991115" y="3041841"/>
            <a:ext cx="7338201"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en-US" altLang="zh-CN">
                <a:latin typeface="宋体" pitchFamily="2" charset="-122"/>
              </a:rPr>
              <a:t>(</a:t>
            </a:r>
            <a:r>
              <a:rPr lang="en-US" altLang="zh-CN" i="1">
                <a:latin typeface="宋体" pitchFamily="2" charset="-122"/>
              </a:rPr>
              <a:t>b</a:t>
            </a:r>
            <a:r>
              <a:rPr lang="en-US" altLang="zh-CN">
                <a:latin typeface="宋体" pitchFamily="2" charset="-122"/>
              </a:rPr>
              <a:t>)</a:t>
            </a:r>
            <a:r>
              <a:rPr lang="zh-CN" altLang="en-US">
                <a:latin typeface="宋体" pitchFamily="2" charset="-122"/>
              </a:rPr>
              <a:t>系数行列式不等于零</a:t>
            </a:r>
            <a:r>
              <a:rPr lang="en-US" altLang="zh-CN">
                <a:latin typeface="宋体" pitchFamily="2" charset="-122"/>
              </a:rPr>
              <a:t>.</a:t>
            </a:r>
          </a:p>
        </p:txBody>
      </p:sp>
      <p:sp>
        <p:nvSpPr>
          <p:cNvPr id="189447" name="Rectangle 7"/>
          <p:cNvSpPr>
            <a:spLocks noChangeArrowheads="1"/>
          </p:cNvSpPr>
          <p:nvPr/>
        </p:nvSpPr>
        <p:spPr bwMode="auto">
          <a:xfrm>
            <a:off x="1855541" y="3687292"/>
            <a:ext cx="8662688" cy="115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pPr marL="877038" indent="-877038"/>
            <a:r>
              <a:rPr lang="en-US" altLang="zh-CN">
                <a:latin typeface="黑体" pitchFamily="2" charset="-122"/>
                <a:ea typeface="黑体" pitchFamily="2" charset="-122"/>
              </a:rPr>
              <a:t>(2) </a:t>
            </a:r>
            <a:r>
              <a:rPr lang="zh-CN" altLang="en-US">
                <a:latin typeface="黑体" pitchFamily="2" charset="-122"/>
                <a:ea typeface="黑体" pitchFamily="2" charset="-122"/>
              </a:rPr>
              <a:t>克莱姆规则建立了线性方程组的解和已知的系数与常数项之间的关系</a:t>
            </a:r>
            <a:r>
              <a:rPr lang="en-US" altLang="zh-CN">
                <a:ea typeface="黑体" pitchFamily="2" charset="-122"/>
              </a:rPr>
              <a:t>.</a:t>
            </a:r>
          </a:p>
        </p:txBody>
      </p:sp>
      <p:sp>
        <p:nvSpPr>
          <p:cNvPr id="189448" name="Rectangle 8"/>
          <p:cNvSpPr>
            <a:spLocks noChangeArrowheads="1"/>
          </p:cNvSpPr>
          <p:nvPr/>
        </p:nvSpPr>
        <p:spPr bwMode="auto">
          <a:xfrm>
            <a:off x="1284606" y="647200"/>
            <a:ext cx="1924295" cy="79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sz="4400">
                <a:solidFill>
                  <a:srgbClr val="CC0000"/>
                </a:solidFill>
                <a:ea typeface="黑体" pitchFamily="2" charset="-122"/>
              </a:rPr>
              <a:t>注意：</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89445"/>
                                        </p:tgtEl>
                                        <p:attrNameLst>
                                          <p:attrName>style.visibility</p:attrName>
                                        </p:attrNameLst>
                                      </p:cBhvr>
                                      <p:to>
                                        <p:strVal val="visible"/>
                                      </p:to>
                                    </p:set>
                                    <p:animEffect transition="in" filter="wipe(left)">
                                      <p:cBhvr>
                                        <p:cTn id="7" dur="75"/>
                                        <p:tgtEl>
                                          <p:spTgt spid="189445"/>
                                        </p:tgtEl>
                                      </p:cBhvr>
                                    </p:animEffect>
                                  </p:childTnLst>
                                </p:cTn>
                              </p:par>
                              <p:par>
                                <p:cTn id="8" presetID="22" presetClass="entr" presetSubtype="8" fill="hold" grpId="0" nodeType="withEffect">
                                  <p:stCondLst>
                                    <p:cond delay="0"/>
                                  </p:stCondLst>
                                  <p:iterate type="lt">
                                    <p:tmPct val="100000"/>
                                  </p:iterate>
                                  <p:childTnLst>
                                    <p:set>
                                      <p:cBhvr>
                                        <p:cTn id="9" dur="1" fill="hold">
                                          <p:stCondLst>
                                            <p:cond delay="0"/>
                                          </p:stCondLst>
                                        </p:cTn>
                                        <p:tgtEl>
                                          <p:spTgt spid="189446"/>
                                        </p:tgtEl>
                                        <p:attrNameLst>
                                          <p:attrName>style.visibility</p:attrName>
                                        </p:attrNameLst>
                                      </p:cBhvr>
                                      <p:to>
                                        <p:strVal val="visible"/>
                                      </p:to>
                                    </p:set>
                                    <p:animEffect transition="in" filter="wipe(left)">
                                      <p:cBhvr>
                                        <p:cTn id="10" dur="75"/>
                                        <p:tgtEl>
                                          <p:spTgt spid="18944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iterate type="lt">
                                    <p:tmPct val="100000"/>
                                  </p:iterate>
                                  <p:childTnLst>
                                    <p:set>
                                      <p:cBhvr>
                                        <p:cTn id="14" dur="1" fill="hold">
                                          <p:stCondLst>
                                            <p:cond delay="0"/>
                                          </p:stCondLst>
                                        </p:cTn>
                                        <p:tgtEl>
                                          <p:spTgt spid="189447"/>
                                        </p:tgtEl>
                                        <p:attrNameLst>
                                          <p:attrName>style.visibility</p:attrName>
                                        </p:attrNameLst>
                                      </p:cBhvr>
                                      <p:to>
                                        <p:strVal val="visible"/>
                                      </p:to>
                                    </p:set>
                                    <p:animEffect transition="in" filter="wipe(left)">
                                      <p:cBhvr>
                                        <p:cTn id="15" dur="75"/>
                                        <p:tgtEl>
                                          <p:spTgt spid="189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autoUpdateAnimBg="0"/>
      <p:bldP spid="189446" grpId="0" autoUpdateAnimBg="0"/>
      <p:bldP spid="18944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9" name="Object 3"/>
          <p:cNvGraphicFramePr>
            <a:graphicFrameLocks noChangeAspect="1"/>
          </p:cNvGraphicFramePr>
          <p:nvPr/>
        </p:nvGraphicFramePr>
        <p:xfrm>
          <a:off x="2785411" y="3187024"/>
          <a:ext cx="3627120" cy="489773"/>
        </p:xfrm>
        <a:graphic>
          <a:graphicData uri="http://schemas.openxmlformats.org/presentationml/2006/ole">
            <mc:AlternateContent xmlns:mc="http://schemas.openxmlformats.org/markup-compatibility/2006">
              <mc:Choice xmlns:v="urn:schemas-microsoft-com:vml" Requires="v">
                <p:oleObj spid="_x0000_s60596" name="Equation" r:id="rId3" imgW="2743200" imgH="444240" progId="Equation.3">
                  <p:embed/>
                </p:oleObj>
              </mc:Choice>
              <mc:Fallback>
                <p:oleObj name="Equation" r:id="rId3" imgW="2743200" imgH="4442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411" y="3187024"/>
                        <a:ext cx="3627120" cy="489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0" name="Object 4"/>
          <p:cNvGraphicFramePr>
            <a:graphicFrameLocks noChangeAspect="1"/>
          </p:cNvGraphicFramePr>
          <p:nvPr>
            <p:extLst>
              <p:ext uri="{D42A27DB-BD31-4B8C-83A1-F6EECF244321}">
                <p14:modId xmlns:p14="http://schemas.microsoft.com/office/powerpoint/2010/main" val="4242519136"/>
              </p:ext>
            </p:extLst>
          </p:nvPr>
        </p:nvGraphicFramePr>
        <p:xfrm>
          <a:off x="2732832" y="4034507"/>
          <a:ext cx="3392029" cy="460036"/>
        </p:xfrm>
        <a:graphic>
          <a:graphicData uri="http://schemas.openxmlformats.org/presentationml/2006/ole">
            <mc:AlternateContent xmlns:mc="http://schemas.openxmlformats.org/markup-compatibility/2006">
              <mc:Choice xmlns:v="urn:schemas-microsoft-com:vml" Requires="v">
                <p:oleObj spid="_x0000_s60597" name="Equation" r:id="rId5" imgW="2565360" imgH="419040" progId="Equation.3">
                  <p:embed/>
                </p:oleObj>
              </mc:Choice>
              <mc:Fallback>
                <p:oleObj name="Equation" r:id="rId5" imgW="2565360" imgH="419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2832" y="4034507"/>
                        <a:ext cx="3392029" cy="4600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4" name="Object 8"/>
          <p:cNvGraphicFramePr>
            <a:graphicFrameLocks noChangeAspect="1"/>
          </p:cNvGraphicFramePr>
          <p:nvPr>
            <p:extLst>
              <p:ext uri="{D42A27DB-BD31-4B8C-83A1-F6EECF244321}">
                <p14:modId xmlns:p14="http://schemas.microsoft.com/office/powerpoint/2010/main" val="2256064209"/>
              </p:ext>
            </p:extLst>
          </p:nvPr>
        </p:nvGraphicFramePr>
        <p:xfrm>
          <a:off x="6189216" y="3742913"/>
          <a:ext cx="3056184" cy="909579"/>
        </p:xfrm>
        <a:graphic>
          <a:graphicData uri="http://schemas.openxmlformats.org/presentationml/2006/ole">
            <mc:AlternateContent xmlns:mc="http://schemas.openxmlformats.org/markup-compatibility/2006">
              <mc:Choice xmlns:v="urn:schemas-microsoft-com:vml" Requires="v">
                <p:oleObj spid="_x0000_s60598" name="Equation" r:id="rId7" imgW="2311200" imgH="825480" progId="Equation.3">
                  <p:embed/>
                </p:oleObj>
              </mc:Choice>
              <mc:Fallback>
                <p:oleObj name="Equation" r:id="rId7" imgW="2311200" imgH="825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9216" y="3742913"/>
                        <a:ext cx="3056184" cy="909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8" name="Rectangle 12"/>
          <p:cNvSpPr>
            <a:spLocks noChangeArrowheads="1"/>
          </p:cNvSpPr>
          <p:nvPr/>
        </p:nvSpPr>
        <p:spPr bwMode="auto">
          <a:xfrm>
            <a:off x="1256729" y="1329978"/>
            <a:ext cx="10120001" cy="115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261" tIns="56130" rIns="112261" bIns="56130">
            <a:spAutoFit/>
          </a:bodyPr>
          <a:lstStyle/>
          <a:p>
            <a:pPr marL="895350" indent="-895350"/>
            <a:r>
              <a:rPr lang="zh-CN" altLang="en-US" dirty="0">
                <a:latin typeface="黑体" pitchFamily="2" charset="-122"/>
                <a:ea typeface="黑体" pitchFamily="2" charset="-122"/>
              </a:rPr>
              <a:t>例</a:t>
            </a:r>
            <a:r>
              <a:rPr lang="en-US" altLang="zh-CN" dirty="0" smtClean="0">
                <a:latin typeface="黑体" pitchFamily="2" charset="-122"/>
                <a:ea typeface="黑体" pitchFamily="2" charset="-122"/>
              </a:rPr>
              <a:t>1 </a:t>
            </a:r>
            <a:r>
              <a:rPr lang="zh-CN" altLang="en-US" dirty="0" smtClean="0">
                <a:latin typeface="黑体" pitchFamily="2" charset="-122"/>
                <a:ea typeface="黑体" pitchFamily="2" charset="-122"/>
              </a:rPr>
              <a:t>设方阵 </a:t>
            </a:r>
            <a:r>
              <a:rPr lang="en-US" altLang="zh-CN" i="1" dirty="0" smtClean="0">
                <a:latin typeface="+mn-lt"/>
                <a:ea typeface="黑体" pitchFamily="2" charset="-122"/>
              </a:rPr>
              <a:t>A </a:t>
            </a:r>
            <a:r>
              <a:rPr lang="zh-CN" altLang="en-US" dirty="0" smtClean="0">
                <a:latin typeface="黑体" pitchFamily="2" charset="-122"/>
                <a:ea typeface="黑体" pitchFamily="2" charset="-122"/>
              </a:rPr>
              <a:t>满足 </a:t>
            </a:r>
            <a:r>
              <a:rPr lang="en-US" altLang="zh-CN" i="1" dirty="0" smtClean="0">
                <a:latin typeface="+mn-lt"/>
                <a:ea typeface="黑体" pitchFamily="2" charset="-122"/>
              </a:rPr>
              <a:t>A</a:t>
            </a:r>
            <a:r>
              <a:rPr lang="en-US" altLang="zh-CN" baseline="30000" dirty="0" smtClean="0">
                <a:latin typeface="+mn-lt"/>
                <a:ea typeface="黑体" pitchFamily="2" charset="-122"/>
              </a:rPr>
              <a:t>2</a:t>
            </a:r>
            <a:r>
              <a:rPr lang="zh-CN" altLang="en-US" dirty="0" smtClean="0">
                <a:latin typeface="+mn-lt"/>
                <a:ea typeface="黑体" pitchFamily="2" charset="-122"/>
              </a:rPr>
              <a:t>－</a:t>
            </a:r>
            <a:r>
              <a:rPr lang="en-US" altLang="zh-CN" i="1" dirty="0" smtClean="0">
                <a:latin typeface="+mn-lt"/>
                <a:ea typeface="黑体" pitchFamily="2" charset="-122"/>
              </a:rPr>
              <a:t>A</a:t>
            </a:r>
            <a:r>
              <a:rPr lang="zh-CN" altLang="en-US" dirty="0" smtClean="0">
                <a:ea typeface="黑体" pitchFamily="2" charset="-122"/>
              </a:rPr>
              <a:t>－</a:t>
            </a:r>
            <a:r>
              <a:rPr lang="en-US" altLang="zh-CN" dirty="0" smtClean="0">
                <a:latin typeface="+mn-lt"/>
                <a:ea typeface="黑体" pitchFamily="2" charset="-122"/>
              </a:rPr>
              <a:t>2</a:t>
            </a:r>
            <a:r>
              <a:rPr lang="en-US" altLang="zh-CN" i="1" dirty="0" smtClean="0">
                <a:latin typeface="+mn-lt"/>
                <a:ea typeface="黑体" pitchFamily="2" charset="-122"/>
              </a:rPr>
              <a:t>E=O</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证明</a:t>
            </a:r>
            <a:r>
              <a:rPr lang="en-US" altLang="zh-CN" dirty="0" smtClean="0">
                <a:latin typeface="黑体" pitchFamily="2" charset="-122"/>
                <a:ea typeface="黑体" pitchFamily="2" charset="-122"/>
              </a:rPr>
              <a:t>:</a:t>
            </a:r>
            <a:r>
              <a:rPr lang="en-US" altLang="zh-CN" i="1" dirty="0">
                <a:latin typeface="+mn-lt"/>
                <a:ea typeface="黑体" pitchFamily="2" charset="-122"/>
              </a:rPr>
              <a:t>A, </a:t>
            </a:r>
            <a:r>
              <a:rPr lang="en-US" altLang="zh-CN" i="1" dirty="0" smtClean="0">
                <a:latin typeface="+mn-lt"/>
                <a:ea typeface="黑体" pitchFamily="2" charset="-122"/>
              </a:rPr>
              <a:t> A+</a:t>
            </a:r>
            <a:r>
              <a:rPr lang="en-US" altLang="zh-CN" dirty="0" smtClean="0">
                <a:latin typeface="+mn-lt"/>
                <a:ea typeface="黑体" pitchFamily="2" charset="-122"/>
              </a:rPr>
              <a:t>2</a:t>
            </a:r>
            <a:r>
              <a:rPr lang="en-US" altLang="zh-CN" i="1" dirty="0" smtClean="0">
                <a:latin typeface="+mn-lt"/>
                <a:ea typeface="黑体" pitchFamily="2" charset="-122"/>
              </a:rPr>
              <a:t>E </a:t>
            </a:r>
            <a:r>
              <a:rPr lang="zh-CN" altLang="en-US" dirty="0" smtClean="0">
                <a:latin typeface="黑体" pitchFamily="2" charset="-122"/>
                <a:ea typeface="黑体" pitchFamily="2" charset="-122"/>
              </a:rPr>
              <a:t>都可逆</a:t>
            </a:r>
            <a:r>
              <a:rPr lang="en-US" altLang="zh-CN" dirty="0" smtClean="0">
                <a:latin typeface="黑体" pitchFamily="2" charset="-122"/>
                <a:ea typeface="黑体" pitchFamily="2" charset="-122"/>
              </a:rPr>
              <a:t>, </a:t>
            </a:r>
            <a:r>
              <a:rPr lang="zh-CN" altLang="en-US" dirty="0" smtClean="0">
                <a:latin typeface="黑体" pitchFamily="2" charset="-122"/>
                <a:ea typeface="黑体" pitchFamily="2" charset="-122"/>
              </a:rPr>
              <a:t>并求它们的逆阵</a:t>
            </a:r>
            <a:r>
              <a:rPr lang="en-US" altLang="zh-CN" dirty="0" smtClean="0">
                <a:latin typeface="黑体" pitchFamily="2" charset="-122"/>
                <a:ea typeface="黑体" pitchFamily="2" charset="-122"/>
              </a:rPr>
              <a:t>.</a:t>
            </a:r>
            <a:endParaRPr lang="en-US" altLang="zh-CN" dirty="0">
              <a:latin typeface="黑体" pitchFamily="2" charset="-122"/>
              <a:ea typeface="黑体" pitchFamily="2" charset="-122"/>
            </a:endParaRPr>
          </a:p>
        </p:txBody>
      </p:sp>
      <p:grpSp>
        <p:nvGrpSpPr>
          <p:cNvPr id="60437" name="Group 21"/>
          <p:cNvGrpSpPr>
            <a:grpSpLocks/>
          </p:cNvGrpSpPr>
          <p:nvPr/>
        </p:nvGrpSpPr>
        <p:grpSpPr bwMode="auto">
          <a:xfrm>
            <a:off x="7125320" y="3131050"/>
            <a:ext cx="2115820" cy="1679222"/>
            <a:chOff x="3600" y="2352"/>
            <a:chExt cx="1008" cy="960"/>
          </a:xfrm>
        </p:grpSpPr>
        <p:sp>
          <p:nvSpPr>
            <p:cNvPr id="60434" name="Oval 18"/>
            <p:cNvSpPr>
              <a:spLocks noChangeArrowheads="1"/>
            </p:cNvSpPr>
            <p:nvPr/>
          </p:nvSpPr>
          <p:spPr bwMode="auto">
            <a:xfrm>
              <a:off x="3600" y="2688"/>
              <a:ext cx="672" cy="624"/>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5" name="Line 19"/>
            <p:cNvSpPr>
              <a:spLocks noChangeShapeType="1"/>
            </p:cNvSpPr>
            <p:nvPr/>
          </p:nvSpPr>
          <p:spPr bwMode="auto">
            <a:xfrm flipV="1">
              <a:off x="4128" y="2544"/>
              <a:ext cx="144" cy="1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60436" name="Object 20"/>
            <p:cNvGraphicFramePr>
              <a:graphicFrameLocks noChangeAspect="1"/>
            </p:cNvGraphicFramePr>
            <p:nvPr/>
          </p:nvGraphicFramePr>
          <p:xfrm>
            <a:off x="4272" y="2352"/>
            <a:ext cx="336" cy="240"/>
          </p:xfrm>
          <a:graphic>
            <a:graphicData uri="http://schemas.openxmlformats.org/presentationml/2006/ole">
              <mc:AlternateContent xmlns:mc="http://schemas.openxmlformats.org/markup-compatibility/2006">
                <mc:Choice xmlns:v="urn:schemas-microsoft-com:vml" Requires="v">
                  <p:oleObj spid="_x0000_s60599" name="Equation" r:id="rId9" imgW="533160" imgH="380880" progId="Equation.3">
                    <p:embed/>
                  </p:oleObj>
                </mc:Choice>
                <mc:Fallback>
                  <p:oleObj name="Equation" r:id="rId9" imgW="533160" imgH="38088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2" y="2352"/>
                          <a:ext cx="33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0438" name="Object 22"/>
          <p:cNvGraphicFramePr>
            <a:graphicFrameLocks noChangeAspect="1"/>
          </p:cNvGraphicFramePr>
          <p:nvPr>
            <p:extLst>
              <p:ext uri="{D42A27DB-BD31-4B8C-83A1-F6EECF244321}">
                <p14:modId xmlns:p14="http://schemas.microsoft.com/office/powerpoint/2010/main" val="940728207"/>
              </p:ext>
            </p:extLst>
          </p:nvPr>
        </p:nvGraphicFramePr>
        <p:xfrm>
          <a:off x="2732832" y="4810272"/>
          <a:ext cx="3643912" cy="909579"/>
        </p:xfrm>
        <a:graphic>
          <a:graphicData uri="http://schemas.openxmlformats.org/presentationml/2006/ole">
            <mc:AlternateContent xmlns:mc="http://schemas.openxmlformats.org/markup-compatibility/2006">
              <mc:Choice xmlns:v="urn:schemas-microsoft-com:vml" Requires="v">
                <p:oleObj spid="_x0000_s60600" name="Equation" r:id="rId11" imgW="2755800" imgH="825480" progId="Equation.3">
                  <p:embed/>
                </p:oleObj>
              </mc:Choice>
              <mc:Fallback>
                <p:oleObj name="Equation" r:id="rId11" imgW="2755800" imgH="82548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2832" y="4810272"/>
                        <a:ext cx="3643912" cy="909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9" name="Text Box 23"/>
          <p:cNvSpPr txBox="1">
            <a:spLocks noChangeArrowheads="1"/>
          </p:cNvSpPr>
          <p:nvPr/>
        </p:nvSpPr>
        <p:spPr bwMode="auto">
          <a:xfrm>
            <a:off x="2617489" y="2718241"/>
            <a:ext cx="8759242" cy="55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pPr>
              <a:spcBef>
                <a:spcPct val="50000"/>
              </a:spcBef>
            </a:pPr>
            <a:r>
              <a:rPr lang="zh-CN" altLang="en-US" sz="2900">
                <a:solidFill>
                  <a:srgbClr val="CC0000"/>
                </a:solidFill>
              </a:rPr>
              <a:t>（注意：</a:t>
            </a:r>
            <a:r>
              <a:rPr lang="en-US" altLang="zh-CN" sz="2900" i="1">
                <a:solidFill>
                  <a:srgbClr val="CC0000"/>
                </a:solidFill>
              </a:rPr>
              <a:t>A</a:t>
            </a:r>
            <a:r>
              <a:rPr lang="zh-CN" altLang="en-US" sz="2900">
                <a:solidFill>
                  <a:srgbClr val="CC0000"/>
                </a:solidFill>
              </a:rPr>
              <a:t>是已知矩阵，所求矩阵要用</a:t>
            </a:r>
            <a:r>
              <a:rPr lang="en-US" altLang="zh-CN" sz="2900" i="1">
                <a:solidFill>
                  <a:srgbClr val="CC0000"/>
                </a:solidFill>
              </a:rPr>
              <a:t>A</a:t>
            </a:r>
            <a:r>
              <a:rPr lang="zh-CN" altLang="en-US" sz="2900">
                <a:solidFill>
                  <a:srgbClr val="CC0000"/>
                </a:solidFill>
              </a:rPr>
              <a:t>表示）</a:t>
            </a:r>
          </a:p>
        </p:txBody>
      </p:sp>
      <p:sp>
        <p:nvSpPr>
          <p:cNvPr id="60441" name="Rectangle 25"/>
          <p:cNvSpPr>
            <a:spLocks noGrp="1" noChangeArrowheads="1"/>
          </p:cNvSpPr>
          <p:nvPr>
            <p:ph type="title"/>
          </p:nvPr>
        </p:nvSpPr>
        <p:spPr>
          <a:xfrm>
            <a:off x="1093594" y="367330"/>
            <a:ext cx="9974580" cy="951559"/>
          </a:xfrm>
        </p:spPr>
        <p:txBody>
          <a:bodyPr/>
          <a:lstStyle/>
          <a:p>
            <a:r>
              <a:rPr lang="zh-CN" altLang="en-US" dirty="0"/>
              <a:t>综合例题</a:t>
            </a:r>
          </a:p>
        </p:txBody>
      </p:sp>
      <p:sp>
        <p:nvSpPr>
          <p:cNvPr id="60442" name="Text Box 26"/>
          <p:cNvSpPr txBox="1">
            <a:spLocks noChangeArrowheads="1"/>
          </p:cNvSpPr>
          <p:nvPr/>
        </p:nvSpPr>
        <p:spPr bwMode="auto">
          <a:xfrm>
            <a:off x="1292672" y="2679769"/>
            <a:ext cx="153957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t>证明：</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42"/>
                                        </p:tgtEl>
                                        <p:attrNameLst>
                                          <p:attrName>style.visibility</p:attrName>
                                        </p:attrNameLst>
                                      </p:cBhvr>
                                      <p:to>
                                        <p:strVal val="visible"/>
                                      </p:to>
                                    </p:set>
                                    <p:animEffect transition="in" filter="wipe(left)">
                                      <p:cBhvr>
                                        <p:cTn id="7" dur="500"/>
                                        <p:tgtEl>
                                          <p:spTgt spid="60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39"/>
                                        </p:tgtEl>
                                        <p:attrNameLst>
                                          <p:attrName>style.visibility</p:attrName>
                                        </p:attrNameLst>
                                      </p:cBhvr>
                                      <p:to>
                                        <p:strVal val="visible"/>
                                      </p:to>
                                    </p:set>
                                    <p:animEffect transition="in" filter="wipe(left)">
                                      <p:cBhvr>
                                        <p:cTn id="12" dur="500"/>
                                        <p:tgtEl>
                                          <p:spTgt spid="60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19"/>
                                        </p:tgtEl>
                                        <p:attrNameLst>
                                          <p:attrName>style.visibility</p:attrName>
                                        </p:attrNameLst>
                                      </p:cBhvr>
                                      <p:to>
                                        <p:strVal val="visible"/>
                                      </p:to>
                                    </p:set>
                                    <p:animEffect transition="in" filter="wipe(left)">
                                      <p:cBhvr>
                                        <p:cTn id="17" dur="500"/>
                                        <p:tgtEl>
                                          <p:spTgt spid="60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420"/>
                                        </p:tgtEl>
                                        <p:attrNameLst>
                                          <p:attrName>style.visibility</p:attrName>
                                        </p:attrNameLst>
                                      </p:cBhvr>
                                      <p:to>
                                        <p:strVal val="visible"/>
                                      </p:to>
                                    </p:set>
                                    <p:animEffect transition="in" filter="wipe(left)">
                                      <p:cBhvr>
                                        <p:cTn id="22" dur="500"/>
                                        <p:tgtEl>
                                          <p:spTgt spid="604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wipe(left)">
                                      <p:cBhvr>
                                        <p:cTn id="27" dur="500"/>
                                        <p:tgtEl>
                                          <p:spTgt spid="604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437"/>
                                        </p:tgtEl>
                                        <p:attrNameLst>
                                          <p:attrName>style.visibility</p:attrName>
                                        </p:attrNameLst>
                                      </p:cBhvr>
                                      <p:to>
                                        <p:strVal val="visible"/>
                                      </p:to>
                                    </p:set>
                                    <p:animEffect transition="in" filter="wipe(left)">
                                      <p:cBhvr>
                                        <p:cTn id="32" dur="500"/>
                                        <p:tgtEl>
                                          <p:spTgt spid="60437"/>
                                        </p:tgtEl>
                                      </p:cBhvr>
                                    </p:animEffect>
                                  </p:childTnLst>
                                  <p:subTnLst>
                                    <p:set>
                                      <p:cBhvr override="childStyle">
                                        <p:cTn dur="1" fill="hold" display="0" masterRel="nextClick" afterEffect="1"/>
                                        <p:tgtEl>
                                          <p:spTgt spid="6043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0438"/>
                                        </p:tgtEl>
                                        <p:attrNameLst>
                                          <p:attrName>style.visibility</p:attrName>
                                        </p:attrNameLst>
                                      </p:cBhvr>
                                      <p:to>
                                        <p:strVal val="visible"/>
                                      </p:to>
                                    </p:set>
                                    <p:animEffect transition="in" filter="wipe(left)">
                                      <p:cBhvr>
                                        <p:cTn id="37" dur="500"/>
                                        <p:tgtEl>
                                          <p:spTgt spid="6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9" grpId="0"/>
      <p:bldP spid="604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2"/>
          <p:cNvGraphicFramePr>
            <a:graphicFrameLocks noChangeAspect="1"/>
          </p:cNvGraphicFramePr>
          <p:nvPr/>
        </p:nvGraphicFramePr>
        <p:xfrm>
          <a:off x="1475617" y="433799"/>
          <a:ext cx="4315601" cy="461786"/>
        </p:xfrm>
        <a:graphic>
          <a:graphicData uri="http://schemas.openxmlformats.org/presentationml/2006/ole">
            <mc:AlternateContent xmlns:mc="http://schemas.openxmlformats.org/markup-compatibility/2006">
              <mc:Choice xmlns:v="urn:schemas-microsoft-com:vml" Requires="v">
                <p:oleObj spid="_x0000_s61655" name="公式" r:id="rId3" imgW="3263760" imgH="419040" progId="Equation.3">
                  <p:embed/>
                </p:oleObj>
              </mc:Choice>
              <mc:Fallback>
                <p:oleObj name="公式" r:id="rId3" imgW="3263760" imgH="419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17" y="433799"/>
                        <a:ext cx="4315601" cy="461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3" name="Object 3"/>
          <p:cNvGraphicFramePr>
            <a:graphicFrameLocks noChangeAspect="1"/>
          </p:cNvGraphicFramePr>
          <p:nvPr/>
        </p:nvGraphicFramePr>
        <p:xfrm>
          <a:off x="1576371" y="1357372"/>
          <a:ext cx="6213122" cy="474031"/>
        </p:xfrm>
        <a:graphic>
          <a:graphicData uri="http://schemas.openxmlformats.org/presentationml/2006/ole">
            <mc:AlternateContent xmlns:mc="http://schemas.openxmlformats.org/markup-compatibility/2006">
              <mc:Choice xmlns:v="urn:schemas-microsoft-com:vml" Requires="v">
                <p:oleObj spid="_x0000_s61656" name="公式" r:id="rId5" imgW="4698720" imgH="431640" progId="Equation.3">
                  <p:embed/>
                </p:oleObj>
              </mc:Choice>
              <mc:Fallback>
                <p:oleObj name="公式" r:id="rId5" imgW="4698720" imgH="431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6371" y="1357372"/>
                        <a:ext cx="6213122" cy="474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4" name="Object 4"/>
          <p:cNvGraphicFramePr>
            <a:graphicFrameLocks noChangeAspect="1"/>
          </p:cNvGraphicFramePr>
          <p:nvPr/>
        </p:nvGraphicFramePr>
        <p:xfrm>
          <a:off x="1576371" y="2113021"/>
          <a:ext cx="5994823" cy="993540"/>
        </p:xfrm>
        <a:graphic>
          <a:graphicData uri="http://schemas.openxmlformats.org/presentationml/2006/ole">
            <mc:AlternateContent xmlns:mc="http://schemas.openxmlformats.org/markup-compatibility/2006">
              <mc:Choice xmlns:v="urn:schemas-microsoft-com:vml" Requires="v">
                <p:oleObj spid="_x0000_s61657" name="Equation" r:id="rId7" imgW="4533840" imgH="901440" progId="Equation.3">
                  <p:embed/>
                </p:oleObj>
              </mc:Choice>
              <mc:Fallback>
                <p:oleObj name="Equation" r:id="rId7" imgW="4533840" imgH="9014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6371" y="2113021"/>
                        <a:ext cx="5994823" cy="993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5" name="Object 5"/>
          <p:cNvGraphicFramePr>
            <a:graphicFrameLocks noChangeAspect="1"/>
          </p:cNvGraphicFramePr>
          <p:nvPr/>
        </p:nvGraphicFramePr>
        <p:xfrm>
          <a:off x="1719104" y="3550856"/>
          <a:ext cx="3089769" cy="446044"/>
        </p:xfrm>
        <a:graphic>
          <a:graphicData uri="http://schemas.openxmlformats.org/presentationml/2006/ole">
            <mc:AlternateContent xmlns:mc="http://schemas.openxmlformats.org/markup-compatibility/2006">
              <mc:Choice xmlns:v="urn:schemas-microsoft-com:vml" Requires="v">
                <p:oleObj spid="_x0000_s61658" name="公式" r:id="rId9" imgW="2336760" imgH="406080" progId="Equation.3">
                  <p:embed/>
                </p:oleObj>
              </mc:Choice>
              <mc:Fallback>
                <p:oleObj name="公式" r:id="rId9" imgW="2336760" imgH="4060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9104" y="3550856"/>
                        <a:ext cx="3089769" cy="4460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6"/>
          <p:cNvGraphicFramePr>
            <a:graphicFrameLocks noChangeAspect="1"/>
          </p:cNvGraphicFramePr>
          <p:nvPr>
            <p:extLst>
              <p:ext uri="{D42A27DB-BD31-4B8C-83A1-F6EECF244321}">
                <p14:modId xmlns:p14="http://schemas.microsoft.com/office/powerpoint/2010/main" val="2748804388"/>
              </p:ext>
            </p:extLst>
          </p:nvPr>
        </p:nvGraphicFramePr>
        <p:xfrm>
          <a:off x="1757912" y="4138290"/>
          <a:ext cx="5491057" cy="909579"/>
        </p:xfrm>
        <a:graphic>
          <a:graphicData uri="http://schemas.openxmlformats.org/presentationml/2006/ole">
            <mc:AlternateContent xmlns:mc="http://schemas.openxmlformats.org/markup-compatibility/2006">
              <mc:Choice xmlns:v="urn:schemas-microsoft-com:vml" Requires="v">
                <p:oleObj spid="_x0000_s61659" name="Equation" r:id="rId11" imgW="4152600" imgH="825480" progId="Equation.3">
                  <p:embed/>
                </p:oleObj>
              </mc:Choice>
              <mc:Fallback>
                <p:oleObj name="Equation" r:id="rId11" imgW="4152600" imgH="8254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7912" y="4138290"/>
                        <a:ext cx="5491057" cy="909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7" name="Object 7"/>
          <p:cNvGraphicFramePr>
            <a:graphicFrameLocks noChangeAspect="1"/>
          </p:cNvGraphicFramePr>
          <p:nvPr>
            <p:extLst>
              <p:ext uri="{D42A27DB-BD31-4B8C-83A1-F6EECF244321}">
                <p14:modId xmlns:p14="http://schemas.microsoft.com/office/powerpoint/2010/main" val="3498286609"/>
              </p:ext>
            </p:extLst>
          </p:nvPr>
        </p:nvGraphicFramePr>
        <p:xfrm>
          <a:off x="7341344" y="4138290"/>
          <a:ext cx="2015067" cy="909579"/>
        </p:xfrm>
        <a:graphic>
          <a:graphicData uri="http://schemas.openxmlformats.org/presentationml/2006/ole">
            <mc:AlternateContent xmlns:mc="http://schemas.openxmlformats.org/markup-compatibility/2006">
              <mc:Choice xmlns:v="urn:schemas-microsoft-com:vml" Requires="v">
                <p:oleObj spid="_x0000_s61660" name="Equation" r:id="rId13" imgW="1523880" imgH="825480" progId="Equation.3">
                  <p:embed/>
                </p:oleObj>
              </mc:Choice>
              <mc:Fallback>
                <p:oleObj name="Equation" r:id="rId13" imgW="1523880" imgH="8254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41344" y="4138290"/>
                        <a:ext cx="2015067" cy="909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457" name="Group 17"/>
          <p:cNvGrpSpPr>
            <a:grpSpLocks/>
          </p:cNvGrpSpPr>
          <p:nvPr/>
        </p:nvGrpSpPr>
        <p:grpSpPr bwMode="auto">
          <a:xfrm>
            <a:off x="3956668" y="1945099"/>
            <a:ext cx="5176203" cy="1558529"/>
            <a:chOff x="2094" y="2018"/>
            <a:chExt cx="2466" cy="891"/>
          </a:xfrm>
        </p:grpSpPr>
        <p:sp>
          <p:nvSpPr>
            <p:cNvPr id="61451" name="Oval 11"/>
            <p:cNvSpPr>
              <a:spLocks noChangeArrowheads="1"/>
            </p:cNvSpPr>
            <p:nvPr/>
          </p:nvSpPr>
          <p:spPr bwMode="auto">
            <a:xfrm>
              <a:off x="2094" y="2018"/>
              <a:ext cx="1235" cy="718"/>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453" name="Object 13"/>
            <p:cNvGraphicFramePr>
              <a:graphicFrameLocks noChangeAspect="1"/>
            </p:cNvGraphicFramePr>
            <p:nvPr/>
          </p:nvGraphicFramePr>
          <p:xfrm>
            <a:off x="3600" y="2592"/>
            <a:ext cx="960" cy="317"/>
          </p:xfrm>
          <a:graphic>
            <a:graphicData uri="http://schemas.openxmlformats.org/presentationml/2006/ole">
              <mc:AlternateContent xmlns:mc="http://schemas.openxmlformats.org/markup-compatibility/2006">
                <mc:Choice xmlns:v="urn:schemas-microsoft-com:vml" Requires="v">
                  <p:oleObj spid="_x0000_s61661" name="Equation" r:id="rId15" imgW="1574640" imgH="482400" progId="Equation.3">
                    <p:embed/>
                  </p:oleObj>
                </mc:Choice>
                <mc:Fallback>
                  <p:oleObj name="Equation" r:id="rId15" imgW="1574640" imgH="48240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0" y="2592"/>
                          <a:ext cx="96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4" name="Line 14"/>
            <p:cNvSpPr>
              <a:spLocks noChangeShapeType="1"/>
            </p:cNvSpPr>
            <p:nvPr/>
          </p:nvSpPr>
          <p:spPr bwMode="auto">
            <a:xfrm>
              <a:off x="3120" y="2640"/>
              <a:ext cx="528" cy="14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1458" name="Text Box 18"/>
          <p:cNvSpPr txBox="1">
            <a:spLocks noChangeArrowheads="1"/>
          </p:cNvSpPr>
          <p:nvPr/>
        </p:nvSpPr>
        <p:spPr bwMode="auto">
          <a:xfrm>
            <a:off x="1093594" y="4930378"/>
            <a:ext cx="10784254" cy="194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261" tIns="56130" rIns="112261" bIns="56130">
            <a:spAutoFit/>
          </a:bodyPr>
          <a:lstStyle/>
          <a:p>
            <a:pPr>
              <a:spcBef>
                <a:spcPct val="50000"/>
              </a:spcBef>
            </a:pPr>
            <a:r>
              <a:rPr lang="zh-CN" altLang="en-US" dirty="0"/>
              <a:t>说明</a:t>
            </a:r>
            <a:r>
              <a:rPr lang="zh-CN" altLang="en-US" dirty="0" smtClean="0"/>
              <a:t>：</a:t>
            </a:r>
            <a:endParaRPr lang="en-US" altLang="zh-CN" dirty="0" smtClean="0"/>
          </a:p>
          <a:p>
            <a:pPr>
              <a:spcBef>
                <a:spcPts val="0"/>
              </a:spcBef>
            </a:pPr>
            <a:r>
              <a:rPr lang="en-US" altLang="zh-CN" dirty="0" smtClean="0"/>
              <a:t>  (</a:t>
            </a:r>
            <a:r>
              <a:rPr lang="en-US" altLang="zh-CN" dirty="0"/>
              <a:t>1) </a:t>
            </a:r>
            <a:r>
              <a:rPr lang="zh-CN" altLang="en-US" dirty="0"/>
              <a:t>不能由</a:t>
            </a:r>
            <a:r>
              <a:rPr lang="en-US" altLang="zh-CN" dirty="0"/>
              <a:t>(A</a:t>
            </a:r>
            <a:r>
              <a:rPr lang="zh-CN" altLang="en-US" dirty="0"/>
              <a:t>－</a:t>
            </a:r>
            <a:r>
              <a:rPr lang="en-US" altLang="zh-CN" dirty="0"/>
              <a:t>2E)(A+E)=O</a:t>
            </a:r>
            <a:r>
              <a:rPr lang="zh-CN" altLang="en-US" dirty="0"/>
              <a:t>得到    </a:t>
            </a:r>
            <a:r>
              <a:rPr lang="en-US" altLang="zh-CN" smtClean="0"/>
              <a:t>A-2E=O </a:t>
            </a:r>
            <a:r>
              <a:rPr lang="zh-CN" altLang="en-US" dirty="0"/>
              <a:t>或 </a:t>
            </a:r>
            <a:r>
              <a:rPr lang="en-US" altLang="zh-CN" dirty="0"/>
              <a:t>A+E=O.</a:t>
            </a:r>
          </a:p>
          <a:p>
            <a:pPr>
              <a:spcBef>
                <a:spcPct val="50000"/>
              </a:spcBef>
            </a:pPr>
            <a:r>
              <a:rPr lang="en-US" altLang="zh-CN" dirty="0" smtClean="0"/>
              <a:t>  (</a:t>
            </a:r>
            <a:r>
              <a:rPr lang="en-US" altLang="zh-CN" dirty="0"/>
              <a:t>2)</a:t>
            </a:r>
            <a:r>
              <a:rPr lang="zh-CN" altLang="en-US" dirty="0"/>
              <a:t>另外</a:t>
            </a:r>
            <a:r>
              <a:rPr lang="en-US" altLang="zh-CN" dirty="0"/>
              <a:t>A</a:t>
            </a:r>
            <a:r>
              <a:rPr lang="en-US" altLang="zh-CN" baseline="30000" dirty="0"/>
              <a:t>2</a:t>
            </a:r>
            <a:r>
              <a:rPr lang="en-US" altLang="zh-CN" dirty="0"/>
              <a:t>=A+2E</a:t>
            </a:r>
            <a:r>
              <a:rPr lang="zh-CN" altLang="en-US" dirty="0"/>
              <a:t>也可以得到</a:t>
            </a:r>
            <a:r>
              <a:rPr lang="en-US" altLang="zh-CN" dirty="0"/>
              <a:t>A+2E</a:t>
            </a:r>
            <a:r>
              <a:rPr lang="zh-CN" altLang="en-US" dirty="0"/>
              <a:t>的逆阵</a:t>
            </a:r>
            <a:r>
              <a:rPr lang="en-US" altLang="zh-CN" dirty="0"/>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57"/>
                                        </p:tgtEl>
                                        <p:attrNameLst>
                                          <p:attrName>style.visibility</p:attrName>
                                        </p:attrNameLst>
                                      </p:cBhvr>
                                      <p:to>
                                        <p:strVal val="visible"/>
                                      </p:to>
                                    </p:set>
                                    <p:animEffect transition="in" filter="wipe(left)">
                                      <p:cBhvr>
                                        <p:cTn id="22" dur="500"/>
                                        <p:tgtEl>
                                          <p:spTgt spid="61457"/>
                                        </p:tgtEl>
                                      </p:cBhvr>
                                    </p:animEffect>
                                  </p:childTnLst>
                                  <p:subTnLst>
                                    <p:set>
                                      <p:cBhvr override="childStyle">
                                        <p:cTn dur="1" fill="hold" display="0" masterRel="nextClick" afterEffect="1"/>
                                        <p:tgtEl>
                                          <p:spTgt spid="6145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446"/>
                                        </p:tgtEl>
                                        <p:attrNameLst>
                                          <p:attrName>style.visibility</p:attrName>
                                        </p:attrNameLst>
                                      </p:cBhvr>
                                      <p:to>
                                        <p:strVal val="visible"/>
                                      </p:to>
                                    </p:set>
                                    <p:animEffect transition="in" filter="wipe(left)">
                                      <p:cBhvr>
                                        <p:cTn id="27" dur="500"/>
                                        <p:tgtEl>
                                          <p:spTgt spid="614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447"/>
                                        </p:tgtEl>
                                        <p:attrNameLst>
                                          <p:attrName>style.visibility</p:attrName>
                                        </p:attrNameLst>
                                      </p:cBhvr>
                                      <p:to>
                                        <p:strVal val="visible"/>
                                      </p:to>
                                    </p:set>
                                    <p:animEffect transition="in" filter="wipe(left)">
                                      <p:cBhvr>
                                        <p:cTn id="32" dur="500"/>
                                        <p:tgtEl>
                                          <p:spTgt spid="614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1295101" y="2036057"/>
          <a:ext cx="6817642" cy="1665229"/>
        </p:xfrm>
        <a:graphic>
          <a:graphicData uri="http://schemas.openxmlformats.org/presentationml/2006/ole">
            <mc:AlternateContent xmlns:mc="http://schemas.openxmlformats.org/markup-compatibility/2006">
              <mc:Choice xmlns:v="urn:schemas-microsoft-com:vml" Requires="v">
                <p:oleObj spid="_x0000_s62555" name="Equation" r:id="rId3" imgW="5155920" imgH="1511280" progId="Equation.3">
                  <p:embed/>
                </p:oleObj>
              </mc:Choice>
              <mc:Fallback>
                <p:oleObj name="Equation" r:id="rId3" imgW="5155920" imgH="1511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101" y="2036057"/>
                        <a:ext cx="6817642" cy="1665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7" name="Object 3"/>
          <p:cNvGraphicFramePr>
            <a:graphicFrameLocks noChangeAspect="1"/>
          </p:cNvGraphicFramePr>
          <p:nvPr/>
        </p:nvGraphicFramePr>
        <p:xfrm>
          <a:off x="1295101" y="4219046"/>
          <a:ext cx="8818015" cy="1665229"/>
        </p:xfrm>
        <a:graphic>
          <a:graphicData uri="http://schemas.openxmlformats.org/presentationml/2006/ole">
            <mc:AlternateContent xmlns:mc="http://schemas.openxmlformats.org/markup-compatibility/2006">
              <mc:Choice xmlns:v="urn:schemas-microsoft-com:vml" Requires="v">
                <p:oleObj spid="_x0000_s62556" name="Equation" r:id="rId5" imgW="6667200" imgH="1511280" progId="Equation.3">
                  <p:embed/>
                </p:oleObj>
              </mc:Choice>
              <mc:Fallback>
                <p:oleObj name="Equation" r:id="rId5" imgW="6667200" imgH="15112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101" y="4219046"/>
                        <a:ext cx="8818015" cy="1665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5"/>
          <p:cNvGraphicFramePr>
            <a:graphicFrameLocks noChangeAspect="1"/>
          </p:cNvGraphicFramePr>
          <p:nvPr/>
        </p:nvGraphicFramePr>
        <p:xfrm>
          <a:off x="1798868" y="524757"/>
          <a:ext cx="8398209" cy="1077501"/>
        </p:xfrm>
        <a:graphic>
          <a:graphicData uri="http://schemas.openxmlformats.org/presentationml/2006/ole">
            <mc:AlternateContent xmlns:mc="http://schemas.openxmlformats.org/markup-compatibility/2006">
              <mc:Choice xmlns:v="urn:schemas-microsoft-com:vml" Requires="v">
                <p:oleObj spid="_x0000_s62557" name="Equation" r:id="rId7" imgW="6349680" imgH="977760" progId="Equation.3">
                  <p:embed/>
                </p:oleObj>
              </mc:Choice>
              <mc:Fallback>
                <p:oleObj name="Equation" r:id="rId7" imgW="6349680" imgH="97776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8868" y="524757"/>
                        <a:ext cx="8398209"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0" name="Rectangle 6"/>
          <p:cNvSpPr>
            <a:spLocks noChangeArrowheads="1"/>
          </p:cNvSpPr>
          <p:nvPr/>
        </p:nvSpPr>
        <p:spPr bwMode="auto">
          <a:xfrm>
            <a:off x="1093595" y="692680"/>
            <a:ext cx="152389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a:latin typeface="黑体" pitchFamily="2" charset="-122"/>
                <a:ea typeface="黑体" pitchFamily="2" charset="-122"/>
              </a:rPr>
              <a:t>例</a:t>
            </a:r>
            <a:r>
              <a:rPr lang="en-US" altLang="zh-CN">
                <a:latin typeface="黑体" pitchFamily="2" charset="-122"/>
                <a:ea typeface="黑体" pitchFamily="2" charset="-122"/>
              </a:rPr>
              <a:t>2</a:t>
            </a: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1206942" y="3547357"/>
          <a:ext cx="8396111" cy="1161462"/>
        </p:xfrm>
        <a:graphic>
          <a:graphicData uri="http://schemas.openxmlformats.org/presentationml/2006/ole">
            <mc:AlternateContent xmlns:mc="http://schemas.openxmlformats.org/markup-compatibility/2006">
              <mc:Choice xmlns:v="urn:schemas-microsoft-com:vml" Requires="v">
                <p:oleObj spid="_x0000_s63698" name="Equation" r:id="rId3" imgW="7912080" imgH="1054080" progId="Equation.3">
                  <p:embed/>
                </p:oleObj>
              </mc:Choice>
              <mc:Fallback>
                <p:oleObj name="Equation" r:id="rId3" imgW="7912080" imgH="1054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942" y="3547357"/>
                        <a:ext cx="8396111" cy="116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1" name="Object 3"/>
          <p:cNvGraphicFramePr>
            <a:graphicFrameLocks noChangeAspect="1"/>
          </p:cNvGraphicFramePr>
          <p:nvPr>
            <p:extLst>
              <p:ext uri="{D42A27DB-BD31-4B8C-83A1-F6EECF244321}">
                <p14:modId xmlns:p14="http://schemas.microsoft.com/office/powerpoint/2010/main" val="96077156"/>
              </p:ext>
            </p:extLst>
          </p:nvPr>
        </p:nvGraphicFramePr>
        <p:xfrm>
          <a:off x="5719852" y="5197914"/>
          <a:ext cx="3208123" cy="1172624"/>
        </p:xfrm>
        <a:graphic>
          <a:graphicData uri="http://schemas.openxmlformats.org/presentationml/2006/ole">
            <mc:AlternateContent xmlns:mc="http://schemas.openxmlformats.org/markup-compatibility/2006">
              <mc:Choice xmlns:v="urn:schemas-microsoft-com:vml" Requires="v">
                <p:oleObj spid="_x0000_s63699" name="Equation" r:id="rId5" imgW="1231560" imgH="457200" progId="Equation.DSMT4">
                  <p:embed/>
                </p:oleObj>
              </mc:Choice>
              <mc:Fallback>
                <p:oleObj name="Equation" r:id="rId5" imgW="1231560" imgH="457200" progId="Equation.DSMT4">
                  <p:embed/>
                  <p:pic>
                    <p:nvPicPr>
                      <p:cNvPr id="0" name="Object 3"/>
                      <p:cNvPicPr>
                        <a:picLocks noChangeAspect="1" noChangeArrowheads="1"/>
                      </p:cNvPicPr>
                      <p:nvPr/>
                    </p:nvPicPr>
                    <p:blipFill>
                      <a:blip r:embed="rId6"/>
                      <a:srcRect/>
                      <a:stretch>
                        <a:fillRect/>
                      </a:stretch>
                    </p:blipFill>
                    <p:spPr bwMode="auto">
                      <a:xfrm>
                        <a:off x="5719852" y="5197914"/>
                        <a:ext cx="3208123" cy="1172624"/>
                      </a:xfrm>
                      <a:prstGeom prst="rect">
                        <a:avLst/>
                      </a:prstGeom>
                      <a:noFill/>
                      <a:ln>
                        <a:noFill/>
                      </a:ln>
                      <a:effectLst/>
                      <a:extLst/>
                    </p:spPr>
                  </p:pic>
                </p:oleObj>
              </mc:Fallback>
            </mc:AlternateContent>
          </a:graphicData>
        </a:graphic>
      </p:graphicFrame>
      <p:graphicFrame>
        <p:nvGraphicFramePr>
          <p:cNvPr id="63492" name="Object 4"/>
          <p:cNvGraphicFramePr>
            <a:graphicFrameLocks noChangeAspect="1"/>
          </p:cNvGraphicFramePr>
          <p:nvPr/>
        </p:nvGraphicFramePr>
        <p:xfrm>
          <a:off x="8943959" y="5226579"/>
          <a:ext cx="2623785" cy="1077501"/>
        </p:xfrm>
        <a:graphic>
          <a:graphicData uri="http://schemas.openxmlformats.org/presentationml/2006/ole">
            <mc:AlternateContent xmlns:mc="http://schemas.openxmlformats.org/markup-compatibility/2006">
              <mc:Choice xmlns:v="urn:schemas-microsoft-com:vml" Requires="v">
                <p:oleObj spid="_x0000_s63700" name="Equation" r:id="rId7" imgW="2336760" imgH="977760" progId="Equation.3">
                  <p:embed/>
                </p:oleObj>
              </mc:Choice>
              <mc:Fallback>
                <p:oleObj name="Equation" r:id="rId7" imgW="2336760" imgH="9777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43959" y="5226579"/>
                        <a:ext cx="2623785"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3" name="Text Box 5"/>
          <p:cNvSpPr txBox="1">
            <a:spLocks noChangeArrowheads="1"/>
          </p:cNvSpPr>
          <p:nvPr/>
        </p:nvSpPr>
        <p:spPr bwMode="auto">
          <a:xfrm>
            <a:off x="1156931" y="690035"/>
            <a:ext cx="1007533"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pPr>
              <a:spcBef>
                <a:spcPct val="50000"/>
              </a:spcBef>
            </a:pPr>
            <a:r>
              <a:rPr lang="zh-CN" altLang="en-US" dirty="0">
                <a:ea typeface="黑体" pitchFamily="2" charset="-122"/>
              </a:rPr>
              <a:t>解</a:t>
            </a:r>
            <a:r>
              <a:rPr lang="en-US" altLang="zh-CN" dirty="0">
                <a:ea typeface="黑体" pitchFamily="2" charset="-122"/>
              </a:rPr>
              <a:t>:</a:t>
            </a:r>
          </a:p>
        </p:txBody>
      </p:sp>
      <p:graphicFrame>
        <p:nvGraphicFramePr>
          <p:cNvPr id="63494" name="Object 6"/>
          <p:cNvGraphicFramePr>
            <a:graphicFrameLocks noChangeAspect="1"/>
          </p:cNvGraphicFramePr>
          <p:nvPr/>
        </p:nvGraphicFramePr>
        <p:xfrm>
          <a:off x="2596498" y="524757"/>
          <a:ext cx="5927654" cy="1077501"/>
        </p:xfrm>
        <a:graphic>
          <a:graphicData uri="http://schemas.openxmlformats.org/presentationml/2006/ole">
            <mc:AlternateContent xmlns:mc="http://schemas.openxmlformats.org/markup-compatibility/2006">
              <mc:Choice xmlns:v="urn:schemas-microsoft-com:vml" Requires="v">
                <p:oleObj spid="_x0000_s63701" name="Equation" r:id="rId9" imgW="4483080" imgH="977760" progId="Equation.3">
                  <p:embed/>
                </p:oleObj>
              </mc:Choice>
              <mc:Fallback>
                <p:oleObj name="Equation" r:id="rId9" imgW="4483080" imgH="97776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6498" y="524757"/>
                        <a:ext cx="5927654"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5" name="Text Box 7"/>
          <p:cNvSpPr txBox="1">
            <a:spLocks noChangeArrowheads="1"/>
          </p:cNvSpPr>
          <p:nvPr/>
        </p:nvSpPr>
        <p:spPr bwMode="auto">
          <a:xfrm>
            <a:off x="1185952" y="2036057"/>
            <a:ext cx="5526739"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dirty="0" smtClean="0"/>
              <a:t>方程两端同时左</a:t>
            </a:r>
            <a:r>
              <a:rPr lang="zh-CN" altLang="en-US" dirty="0"/>
              <a:t>乘矩阵</a:t>
            </a:r>
          </a:p>
        </p:txBody>
      </p:sp>
      <p:graphicFrame>
        <p:nvGraphicFramePr>
          <p:cNvPr id="63496" name="Object 8"/>
          <p:cNvGraphicFramePr>
            <a:graphicFrameLocks noChangeAspect="1"/>
          </p:cNvGraphicFramePr>
          <p:nvPr/>
        </p:nvGraphicFramePr>
        <p:xfrm>
          <a:off x="5719851" y="1784174"/>
          <a:ext cx="2048651" cy="1161462"/>
        </p:xfrm>
        <a:graphic>
          <a:graphicData uri="http://schemas.openxmlformats.org/presentationml/2006/ole">
            <mc:AlternateContent xmlns:mc="http://schemas.openxmlformats.org/markup-compatibility/2006">
              <mc:Choice xmlns:v="urn:schemas-microsoft-com:vml" Requires="v">
                <p:oleObj spid="_x0000_s63702" name="Equation" r:id="rId11" imgW="1930320" imgH="1054080" progId="Equation.3">
                  <p:embed/>
                </p:oleObj>
              </mc:Choice>
              <mc:Fallback>
                <p:oleObj name="Equation" r:id="rId11" imgW="1930320" imgH="10540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9851" y="1784174"/>
                        <a:ext cx="2048651" cy="116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7" name="Object 9"/>
          <p:cNvGraphicFramePr>
            <a:graphicFrameLocks noChangeAspect="1"/>
          </p:cNvGraphicFramePr>
          <p:nvPr/>
        </p:nvGraphicFramePr>
        <p:xfrm>
          <a:off x="1286705" y="5142618"/>
          <a:ext cx="4258927" cy="1161462"/>
        </p:xfrm>
        <a:graphic>
          <a:graphicData uri="http://schemas.openxmlformats.org/presentationml/2006/ole">
            <mc:AlternateContent xmlns:mc="http://schemas.openxmlformats.org/markup-compatibility/2006">
              <mc:Choice xmlns:v="urn:schemas-microsoft-com:vml" Requires="v">
                <p:oleObj spid="_x0000_s63703" name="Equation" r:id="rId13" imgW="4012920" imgH="1054080" progId="Equation.3">
                  <p:embed/>
                </p:oleObj>
              </mc:Choice>
              <mc:Fallback>
                <p:oleObj name="Equation" r:id="rId13" imgW="4012920" imgH="10540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86705" y="5142618"/>
                        <a:ext cx="4258927" cy="116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8" name="Rectangle 10"/>
          <p:cNvSpPr>
            <a:spLocks noChangeArrowheads="1"/>
          </p:cNvSpPr>
          <p:nvPr/>
        </p:nvSpPr>
        <p:spPr bwMode="auto">
          <a:xfrm>
            <a:off x="1891225" y="3379435"/>
            <a:ext cx="3828627" cy="15113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lstStyle/>
          <a:p>
            <a:endParaRPr lang="zh-CN" altLang="en-US"/>
          </a:p>
        </p:txBody>
      </p:sp>
      <p:grpSp>
        <p:nvGrpSpPr>
          <p:cNvPr id="63499" name="Group 11"/>
          <p:cNvGrpSpPr>
            <a:grpSpLocks/>
          </p:cNvGrpSpPr>
          <p:nvPr/>
        </p:nvGrpSpPr>
        <p:grpSpPr bwMode="auto">
          <a:xfrm>
            <a:off x="3301771" y="2707746"/>
            <a:ext cx="520559" cy="671689"/>
            <a:chOff x="1536" y="1728"/>
            <a:chExt cx="248" cy="384"/>
          </a:xfrm>
        </p:grpSpPr>
        <p:sp>
          <p:nvSpPr>
            <p:cNvPr id="63500" name="AutoShape 12"/>
            <p:cNvSpPr>
              <a:spLocks noChangeArrowheads="1"/>
            </p:cNvSpPr>
            <p:nvPr/>
          </p:nvSpPr>
          <p:spPr bwMode="auto">
            <a:xfrm>
              <a:off x="1536" y="1920"/>
              <a:ext cx="240" cy="192"/>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63501" name="Object 13"/>
            <p:cNvGraphicFramePr>
              <a:graphicFrameLocks noChangeAspect="1"/>
            </p:cNvGraphicFramePr>
            <p:nvPr/>
          </p:nvGraphicFramePr>
          <p:xfrm>
            <a:off x="1584" y="1728"/>
            <a:ext cx="200" cy="184"/>
          </p:xfrm>
          <a:graphic>
            <a:graphicData uri="http://schemas.openxmlformats.org/presentationml/2006/ole">
              <mc:AlternateContent xmlns:mc="http://schemas.openxmlformats.org/markup-compatibility/2006">
                <mc:Choice xmlns:v="urn:schemas-microsoft-com:vml" Requires="v">
                  <p:oleObj spid="_x0000_s63704" name="Equation" r:id="rId15" imgW="317160" imgH="291960" progId="Equation.3">
                    <p:embed/>
                  </p:oleObj>
                </mc:Choice>
                <mc:Fallback>
                  <p:oleObj name="Equation" r:id="rId15" imgW="317160" imgH="29196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4" y="1728"/>
                          <a:ext cx="20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3495"/>
                                        </p:tgtEl>
                                        <p:attrNameLst>
                                          <p:attrName>style.visibility</p:attrName>
                                        </p:attrNameLst>
                                      </p:cBhvr>
                                      <p:to>
                                        <p:strVal val="visible"/>
                                      </p:to>
                                    </p:set>
                                    <p:animEffect transition="in" filter="wipe(left)">
                                      <p:cBhvr>
                                        <p:cTn id="7" dur="75"/>
                                        <p:tgtEl>
                                          <p:spTgt spid="63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wipe(left)">
                                      <p:cBhvr>
                                        <p:cTn id="12" dur="500"/>
                                        <p:tgtEl>
                                          <p:spTgt spid="63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90"/>
                                        </p:tgtEl>
                                        <p:attrNameLst>
                                          <p:attrName>style.visibility</p:attrName>
                                        </p:attrNameLst>
                                      </p:cBhvr>
                                      <p:to>
                                        <p:strVal val="visible"/>
                                      </p:to>
                                    </p:set>
                                    <p:animEffect transition="in" filter="wipe(left)">
                                      <p:cBhvr>
                                        <p:cTn id="17" dur="500"/>
                                        <p:tgtEl>
                                          <p:spTgt spid="634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8"/>
                                        </p:tgtEl>
                                        <p:attrNameLst>
                                          <p:attrName>style.visibility</p:attrName>
                                        </p:attrNameLst>
                                      </p:cBhvr>
                                      <p:to>
                                        <p:strVal val="visible"/>
                                      </p:to>
                                    </p:set>
                                    <p:animEffect transition="in" filter="wipe(left)">
                                      <p:cBhvr>
                                        <p:cTn id="22" dur="500"/>
                                        <p:tgtEl>
                                          <p:spTgt spid="634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499"/>
                                        </p:tgtEl>
                                        <p:attrNameLst>
                                          <p:attrName>style.visibility</p:attrName>
                                        </p:attrNameLst>
                                      </p:cBhvr>
                                      <p:to>
                                        <p:strVal val="visible"/>
                                      </p:to>
                                    </p:set>
                                    <p:animEffect transition="in" filter="wipe(left)">
                                      <p:cBhvr>
                                        <p:cTn id="27" dur="500"/>
                                        <p:tgtEl>
                                          <p:spTgt spid="634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3497"/>
                                        </p:tgtEl>
                                        <p:attrNameLst>
                                          <p:attrName>style.visibility</p:attrName>
                                        </p:attrNameLst>
                                      </p:cBhvr>
                                      <p:to>
                                        <p:strVal val="visible"/>
                                      </p:to>
                                    </p:set>
                                    <p:animEffect transition="in" filter="wipe(left)">
                                      <p:cBhvr>
                                        <p:cTn id="32" dur="500"/>
                                        <p:tgtEl>
                                          <p:spTgt spid="634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3491"/>
                                        </p:tgtEl>
                                        <p:attrNameLst>
                                          <p:attrName>style.visibility</p:attrName>
                                        </p:attrNameLst>
                                      </p:cBhvr>
                                      <p:to>
                                        <p:strVal val="visible"/>
                                      </p:to>
                                    </p:set>
                                    <p:animEffect transition="in" filter="wipe(left)">
                                      <p:cBhvr>
                                        <p:cTn id="37" dur="500"/>
                                        <p:tgtEl>
                                          <p:spTgt spid="634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3492"/>
                                        </p:tgtEl>
                                        <p:attrNameLst>
                                          <p:attrName>style.visibility</p:attrName>
                                        </p:attrNameLst>
                                      </p:cBhvr>
                                      <p:to>
                                        <p:strVal val="visible"/>
                                      </p:to>
                                    </p:set>
                                    <p:animEffect transition="in" filter="wipe(left)">
                                      <p:cBhvr>
                                        <p:cTn id="42"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P spid="6349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1209040" y="524757"/>
          <a:ext cx="7153487" cy="1791170"/>
        </p:xfrm>
        <a:graphic>
          <a:graphicData uri="http://schemas.openxmlformats.org/presentationml/2006/ole">
            <mc:AlternateContent xmlns:mc="http://schemas.openxmlformats.org/markup-compatibility/2006">
              <mc:Choice xmlns:v="urn:schemas-microsoft-com:vml" Requires="v">
                <p:oleObj spid="_x0000_s64603" name="公式" r:id="rId3" imgW="5410080" imgH="1625400" progId="Equation.3">
                  <p:embed/>
                </p:oleObj>
              </mc:Choice>
              <mc:Fallback>
                <p:oleObj name="公式" r:id="rId3" imgW="5410080" imgH="1625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040" y="524757"/>
                        <a:ext cx="7153487" cy="1791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3"/>
          <p:cNvGraphicFramePr>
            <a:graphicFrameLocks noChangeAspect="1"/>
          </p:cNvGraphicFramePr>
          <p:nvPr/>
        </p:nvGraphicFramePr>
        <p:xfrm>
          <a:off x="2619586" y="4470929"/>
          <a:ext cx="6767266" cy="1861138"/>
        </p:xfrm>
        <a:graphic>
          <a:graphicData uri="http://schemas.openxmlformats.org/presentationml/2006/ole">
            <mc:AlternateContent xmlns:mc="http://schemas.openxmlformats.org/markup-compatibility/2006">
              <mc:Choice xmlns:v="urn:schemas-microsoft-com:vml" Requires="v">
                <p:oleObj spid="_x0000_s64604" name="公式" r:id="rId5" imgW="5117760" imgH="1688760" progId="Equation.3">
                  <p:embed/>
                </p:oleObj>
              </mc:Choice>
              <mc:Fallback>
                <p:oleObj name="公式" r:id="rId5" imgW="5117760" imgH="16887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586" y="4470929"/>
                        <a:ext cx="6767266" cy="186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6" name="Text Box 4"/>
          <p:cNvSpPr txBox="1">
            <a:spLocks noChangeArrowheads="1"/>
          </p:cNvSpPr>
          <p:nvPr/>
        </p:nvSpPr>
        <p:spPr bwMode="auto">
          <a:xfrm>
            <a:off x="1209040" y="3127552"/>
            <a:ext cx="493061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dirty="0" smtClean="0"/>
              <a:t>方程两端同时右</a:t>
            </a:r>
            <a:r>
              <a:rPr lang="zh-CN" altLang="en-US" dirty="0"/>
              <a:t>乘矩阵</a:t>
            </a:r>
          </a:p>
        </p:txBody>
      </p:sp>
      <p:graphicFrame>
        <p:nvGraphicFramePr>
          <p:cNvPr id="64517" name="Object 5"/>
          <p:cNvGraphicFramePr>
            <a:graphicFrameLocks noChangeAspect="1"/>
          </p:cNvGraphicFramePr>
          <p:nvPr/>
        </p:nvGraphicFramePr>
        <p:xfrm>
          <a:off x="6347460" y="2539824"/>
          <a:ext cx="2871470" cy="1749190"/>
        </p:xfrm>
        <a:graphic>
          <a:graphicData uri="http://schemas.openxmlformats.org/presentationml/2006/ole">
            <mc:AlternateContent xmlns:mc="http://schemas.openxmlformats.org/markup-compatibility/2006">
              <mc:Choice xmlns:v="urn:schemas-microsoft-com:vml" Requires="v">
                <p:oleObj spid="_x0000_s64605" name="Equation" r:id="rId7" imgW="2171520" imgH="1587240" progId="Equation.3">
                  <p:embed/>
                </p:oleObj>
              </mc:Choice>
              <mc:Fallback>
                <p:oleObj name="Equation" r:id="rId7" imgW="2171520" imgH="15872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7460" y="2539824"/>
                        <a:ext cx="2871470" cy="1749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Text Box 6"/>
          <p:cNvSpPr txBox="1">
            <a:spLocks noChangeArrowheads="1"/>
          </p:cNvSpPr>
          <p:nvPr/>
        </p:nvSpPr>
        <p:spPr bwMode="auto">
          <a:xfrm>
            <a:off x="1209041" y="5058657"/>
            <a:ext cx="1313991"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a:t>得</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4516"/>
                                        </p:tgtEl>
                                        <p:attrNameLst>
                                          <p:attrName>style.visibility</p:attrName>
                                        </p:attrNameLst>
                                      </p:cBhvr>
                                      <p:to>
                                        <p:strVal val="visible"/>
                                      </p:to>
                                    </p:set>
                                    <p:animEffect transition="in" filter="wipe(left)">
                                      <p:cBhvr>
                                        <p:cTn id="7" dur="75"/>
                                        <p:tgtEl>
                                          <p:spTgt spid="64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wipe(left)">
                                      <p:cBhvr>
                                        <p:cTn id="12" dur="500"/>
                                        <p:tgtEl>
                                          <p:spTgt spid="64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8"/>
                                        </p:tgtEl>
                                        <p:attrNameLst>
                                          <p:attrName>style.visibility</p:attrName>
                                        </p:attrNameLst>
                                      </p:cBhvr>
                                      <p:to>
                                        <p:strVal val="visible"/>
                                      </p:to>
                                    </p:set>
                                    <p:animEffect transition="in" filter="wipe(left)">
                                      <p:cBhvr>
                                        <p:cTn id="17" dur="500"/>
                                        <p:tgtEl>
                                          <p:spTgt spid="645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4515"/>
                                        </p:tgtEl>
                                        <p:attrNameLst>
                                          <p:attrName>style.visibility</p:attrName>
                                        </p:attrNameLst>
                                      </p:cBhvr>
                                      <p:to>
                                        <p:strVal val="visible"/>
                                      </p:to>
                                    </p:set>
                                    <p:animEffect transition="in" filter="wipe(left)">
                                      <p:cBhvr>
                                        <p:cTn id="22"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1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2"/>
          <p:cNvGraphicFramePr>
            <a:graphicFrameLocks noChangeAspect="1"/>
          </p:cNvGraphicFramePr>
          <p:nvPr>
            <p:extLst>
              <p:ext uri="{D42A27DB-BD31-4B8C-83A1-F6EECF244321}">
                <p14:modId xmlns:p14="http://schemas.microsoft.com/office/powerpoint/2010/main" val="1618055467"/>
              </p:ext>
            </p:extLst>
          </p:nvPr>
        </p:nvGraphicFramePr>
        <p:xfrm>
          <a:off x="1284605" y="2482106"/>
          <a:ext cx="8088966" cy="1740396"/>
        </p:xfrm>
        <a:graphic>
          <a:graphicData uri="http://schemas.openxmlformats.org/presentationml/2006/ole">
            <mc:AlternateContent xmlns:mc="http://schemas.openxmlformats.org/markup-compatibility/2006">
              <mc:Choice xmlns:v="urn:schemas-microsoft-com:vml" Requires="v">
                <p:oleObj spid="_x0000_s65626" name="Equation" r:id="rId3" imgW="2755800" imgH="711000" progId="Equation.DSMT4">
                  <p:embed/>
                </p:oleObj>
              </mc:Choice>
              <mc:Fallback>
                <p:oleObj name="Equation" r:id="rId3" imgW="2755800" imgH="711000" progId="Equation.DSMT4">
                  <p:embed/>
                  <p:pic>
                    <p:nvPicPr>
                      <p:cNvPr id="0" name="Object 2"/>
                      <p:cNvPicPr>
                        <a:picLocks noChangeAspect="1" noChangeArrowheads="1"/>
                      </p:cNvPicPr>
                      <p:nvPr/>
                    </p:nvPicPr>
                    <p:blipFill>
                      <a:blip r:embed="rId4"/>
                      <a:srcRect/>
                      <a:stretch>
                        <a:fillRect/>
                      </a:stretch>
                    </p:blipFill>
                    <p:spPr bwMode="auto">
                      <a:xfrm>
                        <a:off x="1284605" y="2482106"/>
                        <a:ext cx="8088966" cy="1740396"/>
                      </a:xfrm>
                      <a:prstGeom prst="rect">
                        <a:avLst/>
                      </a:prstGeom>
                      <a:noFill/>
                      <a:ln>
                        <a:noFill/>
                      </a:ln>
                      <a:effectLst/>
                      <a:extLst/>
                    </p:spPr>
                  </p:pic>
                </p:oleObj>
              </mc:Fallback>
            </mc:AlternateContent>
          </a:graphicData>
        </a:graphic>
      </p:graphicFrame>
      <p:graphicFrame>
        <p:nvGraphicFramePr>
          <p:cNvPr id="65539" name="Object 3"/>
          <p:cNvGraphicFramePr>
            <a:graphicFrameLocks noChangeAspect="1"/>
          </p:cNvGraphicFramePr>
          <p:nvPr>
            <p:extLst>
              <p:ext uri="{D42A27DB-BD31-4B8C-83A1-F6EECF244321}">
                <p14:modId xmlns:p14="http://schemas.microsoft.com/office/powerpoint/2010/main" val="975406871"/>
              </p:ext>
            </p:extLst>
          </p:nvPr>
        </p:nvGraphicFramePr>
        <p:xfrm>
          <a:off x="1796728" y="465882"/>
          <a:ext cx="3669101" cy="1665229"/>
        </p:xfrm>
        <a:graphic>
          <a:graphicData uri="http://schemas.openxmlformats.org/presentationml/2006/ole">
            <mc:AlternateContent xmlns:mc="http://schemas.openxmlformats.org/markup-compatibility/2006">
              <mc:Choice xmlns:v="urn:schemas-microsoft-com:vml" Requires="v">
                <p:oleObj spid="_x0000_s65627" name="Equation" r:id="rId5" imgW="2920680" imgH="1511280" progId="Equation.3">
                  <p:embed/>
                </p:oleObj>
              </mc:Choice>
              <mc:Fallback>
                <p:oleObj name="Equation" r:id="rId5" imgW="2920680" imgH="15112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6728" y="465882"/>
                        <a:ext cx="3669101" cy="1665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0" name="Rectangle 4"/>
          <p:cNvSpPr>
            <a:spLocks noChangeArrowheads="1"/>
          </p:cNvSpPr>
          <p:nvPr/>
        </p:nvSpPr>
        <p:spPr bwMode="auto">
          <a:xfrm>
            <a:off x="1284605" y="5000934"/>
            <a:ext cx="5331531"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dirty="0" smtClean="0"/>
              <a:t>方程两端同时左</a:t>
            </a:r>
            <a:r>
              <a:rPr lang="zh-CN" altLang="en-US" dirty="0"/>
              <a:t>乘矩阵</a:t>
            </a:r>
          </a:p>
        </p:txBody>
      </p:sp>
      <p:graphicFrame>
        <p:nvGraphicFramePr>
          <p:cNvPr id="65541" name="Object 5"/>
          <p:cNvGraphicFramePr>
            <a:graphicFrameLocks noChangeAspect="1"/>
          </p:cNvGraphicFramePr>
          <p:nvPr/>
        </p:nvGraphicFramePr>
        <p:xfrm>
          <a:off x="5843588" y="4497388"/>
          <a:ext cx="2871787" cy="1749425"/>
        </p:xfrm>
        <a:graphic>
          <a:graphicData uri="http://schemas.openxmlformats.org/presentationml/2006/ole">
            <mc:AlternateContent xmlns:mc="http://schemas.openxmlformats.org/markup-compatibility/2006">
              <mc:Choice xmlns:v="urn:schemas-microsoft-com:vml" Requires="v">
                <p:oleObj spid="_x0000_s65628" name="Equation" r:id="rId7" imgW="2171520" imgH="1587240" progId="Equation.DSMT4">
                  <p:embed/>
                </p:oleObj>
              </mc:Choice>
              <mc:Fallback>
                <p:oleObj name="Equation" r:id="rId7" imgW="2171520" imgH="15872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3588" y="4497388"/>
                        <a:ext cx="2871787" cy="1749425"/>
                      </a:xfrm>
                      <a:prstGeom prst="rect">
                        <a:avLst/>
                      </a:prstGeom>
                      <a:noFill/>
                      <a:ln>
                        <a:noFill/>
                      </a:ln>
                      <a:effectLs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left)">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5540"/>
                                        </p:tgtEl>
                                        <p:attrNameLst>
                                          <p:attrName>style.visibility</p:attrName>
                                        </p:attrNameLst>
                                      </p:cBhvr>
                                      <p:to>
                                        <p:strVal val="visible"/>
                                      </p:to>
                                    </p:set>
                                    <p:animEffect transition="in" filter="wipe(left)">
                                      <p:cBhvr>
                                        <p:cTn id="12" dur="75"/>
                                        <p:tgtEl>
                                          <p:spTgt spid="65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wipe(left)">
                                      <p:cBhvr>
                                        <p:cTn id="17"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2"/>
          <p:cNvGraphicFramePr>
            <a:graphicFrameLocks noChangeAspect="1"/>
          </p:cNvGraphicFramePr>
          <p:nvPr/>
        </p:nvGraphicFramePr>
        <p:xfrm>
          <a:off x="1093594" y="4257528"/>
          <a:ext cx="7153487" cy="1789422"/>
        </p:xfrm>
        <a:graphic>
          <a:graphicData uri="http://schemas.openxmlformats.org/presentationml/2006/ole">
            <mc:AlternateContent xmlns:mc="http://schemas.openxmlformats.org/markup-compatibility/2006">
              <mc:Choice xmlns:v="urn:schemas-microsoft-com:vml" Requires="v">
                <p:oleObj spid="_x0000_s66680" name="Equation" r:id="rId3" imgW="6781680" imgH="1511280" progId="Equation.3">
                  <p:embed/>
                </p:oleObj>
              </mc:Choice>
              <mc:Fallback>
                <p:oleObj name="Equation" r:id="rId3" imgW="6781680" imgH="1511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594" y="4257528"/>
                        <a:ext cx="7153487" cy="1789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3" name="Object 3"/>
          <p:cNvGraphicFramePr>
            <a:graphicFrameLocks noChangeAspect="1"/>
          </p:cNvGraphicFramePr>
          <p:nvPr/>
        </p:nvGraphicFramePr>
        <p:xfrm>
          <a:off x="8247081" y="4322249"/>
          <a:ext cx="2921847" cy="1679222"/>
        </p:xfrm>
        <a:graphic>
          <a:graphicData uri="http://schemas.openxmlformats.org/presentationml/2006/ole">
            <mc:AlternateContent xmlns:mc="http://schemas.openxmlformats.org/markup-compatibility/2006">
              <mc:Choice xmlns:v="urn:schemas-microsoft-com:vml" Requires="v">
                <p:oleObj spid="_x0000_s66681" name="Equation" r:id="rId5" imgW="3276360" imgH="1511280" progId="Equation.3">
                  <p:embed/>
                </p:oleObj>
              </mc:Choice>
              <mc:Fallback>
                <p:oleObj name="Equation" r:id="rId5" imgW="3276360" imgH="15112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7081" y="4322249"/>
                        <a:ext cx="2921847" cy="1679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4" name="Object 4"/>
          <p:cNvGraphicFramePr>
            <a:graphicFrameLocks noChangeAspect="1"/>
          </p:cNvGraphicFramePr>
          <p:nvPr/>
        </p:nvGraphicFramePr>
        <p:xfrm>
          <a:off x="2101128" y="2139260"/>
          <a:ext cx="9271405" cy="1861138"/>
        </p:xfrm>
        <a:graphic>
          <a:graphicData uri="http://schemas.openxmlformats.org/presentationml/2006/ole">
            <mc:AlternateContent xmlns:mc="http://schemas.openxmlformats.org/markup-compatibility/2006">
              <mc:Choice xmlns:v="urn:schemas-microsoft-com:vml" Requires="v">
                <p:oleObj spid="_x0000_s66682" name="公式" r:id="rId7" imgW="7010280" imgH="1688760" progId="Equation.3">
                  <p:embed/>
                </p:oleObj>
              </mc:Choice>
              <mc:Fallback>
                <p:oleObj name="公式" r:id="rId7" imgW="7010280" imgH="16887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1128" y="2139260"/>
                        <a:ext cx="9271405" cy="186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5" name="Rectangle 5"/>
          <p:cNvSpPr>
            <a:spLocks noChangeArrowheads="1"/>
          </p:cNvSpPr>
          <p:nvPr/>
        </p:nvSpPr>
        <p:spPr bwMode="auto">
          <a:xfrm>
            <a:off x="1093595" y="2726987"/>
            <a:ext cx="171490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a:t>得</a:t>
            </a:r>
          </a:p>
        </p:txBody>
      </p:sp>
      <p:sp>
        <p:nvSpPr>
          <p:cNvPr id="66566" name="Rectangle 6"/>
          <p:cNvSpPr>
            <a:spLocks noChangeArrowheads="1"/>
          </p:cNvSpPr>
          <p:nvPr/>
        </p:nvSpPr>
        <p:spPr bwMode="auto">
          <a:xfrm>
            <a:off x="1093594" y="795882"/>
            <a:ext cx="5331531"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dirty="0" smtClean="0"/>
              <a:t>两端再同时右</a:t>
            </a:r>
            <a:r>
              <a:rPr lang="zh-CN" altLang="en-US" dirty="0"/>
              <a:t>乘矩阵</a:t>
            </a:r>
          </a:p>
        </p:txBody>
      </p:sp>
      <p:graphicFrame>
        <p:nvGraphicFramePr>
          <p:cNvPr id="66567" name="Object 7"/>
          <p:cNvGraphicFramePr>
            <a:graphicFrameLocks noChangeAspect="1"/>
          </p:cNvGraphicFramePr>
          <p:nvPr/>
        </p:nvGraphicFramePr>
        <p:xfrm>
          <a:off x="6124963" y="208154"/>
          <a:ext cx="2871470" cy="1749190"/>
        </p:xfrm>
        <a:graphic>
          <a:graphicData uri="http://schemas.openxmlformats.org/presentationml/2006/ole">
            <mc:AlternateContent xmlns:mc="http://schemas.openxmlformats.org/markup-compatibility/2006">
              <mc:Choice xmlns:v="urn:schemas-microsoft-com:vml" Requires="v">
                <p:oleObj spid="_x0000_s66683" name="Equation" r:id="rId9" imgW="2171520" imgH="1587240" progId="Equation.3">
                  <p:embed/>
                </p:oleObj>
              </mc:Choice>
              <mc:Fallback>
                <p:oleObj name="Equation" r:id="rId9" imgW="2171520" imgH="15872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4963" y="208154"/>
                        <a:ext cx="2871470" cy="1749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6565"/>
                                        </p:tgtEl>
                                        <p:attrNameLst>
                                          <p:attrName>style.visibility</p:attrName>
                                        </p:attrNameLst>
                                      </p:cBhvr>
                                      <p:to>
                                        <p:strVal val="visible"/>
                                      </p:to>
                                    </p:set>
                                    <p:animEffect transition="in" filter="wipe(left)">
                                      <p:cBhvr>
                                        <p:cTn id="7" dur="75"/>
                                        <p:tgtEl>
                                          <p:spTgt spid="66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wipe(left)">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2"/>
                                        </p:tgtEl>
                                        <p:attrNameLst>
                                          <p:attrName>style.visibility</p:attrName>
                                        </p:attrNameLst>
                                      </p:cBhvr>
                                      <p:to>
                                        <p:strVal val="visible"/>
                                      </p:to>
                                    </p:set>
                                    <p:animEffect transition="in" filter="wipe(left)">
                                      <p:cBhvr>
                                        <p:cTn id="17" dur="500"/>
                                        <p:tgtEl>
                                          <p:spTgt spid="665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563"/>
                                        </p:tgtEl>
                                        <p:attrNameLst>
                                          <p:attrName>style.visibility</p:attrName>
                                        </p:attrNameLst>
                                      </p:cBhvr>
                                      <p:to>
                                        <p:strVal val="visible"/>
                                      </p:to>
                                    </p:set>
                                    <p:animEffect transition="in" filter="wipe(left)">
                                      <p:cBhvr>
                                        <p:cTn id="22"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903325" y="293957"/>
            <a:ext cx="10950719" cy="1259417"/>
          </a:xfrm>
        </p:spPr>
        <p:txBody>
          <a:bodyPr/>
          <a:lstStyle/>
          <a:p>
            <a:pPr marL="771794" indent="-771794"/>
            <a:r>
              <a:rPr lang="zh-CN" altLang="en-US" sz="3400" dirty="0">
                <a:solidFill>
                  <a:schemeClr val="tx1"/>
                </a:solidFill>
              </a:rPr>
              <a:t>例</a:t>
            </a:r>
            <a:r>
              <a:rPr lang="en-US" altLang="zh-CN" sz="3400" dirty="0">
                <a:solidFill>
                  <a:schemeClr val="tx1"/>
                </a:solidFill>
              </a:rPr>
              <a:t>3 </a:t>
            </a:r>
            <a:r>
              <a:rPr lang="zh-CN" altLang="en-US" sz="3400" dirty="0">
                <a:solidFill>
                  <a:schemeClr val="tx1"/>
                </a:solidFill>
              </a:rPr>
              <a:t>若可逆矩阵</a:t>
            </a:r>
            <a:r>
              <a:rPr lang="en-US" altLang="zh-CN" sz="3400" i="1" dirty="0">
                <a:solidFill>
                  <a:schemeClr val="tx1"/>
                </a:solidFill>
              </a:rPr>
              <a:t>A</a:t>
            </a:r>
            <a:r>
              <a:rPr lang="zh-CN" altLang="en-US" sz="3400" dirty="0">
                <a:solidFill>
                  <a:schemeClr val="tx1"/>
                </a:solidFill>
              </a:rPr>
              <a:t>与矩阵</a:t>
            </a:r>
            <a:r>
              <a:rPr lang="en-US" altLang="zh-CN" sz="3400" i="1" dirty="0">
                <a:solidFill>
                  <a:schemeClr val="tx1"/>
                </a:solidFill>
              </a:rPr>
              <a:t>B</a:t>
            </a:r>
            <a:r>
              <a:rPr lang="zh-CN" altLang="en-US" sz="3400" dirty="0">
                <a:solidFill>
                  <a:schemeClr val="tx1"/>
                </a:solidFill>
              </a:rPr>
              <a:t>可交换，试证</a:t>
            </a:r>
            <a:r>
              <a:rPr lang="en-US" altLang="zh-CN" sz="3400" i="1" dirty="0">
                <a:solidFill>
                  <a:schemeClr val="tx1"/>
                </a:solidFill>
              </a:rPr>
              <a:t>A</a:t>
            </a:r>
            <a:r>
              <a:rPr lang="en-US" altLang="zh-CN" sz="3400" baseline="30000" dirty="0">
                <a:solidFill>
                  <a:schemeClr val="tx1"/>
                </a:solidFill>
              </a:rPr>
              <a:t>−1</a:t>
            </a:r>
            <a:r>
              <a:rPr lang="zh-CN" altLang="en-US" sz="3400" dirty="0">
                <a:solidFill>
                  <a:schemeClr val="tx1"/>
                </a:solidFill>
              </a:rPr>
              <a:t>与</a:t>
            </a:r>
            <a:r>
              <a:rPr lang="en-US" altLang="zh-CN" sz="3400" i="1" dirty="0">
                <a:solidFill>
                  <a:schemeClr val="tx1"/>
                </a:solidFill>
              </a:rPr>
              <a:t>B</a:t>
            </a:r>
            <a:r>
              <a:rPr lang="zh-CN" altLang="en-US" sz="3400" dirty="0">
                <a:solidFill>
                  <a:schemeClr val="tx1"/>
                </a:solidFill>
              </a:rPr>
              <a:t>也可交换</a:t>
            </a:r>
            <a:r>
              <a:rPr lang="en-US" altLang="zh-CN" sz="3400" dirty="0">
                <a:solidFill>
                  <a:schemeClr val="tx1"/>
                </a:solidFill>
              </a:rPr>
              <a:t>. </a:t>
            </a:r>
          </a:p>
        </p:txBody>
      </p:sp>
      <p:sp>
        <p:nvSpPr>
          <p:cNvPr id="190468" name="Rectangle 4"/>
          <p:cNvSpPr>
            <a:spLocks noChangeArrowheads="1"/>
          </p:cNvSpPr>
          <p:nvPr/>
        </p:nvSpPr>
        <p:spPr bwMode="auto">
          <a:xfrm>
            <a:off x="1005435" y="1587455"/>
            <a:ext cx="894532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ea typeface="黑体" pitchFamily="2" charset="-122"/>
              </a:rPr>
              <a:t>证明：</a:t>
            </a:r>
            <a:r>
              <a:rPr lang="zh-CN" altLang="en-US"/>
              <a:t>已知条件 </a:t>
            </a:r>
            <a:r>
              <a:rPr lang="en-US" altLang="zh-CN" i="1"/>
              <a:t>AB </a:t>
            </a:r>
            <a:r>
              <a:rPr lang="zh-CN" altLang="en-US" i="1"/>
              <a:t>＝ </a:t>
            </a:r>
            <a:r>
              <a:rPr lang="en-US" altLang="zh-CN" i="1"/>
              <a:t>BA</a:t>
            </a:r>
            <a:r>
              <a:rPr lang="zh-CN" altLang="en-US"/>
              <a:t>，</a:t>
            </a:r>
            <a:r>
              <a:rPr lang="en-US" altLang="zh-CN" i="1"/>
              <a:t>A A</a:t>
            </a:r>
            <a:r>
              <a:rPr lang="en-US" altLang="zh-CN" baseline="30000"/>
              <a:t>−1</a:t>
            </a:r>
            <a:r>
              <a:rPr lang="en-US" altLang="zh-CN"/>
              <a:t> = </a:t>
            </a:r>
            <a:r>
              <a:rPr lang="en-US" altLang="zh-CN" i="1"/>
              <a:t>A</a:t>
            </a:r>
            <a:r>
              <a:rPr lang="en-US" altLang="zh-CN" baseline="30000"/>
              <a:t>−1</a:t>
            </a:r>
            <a:r>
              <a:rPr lang="en-US" altLang="zh-CN" i="1"/>
              <a:t>A</a:t>
            </a:r>
            <a:r>
              <a:rPr lang="en-US" altLang="zh-CN"/>
              <a:t> = </a:t>
            </a:r>
            <a:r>
              <a:rPr lang="en-US" altLang="zh-CN" i="1"/>
              <a:t>E .</a:t>
            </a:r>
          </a:p>
        </p:txBody>
      </p:sp>
      <p:sp>
        <p:nvSpPr>
          <p:cNvPr id="190469" name="Rectangle 5"/>
          <p:cNvSpPr>
            <a:spLocks noChangeArrowheads="1"/>
          </p:cNvSpPr>
          <p:nvPr/>
        </p:nvSpPr>
        <p:spPr bwMode="auto">
          <a:xfrm>
            <a:off x="1293002" y="2238154"/>
            <a:ext cx="2240086"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t>故  </a:t>
            </a:r>
            <a:r>
              <a:rPr lang="en-US" altLang="zh-CN" i="1"/>
              <a:t>A</a:t>
            </a:r>
            <a:r>
              <a:rPr lang="en-US" altLang="zh-CN" baseline="30000"/>
              <a:t>−1</a:t>
            </a:r>
            <a:r>
              <a:rPr lang="en-US" altLang="zh-CN" i="1"/>
              <a:t>B</a:t>
            </a:r>
            <a:r>
              <a:rPr lang="en-US" altLang="zh-CN"/>
              <a:t> = </a:t>
            </a:r>
          </a:p>
        </p:txBody>
      </p:sp>
      <p:sp>
        <p:nvSpPr>
          <p:cNvPr id="190470" name="Rectangle 6"/>
          <p:cNvSpPr>
            <a:spLocks noChangeArrowheads="1"/>
          </p:cNvSpPr>
          <p:nvPr/>
        </p:nvSpPr>
        <p:spPr bwMode="auto">
          <a:xfrm>
            <a:off x="3473892" y="2238154"/>
            <a:ext cx="162613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i="1"/>
              <a:t>A</a:t>
            </a:r>
            <a:r>
              <a:rPr lang="en-US" altLang="zh-CN" baseline="30000"/>
              <a:t>−1</a:t>
            </a:r>
            <a:r>
              <a:rPr lang="en-US" altLang="zh-CN" i="1"/>
              <a:t>B E</a:t>
            </a:r>
            <a:r>
              <a:rPr lang="en-US" altLang="zh-CN"/>
              <a:t> </a:t>
            </a:r>
          </a:p>
        </p:txBody>
      </p:sp>
      <p:sp>
        <p:nvSpPr>
          <p:cNvPr id="190471" name="Rectangle 7"/>
          <p:cNvSpPr>
            <a:spLocks noChangeArrowheads="1"/>
          </p:cNvSpPr>
          <p:nvPr/>
        </p:nvSpPr>
        <p:spPr bwMode="auto">
          <a:xfrm>
            <a:off x="4999885" y="2238154"/>
            <a:ext cx="275760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a:t> = </a:t>
            </a:r>
            <a:r>
              <a:rPr lang="en-US" altLang="zh-CN" i="1"/>
              <a:t>A</a:t>
            </a:r>
            <a:r>
              <a:rPr lang="en-US" altLang="zh-CN" baseline="30000"/>
              <a:t>−1</a:t>
            </a:r>
            <a:r>
              <a:rPr lang="en-US" altLang="zh-CN" i="1"/>
              <a:t>B A A</a:t>
            </a:r>
            <a:r>
              <a:rPr lang="en-US" altLang="zh-CN" i="1" baseline="30000"/>
              <a:t>−</a:t>
            </a:r>
            <a:r>
              <a:rPr lang="en-US" altLang="zh-CN" baseline="30000"/>
              <a:t>1</a:t>
            </a:r>
            <a:r>
              <a:rPr lang="en-US" altLang="zh-CN"/>
              <a:t> </a:t>
            </a:r>
          </a:p>
        </p:txBody>
      </p:sp>
      <p:sp>
        <p:nvSpPr>
          <p:cNvPr id="190472" name="Rectangle 8"/>
          <p:cNvSpPr>
            <a:spLocks noChangeArrowheads="1"/>
          </p:cNvSpPr>
          <p:nvPr/>
        </p:nvSpPr>
        <p:spPr bwMode="auto">
          <a:xfrm>
            <a:off x="7854562" y="2238154"/>
            <a:ext cx="296932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dirty="0"/>
              <a:t>= </a:t>
            </a:r>
            <a:r>
              <a:rPr lang="en-US" altLang="zh-CN" i="1" dirty="0"/>
              <a:t>A</a:t>
            </a:r>
            <a:r>
              <a:rPr lang="en-US" altLang="zh-CN" baseline="30000" dirty="0"/>
              <a:t>−1</a:t>
            </a:r>
            <a:r>
              <a:rPr lang="en-US" altLang="zh-CN" dirty="0"/>
              <a:t>(</a:t>
            </a:r>
            <a:r>
              <a:rPr lang="en-US" altLang="zh-CN" i="1" dirty="0"/>
              <a:t>B A</a:t>
            </a:r>
            <a:r>
              <a:rPr lang="en-US" altLang="zh-CN" dirty="0"/>
              <a:t>) </a:t>
            </a:r>
            <a:r>
              <a:rPr lang="en-US" altLang="zh-CN" i="1" dirty="0"/>
              <a:t>A</a:t>
            </a:r>
            <a:r>
              <a:rPr lang="en-US" altLang="zh-CN" baseline="30000" dirty="0"/>
              <a:t>−1</a:t>
            </a:r>
            <a:r>
              <a:rPr lang="en-US" altLang="zh-CN" dirty="0"/>
              <a:t> </a:t>
            </a:r>
          </a:p>
        </p:txBody>
      </p:sp>
      <p:sp>
        <p:nvSpPr>
          <p:cNvPr id="190473" name="Rectangle 9"/>
          <p:cNvSpPr>
            <a:spLocks noChangeArrowheads="1"/>
          </p:cNvSpPr>
          <p:nvPr/>
        </p:nvSpPr>
        <p:spPr bwMode="auto">
          <a:xfrm>
            <a:off x="2898556" y="2939370"/>
            <a:ext cx="296143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dirty="0"/>
              <a:t>= </a:t>
            </a:r>
            <a:r>
              <a:rPr lang="en-US" altLang="zh-CN" i="1" dirty="0"/>
              <a:t>A</a:t>
            </a:r>
            <a:r>
              <a:rPr lang="en-US" altLang="zh-CN" baseline="30000" dirty="0"/>
              <a:t>−1</a:t>
            </a:r>
            <a:r>
              <a:rPr lang="en-US" altLang="zh-CN" dirty="0"/>
              <a:t>(</a:t>
            </a:r>
            <a:r>
              <a:rPr lang="en-US" altLang="zh-CN" i="1" dirty="0"/>
              <a:t>A B</a:t>
            </a:r>
            <a:r>
              <a:rPr lang="en-US" altLang="zh-CN" dirty="0"/>
              <a:t>) </a:t>
            </a:r>
            <a:r>
              <a:rPr lang="en-US" altLang="zh-CN" i="1" dirty="0"/>
              <a:t>A</a:t>
            </a:r>
            <a:r>
              <a:rPr lang="en-US" altLang="zh-CN" baseline="30000" dirty="0"/>
              <a:t>−1</a:t>
            </a:r>
            <a:r>
              <a:rPr lang="en-US" altLang="zh-CN" dirty="0"/>
              <a:t> </a:t>
            </a:r>
          </a:p>
        </p:txBody>
      </p:sp>
      <p:sp>
        <p:nvSpPr>
          <p:cNvPr id="190474" name="Rectangle 10"/>
          <p:cNvSpPr>
            <a:spLocks noChangeArrowheads="1"/>
          </p:cNvSpPr>
          <p:nvPr/>
        </p:nvSpPr>
        <p:spPr bwMode="auto">
          <a:xfrm>
            <a:off x="5685160" y="2939370"/>
            <a:ext cx="296932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dirty="0"/>
              <a:t>= (</a:t>
            </a:r>
            <a:r>
              <a:rPr lang="en-US" altLang="zh-CN" i="1" dirty="0"/>
              <a:t>A</a:t>
            </a:r>
            <a:r>
              <a:rPr lang="en-US" altLang="zh-CN" baseline="30000" dirty="0"/>
              <a:t>−1</a:t>
            </a:r>
            <a:r>
              <a:rPr lang="en-US" altLang="zh-CN" i="1" dirty="0"/>
              <a:t>A</a:t>
            </a:r>
            <a:r>
              <a:rPr lang="en-US" altLang="zh-CN" dirty="0"/>
              <a:t>) </a:t>
            </a:r>
            <a:r>
              <a:rPr lang="en-US" altLang="zh-CN" i="1" dirty="0"/>
              <a:t>B A</a:t>
            </a:r>
            <a:r>
              <a:rPr lang="en-US" altLang="zh-CN" baseline="30000" dirty="0"/>
              <a:t>−1</a:t>
            </a:r>
            <a:r>
              <a:rPr lang="en-US" altLang="zh-CN" dirty="0"/>
              <a:t> </a:t>
            </a:r>
          </a:p>
        </p:txBody>
      </p:sp>
      <p:sp>
        <p:nvSpPr>
          <p:cNvPr id="190475" name="Rectangle 11"/>
          <p:cNvSpPr>
            <a:spLocks noChangeArrowheads="1"/>
          </p:cNvSpPr>
          <p:nvPr/>
        </p:nvSpPr>
        <p:spPr bwMode="auto">
          <a:xfrm>
            <a:off x="2898556" y="3575946"/>
            <a:ext cx="196744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dirty="0"/>
              <a:t>=</a:t>
            </a:r>
            <a:r>
              <a:rPr lang="en-US" altLang="zh-CN" i="1" dirty="0"/>
              <a:t>E B A</a:t>
            </a:r>
            <a:r>
              <a:rPr lang="en-US" altLang="zh-CN" baseline="30000" dirty="0"/>
              <a:t>−1</a:t>
            </a:r>
            <a:r>
              <a:rPr lang="en-US" altLang="zh-CN" dirty="0"/>
              <a:t> </a:t>
            </a:r>
          </a:p>
        </p:txBody>
      </p:sp>
      <p:sp>
        <p:nvSpPr>
          <p:cNvPr id="190476" name="Rectangle 12"/>
          <p:cNvSpPr>
            <a:spLocks noChangeArrowheads="1"/>
          </p:cNvSpPr>
          <p:nvPr/>
        </p:nvSpPr>
        <p:spPr bwMode="auto">
          <a:xfrm>
            <a:off x="4701380" y="3575946"/>
            <a:ext cx="167730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dirty="0"/>
              <a:t>= </a:t>
            </a:r>
            <a:r>
              <a:rPr lang="en-US" altLang="zh-CN" i="1" dirty="0"/>
              <a:t>B A</a:t>
            </a:r>
            <a:r>
              <a:rPr lang="en-US" altLang="zh-CN" baseline="30000" dirty="0"/>
              <a:t>−1</a:t>
            </a:r>
            <a:r>
              <a:rPr lang="en-US" altLang="zh-CN" dirty="0"/>
              <a:t> </a:t>
            </a:r>
          </a:p>
        </p:txBody>
      </p:sp>
      <p:sp>
        <p:nvSpPr>
          <p:cNvPr id="190477" name="Rectangle 13"/>
          <p:cNvSpPr>
            <a:spLocks noChangeArrowheads="1"/>
          </p:cNvSpPr>
          <p:nvPr/>
        </p:nvSpPr>
        <p:spPr bwMode="auto">
          <a:xfrm>
            <a:off x="1475617" y="4459625"/>
            <a:ext cx="3770826"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t>即 </a:t>
            </a:r>
            <a:r>
              <a:rPr lang="en-US" altLang="zh-CN" i="1"/>
              <a:t>A</a:t>
            </a:r>
            <a:r>
              <a:rPr lang="en-US" altLang="zh-CN" baseline="30000"/>
              <a:t>−1</a:t>
            </a:r>
            <a:r>
              <a:rPr lang="en-US" altLang="zh-CN" i="1"/>
              <a:t>B = B A</a:t>
            </a:r>
            <a:r>
              <a:rPr lang="en-US" altLang="zh-CN" baseline="30000"/>
              <a:t>−1</a:t>
            </a:r>
            <a:r>
              <a:rPr lang="en-US" altLang="zh-CN"/>
              <a:t> </a:t>
            </a:r>
            <a:r>
              <a:rPr lang="zh-CN" altLang="en-US"/>
              <a:t>， </a:t>
            </a:r>
          </a:p>
        </p:txBody>
      </p:sp>
      <p:sp>
        <p:nvSpPr>
          <p:cNvPr id="190478" name="Rectangle 14"/>
          <p:cNvSpPr>
            <a:spLocks noChangeArrowheads="1"/>
          </p:cNvSpPr>
          <p:nvPr/>
        </p:nvSpPr>
        <p:spPr bwMode="auto">
          <a:xfrm>
            <a:off x="1475618" y="5173294"/>
            <a:ext cx="4836951"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t>由此知</a:t>
            </a:r>
            <a:r>
              <a:rPr lang="en-US" altLang="zh-CN" i="1"/>
              <a:t>A</a:t>
            </a:r>
            <a:r>
              <a:rPr lang="en-US" altLang="zh-CN" baseline="30000"/>
              <a:t>−1</a:t>
            </a:r>
            <a:r>
              <a:rPr lang="zh-CN" altLang="en-US"/>
              <a:t>与</a:t>
            </a:r>
            <a:r>
              <a:rPr lang="en-US" altLang="zh-CN" i="1"/>
              <a:t>B</a:t>
            </a:r>
            <a:r>
              <a:rPr lang="zh-CN" altLang="en-US"/>
              <a:t>也可交换</a:t>
            </a:r>
            <a:r>
              <a:rPr lang="en-US" altLang="zh-CN"/>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wipe(left)">
                                      <p:cBhvr>
                                        <p:cTn id="7" dur="500"/>
                                        <p:tgtEl>
                                          <p:spTgt spid="190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9"/>
                                        </p:tgtEl>
                                        <p:attrNameLst>
                                          <p:attrName>style.visibility</p:attrName>
                                        </p:attrNameLst>
                                      </p:cBhvr>
                                      <p:to>
                                        <p:strVal val="visible"/>
                                      </p:to>
                                    </p:set>
                                    <p:animEffect transition="in" filter="wipe(left)">
                                      <p:cBhvr>
                                        <p:cTn id="12" dur="500"/>
                                        <p:tgtEl>
                                          <p:spTgt spid="190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70"/>
                                        </p:tgtEl>
                                        <p:attrNameLst>
                                          <p:attrName>style.visibility</p:attrName>
                                        </p:attrNameLst>
                                      </p:cBhvr>
                                      <p:to>
                                        <p:strVal val="visible"/>
                                      </p:to>
                                    </p:set>
                                    <p:animEffect transition="in" filter="wipe(left)">
                                      <p:cBhvr>
                                        <p:cTn id="17" dur="500"/>
                                        <p:tgtEl>
                                          <p:spTgt spid="190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71"/>
                                        </p:tgtEl>
                                        <p:attrNameLst>
                                          <p:attrName>style.visibility</p:attrName>
                                        </p:attrNameLst>
                                      </p:cBhvr>
                                      <p:to>
                                        <p:strVal val="visible"/>
                                      </p:to>
                                    </p:set>
                                    <p:animEffect transition="in" filter="wipe(left)">
                                      <p:cBhvr>
                                        <p:cTn id="22" dur="500"/>
                                        <p:tgtEl>
                                          <p:spTgt spid="1904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472"/>
                                        </p:tgtEl>
                                        <p:attrNameLst>
                                          <p:attrName>style.visibility</p:attrName>
                                        </p:attrNameLst>
                                      </p:cBhvr>
                                      <p:to>
                                        <p:strVal val="visible"/>
                                      </p:to>
                                    </p:set>
                                    <p:animEffect transition="in" filter="wipe(left)">
                                      <p:cBhvr>
                                        <p:cTn id="27" dur="500"/>
                                        <p:tgtEl>
                                          <p:spTgt spid="1904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0473"/>
                                        </p:tgtEl>
                                        <p:attrNameLst>
                                          <p:attrName>style.visibility</p:attrName>
                                        </p:attrNameLst>
                                      </p:cBhvr>
                                      <p:to>
                                        <p:strVal val="visible"/>
                                      </p:to>
                                    </p:set>
                                    <p:animEffect transition="in" filter="wipe(left)">
                                      <p:cBhvr>
                                        <p:cTn id="32" dur="500"/>
                                        <p:tgtEl>
                                          <p:spTgt spid="1904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0474"/>
                                        </p:tgtEl>
                                        <p:attrNameLst>
                                          <p:attrName>style.visibility</p:attrName>
                                        </p:attrNameLst>
                                      </p:cBhvr>
                                      <p:to>
                                        <p:strVal val="visible"/>
                                      </p:to>
                                    </p:set>
                                    <p:animEffect transition="in" filter="wipe(left)">
                                      <p:cBhvr>
                                        <p:cTn id="37" dur="500"/>
                                        <p:tgtEl>
                                          <p:spTgt spid="1904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0475"/>
                                        </p:tgtEl>
                                        <p:attrNameLst>
                                          <p:attrName>style.visibility</p:attrName>
                                        </p:attrNameLst>
                                      </p:cBhvr>
                                      <p:to>
                                        <p:strVal val="visible"/>
                                      </p:to>
                                    </p:set>
                                    <p:animEffect transition="in" filter="wipe(left)">
                                      <p:cBhvr>
                                        <p:cTn id="42" dur="500"/>
                                        <p:tgtEl>
                                          <p:spTgt spid="1904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90476"/>
                                        </p:tgtEl>
                                        <p:attrNameLst>
                                          <p:attrName>style.visibility</p:attrName>
                                        </p:attrNameLst>
                                      </p:cBhvr>
                                      <p:to>
                                        <p:strVal val="visible"/>
                                      </p:to>
                                    </p:set>
                                    <p:animEffect transition="in" filter="wipe(left)">
                                      <p:cBhvr>
                                        <p:cTn id="47" dur="500"/>
                                        <p:tgtEl>
                                          <p:spTgt spid="1904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0477"/>
                                        </p:tgtEl>
                                        <p:attrNameLst>
                                          <p:attrName>style.visibility</p:attrName>
                                        </p:attrNameLst>
                                      </p:cBhvr>
                                      <p:to>
                                        <p:strVal val="visible"/>
                                      </p:to>
                                    </p:set>
                                    <p:animEffect transition="in" filter="wipe(left)">
                                      <p:cBhvr>
                                        <p:cTn id="52" dur="500"/>
                                        <p:tgtEl>
                                          <p:spTgt spid="19047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0478"/>
                                        </p:tgtEl>
                                        <p:attrNameLst>
                                          <p:attrName>style.visibility</p:attrName>
                                        </p:attrNameLst>
                                      </p:cBhvr>
                                      <p:to>
                                        <p:strVal val="visible"/>
                                      </p:to>
                                    </p:set>
                                    <p:animEffect transition="in" filter="wipe(left)">
                                      <p:cBhvr>
                                        <p:cTn id="57" dur="500"/>
                                        <p:tgtEl>
                                          <p:spTgt spid="190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p:bldP spid="190469" grpId="0"/>
      <p:bldP spid="190470" grpId="0"/>
      <p:bldP spid="190471" grpId="0"/>
      <p:bldP spid="190472" grpId="0"/>
      <p:bldP spid="190473" grpId="0"/>
      <p:bldP spid="190474" grpId="0"/>
      <p:bldP spid="190475" grpId="0"/>
      <p:bldP spid="190476" grpId="0"/>
      <p:bldP spid="190477" grpId="0"/>
      <p:bldP spid="1904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Grp="1" noChangeArrowheads="1"/>
          </p:cNvSpPr>
          <p:nvPr>
            <p:ph type="title"/>
          </p:nvPr>
        </p:nvSpPr>
        <p:spPr>
          <a:xfrm>
            <a:off x="1190149" y="152180"/>
            <a:ext cx="9974580" cy="690929"/>
          </a:xfrm>
        </p:spPr>
        <p:txBody>
          <a:bodyPr/>
          <a:lstStyle/>
          <a:p>
            <a:r>
              <a:rPr lang="zh-CN" altLang="en-US" sz="3400">
                <a:solidFill>
                  <a:schemeClr val="tx1"/>
                </a:solidFill>
              </a:rPr>
              <a:t>例</a:t>
            </a:r>
            <a:r>
              <a:rPr lang="en-US" altLang="zh-CN" sz="3400">
                <a:solidFill>
                  <a:schemeClr val="tx1"/>
                </a:solidFill>
              </a:rPr>
              <a:t>4  </a:t>
            </a:r>
            <a:r>
              <a:rPr lang="zh-CN" altLang="en-US" sz="3400">
                <a:solidFill>
                  <a:schemeClr val="tx1"/>
                </a:solidFill>
              </a:rPr>
              <a:t>设 </a:t>
            </a:r>
            <a:r>
              <a:rPr lang="en-US" altLang="zh-CN" sz="3400" i="1">
                <a:solidFill>
                  <a:schemeClr val="tx1"/>
                </a:solidFill>
              </a:rPr>
              <a:t>A</a:t>
            </a:r>
            <a:r>
              <a:rPr lang="zh-CN" altLang="en-US" sz="3400">
                <a:solidFill>
                  <a:schemeClr val="tx1"/>
                </a:solidFill>
              </a:rPr>
              <a:t>是可逆矩阵，试证</a:t>
            </a:r>
          </a:p>
        </p:txBody>
      </p:sp>
      <p:graphicFrame>
        <p:nvGraphicFramePr>
          <p:cNvPr id="191494" name="Object 6"/>
          <p:cNvGraphicFramePr>
            <a:graphicFrameLocks noChangeAspect="1"/>
          </p:cNvGraphicFramePr>
          <p:nvPr/>
        </p:nvGraphicFramePr>
        <p:xfrm>
          <a:off x="5715654" y="543999"/>
          <a:ext cx="2900856" cy="1091494"/>
        </p:xfrm>
        <a:graphic>
          <a:graphicData uri="http://schemas.openxmlformats.org/presentationml/2006/ole">
            <mc:AlternateContent xmlns:mc="http://schemas.openxmlformats.org/markup-compatibility/2006">
              <mc:Choice xmlns:v="urn:schemas-microsoft-com:vml" Requires="v">
                <p:oleObj spid="_x0000_s191831" name="Equation" r:id="rId3" imgW="1079280" imgH="482400" progId="Equation.DSMT4">
                  <p:embed/>
                </p:oleObj>
              </mc:Choice>
              <mc:Fallback>
                <p:oleObj name="Equation" r:id="rId3" imgW="1079280" imgH="482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654" y="543999"/>
                        <a:ext cx="2900856" cy="1091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3" name="Object 5"/>
          <p:cNvGraphicFramePr>
            <a:graphicFrameLocks noChangeAspect="1"/>
          </p:cNvGraphicFramePr>
          <p:nvPr/>
        </p:nvGraphicFramePr>
        <p:xfrm>
          <a:off x="2930243" y="1262916"/>
          <a:ext cx="3020502" cy="613966"/>
        </p:xfrm>
        <a:graphic>
          <a:graphicData uri="http://schemas.openxmlformats.org/presentationml/2006/ole">
            <mc:AlternateContent xmlns:mc="http://schemas.openxmlformats.org/markup-compatibility/2006">
              <mc:Choice xmlns:v="urn:schemas-microsoft-com:vml" Requires="v">
                <p:oleObj spid="_x0000_s191832" name="Equation" r:id="rId5" imgW="1091880" imgH="266400" progId="Equation.DSMT4">
                  <p:embed/>
                </p:oleObj>
              </mc:Choice>
              <mc:Fallback>
                <p:oleObj name="Equation" r:id="rId5" imgW="1091880" imgH="266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0243" y="1262916"/>
                        <a:ext cx="3020502" cy="6139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495" name="Rectangle 7"/>
          <p:cNvSpPr>
            <a:spLocks noChangeArrowheads="1"/>
          </p:cNvSpPr>
          <p:nvPr/>
        </p:nvSpPr>
        <p:spPr bwMode="auto">
          <a:xfrm>
            <a:off x="2141009" y="730352"/>
            <a:ext cx="321311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pPr>
              <a:buFontTx/>
              <a:buAutoNum type="arabicParenBoth"/>
            </a:pPr>
            <a:r>
              <a:rPr lang="en-US" altLang="zh-CN"/>
              <a:t>  A</a:t>
            </a:r>
            <a:r>
              <a:rPr lang="en-US" altLang="zh-CN" baseline="30000"/>
              <a:t>* </a:t>
            </a:r>
            <a:r>
              <a:rPr lang="zh-CN" altLang="en-US">
                <a:ea typeface="黑体" pitchFamily="2" charset="-122"/>
              </a:rPr>
              <a:t>可逆，且</a:t>
            </a:r>
          </a:p>
        </p:txBody>
      </p:sp>
      <p:sp>
        <p:nvSpPr>
          <p:cNvPr id="191497" name="Text Box 9"/>
          <p:cNvSpPr txBox="1">
            <a:spLocks noChangeArrowheads="1"/>
          </p:cNvSpPr>
          <p:nvPr/>
        </p:nvSpPr>
        <p:spPr bwMode="auto">
          <a:xfrm>
            <a:off x="2141009" y="1318889"/>
            <a:ext cx="73647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a:t>(2)</a:t>
            </a:r>
          </a:p>
        </p:txBody>
      </p:sp>
      <p:graphicFrame>
        <p:nvGraphicFramePr>
          <p:cNvPr id="191504" name="Object 16"/>
          <p:cNvGraphicFramePr>
            <a:graphicFrameLocks noChangeAspect="1"/>
          </p:cNvGraphicFramePr>
          <p:nvPr/>
        </p:nvGraphicFramePr>
        <p:xfrm>
          <a:off x="7758007" y="2050051"/>
          <a:ext cx="2189287" cy="538750"/>
        </p:xfrm>
        <a:graphic>
          <a:graphicData uri="http://schemas.openxmlformats.org/presentationml/2006/ole">
            <mc:AlternateContent xmlns:mc="http://schemas.openxmlformats.org/markup-compatibility/2006">
              <mc:Choice xmlns:v="urn:schemas-microsoft-com:vml" Requires="v">
                <p:oleObj spid="_x0000_s191833" name="Equation" r:id="rId7" imgW="863280" imgH="253800" progId="Equation.DSMT4">
                  <p:embed/>
                </p:oleObj>
              </mc:Choice>
              <mc:Fallback>
                <p:oleObj name="Equation" r:id="rId7" imgW="863280" imgH="2538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8007" y="2050051"/>
                        <a:ext cx="2189287" cy="53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3" name="Object 15"/>
          <p:cNvGraphicFramePr>
            <a:graphicFrameLocks noChangeAspect="1"/>
          </p:cNvGraphicFramePr>
          <p:nvPr>
            <p:extLst>
              <p:ext uri="{D42A27DB-BD31-4B8C-83A1-F6EECF244321}">
                <p14:modId xmlns:p14="http://schemas.microsoft.com/office/powerpoint/2010/main" val="866096571"/>
              </p:ext>
            </p:extLst>
          </p:nvPr>
        </p:nvGraphicFramePr>
        <p:xfrm>
          <a:off x="4074215" y="2614843"/>
          <a:ext cx="2290040" cy="986543"/>
        </p:xfrm>
        <a:graphic>
          <a:graphicData uri="http://schemas.openxmlformats.org/presentationml/2006/ole">
            <mc:AlternateContent xmlns:mc="http://schemas.openxmlformats.org/markup-compatibility/2006">
              <mc:Choice xmlns:v="urn:schemas-microsoft-com:vml" Requires="v">
                <p:oleObj spid="_x0000_s191834" name="Equation" r:id="rId9" imgW="939600" imgH="482400" progId="Equation.DSMT4">
                  <p:embed/>
                </p:oleObj>
              </mc:Choice>
              <mc:Fallback>
                <p:oleObj name="Equation" r:id="rId9" imgW="939600" imgH="4824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4215" y="2614843"/>
                        <a:ext cx="2290040" cy="986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2" name="Object 14"/>
          <p:cNvGraphicFramePr>
            <a:graphicFrameLocks noChangeAspect="1"/>
          </p:cNvGraphicFramePr>
          <p:nvPr>
            <p:extLst>
              <p:ext uri="{D42A27DB-BD31-4B8C-83A1-F6EECF244321}">
                <p14:modId xmlns:p14="http://schemas.microsoft.com/office/powerpoint/2010/main" val="442831790"/>
              </p:ext>
            </p:extLst>
          </p:nvPr>
        </p:nvGraphicFramePr>
        <p:xfrm>
          <a:off x="7426362" y="2534380"/>
          <a:ext cx="2787509" cy="1037270"/>
        </p:xfrm>
        <a:graphic>
          <a:graphicData uri="http://schemas.openxmlformats.org/presentationml/2006/ole">
            <mc:AlternateContent xmlns:mc="http://schemas.openxmlformats.org/markup-compatibility/2006">
              <mc:Choice xmlns:v="urn:schemas-microsoft-com:vml" Requires="v">
                <p:oleObj spid="_x0000_s191835" name="Equation" r:id="rId11" imgW="1091880" imgH="482400" progId="Equation.DSMT4">
                  <p:embed/>
                </p:oleObj>
              </mc:Choice>
              <mc:Fallback>
                <p:oleObj name="Equation" r:id="rId11" imgW="1091880" imgH="4824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6362" y="2534380"/>
                        <a:ext cx="2787509" cy="1037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1" name="Object 13"/>
          <p:cNvGraphicFramePr>
            <a:graphicFrameLocks noChangeAspect="1"/>
          </p:cNvGraphicFramePr>
          <p:nvPr>
            <p:extLst>
              <p:ext uri="{D42A27DB-BD31-4B8C-83A1-F6EECF244321}">
                <p14:modId xmlns:p14="http://schemas.microsoft.com/office/powerpoint/2010/main" val="529718557"/>
              </p:ext>
            </p:extLst>
          </p:nvPr>
        </p:nvGraphicFramePr>
        <p:xfrm>
          <a:off x="6475502" y="3407227"/>
          <a:ext cx="2793807" cy="1063507"/>
        </p:xfrm>
        <a:graphic>
          <a:graphicData uri="http://schemas.openxmlformats.org/presentationml/2006/ole">
            <mc:AlternateContent xmlns:mc="http://schemas.openxmlformats.org/markup-compatibility/2006">
              <mc:Choice xmlns:v="urn:schemas-microsoft-com:vml" Requires="v">
                <p:oleObj spid="_x0000_s191836" name="Equation" r:id="rId13" imgW="1066680" imgH="482400" progId="Equation.DSMT4">
                  <p:embed/>
                </p:oleObj>
              </mc:Choice>
              <mc:Fallback>
                <p:oleObj name="Equation" r:id="rId13" imgW="1066680" imgH="4824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5502" y="3407227"/>
                        <a:ext cx="2793807" cy="10635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0" name="Object 12"/>
          <p:cNvGraphicFramePr>
            <a:graphicFrameLocks noChangeAspect="1"/>
          </p:cNvGraphicFramePr>
          <p:nvPr/>
        </p:nvGraphicFramePr>
        <p:xfrm>
          <a:off x="5759733" y="4967699"/>
          <a:ext cx="3858013" cy="582481"/>
        </p:xfrm>
        <a:graphic>
          <a:graphicData uri="http://schemas.openxmlformats.org/presentationml/2006/ole">
            <mc:AlternateContent xmlns:mc="http://schemas.openxmlformats.org/markup-compatibility/2006">
              <mc:Choice xmlns:v="urn:schemas-microsoft-com:vml" Requires="v">
                <p:oleObj spid="_x0000_s191837" name="Equation" r:id="rId15" imgW="1485720" imgH="266400" progId="Equation.DSMT4">
                  <p:embed/>
                </p:oleObj>
              </mc:Choice>
              <mc:Fallback>
                <p:oleObj name="Equation" r:id="rId15" imgW="1485720" imgH="26640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59733" y="4967699"/>
                        <a:ext cx="3858013" cy="582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Object 11"/>
          <p:cNvGraphicFramePr>
            <a:graphicFrameLocks noChangeAspect="1"/>
          </p:cNvGraphicFramePr>
          <p:nvPr>
            <p:extLst>
              <p:ext uri="{D42A27DB-BD31-4B8C-83A1-F6EECF244321}">
                <p14:modId xmlns:p14="http://schemas.microsoft.com/office/powerpoint/2010/main" val="1713238916"/>
              </p:ext>
            </p:extLst>
          </p:nvPr>
        </p:nvGraphicFramePr>
        <p:xfrm>
          <a:off x="2762322" y="5607077"/>
          <a:ext cx="5971735" cy="599972"/>
        </p:xfrm>
        <a:graphic>
          <a:graphicData uri="http://schemas.openxmlformats.org/presentationml/2006/ole">
            <mc:AlternateContent xmlns:mc="http://schemas.openxmlformats.org/markup-compatibility/2006">
              <mc:Choice xmlns:v="urn:schemas-microsoft-com:vml" Requires="v">
                <p:oleObj spid="_x0000_s191838" name="Equation" r:id="rId17" imgW="2209680" imgH="266400" progId="Equation.DSMT4">
                  <p:embed/>
                </p:oleObj>
              </mc:Choice>
              <mc:Fallback>
                <p:oleObj name="Equation" r:id="rId17" imgW="2209680" imgH="26640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62322" y="5607077"/>
                        <a:ext cx="5971735" cy="599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8" name="Object 10"/>
          <p:cNvGraphicFramePr>
            <a:graphicFrameLocks noChangeAspect="1"/>
          </p:cNvGraphicFramePr>
          <p:nvPr>
            <p:extLst>
              <p:ext uri="{D42A27DB-BD31-4B8C-83A1-F6EECF244321}">
                <p14:modId xmlns:p14="http://schemas.microsoft.com/office/powerpoint/2010/main" val="3974624546"/>
              </p:ext>
            </p:extLst>
          </p:nvPr>
        </p:nvGraphicFramePr>
        <p:xfrm>
          <a:off x="2662662" y="6255038"/>
          <a:ext cx="2665765" cy="601721"/>
        </p:xfrm>
        <a:graphic>
          <a:graphicData uri="http://schemas.openxmlformats.org/presentationml/2006/ole">
            <mc:AlternateContent xmlns:mc="http://schemas.openxmlformats.org/markup-compatibility/2006">
              <mc:Choice xmlns:v="urn:schemas-microsoft-com:vml" Requires="v">
                <p:oleObj spid="_x0000_s191839" name="Equation" r:id="rId19" imgW="990360" imgH="266400" progId="Equation.DSMT4">
                  <p:embed/>
                </p:oleObj>
              </mc:Choice>
              <mc:Fallback>
                <p:oleObj name="Equation" r:id="rId19" imgW="990360" imgH="26640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2662" y="6255038"/>
                        <a:ext cx="2665765" cy="6017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09" name="Rectangle 21"/>
          <p:cNvSpPr>
            <a:spLocks noChangeArrowheads="1"/>
          </p:cNvSpPr>
          <p:nvPr/>
        </p:nvSpPr>
        <p:spPr bwMode="auto">
          <a:xfrm>
            <a:off x="1190150" y="4380322"/>
            <a:ext cx="5768296"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dirty="0"/>
              <a:t>(2) </a:t>
            </a:r>
            <a:r>
              <a:rPr lang="zh-CN" altLang="en-US" dirty="0"/>
              <a:t>由伴随矩阵的定义，可知 </a:t>
            </a:r>
          </a:p>
        </p:txBody>
      </p:sp>
      <p:sp>
        <p:nvSpPr>
          <p:cNvPr id="191511" name="Rectangle 23"/>
          <p:cNvSpPr>
            <a:spLocks noChangeArrowheads="1"/>
          </p:cNvSpPr>
          <p:nvPr/>
        </p:nvSpPr>
        <p:spPr bwMode="auto">
          <a:xfrm>
            <a:off x="1724720" y="6253297"/>
            <a:ext cx="121095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dirty="0"/>
              <a:t>于是 </a:t>
            </a:r>
          </a:p>
        </p:txBody>
      </p:sp>
      <p:sp>
        <p:nvSpPr>
          <p:cNvPr id="191512" name="Rectangle 24"/>
          <p:cNvSpPr>
            <a:spLocks noChangeArrowheads="1"/>
          </p:cNvSpPr>
          <p:nvPr/>
        </p:nvSpPr>
        <p:spPr bwMode="auto">
          <a:xfrm>
            <a:off x="1093595" y="2032559"/>
            <a:ext cx="685542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zh-CN" altLang="en-US"/>
              <a:t>证：</a:t>
            </a:r>
            <a:r>
              <a:rPr lang="en-US" altLang="zh-CN"/>
              <a:t>(1) </a:t>
            </a:r>
            <a:r>
              <a:rPr lang="zh-CN" altLang="en-US"/>
              <a:t>由</a:t>
            </a:r>
            <a:r>
              <a:rPr lang="en-US" altLang="zh-CN" i="1"/>
              <a:t>A</a:t>
            </a:r>
            <a:r>
              <a:rPr lang="zh-CN" altLang="en-US"/>
              <a:t>可逆知</a:t>
            </a:r>
            <a:r>
              <a:rPr lang="en-US" altLang="zh-CN"/>
              <a:t>|</a:t>
            </a:r>
            <a:r>
              <a:rPr lang="en-US" altLang="zh-CN" i="1"/>
              <a:t>A</a:t>
            </a:r>
            <a:r>
              <a:rPr lang="en-US" altLang="zh-CN"/>
              <a:t>|≠0, </a:t>
            </a:r>
          </a:p>
        </p:txBody>
      </p:sp>
      <p:sp>
        <p:nvSpPr>
          <p:cNvPr id="191513" name="Rectangle 25"/>
          <p:cNvSpPr>
            <a:spLocks noChangeArrowheads="1"/>
          </p:cNvSpPr>
          <p:nvPr/>
        </p:nvSpPr>
        <p:spPr bwMode="auto">
          <a:xfrm>
            <a:off x="2693054" y="2835241"/>
            <a:ext cx="121095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t>得到 </a:t>
            </a:r>
          </a:p>
        </p:txBody>
      </p:sp>
      <p:sp>
        <p:nvSpPr>
          <p:cNvPr id="191514" name="Rectangle 26"/>
          <p:cNvSpPr>
            <a:spLocks noChangeArrowheads="1"/>
          </p:cNvSpPr>
          <p:nvPr/>
        </p:nvSpPr>
        <p:spPr bwMode="auto">
          <a:xfrm>
            <a:off x="6664414" y="2772270"/>
            <a:ext cx="66433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即</a:t>
            </a:r>
          </a:p>
        </p:txBody>
      </p:sp>
      <p:sp>
        <p:nvSpPr>
          <p:cNvPr id="191515" name="Rectangle 27"/>
          <p:cNvSpPr>
            <a:spLocks noChangeArrowheads="1"/>
          </p:cNvSpPr>
          <p:nvPr/>
        </p:nvSpPr>
        <p:spPr bwMode="auto">
          <a:xfrm>
            <a:off x="2762322" y="3645116"/>
            <a:ext cx="328845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所以</a:t>
            </a:r>
            <a:r>
              <a:rPr lang="en-US" altLang="zh-CN" i="1"/>
              <a:t>A</a:t>
            </a:r>
            <a:r>
              <a:rPr lang="en-US" altLang="zh-CN" baseline="30000"/>
              <a:t>*</a:t>
            </a:r>
            <a:r>
              <a:rPr lang="zh-CN" altLang="en-US"/>
              <a:t>可逆，且</a:t>
            </a:r>
          </a:p>
        </p:txBody>
      </p:sp>
      <p:sp>
        <p:nvSpPr>
          <p:cNvPr id="191516" name="Rectangle 28"/>
          <p:cNvSpPr>
            <a:spLocks noChangeArrowheads="1"/>
          </p:cNvSpPr>
          <p:nvPr/>
        </p:nvSpPr>
        <p:spPr bwMode="auto">
          <a:xfrm>
            <a:off x="1796728" y="5602655"/>
            <a:ext cx="66433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t>故</a:t>
            </a:r>
          </a:p>
        </p:txBody>
      </p:sp>
      <p:graphicFrame>
        <p:nvGraphicFramePr>
          <p:cNvPr id="191519" name="Object 31"/>
          <p:cNvGraphicFramePr>
            <a:graphicFrameLocks noChangeAspect="1"/>
          </p:cNvGraphicFramePr>
          <p:nvPr/>
        </p:nvGraphicFramePr>
        <p:xfrm>
          <a:off x="2875669" y="4967700"/>
          <a:ext cx="2374001" cy="556242"/>
        </p:xfrm>
        <a:graphic>
          <a:graphicData uri="http://schemas.openxmlformats.org/presentationml/2006/ole">
            <mc:AlternateContent xmlns:mc="http://schemas.openxmlformats.org/markup-compatibility/2006">
              <mc:Choice xmlns:v="urn:schemas-microsoft-com:vml" Requires="v">
                <p:oleObj spid="_x0000_s191840" name="Equation" r:id="rId21" imgW="914400" imgH="253800" progId="Equation.DSMT4">
                  <p:embed/>
                </p:oleObj>
              </mc:Choice>
              <mc:Fallback>
                <p:oleObj name="Equation" r:id="rId21" imgW="914400" imgH="253800" progId="Equation.DSMT4">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75669" y="4967700"/>
                        <a:ext cx="2374001" cy="556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20" name="Rectangle 32"/>
          <p:cNvSpPr>
            <a:spLocks noChangeArrowheads="1"/>
          </p:cNvSpPr>
          <p:nvPr/>
        </p:nvSpPr>
        <p:spPr bwMode="auto">
          <a:xfrm>
            <a:off x="5377710" y="6237611"/>
            <a:ext cx="11019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因此</a:t>
            </a:r>
          </a:p>
        </p:txBody>
      </p:sp>
      <p:graphicFrame>
        <p:nvGraphicFramePr>
          <p:cNvPr id="191521" name="Object 33"/>
          <p:cNvGraphicFramePr>
            <a:graphicFrameLocks noChangeAspect="1"/>
          </p:cNvGraphicFramePr>
          <p:nvPr/>
        </p:nvGraphicFramePr>
        <p:xfrm>
          <a:off x="6643424" y="6256853"/>
          <a:ext cx="3020500" cy="613965"/>
        </p:xfrm>
        <a:graphic>
          <a:graphicData uri="http://schemas.openxmlformats.org/presentationml/2006/ole">
            <mc:AlternateContent xmlns:mc="http://schemas.openxmlformats.org/markup-compatibility/2006">
              <mc:Choice xmlns:v="urn:schemas-microsoft-com:vml" Requires="v">
                <p:oleObj spid="_x0000_s191841" name="Equation" r:id="rId23" imgW="1091880" imgH="266400" progId="Equation.DSMT4">
                  <p:embed/>
                </p:oleObj>
              </mc:Choice>
              <mc:Fallback>
                <p:oleObj name="Equation" r:id="rId23" imgW="1091880" imgH="266400" progId="Equation.DSMT4">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424" y="6256853"/>
                        <a:ext cx="3020500" cy="613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522" name="Rectangle 34"/>
          <p:cNvSpPr>
            <a:spLocks noChangeArrowheads="1"/>
          </p:cNvSpPr>
          <p:nvPr/>
        </p:nvSpPr>
        <p:spPr bwMode="auto">
          <a:xfrm>
            <a:off x="6475502" y="2032559"/>
            <a:ext cx="11019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又有</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512"/>
                                        </p:tgtEl>
                                        <p:attrNameLst>
                                          <p:attrName>style.visibility</p:attrName>
                                        </p:attrNameLst>
                                      </p:cBhvr>
                                      <p:to>
                                        <p:strVal val="visible"/>
                                      </p:to>
                                    </p:set>
                                    <p:animEffect transition="in" filter="wipe(left)">
                                      <p:cBhvr>
                                        <p:cTn id="7" dur="500"/>
                                        <p:tgtEl>
                                          <p:spTgt spid="1915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522"/>
                                        </p:tgtEl>
                                        <p:attrNameLst>
                                          <p:attrName>style.visibility</p:attrName>
                                        </p:attrNameLst>
                                      </p:cBhvr>
                                      <p:to>
                                        <p:strVal val="visible"/>
                                      </p:to>
                                    </p:set>
                                    <p:animEffect transition="in" filter="wipe(left)">
                                      <p:cBhvr>
                                        <p:cTn id="12" dur="500"/>
                                        <p:tgtEl>
                                          <p:spTgt spid="191522"/>
                                        </p:tgtEl>
                                      </p:cBhvr>
                                    </p:animEffect>
                                  </p:childTnLst>
                                </p:cTn>
                              </p:par>
                              <p:par>
                                <p:cTn id="13" presetID="22" presetClass="entr" presetSubtype="8" fill="hold" nodeType="withEffect">
                                  <p:stCondLst>
                                    <p:cond delay="0"/>
                                  </p:stCondLst>
                                  <p:childTnLst>
                                    <p:set>
                                      <p:cBhvr>
                                        <p:cTn id="14" dur="1" fill="hold">
                                          <p:stCondLst>
                                            <p:cond delay="0"/>
                                          </p:stCondLst>
                                        </p:cTn>
                                        <p:tgtEl>
                                          <p:spTgt spid="191504"/>
                                        </p:tgtEl>
                                        <p:attrNameLst>
                                          <p:attrName>style.visibility</p:attrName>
                                        </p:attrNameLst>
                                      </p:cBhvr>
                                      <p:to>
                                        <p:strVal val="visible"/>
                                      </p:to>
                                    </p:set>
                                    <p:animEffect transition="in" filter="wipe(left)">
                                      <p:cBhvr>
                                        <p:cTn id="15" dur="500"/>
                                        <p:tgtEl>
                                          <p:spTgt spid="1915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1513"/>
                                        </p:tgtEl>
                                        <p:attrNameLst>
                                          <p:attrName>style.visibility</p:attrName>
                                        </p:attrNameLst>
                                      </p:cBhvr>
                                      <p:to>
                                        <p:strVal val="visible"/>
                                      </p:to>
                                    </p:set>
                                    <p:animEffect transition="in" filter="wipe(left)">
                                      <p:cBhvr>
                                        <p:cTn id="20" dur="500"/>
                                        <p:tgtEl>
                                          <p:spTgt spid="191513"/>
                                        </p:tgtEl>
                                      </p:cBhvr>
                                    </p:animEffect>
                                  </p:childTnLst>
                                </p:cTn>
                              </p:par>
                              <p:par>
                                <p:cTn id="21" presetID="22" presetClass="entr" presetSubtype="8" fill="hold" nodeType="withEffect">
                                  <p:stCondLst>
                                    <p:cond delay="0"/>
                                  </p:stCondLst>
                                  <p:childTnLst>
                                    <p:set>
                                      <p:cBhvr>
                                        <p:cTn id="22" dur="1" fill="hold">
                                          <p:stCondLst>
                                            <p:cond delay="0"/>
                                          </p:stCondLst>
                                        </p:cTn>
                                        <p:tgtEl>
                                          <p:spTgt spid="191503"/>
                                        </p:tgtEl>
                                        <p:attrNameLst>
                                          <p:attrName>style.visibility</p:attrName>
                                        </p:attrNameLst>
                                      </p:cBhvr>
                                      <p:to>
                                        <p:strVal val="visible"/>
                                      </p:to>
                                    </p:set>
                                    <p:animEffect transition="in" filter="wipe(left)">
                                      <p:cBhvr>
                                        <p:cTn id="23" dur="500"/>
                                        <p:tgtEl>
                                          <p:spTgt spid="1915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1514"/>
                                        </p:tgtEl>
                                        <p:attrNameLst>
                                          <p:attrName>style.visibility</p:attrName>
                                        </p:attrNameLst>
                                      </p:cBhvr>
                                      <p:to>
                                        <p:strVal val="visible"/>
                                      </p:to>
                                    </p:set>
                                    <p:animEffect transition="in" filter="wipe(left)">
                                      <p:cBhvr>
                                        <p:cTn id="28" dur="500"/>
                                        <p:tgtEl>
                                          <p:spTgt spid="191514"/>
                                        </p:tgtEl>
                                      </p:cBhvr>
                                    </p:animEffect>
                                  </p:childTnLst>
                                </p:cTn>
                              </p:par>
                              <p:par>
                                <p:cTn id="29" presetID="22" presetClass="entr" presetSubtype="8" fill="hold" nodeType="withEffect">
                                  <p:stCondLst>
                                    <p:cond delay="0"/>
                                  </p:stCondLst>
                                  <p:childTnLst>
                                    <p:set>
                                      <p:cBhvr>
                                        <p:cTn id="30" dur="1" fill="hold">
                                          <p:stCondLst>
                                            <p:cond delay="0"/>
                                          </p:stCondLst>
                                        </p:cTn>
                                        <p:tgtEl>
                                          <p:spTgt spid="191502"/>
                                        </p:tgtEl>
                                        <p:attrNameLst>
                                          <p:attrName>style.visibility</p:attrName>
                                        </p:attrNameLst>
                                      </p:cBhvr>
                                      <p:to>
                                        <p:strVal val="visible"/>
                                      </p:to>
                                    </p:set>
                                    <p:animEffect transition="in" filter="wipe(left)">
                                      <p:cBhvr>
                                        <p:cTn id="31" dur="500"/>
                                        <p:tgtEl>
                                          <p:spTgt spid="1915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1515"/>
                                        </p:tgtEl>
                                        <p:attrNameLst>
                                          <p:attrName>style.visibility</p:attrName>
                                        </p:attrNameLst>
                                      </p:cBhvr>
                                      <p:to>
                                        <p:strVal val="visible"/>
                                      </p:to>
                                    </p:set>
                                    <p:animEffect transition="in" filter="wipe(left)">
                                      <p:cBhvr>
                                        <p:cTn id="36" dur="500"/>
                                        <p:tgtEl>
                                          <p:spTgt spid="191515"/>
                                        </p:tgtEl>
                                      </p:cBhvr>
                                    </p:animEffect>
                                  </p:childTnLst>
                                </p:cTn>
                              </p:par>
                              <p:par>
                                <p:cTn id="37" presetID="22" presetClass="entr" presetSubtype="8" fill="hold" nodeType="withEffect">
                                  <p:stCondLst>
                                    <p:cond delay="0"/>
                                  </p:stCondLst>
                                  <p:childTnLst>
                                    <p:set>
                                      <p:cBhvr>
                                        <p:cTn id="38" dur="1" fill="hold">
                                          <p:stCondLst>
                                            <p:cond delay="0"/>
                                          </p:stCondLst>
                                        </p:cTn>
                                        <p:tgtEl>
                                          <p:spTgt spid="191501"/>
                                        </p:tgtEl>
                                        <p:attrNameLst>
                                          <p:attrName>style.visibility</p:attrName>
                                        </p:attrNameLst>
                                      </p:cBhvr>
                                      <p:to>
                                        <p:strVal val="visible"/>
                                      </p:to>
                                    </p:set>
                                    <p:animEffect transition="in" filter="wipe(left)">
                                      <p:cBhvr>
                                        <p:cTn id="39" dur="500"/>
                                        <p:tgtEl>
                                          <p:spTgt spid="19150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1509"/>
                                        </p:tgtEl>
                                        <p:attrNameLst>
                                          <p:attrName>style.visibility</p:attrName>
                                        </p:attrNameLst>
                                      </p:cBhvr>
                                      <p:to>
                                        <p:strVal val="visible"/>
                                      </p:to>
                                    </p:set>
                                    <p:animEffect transition="in" filter="wipe(left)">
                                      <p:cBhvr>
                                        <p:cTn id="44" dur="500"/>
                                        <p:tgtEl>
                                          <p:spTgt spid="19150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91519"/>
                                        </p:tgtEl>
                                        <p:attrNameLst>
                                          <p:attrName>style.visibility</p:attrName>
                                        </p:attrNameLst>
                                      </p:cBhvr>
                                      <p:to>
                                        <p:strVal val="visible"/>
                                      </p:to>
                                    </p:set>
                                    <p:animEffect transition="in" filter="wipe(left)">
                                      <p:cBhvr>
                                        <p:cTn id="49" dur="500"/>
                                        <p:tgtEl>
                                          <p:spTgt spid="19151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91500"/>
                                        </p:tgtEl>
                                        <p:attrNameLst>
                                          <p:attrName>style.visibility</p:attrName>
                                        </p:attrNameLst>
                                      </p:cBhvr>
                                      <p:to>
                                        <p:strVal val="visible"/>
                                      </p:to>
                                    </p:set>
                                    <p:animEffect transition="in" filter="wipe(left)">
                                      <p:cBhvr>
                                        <p:cTn id="54" dur="500"/>
                                        <p:tgtEl>
                                          <p:spTgt spid="19150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91516"/>
                                        </p:tgtEl>
                                        <p:attrNameLst>
                                          <p:attrName>style.visibility</p:attrName>
                                        </p:attrNameLst>
                                      </p:cBhvr>
                                      <p:to>
                                        <p:strVal val="visible"/>
                                      </p:to>
                                    </p:set>
                                    <p:animEffect transition="in" filter="wipe(left)">
                                      <p:cBhvr>
                                        <p:cTn id="59" dur="500"/>
                                        <p:tgtEl>
                                          <p:spTgt spid="191516"/>
                                        </p:tgtEl>
                                      </p:cBhvr>
                                    </p:animEffect>
                                  </p:childTnLst>
                                </p:cTn>
                              </p:par>
                              <p:par>
                                <p:cTn id="60" presetID="22" presetClass="entr" presetSubtype="8" fill="hold" nodeType="withEffect">
                                  <p:stCondLst>
                                    <p:cond delay="0"/>
                                  </p:stCondLst>
                                  <p:childTnLst>
                                    <p:set>
                                      <p:cBhvr>
                                        <p:cTn id="61" dur="1" fill="hold">
                                          <p:stCondLst>
                                            <p:cond delay="0"/>
                                          </p:stCondLst>
                                        </p:cTn>
                                        <p:tgtEl>
                                          <p:spTgt spid="191499"/>
                                        </p:tgtEl>
                                        <p:attrNameLst>
                                          <p:attrName>style.visibility</p:attrName>
                                        </p:attrNameLst>
                                      </p:cBhvr>
                                      <p:to>
                                        <p:strVal val="visible"/>
                                      </p:to>
                                    </p:set>
                                    <p:animEffect transition="in" filter="wipe(left)">
                                      <p:cBhvr>
                                        <p:cTn id="62" dur="500"/>
                                        <p:tgtEl>
                                          <p:spTgt spid="19149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91498"/>
                                        </p:tgtEl>
                                        <p:attrNameLst>
                                          <p:attrName>style.visibility</p:attrName>
                                        </p:attrNameLst>
                                      </p:cBhvr>
                                      <p:to>
                                        <p:strVal val="visible"/>
                                      </p:to>
                                    </p:set>
                                    <p:animEffect transition="in" filter="wipe(left)">
                                      <p:cBhvr>
                                        <p:cTn id="67" dur="500"/>
                                        <p:tgtEl>
                                          <p:spTgt spid="19149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91511"/>
                                        </p:tgtEl>
                                        <p:attrNameLst>
                                          <p:attrName>style.visibility</p:attrName>
                                        </p:attrNameLst>
                                      </p:cBhvr>
                                      <p:to>
                                        <p:strVal val="visible"/>
                                      </p:to>
                                    </p:set>
                                    <p:animEffect transition="in" filter="wipe(left)">
                                      <p:cBhvr>
                                        <p:cTn id="70" dur="500"/>
                                        <p:tgtEl>
                                          <p:spTgt spid="19151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91520"/>
                                        </p:tgtEl>
                                        <p:attrNameLst>
                                          <p:attrName>style.visibility</p:attrName>
                                        </p:attrNameLst>
                                      </p:cBhvr>
                                      <p:to>
                                        <p:strVal val="visible"/>
                                      </p:to>
                                    </p:set>
                                    <p:animEffect transition="in" filter="wipe(left)">
                                      <p:cBhvr>
                                        <p:cTn id="75" dur="500"/>
                                        <p:tgtEl>
                                          <p:spTgt spid="19152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191521"/>
                                        </p:tgtEl>
                                        <p:attrNameLst>
                                          <p:attrName>style.visibility</p:attrName>
                                        </p:attrNameLst>
                                      </p:cBhvr>
                                      <p:to>
                                        <p:strVal val="visible"/>
                                      </p:to>
                                    </p:set>
                                    <p:animEffect transition="in" filter="wipe(left)">
                                      <p:cBhvr>
                                        <p:cTn id="80" dur="500"/>
                                        <p:tgtEl>
                                          <p:spTgt spid="19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9" grpId="0"/>
      <p:bldP spid="191511" grpId="0"/>
      <p:bldP spid="191512" grpId="0"/>
      <p:bldP spid="191513" grpId="0"/>
      <p:bldP spid="191514" grpId="0"/>
      <p:bldP spid="191515" grpId="0"/>
      <p:bldP spid="191516" grpId="0"/>
      <p:bldP spid="191520" grpId="0"/>
      <p:bldP spid="1915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79" name="Rectangle 27"/>
          <p:cNvSpPr>
            <a:spLocks noGrp="1" noChangeArrowheads="1"/>
          </p:cNvSpPr>
          <p:nvPr>
            <p:ph type="title"/>
          </p:nvPr>
        </p:nvSpPr>
        <p:spPr>
          <a:xfrm>
            <a:off x="1209040" y="48977"/>
            <a:ext cx="9974580" cy="1259417"/>
          </a:xfrm>
        </p:spPr>
        <p:txBody>
          <a:bodyPr/>
          <a:lstStyle/>
          <a:p>
            <a:r>
              <a:rPr lang="zh-CN" altLang="en-US" sz="4400"/>
              <a:t>二、逆矩阵的概念和性质</a:t>
            </a:r>
          </a:p>
        </p:txBody>
      </p:sp>
      <p:grpSp>
        <p:nvGrpSpPr>
          <p:cNvPr id="49155" name="Group 3"/>
          <p:cNvGrpSpPr>
            <a:grpSpLocks/>
          </p:cNvGrpSpPr>
          <p:nvPr/>
        </p:nvGrpSpPr>
        <p:grpSpPr bwMode="auto">
          <a:xfrm>
            <a:off x="1032721" y="1250672"/>
            <a:ext cx="10043848" cy="2184738"/>
            <a:chOff x="443" y="1104"/>
            <a:chExt cx="4785" cy="1249"/>
          </a:xfrm>
        </p:grpSpPr>
        <p:grpSp>
          <p:nvGrpSpPr>
            <p:cNvPr id="49156" name="Group 4"/>
            <p:cNvGrpSpPr>
              <a:grpSpLocks/>
            </p:cNvGrpSpPr>
            <p:nvPr/>
          </p:nvGrpSpPr>
          <p:grpSpPr bwMode="auto">
            <a:xfrm>
              <a:off x="443" y="1104"/>
              <a:ext cx="4553" cy="1249"/>
              <a:chOff x="510" y="1104"/>
              <a:chExt cx="4553" cy="1249"/>
            </a:xfrm>
          </p:grpSpPr>
          <p:sp>
            <p:nvSpPr>
              <p:cNvPr id="49157" name="Text Box 5"/>
              <p:cNvSpPr txBox="1">
                <a:spLocks noChangeArrowheads="1"/>
              </p:cNvSpPr>
              <p:nvPr/>
            </p:nvSpPr>
            <p:spPr bwMode="auto">
              <a:xfrm>
                <a:off x="510" y="1104"/>
                <a:ext cx="4553" cy="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smtClean="0">
                    <a:solidFill>
                      <a:srgbClr val="CC0000"/>
                    </a:solidFill>
                    <a:ea typeface="黑体" pitchFamily="2" charset="-122"/>
                  </a:rPr>
                  <a:t>定义</a:t>
                </a:r>
                <a:r>
                  <a:rPr lang="en-US" altLang="zh-CN" dirty="0">
                    <a:solidFill>
                      <a:srgbClr val="CC0000"/>
                    </a:solidFill>
                    <a:ea typeface="黑体" pitchFamily="2" charset="-122"/>
                  </a:rPr>
                  <a:t>1</a:t>
                </a:r>
                <a:r>
                  <a:rPr lang="en-US" altLang="zh-CN" dirty="0"/>
                  <a:t>  </a:t>
                </a:r>
                <a:r>
                  <a:rPr lang="zh-CN" altLang="en-US" dirty="0" smtClean="0">
                    <a:solidFill>
                      <a:schemeClr val="bg2"/>
                    </a:solidFill>
                    <a:latin typeface="黑体" pitchFamily="2" charset="-122"/>
                    <a:ea typeface="黑体" pitchFamily="2" charset="-122"/>
                  </a:rPr>
                  <a:t>对于</a:t>
                </a:r>
                <a:r>
                  <a:rPr lang="en-US" altLang="zh-CN" i="1" dirty="0" smtClean="0">
                    <a:solidFill>
                      <a:schemeClr val="bg2"/>
                    </a:solidFill>
                    <a:latin typeface="+mj-lt"/>
                    <a:ea typeface="黑体" pitchFamily="2" charset="-122"/>
                  </a:rPr>
                  <a:t>n</a:t>
                </a:r>
                <a:r>
                  <a:rPr lang="zh-CN" altLang="en-US" dirty="0" smtClean="0">
                    <a:solidFill>
                      <a:schemeClr val="bg2"/>
                    </a:solidFill>
                    <a:latin typeface="黑体" pitchFamily="2" charset="-122"/>
                    <a:ea typeface="黑体" pitchFamily="2" charset="-122"/>
                  </a:rPr>
                  <a:t>阶矩阵</a:t>
                </a:r>
                <a:r>
                  <a:rPr lang="en-US" altLang="zh-CN" i="1" dirty="0" smtClean="0">
                    <a:solidFill>
                      <a:schemeClr val="bg2"/>
                    </a:solidFill>
                    <a:latin typeface="+mj-lt"/>
                    <a:ea typeface="黑体" pitchFamily="2" charset="-122"/>
                  </a:rPr>
                  <a:t>A</a:t>
                </a:r>
                <a:r>
                  <a:rPr lang="zh-CN" altLang="en-US" dirty="0" smtClean="0">
                    <a:solidFill>
                      <a:schemeClr val="bg2"/>
                    </a:solidFill>
                    <a:latin typeface="黑体" pitchFamily="2" charset="-122"/>
                    <a:ea typeface="黑体" pitchFamily="2" charset="-122"/>
                  </a:rPr>
                  <a:t>，</a:t>
                </a:r>
                <a:r>
                  <a:rPr lang="zh-CN" altLang="en-US" dirty="0">
                    <a:solidFill>
                      <a:schemeClr val="bg2"/>
                    </a:solidFill>
                    <a:latin typeface="黑体" pitchFamily="2" charset="-122"/>
                    <a:ea typeface="黑体" pitchFamily="2" charset="-122"/>
                  </a:rPr>
                  <a:t>如果有一</a:t>
                </a:r>
                <a:r>
                  <a:rPr lang="zh-CN" altLang="en-US" dirty="0" smtClean="0">
                    <a:solidFill>
                      <a:schemeClr val="bg2"/>
                    </a:solidFill>
                    <a:latin typeface="黑体" pitchFamily="2" charset="-122"/>
                    <a:ea typeface="黑体" pitchFamily="2" charset="-122"/>
                  </a:rPr>
                  <a:t>个</a:t>
                </a:r>
                <a:r>
                  <a:rPr lang="en-US" altLang="zh-CN" i="1" dirty="0" smtClean="0">
                    <a:solidFill>
                      <a:schemeClr val="bg2"/>
                    </a:solidFill>
                    <a:latin typeface="+mj-lt"/>
                    <a:ea typeface="黑体" pitchFamily="2" charset="-122"/>
                  </a:rPr>
                  <a:t>n</a:t>
                </a:r>
                <a:r>
                  <a:rPr lang="zh-CN" altLang="en-US" dirty="0" smtClean="0">
                    <a:solidFill>
                      <a:schemeClr val="bg2"/>
                    </a:solidFill>
                    <a:latin typeface="黑体" pitchFamily="2" charset="-122"/>
                    <a:ea typeface="黑体" pitchFamily="2" charset="-122"/>
                  </a:rPr>
                  <a:t>阶矩阵</a:t>
                </a:r>
                <a:r>
                  <a:rPr lang="en-US" altLang="zh-CN" i="1" dirty="0" smtClean="0">
                    <a:solidFill>
                      <a:schemeClr val="bg2"/>
                    </a:solidFill>
                    <a:latin typeface="+mj-lt"/>
                    <a:ea typeface="黑体" pitchFamily="2" charset="-122"/>
                  </a:rPr>
                  <a:t>B</a:t>
                </a:r>
                <a:r>
                  <a:rPr lang="en-US" altLang="zh-CN" dirty="0" smtClean="0">
                    <a:solidFill>
                      <a:schemeClr val="bg2"/>
                    </a:solidFill>
                    <a:latin typeface="黑体" pitchFamily="2" charset="-122"/>
                    <a:ea typeface="黑体" pitchFamily="2" charset="-122"/>
                  </a:rPr>
                  <a:t>, </a:t>
                </a:r>
                <a:endParaRPr lang="en-US" altLang="zh-CN" dirty="0">
                  <a:solidFill>
                    <a:schemeClr val="bg2"/>
                  </a:solidFill>
                  <a:latin typeface="黑体" pitchFamily="2" charset="-122"/>
                  <a:ea typeface="黑体" pitchFamily="2" charset="-122"/>
                </a:endParaRPr>
              </a:p>
              <a:p>
                <a:endParaRPr lang="en-US" altLang="zh-CN" dirty="0">
                  <a:solidFill>
                    <a:schemeClr val="bg2"/>
                  </a:solidFill>
                  <a:latin typeface="黑体" pitchFamily="2" charset="-122"/>
                  <a:ea typeface="黑体" pitchFamily="2" charset="-122"/>
                </a:endParaRPr>
              </a:p>
              <a:p>
                <a:endParaRPr lang="en-US" altLang="zh-CN" dirty="0">
                  <a:solidFill>
                    <a:schemeClr val="bg2"/>
                  </a:solidFill>
                  <a:latin typeface="黑体" pitchFamily="2" charset="-122"/>
                  <a:ea typeface="黑体" pitchFamily="2" charset="-122"/>
                </a:endParaRPr>
              </a:p>
              <a:p>
                <a:r>
                  <a:rPr lang="zh-CN" altLang="en-US" dirty="0">
                    <a:solidFill>
                      <a:schemeClr val="bg2"/>
                    </a:solidFill>
                    <a:latin typeface="黑体" pitchFamily="2" charset="-122"/>
                    <a:ea typeface="黑体" pitchFamily="2" charset="-122"/>
                  </a:rPr>
                  <a:t>则说</a:t>
                </a:r>
                <a:r>
                  <a:rPr lang="zh-CN" altLang="en-US" dirty="0" smtClean="0">
                    <a:solidFill>
                      <a:schemeClr val="bg2"/>
                    </a:solidFill>
                    <a:latin typeface="黑体" pitchFamily="2" charset="-122"/>
                    <a:ea typeface="黑体" pitchFamily="2" charset="-122"/>
                  </a:rPr>
                  <a:t>矩阵</a:t>
                </a:r>
                <a:r>
                  <a:rPr lang="en-US" altLang="zh-CN" i="1" dirty="0" smtClean="0">
                    <a:solidFill>
                      <a:schemeClr val="bg2"/>
                    </a:solidFill>
                    <a:latin typeface="+mj-lt"/>
                    <a:ea typeface="黑体" pitchFamily="2" charset="-122"/>
                  </a:rPr>
                  <a:t>A</a:t>
                </a:r>
                <a:r>
                  <a:rPr lang="zh-CN" altLang="en-US" dirty="0" smtClean="0">
                    <a:solidFill>
                      <a:schemeClr val="bg2"/>
                    </a:solidFill>
                    <a:latin typeface="黑体" pitchFamily="2" charset="-122"/>
                    <a:ea typeface="黑体" pitchFamily="2" charset="-122"/>
                  </a:rPr>
                  <a:t>是</a:t>
                </a:r>
                <a:r>
                  <a:rPr lang="zh-CN" altLang="en-US" dirty="0">
                    <a:solidFill>
                      <a:srgbClr val="0000FF"/>
                    </a:solidFill>
                    <a:latin typeface="黑体" pitchFamily="2" charset="-122"/>
                    <a:ea typeface="黑体" pitchFamily="2" charset="-122"/>
                  </a:rPr>
                  <a:t>可逆</a:t>
                </a:r>
                <a:r>
                  <a:rPr lang="zh-CN" altLang="en-US" dirty="0">
                    <a:solidFill>
                      <a:schemeClr val="bg2"/>
                    </a:solidFill>
                    <a:latin typeface="黑体" pitchFamily="2" charset="-122"/>
                    <a:ea typeface="黑体" pitchFamily="2" charset="-122"/>
                  </a:rPr>
                  <a:t>的，并把</a:t>
                </a:r>
                <a:r>
                  <a:rPr lang="zh-CN" altLang="en-US" dirty="0" smtClean="0">
                    <a:solidFill>
                      <a:schemeClr val="bg2"/>
                    </a:solidFill>
                    <a:latin typeface="黑体" pitchFamily="2" charset="-122"/>
                    <a:ea typeface="黑体" pitchFamily="2" charset="-122"/>
                  </a:rPr>
                  <a:t>矩阵</a:t>
                </a:r>
                <a:r>
                  <a:rPr lang="en-US" altLang="zh-CN" i="1" dirty="0">
                    <a:solidFill>
                      <a:schemeClr val="bg2"/>
                    </a:solidFill>
                    <a:ea typeface="黑体" pitchFamily="2" charset="-122"/>
                  </a:rPr>
                  <a:t>B</a:t>
                </a:r>
                <a:r>
                  <a:rPr lang="zh-CN" altLang="en-US" dirty="0" smtClean="0">
                    <a:solidFill>
                      <a:schemeClr val="bg2"/>
                    </a:solidFill>
                    <a:latin typeface="黑体" pitchFamily="2" charset="-122"/>
                    <a:ea typeface="黑体" pitchFamily="2" charset="-122"/>
                  </a:rPr>
                  <a:t>称为</a:t>
                </a:r>
                <a:r>
                  <a:rPr lang="en-US" altLang="zh-CN" i="1" dirty="0" smtClean="0">
                    <a:solidFill>
                      <a:schemeClr val="bg2"/>
                    </a:solidFill>
                    <a:ea typeface="黑体" pitchFamily="2" charset="-122"/>
                  </a:rPr>
                  <a:t>A</a:t>
                </a:r>
                <a:r>
                  <a:rPr lang="zh-CN" altLang="en-US" dirty="0" smtClean="0">
                    <a:solidFill>
                      <a:schemeClr val="bg2"/>
                    </a:solidFill>
                    <a:latin typeface="黑体" pitchFamily="2" charset="-122"/>
                    <a:ea typeface="黑体" pitchFamily="2" charset="-122"/>
                  </a:rPr>
                  <a:t>的</a:t>
                </a:r>
                <a:r>
                  <a:rPr lang="zh-CN" altLang="en-US" dirty="0">
                    <a:solidFill>
                      <a:srgbClr val="0000FF"/>
                    </a:solidFill>
                    <a:latin typeface="黑体" pitchFamily="2" charset="-122"/>
                    <a:ea typeface="黑体" pitchFamily="2" charset="-122"/>
                  </a:rPr>
                  <a:t>逆矩阵</a:t>
                </a:r>
                <a:r>
                  <a:rPr lang="en-US" altLang="zh-CN" dirty="0">
                    <a:solidFill>
                      <a:schemeClr val="bg2"/>
                    </a:solidFill>
                  </a:rPr>
                  <a:t>.</a:t>
                </a:r>
              </a:p>
            </p:txBody>
          </p:sp>
          <p:graphicFrame>
            <p:nvGraphicFramePr>
              <p:cNvPr id="49161" name="Object 9"/>
              <p:cNvGraphicFramePr>
                <a:graphicFrameLocks noChangeAspect="1"/>
              </p:cNvGraphicFramePr>
              <p:nvPr>
                <p:extLst>
                  <p:ext uri="{D42A27DB-BD31-4B8C-83A1-F6EECF244321}">
                    <p14:modId xmlns:p14="http://schemas.microsoft.com/office/powerpoint/2010/main" val="3415003011"/>
                  </p:ext>
                </p:extLst>
              </p:nvPr>
            </p:nvGraphicFramePr>
            <p:xfrm>
              <a:off x="1902" y="1536"/>
              <a:ext cx="1527" cy="272"/>
            </p:xfrm>
            <a:graphic>
              <a:graphicData uri="http://schemas.openxmlformats.org/presentationml/2006/ole">
                <mc:AlternateContent xmlns:mc="http://schemas.openxmlformats.org/markup-compatibility/2006">
                  <mc:Choice xmlns:v="urn:schemas-microsoft-com:vml" Requires="v">
                    <p:oleObj spid="_x0000_s49322" name="Equation" r:id="rId3" imgW="2145960" imgH="368280" progId="Equation.3">
                      <p:embed/>
                    </p:oleObj>
                  </mc:Choice>
                  <mc:Fallback>
                    <p:oleObj name="Equation" r:id="rId3" imgW="2145960" imgH="3682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2" y="1536"/>
                            <a:ext cx="1527" cy="272"/>
                          </a:xfrm>
                          <a:prstGeom prst="rect">
                            <a:avLst/>
                          </a:prstGeom>
                          <a:noFill/>
                          <a:ln>
                            <a:noFill/>
                          </a:ln>
                          <a:effectLst/>
                          <a:extLst/>
                        </p:spPr>
                      </p:pic>
                    </p:oleObj>
                  </mc:Fallback>
                </mc:AlternateContent>
              </a:graphicData>
            </a:graphic>
          </p:graphicFrame>
        </p:grpSp>
        <p:sp>
          <p:nvSpPr>
            <p:cNvPr id="49166" name="Text Box 14"/>
            <p:cNvSpPr txBox="1">
              <a:spLocks noChangeArrowheads="1"/>
            </p:cNvSpPr>
            <p:nvPr/>
          </p:nvSpPr>
          <p:spPr bwMode="auto">
            <a:xfrm>
              <a:off x="4723" y="1104"/>
              <a:ext cx="505"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黑体" pitchFamily="2" charset="-122"/>
                  <a:ea typeface="黑体" pitchFamily="2" charset="-122"/>
                </a:rPr>
                <a:t>使得</a:t>
              </a:r>
            </a:p>
          </p:txBody>
        </p:sp>
      </p:grpSp>
      <p:sp>
        <p:nvSpPr>
          <p:cNvPr id="49180" name="Text Box 28"/>
          <p:cNvSpPr txBox="1">
            <a:spLocks noChangeArrowheads="1"/>
          </p:cNvSpPr>
          <p:nvPr/>
        </p:nvSpPr>
        <p:spPr bwMode="auto">
          <a:xfrm>
            <a:off x="1148656" y="4330994"/>
            <a:ext cx="1537971"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ea typeface="黑体" pitchFamily="2" charset="-122"/>
              </a:rPr>
              <a:t>例</a:t>
            </a:r>
            <a:r>
              <a:rPr lang="zh-CN" altLang="en-US" dirty="0"/>
              <a:t>    设</a:t>
            </a:r>
          </a:p>
        </p:txBody>
      </p:sp>
      <p:graphicFrame>
        <p:nvGraphicFramePr>
          <p:cNvPr id="49181" name="Object 29"/>
          <p:cNvGraphicFramePr>
            <a:graphicFrameLocks noChangeAspect="1"/>
          </p:cNvGraphicFramePr>
          <p:nvPr>
            <p:extLst>
              <p:ext uri="{D42A27DB-BD31-4B8C-83A1-F6EECF244321}">
                <p14:modId xmlns:p14="http://schemas.microsoft.com/office/powerpoint/2010/main" val="1191058593"/>
              </p:ext>
            </p:extLst>
          </p:nvPr>
        </p:nvGraphicFramePr>
        <p:xfrm>
          <a:off x="2804840" y="4110531"/>
          <a:ext cx="6162746" cy="1077501"/>
        </p:xfrm>
        <a:graphic>
          <a:graphicData uri="http://schemas.openxmlformats.org/presentationml/2006/ole">
            <mc:AlternateContent xmlns:mc="http://schemas.openxmlformats.org/markup-compatibility/2006">
              <mc:Choice xmlns:v="urn:schemas-microsoft-com:vml" Requires="v">
                <p:oleObj spid="_x0000_s49323" name="Equation" r:id="rId5" imgW="4660560" imgH="977760" progId="Equation.3">
                  <p:embed/>
                </p:oleObj>
              </mc:Choice>
              <mc:Fallback>
                <p:oleObj name="Equation" r:id="rId5" imgW="4660560" imgH="97776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4840" y="4110531"/>
                        <a:ext cx="6162746"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2" name="Object 30"/>
          <p:cNvGraphicFramePr>
            <a:graphicFrameLocks noChangeAspect="1"/>
          </p:cNvGraphicFramePr>
          <p:nvPr>
            <p:extLst>
              <p:ext uri="{D42A27DB-BD31-4B8C-83A1-F6EECF244321}">
                <p14:modId xmlns:p14="http://schemas.microsoft.com/office/powerpoint/2010/main" val="2756476381"/>
              </p:ext>
            </p:extLst>
          </p:nvPr>
        </p:nvGraphicFramePr>
        <p:xfrm>
          <a:off x="2156768" y="5434434"/>
          <a:ext cx="3207314" cy="433799"/>
        </p:xfrm>
        <a:graphic>
          <a:graphicData uri="http://schemas.openxmlformats.org/presentationml/2006/ole">
            <mc:AlternateContent xmlns:mc="http://schemas.openxmlformats.org/markup-compatibility/2006">
              <mc:Choice xmlns:v="urn:schemas-microsoft-com:vml" Requires="v">
                <p:oleObj spid="_x0000_s49324" name="Equation" r:id="rId7" imgW="2425680" imgH="393480" progId="Equation.3">
                  <p:embed/>
                </p:oleObj>
              </mc:Choice>
              <mc:Fallback>
                <p:oleObj name="Equation" r:id="rId7" imgW="2425680" imgH="39348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6768" y="5434434"/>
                        <a:ext cx="3207314" cy="4337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3" name="Object 31"/>
          <p:cNvGraphicFramePr>
            <a:graphicFrameLocks noChangeAspect="1"/>
          </p:cNvGraphicFramePr>
          <p:nvPr>
            <p:extLst>
              <p:ext uri="{D42A27DB-BD31-4B8C-83A1-F6EECF244321}">
                <p14:modId xmlns:p14="http://schemas.microsoft.com/office/powerpoint/2010/main" val="3448607947"/>
              </p:ext>
            </p:extLst>
          </p:nvPr>
        </p:nvGraphicFramePr>
        <p:xfrm>
          <a:off x="2084760" y="6154515"/>
          <a:ext cx="3312368" cy="509924"/>
        </p:xfrm>
        <a:graphic>
          <a:graphicData uri="http://schemas.openxmlformats.org/presentationml/2006/ole">
            <mc:AlternateContent xmlns:mc="http://schemas.openxmlformats.org/markup-compatibility/2006">
              <mc:Choice xmlns:v="urn:schemas-microsoft-com:vml" Requires="v">
                <p:oleObj spid="_x0000_s49325" name="Equation" r:id="rId9" imgW="1168200" imgH="215640" progId="Equation.DSMT4">
                  <p:embed/>
                </p:oleObj>
              </mc:Choice>
              <mc:Fallback>
                <p:oleObj name="Equation" r:id="rId9" imgW="1168200" imgH="215640" progId="Equation.DSMT4">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4760" y="6154515"/>
                        <a:ext cx="3312368" cy="509924"/>
                      </a:xfrm>
                      <a:prstGeom prst="rect">
                        <a:avLst/>
                      </a:prstGeom>
                      <a:noFill/>
                      <a:ln>
                        <a:noFill/>
                      </a:ln>
                      <a:effectLst/>
                      <a:extLst/>
                    </p:spPr>
                  </p:pic>
                </p:oleObj>
              </mc:Fallback>
            </mc:AlternateContent>
          </a:graphicData>
        </a:graphic>
      </p:graphicFrame>
      <p:sp>
        <p:nvSpPr>
          <p:cNvPr id="2" name="矩形 1"/>
          <p:cNvSpPr/>
          <p:nvPr/>
        </p:nvSpPr>
        <p:spPr>
          <a:xfrm>
            <a:off x="1130673" y="3422770"/>
            <a:ext cx="3959738" cy="615553"/>
          </a:xfrm>
          <a:prstGeom prst="rect">
            <a:avLst/>
          </a:prstGeom>
        </p:spPr>
        <p:txBody>
          <a:bodyPr wrap="none">
            <a:spAutoFit/>
          </a:bodyPr>
          <a:lstStyle/>
          <a:p>
            <a:r>
              <a:rPr lang="en-US" altLang="zh-CN" i="1" dirty="0">
                <a:solidFill>
                  <a:schemeClr val="bg2"/>
                </a:solidFill>
                <a:ea typeface="黑体" pitchFamily="2" charset="-122"/>
              </a:rPr>
              <a:t>A</a:t>
            </a:r>
            <a:r>
              <a:rPr lang="zh-CN" altLang="en-US" dirty="0">
                <a:solidFill>
                  <a:schemeClr val="bg2"/>
                </a:solidFill>
                <a:latin typeface="黑体" pitchFamily="2" charset="-122"/>
                <a:ea typeface="黑体" pitchFamily="2" charset="-122"/>
              </a:rPr>
              <a:t>的逆</a:t>
            </a:r>
            <a:r>
              <a:rPr lang="zh-CN" altLang="en-US" dirty="0" smtClean="0">
                <a:solidFill>
                  <a:schemeClr val="bg2"/>
                </a:solidFill>
                <a:latin typeface="黑体" pitchFamily="2" charset="-122"/>
                <a:ea typeface="黑体" pitchFamily="2" charset="-122"/>
              </a:rPr>
              <a:t>矩阵</a:t>
            </a:r>
            <a:r>
              <a:rPr lang="zh-CN" altLang="en-US" dirty="0" smtClean="0">
                <a:solidFill>
                  <a:schemeClr val="bg2"/>
                </a:solidFill>
              </a:rPr>
              <a:t>记作 </a:t>
            </a:r>
            <a:r>
              <a:rPr lang="en-US" altLang="zh-CN" i="1" dirty="0" smtClean="0">
                <a:solidFill>
                  <a:schemeClr val="bg2"/>
                </a:solidFill>
              </a:rPr>
              <a:t>A</a:t>
            </a:r>
            <a:r>
              <a:rPr lang="en-US" altLang="zh-CN" baseline="30000" dirty="0" smtClean="0">
                <a:solidFill>
                  <a:schemeClr val="bg2"/>
                </a:solidFill>
              </a:rPr>
              <a:t>-1</a:t>
            </a:r>
            <a:r>
              <a:rPr lang="en-US" altLang="zh-CN" dirty="0" smtClean="0">
                <a:solidFill>
                  <a:schemeClr val="bg2"/>
                </a:solidFill>
              </a:rPr>
              <a:t>.</a:t>
            </a:r>
            <a:endParaRPr lang="en-US" altLang="zh-CN" dirty="0">
              <a:solidFill>
                <a:schemeClr val="bg2"/>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left)">
                                      <p:cBhvr>
                                        <p:cTn id="7" dur="500"/>
                                        <p:tgtEl>
                                          <p:spTgt spid="4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80"/>
                                        </p:tgtEl>
                                        <p:attrNameLst>
                                          <p:attrName>style.visibility</p:attrName>
                                        </p:attrNameLst>
                                      </p:cBhvr>
                                      <p:to>
                                        <p:strVal val="visible"/>
                                      </p:to>
                                    </p:set>
                                    <p:animEffect transition="in" filter="wipe(left)">
                                      <p:cBhvr>
                                        <p:cTn id="17" dur="500"/>
                                        <p:tgtEl>
                                          <p:spTgt spid="49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81"/>
                                        </p:tgtEl>
                                        <p:attrNameLst>
                                          <p:attrName>style.visibility</p:attrName>
                                        </p:attrNameLst>
                                      </p:cBhvr>
                                      <p:to>
                                        <p:strVal val="visible"/>
                                      </p:to>
                                    </p:set>
                                    <p:animEffect transition="in" filter="wipe(left)">
                                      <p:cBhvr>
                                        <p:cTn id="22" dur="500"/>
                                        <p:tgtEl>
                                          <p:spTgt spid="491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182"/>
                                        </p:tgtEl>
                                        <p:attrNameLst>
                                          <p:attrName>style.visibility</p:attrName>
                                        </p:attrNameLst>
                                      </p:cBhvr>
                                      <p:to>
                                        <p:strVal val="visible"/>
                                      </p:to>
                                    </p:set>
                                    <p:animEffect transition="in" filter="wipe(left)">
                                      <p:cBhvr>
                                        <p:cTn id="27" dur="500"/>
                                        <p:tgtEl>
                                          <p:spTgt spid="491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183"/>
                                        </p:tgtEl>
                                        <p:attrNameLst>
                                          <p:attrName>style.visibility</p:attrName>
                                        </p:attrNameLst>
                                      </p:cBhvr>
                                      <p:to>
                                        <p:strVal val="visible"/>
                                      </p:to>
                                    </p:set>
                                    <p:animEffect transition="in" filter="wipe(left)">
                                      <p:cBhvr>
                                        <p:cTn id="32" dur="500"/>
                                        <p:tgtEl>
                                          <p:spTgt spid="49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autoUpdateAnimBg="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2"/>
          <p:cNvGrpSpPr>
            <a:grpSpLocks/>
          </p:cNvGrpSpPr>
          <p:nvPr/>
        </p:nvGrpSpPr>
        <p:grpSpPr bwMode="auto">
          <a:xfrm>
            <a:off x="1206942" y="1306646"/>
            <a:ext cx="8687875" cy="1904867"/>
            <a:chOff x="355" y="624"/>
            <a:chExt cx="4139" cy="1089"/>
          </a:xfrm>
        </p:grpSpPr>
        <p:graphicFrame>
          <p:nvGraphicFramePr>
            <p:cNvPr id="67587" name="Object 3"/>
            <p:cNvGraphicFramePr>
              <a:graphicFrameLocks noChangeAspect="1"/>
            </p:cNvGraphicFramePr>
            <p:nvPr/>
          </p:nvGraphicFramePr>
          <p:xfrm>
            <a:off x="355" y="624"/>
            <a:ext cx="4139" cy="1089"/>
          </p:xfrm>
          <a:graphic>
            <a:graphicData uri="http://schemas.openxmlformats.org/presentationml/2006/ole">
              <mc:AlternateContent xmlns:mc="http://schemas.openxmlformats.org/markup-compatibility/2006">
                <mc:Choice xmlns:v="urn:schemas-microsoft-com:vml" Requires="v">
                  <p:oleObj spid="_x0000_s67836" name="公式" r:id="rId3" imgW="2654280" imgH="698400" progId="Equation.3">
                    <p:embed/>
                  </p:oleObj>
                </mc:Choice>
                <mc:Fallback>
                  <p:oleObj name="公式" r:id="rId3" imgW="2654280" imgH="698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 y="624"/>
                          <a:ext cx="4139" cy="10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8" name="Object 4"/>
            <p:cNvGraphicFramePr>
              <a:graphicFrameLocks noChangeAspect="1"/>
            </p:cNvGraphicFramePr>
            <p:nvPr/>
          </p:nvGraphicFramePr>
          <p:xfrm>
            <a:off x="3120" y="1296"/>
            <a:ext cx="341" cy="380"/>
          </p:xfrm>
          <a:graphic>
            <a:graphicData uri="http://schemas.openxmlformats.org/presentationml/2006/ole">
              <mc:AlternateContent xmlns:mc="http://schemas.openxmlformats.org/markup-compatibility/2006">
                <mc:Choice xmlns:v="urn:schemas-microsoft-com:vml" Requires="v">
                  <p:oleObj spid="_x0000_s67837" name="公式" r:id="rId5" imgW="126720" imgH="139680" progId="Equation.3">
                    <p:embed/>
                  </p:oleObj>
                </mc:Choice>
                <mc:Fallback>
                  <p:oleObj name="公式" r:id="rId5" imgW="126720" imgH="1396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296"/>
                          <a:ext cx="341"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5"/>
            <p:cNvGraphicFramePr>
              <a:graphicFrameLocks noChangeAspect="1"/>
            </p:cNvGraphicFramePr>
            <p:nvPr/>
          </p:nvGraphicFramePr>
          <p:xfrm>
            <a:off x="3744" y="672"/>
            <a:ext cx="341" cy="380"/>
          </p:xfrm>
          <a:graphic>
            <a:graphicData uri="http://schemas.openxmlformats.org/presentationml/2006/ole">
              <mc:AlternateContent xmlns:mc="http://schemas.openxmlformats.org/markup-compatibility/2006">
                <mc:Choice xmlns:v="urn:schemas-microsoft-com:vml" Requires="v">
                  <p:oleObj spid="_x0000_s67838" name="公式" r:id="rId7" imgW="126720" imgH="139680" progId="Equation.3">
                    <p:embed/>
                  </p:oleObj>
                </mc:Choice>
                <mc:Fallback>
                  <p:oleObj name="公式" r:id="rId7" imgW="126720" imgH="1396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 y="672"/>
                          <a:ext cx="341"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7590" name="Object 6"/>
          <p:cNvGraphicFramePr>
            <a:graphicFrameLocks noChangeAspect="1"/>
          </p:cNvGraphicFramePr>
          <p:nvPr/>
        </p:nvGraphicFramePr>
        <p:xfrm>
          <a:off x="9955689" y="2036057"/>
          <a:ext cx="990741" cy="446044"/>
        </p:xfrm>
        <a:graphic>
          <a:graphicData uri="http://schemas.openxmlformats.org/presentationml/2006/ole">
            <mc:AlternateContent xmlns:mc="http://schemas.openxmlformats.org/markup-compatibility/2006">
              <mc:Choice xmlns:v="urn:schemas-microsoft-com:vml" Requires="v">
                <p:oleObj spid="_x0000_s67839" name="公式" r:id="rId8" imgW="749160" imgH="406080" progId="Equation.3">
                  <p:embed/>
                </p:oleObj>
              </mc:Choice>
              <mc:Fallback>
                <p:oleObj name="公式" r:id="rId8" imgW="749160" imgH="40608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55689" y="2036057"/>
                        <a:ext cx="990741" cy="4460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7"/>
          <p:cNvGraphicFramePr>
            <a:graphicFrameLocks noChangeAspect="1"/>
          </p:cNvGraphicFramePr>
          <p:nvPr/>
        </p:nvGraphicFramePr>
        <p:xfrm>
          <a:off x="2298436" y="3379435"/>
          <a:ext cx="3694289" cy="432050"/>
        </p:xfrm>
        <a:graphic>
          <a:graphicData uri="http://schemas.openxmlformats.org/presentationml/2006/ole">
            <mc:AlternateContent xmlns:mc="http://schemas.openxmlformats.org/markup-compatibility/2006">
              <mc:Choice xmlns:v="urn:schemas-microsoft-com:vml" Requires="v">
                <p:oleObj spid="_x0000_s67840" name="公式" r:id="rId10" imgW="2793960" imgH="393480" progId="Equation.3">
                  <p:embed/>
                </p:oleObj>
              </mc:Choice>
              <mc:Fallback>
                <p:oleObj name="公式" r:id="rId10" imgW="2793960" imgH="39348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8436" y="3379435"/>
                        <a:ext cx="3694289" cy="43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8"/>
          <p:cNvGraphicFramePr>
            <a:graphicFrameLocks noChangeAspect="1"/>
          </p:cNvGraphicFramePr>
          <p:nvPr/>
        </p:nvGraphicFramePr>
        <p:xfrm>
          <a:off x="1912215" y="4135085"/>
          <a:ext cx="4097302" cy="503767"/>
        </p:xfrm>
        <a:graphic>
          <a:graphicData uri="http://schemas.openxmlformats.org/presentationml/2006/ole">
            <mc:AlternateContent xmlns:mc="http://schemas.openxmlformats.org/markup-compatibility/2006">
              <mc:Choice xmlns:v="urn:schemas-microsoft-com:vml" Requires="v">
                <p:oleObj spid="_x0000_s67841" name="Equation" r:id="rId12" imgW="3098520" imgH="457200" progId="Equation.3">
                  <p:embed/>
                </p:oleObj>
              </mc:Choice>
              <mc:Fallback>
                <p:oleObj name="Equation" r:id="rId12" imgW="3098520" imgH="4572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2215" y="4135085"/>
                        <a:ext cx="4097302" cy="503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9"/>
          <p:cNvGraphicFramePr>
            <a:graphicFrameLocks noChangeAspect="1"/>
          </p:cNvGraphicFramePr>
          <p:nvPr/>
        </p:nvGraphicFramePr>
        <p:xfrm>
          <a:off x="6127063" y="4135085"/>
          <a:ext cx="3828627" cy="503767"/>
        </p:xfrm>
        <a:graphic>
          <a:graphicData uri="http://schemas.openxmlformats.org/presentationml/2006/ole">
            <mc:AlternateContent xmlns:mc="http://schemas.openxmlformats.org/markup-compatibility/2006">
              <mc:Choice xmlns:v="urn:schemas-microsoft-com:vml" Requires="v">
                <p:oleObj spid="_x0000_s67842" name="Equation" r:id="rId14" imgW="2895480" imgH="457200" progId="Equation.3">
                  <p:embed/>
                </p:oleObj>
              </mc:Choice>
              <mc:Fallback>
                <p:oleObj name="Equation" r:id="rId14" imgW="2895480" imgH="4572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7063" y="4135085"/>
                        <a:ext cx="3828627" cy="503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4" name="Object 10"/>
          <p:cNvGraphicFramePr>
            <a:graphicFrameLocks noChangeAspect="1"/>
          </p:cNvGraphicFramePr>
          <p:nvPr/>
        </p:nvGraphicFramePr>
        <p:xfrm>
          <a:off x="1895423" y="5058657"/>
          <a:ext cx="3912588" cy="587728"/>
        </p:xfrm>
        <a:graphic>
          <a:graphicData uri="http://schemas.openxmlformats.org/presentationml/2006/ole">
            <mc:AlternateContent xmlns:mc="http://schemas.openxmlformats.org/markup-compatibility/2006">
              <mc:Choice xmlns:v="urn:schemas-microsoft-com:vml" Requires="v">
                <p:oleObj spid="_x0000_s67843" name="Equation" r:id="rId16" imgW="2958840" imgH="533160" progId="Equation.3">
                  <p:embed/>
                </p:oleObj>
              </mc:Choice>
              <mc:Fallback>
                <p:oleObj name="Equation" r:id="rId16" imgW="2958840" imgH="53316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95423" y="5058657"/>
                        <a:ext cx="3912588" cy="587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5" name="Text Box 11"/>
          <p:cNvSpPr txBox="1">
            <a:spLocks noChangeArrowheads="1"/>
          </p:cNvSpPr>
          <p:nvPr/>
        </p:nvSpPr>
        <p:spPr bwMode="auto">
          <a:xfrm>
            <a:off x="1190150" y="3295474"/>
            <a:ext cx="1007533"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pPr>
              <a:spcBef>
                <a:spcPct val="50000"/>
              </a:spcBef>
            </a:pPr>
            <a:r>
              <a:rPr lang="zh-CN" altLang="en-US">
                <a:ea typeface="黑体" pitchFamily="2" charset="-122"/>
              </a:rPr>
              <a:t>解</a:t>
            </a:r>
            <a:r>
              <a:rPr lang="en-US" altLang="zh-CN">
                <a:ea typeface="黑体" pitchFamily="2" charset="-122"/>
              </a:rPr>
              <a:t>:</a:t>
            </a:r>
          </a:p>
        </p:txBody>
      </p:sp>
      <p:sp>
        <p:nvSpPr>
          <p:cNvPr id="67598" name="Rectangle 14"/>
          <p:cNvSpPr>
            <a:spLocks noChangeArrowheads="1"/>
          </p:cNvSpPr>
          <p:nvPr/>
        </p:nvSpPr>
        <p:spPr bwMode="auto">
          <a:xfrm>
            <a:off x="1004640" y="465882"/>
            <a:ext cx="7327707" cy="61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latin typeface="黑体" pitchFamily="2" charset="-122"/>
                <a:ea typeface="黑体" pitchFamily="2" charset="-122"/>
              </a:rPr>
              <a:t>例</a:t>
            </a:r>
            <a:r>
              <a:rPr lang="en-US" altLang="zh-CN" dirty="0" smtClean="0">
                <a:latin typeface="黑体" pitchFamily="2" charset="-122"/>
                <a:ea typeface="黑体" pitchFamily="2" charset="-122"/>
              </a:rPr>
              <a:t>5 </a:t>
            </a:r>
            <a:r>
              <a:rPr lang="zh-CN" altLang="en-US" dirty="0" smtClean="0">
                <a:latin typeface="黑体" pitchFamily="2" charset="-122"/>
                <a:ea typeface="黑体" pitchFamily="2" charset="-122"/>
              </a:rPr>
              <a:t>设三阶矩阵 </a:t>
            </a:r>
            <a:r>
              <a:rPr lang="en-US" altLang="zh-CN" i="1" dirty="0" smtClean="0">
                <a:latin typeface="+mn-lt"/>
                <a:ea typeface="黑体" pitchFamily="2" charset="-122"/>
              </a:rPr>
              <a:t>A, B </a:t>
            </a:r>
            <a:r>
              <a:rPr lang="zh-CN" altLang="en-US" dirty="0" smtClean="0">
                <a:latin typeface="黑体" pitchFamily="2" charset="-122"/>
                <a:ea typeface="黑体" pitchFamily="2" charset="-122"/>
              </a:rPr>
              <a:t>满足</a:t>
            </a:r>
            <a:endParaRPr lang="en-US" altLang="zh-CN" dirty="0">
              <a:latin typeface="黑体" pitchFamily="2" charset="-122"/>
              <a:ea typeface="黑体"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95"/>
                                        </p:tgtEl>
                                        <p:attrNameLst>
                                          <p:attrName>style.visibility</p:attrName>
                                        </p:attrNameLst>
                                      </p:cBhvr>
                                      <p:to>
                                        <p:strVal val="visible"/>
                                      </p:to>
                                    </p:set>
                                    <p:animEffect transition="in" filter="wipe(left)">
                                      <p:cBhvr>
                                        <p:cTn id="7" dur="500"/>
                                        <p:tgtEl>
                                          <p:spTgt spid="67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591"/>
                                        </p:tgtEl>
                                        <p:attrNameLst>
                                          <p:attrName>style.visibility</p:attrName>
                                        </p:attrNameLst>
                                      </p:cBhvr>
                                      <p:to>
                                        <p:strVal val="visible"/>
                                      </p:to>
                                    </p:set>
                                    <p:animEffect transition="in" filter="wipe(left)">
                                      <p:cBhvr>
                                        <p:cTn id="12" dur="500"/>
                                        <p:tgtEl>
                                          <p:spTgt spid="675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7592"/>
                                        </p:tgtEl>
                                        <p:attrNameLst>
                                          <p:attrName>style.visibility</p:attrName>
                                        </p:attrNameLst>
                                      </p:cBhvr>
                                      <p:to>
                                        <p:strVal val="visible"/>
                                      </p:to>
                                    </p:set>
                                    <p:animEffect transition="in" filter="wipe(left)">
                                      <p:cBhvr>
                                        <p:cTn id="17" dur="500"/>
                                        <p:tgtEl>
                                          <p:spTgt spid="67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7593"/>
                                        </p:tgtEl>
                                        <p:attrNameLst>
                                          <p:attrName>style.visibility</p:attrName>
                                        </p:attrNameLst>
                                      </p:cBhvr>
                                      <p:to>
                                        <p:strVal val="visible"/>
                                      </p:to>
                                    </p:set>
                                    <p:animEffect transition="in" filter="wipe(left)">
                                      <p:cBhvr>
                                        <p:cTn id="22" dur="500"/>
                                        <p:tgtEl>
                                          <p:spTgt spid="675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7594"/>
                                        </p:tgtEl>
                                        <p:attrNameLst>
                                          <p:attrName>style.visibility</p:attrName>
                                        </p:attrNameLst>
                                      </p:cBhvr>
                                      <p:to>
                                        <p:strVal val="visible"/>
                                      </p:to>
                                    </p:set>
                                    <p:animEffect transition="in" filter="wipe(left)">
                                      <p:cBhvr>
                                        <p:cTn id="27" dur="500"/>
                                        <p:tgtEl>
                                          <p:spTgt spid="6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0" name="Object 2"/>
          <p:cNvGraphicFramePr>
            <a:graphicFrameLocks noChangeAspect="1"/>
          </p:cNvGraphicFramePr>
          <p:nvPr/>
        </p:nvGraphicFramePr>
        <p:xfrm>
          <a:off x="1209040" y="1490310"/>
          <a:ext cx="6297083" cy="1889125"/>
        </p:xfrm>
        <a:graphic>
          <a:graphicData uri="http://schemas.openxmlformats.org/presentationml/2006/ole">
            <mc:AlternateContent xmlns:mc="http://schemas.openxmlformats.org/markup-compatibility/2006">
              <mc:Choice xmlns:v="urn:schemas-microsoft-com:vml" Requires="v">
                <p:oleObj spid="_x0000_s68784" name="公式" r:id="rId3" imgW="4762440" imgH="1714320" progId="Equation.3">
                  <p:embed/>
                </p:oleObj>
              </mc:Choice>
              <mc:Fallback>
                <p:oleObj name="公式" r:id="rId3" imgW="4762440" imgH="1714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040" y="1490310"/>
                        <a:ext cx="6297083" cy="188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1" name="Object 3"/>
          <p:cNvGraphicFramePr>
            <a:graphicFrameLocks noChangeAspect="1"/>
          </p:cNvGraphicFramePr>
          <p:nvPr/>
        </p:nvGraphicFramePr>
        <p:xfrm>
          <a:off x="7455747" y="1532290"/>
          <a:ext cx="3190522" cy="1861138"/>
        </p:xfrm>
        <a:graphic>
          <a:graphicData uri="http://schemas.openxmlformats.org/presentationml/2006/ole">
            <mc:AlternateContent xmlns:mc="http://schemas.openxmlformats.org/markup-compatibility/2006">
              <mc:Choice xmlns:v="urn:schemas-microsoft-com:vml" Requires="v">
                <p:oleObj spid="_x0000_s68785" name="公式" r:id="rId5" imgW="2412720" imgH="1688760" progId="Equation.3">
                  <p:embed/>
                </p:oleObj>
              </mc:Choice>
              <mc:Fallback>
                <p:oleObj name="公式" r:id="rId5" imgW="2412720" imgH="16887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5747" y="1532290"/>
                        <a:ext cx="3190522" cy="186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2" name="Object 4"/>
          <p:cNvGraphicFramePr>
            <a:graphicFrameLocks noChangeAspect="1"/>
          </p:cNvGraphicFramePr>
          <p:nvPr/>
        </p:nvGraphicFramePr>
        <p:xfrm>
          <a:off x="1209040" y="3967162"/>
          <a:ext cx="3190522" cy="1861138"/>
        </p:xfrm>
        <a:graphic>
          <a:graphicData uri="http://schemas.openxmlformats.org/presentationml/2006/ole">
            <mc:AlternateContent xmlns:mc="http://schemas.openxmlformats.org/markup-compatibility/2006">
              <mc:Choice xmlns:v="urn:schemas-microsoft-com:vml" Requires="v">
                <p:oleObj spid="_x0000_s68786" name="公式" r:id="rId7" imgW="2412720" imgH="1688760" progId="Equation.3">
                  <p:embed/>
                </p:oleObj>
              </mc:Choice>
              <mc:Fallback>
                <p:oleObj name="公式" r:id="rId7" imgW="2412720" imgH="16887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9040" y="3967162"/>
                        <a:ext cx="3190522" cy="186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5"/>
          <p:cNvGraphicFramePr>
            <a:graphicFrameLocks noChangeAspect="1"/>
          </p:cNvGraphicFramePr>
          <p:nvPr/>
        </p:nvGraphicFramePr>
        <p:xfrm>
          <a:off x="4433147" y="4051124"/>
          <a:ext cx="3660704" cy="1791170"/>
        </p:xfrm>
        <a:graphic>
          <a:graphicData uri="http://schemas.openxmlformats.org/presentationml/2006/ole">
            <mc:AlternateContent xmlns:mc="http://schemas.openxmlformats.org/markup-compatibility/2006">
              <mc:Choice xmlns:v="urn:schemas-microsoft-com:vml" Requires="v">
                <p:oleObj spid="_x0000_s68787" name="公式" r:id="rId8" imgW="2768400" imgH="1625400" progId="Equation.3">
                  <p:embed/>
                </p:oleObj>
              </mc:Choice>
              <mc:Fallback>
                <p:oleObj name="公式" r:id="rId8" imgW="2768400" imgH="1625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3147" y="4051124"/>
                        <a:ext cx="3660704" cy="1791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6"/>
          <p:cNvGraphicFramePr>
            <a:graphicFrameLocks noChangeAspect="1"/>
          </p:cNvGraphicFramePr>
          <p:nvPr/>
        </p:nvGraphicFramePr>
        <p:xfrm>
          <a:off x="8060267" y="4135085"/>
          <a:ext cx="2586002" cy="1665229"/>
        </p:xfrm>
        <a:graphic>
          <a:graphicData uri="http://schemas.openxmlformats.org/presentationml/2006/ole">
            <mc:AlternateContent xmlns:mc="http://schemas.openxmlformats.org/markup-compatibility/2006">
              <mc:Choice xmlns:v="urn:schemas-microsoft-com:vml" Requires="v">
                <p:oleObj spid="_x0000_s68788" name="Equation" r:id="rId10" imgW="1955520" imgH="1511280" progId="Equation.3">
                  <p:embed/>
                </p:oleObj>
              </mc:Choice>
              <mc:Fallback>
                <p:oleObj name="Equation" r:id="rId10" imgW="1955520" imgH="151128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0267" y="4135085"/>
                        <a:ext cx="2586002" cy="1665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7"/>
          <p:cNvGraphicFramePr>
            <a:graphicFrameLocks noChangeAspect="1"/>
          </p:cNvGraphicFramePr>
          <p:nvPr>
            <p:extLst>
              <p:ext uri="{D42A27DB-BD31-4B8C-83A1-F6EECF244321}">
                <p14:modId xmlns:p14="http://schemas.microsoft.com/office/powerpoint/2010/main" val="4187725727"/>
              </p:ext>
            </p:extLst>
          </p:nvPr>
        </p:nvGraphicFramePr>
        <p:xfrm>
          <a:off x="860624" y="465882"/>
          <a:ext cx="3190522" cy="587728"/>
        </p:xfrm>
        <a:graphic>
          <a:graphicData uri="http://schemas.openxmlformats.org/presentationml/2006/ole">
            <mc:AlternateContent xmlns:mc="http://schemas.openxmlformats.org/markup-compatibility/2006">
              <mc:Choice xmlns:v="urn:schemas-microsoft-com:vml" Requires="v">
                <p:oleObj spid="_x0000_s68789" name="Equation" r:id="rId12" imgW="2412720" imgH="533160" progId="Equation.3">
                  <p:embed/>
                </p:oleObj>
              </mc:Choice>
              <mc:Fallback>
                <p:oleObj name="Equation" r:id="rId12" imgW="2412720" imgH="53316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0624" y="465882"/>
                        <a:ext cx="3190522" cy="587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ipe(left)">
                                      <p:cBhvr>
                                        <p:cTn id="12" dur="500"/>
                                        <p:tgtEl>
                                          <p:spTgt spid="68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wipe(left)">
                                      <p:cBhvr>
                                        <p:cTn id="17" dur="500"/>
                                        <p:tgtEl>
                                          <p:spTgt spid="68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wipe(left)">
                                      <p:cBhvr>
                                        <p:cTn id="22" dur="500"/>
                                        <p:tgtEl>
                                          <p:spTgt spid="686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8614"/>
                                        </p:tgtEl>
                                        <p:attrNameLst>
                                          <p:attrName>style.visibility</p:attrName>
                                        </p:attrNameLst>
                                      </p:cBhvr>
                                      <p:to>
                                        <p:strVal val="visible"/>
                                      </p:to>
                                    </p:set>
                                    <p:animEffect transition="in" filter="wipe(left)">
                                      <p:cBhvr>
                                        <p:cTn id="27"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9" name="Rectangle 9"/>
          <p:cNvSpPr>
            <a:spLocks noGrp="1" noChangeArrowheads="1"/>
          </p:cNvSpPr>
          <p:nvPr>
            <p:ph type="title"/>
          </p:nvPr>
        </p:nvSpPr>
        <p:spPr>
          <a:xfrm>
            <a:off x="1209040" y="208154"/>
            <a:ext cx="9974580" cy="1259417"/>
          </a:xfrm>
        </p:spPr>
        <p:txBody>
          <a:bodyPr/>
          <a:lstStyle/>
          <a:p>
            <a:r>
              <a:rPr lang="zh-CN" altLang="en-US"/>
              <a:t>小结</a:t>
            </a:r>
          </a:p>
        </p:txBody>
      </p:sp>
      <p:sp>
        <p:nvSpPr>
          <p:cNvPr id="71683" name="Rectangle 3"/>
          <p:cNvSpPr>
            <a:spLocks noChangeArrowheads="1"/>
          </p:cNvSpPr>
          <p:nvPr/>
        </p:nvSpPr>
        <p:spPr bwMode="auto">
          <a:xfrm>
            <a:off x="1761085" y="1490310"/>
            <a:ext cx="55855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dirty="0"/>
              <a:t>1. </a:t>
            </a:r>
            <a:r>
              <a:rPr lang="zh-CN" altLang="en-US" dirty="0"/>
              <a:t>逆矩阵的概念及运算性质</a:t>
            </a:r>
            <a:r>
              <a:rPr lang="en-US" altLang="zh-CN" dirty="0">
                <a:ea typeface="黑体" pitchFamily="2" charset="-122"/>
              </a:rPr>
              <a:t>.</a:t>
            </a:r>
          </a:p>
        </p:txBody>
      </p:sp>
      <p:graphicFrame>
        <p:nvGraphicFramePr>
          <p:cNvPr id="71686" name="Object 6"/>
          <p:cNvGraphicFramePr>
            <a:graphicFrameLocks noChangeAspect="1"/>
          </p:cNvGraphicFramePr>
          <p:nvPr/>
        </p:nvGraphicFramePr>
        <p:xfrm>
          <a:off x="6639226" y="2282693"/>
          <a:ext cx="1309793" cy="489773"/>
        </p:xfrm>
        <a:graphic>
          <a:graphicData uri="http://schemas.openxmlformats.org/presentationml/2006/ole">
            <mc:AlternateContent xmlns:mc="http://schemas.openxmlformats.org/markup-compatibility/2006">
              <mc:Choice xmlns:v="urn:schemas-microsoft-com:vml" Requires="v">
                <p:oleObj spid="_x0000_s71865" name="Equation" r:id="rId3" imgW="990360" imgH="444240" progId="Equation.3">
                  <p:embed/>
                </p:oleObj>
              </mc:Choice>
              <mc:Fallback>
                <p:oleObj name="Equation" r:id="rId3" imgW="990360" imgH="4442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9226" y="2282693"/>
                        <a:ext cx="1309793" cy="489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7" name="Rectangle 7"/>
          <p:cNvSpPr>
            <a:spLocks noChangeArrowheads="1"/>
          </p:cNvSpPr>
          <p:nvPr/>
        </p:nvSpPr>
        <p:spPr bwMode="auto">
          <a:xfrm>
            <a:off x="1761085" y="2905405"/>
            <a:ext cx="5161509"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r>
              <a:rPr lang="en-US" altLang="zh-CN" dirty="0"/>
              <a:t>3. </a:t>
            </a:r>
            <a:r>
              <a:rPr lang="zh-CN" altLang="en-US" dirty="0"/>
              <a:t>逆矩阵的计算方法</a:t>
            </a:r>
          </a:p>
        </p:txBody>
      </p:sp>
      <p:graphicFrame>
        <p:nvGraphicFramePr>
          <p:cNvPr id="71688" name="Object 8"/>
          <p:cNvGraphicFramePr>
            <a:graphicFrameLocks noChangeAspect="1"/>
          </p:cNvGraphicFramePr>
          <p:nvPr>
            <p:extLst>
              <p:ext uri="{D42A27DB-BD31-4B8C-83A1-F6EECF244321}">
                <p14:modId xmlns:p14="http://schemas.microsoft.com/office/powerpoint/2010/main" val="2631438615"/>
              </p:ext>
            </p:extLst>
          </p:nvPr>
        </p:nvGraphicFramePr>
        <p:xfrm>
          <a:off x="3038475" y="4016374"/>
          <a:ext cx="5717248" cy="1346051"/>
        </p:xfrm>
        <a:graphic>
          <a:graphicData uri="http://schemas.openxmlformats.org/presentationml/2006/ole">
            <mc:AlternateContent xmlns:mc="http://schemas.openxmlformats.org/markup-compatibility/2006">
              <mc:Choice xmlns:v="urn:schemas-microsoft-com:vml" Requires="v">
                <p:oleObj spid="_x0000_s71866" name="Equation" r:id="rId5" imgW="1663560" imgH="469800" progId="Equation.DSMT4">
                  <p:embed/>
                </p:oleObj>
              </mc:Choice>
              <mc:Fallback>
                <p:oleObj name="Equation" r:id="rId5" imgW="1663560" imgH="469800" progId="Equation.DSMT4">
                  <p:embed/>
                  <p:pic>
                    <p:nvPicPr>
                      <p:cNvPr id="0" name="Object 8"/>
                      <p:cNvPicPr>
                        <a:picLocks noChangeAspect="1" noChangeArrowheads="1"/>
                      </p:cNvPicPr>
                      <p:nvPr/>
                    </p:nvPicPr>
                    <p:blipFill>
                      <a:blip r:embed="rId6"/>
                      <a:srcRect/>
                      <a:stretch>
                        <a:fillRect/>
                      </a:stretch>
                    </p:blipFill>
                    <p:spPr bwMode="auto">
                      <a:xfrm>
                        <a:off x="3038475" y="4016374"/>
                        <a:ext cx="5717248" cy="1346051"/>
                      </a:xfrm>
                      <a:prstGeom prst="rect">
                        <a:avLst/>
                      </a:prstGeom>
                      <a:noFill/>
                      <a:ln>
                        <a:noFill/>
                      </a:ln>
                      <a:effectLst/>
                      <a:extLst/>
                    </p:spPr>
                  </p:pic>
                </p:oleObj>
              </mc:Fallback>
            </mc:AlternateContent>
          </a:graphicData>
        </a:graphic>
      </p:graphicFrame>
      <p:grpSp>
        <p:nvGrpSpPr>
          <p:cNvPr id="71691" name="Group 11"/>
          <p:cNvGrpSpPr>
            <a:grpSpLocks/>
          </p:cNvGrpSpPr>
          <p:nvPr/>
        </p:nvGrpSpPr>
        <p:grpSpPr bwMode="auto">
          <a:xfrm>
            <a:off x="2237564" y="2203981"/>
            <a:ext cx="3734171" cy="615716"/>
            <a:chOff x="1056" y="1776"/>
            <a:chExt cx="1687" cy="352"/>
          </a:xfrm>
        </p:grpSpPr>
        <p:sp>
          <p:nvSpPr>
            <p:cNvPr id="71685" name="Rectangle 5"/>
            <p:cNvSpPr>
              <a:spLocks noChangeArrowheads="1"/>
            </p:cNvSpPr>
            <p:nvPr/>
          </p:nvSpPr>
          <p:spPr bwMode="auto">
            <a:xfrm>
              <a:off x="1056" y="1776"/>
              <a:ext cx="1687"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宋体" pitchFamily="2" charset="-122"/>
                </a:rPr>
                <a:t>逆矩阵    存在</a:t>
              </a:r>
            </a:p>
          </p:txBody>
        </p:sp>
        <p:graphicFrame>
          <p:nvGraphicFramePr>
            <p:cNvPr id="71690" name="Object 10"/>
            <p:cNvGraphicFramePr>
              <a:graphicFrameLocks noChangeAspect="1"/>
            </p:cNvGraphicFramePr>
            <p:nvPr>
              <p:extLst>
                <p:ext uri="{D42A27DB-BD31-4B8C-83A1-F6EECF244321}">
                  <p14:modId xmlns:p14="http://schemas.microsoft.com/office/powerpoint/2010/main" val="3845921836"/>
                </p:ext>
              </p:extLst>
            </p:nvPr>
          </p:nvGraphicFramePr>
          <p:xfrm>
            <a:off x="1731" y="1832"/>
            <a:ext cx="336" cy="240"/>
          </p:xfrm>
          <a:graphic>
            <a:graphicData uri="http://schemas.openxmlformats.org/presentationml/2006/ole">
              <mc:AlternateContent xmlns:mc="http://schemas.openxmlformats.org/markup-compatibility/2006">
                <mc:Choice xmlns:v="urn:schemas-microsoft-com:vml" Requires="v">
                  <p:oleObj spid="_x0000_s71867" name="Equation" r:id="rId7" imgW="533160" imgH="380880" progId="Equation.3">
                    <p:embed/>
                  </p:oleObj>
                </mc:Choice>
                <mc:Fallback>
                  <p:oleObj name="Equation" r:id="rId7" imgW="533160" imgH="3808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1" y="1832"/>
                          <a:ext cx="33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692" name="Object 12"/>
          <p:cNvGraphicFramePr>
            <a:graphicFrameLocks noChangeAspect="1"/>
          </p:cNvGraphicFramePr>
          <p:nvPr/>
        </p:nvGraphicFramePr>
        <p:xfrm>
          <a:off x="5870982" y="2401638"/>
          <a:ext cx="554143" cy="265877"/>
        </p:xfrm>
        <a:graphic>
          <a:graphicData uri="http://schemas.openxmlformats.org/presentationml/2006/ole">
            <mc:AlternateContent xmlns:mc="http://schemas.openxmlformats.org/markup-compatibility/2006">
              <mc:Choice xmlns:v="urn:schemas-microsoft-com:vml" Requires="v">
                <p:oleObj spid="_x0000_s71868" name="Equation" r:id="rId9" imgW="419040" imgH="241200" progId="Equation.3">
                  <p:embed/>
                </p:oleObj>
              </mc:Choice>
              <mc:Fallback>
                <p:oleObj name="Equation" r:id="rId9" imgW="419040" imgH="241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70982" y="2401638"/>
                        <a:ext cx="554143" cy="265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3" name="Object 13"/>
          <p:cNvGraphicFramePr>
            <a:graphicFrameLocks noChangeAspect="1"/>
          </p:cNvGraphicFramePr>
          <p:nvPr>
            <p:extLst>
              <p:ext uri="{D42A27DB-BD31-4B8C-83A1-F6EECF244321}">
                <p14:modId xmlns:p14="http://schemas.microsoft.com/office/powerpoint/2010/main" val="194138609"/>
              </p:ext>
            </p:extLst>
          </p:nvPr>
        </p:nvGraphicFramePr>
        <p:xfrm>
          <a:off x="3020863" y="3549472"/>
          <a:ext cx="3672409" cy="669968"/>
        </p:xfrm>
        <a:graphic>
          <a:graphicData uri="http://schemas.openxmlformats.org/presentationml/2006/ole">
            <mc:AlternateContent xmlns:mc="http://schemas.openxmlformats.org/markup-compatibility/2006">
              <mc:Choice xmlns:v="urn:schemas-microsoft-com:vml" Requires="v">
                <p:oleObj spid="_x0000_s71869" name="Equation" r:id="rId11" imgW="1168200" imgH="253800" progId="Equation.DSMT4">
                  <p:embed/>
                </p:oleObj>
              </mc:Choice>
              <mc:Fallback>
                <p:oleObj name="Equation" r:id="rId11" imgW="1168200" imgH="253800" progId="Equation.DSMT4">
                  <p:embed/>
                  <p:pic>
                    <p:nvPicPr>
                      <p:cNvPr id="0" name="Object 13"/>
                      <p:cNvPicPr>
                        <a:picLocks noChangeAspect="1" noChangeArrowheads="1"/>
                      </p:cNvPicPr>
                      <p:nvPr/>
                    </p:nvPicPr>
                    <p:blipFill>
                      <a:blip r:embed="rId12"/>
                      <a:srcRect/>
                      <a:stretch>
                        <a:fillRect/>
                      </a:stretch>
                    </p:blipFill>
                    <p:spPr bwMode="auto">
                      <a:xfrm>
                        <a:off x="3020863" y="3549472"/>
                        <a:ext cx="3672409" cy="669968"/>
                      </a:xfrm>
                      <a:prstGeom prst="rect">
                        <a:avLst/>
                      </a:prstGeom>
                      <a:noFill/>
                      <a:ln>
                        <a:noFill/>
                      </a:ln>
                      <a:effectLst/>
                      <a:extLst/>
                    </p:spPr>
                  </p:pic>
                </p:oleObj>
              </mc:Fallback>
            </mc:AlternateContent>
          </a:graphicData>
        </a:graphic>
      </p:graphicFrame>
      <p:graphicFrame>
        <p:nvGraphicFramePr>
          <p:cNvPr id="71694" name="Object 14"/>
          <p:cNvGraphicFramePr>
            <a:graphicFrameLocks noChangeAspect="1"/>
          </p:cNvGraphicFramePr>
          <p:nvPr>
            <p:extLst>
              <p:ext uri="{D42A27DB-BD31-4B8C-83A1-F6EECF244321}">
                <p14:modId xmlns:p14="http://schemas.microsoft.com/office/powerpoint/2010/main" val="2777602256"/>
              </p:ext>
            </p:extLst>
          </p:nvPr>
        </p:nvGraphicFramePr>
        <p:xfrm>
          <a:off x="3058355" y="5360454"/>
          <a:ext cx="7379333" cy="703923"/>
        </p:xfrm>
        <a:graphic>
          <a:graphicData uri="http://schemas.openxmlformats.org/presentationml/2006/ole">
            <mc:AlternateContent xmlns:mc="http://schemas.openxmlformats.org/markup-compatibility/2006">
              <mc:Choice xmlns:v="urn:schemas-microsoft-com:vml" Requires="v">
                <p:oleObj spid="_x0000_s71870" name="Equation" r:id="rId13" imgW="2222280" imgH="253800" progId="Equation.DSMT4">
                  <p:embed/>
                </p:oleObj>
              </mc:Choice>
              <mc:Fallback>
                <p:oleObj name="Equation" r:id="rId13" imgW="2222280" imgH="253800" progId="Equation.DSMT4">
                  <p:embed/>
                  <p:pic>
                    <p:nvPicPr>
                      <p:cNvPr id="0" name="Object 14"/>
                      <p:cNvPicPr>
                        <a:picLocks noChangeAspect="1" noChangeArrowheads="1"/>
                      </p:cNvPicPr>
                      <p:nvPr/>
                    </p:nvPicPr>
                    <p:blipFill>
                      <a:blip r:embed="rId14"/>
                      <a:srcRect/>
                      <a:stretch>
                        <a:fillRect/>
                      </a:stretch>
                    </p:blipFill>
                    <p:spPr bwMode="auto">
                      <a:xfrm>
                        <a:off x="3058355" y="5360454"/>
                        <a:ext cx="7379333" cy="703923"/>
                      </a:xfrm>
                      <a:prstGeom prst="rect">
                        <a:avLst/>
                      </a:prstGeom>
                      <a:noFill/>
                      <a:ln>
                        <a:noFill/>
                      </a:ln>
                      <a:effectLst/>
                      <a:extLst/>
                    </p:spPr>
                  </p:pic>
                </p:oleObj>
              </mc:Fallback>
            </mc:AlternateContent>
          </a:graphicData>
        </a:graphic>
      </p:graphicFrame>
      <p:sp>
        <p:nvSpPr>
          <p:cNvPr id="71695" name="Text Box 15"/>
          <p:cNvSpPr txBox="1">
            <a:spLocks noChangeArrowheads="1"/>
          </p:cNvSpPr>
          <p:nvPr/>
        </p:nvSpPr>
        <p:spPr bwMode="auto">
          <a:xfrm>
            <a:off x="1868736" y="6064377"/>
            <a:ext cx="434162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dirty="0">
                <a:effectLst>
                  <a:outerShdw blurRad="38100" dist="38100" dir="2700000" algn="tl">
                    <a:srgbClr val="C0C0C0"/>
                  </a:outerShdw>
                </a:effectLst>
              </a:rPr>
              <a:t>4. </a:t>
            </a:r>
            <a:r>
              <a:rPr lang="en-US" altLang="zh-CN" i="1" dirty="0">
                <a:effectLst>
                  <a:outerShdw blurRad="38100" dist="38100" dir="2700000" algn="tl">
                    <a:srgbClr val="C0C0C0"/>
                  </a:outerShdw>
                </a:effectLst>
              </a:rPr>
              <a:t>Cramer</a:t>
            </a:r>
            <a:r>
              <a:rPr lang="zh-CN" altLang="en-US" dirty="0">
                <a:effectLst>
                  <a:outerShdw blurRad="38100" dist="38100" dir="2700000" algn="tl">
                    <a:srgbClr val="C0C0C0"/>
                  </a:outerShdw>
                </a:effectLst>
              </a:rPr>
              <a:t>法则的结论</a:t>
            </a:r>
            <a:r>
              <a:rPr lang="en-US" altLang="zh-CN" dirty="0">
                <a:effectLst>
                  <a:outerShdw blurRad="38100" dist="38100" dir="2700000" algn="tl">
                    <a:srgbClr val="C0C0C0"/>
                  </a:outerShdw>
                </a:effectLst>
              </a:rPr>
              <a:t>.</a:t>
            </a:r>
          </a:p>
        </p:txBody>
      </p:sp>
      <p:sp>
        <p:nvSpPr>
          <p:cNvPr id="71696" name="Text Box 16"/>
          <p:cNvSpPr txBox="1">
            <a:spLocks noChangeArrowheads="1"/>
          </p:cNvSpPr>
          <p:nvPr/>
        </p:nvSpPr>
        <p:spPr bwMode="auto">
          <a:xfrm>
            <a:off x="1761085" y="2191735"/>
            <a:ext cx="55372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dirty="0"/>
              <a:t>2.</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1683"/>
                                        </p:tgtEl>
                                        <p:attrNameLst>
                                          <p:attrName>style.visibility</p:attrName>
                                        </p:attrNameLst>
                                      </p:cBhvr>
                                      <p:to>
                                        <p:strVal val="visible"/>
                                      </p:to>
                                    </p:set>
                                    <p:animEffect transition="in" filter="wipe(left)">
                                      <p:cBhvr>
                                        <p:cTn id="7" dur="75"/>
                                        <p:tgtEl>
                                          <p:spTgt spid="71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1696"/>
                                        </p:tgtEl>
                                        <p:attrNameLst>
                                          <p:attrName>style.visibility</p:attrName>
                                        </p:attrNameLst>
                                      </p:cBhvr>
                                      <p:to>
                                        <p:strVal val="visible"/>
                                      </p:to>
                                    </p:set>
                                  </p:childTnLst>
                                </p:cTn>
                              </p:par>
                              <p:par>
                                <p:cTn id="12" presetID="22" presetClass="entr" presetSubtype="8" fill="hold" nodeType="withEffect">
                                  <p:stCondLst>
                                    <p:cond delay="0"/>
                                  </p:stCondLst>
                                  <p:childTnLst>
                                    <p:set>
                                      <p:cBhvr>
                                        <p:cTn id="13" dur="1" fill="hold">
                                          <p:stCondLst>
                                            <p:cond delay="0"/>
                                          </p:stCondLst>
                                        </p:cTn>
                                        <p:tgtEl>
                                          <p:spTgt spid="71691"/>
                                        </p:tgtEl>
                                        <p:attrNameLst>
                                          <p:attrName>style.visibility</p:attrName>
                                        </p:attrNameLst>
                                      </p:cBhvr>
                                      <p:to>
                                        <p:strVal val="visible"/>
                                      </p:to>
                                    </p:set>
                                    <p:animEffect transition="in" filter="wipe(left)">
                                      <p:cBhvr>
                                        <p:cTn id="14" dur="500"/>
                                        <p:tgtEl>
                                          <p:spTgt spid="71691"/>
                                        </p:tgtEl>
                                      </p:cBhvr>
                                    </p:animEffect>
                                  </p:childTnLst>
                                </p:cTn>
                              </p:par>
                              <p:par>
                                <p:cTn id="15" presetID="22" presetClass="entr" presetSubtype="8" fill="hold" nodeType="withEffect">
                                  <p:stCondLst>
                                    <p:cond delay="0"/>
                                  </p:stCondLst>
                                  <p:childTnLst>
                                    <p:set>
                                      <p:cBhvr>
                                        <p:cTn id="16" dur="1" fill="hold">
                                          <p:stCondLst>
                                            <p:cond delay="0"/>
                                          </p:stCondLst>
                                        </p:cTn>
                                        <p:tgtEl>
                                          <p:spTgt spid="71692"/>
                                        </p:tgtEl>
                                        <p:attrNameLst>
                                          <p:attrName>style.visibility</p:attrName>
                                        </p:attrNameLst>
                                      </p:cBhvr>
                                      <p:to>
                                        <p:strVal val="visible"/>
                                      </p:to>
                                    </p:set>
                                    <p:animEffect transition="in" filter="wipe(left)">
                                      <p:cBhvr>
                                        <p:cTn id="17" dur="500"/>
                                        <p:tgtEl>
                                          <p:spTgt spid="716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686"/>
                                        </p:tgtEl>
                                        <p:attrNameLst>
                                          <p:attrName>style.visibility</p:attrName>
                                        </p:attrNameLst>
                                      </p:cBhvr>
                                      <p:to>
                                        <p:strVal val="visible"/>
                                      </p:to>
                                    </p:set>
                                    <p:animEffect transition="in" filter="wipe(left)">
                                      <p:cBhvr>
                                        <p:cTn id="22" dur="500"/>
                                        <p:tgtEl>
                                          <p:spTgt spid="716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71687"/>
                                        </p:tgtEl>
                                        <p:attrNameLst>
                                          <p:attrName>style.visibility</p:attrName>
                                        </p:attrNameLst>
                                      </p:cBhvr>
                                      <p:to>
                                        <p:strVal val="visible"/>
                                      </p:to>
                                    </p:set>
                                    <p:animEffect transition="in" filter="wipe(left)">
                                      <p:cBhvr>
                                        <p:cTn id="27" dur="75"/>
                                        <p:tgtEl>
                                          <p:spTgt spid="716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1693"/>
                                        </p:tgtEl>
                                        <p:attrNameLst>
                                          <p:attrName>style.visibility</p:attrName>
                                        </p:attrNameLst>
                                      </p:cBhvr>
                                      <p:to>
                                        <p:strVal val="visible"/>
                                      </p:to>
                                    </p:set>
                                    <p:animEffect transition="in" filter="wipe(left)">
                                      <p:cBhvr>
                                        <p:cTn id="32" dur="500"/>
                                        <p:tgtEl>
                                          <p:spTgt spid="716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1688"/>
                                        </p:tgtEl>
                                        <p:attrNameLst>
                                          <p:attrName>style.visibility</p:attrName>
                                        </p:attrNameLst>
                                      </p:cBhvr>
                                      <p:to>
                                        <p:strVal val="visible"/>
                                      </p:to>
                                    </p:set>
                                    <p:animEffect transition="in" filter="wipe(left)">
                                      <p:cBhvr>
                                        <p:cTn id="37" dur="500"/>
                                        <p:tgtEl>
                                          <p:spTgt spid="716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1694"/>
                                        </p:tgtEl>
                                        <p:attrNameLst>
                                          <p:attrName>style.visibility</p:attrName>
                                        </p:attrNameLst>
                                      </p:cBhvr>
                                      <p:to>
                                        <p:strVal val="visible"/>
                                      </p:to>
                                    </p:set>
                                    <p:animEffect transition="in" filter="wipe(left)">
                                      <p:cBhvr>
                                        <p:cTn id="42" dur="500"/>
                                        <p:tgtEl>
                                          <p:spTgt spid="716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695"/>
                                        </p:tgtEl>
                                        <p:attrNameLst>
                                          <p:attrName>style.visibility</p:attrName>
                                        </p:attrNameLst>
                                      </p:cBhvr>
                                      <p:to>
                                        <p:strVal val="visible"/>
                                      </p:to>
                                    </p:set>
                                    <p:animEffect transition="in" filter="wipe(left)">
                                      <p:cBhvr>
                                        <p:cTn id="47" dur="500"/>
                                        <p:tgtEl>
                                          <p:spTgt spid="71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7" grpId="0" autoUpdateAnimBg="0"/>
      <p:bldP spid="71695" grpId="0"/>
      <p:bldP spid="7169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999137" y="286867"/>
            <a:ext cx="9974580" cy="1259417"/>
          </a:xfrm>
        </p:spPr>
        <p:txBody>
          <a:bodyPr/>
          <a:lstStyle/>
          <a:p>
            <a:r>
              <a:rPr lang="zh-CN" altLang="en-US"/>
              <a:t>练习题</a:t>
            </a:r>
          </a:p>
        </p:txBody>
      </p:sp>
      <p:sp>
        <p:nvSpPr>
          <p:cNvPr id="72709" name="Rectangle 5"/>
          <p:cNvSpPr>
            <a:spLocks noChangeArrowheads="1"/>
          </p:cNvSpPr>
          <p:nvPr/>
        </p:nvSpPr>
        <p:spPr bwMode="auto">
          <a:xfrm>
            <a:off x="904682" y="1237404"/>
            <a:ext cx="10757517" cy="168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nchor="ctr">
            <a:spAutoFit/>
          </a:bodyPr>
          <a:lstStyle/>
          <a:p>
            <a:pPr marL="444366" indent="-444366"/>
            <a:r>
              <a:rPr lang="en-US" altLang="zh-CN"/>
              <a:t>1. </a:t>
            </a:r>
            <a:r>
              <a:rPr lang="zh-CN" altLang="en-US"/>
              <a:t>设</a:t>
            </a:r>
            <a:r>
              <a:rPr lang="en-US" altLang="zh-CN" i="1"/>
              <a:t>A</a:t>
            </a:r>
            <a:r>
              <a:rPr lang="en-US" altLang="zh-CN" i="1" baseline="30000"/>
              <a:t>k</a:t>
            </a:r>
            <a:r>
              <a:rPr lang="en-US" altLang="zh-CN"/>
              <a:t> = </a:t>
            </a:r>
            <a:r>
              <a:rPr lang="en-US" altLang="zh-CN" i="1"/>
              <a:t>O</a:t>
            </a:r>
            <a:r>
              <a:rPr lang="en-US" altLang="zh-CN"/>
              <a:t> </a:t>
            </a:r>
            <a:r>
              <a:rPr lang="zh-CN" altLang="en-US"/>
              <a:t>，</a:t>
            </a:r>
            <a:r>
              <a:rPr lang="en-US" altLang="zh-CN" i="1"/>
              <a:t>k</a:t>
            </a:r>
            <a:r>
              <a:rPr lang="zh-CN" altLang="en-US"/>
              <a:t>是某一个自然数（这时称</a:t>
            </a:r>
            <a:r>
              <a:rPr lang="en-US" altLang="zh-CN" i="1"/>
              <a:t>A</a:t>
            </a:r>
            <a:r>
              <a:rPr lang="zh-CN" altLang="en-US"/>
              <a:t>为</a:t>
            </a:r>
            <a:r>
              <a:rPr lang="zh-CN" altLang="en-US">
                <a:solidFill>
                  <a:srgbClr val="0000FF"/>
                </a:solidFill>
                <a:ea typeface="黑体" pitchFamily="2" charset="-122"/>
              </a:rPr>
              <a:t>幂零矩阵</a:t>
            </a:r>
            <a:r>
              <a:rPr lang="zh-CN" altLang="en-US"/>
              <a:t>，使</a:t>
            </a:r>
            <a:r>
              <a:rPr lang="en-US" altLang="zh-CN" i="1"/>
              <a:t>A</a:t>
            </a:r>
            <a:r>
              <a:rPr lang="en-US" altLang="zh-CN" i="1" baseline="30000"/>
              <a:t>k</a:t>
            </a:r>
            <a:r>
              <a:rPr lang="en-US" altLang="zh-CN"/>
              <a:t> = </a:t>
            </a:r>
            <a:r>
              <a:rPr lang="en-US" altLang="zh-CN" i="1"/>
              <a:t>O</a:t>
            </a:r>
            <a:r>
              <a:rPr lang="zh-CN" altLang="en-US"/>
              <a:t>成立的最小正整数</a:t>
            </a:r>
            <a:r>
              <a:rPr lang="en-US" altLang="zh-CN" i="1"/>
              <a:t>k</a:t>
            </a:r>
            <a:r>
              <a:rPr lang="zh-CN" altLang="en-US"/>
              <a:t>称为</a:t>
            </a:r>
            <a:r>
              <a:rPr lang="en-US" altLang="zh-CN" i="1"/>
              <a:t>A</a:t>
            </a:r>
            <a:r>
              <a:rPr lang="zh-CN" altLang="en-US"/>
              <a:t>的</a:t>
            </a:r>
            <a:r>
              <a:rPr lang="zh-CN" altLang="en-US">
                <a:solidFill>
                  <a:srgbClr val="0000FF"/>
                </a:solidFill>
                <a:ea typeface="黑体" pitchFamily="2" charset="-122"/>
              </a:rPr>
              <a:t>幂零指数</a:t>
            </a:r>
            <a:r>
              <a:rPr lang="zh-CN" altLang="en-US"/>
              <a:t>），试证：</a:t>
            </a:r>
            <a:r>
              <a:rPr lang="en-US" altLang="zh-CN" i="1"/>
              <a:t>E−A</a:t>
            </a:r>
            <a:r>
              <a:rPr lang="zh-CN" altLang="en-US"/>
              <a:t>可逆，且</a:t>
            </a:r>
          </a:p>
        </p:txBody>
      </p:sp>
      <p:graphicFrame>
        <p:nvGraphicFramePr>
          <p:cNvPr id="72708" name="Object 4"/>
          <p:cNvGraphicFramePr>
            <a:graphicFrameLocks noChangeAspect="1"/>
          </p:cNvGraphicFramePr>
          <p:nvPr>
            <p:extLst>
              <p:ext uri="{D42A27DB-BD31-4B8C-83A1-F6EECF244321}">
                <p14:modId xmlns:p14="http://schemas.microsoft.com/office/powerpoint/2010/main" val="2987614515"/>
              </p:ext>
            </p:extLst>
          </p:nvPr>
        </p:nvGraphicFramePr>
        <p:xfrm>
          <a:off x="1940744" y="3058170"/>
          <a:ext cx="7711828" cy="713669"/>
        </p:xfrm>
        <a:graphic>
          <a:graphicData uri="http://schemas.openxmlformats.org/presentationml/2006/ole">
            <mc:AlternateContent xmlns:mc="http://schemas.openxmlformats.org/markup-compatibility/2006">
              <mc:Choice xmlns:v="urn:schemas-microsoft-com:vml" Requires="v">
                <p:oleObj spid="_x0000_s72768" name="Equation" r:id="rId3" imgW="2400120" imgH="266400" progId="Equation.DSMT4">
                  <p:embed/>
                </p:oleObj>
              </mc:Choice>
              <mc:Fallback>
                <p:oleObj name="Equation" r:id="rId3" imgW="2400120" imgH="266400" progId="Equation.DSMT4">
                  <p:embed/>
                  <p:pic>
                    <p:nvPicPr>
                      <p:cNvPr id="0" name="Object 4"/>
                      <p:cNvPicPr>
                        <a:picLocks noChangeAspect="1" noChangeArrowheads="1"/>
                      </p:cNvPicPr>
                      <p:nvPr/>
                    </p:nvPicPr>
                    <p:blipFill>
                      <a:blip r:embed="rId4"/>
                      <a:srcRect/>
                      <a:stretch>
                        <a:fillRect/>
                      </a:stretch>
                    </p:blipFill>
                    <p:spPr bwMode="auto">
                      <a:xfrm>
                        <a:off x="1940744" y="3058170"/>
                        <a:ext cx="7711828" cy="7136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1" name="Rectangle 7"/>
          <p:cNvSpPr>
            <a:spLocks noChangeArrowheads="1"/>
          </p:cNvSpPr>
          <p:nvPr/>
        </p:nvSpPr>
        <p:spPr bwMode="auto">
          <a:xfrm>
            <a:off x="999137" y="4138290"/>
            <a:ext cx="747870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a:t>2.  </a:t>
            </a:r>
            <a:r>
              <a:rPr lang="zh-CN" altLang="en-US"/>
              <a:t>证明：若</a:t>
            </a:r>
            <a:r>
              <a:rPr lang="en-US" altLang="zh-CN" i="1"/>
              <a:t>A</a:t>
            </a:r>
            <a:r>
              <a:rPr lang="zh-CN" altLang="en-US" i="1"/>
              <a:t>，</a:t>
            </a:r>
            <a:r>
              <a:rPr lang="en-US" altLang="zh-CN" i="1"/>
              <a:t>B</a:t>
            </a:r>
            <a:r>
              <a:rPr lang="zh-CN" altLang="en-US"/>
              <a:t>为同阶可逆矩阵，则</a:t>
            </a:r>
          </a:p>
        </p:txBody>
      </p:sp>
      <p:graphicFrame>
        <p:nvGraphicFramePr>
          <p:cNvPr id="72710" name="Object 6"/>
          <p:cNvGraphicFramePr>
            <a:graphicFrameLocks noChangeAspect="1"/>
          </p:cNvGraphicFramePr>
          <p:nvPr>
            <p:extLst>
              <p:ext uri="{D42A27DB-BD31-4B8C-83A1-F6EECF244321}">
                <p14:modId xmlns:p14="http://schemas.microsoft.com/office/powerpoint/2010/main" val="2199897980"/>
              </p:ext>
            </p:extLst>
          </p:nvPr>
        </p:nvGraphicFramePr>
        <p:xfrm>
          <a:off x="3570447" y="4725078"/>
          <a:ext cx="3522169" cy="759148"/>
        </p:xfrm>
        <a:graphic>
          <a:graphicData uri="http://schemas.openxmlformats.org/presentationml/2006/ole">
            <mc:AlternateContent xmlns:mc="http://schemas.openxmlformats.org/markup-compatibility/2006">
              <mc:Choice xmlns:v="urn:schemas-microsoft-com:vml" Requires="v">
                <p:oleObj spid="_x0000_s72769" name="Equation" r:id="rId5" imgW="1028520" imgH="266400" progId="Equation.DSMT4">
                  <p:embed/>
                </p:oleObj>
              </mc:Choice>
              <mc:Fallback>
                <p:oleObj name="Equation" r:id="rId5" imgW="1028520" imgH="266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0447" y="4725078"/>
                        <a:ext cx="3522169" cy="759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9137" y="208155"/>
            <a:ext cx="9974580" cy="941064"/>
          </a:xfrm>
        </p:spPr>
        <p:txBody>
          <a:bodyPr/>
          <a:lstStyle/>
          <a:p>
            <a:r>
              <a:rPr lang="zh-CN" altLang="en-US"/>
              <a:t>练习题解答</a:t>
            </a:r>
          </a:p>
        </p:txBody>
      </p:sp>
      <p:sp>
        <p:nvSpPr>
          <p:cNvPr id="73733" name="Rectangle 5"/>
          <p:cNvSpPr>
            <a:spLocks noChangeArrowheads="1"/>
          </p:cNvSpPr>
          <p:nvPr/>
        </p:nvSpPr>
        <p:spPr bwMode="auto">
          <a:xfrm>
            <a:off x="904682" y="917303"/>
            <a:ext cx="10757517" cy="1683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nchor="ctr">
            <a:spAutoFit/>
          </a:bodyPr>
          <a:lstStyle/>
          <a:p>
            <a:pPr marL="444366" indent="-444366"/>
            <a:r>
              <a:rPr lang="en-US" altLang="zh-CN"/>
              <a:t>1. </a:t>
            </a:r>
            <a:r>
              <a:rPr lang="zh-CN" altLang="en-US"/>
              <a:t>设</a:t>
            </a:r>
            <a:r>
              <a:rPr lang="en-US" altLang="zh-CN" i="1"/>
              <a:t>A</a:t>
            </a:r>
            <a:r>
              <a:rPr lang="en-US" altLang="zh-CN" i="1" baseline="30000"/>
              <a:t>k</a:t>
            </a:r>
            <a:r>
              <a:rPr lang="en-US" altLang="zh-CN"/>
              <a:t> = </a:t>
            </a:r>
            <a:r>
              <a:rPr lang="en-US" altLang="zh-CN" i="1"/>
              <a:t>O</a:t>
            </a:r>
            <a:r>
              <a:rPr lang="zh-CN" altLang="en-US"/>
              <a:t>，</a:t>
            </a:r>
            <a:r>
              <a:rPr lang="en-US" altLang="zh-CN" i="1"/>
              <a:t>k</a:t>
            </a:r>
            <a:r>
              <a:rPr lang="zh-CN" altLang="en-US"/>
              <a:t>是某一个自然数（这时称</a:t>
            </a:r>
            <a:r>
              <a:rPr lang="en-US" altLang="zh-CN" i="1"/>
              <a:t>A</a:t>
            </a:r>
            <a:r>
              <a:rPr lang="zh-CN" altLang="en-US"/>
              <a:t>为</a:t>
            </a:r>
            <a:r>
              <a:rPr lang="zh-CN" altLang="en-US">
                <a:solidFill>
                  <a:srgbClr val="0000FF"/>
                </a:solidFill>
                <a:ea typeface="黑体" pitchFamily="2" charset="-122"/>
              </a:rPr>
              <a:t>幂零矩阵</a:t>
            </a:r>
            <a:r>
              <a:rPr lang="zh-CN" altLang="en-US"/>
              <a:t>，使</a:t>
            </a:r>
            <a:r>
              <a:rPr lang="en-US" altLang="zh-CN" i="1"/>
              <a:t>A</a:t>
            </a:r>
            <a:r>
              <a:rPr lang="en-US" altLang="zh-CN" i="1" baseline="30000"/>
              <a:t>k</a:t>
            </a:r>
            <a:r>
              <a:rPr lang="en-US" altLang="zh-CN"/>
              <a:t> = </a:t>
            </a:r>
            <a:r>
              <a:rPr lang="en-US" altLang="zh-CN" i="1"/>
              <a:t>O</a:t>
            </a:r>
            <a:r>
              <a:rPr lang="zh-CN" altLang="en-US"/>
              <a:t>成立的最小正整数</a:t>
            </a:r>
            <a:r>
              <a:rPr lang="en-US" altLang="zh-CN" i="1"/>
              <a:t>k</a:t>
            </a:r>
            <a:r>
              <a:rPr lang="zh-CN" altLang="en-US"/>
              <a:t>称为</a:t>
            </a:r>
            <a:r>
              <a:rPr lang="en-US" altLang="zh-CN" i="1"/>
              <a:t>A</a:t>
            </a:r>
            <a:r>
              <a:rPr lang="zh-CN" altLang="en-US"/>
              <a:t>的</a:t>
            </a:r>
            <a:r>
              <a:rPr lang="zh-CN" altLang="en-US">
                <a:solidFill>
                  <a:srgbClr val="0000FF"/>
                </a:solidFill>
                <a:ea typeface="黑体" pitchFamily="2" charset="-122"/>
              </a:rPr>
              <a:t>幂零指数</a:t>
            </a:r>
            <a:r>
              <a:rPr lang="zh-CN" altLang="en-US"/>
              <a:t>），试证：</a:t>
            </a:r>
            <a:r>
              <a:rPr lang="en-US" altLang="zh-CN" i="1"/>
              <a:t>E−A</a:t>
            </a:r>
            <a:r>
              <a:rPr lang="zh-CN" altLang="en-US"/>
              <a:t>可逆，且</a:t>
            </a:r>
          </a:p>
        </p:txBody>
      </p:sp>
      <p:graphicFrame>
        <p:nvGraphicFramePr>
          <p:cNvPr id="73734" name="Object 6"/>
          <p:cNvGraphicFramePr>
            <a:graphicFrameLocks noChangeAspect="1"/>
          </p:cNvGraphicFramePr>
          <p:nvPr>
            <p:extLst>
              <p:ext uri="{D42A27DB-BD31-4B8C-83A1-F6EECF244321}">
                <p14:modId xmlns:p14="http://schemas.microsoft.com/office/powerpoint/2010/main" val="4031677828"/>
              </p:ext>
            </p:extLst>
          </p:nvPr>
        </p:nvGraphicFramePr>
        <p:xfrm>
          <a:off x="1952097" y="2506590"/>
          <a:ext cx="7711828" cy="713669"/>
        </p:xfrm>
        <a:graphic>
          <a:graphicData uri="http://schemas.openxmlformats.org/presentationml/2006/ole">
            <mc:AlternateContent xmlns:mc="http://schemas.openxmlformats.org/markup-compatibility/2006">
              <mc:Choice xmlns:v="urn:schemas-microsoft-com:vml" Requires="v">
                <p:oleObj spid="_x0000_s73885" name="Equation" r:id="rId3" imgW="2400120" imgH="266400" progId="Equation.DSMT4">
                  <p:embed/>
                </p:oleObj>
              </mc:Choice>
              <mc:Fallback>
                <p:oleObj name="Equation" r:id="rId3" imgW="2400120" imgH="266400" progId="Equation.DSMT4">
                  <p:embed/>
                  <p:pic>
                    <p:nvPicPr>
                      <p:cNvPr id="0" name="Object 6"/>
                      <p:cNvPicPr>
                        <a:picLocks noChangeAspect="1" noChangeArrowheads="1"/>
                      </p:cNvPicPr>
                      <p:nvPr/>
                    </p:nvPicPr>
                    <p:blipFill>
                      <a:blip r:embed="rId4"/>
                      <a:srcRect/>
                      <a:stretch>
                        <a:fillRect/>
                      </a:stretch>
                    </p:blipFill>
                    <p:spPr bwMode="auto">
                      <a:xfrm>
                        <a:off x="1952097" y="2506590"/>
                        <a:ext cx="7711828" cy="7136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8" name="Object 10"/>
          <p:cNvGraphicFramePr>
            <a:graphicFrameLocks noChangeAspect="1"/>
          </p:cNvGraphicFramePr>
          <p:nvPr>
            <p:extLst>
              <p:ext uri="{D42A27DB-BD31-4B8C-83A1-F6EECF244321}">
                <p14:modId xmlns:p14="http://schemas.microsoft.com/office/powerpoint/2010/main" val="3565067938"/>
              </p:ext>
            </p:extLst>
          </p:nvPr>
        </p:nvGraphicFramePr>
        <p:xfrm>
          <a:off x="1589088" y="3697288"/>
          <a:ext cx="6815137" cy="677862"/>
        </p:xfrm>
        <a:graphic>
          <a:graphicData uri="http://schemas.openxmlformats.org/presentationml/2006/ole">
            <mc:AlternateContent xmlns:mc="http://schemas.openxmlformats.org/markup-compatibility/2006">
              <mc:Choice xmlns:v="urn:schemas-microsoft-com:vml" Requires="v">
                <p:oleObj spid="_x0000_s73886" name="Equation" r:id="rId5" imgW="2234880" imgH="266400" progId="Equation.DSMT4">
                  <p:embed/>
                </p:oleObj>
              </mc:Choice>
              <mc:Fallback>
                <p:oleObj name="Equation" r:id="rId5" imgW="2234880" imgH="266400" progId="Equation.DSMT4">
                  <p:embed/>
                  <p:pic>
                    <p:nvPicPr>
                      <p:cNvPr id="0" name="Object 10"/>
                      <p:cNvPicPr>
                        <a:picLocks noChangeAspect="1" noChangeArrowheads="1"/>
                      </p:cNvPicPr>
                      <p:nvPr/>
                    </p:nvPicPr>
                    <p:blipFill>
                      <a:blip r:embed="rId6"/>
                      <a:srcRect/>
                      <a:stretch>
                        <a:fillRect/>
                      </a:stretch>
                    </p:blipFill>
                    <p:spPr bwMode="auto">
                      <a:xfrm>
                        <a:off x="1589088" y="3697288"/>
                        <a:ext cx="6815137"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7" name="Object 9"/>
          <p:cNvGraphicFramePr>
            <a:graphicFrameLocks noChangeAspect="1"/>
          </p:cNvGraphicFramePr>
          <p:nvPr>
            <p:extLst>
              <p:ext uri="{D42A27DB-BD31-4B8C-83A1-F6EECF244321}">
                <p14:modId xmlns:p14="http://schemas.microsoft.com/office/powerpoint/2010/main" val="1284182206"/>
              </p:ext>
            </p:extLst>
          </p:nvPr>
        </p:nvGraphicFramePr>
        <p:xfrm>
          <a:off x="1383047" y="4282306"/>
          <a:ext cx="9558698" cy="613966"/>
        </p:xfrm>
        <a:graphic>
          <a:graphicData uri="http://schemas.openxmlformats.org/presentationml/2006/ole">
            <mc:AlternateContent xmlns:mc="http://schemas.openxmlformats.org/markup-compatibility/2006">
              <mc:Choice xmlns:v="urn:schemas-microsoft-com:vml" Requires="v">
                <p:oleObj spid="_x0000_s73887" name="Equation" r:id="rId7" imgW="3746160" imgH="266400" progId="Equation.DSMT4">
                  <p:embed/>
                </p:oleObj>
              </mc:Choice>
              <mc:Fallback>
                <p:oleObj name="Equation" r:id="rId7" imgW="3746160" imgH="266400" progId="Equation.DSMT4">
                  <p:embed/>
                  <p:pic>
                    <p:nvPicPr>
                      <p:cNvPr id="0" name="Object 9"/>
                      <p:cNvPicPr>
                        <a:picLocks noChangeAspect="1" noChangeArrowheads="1"/>
                      </p:cNvPicPr>
                      <p:nvPr/>
                    </p:nvPicPr>
                    <p:blipFill>
                      <a:blip r:embed="rId8"/>
                      <a:srcRect/>
                      <a:stretch>
                        <a:fillRect/>
                      </a:stretch>
                    </p:blipFill>
                    <p:spPr bwMode="auto">
                      <a:xfrm>
                        <a:off x="1383047" y="4282306"/>
                        <a:ext cx="9558698" cy="613966"/>
                      </a:xfrm>
                      <a:prstGeom prst="rect">
                        <a:avLst/>
                      </a:prstGeom>
                      <a:noFill/>
                      <a:extLst/>
                    </p:spPr>
                  </p:pic>
                </p:oleObj>
              </mc:Fallback>
            </mc:AlternateContent>
          </a:graphicData>
        </a:graphic>
      </p:graphicFrame>
      <p:graphicFrame>
        <p:nvGraphicFramePr>
          <p:cNvPr id="73736" name="Object 8"/>
          <p:cNvGraphicFramePr>
            <a:graphicFrameLocks noChangeAspect="1"/>
          </p:cNvGraphicFramePr>
          <p:nvPr/>
        </p:nvGraphicFramePr>
        <p:xfrm>
          <a:off x="1379063" y="4808523"/>
          <a:ext cx="1893323" cy="531754"/>
        </p:xfrm>
        <a:graphic>
          <a:graphicData uri="http://schemas.openxmlformats.org/presentationml/2006/ole">
            <mc:AlternateContent xmlns:mc="http://schemas.openxmlformats.org/markup-compatibility/2006">
              <mc:Choice xmlns:v="urn:schemas-microsoft-com:vml" Requires="v">
                <p:oleObj spid="_x0000_s73888" name="Equation" r:id="rId9" imgW="647640" imgH="215640" progId="Equation.DSMT4">
                  <p:embed/>
                </p:oleObj>
              </mc:Choice>
              <mc:Fallback>
                <p:oleObj name="Equation" r:id="rId9" imgW="647640" imgH="21564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9063" y="4808523"/>
                        <a:ext cx="1893323" cy="5317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5" name="Object 7"/>
          <p:cNvGraphicFramePr>
            <a:graphicFrameLocks noChangeAspect="1"/>
          </p:cNvGraphicFramePr>
          <p:nvPr>
            <p:extLst>
              <p:ext uri="{D42A27DB-BD31-4B8C-83A1-F6EECF244321}">
                <p14:modId xmlns:p14="http://schemas.microsoft.com/office/powerpoint/2010/main" val="1619898099"/>
              </p:ext>
            </p:extLst>
          </p:nvPr>
        </p:nvGraphicFramePr>
        <p:xfrm>
          <a:off x="4677048" y="5917445"/>
          <a:ext cx="6569957" cy="608718"/>
        </p:xfrm>
        <a:graphic>
          <a:graphicData uri="http://schemas.openxmlformats.org/presentationml/2006/ole">
            <mc:AlternateContent xmlns:mc="http://schemas.openxmlformats.org/markup-compatibility/2006">
              <mc:Choice xmlns:v="urn:schemas-microsoft-com:vml" Requires="v">
                <p:oleObj spid="_x0000_s73889" name="Equation" r:id="rId11" imgW="2400120" imgH="266400" progId="Equation.DSMT4">
                  <p:embed/>
                </p:oleObj>
              </mc:Choice>
              <mc:Fallback>
                <p:oleObj name="Equation" r:id="rId11" imgW="2400120" imgH="266400" progId="Equation.DSMT4">
                  <p:embed/>
                  <p:pic>
                    <p:nvPicPr>
                      <p:cNvPr id="0" name="Object 7"/>
                      <p:cNvPicPr>
                        <a:picLocks noChangeAspect="1" noChangeArrowheads="1"/>
                      </p:cNvPicPr>
                      <p:nvPr/>
                    </p:nvPicPr>
                    <p:blipFill>
                      <a:blip r:embed="rId12"/>
                      <a:srcRect/>
                      <a:stretch>
                        <a:fillRect/>
                      </a:stretch>
                    </p:blipFill>
                    <p:spPr bwMode="auto">
                      <a:xfrm>
                        <a:off x="4677048" y="5917445"/>
                        <a:ext cx="6569957" cy="608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9" name="Rectangle 11"/>
          <p:cNvSpPr>
            <a:spLocks noChangeArrowheads="1"/>
          </p:cNvSpPr>
          <p:nvPr/>
        </p:nvSpPr>
        <p:spPr bwMode="auto">
          <a:xfrm>
            <a:off x="808127" y="3110999"/>
            <a:ext cx="153957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t>证明：</a:t>
            </a:r>
          </a:p>
        </p:txBody>
      </p:sp>
      <p:sp>
        <p:nvSpPr>
          <p:cNvPr id="73743" name="Rectangle 15"/>
          <p:cNvSpPr>
            <a:spLocks noChangeArrowheads="1"/>
          </p:cNvSpPr>
          <p:nvPr/>
        </p:nvSpPr>
        <p:spPr bwMode="auto">
          <a:xfrm>
            <a:off x="1379062" y="5349023"/>
            <a:ext cx="87432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a:t>= </a:t>
            </a:r>
            <a:r>
              <a:rPr lang="en-US" altLang="zh-CN" i="1"/>
              <a:t>E</a:t>
            </a:r>
          </a:p>
        </p:txBody>
      </p:sp>
      <p:sp>
        <p:nvSpPr>
          <p:cNvPr id="73744" name="Rectangle 16"/>
          <p:cNvSpPr>
            <a:spLocks noChangeArrowheads="1"/>
          </p:cNvSpPr>
          <p:nvPr/>
        </p:nvSpPr>
        <p:spPr bwMode="auto">
          <a:xfrm>
            <a:off x="1188050" y="5903516"/>
            <a:ext cx="336860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故 </a:t>
            </a:r>
            <a:r>
              <a:rPr lang="en-US" altLang="zh-CN" i="1"/>
              <a:t>E−A</a:t>
            </a:r>
            <a:r>
              <a:rPr lang="zh-CN" altLang="en-US"/>
              <a:t>可逆，且</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738"/>
                                        </p:tgtEl>
                                        <p:attrNameLst>
                                          <p:attrName>style.visibility</p:attrName>
                                        </p:attrNameLst>
                                      </p:cBhvr>
                                      <p:to>
                                        <p:strVal val="visible"/>
                                      </p:to>
                                    </p:set>
                                    <p:animEffect transition="in" filter="wipe(left)">
                                      <p:cBhvr>
                                        <p:cTn id="7" dur="500"/>
                                        <p:tgtEl>
                                          <p:spTgt spid="73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7"/>
                                        </p:tgtEl>
                                        <p:attrNameLst>
                                          <p:attrName>style.visibility</p:attrName>
                                        </p:attrNameLst>
                                      </p:cBhvr>
                                      <p:to>
                                        <p:strVal val="visible"/>
                                      </p:to>
                                    </p:set>
                                    <p:animEffect transition="in" filter="wipe(left)">
                                      <p:cBhvr>
                                        <p:cTn id="12" dur="500"/>
                                        <p:tgtEl>
                                          <p:spTgt spid="737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36"/>
                                        </p:tgtEl>
                                        <p:attrNameLst>
                                          <p:attrName>style.visibility</p:attrName>
                                        </p:attrNameLst>
                                      </p:cBhvr>
                                      <p:to>
                                        <p:strVal val="visible"/>
                                      </p:to>
                                    </p:set>
                                    <p:animEffect transition="in" filter="wipe(left)">
                                      <p:cBhvr>
                                        <p:cTn id="17" dur="500"/>
                                        <p:tgtEl>
                                          <p:spTgt spid="737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43"/>
                                        </p:tgtEl>
                                        <p:attrNameLst>
                                          <p:attrName>style.visibility</p:attrName>
                                        </p:attrNameLst>
                                      </p:cBhvr>
                                      <p:to>
                                        <p:strVal val="visible"/>
                                      </p:to>
                                    </p:set>
                                    <p:animEffect transition="in" filter="wipe(left)">
                                      <p:cBhvr>
                                        <p:cTn id="22" dur="500"/>
                                        <p:tgtEl>
                                          <p:spTgt spid="737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44"/>
                                        </p:tgtEl>
                                        <p:attrNameLst>
                                          <p:attrName>style.visibility</p:attrName>
                                        </p:attrNameLst>
                                      </p:cBhvr>
                                      <p:to>
                                        <p:strVal val="visible"/>
                                      </p:to>
                                    </p:set>
                                    <p:animEffect transition="in" filter="wipe(left)">
                                      <p:cBhvr>
                                        <p:cTn id="27" dur="500"/>
                                        <p:tgtEl>
                                          <p:spTgt spid="737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3735"/>
                                        </p:tgtEl>
                                        <p:attrNameLst>
                                          <p:attrName>style.visibility</p:attrName>
                                        </p:attrNameLst>
                                      </p:cBhvr>
                                      <p:to>
                                        <p:strVal val="visible"/>
                                      </p:to>
                                    </p:set>
                                    <p:animEffect transition="in" filter="wipe(left)">
                                      <p:cBhvr>
                                        <p:cTn id="32" dur="500"/>
                                        <p:tgtEl>
                                          <p:spTgt spid="7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3" grpId="0"/>
      <p:bldP spid="737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4"/>
          <p:cNvSpPr>
            <a:spLocks noChangeArrowheads="1"/>
          </p:cNvSpPr>
          <p:nvPr/>
        </p:nvSpPr>
        <p:spPr bwMode="auto">
          <a:xfrm>
            <a:off x="1093595" y="175859"/>
            <a:ext cx="747870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en-US" altLang="zh-CN"/>
              <a:t>2.  </a:t>
            </a:r>
            <a:r>
              <a:rPr lang="zh-CN" altLang="en-US"/>
              <a:t>证明：若</a:t>
            </a:r>
            <a:r>
              <a:rPr lang="en-US" altLang="zh-CN" i="1"/>
              <a:t>A</a:t>
            </a:r>
            <a:r>
              <a:rPr lang="zh-CN" altLang="en-US" i="1"/>
              <a:t>，</a:t>
            </a:r>
            <a:r>
              <a:rPr lang="en-US" altLang="zh-CN" i="1"/>
              <a:t>B</a:t>
            </a:r>
            <a:r>
              <a:rPr lang="zh-CN" altLang="en-US"/>
              <a:t>为同阶可逆矩阵，则</a:t>
            </a:r>
          </a:p>
        </p:txBody>
      </p:sp>
      <p:graphicFrame>
        <p:nvGraphicFramePr>
          <p:cNvPr id="193541" name="Object 5"/>
          <p:cNvGraphicFramePr>
            <a:graphicFrameLocks noChangeAspect="1"/>
          </p:cNvGraphicFramePr>
          <p:nvPr/>
        </p:nvGraphicFramePr>
        <p:xfrm>
          <a:off x="3664903" y="762648"/>
          <a:ext cx="3522169" cy="759148"/>
        </p:xfrm>
        <a:graphic>
          <a:graphicData uri="http://schemas.openxmlformats.org/presentationml/2006/ole">
            <mc:AlternateContent xmlns:mc="http://schemas.openxmlformats.org/markup-compatibility/2006">
              <mc:Choice xmlns:v="urn:schemas-microsoft-com:vml" Requires="v">
                <p:oleObj spid="_x0000_s193751" name="Equation" r:id="rId3" imgW="1028520" imgH="266400" progId="Equation.DSMT4">
                  <p:embed/>
                </p:oleObj>
              </mc:Choice>
              <mc:Fallback>
                <p:oleObj name="Equation" r:id="rId3" imgW="1028520" imgH="266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903" y="762648"/>
                        <a:ext cx="3522169" cy="759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5" name="Object 9"/>
          <p:cNvGraphicFramePr>
            <a:graphicFrameLocks noChangeAspect="1"/>
          </p:cNvGraphicFramePr>
          <p:nvPr/>
        </p:nvGraphicFramePr>
        <p:xfrm>
          <a:off x="3284980" y="2270448"/>
          <a:ext cx="3427712" cy="517760"/>
        </p:xfrm>
        <a:graphic>
          <a:graphicData uri="http://schemas.openxmlformats.org/presentationml/2006/ole">
            <mc:AlternateContent xmlns:mc="http://schemas.openxmlformats.org/markup-compatibility/2006">
              <mc:Choice xmlns:v="urn:schemas-microsoft-com:vml" Requires="v">
                <p:oleObj spid="_x0000_s193752" name="Equation" r:id="rId5" imgW="1205977" imgH="215806" progId="Equation.DSMT4">
                  <p:embed/>
                </p:oleObj>
              </mc:Choice>
              <mc:Fallback>
                <p:oleObj name="Equation" r:id="rId5" imgW="1205977" imgH="215806"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980" y="2270448"/>
                        <a:ext cx="3427712" cy="517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4" name="Object 8"/>
          <p:cNvGraphicFramePr>
            <a:graphicFrameLocks noChangeAspect="1"/>
          </p:cNvGraphicFramePr>
          <p:nvPr/>
        </p:nvGraphicFramePr>
        <p:xfrm>
          <a:off x="3284980" y="3302471"/>
          <a:ext cx="4284115" cy="1159713"/>
        </p:xfrm>
        <a:graphic>
          <a:graphicData uri="http://schemas.openxmlformats.org/presentationml/2006/ole">
            <mc:AlternateContent xmlns:mc="http://schemas.openxmlformats.org/markup-compatibility/2006">
              <mc:Choice xmlns:v="urn:schemas-microsoft-com:vml" Requires="v">
                <p:oleObj spid="_x0000_s193753" name="Equation" r:id="rId7" imgW="1497950" imgH="482391" progId="Equation.DSMT4">
                  <p:embed/>
                </p:oleObj>
              </mc:Choice>
              <mc:Fallback>
                <p:oleObj name="Equation" r:id="rId7" imgW="1497950" imgH="48239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4980" y="3302471"/>
                        <a:ext cx="4284115" cy="115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3" name="Object 7"/>
          <p:cNvGraphicFramePr>
            <a:graphicFrameLocks noChangeAspect="1"/>
          </p:cNvGraphicFramePr>
          <p:nvPr/>
        </p:nvGraphicFramePr>
        <p:xfrm>
          <a:off x="2711945" y="4413207"/>
          <a:ext cx="4666139" cy="708421"/>
        </p:xfrm>
        <a:graphic>
          <a:graphicData uri="http://schemas.openxmlformats.org/presentationml/2006/ole">
            <mc:AlternateContent xmlns:mc="http://schemas.openxmlformats.org/markup-compatibility/2006">
              <mc:Choice xmlns:v="urn:schemas-microsoft-com:vml" Requires="v">
                <p:oleObj spid="_x0000_s193754" name="Equation" r:id="rId9" imgW="1460160" imgH="266400" progId="Equation.DSMT4">
                  <p:embed/>
                </p:oleObj>
              </mc:Choice>
              <mc:Fallback>
                <p:oleObj name="Equation" r:id="rId9" imgW="1460160" imgH="2664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1945" y="4413207"/>
                        <a:ext cx="4666139" cy="708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2" name="Object 6"/>
          <p:cNvGraphicFramePr>
            <a:graphicFrameLocks noChangeAspect="1"/>
          </p:cNvGraphicFramePr>
          <p:nvPr/>
        </p:nvGraphicFramePr>
        <p:xfrm>
          <a:off x="4235838" y="5683118"/>
          <a:ext cx="4189659" cy="636705"/>
        </p:xfrm>
        <a:graphic>
          <a:graphicData uri="http://schemas.openxmlformats.org/presentationml/2006/ole">
            <mc:AlternateContent xmlns:mc="http://schemas.openxmlformats.org/markup-compatibility/2006">
              <mc:Choice xmlns:v="urn:schemas-microsoft-com:vml" Requires="v">
                <p:oleObj spid="_x0000_s193755" name="Equation" r:id="rId11" imgW="1460160" imgH="266400" progId="Equation.DSMT4">
                  <p:embed/>
                </p:oleObj>
              </mc:Choice>
              <mc:Fallback>
                <p:oleObj name="Equation" r:id="rId11" imgW="1460160" imgH="2664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5838" y="5683118"/>
                        <a:ext cx="4189659" cy="6367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46" name="Rectangle 10"/>
          <p:cNvSpPr>
            <a:spLocks noChangeArrowheads="1"/>
          </p:cNvSpPr>
          <p:nvPr/>
        </p:nvSpPr>
        <p:spPr bwMode="auto">
          <a:xfrm>
            <a:off x="2426477" y="1603198"/>
            <a:ext cx="6058439"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a:t>因为</a:t>
            </a:r>
            <a:r>
              <a:rPr lang="en-US" altLang="zh-CN" i="1"/>
              <a:t>A</a:t>
            </a:r>
            <a:r>
              <a:rPr lang="zh-CN" altLang="en-US" i="1"/>
              <a:t>，</a:t>
            </a:r>
            <a:r>
              <a:rPr lang="en-US" altLang="zh-CN" i="1"/>
              <a:t>B</a:t>
            </a:r>
            <a:r>
              <a:rPr lang="zh-CN" altLang="en-US"/>
              <a:t>为同阶可逆矩阵，故</a:t>
            </a:r>
          </a:p>
        </p:txBody>
      </p:sp>
      <p:sp>
        <p:nvSpPr>
          <p:cNvPr id="193547" name="Rectangle 11"/>
          <p:cNvSpPr>
            <a:spLocks noChangeArrowheads="1"/>
          </p:cNvSpPr>
          <p:nvPr/>
        </p:nvSpPr>
        <p:spPr bwMode="auto">
          <a:xfrm>
            <a:off x="1570074" y="2857367"/>
            <a:ext cx="227631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pPr indent="46775"/>
            <a:r>
              <a:rPr lang="zh-CN" altLang="en-US"/>
              <a:t>即</a:t>
            </a:r>
            <a:r>
              <a:rPr lang="en-US" altLang="zh-CN" i="1"/>
              <a:t>AB</a:t>
            </a:r>
            <a:r>
              <a:rPr lang="zh-CN" altLang="en-US"/>
              <a:t>可逆</a:t>
            </a:r>
            <a:r>
              <a:rPr lang="en-US" altLang="zh-CN"/>
              <a:t>.</a:t>
            </a:r>
          </a:p>
        </p:txBody>
      </p:sp>
      <p:sp>
        <p:nvSpPr>
          <p:cNvPr id="193550" name="Rectangle 14"/>
          <p:cNvSpPr>
            <a:spLocks noChangeArrowheads="1"/>
          </p:cNvSpPr>
          <p:nvPr/>
        </p:nvSpPr>
        <p:spPr bwMode="auto">
          <a:xfrm>
            <a:off x="4044827" y="2826691"/>
            <a:ext cx="11019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从而</a:t>
            </a:r>
          </a:p>
        </p:txBody>
      </p:sp>
      <p:sp>
        <p:nvSpPr>
          <p:cNvPr id="193551" name="Rectangle 15"/>
          <p:cNvSpPr>
            <a:spLocks noChangeArrowheads="1"/>
          </p:cNvSpPr>
          <p:nvPr/>
        </p:nvSpPr>
        <p:spPr bwMode="auto">
          <a:xfrm>
            <a:off x="1664530" y="4413206"/>
            <a:ext cx="11019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故：</a:t>
            </a:r>
          </a:p>
        </p:txBody>
      </p:sp>
      <p:graphicFrame>
        <p:nvGraphicFramePr>
          <p:cNvPr id="193552" name="Object 16"/>
          <p:cNvGraphicFramePr>
            <a:graphicFrameLocks noChangeAspect="1"/>
          </p:cNvGraphicFramePr>
          <p:nvPr/>
        </p:nvGraphicFramePr>
        <p:xfrm>
          <a:off x="4237938" y="5048162"/>
          <a:ext cx="3331156" cy="631458"/>
        </p:xfrm>
        <a:graphic>
          <a:graphicData uri="http://schemas.openxmlformats.org/presentationml/2006/ole">
            <mc:AlternateContent xmlns:mc="http://schemas.openxmlformats.org/markup-compatibility/2006">
              <mc:Choice xmlns:v="urn:schemas-microsoft-com:vml" Requires="v">
                <p:oleObj spid="_x0000_s193756" name="Equation" r:id="rId13" imgW="1117440" imgH="253800" progId="Equation.DSMT4">
                  <p:embed/>
                </p:oleObj>
              </mc:Choice>
              <mc:Fallback>
                <p:oleObj name="Equation" r:id="rId13" imgW="1117440" imgH="2538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7938" y="5048162"/>
                        <a:ext cx="3331156" cy="63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3553" name="Object 17"/>
          <p:cNvGraphicFramePr>
            <a:graphicFrameLocks noChangeAspect="1"/>
          </p:cNvGraphicFramePr>
          <p:nvPr/>
        </p:nvGraphicFramePr>
        <p:xfrm>
          <a:off x="4235838" y="6318074"/>
          <a:ext cx="1427339" cy="493272"/>
        </p:xfrm>
        <a:graphic>
          <a:graphicData uri="http://schemas.openxmlformats.org/presentationml/2006/ole">
            <mc:AlternateContent xmlns:mc="http://schemas.openxmlformats.org/markup-compatibility/2006">
              <mc:Choice xmlns:v="urn:schemas-microsoft-com:vml" Requires="v">
                <p:oleObj spid="_x0000_s193757" name="Equation" r:id="rId15" imgW="520560" imgH="215640" progId="Equation.DSMT4">
                  <p:embed/>
                </p:oleObj>
              </mc:Choice>
              <mc:Fallback>
                <p:oleObj name="Equation" r:id="rId15" imgW="520560" imgH="21564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5838" y="6318074"/>
                        <a:ext cx="1427339" cy="49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3554" name="Rectangle 18"/>
          <p:cNvSpPr>
            <a:spLocks noChangeArrowheads="1"/>
          </p:cNvSpPr>
          <p:nvPr/>
        </p:nvSpPr>
        <p:spPr bwMode="auto">
          <a:xfrm>
            <a:off x="1238426" y="1556779"/>
            <a:ext cx="11019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证：</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46"/>
                                        </p:tgtEl>
                                        <p:attrNameLst>
                                          <p:attrName>style.visibility</p:attrName>
                                        </p:attrNameLst>
                                      </p:cBhvr>
                                      <p:to>
                                        <p:strVal val="visible"/>
                                      </p:to>
                                    </p:set>
                                    <p:animEffect transition="in" filter="wipe(left)">
                                      <p:cBhvr>
                                        <p:cTn id="7" dur="500"/>
                                        <p:tgtEl>
                                          <p:spTgt spid="193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3545"/>
                                        </p:tgtEl>
                                        <p:attrNameLst>
                                          <p:attrName>style.visibility</p:attrName>
                                        </p:attrNameLst>
                                      </p:cBhvr>
                                      <p:to>
                                        <p:strVal val="visible"/>
                                      </p:to>
                                    </p:set>
                                    <p:animEffect transition="in" filter="wipe(left)">
                                      <p:cBhvr>
                                        <p:cTn id="12" dur="500"/>
                                        <p:tgtEl>
                                          <p:spTgt spid="193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547"/>
                                        </p:tgtEl>
                                        <p:attrNameLst>
                                          <p:attrName>style.visibility</p:attrName>
                                        </p:attrNameLst>
                                      </p:cBhvr>
                                      <p:to>
                                        <p:strVal val="visible"/>
                                      </p:to>
                                    </p:set>
                                    <p:animEffect transition="in" filter="wipe(left)">
                                      <p:cBhvr>
                                        <p:cTn id="17" dur="500"/>
                                        <p:tgtEl>
                                          <p:spTgt spid="1935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3550"/>
                                        </p:tgtEl>
                                        <p:attrNameLst>
                                          <p:attrName>style.visibility</p:attrName>
                                        </p:attrNameLst>
                                      </p:cBhvr>
                                      <p:to>
                                        <p:strVal val="visible"/>
                                      </p:to>
                                    </p:set>
                                    <p:animEffect transition="in" filter="wipe(left)">
                                      <p:cBhvr>
                                        <p:cTn id="22" dur="500"/>
                                        <p:tgtEl>
                                          <p:spTgt spid="193550"/>
                                        </p:tgtEl>
                                      </p:cBhvr>
                                    </p:animEffect>
                                  </p:childTnLst>
                                </p:cTn>
                              </p:par>
                              <p:par>
                                <p:cTn id="23" presetID="22" presetClass="entr" presetSubtype="8" fill="hold" nodeType="withEffect">
                                  <p:stCondLst>
                                    <p:cond delay="0"/>
                                  </p:stCondLst>
                                  <p:childTnLst>
                                    <p:set>
                                      <p:cBhvr>
                                        <p:cTn id="24" dur="1" fill="hold">
                                          <p:stCondLst>
                                            <p:cond delay="0"/>
                                          </p:stCondLst>
                                        </p:cTn>
                                        <p:tgtEl>
                                          <p:spTgt spid="193544"/>
                                        </p:tgtEl>
                                        <p:attrNameLst>
                                          <p:attrName>style.visibility</p:attrName>
                                        </p:attrNameLst>
                                      </p:cBhvr>
                                      <p:to>
                                        <p:strVal val="visible"/>
                                      </p:to>
                                    </p:set>
                                    <p:animEffect transition="in" filter="wipe(left)">
                                      <p:cBhvr>
                                        <p:cTn id="25" dur="500"/>
                                        <p:tgtEl>
                                          <p:spTgt spid="19354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3551"/>
                                        </p:tgtEl>
                                        <p:attrNameLst>
                                          <p:attrName>style.visibility</p:attrName>
                                        </p:attrNameLst>
                                      </p:cBhvr>
                                      <p:to>
                                        <p:strVal val="visible"/>
                                      </p:to>
                                    </p:set>
                                    <p:animEffect transition="in" filter="wipe(left)">
                                      <p:cBhvr>
                                        <p:cTn id="30" dur="500"/>
                                        <p:tgtEl>
                                          <p:spTgt spid="193551"/>
                                        </p:tgtEl>
                                      </p:cBhvr>
                                    </p:animEffect>
                                  </p:childTnLst>
                                </p:cTn>
                              </p:par>
                              <p:par>
                                <p:cTn id="31" presetID="22" presetClass="entr" presetSubtype="8" fill="hold" nodeType="withEffect">
                                  <p:stCondLst>
                                    <p:cond delay="0"/>
                                  </p:stCondLst>
                                  <p:childTnLst>
                                    <p:set>
                                      <p:cBhvr>
                                        <p:cTn id="32" dur="1" fill="hold">
                                          <p:stCondLst>
                                            <p:cond delay="0"/>
                                          </p:stCondLst>
                                        </p:cTn>
                                        <p:tgtEl>
                                          <p:spTgt spid="193543"/>
                                        </p:tgtEl>
                                        <p:attrNameLst>
                                          <p:attrName>style.visibility</p:attrName>
                                        </p:attrNameLst>
                                      </p:cBhvr>
                                      <p:to>
                                        <p:strVal val="visible"/>
                                      </p:to>
                                    </p:set>
                                    <p:animEffect transition="in" filter="wipe(left)">
                                      <p:cBhvr>
                                        <p:cTn id="33" dur="500"/>
                                        <p:tgtEl>
                                          <p:spTgt spid="19354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3552"/>
                                        </p:tgtEl>
                                        <p:attrNameLst>
                                          <p:attrName>style.visibility</p:attrName>
                                        </p:attrNameLst>
                                      </p:cBhvr>
                                      <p:to>
                                        <p:strVal val="visible"/>
                                      </p:to>
                                    </p:set>
                                    <p:animEffect transition="in" filter="wipe(left)">
                                      <p:cBhvr>
                                        <p:cTn id="38" dur="500"/>
                                        <p:tgtEl>
                                          <p:spTgt spid="19355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93542"/>
                                        </p:tgtEl>
                                        <p:attrNameLst>
                                          <p:attrName>style.visibility</p:attrName>
                                        </p:attrNameLst>
                                      </p:cBhvr>
                                      <p:to>
                                        <p:strVal val="visible"/>
                                      </p:to>
                                    </p:set>
                                    <p:animEffect transition="in" filter="wipe(left)">
                                      <p:cBhvr>
                                        <p:cTn id="43" dur="500"/>
                                        <p:tgtEl>
                                          <p:spTgt spid="19354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93553"/>
                                        </p:tgtEl>
                                        <p:attrNameLst>
                                          <p:attrName>style.visibility</p:attrName>
                                        </p:attrNameLst>
                                      </p:cBhvr>
                                      <p:to>
                                        <p:strVal val="visible"/>
                                      </p:to>
                                    </p:set>
                                    <p:animEffect transition="in" filter="wipe(left)">
                                      <p:cBhvr>
                                        <p:cTn id="48" dur="500"/>
                                        <p:tgtEl>
                                          <p:spTgt spid="193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6" grpId="0"/>
      <p:bldP spid="193547" grpId="0"/>
      <p:bldP spid="193550" grpId="0"/>
      <p:bldP spid="1935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1081000" y="5002386"/>
            <a:ext cx="10176087" cy="634955"/>
          </a:xfrm>
          <a:prstGeom prst="rect">
            <a:avLst/>
          </a:prstGeom>
          <a:noFill/>
          <a:ln w="57150" cmpd="thinThick">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pPr>
              <a:spcBef>
                <a:spcPct val="50000"/>
              </a:spcBef>
            </a:pPr>
            <a:r>
              <a:rPr lang="zh-CN" altLang="en-US">
                <a:solidFill>
                  <a:srgbClr val="0000FF"/>
                </a:solidFill>
                <a:latin typeface="黑体" pitchFamily="2" charset="-122"/>
                <a:ea typeface="黑体" pitchFamily="2" charset="-122"/>
              </a:rPr>
              <a:t>定理</a:t>
            </a:r>
            <a:r>
              <a:rPr lang="en-US" altLang="zh-CN">
                <a:solidFill>
                  <a:srgbClr val="0000FF"/>
                </a:solidFill>
                <a:latin typeface="黑体" pitchFamily="2" charset="-122"/>
                <a:ea typeface="黑体" pitchFamily="2" charset="-122"/>
              </a:rPr>
              <a:t>1</a:t>
            </a:r>
            <a:r>
              <a:rPr lang="en-US" altLang="zh-CN">
                <a:latin typeface="黑体" pitchFamily="2" charset="-122"/>
                <a:ea typeface="黑体" pitchFamily="2" charset="-122"/>
              </a:rPr>
              <a:t> </a:t>
            </a:r>
            <a:r>
              <a:rPr lang="zh-CN" altLang="en-US">
                <a:solidFill>
                  <a:schemeClr val="bg2"/>
                </a:solidFill>
                <a:latin typeface="黑体" pitchFamily="2" charset="-122"/>
                <a:ea typeface="黑体" pitchFamily="2" charset="-122"/>
              </a:rPr>
              <a:t>若</a:t>
            </a:r>
            <a:r>
              <a:rPr lang="en-US" altLang="zh-CN" i="1">
                <a:solidFill>
                  <a:schemeClr val="bg2"/>
                </a:solidFill>
                <a:ea typeface="黑体" pitchFamily="2" charset="-122"/>
              </a:rPr>
              <a:t>A</a:t>
            </a:r>
            <a:r>
              <a:rPr lang="zh-CN" altLang="en-US">
                <a:solidFill>
                  <a:schemeClr val="bg2"/>
                </a:solidFill>
                <a:latin typeface="黑体" pitchFamily="2" charset="-122"/>
                <a:ea typeface="黑体" pitchFamily="2" charset="-122"/>
              </a:rPr>
              <a:t>是可逆矩阵，则</a:t>
            </a:r>
            <a:r>
              <a:rPr lang="en-US" altLang="zh-CN" i="1">
                <a:solidFill>
                  <a:schemeClr val="bg2"/>
                </a:solidFill>
                <a:ea typeface="黑体" pitchFamily="2" charset="-122"/>
              </a:rPr>
              <a:t>A</a:t>
            </a:r>
            <a:r>
              <a:rPr lang="zh-CN" altLang="en-US">
                <a:solidFill>
                  <a:schemeClr val="bg2"/>
                </a:solidFill>
                <a:latin typeface="黑体" pitchFamily="2" charset="-122"/>
                <a:ea typeface="黑体" pitchFamily="2" charset="-122"/>
              </a:rPr>
              <a:t>的逆矩阵是</a:t>
            </a:r>
            <a:r>
              <a:rPr lang="zh-CN" altLang="en-US">
                <a:solidFill>
                  <a:srgbClr val="0000FF"/>
                </a:solidFill>
                <a:latin typeface="黑体" pitchFamily="2" charset="-122"/>
                <a:ea typeface="黑体" pitchFamily="2" charset="-122"/>
              </a:rPr>
              <a:t>唯一</a:t>
            </a:r>
            <a:r>
              <a:rPr lang="zh-CN" altLang="en-US">
                <a:solidFill>
                  <a:schemeClr val="bg2"/>
                </a:solidFill>
                <a:latin typeface="黑体" pitchFamily="2" charset="-122"/>
                <a:ea typeface="黑体" pitchFamily="2" charset="-122"/>
              </a:rPr>
              <a:t>的</a:t>
            </a:r>
            <a:r>
              <a:rPr lang="en-US" altLang="zh-CN">
                <a:solidFill>
                  <a:schemeClr val="bg2"/>
                </a:solidFill>
                <a:latin typeface="黑体" pitchFamily="2" charset="-122"/>
                <a:ea typeface="黑体" pitchFamily="2" charset="-122"/>
              </a:rPr>
              <a:t>.</a:t>
            </a:r>
          </a:p>
        </p:txBody>
      </p:sp>
      <p:sp>
        <p:nvSpPr>
          <p:cNvPr id="79884" name="Text Box 12"/>
          <p:cNvSpPr txBox="1">
            <a:spLocks noChangeArrowheads="1"/>
          </p:cNvSpPr>
          <p:nvPr/>
        </p:nvSpPr>
        <p:spPr bwMode="auto">
          <a:xfrm>
            <a:off x="10054505" y="2161060"/>
            <a:ext cx="1202582"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261" tIns="56130" rIns="112261" bIns="56130">
            <a:spAutoFit/>
          </a:bodyPr>
          <a:lstStyle/>
          <a:p>
            <a:pPr>
              <a:spcBef>
                <a:spcPct val="50000"/>
              </a:spcBef>
            </a:pPr>
            <a:r>
              <a:rPr lang="zh-CN" altLang="en-US" dirty="0">
                <a:solidFill>
                  <a:schemeClr val="bg2"/>
                </a:solidFill>
              </a:rPr>
              <a:t>则有</a:t>
            </a:r>
          </a:p>
        </p:txBody>
      </p:sp>
      <p:graphicFrame>
        <p:nvGraphicFramePr>
          <p:cNvPr id="79885" name="Object 13"/>
          <p:cNvGraphicFramePr>
            <a:graphicFrameLocks noChangeAspect="1"/>
          </p:cNvGraphicFramePr>
          <p:nvPr/>
        </p:nvGraphicFramePr>
        <p:xfrm>
          <a:off x="2569210" y="2905405"/>
          <a:ext cx="6061992" cy="432049"/>
        </p:xfrm>
        <a:graphic>
          <a:graphicData uri="http://schemas.openxmlformats.org/presentationml/2006/ole">
            <mc:AlternateContent xmlns:mc="http://schemas.openxmlformats.org/markup-compatibility/2006">
              <mc:Choice xmlns:v="urn:schemas-microsoft-com:vml" Requires="v">
                <p:oleObj spid="_x0000_s80088" name="Equation" r:id="rId3" imgW="4584600" imgH="393480" progId="Equation.3">
                  <p:embed/>
                </p:oleObj>
              </mc:Choice>
              <mc:Fallback>
                <p:oleObj name="Equation" r:id="rId3" imgW="4584600" imgH="39348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210" y="2905405"/>
                        <a:ext cx="6061992" cy="432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86" name="Text Box 14"/>
          <p:cNvSpPr txBox="1">
            <a:spLocks noChangeArrowheads="1"/>
          </p:cNvSpPr>
          <p:nvPr/>
        </p:nvSpPr>
        <p:spPr bwMode="auto">
          <a:xfrm>
            <a:off x="1076648" y="3540361"/>
            <a:ext cx="198568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pPr>
              <a:spcBef>
                <a:spcPct val="50000"/>
              </a:spcBef>
            </a:pPr>
            <a:r>
              <a:rPr lang="zh-CN" altLang="en-US" dirty="0">
                <a:solidFill>
                  <a:schemeClr val="bg2"/>
                </a:solidFill>
              </a:rPr>
              <a:t>可得</a:t>
            </a:r>
          </a:p>
        </p:txBody>
      </p:sp>
      <p:graphicFrame>
        <p:nvGraphicFramePr>
          <p:cNvPr id="79887" name="Object 15"/>
          <p:cNvGraphicFramePr>
            <a:graphicFrameLocks noChangeAspect="1"/>
          </p:cNvGraphicFramePr>
          <p:nvPr/>
        </p:nvGraphicFramePr>
        <p:xfrm>
          <a:off x="2363506" y="3696039"/>
          <a:ext cx="1544884" cy="320101"/>
        </p:xfrm>
        <a:graphic>
          <a:graphicData uri="http://schemas.openxmlformats.org/presentationml/2006/ole">
            <mc:AlternateContent xmlns:mc="http://schemas.openxmlformats.org/markup-compatibility/2006">
              <mc:Choice xmlns:v="urn:schemas-microsoft-com:vml" Requires="v">
                <p:oleObj spid="_x0000_s80089" name="Equation" r:id="rId5" imgW="1168200" imgH="291960" progId="Equation.3">
                  <p:embed/>
                </p:oleObj>
              </mc:Choice>
              <mc:Fallback>
                <p:oleObj name="Equation" r:id="rId5" imgW="1168200" imgH="29196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3506" y="3696039"/>
                        <a:ext cx="1544884" cy="320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8" name="Object 16"/>
          <p:cNvGraphicFramePr>
            <a:graphicFrameLocks noChangeAspect="1"/>
          </p:cNvGraphicFramePr>
          <p:nvPr>
            <p:extLst>
              <p:ext uri="{D42A27DB-BD31-4B8C-83A1-F6EECF244321}">
                <p14:modId xmlns:p14="http://schemas.microsoft.com/office/powerpoint/2010/main" val="1007248573"/>
              </p:ext>
            </p:extLst>
          </p:nvPr>
        </p:nvGraphicFramePr>
        <p:xfrm>
          <a:off x="3841222" y="3648746"/>
          <a:ext cx="1603657" cy="419806"/>
        </p:xfrm>
        <a:graphic>
          <a:graphicData uri="http://schemas.openxmlformats.org/presentationml/2006/ole">
            <mc:AlternateContent xmlns:mc="http://schemas.openxmlformats.org/markup-compatibility/2006">
              <mc:Choice xmlns:v="urn:schemas-microsoft-com:vml" Requires="v">
                <p:oleObj spid="_x0000_s80090" name="Equation" r:id="rId7" imgW="1282680" imgH="406080" progId="Equation.3">
                  <p:embed/>
                </p:oleObj>
              </mc:Choice>
              <mc:Fallback>
                <p:oleObj name="Equation" r:id="rId7" imgW="1282680" imgH="40608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222" y="3648746"/>
                        <a:ext cx="1603657" cy="4198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9" name="Object 17"/>
          <p:cNvGraphicFramePr>
            <a:graphicFrameLocks noChangeAspect="1"/>
          </p:cNvGraphicFramePr>
          <p:nvPr>
            <p:extLst>
              <p:ext uri="{D42A27DB-BD31-4B8C-83A1-F6EECF244321}">
                <p14:modId xmlns:p14="http://schemas.microsoft.com/office/powerpoint/2010/main" val="1389211214"/>
              </p:ext>
            </p:extLst>
          </p:nvPr>
        </p:nvGraphicFramePr>
        <p:xfrm>
          <a:off x="5573230" y="3647872"/>
          <a:ext cx="1685520" cy="421554"/>
        </p:xfrm>
        <a:graphic>
          <a:graphicData uri="http://schemas.openxmlformats.org/presentationml/2006/ole">
            <mc:AlternateContent xmlns:mc="http://schemas.openxmlformats.org/markup-compatibility/2006">
              <mc:Choice xmlns:v="urn:schemas-microsoft-com:vml" Requires="v">
                <p:oleObj spid="_x0000_s80091" name="Equation" r:id="rId9" imgW="1346040" imgH="406080" progId="Equation.3">
                  <p:embed/>
                </p:oleObj>
              </mc:Choice>
              <mc:Fallback>
                <p:oleObj name="Equation" r:id="rId9" imgW="1346040" imgH="40608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3230" y="3647872"/>
                        <a:ext cx="1685520" cy="421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0" name="Object 18"/>
          <p:cNvGraphicFramePr>
            <a:graphicFrameLocks noChangeAspect="1"/>
          </p:cNvGraphicFramePr>
          <p:nvPr>
            <p:extLst>
              <p:ext uri="{D42A27DB-BD31-4B8C-83A1-F6EECF244321}">
                <p14:modId xmlns:p14="http://schemas.microsoft.com/office/powerpoint/2010/main" val="551442846"/>
              </p:ext>
            </p:extLst>
          </p:nvPr>
        </p:nvGraphicFramePr>
        <p:xfrm>
          <a:off x="7260473" y="3691601"/>
          <a:ext cx="1914313" cy="334096"/>
        </p:xfrm>
        <a:graphic>
          <a:graphicData uri="http://schemas.openxmlformats.org/presentationml/2006/ole">
            <mc:AlternateContent xmlns:mc="http://schemas.openxmlformats.org/markup-compatibility/2006">
              <mc:Choice xmlns:v="urn:schemas-microsoft-com:vml" Requires="v">
                <p:oleObj spid="_x0000_s80092" name="Equation" r:id="rId11" imgW="1523880" imgH="317160" progId="Equation.3">
                  <p:embed/>
                </p:oleObj>
              </mc:Choice>
              <mc:Fallback>
                <p:oleObj name="Equation" r:id="rId11" imgW="1523880" imgH="31716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0473" y="3691601"/>
                        <a:ext cx="1914313" cy="334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891" name="Group 19"/>
          <p:cNvGrpSpPr>
            <a:grpSpLocks/>
          </p:cNvGrpSpPr>
          <p:nvPr/>
        </p:nvGrpSpPr>
        <p:grpSpPr bwMode="auto">
          <a:xfrm>
            <a:off x="1148656" y="4254031"/>
            <a:ext cx="5323134" cy="615716"/>
            <a:chOff x="576" y="1104"/>
            <a:chExt cx="2536" cy="352"/>
          </a:xfrm>
        </p:grpSpPr>
        <p:sp>
          <p:nvSpPr>
            <p:cNvPr id="79892" name="Rectangle 20"/>
            <p:cNvSpPr>
              <a:spLocks noChangeArrowheads="1"/>
            </p:cNvSpPr>
            <p:nvPr/>
          </p:nvSpPr>
          <p:spPr bwMode="auto">
            <a:xfrm>
              <a:off x="576" y="1104"/>
              <a:ext cx="2536"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bg2"/>
                  </a:solidFill>
                </a:rPr>
                <a:t>所以     的逆矩阵是唯一的</a:t>
              </a:r>
              <a:r>
                <a:rPr lang="en-US" altLang="zh-CN" dirty="0">
                  <a:solidFill>
                    <a:schemeClr val="bg2"/>
                  </a:solidFill>
                </a:rPr>
                <a:t>. </a:t>
              </a:r>
            </a:p>
          </p:txBody>
        </p:sp>
        <p:graphicFrame>
          <p:nvGraphicFramePr>
            <p:cNvPr id="79893" name="Object 21"/>
            <p:cNvGraphicFramePr>
              <a:graphicFrameLocks noChangeAspect="1"/>
            </p:cNvGraphicFramePr>
            <p:nvPr/>
          </p:nvGraphicFramePr>
          <p:xfrm>
            <a:off x="1112" y="1156"/>
            <a:ext cx="183" cy="191"/>
          </p:xfrm>
          <a:graphic>
            <a:graphicData uri="http://schemas.openxmlformats.org/presentationml/2006/ole">
              <mc:AlternateContent xmlns:mc="http://schemas.openxmlformats.org/markup-compatibility/2006">
                <mc:Choice xmlns:v="urn:schemas-microsoft-com:vml" Requires="v">
                  <p:oleObj spid="_x0000_s80093" name="Equation" r:id="rId13" imgW="291960" imgH="304560" progId="Equation.3">
                    <p:embed/>
                  </p:oleObj>
                </mc:Choice>
                <mc:Fallback>
                  <p:oleObj name="Equation" r:id="rId13" imgW="291960" imgH="30456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2" y="1156"/>
                          <a:ext cx="183"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9907" name="Text Box 35"/>
          <p:cNvSpPr txBox="1">
            <a:spLocks noChangeArrowheads="1"/>
          </p:cNvSpPr>
          <p:nvPr/>
        </p:nvSpPr>
        <p:spPr bwMode="auto">
          <a:xfrm>
            <a:off x="1175456" y="286867"/>
            <a:ext cx="688379" cy="1359851"/>
          </a:xfrm>
          <a:prstGeom prst="rect">
            <a:avLst/>
          </a:prstGeom>
          <a:solidFill>
            <a:srgbClr val="FFFF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12261" tIns="56130" rIns="112261" bIns="56130">
            <a:spAutoFit/>
          </a:bodyPr>
          <a:lstStyle/>
          <a:p>
            <a:r>
              <a:rPr lang="en-US" altLang="zh-CN" sz="8100" b="0" dirty="0">
                <a:solidFill>
                  <a:srgbClr val="FF0000"/>
                </a:solidFill>
              </a:rPr>
              <a:t>?</a:t>
            </a:r>
          </a:p>
        </p:txBody>
      </p:sp>
      <p:sp>
        <p:nvSpPr>
          <p:cNvPr id="79908" name="Text Box 36"/>
          <p:cNvSpPr txBox="1">
            <a:spLocks noChangeArrowheads="1"/>
          </p:cNvSpPr>
          <p:nvPr/>
        </p:nvSpPr>
        <p:spPr bwMode="auto">
          <a:xfrm>
            <a:off x="2128414" y="208154"/>
            <a:ext cx="878354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i="1" dirty="0"/>
              <a:t>n</a:t>
            </a:r>
            <a:r>
              <a:rPr lang="zh-CN" altLang="en-US" dirty="0"/>
              <a:t>阶矩阵在逆矩阵存在时，其逆矩阵</a:t>
            </a:r>
            <a:r>
              <a:rPr lang="zh-CN" altLang="en-US" dirty="0">
                <a:solidFill>
                  <a:srgbClr val="CC0000"/>
                </a:solidFill>
                <a:ea typeface="黑体" pitchFamily="2" charset="-122"/>
              </a:rPr>
              <a:t>唯一吗</a:t>
            </a:r>
            <a:r>
              <a:rPr lang="zh-CN" altLang="en-US" dirty="0"/>
              <a:t>？</a:t>
            </a:r>
          </a:p>
        </p:txBody>
      </p:sp>
      <p:sp>
        <p:nvSpPr>
          <p:cNvPr id="79909" name="Text Box 37"/>
          <p:cNvSpPr txBox="1">
            <a:spLocks noChangeArrowheads="1"/>
          </p:cNvSpPr>
          <p:nvPr/>
        </p:nvSpPr>
        <p:spPr bwMode="auto">
          <a:xfrm>
            <a:off x="3668936" y="683934"/>
            <a:ext cx="602477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smtClean="0"/>
              <a:t>具备</a:t>
            </a:r>
            <a:r>
              <a:rPr lang="zh-CN" altLang="en-US" dirty="0">
                <a:solidFill>
                  <a:srgbClr val="CC0000"/>
                </a:solidFill>
                <a:ea typeface="黑体" pitchFamily="2" charset="-122"/>
              </a:rPr>
              <a:t>什么条</a:t>
            </a:r>
            <a:r>
              <a:rPr lang="zh-CN" altLang="en-US" dirty="0">
                <a:solidFill>
                  <a:srgbClr val="CC0000"/>
                </a:solidFill>
              </a:rPr>
              <a:t>件</a:t>
            </a:r>
            <a:r>
              <a:rPr lang="zh-CN" altLang="en-US" dirty="0"/>
              <a:t>时</a:t>
            </a:r>
            <a:r>
              <a:rPr lang="zh-CN" altLang="en-US" dirty="0" smtClean="0"/>
              <a:t>，是可逆阵</a:t>
            </a:r>
            <a:r>
              <a:rPr lang="zh-CN" altLang="en-US" dirty="0"/>
              <a:t>？ </a:t>
            </a:r>
          </a:p>
        </p:txBody>
      </p:sp>
      <p:sp>
        <p:nvSpPr>
          <p:cNvPr id="79910" name="Text Box 38"/>
          <p:cNvSpPr txBox="1">
            <a:spLocks noChangeArrowheads="1"/>
          </p:cNvSpPr>
          <p:nvPr/>
        </p:nvSpPr>
        <p:spPr bwMode="auto">
          <a:xfrm>
            <a:off x="3668936" y="1159713"/>
            <a:ext cx="514953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t>可逆时</a:t>
            </a:r>
            <a:r>
              <a:rPr lang="zh-CN" altLang="en-US" dirty="0">
                <a:solidFill>
                  <a:srgbClr val="CC0000"/>
                </a:solidFill>
                <a:ea typeface="黑体" pitchFamily="2" charset="-122"/>
              </a:rPr>
              <a:t>如何求</a:t>
            </a:r>
            <a:r>
              <a:rPr lang="zh-CN" altLang="en-US" dirty="0"/>
              <a:t>其逆矩阵？ </a:t>
            </a:r>
          </a:p>
        </p:txBody>
      </p:sp>
      <p:sp>
        <p:nvSpPr>
          <p:cNvPr id="79911" name="Rectangle 39"/>
          <p:cNvSpPr>
            <a:spLocks noChangeArrowheads="1"/>
          </p:cNvSpPr>
          <p:nvPr/>
        </p:nvSpPr>
        <p:spPr bwMode="auto">
          <a:xfrm>
            <a:off x="986543" y="1629506"/>
            <a:ext cx="208619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dirty="0"/>
              <a:t>先来看： </a:t>
            </a:r>
          </a:p>
        </p:txBody>
      </p:sp>
      <p:sp>
        <p:nvSpPr>
          <p:cNvPr id="79912" name="Rectangle 40"/>
          <p:cNvSpPr>
            <a:spLocks noChangeArrowheads="1"/>
          </p:cNvSpPr>
          <p:nvPr/>
        </p:nvSpPr>
        <p:spPr bwMode="auto">
          <a:xfrm>
            <a:off x="1746391" y="2159440"/>
            <a:ext cx="874026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dirty="0"/>
              <a:t>若</a:t>
            </a:r>
            <a:r>
              <a:rPr lang="en-US" altLang="zh-CN" i="1" dirty="0"/>
              <a:t>n</a:t>
            </a:r>
            <a:r>
              <a:rPr lang="zh-CN" altLang="en-US" dirty="0"/>
              <a:t>阶矩阵</a:t>
            </a:r>
            <a:r>
              <a:rPr lang="en-US" altLang="zh-CN" i="1" dirty="0"/>
              <a:t>A</a:t>
            </a:r>
            <a:r>
              <a:rPr lang="zh-CN" altLang="en-US" dirty="0"/>
              <a:t>可逆，设</a:t>
            </a:r>
            <a:r>
              <a:rPr lang="en-US" altLang="zh-CN" i="1" dirty="0"/>
              <a:t>B</a:t>
            </a:r>
            <a:r>
              <a:rPr lang="zh-CN" altLang="en-US" dirty="0"/>
              <a:t>和</a:t>
            </a:r>
            <a:r>
              <a:rPr lang="en-US" altLang="zh-CN" i="1" dirty="0"/>
              <a:t>C</a:t>
            </a:r>
            <a:r>
              <a:rPr lang="zh-CN" altLang="en-US" dirty="0"/>
              <a:t>都是</a:t>
            </a:r>
            <a:r>
              <a:rPr lang="en-US" altLang="zh-CN" i="1" dirty="0"/>
              <a:t>A</a:t>
            </a:r>
            <a:r>
              <a:rPr lang="zh-CN" altLang="en-US" dirty="0"/>
              <a:t>的逆矩阵， </a:t>
            </a:r>
          </a:p>
        </p:txBody>
      </p:sp>
      <p:sp>
        <p:nvSpPr>
          <p:cNvPr id="79914" name="Rectangle 42"/>
          <p:cNvSpPr>
            <a:spLocks noChangeArrowheads="1"/>
          </p:cNvSpPr>
          <p:nvPr/>
        </p:nvSpPr>
        <p:spPr bwMode="auto">
          <a:xfrm>
            <a:off x="1937403" y="5760336"/>
            <a:ext cx="793235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dirty="0"/>
              <a:t>由于 </a:t>
            </a:r>
            <a:r>
              <a:rPr lang="en-US" altLang="zh-CN" i="1" dirty="0"/>
              <a:t>A</a:t>
            </a:r>
            <a:r>
              <a:rPr lang="en-US" altLang="zh-CN" baseline="30000" dirty="0"/>
              <a:t>−1</a:t>
            </a:r>
            <a:r>
              <a:rPr lang="en-US" altLang="zh-CN" i="1" dirty="0"/>
              <a:t>A</a:t>
            </a:r>
            <a:r>
              <a:rPr lang="zh-CN" altLang="en-US" dirty="0"/>
              <a:t>＝</a:t>
            </a:r>
            <a:r>
              <a:rPr lang="en-US" altLang="zh-CN" i="1" dirty="0"/>
              <a:t>AA</a:t>
            </a:r>
            <a:r>
              <a:rPr lang="en-US" altLang="zh-CN" baseline="30000" dirty="0"/>
              <a:t>−1</a:t>
            </a:r>
            <a:r>
              <a:rPr lang="zh-CN" altLang="en-US" dirty="0"/>
              <a:t>＝</a:t>
            </a:r>
            <a:r>
              <a:rPr lang="en-US" altLang="zh-CN" i="1" dirty="0"/>
              <a:t>E</a:t>
            </a:r>
            <a:r>
              <a:rPr lang="zh-CN" altLang="en-US" dirty="0"/>
              <a:t>，可知</a:t>
            </a:r>
            <a:r>
              <a:rPr lang="en-US" altLang="zh-CN" i="1" dirty="0"/>
              <a:t>A</a:t>
            </a:r>
            <a:r>
              <a:rPr lang="en-US" altLang="zh-CN" baseline="30000" dirty="0"/>
              <a:t>−1</a:t>
            </a:r>
            <a:r>
              <a:rPr lang="zh-CN" altLang="en-US" dirty="0"/>
              <a:t>可逆，且 </a:t>
            </a:r>
          </a:p>
        </p:txBody>
      </p:sp>
      <p:sp>
        <p:nvSpPr>
          <p:cNvPr id="79915" name="Rectangle 43"/>
          <p:cNvSpPr>
            <a:spLocks noChangeArrowheads="1"/>
          </p:cNvSpPr>
          <p:nvPr/>
        </p:nvSpPr>
        <p:spPr bwMode="auto">
          <a:xfrm>
            <a:off x="6552802" y="4204243"/>
            <a:ext cx="2560687"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nchor="ctr">
            <a:spAutoFit/>
          </a:bodyPr>
          <a:lstStyle/>
          <a:p>
            <a:r>
              <a:rPr lang="zh-CN" altLang="en-US" dirty="0"/>
              <a:t>即 </a:t>
            </a:r>
            <a:r>
              <a:rPr lang="en-US" altLang="zh-CN" i="1" dirty="0"/>
              <a:t>B=C=A</a:t>
            </a:r>
            <a:r>
              <a:rPr lang="en-US" altLang="zh-CN" baseline="30000" dirty="0"/>
              <a:t>−1</a:t>
            </a:r>
            <a:r>
              <a:rPr lang="en-US" altLang="zh-CN" dirty="0"/>
              <a:t>.</a:t>
            </a:r>
          </a:p>
        </p:txBody>
      </p:sp>
      <p:sp>
        <p:nvSpPr>
          <p:cNvPr id="79916" name="Text Box 44"/>
          <p:cNvSpPr txBox="1">
            <a:spLocks noChangeArrowheads="1"/>
          </p:cNvSpPr>
          <p:nvPr/>
        </p:nvSpPr>
        <p:spPr bwMode="auto">
          <a:xfrm>
            <a:off x="3558964" y="6514554"/>
            <a:ext cx="3998404" cy="636576"/>
          </a:xfrm>
          <a:prstGeom prst="rect">
            <a:avLst/>
          </a:prstGeom>
          <a:solidFill>
            <a:srgbClr val="66FFFF"/>
          </a:solidFill>
          <a:ln w="38100" cmpd="dbl" algn="ctr">
            <a:solidFill>
              <a:schemeClr val="accent2"/>
            </a:solidFill>
            <a:miter lim="800000"/>
            <a:headEnd/>
            <a:tailEnd/>
          </a:ln>
          <a:effectLst>
            <a:outerShdw dist="107763" dir="2700000" algn="ctr" rotWithShape="0">
              <a:schemeClr val="bg2">
                <a:alpha val="50000"/>
              </a:schemeClr>
            </a:outerShdw>
          </a:effectLst>
        </p:spPr>
        <p:txBody>
          <a:bodyPr wrap="square" lIns="112261" tIns="56130" rIns="112261" bIns="56130">
            <a:spAutoFit/>
          </a:bodyPr>
          <a:lstStyle/>
          <a:p>
            <a:pPr algn="ctr"/>
            <a:r>
              <a:rPr lang="zh-CN" altLang="en-US" dirty="0">
                <a:latin typeface="楷体_GB2312" pitchFamily="49" charset="-122"/>
                <a:ea typeface="楷体_GB2312" pitchFamily="49" charset="-122"/>
              </a:rPr>
              <a:t>解决了第一个问题</a:t>
            </a:r>
            <a:r>
              <a:rPr lang="en-US" altLang="zh-CN" dirty="0">
                <a:latin typeface="楷体_GB2312" pitchFamily="49" charset="-122"/>
                <a:ea typeface="楷体_GB2312" pitchFamily="49" charset="-122"/>
              </a:rPr>
              <a:t>.</a:t>
            </a:r>
          </a:p>
        </p:txBody>
      </p:sp>
      <p:sp>
        <p:nvSpPr>
          <p:cNvPr id="79917" name="Text Box 45"/>
          <p:cNvSpPr txBox="1">
            <a:spLocks noChangeArrowheads="1"/>
          </p:cNvSpPr>
          <p:nvPr/>
        </p:nvSpPr>
        <p:spPr bwMode="auto">
          <a:xfrm>
            <a:off x="9578052" y="5754774"/>
            <a:ext cx="167903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dirty="0"/>
              <a:t>(</a:t>
            </a:r>
            <a:r>
              <a:rPr lang="en-US" altLang="zh-CN" i="1" dirty="0"/>
              <a:t>A</a:t>
            </a:r>
            <a:r>
              <a:rPr lang="en-US" altLang="zh-CN" baseline="30000" dirty="0"/>
              <a:t>−1</a:t>
            </a:r>
            <a:r>
              <a:rPr lang="en-US" altLang="zh-CN" dirty="0"/>
              <a:t>)</a:t>
            </a:r>
            <a:r>
              <a:rPr lang="en-US" altLang="zh-CN" baseline="30000" dirty="0"/>
              <a:t>−1</a:t>
            </a:r>
            <a:r>
              <a:rPr lang="en-US" altLang="zh-CN" dirty="0"/>
              <a:t>=</a:t>
            </a:r>
          </a:p>
        </p:txBody>
      </p:sp>
      <p:sp>
        <p:nvSpPr>
          <p:cNvPr id="79919" name="Text Box 47"/>
          <p:cNvSpPr txBox="1">
            <a:spLocks noChangeArrowheads="1"/>
          </p:cNvSpPr>
          <p:nvPr/>
        </p:nvSpPr>
        <p:spPr bwMode="auto">
          <a:xfrm>
            <a:off x="11178857" y="5754774"/>
            <a:ext cx="625863"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en-US" altLang="zh-CN" i="1" dirty="0"/>
              <a:t>A</a:t>
            </a:r>
            <a:r>
              <a:rPr lang="en-US" altLang="zh-CN" dirty="0"/>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908"/>
                                        </p:tgtEl>
                                        <p:attrNameLst>
                                          <p:attrName>style.visibility</p:attrName>
                                        </p:attrNameLst>
                                      </p:cBhvr>
                                      <p:to>
                                        <p:strVal val="visible"/>
                                      </p:to>
                                    </p:set>
                                    <p:animEffect transition="in" filter="wipe(left)">
                                      <p:cBhvr>
                                        <p:cTn id="7" dur="500"/>
                                        <p:tgtEl>
                                          <p:spTgt spid="79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909"/>
                                        </p:tgtEl>
                                        <p:attrNameLst>
                                          <p:attrName>style.visibility</p:attrName>
                                        </p:attrNameLst>
                                      </p:cBhvr>
                                      <p:to>
                                        <p:strVal val="visible"/>
                                      </p:to>
                                    </p:set>
                                    <p:animEffect transition="in" filter="wipe(left)">
                                      <p:cBhvr>
                                        <p:cTn id="12" dur="500"/>
                                        <p:tgtEl>
                                          <p:spTgt spid="799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910"/>
                                        </p:tgtEl>
                                        <p:attrNameLst>
                                          <p:attrName>style.visibility</p:attrName>
                                        </p:attrNameLst>
                                      </p:cBhvr>
                                      <p:to>
                                        <p:strVal val="visible"/>
                                      </p:to>
                                    </p:set>
                                    <p:animEffect transition="in" filter="wipe(left)">
                                      <p:cBhvr>
                                        <p:cTn id="17" dur="500"/>
                                        <p:tgtEl>
                                          <p:spTgt spid="799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911"/>
                                        </p:tgtEl>
                                        <p:attrNameLst>
                                          <p:attrName>style.visibility</p:attrName>
                                        </p:attrNameLst>
                                      </p:cBhvr>
                                      <p:to>
                                        <p:strVal val="visible"/>
                                      </p:to>
                                    </p:set>
                                    <p:animEffect transition="in" filter="wipe(left)">
                                      <p:cBhvr>
                                        <p:cTn id="22" dur="500"/>
                                        <p:tgtEl>
                                          <p:spTgt spid="799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912"/>
                                        </p:tgtEl>
                                        <p:attrNameLst>
                                          <p:attrName>style.visibility</p:attrName>
                                        </p:attrNameLst>
                                      </p:cBhvr>
                                      <p:to>
                                        <p:strVal val="visible"/>
                                      </p:to>
                                    </p:set>
                                    <p:animEffect transition="in" filter="wipe(left)">
                                      <p:cBhvr>
                                        <p:cTn id="27" dur="500"/>
                                        <p:tgtEl>
                                          <p:spTgt spid="799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79884"/>
                                        </p:tgtEl>
                                        <p:attrNameLst>
                                          <p:attrName>style.visibility</p:attrName>
                                        </p:attrNameLst>
                                      </p:cBhvr>
                                      <p:to>
                                        <p:strVal val="visible"/>
                                      </p:to>
                                    </p:set>
                                    <p:animEffect transition="in" filter="wipe(left)">
                                      <p:cBhvr>
                                        <p:cTn id="32" dur="75"/>
                                        <p:tgtEl>
                                          <p:spTgt spid="798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9885"/>
                                        </p:tgtEl>
                                        <p:attrNameLst>
                                          <p:attrName>style.visibility</p:attrName>
                                        </p:attrNameLst>
                                      </p:cBhvr>
                                      <p:to>
                                        <p:strVal val="visible"/>
                                      </p:to>
                                    </p:set>
                                    <p:animEffect transition="in" filter="wipe(left)">
                                      <p:cBhvr>
                                        <p:cTn id="37" dur="500"/>
                                        <p:tgtEl>
                                          <p:spTgt spid="798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79886"/>
                                        </p:tgtEl>
                                        <p:attrNameLst>
                                          <p:attrName>style.visibility</p:attrName>
                                        </p:attrNameLst>
                                      </p:cBhvr>
                                      <p:to>
                                        <p:strVal val="visible"/>
                                      </p:to>
                                    </p:set>
                                    <p:animEffect transition="in" filter="wipe(left)">
                                      <p:cBhvr>
                                        <p:cTn id="42" dur="75"/>
                                        <p:tgtEl>
                                          <p:spTgt spid="798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9887"/>
                                        </p:tgtEl>
                                        <p:attrNameLst>
                                          <p:attrName>style.visibility</p:attrName>
                                        </p:attrNameLst>
                                      </p:cBhvr>
                                      <p:to>
                                        <p:strVal val="visible"/>
                                      </p:to>
                                    </p:set>
                                    <p:animEffect transition="in" filter="wipe(left)">
                                      <p:cBhvr>
                                        <p:cTn id="47" dur="500"/>
                                        <p:tgtEl>
                                          <p:spTgt spid="7988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9888"/>
                                        </p:tgtEl>
                                        <p:attrNameLst>
                                          <p:attrName>style.visibility</p:attrName>
                                        </p:attrNameLst>
                                      </p:cBhvr>
                                      <p:to>
                                        <p:strVal val="visible"/>
                                      </p:to>
                                    </p:set>
                                    <p:animEffect transition="in" filter="wipe(left)">
                                      <p:cBhvr>
                                        <p:cTn id="52" dur="500"/>
                                        <p:tgtEl>
                                          <p:spTgt spid="798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9889"/>
                                        </p:tgtEl>
                                        <p:attrNameLst>
                                          <p:attrName>style.visibility</p:attrName>
                                        </p:attrNameLst>
                                      </p:cBhvr>
                                      <p:to>
                                        <p:strVal val="visible"/>
                                      </p:to>
                                    </p:set>
                                    <p:animEffect transition="in" filter="wipe(left)">
                                      <p:cBhvr>
                                        <p:cTn id="57" dur="500"/>
                                        <p:tgtEl>
                                          <p:spTgt spid="7988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9890"/>
                                        </p:tgtEl>
                                        <p:attrNameLst>
                                          <p:attrName>style.visibility</p:attrName>
                                        </p:attrNameLst>
                                      </p:cBhvr>
                                      <p:to>
                                        <p:strVal val="visible"/>
                                      </p:to>
                                    </p:set>
                                    <p:animEffect transition="in" filter="wipe(left)">
                                      <p:cBhvr>
                                        <p:cTn id="62" dur="500"/>
                                        <p:tgtEl>
                                          <p:spTgt spid="7989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79891"/>
                                        </p:tgtEl>
                                        <p:attrNameLst>
                                          <p:attrName>style.visibility</p:attrName>
                                        </p:attrNameLst>
                                      </p:cBhvr>
                                      <p:to>
                                        <p:strVal val="visible"/>
                                      </p:to>
                                    </p:set>
                                    <p:animEffect transition="in" filter="wipe(left)">
                                      <p:cBhvr>
                                        <p:cTn id="67" dur="500"/>
                                        <p:tgtEl>
                                          <p:spTgt spid="7989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9915"/>
                                        </p:tgtEl>
                                        <p:attrNameLst>
                                          <p:attrName>style.visibility</p:attrName>
                                        </p:attrNameLst>
                                      </p:cBhvr>
                                      <p:to>
                                        <p:strVal val="visible"/>
                                      </p:to>
                                    </p:set>
                                    <p:animEffect transition="in" filter="wipe(left)">
                                      <p:cBhvr>
                                        <p:cTn id="70" dur="500"/>
                                        <p:tgtEl>
                                          <p:spTgt spid="7991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9876"/>
                                        </p:tgtEl>
                                        <p:attrNameLst>
                                          <p:attrName>style.visibility</p:attrName>
                                        </p:attrNameLst>
                                      </p:cBhvr>
                                      <p:to>
                                        <p:strVal val="visible"/>
                                      </p:to>
                                    </p:set>
                                    <p:animEffect transition="in" filter="wipe(left)">
                                      <p:cBhvr>
                                        <p:cTn id="75" dur="500"/>
                                        <p:tgtEl>
                                          <p:spTgt spid="7987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9914"/>
                                        </p:tgtEl>
                                        <p:attrNameLst>
                                          <p:attrName>style.visibility</p:attrName>
                                        </p:attrNameLst>
                                      </p:cBhvr>
                                      <p:to>
                                        <p:strVal val="visible"/>
                                      </p:to>
                                    </p:set>
                                    <p:animEffect transition="in" filter="wipe(left)">
                                      <p:cBhvr>
                                        <p:cTn id="80" dur="500"/>
                                        <p:tgtEl>
                                          <p:spTgt spid="7991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79917"/>
                                        </p:tgtEl>
                                        <p:attrNameLst>
                                          <p:attrName>style.visibility</p:attrName>
                                        </p:attrNameLst>
                                      </p:cBhvr>
                                      <p:to>
                                        <p:strVal val="visible"/>
                                      </p:to>
                                    </p:set>
                                    <p:animEffect transition="in" filter="wipe(left)">
                                      <p:cBhvr>
                                        <p:cTn id="85" dur="500"/>
                                        <p:tgtEl>
                                          <p:spTgt spid="799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79919"/>
                                        </p:tgtEl>
                                        <p:attrNameLst>
                                          <p:attrName>style.visibility</p:attrName>
                                        </p:attrNameLst>
                                      </p:cBhvr>
                                      <p:to>
                                        <p:strVal val="visible"/>
                                      </p:to>
                                    </p:set>
                                    <p:animEffect transition="in" filter="wipe(left)">
                                      <p:cBhvr>
                                        <p:cTn id="90" dur="500"/>
                                        <p:tgtEl>
                                          <p:spTgt spid="7991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79916"/>
                                        </p:tgtEl>
                                        <p:attrNameLst>
                                          <p:attrName>style.visibility</p:attrName>
                                        </p:attrNameLst>
                                      </p:cBhvr>
                                      <p:to>
                                        <p:strVal val="visible"/>
                                      </p:to>
                                    </p:set>
                                    <p:animEffect transition="in" filter="wipe(left)">
                                      <p:cBhvr>
                                        <p:cTn id="95" dur="500"/>
                                        <p:tgtEl>
                                          <p:spTgt spid="79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P spid="79884" grpId="0" autoUpdateAnimBg="0"/>
      <p:bldP spid="79886" grpId="0" autoUpdateAnimBg="0"/>
      <p:bldP spid="79908" grpId="0"/>
      <p:bldP spid="79909" grpId="0"/>
      <p:bldP spid="79910" grpId="0"/>
      <p:bldP spid="79911" grpId="0"/>
      <p:bldP spid="79912" grpId="0"/>
      <p:bldP spid="79914" grpId="0"/>
      <p:bldP spid="79915" grpId="0"/>
      <p:bldP spid="79916" grpId="0" animBg="1"/>
      <p:bldP spid="79917" grpId="0"/>
      <p:bldP spid="799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902" name="Group 6"/>
          <p:cNvGrpSpPr>
            <a:grpSpLocks/>
          </p:cNvGrpSpPr>
          <p:nvPr/>
        </p:nvGrpSpPr>
        <p:grpSpPr bwMode="auto">
          <a:xfrm>
            <a:off x="1284605" y="605220"/>
            <a:ext cx="7923829" cy="1077501"/>
            <a:chOff x="576" y="480"/>
            <a:chExt cx="3775" cy="616"/>
          </a:xfrm>
        </p:grpSpPr>
        <p:sp>
          <p:nvSpPr>
            <p:cNvPr id="80899" name="Text Box 3"/>
            <p:cNvSpPr txBox="1">
              <a:spLocks noChangeArrowheads="1"/>
            </p:cNvSpPr>
            <p:nvPr/>
          </p:nvSpPr>
          <p:spPr bwMode="auto">
            <a:xfrm>
              <a:off x="576" y="624"/>
              <a:ext cx="3775"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latin typeface="黑体" pitchFamily="2" charset="-122"/>
                  <a:ea typeface="黑体" pitchFamily="2" charset="-122"/>
                </a:rPr>
                <a:t>例</a:t>
              </a:r>
              <a:r>
                <a:rPr lang="en-US" altLang="zh-CN" dirty="0">
                  <a:latin typeface="黑体" pitchFamily="2" charset="-122"/>
                  <a:ea typeface="黑体" pitchFamily="2" charset="-122"/>
                </a:rPr>
                <a:t>1</a:t>
              </a:r>
              <a:r>
                <a:rPr lang="en-US" altLang="zh-CN" dirty="0"/>
                <a:t>   </a:t>
              </a:r>
              <a:r>
                <a:rPr lang="zh-CN" altLang="en-US" dirty="0" smtClean="0"/>
                <a:t>设                                  求</a:t>
              </a:r>
              <a:r>
                <a:rPr lang="en-US" altLang="zh-CN" dirty="0" smtClean="0"/>
                <a:t>A</a:t>
              </a:r>
              <a:r>
                <a:rPr lang="zh-CN" altLang="en-US" dirty="0" smtClean="0"/>
                <a:t>的逆矩阵</a:t>
              </a:r>
              <a:r>
                <a:rPr lang="en-US" altLang="zh-CN" dirty="0" smtClean="0"/>
                <a:t>.</a:t>
              </a:r>
              <a:endParaRPr lang="zh-CN" altLang="en-US" dirty="0"/>
            </a:p>
          </p:txBody>
        </p:sp>
        <p:graphicFrame>
          <p:nvGraphicFramePr>
            <p:cNvPr id="80900" name="Object 4"/>
            <p:cNvGraphicFramePr>
              <a:graphicFrameLocks noChangeAspect="1"/>
            </p:cNvGraphicFramePr>
            <p:nvPr>
              <p:extLst>
                <p:ext uri="{D42A27DB-BD31-4B8C-83A1-F6EECF244321}">
                  <p14:modId xmlns:p14="http://schemas.microsoft.com/office/powerpoint/2010/main" val="4274309108"/>
                </p:ext>
              </p:extLst>
            </p:nvPr>
          </p:nvGraphicFramePr>
          <p:xfrm>
            <a:off x="1536" y="480"/>
            <a:ext cx="1280" cy="616"/>
          </p:xfrm>
          <a:graphic>
            <a:graphicData uri="http://schemas.openxmlformats.org/presentationml/2006/ole">
              <mc:AlternateContent xmlns:mc="http://schemas.openxmlformats.org/markup-compatibility/2006">
                <mc:Choice xmlns:v="urn:schemas-microsoft-com:vml" Requires="v">
                  <p:oleObj spid="_x0000_s81062" name="Equation" r:id="rId3" imgW="2031840" imgH="977760" progId="Equation.DSMT4">
                    <p:embed/>
                  </p:oleObj>
                </mc:Choice>
                <mc:Fallback>
                  <p:oleObj name="Equation" r:id="rId3" imgW="2031840" imgH="9777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480"/>
                          <a:ext cx="1280"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0903" name="Text Box 7"/>
          <p:cNvSpPr txBox="1">
            <a:spLocks noChangeArrowheads="1"/>
          </p:cNvSpPr>
          <p:nvPr/>
        </p:nvSpPr>
        <p:spPr bwMode="auto">
          <a:xfrm>
            <a:off x="1385358" y="2141009"/>
            <a:ext cx="810208"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ea typeface="黑体" pitchFamily="2" charset="-122"/>
              </a:rPr>
              <a:t>解</a:t>
            </a:r>
            <a:r>
              <a:rPr lang="en-US" altLang="zh-CN" dirty="0">
                <a:ea typeface="黑体" pitchFamily="2" charset="-122"/>
              </a:rPr>
              <a:t>:</a:t>
            </a:r>
          </a:p>
        </p:txBody>
      </p:sp>
      <p:grpSp>
        <p:nvGrpSpPr>
          <p:cNvPr id="80907" name="Group 11"/>
          <p:cNvGrpSpPr>
            <a:grpSpLocks/>
          </p:cNvGrpSpPr>
          <p:nvPr/>
        </p:nvGrpSpPr>
        <p:grpSpPr bwMode="auto">
          <a:xfrm>
            <a:off x="2376380" y="1955593"/>
            <a:ext cx="6299183" cy="1077501"/>
            <a:chOff x="1104" y="1322"/>
            <a:chExt cx="3001" cy="616"/>
          </a:xfrm>
        </p:grpSpPr>
        <p:sp>
          <p:nvSpPr>
            <p:cNvPr id="80904" name="Text Box 8"/>
            <p:cNvSpPr txBox="1">
              <a:spLocks noChangeArrowheads="1"/>
            </p:cNvSpPr>
            <p:nvPr/>
          </p:nvSpPr>
          <p:spPr bwMode="auto">
            <a:xfrm>
              <a:off x="1104" y="1454"/>
              <a:ext cx="3001"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设                           </a:t>
              </a:r>
              <a:r>
                <a:rPr lang="zh-CN" altLang="en-US" dirty="0" smtClean="0"/>
                <a:t>是</a:t>
              </a:r>
              <a:r>
                <a:rPr lang="en-US" altLang="zh-CN" i="1" dirty="0" smtClean="0"/>
                <a:t>A</a:t>
              </a:r>
              <a:r>
                <a:rPr lang="zh-CN" altLang="en-US" dirty="0" smtClean="0"/>
                <a:t>的</a:t>
              </a:r>
              <a:r>
                <a:rPr lang="zh-CN" altLang="en-US" dirty="0"/>
                <a:t>逆矩阵</a:t>
              </a:r>
              <a:r>
                <a:rPr lang="en-US" altLang="zh-CN" dirty="0"/>
                <a:t>,</a:t>
              </a:r>
            </a:p>
          </p:txBody>
        </p:sp>
        <p:graphicFrame>
          <p:nvGraphicFramePr>
            <p:cNvPr id="80905" name="Object 9"/>
            <p:cNvGraphicFramePr>
              <a:graphicFrameLocks noChangeAspect="1"/>
            </p:cNvGraphicFramePr>
            <p:nvPr>
              <p:extLst>
                <p:ext uri="{D42A27DB-BD31-4B8C-83A1-F6EECF244321}">
                  <p14:modId xmlns:p14="http://schemas.microsoft.com/office/powerpoint/2010/main" val="1784400696"/>
                </p:ext>
              </p:extLst>
            </p:nvPr>
          </p:nvGraphicFramePr>
          <p:xfrm>
            <a:off x="1544" y="1322"/>
            <a:ext cx="1104" cy="616"/>
          </p:xfrm>
          <a:graphic>
            <a:graphicData uri="http://schemas.openxmlformats.org/presentationml/2006/ole">
              <mc:AlternateContent xmlns:mc="http://schemas.openxmlformats.org/markup-compatibility/2006">
                <mc:Choice xmlns:v="urn:schemas-microsoft-com:vml" Requires="v">
                  <p:oleObj spid="_x0000_s81063" name="Equation" r:id="rId5" imgW="1752480" imgH="977760" progId="Equation.3">
                    <p:embed/>
                  </p:oleObj>
                </mc:Choice>
                <mc:Fallback>
                  <p:oleObj name="Equation" r:id="rId5" imgW="1752480" imgH="9777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4" y="1322"/>
                          <a:ext cx="110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0908" name="Text Box 12"/>
          <p:cNvSpPr txBox="1">
            <a:spLocks noChangeArrowheads="1"/>
          </p:cNvSpPr>
          <p:nvPr/>
        </p:nvSpPr>
        <p:spPr bwMode="auto">
          <a:xfrm>
            <a:off x="1414745" y="3535113"/>
            <a:ext cx="243487" cy="55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2261" tIns="56130" rIns="112261" bIns="56130">
            <a:spAutoFit/>
          </a:bodyPr>
          <a:lstStyle/>
          <a:p>
            <a:pPr>
              <a:spcBef>
                <a:spcPct val="50000"/>
              </a:spcBef>
            </a:pPr>
            <a:endParaRPr lang="zh-CN" altLang="zh-CN" sz="2900" b="0"/>
          </a:p>
        </p:txBody>
      </p:sp>
      <p:sp>
        <p:nvSpPr>
          <p:cNvPr id="80909" name="Text Box 13"/>
          <p:cNvSpPr txBox="1">
            <a:spLocks noChangeArrowheads="1"/>
          </p:cNvSpPr>
          <p:nvPr/>
        </p:nvSpPr>
        <p:spPr bwMode="auto">
          <a:xfrm>
            <a:off x="2368691" y="3458169"/>
            <a:ext cx="66433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t>则</a:t>
            </a:r>
          </a:p>
        </p:txBody>
      </p:sp>
      <p:graphicFrame>
        <p:nvGraphicFramePr>
          <p:cNvPr id="80911" name="Object 15"/>
          <p:cNvGraphicFramePr>
            <a:graphicFrameLocks noChangeAspect="1"/>
          </p:cNvGraphicFramePr>
          <p:nvPr/>
        </p:nvGraphicFramePr>
        <p:xfrm>
          <a:off x="7287824" y="3291975"/>
          <a:ext cx="1796768" cy="1077501"/>
        </p:xfrm>
        <a:graphic>
          <a:graphicData uri="http://schemas.openxmlformats.org/presentationml/2006/ole">
            <mc:AlternateContent xmlns:mc="http://schemas.openxmlformats.org/markup-compatibility/2006">
              <mc:Choice xmlns:v="urn:schemas-microsoft-com:vml" Requires="v">
                <p:oleObj spid="_x0000_s81064" name="Equation" r:id="rId7" imgW="1358640" imgH="977760" progId="Equation.3">
                  <p:embed/>
                </p:oleObj>
              </mc:Choice>
              <mc:Fallback>
                <p:oleObj name="Equation" r:id="rId7" imgW="1358640" imgH="97776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7824" y="3291975"/>
                        <a:ext cx="1796768"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2" name="Object 16"/>
          <p:cNvGraphicFramePr>
            <a:graphicFrameLocks noChangeAspect="1"/>
          </p:cNvGraphicFramePr>
          <p:nvPr/>
        </p:nvGraphicFramePr>
        <p:xfrm>
          <a:off x="3601932" y="4803275"/>
          <a:ext cx="5742940" cy="1077501"/>
        </p:xfrm>
        <a:graphic>
          <a:graphicData uri="http://schemas.openxmlformats.org/presentationml/2006/ole">
            <mc:AlternateContent xmlns:mc="http://schemas.openxmlformats.org/markup-compatibility/2006">
              <mc:Choice xmlns:v="urn:schemas-microsoft-com:vml" Requires="v">
                <p:oleObj spid="_x0000_s81065" name="Equation" r:id="rId9" imgW="4343400" imgH="977760" progId="Equation.3">
                  <p:embed/>
                </p:oleObj>
              </mc:Choice>
              <mc:Fallback>
                <p:oleObj name="Equation" r:id="rId9" imgW="4343400" imgH="97776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1932" y="4803275"/>
                        <a:ext cx="5742940"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13" name="Text Box 17"/>
          <p:cNvSpPr txBox="1">
            <a:spLocks noChangeArrowheads="1"/>
          </p:cNvSpPr>
          <p:nvPr/>
        </p:nvSpPr>
        <p:spPr bwMode="auto">
          <a:xfrm>
            <a:off x="2588816" y="2215983"/>
            <a:ext cx="373771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261" tIns="56130" rIns="112261" bIns="56130">
            <a:spAutoFit/>
          </a:bodyPr>
          <a:lstStyle/>
          <a:p>
            <a:pPr>
              <a:spcBef>
                <a:spcPct val="50000"/>
              </a:spcBef>
            </a:pPr>
            <a:r>
              <a:rPr lang="zh-CN" altLang="en-US" dirty="0">
                <a:solidFill>
                  <a:srgbClr val="0000FF"/>
                </a:solidFill>
                <a:ea typeface="黑体" pitchFamily="2" charset="-122"/>
              </a:rPr>
              <a:t>利用待定系数法</a:t>
            </a:r>
          </a:p>
        </p:txBody>
      </p:sp>
      <p:graphicFrame>
        <p:nvGraphicFramePr>
          <p:cNvPr id="17" name="Object 9"/>
          <p:cNvGraphicFramePr>
            <a:graphicFrameLocks noChangeAspect="1"/>
          </p:cNvGraphicFramePr>
          <p:nvPr>
            <p:extLst>
              <p:ext uri="{D42A27DB-BD31-4B8C-83A1-F6EECF244321}">
                <p14:modId xmlns:p14="http://schemas.microsoft.com/office/powerpoint/2010/main" val="1790767423"/>
              </p:ext>
            </p:extLst>
          </p:nvPr>
        </p:nvGraphicFramePr>
        <p:xfrm>
          <a:off x="4172992" y="3287693"/>
          <a:ext cx="2990076" cy="1054472"/>
        </p:xfrm>
        <a:graphic>
          <a:graphicData uri="http://schemas.openxmlformats.org/presentationml/2006/ole">
            <mc:AlternateContent xmlns:mc="http://schemas.openxmlformats.org/markup-compatibility/2006">
              <mc:Choice xmlns:v="urn:schemas-microsoft-com:vml" Requires="v">
                <p:oleObj spid="_x0000_s81066" name="Equation" r:id="rId11" imgW="1739880" imgH="736560" progId="Equation.DSMT4">
                  <p:embed/>
                </p:oleObj>
              </mc:Choice>
              <mc:Fallback>
                <p:oleObj name="Equation" r:id="rId11" imgW="1739880" imgH="736560" progId="Equation.DSMT4">
                  <p:embed/>
                  <p:pic>
                    <p:nvPicPr>
                      <p:cNvPr id="0" name=""/>
                      <p:cNvPicPr>
                        <a:picLocks noChangeAspect="1" noChangeArrowheads="1"/>
                      </p:cNvPicPr>
                      <p:nvPr/>
                    </p:nvPicPr>
                    <p:blipFill>
                      <a:blip r:embed="rId12"/>
                      <a:srcRect/>
                      <a:stretch>
                        <a:fillRect/>
                      </a:stretch>
                    </p:blipFill>
                    <p:spPr bwMode="auto">
                      <a:xfrm>
                        <a:off x="4172992" y="3287693"/>
                        <a:ext cx="2990076" cy="1054472"/>
                      </a:xfrm>
                      <a:prstGeom prst="rect">
                        <a:avLst/>
                      </a:prstGeom>
                      <a:noFill/>
                      <a:ln>
                        <a:noFill/>
                      </a:ln>
                      <a:effectLs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0903"/>
                                        </p:tgtEl>
                                        <p:attrNameLst>
                                          <p:attrName>style.visibility</p:attrName>
                                        </p:attrNameLst>
                                      </p:cBhvr>
                                      <p:to>
                                        <p:strVal val="visible"/>
                                      </p:to>
                                    </p:set>
                                    <p:animEffect transition="in" filter="wipe(left)">
                                      <p:cBhvr>
                                        <p:cTn id="7" dur="75"/>
                                        <p:tgtEl>
                                          <p:spTgt spid="809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0913"/>
                                        </p:tgtEl>
                                        <p:attrNameLst>
                                          <p:attrName>style.visibility</p:attrName>
                                        </p:attrNameLst>
                                      </p:cBhvr>
                                      <p:to>
                                        <p:strVal val="visible"/>
                                      </p:to>
                                    </p:set>
                                    <p:animEffect transition="in" filter="wipe(left)">
                                      <p:cBhvr>
                                        <p:cTn id="12" dur="75"/>
                                        <p:tgtEl>
                                          <p:spTgt spid="80913"/>
                                        </p:tgtEl>
                                      </p:cBhvr>
                                    </p:animEffect>
                                  </p:childTnLst>
                                  <p:subTnLst>
                                    <p:set>
                                      <p:cBhvr override="childStyle">
                                        <p:cTn dur="1" fill="hold" display="0" masterRel="nextClick" afterEffect="1"/>
                                        <p:tgtEl>
                                          <p:spTgt spid="8091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0907"/>
                                        </p:tgtEl>
                                        <p:attrNameLst>
                                          <p:attrName>style.visibility</p:attrName>
                                        </p:attrNameLst>
                                      </p:cBhvr>
                                      <p:to>
                                        <p:strVal val="visible"/>
                                      </p:to>
                                    </p:set>
                                    <p:animEffect transition="in" filter="wipe(left)">
                                      <p:cBhvr>
                                        <p:cTn id="17" dur="500"/>
                                        <p:tgtEl>
                                          <p:spTgt spid="809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nodePh="1">
                                  <p:stCondLst>
                                    <p:cond delay="0"/>
                                  </p:stCondLst>
                                  <p:endCondLst>
                                    <p:cond evt="begin" delay="0">
                                      <p:tn val="20"/>
                                    </p:cond>
                                  </p:endCondLst>
                                  <p:childTnLst>
                                    <p:set>
                                      <p:cBhvr>
                                        <p:cTn id="21" dur="1" fill="hold">
                                          <p:stCondLst>
                                            <p:cond delay="0"/>
                                          </p:stCondLst>
                                        </p:cTn>
                                        <p:tgtEl>
                                          <p:spTgt spid="80908"/>
                                        </p:tgtEl>
                                        <p:attrNameLst>
                                          <p:attrName>style.visibility</p:attrName>
                                        </p:attrNameLst>
                                      </p:cBhvr>
                                      <p:to>
                                        <p:strVal val="visible"/>
                                      </p:to>
                                    </p:set>
                                    <p:animEffect transition="in" filter="wipe(left)">
                                      <p:cBhvr>
                                        <p:cTn id="22" dur="500"/>
                                        <p:tgtEl>
                                          <p:spTgt spid="809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80909"/>
                                        </p:tgtEl>
                                        <p:attrNameLst>
                                          <p:attrName>style.visibility</p:attrName>
                                        </p:attrNameLst>
                                      </p:cBhvr>
                                      <p:to>
                                        <p:strVal val="visible"/>
                                      </p:to>
                                    </p:set>
                                    <p:animEffect transition="in" filter="wipe(left)">
                                      <p:cBhvr>
                                        <p:cTn id="27" dur="75"/>
                                        <p:tgtEl>
                                          <p:spTgt spid="80909"/>
                                        </p:tgtEl>
                                      </p:cBhvr>
                                    </p:animEffec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0911"/>
                                        </p:tgtEl>
                                        <p:attrNameLst>
                                          <p:attrName>style.visibility</p:attrName>
                                        </p:attrNameLst>
                                      </p:cBhvr>
                                      <p:to>
                                        <p:strVal val="visible"/>
                                      </p:to>
                                    </p:set>
                                    <p:animEffect transition="in" filter="wipe(left)">
                                      <p:cBhvr>
                                        <p:cTn id="34" dur="500"/>
                                        <p:tgtEl>
                                          <p:spTgt spid="809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80912"/>
                                        </p:tgtEl>
                                        <p:attrNameLst>
                                          <p:attrName>style.visibility</p:attrName>
                                        </p:attrNameLst>
                                      </p:cBhvr>
                                      <p:to>
                                        <p:strVal val="visible"/>
                                      </p:to>
                                    </p:set>
                                    <p:animEffect transition="in" filter="wipe(left)">
                                      <p:cBhvr>
                                        <p:cTn id="39" dur="500"/>
                                        <p:tgtEl>
                                          <p:spTgt spid="80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autoUpdateAnimBg="0"/>
      <p:bldP spid="80908" grpId="0" autoUpdateAnimBg="0"/>
      <p:bldP spid="80909" grpId="0" autoUpdateAnimBg="0"/>
      <p:bldP spid="8091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24" name="Object 4"/>
          <p:cNvGraphicFramePr>
            <a:graphicFrameLocks noChangeAspect="1"/>
          </p:cNvGraphicFramePr>
          <p:nvPr/>
        </p:nvGraphicFramePr>
        <p:xfrm>
          <a:off x="1295101" y="286867"/>
          <a:ext cx="2905054" cy="2252956"/>
        </p:xfrm>
        <a:graphic>
          <a:graphicData uri="http://schemas.openxmlformats.org/presentationml/2006/ole">
            <mc:AlternateContent xmlns:mc="http://schemas.openxmlformats.org/markup-compatibility/2006">
              <mc:Choice xmlns:v="urn:schemas-microsoft-com:vml" Requires="v">
                <p:oleObj spid="_x0000_s82315" name="Equation" r:id="rId3" imgW="2197080" imgH="2044440" progId="Equation.3">
                  <p:embed/>
                </p:oleObj>
              </mc:Choice>
              <mc:Fallback>
                <p:oleObj name="Equation" r:id="rId3" imgW="2197080" imgH="20444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101" y="286867"/>
                        <a:ext cx="2905054" cy="22529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5"/>
          <p:cNvGraphicFramePr>
            <a:graphicFrameLocks noChangeAspect="1"/>
          </p:cNvGraphicFramePr>
          <p:nvPr/>
        </p:nvGraphicFramePr>
        <p:xfrm>
          <a:off x="4720714" y="370828"/>
          <a:ext cx="2199781" cy="2252956"/>
        </p:xfrm>
        <a:graphic>
          <a:graphicData uri="http://schemas.openxmlformats.org/presentationml/2006/ole">
            <mc:AlternateContent xmlns:mc="http://schemas.openxmlformats.org/markup-compatibility/2006">
              <mc:Choice xmlns:v="urn:schemas-microsoft-com:vml" Requires="v">
                <p:oleObj spid="_x0000_s82316" name="Equation" r:id="rId5" imgW="1663560" imgH="2044440" progId="Equation.3">
                  <p:embed/>
                </p:oleObj>
              </mc:Choice>
              <mc:Fallback>
                <p:oleObj name="Equation" r:id="rId5" imgW="1663560" imgH="20444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0714" y="370828"/>
                        <a:ext cx="2199781" cy="22529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6" name="Text Box 6"/>
          <p:cNvSpPr txBox="1">
            <a:spLocks noChangeArrowheads="1"/>
          </p:cNvSpPr>
          <p:nvPr/>
        </p:nvSpPr>
        <p:spPr bwMode="auto">
          <a:xfrm>
            <a:off x="1093594" y="2637779"/>
            <a:ext cx="153957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又因为</a:t>
            </a:r>
          </a:p>
        </p:txBody>
      </p:sp>
      <p:grpSp>
        <p:nvGrpSpPr>
          <p:cNvPr id="81938" name="Group 18"/>
          <p:cNvGrpSpPr>
            <a:grpSpLocks/>
          </p:cNvGrpSpPr>
          <p:nvPr/>
        </p:nvGrpSpPr>
        <p:grpSpPr bwMode="auto">
          <a:xfrm>
            <a:off x="2067543" y="3458149"/>
            <a:ext cx="3442406" cy="1077501"/>
            <a:chOff x="624" y="2544"/>
            <a:chExt cx="1640" cy="616"/>
          </a:xfrm>
        </p:grpSpPr>
        <p:graphicFrame>
          <p:nvGraphicFramePr>
            <p:cNvPr id="81927" name="Object 7"/>
            <p:cNvGraphicFramePr>
              <a:graphicFrameLocks noChangeAspect="1"/>
            </p:cNvGraphicFramePr>
            <p:nvPr/>
          </p:nvGraphicFramePr>
          <p:xfrm>
            <a:off x="624" y="2544"/>
            <a:ext cx="824" cy="616"/>
          </p:xfrm>
          <a:graphic>
            <a:graphicData uri="http://schemas.openxmlformats.org/presentationml/2006/ole">
              <mc:AlternateContent xmlns:mc="http://schemas.openxmlformats.org/markup-compatibility/2006">
                <mc:Choice xmlns:v="urn:schemas-microsoft-com:vml" Requires="v">
                  <p:oleObj spid="_x0000_s82317" name="Equation" r:id="rId7" imgW="1307880" imgH="977760" progId="Equation.3">
                    <p:embed/>
                  </p:oleObj>
                </mc:Choice>
                <mc:Fallback>
                  <p:oleObj name="Equation" r:id="rId7" imgW="1307880" imgH="97776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2544"/>
                          <a:ext cx="82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0" name="Object 10"/>
            <p:cNvGraphicFramePr>
              <a:graphicFrameLocks noChangeAspect="1"/>
            </p:cNvGraphicFramePr>
            <p:nvPr/>
          </p:nvGraphicFramePr>
          <p:xfrm>
            <a:off x="1440" y="2544"/>
            <a:ext cx="824" cy="616"/>
          </p:xfrm>
          <a:graphic>
            <a:graphicData uri="http://schemas.openxmlformats.org/presentationml/2006/ole">
              <mc:AlternateContent xmlns:mc="http://schemas.openxmlformats.org/markup-compatibility/2006">
                <mc:Choice xmlns:v="urn:schemas-microsoft-com:vml" Requires="v">
                  <p:oleObj spid="_x0000_s82318" name="Equation" r:id="rId9" imgW="1307880" imgH="977760" progId="Equation.3">
                    <p:embed/>
                  </p:oleObj>
                </mc:Choice>
                <mc:Fallback>
                  <p:oleObj name="Equation" r:id="rId9" imgW="1307880" imgH="97776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 y="2544"/>
                          <a:ext cx="82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947" name="Group 27"/>
          <p:cNvGrpSpPr>
            <a:grpSpLocks/>
          </p:cNvGrpSpPr>
          <p:nvPr/>
        </p:nvGrpSpPr>
        <p:grpSpPr bwMode="auto">
          <a:xfrm>
            <a:off x="5526741" y="3487884"/>
            <a:ext cx="3845419" cy="1077501"/>
            <a:chOff x="2448" y="2448"/>
            <a:chExt cx="1832" cy="616"/>
          </a:xfrm>
        </p:grpSpPr>
        <p:graphicFrame>
          <p:nvGraphicFramePr>
            <p:cNvPr id="81933" name="Object 13"/>
            <p:cNvGraphicFramePr>
              <a:graphicFrameLocks noChangeAspect="1"/>
            </p:cNvGraphicFramePr>
            <p:nvPr/>
          </p:nvGraphicFramePr>
          <p:xfrm>
            <a:off x="3456" y="2448"/>
            <a:ext cx="824" cy="616"/>
          </p:xfrm>
          <a:graphic>
            <a:graphicData uri="http://schemas.openxmlformats.org/presentationml/2006/ole">
              <mc:AlternateContent xmlns:mc="http://schemas.openxmlformats.org/markup-compatibility/2006">
                <mc:Choice xmlns:v="urn:schemas-microsoft-com:vml" Requires="v">
                  <p:oleObj spid="_x0000_s82319" name="Equation" r:id="rId11" imgW="1307880" imgH="977760" progId="Equation.3">
                    <p:embed/>
                  </p:oleObj>
                </mc:Choice>
                <mc:Fallback>
                  <p:oleObj name="Equation" r:id="rId11" imgW="1307880" imgH="9777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2448"/>
                          <a:ext cx="82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46" name="Group 26"/>
            <p:cNvGrpSpPr>
              <a:grpSpLocks/>
            </p:cNvGrpSpPr>
            <p:nvPr/>
          </p:nvGrpSpPr>
          <p:grpSpPr bwMode="auto">
            <a:xfrm>
              <a:off x="2448" y="2448"/>
              <a:ext cx="1016" cy="616"/>
              <a:chOff x="3312" y="2448"/>
              <a:chExt cx="1016" cy="616"/>
            </a:xfrm>
          </p:grpSpPr>
          <p:graphicFrame>
            <p:nvGraphicFramePr>
              <p:cNvPr id="81932" name="Object 12"/>
              <p:cNvGraphicFramePr>
                <a:graphicFrameLocks noChangeAspect="1"/>
              </p:cNvGraphicFramePr>
              <p:nvPr/>
            </p:nvGraphicFramePr>
            <p:xfrm>
              <a:off x="3312" y="2688"/>
              <a:ext cx="152" cy="96"/>
            </p:xfrm>
            <a:graphic>
              <a:graphicData uri="http://schemas.openxmlformats.org/presentationml/2006/ole">
                <mc:AlternateContent xmlns:mc="http://schemas.openxmlformats.org/markup-compatibility/2006">
                  <mc:Choice xmlns:v="urn:schemas-microsoft-com:vml" Requires="v">
                    <p:oleObj spid="_x0000_s82320" name="Equation" r:id="rId13" imgW="241200" imgH="152280" progId="Equation.3">
                      <p:embed/>
                    </p:oleObj>
                  </mc:Choice>
                  <mc:Fallback>
                    <p:oleObj name="Equation" r:id="rId13" imgW="241200" imgH="1522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12" y="2688"/>
                            <a:ext cx="152" cy="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34" name="Object 14"/>
              <p:cNvGraphicFramePr>
                <a:graphicFrameLocks noChangeAspect="1"/>
              </p:cNvGraphicFramePr>
              <p:nvPr/>
            </p:nvGraphicFramePr>
            <p:xfrm>
              <a:off x="3504" y="2448"/>
              <a:ext cx="824" cy="616"/>
            </p:xfrm>
            <a:graphic>
              <a:graphicData uri="http://schemas.openxmlformats.org/presentationml/2006/ole">
                <mc:AlternateContent xmlns:mc="http://schemas.openxmlformats.org/markup-compatibility/2006">
                  <mc:Choice xmlns:v="urn:schemas-microsoft-com:vml" Requires="v">
                    <p:oleObj spid="_x0000_s82321" name="Equation" r:id="rId15" imgW="1307880" imgH="977760" progId="Equation.3">
                      <p:embed/>
                    </p:oleObj>
                  </mc:Choice>
                  <mc:Fallback>
                    <p:oleObj name="Equation" r:id="rId15" imgW="1307880" imgH="97776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4" y="2448"/>
                            <a:ext cx="82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81935" name="Object 15"/>
          <p:cNvGraphicFramePr>
            <a:graphicFrameLocks noChangeAspect="1"/>
          </p:cNvGraphicFramePr>
          <p:nvPr/>
        </p:nvGraphicFramePr>
        <p:xfrm>
          <a:off x="9556874" y="3487884"/>
          <a:ext cx="1914313" cy="1077501"/>
        </p:xfrm>
        <a:graphic>
          <a:graphicData uri="http://schemas.openxmlformats.org/presentationml/2006/ole">
            <mc:AlternateContent xmlns:mc="http://schemas.openxmlformats.org/markup-compatibility/2006">
              <mc:Choice xmlns:v="urn:schemas-microsoft-com:vml" Requires="v">
                <p:oleObj spid="_x0000_s82322" name="Equation" r:id="rId17" imgW="1447560" imgH="977760" progId="Equation.3">
                  <p:embed/>
                </p:oleObj>
              </mc:Choice>
              <mc:Fallback>
                <p:oleObj name="Equation" r:id="rId17" imgW="1447560" imgH="97776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56874" y="3487884"/>
                        <a:ext cx="1914313"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6" name="Text Box 16"/>
          <p:cNvSpPr txBox="1">
            <a:spLocks noChangeArrowheads="1"/>
          </p:cNvSpPr>
          <p:nvPr/>
        </p:nvSpPr>
        <p:spPr bwMode="auto">
          <a:xfrm>
            <a:off x="1190149" y="4773539"/>
            <a:ext cx="11019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所以</a:t>
            </a:r>
          </a:p>
        </p:txBody>
      </p:sp>
      <p:graphicFrame>
        <p:nvGraphicFramePr>
          <p:cNvPr id="81937" name="Object 17"/>
          <p:cNvGraphicFramePr>
            <a:graphicFrameLocks noChangeAspect="1"/>
          </p:cNvGraphicFramePr>
          <p:nvPr/>
        </p:nvGraphicFramePr>
        <p:xfrm>
          <a:off x="2523031" y="4651096"/>
          <a:ext cx="3022600" cy="1077501"/>
        </p:xfrm>
        <a:graphic>
          <a:graphicData uri="http://schemas.openxmlformats.org/presentationml/2006/ole">
            <mc:AlternateContent xmlns:mc="http://schemas.openxmlformats.org/markup-compatibility/2006">
              <mc:Choice xmlns:v="urn:schemas-microsoft-com:vml" Requires="v">
                <p:oleObj spid="_x0000_s82323" name="Equation" r:id="rId19" imgW="2286000" imgH="977760" progId="Equation.3">
                  <p:embed/>
                </p:oleObj>
              </mc:Choice>
              <mc:Fallback>
                <p:oleObj name="Equation" r:id="rId19" imgW="2286000" imgH="977760"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23031" y="4651096"/>
                        <a:ext cx="3022600"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44" name="Group 24"/>
          <p:cNvGrpSpPr>
            <a:grpSpLocks/>
          </p:cNvGrpSpPr>
          <p:nvPr/>
        </p:nvGrpSpPr>
        <p:grpSpPr bwMode="auto">
          <a:xfrm>
            <a:off x="3211513" y="2901907"/>
            <a:ext cx="780838" cy="335844"/>
            <a:chOff x="2788" y="2064"/>
            <a:chExt cx="372" cy="192"/>
          </a:xfrm>
        </p:grpSpPr>
        <p:graphicFrame>
          <p:nvGraphicFramePr>
            <p:cNvPr id="81940" name="Object 20"/>
            <p:cNvGraphicFramePr>
              <a:graphicFrameLocks noChangeAspect="1"/>
            </p:cNvGraphicFramePr>
            <p:nvPr/>
          </p:nvGraphicFramePr>
          <p:xfrm>
            <a:off x="2788" y="2064"/>
            <a:ext cx="184" cy="192"/>
          </p:xfrm>
          <a:graphic>
            <a:graphicData uri="http://schemas.openxmlformats.org/presentationml/2006/ole">
              <mc:AlternateContent xmlns:mc="http://schemas.openxmlformats.org/markup-compatibility/2006">
                <mc:Choice xmlns:v="urn:schemas-microsoft-com:vml" Requires="v">
                  <p:oleObj spid="_x0000_s82324" name="Equation" r:id="rId21" imgW="291960" imgH="304560" progId="Equation.3">
                    <p:embed/>
                  </p:oleObj>
                </mc:Choice>
                <mc:Fallback>
                  <p:oleObj name="Equation" r:id="rId21" imgW="291960" imgH="30456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8" y="2064"/>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1" name="Object 21"/>
            <p:cNvGraphicFramePr>
              <a:graphicFrameLocks noChangeAspect="1"/>
            </p:cNvGraphicFramePr>
            <p:nvPr/>
          </p:nvGraphicFramePr>
          <p:xfrm>
            <a:off x="2976" y="2064"/>
            <a:ext cx="184" cy="184"/>
          </p:xfrm>
          <a:graphic>
            <a:graphicData uri="http://schemas.openxmlformats.org/presentationml/2006/ole">
              <mc:AlternateContent xmlns:mc="http://schemas.openxmlformats.org/markup-compatibility/2006">
                <mc:Choice xmlns:v="urn:schemas-microsoft-com:vml" Requires="v">
                  <p:oleObj spid="_x0000_s82325" name="Equation" r:id="rId23" imgW="291960" imgH="291960" progId="Equation.3">
                    <p:embed/>
                  </p:oleObj>
                </mc:Choice>
                <mc:Fallback>
                  <p:oleObj name="Equation" r:id="rId23" imgW="291960" imgH="291960"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76" y="2064"/>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945" name="Group 25"/>
          <p:cNvGrpSpPr>
            <a:grpSpLocks/>
          </p:cNvGrpSpPr>
          <p:nvPr/>
        </p:nvGrpSpPr>
        <p:grpSpPr bwMode="auto">
          <a:xfrm>
            <a:off x="7340301" y="2900157"/>
            <a:ext cx="688481" cy="335844"/>
            <a:chOff x="4128" y="1968"/>
            <a:chExt cx="328" cy="192"/>
          </a:xfrm>
        </p:grpSpPr>
        <p:graphicFrame>
          <p:nvGraphicFramePr>
            <p:cNvPr id="81942" name="Object 22"/>
            <p:cNvGraphicFramePr>
              <a:graphicFrameLocks noChangeAspect="1"/>
            </p:cNvGraphicFramePr>
            <p:nvPr/>
          </p:nvGraphicFramePr>
          <p:xfrm>
            <a:off x="4272" y="1968"/>
            <a:ext cx="184" cy="192"/>
          </p:xfrm>
          <a:graphic>
            <a:graphicData uri="http://schemas.openxmlformats.org/presentationml/2006/ole">
              <mc:AlternateContent xmlns:mc="http://schemas.openxmlformats.org/markup-compatibility/2006">
                <mc:Choice xmlns:v="urn:schemas-microsoft-com:vml" Requires="v">
                  <p:oleObj spid="_x0000_s82326" name="Equation" r:id="rId25" imgW="291960" imgH="304560" progId="Equation.3">
                    <p:embed/>
                  </p:oleObj>
                </mc:Choice>
                <mc:Fallback>
                  <p:oleObj name="Equation" r:id="rId25" imgW="291960" imgH="304560"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72" y="1968"/>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43" name="Object 23"/>
            <p:cNvGraphicFramePr>
              <a:graphicFrameLocks noChangeAspect="1"/>
            </p:cNvGraphicFramePr>
            <p:nvPr/>
          </p:nvGraphicFramePr>
          <p:xfrm>
            <a:off x="4128" y="1968"/>
            <a:ext cx="184" cy="184"/>
          </p:xfrm>
          <a:graphic>
            <a:graphicData uri="http://schemas.openxmlformats.org/presentationml/2006/ole">
              <mc:AlternateContent xmlns:mc="http://schemas.openxmlformats.org/markup-compatibility/2006">
                <mc:Choice xmlns:v="urn:schemas-microsoft-com:vml" Requires="v">
                  <p:oleObj spid="_x0000_s82327" name="Equation" r:id="rId27" imgW="291960" imgH="291960" progId="Equation.3">
                    <p:embed/>
                  </p:oleObj>
                </mc:Choice>
                <mc:Fallback>
                  <p:oleObj name="Equation" r:id="rId27" imgW="291960" imgH="291960" progId="Equation.3">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28" y="1968"/>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1948" name="Text Box 28"/>
          <p:cNvSpPr txBox="1">
            <a:spLocks noChangeArrowheads="1"/>
          </p:cNvSpPr>
          <p:nvPr/>
        </p:nvSpPr>
        <p:spPr bwMode="auto">
          <a:xfrm>
            <a:off x="1284606" y="5683119"/>
            <a:ext cx="10364999" cy="1236741"/>
          </a:xfrm>
          <a:prstGeom prst="rect">
            <a:avLst/>
          </a:prstGeom>
          <a:solidFill>
            <a:srgbClr val="66FFFF"/>
          </a:solidFill>
          <a:ln w="9525" algn="ctr">
            <a:solidFill>
              <a:schemeClr val="hlink"/>
            </a:solidFill>
            <a:miter lim="800000"/>
            <a:headEnd/>
            <a:tailEnd/>
          </a:ln>
          <a:effectLst>
            <a:outerShdw dist="107763" dir="2700000" algn="ctr" rotWithShape="0">
              <a:schemeClr val="bg2">
                <a:alpha val="50000"/>
              </a:schemeClr>
            </a:outerShdw>
          </a:effectLst>
        </p:spPr>
        <p:txBody>
          <a:bodyPr lIns="112261" tIns="56130" rIns="112261" bIns="56130">
            <a:spAutoFit/>
          </a:bodyPr>
          <a:lstStyle>
            <a:lvl1pPr marL="1619250" indent="-1619250">
              <a:defRPr kumimoji="1" sz="2400">
                <a:solidFill>
                  <a:schemeClr val="tx1"/>
                </a:solidFill>
                <a:latin typeface="Times New Roman" pitchFamily="18" charset="0"/>
                <a:ea typeface="宋体" pitchFamily="2" charset="-122"/>
              </a:defRPr>
            </a:lvl1pPr>
            <a:lvl2pPr marL="1798638">
              <a:defRPr kumimoji="1" sz="2400">
                <a:solidFill>
                  <a:schemeClr val="tx1"/>
                </a:solidFill>
                <a:latin typeface="Times New Roman" pitchFamily="18" charset="0"/>
                <a:ea typeface="宋体" pitchFamily="2" charset="-122"/>
              </a:defRPr>
            </a:lvl2pPr>
            <a:lvl3pPr marL="1978025">
              <a:defRPr kumimoji="1" sz="2400">
                <a:solidFill>
                  <a:schemeClr val="tx1"/>
                </a:solidFill>
                <a:latin typeface="Times New Roman" pitchFamily="18" charset="0"/>
                <a:ea typeface="宋体" pitchFamily="2" charset="-122"/>
              </a:defRPr>
            </a:lvl3pPr>
            <a:lvl4pPr marL="2157413">
              <a:defRPr kumimoji="1" sz="2400">
                <a:solidFill>
                  <a:schemeClr val="tx1"/>
                </a:solidFill>
                <a:latin typeface="Times New Roman" pitchFamily="18" charset="0"/>
                <a:ea typeface="宋体" pitchFamily="2" charset="-122"/>
              </a:defRPr>
            </a:lvl4pPr>
            <a:lvl5pPr marL="2336800">
              <a:defRPr kumimoji="1" sz="2400">
                <a:solidFill>
                  <a:schemeClr val="tx1"/>
                </a:solidFill>
                <a:latin typeface="Times New Roman" pitchFamily="18" charset="0"/>
                <a:ea typeface="宋体" pitchFamily="2" charset="-122"/>
              </a:defRPr>
            </a:lvl5pPr>
            <a:lvl6pPr marL="2794000" fontAlgn="base">
              <a:spcBef>
                <a:spcPct val="0"/>
              </a:spcBef>
              <a:spcAft>
                <a:spcPct val="0"/>
              </a:spcAft>
              <a:defRPr kumimoji="1" sz="2400">
                <a:solidFill>
                  <a:schemeClr val="tx1"/>
                </a:solidFill>
                <a:latin typeface="Times New Roman" pitchFamily="18" charset="0"/>
                <a:ea typeface="宋体" pitchFamily="2" charset="-122"/>
              </a:defRPr>
            </a:lvl6pPr>
            <a:lvl7pPr marL="3251200" fontAlgn="base">
              <a:spcBef>
                <a:spcPct val="0"/>
              </a:spcBef>
              <a:spcAft>
                <a:spcPct val="0"/>
              </a:spcAft>
              <a:defRPr kumimoji="1" sz="2400">
                <a:solidFill>
                  <a:schemeClr val="tx1"/>
                </a:solidFill>
                <a:latin typeface="Times New Roman" pitchFamily="18" charset="0"/>
                <a:ea typeface="宋体" pitchFamily="2" charset="-122"/>
              </a:defRPr>
            </a:lvl7pPr>
            <a:lvl8pPr marL="3708400" fontAlgn="base">
              <a:spcBef>
                <a:spcPct val="0"/>
              </a:spcBef>
              <a:spcAft>
                <a:spcPct val="0"/>
              </a:spcAft>
              <a:defRPr kumimoji="1" sz="2400">
                <a:solidFill>
                  <a:schemeClr val="tx1"/>
                </a:solidFill>
                <a:latin typeface="Times New Roman" pitchFamily="18" charset="0"/>
                <a:ea typeface="宋体" pitchFamily="2" charset="-122"/>
              </a:defRPr>
            </a:lvl8pPr>
            <a:lvl9pPr marL="4165600" fontAlgn="base">
              <a:spcBef>
                <a:spcPct val="0"/>
              </a:spcBef>
              <a:spcAft>
                <a:spcPct val="0"/>
              </a:spcAft>
              <a:defRPr kumimoji="1" sz="2400">
                <a:solidFill>
                  <a:schemeClr val="tx1"/>
                </a:solidFill>
                <a:latin typeface="Times New Roman" pitchFamily="18" charset="0"/>
                <a:ea typeface="宋体" pitchFamily="2" charset="-122"/>
              </a:defRPr>
            </a:lvl9pPr>
          </a:lstStyle>
          <a:p>
            <a:pPr marL="1885950" indent="-1885950"/>
            <a:r>
              <a:rPr lang="zh-CN" altLang="en-US" sz="3900" dirty="0">
                <a:solidFill>
                  <a:srgbClr val="FF0000"/>
                </a:solidFill>
                <a:latin typeface="楷体_GB2312" pitchFamily="49" charset="-122"/>
                <a:ea typeface="楷体_GB2312" pitchFamily="49" charset="-122"/>
              </a:rPr>
              <a:t>新问题</a:t>
            </a:r>
            <a:r>
              <a:rPr lang="zh-CN" altLang="en-US" sz="3400" dirty="0">
                <a:latin typeface="楷体_GB2312" pitchFamily="49" charset="-122"/>
                <a:ea typeface="楷体_GB2312" pitchFamily="49" charset="-122"/>
              </a:rPr>
              <a:t>：对于高阶方阵待定系数法求取逆矩阵显然是不可行的</a:t>
            </a:r>
            <a:r>
              <a:rPr lang="en-US" altLang="zh-CN" sz="3400" dirty="0">
                <a:latin typeface="楷体_GB2312" pitchFamily="49" charset="-122"/>
                <a:ea typeface="楷体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wipe(left)">
                                      <p:cBhvr>
                                        <p:cTn id="7" dur="500"/>
                                        <p:tgtEl>
                                          <p:spTgt spid="81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1926"/>
                                        </p:tgtEl>
                                        <p:attrNameLst>
                                          <p:attrName>style.visibility</p:attrName>
                                        </p:attrNameLst>
                                      </p:cBhvr>
                                      <p:to>
                                        <p:strVal val="visible"/>
                                      </p:to>
                                    </p:set>
                                    <p:animEffect transition="in" filter="wipe(left)">
                                      <p:cBhvr>
                                        <p:cTn id="12" dur="75"/>
                                        <p:tgtEl>
                                          <p:spTgt spid="81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44"/>
                                        </p:tgtEl>
                                        <p:attrNameLst>
                                          <p:attrName>style.visibility</p:attrName>
                                        </p:attrNameLst>
                                      </p:cBhvr>
                                      <p:to>
                                        <p:strVal val="visible"/>
                                      </p:to>
                                    </p:set>
                                    <p:animEffect transition="in" filter="wipe(left)">
                                      <p:cBhvr>
                                        <p:cTn id="17" dur="500"/>
                                        <p:tgtEl>
                                          <p:spTgt spid="819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38"/>
                                        </p:tgtEl>
                                        <p:attrNameLst>
                                          <p:attrName>style.visibility</p:attrName>
                                        </p:attrNameLst>
                                      </p:cBhvr>
                                      <p:to>
                                        <p:strVal val="visible"/>
                                      </p:to>
                                    </p:set>
                                    <p:animEffect transition="in" filter="wipe(left)">
                                      <p:cBhvr>
                                        <p:cTn id="22" dur="500"/>
                                        <p:tgtEl>
                                          <p:spTgt spid="819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1945"/>
                                        </p:tgtEl>
                                        <p:attrNameLst>
                                          <p:attrName>style.visibility</p:attrName>
                                        </p:attrNameLst>
                                      </p:cBhvr>
                                      <p:to>
                                        <p:strVal val="visible"/>
                                      </p:to>
                                    </p:set>
                                    <p:animEffect transition="in" filter="wipe(left)">
                                      <p:cBhvr>
                                        <p:cTn id="27" dur="500"/>
                                        <p:tgtEl>
                                          <p:spTgt spid="819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1947"/>
                                        </p:tgtEl>
                                        <p:attrNameLst>
                                          <p:attrName>style.visibility</p:attrName>
                                        </p:attrNameLst>
                                      </p:cBhvr>
                                      <p:to>
                                        <p:strVal val="visible"/>
                                      </p:to>
                                    </p:set>
                                    <p:animEffect transition="in" filter="wipe(left)">
                                      <p:cBhvr>
                                        <p:cTn id="32" dur="500"/>
                                        <p:tgtEl>
                                          <p:spTgt spid="819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1935"/>
                                        </p:tgtEl>
                                        <p:attrNameLst>
                                          <p:attrName>style.visibility</p:attrName>
                                        </p:attrNameLst>
                                      </p:cBhvr>
                                      <p:to>
                                        <p:strVal val="visible"/>
                                      </p:to>
                                    </p:set>
                                    <p:animEffect transition="in" filter="wipe(left)">
                                      <p:cBhvr>
                                        <p:cTn id="37" dur="500"/>
                                        <p:tgtEl>
                                          <p:spTgt spid="819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81936"/>
                                        </p:tgtEl>
                                        <p:attrNameLst>
                                          <p:attrName>style.visibility</p:attrName>
                                        </p:attrNameLst>
                                      </p:cBhvr>
                                      <p:to>
                                        <p:strVal val="visible"/>
                                      </p:to>
                                    </p:set>
                                    <p:animEffect transition="in" filter="wipe(left)">
                                      <p:cBhvr>
                                        <p:cTn id="42" dur="75"/>
                                        <p:tgtEl>
                                          <p:spTgt spid="819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1937"/>
                                        </p:tgtEl>
                                        <p:attrNameLst>
                                          <p:attrName>style.visibility</p:attrName>
                                        </p:attrNameLst>
                                      </p:cBhvr>
                                      <p:to>
                                        <p:strVal val="visible"/>
                                      </p:to>
                                    </p:set>
                                    <p:animEffect transition="in" filter="wipe(left)">
                                      <p:cBhvr>
                                        <p:cTn id="47" dur="500"/>
                                        <p:tgtEl>
                                          <p:spTgt spid="819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1948"/>
                                        </p:tgtEl>
                                        <p:attrNameLst>
                                          <p:attrName>style.visibility</p:attrName>
                                        </p:attrNameLst>
                                      </p:cBhvr>
                                      <p:to>
                                        <p:strVal val="visible"/>
                                      </p:to>
                                    </p:set>
                                    <p:animEffect transition="in" filter="blinds(horizontal)">
                                      <p:cBhvr>
                                        <p:cTn id="52" dur="500"/>
                                        <p:tgtEl>
                                          <p:spTgt spid="81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utoUpdateAnimBg="0"/>
      <p:bldP spid="81936" grpId="0" autoUpdateAnimBg="0"/>
      <p:bldP spid="819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1652712" y="465882"/>
            <a:ext cx="8136904" cy="409310"/>
          </a:xfrm>
        </p:spPr>
        <p:txBody>
          <a:bodyPr/>
          <a:lstStyle/>
          <a:p>
            <a:r>
              <a:rPr lang="zh-CN" altLang="en-US" sz="3400" dirty="0">
                <a:solidFill>
                  <a:schemeClr val="tx1"/>
                </a:solidFill>
              </a:rPr>
              <a:t>对一个方阵</a:t>
            </a:r>
            <a:r>
              <a:rPr lang="zh-CN" altLang="en-US" sz="3400" dirty="0" smtClean="0">
                <a:solidFill>
                  <a:schemeClr val="tx1"/>
                </a:solidFill>
              </a:rPr>
              <a:t>，引入</a:t>
            </a:r>
            <a:r>
              <a:rPr lang="zh-CN" altLang="en-US" sz="3400" dirty="0">
                <a:solidFill>
                  <a:schemeClr val="tx1"/>
                </a:solidFill>
              </a:rPr>
              <a:t>伴随矩阵的概念 </a:t>
            </a:r>
          </a:p>
        </p:txBody>
      </p:sp>
      <p:sp>
        <p:nvSpPr>
          <p:cNvPr id="182275" name="Rectangle 3"/>
          <p:cNvSpPr>
            <a:spLocks noGrp="1" noChangeArrowheads="1"/>
          </p:cNvSpPr>
          <p:nvPr>
            <p:ph type="body" idx="1"/>
          </p:nvPr>
        </p:nvSpPr>
        <p:spPr bwMode="auto">
          <a:xfrm>
            <a:off x="808126" y="1081001"/>
            <a:ext cx="10881360" cy="75303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2261" tIns="56130" rIns="112261" bIns="56130" numCol="1" anchor="t" anchorCtr="0" compatLnSpc="1">
            <a:prstTxWarp prst="textNoShape">
              <a:avLst/>
            </a:prstTxWarp>
          </a:bodyPr>
          <a:lstStyle/>
          <a:p>
            <a:pPr marL="1208364" indent="-1208364">
              <a:buNone/>
            </a:pPr>
            <a:r>
              <a:rPr lang="zh-CN" altLang="en-US" sz="3400" dirty="0">
                <a:solidFill>
                  <a:srgbClr val="CC0000"/>
                </a:solidFill>
                <a:latin typeface="黑体" pitchFamily="2" charset="-122"/>
                <a:ea typeface="黑体" pitchFamily="2" charset="-122"/>
              </a:rPr>
              <a:t>定义</a:t>
            </a:r>
            <a:r>
              <a:rPr lang="en-US" altLang="zh-CN" sz="3400" dirty="0">
                <a:solidFill>
                  <a:srgbClr val="CC0000"/>
                </a:solidFill>
                <a:latin typeface="黑体" pitchFamily="2" charset="-122"/>
                <a:ea typeface="黑体" pitchFamily="2" charset="-122"/>
              </a:rPr>
              <a:t>2</a:t>
            </a:r>
            <a:r>
              <a:rPr lang="en-US" altLang="zh-CN" sz="3400" dirty="0"/>
              <a:t>  </a:t>
            </a:r>
            <a:r>
              <a:rPr lang="zh-CN" altLang="en-US" sz="3400" dirty="0"/>
              <a:t>行列式 </a:t>
            </a:r>
            <a:r>
              <a:rPr lang="en-US" altLang="zh-CN" sz="3400" dirty="0"/>
              <a:t>| </a:t>
            </a:r>
            <a:r>
              <a:rPr lang="en-US" altLang="zh-CN" sz="3400" i="1" dirty="0"/>
              <a:t>A </a:t>
            </a:r>
            <a:r>
              <a:rPr lang="en-US" altLang="zh-CN" sz="3400" dirty="0"/>
              <a:t>| </a:t>
            </a:r>
            <a:r>
              <a:rPr lang="zh-CN" altLang="en-US" sz="3400" dirty="0" smtClean="0"/>
              <a:t>各元的</a:t>
            </a:r>
            <a:r>
              <a:rPr lang="zh-CN" altLang="en-US" sz="3400" dirty="0"/>
              <a:t>代数余子式</a:t>
            </a:r>
            <a:r>
              <a:rPr lang="en-US" altLang="zh-CN" sz="3400" i="1" dirty="0" err="1"/>
              <a:t>A</a:t>
            </a:r>
            <a:r>
              <a:rPr lang="en-US" altLang="zh-CN" sz="3400" i="1" baseline="-25000" dirty="0" err="1"/>
              <a:t>ij</a:t>
            </a:r>
            <a:r>
              <a:rPr lang="en-US" altLang="zh-CN" sz="3400" dirty="0"/>
              <a:t> </a:t>
            </a:r>
            <a:r>
              <a:rPr lang="zh-CN" altLang="en-US" sz="3400" dirty="0"/>
              <a:t>所</a:t>
            </a:r>
            <a:r>
              <a:rPr lang="zh-CN" altLang="en-US" sz="3400" dirty="0" smtClean="0"/>
              <a:t>构成如下</a:t>
            </a:r>
            <a:r>
              <a:rPr lang="zh-CN" altLang="en-US" sz="3400" dirty="0"/>
              <a:t>矩阵</a:t>
            </a:r>
          </a:p>
        </p:txBody>
      </p:sp>
      <p:graphicFrame>
        <p:nvGraphicFramePr>
          <p:cNvPr id="182276" name="Object 4"/>
          <p:cNvGraphicFramePr>
            <a:graphicFrameLocks noChangeAspect="1"/>
          </p:cNvGraphicFramePr>
          <p:nvPr>
            <p:extLst>
              <p:ext uri="{D42A27DB-BD31-4B8C-83A1-F6EECF244321}">
                <p14:modId xmlns:p14="http://schemas.microsoft.com/office/powerpoint/2010/main" val="1300807682"/>
              </p:ext>
            </p:extLst>
          </p:nvPr>
        </p:nvGraphicFramePr>
        <p:xfrm>
          <a:off x="3093968" y="2191736"/>
          <a:ext cx="6284489" cy="2957879"/>
        </p:xfrm>
        <a:graphic>
          <a:graphicData uri="http://schemas.openxmlformats.org/presentationml/2006/ole">
            <mc:AlternateContent xmlns:mc="http://schemas.openxmlformats.org/markup-compatibility/2006">
              <mc:Choice xmlns:v="urn:schemas-microsoft-com:vml" Requires="v">
                <p:oleObj spid="_x0000_s182307" name="Equation" r:id="rId3" imgW="1663560" imgH="939600" progId="Equation.DSMT4">
                  <p:embed/>
                </p:oleObj>
              </mc:Choice>
              <mc:Fallback>
                <p:oleObj name="Equation" r:id="rId3" imgW="1663560" imgH="939600" progId="Equation.DSMT4">
                  <p:embed/>
                  <p:pic>
                    <p:nvPicPr>
                      <p:cNvPr id="0" name="Object 4"/>
                      <p:cNvPicPr>
                        <a:picLocks noChangeAspect="1" noChangeArrowheads="1"/>
                      </p:cNvPicPr>
                      <p:nvPr/>
                    </p:nvPicPr>
                    <p:blipFill>
                      <a:blip r:embed="rId4"/>
                      <a:srcRect/>
                      <a:stretch>
                        <a:fillRect/>
                      </a:stretch>
                    </p:blipFill>
                    <p:spPr bwMode="auto">
                      <a:xfrm>
                        <a:off x="3093968" y="2191736"/>
                        <a:ext cx="6284489" cy="29578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77" name="Rectangle 5"/>
          <p:cNvSpPr>
            <a:spLocks noChangeArrowheads="1"/>
          </p:cNvSpPr>
          <p:nvPr/>
        </p:nvSpPr>
        <p:spPr bwMode="auto">
          <a:xfrm>
            <a:off x="2050751" y="5349023"/>
            <a:ext cx="4649400"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称为矩阵</a:t>
            </a:r>
            <a:r>
              <a:rPr lang="en-US" altLang="zh-CN" i="1"/>
              <a:t>A </a:t>
            </a:r>
            <a:r>
              <a:rPr lang="zh-CN" altLang="en-US"/>
              <a:t>的</a:t>
            </a:r>
            <a:r>
              <a:rPr lang="zh-CN" altLang="en-US">
                <a:solidFill>
                  <a:srgbClr val="0000FF"/>
                </a:solidFill>
                <a:ea typeface="黑体" pitchFamily="2" charset="-122"/>
              </a:rPr>
              <a:t>伴随矩阵</a:t>
            </a:r>
            <a:r>
              <a:rPr lang="en-US" altLang="zh-CN">
                <a:solidFill>
                  <a:schemeClr val="bg2"/>
                </a:solidFill>
              </a:rPr>
              <a:t>.</a:t>
            </a:r>
          </a:p>
        </p:txBody>
      </p:sp>
      <p:sp>
        <p:nvSpPr>
          <p:cNvPr id="182278" name="Text Box 6"/>
          <p:cNvSpPr txBox="1">
            <a:spLocks noChangeArrowheads="1"/>
          </p:cNvSpPr>
          <p:nvPr/>
        </p:nvSpPr>
        <p:spPr bwMode="auto">
          <a:xfrm>
            <a:off x="2046553" y="5999721"/>
            <a:ext cx="514793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注意：</a:t>
            </a:r>
            <a:r>
              <a:rPr lang="en-US" altLang="zh-CN" i="1"/>
              <a:t>A</a:t>
            </a:r>
            <a:r>
              <a:rPr lang="en-US" altLang="zh-CN" baseline="30000"/>
              <a:t>*</a:t>
            </a:r>
            <a:r>
              <a:rPr lang="zh-CN" altLang="en-US"/>
              <a:t>中</a:t>
            </a:r>
            <a:r>
              <a:rPr lang="zh-CN" altLang="en-US">
                <a:solidFill>
                  <a:srgbClr val="CC0000"/>
                </a:solidFill>
                <a:ea typeface="黑体" pitchFamily="2" charset="-122"/>
              </a:rPr>
              <a:t>元素排列顺序</a:t>
            </a:r>
            <a:r>
              <a:rPr lang="en-US" altLang="zh-CN"/>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box(out)">
                                      <p:cBhvr>
                                        <p:cTn id="7" dur="500"/>
                                        <p:tgtEl>
                                          <p:spTgt spid="182276"/>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82277">
                                            <p:txEl>
                                              <p:pRg st="0" end="0"/>
                                            </p:txEl>
                                          </p:spTgt>
                                        </p:tgtEl>
                                        <p:attrNameLst>
                                          <p:attrName>style.visibility</p:attrName>
                                        </p:attrNameLst>
                                      </p:cBhvr>
                                      <p:to>
                                        <p:strVal val="visible"/>
                                      </p:to>
                                    </p:set>
                                    <p:animEffect transition="in" filter="box(out)">
                                      <p:cBhvr>
                                        <p:cTn id="11" dur="500"/>
                                        <p:tgtEl>
                                          <p:spTgt spid="182277">
                                            <p:txEl>
                                              <p:pRg st="0" end="0"/>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82278"/>
                                        </p:tgtEl>
                                        <p:attrNameLst>
                                          <p:attrName>style.visibility</p:attrName>
                                        </p:attrNameLst>
                                      </p:cBhvr>
                                      <p:to>
                                        <p:strVal val="visible"/>
                                      </p:to>
                                    </p:set>
                                    <p:animEffect transition="in" filter="blinds(horizontal)">
                                      <p:cBhvr>
                                        <p:cTn id="15" dur="500"/>
                                        <p:tgtEl>
                                          <p:spTgt spid="182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build="p" autoUpdateAnimBg="0" advAuto="0"/>
      <p:bldP spid="1822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5"/>
          <p:cNvSpPr>
            <a:spLocks noChangeArrowheads="1"/>
          </p:cNvSpPr>
          <p:nvPr/>
        </p:nvSpPr>
        <p:spPr bwMode="auto">
          <a:xfrm>
            <a:off x="1379062" y="816872"/>
            <a:ext cx="8337909"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latin typeface="黑体" pitchFamily="2" charset="-122"/>
                <a:ea typeface="黑体" pitchFamily="2" charset="-122"/>
              </a:rPr>
              <a:t>例</a:t>
            </a:r>
            <a:r>
              <a:rPr lang="en-US" altLang="zh-CN" dirty="0">
                <a:latin typeface="黑体" pitchFamily="2" charset="-122"/>
                <a:ea typeface="黑体" pitchFamily="2" charset="-122"/>
              </a:rPr>
              <a:t>2 </a:t>
            </a:r>
            <a:r>
              <a:rPr lang="zh-CN" altLang="en-US" dirty="0">
                <a:latin typeface="宋体" pitchFamily="2" charset="-122"/>
              </a:rPr>
              <a:t>求</a:t>
            </a:r>
            <a:r>
              <a:rPr lang="zh-CN" altLang="en-US" dirty="0" smtClean="0">
                <a:latin typeface="宋体" pitchFamily="2" charset="-122"/>
              </a:rPr>
              <a:t>方阵                </a:t>
            </a:r>
            <a:r>
              <a:rPr lang="zh-CN" altLang="en-US" dirty="0">
                <a:latin typeface="宋体" pitchFamily="2" charset="-122"/>
              </a:rPr>
              <a:t>的伴随矩阵</a:t>
            </a:r>
            <a:r>
              <a:rPr lang="en-US" altLang="zh-CN" dirty="0">
                <a:latin typeface="宋体" pitchFamily="2" charset="-122"/>
              </a:rPr>
              <a:t>.</a:t>
            </a:r>
          </a:p>
        </p:txBody>
      </p:sp>
      <p:graphicFrame>
        <p:nvGraphicFramePr>
          <p:cNvPr id="183302" name="Object 6"/>
          <p:cNvGraphicFramePr>
            <a:graphicFrameLocks noChangeAspect="1"/>
          </p:cNvGraphicFramePr>
          <p:nvPr/>
        </p:nvGraphicFramePr>
        <p:xfrm>
          <a:off x="3950370" y="313105"/>
          <a:ext cx="2938639" cy="1665229"/>
        </p:xfrm>
        <a:graphic>
          <a:graphicData uri="http://schemas.openxmlformats.org/presentationml/2006/ole">
            <mc:AlternateContent xmlns:mc="http://schemas.openxmlformats.org/markup-compatibility/2006">
              <mc:Choice xmlns:v="urn:schemas-microsoft-com:vml" Requires="v">
                <p:oleObj spid="_x0000_s183489" name="Equation" r:id="rId3" imgW="2222280" imgH="1511280" progId="Equation.3">
                  <p:embed/>
                </p:oleObj>
              </mc:Choice>
              <mc:Fallback>
                <p:oleObj name="Equation" r:id="rId3" imgW="2222280" imgH="15112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370" y="313105"/>
                        <a:ext cx="2938639" cy="1665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3" name="Text Box 7"/>
          <p:cNvSpPr txBox="1">
            <a:spLocks noChangeArrowheads="1"/>
          </p:cNvSpPr>
          <p:nvPr/>
        </p:nvSpPr>
        <p:spPr bwMode="auto">
          <a:xfrm>
            <a:off x="1429429" y="2270449"/>
            <a:ext cx="110195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ea typeface="黑体" pitchFamily="2" charset="-122"/>
              </a:rPr>
              <a:t>解：</a:t>
            </a:r>
          </a:p>
        </p:txBody>
      </p:sp>
      <p:grpSp>
        <p:nvGrpSpPr>
          <p:cNvPr id="183307" name="Group 11"/>
          <p:cNvGrpSpPr>
            <a:grpSpLocks/>
          </p:cNvGrpSpPr>
          <p:nvPr/>
        </p:nvGrpSpPr>
        <p:grpSpPr bwMode="auto">
          <a:xfrm>
            <a:off x="4426850" y="127691"/>
            <a:ext cx="2518833" cy="1931106"/>
            <a:chOff x="2208" y="960"/>
            <a:chExt cx="1200" cy="1104"/>
          </a:xfrm>
        </p:grpSpPr>
        <p:sp>
          <p:nvSpPr>
            <p:cNvPr id="183308" name="Line 12"/>
            <p:cNvSpPr>
              <a:spLocks noChangeShapeType="1"/>
            </p:cNvSpPr>
            <p:nvPr/>
          </p:nvSpPr>
          <p:spPr bwMode="auto">
            <a:xfrm>
              <a:off x="2208" y="1200"/>
              <a:ext cx="12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09" name="Line 13"/>
            <p:cNvSpPr>
              <a:spLocks noChangeShapeType="1"/>
            </p:cNvSpPr>
            <p:nvPr/>
          </p:nvSpPr>
          <p:spPr bwMode="auto">
            <a:xfrm>
              <a:off x="2544" y="960"/>
              <a:ext cx="0" cy="1104"/>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83310" name="Object 14"/>
          <p:cNvGraphicFramePr>
            <a:graphicFrameLocks noChangeAspect="1"/>
          </p:cNvGraphicFramePr>
          <p:nvPr/>
        </p:nvGraphicFramePr>
        <p:xfrm>
          <a:off x="2426476" y="2191735"/>
          <a:ext cx="3005808" cy="1077501"/>
        </p:xfrm>
        <a:graphic>
          <a:graphicData uri="http://schemas.openxmlformats.org/presentationml/2006/ole">
            <mc:AlternateContent xmlns:mc="http://schemas.openxmlformats.org/markup-compatibility/2006">
              <mc:Choice xmlns:v="urn:schemas-microsoft-com:vml" Requires="v">
                <p:oleObj spid="_x0000_s183490" name="Equation" r:id="rId5" imgW="2273040" imgH="977760" progId="Equation.3">
                  <p:embed/>
                </p:oleObj>
              </mc:Choice>
              <mc:Fallback>
                <p:oleObj name="Equation" r:id="rId5" imgW="2273040" imgH="97776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6476" y="2191735"/>
                        <a:ext cx="3005808"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3311" name="Group 15"/>
          <p:cNvGrpSpPr>
            <a:grpSpLocks/>
          </p:cNvGrpSpPr>
          <p:nvPr/>
        </p:nvGrpSpPr>
        <p:grpSpPr bwMode="auto">
          <a:xfrm>
            <a:off x="4521306" y="295614"/>
            <a:ext cx="2216573" cy="1763183"/>
            <a:chOff x="2256" y="1056"/>
            <a:chExt cx="1056" cy="1008"/>
          </a:xfrm>
        </p:grpSpPr>
        <p:sp>
          <p:nvSpPr>
            <p:cNvPr id="183312" name="Line 16"/>
            <p:cNvSpPr>
              <a:spLocks noChangeShapeType="1"/>
            </p:cNvSpPr>
            <p:nvPr/>
          </p:nvSpPr>
          <p:spPr bwMode="auto">
            <a:xfrm>
              <a:off x="2256" y="1200"/>
              <a:ext cx="1056"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3313" name="Line 17"/>
            <p:cNvSpPr>
              <a:spLocks noChangeShapeType="1"/>
            </p:cNvSpPr>
            <p:nvPr/>
          </p:nvSpPr>
          <p:spPr bwMode="auto">
            <a:xfrm>
              <a:off x="2880" y="1056"/>
              <a:ext cx="0" cy="100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83314" name="Object 18"/>
          <p:cNvGraphicFramePr>
            <a:graphicFrameLocks noChangeAspect="1"/>
          </p:cNvGraphicFramePr>
          <p:nvPr/>
        </p:nvGraphicFramePr>
        <p:xfrm>
          <a:off x="6045200" y="2191735"/>
          <a:ext cx="3559951" cy="1077501"/>
        </p:xfrm>
        <a:graphic>
          <a:graphicData uri="http://schemas.openxmlformats.org/presentationml/2006/ole">
            <mc:AlternateContent xmlns:mc="http://schemas.openxmlformats.org/markup-compatibility/2006">
              <mc:Choice xmlns:v="urn:schemas-microsoft-com:vml" Requires="v">
                <p:oleObj spid="_x0000_s183491" name="Equation" r:id="rId7" imgW="2692080" imgH="977760" progId="Equation.3">
                  <p:embed/>
                </p:oleObj>
              </mc:Choice>
              <mc:Fallback>
                <p:oleObj name="Equation" r:id="rId7" imgW="2692080" imgH="97776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5200" y="2191735"/>
                        <a:ext cx="3559951" cy="1077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16" name="Text Box 20"/>
          <p:cNvSpPr txBox="1">
            <a:spLocks noChangeArrowheads="1"/>
          </p:cNvSpPr>
          <p:nvPr/>
        </p:nvSpPr>
        <p:spPr bwMode="auto">
          <a:xfrm>
            <a:off x="1652712" y="3523428"/>
            <a:ext cx="197719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t>同理可得</a:t>
            </a:r>
          </a:p>
        </p:txBody>
      </p:sp>
      <p:graphicFrame>
        <p:nvGraphicFramePr>
          <p:cNvPr id="183317" name="Object 21"/>
          <p:cNvGraphicFramePr>
            <a:graphicFrameLocks noChangeAspect="1"/>
          </p:cNvGraphicFramePr>
          <p:nvPr/>
        </p:nvGraphicFramePr>
        <p:xfrm>
          <a:off x="4061619" y="3617324"/>
          <a:ext cx="6935188" cy="475780"/>
        </p:xfrm>
        <a:graphic>
          <a:graphicData uri="http://schemas.openxmlformats.org/presentationml/2006/ole">
            <mc:AlternateContent xmlns:mc="http://schemas.openxmlformats.org/markup-compatibility/2006">
              <mc:Choice xmlns:v="urn:schemas-microsoft-com:vml" Requires="v">
                <p:oleObj spid="_x0000_s183492" name="Equation" r:id="rId9" imgW="5244840" imgH="431640" progId="Equation.3">
                  <p:embed/>
                </p:oleObj>
              </mc:Choice>
              <mc:Fallback>
                <p:oleObj name="Equation" r:id="rId9" imgW="5244840" imgH="43164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1619" y="3617324"/>
                        <a:ext cx="6935188" cy="475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18" name="Object 22"/>
          <p:cNvGraphicFramePr>
            <a:graphicFrameLocks noChangeAspect="1"/>
          </p:cNvGraphicFramePr>
          <p:nvPr>
            <p:extLst>
              <p:ext uri="{D42A27DB-BD31-4B8C-83A1-F6EECF244321}">
                <p14:modId xmlns:p14="http://schemas.microsoft.com/office/powerpoint/2010/main" val="3245925495"/>
              </p:ext>
            </p:extLst>
          </p:nvPr>
        </p:nvGraphicFramePr>
        <p:xfrm>
          <a:off x="4082535" y="4282306"/>
          <a:ext cx="5491057" cy="475780"/>
        </p:xfrm>
        <a:graphic>
          <a:graphicData uri="http://schemas.openxmlformats.org/presentationml/2006/ole">
            <mc:AlternateContent xmlns:mc="http://schemas.openxmlformats.org/markup-compatibility/2006">
              <mc:Choice xmlns:v="urn:schemas-microsoft-com:vml" Requires="v">
                <p:oleObj spid="_x0000_s183493" name="Equation" r:id="rId11" imgW="4152600" imgH="431640" progId="Equation.3">
                  <p:embed/>
                </p:oleObj>
              </mc:Choice>
              <mc:Fallback>
                <p:oleObj name="Equation" r:id="rId11" imgW="4152600" imgH="43164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2535" y="4282306"/>
                        <a:ext cx="5491057" cy="475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19" name="Object 23"/>
          <p:cNvGraphicFramePr>
            <a:graphicFrameLocks noChangeAspect="1"/>
          </p:cNvGraphicFramePr>
          <p:nvPr/>
        </p:nvGraphicFramePr>
        <p:xfrm>
          <a:off x="2783312" y="4967700"/>
          <a:ext cx="7737016" cy="1850643"/>
        </p:xfrm>
        <a:graphic>
          <a:graphicData uri="http://schemas.openxmlformats.org/presentationml/2006/ole">
            <mc:AlternateContent xmlns:mc="http://schemas.openxmlformats.org/markup-compatibility/2006">
              <mc:Choice xmlns:v="urn:schemas-microsoft-com:vml" Requires="v">
                <p:oleObj spid="_x0000_s183494" name="Equation" r:id="rId13" imgW="2476440" imgH="711000" progId="Equation.DSMT4">
                  <p:embed/>
                </p:oleObj>
              </mc:Choice>
              <mc:Fallback>
                <p:oleObj name="Equation" r:id="rId13" imgW="2476440" imgH="71100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3312" y="4967700"/>
                        <a:ext cx="7737016" cy="18506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20" name="Text Box 24"/>
          <p:cNvSpPr txBox="1">
            <a:spLocks noChangeArrowheads="1"/>
          </p:cNvSpPr>
          <p:nvPr/>
        </p:nvSpPr>
        <p:spPr bwMode="auto">
          <a:xfrm>
            <a:off x="1680493" y="5506450"/>
            <a:ext cx="66433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dirty="0"/>
              <a:t>得</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3"/>
                                        </p:tgtEl>
                                        <p:attrNameLst>
                                          <p:attrName>style.visibility</p:attrName>
                                        </p:attrNameLst>
                                      </p:cBhvr>
                                      <p:to>
                                        <p:strVal val="visible"/>
                                      </p:to>
                                    </p:set>
                                    <p:animEffect transition="in" filter="wipe(left)">
                                      <p:cBhvr>
                                        <p:cTn id="7" dur="500"/>
                                        <p:tgtEl>
                                          <p:spTgt spid="1833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3307"/>
                                        </p:tgtEl>
                                        <p:attrNameLst>
                                          <p:attrName>style.visibility</p:attrName>
                                        </p:attrNameLst>
                                      </p:cBhvr>
                                      <p:to>
                                        <p:strVal val="visible"/>
                                      </p:to>
                                    </p:set>
                                    <p:animEffect transition="in" filter="wipe(left)">
                                      <p:cBhvr>
                                        <p:cTn id="12" dur="500"/>
                                        <p:tgtEl>
                                          <p:spTgt spid="183307"/>
                                        </p:tgtEl>
                                      </p:cBhvr>
                                    </p:animEffect>
                                  </p:childTnLst>
                                  <p:subTnLst>
                                    <p:set>
                                      <p:cBhvr override="childStyle">
                                        <p:cTn dur="1" fill="hold" display="0" masterRel="nextClick" afterEffect="1"/>
                                        <p:tgtEl>
                                          <p:spTgt spid="18330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3310"/>
                                        </p:tgtEl>
                                        <p:attrNameLst>
                                          <p:attrName>style.visibility</p:attrName>
                                        </p:attrNameLst>
                                      </p:cBhvr>
                                      <p:to>
                                        <p:strVal val="visible"/>
                                      </p:to>
                                    </p:set>
                                    <p:animEffect transition="in" filter="wipe(left)">
                                      <p:cBhvr>
                                        <p:cTn id="17" dur="500"/>
                                        <p:tgtEl>
                                          <p:spTgt spid="183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3311"/>
                                        </p:tgtEl>
                                        <p:attrNameLst>
                                          <p:attrName>style.visibility</p:attrName>
                                        </p:attrNameLst>
                                      </p:cBhvr>
                                      <p:to>
                                        <p:strVal val="visible"/>
                                      </p:to>
                                    </p:set>
                                    <p:animEffect transition="in" filter="wipe(left)">
                                      <p:cBhvr>
                                        <p:cTn id="22" dur="500"/>
                                        <p:tgtEl>
                                          <p:spTgt spid="183311"/>
                                        </p:tgtEl>
                                      </p:cBhvr>
                                    </p:animEffect>
                                  </p:childTnLst>
                                  <p:subTnLst>
                                    <p:set>
                                      <p:cBhvr override="childStyle">
                                        <p:cTn dur="1" fill="hold" display="0" masterRel="nextClick" afterEffect="1"/>
                                        <p:tgtEl>
                                          <p:spTgt spid="18331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3314"/>
                                        </p:tgtEl>
                                        <p:attrNameLst>
                                          <p:attrName>style.visibility</p:attrName>
                                        </p:attrNameLst>
                                      </p:cBhvr>
                                      <p:to>
                                        <p:strVal val="visible"/>
                                      </p:to>
                                    </p:set>
                                    <p:animEffect transition="in" filter="wipe(left)">
                                      <p:cBhvr>
                                        <p:cTn id="27" dur="500"/>
                                        <p:tgtEl>
                                          <p:spTgt spid="1833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3316"/>
                                        </p:tgtEl>
                                        <p:attrNameLst>
                                          <p:attrName>style.visibility</p:attrName>
                                        </p:attrNameLst>
                                      </p:cBhvr>
                                      <p:to>
                                        <p:strVal val="visible"/>
                                      </p:to>
                                    </p:set>
                                    <p:animEffect transition="in" filter="wipe(left)">
                                      <p:cBhvr>
                                        <p:cTn id="32" dur="500"/>
                                        <p:tgtEl>
                                          <p:spTgt spid="183316"/>
                                        </p:tgtEl>
                                      </p:cBhvr>
                                    </p:animEffect>
                                  </p:childTnLst>
                                </p:cTn>
                              </p:par>
                              <p:par>
                                <p:cTn id="33" presetID="22" presetClass="entr" presetSubtype="8" fill="hold" nodeType="withEffect">
                                  <p:stCondLst>
                                    <p:cond delay="0"/>
                                  </p:stCondLst>
                                  <p:childTnLst>
                                    <p:set>
                                      <p:cBhvr>
                                        <p:cTn id="34" dur="1" fill="hold">
                                          <p:stCondLst>
                                            <p:cond delay="0"/>
                                          </p:stCondLst>
                                        </p:cTn>
                                        <p:tgtEl>
                                          <p:spTgt spid="183317"/>
                                        </p:tgtEl>
                                        <p:attrNameLst>
                                          <p:attrName>style.visibility</p:attrName>
                                        </p:attrNameLst>
                                      </p:cBhvr>
                                      <p:to>
                                        <p:strVal val="visible"/>
                                      </p:to>
                                    </p:set>
                                    <p:animEffect transition="in" filter="wipe(left)">
                                      <p:cBhvr>
                                        <p:cTn id="35" dur="500"/>
                                        <p:tgtEl>
                                          <p:spTgt spid="18331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83318"/>
                                        </p:tgtEl>
                                        <p:attrNameLst>
                                          <p:attrName>style.visibility</p:attrName>
                                        </p:attrNameLst>
                                      </p:cBhvr>
                                      <p:to>
                                        <p:strVal val="visible"/>
                                      </p:to>
                                    </p:set>
                                    <p:animEffect transition="in" filter="wipe(left)">
                                      <p:cBhvr>
                                        <p:cTn id="40" dur="500"/>
                                        <p:tgtEl>
                                          <p:spTgt spid="1833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83319"/>
                                        </p:tgtEl>
                                        <p:attrNameLst>
                                          <p:attrName>style.visibility</p:attrName>
                                        </p:attrNameLst>
                                      </p:cBhvr>
                                      <p:to>
                                        <p:strVal val="visible"/>
                                      </p:to>
                                    </p:set>
                                    <p:animEffect transition="in" filter="wipe(left)">
                                      <p:cBhvr>
                                        <p:cTn id="45" dur="500"/>
                                        <p:tgtEl>
                                          <p:spTgt spid="18331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83320"/>
                                        </p:tgtEl>
                                        <p:attrNameLst>
                                          <p:attrName>style.visibility</p:attrName>
                                        </p:attrNameLst>
                                      </p:cBhvr>
                                      <p:to>
                                        <p:strVal val="visible"/>
                                      </p:to>
                                    </p:set>
                                    <p:animEffect transition="in" filter="wipe(left)">
                                      <p:cBhvr>
                                        <p:cTn id="48" dur="500"/>
                                        <p:tgtEl>
                                          <p:spTgt spid="18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3" grpId="0" autoUpdateAnimBg="0"/>
      <p:bldP spid="183316" grpId="0"/>
      <p:bldP spid="1833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8" name="Rectangle 12"/>
          <p:cNvSpPr>
            <a:spLocks noChangeArrowheads="1"/>
          </p:cNvSpPr>
          <p:nvPr/>
        </p:nvSpPr>
        <p:spPr bwMode="auto">
          <a:xfrm>
            <a:off x="1284604" y="647200"/>
            <a:ext cx="10521236"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2261" tIns="56130" rIns="112261" bIns="56130">
            <a:spAutoFit/>
          </a:bodyPr>
          <a:lstStyle/>
          <a:p>
            <a:pPr marL="1539689" indent="-1539689"/>
            <a:r>
              <a:rPr lang="zh-CN" altLang="en-US" dirty="0">
                <a:solidFill>
                  <a:srgbClr val="CC0000"/>
                </a:solidFill>
                <a:latin typeface="黑体" pitchFamily="2" charset="-122"/>
                <a:ea typeface="黑体" pitchFamily="2" charset="-122"/>
              </a:rPr>
              <a:t>定理</a:t>
            </a:r>
            <a:r>
              <a:rPr lang="en-US" altLang="zh-CN" dirty="0">
                <a:solidFill>
                  <a:srgbClr val="CC0000"/>
                </a:solidFill>
                <a:latin typeface="黑体" pitchFamily="2" charset="-122"/>
                <a:ea typeface="黑体" pitchFamily="2" charset="-122"/>
              </a:rPr>
              <a:t>2</a:t>
            </a:r>
            <a:r>
              <a:rPr lang="en-US" altLang="zh-CN" dirty="0"/>
              <a:t>    </a:t>
            </a:r>
            <a:r>
              <a:rPr lang="zh-CN" altLang="en-US" dirty="0">
                <a:solidFill>
                  <a:schemeClr val="bg2"/>
                </a:solidFill>
                <a:latin typeface="黑体" pitchFamily="2" charset="-122"/>
                <a:ea typeface="黑体" pitchFamily="2" charset="-122"/>
              </a:rPr>
              <a:t>矩阵</a:t>
            </a:r>
            <a:r>
              <a:rPr lang="en-US" altLang="zh-CN" i="1" dirty="0">
                <a:solidFill>
                  <a:schemeClr val="bg2"/>
                </a:solidFill>
                <a:ea typeface="黑体" pitchFamily="2" charset="-122"/>
              </a:rPr>
              <a:t>A</a:t>
            </a:r>
            <a:r>
              <a:rPr lang="zh-CN" altLang="en-US" dirty="0">
                <a:solidFill>
                  <a:schemeClr val="bg2"/>
                </a:solidFill>
                <a:latin typeface="黑体" pitchFamily="2" charset="-122"/>
                <a:ea typeface="黑体" pitchFamily="2" charset="-122"/>
              </a:rPr>
              <a:t>可逆的充要条件是 </a:t>
            </a:r>
            <a:r>
              <a:rPr lang="en-US" altLang="zh-CN" i="1" dirty="0">
                <a:solidFill>
                  <a:schemeClr val="bg2"/>
                </a:solidFill>
                <a:ea typeface="黑体" pitchFamily="2" charset="-122"/>
              </a:rPr>
              <a:t>|A|≠</a:t>
            </a:r>
            <a:r>
              <a:rPr lang="en-US" altLang="zh-CN" dirty="0">
                <a:solidFill>
                  <a:schemeClr val="bg2"/>
                </a:solidFill>
                <a:ea typeface="黑体" pitchFamily="2" charset="-122"/>
              </a:rPr>
              <a:t>0</a:t>
            </a:r>
            <a:r>
              <a:rPr lang="zh-CN" altLang="en-US" dirty="0">
                <a:solidFill>
                  <a:schemeClr val="bg2"/>
                </a:solidFill>
                <a:latin typeface="黑体" pitchFamily="2" charset="-122"/>
                <a:ea typeface="黑体" pitchFamily="2" charset="-122"/>
              </a:rPr>
              <a:t>，且当</a:t>
            </a:r>
            <a:r>
              <a:rPr lang="en-US" altLang="zh-CN" i="1" dirty="0">
                <a:solidFill>
                  <a:schemeClr val="bg2"/>
                </a:solidFill>
                <a:ea typeface="黑体" pitchFamily="2" charset="-122"/>
              </a:rPr>
              <a:t>A</a:t>
            </a:r>
            <a:r>
              <a:rPr lang="zh-CN" altLang="en-US" dirty="0">
                <a:solidFill>
                  <a:schemeClr val="bg2"/>
                </a:solidFill>
                <a:latin typeface="黑体" pitchFamily="2" charset="-122"/>
                <a:ea typeface="黑体" pitchFamily="2" charset="-122"/>
              </a:rPr>
              <a:t>可逆时</a:t>
            </a:r>
            <a:r>
              <a:rPr lang="zh-CN" altLang="en-US" dirty="0">
                <a:solidFill>
                  <a:schemeClr val="bg2"/>
                </a:solidFill>
              </a:rPr>
              <a:t>　</a:t>
            </a:r>
            <a:r>
              <a:rPr lang="zh-CN" altLang="en-US" dirty="0"/>
              <a:t>　　　　　</a:t>
            </a:r>
            <a:r>
              <a:rPr lang="zh-CN" altLang="en-US" dirty="0">
                <a:solidFill>
                  <a:schemeClr val="bg2"/>
                </a:solidFill>
              </a:rPr>
              <a:t> </a:t>
            </a:r>
            <a:r>
              <a:rPr lang="zh-CN" altLang="en-US" dirty="0"/>
              <a:t>               </a:t>
            </a:r>
          </a:p>
        </p:txBody>
      </p:sp>
      <p:graphicFrame>
        <p:nvGraphicFramePr>
          <p:cNvPr id="50189" name="Object 13"/>
          <p:cNvGraphicFramePr>
            <a:graphicFrameLocks noChangeAspect="1"/>
          </p:cNvGraphicFramePr>
          <p:nvPr>
            <p:extLst>
              <p:ext uri="{D42A27DB-BD31-4B8C-83A1-F6EECF244321}">
                <p14:modId xmlns:p14="http://schemas.microsoft.com/office/powerpoint/2010/main" val="1392420709"/>
              </p:ext>
            </p:extLst>
          </p:nvPr>
        </p:nvGraphicFramePr>
        <p:xfrm>
          <a:off x="4605040" y="1473994"/>
          <a:ext cx="2401288" cy="1021527"/>
        </p:xfrm>
        <a:graphic>
          <a:graphicData uri="http://schemas.openxmlformats.org/presentationml/2006/ole">
            <mc:AlternateContent xmlns:mc="http://schemas.openxmlformats.org/markup-compatibility/2006">
              <mc:Choice xmlns:v="urn:schemas-microsoft-com:vml" Requires="v">
                <p:oleObj spid="_x0000_s50299" name="Equation" r:id="rId3" imgW="1815840" imgH="927000" progId="Equation.DSMT4">
                  <p:embed/>
                </p:oleObj>
              </mc:Choice>
              <mc:Fallback>
                <p:oleObj name="Equation" r:id="rId3" imgW="1815840" imgH="9270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040" y="1473994"/>
                        <a:ext cx="2401288" cy="1021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2" name="Rectangle 16"/>
          <p:cNvSpPr>
            <a:spLocks noChangeArrowheads="1"/>
          </p:cNvSpPr>
          <p:nvPr/>
        </p:nvSpPr>
        <p:spPr bwMode="auto">
          <a:xfrm>
            <a:off x="1385359" y="3501878"/>
            <a:ext cx="153957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ea typeface="黑体" pitchFamily="2" charset="-122"/>
              </a:rPr>
              <a:t>证明：</a:t>
            </a:r>
          </a:p>
        </p:txBody>
      </p:sp>
      <p:sp>
        <p:nvSpPr>
          <p:cNvPr id="50194" name="Rectangle 18"/>
          <p:cNvSpPr>
            <a:spLocks noChangeArrowheads="1"/>
          </p:cNvSpPr>
          <p:nvPr/>
        </p:nvSpPr>
        <p:spPr bwMode="auto">
          <a:xfrm>
            <a:off x="2560392" y="4788462"/>
            <a:ext cx="646991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smtClean="0">
                <a:solidFill>
                  <a:schemeClr val="bg2"/>
                </a:solidFill>
              </a:rPr>
              <a:t>若</a:t>
            </a:r>
            <a:r>
              <a:rPr lang="en-US" altLang="zh-CN" i="1" dirty="0" smtClean="0">
                <a:solidFill>
                  <a:schemeClr val="bg2"/>
                </a:solidFill>
              </a:rPr>
              <a:t>A</a:t>
            </a:r>
            <a:r>
              <a:rPr lang="zh-CN" altLang="en-US" dirty="0" smtClean="0">
                <a:solidFill>
                  <a:schemeClr val="bg2"/>
                </a:solidFill>
              </a:rPr>
              <a:t> </a:t>
            </a:r>
            <a:r>
              <a:rPr lang="zh-CN" altLang="en-US" dirty="0">
                <a:solidFill>
                  <a:schemeClr val="bg2"/>
                </a:solidFill>
              </a:rPr>
              <a:t>可逆</a:t>
            </a:r>
            <a:r>
              <a:rPr lang="zh-CN" altLang="en-US" dirty="0" smtClean="0">
                <a:solidFill>
                  <a:schemeClr val="bg2"/>
                </a:solidFill>
              </a:rPr>
              <a:t>，即有 </a:t>
            </a:r>
            <a:r>
              <a:rPr lang="en-US" altLang="zh-CN" i="1" dirty="0" smtClean="0">
                <a:solidFill>
                  <a:schemeClr val="bg2"/>
                </a:solidFill>
              </a:rPr>
              <a:t>A</a:t>
            </a:r>
            <a:r>
              <a:rPr lang="en-US" altLang="zh-CN" baseline="30000" dirty="0" smtClean="0">
                <a:solidFill>
                  <a:schemeClr val="bg2"/>
                </a:solidFill>
              </a:rPr>
              <a:t>-1</a:t>
            </a:r>
            <a:r>
              <a:rPr lang="zh-CN" altLang="en-US" dirty="0" smtClean="0">
                <a:solidFill>
                  <a:schemeClr val="bg2"/>
                </a:solidFill>
              </a:rPr>
              <a:t>使得 </a:t>
            </a:r>
            <a:r>
              <a:rPr lang="en-US" altLang="zh-CN" i="1" dirty="0" smtClean="0">
                <a:solidFill>
                  <a:schemeClr val="bg2"/>
                </a:solidFill>
              </a:rPr>
              <a:t>A</a:t>
            </a:r>
            <a:r>
              <a:rPr lang="en-US" altLang="zh-CN" i="1" dirty="0">
                <a:solidFill>
                  <a:schemeClr val="bg2"/>
                </a:solidFill>
              </a:rPr>
              <a:t> A</a:t>
            </a:r>
            <a:r>
              <a:rPr lang="en-US" altLang="zh-CN" baseline="30000" dirty="0">
                <a:solidFill>
                  <a:schemeClr val="bg2"/>
                </a:solidFill>
              </a:rPr>
              <a:t>-1 </a:t>
            </a:r>
            <a:r>
              <a:rPr lang="en-US" altLang="zh-CN" dirty="0" smtClean="0">
                <a:solidFill>
                  <a:schemeClr val="bg2"/>
                </a:solidFill>
              </a:rPr>
              <a:t>=</a:t>
            </a:r>
            <a:r>
              <a:rPr lang="en-US" altLang="zh-CN" i="1" dirty="0" smtClean="0">
                <a:solidFill>
                  <a:schemeClr val="bg2"/>
                </a:solidFill>
              </a:rPr>
              <a:t>E</a:t>
            </a:r>
            <a:r>
              <a:rPr lang="en-US" altLang="zh-CN" dirty="0" smtClean="0">
                <a:solidFill>
                  <a:schemeClr val="bg2"/>
                </a:solidFill>
              </a:rPr>
              <a:t>.</a:t>
            </a:r>
            <a:endParaRPr lang="zh-CN" altLang="en-US" dirty="0">
              <a:solidFill>
                <a:schemeClr val="bg2"/>
              </a:solidFill>
            </a:endParaRPr>
          </a:p>
        </p:txBody>
      </p:sp>
      <p:graphicFrame>
        <p:nvGraphicFramePr>
          <p:cNvPr id="50197" name="Object 21"/>
          <p:cNvGraphicFramePr>
            <a:graphicFrameLocks noChangeAspect="1"/>
          </p:cNvGraphicFramePr>
          <p:nvPr/>
        </p:nvGraphicFramePr>
        <p:xfrm>
          <a:off x="1740095" y="5718102"/>
          <a:ext cx="3761458" cy="599972"/>
        </p:xfrm>
        <a:graphic>
          <a:graphicData uri="http://schemas.openxmlformats.org/presentationml/2006/ole">
            <mc:AlternateContent xmlns:mc="http://schemas.openxmlformats.org/markup-compatibility/2006">
              <mc:Choice xmlns:v="urn:schemas-microsoft-com:vml" Requires="v">
                <p:oleObj spid="_x0000_s50300" name="Equation" r:id="rId5" imgW="2844720" imgH="545760" progId="Equation.3">
                  <p:embed/>
                </p:oleObj>
              </mc:Choice>
              <mc:Fallback>
                <p:oleObj name="Equation" r:id="rId5" imgW="2844720" imgH="54576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0095" y="5718102"/>
                        <a:ext cx="3761458" cy="599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8" name="Object 22"/>
          <p:cNvGraphicFramePr>
            <a:graphicFrameLocks noChangeAspect="1"/>
          </p:cNvGraphicFramePr>
          <p:nvPr/>
        </p:nvGraphicFramePr>
        <p:xfrm>
          <a:off x="6072488" y="5802063"/>
          <a:ext cx="2233366" cy="488023"/>
        </p:xfrm>
        <a:graphic>
          <a:graphicData uri="http://schemas.openxmlformats.org/presentationml/2006/ole">
            <mc:AlternateContent xmlns:mc="http://schemas.openxmlformats.org/markup-compatibility/2006">
              <mc:Choice xmlns:v="urn:schemas-microsoft-com:vml" Requires="v">
                <p:oleObj spid="_x0000_s50301" name="Equation" r:id="rId7" imgW="1688760" imgH="444240" progId="Equation.3">
                  <p:embed/>
                </p:oleObj>
              </mc:Choice>
              <mc:Fallback>
                <p:oleObj name="Equation" r:id="rId7" imgW="1688760" imgH="44424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2488" y="5802063"/>
                        <a:ext cx="2233366" cy="488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1" name="Text Box 25"/>
          <p:cNvSpPr txBox="1">
            <a:spLocks noChangeArrowheads="1"/>
          </p:cNvSpPr>
          <p:nvPr/>
        </p:nvSpPr>
        <p:spPr bwMode="auto">
          <a:xfrm>
            <a:off x="1450429" y="4175316"/>
            <a:ext cx="1539575"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solidFill>
                  <a:srgbClr val="CC0000"/>
                </a:solidFill>
              </a:rPr>
              <a:t>必要性</a:t>
            </a:r>
          </a:p>
        </p:txBody>
      </p:sp>
      <p:sp>
        <p:nvSpPr>
          <p:cNvPr id="50202" name="Text Box 26"/>
          <p:cNvSpPr txBox="1">
            <a:spLocks noChangeArrowheads="1"/>
          </p:cNvSpPr>
          <p:nvPr/>
        </p:nvSpPr>
        <p:spPr bwMode="auto">
          <a:xfrm>
            <a:off x="2877768" y="2667515"/>
            <a:ext cx="5569524" cy="636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261" tIns="56130" rIns="112261" bIns="56130">
            <a:spAutoFit/>
          </a:bodyPr>
          <a:lstStyle/>
          <a:p>
            <a:r>
              <a:rPr lang="zh-CN" altLang="en-US">
                <a:latin typeface="黑体" pitchFamily="2" charset="-122"/>
                <a:ea typeface="黑体" pitchFamily="2" charset="-122"/>
              </a:rPr>
              <a:t>其中</a:t>
            </a:r>
            <a:r>
              <a:rPr lang="en-US" altLang="zh-CN" i="1">
                <a:solidFill>
                  <a:schemeClr val="bg2"/>
                </a:solidFill>
                <a:ea typeface="黑体" pitchFamily="2" charset="-122"/>
              </a:rPr>
              <a:t>A</a:t>
            </a:r>
            <a:r>
              <a:rPr lang="en-US" altLang="zh-CN" sz="3900" baseline="30000">
                <a:solidFill>
                  <a:schemeClr val="bg2"/>
                </a:solidFill>
                <a:ea typeface="黑体" pitchFamily="2" charset="-122"/>
              </a:rPr>
              <a:t>*</a:t>
            </a:r>
            <a:r>
              <a:rPr lang="zh-CN" altLang="en-US">
                <a:latin typeface="黑体" pitchFamily="2" charset="-122"/>
                <a:ea typeface="黑体" pitchFamily="2" charset="-122"/>
              </a:rPr>
              <a:t>为矩阵</a:t>
            </a:r>
            <a:r>
              <a:rPr lang="en-US" altLang="zh-CN" i="1">
                <a:solidFill>
                  <a:schemeClr val="bg2"/>
                </a:solidFill>
                <a:ea typeface="黑体" pitchFamily="2" charset="-122"/>
              </a:rPr>
              <a:t>A</a:t>
            </a:r>
            <a:r>
              <a:rPr lang="zh-CN" altLang="en-US">
                <a:latin typeface="黑体" pitchFamily="2" charset="-122"/>
                <a:ea typeface="黑体" pitchFamily="2" charset="-122"/>
              </a:rPr>
              <a:t>的伴随矩阵</a:t>
            </a:r>
            <a:r>
              <a:rPr lang="en-US" altLang="zh-CN">
                <a:latin typeface="黑体" pitchFamily="2" charset="-122"/>
                <a:ea typeface="黑体" pitchFamily="2"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0192"/>
                                        </p:tgtEl>
                                        <p:attrNameLst>
                                          <p:attrName>style.visibility</p:attrName>
                                        </p:attrNameLst>
                                      </p:cBhvr>
                                      <p:to>
                                        <p:strVal val="visible"/>
                                      </p:to>
                                    </p:set>
                                    <p:animEffect transition="in" filter="wipe(left)">
                                      <p:cBhvr>
                                        <p:cTn id="7" dur="75"/>
                                        <p:tgtEl>
                                          <p:spTgt spid="5019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020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01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0197"/>
                                        </p:tgtEl>
                                        <p:attrNameLst>
                                          <p:attrName>style.visibility</p:attrName>
                                        </p:attrNameLst>
                                      </p:cBhvr>
                                      <p:to>
                                        <p:strVal val="visible"/>
                                      </p:to>
                                    </p:set>
                                    <p:animEffect transition="in" filter="wipe(left)">
                                      <p:cBhvr>
                                        <p:cTn id="18" dur="500"/>
                                        <p:tgtEl>
                                          <p:spTgt spid="5019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0198"/>
                                        </p:tgtEl>
                                        <p:attrNameLst>
                                          <p:attrName>style.visibility</p:attrName>
                                        </p:attrNameLst>
                                      </p:cBhvr>
                                      <p:to>
                                        <p:strVal val="visible"/>
                                      </p:to>
                                    </p:set>
                                    <p:animEffect transition="in" filter="wipe(left)">
                                      <p:cBhvr>
                                        <p:cTn id="23" dur="500"/>
                                        <p:tgtEl>
                                          <p:spTgt spid="50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2" grpId="0" autoUpdateAnimBg="0"/>
      <p:bldP spid="50194" grpId="0"/>
      <p:bldP spid="50201" grpId="0"/>
    </p:bldLst>
  </p:timing>
</p:sld>
</file>

<file path=ppt/theme/theme1.xml><?xml version="1.0" encoding="utf-8"?>
<a:theme xmlns:a="http://schemas.openxmlformats.org/drawingml/2006/main" name="模板">
  <a:themeElements>
    <a:clrScheme name="">
      <a:dk1>
        <a:srgbClr val="000000"/>
      </a:dk1>
      <a:lt1>
        <a:srgbClr val="FFFFFF"/>
      </a:lt1>
      <a:dk2>
        <a:srgbClr val="000000"/>
      </a:dk2>
      <a:lt2>
        <a:srgbClr val="00000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模板">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D:\线性代数电子教案\模板.pot</Template>
  <TotalTime>1776</TotalTime>
  <Words>1396</Words>
  <Application>Microsoft Office PowerPoint</Application>
  <PresentationFormat>自定义</PresentationFormat>
  <Paragraphs>171</Paragraphs>
  <Slides>35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38" baseType="lpstr">
      <vt:lpstr>模板</vt:lpstr>
      <vt:lpstr>Equation</vt:lpstr>
      <vt:lpstr>公式</vt:lpstr>
      <vt:lpstr>PowerPoint 演示文稿</vt:lpstr>
      <vt:lpstr>一、（概念的）引入</vt:lpstr>
      <vt:lpstr>二、逆矩阵的概念和性质</vt:lpstr>
      <vt:lpstr>PowerPoint 演示文稿</vt:lpstr>
      <vt:lpstr>PowerPoint 演示文稿</vt:lpstr>
      <vt:lpstr>PowerPoint 演示文稿</vt:lpstr>
      <vt:lpstr>对一个方阵，引入伴随矩阵的概念 </vt:lpstr>
      <vt:lpstr>PowerPoint 演示文稿</vt:lpstr>
      <vt:lpstr>PowerPoint 演示文稿</vt:lpstr>
      <vt:lpstr>PowerPoint 演示文稿</vt:lpstr>
      <vt:lpstr>PowerPoint 演示文稿</vt:lpstr>
      <vt:lpstr>例3 方阵                          可逆吗？若可逆求其逆矩阵.</vt:lpstr>
      <vt:lpstr>PowerPoint 演示文稿</vt:lpstr>
      <vt:lpstr>PowerPoint 演示文稿</vt:lpstr>
      <vt:lpstr>PowerPoint 演示文稿</vt:lpstr>
      <vt:lpstr>定理4  设A是n阶可逆矩阵，那么对任意B=Bn×m (或B=Bm×n) ，矩阵方程                  AX＝B （或XA=B） 有唯一解 X=A-1B     (或X=BA-1).</vt:lpstr>
      <vt:lpstr>       特殊情况：当B为列向量时，得到Cramer规则（克拉默、克莱姆）.</vt:lpstr>
      <vt:lpstr>PowerPoint 演示文稿</vt:lpstr>
      <vt:lpstr>PowerPoint 演示文稿</vt:lpstr>
      <vt:lpstr>PowerPoint 演示文稿</vt:lpstr>
      <vt:lpstr>综合例题</vt:lpstr>
      <vt:lpstr>PowerPoint 演示文稿</vt:lpstr>
      <vt:lpstr>PowerPoint 演示文稿</vt:lpstr>
      <vt:lpstr>PowerPoint 演示文稿</vt:lpstr>
      <vt:lpstr>PowerPoint 演示文稿</vt:lpstr>
      <vt:lpstr>PowerPoint 演示文稿</vt:lpstr>
      <vt:lpstr>PowerPoint 演示文稿</vt:lpstr>
      <vt:lpstr>例3 若可逆矩阵A与矩阵B可交换，试证A−1与B也可交换. </vt:lpstr>
      <vt:lpstr>例4  设 A是可逆矩阵，试证</vt:lpstr>
      <vt:lpstr>PowerPoint 演示文稿</vt:lpstr>
      <vt:lpstr>PowerPoint 演示文稿</vt:lpstr>
      <vt:lpstr>小结</vt:lpstr>
      <vt:lpstr>练习题</vt:lpstr>
      <vt:lpstr>练习题解答</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Fan</cp:lastModifiedBy>
  <cp:revision>244</cp:revision>
  <dcterms:created xsi:type="dcterms:W3CDTF">1990-03-25T13:45:01Z</dcterms:created>
  <dcterms:modified xsi:type="dcterms:W3CDTF">2021-10-13T22:05:59Z</dcterms:modified>
</cp:coreProperties>
</file>