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32"/>
  </p:handoutMasterIdLst>
  <p:sldIdLst>
    <p:sldId id="359" r:id="rId2"/>
    <p:sldId id="301" r:id="rId3"/>
    <p:sldId id="302" r:id="rId4"/>
    <p:sldId id="304" r:id="rId5"/>
    <p:sldId id="305" r:id="rId6"/>
    <p:sldId id="306" r:id="rId7"/>
    <p:sldId id="308" r:id="rId8"/>
    <p:sldId id="310" r:id="rId9"/>
    <p:sldId id="311" r:id="rId10"/>
    <p:sldId id="312" r:id="rId11"/>
    <p:sldId id="339" r:id="rId12"/>
    <p:sldId id="340" r:id="rId13"/>
    <p:sldId id="360" r:id="rId14"/>
    <p:sldId id="361" r:id="rId15"/>
    <p:sldId id="342" r:id="rId16"/>
    <p:sldId id="357" r:id="rId17"/>
    <p:sldId id="358" r:id="rId18"/>
    <p:sldId id="341" r:id="rId19"/>
    <p:sldId id="343" r:id="rId20"/>
    <p:sldId id="348" r:id="rId21"/>
    <p:sldId id="349" r:id="rId22"/>
    <p:sldId id="350" r:id="rId23"/>
    <p:sldId id="362" r:id="rId24"/>
    <p:sldId id="363" r:id="rId25"/>
    <p:sldId id="364" r:id="rId26"/>
    <p:sldId id="351" r:id="rId27"/>
    <p:sldId id="353" r:id="rId28"/>
    <p:sldId id="354" r:id="rId29"/>
    <p:sldId id="355" r:id="rId30"/>
    <p:sldId id="356" r:id="rId31"/>
  </p:sldIdLst>
  <p:sldSz cx="12090400" cy="7556500"/>
  <p:notesSz cx="9979025" cy="68341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4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1pPr>
    <a:lvl2pPr marL="561304" algn="l" rtl="0" fontAlgn="base">
      <a:spcBef>
        <a:spcPct val="0"/>
      </a:spcBef>
      <a:spcAft>
        <a:spcPct val="0"/>
      </a:spcAft>
      <a:defRPr kumimoji="1" sz="34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2pPr>
    <a:lvl3pPr marL="1122609" algn="l" rtl="0" fontAlgn="base">
      <a:spcBef>
        <a:spcPct val="0"/>
      </a:spcBef>
      <a:spcAft>
        <a:spcPct val="0"/>
      </a:spcAft>
      <a:defRPr kumimoji="1" sz="34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3pPr>
    <a:lvl4pPr marL="1683913" algn="l" rtl="0" fontAlgn="base">
      <a:spcBef>
        <a:spcPct val="0"/>
      </a:spcBef>
      <a:spcAft>
        <a:spcPct val="0"/>
      </a:spcAft>
      <a:defRPr kumimoji="1" sz="34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4pPr>
    <a:lvl5pPr marL="2245218" algn="l" rtl="0" fontAlgn="base">
      <a:spcBef>
        <a:spcPct val="0"/>
      </a:spcBef>
      <a:spcAft>
        <a:spcPct val="0"/>
      </a:spcAft>
      <a:defRPr kumimoji="1" sz="34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5pPr>
    <a:lvl6pPr marL="2806522" algn="l" defTabSz="1122609" rtl="0" eaLnBrk="1" latinLnBrk="0" hangingPunct="1">
      <a:defRPr kumimoji="1" sz="34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6pPr>
    <a:lvl7pPr marL="3367827" algn="l" defTabSz="1122609" rtl="0" eaLnBrk="1" latinLnBrk="0" hangingPunct="1">
      <a:defRPr kumimoji="1" sz="34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7pPr>
    <a:lvl8pPr marL="3929131" algn="l" defTabSz="1122609" rtl="0" eaLnBrk="1" latinLnBrk="0" hangingPunct="1">
      <a:defRPr kumimoji="1" sz="34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8pPr>
    <a:lvl9pPr marL="4490436" algn="l" defTabSz="1122609" rtl="0" eaLnBrk="1" latinLnBrk="0" hangingPunct="1">
      <a:defRPr kumimoji="1" sz="34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CC"/>
    <a:srgbClr val="FFFFCC"/>
    <a:srgbClr val="66FFFF"/>
    <a:srgbClr val="FFFF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7" autoAdjust="0"/>
    <p:restoredTop sz="94660"/>
  </p:normalViewPr>
  <p:slideViewPr>
    <p:cSldViewPr>
      <p:cViewPr>
        <p:scale>
          <a:sx n="70" d="100"/>
          <a:sy n="70" d="100"/>
        </p:scale>
        <p:origin x="-36" y="-36"/>
      </p:cViewPr>
      <p:guideLst>
        <p:guide orient="horz" pos="529"/>
        <p:guide pos="71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8.wmf"/><Relationship Id="rId7" Type="http://schemas.openxmlformats.org/officeDocument/2006/relationships/image" Target="../media/image81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0.wmf"/><Relationship Id="rId5" Type="http://schemas.openxmlformats.org/officeDocument/2006/relationships/image" Target="../media/image75.wmf"/><Relationship Id="rId4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10" Type="http://schemas.openxmlformats.org/officeDocument/2006/relationships/image" Target="../media/image92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image" Target="../media/image115.wmf"/><Relationship Id="rId18" Type="http://schemas.openxmlformats.org/officeDocument/2006/relationships/image" Target="../media/image120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12" Type="http://schemas.openxmlformats.org/officeDocument/2006/relationships/image" Target="../media/image114.wmf"/><Relationship Id="rId17" Type="http://schemas.openxmlformats.org/officeDocument/2006/relationships/image" Target="../media/image119.wmf"/><Relationship Id="rId2" Type="http://schemas.openxmlformats.org/officeDocument/2006/relationships/image" Target="../media/image104.wmf"/><Relationship Id="rId16" Type="http://schemas.openxmlformats.org/officeDocument/2006/relationships/image" Target="../media/image118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11" Type="http://schemas.openxmlformats.org/officeDocument/2006/relationships/image" Target="../media/image113.wmf"/><Relationship Id="rId5" Type="http://schemas.openxmlformats.org/officeDocument/2006/relationships/image" Target="../media/image107.wmf"/><Relationship Id="rId15" Type="http://schemas.openxmlformats.org/officeDocument/2006/relationships/image" Target="../media/image117.wmf"/><Relationship Id="rId10" Type="http://schemas.openxmlformats.org/officeDocument/2006/relationships/image" Target="../media/image112.wmf"/><Relationship Id="rId19" Type="http://schemas.openxmlformats.org/officeDocument/2006/relationships/image" Target="../media/image121.wmf"/><Relationship Id="rId4" Type="http://schemas.openxmlformats.org/officeDocument/2006/relationships/image" Target="../media/image106.wmf"/><Relationship Id="rId9" Type="http://schemas.openxmlformats.org/officeDocument/2006/relationships/image" Target="../media/image111.wmf"/><Relationship Id="rId14" Type="http://schemas.openxmlformats.org/officeDocument/2006/relationships/image" Target="../media/image11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4" Type="http://schemas.openxmlformats.org/officeDocument/2006/relationships/image" Target="../media/image13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688" tIns="44344" rIns="88688" bIns="44344" numCol="1" anchor="t" anchorCtr="0" compatLnSpc="1">
            <a:prstTxWarp prst="textNoShape">
              <a:avLst/>
            </a:prstTxWarp>
          </a:bodyPr>
          <a:lstStyle>
            <a:lvl1pPr defTabSz="887413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53088" y="0"/>
            <a:ext cx="43243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688" tIns="44344" rIns="88688" bIns="44344" numCol="1" anchor="t" anchorCtr="0" compatLnSpc="1">
            <a:prstTxWarp prst="textNoShape">
              <a:avLst/>
            </a:prstTxWarp>
          </a:bodyPr>
          <a:lstStyle>
            <a:lvl1pPr algn="r" defTabSz="887413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688" tIns="44344" rIns="88688" bIns="44344" numCol="1" anchor="b" anchorCtr="0" compatLnSpc="1">
            <a:prstTxWarp prst="textNoShape">
              <a:avLst/>
            </a:prstTxWarp>
          </a:bodyPr>
          <a:lstStyle>
            <a:lvl1pPr defTabSz="887413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688" tIns="44344" rIns="88688" bIns="44344" numCol="1" anchor="b" anchorCtr="0" compatLnSpc="1">
            <a:prstTxWarp prst="textNoShape">
              <a:avLst/>
            </a:prstTxWarp>
          </a:bodyPr>
          <a:lstStyle>
            <a:lvl1pPr algn="r" defTabSz="887413">
              <a:defRPr sz="1200">
                <a:ea typeface="宋体" pitchFamily="2" charset="-122"/>
              </a:defRPr>
            </a:lvl1pPr>
          </a:lstStyle>
          <a:p>
            <a:fld id="{BAEE531D-CF6B-4EB1-AA4E-2AE19D0009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750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6780" y="2347413"/>
            <a:ext cx="10276840" cy="16197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13560" y="4282016"/>
            <a:ext cx="8463280" cy="1931106"/>
          </a:xfrm>
          <a:prstGeom prst="rect">
            <a:avLst/>
          </a:prstGeom>
        </p:spPr>
        <p:txBody>
          <a:bodyPr lIns="112261" tIns="56130" rIns="112261" bIns="56130"/>
          <a:lstStyle>
            <a:lvl1pPr marL="0" indent="0" algn="ctr">
              <a:buNone/>
              <a:defRPr/>
            </a:lvl1pPr>
            <a:lvl2pPr marL="561304" indent="0" algn="ctr">
              <a:buNone/>
              <a:defRPr/>
            </a:lvl2pPr>
            <a:lvl3pPr marL="1122609" indent="0" algn="ctr">
              <a:buNone/>
              <a:defRPr/>
            </a:lvl3pPr>
            <a:lvl4pPr marL="1683913" indent="0" algn="ctr">
              <a:buNone/>
              <a:defRPr/>
            </a:lvl4pPr>
            <a:lvl5pPr marL="2245218" indent="0" algn="ctr">
              <a:buNone/>
              <a:defRPr/>
            </a:lvl5pPr>
            <a:lvl6pPr marL="2806522" indent="0" algn="ctr">
              <a:buNone/>
              <a:defRPr/>
            </a:lvl6pPr>
            <a:lvl7pPr marL="3367827" indent="0" algn="ctr">
              <a:buNone/>
              <a:defRPr/>
            </a:lvl7pPr>
            <a:lvl8pPr marL="3929131" indent="0" algn="ctr">
              <a:buNone/>
              <a:defRPr/>
            </a:lvl8pPr>
            <a:lvl9pPr marL="4490436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16881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4520" y="1763184"/>
            <a:ext cx="10881360" cy="4986941"/>
          </a:xfrm>
          <a:prstGeom prst="rect">
            <a:avLst/>
          </a:prstGeom>
        </p:spPr>
        <p:txBody>
          <a:bodyPr vert="eaVert" lIns="112261" tIns="56130" rIns="112261" bIns="5613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77566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540" y="671690"/>
            <a:ext cx="2720340" cy="60784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4520" y="671690"/>
            <a:ext cx="7959513" cy="6078435"/>
          </a:xfrm>
          <a:prstGeom prst="rect">
            <a:avLst/>
          </a:prstGeom>
        </p:spPr>
        <p:txBody>
          <a:bodyPr vert="eaVert" lIns="112261" tIns="56130" rIns="112261" bIns="5613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256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520" y="1763184"/>
            <a:ext cx="10881360" cy="4986941"/>
          </a:xfrm>
          <a:prstGeom prst="rect">
            <a:avLst/>
          </a:prstGeom>
        </p:spPr>
        <p:txBody>
          <a:bodyPr lIns="112261" tIns="56130" rIns="112261" bIns="5613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161306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5058" y="4855751"/>
            <a:ext cx="10276840" cy="1500805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5058" y="3202768"/>
            <a:ext cx="10276840" cy="1652984"/>
          </a:xfrm>
          <a:prstGeom prst="rect">
            <a:avLst/>
          </a:prstGeom>
        </p:spPr>
        <p:txBody>
          <a:bodyPr lIns="112261" tIns="56130" rIns="112261" bIns="56130" anchor="b"/>
          <a:lstStyle>
            <a:lvl1pPr marL="0" indent="0">
              <a:buNone/>
              <a:defRPr sz="2500"/>
            </a:lvl1pPr>
            <a:lvl2pPr marL="561304" indent="0">
              <a:buNone/>
              <a:defRPr sz="2200"/>
            </a:lvl2pPr>
            <a:lvl3pPr marL="1122609" indent="0">
              <a:buNone/>
              <a:defRPr sz="2000"/>
            </a:lvl3pPr>
            <a:lvl4pPr marL="1683913" indent="0">
              <a:buNone/>
              <a:defRPr sz="1700"/>
            </a:lvl4pPr>
            <a:lvl5pPr marL="2245218" indent="0">
              <a:buNone/>
              <a:defRPr sz="1700"/>
            </a:lvl5pPr>
            <a:lvl6pPr marL="2806522" indent="0">
              <a:buNone/>
              <a:defRPr sz="1700"/>
            </a:lvl6pPr>
            <a:lvl7pPr marL="3367827" indent="0">
              <a:buNone/>
              <a:defRPr sz="1700"/>
            </a:lvl7pPr>
            <a:lvl8pPr marL="3929131" indent="0">
              <a:buNone/>
              <a:defRPr sz="1700"/>
            </a:lvl8pPr>
            <a:lvl9pPr marL="449043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493487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4520" y="1763184"/>
            <a:ext cx="5339927" cy="4986941"/>
          </a:xfrm>
          <a:prstGeom prst="rect">
            <a:avLst/>
          </a:prstGeom>
        </p:spPr>
        <p:txBody>
          <a:bodyPr lIns="112261" tIns="56130" rIns="112261" bIns="56130"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5953" y="1763184"/>
            <a:ext cx="5339927" cy="4986941"/>
          </a:xfrm>
          <a:prstGeom prst="rect">
            <a:avLst/>
          </a:prstGeom>
        </p:spPr>
        <p:txBody>
          <a:bodyPr lIns="112261" tIns="56130" rIns="112261" bIns="56130"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876916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520" y="302610"/>
            <a:ext cx="10881360" cy="125941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4520" y="1691467"/>
            <a:ext cx="5342026" cy="704923"/>
          </a:xfrm>
          <a:prstGeom prst="rect">
            <a:avLst/>
          </a:prstGeom>
        </p:spPr>
        <p:txBody>
          <a:bodyPr lIns="112261" tIns="56130" rIns="112261" bIns="56130" anchor="b"/>
          <a:lstStyle>
            <a:lvl1pPr marL="0" indent="0">
              <a:buNone/>
              <a:defRPr sz="2900" b="1"/>
            </a:lvl1pPr>
            <a:lvl2pPr marL="561304" indent="0">
              <a:buNone/>
              <a:defRPr sz="2500" b="1"/>
            </a:lvl2pPr>
            <a:lvl3pPr marL="1122609" indent="0">
              <a:buNone/>
              <a:defRPr sz="2200" b="1"/>
            </a:lvl3pPr>
            <a:lvl4pPr marL="1683913" indent="0">
              <a:buNone/>
              <a:defRPr sz="2000" b="1"/>
            </a:lvl4pPr>
            <a:lvl5pPr marL="2245218" indent="0">
              <a:buNone/>
              <a:defRPr sz="2000" b="1"/>
            </a:lvl5pPr>
            <a:lvl6pPr marL="2806522" indent="0">
              <a:buNone/>
              <a:defRPr sz="2000" b="1"/>
            </a:lvl6pPr>
            <a:lvl7pPr marL="3367827" indent="0">
              <a:buNone/>
              <a:defRPr sz="2000" b="1"/>
            </a:lvl7pPr>
            <a:lvl8pPr marL="3929131" indent="0">
              <a:buNone/>
              <a:defRPr sz="2000" b="1"/>
            </a:lvl8pPr>
            <a:lvl9pPr marL="4490436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20" y="2396390"/>
            <a:ext cx="5342026" cy="4353734"/>
          </a:xfrm>
          <a:prstGeom prst="rect">
            <a:avLst/>
          </a:prstGeom>
        </p:spPr>
        <p:txBody>
          <a:bodyPr lIns="112261" tIns="56130" rIns="112261" bIns="56130"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41756" y="1691467"/>
            <a:ext cx="5344125" cy="704923"/>
          </a:xfrm>
          <a:prstGeom prst="rect">
            <a:avLst/>
          </a:prstGeom>
        </p:spPr>
        <p:txBody>
          <a:bodyPr lIns="112261" tIns="56130" rIns="112261" bIns="56130" anchor="b"/>
          <a:lstStyle>
            <a:lvl1pPr marL="0" indent="0">
              <a:buNone/>
              <a:defRPr sz="2900" b="1"/>
            </a:lvl1pPr>
            <a:lvl2pPr marL="561304" indent="0">
              <a:buNone/>
              <a:defRPr sz="2500" b="1"/>
            </a:lvl2pPr>
            <a:lvl3pPr marL="1122609" indent="0">
              <a:buNone/>
              <a:defRPr sz="2200" b="1"/>
            </a:lvl3pPr>
            <a:lvl4pPr marL="1683913" indent="0">
              <a:buNone/>
              <a:defRPr sz="2000" b="1"/>
            </a:lvl4pPr>
            <a:lvl5pPr marL="2245218" indent="0">
              <a:buNone/>
              <a:defRPr sz="2000" b="1"/>
            </a:lvl5pPr>
            <a:lvl6pPr marL="2806522" indent="0">
              <a:buNone/>
              <a:defRPr sz="2000" b="1"/>
            </a:lvl6pPr>
            <a:lvl7pPr marL="3367827" indent="0">
              <a:buNone/>
              <a:defRPr sz="2000" b="1"/>
            </a:lvl7pPr>
            <a:lvl8pPr marL="3929131" indent="0">
              <a:buNone/>
              <a:defRPr sz="2000" b="1"/>
            </a:lvl8pPr>
            <a:lvl9pPr marL="4490436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41756" y="2396390"/>
            <a:ext cx="5344125" cy="4353734"/>
          </a:xfrm>
          <a:prstGeom prst="rect">
            <a:avLst/>
          </a:prstGeom>
        </p:spPr>
        <p:txBody>
          <a:bodyPr lIns="112261" tIns="56130" rIns="112261" bIns="56130"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83597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63361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92965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521" y="300861"/>
            <a:ext cx="3977658" cy="1280407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7011" y="300861"/>
            <a:ext cx="6758869" cy="6449263"/>
          </a:xfrm>
          <a:prstGeom prst="rect">
            <a:avLst/>
          </a:prstGeom>
        </p:spPr>
        <p:txBody>
          <a:bodyPr lIns="112261" tIns="56130" rIns="112261" bIns="56130"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4521" y="1581268"/>
            <a:ext cx="3977658" cy="5168856"/>
          </a:xfrm>
          <a:prstGeom prst="rect">
            <a:avLst/>
          </a:prstGeom>
        </p:spPr>
        <p:txBody>
          <a:bodyPr lIns="112261" tIns="56130" rIns="112261" bIns="56130"/>
          <a:lstStyle>
            <a:lvl1pPr marL="0" indent="0">
              <a:buNone/>
              <a:defRPr sz="1700"/>
            </a:lvl1pPr>
            <a:lvl2pPr marL="561304" indent="0">
              <a:buNone/>
              <a:defRPr sz="1500"/>
            </a:lvl2pPr>
            <a:lvl3pPr marL="1122609" indent="0">
              <a:buNone/>
              <a:defRPr sz="1200"/>
            </a:lvl3pPr>
            <a:lvl4pPr marL="1683913" indent="0">
              <a:buNone/>
              <a:defRPr sz="1100"/>
            </a:lvl4pPr>
            <a:lvl5pPr marL="2245218" indent="0">
              <a:buNone/>
              <a:defRPr sz="1100"/>
            </a:lvl5pPr>
            <a:lvl6pPr marL="2806522" indent="0">
              <a:buNone/>
              <a:defRPr sz="1100"/>
            </a:lvl6pPr>
            <a:lvl7pPr marL="3367827" indent="0">
              <a:buNone/>
              <a:defRPr sz="1100"/>
            </a:lvl7pPr>
            <a:lvl8pPr marL="3929131" indent="0">
              <a:buNone/>
              <a:defRPr sz="1100"/>
            </a:lvl8pPr>
            <a:lvl9pPr marL="4490436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546404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9803" y="5289550"/>
            <a:ext cx="7254240" cy="624461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69803" y="675187"/>
            <a:ext cx="7254240" cy="4533900"/>
          </a:xfrm>
          <a:prstGeom prst="rect">
            <a:avLst/>
          </a:prstGeom>
        </p:spPr>
        <p:txBody>
          <a:bodyPr lIns="112261" tIns="56130" rIns="112261" bIns="56130"/>
          <a:lstStyle>
            <a:lvl1pPr marL="0" indent="0">
              <a:buNone/>
              <a:defRPr sz="3900"/>
            </a:lvl1pPr>
            <a:lvl2pPr marL="561304" indent="0">
              <a:buNone/>
              <a:defRPr sz="3400"/>
            </a:lvl2pPr>
            <a:lvl3pPr marL="1122609" indent="0">
              <a:buNone/>
              <a:defRPr sz="2900"/>
            </a:lvl3pPr>
            <a:lvl4pPr marL="1683913" indent="0">
              <a:buNone/>
              <a:defRPr sz="2500"/>
            </a:lvl4pPr>
            <a:lvl5pPr marL="2245218" indent="0">
              <a:buNone/>
              <a:defRPr sz="2500"/>
            </a:lvl5pPr>
            <a:lvl6pPr marL="2806522" indent="0">
              <a:buNone/>
              <a:defRPr sz="2500"/>
            </a:lvl6pPr>
            <a:lvl7pPr marL="3367827" indent="0">
              <a:buNone/>
              <a:defRPr sz="2500"/>
            </a:lvl7pPr>
            <a:lvl8pPr marL="3929131" indent="0">
              <a:buNone/>
              <a:defRPr sz="2500"/>
            </a:lvl8pPr>
            <a:lvl9pPr marL="4490436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9803" y="5914011"/>
            <a:ext cx="7254240" cy="886839"/>
          </a:xfrm>
          <a:prstGeom prst="rect">
            <a:avLst/>
          </a:prstGeom>
        </p:spPr>
        <p:txBody>
          <a:bodyPr lIns="112261" tIns="56130" rIns="112261" bIns="56130"/>
          <a:lstStyle>
            <a:lvl1pPr marL="0" indent="0">
              <a:buNone/>
              <a:defRPr sz="1700"/>
            </a:lvl1pPr>
            <a:lvl2pPr marL="561304" indent="0">
              <a:buNone/>
              <a:defRPr sz="1500"/>
            </a:lvl2pPr>
            <a:lvl3pPr marL="1122609" indent="0">
              <a:buNone/>
              <a:defRPr sz="1200"/>
            </a:lvl3pPr>
            <a:lvl4pPr marL="1683913" indent="0">
              <a:buNone/>
              <a:defRPr sz="1100"/>
            </a:lvl4pPr>
            <a:lvl5pPr marL="2245218" indent="0">
              <a:buNone/>
              <a:defRPr sz="1100"/>
            </a:lvl5pPr>
            <a:lvl6pPr marL="2806522" indent="0">
              <a:buNone/>
              <a:defRPr sz="1100"/>
            </a:lvl6pPr>
            <a:lvl7pPr marL="3367827" indent="0">
              <a:buNone/>
              <a:defRPr sz="1100"/>
            </a:lvl7pPr>
            <a:lvl8pPr marL="3929131" indent="0">
              <a:buNone/>
              <a:defRPr sz="1100"/>
            </a:lvl8pPr>
            <a:lvl9pPr marL="4490436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718264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9040" y="671689"/>
            <a:ext cx="9974580" cy="1259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8915" name="Rectangle 3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446488" y="6926791"/>
            <a:ext cx="889988" cy="41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sp>
        <p:nvSpPr>
          <p:cNvPr id="38916" name="Rectangle 4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9638735" y="6940785"/>
            <a:ext cx="889988" cy="41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sp>
        <p:nvSpPr>
          <p:cNvPr id="38917" name="Rectangle 5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10847775" y="6940785"/>
            <a:ext cx="889988" cy="41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>
    <p:wipe/>
  </p:transition>
  <p:txStyles>
    <p:titleStyle>
      <a:lvl1pPr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49" charset="-122"/>
        </a:defRPr>
      </a:lvl5pPr>
      <a:lvl6pPr marL="561304"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49" charset="-122"/>
        </a:defRPr>
      </a:lvl6pPr>
      <a:lvl7pPr marL="1122609"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49" charset="-122"/>
        </a:defRPr>
      </a:lvl7pPr>
      <a:lvl8pPr marL="1683913"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49" charset="-122"/>
        </a:defRPr>
      </a:lvl8pPr>
      <a:lvl9pPr marL="2245218" algn="l" rtl="0" fontAlgn="base">
        <a:spcBef>
          <a:spcPct val="0"/>
        </a:spcBef>
        <a:spcAft>
          <a:spcPct val="0"/>
        </a:spcAft>
        <a:defRPr kumimoji="1" sz="49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49" charset="-122"/>
        </a:defRPr>
      </a:lvl9pPr>
    </p:titleStyle>
    <p:bodyStyle>
      <a:lvl1pPr marL="420978" indent="-420978" algn="l" rtl="0" fontAlgn="base">
        <a:spcBef>
          <a:spcPct val="20000"/>
        </a:spcBef>
        <a:spcAft>
          <a:spcPct val="0"/>
        </a:spcAft>
        <a:buChar char="•"/>
        <a:defRPr kumimoji="1" sz="3900" b="1">
          <a:solidFill>
            <a:schemeClr val="tx1"/>
          </a:solidFill>
          <a:latin typeface="+mn-lt"/>
          <a:ea typeface="+mn-ea"/>
          <a:cs typeface="+mn-cs"/>
        </a:defRPr>
      </a:lvl1pPr>
      <a:lvl2pPr marL="912120" indent="-350815" algn="l" rtl="0" fontAlgn="base">
        <a:spcBef>
          <a:spcPct val="20000"/>
        </a:spcBef>
        <a:spcAft>
          <a:spcPct val="0"/>
        </a:spcAft>
        <a:buChar char="–"/>
        <a:defRPr kumimoji="1" sz="3400" b="1">
          <a:solidFill>
            <a:schemeClr val="tx1"/>
          </a:solidFill>
          <a:latin typeface="+mn-lt"/>
          <a:ea typeface="+mn-ea"/>
        </a:defRPr>
      </a:lvl2pPr>
      <a:lvl3pPr marL="1403261" indent="-280652" algn="l" rtl="0" fontAlgn="base">
        <a:spcBef>
          <a:spcPct val="20000"/>
        </a:spcBef>
        <a:spcAft>
          <a:spcPct val="0"/>
        </a:spcAft>
        <a:buChar char="•"/>
        <a:defRPr kumimoji="1" sz="2900" b="1">
          <a:solidFill>
            <a:schemeClr val="tx1"/>
          </a:solidFill>
          <a:latin typeface="+mn-lt"/>
          <a:ea typeface="+mn-ea"/>
        </a:defRPr>
      </a:lvl3pPr>
      <a:lvl4pPr marL="1964566" indent="-280652" algn="l" rtl="0" fontAlgn="base">
        <a:spcBef>
          <a:spcPct val="20000"/>
        </a:spcBef>
        <a:spcAft>
          <a:spcPct val="0"/>
        </a:spcAft>
        <a:buChar char="–"/>
        <a:defRPr kumimoji="1" sz="2500">
          <a:solidFill>
            <a:schemeClr val="tx1"/>
          </a:solidFill>
          <a:latin typeface="+mn-lt"/>
          <a:ea typeface="+mn-ea"/>
        </a:defRPr>
      </a:lvl4pPr>
      <a:lvl5pPr marL="2525870" indent="-280652" algn="l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5pPr>
      <a:lvl6pPr marL="3087174" indent="-280652" algn="l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6pPr>
      <a:lvl7pPr marL="3648479" indent="-280652" algn="l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7pPr>
      <a:lvl8pPr marL="4209783" indent="-280652" algn="l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8pPr>
      <a:lvl9pPr marL="4771088" indent="-280652" algn="l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1304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2609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83913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5218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6522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67827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29131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90436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4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66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wmf"/><Relationship Id="rId20" Type="http://schemas.openxmlformats.org/officeDocument/2006/relationships/image" Target="../media/image67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75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82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0.w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wmf"/><Relationship Id="rId20" Type="http://schemas.openxmlformats.org/officeDocument/2006/relationships/image" Target="../media/image91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86.w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88.wmf"/><Relationship Id="rId22" Type="http://schemas.openxmlformats.org/officeDocument/2006/relationships/image" Target="../media/image9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9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0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10.wmf"/><Relationship Id="rId26" Type="http://schemas.openxmlformats.org/officeDocument/2006/relationships/image" Target="../media/image114.wmf"/><Relationship Id="rId39" Type="http://schemas.openxmlformats.org/officeDocument/2006/relationships/oleObject" Target="../embeddings/oleObject124.bin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5.bin"/><Relationship Id="rId34" Type="http://schemas.openxmlformats.org/officeDocument/2006/relationships/image" Target="../media/image118.wmf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13.bin"/><Relationship Id="rId25" Type="http://schemas.openxmlformats.org/officeDocument/2006/relationships/oleObject" Target="../embeddings/oleObject117.bin"/><Relationship Id="rId33" Type="http://schemas.openxmlformats.org/officeDocument/2006/relationships/oleObject" Target="../embeddings/oleObject121.bin"/><Relationship Id="rId38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wmf"/><Relationship Id="rId20" Type="http://schemas.openxmlformats.org/officeDocument/2006/relationships/image" Target="../media/image111.wmf"/><Relationship Id="rId29" Type="http://schemas.openxmlformats.org/officeDocument/2006/relationships/oleObject" Target="../embeddings/oleObject119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10.bin"/><Relationship Id="rId24" Type="http://schemas.openxmlformats.org/officeDocument/2006/relationships/image" Target="../media/image113.wmf"/><Relationship Id="rId32" Type="http://schemas.openxmlformats.org/officeDocument/2006/relationships/image" Target="../media/image117.wmf"/><Relationship Id="rId37" Type="http://schemas.openxmlformats.org/officeDocument/2006/relationships/oleObject" Target="../embeddings/oleObject123.bin"/><Relationship Id="rId40" Type="http://schemas.openxmlformats.org/officeDocument/2006/relationships/image" Target="../media/image121.wmf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23" Type="http://schemas.openxmlformats.org/officeDocument/2006/relationships/oleObject" Target="../embeddings/oleObject116.bin"/><Relationship Id="rId28" Type="http://schemas.openxmlformats.org/officeDocument/2006/relationships/image" Target="../media/image115.wmf"/><Relationship Id="rId36" Type="http://schemas.openxmlformats.org/officeDocument/2006/relationships/image" Target="../media/image119.wmf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14.bin"/><Relationship Id="rId31" Type="http://schemas.openxmlformats.org/officeDocument/2006/relationships/oleObject" Target="../embeddings/oleObject120.bin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8.wmf"/><Relationship Id="rId22" Type="http://schemas.openxmlformats.org/officeDocument/2006/relationships/image" Target="../media/image112.wmf"/><Relationship Id="rId27" Type="http://schemas.openxmlformats.org/officeDocument/2006/relationships/oleObject" Target="../embeddings/oleObject118.bin"/><Relationship Id="rId30" Type="http://schemas.openxmlformats.org/officeDocument/2006/relationships/image" Target="../media/image116.wmf"/><Relationship Id="rId35" Type="http://schemas.openxmlformats.org/officeDocument/2006/relationships/oleObject" Target="../embeddings/oleObject12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30.bin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33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3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906780" y="762647"/>
            <a:ext cx="10276840" cy="1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/>
          <a:lstStyle/>
          <a:p>
            <a:pPr algn="ctr"/>
            <a:r>
              <a:rPr lang="zh-CN" altLang="en-US" sz="81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第二章 矩阵代数</a:t>
            </a: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999138" y="2482106"/>
            <a:ext cx="10568344" cy="96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/>
          <a:lstStyle/>
          <a:p>
            <a:pPr marL="2422575" indent="-2422575">
              <a:spcBef>
                <a:spcPct val="20000"/>
              </a:spcBef>
            </a:pPr>
            <a:r>
              <a:rPr lang="zh-CN" altLang="en-US" sz="5400" b="1" dirty="0">
                <a:solidFill>
                  <a:schemeClr val="accent2"/>
                </a:solidFill>
                <a:latin typeface="黑体" pitchFamily="49" charset="-122"/>
              </a:rPr>
              <a:t>第三节 逆矩阵与矩阵的</a:t>
            </a:r>
            <a:r>
              <a:rPr lang="zh-CN" altLang="en-US" sz="5400" b="1" dirty="0" smtClean="0">
                <a:solidFill>
                  <a:schemeClr val="accent2"/>
                </a:solidFill>
                <a:latin typeface="黑体" pitchFamily="49" charset="-122"/>
              </a:rPr>
              <a:t>初等变换</a:t>
            </a:r>
            <a:endParaRPr lang="zh-CN" altLang="en-US" sz="5400" b="1" dirty="0">
              <a:solidFill>
                <a:schemeClr val="accent2"/>
              </a:solidFill>
              <a:latin typeface="黑体" pitchFamily="49" charset="-122"/>
            </a:endParaRPr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999138" y="3904192"/>
            <a:ext cx="7806285" cy="951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/>
          <a:lstStyle/>
          <a:p>
            <a:r>
              <a:rPr lang="en-US" altLang="zh-CN" sz="4400" b="1">
                <a:solidFill>
                  <a:schemeClr val="accent2"/>
                </a:solidFill>
              </a:rPr>
              <a:t>§2.3.2</a:t>
            </a:r>
            <a:r>
              <a:rPr lang="en-US" altLang="zh-CN" sz="4400" b="1">
                <a:solidFill>
                  <a:srgbClr val="0000FF"/>
                </a:solidFill>
              </a:rPr>
              <a:t> </a:t>
            </a:r>
            <a:r>
              <a:rPr lang="zh-CN" altLang="en-US" sz="4400" b="1">
                <a:solidFill>
                  <a:srgbClr val="0000FF"/>
                </a:solidFill>
              </a:rPr>
              <a:t>矩阵的初等变换</a:t>
            </a:r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1190151" y="5014928"/>
            <a:ext cx="8815490" cy="48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>
            <a:lvl1pPr marL="895350" indent="-895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7473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2541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433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目的</a:t>
            </a:r>
            <a:r>
              <a:rPr lang="en-US" altLang="zh-CN" b="1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解决待定系数法和伴随矩阵法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求逆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矩阵计算量大的问题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904682" y="503766"/>
            <a:ext cx="9974580" cy="1259417"/>
          </a:xfrm>
        </p:spPr>
        <p:txBody>
          <a:bodyPr/>
          <a:lstStyle/>
          <a:p>
            <a:r>
              <a:rPr lang="zh-CN" altLang="en-US" sz="4400"/>
              <a:t>小结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1005435" y="2326423"/>
            <a:ext cx="465984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  <a:latin typeface="黑体" pitchFamily="49" charset="-122"/>
              </a:rPr>
              <a:t>1.</a:t>
            </a:r>
            <a:r>
              <a:rPr lang="zh-CN" altLang="en-US" b="1">
                <a:solidFill>
                  <a:schemeClr val="bg2"/>
                </a:solidFill>
                <a:latin typeface="黑体" pitchFamily="49" charset="-122"/>
              </a:rPr>
              <a:t>初等行</a:t>
            </a:r>
            <a:r>
              <a:rPr lang="en-US" altLang="zh-CN" b="1">
                <a:solidFill>
                  <a:schemeClr val="bg2"/>
                </a:solidFill>
                <a:latin typeface="黑体" pitchFamily="49" charset="-122"/>
              </a:rPr>
              <a:t>(</a:t>
            </a:r>
            <a:r>
              <a:rPr lang="zh-CN" altLang="en-US" b="1">
                <a:solidFill>
                  <a:schemeClr val="bg2"/>
                </a:solidFill>
                <a:latin typeface="黑体" pitchFamily="49" charset="-122"/>
              </a:rPr>
              <a:t>列</a:t>
            </a:r>
            <a:r>
              <a:rPr lang="en-US" altLang="zh-CN" b="1">
                <a:solidFill>
                  <a:schemeClr val="bg2"/>
                </a:solidFill>
                <a:latin typeface="黑体" pitchFamily="49" charset="-122"/>
              </a:rPr>
              <a:t>)</a:t>
            </a:r>
            <a:r>
              <a:rPr lang="zh-CN" altLang="en-US" b="1">
                <a:solidFill>
                  <a:schemeClr val="bg2"/>
                </a:solidFill>
                <a:latin typeface="黑体" pitchFamily="49" charset="-122"/>
              </a:rPr>
              <a:t>变换</a:t>
            </a:r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5589712" y="1479815"/>
          <a:ext cx="4475127" cy="631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1" name="Equation" r:id="rId3" imgW="1574640" imgH="266400" progId="Equation.DSMT4">
                  <p:embed/>
                </p:oleObj>
              </mc:Choice>
              <mc:Fallback>
                <p:oleObj name="Equation" r:id="rId3" imgW="1574640" imgH="26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712" y="1479815"/>
                        <a:ext cx="4475127" cy="631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5474265" y="2301934"/>
          <a:ext cx="3698487" cy="682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2" name="Equation" r:id="rId5" imgW="1320480" imgH="291960" progId="Equation.DSMT4">
                  <p:embed/>
                </p:oleObj>
              </mc:Choice>
              <mc:Fallback>
                <p:oleObj name="Equation" r:id="rId5" imgW="1320480" imgH="291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4265" y="2301934"/>
                        <a:ext cx="3698487" cy="682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5474265" y="3178278"/>
          <a:ext cx="4378572" cy="599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3" name="Equation" r:id="rId7" imgW="1625400" imgH="266400" progId="Equation.DSMT4">
                  <p:embed/>
                </p:oleObj>
              </mc:Choice>
              <mc:Fallback>
                <p:oleObj name="Equation" r:id="rId7" imgW="1625400" imgH="26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4265" y="3178278"/>
                        <a:ext cx="4378572" cy="599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5136321" y="1511300"/>
          <a:ext cx="503767" cy="225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4" name="Equation" r:id="rId9" imgW="380880" imgH="2044440" progId="Equation.3">
                  <p:embed/>
                </p:oleObj>
              </mc:Choice>
              <mc:Fallback>
                <p:oleObj name="Equation" r:id="rId9" imgW="380880" imgH="2044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6321" y="1511300"/>
                        <a:ext cx="503767" cy="2252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904682" y="4079111"/>
            <a:ext cx="1099680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 b="1">
                <a:solidFill>
                  <a:schemeClr val="bg2"/>
                </a:solidFill>
                <a:latin typeface="黑体" pitchFamily="49" charset="-122"/>
              </a:rPr>
              <a:t>初等变换的逆变换仍为初等变换</a:t>
            </a:r>
            <a:r>
              <a:rPr lang="en-US" altLang="zh-CN" b="1">
                <a:solidFill>
                  <a:schemeClr val="bg2"/>
                </a:solidFill>
                <a:latin typeface="黑体" pitchFamily="49" charset="-122"/>
              </a:rPr>
              <a:t>,</a:t>
            </a:r>
            <a:r>
              <a:rPr lang="zh-CN" altLang="en-US" b="1">
                <a:solidFill>
                  <a:schemeClr val="bg2"/>
                </a:solidFill>
                <a:latin typeface="黑体" pitchFamily="49" charset="-122"/>
              </a:rPr>
              <a:t>且变换类型相同．</a:t>
            </a:r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1005435" y="5202091"/>
            <a:ext cx="66593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  <a:latin typeface="黑体" pitchFamily="49" charset="-122"/>
              </a:rPr>
              <a:t>2.</a:t>
            </a:r>
          </a:p>
        </p:txBody>
      </p:sp>
      <p:graphicFrame>
        <p:nvGraphicFramePr>
          <p:cNvPr id="105488" name="Object 16"/>
          <p:cNvGraphicFramePr>
            <a:graphicFrameLocks noChangeAspect="1"/>
          </p:cNvGraphicFramePr>
          <p:nvPr/>
        </p:nvGraphicFramePr>
        <p:xfrm>
          <a:off x="1664530" y="5048162"/>
          <a:ext cx="4569583" cy="73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5" name="Equation" r:id="rId11" imgW="1218960" imgH="253800" progId="Equation.DSMT4">
                  <p:embed/>
                </p:oleObj>
              </mc:Choice>
              <mc:Fallback>
                <p:oleObj name="Equation" r:id="rId11" imgW="1218960" imgH="253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530" y="5048162"/>
                        <a:ext cx="4569583" cy="734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2" name="Object 20"/>
          <p:cNvGraphicFramePr>
            <a:graphicFrameLocks noChangeAspect="1"/>
          </p:cNvGraphicFramePr>
          <p:nvPr/>
        </p:nvGraphicFramePr>
        <p:xfrm>
          <a:off x="6425125" y="5205589"/>
          <a:ext cx="3163234" cy="580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6" name="Equation" r:id="rId13" imgW="863280" imgH="190440" progId="Equation.DSMT4">
                  <p:embed/>
                </p:oleObj>
              </mc:Choice>
              <mc:Fallback>
                <p:oleObj name="Equation" r:id="rId13" imgW="863280" imgH="1904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5125" y="5205589"/>
                        <a:ext cx="3163234" cy="580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utoUpdateAnimBg="0"/>
      <p:bldP spid="105480" grpId="0" autoUpdateAnimBg="0"/>
      <p:bldP spid="10548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919375" y="293864"/>
            <a:ext cx="4078412" cy="790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 sz="4400" b="1">
                <a:solidFill>
                  <a:srgbClr val="0000FF"/>
                </a:solidFill>
                <a:latin typeface="黑体" pitchFamily="49" charset="-122"/>
              </a:rPr>
              <a:t>二、初等矩阵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919374" y="1053012"/>
            <a:ext cx="10839379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>
            <a:lvl1pPr marL="1076325" indent="-10763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2557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4351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144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400" b="1" dirty="0">
                <a:solidFill>
                  <a:srgbClr val="FF0000"/>
                </a:solidFill>
                <a:ea typeface="黑体" pitchFamily="49" charset="-122"/>
              </a:rPr>
              <a:t>定义</a:t>
            </a:r>
            <a:r>
              <a:rPr lang="en-US" altLang="zh-CN" sz="3400" b="1" dirty="0">
                <a:solidFill>
                  <a:srgbClr val="FF0000"/>
                </a:solidFill>
                <a:ea typeface="黑体" pitchFamily="49" charset="-122"/>
              </a:rPr>
              <a:t>3</a:t>
            </a:r>
            <a:r>
              <a:rPr lang="en-US" altLang="zh-CN" sz="3400" b="1" dirty="0">
                <a:ea typeface="黑体" pitchFamily="49" charset="-122"/>
              </a:rPr>
              <a:t>  </a:t>
            </a:r>
            <a:r>
              <a:rPr lang="zh-CN" altLang="en-US" sz="3400" b="1" dirty="0">
                <a:ea typeface="黑体" pitchFamily="49" charset="-122"/>
              </a:rPr>
              <a:t>由单位矩阵</a:t>
            </a:r>
            <a:r>
              <a:rPr lang="en-US" altLang="zh-CN" sz="3400" b="1" i="1" dirty="0">
                <a:ea typeface="黑体" pitchFamily="49" charset="-122"/>
              </a:rPr>
              <a:t>E </a:t>
            </a:r>
            <a:r>
              <a:rPr lang="zh-CN" altLang="en-US" sz="3400" b="1" dirty="0">
                <a:ea typeface="黑体" pitchFamily="49" charset="-122"/>
              </a:rPr>
              <a:t>经过</a:t>
            </a:r>
            <a:r>
              <a:rPr lang="zh-CN" altLang="en-US" sz="3400" b="1" dirty="0">
                <a:solidFill>
                  <a:srgbClr val="CC0000"/>
                </a:solidFill>
                <a:ea typeface="黑体" pitchFamily="49" charset="-122"/>
              </a:rPr>
              <a:t>一次</a:t>
            </a:r>
            <a:r>
              <a:rPr lang="zh-CN" altLang="en-US" sz="3400" b="1" dirty="0">
                <a:ea typeface="黑体" pitchFamily="49" charset="-122"/>
              </a:rPr>
              <a:t>初等变换得到的矩阵称为</a:t>
            </a:r>
            <a:r>
              <a:rPr lang="zh-CN" altLang="en-US" sz="3400" b="1" dirty="0">
                <a:solidFill>
                  <a:srgbClr val="0000CC"/>
                </a:solidFill>
                <a:ea typeface="黑体" pitchFamily="49" charset="-122"/>
              </a:rPr>
              <a:t>初等矩阵</a:t>
            </a:r>
            <a:r>
              <a:rPr lang="en-US" altLang="zh-CN" sz="3400" b="1" dirty="0">
                <a:ea typeface="黑体" pitchFamily="49" charset="-122"/>
              </a:rPr>
              <a:t>. </a:t>
            </a:r>
          </a:p>
        </p:txBody>
      </p:sp>
      <p:sp>
        <p:nvSpPr>
          <p:cNvPr id="135179" name="Rectangle 11"/>
          <p:cNvSpPr>
            <a:spLocks noChangeArrowheads="1"/>
          </p:cNvSpPr>
          <p:nvPr/>
        </p:nvSpPr>
        <p:spPr bwMode="auto">
          <a:xfrm>
            <a:off x="999137" y="2109652"/>
            <a:ext cx="3399058" cy="636576"/>
          </a:xfrm>
          <a:prstGeom prst="rect">
            <a:avLst/>
          </a:prstGeom>
          <a:noFill/>
          <a:ln w="19050" algn="ctr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b="1" dirty="0"/>
              <a:t>有</a:t>
            </a:r>
            <a:r>
              <a:rPr lang="zh-CN" altLang="en-US" b="1" dirty="0">
                <a:solidFill>
                  <a:srgbClr val="CC0000"/>
                </a:solidFill>
              </a:rPr>
              <a:t>三类</a:t>
            </a:r>
            <a:r>
              <a:rPr lang="zh-CN" altLang="en-US" b="1" dirty="0"/>
              <a:t>初等矩阵 </a:t>
            </a:r>
          </a:p>
        </p:txBody>
      </p:sp>
      <p:sp>
        <p:nvSpPr>
          <p:cNvPr id="135180" name="Text Box 12"/>
          <p:cNvSpPr txBox="1">
            <a:spLocks noChangeArrowheads="1"/>
          </p:cNvSpPr>
          <p:nvPr/>
        </p:nvSpPr>
        <p:spPr bwMode="auto">
          <a:xfrm>
            <a:off x="999137" y="2746228"/>
            <a:ext cx="932696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400" b="1">
                <a:ea typeface="黑体" pitchFamily="49" charset="-122"/>
              </a:rPr>
              <a:t>(1)</a:t>
            </a:r>
            <a:r>
              <a:rPr lang="zh-CN" altLang="en-US" sz="3400" b="1">
                <a:ea typeface="黑体" pitchFamily="49" charset="-122"/>
              </a:rPr>
              <a:t>互换</a:t>
            </a:r>
            <a:r>
              <a:rPr lang="en-US" altLang="zh-CN" sz="3400" b="1" i="1">
                <a:ea typeface="黑体" pitchFamily="49" charset="-122"/>
              </a:rPr>
              <a:t>E</a:t>
            </a:r>
            <a:r>
              <a:rPr lang="zh-CN" altLang="en-US" sz="3400" b="1">
                <a:ea typeface="黑体" pitchFamily="49" charset="-122"/>
              </a:rPr>
              <a:t>的</a:t>
            </a:r>
            <a:r>
              <a:rPr lang="en-US" altLang="zh-CN" sz="3400" b="1" i="1">
                <a:ea typeface="黑体" pitchFamily="49" charset="-122"/>
              </a:rPr>
              <a:t>i, j</a:t>
            </a:r>
            <a:r>
              <a:rPr lang="zh-CN" altLang="en-US" sz="3400" b="1">
                <a:ea typeface="黑体" pitchFamily="49" charset="-122"/>
              </a:rPr>
              <a:t>两行</a:t>
            </a:r>
            <a:r>
              <a:rPr lang="en-US" altLang="zh-CN" sz="3400" b="1">
                <a:ea typeface="黑体" pitchFamily="49" charset="-122"/>
              </a:rPr>
              <a:t>(</a:t>
            </a:r>
            <a:r>
              <a:rPr lang="zh-CN" altLang="en-US" sz="3400" b="1">
                <a:ea typeface="黑体" pitchFamily="49" charset="-122"/>
              </a:rPr>
              <a:t>列</a:t>
            </a:r>
            <a:r>
              <a:rPr lang="en-US" altLang="zh-CN" sz="3400" b="1">
                <a:ea typeface="黑体" pitchFamily="49" charset="-122"/>
              </a:rPr>
              <a:t>)</a:t>
            </a:r>
            <a:r>
              <a:rPr lang="zh-CN" altLang="en-US" sz="3400" b="1">
                <a:ea typeface="黑体" pitchFamily="49" charset="-122"/>
              </a:rPr>
              <a:t>所得矩阵 </a:t>
            </a:r>
            <a:r>
              <a:rPr lang="en-US" altLang="zh-CN" sz="3400" b="1">
                <a:ea typeface="黑体" pitchFamily="49" charset="-122"/>
              </a:rPr>
              <a:t>(</a:t>
            </a:r>
            <a:r>
              <a:rPr lang="zh-CN" altLang="en-US" sz="3400" b="1">
                <a:ea typeface="黑体" pitchFamily="49" charset="-122"/>
              </a:rPr>
              <a:t>有的记为</a:t>
            </a:r>
            <a:r>
              <a:rPr lang="en-US" altLang="zh-CN" sz="3400" b="1" i="1">
                <a:solidFill>
                  <a:srgbClr val="0000CC"/>
                </a:solidFill>
                <a:ea typeface="黑体" pitchFamily="49" charset="-122"/>
              </a:rPr>
              <a:t>P</a:t>
            </a:r>
            <a:r>
              <a:rPr lang="en-US" altLang="zh-CN" sz="3400" b="1">
                <a:solidFill>
                  <a:srgbClr val="0000CC"/>
                </a:solidFill>
                <a:ea typeface="黑体" pitchFamily="49" charset="-122"/>
              </a:rPr>
              <a:t>(</a:t>
            </a:r>
            <a:r>
              <a:rPr lang="en-US" altLang="zh-CN" sz="3400" b="1" i="1">
                <a:solidFill>
                  <a:srgbClr val="0000CC"/>
                </a:solidFill>
                <a:ea typeface="黑体" pitchFamily="49" charset="-122"/>
              </a:rPr>
              <a:t>i,j</a:t>
            </a:r>
            <a:r>
              <a:rPr lang="en-US" altLang="zh-CN" sz="3400" b="1">
                <a:solidFill>
                  <a:srgbClr val="0000CC"/>
                </a:solidFill>
                <a:ea typeface="黑体" pitchFamily="49" charset="-122"/>
              </a:rPr>
              <a:t>)</a:t>
            </a:r>
            <a:r>
              <a:rPr lang="en-US" altLang="zh-CN" sz="3400" b="1">
                <a:ea typeface="黑体" pitchFamily="49" charset="-122"/>
              </a:rPr>
              <a:t>) </a:t>
            </a:r>
          </a:p>
        </p:txBody>
      </p:sp>
      <p:graphicFrame>
        <p:nvGraphicFramePr>
          <p:cNvPr id="1351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894961"/>
              </p:ext>
            </p:extLst>
          </p:nvPr>
        </p:nvGraphicFramePr>
        <p:xfrm>
          <a:off x="1943100" y="3540125"/>
          <a:ext cx="5554663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7" name="Equation" r:id="rId3" imgW="3543120" imgH="2933640" progId="Equation.DSMT4">
                  <p:embed/>
                </p:oleObj>
              </mc:Choice>
              <mc:Fallback>
                <p:oleObj name="Equation" r:id="rId3" imgW="3543120" imgH="2933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3540125"/>
                        <a:ext cx="5554663" cy="382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4" name="Text Box 16"/>
          <p:cNvSpPr txBox="1">
            <a:spLocks noChangeArrowheads="1"/>
          </p:cNvSpPr>
          <p:nvPr/>
        </p:nvSpPr>
        <p:spPr bwMode="auto">
          <a:xfrm>
            <a:off x="7472539" y="4491920"/>
            <a:ext cx="638687" cy="498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500" b="1" i="1">
                <a:ea typeface="黑体" pitchFamily="49" charset="-122"/>
              </a:rPr>
              <a:t>i</a:t>
            </a:r>
            <a:r>
              <a:rPr lang="zh-CN" altLang="en-US" sz="2500" b="1">
                <a:ea typeface="黑体" pitchFamily="49" charset="-122"/>
              </a:rPr>
              <a:t>行</a:t>
            </a:r>
          </a:p>
        </p:txBody>
      </p:sp>
      <p:sp>
        <p:nvSpPr>
          <p:cNvPr id="135185" name="Text Box 17"/>
          <p:cNvSpPr txBox="1">
            <a:spLocks noChangeArrowheads="1"/>
          </p:cNvSpPr>
          <p:nvPr/>
        </p:nvSpPr>
        <p:spPr bwMode="auto">
          <a:xfrm>
            <a:off x="7569095" y="5523942"/>
            <a:ext cx="1332883" cy="498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500" b="1" i="1">
                <a:ea typeface="黑体" pitchFamily="49" charset="-122"/>
              </a:rPr>
              <a:t>j</a:t>
            </a:r>
            <a:r>
              <a:rPr lang="zh-CN" altLang="en-US" sz="2500" b="1">
                <a:ea typeface="黑体" pitchFamily="49" charset="-122"/>
              </a:rPr>
              <a:t>行</a:t>
            </a:r>
          </a:p>
        </p:txBody>
      </p:sp>
      <p:sp>
        <p:nvSpPr>
          <p:cNvPr id="135186" name="Text Box 18"/>
          <p:cNvSpPr txBox="1">
            <a:spLocks noChangeArrowheads="1"/>
          </p:cNvSpPr>
          <p:nvPr/>
        </p:nvSpPr>
        <p:spPr bwMode="auto">
          <a:xfrm>
            <a:off x="8519955" y="4967699"/>
            <a:ext cx="770133" cy="48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b="1">
                <a:ea typeface="黑体" pitchFamily="49" charset="-122"/>
              </a:rPr>
              <a:t>(</a:t>
            </a:r>
            <a:r>
              <a:rPr lang="en-US" altLang="zh-CN" b="1" i="1">
                <a:ea typeface="黑体" pitchFamily="49" charset="-122"/>
              </a:rPr>
              <a:t>i</a:t>
            </a:r>
            <a:r>
              <a:rPr lang="en-US" altLang="zh-CN" b="1">
                <a:ea typeface="黑体" pitchFamily="49" charset="-122"/>
              </a:rPr>
              <a:t>≠</a:t>
            </a:r>
            <a:r>
              <a:rPr lang="en-US" altLang="zh-CN" b="1" i="1">
                <a:ea typeface="黑体" pitchFamily="49" charset="-122"/>
              </a:rPr>
              <a:t>j</a:t>
            </a:r>
            <a:r>
              <a:rPr lang="en-US" altLang="zh-CN" b="1">
                <a:ea typeface="黑体" pitchFamily="49" charset="-122"/>
              </a:rPr>
              <a:t>)</a:t>
            </a:r>
          </a:p>
        </p:txBody>
      </p:sp>
      <p:sp>
        <p:nvSpPr>
          <p:cNvPr id="135187" name="Text Box 19"/>
          <p:cNvSpPr txBox="1">
            <a:spLocks noChangeArrowheads="1"/>
          </p:cNvSpPr>
          <p:nvPr/>
        </p:nvSpPr>
        <p:spPr bwMode="auto">
          <a:xfrm>
            <a:off x="3950371" y="3302471"/>
            <a:ext cx="1047416" cy="498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500" b="1" i="1">
                <a:ea typeface="黑体" pitchFamily="49" charset="-122"/>
              </a:rPr>
              <a:t>i</a:t>
            </a:r>
            <a:r>
              <a:rPr lang="zh-CN" altLang="en-US" sz="2500" b="1">
                <a:ea typeface="黑体" pitchFamily="49" charset="-122"/>
              </a:rPr>
              <a:t>列</a:t>
            </a:r>
          </a:p>
        </p:txBody>
      </p:sp>
      <p:sp>
        <p:nvSpPr>
          <p:cNvPr id="135188" name="Text Box 20"/>
          <p:cNvSpPr txBox="1">
            <a:spLocks noChangeArrowheads="1"/>
          </p:cNvSpPr>
          <p:nvPr/>
        </p:nvSpPr>
        <p:spPr bwMode="auto">
          <a:xfrm>
            <a:off x="5570820" y="3302471"/>
            <a:ext cx="1236328" cy="498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500" b="1" i="1">
                <a:ea typeface="黑体" pitchFamily="49" charset="-122"/>
              </a:rPr>
              <a:t>j</a:t>
            </a:r>
            <a:r>
              <a:rPr lang="zh-CN" altLang="en-US" sz="2500" b="1">
                <a:ea typeface="黑体" pitchFamily="49" charset="-122"/>
              </a:rPr>
              <a:t>列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autoUpdateAnimBg="0"/>
      <p:bldP spid="135179" grpId="0" animBg="1"/>
      <p:bldP spid="135180" grpId="0"/>
      <p:bldP spid="135184" grpId="0"/>
      <p:bldP spid="135185" grpId="0"/>
      <p:bldP spid="135186" grpId="0"/>
      <p:bldP spid="135187" grpId="0"/>
      <p:bldP spid="1351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713669" y="335845"/>
            <a:ext cx="1119201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en-US" altLang="zh-CN" b="1"/>
              <a:t>(2)</a:t>
            </a:r>
            <a:r>
              <a:rPr lang="zh-CN" altLang="en-US" b="1"/>
              <a:t>用</a:t>
            </a:r>
            <a:r>
              <a:rPr lang="en-US" altLang="zh-CN" b="1" i="1"/>
              <a:t>k</a:t>
            </a:r>
            <a:r>
              <a:rPr lang="en-US" altLang="zh-CN" b="1"/>
              <a:t>(</a:t>
            </a:r>
            <a:r>
              <a:rPr lang="en-US" altLang="zh-CN" b="1" i="1"/>
              <a:t>k</a:t>
            </a:r>
            <a:r>
              <a:rPr lang="en-US" altLang="zh-CN" b="1"/>
              <a:t>≠0)</a:t>
            </a:r>
            <a:r>
              <a:rPr lang="zh-CN" altLang="en-US" b="1"/>
              <a:t>乘</a:t>
            </a:r>
            <a:r>
              <a:rPr lang="en-US" altLang="zh-CN" b="1" i="1"/>
              <a:t>E</a:t>
            </a:r>
            <a:r>
              <a:rPr lang="zh-CN" altLang="en-US" b="1"/>
              <a:t>的第</a:t>
            </a:r>
            <a:r>
              <a:rPr lang="en-US" altLang="zh-CN" b="1" i="1"/>
              <a:t>i</a:t>
            </a:r>
            <a:r>
              <a:rPr lang="zh-CN" altLang="en-US" b="1"/>
              <a:t>行</a:t>
            </a:r>
            <a:r>
              <a:rPr lang="en-US" altLang="zh-CN" b="1"/>
              <a:t>(</a:t>
            </a:r>
            <a:r>
              <a:rPr lang="zh-CN" altLang="en-US" b="1"/>
              <a:t>列</a:t>
            </a:r>
            <a:r>
              <a:rPr lang="en-US" altLang="zh-CN" b="1"/>
              <a:t>)</a:t>
            </a:r>
            <a:r>
              <a:rPr lang="zh-CN" altLang="en-US" b="1"/>
              <a:t>所得矩阵</a:t>
            </a:r>
            <a:r>
              <a:rPr lang="en-US" altLang="zh-CN" b="1"/>
              <a:t>(</a:t>
            </a:r>
            <a:r>
              <a:rPr lang="zh-CN" altLang="en-US" b="1"/>
              <a:t>有的记为</a:t>
            </a:r>
            <a:r>
              <a:rPr lang="en-US" altLang="zh-CN" b="1" i="1">
                <a:solidFill>
                  <a:srgbClr val="0000CC"/>
                </a:solidFill>
              </a:rPr>
              <a:t>P</a:t>
            </a:r>
            <a:r>
              <a:rPr lang="en-US" altLang="zh-CN" b="1">
                <a:solidFill>
                  <a:srgbClr val="0000CC"/>
                </a:solidFill>
              </a:rPr>
              <a:t>(</a:t>
            </a:r>
            <a:r>
              <a:rPr lang="en-US" altLang="zh-CN" b="1" i="1">
                <a:solidFill>
                  <a:srgbClr val="0000CC"/>
                </a:solidFill>
              </a:rPr>
              <a:t>i</a:t>
            </a:r>
            <a:r>
              <a:rPr lang="en-US" altLang="zh-CN" b="1">
                <a:solidFill>
                  <a:srgbClr val="0000CC"/>
                </a:solidFill>
              </a:rPr>
              <a:t>(</a:t>
            </a:r>
            <a:r>
              <a:rPr lang="en-US" altLang="zh-CN" b="1" i="1">
                <a:solidFill>
                  <a:srgbClr val="0000CC"/>
                </a:solidFill>
              </a:rPr>
              <a:t>k</a:t>
            </a:r>
            <a:r>
              <a:rPr lang="en-US" altLang="zh-CN" b="1">
                <a:solidFill>
                  <a:srgbClr val="0000CC"/>
                </a:solidFill>
              </a:rPr>
              <a:t>))</a:t>
            </a:r>
            <a:r>
              <a:rPr lang="en-US" altLang="zh-CN" b="1"/>
              <a:t>) </a:t>
            </a:r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215248"/>
              </p:ext>
            </p:extLst>
          </p:nvPr>
        </p:nvGraphicFramePr>
        <p:xfrm>
          <a:off x="2540000" y="1182688"/>
          <a:ext cx="5767388" cy="219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1" name="Equation" r:id="rId3" imgW="2095200" imgH="1143000" progId="Equation.DSMT4">
                  <p:embed/>
                </p:oleObj>
              </mc:Choice>
              <mc:Fallback>
                <p:oleObj name="Equation" r:id="rId3" imgW="2095200" imgH="1143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1182688"/>
                        <a:ext cx="5767388" cy="219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713670" y="3381185"/>
            <a:ext cx="10860370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marL="549611" indent="-549611"/>
            <a:r>
              <a:rPr lang="en-US" altLang="zh-CN" b="1"/>
              <a:t>(3)</a:t>
            </a:r>
            <a:r>
              <a:rPr lang="zh-CN" altLang="en-US" b="1"/>
              <a:t>将</a:t>
            </a:r>
            <a:r>
              <a:rPr lang="en-US" altLang="zh-CN" b="1" i="1"/>
              <a:t>E</a:t>
            </a:r>
            <a:r>
              <a:rPr lang="zh-CN" altLang="en-US" b="1"/>
              <a:t>的</a:t>
            </a:r>
            <a:r>
              <a:rPr lang="zh-CN" altLang="en-US" b="1">
                <a:solidFill>
                  <a:srgbClr val="CC0000"/>
                </a:solidFill>
              </a:rPr>
              <a:t>第</a:t>
            </a:r>
            <a:r>
              <a:rPr lang="en-US" altLang="zh-CN" b="1" i="1">
                <a:solidFill>
                  <a:srgbClr val="CC0000"/>
                </a:solidFill>
              </a:rPr>
              <a:t>j</a:t>
            </a:r>
            <a:r>
              <a:rPr lang="zh-CN" altLang="en-US" b="1">
                <a:solidFill>
                  <a:srgbClr val="CC0000"/>
                </a:solidFill>
              </a:rPr>
              <a:t>行</a:t>
            </a:r>
            <a:r>
              <a:rPr lang="en-US" altLang="zh-CN" b="1">
                <a:solidFill>
                  <a:srgbClr val="0000CC"/>
                </a:solidFill>
              </a:rPr>
              <a:t>(</a:t>
            </a:r>
            <a:r>
              <a:rPr lang="en-US" altLang="zh-CN" b="1" i="1">
                <a:solidFill>
                  <a:srgbClr val="0000CC"/>
                </a:solidFill>
              </a:rPr>
              <a:t>i</a:t>
            </a:r>
            <a:r>
              <a:rPr lang="zh-CN" altLang="en-US" b="1">
                <a:solidFill>
                  <a:srgbClr val="0000CC"/>
                </a:solidFill>
              </a:rPr>
              <a:t>列</a:t>
            </a:r>
            <a:r>
              <a:rPr lang="en-US" altLang="zh-CN" b="1">
                <a:solidFill>
                  <a:srgbClr val="0000CC"/>
                </a:solidFill>
              </a:rPr>
              <a:t>)</a:t>
            </a:r>
            <a:r>
              <a:rPr lang="zh-CN" altLang="en-US" b="1"/>
              <a:t>的</a:t>
            </a:r>
            <a:r>
              <a:rPr lang="en-US" altLang="zh-CN" b="1" i="1"/>
              <a:t>k</a:t>
            </a:r>
            <a:r>
              <a:rPr lang="zh-CN" altLang="en-US" b="1"/>
              <a:t>倍加到</a:t>
            </a:r>
            <a:r>
              <a:rPr lang="en-US" altLang="zh-CN" b="1" i="1">
                <a:solidFill>
                  <a:srgbClr val="CC0000"/>
                </a:solidFill>
              </a:rPr>
              <a:t>i</a:t>
            </a:r>
            <a:r>
              <a:rPr lang="zh-CN" altLang="en-US" b="1">
                <a:solidFill>
                  <a:srgbClr val="CC0000"/>
                </a:solidFill>
              </a:rPr>
              <a:t>行</a:t>
            </a:r>
            <a:r>
              <a:rPr lang="en-US" altLang="zh-CN" b="1">
                <a:solidFill>
                  <a:srgbClr val="0000CC"/>
                </a:solidFill>
              </a:rPr>
              <a:t>( </a:t>
            </a:r>
            <a:r>
              <a:rPr lang="en-US" altLang="zh-CN" b="1" i="1">
                <a:solidFill>
                  <a:srgbClr val="0000CC"/>
                </a:solidFill>
              </a:rPr>
              <a:t>j</a:t>
            </a:r>
            <a:r>
              <a:rPr lang="zh-CN" altLang="en-US" b="1">
                <a:solidFill>
                  <a:srgbClr val="0000CC"/>
                </a:solidFill>
              </a:rPr>
              <a:t>列</a:t>
            </a:r>
            <a:r>
              <a:rPr lang="en-US" altLang="zh-CN" b="1">
                <a:solidFill>
                  <a:srgbClr val="0000CC"/>
                </a:solidFill>
              </a:rPr>
              <a:t>)</a:t>
            </a:r>
            <a:r>
              <a:rPr lang="zh-CN" altLang="en-US" b="1"/>
              <a:t>上去</a:t>
            </a:r>
            <a:r>
              <a:rPr lang="en-US" altLang="zh-CN" b="1"/>
              <a:t>(</a:t>
            </a:r>
            <a:r>
              <a:rPr lang="en-US" altLang="zh-CN" b="1" i="1"/>
              <a:t>i</a:t>
            </a:r>
            <a:r>
              <a:rPr lang="en-US" altLang="zh-CN" b="1"/>
              <a:t> ≠</a:t>
            </a:r>
            <a:r>
              <a:rPr lang="en-US" altLang="zh-CN" b="1" i="1"/>
              <a:t>j</a:t>
            </a:r>
            <a:r>
              <a:rPr lang="en-US" altLang="zh-CN" b="1"/>
              <a:t>) (</a:t>
            </a:r>
            <a:r>
              <a:rPr lang="zh-CN" altLang="en-US" b="1"/>
              <a:t>有的记为</a:t>
            </a:r>
            <a:r>
              <a:rPr lang="en-US" altLang="zh-CN" b="1" i="1">
                <a:solidFill>
                  <a:srgbClr val="0000CC"/>
                </a:solidFill>
              </a:rPr>
              <a:t>P</a:t>
            </a:r>
            <a:r>
              <a:rPr lang="en-US" altLang="zh-CN" b="1">
                <a:solidFill>
                  <a:srgbClr val="0000CC"/>
                </a:solidFill>
              </a:rPr>
              <a:t>(</a:t>
            </a:r>
            <a:r>
              <a:rPr lang="en-US" altLang="zh-CN" b="1" i="1">
                <a:solidFill>
                  <a:srgbClr val="0000CC"/>
                </a:solidFill>
              </a:rPr>
              <a:t>i</a:t>
            </a:r>
            <a:r>
              <a:rPr lang="en-US" altLang="zh-CN" b="1">
                <a:solidFill>
                  <a:srgbClr val="0000CC"/>
                </a:solidFill>
              </a:rPr>
              <a:t>, </a:t>
            </a:r>
            <a:r>
              <a:rPr lang="en-US" altLang="zh-CN" b="1" i="1">
                <a:solidFill>
                  <a:srgbClr val="0000CC"/>
                </a:solidFill>
              </a:rPr>
              <a:t>j</a:t>
            </a:r>
            <a:r>
              <a:rPr lang="en-US" altLang="zh-CN" b="1">
                <a:solidFill>
                  <a:srgbClr val="0000CC"/>
                </a:solidFill>
              </a:rPr>
              <a:t>(</a:t>
            </a:r>
            <a:r>
              <a:rPr lang="en-US" altLang="zh-CN" b="1" i="1">
                <a:solidFill>
                  <a:srgbClr val="0000CC"/>
                </a:solidFill>
              </a:rPr>
              <a:t>k</a:t>
            </a:r>
            <a:r>
              <a:rPr lang="en-US" altLang="zh-CN" b="1">
                <a:solidFill>
                  <a:srgbClr val="0000CC"/>
                </a:solidFill>
              </a:rPr>
              <a:t>))</a:t>
            </a:r>
            <a:r>
              <a:rPr lang="en-US" altLang="zh-CN" b="1"/>
              <a:t>)</a:t>
            </a:r>
          </a:p>
        </p:txBody>
      </p:sp>
      <p:graphicFrame>
        <p:nvGraphicFramePr>
          <p:cNvPr id="1361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457358"/>
              </p:ext>
            </p:extLst>
          </p:nvPr>
        </p:nvGraphicFramePr>
        <p:xfrm>
          <a:off x="3297238" y="4243388"/>
          <a:ext cx="5410200" cy="256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2" name="Equation" r:id="rId5" imgW="2692080" imgH="1612800" progId="Equation.DSMT4">
                  <p:embed/>
                </p:oleObj>
              </mc:Choice>
              <mc:Fallback>
                <p:oleObj name="Equation" r:id="rId5" imgW="2692080" imgH="1612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4243388"/>
                        <a:ext cx="5410200" cy="256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1" name="Text Box 9"/>
          <p:cNvSpPr txBox="1">
            <a:spLocks noChangeArrowheads="1"/>
          </p:cNvSpPr>
          <p:nvPr/>
        </p:nvSpPr>
        <p:spPr bwMode="auto">
          <a:xfrm>
            <a:off x="5665277" y="1000537"/>
            <a:ext cx="906780" cy="498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500" b="1" i="1">
                <a:ea typeface="黑体" pitchFamily="49" charset="-122"/>
              </a:rPr>
              <a:t>i</a:t>
            </a:r>
            <a:r>
              <a:rPr lang="zh-CN" altLang="en-US" sz="2500" b="1">
                <a:ea typeface="黑体" pitchFamily="49" charset="-122"/>
              </a:rPr>
              <a:t>列</a:t>
            </a: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9663924" y="2004571"/>
            <a:ext cx="1049056" cy="55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tabLst>
                <a:tab pos="1262935" algn="l"/>
              </a:tabLst>
            </a:pPr>
            <a:r>
              <a:rPr lang="en-US" altLang="zh-CN" sz="2900" b="1"/>
              <a:t>(</a:t>
            </a:r>
            <a:r>
              <a:rPr lang="en-US" altLang="zh-CN" sz="2900" b="1" i="1"/>
              <a:t>k</a:t>
            </a:r>
            <a:r>
              <a:rPr lang="en-US" altLang="zh-CN" sz="2900" b="1"/>
              <a:t>≠0)</a:t>
            </a:r>
          </a:p>
        </p:txBody>
      </p:sp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5568722" y="3946173"/>
            <a:ext cx="952959" cy="498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500" b="1" i="1">
                <a:ea typeface="黑体" pitchFamily="49" charset="-122"/>
              </a:rPr>
              <a:t>i</a:t>
            </a:r>
            <a:r>
              <a:rPr lang="zh-CN" altLang="en-US" sz="2500" b="1">
                <a:ea typeface="黑体" pitchFamily="49" charset="-122"/>
              </a:rPr>
              <a:t>列</a:t>
            </a:r>
          </a:p>
        </p:txBody>
      </p:sp>
      <p:sp>
        <p:nvSpPr>
          <p:cNvPr id="136204" name="Text Box 12"/>
          <p:cNvSpPr txBox="1">
            <a:spLocks noChangeArrowheads="1"/>
          </p:cNvSpPr>
          <p:nvPr/>
        </p:nvSpPr>
        <p:spPr bwMode="auto">
          <a:xfrm>
            <a:off x="6616136" y="3946173"/>
            <a:ext cx="1047416" cy="498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500" b="1" i="1">
                <a:ea typeface="黑体" pitchFamily="49" charset="-122"/>
              </a:rPr>
              <a:t>j</a:t>
            </a:r>
            <a:r>
              <a:rPr lang="zh-CN" altLang="en-US" sz="2500" b="1">
                <a:ea typeface="黑体" pitchFamily="49" charset="-122"/>
              </a:rPr>
              <a:t>列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8" grpId="0"/>
      <p:bldP spid="136201" grpId="0"/>
      <p:bldP spid="136202" grpId="0"/>
      <p:bldP spid="136203" grpId="0"/>
      <p:bldP spid="1362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661702" y="105842"/>
            <a:ext cx="6247594" cy="713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sz="3900" b="1" dirty="0">
                <a:solidFill>
                  <a:srgbClr val="0000FF"/>
                </a:solidFill>
                <a:latin typeface="黑体" pitchFamily="49" charset="-122"/>
              </a:rPr>
              <a:t>初等矩阵与初等变换的关系</a:t>
            </a: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713670" y="762647"/>
            <a:ext cx="11198314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>
            <a:lvl1pPr marL="895350" indent="-895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1699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493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287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引理</a:t>
            </a: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 对矩阵</a:t>
            </a:r>
            <a:r>
              <a:rPr lang="en-US" altLang="zh-CN" sz="3400" b="1" i="1">
                <a:ea typeface="黑体" pitchFamily="49" charset="-122"/>
              </a:rPr>
              <a:t>A</a:t>
            </a:r>
            <a:r>
              <a:rPr lang="en-US" altLang="zh-CN" sz="3400" b="1">
                <a:ea typeface="黑体" pitchFamily="49" charset="-122"/>
              </a:rPr>
              <a:t>=(</a:t>
            </a:r>
            <a:r>
              <a:rPr lang="en-US" altLang="zh-CN" sz="3400" b="1" i="1">
                <a:ea typeface="黑体" pitchFamily="49" charset="-122"/>
              </a:rPr>
              <a:t>a</a:t>
            </a:r>
            <a:r>
              <a:rPr lang="en-US" altLang="zh-CN" sz="3400" b="1" i="1" baseline="-25000">
                <a:ea typeface="黑体" pitchFamily="49" charset="-122"/>
              </a:rPr>
              <a:t>ij</a:t>
            </a:r>
            <a:r>
              <a:rPr lang="en-US" altLang="zh-CN" sz="3400" b="1">
                <a:ea typeface="黑体" pitchFamily="49" charset="-122"/>
              </a:rPr>
              <a:t>)</a:t>
            </a:r>
            <a:r>
              <a:rPr lang="en-US" altLang="zh-CN" sz="3400" b="1" i="1" baseline="-25000">
                <a:ea typeface="黑体" pitchFamily="49" charset="-122"/>
              </a:rPr>
              <a:t>m</a:t>
            </a:r>
            <a:r>
              <a:rPr lang="en-US" altLang="en-US" sz="3400" b="1" baseline="-25000">
                <a:ea typeface="黑体" pitchFamily="49" charset="-122"/>
              </a:rPr>
              <a:t>×</a:t>
            </a:r>
            <a:r>
              <a:rPr lang="en-US" altLang="zh-CN" sz="3400" b="1" i="1" baseline="-25000">
                <a:ea typeface="黑体" pitchFamily="49" charset="-122"/>
              </a:rPr>
              <a:t>n</a:t>
            </a: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施行一次初等</a:t>
            </a:r>
            <a:r>
              <a:rPr lang="zh-CN" altLang="en-US" sz="34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行</a:t>
            </a:r>
            <a:r>
              <a:rPr lang="en-US" altLang="zh-CN" sz="3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列</a:t>
            </a:r>
            <a:r>
              <a:rPr lang="en-US" altLang="zh-CN" sz="3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变换，</a:t>
            </a:r>
            <a:r>
              <a:rPr lang="zh-CN" altLang="en-US" sz="3400" b="1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其结果就等于</a:t>
            </a: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对</a:t>
            </a:r>
            <a:r>
              <a:rPr lang="en-US" altLang="zh-CN" sz="3400" b="1" i="1">
                <a:ea typeface="黑体" pitchFamily="49" charset="-122"/>
              </a:rPr>
              <a:t>A</a:t>
            </a:r>
            <a:r>
              <a:rPr lang="zh-CN" altLang="en-US" sz="34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左</a:t>
            </a:r>
            <a:r>
              <a:rPr lang="en-US" altLang="zh-CN" sz="3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右</a:t>
            </a:r>
            <a:r>
              <a:rPr lang="en-US" altLang="zh-CN" sz="3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乘一个相应的</a:t>
            </a:r>
            <a:r>
              <a:rPr lang="en-US" altLang="zh-CN" sz="3400" b="1" i="1">
                <a:solidFill>
                  <a:srgbClr val="0000CC"/>
                </a:solidFill>
                <a:ea typeface="黑体" pitchFamily="49" charset="-122"/>
              </a:rPr>
              <a:t>m</a:t>
            </a:r>
            <a:r>
              <a:rPr lang="en-US" altLang="zh-CN" sz="3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400" b="1" i="1">
                <a:solidFill>
                  <a:srgbClr val="FF0000"/>
                </a:solidFill>
                <a:ea typeface="黑体" pitchFamily="49" charset="-122"/>
              </a:rPr>
              <a:t>n</a:t>
            </a:r>
            <a:r>
              <a:rPr lang="en-US" altLang="zh-CN" sz="3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400" b="1">
                <a:latin typeface="黑体" pitchFamily="49" charset="-122"/>
                <a:ea typeface="黑体" pitchFamily="49" charset="-122"/>
              </a:rPr>
              <a:t>阶初等矩阵</a:t>
            </a:r>
            <a:r>
              <a:rPr lang="en-US" altLang="zh-CN" sz="3400" b="1">
                <a:ea typeface="黑体" pitchFamily="49" charset="-122"/>
              </a:rPr>
              <a:t>.</a:t>
            </a:r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984445" y="2371902"/>
            <a:ext cx="153957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400" b="1">
                <a:ea typeface="黑体" pitchFamily="49" charset="-122"/>
              </a:rPr>
              <a:t>例如：</a:t>
            </a:r>
          </a:p>
        </p:txBody>
      </p:sp>
      <p:graphicFrame>
        <p:nvGraphicFramePr>
          <p:cNvPr id="1853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861775"/>
              </p:ext>
            </p:extLst>
          </p:nvPr>
        </p:nvGraphicFramePr>
        <p:xfrm>
          <a:off x="1474788" y="2011363"/>
          <a:ext cx="8967787" cy="263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0" name="Equation" r:id="rId3" imgW="4140000" imgH="1752480" progId="Equation.DSMT4">
                  <p:embed/>
                </p:oleObj>
              </mc:Choice>
              <mc:Fallback>
                <p:oleObj name="Equation" r:id="rId3" imgW="4140000" imgH="1752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2011363"/>
                        <a:ext cx="8967787" cy="263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166092"/>
              </p:ext>
            </p:extLst>
          </p:nvPr>
        </p:nvGraphicFramePr>
        <p:xfrm>
          <a:off x="1803065" y="4642350"/>
          <a:ext cx="6490194" cy="245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1" name="Equation" r:id="rId5" imgW="3136680" imgH="1815840" progId="Equation.DSMT4">
                  <p:embed/>
                </p:oleObj>
              </mc:Choice>
              <mc:Fallback>
                <p:oleObj name="Equation" r:id="rId5" imgW="3136680" imgH="18158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065" y="4642350"/>
                        <a:ext cx="6490194" cy="245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9" grpId="0"/>
      <p:bldP spid="1853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958770"/>
              </p:ext>
            </p:extLst>
          </p:nvPr>
        </p:nvGraphicFramePr>
        <p:xfrm>
          <a:off x="963613" y="249238"/>
          <a:ext cx="9302750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1" name="Equation" r:id="rId3" imgW="5626080" imgH="1866600" progId="Equation.DSMT4">
                  <p:embed/>
                </p:oleObj>
              </mc:Choice>
              <mc:Fallback>
                <p:oleObj name="Equation" r:id="rId3" imgW="5626080" imgH="186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249238"/>
                        <a:ext cx="9302750" cy="295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438064"/>
              </p:ext>
            </p:extLst>
          </p:nvPr>
        </p:nvGraphicFramePr>
        <p:xfrm>
          <a:off x="2024063" y="3141663"/>
          <a:ext cx="5694362" cy="205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2" name="Equation" r:id="rId5" imgW="3073320" imgH="1054080" progId="Equation.DSMT4">
                  <p:embed/>
                </p:oleObj>
              </mc:Choice>
              <mc:Fallback>
                <p:oleObj name="Equation" r:id="rId5" imgW="3073320" imgH="1054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3141663"/>
                        <a:ext cx="5694362" cy="205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1093595" y="5201068"/>
            <a:ext cx="10665159" cy="1683017"/>
          </a:xfrm>
          <a:prstGeom prst="rect">
            <a:avLst/>
          </a:prstGeom>
          <a:noFill/>
          <a:ln w="76200" cmpd="tri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该引理的意义：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把矩阵的初等变换归结为用某些初等矩阵左乘或右乘该矩阵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，这对于简化矩阵乘法运算、讨论矩阵的某些性质都很有用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1005435" y="657696"/>
            <a:ext cx="86791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例</a:t>
            </a:r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1</a:t>
            </a:r>
          </a:p>
        </p:txBody>
      </p:sp>
      <p:graphicFrame>
        <p:nvGraphicFramePr>
          <p:cNvPr id="138243" name="Object 3"/>
          <p:cNvGraphicFramePr>
            <a:graphicFrameLocks noChangeAspect="1"/>
          </p:cNvGraphicFramePr>
          <p:nvPr/>
        </p:nvGraphicFramePr>
        <p:xfrm>
          <a:off x="2523031" y="286867"/>
          <a:ext cx="3224107" cy="1757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1" name="Equation" r:id="rId3" imgW="1396800" imgH="914400" progId="Equation.3">
                  <p:embed/>
                </p:oleObj>
              </mc:Choice>
              <mc:Fallback>
                <p:oleObj name="Equation" r:id="rId3" imgW="13968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031" y="286867"/>
                        <a:ext cx="3224107" cy="1757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1034822" y="2032559"/>
            <a:ext cx="551822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对</a:t>
            </a:r>
            <a:r>
              <a:rPr lang="en-US" altLang="zh-CN" b="1" i="1">
                <a:ea typeface="华文楷体" pitchFamily="2" charset="-122"/>
              </a:rPr>
              <a:t>A</a:t>
            </a:r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施以第</a:t>
            </a:r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种初等列变换：</a:t>
            </a:r>
          </a:p>
        </p:txBody>
      </p:sp>
      <p:graphicFrame>
        <p:nvGraphicFramePr>
          <p:cNvPr id="138245" name="Object 5"/>
          <p:cNvGraphicFramePr>
            <a:graphicFrameLocks noChangeAspect="1"/>
          </p:cNvGraphicFramePr>
          <p:nvPr/>
        </p:nvGraphicFramePr>
        <p:xfrm>
          <a:off x="1530192" y="2609792"/>
          <a:ext cx="5371411" cy="2041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2" name="Equation" r:id="rId5" imgW="1726920" imgH="711000" progId="Equation.DSMT4">
                  <p:embed/>
                </p:oleObj>
              </mc:Choice>
              <mc:Fallback>
                <p:oleObj name="Equation" r:id="rId5" imgW="1726920" imgH="71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192" y="2609792"/>
                        <a:ext cx="5371411" cy="2041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6" name="Object 6"/>
          <p:cNvGraphicFramePr>
            <a:graphicFrameLocks noChangeAspect="1"/>
          </p:cNvGraphicFramePr>
          <p:nvPr/>
        </p:nvGraphicFramePr>
        <p:xfrm>
          <a:off x="6901603" y="2733984"/>
          <a:ext cx="2619587" cy="191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3" name="Equation" r:id="rId7" imgW="1041120" imgH="914400" progId="Equation.DSMT4">
                  <p:embed/>
                </p:oleObj>
              </mc:Choice>
              <mc:Fallback>
                <p:oleObj name="Equation" r:id="rId7" imgW="1041120" imgH="914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1603" y="2733984"/>
                        <a:ext cx="2619587" cy="191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7252142" y="2697251"/>
            <a:ext cx="44472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b="1">
                <a:ea typeface="华文楷体" pitchFamily="2" charset="-122"/>
              </a:rPr>
              <a:t>5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7252141" y="3284979"/>
            <a:ext cx="50376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en-US" altLang="zh-CN" b="1">
                <a:ea typeface="华文楷体" pitchFamily="2" charset="-122"/>
              </a:rPr>
              <a:t>5</a:t>
            </a:r>
          </a:p>
        </p:txBody>
      </p:sp>
      <p:sp>
        <p:nvSpPr>
          <p:cNvPr id="138249" name="Text Box 9"/>
          <p:cNvSpPr txBox="1">
            <a:spLocks noChangeArrowheads="1"/>
          </p:cNvSpPr>
          <p:nvPr/>
        </p:nvSpPr>
        <p:spPr bwMode="auto">
          <a:xfrm>
            <a:off x="7252142" y="3956668"/>
            <a:ext cx="44472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b="1">
                <a:ea typeface="华文楷体" pitchFamily="2" charset="-122"/>
              </a:rPr>
              <a:t>2</a:t>
            </a: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>
            <a:off x="1005435" y="4427200"/>
            <a:ext cx="153476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相当于</a:t>
            </a:r>
          </a:p>
        </p:txBody>
      </p:sp>
      <p:graphicFrame>
        <p:nvGraphicFramePr>
          <p:cNvPr id="138251" name="Object 11"/>
          <p:cNvGraphicFramePr>
            <a:graphicFrameLocks noChangeAspect="1"/>
          </p:cNvGraphicFramePr>
          <p:nvPr/>
        </p:nvGraphicFramePr>
        <p:xfrm>
          <a:off x="1379062" y="5403249"/>
          <a:ext cx="1744291" cy="589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4" name="Equation" r:id="rId9" imgW="520560" imgH="228600" progId="Equation.DSMT4">
                  <p:embed/>
                </p:oleObj>
              </mc:Choice>
              <mc:Fallback>
                <p:oleObj name="Equation" r:id="rId9" imgW="52056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062" y="5403249"/>
                        <a:ext cx="1744291" cy="589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2" name="Object 12"/>
          <p:cNvGraphicFramePr>
            <a:graphicFrameLocks noChangeAspect="1"/>
          </p:cNvGraphicFramePr>
          <p:nvPr/>
        </p:nvGraphicFramePr>
        <p:xfrm>
          <a:off x="3188424" y="4847006"/>
          <a:ext cx="2699350" cy="1703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5" name="Equation" r:id="rId11" imgW="1206360" imgH="914400" progId="Equation.3">
                  <p:embed/>
                </p:oleObj>
              </mc:Choice>
              <mc:Fallback>
                <p:oleObj name="Equation" r:id="rId11" imgW="1206360" imgH="914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8424" y="4847006"/>
                        <a:ext cx="2699350" cy="1703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3" name="Object 13"/>
          <p:cNvGraphicFramePr>
            <a:graphicFrameLocks noChangeAspect="1"/>
          </p:cNvGraphicFramePr>
          <p:nvPr/>
        </p:nvGraphicFramePr>
        <p:xfrm>
          <a:off x="5868882" y="4847006"/>
          <a:ext cx="2216573" cy="1679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6" name="Equation" r:id="rId13" imgW="914400" imgH="914400" progId="Equation.3">
                  <p:embed/>
                </p:oleObj>
              </mc:Choice>
              <mc:Fallback>
                <p:oleObj name="Equation" r:id="rId13" imgW="914400" imgH="914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882" y="4847006"/>
                        <a:ext cx="2216573" cy="1679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4" name="Object 14"/>
          <p:cNvGraphicFramePr>
            <a:graphicFrameLocks noChangeAspect="1"/>
          </p:cNvGraphicFramePr>
          <p:nvPr/>
        </p:nvGraphicFramePr>
        <p:xfrm>
          <a:off x="8140030" y="4729809"/>
          <a:ext cx="2951233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7" name="Equation" r:id="rId15" imgW="901440" imgH="711000" progId="Equation.DSMT4">
                  <p:embed/>
                </p:oleObj>
              </mc:Choice>
              <mc:Fallback>
                <p:oleObj name="Equation" r:id="rId15" imgW="901440" imgH="711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0030" y="4729809"/>
                        <a:ext cx="2951233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utoUpdateAnimBg="0"/>
      <p:bldP spid="138247" grpId="0" autoUpdateAnimBg="0"/>
      <p:bldP spid="138248" grpId="0" autoUpdateAnimBg="0"/>
      <p:bldP spid="138249" grpId="0" autoUpdateAnimBg="0"/>
      <p:bldP spid="13825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7" name="Object 5"/>
          <p:cNvGraphicFramePr>
            <a:graphicFrameLocks noChangeAspect="1"/>
          </p:cNvGraphicFramePr>
          <p:nvPr/>
        </p:nvGraphicFramePr>
        <p:xfrm>
          <a:off x="2332021" y="921824"/>
          <a:ext cx="8981739" cy="3248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4" name="Equation" r:id="rId3" imgW="3695400" imgH="1600200" progId="Equation.DSMT4">
                  <p:embed/>
                </p:oleObj>
              </mc:Choice>
              <mc:Fallback>
                <p:oleObj name="Equation" r:id="rId3" imgW="3695400" imgH="160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21" y="921824"/>
                        <a:ext cx="8981739" cy="3248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904682" y="95396"/>
            <a:ext cx="1007235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b="1"/>
              <a:t>又如：利用该引理容易求出三类初等矩阵的逆矩阵</a:t>
            </a:r>
            <a:r>
              <a:rPr lang="en-US" altLang="zh-CN" b="1"/>
              <a:t>. </a:t>
            </a: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1372764" y="1873384"/>
            <a:ext cx="638687" cy="498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500" b="1" i="1">
                <a:ea typeface="黑体" pitchFamily="49" charset="-122"/>
              </a:rPr>
              <a:t>i</a:t>
            </a:r>
            <a:r>
              <a:rPr lang="zh-CN" altLang="en-US" sz="2500" b="1">
                <a:ea typeface="黑体" pitchFamily="49" charset="-122"/>
              </a:rPr>
              <a:t>行</a:t>
            </a:r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1379063" y="2667516"/>
            <a:ext cx="638687" cy="498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500" b="1" i="1">
                <a:ea typeface="黑体" pitchFamily="49" charset="-122"/>
              </a:rPr>
              <a:t>j</a:t>
            </a:r>
            <a:r>
              <a:rPr lang="zh-CN" altLang="en-US" sz="2500" b="1">
                <a:ea typeface="黑体" pitchFamily="49" charset="-122"/>
              </a:rPr>
              <a:t>行</a:t>
            </a:r>
          </a:p>
        </p:txBody>
      </p:sp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3473892" y="722417"/>
            <a:ext cx="638687" cy="498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500" b="1" i="1">
                <a:ea typeface="黑体" pitchFamily="49" charset="-122"/>
              </a:rPr>
              <a:t>i</a:t>
            </a:r>
            <a:r>
              <a:rPr lang="zh-CN" altLang="en-US" sz="2500" b="1">
                <a:ea typeface="黑体" pitchFamily="49" charset="-122"/>
              </a:rPr>
              <a:t>列</a:t>
            </a:r>
          </a:p>
        </p:txBody>
      </p:sp>
      <p:sp>
        <p:nvSpPr>
          <p:cNvPr id="182282" name="Text Box 10"/>
          <p:cNvSpPr txBox="1">
            <a:spLocks noChangeArrowheads="1"/>
          </p:cNvSpPr>
          <p:nvPr/>
        </p:nvSpPr>
        <p:spPr bwMode="auto">
          <a:xfrm>
            <a:off x="4710218" y="722417"/>
            <a:ext cx="638687" cy="498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500" b="1" i="1">
                <a:ea typeface="黑体" pitchFamily="49" charset="-122"/>
              </a:rPr>
              <a:t>j</a:t>
            </a:r>
            <a:r>
              <a:rPr lang="zh-CN" altLang="en-US" sz="2500" b="1">
                <a:ea typeface="黑体" pitchFamily="49" charset="-122"/>
              </a:rPr>
              <a:t>列</a:t>
            </a:r>
          </a:p>
        </p:txBody>
      </p:sp>
      <p:sp>
        <p:nvSpPr>
          <p:cNvPr id="182283" name="Text Box 11"/>
          <p:cNvSpPr txBox="1">
            <a:spLocks noChangeArrowheads="1"/>
          </p:cNvSpPr>
          <p:nvPr/>
        </p:nvSpPr>
        <p:spPr bwMode="auto">
          <a:xfrm>
            <a:off x="7569094" y="722417"/>
            <a:ext cx="638687" cy="498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500" b="1" i="1">
                <a:ea typeface="黑体" pitchFamily="49" charset="-122"/>
              </a:rPr>
              <a:t>i</a:t>
            </a:r>
            <a:r>
              <a:rPr lang="zh-CN" altLang="en-US" sz="2500" b="1">
                <a:ea typeface="黑体" pitchFamily="49" charset="-122"/>
              </a:rPr>
              <a:t>列</a:t>
            </a:r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>
            <a:off x="8805423" y="722417"/>
            <a:ext cx="638687" cy="498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500" b="1" i="1">
                <a:ea typeface="黑体" pitchFamily="49" charset="-122"/>
              </a:rPr>
              <a:t>j</a:t>
            </a:r>
            <a:r>
              <a:rPr lang="zh-CN" altLang="en-US" sz="2500" b="1">
                <a:ea typeface="黑体" pitchFamily="49" charset="-122"/>
              </a:rPr>
              <a:t>列</a:t>
            </a:r>
          </a:p>
        </p:txBody>
      </p:sp>
      <p:sp>
        <p:nvSpPr>
          <p:cNvPr id="182285" name="Text Box 13"/>
          <p:cNvSpPr txBox="1">
            <a:spLocks noChangeArrowheads="1"/>
          </p:cNvSpPr>
          <p:nvPr/>
        </p:nvSpPr>
        <p:spPr bwMode="auto">
          <a:xfrm>
            <a:off x="1257318" y="4275020"/>
            <a:ext cx="153957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400" b="1">
                <a:ea typeface="黑体" pitchFamily="49" charset="-122"/>
              </a:rPr>
              <a:t>因此：</a:t>
            </a:r>
          </a:p>
        </p:txBody>
      </p:sp>
      <p:graphicFrame>
        <p:nvGraphicFramePr>
          <p:cNvPr id="182286" name="Object 14"/>
          <p:cNvGraphicFramePr>
            <a:graphicFrameLocks noChangeAspect="1"/>
          </p:cNvGraphicFramePr>
          <p:nvPr/>
        </p:nvGraphicFramePr>
        <p:xfrm>
          <a:off x="3855915" y="4254030"/>
          <a:ext cx="1866035" cy="731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5" name="Equation" r:id="rId5" imgW="622080" imgH="291960" progId="Equation.DSMT4">
                  <p:embed/>
                </p:oleObj>
              </mc:Choice>
              <mc:Fallback>
                <p:oleObj name="Equation" r:id="rId5" imgW="622080" imgH="2919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5915" y="4254030"/>
                        <a:ext cx="1866035" cy="7311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8" name="Object 16"/>
          <p:cNvGraphicFramePr>
            <a:graphicFrameLocks noChangeAspect="1"/>
          </p:cNvGraphicFramePr>
          <p:nvPr/>
        </p:nvGraphicFramePr>
        <p:xfrm>
          <a:off x="3855915" y="4967699"/>
          <a:ext cx="4855051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6" name="Equation" r:id="rId7" imgW="1841400" imgH="774360" progId="Equation.DSMT4">
                  <p:embed/>
                </p:oleObj>
              </mc:Choice>
              <mc:Fallback>
                <p:oleObj name="Equation" r:id="rId7" imgW="1841400" imgH="77436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5915" y="4967699"/>
                        <a:ext cx="4855051" cy="170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89" name="Text Box 17"/>
          <p:cNvSpPr txBox="1">
            <a:spLocks noChangeArrowheads="1"/>
          </p:cNvSpPr>
          <p:nvPr/>
        </p:nvSpPr>
        <p:spPr bwMode="auto">
          <a:xfrm>
            <a:off x="1284606" y="5205589"/>
            <a:ext cx="212306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400" b="1">
                <a:ea typeface="黑体" pitchFamily="49" charset="-122"/>
              </a:rPr>
              <a:t>类似可得</a:t>
            </a:r>
            <a:r>
              <a:rPr lang="en-US" altLang="zh-CN" sz="3400" b="1">
                <a:ea typeface="黑体" pitchFamily="49" charset="-122"/>
              </a:rPr>
              <a:t>:</a:t>
            </a:r>
          </a:p>
        </p:txBody>
      </p:sp>
      <p:sp>
        <p:nvSpPr>
          <p:cNvPr id="182290" name="Rectangle 18"/>
          <p:cNvSpPr>
            <a:spLocks noChangeArrowheads="1"/>
          </p:cNvSpPr>
          <p:nvPr/>
        </p:nvSpPr>
        <p:spPr bwMode="auto">
          <a:xfrm>
            <a:off x="8805422" y="4684331"/>
            <a:ext cx="2997412" cy="1898460"/>
          </a:xfrm>
          <a:prstGeom prst="rect">
            <a:avLst/>
          </a:prstGeom>
          <a:solidFill>
            <a:srgbClr val="66FFFF"/>
          </a:solidFill>
          <a:ln w="57150" cmpd="thinThick" algn="ctr">
            <a:solidFill>
              <a:srgbClr val="CC00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lIns="112261" tIns="56130" rIns="112261" bIns="56130">
            <a:spAutoFit/>
          </a:bodyPr>
          <a:lstStyle/>
          <a:p>
            <a:pPr>
              <a:tabLst>
                <a:tab pos="1262935" algn="l"/>
              </a:tabLst>
            </a:pPr>
            <a:r>
              <a:rPr lang="zh-CN" altLang="en-US" sz="2900" b="1">
                <a:latin typeface="楷体_GB2312" pitchFamily="49" charset="-122"/>
                <a:ea typeface="楷体_GB2312" pitchFamily="49" charset="-122"/>
              </a:rPr>
              <a:t>初等矩阵是可逆矩阵，而且它们的逆矩阵也是初等矩阵</a:t>
            </a:r>
            <a:r>
              <a:rPr lang="en-US" altLang="zh-CN" sz="29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82291" name="Object 19"/>
          <p:cNvGraphicFramePr>
            <a:graphicFrameLocks noChangeAspect="1"/>
          </p:cNvGraphicFramePr>
          <p:nvPr/>
        </p:nvGraphicFramePr>
        <p:xfrm>
          <a:off x="5665277" y="4332744"/>
          <a:ext cx="648599" cy="668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7" name="Equation" r:id="rId9" imgW="215640" imgH="266400" progId="Equation.DSMT4">
                  <p:embed/>
                </p:oleObj>
              </mc:Choice>
              <mc:Fallback>
                <p:oleObj name="Equation" r:id="rId9" imgW="215640" imgH="2664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277" y="4332744"/>
                        <a:ext cx="648599" cy="6681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9" grpId="0"/>
      <p:bldP spid="182280" grpId="0"/>
      <p:bldP spid="182281" grpId="0"/>
      <p:bldP spid="182282" grpId="0"/>
      <p:bldP spid="182283" grpId="0"/>
      <p:bldP spid="182284" grpId="0"/>
      <p:bldP spid="182285" grpId="0"/>
      <p:bldP spid="182289" grpId="0"/>
      <p:bldP spid="1822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6" name="Rectangle 10"/>
          <p:cNvSpPr>
            <a:spLocks noChangeArrowheads="1"/>
          </p:cNvSpPr>
          <p:nvPr/>
        </p:nvSpPr>
        <p:spPr bwMode="auto">
          <a:xfrm>
            <a:off x="904682" y="244886"/>
            <a:ext cx="5522541" cy="790634"/>
          </a:xfrm>
          <a:prstGeom prst="rect">
            <a:avLst/>
          </a:prstGeom>
          <a:noFill/>
          <a:ln w="76200" cmpd="tri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pPr algn="ctr"/>
            <a:r>
              <a:rPr lang="zh-CN" altLang="en-US"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几个定理性结论 </a:t>
            </a:r>
          </a:p>
        </p:txBody>
      </p:sp>
      <p:graphicFrame>
        <p:nvGraphicFramePr>
          <p:cNvPr id="183308" name="Object 12"/>
          <p:cNvGraphicFramePr>
            <a:graphicFrameLocks noChangeAspect="1"/>
          </p:cNvGraphicFramePr>
          <p:nvPr/>
        </p:nvGraphicFramePr>
        <p:xfrm>
          <a:off x="1952096" y="1794669"/>
          <a:ext cx="5071251" cy="557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82" name="Equation" r:id="rId3" imgW="1803240" imgH="241200" progId="Equation.DSMT4">
                  <p:embed/>
                </p:oleObj>
              </mc:Choice>
              <mc:Fallback>
                <p:oleObj name="Equation" r:id="rId3" imgW="180324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096" y="1794669"/>
                        <a:ext cx="5071251" cy="5579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7" name="Object 11"/>
          <p:cNvGraphicFramePr>
            <a:graphicFrameLocks noChangeAspect="1"/>
          </p:cNvGraphicFramePr>
          <p:nvPr/>
        </p:nvGraphicFramePr>
        <p:xfrm>
          <a:off x="3133849" y="2429625"/>
          <a:ext cx="5346223" cy="56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83" name="Equation" r:id="rId5" imgW="1879560" imgH="241200" progId="Equation.DSMT4">
                  <p:embed/>
                </p:oleObj>
              </mc:Choice>
              <mc:Fallback>
                <p:oleObj name="Equation" r:id="rId5" imgW="187956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849" y="2429625"/>
                        <a:ext cx="5346223" cy="56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11" name="Rectangle 15"/>
          <p:cNvSpPr>
            <a:spLocks noChangeArrowheads="1"/>
          </p:cNvSpPr>
          <p:nvPr/>
        </p:nvSpPr>
        <p:spPr bwMode="auto">
          <a:xfrm>
            <a:off x="1190150" y="1159713"/>
            <a:ext cx="1056860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tabLst>
                <a:tab pos="1262935" algn="l"/>
              </a:tabLst>
            </a:pPr>
            <a:r>
              <a:rPr lang="en-US" altLang="zh-CN" b="1" dirty="0"/>
              <a:t>1.   </a:t>
            </a:r>
            <a:r>
              <a:rPr lang="zh-CN" altLang="en-US" b="1" dirty="0"/>
              <a:t>矩阵</a:t>
            </a:r>
            <a:r>
              <a:rPr lang="en-US" altLang="zh-CN" b="1" i="1" dirty="0"/>
              <a:t>A</a:t>
            </a:r>
            <a:r>
              <a:rPr lang="zh-CN" altLang="en-US" b="1" dirty="0"/>
              <a:t>与</a:t>
            </a:r>
            <a:r>
              <a:rPr lang="en-US" altLang="zh-CN" b="1" i="1" dirty="0"/>
              <a:t>B</a:t>
            </a:r>
            <a:r>
              <a:rPr lang="zh-CN" altLang="en-US" b="1" dirty="0"/>
              <a:t>等价               有初等矩阵</a:t>
            </a:r>
          </a:p>
        </p:txBody>
      </p:sp>
      <p:sp>
        <p:nvSpPr>
          <p:cNvPr id="183312" name="Rectangle 16"/>
          <p:cNvSpPr>
            <a:spLocks noChangeArrowheads="1"/>
          </p:cNvSpPr>
          <p:nvPr/>
        </p:nvSpPr>
        <p:spPr bwMode="auto">
          <a:xfrm>
            <a:off x="6998159" y="1715956"/>
            <a:ext cx="266576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tabLst>
                <a:tab pos="1262935" algn="l"/>
              </a:tabLst>
            </a:pPr>
            <a:r>
              <a:rPr lang="zh-CN" altLang="en-US" b="1"/>
              <a:t>，使</a:t>
            </a:r>
          </a:p>
        </p:txBody>
      </p:sp>
      <p:sp>
        <p:nvSpPr>
          <p:cNvPr id="183313" name="Rectangle 17"/>
          <p:cNvSpPr>
            <a:spLocks noChangeArrowheads="1"/>
          </p:cNvSpPr>
          <p:nvPr/>
        </p:nvSpPr>
        <p:spPr bwMode="auto">
          <a:xfrm>
            <a:off x="1093594" y="3534091"/>
            <a:ext cx="10377593" cy="1683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pPr marL="666549" indent="-666549"/>
            <a:r>
              <a:rPr lang="en-US" altLang="zh-CN" b="1" dirty="0">
                <a:latin typeface="黑体" pitchFamily="49" charset="-122"/>
              </a:rPr>
              <a:t>2. </a:t>
            </a:r>
            <a:r>
              <a:rPr lang="zh-CN" altLang="en-US" b="1" dirty="0">
                <a:latin typeface="黑体" pitchFamily="49" charset="-122"/>
              </a:rPr>
              <a:t>两个</a:t>
            </a:r>
            <a:r>
              <a:rPr lang="zh-CN" altLang="en-US" b="1" dirty="0"/>
              <a:t> </a:t>
            </a:r>
            <a:r>
              <a:rPr lang="en-US" altLang="zh-CN" b="1" i="1" dirty="0" err="1"/>
              <a:t>s</a:t>
            </a:r>
            <a:r>
              <a:rPr lang="en-US" altLang="zh-CN" sz="2900" b="1" dirty="0" err="1"/>
              <a:t>×</a:t>
            </a:r>
            <a:r>
              <a:rPr lang="en-US" altLang="zh-CN" b="1" i="1" dirty="0" err="1"/>
              <a:t>n</a:t>
            </a:r>
            <a:r>
              <a:rPr lang="en-US" altLang="zh-CN" b="1" dirty="0"/>
              <a:t> </a:t>
            </a:r>
            <a:r>
              <a:rPr lang="zh-CN" altLang="en-US" b="1" dirty="0"/>
              <a:t>矩阵</a:t>
            </a:r>
            <a:r>
              <a:rPr lang="en-US" altLang="zh-CN" b="1" i="1" dirty="0"/>
              <a:t>A, B</a:t>
            </a:r>
            <a:r>
              <a:rPr lang="en-US" altLang="zh-CN" b="1" dirty="0"/>
              <a:t> </a:t>
            </a:r>
            <a:r>
              <a:rPr lang="zh-CN" altLang="en-US" b="1" dirty="0"/>
              <a:t>等价           存在</a:t>
            </a:r>
            <a:r>
              <a:rPr lang="zh-CN" altLang="en-US" b="1" dirty="0">
                <a:solidFill>
                  <a:srgbClr val="CC0000"/>
                </a:solidFill>
              </a:rPr>
              <a:t>可逆的 </a:t>
            </a:r>
            <a:r>
              <a:rPr lang="en-US" altLang="zh-CN" b="1" i="1" dirty="0">
                <a:solidFill>
                  <a:srgbClr val="CC0000"/>
                </a:solidFill>
              </a:rPr>
              <a:t>s</a:t>
            </a:r>
            <a:r>
              <a:rPr lang="zh-CN" altLang="en-US" b="1" dirty="0">
                <a:solidFill>
                  <a:srgbClr val="CC0000"/>
                </a:solidFill>
              </a:rPr>
              <a:t>级</a:t>
            </a:r>
            <a:r>
              <a:rPr lang="zh-CN" altLang="en-US" b="1" dirty="0"/>
              <a:t>矩阵</a:t>
            </a:r>
            <a:r>
              <a:rPr lang="en-US" altLang="zh-CN" b="1" i="1" dirty="0"/>
              <a:t>P</a:t>
            </a:r>
            <a:r>
              <a:rPr lang="zh-CN" altLang="en-US" b="1" dirty="0"/>
              <a:t>与</a:t>
            </a:r>
            <a:r>
              <a:rPr lang="zh-CN" altLang="en-US" b="1" dirty="0">
                <a:solidFill>
                  <a:srgbClr val="CC0000"/>
                </a:solidFill>
              </a:rPr>
              <a:t>可逆的</a:t>
            </a:r>
            <a:r>
              <a:rPr lang="en-US" altLang="zh-CN" b="1" i="1" dirty="0">
                <a:solidFill>
                  <a:srgbClr val="CC0000"/>
                </a:solidFill>
              </a:rPr>
              <a:t>n </a:t>
            </a:r>
            <a:r>
              <a:rPr lang="zh-CN" altLang="en-US" b="1" dirty="0">
                <a:solidFill>
                  <a:srgbClr val="CC0000"/>
                </a:solidFill>
              </a:rPr>
              <a:t>级</a:t>
            </a:r>
            <a:r>
              <a:rPr lang="zh-CN" altLang="en-US" b="1" dirty="0"/>
              <a:t>矩阵</a:t>
            </a:r>
            <a:r>
              <a:rPr lang="en-US" altLang="zh-CN" b="1" i="1" dirty="0"/>
              <a:t>Q</a:t>
            </a:r>
            <a:r>
              <a:rPr lang="zh-CN" altLang="en-US" b="1" dirty="0"/>
              <a:t>使</a:t>
            </a:r>
          </a:p>
          <a:p>
            <a:pPr marL="666549" indent="-666549" algn="ctr"/>
            <a:r>
              <a:rPr lang="zh-CN" altLang="en-US" b="1" dirty="0"/>
              <a:t>  </a:t>
            </a:r>
            <a:r>
              <a:rPr lang="en-US" altLang="zh-CN" b="1" i="1" dirty="0"/>
              <a:t>B </a:t>
            </a:r>
            <a:r>
              <a:rPr lang="en-US" altLang="zh-CN" b="1" dirty="0"/>
              <a:t>=</a:t>
            </a:r>
            <a:r>
              <a:rPr lang="en-US" altLang="zh-CN" b="1" i="1" dirty="0"/>
              <a:t> PAQ</a:t>
            </a:r>
            <a:r>
              <a:rPr lang="en-US" altLang="zh-CN" b="1" dirty="0"/>
              <a:t> .</a:t>
            </a:r>
          </a:p>
        </p:txBody>
      </p:sp>
      <p:sp>
        <p:nvSpPr>
          <p:cNvPr id="183315" name="Rectangle 19"/>
          <p:cNvSpPr>
            <a:spLocks noChangeArrowheads="1"/>
          </p:cNvSpPr>
          <p:nvPr/>
        </p:nvSpPr>
        <p:spPr bwMode="auto">
          <a:xfrm>
            <a:off x="1068406" y="5175043"/>
            <a:ext cx="757167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en-US" altLang="zh-CN" b="1">
                <a:cs typeface="宋体" pitchFamily="2" charset="-122"/>
              </a:rPr>
              <a:t>3. </a:t>
            </a:r>
            <a:r>
              <a:rPr lang="zh-CN" altLang="en-US" b="1">
                <a:cs typeface="宋体" pitchFamily="2" charset="-122"/>
              </a:rPr>
              <a:t>任意一个 </a:t>
            </a:r>
            <a:r>
              <a:rPr lang="en-US" altLang="zh-CN" b="1" i="1">
                <a:cs typeface="宋体" pitchFamily="2" charset="-122"/>
              </a:rPr>
              <a:t>m</a:t>
            </a:r>
            <a:r>
              <a:rPr lang="en-US" altLang="zh-CN" sz="2900" b="1">
                <a:cs typeface="SymbolMT"/>
              </a:rPr>
              <a:t>×</a:t>
            </a:r>
            <a:r>
              <a:rPr lang="en-US" altLang="zh-CN" b="1" i="1">
                <a:ea typeface="宋体" pitchFamily="2" charset="-122"/>
              </a:rPr>
              <a:t>n </a:t>
            </a:r>
            <a:r>
              <a:rPr lang="zh-CN" altLang="en-US" b="1"/>
              <a:t>矩阵</a:t>
            </a:r>
            <a:r>
              <a:rPr lang="en-US" altLang="zh-CN" b="1" i="1">
                <a:ea typeface="宋体" pitchFamily="2" charset="-122"/>
              </a:rPr>
              <a:t>A </a:t>
            </a:r>
            <a:r>
              <a:rPr lang="zh-CN" altLang="en-US" b="1"/>
              <a:t>都与一形式为 </a:t>
            </a:r>
            <a:endParaRPr lang="zh-CN" altLang="en-US" b="1">
              <a:ea typeface="宋体" pitchFamily="2" charset="-122"/>
            </a:endParaRPr>
          </a:p>
        </p:txBody>
      </p:sp>
      <p:graphicFrame>
        <p:nvGraphicFramePr>
          <p:cNvPr id="183314" name="Object 18"/>
          <p:cNvGraphicFramePr>
            <a:graphicFrameLocks noChangeAspect="1"/>
          </p:cNvGraphicFramePr>
          <p:nvPr/>
        </p:nvGraphicFramePr>
        <p:xfrm>
          <a:off x="9233624" y="4873243"/>
          <a:ext cx="2525130" cy="128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84" name="Equation" r:id="rId7" imgW="888840" imgH="545760" progId="Equation.DSMT4">
                  <p:embed/>
                </p:oleObj>
              </mc:Choice>
              <mc:Fallback>
                <p:oleObj name="Equation" r:id="rId7" imgW="888840" imgH="54576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3624" y="4873243"/>
                        <a:ext cx="2525130" cy="12856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1475617" y="5650823"/>
            <a:ext cx="727511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b="1">
                <a:cs typeface="宋体" pitchFamily="2" charset="-122"/>
              </a:rPr>
              <a:t>的矩阵等价，它称为矩阵</a:t>
            </a:r>
            <a:r>
              <a:rPr lang="en-US" altLang="zh-CN" b="1" i="1">
                <a:cs typeface="宋体" pitchFamily="2" charset="-122"/>
              </a:rPr>
              <a:t>A </a:t>
            </a:r>
            <a:r>
              <a:rPr lang="zh-CN" altLang="en-US" b="1">
                <a:cs typeface="宋体" pitchFamily="2" charset="-122"/>
              </a:rPr>
              <a:t>的</a:t>
            </a:r>
            <a:r>
              <a:rPr lang="zh-CN" altLang="en-US" b="1">
                <a:solidFill>
                  <a:srgbClr val="0000CC"/>
                </a:solidFill>
                <a:cs typeface="宋体" pitchFamily="2" charset="-122"/>
              </a:rPr>
              <a:t>标准形</a:t>
            </a:r>
            <a:r>
              <a:rPr lang="en-US" altLang="zh-CN" b="1">
                <a:solidFill>
                  <a:srgbClr val="0000CC"/>
                </a:solidFill>
                <a:cs typeface="宋体" pitchFamily="2" charset="-122"/>
              </a:rPr>
              <a:t>.</a:t>
            </a:r>
            <a:endParaRPr lang="en-US" altLang="zh-CN" b="1">
              <a:cs typeface="宋体" pitchFamily="2" charset="-122"/>
            </a:endParaRPr>
          </a:p>
        </p:txBody>
      </p: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1475617" y="6158898"/>
            <a:ext cx="558715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tabLst>
                <a:tab pos="1262935" algn="l"/>
              </a:tabLst>
            </a:pPr>
            <a:r>
              <a:rPr lang="zh-CN" altLang="en-US" b="1"/>
              <a:t>一个矩阵的标准形是</a:t>
            </a:r>
            <a:r>
              <a:rPr lang="zh-CN" altLang="en-US" b="1">
                <a:solidFill>
                  <a:srgbClr val="CC0000"/>
                </a:solidFill>
              </a:rPr>
              <a:t>唯一</a:t>
            </a:r>
            <a:r>
              <a:rPr lang="zh-CN" altLang="en-US" b="1"/>
              <a:t>的</a:t>
            </a:r>
            <a:r>
              <a:rPr lang="en-US" altLang="zh-CN" b="1"/>
              <a:t>.</a:t>
            </a:r>
          </a:p>
        </p:txBody>
      </p:sp>
      <p:sp>
        <p:nvSpPr>
          <p:cNvPr id="183318" name="Line 22"/>
          <p:cNvSpPr>
            <a:spLocks noChangeShapeType="1"/>
          </p:cNvSpPr>
          <p:nvPr/>
        </p:nvSpPr>
        <p:spPr bwMode="auto">
          <a:xfrm>
            <a:off x="4044828" y="2984118"/>
            <a:ext cx="180936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endParaRPr lang="zh-CN" altLang="en-US"/>
          </a:p>
        </p:txBody>
      </p:sp>
      <p:sp>
        <p:nvSpPr>
          <p:cNvPr id="183320" name="Line 24"/>
          <p:cNvSpPr>
            <a:spLocks noChangeShapeType="1"/>
          </p:cNvSpPr>
          <p:nvPr/>
        </p:nvSpPr>
        <p:spPr bwMode="auto">
          <a:xfrm>
            <a:off x="6425125" y="2984118"/>
            <a:ext cx="180936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endParaRPr lang="zh-CN" altLang="en-US"/>
          </a:p>
        </p:txBody>
      </p:sp>
      <p:sp>
        <p:nvSpPr>
          <p:cNvPr id="183321" name="Text Box 25"/>
          <p:cNvSpPr txBox="1">
            <a:spLocks noChangeArrowheads="1"/>
          </p:cNvSpPr>
          <p:nvPr/>
        </p:nvSpPr>
        <p:spPr bwMode="auto">
          <a:xfrm>
            <a:off x="5092241" y="3064581"/>
            <a:ext cx="49281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400" b="1" i="1">
                <a:ea typeface="黑体" pitchFamily="49" charset="-122"/>
              </a:rPr>
              <a:t>P</a:t>
            </a:r>
          </a:p>
        </p:txBody>
      </p:sp>
      <p:sp>
        <p:nvSpPr>
          <p:cNvPr id="183322" name="Text Box 26"/>
          <p:cNvSpPr txBox="1">
            <a:spLocks noChangeArrowheads="1"/>
          </p:cNvSpPr>
          <p:nvPr/>
        </p:nvSpPr>
        <p:spPr bwMode="auto">
          <a:xfrm>
            <a:off x="6998159" y="2984118"/>
            <a:ext cx="54090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400" b="1" i="1">
                <a:ea typeface="黑体" pitchFamily="49" charset="-122"/>
              </a:rPr>
              <a:t>Q</a:t>
            </a:r>
          </a:p>
        </p:txBody>
      </p:sp>
      <p:sp>
        <p:nvSpPr>
          <p:cNvPr id="183323" name="AutoShape 27"/>
          <p:cNvSpPr>
            <a:spLocks noChangeArrowheads="1"/>
          </p:cNvSpPr>
          <p:nvPr/>
        </p:nvSpPr>
        <p:spPr bwMode="auto">
          <a:xfrm>
            <a:off x="4712319" y="2944827"/>
            <a:ext cx="226779" cy="636576"/>
          </a:xfrm>
          <a:prstGeom prst="curvedRightArrow">
            <a:avLst>
              <a:gd name="adj1" fmla="val 25083"/>
              <a:gd name="adj2" fmla="val 50166"/>
              <a:gd name="adj3" fmla="val 33333"/>
            </a:avLst>
          </a:prstGeom>
          <a:solidFill>
            <a:srgbClr val="66FFFF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endParaRPr lang="zh-CN" altLang="en-US"/>
          </a:p>
        </p:txBody>
      </p:sp>
      <p:sp>
        <p:nvSpPr>
          <p:cNvPr id="183324" name="AutoShape 28"/>
          <p:cNvSpPr>
            <a:spLocks noChangeArrowheads="1"/>
          </p:cNvSpPr>
          <p:nvPr/>
        </p:nvSpPr>
        <p:spPr bwMode="auto">
          <a:xfrm>
            <a:off x="6712691" y="2944827"/>
            <a:ext cx="226779" cy="636576"/>
          </a:xfrm>
          <a:prstGeom prst="curvedRightArrow">
            <a:avLst>
              <a:gd name="adj1" fmla="val 25083"/>
              <a:gd name="adj2" fmla="val 50166"/>
              <a:gd name="adj3" fmla="val 33333"/>
            </a:avLst>
          </a:prstGeom>
          <a:solidFill>
            <a:srgbClr val="66FFFF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endParaRPr lang="zh-CN" altLang="en-US"/>
          </a:p>
        </p:txBody>
      </p:sp>
      <p:sp>
        <p:nvSpPr>
          <p:cNvPr id="183325" name="AutoShape 29"/>
          <p:cNvSpPr>
            <a:spLocks noChangeArrowheads="1"/>
          </p:cNvSpPr>
          <p:nvPr/>
        </p:nvSpPr>
        <p:spPr bwMode="auto">
          <a:xfrm>
            <a:off x="5171439" y="1329439"/>
            <a:ext cx="827229" cy="316134"/>
          </a:xfrm>
          <a:prstGeom prst="leftRightArrow">
            <a:avLst>
              <a:gd name="adj1" fmla="val 50000"/>
              <a:gd name="adj2" fmla="val 3594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 anchor="ctr">
            <a:spAutoFit/>
          </a:bodyPr>
          <a:lstStyle/>
          <a:p>
            <a:endParaRPr lang="zh-CN" altLang="en-US"/>
          </a:p>
        </p:txBody>
      </p:sp>
      <p:sp>
        <p:nvSpPr>
          <p:cNvPr id="183327" name="AutoShape 31"/>
          <p:cNvSpPr>
            <a:spLocks noChangeArrowheads="1"/>
          </p:cNvSpPr>
          <p:nvPr/>
        </p:nvSpPr>
        <p:spPr bwMode="auto">
          <a:xfrm>
            <a:off x="6427223" y="3713724"/>
            <a:ext cx="1047416" cy="392047"/>
          </a:xfrm>
          <a:prstGeom prst="leftRightArrow">
            <a:avLst>
              <a:gd name="adj1" fmla="val 50000"/>
              <a:gd name="adj2" fmla="val 3594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11" grpId="0"/>
      <p:bldP spid="183312" grpId="0"/>
      <p:bldP spid="183313" grpId="0"/>
      <p:bldP spid="183315" grpId="0"/>
      <p:bldP spid="183316" grpId="0"/>
      <p:bldP spid="183317" grpId="0"/>
      <p:bldP spid="183318" grpId="0" animBg="1"/>
      <p:bldP spid="183320" grpId="0" animBg="1"/>
      <p:bldP spid="183321" grpId="0"/>
      <p:bldP spid="183322" grpId="0"/>
      <p:bldP spid="183323" grpId="0" animBg="1"/>
      <p:bldP spid="183324" grpId="0" animBg="1"/>
      <p:bldP spid="183325" grpId="0" animBg="1"/>
      <p:bldP spid="1833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904682" y="2859990"/>
            <a:ext cx="1075714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 anchor="ctr">
            <a:spAutoFit/>
          </a:bodyPr>
          <a:lstStyle/>
          <a:p>
            <a:pPr marL="444366" indent="-444366"/>
            <a:r>
              <a:rPr lang="en-US" altLang="zh-CN" b="1" dirty="0"/>
              <a:t>5. </a:t>
            </a:r>
            <a:r>
              <a:rPr lang="zh-CN" altLang="en-US" b="1" dirty="0"/>
              <a:t>可逆矩阵总可以经过一系列初等</a:t>
            </a:r>
            <a:r>
              <a:rPr lang="zh-CN" altLang="en-US" b="1" dirty="0">
                <a:solidFill>
                  <a:srgbClr val="CC0000"/>
                </a:solidFill>
              </a:rPr>
              <a:t>行</a:t>
            </a:r>
            <a:r>
              <a:rPr lang="zh-CN" altLang="en-US" b="1" dirty="0"/>
              <a:t>变换</a:t>
            </a:r>
            <a:r>
              <a:rPr lang="zh-CN" altLang="en-US" b="1" dirty="0">
                <a:solidFill>
                  <a:srgbClr val="0000CC"/>
                </a:solidFill>
              </a:rPr>
              <a:t>化成单位矩阵</a:t>
            </a:r>
            <a:r>
              <a:rPr lang="en-US" altLang="zh-CN" b="1" dirty="0"/>
              <a:t>.</a:t>
            </a:r>
          </a:p>
        </p:txBody>
      </p:sp>
      <p:sp>
        <p:nvSpPr>
          <p:cNvPr id="137230" name="Rectangle 14"/>
          <p:cNvSpPr>
            <a:spLocks noChangeArrowheads="1"/>
          </p:cNvSpPr>
          <p:nvPr/>
        </p:nvSpPr>
        <p:spPr bwMode="auto">
          <a:xfrm>
            <a:off x="868722" y="3508746"/>
            <a:ext cx="1094852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 anchor="ctr">
            <a:spAutoFit/>
          </a:bodyPr>
          <a:lstStyle/>
          <a:p>
            <a:pPr marL="549611" indent="-549611"/>
            <a:r>
              <a:rPr lang="en-US" altLang="zh-CN" b="1" dirty="0"/>
              <a:t>【</a:t>
            </a:r>
            <a:r>
              <a:rPr lang="zh-CN" altLang="en-US" b="1" dirty="0"/>
              <a:t>可逆矩阵总可以经过一系列初等</a:t>
            </a:r>
            <a:r>
              <a:rPr lang="zh-CN" altLang="en-US" b="1" dirty="0">
                <a:solidFill>
                  <a:srgbClr val="CC0000"/>
                </a:solidFill>
              </a:rPr>
              <a:t>列</a:t>
            </a:r>
            <a:r>
              <a:rPr lang="zh-CN" altLang="en-US" b="1" dirty="0"/>
              <a:t>变换</a:t>
            </a:r>
            <a:r>
              <a:rPr lang="zh-CN" altLang="en-US" b="1" dirty="0">
                <a:solidFill>
                  <a:srgbClr val="0000CC"/>
                </a:solidFill>
              </a:rPr>
              <a:t>化成单位矩阵</a:t>
            </a:r>
            <a:r>
              <a:rPr lang="en-US" altLang="zh-CN" b="1" dirty="0"/>
              <a:t>.】</a:t>
            </a:r>
          </a:p>
        </p:txBody>
      </p:sp>
      <p:graphicFrame>
        <p:nvGraphicFramePr>
          <p:cNvPr id="1372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02403"/>
              </p:ext>
            </p:extLst>
          </p:nvPr>
        </p:nvGraphicFramePr>
        <p:xfrm>
          <a:off x="3740944" y="1695049"/>
          <a:ext cx="3331156" cy="624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53" name="Equation" r:id="rId3" imgW="1054080" imgH="241200" progId="Equation.DSMT4">
                  <p:embed/>
                </p:oleObj>
              </mc:Choice>
              <mc:Fallback>
                <p:oleObj name="Equation" r:id="rId3" imgW="1054080" imgH="24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944" y="1695049"/>
                        <a:ext cx="3331156" cy="6244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3" name="Rectangle 17"/>
          <p:cNvSpPr>
            <a:spLocks noChangeArrowheads="1"/>
          </p:cNvSpPr>
          <p:nvPr/>
        </p:nvSpPr>
        <p:spPr bwMode="auto">
          <a:xfrm>
            <a:off x="999138" y="535252"/>
            <a:ext cx="10283138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 marL="561304" indent="-561304">
              <a:tabLst>
                <a:tab pos="1262935" algn="l"/>
              </a:tabLst>
            </a:pPr>
            <a:r>
              <a:rPr lang="en-US" altLang="zh-CN" b="1" dirty="0"/>
              <a:t>4.  </a:t>
            </a:r>
            <a:r>
              <a:rPr lang="en-US" altLang="zh-CN" b="1" i="1" dirty="0"/>
              <a:t>n</a:t>
            </a:r>
            <a:r>
              <a:rPr lang="en-US" altLang="zh-CN" b="1" dirty="0"/>
              <a:t> </a:t>
            </a:r>
            <a:r>
              <a:rPr lang="zh-CN" altLang="en-US" b="1" dirty="0"/>
              <a:t>级矩阵</a:t>
            </a:r>
            <a:r>
              <a:rPr lang="en-US" altLang="zh-CN" b="1" i="1" dirty="0"/>
              <a:t>A</a:t>
            </a:r>
            <a:r>
              <a:rPr lang="zh-CN" altLang="en-US" b="1" dirty="0"/>
              <a:t>为可逆的               它能表成一些初等矩阵的乘积</a:t>
            </a:r>
          </a:p>
        </p:txBody>
      </p:sp>
      <p:sp>
        <p:nvSpPr>
          <p:cNvPr id="137234" name="AutoShape 18"/>
          <p:cNvSpPr>
            <a:spLocks noChangeArrowheads="1"/>
          </p:cNvSpPr>
          <p:nvPr/>
        </p:nvSpPr>
        <p:spPr bwMode="auto">
          <a:xfrm>
            <a:off x="5650323" y="799620"/>
            <a:ext cx="980767" cy="256764"/>
          </a:xfrm>
          <a:prstGeom prst="leftRightArrow">
            <a:avLst>
              <a:gd name="adj1" fmla="val 50000"/>
              <a:gd name="adj2" fmla="val 3594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9" grpId="0"/>
      <p:bldP spid="1372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902582" y="208154"/>
            <a:ext cx="8093851" cy="790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 sz="4400" b="1">
                <a:solidFill>
                  <a:srgbClr val="0000FF"/>
                </a:solidFill>
                <a:latin typeface="黑体" pitchFamily="49" charset="-122"/>
              </a:rPr>
              <a:t>三、用初等变换求逆矩阵</a:t>
            </a:r>
          </a:p>
        </p:txBody>
      </p:sp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1952096" y="1074003"/>
            <a:ext cx="242924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b="1">
                <a:latin typeface="黑体" pitchFamily="49" charset="-122"/>
              </a:rPr>
              <a:t>设</a:t>
            </a:r>
            <a:r>
              <a:rPr lang="en-US" altLang="zh-CN" b="1" i="1"/>
              <a:t>A</a:t>
            </a:r>
            <a:r>
              <a:rPr lang="en-US" altLang="zh-CN" b="1" i="1" baseline="-25000"/>
              <a:t>n</a:t>
            </a:r>
            <a:r>
              <a:rPr lang="zh-CN" altLang="en-US" b="1">
                <a:latin typeface="黑体" pitchFamily="49" charset="-122"/>
              </a:rPr>
              <a:t>可逆，</a:t>
            </a:r>
          </a:p>
        </p:txBody>
      </p:sp>
      <p:graphicFrame>
        <p:nvGraphicFramePr>
          <p:cNvPr id="1392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300045"/>
              </p:ext>
            </p:extLst>
          </p:nvPr>
        </p:nvGraphicFramePr>
        <p:xfrm>
          <a:off x="9123363" y="1092200"/>
          <a:ext cx="20320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55" name="Equation" r:id="rId3" imgW="596880" imgH="228600" progId="Equation.DSMT4">
                  <p:embed/>
                </p:oleObj>
              </mc:Choice>
              <mc:Fallback>
                <p:oleObj name="Equation" r:id="rId3" imgW="59688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3363" y="1092200"/>
                        <a:ext cx="20320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8" name="Text Box 14"/>
          <p:cNvSpPr txBox="1">
            <a:spLocks noChangeArrowheads="1"/>
          </p:cNvSpPr>
          <p:nvPr/>
        </p:nvSpPr>
        <p:spPr bwMode="auto">
          <a:xfrm>
            <a:off x="1093594" y="1707210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b="1">
                <a:latin typeface="黑体" pitchFamily="49" charset="-122"/>
              </a:rPr>
              <a:t>使</a:t>
            </a:r>
          </a:p>
        </p:txBody>
      </p:sp>
      <p:graphicFrame>
        <p:nvGraphicFramePr>
          <p:cNvPr id="1392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996731"/>
              </p:ext>
            </p:extLst>
          </p:nvPr>
        </p:nvGraphicFramePr>
        <p:xfrm>
          <a:off x="3070225" y="1706563"/>
          <a:ext cx="3382963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56" name="Equation" r:id="rId5" imgW="901440" imgH="228600" progId="Equation.DSMT4">
                  <p:embed/>
                </p:oleObj>
              </mc:Choice>
              <mc:Fallback>
                <p:oleObj name="Equation" r:id="rId5" imgW="90144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1706563"/>
                        <a:ext cx="3382963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0" name="Text Box 16"/>
          <p:cNvSpPr txBox="1">
            <a:spLocks noChangeArrowheads="1"/>
          </p:cNvSpPr>
          <p:nvPr/>
        </p:nvSpPr>
        <p:spPr bwMode="auto">
          <a:xfrm>
            <a:off x="1093595" y="2405136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b="1">
                <a:latin typeface="黑体" pitchFamily="49" charset="-122"/>
              </a:rPr>
              <a:t>所以</a:t>
            </a:r>
          </a:p>
        </p:txBody>
      </p:sp>
      <p:graphicFrame>
        <p:nvGraphicFramePr>
          <p:cNvPr id="139281" name="Object 17"/>
          <p:cNvGraphicFramePr>
            <a:graphicFrameLocks noChangeAspect="1"/>
          </p:cNvGraphicFramePr>
          <p:nvPr/>
        </p:nvGraphicFramePr>
        <p:xfrm>
          <a:off x="3093967" y="2422629"/>
          <a:ext cx="3022600" cy="652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57" name="Equation" r:id="rId7" imgW="1180800" imgH="304560" progId="Equation.3">
                  <p:embed/>
                </p:oleObj>
              </mc:Choice>
              <mc:Fallback>
                <p:oleObj name="Equation" r:id="rId7" imgW="1180800" imgH="3045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3967" y="2422629"/>
                        <a:ext cx="3022600" cy="652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377359"/>
              </p:ext>
            </p:extLst>
          </p:nvPr>
        </p:nvGraphicFramePr>
        <p:xfrm>
          <a:off x="6141756" y="2422629"/>
          <a:ext cx="2856777" cy="717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58" name="Equation" r:id="rId9" imgW="761760" imgH="228600" progId="Equation.DSMT4">
                  <p:embed/>
                </p:oleObj>
              </mc:Choice>
              <mc:Fallback>
                <p:oleObj name="Equation" r:id="rId9" imgW="76176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1756" y="2422629"/>
                        <a:ext cx="2856777" cy="717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278894"/>
              </p:ext>
            </p:extLst>
          </p:nvPr>
        </p:nvGraphicFramePr>
        <p:xfrm>
          <a:off x="2127250" y="3067050"/>
          <a:ext cx="42767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59" name="Equation" r:id="rId11" imgW="1384200" imgH="228600" progId="Equation.DSMT4">
                  <p:embed/>
                </p:oleObj>
              </mc:Choice>
              <mc:Fallback>
                <p:oleObj name="Equation" r:id="rId11" imgW="138420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3067050"/>
                        <a:ext cx="42767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836865"/>
              </p:ext>
            </p:extLst>
          </p:nvPr>
        </p:nvGraphicFramePr>
        <p:xfrm>
          <a:off x="6337300" y="3063875"/>
          <a:ext cx="50165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60" name="Equation" r:id="rId13" imgW="1498320" imgH="228600" progId="Equation.DSMT4">
                  <p:embed/>
                </p:oleObj>
              </mc:Choice>
              <mc:Fallback>
                <p:oleObj name="Equation" r:id="rId13" imgW="149832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3063875"/>
                        <a:ext cx="50165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5" name="Object 21"/>
          <p:cNvGraphicFramePr>
            <a:graphicFrameLocks noChangeAspect="1"/>
          </p:cNvGraphicFramePr>
          <p:nvPr/>
        </p:nvGraphicFramePr>
        <p:xfrm>
          <a:off x="6001122" y="3619075"/>
          <a:ext cx="2873568" cy="74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61" name="Equation" r:id="rId15" imgW="799920" imgH="228600" progId="Equation.DSMT4">
                  <p:embed/>
                </p:oleObj>
              </mc:Choice>
              <mc:Fallback>
                <p:oleObj name="Equation" r:id="rId15" imgW="79992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1122" y="3619075"/>
                        <a:ext cx="2873568" cy="743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6" name="Object 22"/>
          <p:cNvGraphicFramePr>
            <a:graphicFrameLocks noChangeAspect="1"/>
          </p:cNvGraphicFramePr>
          <p:nvPr/>
        </p:nvGraphicFramePr>
        <p:xfrm>
          <a:off x="3284980" y="4491920"/>
          <a:ext cx="7768501" cy="8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62" name="Equation" r:id="rId17" imgW="1841400" imgH="253800" progId="Equation.DSMT4">
                  <p:embed/>
                </p:oleObj>
              </mc:Choice>
              <mc:Fallback>
                <p:oleObj name="Equation" r:id="rId17" imgW="1841400" imgH="2538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980" y="4491920"/>
                        <a:ext cx="7768501" cy="89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7" name="Text Box 23"/>
          <p:cNvSpPr txBox="1">
            <a:spLocks noChangeArrowheads="1"/>
          </p:cNvSpPr>
          <p:nvPr/>
        </p:nvSpPr>
        <p:spPr bwMode="auto">
          <a:xfrm>
            <a:off x="1072604" y="4413207"/>
            <a:ext cx="2401288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黑体" pitchFamily="49" charset="-122"/>
              </a:rPr>
              <a:t>求逆矩阵的方法：</a:t>
            </a:r>
          </a:p>
        </p:txBody>
      </p:sp>
      <p:graphicFrame>
        <p:nvGraphicFramePr>
          <p:cNvPr id="13928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304302"/>
              </p:ext>
            </p:extLst>
          </p:nvPr>
        </p:nvGraphicFramePr>
        <p:xfrm>
          <a:off x="3654425" y="5364163"/>
          <a:ext cx="6283325" cy="159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63" name="Equation" r:id="rId19" imgW="1447560" imgH="457200" progId="Equation.DSMT4">
                  <p:embed/>
                </p:oleObj>
              </mc:Choice>
              <mc:Fallback>
                <p:oleObj name="Equation" r:id="rId19" imgW="1447560" imgH="457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5" y="5364163"/>
                        <a:ext cx="6283325" cy="159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9" name="Rectangle 25"/>
          <p:cNvSpPr>
            <a:spLocks noChangeArrowheads="1"/>
          </p:cNvSpPr>
          <p:nvPr/>
        </p:nvSpPr>
        <p:spPr bwMode="auto">
          <a:xfrm>
            <a:off x="4235839" y="1056511"/>
            <a:ext cx="460291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tabLst>
                <a:tab pos="1262935" algn="l"/>
              </a:tabLst>
            </a:pPr>
            <a:r>
              <a:rPr lang="zh-CN" altLang="en-US" b="1"/>
              <a:t>则存在一系列初等矩阵</a:t>
            </a:r>
          </a:p>
        </p:txBody>
      </p:sp>
      <p:sp>
        <p:nvSpPr>
          <p:cNvPr id="139290" name="Text Box 26"/>
          <p:cNvSpPr txBox="1">
            <a:spLocks noChangeArrowheads="1"/>
          </p:cNvSpPr>
          <p:nvPr/>
        </p:nvSpPr>
        <p:spPr bwMode="auto">
          <a:xfrm>
            <a:off x="1054814" y="3055835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400" b="1" dirty="0">
                <a:ea typeface="黑体" pitchFamily="49" charset="-122"/>
              </a:rPr>
              <a:t>于是</a:t>
            </a:r>
          </a:p>
        </p:txBody>
      </p:sp>
      <p:sp>
        <p:nvSpPr>
          <p:cNvPr id="139291" name="AutoShape 27"/>
          <p:cNvSpPr>
            <a:spLocks noChangeArrowheads="1"/>
          </p:cNvSpPr>
          <p:nvPr/>
        </p:nvSpPr>
        <p:spPr bwMode="auto">
          <a:xfrm>
            <a:off x="2273248" y="3696597"/>
            <a:ext cx="353349" cy="71661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38100" cmpd="dbl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 anchor="ctr">
            <a:spAutoFit/>
          </a:bodyPr>
          <a:lstStyle/>
          <a:p>
            <a:endParaRPr lang="zh-CN" altLang="en-US"/>
          </a:p>
        </p:txBody>
      </p:sp>
      <p:sp>
        <p:nvSpPr>
          <p:cNvPr id="139292" name="Line 28"/>
          <p:cNvSpPr>
            <a:spLocks noChangeShapeType="1"/>
          </p:cNvSpPr>
          <p:nvPr/>
        </p:nvSpPr>
        <p:spPr bwMode="auto">
          <a:xfrm>
            <a:off x="4235839" y="2350911"/>
            <a:ext cx="1618351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3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3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3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3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5" grpId="0"/>
      <p:bldP spid="139278" grpId="0" autoUpdateAnimBg="0"/>
      <p:bldP spid="139280" grpId="0" autoUpdateAnimBg="0"/>
      <p:bldP spid="139287" grpId="0" autoUpdateAnimBg="0"/>
      <p:bldP spid="139289" grpId="0"/>
      <p:bldP spid="139290" grpId="0"/>
      <p:bldP spid="139291" grpId="0" animBg="1"/>
      <p:bldP spid="1392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619214" y="965553"/>
            <a:ext cx="131996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定义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1952096" y="965553"/>
            <a:ext cx="912498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b="1">
                <a:solidFill>
                  <a:schemeClr val="bg2"/>
                </a:solidFill>
              </a:rPr>
              <a:t>下面对矩阵的三种变换称为矩阵的</a:t>
            </a:r>
            <a:r>
              <a:rPr lang="zh-CN" altLang="en-US" b="1">
                <a:solidFill>
                  <a:srgbClr val="0000CC"/>
                </a:solidFill>
              </a:rPr>
              <a:t>初等</a:t>
            </a:r>
            <a:r>
              <a:rPr lang="zh-CN" altLang="en-US" b="1">
                <a:solidFill>
                  <a:srgbClr val="CC0000"/>
                </a:solidFill>
              </a:rPr>
              <a:t>行</a:t>
            </a:r>
            <a:r>
              <a:rPr lang="zh-CN" altLang="en-US" b="1">
                <a:solidFill>
                  <a:srgbClr val="0000CC"/>
                </a:solidFill>
              </a:rPr>
              <a:t>变换</a:t>
            </a:r>
            <a:r>
              <a:rPr lang="en-US" altLang="zh-CN" b="1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2048651" y="1533230"/>
            <a:ext cx="522167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>
              <a:tabLst>
                <a:tab pos="1262935" algn="l"/>
              </a:tabLst>
            </a:pPr>
            <a:r>
              <a:rPr lang="en-US" altLang="zh-CN" b="1"/>
              <a:t>(1) </a:t>
            </a:r>
            <a:r>
              <a:rPr lang="zh-CN" altLang="en-US" b="1">
                <a:solidFill>
                  <a:srgbClr val="0000CC"/>
                </a:solidFill>
              </a:rPr>
              <a:t>换行</a:t>
            </a:r>
            <a:r>
              <a:rPr lang="zh-CN" altLang="en-US" b="1"/>
              <a:t>变换：互换两行；</a:t>
            </a:r>
          </a:p>
        </p:txBody>
      </p:sp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1952097" y="2071981"/>
            <a:ext cx="744984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en-US" altLang="zh-CN" b="1">
                <a:latin typeface="黑体" pitchFamily="49" charset="-122"/>
              </a:rPr>
              <a:t>(2)</a:t>
            </a:r>
            <a:r>
              <a:rPr lang="zh-CN" altLang="en-US" b="1">
                <a:solidFill>
                  <a:srgbClr val="0000CC"/>
                </a:solidFill>
                <a:latin typeface="黑体" pitchFamily="49" charset="-122"/>
              </a:rPr>
              <a:t>数乘</a:t>
            </a:r>
            <a:r>
              <a:rPr lang="zh-CN" altLang="en-US" b="1">
                <a:latin typeface="黑体" pitchFamily="49" charset="-122"/>
              </a:rPr>
              <a:t>变换：用</a:t>
            </a:r>
            <a:r>
              <a:rPr lang="zh-CN" altLang="en-US" b="1">
                <a:solidFill>
                  <a:srgbClr val="CC0000"/>
                </a:solidFill>
                <a:latin typeface="黑体" pitchFamily="49" charset="-122"/>
              </a:rPr>
              <a:t>非零</a:t>
            </a:r>
            <a:r>
              <a:rPr lang="zh-CN" altLang="en-US" b="1">
                <a:latin typeface="黑体" pitchFamily="49" charset="-122"/>
              </a:rPr>
              <a:t>常数</a:t>
            </a:r>
            <a:r>
              <a:rPr lang="en-US" altLang="zh-CN" b="1" i="1"/>
              <a:t>k</a:t>
            </a:r>
            <a:r>
              <a:rPr lang="zh-CN" altLang="en-US" b="1">
                <a:latin typeface="黑体" pitchFamily="49" charset="-122"/>
              </a:rPr>
              <a:t>乘某行； </a:t>
            </a:r>
          </a:p>
        </p:txBody>
      </p:sp>
      <p:sp>
        <p:nvSpPr>
          <p:cNvPr id="94222" name="Rectangle 14"/>
          <p:cNvSpPr>
            <a:spLocks noChangeArrowheads="1"/>
          </p:cNvSpPr>
          <p:nvPr/>
        </p:nvSpPr>
        <p:spPr bwMode="auto">
          <a:xfrm>
            <a:off x="1952096" y="2565252"/>
            <a:ext cx="887171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en-US" altLang="zh-CN" b="1">
                <a:latin typeface="黑体" pitchFamily="49" charset="-122"/>
              </a:rPr>
              <a:t>(3)</a:t>
            </a:r>
            <a:r>
              <a:rPr lang="zh-CN" altLang="en-US" b="1">
                <a:solidFill>
                  <a:srgbClr val="0000CC"/>
                </a:solidFill>
                <a:latin typeface="黑体" pitchFamily="49" charset="-122"/>
              </a:rPr>
              <a:t>倍加</a:t>
            </a:r>
            <a:r>
              <a:rPr lang="zh-CN" altLang="en-US" b="1">
                <a:latin typeface="黑体" pitchFamily="49" charset="-122"/>
              </a:rPr>
              <a:t>变换：将某行的</a:t>
            </a:r>
            <a:r>
              <a:rPr lang="en-US" altLang="zh-CN" b="1" i="1"/>
              <a:t>k</a:t>
            </a:r>
            <a:r>
              <a:rPr lang="zh-CN" altLang="en-US" b="1">
                <a:latin typeface="黑体" pitchFamily="49" charset="-122"/>
              </a:rPr>
              <a:t>倍加到另一行上去</a:t>
            </a:r>
            <a:r>
              <a:rPr lang="en-US" altLang="zh-CN" b="1"/>
              <a:t>.</a:t>
            </a:r>
            <a:r>
              <a:rPr lang="en-US" altLang="zh-CN" b="1">
                <a:latin typeface="黑体" pitchFamily="49" charset="-122"/>
              </a:rPr>
              <a:t> </a:t>
            </a:r>
          </a:p>
        </p:txBody>
      </p:sp>
      <p:sp>
        <p:nvSpPr>
          <p:cNvPr id="94223" name="Rectangle 15"/>
          <p:cNvSpPr>
            <a:spLocks noChangeArrowheads="1"/>
          </p:cNvSpPr>
          <p:nvPr/>
        </p:nvSpPr>
        <p:spPr bwMode="auto">
          <a:xfrm>
            <a:off x="1796728" y="3130178"/>
            <a:ext cx="602477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tabLst>
                <a:tab pos="1262935" algn="l"/>
              </a:tabLst>
            </a:pPr>
            <a:r>
              <a:rPr lang="zh-CN" altLang="en-US" b="1" dirty="0">
                <a:solidFill>
                  <a:schemeClr val="bg2"/>
                </a:solidFill>
              </a:rPr>
              <a:t>同理可定义矩阵的</a:t>
            </a:r>
            <a:r>
              <a:rPr lang="zh-CN" altLang="en-US" b="1" dirty="0">
                <a:solidFill>
                  <a:srgbClr val="0000CC"/>
                </a:solidFill>
              </a:rPr>
              <a:t>初等</a:t>
            </a:r>
            <a:r>
              <a:rPr lang="zh-CN" altLang="en-US" b="1" dirty="0">
                <a:solidFill>
                  <a:srgbClr val="CC0000"/>
                </a:solidFill>
              </a:rPr>
              <a:t>列</a:t>
            </a:r>
            <a:r>
              <a:rPr lang="zh-CN" altLang="en-US" b="1" dirty="0">
                <a:solidFill>
                  <a:srgbClr val="0000CC"/>
                </a:solidFill>
              </a:rPr>
              <a:t>变换</a:t>
            </a:r>
            <a:r>
              <a:rPr lang="en-US" altLang="zh-CN" b="1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94224" name="Rectangle 16"/>
          <p:cNvSpPr>
            <a:spLocks noChangeArrowheads="1"/>
          </p:cNvSpPr>
          <p:nvPr/>
        </p:nvSpPr>
        <p:spPr bwMode="auto">
          <a:xfrm>
            <a:off x="904682" y="3700370"/>
            <a:ext cx="10663061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r>
              <a:rPr lang="en-US" altLang="zh-CN" b="1"/>
              <a:t>        </a:t>
            </a:r>
            <a:r>
              <a:rPr lang="zh-CN" altLang="en-US" b="1"/>
              <a:t>矩阵的初等列变换与初等行变换统称为矩阵的</a:t>
            </a:r>
            <a:r>
              <a:rPr lang="zh-CN" altLang="en-US" b="1">
                <a:solidFill>
                  <a:srgbClr val="CC0000"/>
                </a:solidFill>
              </a:rPr>
              <a:t>初等变换</a:t>
            </a:r>
            <a:r>
              <a:rPr lang="en-US" altLang="zh-CN" b="1"/>
              <a:t>. </a:t>
            </a:r>
          </a:p>
        </p:txBody>
      </p:sp>
      <p:sp>
        <p:nvSpPr>
          <p:cNvPr id="94225" name="Rectangle 17"/>
          <p:cNvSpPr>
            <a:spLocks noChangeArrowheads="1"/>
          </p:cNvSpPr>
          <p:nvPr/>
        </p:nvSpPr>
        <p:spPr bwMode="auto">
          <a:xfrm>
            <a:off x="1811462" y="4758736"/>
            <a:ext cx="815997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b="1"/>
              <a:t>用记号</a:t>
            </a:r>
            <a:r>
              <a:rPr lang="en-US" altLang="zh-CN" b="1" i="1"/>
              <a:t>A</a:t>
            </a:r>
            <a:r>
              <a:rPr lang="en-US" altLang="zh-CN" b="1">
                <a:sym typeface="Wingdings" pitchFamily="2" charset="2"/>
              </a:rPr>
              <a:t></a:t>
            </a:r>
            <a:r>
              <a:rPr lang="en-US" altLang="zh-CN" b="1" i="1"/>
              <a:t>B</a:t>
            </a:r>
            <a:r>
              <a:rPr lang="zh-CN" altLang="en-US" b="1">
                <a:sym typeface="Wingdings" pitchFamily="2" charset="2"/>
              </a:rPr>
              <a:t>表示</a:t>
            </a:r>
            <a:r>
              <a:rPr lang="en-US" altLang="zh-CN" b="1" i="1">
                <a:sym typeface="Wingdings" pitchFamily="2" charset="2"/>
              </a:rPr>
              <a:t>A</a:t>
            </a:r>
            <a:r>
              <a:rPr lang="zh-CN" altLang="en-US" b="1">
                <a:sym typeface="Wingdings" pitchFamily="2" charset="2"/>
              </a:rPr>
              <a:t>经初等变换得到矩阵</a:t>
            </a:r>
            <a:r>
              <a:rPr lang="en-US" altLang="zh-CN" b="1" i="1">
                <a:sym typeface="Wingdings" pitchFamily="2" charset="2"/>
              </a:rPr>
              <a:t>B</a:t>
            </a:r>
            <a:r>
              <a:rPr lang="en-US" altLang="zh-CN" b="1">
                <a:sym typeface="Wingdings" pitchFamily="2" charset="2"/>
              </a:rPr>
              <a:t>. </a:t>
            </a:r>
          </a:p>
        </p:txBody>
      </p:sp>
      <p:sp>
        <p:nvSpPr>
          <p:cNvPr id="94226" name="Rectangle 18"/>
          <p:cNvSpPr>
            <a:spLocks noChangeArrowheads="1"/>
          </p:cNvSpPr>
          <p:nvPr/>
        </p:nvSpPr>
        <p:spPr bwMode="auto">
          <a:xfrm>
            <a:off x="926755" y="5498773"/>
            <a:ext cx="10663061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r>
              <a:rPr lang="en-US" altLang="zh-CN" b="1" dirty="0"/>
              <a:t>        </a:t>
            </a:r>
            <a:r>
              <a:rPr lang="zh-CN" altLang="en-US" b="1" dirty="0"/>
              <a:t>初等变换是</a:t>
            </a:r>
            <a:r>
              <a:rPr lang="zh-CN" altLang="en-US" b="1" dirty="0">
                <a:solidFill>
                  <a:srgbClr val="CC0000"/>
                </a:solidFill>
              </a:rPr>
              <a:t>可逆</a:t>
            </a:r>
            <a:r>
              <a:rPr lang="zh-CN" altLang="en-US" b="1" dirty="0"/>
              <a:t>的，且每种初等变换和它的逆变换是</a:t>
            </a:r>
            <a:r>
              <a:rPr lang="zh-CN" altLang="en-US" b="1" dirty="0">
                <a:solidFill>
                  <a:srgbClr val="CC0000"/>
                </a:solidFill>
              </a:rPr>
              <a:t>同一类型</a:t>
            </a:r>
            <a:r>
              <a:rPr lang="en-US" altLang="zh-CN" b="1" dirty="0"/>
              <a:t>.</a:t>
            </a:r>
          </a:p>
        </p:txBody>
      </p:sp>
      <p:sp>
        <p:nvSpPr>
          <p:cNvPr id="94234" name="Text Box 26"/>
          <p:cNvSpPr txBox="1">
            <a:spLocks noChangeArrowheads="1"/>
          </p:cNvSpPr>
          <p:nvPr/>
        </p:nvSpPr>
        <p:spPr bwMode="auto">
          <a:xfrm>
            <a:off x="808127" y="48977"/>
            <a:ext cx="5319455" cy="790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4400" b="1">
                <a:solidFill>
                  <a:srgbClr val="0000FF"/>
                </a:solidFill>
                <a:ea typeface="黑体" pitchFamily="49" charset="-122"/>
              </a:rPr>
              <a:t>一、矩阵的初等变换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utoUpdateAnimBg="0"/>
      <p:bldP spid="94211" grpId="0"/>
      <p:bldP spid="94220" grpId="0"/>
      <p:bldP spid="94221" grpId="0"/>
      <p:bldP spid="94222" grpId="0"/>
      <p:bldP spid="94223" grpId="0"/>
      <p:bldP spid="94224" grpId="0"/>
      <p:bldP spid="94225" grpId="0"/>
      <p:bldP spid="942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1018029" y="850107"/>
            <a:ext cx="86791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例</a:t>
            </a:r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2</a:t>
            </a:r>
          </a:p>
        </p:txBody>
      </p:sp>
      <p:graphicFrame>
        <p:nvGraphicFramePr>
          <p:cNvPr id="144387" name="Object 3"/>
          <p:cNvGraphicFramePr>
            <a:graphicFrameLocks noChangeAspect="1"/>
          </p:cNvGraphicFramePr>
          <p:nvPr/>
        </p:nvGraphicFramePr>
        <p:xfrm>
          <a:off x="2619587" y="367330"/>
          <a:ext cx="5239173" cy="1763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4" name="Equation" r:id="rId3" imgW="2197080" imgH="914400" progId="Equation.3">
                  <p:embed/>
                </p:oleObj>
              </mc:Choice>
              <mc:Fallback>
                <p:oleObj name="Equation" r:id="rId3" imgW="219708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587" y="367330"/>
                        <a:ext cx="5239173" cy="17631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761948" y="1882129"/>
            <a:ext cx="75891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解</a:t>
            </a:r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:</a:t>
            </a:r>
          </a:p>
        </p:txBody>
      </p:sp>
      <p:graphicFrame>
        <p:nvGraphicFramePr>
          <p:cNvPr id="144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069199"/>
              </p:ext>
            </p:extLst>
          </p:nvPr>
        </p:nvGraphicFramePr>
        <p:xfrm>
          <a:off x="5927953" y="3060207"/>
          <a:ext cx="1234228" cy="407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5" name="Equation" r:id="rId5" imgW="888840" imgH="304560" progId="Equation.DSMT4">
                  <p:embed/>
                </p:oleObj>
              </mc:Choice>
              <mc:Fallback>
                <p:oleObj name="Equation" r:id="rId5" imgW="888840" imgH="304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7953" y="3060207"/>
                        <a:ext cx="1234228" cy="407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134872"/>
              </p:ext>
            </p:extLst>
          </p:nvPr>
        </p:nvGraphicFramePr>
        <p:xfrm>
          <a:off x="661195" y="2616788"/>
          <a:ext cx="5300815" cy="1462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6" name="Equation" r:id="rId7" imgW="2705040" imgH="914400" progId="Equation.DSMT4">
                  <p:embed/>
                </p:oleObj>
              </mc:Choice>
              <mc:Fallback>
                <p:oleObj name="Equation" r:id="rId7" imgW="2705040" imgH="914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195" y="2616788"/>
                        <a:ext cx="5300815" cy="1462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2" name="Line 8"/>
          <p:cNvSpPr>
            <a:spLocks noChangeShapeType="1"/>
          </p:cNvSpPr>
          <p:nvPr/>
        </p:nvSpPr>
        <p:spPr bwMode="auto">
          <a:xfrm>
            <a:off x="4245000" y="2667515"/>
            <a:ext cx="0" cy="1348625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/>
          <a:lstStyle/>
          <a:p>
            <a:endParaRPr lang="zh-CN" altLang="en-US"/>
          </a:p>
        </p:txBody>
      </p:sp>
      <p:grpSp>
        <p:nvGrpSpPr>
          <p:cNvPr id="144393" name="Group 9"/>
          <p:cNvGrpSpPr>
            <a:grpSpLocks/>
          </p:cNvGrpSpPr>
          <p:nvPr/>
        </p:nvGrpSpPr>
        <p:grpSpPr bwMode="auto">
          <a:xfrm>
            <a:off x="7126199" y="2405137"/>
            <a:ext cx="3815545" cy="1871633"/>
            <a:chOff x="3385" y="1405"/>
            <a:chExt cx="2064" cy="1070"/>
          </a:xfrm>
        </p:grpSpPr>
        <p:graphicFrame>
          <p:nvGraphicFramePr>
            <p:cNvPr id="14439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4980864"/>
                </p:ext>
              </p:extLst>
            </p:nvPr>
          </p:nvGraphicFramePr>
          <p:xfrm>
            <a:off x="3385" y="1405"/>
            <a:ext cx="2064" cy="10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57" name="Equation" r:id="rId9" imgW="1917360" imgH="914400" progId="Equation.3">
                    <p:embed/>
                  </p:oleObj>
                </mc:Choice>
                <mc:Fallback>
                  <p:oleObj name="Equation" r:id="rId9" imgW="1917360" imgH="9144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5" y="1405"/>
                          <a:ext cx="2064" cy="10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395" name="Line 11"/>
            <p:cNvSpPr>
              <a:spLocks noChangeShapeType="1"/>
            </p:cNvSpPr>
            <p:nvPr/>
          </p:nvSpPr>
          <p:spPr bwMode="auto">
            <a:xfrm>
              <a:off x="4514" y="1440"/>
              <a:ext cx="0" cy="9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443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250130"/>
              </p:ext>
            </p:extLst>
          </p:nvPr>
        </p:nvGraphicFramePr>
        <p:xfrm>
          <a:off x="932632" y="5002386"/>
          <a:ext cx="1299299" cy="391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8" name="Equation" r:id="rId11" imgW="876240" imgH="317160" progId="Equation.DSMT4">
                  <p:embed/>
                </p:oleObj>
              </mc:Choice>
              <mc:Fallback>
                <p:oleObj name="Equation" r:id="rId11" imgW="876240" imgH="3171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632" y="5002386"/>
                        <a:ext cx="1299299" cy="391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7" name="Text Box 13"/>
          <p:cNvSpPr txBox="1">
            <a:spLocks noChangeArrowheads="1"/>
          </p:cNvSpPr>
          <p:nvPr/>
        </p:nvSpPr>
        <p:spPr bwMode="auto">
          <a:xfrm>
            <a:off x="2449566" y="5634141"/>
            <a:ext cx="44472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0</a:t>
            </a:r>
          </a:p>
        </p:txBody>
      </p:sp>
      <p:sp>
        <p:nvSpPr>
          <p:cNvPr id="144398" name="Text Box 14"/>
          <p:cNvSpPr txBox="1">
            <a:spLocks noChangeArrowheads="1"/>
          </p:cNvSpPr>
          <p:nvPr/>
        </p:nvSpPr>
        <p:spPr bwMode="auto">
          <a:xfrm>
            <a:off x="3175830" y="5644636"/>
            <a:ext cx="59059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-3</a:t>
            </a:r>
          </a:p>
        </p:txBody>
      </p: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3881103" y="5644636"/>
            <a:ext cx="59059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-8</a:t>
            </a:r>
          </a:p>
        </p:txBody>
      </p:sp>
      <p:sp>
        <p:nvSpPr>
          <p:cNvPr id="144400" name="Text Box 16"/>
          <p:cNvSpPr txBox="1">
            <a:spLocks noChangeArrowheads="1"/>
          </p:cNvSpPr>
          <p:nvPr/>
        </p:nvSpPr>
        <p:spPr bwMode="auto">
          <a:xfrm>
            <a:off x="4787883" y="5644636"/>
            <a:ext cx="44472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0</a:t>
            </a:r>
          </a:p>
        </p:txBody>
      </p:sp>
      <p:sp>
        <p:nvSpPr>
          <p:cNvPr id="144401" name="Text Box 17"/>
          <p:cNvSpPr txBox="1">
            <a:spLocks noChangeArrowheads="1"/>
          </p:cNvSpPr>
          <p:nvPr/>
        </p:nvSpPr>
        <p:spPr bwMode="auto">
          <a:xfrm>
            <a:off x="5371413" y="5634141"/>
            <a:ext cx="59059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-2</a:t>
            </a:r>
          </a:p>
        </p:txBody>
      </p:sp>
      <p:sp>
        <p:nvSpPr>
          <p:cNvPr id="144402" name="Text Box 18"/>
          <p:cNvSpPr txBox="1">
            <a:spLocks noChangeArrowheads="1"/>
          </p:cNvSpPr>
          <p:nvPr/>
        </p:nvSpPr>
        <p:spPr bwMode="auto">
          <a:xfrm>
            <a:off x="6076686" y="5634141"/>
            <a:ext cx="44472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1</a:t>
            </a:r>
          </a:p>
        </p:txBody>
      </p:sp>
      <p:graphicFrame>
        <p:nvGraphicFramePr>
          <p:cNvPr id="144403" name="Object 19"/>
          <p:cNvGraphicFramePr>
            <a:graphicFrameLocks noChangeAspect="1"/>
          </p:cNvGraphicFramePr>
          <p:nvPr/>
        </p:nvGraphicFramePr>
        <p:xfrm>
          <a:off x="6500690" y="4967699"/>
          <a:ext cx="1376962" cy="491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9" name="Equation" r:id="rId13" imgW="787320" imgH="279360" progId="Equation.DSMT4">
                  <p:embed/>
                </p:oleObj>
              </mc:Choice>
              <mc:Fallback>
                <p:oleObj name="Equation" r:id="rId13" imgW="787320" imgH="27936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690" y="4967699"/>
                        <a:ext cx="1376962" cy="491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404" name="Group 20"/>
          <p:cNvGrpSpPr>
            <a:grpSpLocks/>
          </p:cNvGrpSpPr>
          <p:nvPr/>
        </p:nvGrpSpPr>
        <p:grpSpPr bwMode="auto">
          <a:xfrm>
            <a:off x="2348813" y="4313502"/>
            <a:ext cx="4231640" cy="1932855"/>
            <a:chOff x="912" y="2496"/>
            <a:chExt cx="2016" cy="1105"/>
          </a:xfrm>
        </p:grpSpPr>
        <p:graphicFrame>
          <p:nvGraphicFramePr>
            <p:cNvPr id="144405" name="Object 21"/>
            <p:cNvGraphicFramePr>
              <a:graphicFrameLocks noChangeAspect="1"/>
            </p:cNvGraphicFramePr>
            <p:nvPr/>
          </p:nvGraphicFramePr>
          <p:xfrm>
            <a:off x="912" y="2496"/>
            <a:ext cx="2016" cy="1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60" name="Equation" r:id="rId15" imgW="1765080" imgH="914400" progId="Equation.3">
                    <p:embed/>
                  </p:oleObj>
                </mc:Choice>
                <mc:Fallback>
                  <p:oleObj name="Equation" r:id="rId15" imgW="1765080" imgH="9144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496"/>
                          <a:ext cx="2016" cy="1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06" name="Line 22"/>
            <p:cNvSpPr>
              <a:spLocks noChangeShapeType="1"/>
            </p:cNvSpPr>
            <p:nvPr/>
          </p:nvSpPr>
          <p:spPr bwMode="auto">
            <a:xfrm>
              <a:off x="1918" y="2592"/>
              <a:ext cx="0" cy="9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4407" name="Group 23"/>
          <p:cNvGrpSpPr>
            <a:grpSpLocks/>
          </p:cNvGrpSpPr>
          <p:nvPr/>
        </p:nvGrpSpPr>
        <p:grpSpPr bwMode="auto">
          <a:xfrm>
            <a:off x="7812581" y="4397463"/>
            <a:ext cx="3561211" cy="1847144"/>
            <a:chOff x="3744" y="2544"/>
            <a:chExt cx="2016" cy="1056"/>
          </a:xfrm>
        </p:grpSpPr>
        <p:graphicFrame>
          <p:nvGraphicFramePr>
            <p:cNvPr id="144408" name="Object 24"/>
            <p:cNvGraphicFramePr>
              <a:graphicFrameLocks noChangeAspect="1"/>
            </p:cNvGraphicFramePr>
            <p:nvPr/>
          </p:nvGraphicFramePr>
          <p:xfrm>
            <a:off x="3744" y="2544"/>
            <a:ext cx="2016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61" name="Equation" r:id="rId17" imgW="2082600" imgH="914400" progId="Equation.3">
                    <p:embed/>
                  </p:oleObj>
                </mc:Choice>
                <mc:Fallback>
                  <p:oleObj name="Equation" r:id="rId17" imgW="2082600" imgH="9144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544"/>
                          <a:ext cx="2016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09" name="Line 25"/>
            <p:cNvSpPr>
              <a:spLocks noChangeShapeType="1"/>
            </p:cNvSpPr>
            <p:nvPr/>
          </p:nvSpPr>
          <p:spPr bwMode="auto">
            <a:xfrm>
              <a:off x="4752" y="2592"/>
              <a:ext cx="0" cy="9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4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4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 autoUpdateAnimBg="0"/>
      <p:bldP spid="144392" grpId="0" animBg="1"/>
      <p:bldP spid="144397" grpId="0" autoUpdateAnimBg="0"/>
      <p:bldP spid="144398" grpId="0" autoUpdateAnimBg="0"/>
      <p:bldP spid="144399" grpId="0" autoUpdateAnimBg="0"/>
      <p:bldP spid="144400" grpId="0" autoUpdateAnimBg="0"/>
      <p:bldP spid="144401" grpId="0" autoUpdateAnimBg="0"/>
      <p:bldP spid="14440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0" name="Object 2"/>
          <p:cNvGraphicFramePr>
            <a:graphicFrameLocks noChangeAspect="1"/>
          </p:cNvGraphicFramePr>
          <p:nvPr/>
        </p:nvGraphicFramePr>
        <p:xfrm>
          <a:off x="5438582" y="512514"/>
          <a:ext cx="2067542" cy="1136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71" name="Equation" r:id="rId3" imgW="787320" imgH="520560" progId="Equation.DSMT4">
                  <p:embed/>
                </p:oleObj>
              </mc:Choice>
              <mc:Fallback>
                <p:oleObj name="Equation" r:id="rId3" imgW="787320" imgH="520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582" y="512514"/>
                        <a:ext cx="2067542" cy="1136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1" name="Object 3"/>
          <p:cNvGraphicFramePr>
            <a:graphicFrameLocks noChangeAspect="1"/>
          </p:cNvGraphicFramePr>
          <p:nvPr/>
        </p:nvGraphicFramePr>
        <p:xfrm>
          <a:off x="522658" y="3222008"/>
          <a:ext cx="1618350" cy="613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72" name="Equation" r:id="rId5" imgW="685800" imgH="279360" progId="Equation.DSMT4">
                  <p:embed/>
                </p:oleObj>
              </mc:Choice>
              <mc:Fallback>
                <p:oleObj name="Equation" r:id="rId5" imgW="68580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58" y="3222008"/>
                        <a:ext cx="1618350" cy="613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6139658" y="3302471"/>
          <a:ext cx="1143969" cy="332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73" name="Equation" r:id="rId7" imgW="799920" imgH="279360" progId="Equation.DSMT4">
                  <p:embed/>
                </p:oleObj>
              </mc:Choice>
              <mc:Fallback>
                <p:oleObj name="Equation" r:id="rId7" imgW="79992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9658" y="3302471"/>
                        <a:ext cx="1143969" cy="332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196452"/>
              </p:ext>
            </p:extLst>
          </p:nvPr>
        </p:nvGraphicFramePr>
        <p:xfrm>
          <a:off x="2514635" y="4644099"/>
          <a:ext cx="3674581" cy="2015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74" name="Equation" r:id="rId9" imgW="1930320" imgH="1066680" progId="Equation.3">
                  <p:embed/>
                </p:oleObj>
              </mc:Choice>
              <mc:Fallback>
                <p:oleObj name="Equation" r:id="rId9" imgW="1930320" imgH="1066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35" y="4644099"/>
                        <a:ext cx="3674581" cy="2015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902582" y="4812021"/>
            <a:ext cx="118385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 b="1">
                <a:ea typeface="华文楷体" pitchFamily="2" charset="-122"/>
              </a:rPr>
              <a:t>所以</a:t>
            </a:r>
          </a:p>
        </p:txBody>
      </p:sp>
      <p:grpSp>
        <p:nvGrpSpPr>
          <p:cNvPr id="145415" name="Group 7"/>
          <p:cNvGrpSpPr>
            <a:grpSpLocks/>
          </p:cNvGrpSpPr>
          <p:nvPr/>
        </p:nvGrpSpPr>
        <p:grpSpPr bwMode="auto">
          <a:xfrm>
            <a:off x="1305595" y="530005"/>
            <a:ext cx="4130887" cy="1847144"/>
            <a:chOff x="3744" y="2544"/>
            <a:chExt cx="2016" cy="1056"/>
          </a:xfrm>
        </p:grpSpPr>
        <p:graphicFrame>
          <p:nvGraphicFramePr>
            <p:cNvPr id="145416" name="Object 8"/>
            <p:cNvGraphicFramePr>
              <a:graphicFrameLocks noChangeAspect="1"/>
            </p:cNvGraphicFramePr>
            <p:nvPr/>
          </p:nvGraphicFramePr>
          <p:xfrm>
            <a:off x="3744" y="2544"/>
            <a:ext cx="2016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75" name="Equation" r:id="rId11" imgW="2082600" imgH="914400" progId="Equation.3">
                    <p:embed/>
                  </p:oleObj>
                </mc:Choice>
                <mc:Fallback>
                  <p:oleObj name="Equation" r:id="rId11" imgW="2082600" imgH="9144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544"/>
                          <a:ext cx="2016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17" name="Line 9"/>
            <p:cNvSpPr>
              <a:spLocks noChangeShapeType="1"/>
            </p:cNvSpPr>
            <p:nvPr/>
          </p:nvSpPr>
          <p:spPr bwMode="auto">
            <a:xfrm>
              <a:off x="4752" y="2592"/>
              <a:ext cx="0" cy="9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5418" name="Group 10"/>
          <p:cNvGrpSpPr>
            <a:grpSpLocks/>
          </p:cNvGrpSpPr>
          <p:nvPr/>
        </p:nvGrpSpPr>
        <p:grpSpPr bwMode="auto">
          <a:xfrm>
            <a:off x="7451549" y="446044"/>
            <a:ext cx="3850235" cy="1787672"/>
            <a:chOff x="3408" y="288"/>
            <a:chExt cx="2064" cy="1022"/>
          </a:xfrm>
        </p:grpSpPr>
        <p:graphicFrame>
          <p:nvGraphicFramePr>
            <p:cNvPr id="145419" name="Object 11"/>
            <p:cNvGraphicFramePr>
              <a:graphicFrameLocks noChangeAspect="1"/>
            </p:cNvGraphicFramePr>
            <p:nvPr/>
          </p:nvGraphicFramePr>
          <p:xfrm>
            <a:off x="3408" y="288"/>
            <a:ext cx="2064" cy="10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76" name="Equation" r:id="rId13" imgW="2082600" imgH="914400" progId="Equation.3">
                    <p:embed/>
                  </p:oleObj>
                </mc:Choice>
                <mc:Fallback>
                  <p:oleObj name="Equation" r:id="rId13" imgW="2082600" imgH="9144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88"/>
                          <a:ext cx="2064" cy="10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20" name="Line 12"/>
            <p:cNvSpPr>
              <a:spLocks noChangeShapeType="1"/>
            </p:cNvSpPr>
            <p:nvPr/>
          </p:nvSpPr>
          <p:spPr bwMode="auto">
            <a:xfrm>
              <a:off x="4416" y="336"/>
              <a:ext cx="0" cy="9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5421" name="Group 13"/>
          <p:cNvGrpSpPr>
            <a:grpSpLocks/>
          </p:cNvGrpSpPr>
          <p:nvPr/>
        </p:nvGrpSpPr>
        <p:grpSpPr bwMode="auto">
          <a:xfrm>
            <a:off x="2046553" y="2712994"/>
            <a:ext cx="4305105" cy="1763183"/>
            <a:chOff x="912" y="1584"/>
            <a:chExt cx="2051" cy="1008"/>
          </a:xfrm>
        </p:grpSpPr>
        <p:graphicFrame>
          <p:nvGraphicFramePr>
            <p:cNvPr id="145422" name="Object 14"/>
            <p:cNvGraphicFramePr>
              <a:graphicFrameLocks noChangeAspect="1"/>
            </p:cNvGraphicFramePr>
            <p:nvPr/>
          </p:nvGraphicFramePr>
          <p:xfrm>
            <a:off x="912" y="1584"/>
            <a:ext cx="2051" cy="1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77" name="Equation" r:id="rId15" imgW="2070000" imgH="914400" progId="Equation.3">
                    <p:embed/>
                  </p:oleObj>
                </mc:Choice>
                <mc:Fallback>
                  <p:oleObj name="Equation" r:id="rId15" imgW="2070000" imgH="914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584"/>
                          <a:ext cx="2051" cy="10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23" name="Line 15"/>
            <p:cNvSpPr>
              <a:spLocks noChangeShapeType="1"/>
            </p:cNvSpPr>
            <p:nvPr/>
          </p:nvSpPr>
          <p:spPr bwMode="auto">
            <a:xfrm>
              <a:off x="1920" y="1632"/>
              <a:ext cx="0" cy="9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5424" name="Group 16"/>
          <p:cNvGrpSpPr>
            <a:grpSpLocks/>
          </p:cNvGrpSpPr>
          <p:nvPr/>
        </p:nvGrpSpPr>
        <p:grpSpPr bwMode="auto">
          <a:xfrm>
            <a:off x="7250042" y="2545072"/>
            <a:ext cx="4051742" cy="2193484"/>
            <a:chOff x="3312" y="1488"/>
            <a:chExt cx="2284" cy="1254"/>
          </a:xfrm>
        </p:grpSpPr>
        <p:graphicFrame>
          <p:nvGraphicFramePr>
            <p:cNvPr id="145425" name="Object 17"/>
            <p:cNvGraphicFramePr>
              <a:graphicFrameLocks noChangeAspect="1"/>
            </p:cNvGraphicFramePr>
            <p:nvPr/>
          </p:nvGraphicFramePr>
          <p:xfrm>
            <a:off x="3312" y="1488"/>
            <a:ext cx="2284" cy="1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78" name="Equation" r:id="rId17" imgW="2286000" imgH="1066680" progId="Equation.3">
                    <p:embed/>
                  </p:oleObj>
                </mc:Choice>
                <mc:Fallback>
                  <p:oleObj name="Equation" r:id="rId17" imgW="2286000" imgH="10666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488"/>
                          <a:ext cx="2284" cy="1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26" name="Line 18"/>
            <p:cNvSpPr>
              <a:spLocks noChangeShapeType="1"/>
            </p:cNvSpPr>
            <p:nvPr/>
          </p:nvSpPr>
          <p:spPr bwMode="auto">
            <a:xfrm>
              <a:off x="4224" y="1680"/>
              <a:ext cx="0" cy="9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669591" y="251884"/>
            <a:ext cx="371484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也可用初等列变换</a:t>
            </a:r>
          </a:p>
        </p:txBody>
      </p:sp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1259417" y="837863"/>
          <a:ext cx="3929380" cy="3192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29" name="Equation" r:id="rId3" imgW="1422360" imgH="1803240" progId="Equation.3">
                  <p:embed/>
                </p:oleObj>
              </mc:Choice>
              <mc:Fallback>
                <p:oleObj name="Equation" r:id="rId3" imgW="1422360" imgH="1803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417" y="837863"/>
                        <a:ext cx="3929380" cy="3192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2972224" y="839611"/>
          <a:ext cx="1937403" cy="1637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30" name="Equation" r:id="rId5" imgW="863280" imgH="876240" progId="Equation.DSMT4">
                  <p:embed/>
                </p:oleObj>
              </mc:Choice>
              <mc:Fallback>
                <p:oleObj name="Equation" r:id="rId5" imgW="863280" imgH="876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2224" y="839611"/>
                        <a:ext cx="1937403" cy="1637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7" name="Object 5"/>
          <p:cNvGraphicFramePr>
            <a:graphicFrameLocks noChangeAspect="1"/>
          </p:cNvGraphicFramePr>
          <p:nvPr/>
        </p:nvGraphicFramePr>
        <p:xfrm>
          <a:off x="2911352" y="2429625"/>
          <a:ext cx="1914313" cy="1637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31" name="Equation" r:id="rId7" imgW="723600" imgH="876240" progId="Equation.DSMT4">
                  <p:embed/>
                </p:oleObj>
              </mc:Choice>
              <mc:Fallback>
                <p:oleObj name="Equation" r:id="rId7" imgW="723600" imgH="876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352" y="2429625"/>
                        <a:ext cx="1914313" cy="1637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502354"/>
              </p:ext>
            </p:extLst>
          </p:nvPr>
        </p:nvGraphicFramePr>
        <p:xfrm>
          <a:off x="1036638" y="4603750"/>
          <a:ext cx="4114800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32" name="Equation" r:id="rId9" imgW="1054080" imgH="355320" progId="Equation.DSMT4">
                  <p:embed/>
                </p:oleObj>
              </mc:Choice>
              <mc:Fallback>
                <p:oleObj name="Equation" r:id="rId9" imgW="1054080" imgH="3553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4603750"/>
                        <a:ext cx="4114800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9" name="Line 7"/>
          <p:cNvSpPr>
            <a:spLocks noChangeShapeType="1"/>
          </p:cNvSpPr>
          <p:nvPr/>
        </p:nvSpPr>
        <p:spPr bwMode="auto">
          <a:xfrm>
            <a:off x="2972224" y="2434872"/>
            <a:ext cx="1914313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/>
          <a:lstStyle/>
          <a:p>
            <a:endParaRPr lang="zh-CN" altLang="en-US"/>
          </a:p>
        </p:txBody>
      </p:sp>
      <p:graphicFrame>
        <p:nvGraphicFramePr>
          <p:cNvPr id="146440" name="Object 8"/>
          <p:cNvGraphicFramePr>
            <a:graphicFrameLocks noChangeAspect="1"/>
          </p:cNvGraphicFramePr>
          <p:nvPr/>
        </p:nvGraphicFramePr>
        <p:xfrm>
          <a:off x="65071" y="0"/>
          <a:ext cx="1209040" cy="197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33" name="Equation" r:id="rId11" imgW="914400" imgH="179640" progId="Equation.DSMT4">
                  <p:embed/>
                </p:oleObj>
              </mc:Choice>
              <mc:Fallback>
                <p:oleObj name="Equation" r:id="rId11" imgW="914400" imgH="179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" y="0"/>
                        <a:ext cx="1209040" cy="197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6441" name="Group 9"/>
          <p:cNvGrpSpPr>
            <a:grpSpLocks/>
          </p:cNvGrpSpPr>
          <p:nvPr/>
        </p:nvGrpSpPr>
        <p:grpSpPr bwMode="auto">
          <a:xfrm>
            <a:off x="5568722" y="3699537"/>
            <a:ext cx="2821093" cy="3610328"/>
            <a:chOff x="4272" y="384"/>
            <a:chExt cx="1152" cy="2064"/>
          </a:xfrm>
        </p:grpSpPr>
        <p:graphicFrame>
          <p:nvGraphicFramePr>
            <p:cNvPr id="146442" name="Object 10"/>
            <p:cNvGraphicFramePr>
              <a:graphicFrameLocks noChangeAspect="1"/>
            </p:cNvGraphicFramePr>
            <p:nvPr/>
          </p:nvGraphicFramePr>
          <p:xfrm>
            <a:off x="4272" y="384"/>
            <a:ext cx="1152" cy="2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34" name="Equation" r:id="rId13" imgW="1054080" imgH="1549080" progId="Equation.DSMT4">
                    <p:embed/>
                  </p:oleObj>
                </mc:Choice>
                <mc:Fallback>
                  <p:oleObj name="Equation" r:id="rId13" imgW="1054080" imgH="15490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84"/>
                          <a:ext cx="1152" cy="20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443" name="Line 11"/>
            <p:cNvSpPr>
              <a:spLocks noChangeShapeType="1"/>
            </p:cNvSpPr>
            <p:nvPr/>
          </p:nvSpPr>
          <p:spPr bwMode="auto">
            <a:xfrm>
              <a:off x="4464" y="1296"/>
              <a:ext cx="86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46444" name="Object 12"/>
          <p:cNvGraphicFramePr>
            <a:graphicFrameLocks noChangeAspect="1"/>
          </p:cNvGraphicFramePr>
          <p:nvPr/>
        </p:nvGraphicFramePr>
        <p:xfrm>
          <a:off x="8572430" y="683934"/>
          <a:ext cx="2613290" cy="3349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35" name="Equation" r:id="rId15" imgW="685800" imgH="1371600" progId="Equation.DSMT4">
                  <p:embed/>
                </p:oleObj>
              </mc:Choice>
              <mc:Fallback>
                <p:oleObj name="Equation" r:id="rId15" imgW="685800" imgH="1371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430" y="683934"/>
                        <a:ext cx="2613290" cy="3349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5" name="Object 13"/>
          <p:cNvGraphicFramePr>
            <a:graphicFrameLocks noChangeAspect="1"/>
          </p:cNvGraphicFramePr>
          <p:nvPr/>
        </p:nvGraphicFramePr>
        <p:xfrm>
          <a:off x="8805423" y="683934"/>
          <a:ext cx="2033957" cy="1794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36" name="Equation" r:id="rId17" imgW="634680" imgH="672840" progId="Equation.DSMT4">
                  <p:embed/>
                </p:oleObj>
              </mc:Choice>
              <mc:Fallback>
                <p:oleObj name="Equation" r:id="rId17" imgW="634680" imgH="6728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5423" y="683934"/>
                        <a:ext cx="2033957" cy="1794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6" name="Object 14"/>
          <p:cNvGraphicFramePr>
            <a:graphicFrameLocks noChangeAspect="1"/>
          </p:cNvGraphicFramePr>
          <p:nvPr/>
        </p:nvGraphicFramePr>
        <p:xfrm>
          <a:off x="8901977" y="2429625"/>
          <a:ext cx="1956294" cy="1665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37" name="Equation" r:id="rId19" imgW="558720" imgH="672840" progId="Equation.DSMT4">
                  <p:embed/>
                </p:oleObj>
              </mc:Choice>
              <mc:Fallback>
                <p:oleObj name="Equation" r:id="rId19" imgW="558720" imgH="6728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1977" y="2429625"/>
                        <a:ext cx="1956294" cy="1665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7" name="Object 15"/>
          <p:cNvGraphicFramePr>
            <a:graphicFrameLocks noChangeAspect="1"/>
          </p:cNvGraphicFramePr>
          <p:nvPr/>
        </p:nvGraphicFramePr>
        <p:xfrm>
          <a:off x="5520444" y="2032559"/>
          <a:ext cx="2472655" cy="710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38" name="Equation" r:id="rId21" imgW="660240" imgH="228600" progId="Equation.DSMT4">
                  <p:embed/>
                </p:oleObj>
              </mc:Choice>
              <mc:Fallback>
                <p:oleObj name="Equation" r:id="rId21" imgW="66024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0444" y="2032559"/>
                        <a:ext cx="2472655" cy="710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8" name="Line 16"/>
          <p:cNvSpPr>
            <a:spLocks noChangeShapeType="1"/>
          </p:cNvSpPr>
          <p:nvPr/>
        </p:nvSpPr>
        <p:spPr bwMode="auto">
          <a:xfrm>
            <a:off x="8901978" y="2429625"/>
            <a:ext cx="1914313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4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4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 animBg="1"/>
      <p:bldP spid="1464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040" y="1000536"/>
            <a:ext cx="9974580" cy="1259417"/>
          </a:xfrm>
        </p:spPr>
        <p:txBody>
          <a:bodyPr/>
          <a:lstStyle/>
          <a:p>
            <a:pPr marL="935507" indent="-935507"/>
            <a:r>
              <a:rPr lang="zh-CN" altLang="en-US" sz="3400">
                <a:solidFill>
                  <a:schemeClr val="tx1"/>
                </a:solidFill>
              </a:rPr>
              <a:t>例</a:t>
            </a:r>
            <a:r>
              <a:rPr lang="en-US" altLang="zh-CN" sz="3400">
                <a:solidFill>
                  <a:schemeClr val="tx1"/>
                </a:solidFill>
              </a:rPr>
              <a:t>3 </a:t>
            </a:r>
            <a:r>
              <a:rPr lang="zh-CN" altLang="en-US" sz="3400">
                <a:solidFill>
                  <a:schemeClr val="tx1"/>
                </a:solidFill>
              </a:rPr>
              <a:t>已知方阵</a:t>
            </a:r>
          </a:p>
        </p:txBody>
      </p:sp>
      <p:graphicFrame>
        <p:nvGraphicFramePr>
          <p:cNvPr id="187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483558"/>
              </p:ext>
            </p:extLst>
          </p:nvPr>
        </p:nvGraphicFramePr>
        <p:xfrm>
          <a:off x="4141382" y="433800"/>
          <a:ext cx="3853815" cy="2445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98" name="Equation" r:id="rId3" imgW="1523880" imgH="1155600" progId="Equation.DSMT4">
                  <p:embed/>
                </p:oleObj>
              </mc:Choice>
              <mc:Fallback>
                <p:oleObj name="Equation" r:id="rId3" imgW="1523880" imgH="1155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382" y="433800"/>
                        <a:ext cx="3853815" cy="24453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781917"/>
              </p:ext>
            </p:extLst>
          </p:nvPr>
        </p:nvGraphicFramePr>
        <p:xfrm>
          <a:off x="8421464" y="2700394"/>
          <a:ext cx="1238426" cy="1032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99" name="Equation" r:id="rId5" imgW="520474" imgH="520474" progId="Equation.DSMT4">
                  <p:embed/>
                </p:oleObj>
              </mc:Choice>
              <mc:Fallback>
                <p:oleObj name="Equation" r:id="rId5" imgW="520474" imgH="52047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1464" y="2700394"/>
                        <a:ext cx="1238426" cy="10320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8" name="Rectangle 6"/>
          <p:cNvSpPr>
            <a:spLocks noChangeArrowheads="1"/>
          </p:cNvSpPr>
          <p:nvPr/>
        </p:nvSpPr>
        <p:spPr bwMode="auto">
          <a:xfrm>
            <a:off x="4441543" y="2587253"/>
            <a:ext cx="274805" cy="34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en-US" altLang="zh-CN" sz="1500">
                <a:ea typeface="宋体" pitchFamily="2" charset="-122"/>
              </a:rPr>
              <a:t> </a:t>
            </a:r>
            <a:endParaRPr lang="en-US" altLang="zh-CN" sz="2900">
              <a:ea typeface="宋体" pitchFamily="2" charset="-122"/>
            </a:endParaRPr>
          </a:p>
        </p:txBody>
      </p:sp>
      <p:sp>
        <p:nvSpPr>
          <p:cNvPr id="187400" name="Rectangle 8"/>
          <p:cNvSpPr>
            <a:spLocks noChangeArrowheads="1"/>
          </p:cNvSpPr>
          <p:nvPr/>
        </p:nvSpPr>
        <p:spPr bwMode="auto">
          <a:xfrm>
            <a:off x="2046553" y="3421470"/>
            <a:ext cx="5083813" cy="55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en-US" altLang="zh-CN" sz="2900" b="1">
                <a:latin typeface="黑体" pitchFamily="49" charset="-122"/>
                <a:cs typeface="Times New Roman" pitchFamily="18" charset="0"/>
              </a:rPr>
              <a:t>(</a:t>
            </a:r>
            <a:r>
              <a:rPr lang="zh-CN" altLang="en-US" sz="2900" b="1">
                <a:latin typeface="黑体" pitchFamily="49" charset="-122"/>
                <a:cs typeface="Times New Roman" pitchFamily="18" charset="0"/>
              </a:rPr>
              <a:t>提示：即求</a:t>
            </a:r>
            <a:r>
              <a:rPr lang="en-US" altLang="zh-CN" sz="2900" b="1" i="1">
                <a:cs typeface="Times New Roman" pitchFamily="18" charset="0"/>
              </a:rPr>
              <a:t>A</a:t>
            </a:r>
            <a:r>
              <a:rPr lang="en-US" altLang="zh-CN" sz="2900" b="1" baseline="30000">
                <a:latin typeface="黑体" pitchFamily="49" charset="-122"/>
                <a:cs typeface="Times New Roman" pitchFamily="18" charset="0"/>
              </a:rPr>
              <a:t>*</a:t>
            </a:r>
            <a:r>
              <a:rPr lang="zh-CN" altLang="en-US" sz="2900" b="1">
                <a:latin typeface="黑体" pitchFamily="49" charset="-122"/>
                <a:cs typeface="Times New Roman" pitchFamily="18" charset="0"/>
              </a:rPr>
              <a:t>的所有元之和</a:t>
            </a:r>
            <a:r>
              <a:rPr lang="en-US" altLang="zh-CN" sz="2900" b="1">
                <a:latin typeface="黑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87401" name="Rectangle 9"/>
          <p:cNvSpPr>
            <a:spLocks noChangeArrowheads="1"/>
          </p:cNvSpPr>
          <p:nvPr/>
        </p:nvSpPr>
        <p:spPr bwMode="auto">
          <a:xfrm>
            <a:off x="1952096" y="2894909"/>
            <a:ext cx="795158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tabLst>
                <a:tab pos="1262935" algn="l"/>
              </a:tabLst>
            </a:pPr>
            <a:r>
              <a:rPr lang="zh-CN" altLang="en-US" b="1" dirty="0"/>
              <a:t>求</a:t>
            </a:r>
            <a:r>
              <a:rPr lang="en-US" altLang="zh-CN" b="1" i="1" dirty="0"/>
              <a:t>A</a:t>
            </a:r>
            <a:r>
              <a:rPr lang="zh-CN" altLang="en-US" b="1" dirty="0"/>
              <a:t>中所有元素的代数余子式之</a:t>
            </a:r>
            <a:r>
              <a:rPr lang="zh-CN" altLang="en-US" b="1" dirty="0" smtClean="0"/>
              <a:t>和           </a:t>
            </a:r>
            <a:r>
              <a:rPr lang="en-US" altLang="zh-CN" b="1" dirty="0"/>
              <a:t>.</a:t>
            </a:r>
          </a:p>
        </p:txBody>
      </p:sp>
      <p:graphicFrame>
        <p:nvGraphicFramePr>
          <p:cNvPr id="187404" name="Object 12"/>
          <p:cNvGraphicFramePr>
            <a:graphicFrameLocks noChangeAspect="1"/>
          </p:cNvGraphicFramePr>
          <p:nvPr/>
        </p:nvGraphicFramePr>
        <p:xfrm>
          <a:off x="2092731" y="4432447"/>
          <a:ext cx="2667864" cy="56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00" name="Equation" r:id="rId7" imgW="952200" imgH="241200" progId="Equation.DSMT4">
                  <p:embed/>
                </p:oleObj>
              </mc:Choice>
              <mc:Fallback>
                <p:oleObj name="Equation" r:id="rId7" imgW="95220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731" y="4432447"/>
                        <a:ext cx="2667864" cy="5614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3" name="Object 11"/>
          <p:cNvGraphicFramePr>
            <a:graphicFrameLocks noChangeAspect="1"/>
          </p:cNvGraphicFramePr>
          <p:nvPr/>
        </p:nvGraphicFramePr>
        <p:xfrm>
          <a:off x="2059147" y="5083146"/>
          <a:ext cx="2166197" cy="51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01" name="Equation" r:id="rId9" imgW="774360" imgH="215640" progId="Equation.DSMT4">
                  <p:embed/>
                </p:oleObj>
              </mc:Choice>
              <mc:Fallback>
                <p:oleObj name="Equation" r:id="rId9" imgW="774360" imgH="215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147" y="5083146"/>
                        <a:ext cx="2166197" cy="51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2" name="Object 10"/>
          <p:cNvGraphicFramePr>
            <a:graphicFrameLocks noChangeAspect="1"/>
          </p:cNvGraphicFramePr>
          <p:nvPr/>
        </p:nvGraphicFramePr>
        <p:xfrm>
          <a:off x="2791707" y="5723349"/>
          <a:ext cx="2873570" cy="589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02" name="Equation" r:id="rId11" imgW="990360" imgH="241200" progId="Equation.DSMT4">
                  <p:embed/>
                </p:oleObj>
              </mc:Choice>
              <mc:Fallback>
                <p:oleObj name="Equation" r:id="rId11" imgW="99036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1707" y="5723349"/>
                        <a:ext cx="2873570" cy="5894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5" name="Rectangle 13"/>
          <p:cNvSpPr>
            <a:spLocks noChangeArrowheads="1"/>
          </p:cNvSpPr>
          <p:nvPr/>
        </p:nvSpPr>
        <p:spPr bwMode="auto">
          <a:xfrm>
            <a:off x="904682" y="4289953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b="1"/>
              <a:t>解：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345769"/>
              </p:ext>
            </p:extLst>
          </p:nvPr>
        </p:nvGraphicFramePr>
        <p:xfrm>
          <a:off x="1755775" y="341313"/>
          <a:ext cx="7816850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5" name="Equation" r:id="rId3" imgW="2895480" imgH="1143000" progId="Equation.DSMT4">
                  <p:embed/>
                </p:oleObj>
              </mc:Choice>
              <mc:Fallback>
                <p:oleObj name="Equation" r:id="rId3" imgW="2895480" imgH="1143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341313"/>
                        <a:ext cx="7816850" cy="2571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977075"/>
              </p:ext>
            </p:extLst>
          </p:nvPr>
        </p:nvGraphicFramePr>
        <p:xfrm>
          <a:off x="2392363" y="3694113"/>
          <a:ext cx="7112000" cy="261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6" name="Equation" r:id="rId5" imgW="2997000" imgH="1320480" progId="Equation.DSMT4">
                  <p:embed/>
                </p:oleObj>
              </mc:Choice>
              <mc:Fallback>
                <p:oleObj name="Equation" r:id="rId5" imgW="2997000" imgH="1320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3694113"/>
                        <a:ext cx="7112000" cy="2617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6" name="Rectangle 10"/>
          <p:cNvSpPr>
            <a:spLocks noChangeArrowheads="1"/>
          </p:cNvSpPr>
          <p:nvPr/>
        </p:nvSpPr>
        <p:spPr bwMode="auto">
          <a:xfrm>
            <a:off x="176318" y="2865289"/>
            <a:ext cx="605664" cy="102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 indent="327428"/>
            <a:endParaRPr lang="en-US" altLang="zh-CN" sz="1500">
              <a:ea typeface="宋体" pitchFamily="2" charset="-122"/>
            </a:endParaRPr>
          </a:p>
          <a:p>
            <a:pPr indent="327428" eaLnBrk="0" hangingPunct="0"/>
            <a:r>
              <a:rPr lang="en-US" altLang="zh-CN" sz="1500">
                <a:ea typeface="宋体" pitchFamily="2" charset="-122"/>
              </a:rPr>
              <a:t> </a:t>
            </a:r>
            <a:endParaRPr lang="en-US" altLang="zh-CN" sz="1000"/>
          </a:p>
          <a:p>
            <a:pPr indent="327428" eaLnBrk="0" hangingPunct="0"/>
            <a:endParaRPr lang="en-US" altLang="zh-CN" sz="2900">
              <a:ea typeface="宋体" pitchFamily="2" charset="-122"/>
            </a:endParaRPr>
          </a:p>
        </p:txBody>
      </p:sp>
      <p:sp>
        <p:nvSpPr>
          <p:cNvPr id="188428" name="Rectangle 12"/>
          <p:cNvSpPr>
            <a:spLocks noChangeArrowheads="1"/>
          </p:cNvSpPr>
          <p:nvPr/>
        </p:nvSpPr>
        <p:spPr bwMode="auto">
          <a:xfrm>
            <a:off x="2283742" y="3143295"/>
            <a:ext cx="8331042" cy="498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tabLst>
                <a:tab pos="1262935" algn="l"/>
              </a:tabLst>
            </a:pPr>
            <a:r>
              <a:rPr lang="zh-CN" altLang="en-US" sz="2500" b="1"/>
              <a:t>第</a:t>
            </a:r>
            <a:r>
              <a:rPr lang="en-US" altLang="zh-CN" sz="2500" b="1"/>
              <a:t>1</a:t>
            </a:r>
            <a:r>
              <a:rPr lang="zh-CN" altLang="en-US" sz="2500" b="1"/>
              <a:t>行先乘以</a:t>
            </a:r>
            <a:r>
              <a:rPr lang="en-US" altLang="zh-CN" sz="2500" b="1"/>
              <a:t>1/2</a:t>
            </a:r>
            <a:r>
              <a:rPr lang="zh-CN" altLang="en-US" sz="2500" b="1"/>
              <a:t>，然后从第</a:t>
            </a:r>
            <a:r>
              <a:rPr lang="en-US" altLang="zh-CN" sz="2500" b="1"/>
              <a:t>1</a:t>
            </a:r>
            <a:r>
              <a:rPr lang="zh-CN" altLang="en-US" sz="2500" b="1"/>
              <a:t>行起，每行减去下一行</a:t>
            </a:r>
            <a:r>
              <a:rPr lang="en-US" altLang="zh-CN" sz="2500" b="1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446" name="Object 6"/>
          <p:cNvGraphicFramePr>
            <a:graphicFrameLocks noChangeAspect="1"/>
          </p:cNvGraphicFramePr>
          <p:nvPr/>
        </p:nvGraphicFramePr>
        <p:xfrm>
          <a:off x="3188424" y="524758"/>
          <a:ext cx="5071251" cy="3026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06" name="Equation" r:id="rId3" imgW="1854000" imgH="1333440" progId="Equation.DSMT4">
                  <p:embed/>
                </p:oleObj>
              </mc:Choice>
              <mc:Fallback>
                <p:oleObj name="Equation" r:id="rId3" imgW="1854000" imgH="1333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8424" y="524758"/>
                        <a:ext cx="5071251" cy="30260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3060382" y="3648811"/>
          <a:ext cx="4223244" cy="64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07" name="Equation" r:id="rId5" imgW="1257120" imgH="228600" progId="Equation.DSMT4">
                  <p:embed/>
                </p:oleObj>
              </mc:Choice>
              <mc:Fallback>
                <p:oleObj name="Equation" r:id="rId5" imgW="125712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382" y="3648811"/>
                        <a:ext cx="4223244" cy="64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087205"/>
              </p:ext>
            </p:extLst>
          </p:nvPr>
        </p:nvGraphicFramePr>
        <p:xfrm>
          <a:off x="2784475" y="4403725"/>
          <a:ext cx="70675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08" name="Equation" r:id="rId7" imgW="2260440" imgH="457200" progId="Equation.DSMT4">
                  <p:embed/>
                </p:oleObj>
              </mc:Choice>
              <mc:Fallback>
                <p:oleObj name="Equation" r:id="rId7" imgW="226044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4403725"/>
                        <a:ext cx="7067550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1570073" y="1656483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tabLst>
                <a:tab pos="1262935" algn="l"/>
              </a:tabLst>
            </a:pPr>
            <a:r>
              <a:rPr lang="zh-CN" altLang="en-US" b="1"/>
              <a:t>故</a:t>
            </a:r>
          </a:p>
        </p:txBody>
      </p:sp>
      <p:sp>
        <p:nvSpPr>
          <p:cNvPr id="189451" name="Rectangle 11"/>
          <p:cNvSpPr>
            <a:spLocks noChangeArrowheads="1"/>
          </p:cNvSpPr>
          <p:nvPr/>
        </p:nvSpPr>
        <p:spPr bwMode="auto">
          <a:xfrm>
            <a:off x="1570073" y="3619074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tabLst>
                <a:tab pos="1262935" algn="l"/>
              </a:tabLst>
            </a:pPr>
            <a:r>
              <a:rPr lang="zh-CN" altLang="en-US" b="1"/>
              <a:t>因此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4617861" y="286867"/>
            <a:ext cx="1611709" cy="944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sz="5400" b="1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小结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1475618" y="2984118"/>
            <a:ext cx="416689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b="1">
                <a:latin typeface="黑体" pitchFamily="49" charset="-122"/>
              </a:rPr>
              <a:t>4.</a:t>
            </a:r>
            <a:r>
              <a:rPr lang="zh-CN" altLang="en-US" b="1">
                <a:latin typeface="黑体" pitchFamily="49" charset="-122"/>
              </a:rPr>
              <a:t>求逆矩阵的方法：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1985680" y="3699537"/>
            <a:ext cx="977307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(1)</a:t>
            </a:r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伴随矩阵法</a:t>
            </a:r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（阶数较低）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1952096" y="4254030"/>
            <a:ext cx="926930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(2)</a:t>
            </a:r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由 </a:t>
            </a:r>
            <a:r>
              <a:rPr lang="en-US" altLang="zh-CN" b="1" i="1">
                <a:ea typeface="华文楷体" pitchFamily="2" charset="-122"/>
              </a:rPr>
              <a:t>AB</a:t>
            </a:r>
            <a:r>
              <a:rPr lang="en-US" altLang="zh-CN" b="1">
                <a:ea typeface="华文楷体" pitchFamily="2" charset="-122"/>
              </a:rPr>
              <a:t>=</a:t>
            </a:r>
            <a:r>
              <a:rPr lang="en-US" altLang="zh-CN" b="1" i="1">
                <a:ea typeface="华文楷体" pitchFamily="2" charset="-122"/>
              </a:rPr>
              <a:t>I </a:t>
            </a:r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或 </a:t>
            </a:r>
            <a:r>
              <a:rPr lang="en-US" altLang="zh-CN" b="1" i="1">
                <a:ea typeface="华文楷体" pitchFamily="2" charset="-122"/>
              </a:rPr>
              <a:t>BA</a:t>
            </a:r>
            <a:r>
              <a:rPr lang="en-US" altLang="zh-CN" b="1">
                <a:ea typeface="华文楷体" pitchFamily="2" charset="-122"/>
              </a:rPr>
              <a:t>=</a:t>
            </a:r>
            <a:r>
              <a:rPr lang="en-US" altLang="zh-CN" b="1" i="1">
                <a:ea typeface="华文楷体" pitchFamily="2" charset="-122"/>
              </a:rPr>
              <a:t>I</a:t>
            </a:r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.(</a:t>
            </a:r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待定系数法</a:t>
            </a:r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)</a:t>
            </a:r>
            <a:endParaRPr lang="en-US" altLang="zh-CN" b="1" i="1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1952096" y="4729810"/>
            <a:ext cx="383667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(3)</a:t>
            </a:r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初等变换的方法</a:t>
            </a:r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1952096" y="5286052"/>
            <a:ext cx="645277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(4)</a:t>
            </a:r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分块矩阵的方法</a:t>
            </a:r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（以后介绍）</a:t>
            </a:r>
          </a:p>
        </p:txBody>
      </p:sp>
      <p:sp>
        <p:nvSpPr>
          <p:cNvPr id="147467" name="Text Box 11"/>
          <p:cNvSpPr txBox="1">
            <a:spLocks noChangeArrowheads="1"/>
          </p:cNvSpPr>
          <p:nvPr/>
        </p:nvSpPr>
        <p:spPr bwMode="auto">
          <a:xfrm>
            <a:off x="1448329" y="1318889"/>
            <a:ext cx="427269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400" b="1">
                <a:ea typeface="黑体" pitchFamily="49" charset="-122"/>
              </a:rPr>
              <a:t>1. </a:t>
            </a:r>
            <a:r>
              <a:rPr lang="zh-CN" altLang="en-US" sz="3400" b="1">
                <a:ea typeface="黑体" pitchFamily="49" charset="-122"/>
              </a:rPr>
              <a:t>初等矩阵及其种类</a:t>
            </a:r>
            <a:r>
              <a:rPr lang="en-US" altLang="zh-CN" sz="3400" b="1">
                <a:ea typeface="黑体" pitchFamily="49" charset="-122"/>
              </a:rPr>
              <a:t>.</a:t>
            </a: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1458825" y="1873383"/>
            <a:ext cx="689841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400" b="1">
                <a:ea typeface="黑体" pitchFamily="49" charset="-122"/>
              </a:rPr>
              <a:t>2. </a:t>
            </a:r>
            <a:r>
              <a:rPr lang="zh-CN" altLang="en-US" sz="3400" b="1">
                <a:ea typeface="黑体" pitchFamily="49" charset="-122"/>
              </a:rPr>
              <a:t>初等矩阵和矩阵初等变换的关系</a:t>
            </a:r>
            <a:r>
              <a:rPr lang="en-US" altLang="zh-CN" sz="3400" b="1">
                <a:ea typeface="黑体" pitchFamily="49" charset="-122"/>
              </a:rPr>
              <a:t>.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1475617" y="2412133"/>
            <a:ext cx="383507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400" b="1">
                <a:ea typeface="黑体" pitchFamily="49" charset="-122"/>
              </a:rPr>
              <a:t>3. </a:t>
            </a:r>
            <a:r>
              <a:rPr lang="zh-CN" altLang="en-US" sz="3400" b="1">
                <a:ea typeface="黑体" pitchFamily="49" charset="-122"/>
              </a:rPr>
              <a:t>几个定理性结论</a:t>
            </a:r>
            <a:r>
              <a:rPr lang="en-US" altLang="zh-CN" sz="3400" b="1">
                <a:ea typeface="黑体" pitchFamily="49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2" grpId="0" autoUpdateAnimBg="0"/>
      <p:bldP spid="147463" grpId="0" autoUpdateAnimBg="0"/>
      <p:bldP spid="147464" grpId="0" autoUpdateAnimBg="0"/>
      <p:bldP spid="147465" grpId="0" autoUpdateAnimBg="0"/>
      <p:bldP spid="147466" grpId="0" autoUpdateAnimBg="0"/>
      <p:bldP spid="147467" grpId="0"/>
      <p:bldP spid="147468" grpId="0"/>
      <p:bldP spid="14746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06" name="Group 2"/>
          <p:cNvGrpSpPr>
            <a:grpSpLocks/>
          </p:cNvGrpSpPr>
          <p:nvPr/>
        </p:nvGrpSpPr>
        <p:grpSpPr bwMode="auto">
          <a:xfrm>
            <a:off x="629708" y="346339"/>
            <a:ext cx="9296595" cy="1259417"/>
            <a:chOff x="230" y="144"/>
            <a:chExt cx="4429" cy="720"/>
          </a:xfrm>
        </p:grpSpPr>
        <p:sp>
          <p:nvSpPr>
            <p:cNvPr id="149507" name="Text Box 3"/>
            <p:cNvSpPr txBox="1">
              <a:spLocks noChangeArrowheads="1"/>
            </p:cNvSpPr>
            <p:nvPr/>
          </p:nvSpPr>
          <p:spPr bwMode="auto">
            <a:xfrm>
              <a:off x="230" y="288"/>
              <a:ext cx="67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latin typeface="华文楷体" pitchFamily="2" charset="-122"/>
                  <a:ea typeface="华文楷体" pitchFamily="2" charset="-122"/>
                </a:rPr>
                <a:t>1</a:t>
              </a:r>
              <a:r>
                <a:rPr lang="zh-CN" altLang="en-US" b="1">
                  <a:latin typeface="华文楷体" pitchFamily="2" charset="-122"/>
                  <a:ea typeface="华文楷体" pitchFamily="2" charset="-122"/>
                </a:rPr>
                <a:t>、设</a:t>
              </a:r>
            </a:p>
          </p:txBody>
        </p:sp>
        <p:graphicFrame>
          <p:nvGraphicFramePr>
            <p:cNvPr id="149508" name="Object 4"/>
            <p:cNvGraphicFramePr>
              <a:graphicFrameLocks noChangeAspect="1"/>
            </p:cNvGraphicFramePr>
            <p:nvPr/>
          </p:nvGraphicFramePr>
          <p:xfrm>
            <a:off x="864" y="144"/>
            <a:ext cx="1200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884" name="Equation" r:id="rId3" imgW="1028520" imgH="583920" progId="Equation.3">
                    <p:embed/>
                  </p:oleObj>
                </mc:Choice>
                <mc:Fallback>
                  <p:oleObj name="Equation" r:id="rId3" imgW="1028520" imgH="58392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44"/>
                          <a:ext cx="1200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09" name="Text Box 5"/>
            <p:cNvSpPr txBox="1">
              <a:spLocks noChangeArrowheads="1"/>
            </p:cNvSpPr>
            <p:nvPr/>
          </p:nvSpPr>
          <p:spPr bwMode="auto">
            <a:xfrm>
              <a:off x="2102" y="306"/>
              <a:ext cx="2557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华文楷体" pitchFamily="2" charset="-122"/>
                  <a:ea typeface="华文楷体" pitchFamily="2" charset="-122"/>
                </a:rPr>
                <a:t>将</a:t>
              </a:r>
              <a:r>
                <a:rPr lang="en-US" altLang="zh-CN" b="1" i="1">
                  <a:ea typeface="华文楷体" pitchFamily="2" charset="-122"/>
                </a:rPr>
                <a:t>A</a:t>
              </a:r>
              <a:r>
                <a:rPr lang="zh-CN" altLang="en-US" b="1">
                  <a:latin typeface="华文楷体" pitchFamily="2" charset="-122"/>
                  <a:ea typeface="华文楷体" pitchFamily="2" charset="-122"/>
                </a:rPr>
                <a:t>表示成</a:t>
              </a:r>
              <a:r>
                <a:rPr lang="zh-CN" altLang="en-US" b="1">
                  <a:solidFill>
                    <a:srgbClr val="CC0000"/>
                  </a:solidFill>
                  <a:latin typeface="华文楷体" pitchFamily="2" charset="-122"/>
                  <a:ea typeface="华文楷体" pitchFamily="2" charset="-122"/>
                </a:rPr>
                <a:t>初等</a:t>
              </a:r>
              <a:r>
                <a:rPr lang="zh-CN" altLang="en-US" b="1">
                  <a:latin typeface="华文楷体" pitchFamily="2" charset="-122"/>
                  <a:ea typeface="华文楷体" pitchFamily="2" charset="-122"/>
                </a:rPr>
                <a:t>矩阵的乘积</a:t>
              </a:r>
              <a:r>
                <a:rPr lang="en-US" altLang="zh-CN" b="1">
                  <a:latin typeface="华文楷体" pitchFamily="2" charset="-122"/>
                  <a:ea typeface="华文楷体" pitchFamily="2" charset="-122"/>
                </a:rPr>
                <a:t>.</a:t>
              </a:r>
            </a:p>
          </p:txBody>
        </p:sp>
      </p:grp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665392" y="1143971"/>
            <a:ext cx="75891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解</a:t>
            </a:r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:</a:t>
            </a:r>
          </a:p>
        </p:txBody>
      </p:sp>
      <p:graphicFrame>
        <p:nvGraphicFramePr>
          <p:cNvPr id="149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394884"/>
              </p:ext>
            </p:extLst>
          </p:nvPr>
        </p:nvGraphicFramePr>
        <p:xfrm>
          <a:off x="2523032" y="1602257"/>
          <a:ext cx="1319239" cy="1304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85" name="Equation" r:id="rId5" imgW="622080" imgH="583920" progId="Equation.3">
                  <p:embed/>
                </p:oleObj>
              </mc:Choice>
              <mc:Fallback>
                <p:oleObj name="Equation" r:id="rId5" imgW="622080" imgH="583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032" y="1602257"/>
                        <a:ext cx="1319239" cy="1304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218198"/>
              </p:ext>
            </p:extLst>
          </p:nvPr>
        </p:nvGraphicFramePr>
        <p:xfrm>
          <a:off x="3773803" y="1834034"/>
          <a:ext cx="1429437" cy="575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86" name="Equation" r:id="rId7" imgW="787320" imgH="279360" progId="Equation.DSMT4">
                  <p:embed/>
                </p:oleObj>
              </mc:Choice>
              <mc:Fallback>
                <p:oleObj name="Equation" r:id="rId7" imgW="787320" imgH="2793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803" y="1834034"/>
                        <a:ext cx="1429437" cy="575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930350"/>
              </p:ext>
            </p:extLst>
          </p:nvPr>
        </p:nvGraphicFramePr>
        <p:xfrm>
          <a:off x="5283254" y="1636874"/>
          <a:ext cx="1273697" cy="1254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87" name="Equation" r:id="rId9" imgW="774360" imgH="583920" progId="Equation.3">
                  <p:embed/>
                </p:oleObj>
              </mc:Choice>
              <mc:Fallback>
                <p:oleObj name="Equation" r:id="rId9" imgW="774360" imgH="5839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54" y="1636874"/>
                        <a:ext cx="1273697" cy="1254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341276"/>
              </p:ext>
            </p:extLst>
          </p:nvPr>
        </p:nvGraphicFramePr>
        <p:xfrm>
          <a:off x="6576254" y="1814349"/>
          <a:ext cx="1332882" cy="580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88" name="Equation" r:id="rId11" imgW="685800" imgH="279360" progId="Equation.DSMT4">
                  <p:embed/>
                </p:oleObj>
              </mc:Choice>
              <mc:Fallback>
                <p:oleObj name="Equation" r:id="rId11" imgW="685800" imgH="2793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6254" y="1814349"/>
                        <a:ext cx="1332882" cy="580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551221"/>
              </p:ext>
            </p:extLst>
          </p:nvPr>
        </p:nvGraphicFramePr>
        <p:xfrm>
          <a:off x="7845400" y="1605756"/>
          <a:ext cx="1342045" cy="1254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89" name="Equation" r:id="rId13" imgW="774360" imgH="583920" progId="Equation.3">
                  <p:embed/>
                </p:oleObj>
              </mc:Choice>
              <mc:Fallback>
                <p:oleObj name="Equation" r:id="rId13" imgW="774360" imgH="5839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5400" y="1605756"/>
                        <a:ext cx="1342045" cy="1254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6" name="Object 12"/>
          <p:cNvGraphicFramePr>
            <a:graphicFrameLocks noChangeAspect="1"/>
          </p:cNvGraphicFramePr>
          <p:nvPr/>
        </p:nvGraphicFramePr>
        <p:xfrm>
          <a:off x="9187445" y="2079787"/>
          <a:ext cx="1181752" cy="509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90" name="Equation" r:id="rId15" imgW="787320" imgH="380880" progId="Equation.DSMT4">
                  <p:embed/>
                </p:oleObj>
              </mc:Choice>
              <mc:Fallback>
                <p:oleObj name="Equation" r:id="rId15" imgW="787320" imgH="3808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7445" y="2079787"/>
                        <a:ext cx="1181752" cy="5090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012632"/>
              </p:ext>
            </p:extLst>
          </p:nvPr>
        </p:nvGraphicFramePr>
        <p:xfrm>
          <a:off x="10293672" y="1605757"/>
          <a:ext cx="1296144" cy="1220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91" name="Equation" r:id="rId17" imgW="622080" imgH="583920" progId="Equation.3">
                  <p:embed/>
                </p:oleObj>
              </mc:Choice>
              <mc:Fallback>
                <p:oleObj name="Equation" r:id="rId17" imgW="622080" imgH="5839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93672" y="1605757"/>
                        <a:ext cx="1296144" cy="1220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8" name="Text Box 14"/>
          <p:cNvSpPr txBox="1">
            <a:spLocks noChangeArrowheads="1"/>
          </p:cNvSpPr>
          <p:nvPr/>
        </p:nvSpPr>
        <p:spPr bwMode="auto">
          <a:xfrm>
            <a:off x="656997" y="2949134"/>
            <a:ext cx="100753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即</a:t>
            </a:r>
          </a:p>
        </p:txBody>
      </p:sp>
      <p:graphicFrame>
        <p:nvGraphicFramePr>
          <p:cNvPr id="149520" name="Object 16"/>
          <p:cNvGraphicFramePr>
            <a:graphicFrameLocks noChangeAspect="1"/>
          </p:cNvGraphicFramePr>
          <p:nvPr/>
        </p:nvGraphicFramePr>
        <p:xfrm>
          <a:off x="3652308" y="3201018"/>
          <a:ext cx="1813560" cy="1138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92" name="Equation" r:id="rId19" imgW="774360" imgH="583920" progId="Equation.3">
                  <p:embed/>
                </p:oleObj>
              </mc:Choice>
              <mc:Fallback>
                <p:oleObj name="Equation" r:id="rId19" imgW="774360" imgH="5839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308" y="3201018"/>
                        <a:ext cx="1813560" cy="1138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1" name="Object 17"/>
          <p:cNvGraphicFramePr>
            <a:graphicFrameLocks noChangeAspect="1"/>
          </p:cNvGraphicFramePr>
          <p:nvPr/>
        </p:nvGraphicFramePr>
        <p:xfrm>
          <a:off x="1838748" y="3117057"/>
          <a:ext cx="1813560" cy="1185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93" name="Equation" r:id="rId21" imgW="596880" imgH="583920" progId="Equation.3">
                  <p:embed/>
                </p:oleObj>
              </mc:Choice>
              <mc:Fallback>
                <p:oleObj name="Equation" r:id="rId21" imgW="596880" imgH="5839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748" y="3117057"/>
                        <a:ext cx="1813560" cy="1185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2" name="Object 18"/>
          <p:cNvGraphicFramePr>
            <a:graphicFrameLocks noChangeAspect="1"/>
          </p:cNvGraphicFramePr>
          <p:nvPr/>
        </p:nvGraphicFramePr>
        <p:xfrm>
          <a:off x="6131262" y="3043590"/>
          <a:ext cx="1691816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94" name="Equation" r:id="rId23" imgW="799920" imgH="685800" progId="Equation.3">
                  <p:embed/>
                </p:oleObj>
              </mc:Choice>
              <mc:Fallback>
                <p:oleObj name="Equation" r:id="rId23" imgW="799920" imgH="685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1262" y="3043590"/>
                        <a:ext cx="1691816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3" name="Object 19"/>
          <p:cNvGraphicFramePr>
            <a:graphicFrameLocks noChangeAspect="1"/>
          </p:cNvGraphicFramePr>
          <p:nvPr/>
        </p:nvGraphicFramePr>
        <p:xfrm>
          <a:off x="7883948" y="3201018"/>
          <a:ext cx="2384496" cy="1220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95" name="Equation" r:id="rId25" imgW="774360" imgH="583920" progId="Equation.3">
                  <p:embed/>
                </p:oleObj>
              </mc:Choice>
              <mc:Fallback>
                <p:oleObj name="Equation" r:id="rId25" imgW="774360" imgH="5839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3948" y="3201018"/>
                        <a:ext cx="2384496" cy="1220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24" name="Text Box 20"/>
          <p:cNvSpPr txBox="1">
            <a:spLocks noChangeArrowheads="1"/>
          </p:cNvSpPr>
          <p:nvPr/>
        </p:nvSpPr>
        <p:spPr bwMode="auto">
          <a:xfrm>
            <a:off x="577233" y="4838259"/>
            <a:ext cx="109874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所以</a:t>
            </a:r>
          </a:p>
        </p:txBody>
      </p:sp>
      <p:graphicFrame>
        <p:nvGraphicFramePr>
          <p:cNvPr id="149526" name="Object 22"/>
          <p:cNvGraphicFramePr>
            <a:graphicFrameLocks noChangeAspect="1"/>
          </p:cNvGraphicFramePr>
          <p:nvPr/>
        </p:nvGraphicFramePr>
        <p:xfrm>
          <a:off x="7581689" y="4544396"/>
          <a:ext cx="1914313" cy="1220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96" name="Equation" r:id="rId27" imgW="622080" imgH="583920" progId="Equation.3">
                  <p:embed/>
                </p:oleObj>
              </mc:Choice>
              <mc:Fallback>
                <p:oleObj name="Equation" r:id="rId27" imgW="622080" imgH="5839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689" y="4544396"/>
                        <a:ext cx="1914313" cy="1220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7" name="Object 23"/>
          <p:cNvGraphicFramePr>
            <a:graphicFrameLocks noChangeAspect="1"/>
          </p:cNvGraphicFramePr>
          <p:nvPr/>
        </p:nvGraphicFramePr>
        <p:xfrm>
          <a:off x="9456121" y="4386968"/>
          <a:ext cx="1987779" cy="1420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97" name="Equation" r:id="rId29" imgW="939600" imgH="736560" progId="Equation.3">
                  <p:embed/>
                </p:oleObj>
              </mc:Choice>
              <mc:Fallback>
                <p:oleObj name="Equation" r:id="rId29" imgW="939600" imgH="7365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6121" y="4386968"/>
                        <a:ext cx="1987779" cy="1420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8" name="Object 24"/>
          <p:cNvGraphicFramePr>
            <a:graphicFrameLocks noChangeAspect="1"/>
          </p:cNvGraphicFramePr>
          <p:nvPr/>
        </p:nvGraphicFramePr>
        <p:xfrm>
          <a:off x="5365115" y="4460434"/>
          <a:ext cx="2275346" cy="1289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98" name="Equation" r:id="rId31" imgW="749160" imgH="634680" progId="Equation.3">
                  <p:embed/>
                </p:oleObj>
              </mc:Choice>
              <mc:Fallback>
                <p:oleObj name="Equation" r:id="rId31" imgW="749160" imgH="6346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115" y="4460434"/>
                        <a:ext cx="2275346" cy="1289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9" name="Object 25"/>
          <p:cNvGraphicFramePr>
            <a:graphicFrameLocks noChangeAspect="1"/>
          </p:cNvGraphicFramePr>
          <p:nvPr/>
        </p:nvGraphicFramePr>
        <p:xfrm>
          <a:off x="3249295" y="4544395"/>
          <a:ext cx="2141008" cy="1238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99" name="Equation" r:id="rId33" imgW="914400" imgH="634680" progId="Equation.3">
                  <p:embed/>
                </p:oleObj>
              </mc:Choice>
              <mc:Fallback>
                <p:oleObj name="Equation" r:id="rId33" imgW="914400" imgH="6346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295" y="4544395"/>
                        <a:ext cx="2141008" cy="1238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30" name="Object 26"/>
          <p:cNvGraphicFramePr>
            <a:graphicFrameLocks noChangeAspect="1"/>
          </p:cNvGraphicFramePr>
          <p:nvPr/>
        </p:nvGraphicFramePr>
        <p:xfrm>
          <a:off x="2745528" y="5763581"/>
          <a:ext cx="2115820" cy="1175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00" name="Equation" r:id="rId35" imgW="774360" imgH="583920" progId="Equation.3">
                  <p:embed/>
                </p:oleObj>
              </mc:Choice>
              <mc:Fallback>
                <p:oleObj name="Equation" r:id="rId35" imgW="774360" imgH="58392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528" y="5763581"/>
                        <a:ext cx="2115820" cy="1175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31" name="Object 27"/>
          <p:cNvGraphicFramePr>
            <a:graphicFrameLocks noChangeAspect="1"/>
          </p:cNvGraphicFramePr>
          <p:nvPr/>
        </p:nvGraphicFramePr>
        <p:xfrm>
          <a:off x="4760595" y="5763581"/>
          <a:ext cx="2275346" cy="1185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01" name="Equation" r:id="rId37" imgW="749160" imgH="583920" progId="Equation.3">
                  <p:embed/>
                </p:oleObj>
              </mc:Choice>
              <mc:Fallback>
                <p:oleObj name="Equation" r:id="rId37" imgW="749160" imgH="58392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595" y="5763581"/>
                        <a:ext cx="2275346" cy="1185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32" name="Object 28"/>
          <p:cNvGraphicFramePr>
            <a:graphicFrameLocks noChangeAspect="1"/>
          </p:cNvGraphicFramePr>
          <p:nvPr/>
        </p:nvGraphicFramePr>
        <p:xfrm>
          <a:off x="6977169" y="5763581"/>
          <a:ext cx="1639341" cy="1126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02" name="Equation" r:id="rId39" imgW="774360" imgH="583920" progId="Equation.3">
                  <p:embed/>
                </p:oleObj>
              </mc:Choice>
              <mc:Fallback>
                <p:oleObj name="Equation" r:id="rId39" imgW="774360" imgH="58392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7169" y="5763581"/>
                        <a:ext cx="1639341" cy="1126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33" name="Text Box 29"/>
          <p:cNvSpPr txBox="1">
            <a:spLocks noChangeArrowheads="1"/>
          </p:cNvSpPr>
          <p:nvPr/>
        </p:nvSpPr>
        <p:spPr bwMode="auto">
          <a:xfrm>
            <a:off x="709472" y="-29736"/>
            <a:ext cx="2290040" cy="790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 sz="4400" b="1">
                <a:solidFill>
                  <a:srgbClr val="CC0000"/>
                </a:solidFill>
                <a:ea typeface="宋体" pitchFamily="2" charset="-122"/>
              </a:rPr>
              <a:t>思考题</a:t>
            </a:r>
          </a:p>
        </p:txBody>
      </p:sp>
      <p:sp>
        <p:nvSpPr>
          <p:cNvPr id="149534" name="Text Box 30"/>
          <p:cNvSpPr txBox="1">
            <a:spLocks noChangeArrowheads="1"/>
          </p:cNvSpPr>
          <p:nvPr/>
        </p:nvSpPr>
        <p:spPr bwMode="auto">
          <a:xfrm>
            <a:off x="5556128" y="3461647"/>
            <a:ext cx="58353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en-US" altLang="zh-CN" b="1" i="1">
                <a:ea typeface="宋体" pitchFamily="2" charset="-122"/>
              </a:rPr>
              <a:t>A</a:t>
            </a:r>
          </a:p>
        </p:txBody>
      </p:sp>
      <p:sp>
        <p:nvSpPr>
          <p:cNvPr id="149535" name="Text Box 31"/>
          <p:cNvSpPr txBox="1">
            <a:spLocks noChangeArrowheads="1"/>
          </p:cNvSpPr>
          <p:nvPr/>
        </p:nvSpPr>
        <p:spPr bwMode="auto">
          <a:xfrm>
            <a:off x="2332021" y="4834761"/>
            <a:ext cx="76532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b="1" i="1">
                <a:ea typeface="宋体" pitchFamily="2" charset="-122"/>
              </a:rPr>
              <a:t>A=</a:t>
            </a:r>
          </a:p>
        </p:txBody>
      </p:sp>
      <p:sp>
        <p:nvSpPr>
          <p:cNvPr id="149536" name="Line 32"/>
          <p:cNvSpPr>
            <a:spLocks noChangeShapeType="1"/>
          </p:cNvSpPr>
          <p:nvPr/>
        </p:nvSpPr>
        <p:spPr bwMode="auto">
          <a:xfrm>
            <a:off x="2046553" y="4334492"/>
            <a:ext cx="1427339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endParaRPr lang="zh-CN" altLang="en-US"/>
          </a:p>
        </p:txBody>
      </p:sp>
      <p:sp>
        <p:nvSpPr>
          <p:cNvPr id="149537" name="Line 33"/>
          <p:cNvSpPr>
            <a:spLocks noChangeShapeType="1"/>
          </p:cNvSpPr>
          <p:nvPr/>
        </p:nvSpPr>
        <p:spPr bwMode="auto">
          <a:xfrm>
            <a:off x="5568721" y="5683118"/>
            <a:ext cx="1427339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endParaRPr lang="zh-CN" altLang="en-US"/>
          </a:p>
        </p:txBody>
      </p:sp>
      <p:sp>
        <p:nvSpPr>
          <p:cNvPr id="149538" name="Line 34"/>
          <p:cNvSpPr>
            <a:spLocks noChangeShapeType="1"/>
          </p:cNvSpPr>
          <p:nvPr/>
        </p:nvSpPr>
        <p:spPr bwMode="auto">
          <a:xfrm>
            <a:off x="3759360" y="4334492"/>
            <a:ext cx="1523894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endParaRPr lang="zh-CN" altLang="en-US"/>
          </a:p>
        </p:txBody>
      </p:sp>
      <p:sp>
        <p:nvSpPr>
          <p:cNvPr id="149539" name="Line 35"/>
          <p:cNvSpPr>
            <a:spLocks noChangeShapeType="1"/>
          </p:cNvSpPr>
          <p:nvPr/>
        </p:nvSpPr>
        <p:spPr bwMode="auto">
          <a:xfrm>
            <a:off x="3379435" y="5763581"/>
            <a:ext cx="1523894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endParaRPr lang="zh-CN" altLang="en-US"/>
          </a:p>
        </p:txBody>
      </p:sp>
      <p:sp>
        <p:nvSpPr>
          <p:cNvPr id="149540" name="Line 36"/>
          <p:cNvSpPr>
            <a:spLocks noChangeShapeType="1"/>
          </p:cNvSpPr>
          <p:nvPr/>
        </p:nvSpPr>
        <p:spPr bwMode="auto">
          <a:xfrm>
            <a:off x="5126290" y="2935664"/>
            <a:ext cx="1523894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endParaRPr lang="zh-CN" altLang="en-US"/>
          </a:p>
        </p:txBody>
      </p:sp>
      <p:sp>
        <p:nvSpPr>
          <p:cNvPr id="149541" name="Line 37"/>
          <p:cNvSpPr>
            <a:spLocks noChangeShapeType="1"/>
          </p:cNvSpPr>
          <p:nvPr/>
        </p:nvSpPr>
        <p:spPr bwMode="auto">
          <a:xfrm>
            <a:off x="7773392" y="2924802"/>
            <a:ext cx="1427339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4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4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4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4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4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4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4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4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4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4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4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0" grpId="0" autoUpdateAnimBg="0"/>
      <p:bldP spid="149518" grpId="0" autoUpdateAnimBg="0"/>
      <p:bldP spid="149524" grpId="0" autoUpdateAnimBg="0"/>
      <p:bldP spid="149534" grpId="0"/>
      <p:bldP spid="149535" grpId="0"/>
      <p:bldP spid="149536" grpId="0" animBg="1"/>
      <p:bldP spid="149537" grpId="0" animBg="1"/>
      <p:bldP spid="149538" grpId="0" animBg="1"/>
      <p:bldP spid="149539" grpId="0" animBg="1"/>
      <p:bldP spid="149540" grpId="0" animBg="1"/>
      <p:bldP spid="14954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904682" y="2032559"/>
            <a:ext cx="119492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证明</a:t>
            </a:r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: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2711944" y="3125803"/>
            <a:ext cx="269694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因为</a:t>
            </a:r>
            <a:r>
              <a:rPr lang="en-US" altLang="zh-CN" b="1" i="1" dirty="0">
                <a:ea typeface="华文楷体" pitchFamily="2" charset="-122"/>
              </a:rPr>
              <a:t>A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可逆，</a:t>
            </a: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5377709" y="3125803"/>
            <a:ext cx="109874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所以</a:t>
            </a:r>
          </a:p>
        </p:txBody>
      </p:sp>
      <p:graphicFrame>
        <p:nvGraphicFramePr>
          <p:cNvPr id="150534" name="Object 6"/>
          <p:cNvGraphicFramePr>
            <a:graphicFrameLocks noChangeAspect="1"/>
          </p:cNvGraphicFramePr>
          <p:nvPr/>
        </p:nvGraphicFramePr>
        <p:xfrm>
          <a:off x="6712691" y="3187024"/>
          <a:ext cx="1641440" cy="51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76" name="Equation" r:id="rId3" imgW="647640" imgH="241200" progId="Equation.3">
                  <p:embed/>
                </p:oleObj>
              </mc:Choice>
              <mc:Fallback>
                <p:oleObj name="Equation" r:id="rId3" imgW="64764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2691" y="3187024"/>
                        <a:ext cx="1641440" cy="51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8450687" y="3062832"/>
            <a:ext cx="92777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由</a:t>
            </a:r>
          </a:p>
        </p:txBody>
      </p:sp>
      <p:graphicFrame>
        <p:nvGraphicFramePr>
          <p:cNvPr id="150536" name="Object 8"/>
          <p:cNvGraphicFramePr>
            <a:graphicFrameLocks noChangeAspect="1"/>
          </p:cNvGraphicFramePr>
          <p:nvPr/>
        </p:nvGraphicFramePr>
        <p:xfrm>
          <a:off x="3114958" y="3676797"/>
          <a:ext cx="4966300" cy="577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77" name="Equation" r:id="rId5" imgW="1879560" imgH="291960" progId="Equation.3">
                  <p:embed/>
                </p:oleObj>
              </mc:Choice>
              <mc:Fallback>
                <p:oleObj name="Equation" r:id="rId5" imgW="1879560" imgH="291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958" y="3676797"/>
                        <a:ext cx="4966300" cy="577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1903819" y="4351985"/>
            <a:ext cx="66273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得</a:t>
            </a:r>
          </a:p>
        </p:txBody>
      </p:sp>
      <p:graphicFrame>
        <p:nvGraphicFramePr>
          <p:cNvPr id="150538" name="Object 10"/>
          <p:cNvGraphicFramePr>
            <a:graphicFrameLocks noChangeAspect="1"/>
          </p:cNvGraphicFramePr>
          <p:nvPr/>
        </p:nvGraphicFramePr>
        <p:xfrm>
          <a:off x="2308931" y="4268023"/>
          <a:ext cx="7014951" cy="1175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78" name="Equation" r:id="rId7" imgW="2654280" imgH="583920" progId="Equation.3">
                  <p:embed/>
                </p:oleObj>
              </mc:Choice>
              <mc:Fallback>
                <p:oleObj name="Equation" r:id="rId7" imgW="2654280" imgH="5839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931" y="4268023"/>
                        <a:ext cx="7014951" cy="1175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1910115" y="5506450"/>
            <a:ext cx="109874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所以</a:t>
            </a:r>
          </a:p>
        </p:txBody>
      </p:sp>
      <p:graphicFrame>
        <p:nvGraphicFramePr>
          <p:cNvPr id="150540" name="Object 12"/>
          <p:cNvGraphicFramePr>
            <a:graphicFrameLocks noChangeAspect="1"/>
          </p:cNvGraphicFramePr>
          <p:nvPr/>
        </p:nvGraphicFramePr>
        <p:xfrm>
          <a:off x="3014204" y="5495955"/>
          <a:ext cx="1914313" cy="64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79" name="Equation" r:id="rId9" imgW="571320" imgH="228600" progId="Equation.3">
                  <p:embed/>
                </p:oleObj>
              </mc:Choice>
              <mc:Fallback>
                <p:oleObj name="Equation" r:id="rId9" imgW="57132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204" y="5495955"/>
                        <a:ext cx="1914313" cy="64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1" name="Object 13"/>
          <p:cNvGraphicFramePr>
            <a:graphicFrameLocks noChangeAspect="1"/>
          </p:cNvGraphicFramePr>
          <p:nvPr/>
        </p:nvGraphicFramePr>
        <p:xfrm>
          <a:off x="5283253" y="5284303"/>
          <a:ext cx="3224107" cy="107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80" name="Equation" r:id="rId11" imgW="1269720" imgH="545760" progId="Equation.3">
                  <p:embed/>
                </p:oleObj>
              </mc:Choice>
              <mc:Fallback>
                <p:oleObj name="Equation" r:id="rId11" imgW="1269720" imgH="5457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53" y="5284303"/>
                        <a:ext cx="3224107" cy="107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3" name="Object 15"/>
          <p:cNvGraphicFramePr>
            <a:graphicFrameLocks noChangeAspect="1"/>
          </p:cNvGraphicFramePr>
          <p:nvPr/>
        </p:nvGraphicFramePr>
        <p:xfrm>
          <a:off x="7283627" y="-110199"/>
          <a:ext cx="3440307" cy="1729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81" name="Equation" r:id="rId13" imgW="1028520" imgH="711000" progId="Equation.DSMT4">
                  <p:embed/>
                </p:oleObj>
              </mc:Choice>
              <mc:Fallback>
                <p:oleObj name="Equation" r:id="rId13" imgW="1028520" imgH="711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627" y="-110199"/>
                        <a:ext cx="3440307" cy="1729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4" name="Text Box 16"/>
          <p:cNvSpPr txBox="1">
            <a:spLocks noChangeArrowheads="1"/>
          </p:cNvSpPr>
          <p:nvPr/>
        </p:nvSpPr>
        <p:spPr bwMode="auto">
          <a:xfrm>
            <a:off x="999137" y="428552"/>
            <a:ext cx="576669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400" b="1">
                <a:ea typeface="黑体" pitchFamily="49" charset="-122"/>
              </a:rPr>
              <a:t>2. </a:t>
            </a:r>
            <a:r>
              <a:rPr lang="zh-CN" altLang="en-US" sz="3400" b="1">
                <a:ea typeface="黑体" pitchFamily="49" charset="-122"/>
              </a:rPr>
              <a:t>已知三阶矩阵</a:t>
            </a:r>
            <a:r>
              <a:rPr lang="en-US" altLang="zh-CN" sz="3400" b="1" i="1">
                <a:ea typeface="黑体" pitchFamily="49" charset="-122"/>
              </a:rPr>
              <a:t>A</a:t>
            </a:r>
            <a:r>
              <a:rPr lang="zh-CN" altLang="en-US" sz="3400" b="1">
                <a:ea typeface="黑体" pitchFamily="49" charset="-122"/>
              </a:rPr>
              <a:t>的逆矩阵为</a:t>
            </a:r>
          </a:p>
        </p:txBody>
      </p:sp>
      <p:sp>
        <p:nvSpPr>
          <p:cNvPr id="150545" name="Text Box 17"/>
          <p:cNvSpPr txBox="1">
            <a:spLocks noChangeArrowheads="1"/>
          </p:cNvSpPr>
          <p:nvPr/>
        </p:nvSpPr>
        <p:spPr bwMode="auto">
          <a:xfrm>
            <a:off x="1379062" y="1124729"/>
            <a:ext cx="543807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400" b="1">
                <a:ea typeface="黑体" pitchFamily="49" charset="-122"/>
              </a:rPr>
              <a:t>求</a:t>
            </a:r>
            <a:r>
              <a:rPr lang="en-US" altLang="zh-CN" sz="3400" b="1" i="1">
                <a:ea typeface="黑体" pitchFamily="49" charset="-122"/>
              </a:rPr>
              <a:t>A</a:t>
            </a:r>
            <a:r>
              <a:rPr lang="zh-CN" altLang="en-US" sz="3400" b="1">
                <a:ea typeface="黑体" pitchFamily="49" charset="-122"/>
              </a:rPr>
              <a:t>的伴随矩阵</a:t>
            </a:r>
            <a:r>
              <a:rPr lang="en-US" altLang="zh-CN" sz="3400" b="1" i="1">
                <a:ea typeface="黑体" pitchFamily="49" charset="-122"/>
              </a:rPr>
              <a:t>A</a:t>
            </a:r>
            <a:r>
              <a:rPr lang="en-US" altLang="zh-CN" sz="3400" b="1" baseline="30000">
                <a:ea typeface="黑体" pitchFamily="49" charset="-122"/>
              </a:rPr>
              <a:t>*</a:t>
            </a:r>
            <a:r>
              <a:rPr lang="zh-CN" altLang="en-US" sz="3400" b="1">
                <a:ea typeface="黑体" pitchFamily="49" charset="-122"/>
              </a:rPr>
              <a:t>的逆矩阵</a:t>
            </a:r>
            <a:r>
              <a:rPr lang="en-US" altLang="zh-CN" sz="3400" b="1">
                <a:ea typeface="黑体" pitchFamily="49" charset="-122"/>
              </a:rPr>
              <a:t>.</a:t>
            </a:r>
          </a:p>
        </p:txBody>
      </p:sp>
      <p:sp>
        <p:nvSpPr>
          <p:cNvPr id="150546" name="Text Box 18"/>
          <p:cNvSpPr txBox="1">
            <a:spLocks noChangeArrowheads="1"/>
          </p:cNvSpPr>
          <p:nvPr/>
        </p:nvSpPr>
        <p:spPr bwMode="auto">
          <a:xfrm>
            <a:off x="2711944" y="2111272"/>
            <a:ext cx="372767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400" b="1" dirty="0">
                <a:latin typeface="华文楷体" pitchFamily="2" charset="-122"/>
                <a:ea typeface="华文楷体" pitchFamily="2" charset="-122"/>
              </a:rPr>
              <a:t>以前例子我们已知</a:t>
            </a:r>
          </a:p>
        </p:txBody>
      </p:sp>
      <p:graphicFrame>
        <p:nvGraphicFramePr>
          <p:cNvPr id="150547" name="Object 19"/>
          <p:cNvGraphicFramePr>
            <a:graphicFrameLocks noChangeAspect="1"/>
          </p:cNvGraphicFramePr>
          <p:nvPr/>
        </p:nvGraphicFramePr>
        <p:xfrm>
          <a:off x="6807148" y="1952096"/>
          <a:ext cx="3224107" cy="1079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82" name="Equation" r:id="rId15" imgW="1269720" imgH="545760" progId="Equation.3">
                  <p:embed/>
                </p:oleObj>
              </mc:Choice>
              <mc:Fallback>
                <p:oleObj name="Equation" r:id="rId15" imgW="1269720" imgH="5457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148" y="1952096"/>
                        <a:ext cx="3224107" cy="1079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8" name="Rectangle 20"/>
          <p:cNvSpPr>
            <a:spLocks noChangeArrowheads="1"/>
          </p:cNvSpPr>
          <p:nvPr/>
        </p:nvSpPr>
        <p:spPr bwMode="auto">
          <a:xfrm>
            <a:off x="1664530" y="3125803"/>
            <a:ext cx="8197094" cy="3388751"/>
          </a:xfrm>
          <a:prstGeom prst="rect">
            <a:avLst/>
          </a:prstGeom>
          <a:noFill/>
          <a:ln w="38100" cmpd="dbl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5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autoUpdateAnimBg="0"/>
      <p:bldP spid="150532" grpId="0" autoUpdateAnimBg="0"/>
      <p:bldP spid="150533" grpId="0" autoUpdateAnimBg="0"/>
      <p:bldP spid="150535" grpId="0" autoUpdateAnimBg="0"/>
      <p:bldP spid="150537" grpId="0" autoUpdateAnimBg="0"/>
      <p:bldP spid="150539" grpId="0" autoUpdateAnimBg="0"/>
      <p:bldP spid="150546" grpId="0"/>
      <p:bldP spid="1505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82" name="Object 30"/>
          <p:cNvGraphicFramePr>
            <a:graphicFrameLocks noChangeAspect="1"/>
          </p:cNvGraphicFramePr>
          <p:nvPr/>
        </p:nvGraphicFramePr>
        <p:xfrm>
          <a:off x="803928" y="1294401"/>
          <a:ext cx="5438580" cy="1437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56" name="Equation" r:id="rId3" imgW="2057400" imgH="698400" progId="Equation.DSMT4">
                  <p:embed/>
                </p:oleObj>
              </mc:Choice>
              <mc:Fallback>
                <p:oleObj name="Equation" r:id="rId3" imgW="2057400" imgH="6984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928" y="1294401"/>
                        <a:ext cx="5438580" cy="1437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8" name="Line 6"/>
          <p:cNvSpPr>
            <a:spLocks noChangeShapeType="1"/>
          </p:cNvSpPr>
          <p:nvPr/>
        </p:nvSpPr>
        <p:spPr bwMode="auto">
          <a:xfrm>
            <a:off x="4332393" y="1318889"/>
            <a:ext cx="0" cy="1427339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/>
          <a:lstStyle/>
          <a:p>
            <a:endParaRPr lang="zh-CN" altLang="en-US"/>
          </a:p>
        </p:txBody>
      </p:sp>
      <p:graphicFrame>
        <p:nvGraphicFramePr>
          <p:cNvPr id="151560" name="Object 8"/>
          <p:cNvGraphicFramePr>
            <a:graphicFrameLocks noChangeAspect="1"/>
          </p:cNvGraphicFramePr>
          <p:nvPr/>
        </p:nvGraphicFramePr>
        <p:xfrm>
          <a:off x="6202628" y="1332883"/>
          <a:ext cx="5308441" cy="1595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57" name="Equation" r:id="rId5" imgW="2019240" imgH="698400" progId="Equation.DSMT4">
                  <p:embed/>
                </p:oleObj>
              </mc:Choice>
              <mc:Fallback>
                <p:oleObj name="Equation" r:id="rId5" imgW="2019240" imgH="698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2628" y="1332883"/>
                        <a:ext cx="5308441" cy="1595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1" name="Line 9"/>
          <p:cNvSpPr>
            <a:spLocks noChangeShapeType="1"/>
          </p:cNvSpPr>
          <p:nvPr/>
        </p:nvSpPr>
        <p:spPr bwMode="auto">
          <a:xfrm>
            <a:off x="9472913" y="1318889"/>
            <a:ext cx="0" cy="1427339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/>
          <a:lstStyle/>
          <a:p>
            <a:endParaRPr lang="zh-CN" altLang="en-US"/>
          </a:p>
        </p:txBody>
      </p:sp>
      <p:graphicFrame>
        <p:nvGraphicFramePr>
          <p:cNvPr id="151563" name="Object 11"/>
          <p:cNvGraphicFramePr>
            <a:graphicFrameLocks noChangeAspect="1"/>
          </p:cNvGraphicFramePr>
          <p:nvPr/>
        </p:nvGraphicFramePr>
        <p:xfrm>
          <a:off x="1057910" y="3131050"/>
          <a:ext cx="5289550" cy="24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58" name="Equation" r:id="rId7" imgW="2184120" imgH="1054080" progId="Equation.DSMT4">
                  <p:embed/>
                </p:oleObj>
              </mc:Choice>
              <mc:Fallback>
                <p:oleObj name="Equation" r:id="rId7" imgW="2184120" imgH="10540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910" y="3131050"/>
                        <a:ext cx="5289550" cy="2408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4" name="Line 12"/>
          <p:cNvSpPr>
            <a:spLocks noChangeShapeType="1"/>
          </p:cNvSpPr>
          <p:nvPr/>
        </p:nvSpPr>
        <p:spPr bwMode="auto">
          <a:xfrm>
            <a:off x="4141382" y="3461648"/>
            <a:ext cx="0" cy="1983581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/>
          <a:lstStyle/>
          <a:p>
            <a:endParaRPr lang="zh-CN" altLang="en-US"/>
          </a:p>
        </p:txBody>
      </p:sp>
      <p:graphicFrame>
        <p:nvGraphicFramePr>
          <p:cNvPr id="151566" name="Object 14"/>
          <p:cNvGraphicFramePr>
            <a:graphicFrameLocks noChangeAspect="1"/>
          </p:cNvGraphicFramePr>
          <p:nvPr/>
        </p:nvGraphicFramePr>
        <p:xfrm>
          <a:off x="6271895" y="3239499"/>
          <a:ext cx="5281154" cy="213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59" name="Equation" r:id="rId9" imgW="2298600" imgH="1066680" progId="Equation.DSMT4">
                  <p:embed/>
                </p:oleObj>
              </mc:Choice>
              <mc:Fallback>
                <p:oleObj name="Equation" r:id="rId9" imgW="2298600" imgH="10666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1895" y="3239499"/>
                        <a:ext cx="5281154" cy="213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7" name="Line 15"/>
          <p:cNvSpPr>
            <a:spLocks noChangeShapeType="1"/>
          </p:cNvSpPr>
          <p:nvPr/>
        </p:nvSpPr>
        <p:spPr bwMode="auto">
          <a:xfrm>
            <a:off x="9187445" y="3239500"/>
            <a:ext cx="0" cy="1983581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/>
          <a:lstStyle/>
          <a:p>
            <a:endParaRPr lang="zh-CN" altLang="en-US"/>
          </a:p>
        </p:txBody>
      </p:sp>
      <p:sp>
        <p:nvSpPr>
          <p:cNvPr id="151583" name="Text Box 31"/>
          <p:cNvSpPr txBox="1">
            <a:spLocks noChangeArrowheads="1"/>
          </p:cNvSpPr>
          <p:nvPr/>
        </p:nvSpPr>
        <p:spPr bwMode="auto">
          <a:xfrm>
            <a:off x="904682" y="524757"/>
            <a:ext cx="247091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400" b="1">
                <a:ea typeface="黑体" pitchFamily="49" charset="-122"/>
              </a:rPr>
              <a:t>先由 </a:t>
            </a:r>
            <a:r>
              <a:rPr lang="en-US" altLang="zh-CN" sz="3400" b="1" i="1">
                <a:ea typeface="黑体" pitchFamily="49" charset="-122"/>
              </a:rPr>
              <a:t>A</a:t>
            </a:r>
            <a:r>
              <a:rPr lang="en-US" altLang="zh-CN" sz="3400" b="1" baseline="30000">
                <a:ea typeface="黑体" pitchFamily="49" charset="-122"/>
              </a:rPr>
              <a:t>-1</a:t>
            </a:r>
            <a:r>
              <a:rPr lang="zh-CN" altLang="en-US" sz="3400" b="1">
                <a:ea typeface="黑体" pitchFamily="49" charset="-122"/>
              </a:rPr>
              <a:t>求</a:t>
            </a:r>
            <a:r>
              <a:rPr lang="en-US" altLang="zh-CN" sz="3400" b="1" i="1">
                <a:ea typeface="黑体" pitchFamily="49" charset="-122"/>
              </a:rPr>
              <a:t>A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 animBg="1"/>
      <p:bldP spid="151561" grpId="0" animBg="1"/>
      <p:bldP spid="151564" grpId="0" animBg="1"/>
      <p:bldP spid="1515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902583" y="1736029"/>
            <a:ext cx="10615226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 anchor="ctr">
            <a:spAutoFit/>
          </a:bodyPr>
          <a:lstStyle/>
          <a:p>
            <a:pPr marL="1321404" indent="-1321404"/>
            <a:r>
              <a:rPr lang="zh-CN" altLang="en-US" b="1" dirty="0">
                <a:solidFill>
                  <a:srgbClr val="FF0000"/>
                </a:solidFill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en-US" altLang="zh-CN" b="1" dirty="0"/>
              <a:t>	</a:t>
            </a:r>
            <a:r>
              <a:rPr lang="zh-CN" altLang="en-US" b="1" dirty="0"/>
              <a:t>如果矩阵</a:t>
            </a:r>
            <a:r>
              <a:rPr lang="en-US" altLang="zh-CN" b="1" i="1" dirty="0"/>
              <a:t>A</a:t>
            </a:r>
            <a:r>
              <a:rPr lang="zh-CN" altLang="en-US" b="1" dirty="0" smtClean="0"/>
              <a:t>经</a:t>
            </a:r>
            <a:r>
              <a:rPr lang="zh-CN" altLang="en-US" b="1" dirty="0" smtClean="0">
                <a:solidFill>
                  <a:srgbClr val="CC0000"/>
                </a:solidFill>
              </a:rPr>
              <a:t>有限</a:t>
            </a:r>
            <a:r>
              <a:rPr lang="zh-CN" altLang="en-US" b="1" dirty="0">
                <a:solidFill>
                  <a:srgbClr val="CC0000"/>
                </a:solidFill>
              </a:rPr>
              <a:t>次</a:t>
            </a:r>
            <a:r>
              <a:rPr lang="zh-CN" altLang="en-US" b="1" dirty="0"/>
              <a:t>初等变换变成矩阵</a:t>
            </a:r>
            <a:r>
              <a:rPr lang="en-US" altLang="zh-CN" b="1" i="1" dirty="0"/>
              <a:t>B</a:t>
            </a:r>
            <a:r>
              <a:rPr lang="zh-CN" altLang="en-US" b="1" dirty="0"/>
              <a:t>，就称矩阵</a:t>
            </a:r>
            <a:r>
              <a:rPr lang="en-US" altLang="zh-CN" b="1" i="1" dirty="0"/>
              <a:t>A</a:t>
            </a:r>
            <a:r>
              <a:rPr lang="zh-CN" altLang="en-US" b="1" dirty="0"/>
              <a:t>和</a:t>
            </a:r>
            <a:r>
              <a:rPr lang="en-US" altLang="zh-CN" b="1" i="1" dirty="0"/>
              <a:t>B</a:t>
            </a:r>
            <a:r>
              <a:rPr lang="zh-CN" altLang="en-US" b="1" dirty="0">
                <a:solidFill>
                  <a:srgbClr val="0000CC"/>
                </a:solidFill>
              </a:rPr>
              <a:t>等价</a:t>
            </a:r>
            <a:r>
              <a:rPr lang="en-US" altLang="zh-CN" b="1" dirty="0"/>
              <a:t>. </a:t>
            </a:r>
          </a:p>
        </p:txBody>
      </p:sp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3197947" y="3016981"/>
            <a:ext cx="5808011" cy="634955"/>
          </a:xfrm>
          <a:prstGeom prst="rect">
            <a:avLst/>
          </a:prstGeom>
          <a:solidFill>
            <a:srgbClr val="66FFFF"/>
          </a:solidFill>
          <a:ln w="57150" cmpd="thinThick" algn="ctr">
            <a:solidFill>
              <a:srgbClr val="0000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12261" tIns="56130" rIns="112261" bIns="56130" anchor="ctr">
            <a:spAutoFit/>
          </a:bodyPr>
          <a:lstStyle/>
          <a:p>
            <a:pPr algn="ctr"/>
            <a:r>
              <a:rPr lang="zh-CN" altLang="en-US" b="1">
                <a:ea typeface="楷体_GB2312" pitchFamily="49" charset="-122"/>
              </a:rPr>
              <a:t>等价是矩阵间的一种关系</a:t>
            </a:r>
            <a:r>
              <a:rPr lang="zh-CN" altLang="en-US" b="1"/>
              <a:t> </a:t>
            </a:r>
          </a:p>
        </p:txBody>
      </p:sp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952416" y="3808991"/>
            <a:ext cx="514953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b="1"/>
              <a:t>不难证明，矩阵等价具有 </a:t>
            </a:r>
          </a:p>
        </p:txBody>
      </p:sp>
      <p:sp>
        <p:nvSpPr>
          <p:cNvPr id="95250" name="Rectangle 18"/>
          <p:cNvSpPr>
            <a:spLocks noChangeArrowheads="1"/>
          </p:cNvSpPr>
          <p:nvPr/>
        </p:nvSpPr>
        <p:spPr bwMode="auto">
          <a:xfrm>
            <a:off x="1502361" y="4379227"/>
            <a:ext cx="470710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en-US" altLang="zh-CN" b="1"/>
              <a:t>(1) </a:t>
            </a:r>
            <a:r>
              <a:rPr lang="zh-CN" altLang="en-US" b="1">
                <a:solidFill>
                  <a:srgbClr val="0000CC"/>
                </a:solidFill>
              </a:rPr>
              <a:t>反身性</a:t>
            </a:r>
            <a:r>
              <a:rPr lang="zh-CN" altLang="en-US" b="1"/>
              <a:t>：</a:t>
            </a:r>
            <a:r>
              <a:rPr lang="en-US" altLang="zh-CN" b="1" i="1"/>
              <a:t>A</a:t>
            </a:r>
            <a:r>
              <a:rPr lang="zh-CN" altLang="en-US" b="1"/>
              <a:t>与</a:t>
            </a:r>
            <a:r>
              <a:rPr lang="en-US" altLang="zh-CN" b="1" i="1"/>
              <a:t>A</a:t>
            </a:r>
            <a:r>
              <a:rPr lang="zh-CN" altLang="en-US" b="1"/>
              <a:t>等价</a:t>
            </a:r>
            <a:r>
              <a:rPr lang="en-US" altLang="zh-CN" b="1"/>
              <a:t>. </a:t>
            </a:r>
          </a:p>
        </p:txBody>
      </p:sp>
      <p:sp>
        <p:nvSpPr>
          <p:cNvPr id="95251" name="Rectangle 19"/>
          <p:cNvSpPr>
            <a:spLocks noChangeArrowheads="1"/>
          </p:cNvSpPr>
          <p:nvPr/>
        </p:nvSpPr>
        <p:spPr bwMode="auto">
          <a:xfrm>
            <a:off x="1502361" y="4935470"/>
            <a:ext cx="791311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en-US" altLang="zh-CN" b="1"/>
              <a:t>(2) </a:t>
            </a:r>
            <a:r>
              <a:rPr lang="zh-CN" altLang="en-US" b="1">
                <a:solidFill>
                  <a:srgbClr val="0000CC"/>
                </a:solidFill>
              </a:rPr>
              <a:t>对称性</a:t>
            </a:r>
            <a:r>
              <a:rPr lang="zh-CN" altLang="en-US" b="1"/>
              <a:t>：若</a:t>
            </a:r>
            <a:r>
              <a:rPr lang="en-US" altLang="zh-CN" b="1" i="1"/>
              <a:t>A</a:t>
            </a:r>
            <a:r>
              <a:rPr lang="zh-CN" altLang="en-US" b="1"/>
              <a:t>与</a:t>
            </a:r>
            <a:r>
              <a:rPr lang="en-US" altLang="zh-CN" b="1" i="1"/>
              <a:t>B</a:t>
            </a:r>
            <a:r>
              <a:rPr lang="zh-CN" altLang="en-US" b="1"/>
              <a:t>等价，则</a:t>
            </a:r>
            <a:r>
              <a:rPr lang="en-US" altLang="zh-CN" b="1" i="1"/>
              <a:t>B</a:t>
            </a:r>
            <a:r>
              <a:rPr lang="zh-CN" altLang="en-US" b="1"/>
              <a:t>与</a:t>
            </a:r>
            <a:r>
              <a:rPr lang="en-US" altLang="zh-CN" b="1" i="1"/>
              <a:t>A</a:t>
            </a:r>
            <a:r>
              <a:rPr lang="zh-CN" altLang="en-US" b="1"/>
              <a:t>等价</a:t>
            </a:r>
            <a:r>
              <a:rPr lang="en-US" altLang="zh-CN" b="1"/>
              <a:t>. </a:t>
            </a:r>
          </a:p>
        </p:txBody>
      </p:sp>
      <p:sp>
        <p:nvSpPr>
          <p:cNvPr id="95252" name="Rectangle 20"/>
          <p:cNvSpPr>
            <a:spLocks noChangeArrowheads="1"/>
          </p:cNvSpPr>
          <p:nvPr/>
        </p:nvSpPr>
        <p:spPr bwMode="auto">
          <a:xfrm>
            <a:off x="1502361" y="5506442"/>
            <a:ext cx="1035085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 anchor="ctr">
            <a:spAutoFit/>
          </a:bodyPr>
          <a:lstStyle/>
          <a:p>
            <a:r>
              <a:rPr lang="en-US" altLang="zh-CN" b="1" dirty="0"/>
              <a:t>(3) </a:t>
            </a:r>
            <a:r>
              <a:rPr lang="zh-CN" altLang="en-US" b="1" dirty="0">
                <a:solidFill>
                  <a:srgbClr val="0000CC"/>
                </a:solidFill>
              </a:rPr>
              <a:t>传递性</a:t>
            </a:r>
            <a:r>
              <a:rPr lang="zh-CN" altLang="en-US" b="1" dirty="0"/>
              <a:t>：若</a:t>
            </a:r>
            <a:r>
              <a:rPr lang="en-US" altLang="zh-CN" b="1" i="1" dirty="0"/>
              <a:t>A</a:t>
            </a:r>
            <a:r>
              <a:rPr lang="zh-CN" altLang="en-US" b="1" dirty="0"/>
              <a:t>与</a:t>
            </a:r>
            <a:r>
              <a:rPr lang="en-US" altLang="zh-CN" b="1" i="1" dirty="0"/>
              <a:t>B</a:t>
            </a:r>
            <a:r>
              <a:rPr lang="zh-CN" altLang="en-US" b="1" dirty="0"/>
              <a:t>等价</a:t>
            </a:r>
            <a:r>
              <a:rPr lang="zh-CN" altLang="en-US" b="1" i="1" dirty="0"/>
              <a:t>，</a:t>
            </a:r>
            <a:r>
              <a:rPr lang="en-US" altLang="zh-CN" b="1" i="1" dirty="0"/>
              <a:t>B</a:t>
            </a:r>
            <a:r>
              <a:rPr lang="zh-CN" altLang="en-US" b="1" dirty="0"/>
              <a:t>与</a:t>
            </a:r>
            <a:r>
              <a:rPr lang="en-US" altLang="zh-CN" b="1" i="1" dirty="0"/>
              <a:t>C</a:t>
            </a:r>
            <a:r>
              <a:rPr lang="zh-CN" altLang="en-US" b="1" dirty="0"/>
              <a:t>等价，则</a:t>
            </a:r>
            <a:r>
              <a:rPr lang="en-US" altLang="zh-CN" b="1" i="1" dirty="0"/>
              <a:t>A</a:t>
            </a:r>
            <a:r>
              <a:rPr lang="zh-CN" altLang="en-US" b="1" dirty="0"/>
              <a:t>与</a:t>
            </a:r>
            <a:r>
              <a:rPr lang="en-US" altLang="zh-CN" b="1" i="1" dirty="0"/>
              <a:t>C</a:t>
            </a:r>
            <a:r>
              <a:rPr lang="en-US" altLang="zh-CN" b="1" dirty="0"/>
              <a:t> </a:t>
            </a:r>
            <a:r>
              <a:rPr lang="zh-CN" altLang="en-US" b="1" dirty="0"/>
              <a:t>等价</a:t>
            </a:r>
            <a:r>
              <a:rPr lang="en-US" altLang="zh-CN" b="1" dirty="0"/>
              <a:t>.</a:t>
            </a:r>
          </a:p>
        </p:txBody>
      </p:sp>
      <p:graphicFrame>
        <p:nvGraphicFramePr>
          <p:cNvPr id="95254" name="Object 22"/>
          <p:cNvGraphicFramePr>
            <a:graphicFrameLocks noChangeAspect="1"/>
          </p:cNvGraphicFramePr>
          <p:nvPr/>
        </p:nvGraphicFramePr>
        <p:xfrm>
          <a:off x="2332021" y="605220"/>
          <a:ext cx="1360170" cy="51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3" name="Equation" r:id="rId3" imgW="1028520" imgH="469800" progId="Equation.3">
                  <p:embed/>
                </p:oleObj>
              </mc:Choice>
              <mc:Fallback>
                <p:oleObj name="Equation" r:id="rId3" imgW="1028520" imgH="469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21" y="605220"/>
                        <a:ext cx="1360170" cy="517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3855915" y="524757"/>
            <a:ext cx="251883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逆变换</a:t>
            </a:r>
          </a:p>
        </p:txBody>
      </p:sp>
      <p:graphicFrame>
        <p:nvGraphicFramePr>
          <p:cNvPr id="95256" name="Object 24"/>
          <p:cNvGraphicFramePr>
            <a:graphicFrameLocks noChangeAspect="1"/>
          </p:cNvGraphicFramePr>
          <p:nvPr/>
        </p:nvGraphicFramePr>
        <p:xfrm>
          <a:off x="5665277" y="605220"/>
          <a:ext cx="1511300" cy="51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4" name="Equation" r:id="rId5" imgW="1143000" imgH="469800" progId="Equation.3">
                  <p:embed/>
                </p:oleObj>
              </mc:Choice>
              <mc:Fallback>
                <p:oleObj name="Equation" r:id="rId5" imgW="1143000" imgH="469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277" y="605220"/>
                        <a:ext cx="1511300" cy="517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7" name="Text Box 25"/>
          <p:cNvSpPr txBox="1">
            <a:spLocks noChangeArrowheads="1"/>
          </p:cNvSpPr>
          <p:nvPr/>
        </p:nvSpPr>
        <p:spPr bwMode="auto">
          <a:xfrm>
            <a:off x="1368566" y="524757"/>
            <a:ext cx="81020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400" b="1">
                <a:ea typeface="黑体" pitchFamily="49" charset="-122"/>
              </a:rPr>
              <a:t>如</a:t>
            </a:r>
            <a:r>
              <a:rPr lang="en-US" altLang="zh-CN" sz="3400" b="1">
                <a:ea typeface="黑体" pitchFamily="49" charset="-122"/>
              </a:rPr>
              <a:t>:</a:t>
            </a:r>
          </a:p>
        </p:txBody>
      </p:sp>
      <p:graphicFrame>
        <p:nvGraphicFramePr>
          <p:cNvPr id="95258" name="Object 26"/>
          <p:cNvGraphicFramePr>
            <a:graphicFrameLocks noChangeAspect="1"/>
          </p:cNvGraphicFramePr>
          <p:nvPr/>
        </p:nvGraphicFramePr>
        <p:xfrm>
          <a:off x="2319426" y="1159713"/>
          <a:ext cx="1326586" cy="51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5" name="Equation" r:id="rId7" imgW="1002960" imgH="469800" progId="Equation.3">
                  <p:embed/>
                </p:oleObj>
              </mc:Choice>
              <mc:Fallback>
                <p:oleObj name="Equation" r:id="rId7" imgW="1002960" imgH="469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426" y="1159713"/>
                        <a:ext cx="1326586" cy="517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9" name="Text Box 27"/>
          <p:cNvSpPr txBox="1">
            <a:spLocks noChangeArrowheads="1"/>
          </p:cNvSpPr>
          <p:nvPr/>
        </p:nvSpPr>
        <p:spPr bwMode="auto">
          <a:xfrm>
            <a:off x="3843321" y="1081000"/>
            <a:ext cx="251883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逆变换</a:t>
            </a:r>
          </a:p>
        </p:txBody>
      </p:sp>
      <p:graphicFrame>
        <p:nvGraphicFramePr>
          <p:cNvPr id="95260" name="Object 28"/>
          <p:cNvGraphicFramePr>
            <a:graphicFrameLocks noChangeAspect="1"/>
          </p:cNvGraphicFramePr>
          <p:nvPr/>
        </p:nvGraphicFramePr>
        <p:xfrm>
          <a:off x="5631692" y="1159713"/>
          <a:ext cx="4114094" cy="531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6" name="Equation" r:id="rId9" imgW="3111480" imgH="482400" progId="Equation.3">
                  <p:embed/>
                </p:oleObj>
              </mc:Choice>
              <mc:Fallback>
                <p:oleObj name="Equation" r:id="rId9" imgW="3111480" imgH="4824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1692" y="1159713"/>
                        <a:ext cx="4114094" cy="531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7" grpId="0"/>
      <p:bldP spid="95248" grpId="0" animBg="1"/>
      <p:bldP spid="95249" grpId="0"/>
      <p:bldP spid="95250" grpId="0"/>
      <p:bldP spid="95251" grpId="0"/>
      <p:bldP spid="95252" grpId="0"/>
      <p:bldP spid="95255" grpId="0" autoUpdateAnimBg="0"/>
      <p:bldP spid="9525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578" name="Object 2"/>
          <p:cNvGraphicFramePr>
            <a:graphicFrameLocks noChangeAspect="1"/>
          </p:cNvGraphicFramePr>
          <p:nvPr/>
        </p:nvGraphicFramePr>
        <p:xfrm>
          <a:off x="1309794" y="337594"/>
          <a:ext cx="5239173" cy="214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36" name="Equation" r:id="rId3" imgW="1612800" imgH="965160" progId="Equation.3">
                  <p:embed/>
                </p:oleObj>
              </mc:Choice>
              <mc:Fallback>
                <p:oleObj name="Equation" r:id="rId3" imgW="1612800" imgH="965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794" y="337594"/>
                        <a:ext cx="5239173" cy="2148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806027" y="2602795"/>
            <a:ext cx="380461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b="1">
                <a:ea typeface="华文楷体" pitchFamily="2" charset="-122"/>
              </a:rPr>
              <a:t>易求得  </a:t>
            </a:r>
            <a:r>
              <a:rPr lang="en-US" altLang="zh-CN" b="1">
                <a:ea typeface="宋体" pitchFamily="2" charset="-122"/>
              </a:rPr>
              <a:t>|</a:t>
            </a:r>
            <a:r>
              <a:rPr lang="en-US" altLang="zh-CN" b="1" i="1">
                <a:ea typeface="宋体" pitchFamily="2" charset="-122"/>
              </a:rPr>
              <a:t>A</a:t>
            </a:r>
            <a:r>
              <a:rPr lang="en-US" altLang="zh-CN" b="1">
                <a:ea typeface="宋体" pitchFamily="2" charset="-122"/>
              </a:rPr>
              <a:t>|=1/2,  </a:t>
            </a:r>
            <a:r>
              <a:rPr lang="zh-CN" altLang="en-US" b="1">
                <a:ea typeface="华文楷体" pitchFamily="2" charset="-122"/>
              </a:rPr>
              <a:t>故</a:t>
            </a:r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403014" y="3274483"/>
          <a:ext cx="7839869" cy="214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37" name="Equation" r:id="rId5" imgW="2412720" imgH="965160" progId="Equation.3">
                  <p:embed/>
                </p:oleObj>
              </mc:Choice>
              <mc:Fallback>
                <p:oleObj name="Equation" r:id="rId5" imgW="2412720" imgH="965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14" y="3274483"/>
                        <a:ext cx="7839869" cy="2148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1" name="Object 5"/>
          <p:cNvGraphicFramePr>
            <a:graphicFrameLocks noChangeAspect="1"/>
          </p:cNvGraphicFramePr>
          <p:nvPr/>
        </p:nvGraphicFramePr>
        <p:xfrm>
          <a:off x="8140030" y="3381185"/>
          <a:ext cx="3392029" cy="191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38" name="Equation" r:id="rId7" imgW="952200" imgH="711000" progId="Equation.DSMT4">
                  <p:embed/>
                </p:oleObj>
              </mc:Choice>
              <mc:Fallback>
                <p:oleObj name="Equation" r:id="rId7" imgW="952200" imgH="71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0030" y="3381185"/>
                        <a:ext cx="3392029" cy="191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91" name="Object 11"/>
          <p:cNvGraphicFramePr>
            <a:graphicFrameLocks noChangeAspect="1"/>
          </p:cNvGraphicFramePr>
          <p:nvPr/>
        </p:nvGraphicFramePr>
        <p:xfrm>
          <a:off x="1452528" y="4254030"/>
          <a:ext cx="2237564" cy="951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46" name="Equation" r:id="rId3" imgW="596880" imgH="304560" progId="Equation.DSMT4">
                  <p:embed/>
                </p:oleObj>
              </mc:Choice>
              <mc:Fallback>
                <p:oleObj name="Equation" r:id="rId3" imgW="596880" imgH="3045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28" y="4254030"/>
                        <a:ext cx="2237564" cy="951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1952096" y="1081000"/>
          <a:ext cx="5742940" cy="225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47" name="Equation" r:id="rId5" imgW="4343400" imgH="2044440" progId="Equation.3">
                  <p:embed/>
                </p:oleObj>
              </mc:Choice>
              <mc:Fallback>
                <p:oleObj name="Equation" r:id="rId5" imgW="4343400" imgH="2044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096" y="1081000"/>
                        <a:ext cx="5742940" cy="2252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3855915" y="3778250"/>
          <a:ext cx="5440680" cy="225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48" name="Equation" r:id="rId7" imgW="4114800" imgH="2044440" progId="Equation.3">
                  <p:embed/>
                </p:oleObj>
              </mc:Choice>
              <mc:Fallback>
                <p:oleObj name="Equation" r:id="rId7" imgW="4114800" imgH="2044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5915" y="3778250"/>
                        <a:ext cx="5440680" cy="2252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1353873" y="467034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400" b="1">
                <a:ea typeface="黑体" pitchFamily="49" charset="-122"/>
              </a:rPr>
              <a:t>例如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6" name="Object 2"/>
          <p:cNvGraphicFramePr>
            <a:graphicFrameLocks noChangeAspect="1"/>
          </p:cNvGraphicFramePr>
          <p:nvPr/>
        </p:nvGraphicFramePr>
        <p:xfrm>
          <a:off x="4141382" y="3540360"/>
          <a:ext cx="5138420" cy="225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2" name="Equation" r:id="rId3" imgW="3886200" imgH="2044440" progId="Equation.3">
                  <p:embed/>
                </p:oleObj>
              </mc:Choice>
              <mc:Fallback>
                <p:oleObj name="Equation" r:id="rId3" imgW="3886200" imgH="2044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382" y="3540360"/>
                        <a:ext cx="5138420" cy="2252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1761085" y="524757"/>
          <a:ext cx="5474264" cy="225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3" name="Equation" r:id="rId5" imgW="4140000" imgH="2044440" progId="Equation.3">
                  <p:embed/>
                </p:oleObj>
              </mc:Choice>
              <mc:Fallback>
                <p:oleObj name="Equation" r:id="rId5" imgW="4140000" imgH="2044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085" y="524757"/>
                        <a:ext cx="5474264" cy="2252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7852464" y="683934"/>
          <a:ext cx="1143969" cy="918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4" name="Equation" r:id="rId7" imgW="1015920" imgH="977760" progId="Equation.DSMT4">
                  <p:embed/>
                </p:oleObj>
              </mc:Choice>
              <mc:Fallback>
                <p:oleObj name="Equation" r:id="rId7" imgW="1015920" imgH="9777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2464" y="683934"/>
                        <a:ext cx="1143969" cy="9183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7852464" y="1556779"/>
          <a:ext cx="1141871" cy="391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5" name="Equation" r:id="rId9" imgW="1015920" imgH="419040" progId="Equation.3">
                  <p:embed/>
                </p:oleObj>
              </mc:Choice>
              <mc:Fallback>
                <p:oleObj name="Equation" r:id="rId9" imgW="101592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2464" y="1556779"/>
                        <a:ext cx="1141871" cy="391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3" name="Object 9"/>
          <p:cNvGraphicFramePr>
            <a:graphicFrameLocks noChangeAspect="1"/>
          </p:cNvGraphicFramePr>
          <p:nvPr/>
        </p:nvGraphicFramePr>
        <p:xfrm>
          <a:off x="4332393" y="605220"/>
          <a:ext cx="5860486" cy="225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6" name="Equation" r:id="rId11" imgW="4431960" imgH="2044440" progId="Equation.3">
                  <p:embed/>
                </p:oleObj>
              </mc:Choice>
              <mc:Fallback>
                <p:oleObj name="Equation" r:id="rId11" imgW="4431960" imgH="20444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393" y="605220"/>
                        <a:ext cx="5860486" cy="2252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3" name="Line 19"/>
          <p:cNvSpPr>
            <a:spLocks noChangeShapeType="1"/>
          </p:cNvSpPr>
          <p:nvPr/>
        </p:nvSpPr>
        <p:spPr bwMode="auto">
          <a:xfrm>
            <a:off x="7854563" y="2032559"/>
            <a:ext cx="161835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83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082686"/>
              </p:ext>
            </p:extLst>
          </p:nvPr>
        </p:nvGraphicFramePr>
        <p:xfrm>
          <a:off x="1284605" y="843110"/>
          <a:ext cx="2476853" cy="1390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7" name="Equation" r:id="rId13" imgW="583920" imgH="393480" progId="Equation.DSMT4">
                  <p:embed/>
                </p:oleObj>
              </mc:Choice>
              <mc:Fallback>
                <p:oleObj name="Equation" r:id="rId13" imgW="583920" imgH="3934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605" y="843110"/>
                        <a:ext cx="2476853" cy="1390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5" name="Object 21"/>
          <p:cNvGraphicFramePr>
            <a:graphicFrameLocks noChangeAspect="1"/>
          </p:cNvGraphicFramePr>
          <p:nvPr/>
        </p:nvGraphicFramePr>
        <p:xfrm>
          <a:off x="1381161" y="3858714"/>
          <a:ext cx="2531428" cy="1390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8" name="Equation" r:id="rId15" imgW="596880" imgH="393480" progId="Equation.DSMT4">
                  <p:embed/>
                </p:oleObj>
              </mc:Choice>
              <mc:Fallback>
                <p:oleObj name="Equation" r:id="rId15" imgW="596880" imgH="3934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61" y="3858714"/>
                        <a:ext cx="2531428" cy="1390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3" grpId="0" animBg="1"/>
      <p:bldP spid="9832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0" name="Object 2"/>
          <p:cNvGraphicFramePr>
            <a:graphicFrameLocks noChangeAspect="1"/>
          </p:cNvGraphicFramePr>
          <p:nvPr/>
        </p:nvGraphicFramePr>
        <p:xfrm>
          <a:off x="3570447" y="2984118"/>
          <a:ext cx="5155212" cy="225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19" name="Equation" r:id="rId3" imgW="3898800" imgH="2044440" progId="Equation.3">
                  <p:embed/>
                </p:oleObj>
              </mc:Choice>
              <mc:Fallback>
                <p:oleObj name="Equation" r:id="rId3" imgW="3898800" imgH="2044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447" y="2984118"/>
                        <a:ext cx="5155212" cy="2252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351" name="Group 23"/>
          <p:cNvGrpSpPr>
            <a:grpSpLocks/>
          </p:cNvGrpSpPr>
          <p:nvPr/>
        </p:nvGrpSpPr>
        <p:grpSpPr bwMode="auto">
          <a:xfrm>
            <a:off x="1855540" y="524757"/>
            <a:ext cx="7331905" cy="2252956"/>
            <a:chOff x="884" y="300"/>
            <a:chExt cx="3493" cy="1288"/>
          </a:xfrm>
        </p:grpSpPr>
        <p:graphicFrame>
          <p:nvGraphicFramePr>
            <p:cNvPr id="99332" name="Object 4"/>
            <p:cNvGraphicFramePr>
              <a:graphicFrameLocks noChangeAspect="1"/>
            </p:cNvGraphicFramePr>
            <p:nvPr/>
          </p:nvGraphicFramePr>
          <p:xfrm>
            <a:off x="884" y="300"/>
            <a:ext cx="2464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20" name="Equation" r:id="rId5" imgW="3911400" imgH="2044440" progId="Equation.DSMT4">
                    <p:embed/>
                  </p:oleObj>
                </mc:Choice>
                <mc:Fallback>
                  <p:oleObj name="Equation" r:id="rId5" imgW="3911400" imgH="20444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300"/>
                          <a:ext cx="2464" cy="1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34" name="Object 6"/>
            <p:cNvGraphicFramePr>
              <a:graphicFrameLocks noChangeAspect="1"/>
            </p:cNvGraphicFramePr>
            <p:nvPr/>
          </p:nvGraphicFramePr>
          <p:xfrm>
            <a:off x="3515" y="436"/>
            <a:ext cx="6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21" name="Equation" r:id="rId7" imgW="1066680" imgH="431640" progId="Equation.3">
                    <p:embed/>
                  </p:oleObj>
                </mc:Choice>
                <mc:Fallback>
                  <p:oleObj name="Equation" r:id="rId7" imgW="1066680" imgH="431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436"/>
                          <a:ext cx="6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35" name="Object 7"/>
            <p:cNvGraphicFramePr>
              <a:graphicFrameLocks noChangeAspect="1"/>
            </p:cNvGraphicFramePr>
            <p:nvPr/>
          </p:nvGraphicFramePr>
          <p:xfrm>
            <a:off x="3515" y="708"/>
            <a:ext cx="6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22" name="Equation" r:id="rId9" imgW="1028520" imgH="431640" progId="Equation.3">
                    <p:embed/>
                  </p:oleObj>
                </mc:Choice>
                <mc:Fallback>
                  <p:oleObj name="Equation" r:id="rId9" imgW="1028520" imgH="431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708"/>
                          <a:ext cx="6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47" name="Line 19"/>
            <p:cNvSpPr>
              <a:spLocks noChangeShapeType="1"/>
            </p:cNvSpPr>
            <p:nvPr/>
          </p:nvSpPr>
          <p:spPr bwMode="auto">
            <a:xfrm>
              <a:off x="3424" y="1025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9352" name="Group 24"/>
          <p:cNvGrpSpPr>
            <a:grpSpLocks/>
          </p:cNvGrpSpPr>
          <p:nvPr/>
        </p:nvGrpSpPr>
        <p:grpSpPr bwMode="auto">
          <a:xfrm>
            <a:off x="1570074" y="605220"/>
            <a:ext cx="7434756" cy="2252956"/>
            <a:chOff x="884" y="1525"/>
            <a:chExt cx="3542" cy="1288"/>
          </a:xfrm>
        </p:grpSpPr>
        <p:graphicFrame>
          <p:nvGraphicFramePr>
            <p:cNvPr id="99338" name="Object 10"/>
            <p:cNvGraphicFramePr>
              <a:graphicFrameLocks noChangeAspect="1"/>
            </p:cNvGraphicFramePr>
            <p:nvPr/>
          </p:nvGraphicFramePr>
          <p:xfrm>
            <a:off x="1954" y="1525"/>
            <a:ext cx="2472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23" name="Equation" r:id="rId11" imgW="3924000" imgH="2044440" progId="Equation.3">
                    <p:embed/>
                  </p:oleObj>
                </mc:Choice>
                <mc:Fallback>
                  <p:oleObj name="Equation" r:id="rId11" imgW="3924000" imgH="20444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4" y="1525"/>
                          <a:ext cx="2472" cy="1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48" name="Object 20"/>
            <p:cNvGraphicFramePr>
              <a:graphicFrameLocks noChangeAspect="1"/>
            </p:cNvGraphicFramePr>
            <p:nvPr/>
          </p:nvGraphicFramePr>
          <p:xfrm>
            <a:off x="975" y="1752"/>
            <a:ext cx="6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24" name="Equation" r:id="rId13" imgW="1066680" imgH="431640" progId="Equation.3">
                    <p:embed/>
                  </p:oleObj>
                </mc:Choice>
                <mc:Fallback>
                  <p:oleObj name="Equation" r:id="rId13" imgW="1066680" imgH="4316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752"/>
                          <a:ext cx="6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49" name="Object 21"/>
            <p:cNvGraphicFramePr>
              <a:graphicFrameLocks noChangeAspect="1"/>
            </p:cNvGraphicFramePr>
            <p:nvPr/>
          </p:nvGraphicFramePr>
          <p:xfrm>
            <a:off x="975" y="2024"/>
            <a:ext cx="6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25" name="Equation" r:id="rId14" imgW="1028520" imgH="431640" progId="Equation.3">
                    <p:embed/>
                  </p:oleObj>
                </mc:Choice>
                <mc:Fallback>
                  <p:oleObj name="Equation" r:id="rId14" imgW="1028520" imgH="4316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024"/>
                          <a:ext cx="6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50" name="Line 22"/>
            <p:cNvSpPr>
              <a:spLocks noChangeShapeType="1"/>
            </p:cNvSpPr>
            <p:nvPr/>
          </p:nvSpPr>
          <p:spPr bwMode="auto">
            <a:xfrm>
              <a:off x="884" y="2341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9354" name="Group 26"/>
          <p:cNvGrpSpPr>
            <a:grpSpLocks/>
          </p:cNvGrpSpPr>
          <p:nvPr/>
        </p:nvGrpSpPr>
        <p:grpSpPr bwMode="auto">
          <a:xfrm>
            <a:off x="1664530" y="3431911"/>
            <a:ext cx="1523894" cy="822119"/>
            <a:chOff x="793" y="2098"/>
            <a:chExt cx="726" cy="470"/>
          </a:xfrm>
        </p:grpSpPr>
        <p:graphicFrame>
          <p:nvGraphicFramePr>
            <p:cNvPr id="99344" name="Object 16"/>
            <p:cNvGraphicFramePr>
              <a:graphicFrameLocks noChangeAspect="1"/>
            </p:cNvGraphicFramePr>
            <p:nvPr/>
          </p:nvGraphicFramePr>
          <p:xfrm>
            <a:off x="905" y="2098"/>
            <a:ext cx="5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26" name="Equation" r:id="rId15" imgW="838080" imgH="419040" progId="Equation.3">
                    <p:embed/>
                  </p:oleObj>
                </mc:Choice>
                <mc:Fallback>
                  <p:oleObj name="Equation" r:id="rId15" imgW="838080" imgH="4190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2098"/>
                          <a:ext cx="52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45" name="Object 17"/>
            <p:cNvGraphicFramePr>
              <a:graphicFrameLocks noChangeAspect="1"/>
            </p:cNvGraphicFramePr>
            <p:nvPr/>
          </p:nvGraphicFramePr>
          <p:xfrm>
            <a:off x="884" y="2296"/>
            <a:ext cx="5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27" name="Equation" r:id="rId17" imgW="850680" imgH="431640" progId="Equation.3">
                    <p:embed/>
                  </p:oleObj>
                </mc:Choice>
                <mc:Fallback>
                  <p:oleObj name="Equation" r:id="rId17" imgW="850680" imgH="4316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296"/>
                          <a:ext cx="5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53" name="Line 25"/>
            <p:cNvSpPr>
              <a:spLocks noChangeShapeType="1"/>
            </p:cNvSpPr>
            <p:nvPr/>
          </p:nvSpPr>
          <p:spPr bwMode="auto">
            <a:xfrm>
              <a:off x="793" y="2568"/>
              <a:ext cx="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9355" name="Text Box 27"/>
          <p:cNvSpPr txBox="1">
            <a:spLocks noChangeArrowheads="1"/>
          </p:cNvSpPr>
          <p:nvPr/>
        </p:nvSpPr>
        <p:spPr bwMode="auto">
          <a:xfrm>
            <a:off x="1664530" y="5364765"/>
            <a:ext cx="866478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400" b="1">
                <a:ea typeface="黑体" pitchFamily="49" charset="-122"/>
              </a:rPr>
              <a:t>矩阵</a:t>
            </a:r>
            <a:r>
              <a:rPr lang="en-US" altLang="zh-CN" sz="3400" b="1" i="1">
                <a:ea typeface="黑体" pitchFamily="49" charset="-122"/>
              </a:rPr>
              <a:t>B</a:t>
            </a:r>
            <a:r>
              <a:rPr lang="en-US" altLang="zh-CN" sz="3400" b="1" baseline="-25000">
                <a:ea typeface="黑体" pitchFamily="49" charset="-122"/>
              </a:rPr>
              <a:t>4</a:t>
            </a:r>
            <a:r>
              <a:rPr lang="zh-CN" altLang="en-US" sz="3400" b="1">
                <a:ea typeface="黑体" pitchFamily="49" charset="-122"/>
              </a:rPr>
              <a:t>和</a:t>
            </a:r>
            <a:r>
              <a:rPr lang="en-US" altLang="zh-CN" sz="3400" b="1" i="1">
                <a:ea typeface="黑体" pitchFamily="49" charset="-122"/>
              </a:rPr>
              <a:t>B</a:t>
            </a:r>
            <a:r>
              <a:rPr lang="en-US" altLang="zh-CN" sz="3400" b="1" baseline="-25000">
                <a:ea typeface="黑体" pitchFamily="49" charset="-122"/>
              </a:rPr>
              <a:t>5</a:t>
            </a:r>
            <a:r>
              <a:rPr lang="zh-CN" altLang="en-US" sz="3400" b="1">
                <a:ea typeface="黑体" pitchFamily="49" charset="-122"/>
              </a:rPr>
              <a:t>都称为</a:t>
            </a:r>
            <a:r>
              <a:rPr lang="en-US" altLang="zh-CN" sz="3400" b="1">
                <a:solidFill>
                  <a:srgbClr val="0000CC"/>
                </a:solidFill>
                <a:ea typeface="黑体" pitchFamily="49" charset="-122"/>
              </a:rPr>
              <a:t>(</a:t>
            </a:r>
            <a:r>
              <a:rPr lang="zh-CN" altLang="en-US" sz="3400" b="1">
                <a:solidFill>
                  <a:srgbClr val="0000CC"/>
                </a:solidFill>
                <a:ea typeface="黑体" pitchFamily="49" charset="-122"/>
              </a:rPr>
              <a:t>行</a:t>
            </a:r>
            <a:r>
              <a:rPr lang="en-US" altLang="zh-CN" sz="3400" b="1">
                <a:solidFill>
                  <a:srgbClr val="0000CC"/>
                </a:solidFill>
                <a:ea typeface="黑体" pitchFamily="49" charset="-122"/>
              </a:rPr>
              <a:t>)</a:t>
            </a:r>
            <a:r>
              <a:rPr lang="zh-CN" altLang="en-US" sz="3400" b="1">
                <a:solidFill>
                  <a:srgbClr val="0000CC"/>
                </a:solidFill>
                <a:ea typeface="黑体" pitchFamily="49" charset="-122"/>
              </a:rPr>
              <a:t>阶梯形</a:t>
            </a:r>
            <a:r>
              <a:rPr lang="zh-CN" altLang="en-US" sz="3400" b="1">
                <a:ea typeface="黑体" pitchFamily="49" charset="-122"/>
              </a:rPr>
              <a:t>矩阵</a:t>
            </a:r>
            <a:r>
              <a:rPr lang="en-US" altLang="zh-CN" sz="3400" b="1">
                <a:ea typeface="黑体" pitchFamily="49" charset="-122"/>
              </a:rPr>
              <a:t>.</a:t>
            </a:r>
          </a:p>
        </p:txBody>
      </p:sp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1508696" y="6167631"/>
            <a:ext cx="10019742" cy="634955"/>
          </a:xfrm>
          <a:prstGeom prst="rect">
            <a:avLst/>
          </a:prstGeom>
          <a:solidFill>
            <a:srgbClr val="66FFFF"/>
          </a:solidFill>
          <a:ln w="57150" cmpd="thinThick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400" b="1">
                <a:solidFill>
                  <a:srgbClr val="FF0000"/>
                </a:solidFill>
                <a:ea typeface="黑体" pitchFamily="49" charset="-122"/>
              </a:rPr>
              <a:t>特点</a:t>
            </a:r>
            <a:r>
              <a:rPr lang="zh-CN" altLang="en-US" sz="3400" b="1">
                <a:ea typeface="黑体" pitchFamily="49" charset="-122"/>
              </a:rPr>
              <a:t>：每行的</a:t>
            </a:r>
            <a:r>
              <a:rPr lang="zh-CN" altLang="en-US" sz="3400" b="1">
                <a:solidFill>
                  <a:srgbClr val="CC0000"/>
                </a:solidFill>
                <a:ea typeface="黑体" pitchFamily="49" charset="-122"/>
              </a:rPr>
              <a:t>非零首元</a:t>
            </a:r>
            <a:r>
              <a:rPr lang="zh-CN" altLang="en-US" sz="3400" b="1">
                <a:ea typeface="黑体" pitchFamily="49" charset="-122"/>
              </a:rPr>
              <a:t>必在上一行非零首元的</a:t>
            </a:r>
            <a:r>
              <a:rPr lang="zh-CN" altLang="en-US" sz="3400" b="1">
                <a:solidFill>
                  <a:srgbClr val="CC0000"/>
                </a:solidFill>
                <a:ea typeface="黑体" pitchFamily="49" charset="-122"/>
              </a:rPr>
              <a:t>右方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5" grpId="0"/>
      <p:bldP spid="993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194347" y="127691"/>
            <a:ext cx="359353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特点描述：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1093594" y="783637"/>
            <a:ext cx="4807590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bg2"/>
                </a:solidFill>
                <a:latin typeface="黑体" pitchFamily="49" charset="-122"/>
              </a:rPr>
              <a:t>（</a:t>
            </a:r>
            <a:r>
              <a:rPr lang="en-US" altLang="zh-CN" b="1" dirty="0">
                <a:solidFill>
                  <a:schemeClr val="bg2"/>
                </a:solidFill>
                <a:latin typeface="黑体" pitchFamily="49" charset="-122"/>
              </a:rPr>
              <a:t>1</a:t>
            </a:r>
            <a:r>
              <a:rPr lang="zh-CN" altLang="en-US" b="1" dirty="0">
                <a:solidFill>
                  <a:schemeClr val="bg2"/>
                </a:solidFill>
                <a:latin typeface="黑体" pitchFamily="49" charset="-122"/>
              </a:rPr>
              <a:t>）可划出一条阶梯线，</a:t>
            </a:r>
            <a:r>
              <a:rPr lang="zh-CN" altLang="en-US" b="1" dirty="0" smtClean="0">
                <a:solidFill>
                  <a:schemeClr val="bg2"/>
                </a:solidFill>
                <a:latin typeface="黑体" pitchFamily="49" charset="-122"/>
              </a:rPr>
              <a:t>线下方</a:t>
            </a:r>
            <a:r>
              <a:rPr lang="zh-CN" altLang="en-US" b="1" dirty="0">
                <a:solidFill>
                  <a:schemeClr val="bg2"/>
                </a:solidFill>
                <a:latin typeface="黑体" pitchFamily="49" charset="-122"/>
              </a:rPr>
              <a:t>全为零；</a:t>
            </a:r>
          </a:p>
        </p:txBody>
      </p:sp>
      <p:graphicFrame>
        <p:nvGraphicFramePr>
          <p:cNvPr id="1013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805306"/>
              </p:ext>
            </p:extLst>
          </p:nvPr>
        </p:nvGraphicFramePr>
        <p:xfrm>
          <a:off x="6290588" y="220398"/>
          <a:ext cx="5155212" cy="225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5" name="Equation" r:id="rId3" imgW="3898800" imgH="2044440" progId="Equation.3">
                  <p:embed/>
                </p:oleObj>
              </mc:Choice>
              <mc:Fallback>
                <p:oleObj name="Equation" r:id="rId3" imgW="3898800" imgH="2044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0588" y="220398"/>
                        <a:ext cx="5155212" cy="2252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2" name="Line 6"/>
          <p:cNvSpPr>
            <a:spLocks noChangeShapeType="1"/>
          </p:cNvSpPr>
          <p:nvPr/>
        </p:nvSpPr>
        <p:spPr bwMode="auto">
          <a:xfrm>
            <a:off x="6391342" y="703174"/>
            <a:ext cx="6045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/>
          <a:lstStyle/>
          <a:p>
            <a:endParaRPr lang="zh-CN" altLang="en-US"/>
          </a:p>
        </p:txBody>
      </p:sp>
      <p:sp>
        <p:nvSpPr>
          <p:cNvPr id="101383" name="Line 7"/>
          <p:cNvSpPr>
            <a:spLocks noChangeShapeType="1"/>
          </p:cNvSpPr>
          <p:nvPr/>
        </p:nvSpPr>
        <p:spPr bwMode="auto">
          <a:xfrm>
            <a:off x="6995862" y="703174"/>
            <a:ext cx="0" cy="58772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/>
          <a:lstStyle/>
          <a:p>
            <a:endParaRPr lang="zh-CN" altLang="en-US"/>
          </a:p>
        </p:txBody>
      </p:sp>
      <p:sp>
        <p:nvSpPr>
          <p:cNvPr id="101384" name="Line 8"/>
          <p:cNvSpPr>
            <a:spLocks noChangeShapeType="1"/>
          </p:cNvSpPr>
          <p:nvPr/>
        </p:nvSpPr>
        <p:spPr bwMode="auto">
          <a:xfrm>
            <a:off x="6995862" y="1290902"/>
            <a:ext cx="161205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/>
          <a:lstStyle/>
          <a:p>
            <a:endParaRPr lang="zh-CN" altLang="en-US"/>
          </a:p>
        </p:txBody>
      </p:sp>
      <p:sp>
        <p:nvSpPr>
          <p:cNvPr id="101385" name="Line 9"/>
          <p:cNvSpPr>
            <a:spLocks noChangeShapeType="1"/>
          </p:cNvSpPr>
          <p:nvPr/>
        </p:nvSpPr>
        <p:spPr bwMode="auto">
          <a:xfrm>
            <a:off x="8607915" y="1290902"/>
            <a:ext cx="0" cy="58772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/>
          <a:lstStyle/>
          <a:p>
            <a:endParaRPr lang="zh-CN" altLang="en-US"/>
          </a:p>
        </p:txBody>
      </p:sp>
      <p:sp>
        <p:nvSpPr>
          <p:cNvPr id="101386" name="Line 10"/>
          <p:cNvSpPr>
            <a:spLocks noChangeShapeType="1"/>
          </p:cNvSpPr>
          <p:nvPr/>
        </p:nvSpPr>
        <p:spPr bwMode="auto">
          <a:xfrm>
            <a:off x="8607915" y="1878630"/>
            <a:ext cx="171280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/>
          <a:lstStyle/>
          <a:p>
            <a:endParaRPr lang="zh-CN" altLang="en-US"/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1093595" y="2601046"/>
            <a:ext cx="619003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bg2"/>
                </a:solidFill>
                <a:latin typeface="黑体" pitchFamily="49" charset="-122"/>
              </a:rPr>
              <a:t>（</a:t>
            </a:r>
            <a:r>
              <a:rPr lang="en-US" altLang="zh-CN" b="1" dirty="0">
                <a:solidFill>
                  <a:schemeClr val="bg2"/>
                </a:solidFill>
                <a:latin typeface="黑体" pitchFamily="49" charset="-122"/>
              </a:rPr>
              <a:t>2</a:t>
            </a:r>
            <a:r>
              <a:rPr lang="zh-CN" altLang="en-US" b="1" dirty="0">
                <a:solidFill>
                  <a:schemeClr val="bg2"/>
                </a:solidFill>
                <a:latin typeface="黑体" pitchFamily="49" charset="-122"/>
              </a:rPr>
              <a:t>）每个</a:t>
            </a:r>
            <a:r>
              <a:rPr lang="zh-CN" altLang="en-US" b="1" dirty="0" smtClean="0">
                <a:solidFill>
                  <a:schemeClr val="bg2"/>
                </a:solidFill>
                <a:latin typeface="黑体" pitchFamily="49" charset="-122"/>
              </a:rPr>
              <a:t>台阶仅一行</a:t>
            </a:r>
            <a:r>
              <a:rPr lang="zh-CN" altLang="en-US" b="1" dirty="0">
                <a:solidFill>
                  <a:schemeClr val="bg2"/>
                </a:solidFill>
                <a:latin typeface="黑体" pitchFamily="49" charset="-122"/>
              </a:rPr>
              <a:t>，</a:t>
            </a:r>
          </a:p>
        </p:txBody>
      </p:sp>
      <p:sp>
        <p:nvSpPr>
          <p:cNvPr id="101388" name="Line 12"/>
          <p:cNvSpPr>
            <a:spLocks noChangeShapeType="1"/>
          </p:cNvSpPr>
          <p:nvPr/>
        </p:nvSpPr>
        <p:spPr bwMode="auto">
          <a:xfrm>
            <a:off x="6391341" y="619213"/>
            <a:ext cx="3820231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/>
          <a:lstStyle/>
          <a:p>
            <a:endParaRPr lang="zh-CN" altLang="en-US"/>
          </a:p>
        </p:txBody>
      </p:sp>
      <p:sp>
        <p:nvSpPr>
          <p:cNvPr id="101389" name="Line 13"/>
          <p:cNvSpPr>
            <a:spLocks noChangeShapeType="1"/>
          </p:cNvSpPr>
          <p:nvPr/>
        </p:nvSpPr>
        <p:spPr bwMode="auto">
          <a:xfrm>
            <a:off x="6366153" y="1206941"/>
            <a:ext cx="3820231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/>
          <a:lstStyle/>
          <a:p>
            <a:endParaRPr lang="zh-CN" altLang="en-US"/>
          </a:p>
        </p:txBody>
      </p:sp>
      <p:sp>
        <p:nvSpPr>
          <p:cNvPr id="101390" name="Line 14"/>
          <p:cNvSpPr>
            <a:spLocks noChangeShapeType="1"/>
          </p:cNvSpPr>
          <p:nvPr/>
        </p:nvSpPr>
        <p:spPr bwMode="auto">
          <a:xfrm>
            <a:off x="6391341" y="1794669"/>
            <a:ext cx="3820231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/>
          <a:lstStyle/>
          <a:p>
            <a:endParaRPr lang="zh-CN" altLang="en-US"/>
          </a:p>
        </p:txBody>
      </p:sp>
      <p:sp>
        <p:nvSpPr>
          <p:cNvPr id="101391" name="Text Box 15"/>
          <p:cNvSpPr txBox="1">
            <a:spLocks noChangeArrowheads="1"/>
          </p:cNvSpPr>
          <p:nvPr/>
        </p:nvSpPr>
        <p:spPr bwMode="auto">
          <a:xfrm>
            <a:off x="1093595" y="3194517"/>
            <a:ext cx="10759616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2"/>
                </a:solidFill>
                <a:latin typeface="黑体" pitchFamily="49" charset="-122"/>
              </a:rPr>
              <a:t>阶梯</a:t>
            </a:r>
            <a:r>
              <a:rPr lang="zh-CN" altLang="en-US" b="1" dirty="0">
                <a:solidFill>
                  <a:schemeClr val="bg2"/>
                </a:solidFill>
                <a:latin typeface="黑体" pitchFamily="49" charset="-122"/>
              </a:rPr>
              <a:t>线的竖线</a:t>
            </a:r>
            <a:r>
              <a:rPr lang="zh-CN" altLang="en-US" b="1" dirty="0" smtClean="0">
                <a:solidFill>
                  <a:schemeClr val="bg2"/>
                </a:solidFill>
                <a:latin typeface="黑体" pitchFamily="49" charset="-122"/>
              </a:rPr>
              <a:t>后第一</a:t>
            </a:r>
            <a:r>
              <a:rPr lang="zh-CN" altLang="en-US" b="1" dirty="0">
                <a:solidFill>
                  <a:schemeClr val="bg2"/>
                </a:solidFill>
                <a:latin typeface="黑体" pitchFamily="49" charset="-122"/>
              </a:rPr>
              <a:t>个元素为非零元，即非零行的第一个非零元．</a:t>
            </a:r>
          </a:p>
        </p:txBody>
      </p:sp>
      <p:sp>
        <p:nvSpPr>
          <p:cNvPr id="101392" name="Oval 16"/>
          <p:cNvSpPr>
            <a:spLocks noChangeArrowheads="1"/>
          </p:cNvSpPr>
          <p:nvPr/>
        </p:nvSpPr>
        <p:spPr bwMode="auto">
          <a:xfrm>
            <a:off x="6391342" y="220398"/>
            <a:ext cx="503767" cy="419806"/>
          </a:xfrm>
          <a:prstGeom prst="ellipse">
            <a:avLst/>
          </a:prstGeom>
          <a:noFill/>
          <a:ln w="4445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sp>
        <p:nvSpPr>
          <p:cNvPr id="101393" name="Oval 17"/>
          <p:cNvSpPr>
            <a:spLocks noChangeArrowheads="1"/>
          </p:cNvSpPr>
          <p:nvPr/>
        </p:nvSpPr>
        <p:spPr bwMode="auto">
          <a:xfrm>
            <a:off x="7071427" y="808125"/>
            <a:ext cx="503767" cy="419806"/>
          </a:xfrm>
          <a:prstGeom prst="ellipse">
            <a:avLst/>
          </a:prstGeom>
          <a:noFill/>
          <a:ln w="4445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sp>
        <p:nvSpPr>
          <p:cNvPr id="101394" name="Oval 18"/>
          <p:cNvSpPr>
            <a:spLocks noChangeArrowheads="1"/>
          </p:cNvSpPr>
          <p:nvPr/>
        </p:nvSpPr>
        <p:spPr bwMode="auto">
          <a:xfrm>
            <a:off x="8733857" y="1374863"/>
            <a:ext cx="503767" cy="419806"/>
          </a:xfrm>
          <a:prstGeom prst="ellipse">
            <a:avLst/>
          </a:prstGeom>
          <a:noFill/>
          <a:ln w="4445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/>
          <a:lstStyle/>
          <a:p>
            <a:endParaRPr lang="zh-CN" altLang="en-US"/>
          </a:p>
        </p:txBody>
      </p:sp>
      <p:sp>
        <p:nvSpPr>
          <p:cNvPr id="101397" name="Rectangle 21"/>
          <p:cNvSpPr>
            <a:spLocks noChangeArrowheads="1"/>
          </p:cNvSpPr>
          <p:nvPr/>
        </p:nvSpPr>
        <p:spPr bwMode="auto">
          <a:xfrm>
            <a:off x="5541144" y="2626122"/>
            <a:ext cx="511836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/>
          <a:p>
            <a:pPr>
              <a:tabLst>
                <a:tab pos="1262935" algn="l"/>
              </a:tabLst>
            </a:pPr>
            <a:r>
              <a:rPr lang="zh-CN" altLang="en-US" b="1" dirty="0">
                <a:solidFill>
                  <a:schemeClr val="bg2"/>
                </a:solidFill>
                <a:latin typeface="黑体" pitchFamily="49" charset="-122"/>
              </a:rPr>
              <a:t>台阶数即是非零行</a:t>
            </a:r>
            <a:r>
              <a:rPr lang="zh-CN" altLang="en-US" b="1" dirty="0" smtClean="0">
                <a:solidFill>
                  <a:schemeClr val="bg2"/>
                </a:solidFill>
                <a:latin typeface="黑体" pitchFamily="49" charset="-122"/>
              </a:rPr>
              <a:t>的</a:t>
            </a:r>
            <a:r>
              <a:rPr lang="zh-CN" altLang="en-US" b="1" dirty="0">
                <a:solidFill>
                  <a:schemeClr val="bg2"/>
                </a:solidFill>
              </a:rPr>
              <a:t>行数</a:t>
            </a:r>
            <a:r>
              <a:rPr lang="zh-CN" altLang="en-US" b="1" dirty="0" smtClean="0">
                <a:solidFill>
                  <a:schemeClr val="bg2"/>
                </a:solidFill>
              </a:rPr>
              <a:t>，</a:t>
            </a:r>
            <a:endParaRPr lang="zh-CN" altLang="en-US" b="1" dirty="0">
              <a:solidFill>
                <a:schemeClr val="bg2"/>
              </a:solidFill>
              <a:latin typeface="黑体" pitchFamily="49" charset="-122"/>
            </a:endParaRPr>
          </a:p>
        </p:txBody>
      </p:sp>
      <p:sp>
        <p:nvSpPr>
          <p:cNvPr id="101400" name="Text Box 24"/>
          <p:cNvSpPr txBox="1">
            <a:spLocks noChangeArrowheads="1"/>
          </p:cNvSpPr>
          <p:nvPr/>
        </p:nvSpPr>
        <p:spPr bwMode="auto">
          <a:xfrm>
            <a:off x="1767382" y="4344988"/>
            <a:ext cx="722702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400" b="1">
                <a:ea typeface="黑体" pitchFamily="49" charset="-122"/>
              </a:rPr>
              <a:t>阶梯形矩阵</a:t>
            </a:r>
            <a:r>
              <a:rPr lang="en-US" altLang="zh-CN" sz="3400" b="1" i="1">
                <a:ea typeface="黑体" pitchFamily="49" charset="-122"/>
              </a:rPr>
              <a:t>B</a:t>
            </a:r>
            <a:r>
              <a:rPr lang="en-US" altLang="zh-CN" sz="3400" b="1" baseline="-25000">
                <a:ea typeface="黑体" pitchFamily="49" charset="-122"/>
              </a:rPr>
              <a:t>5</a:t>
            </a:r>
            <a:r>
              <a:rPr lang="zh-CN" altLang="en-US" sz="3400" b="1">
                <a:ea typeface="黑体" pitchFamily="49" charset="-122"/>
              </a:rPr>
              <a:t>还称为</a:t>
            </a:r>
            <a:r>
              <a:rPr lang="zh-CN" altLang="en-US" sz="3400" b="1">
                <a:solidFill>
                  <a:srgbClr val="0000CC"/>
                </a:solidFill>
                <a:ea typeface="黑体" pitchFamily="49" charset="-122"/>
              </a:rPr>
              <a:t>行最简形矩阵</a:t>
            </a:r>
            <a:r>
              <a:rPr lang="zh-CN" altLang="en-US" sz="3400" b="1">
                <a:ea typeface="黑体" pitchFamily="49" charset="-122"/>
              </a:rPr>
              <a:t>，</a:t>
            </a:r>
          </a:p>
        </p:txBody>
      </p:sp>
      <p:sp>
        <p:nvSpPr>
          <p:cNvPr id="101401" name="Text Box 25"/>
          <p:cNvSpPr txBox="1">
            <a:spLocks noChangeArrowheads="1"/>
          </p:cNvSpPr>
          <p:nvPr/>
        </p:nvSpPr>
        <p:spPr bwMode="auto">
          <a:xfrm>
            <a:off x="8607915" y="4266274"/>
            <a:ext cx="197719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400" b="1" dirty="0">
                <a:ea typeface="黑体" pitchFamily="49" charset="-122"/>
              </a:rPr>
              <a:t>即非零行</a:t>
            </a:r>
          </a:p>
        </p:txBody>
      </p:sp>
      <p:sp>
        <p:nvSpPr>
          <p:cNvPr id="101402" name="Rectangle 26"/>
          <p:cNvSpPr>
            <a:spLocks noChangeArrowheads="1"/>
          </p:cNvSpPr>
          <p:nvPr/>
        </p:nvSpPr>
        <p:spPr bwMode="auto">
          <a:xfrm>
            <a:off x="1093595" y="4981564"/>
            <a:ext cx="864889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tabLst>
                <a:tab pos="1262935" algn="l"/>
              </a:tabLst>
            </a:pPr>
            <a:r>
              <a:rPr lang="zh-CN" altLang="en-US" b="1" dirty="0"/>
              <a:t>的非零首元为</a:t>
            </a:r>
            <a:r>
              <a:rPr lang="en-US" altLang="zh-CN" b="1" dirty="0">
                <a:solidFill>
                  <a:srgbClr val="A50021"/>
                </a:solidFill>
              </a:rPr>
              <a:t>1</a:t>
            </a:r>
            <a:r>
              <a:rPr lang="zh-CN" altLang="en-US" b="1" dirty="0"/>
              <a:t>，且其所在列的其它元都为</a:t>
            </a:r>
            <a:r>
              <a:rPr lang="en-US" altLang="zh-CN" b="1" dirty="0"/>
              <a:t>0.</a:t>
            </a:r>
          </a:p>
        </p:txBody>
      </p:sp>
      <p:sp>
        <p:nvSpPr>
          <p:cNvPr id="101403" name="Text Box 27"/>
          <p:cNvSpPr txBox="1">
            <a:spLocks noChangeArrowheads="1"/>
          </p:cNvSpPr>
          <p:nvPr/>
        </p:nvSpPr>
        <p:spPr bwMode="auto">
          <a:xfrm>
            <a:off x="788616" y="5693613"/>
            <a:ext cx="10377593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400" b="1" dirty="0">
                <a:ea typeface="黑体" pitchFamily="49" charset="-122"/>
              </a:rPr>
              <a:t>        </a:t>
            </a:r>
            <a:r>
              <a:rPr lang="zh-CN" altLang="en-US" sz="3400" b="1" dirty="0">
                <a:solidFill>
                  <a:srgbClr val="FF0000"/>
                </a:solidFill>
                <a:ea typeface="黑体" pitchFamily="49" charset="-122"/>
              </a:rPr>
              <a:t>可得结论</a:t>
            </a:r>
            <a:r>
              <a:rPr lang="zh-CN" altLang="en-US" sz="3400" b="1" dirty="0">
                <a:ea typeface="黑体" pitchFamily="49" charset="-122"/>
              </a:rPr>
              <a:t>：对任何矩阵</a:t>
            </a:r>
            <a:r>
              <a:rPr lang="en-US" altLang="zh-CN" sz="3400" b="1" i="1" dirty="0" err="1">
                <a:ea typeface="黑体" pitchFamily="49" charset="-122"/>
              </a:rPr>
              <a:t>A</a:t>
            </a:r>
            <a:r>
              <a:rPr lang="en-US" altLang="zh-CN" sz="3400" b="1" i="1" baseline="-25000" dirty="0" err="1">
                <a:ea typeface="黑体" pitchFamily="49" charset="-122"/>
              </a:rPr>
              <a:t>m</a:t>
            </a:r>
            <a:r>
              <a:rPr lang="en-US" altLang="zh-CN" sz="3400" b="1" baseline="-25000" dirty="0" err="1">
                <a:ea typeface="黑体" pitchFamily="49" charset="-122"/>
              </a:rPr>
              <a:t>×</a:t>
            </a:r>
            <a:r>
              <a:rPr lang="en-US" altLang="zh-CN" sz="3400" b="1" i="1" baseline="-25000" dirty="0" err="1">
                <a:ea typeface="黑体" pitchFamily="49" charset="-122"/>
              </a:rPr>
              <a:t>n</a:t>
            </a:r>
            <a:r>
              <a:rPr lang="zh-CN" altLang="en-US" sz="3400" b="1" dirty="0">
                <a:solidFill>
                  <a:srgbClr val="CC0000"/>
                </a:solidFill>
                <a:ea typeface="黑体" pitchFamily="49" charset="-122"/>
              </a:rPr>
              <a:t>总可经有限次初等</a:t>
            </a:r>
            <a:r>
              <a:rPr lang="zh-CN" altLang="en-US" sz="3400" b="1" dirty="0">
                <a:solidFill>
                  <a:srgbClr val="0000CC"/>
                </a:solidFill>
                <a:ea typeface="黑体" pitchFamily="49" charset="-122"/>
              </a:rPr>
              <a:t>行</a:t>
            </a:r>
            <a:r>
              <a:rPr lang="zh-CN" altLang="en-US" sz="3400" b="1" dirty="0">
                <a:solidFill>
                  <a:srgbClr val="CC0000"/>
                </a:solidFill>
                <a:ea typeface="黑体" pitchFamily="49" charset="-122"/>
              </a:rPr>
              <a:t>变换</a:t>
            </a:r>
            <a:r>
              <a:rPr lang="zh-CN" altLang="en-US" sz="3400" b="1" dirty="0">
                <a:ea typeface="黑体" pitchFamily="49" charset="-122"/>
              </a:rPr>
              <a:t>化为</a:t>
            </a:r>
            <a:r>
              <a:rPr lang="en-US" altLang="zh-CN" sz="3400" b="1" dirty="0">
                <a:ea typeface="黑体" pitchFamily="49" charset="-122"/>
              </a:rPr>
              <a:t>(</a:t>
            </a:r>
            <a:r>
              <a:rPr lang="zh-CN" altLang="en-US" sz="3400" b="1" dirty="0">
                <a:ea typeface="黑体" pitchFamily="49" charset="-122"/>
              </a:rPr>
              <a:t>行</a:t>
            </a:r>
            <a:r>
              <a:rPr lang="en-US" altLang="zh-CN" sz="3400" b="1" dirty="0">
                <a:ea typeface="黑体" pitchFamily="49" charset="-122"/>
              </a:rPr>
              <a:t>)</a:t>
            </a:r>
            <a:r>
              <a:rPr lang="zh-CN" altLang="en-US" sz="3400" b="1" dirty="0">
                <a:ea typeface="黑体" pitchFamily="49" charset="-122"/>
              </a:rPr>
              <a:t>阶梯形和行最简形</a:t>
            </a:r>
            <a:r>
              <a:rPr lang="en-US" altLang="zh-CN" sz="3400" b="1" dirty="0">
                <a:ea typeface="黑体" pitchFamily="49" charset="-122"/>
              </a:rPr>
              <a:t>.</a:t>
            </a:r>
          </a:p>
        </p:txBody>
      </p:sp>
      <p:sp>
        <p:nvSpPr>
          <p:cNvPr id="101405" name="Line 29"/>
          <p:cNvSpPr>
            <a:spLocks noChangeShapeType="1"/>
          </p:cNvSpPr>
          <p:nvPr/>
        </p:nvSpPr>
        <p:spPr bwMode="auto">
          <a:xfrm>
            <a:off x="6387144" y="220398"/>
            <a:ext cx="0" cy="5072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0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utoUpdateAnimBg="0"/>
      <p:bldP spid="101382" grpId="0" animBg="1"/>
      <p:bldP spid="101383" grpId="0" animBg="1"/>
      <p:bldP spid="101384" grpId="0" animBg="1"/>
      <p:bldP spid="101385" grpId="0" animBg="1"/>
      <p:bldP spid="101386" grpId="0" animBg="1"/>
      <p:bldP spid="101387" grpId="0" autoUpdateAnimBg="0"/>
      <p:bldP spid="101388" grpId="0" animBg="1"/>
      <p:bldP spid="101389" grpId="0" animBg="1"/>
      <p:bldP spid="101390" grpId="0" animBg="1"/>
      <p:bldP spid="101391" grpId="0" autoUpdateAnimBg="0"/>
      <p:bldP spid="101392" grpId="0" animBg="1"/>
      <p:bldP spid="101393" grpId="0" animBg="1"/>
      <p:bldP spid="101394" grpId="0" animBg="1"/>
      <p:bldP spid="101397" grpId="0"/>
      <p:bldP spid="101400" grpId="0"/>
      <p:bldP spid="101401" grpId="0"/>
      <p:bldP spid="101402" grpId="0"/>
      <p:bldP spid="101403" grpId="0"/>
      <p:bldP spid="10140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6" name="Object 2"/>
          <p:cNvGraphicFramePr>
            <a:graphicFrameLocks noChangeAspect="1"/>
          </p:cNvGraphicFramePr>
          <p:nvPr/>
        </p:nvGraphicFramePr>
        <p:xfrm>
          <a:off x="3123353" y="524757"/>
          <a:ext cx="5188797" cy="225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5" name="Equation" r:id="rId3" imgW="3924000" imgH="2044440" progId="Equation.3">
                  <p:embed/>
                </p:oleObj>
              </mc:Choice>
              <mc:Fallback>
                <p:oleObj name="Equation" r:id="rId3" imgW="3924000" imgH="2044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3353" y="524757"/>
                        <a:ext cx="5188797" cy="2252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2426476" y="4254030"/>
          <a:ext cx="2065443" cy="461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6" name="Equation" r:id="rId5" imgW="1562040" imgH="419040" progId="Equation.3">
                  <p:embed/>
                </p:oleObj>
              </mc:Choice>
              <mc:Fallback>
                <p:oleObj name="Equation" r:id="rId5" imgW="156204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476" y="4254030"/>
                        <a:ext cx="2065443" cy="461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968666"/>
              </p:ext>
            </p:extLst>
          </p:nvPr>
        </p:nvGraphicFramePr>
        <p:xfrm>
          <a:off x="1855541" y="4619279"/>
          <a:ext cx="3469579" cy="455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7" name="Equation" r:id="rId7" imgW="2743200" imgH="431640" progId="Equation.3">
                  <p:embed/>
                </p:oleObj>
              </mc:Choice>
              <mc:Fallback>
                <p:oleObj name="Equation" r:id="rId7" imgW="27432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541" y="4619279"/>
                        <a:ext cx="3469579" cy="455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292672" y="1282156"/>
            <a:ext cx="199125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bg2"/>
                </a:solidFill>
              </a:rPr>
              <a:t>进一步，</a:t>
            </a:r>
          </a:p>
        </p:txBody>
      </p:sp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5356719" y="3029597"/>
          <a:ext cx="4298809" cy="225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8" name="Equation" r:id="rId9" imgW="3251160" imgH="2044440" progId="Equation.3">
                  <p:embed/>
                </p:oleObj>
              </mc:Choice>
              <mc:Fallback>
                <p:oleObj name="Equation" r:id="rId9" imgW="3251160" imgH="2044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719" y="3029597"/>
                        <a:ext cx="4298809" cy="2252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7"/>
          <p:cNvGraphicFramePr>
            <a:graphicFrameLocks noChangeAspect="1"/>
          </p:cNvGraphicFramePr>
          <p:nvPr/>
        </p:nvGraphicFramePr>
        <p:xfrm>
          <a:off x="5356719" y="3029597"/>
          <a:ext cx="4114094" cy="225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9" name="Equation" r:id="rId11" imgW="3111480" imgH="2044440" progId="Equation.3">
                  <p:embed/>
                </p:oleObj>
              </mc:Choice>
              <mc:Fallback>
                <p:oleObj name="Equation" r:id="rId11" imgW="3111480" imgH="2044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719" y="3029597"/>
                        <a:ext cx="4114094" cy="2252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8"/>
          <p:cNvGraphicFramePr>
            <a:graphicFrameLocks noChangeAspect="1"/>
          </p:cNvGraphicFramePr>
          <p:nvPr/>
        </p:nvGraphicFramePr>
        <p:xfrm>
          <a:off x="2567112" y="3856964"/>
          <a:ext cx="1763183" cy="47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70" name="Equation" r:id="rId13" imgW="1333440" imgH="431640" progId="Equation.3">
                  <p:embed/>
                </p:oleObj>
              </mc:Choice>
              <mc:Fallback>
                <p:oleObj name="Equation" r:id="rId13" imgW="133344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112" y="3856964"/>
                        <a:ext cx="1763183" cy="475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5356719" y="3043591"/>
          <a:ext cx="3795042" cy="225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71" name="Equation" r:id="rId15" imgW="2869920" imgH="2044440" progId="Equation.3">
                  <p:embed/>
                </p:oleObj>
              </mc:Choice>
              <mc:Fallback>
                <p:oleObj name="Equation" r:id="rId15" imgW="2869920" imgH="20444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719" y="3043591"/>
                        <a:ext cx="3795042" cy="2252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7" name="Text Box 13"/>
          <p:cNvSpPr txBox="1">
            <a:spLocks noChangeArrowheads="1"/>
          </p:cNvSpPr>
          <p:nvPr/>
        </p:nvSpPr>
        <p:spPr bwMode="auto">
          <a:xfrm>
            <a:off x="1299824" y="5362426"/>
            <a:ext cx="550232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>
            <a:lvl1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400" b="1" dirty="0">
                <a:ea typeface="黑体" pitchFamily="49" charset="-122"/>
              </a:rPr>
              <a:t>矩阵 </a:t>
            </a:r>
            <a:r>
              <a:rPr lang="en-US" altLang="zh-CN" sz="3400" b="1" i="1" dirty="0">
                <a:ea typeface="黑体" pitchFamily="49" charset="-122"/>
              </a:rPr>
              <a:t>F </a:t>
            </a:r>
            <a:r>
              <a:rPr lang="zh-CN" altLang="en-US" sz="3400" b="1" dirty="0">
                <a:ea typeface="黑体" pitchFamily="49" charset="-122"/>
              </a:rPr>
              <a:t>称为矩阵</a:t>
            </a:r>
            <a:r>
              <a:rPr lang="en-US" altLang="zh-CN" sz="3400" b="1" i="1" dirty="0">
                <a:ea typeface="黑体" pitchFamily="49" charset="-122"/>
              </a:rPr>
              <a:t>B</a:t>
            </a:r>
            <a:r>
              <a:rPr lang="zh-CN" altLang="en-US" sz="3400" b="1" dirty="0">
                <a:ea typeface="黑体" pitchFamily="49" charset="-122"/>
              </a:rPr>
              <a:t>的</a:t>
            </a:r>
            <a:r>
              <a:rPr lang="zh-CN" altLang="en-US" sz="3400" b="1" dirty="0">
                <a:solidFill>
                  <a:srgbClr val="0000CC"/>
                </a:solidFill>
                <a:ea typeface="黑体" pitchFamily="49" charset="-122"/>
              </a:rPr>
              <a:t>标准形</a:t>
            </a:r>
            <a:r>
              <a:rPr lang="en-US" altLang="zh-CN" sz="3400" b="1" dirty="0">
                <a:solidFill>
                  <a:srgbClr val="0000CC"/>
                </a:solidFill>
                <a:ea typeface="黑体" pitchFamily="49" charset="-122"/>
              </a:rPr>
              <a:t>.</a:t>
            </a:r>
          </a:p>
        </p:txBody>
      </p:sp>
      <p:sp>
        <p:nvSpPr>
          <p:cNvPr id="103438" name="Line 14"/>
          <p:cNvSpPr>
            <a:spLocks noChangeShapeType="1"/>
          </p:cNvSpPr>
          <p:nvPr/>
        </p:nvSpPr>
        <p:spPr bwMode="auto">
          <a:xfrm>
            <a:off x="1761085" y="3937427"/>
            <a:ext cx="304568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endParaRPr lang="zh-CN" altLang="en-US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141968" y="6052250"/>
            <a:ext cx="10591864" cy="636576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itchFamily="2" charset="-122"/>
              </a:rPr>
              <a:t>特点</a:t>
            </a:r>
            <a:r>
              <a:rPr lang="zh-CN" altLang="en-US" b="1" dirty="0" smtClean="0">
                <a:ea typeface="宋体" pitchFamily="2" charset="-122"/>
              </a:rPr>
              <a:t>：</a:t>
            </a:r>
            <a:r>
              <a:rPr lang="en-US" altLang="zh-CN" b="1" i="1" dirty="0" smtClean="0">
                <a:ea typeface="宋体" pitchFamily="2" charset="-122"/>
              </a:rPr>
              <a:t>F</a:t>
            </a:r>
            <a:r>
              <a:rPr lang="zh-CN" altLang="en-US" b="1" dirty="0" smtClean="0">
                <a:ea typeface="宋体" pitchFamily="2" charset="-122"/>
              </a:rPr>
              <a:t>的左上角是一个单位矩阵，其余元素全为零。</a:t>
            </a:r>
            <a:endParaRPr lang="zh-CN" altLang="en-US" b="1" dirty="0">
              <a:ea typeface="宋体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7" grpId="0"/>
      <p:bldP spid="103438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268534"/>
              </p:ext>
            </p:extLst>
          </p:nvPr>
        </p:nvGraphicFramePr>
        <p:xfrm>
          <a:off x="3956968" y="1401986"/>
          <a:ext cx="3528392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1" name="Equation" r:id="rId3" imgW="2476440" imgH="1002960" progId="Equation.3">
                  <p:embed/>
                </p:oleObj>
              </mc:Choice>
              <mc:Fallback>
                <p:oleObj name="Equation" r:id="rId3" imgW="2476440" imgH="1002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968" y="1401986"/>
                        <a:ext cx="3528392" cy="1368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995016" y="4354314"/>
            <a:ext cx="10176087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ea typeface="宋体" pitchFamily="2" charset="-122"/>
              </a:rPr>
              <a:t>        </a:t>
            </a:r>
            <a:r>
              <a:rPr lang="zh-CN" altLang="en-US" b="1" dirty="0">
                <a:solidFill>
                  <a:schemeClr val="bg2"/>
                </a:solidFill>
                <a:ea typeface="宋体" pitchFamily="2" charset="-122"/>
              </a:rPr>
              <a:t>所有与矩阵</a:t>
            </a:r>
            <a:r>
              <a:rPr lang="en-US" altLang="zh-CN" b="1" i="1" dirty="0">
                <a:solidFill>
                  <a:schemeClr val="bg2"/>
                </a:solidFill>
                <a:ea typeface="宋体" pitchFamily="2" charset="-122"/>
              </a:rPr>
              <a:t>F</a:t>
            </a:r>
            <a:r>
              <a:rPr lang="en-US" altLang="zh-CN" b="1" dirty="0">
                <a:solidFill>
                  <a:schemeClr val="bg2"/>
                </a:solidFill>
                <a:ea typeface="宋体" pitchFamily="2" charset="-122"/>
              </a:rPr>
              <a:t> </a:t>
            </a:r>
            <a:r>
              <a:rPr lang="zh-CN" altLang="en-US" b="1" dirty="0">
                <a:solidFill>
                  <a:schemeClr val="bg2"/>
                </a:solidFill>
                <a:ea typeface="宋体" pitchFamily="2" charset="-122"/>
              </a:rPr>
              <a:t>等价的矩阵组成的一个集合，称为一个</a:t>
            </a:r>
            <a:r>
              <a:rPr lang="zh-CN" altLang="en-US" b="1" dirty="0">
                <a:solidFill>
                  <a:srgbClr val="0000CC"/>
                </a:solidFill>
              </a:rPr>
              <a:t>等价类</a:t>
            </a:r>
            <a:r>
              <a:rPr lang="zh-CN" altLang="en-US" b="1" dirty="0">
                <a:solidFill>
                  <a:schemeClr val="bg2"/>
                </a:solidFill>
                <a:ea typeface="宋体" pitchFamily="2" charset="-122"/>
              </a:rPr>
              <a:t>，标准形</a:t>
            </a:r>
            <a:r>
              <a:rPr lang="en-US" altLang="zh-CN" b="1" i="1" dirty="0">
                <a:solidFill>
                  <a:schemeClr val="bg2"/>
                </a:solidFill>
                <a:ea typeface="宋体" pitchFamily="2" charset="-122"/>
              </a:rPr>
              <a:t>F</a:t>
            </a:r>
            <a:r>
              <a:rPr lang="zh-CN" altLang="en-US" b="1" dirty="0">
                <a:solidFill>
                  <a:schemeClr val="bg2"/>
                </a:solidFill>
                <a:ea typeface="宋体" pitchFamily="2" charset="-122"/>
              </a:rPr>
              <a:t>是这个等价类中最简单的矩阵</a:t>
            </a:r>
            <a:r>
              <a:rPr lang="en-US" altLang="zh-CN" b="1" dirty="0">
                <a:solidFill>
                  <a:schemeClr val="bg2"/>
                </a:solidFill>
                <a:ea typeface="宋体" pitchFamily="2" charset="-122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22664" y="681906"/>
            <a:ext cx="934101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结论：</a:t>
            </a:r>
            <a:r>
              <a:rPr lang="en-US" altLang="zh-CN" i="1" dirty="0" err="1" smtClean="0"/>
              <a:t>m</a:t>
            </a:r>
            <a:r>
              <a:rPr lang="en-US" altLang="zh-CN" dirty="0" err="1" smtClean="0"/>
              <a:t>×</a:t>
            </a:r>
            <a:r>
              <a:rPr lang="en-US" altLang="zh-CN" i="1" dirty="0" err="1" smtClean="0"/>
              <a:t>n</a:t>
            </a:r>
            <a:r>
              <a:rPr lang="zh-CN" altLang="en-US" dirty="0" smtClean="0"/>
              <a:t>矩阵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总可经初等变换化为标准形。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2664" y="2986162"/>
            <a:ext cx="99484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此标准形由</a:t>
            </a:r>
            <a:r>
              <a:rPr lang="en-US" altLang="zh-CN" i="1" dirty="0" smtClean="0"/>
              <a:t>m, n, r</a:t>
            </a:r>
            <a:r>
              <a:rPr lang="zh-CN" altLang="en-US" dirty="0" smtClean="0"/>
              <a:t>三个数唯一确定，其中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就是行阶梯型矩阵中非零行的行数。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6" grpId="0"/>
      <p:bldP spid="3" grpId="0"/>
    </p:bldLst>
  </p:timing>
</p:sld>
</file>

<file path=ppt/theme/theme1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1028700" algn="l"/>
          </a:tabLst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1028700" algn="l"/>
          </a:tabLst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49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D:\线性代数电子教案\模板.pot</Template>
  <TotalTime>1669</TotalTime>
  <Words>1133</Words>
  <Application>Microsoft Office PowerPoint</Application>
  <PresentationFormat>自定义</PresentationFormat>
  <Paragraphs>148</Paragraphs>
  <Slides>30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3" baseType="lpstr">
      <vt:lpstr>模板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例3 已知方阵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Fan</cp:lastModifiedBy>
  <cp:revision>260</cp:revision>
  <dcterms:created xsi:type="dcterms:W3CDTF">1990-03-25T13:45:01Z</dcterms:created>
  <dcterms:modified xsi:type="dcterms:W3CDTF">2021-10-18T14:00:09Z</dcterms:modified>
</cp:coreProperties>
</file>