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61" r:id="rId10"/>
    <p:sldId id="262" r:id="rId11"/>
    <p:sldId id="278" r:id="rId12"/>
    <p:sldId id="279" r:id="rId13"/>
    <p:sldId id="280" r:id="rId14"/>
    <p:sldId id="263" r:id="rId15"/>
    <p:sldId id="264" r:id="rId16"/>
    <p:sldId id="283" r:id="rId17"/>
    <p:sldId id="265" r:id="rId18"/>
    <p:sldId id="267" r:id="rId19"/>
    <p:sldId id="282" r:id="rId20"/>
    <p:sldId id="268" r:id="rId21"/>
    <p:sldId id="270" r:id="rId22"/>
    <p:sldId id="272" r:id="rId23"/>
    <p:sldId id="274" r:id="rId24"/>
    <p:sldId id="281" r:id="rId25"/>
  </p:sldIdLst>
  <p:sldSz cx="12090400" cy="7556500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561304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1122609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683913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2245218" algn="l" rtl="0" fontAlgn="base">
      <a:spcBef>
        <a:spcPct val="0"/>
      </a:spcBef>
      <a:spcAft>
        <a:spcPct val="0"/>
      </a:spcAft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806522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3367827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929131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4490436" algn="l" defTabSz="1122609" rtl="0" eaLnBrk="1" latinLnBrk="0" hangingPunct="1">
      <a:defRPr sz="34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3300"/>
    <a:srgbClr val="0000FF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>
      <p:cViewPr varScale="1">
        <p:scale>
          <a:sx n="63" d="100"/>
          <a:sy n="63" d="100"/>
        </p:scale>
        <p:origin x="-297" y="-45"/>
      </p:cViewPr>
      <p:guideLst>
        <p:guide orient="horz" pos="2380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2.wmf"/><Relationship Id="rId7" Type="http://schemas.openxmlformats.org/officeDocument/2006/relationships/image" Target="../media/image71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B1C7CC11-8A6A-4D00-92AC-C0D858657A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405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6780" y="2347413"/>
            <a:ext cx="10276840" cy="16197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3560" y="4282016"/>
            <a:ext cx="8463280" cy="1931106"/>
          </a:xfrm>
        </p:spPr>
        <p:txBody>
          <a:bodyPr/>
          <a:lstStyle>
            <a:lvl1pPr marL="0" indent="0" algn="ctr">
              <a:buNone/>
              <a:defRPr/>
            </a:lvl1pPr>
            <a:lvl2pPr marL="561304" indent="0" algn="ctr">
              <a:buNone/>
              <a:defRPr/>
            </a:lvl2pPr>
            <a:lvl3pPr marL="1122609" indent="0" algn="ctr">
              <a:buNone/>
              <a:defRPr/>
            </a:lvl3pPr>
            <a:lvl4pPr marL="1683913" indent="0" algn="ctr">
              <a:buNone/>
              <a:defRPr/>
            </a:lvl4pPr>
            <a:lvl5pPr marL="2245218" indent="0" algn="ctr">
              <a:buNone/>
              <a:defRPr/>
            </a:lvl5pPr>
            <a:lvl6pPr marL="2806522" indent="0" algn="ctr">
              <a:buNone/>
              <a:defRPr/>
            </a:lvl6pPr>
            <a:lvl7pPr marL="3367827" indent="0" algn="ctr">
              <a:buNone/>
              <a:defRPr/>
            </a:lvl7pPr>
            <a:lvl8pPr marL="3929131" indent="0" algn="ctr">
              <a:buNone/>
              <a:defRPr/>
            </a:lvl8pPr>
            <a:lvl9pPr marL="4490436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146F1-DD04-410A-83BE-7537BBB9D2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8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09B22-76EF-475C-9B6B-4DDB178649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1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540" y="302611"/>
            <a:ext cx="2720340" cy="64475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4520" y="302611"/>
            <a:ext cx="7959513" cy="64475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8F201-7A25-4931-B534-FE77EF20D2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31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9792E-7F64-4A10-B25D-310C2853ED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3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5058" y="4855751"/>
            <a:ext cx="10276840" cy="150080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5058" y="3202768"/>
            <a:ext cx="10276840" cy="1652984"/>
          </a:xfrm>
        </p:spPr>
        <p:txBody>
          <a:bodyPr anchor="b"/>
          <a:lstStyle>
            <a:lvl1pPr marL="0" indent="0">
              <a:buNone/>
              <a:defRPr sz="2500"/>
            </a:lvl1pPr>
            <a:lvl2pPr marL="561304" indent="0">
              <a:buNone/>
              <a:defRPr sz="2200"/>
            </a:lvl2pPr>
            <a:lvl3pPr marL="1122609" indent="0">
              <a:buNone/>
              <a:defRPr sz="2000"/>
            </a:lvl3pPr>
            <a:lvl4pPr marL="1683913" indent="0">
              <a:buNone/>
              <a:defRPr sz="1700"/>
            </a:lvl4pPr>
            <a:lvl5pPr marL="2245218" indent="0">
              <a:buNone/>
              <a:defRPr sz="1700"/>
            </a:lvl5pPr>
            <a:lvl6pPr marL="2806522" indent="0">
              <a:buNone/>
              <a:defRPr sz="1700"/>
            </a:lvl6pPr>
            <a:lvl7pPr marL="3367827" indent="0">
              <a:buNone/>
              <a:defRPr sz="1700"/>
            </a:lvl7pPr>
            <a:lvl8pPr marL="3929131" indent="0">
              <a:buNone/>
              <a:defRPr sz="1700"/>
            </a:lvl8pPr>
            <a:lvl9pPr marL="449043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78841-F5E4-4912-92B4-112B5416E7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364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520" y="1763184"/>
            <a:ext cx="5339927" cy="49869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5953" y="1763184"/>
            <a:ext cx="5339927" cy="498694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41D7A-895C-42A3-9182-1CB59598D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7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4520" y="1691467"/>
            <a:ext cx="5342026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" y="2396390"/>
            <a:ext cx="5342026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41756" y="1691467"/>
            <a:ext cx="5344125" cy="70492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61304" indent="0">
              <a:buNone/>
              <a:defRPr sz="2500" b="1"/>
            </a:lvl2pPr>
            <a:lvl3pPr marL="1122609" indent="0">
              <a:buNone/>
              <a:defRPr sz="2200" b="1"/>
            </a:lvl3pPr>
            <a:lvl4pPr marL="1683913" indent="0">
              <a:buNone/>
              <a:defRPr sz="2000" b="1"/>
            </a:lvl4pPr>
            <a:lvl5pPr marL="2245218" indent="0">
              <a:buNone/>
              <a:defRPr sz="2000" b="1"/>
            </a:lvl5pPr>
            <a:lvl6pPr marL="2806522" indent="0">
              <a:buNone/>
              <a:defRPr sz="2000" b="1"/>
            </a:lvl6pPr>
            <a:lvl7pPr marL="3367827" indent="0">
              <a:buNone/>
              <a:defRPr sz="2000" b="1"/>
            </a:lvl7pPr>
            <a:lvl8pPr marL="3929131" indent="0">
              <a:buNone/>
              <a:defRPr sz="2000" b="1"/>
            </a:lvl8pPr>
            <a:lvl9pPr marL="4490436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1756" y="2396390"/>
            <a:ext cx="5344125" cy="435373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5BD44-BB6C-4D57-80B6-B39BD763A1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86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C6F63-F362-46E8-A570-5667341710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99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A75CF-3E5D-46AA-A988-A640E2A8F1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65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1" y="300861"/>
            <a:ext cx="3977658" cy="128040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7011" y="300861"/>
            <a:ext cx="6758869" cy="6449263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4521" y="1581268"/>
            <a:ext cx="3977658" cy="5168856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7E8D6-CF0B-4D6F-A285-6147CF23C6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79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803" y="5289550"/>
            <a:ext cx="7254240" cy="62446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69803" y="675187"/>
            <a:ext cx="7254240" cy="4533900"/>
          </a:xfrm>
        </p:spPr>
        <p:txBody>
          <a:bodyPr/>
          <a:lstStyle>
            <a:lvl1pPr marL="0" indent="0">
              <a:buNone/>
              <a:defRPr sz="3900"/>
            </a:lvl1pPr>
            <a:lvl2pPr marL="561304" indent="0">
              <a:buNone/>
              <a:defRPr sz="3400"/>
            </a:lvl2pPr>
            <a:lvl3pPr marL="1122609" indent="0">
              <a:buNone/>
              <a:defRPr sz="2900"/>
            </a:lvl3pPr>
            <a:lvl4pPr marL="1683913" indent="0">
              <a:buNone/>
              <a:defRPr sz="2500"/>
            </a:lvl4pPr>
            <a:lvl5pPr marL="2245218" indent="0">
              <a:buNone/>
              <a:defRPr sz="2500"/>
            </a:lvl5pPr>
            <a:lvl6pPr marL="2806522" indent="0">
              <a:buNone/>
              <a:defRPr sz="2500"/>
            </a:lvl6pPr>
            <a:lvl7pPr marL="3367827" indent="0">
              <a:buNone/>
              <a:defRPr sz="2500"/>
            </a:lvl7pPr>
            <a:lvl8pPr marL="3929131" indent="0">
              <a:buNone/>
              <a:defRPr sz="2500"/>
            </a:lvl8pPr>
            <a:lvl9pPr marL="4490436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9803" y="5914011"/>
            <a:ext cx="7254240" cy="886839"/>
          </a:xfrm>
        </p:spPr>
        <p:txBody>
          <a:bodyPr/>
          <a:lstStyle>
            <a:lvl1pPr marL="0" indent="0">
              <a:buNone/>
              <a:defRPr sz="1700"/>
            </a:lvl1pPr>
            <a:lvl2pPr marL="561304" indent="0">
              <a:buNone/>
              <a:defRPr sz="1500"/>
            </a:lvl2pPr>
            <a:lvl3pPr marL="1122609" indent="0">
              <a:buNone/>
              <a:defRPr sz="1200"/>
            </a:lvl3pPr>
            <a:lvl4pPr marL="1683913" indent="0">
              <a:buNone/>
              <a:defRPr sz="1100"/>
            </a:lvl4pPr>
            <a:lvl5pPr marL="2245218" indent="0">
              <a:buNone/>
              <a:defRPr sz="1100"/>
            </a:lvl5pPr>
            <a:lvl6pPr marL="2806522" indent="0">
              <a:buNone/>
              <a:defRPr sz="1100"/>
            </a:lvl6pPr>
            <a:lvl7pPr marL="3367827" indent="0">
              <a:buNone/>
              <a:defRPr sz="1100"/>
            </a:lvl7pPr>
            <a:lvl8pPr marL="3929131" indent="0">
              <a:buNone/>
              <a:defRPr sz="1100"/>
            </a:lvl8pPr>
            <a:lvl9pPr marL="4490436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C8F61-2896-4E50-8B56-F60B8203D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89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4520" y="302610"/>
            <a:ext cx="10881360" cy="125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4520" y="1763184"/>
            <a:ext cx="10881360" cy="498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4520" y="6881313"/>
            <a:ext cx="2821093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>
              <a:defRPr sz="17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30887" y="6881313"/>
            <a:ext cx="38286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ctr">
              <a:defRPr sz="17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787" y="6881313"/>
            <a:ext cx="2821093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2261" tIns="56130" rIns="112261" bIns="56130" numCol="1" anchor="t" anchorCtr="0" compatLnSpc="1">
            <a:prstTxWarp prst="textNoShape">
              <a:avLst/>
            </a:prstTxWarp>
          </a:bodyPr>
          <a:lstStyle>
            <a:lvl1pPr algn="r">
              <a:defRPr sz="1700" b="0">
                <a:latin typeface="Arial" charset="0"/>
                <a:ea typeface="宋体" pitchFamily="2" charset="-122"/>
              </a:defRPr>
            </a:lvl1pPr>
          </a:lstStyle>
          <a:p>
            <a:fld id="{05CF94CE-D4EF-44DD-AF5E-5F2CA35D00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5pPr>
      <a:lvl6pPr marL="561304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1122609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683913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2245218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</p:titleStyle>
    <p:bodyStyle>
      <a:lvl1pPr marL="420978" indent="-420978" algn="l" rtl="0" fontAlgn="base">
        <a:spcBef>
          <a:spcPct val="20000"/>
        </a:spcBef>
        <a:spcAft>
          <a:spcPct val="0"/>
        </a:spcAft>
        <a:buChar char="•"/>
        <a:defRPr sz="3900" b="1">
          <a:solidFill>
            <a:schemeClr val="tx1"/>
          </a:solidFill>
          <a:latin typeface="+mn-lt"/>
          <a:ea typeface="+mn-ea"/>
          <a:cs typeface="+mn-cs"/>
        </a:defRPr>
      </a:lvl1pPr>
      <a:lvl2pPr marL="912120" indent="-350815" algn="l" rtl="0" fontAlgn="base">
        <a:spcBef>
          <a:spcPct val="20000"/>
        </a:spcBef>
        <a:spcAft>
          <a:spcPct val="0"/>
        </a:spcAft>
        <a:buChar char="–"/>
        <a:defRPr sz="3400" b="1">
          <a:solidFill>
            <a:schemeClr val="tx1"/>
          </a:solidFill>
          <a:latin typeface="+mn-lt"/>
          <a:ea typeface="+mn-ea"/>
        </a:defRPr>
      </a:lvl2pPr>
      <a:lvl3pPr marL="1403261" indent="-280652" algn="l" rtl="0" fontAlgn="base">
        <a:spcBef>
          <a:spcPct val="20000"/>
        </a:spcBef>
        <a:spcAft>
          <a:spcPct val="0"/>
        </a:spcAft>
        <a:buChar char="•"/>
        <a:defRPr sz="2900" b="1">
          <a:solidFill>
            <a:schemeClr val="tx1"/>
          </a:solidFill>
          <a:latin typeface="+mn-lt"/>
          <a:ea typeface="+mn-ea"/>
        </a:defRPr>
      </a:lvl3pPr>
      <a:lvl4pPr marL="1964566" indent="-280652" algn="l" rtl="0" fontAlgn="base">
        <a:spcBef>
          <a:spcPct val="20000"/>
        </a:spcBef>
        <a:spcAft>
          <a:spcPct val="0"/>
        </a:spcAft>
        <a:buChar char="–"/>
        <a:defRPr sz="2500" b="1">
          <a:solidFill>
            <a:schemeClr val="tx1"/>
          </a:solidFill>
          <a:latin typeface="+mn-lt"/>
          <a:ea typeface="+mn-ea"/>
        </a:defRPr>
      </a:lvl4pPr>
      <a:lvl5pPr marL="2525870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5pPr>
      <a:lvl6pPr marL="3087174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6pPr>
      <a:lvl7pPr marL="3648479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7pPr>
      <a:lvl8pPr marL="4209783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8pPr>
      <a:lvl9pPr marL="4771088" indent="-280652" algn="l" rtl="0" fontAlgn="base">
        <a:spcBef>
          <a:spcPct val="20000"/>
        </a:spcBef>
        <a:spcAft>
          <a:spcPct val="0"/>
        </a:spcAft>
        <a:buChar char="»"/>
        <a:defRPr sz="2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1304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2609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83913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5218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6522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67827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29131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90436" algn="l" defTabSz="1122609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6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6780" y="1794669"/>
            <a:ext cx="10276840" cy="1619750"/>
          </a:xfrm>
        </p:spPr>
        <p:txBody>
          <a:bodyPr/>
          <a:lstStyle/>
          <a:p>
            <a:r>
              <a:rPr lang="zh-CN" altLang="en-US" sz="8800">
                <a:solidFill>
                  <a:srgbClr val="000099"/>
                </a:solidFill>
              </a:rPr>
              <a:t>第二章 矩阵代数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32632" y="3706242"/>
            <a:ext cx="10276840" cy="913074"/>
          </a:xfrm>
        </p:spPr>
        <p:txBody>
          <a:bodyPr/>
          <a:lstStyle/>
          <a:p>
            <a:r>
              <a:rPr lang="zh-CN" altLang="en-US" sz="4900" dirty="0">
                <a:solidFill>
                  <a:srgbClr val="0000FF"/>
                </a:solidFill>
              </a:rPr>
              <a:t>第四节   转置矩阵和一些重要的方阵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568" y="3090813"/>
            <a:ext cx="11777384" cy="1407517"/>
          </a:xfrm>
        </p:spPr>
        <p:txBody>
          <a:bodyPr/>
          <a:lstStyle/>
          <a:p>
            <a:pPr marL="1424700" indent="-1424700">
              <a:buNone/>
            </a:pPr>
            <a:r>
              <a:rPr lang="zh-CN" altLang="en-US" b="0" dirty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黑体" pitchFamily="49" charset="-122"/>
              </a:rPr>
              <a:t>2</a:t>
            </a:r>
            <a:r>
              <a:rPr lang="en-US" altLang="zh-CN" b="0" dirty="0"/>
              <a:t> </a:t>
            </a:r>
            <a:r>
              <a:rPr lang="zh-CN" altLang="en-US" dirty="0"/>
              <a:t>若实矩阵</a:t>
            </a:r>
            <a:r>
              <a:rPr lang="en-US" altLang="zh-CN" i="1" dirty="0"/>
              <a:t>A</a:t>
            </a:r>
            <a:r>
              <a:rPr lang="zh-CN" altLang="en-US" dirty="0"/>
              <a:t>满足</a:t>
            </a:r>
            <a:r>
              <a:rPr lang="en-US" altLang="zh-CN" i="1" dirty="0"/>
              <a:t>A</a:t>
            </a:r>
            <a:r>
              <a:rPr lang="en-US" altLang="zh-CN" baseline="30000" dirty="0"/>
              <a:t>T</a:t>
            </a:r>
            <a:r>
              <a:rPr lang="zh-CN" altLang="en-US" dirty="0"/>
              <a:t>＝－</a:t>
            </a:r>
            <a:r>
              <a:rPr lang="en-US" altLang="zh-CN" i="1" dirty="0"/>
              <a:t>A</a:t>
            </a:r>
            <a:r>
              <a:rPr lang="zh-CN" altLang="en-US" dirty="0"/>
              <a:t>，则</a:t>
            </a:r>
            <a:r>
              <a:rPr lang="en-US" altLang="zh-CN" i="1" dirty="0"/>
              <a:t>A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CC"/>
                </a:solidFill>
              </a:rPr>
              <a:t>反对称矩阵</a:t>
            </a:r>
            <a:r>
              <a:rPr lang="en-US" altLang="zh-CN" dirty="0"/>
              <a:t>.</a:t>
            </a:r>
          </a:p>
          <a:p>
            <a:pPr marL="1424700" indent="-142470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由定义可知，反对称矩阵为</a:t>
            </a:r>
            <a:r>
              <a:rPr lang="zh-CN" altLang="en-US" dirty="0">
                <a:solidFill>
                  <a:srgbClr val="A50021"/>
                </a:solidFill>
              </a:rPr>
              <a:t>方阵</a:t>
            </a:r>
            <a:r>
              <a:rPr lang="en-US" altLang="zh-CN" dirty="0"/>
              <a:t>.</a:t>
            </a:r>
            <a:r>
              <a:rPr lang="en-US" altLang="zh-CN" b="0" dirty="0"/>
              <a:t>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9214" y="2111273"/>
            <a:ext cx="4760595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000099"/>
                </a:solidFill>
                <a:latin typeface="黑体" pitchFamily="49" charset="-122"/>
              </a:rPr>
              <a:t>2.</a:t>
            </a:r>
            <a:r>
              <a:rPr lang="zh-CN" altLang="en-US" sz="4400">
                <a:solidFill>
                  <a:srgbClr val="000099"/>
                </a:solidFill>
                <a:latin typeface="黑体" pitchFamily="49" charset="-122"/>
              </a:rPr>
              <a:t>反对称矩阵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17159"/>
              </p:ext>
            </p:extLst>
          </p:nvPr>
        </p:nvGraphicFramePr>
        <p:xfrm>
          <a:off x="2804840" y="724165"/>
          <a:ext cx="2130514" cy="83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3" imgW="558720" imgH="266400" progId="Equation.DSMT4">
                  <p:embed/>
                </p:oleObj>
              </mc:Choice>
              <mc:Fallback>
                <p:oleObj name="Equation" r:id="rId3" imgW="55872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40" y="724165"/>
                        <a:ext cx="2130514" cy="834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292672" y="193222"/>
            <a:ext cx="722542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>
                <a:latin typeface="黑体" pitchFamily="49" charset="-122"/>
                <a:cs typeface="Times New Roman" pitchFamily="18" charset="0"/>
              </a:rPr>
              <a:t>另例，若</a:t>
            </a:r>
            <a:r>
              <a:rPr lang="en-US" altLang="zh-CN" i="1" dirty="0">
                <a:cs typeface="Times New Roman" pitchFamily="18" charset="0"/>
              </a:rPr>
              <a:t>B</a:t>
            </a:r>
            <a:r>
              <a:rPr lang="zh-CN" altLang="en-US" dirty="0">
                <a:latin typeface="黑体" pitchFamily="49" charset="-122"/>
                <a:cs typeface="Times New Roman" pitchFamily="18" charset="0"/>
              </a:rPr>
              <a:t>是一个</a:t>
            </a:r>
            <a:r>
              <a:rPr lang="en-US" altLang="zh-CN" i="1" dirty="0" err="1">
                <a:cs typeface="Times New Roman" pitchFamily="18" charset="0"/>
              </a:rPr>
              <a:t>m</a:t>
            </a:r>
            <a:r>
              <a:rPr lang="en-US" altLang="zh-CN" dirty="0" err="1">
                <a:latin typeface="黑体" pitchFamily="49" charset="-122"/>
                <a:cs typeface="Times New Roman" pitchFamily="18" charset="0"/>
              </a:rPr>
              <a:t>×</a:t>
            </a:r>
            <a:r>
              <a:rPr lang="en-US" altLang="zh-CN" i="1" dirty="0" err="1">
                <a:cs typeface="Times New Roman" pitchFamily="18" charset="0"/>
              </a:rPr>
              <a:t>n</a:t>
            </a:r>
            <a:r>
              <a:rPr lang="zh-CN" altLang="en-US" dirty="0">
                <a:latin typeface="黑体" pitchFamily="49" charset="-122"/>
                <a:cs typeface="Times New Roman" pitchFamily="18" charset="0"/>
              </a:rPr>
              <a:t>矩阵，则由于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292672" y="1474697"/>
            <a:ext cx="45740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>
                <a:latin typeface="黑体" pitchFamily="49" charset="-122"/>
                <a:cs typeface="Times New Roman" pitchFamily="18" charset="0"/>
              </a:rPr>
              <a:t>故</a:t>
            </a:r>
            <a:r>
              <a:rPr lang="en-US" altLang="zh-CN" i="1" dirty="0">
                <a:cs typeface="Times New Roman" pitchFamily="18" charset="0"/>
              </a:rPr>
              <a:t>BB</a:t>
            </a:r>
            <a:r>
              <a:rPr lang="en-US" altLang="zh-CN" baseline="30000" dirty="0">
                <a:latin typeface="黑体" pitchFamily="49" charset="-122"/>
                <a:cs typeface="Times New Roman" pitchFamily="18" charset="0"/>
              </a:rPr>
              <a:t>T</a:t>
            </a:r>
            <a:r>
              <a:rPr lang="zh-CN" altLang="en-US" dirty="0">
                <a:cs typeface="Times New Roman" pitchFamily="18" charset="0"/>
              </a:rPr>
              <a:t>为</a:t>
            </a:r>
            <a:r>
              <a:rPr lang="en-US" altLang="zh-CN" i="1" dirty="0">
                <a:cs typeface="Times New Roman" pitchFamily="18" charset="0"/>
              </a:rPr>
              <a:t>m</a:t>
            </a:r>
            <a:r>
              <a:rPr lang="zh-CN" altLang="en-US" dirty="0">
                <a:cs typeface="Times New Roman" pitchFamily="18" charset="0"/>
              </a:rPr>
              <a:t>阶对称矩阵 </a:t>
            </a:r>
            <a:r>
              <a:rPr lang="en-US" altLang="zh-CN" dirty="0">
                <a:cs typeface="Times New Roman" pitchFamily="18" charset="0"/>
              </a:rPr>
              <a:t>.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19969"/>
              </p:ext>
            </p:extLst>
          </p:nvPr>
        </p:nvGraphicFramePr>
        <p:xfrm>
          <a:off x="4805214" y="724165"/>
          <a:ext cx="3001610" cy="83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5" imgW="787320" imgH="266400" progId="Equation.DSMT4">
                  <p:embed/>
                </p:oleObj>
              </mc:Choice>
              <mc:Fallback>
                <p:oleObj name="Equation" r:id="rId5" imgW="787320" imgH="26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214" y="724165"/>
                        <a:ext cx="3001610" cy="834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52799"/>
              </p:ext>
            </p:extLst>
          </p:nvPr>
        </p:nvGraphicFramePr>
        <p:xfrm>
          <a:off x="7756447" y="683934"/>
          <a:ext cx="1840847" cy="67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7" imgW="482400" imgH="215640" progId="Equation.DSMT4">
                  <p:embed/>
                </p:oleObj>
              </mc:Choice>
              <mc:Fallback>
                <p:oleObj name="Equation" r:id="rId7" imgW="48240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447" y="683934"/>
                        <a:ext cx="1840847" cy="67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34247"/>
              </p:ext>
            </p:extLst>
          </p:nvPr>
        </p:nvGraphicFramePr>
        <p:xfrm>
          <a:off x="7801307" y="4600438"/>
          <a:ext cx="2362438" cy="126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9" imgW="1295280" imgH="545760" progId="Equation.DSMT4">
                  <p:embed/>
                </p:oleObj>
              </mc:Choice>
              <mc:Fallback>
                <p:oleObj name="Equation" r:id="rId9" imgW="1295280" imgH="5457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307" y="4600438"/>
                        <a:ext cx="2362438" cy="1266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6026175" y="6250047"/>
            <a:ext cx="258775" cy="26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1000" b="0"/>
              <a:t> </a:t>
            </a:r>
            <a:endParaRPr lang="en-US" altLang="zh-CN" sz="2200" b="0">
              <a:latin typeface="Arial" charset="0"/>
              <a:ea typeface="宋体" pitchFamily="2" charset="-122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456593" y="4967699"/>
            <a:ext cx="561601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1"/>
              <a:t>n</a:t>
            </a:r>
            <a:r>
              <a:rPr lang="zh-CN" altLang="en-US"/>
              <a:t>阶方阵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zh-CN" altLang="en-US"/>
              <a:t>为反对称矩阵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081227" y="4967699"/>
            <a:ext cx="7200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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456593" y="5888713"/>
            <a:ext cx="919711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/>
              <a:t>既为对称矩阵又为反对称矩阵的矩阵为</a:t>
            </a:r>
            <a:r>
              <a:rPr lang="zh-CN" altLang="en-US">
                <a:solidFill>
                  <a:srgbClr val="A50021"/>
                </a:solidFill>
              </a:rPr>
              <a:t>零矩阵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/>
      <p:bldP spid="9223" grpId="0"/>
      <p:bldP spid="9232" grpId="0"/>
      <p:bldP spid="9233" grpId="0"/>
      <p:bldP spid="9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1" name="Rectangle 23"/>
          <p:cNvSpPr>
            <a:spLocks noGrp="1" noChangeArrowheads="1"/>
          </p:cNvSpPr>
          <p:nvPr>
            <p:ph type="title"/>
          </p:nvPr>
        </p:nvSpPr>
        <p:spPr>
          <a:xfrm>
            <a:off x="604520" y="302610"/>
            <a:ext cx="10881360" cy="697926"/>
          </a:xfrm>
        </p:spPr>
        <p:txBody>
          <a:bodyPr/>
          <a:lstStyle/>
          <a:p>
            <a:pPr algn="l"/>
            <a:r>
              <a:rPr lang="zh-CN" altLang="en-US" sz="3400"/>
              <a:t>例</a:t>
            </a:r>
            <a:r>
              <a:rPr lang="en-US" altLang="zh-CN" sz="3400"/>
              <a:t>1 </a:t>
            </a:r>
            <a:r>
              <a:rPr lang="zh-CN" altLang="en-US" sz="3400"/>
              <a:t>证明奇数阶反对称矩阵的行列式必为</a:t>
            </a:r>
            <a:r>
              <a:rPr lang="en-US" altLang="zh-CN" sz="3400"/>
              <a:t>0.</a:t>
            </a: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3284979" y="1759685"/>
          <a:ext cx="3089769" cy="57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979" y="1759685"/>
                        <a:ext cx="3089769" cy="5719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808126" y="1081000"/>
            <a:ext cx="386873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	</a:t>
            </a:r>
            <a:r>
              <a:rPr lang="zh-CN" altLang="en-US"/>
              <a:t>由 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zh-CN" altLang="en-US"/>
              <a:t>＝－</a:t>
            </a:r>
            <a:r>
              <a:rPr lang="en-US" altLang="zh-CN" i="1"/>
              <a:t>A </a:t>
            </a:r>
            <a:r>
              <a:rPr lang="zh-CN" altLang="en-US"/>
              <a:t>得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6385243" y="1750939"/>
          <a:ext cx="2231267" cy="599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5" imgW="825480" imgH="266400" progId="Equation.DSMT4">
                  <p:embed/>
                </p:oleObj>
              </mc:Choice>
              <mc:Fallback>
                <p:oleObj name="Equation" r:id="rId5" imgW="825480" imgH="266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243" y="1750939"/>
                        <a:ext cx="2231267" cy="599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1649533" y="2429625"/>
            <a:ext cx="504373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zh-CN" altLang="en-US" dirty="0"/>
              <a:t>为奇数时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＝－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6521681" y="2429625"/>
            <a:ext cx="20204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故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</a:t>
            </a:r>
            <a:r>
              <a:rPr lang="zh-CN" altLang="en-US"/>
              <a:t>＝</a:t>
            </a:r>
            <a:r>
              <a:rPr lang="en-US" altLang="zh-CN"/>
              <a:t>0 .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663293" y="3490574"/>
            <a:ext cx="868736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latin typeface="黑体" pitchFamily="49" charset="-122"/>
              </a:rPr>
              <a:t>例</a:t>
            </a:r>
            <a:r>
              <a:rPr lang="en-US" altLang="zh-CN">
                <a:latin typeface="黑体" pitchFamily="49" charset="-122"/>
              </a:rPr>
              <a:t>2 </a:t>
            </a:r>
            <a:r>
              <a:rPr lang="zh-CN" altLang="en-US">
                <a:latin typeface="黑体" pitchFamily="49" charset="-122"/>
              </a:rPr>
              <a:t>若</a:t>
            </a:r>
            <a:r>
              <a:rPr lang="en-US" altLang="zh-CN" i="1"/>
              <a:t>A</a:t>
            </a:r>
            <a:r>
              <a:rPr lang="zh-CN" altLang="en-US">
                <a:latin typeface="黑体" pitchFamily="49" charset="-122"/>
              </a:rPr>
              <a:t>为实对称矩阵，且</a:t>
            </a:r>
            <a:r>
              <a:rPr lang="en-US" altLang="zh-CN" i="1"/>
              <a:t>A</a:t>
            </a:r>
            <a:r>
              <a:rPr lang="en-US" altLang="zh-CN" baseline="30000">
                <a:latin typeface="黑体" pitchFamily="49" charset="-122"/>
              </a:rPr>
              <a:t>2</a:t>
            </a:r>
            <a:r>
              <a:rPr lang="en-US" altLang="zh-CN">
                <a:latin typeface="黑体" pitchFamily="49" charset="-122"/>
              </a:rPr>
              <a:t>=</a:t>
            </a:r>
            <a:r>
              <a:rPr lang="en-US" altLang="zh-CN" i="1"/>
              <a:t>O</a:t>
            </a:r>
            <a:r>
              <a:rPr lang="zh-CN" altLang="en-US">
                <a:latin typeface="黑体" pitchFamily="49" charset="-122"/>
              </a:rPr>
              <a:t>，证明</a:t>
            </a:r>
            <a:r>
              <a:rPr lang="en-US" altLang="zh-CN" i="1"/>
              <a:t>A=O</a:t>
            </a:r>
            <a:r>
              <a:rPr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904682" y="4221735"/>
            <a:ext cx="71885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eaLnBrk="0" hangingPunct="0"/>
            <a:r>
              <a:rPr lang="zh-CN" altLang="en-US">
                <a:latin typeface="黑体" pitchFamily="49" charset="-122"/>
                <a:cs typeface="Times New Roman" pitchFamily="18" charset="0"/>
              </a:rPr>
              <a:t>证：由于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为对称矩阵，故有</a:t>
            </a:r>
            <a:r>
              <a:rPr lang="en-US" altLang="zh-CN" i="1">
                <a:cs typeface="Times New Roman" pitchFamily="18" charset="0"/>
              </a:rPr>
              <a:t>A</a:t>
            </a:r>
            <a:r>
              <a:rPr lang="en-US" altLang="zh-CN" i="1" baseline="30000">
                <a:cs typeface="Times New Roman" pitchFamily="18" charset="0"/>
              </a:rPr>
              <a:t>T</a:t>
            </a:r>
            <a:r>
              <a:rPr lang="en-US" altLang="zh-CN" i="1">
                <a:cs typeface="Times New Roman" pitchFamily="18" charset="0"/>
              </a:rPr>
              <a:t>=A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，</a:t>
            </a:r>
            <a:endParaRPr lang="zh-CN" altLang="en-US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1855540" y="4935404"/>
            <a:ext cx="38366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转化为前面的题目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7845400" y="4221735"/>
            <a:ext cx="26481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所以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</a:t>
            </a:r>
            <a:r>
              <a:rPr lang="en-US" altLang="zh-CN" i="1" dirty="0">
                <a:solidFill>
                  <a:schemeClr val="tx2"/>
                </a:solidFill>
              </a:rPr>
              <a:t>AA</a:t>
            </a:r>
            <a:r>
              <a:rPr lang="en-US" altLang="zh-CN" baseline="30000" dirty="0">
                <a:solidFill>
                  <a:schemeClr val="tx2"/>
                </a:solidFill>
              </a:rPr>
              <a:t>T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5" grpId="0"/>
      <p:bldP spid="27678" grpId="0"/>
      <p:bldP spid="27679" grpId="0"/>
      <p:bldP spid="27686" grpId="0"/>
      <p:bldP spid="27688" grpId="0"/>
      <p:bldP spid="276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465411" y="367330"/>
            <a:ext cx="11161873" cy="1138722"/>
            <a:chOff x="576" y="480"/>
            <a:chExt cx="4544" cy="651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576" y="480"/>
              <a:ext cx="4544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901700" indent="-901700"/>
              <a:r>
                <a:rPr kumimoji="1" lang="zh-CN" altLang="en-US" dirty="0"/>
                <a:t>例</a:t>
              </a:r>
              <a:r>
                <a:rPr kumimoji="1" lang="en-US" altLang="zh-CN" dirty="0" smtClean="0">
                  <a:latin typeface="黑体" pitchFamily="49" charset="-122"/>
                </a:rPr>
                <a:t>3 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设</a:t>
              </a:r>
              <a:r>
                <a:rPr kumimoji="1" lang="zh-CN" altLang="en-US" dirty="0">
                  <a:latin typeface="宋体" pitchFamily="2" charset="-122"/>
                  <a:ea typeface="宋体" pitchFamily="2" charset="-122"/>
                </a:rPr>
                <a:t>列矩阵                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满足 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X</a:t>
              </a:r>
              <a:r>
                <a:rPr kumimoji="1" lang="en-US" altLang="zh-CN" i="1" baseline="30000" dirty="0" smtClean="0">
                  <a:latin typeface="+mj-lt"/>
                  <a:ea typeface="宋体" pitchFamily="2" charset="-122"/>
                </a:rPr>
                <a:t>T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X</a:t>
              </a:r>
              <a:r>
                <a:rPr kumimoji="1" lang="en-US" altLang="zh-CN" dirty="0" smtClean="0">
                  <a:latin typeface="宋体" pitchFamily="2" charset="-122"/>
                  <a:ea typeface="宋体" pitchFamily="2" charset="-122"/>
                </a:rPr>
                <a:t>=1,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E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为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n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阶单位矩阵，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H=E </a:t>
              </a:r>
              <a:r>
                <a:rPr kumimoji="1" lang="zh-CN" altLang="en-US" i="1" dirty="0">
                  <a:latin typeface="+mj-lt"/>
                  <a:ea typeface="宋体" pitchFamily="2" charset="-122"/>
                </a:rPr>
                <a:t>－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 </a:t>
              </a:r>
              <a:r>
                <a:rPr kumimoji="1" lang="en-US" altLang="zh-CN" dirty="0" smtClean="0">
                  <a:latin typeface="+mj-lt"/>
                  <a:ea typeface="宋体" pitchFamily="2" charset="-122"/>
                </a:rPr>
                <a:t>2XX</a:t>
              </a:r>
              <a:r>
                <a:rPr kumimoji="1" lang="en-US" altLang="zh-CN" baseline="30000" dirty="0" smtClean="0">
                  <a:latin typeface="+mj-lt"/>
                  <a:ea typeface="宋体" pitchFamily="2" charset="-122"/>
                </a:rPr>
                <a:t>T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1" lang="en-US" altLang="zh-CN" dirty="0" smtClean="0">
                  <a:latin typeface="宋体" pitchFamily="2" charset="-122"/>
                  <a:ea typeface="宋体" pitchFamily="2" charset="-122"/>
                </a:rPr>
                <a:t>,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证明</a:t>
              </a:r>
              <a:r>
                <a:rPr kumimoji="1" lang="en-US" altLang="zh-CN" i="1" dirty="0">
                  <a:latin typeface="+mj-lt"/>
                  <a:ea typeface="宋体" pitchFamily="2" charset="-122"/>
                </a:rPr>
                <a:t>H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是对阵矩阵</a:t>
              </a:r>
              <a:r>
                <a:rPr kumimoji="1" lang="en-US" altLang="zh-CN" dirty="0" smtClean="0">
                  <a:latin typeface="宋体" pitchFamily="2" charset="-122"/>
                  <a:ea typeface="宋体" pitchFamily="2" charset="-122"/>
                </a:rPr>
                <a:t>,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且 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HH</a:t>
              </a:r>
              <a:r>
                <a:rPr kumimoji="1" lang="en-US" altLang="zh-CN" i="1" baseline="30000" dirty="0" smtClean="0">
                  <a:latin typeface="+mj-lt"/>
                  <a:ea typeface="宋体" pitchFamily="2" charset="-122"/>
                </a:rPr>
                <a:t>T</a:t>
              </a:r>
              <a:r>
                <a:rPr kumimoji="1" lang="en-US" altLang="zh-CN" i="1" dirty="0" smtClean="0">
                  <a:latin typeface="+mj-lt"/>
                  <a:ea typeface="宋体" pitchFamily="2" charset="-122"/>
                </a:rPr>
                <a:t>=E</a:t>
              </a:r>
              <a:r>
                <a:rPr kumimoji="1" lang="zh-CN" altLang="en-US" dirty="0" smtClean="0">
                  <a:latin typeface="宋体" pitchFamily="2" charset="-122"/>
                  <a:ea typeface="宋体" pitchFamily="2" charset="-122"/>
                </a:rPr>
                <a:t>。</a:t>
              </a:r>
              <a:endParaRPr kumimoji="1" lang="en-US" altLang="zh-CN" dirty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97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394144"/>
                </p:ext>
              </p:extLst>
            </p:nvPr>
          </p:nvGraphicFramePr>
          <p:xfrm>
            <a:off x="1675" y="486"/>
            <a:ext cx="13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74" name="Equation" r:id="rId3" imgW="2869920" imgH="507960" progId="Equation.3">
                    <p:embed/>
                  </p:oleObj>
                </mc:Choice>
                <mc:Fallback>
                  <p:oleObj name="Equation" r:id="rId3" imgW="2869920" imgH="5079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486"/>
                          <a:ext cx="13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44600" y="1616445"/>
            <a:ext cx="12478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341124"/>
              </p:ext>
            </p:extLst>
          </p:nvPr>
        </p:nvGraphicFramePr>
        <p:xfrm>
          <a:off x="1508696" y="2122066"/>
          <a:ext cx="4284115" cy="80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5" name="Equation" r:id="rId5" imgW="1409400" imgH="317160" progId="Equation.DSMT4">
                  <p:embed/>
                </p:oleObj>
              </mc:Choice>
              <mc:Fallback>
                <p:oleObj name="Equation" r:id="rId5" imgW="1409400" imgH="317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696" y="2122066"/>
                        <a:ext cx="4284115" cy="80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70327"/>
              </p:ext>
            </p:extLst>
          </p:nvPr>
        </p:nvGraphicFramePr>
        <p:xfrm>
          <a:off x="5633284" y="2223519"/>
          <a:ext cx="3190522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6" name="Equation" r:id="rId7" imgW="2412720" imgH="533160" progId="Equation.3">
                  <p:embed/>
                </p:oleObj>
              </mc:Choice>
              <mc:Fallback>
                <p:oleObj name="Equation" r:id="rId7" imgW="241272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284" y="2223519"/>
                        <a:ext cx="3190522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878796"/>
              </p:ext>
            </p:extLst>
          </p:nvPr>
        </p:nvGraphicFramePr>
        <p:xfrm>
          <a:off x="2751650" y="2895208"/>
          <a:ext cx="3509574" cy="489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7" name="Equation" r:id="rId9" imgW="2654280" imgH="444240" progId="Equation.3">
                  <p:embed/>
                </p:oleObj>
              </mc:Choice>
              <mc:Fallback>
                <p:oleObj name="Equation" r:id="rId9" imgW="265428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650" y="2895208"/>
                        <a:ext cx="3509574" cy="489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46764"/>
              </p:ext>
            </p:extLst>
          </p:nvPr>
        </p:nvGraphicFramePr>
        <p:xfrm>
          <a:off x="1508696" y="3562226"/>
          <a:ext cx="4045396" cy="610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8" name="Equation" r:id="rId11" imgW="1828800" imgH="330120" progId="Equation.DSMT4">
                  <p:embed/>
                </p:oleObj>
              </mc:Choice>
              <mc:Fallback>
                <p:oleObj name="Equation" r:id="rId11" imgW="182880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696" y="3562226"/>
                        <a:ext cx="4045396" cy="610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60463"/>
              </p:ext>
            </p:extLst>
          </p:nvPr>
        </p:nvGraphicFramePr>
        <p:xfrm>
          <a:off x="1508696" y="4546145"/>
          <a:ext cx="1891729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Equation" r:id="rId13" imgW="1663560" imgH="380880" progId="Equation.3">
                  <p:embed/>
                </p:oleObj>
              </mc:Choice>
              <mc:Fallback>
                <p:oleObj name="Equation" r:id="rId13" imgW="166356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696" y="4546145"/>
                        <a:ext cx="1891729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3618724" y="4462184"/>
          <a:ext cx="2888262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Equation" r:id="rId15" imgW="2184120" imgH="533160" progId="Equation.3">
                  <p:embed/>
                </p:oleObj>
              </mc:Choice>
              <mc:Fallback>
                <p:oleObj name="Equation" r:id="rId15" imgW="218412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724" y="4462184"/>
                        <a:ext cx="2888262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1200644" y="5217834"/>
          <a:ext cx="5037667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Equation" r:id="rId17" imgW="4267080" imgH="457200" progId="Equation.3">
                  <p:embed/>
                </p:oleObj>
              </mc:Choice>
              <mc:Fallback>
                <p:oleObj name="Equation" r:id="rId17" imgW="42670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644" y="5217834"/>
                        <a:ext cx="5037667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6355856" y="5217834"/>
          <a:ext cx="4819368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Equation" r:id="rId19" imgW="4178160" imgH="457200" progId="Equation.3">
                  <p:embed/>
                </p:oleObj>
              </mc:Choice>
              <mc:Fallback>
                <p:oleObj name="Equation" r:id="rId19" imgW="417816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856" y="5217834"/>
                        <a:ext cx="4819368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1200644" y="5989227"/>
          <a:ext cx="3425613" cy="40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Equation" r:id="rId21" imgW="3085920" imgH="380880" progId="Equation.3">
                  <p:embed/>
                </p:oleObj>
              </mc:Choice>
              <mc:Fallback>
                <p:oleObj name="Equation" r:id="rId21" imgW="308592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644" y="5989227"/>
                        <a:ext cx="3425613" cy="40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4727011" y="6057445"/>
          <a:ext cx="906780" cy="33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Equation" r:id="rId23" imgW="685800" imgH="304560" progId="Equation.3">
                  <p:embed/>
                </p:oleObj>
              </mc:Choice>
              <mc:Fallback>
                <p:oleObj name="Equation" r:id="rId23" imgW="68580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011" y="6057445"/>
                        <a:ext cx="906780" cy="335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904682" y="605220"/>
            <a:ext cx="10325094" cy="113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73150" indent="-1073150"/>
            <a:r>
              <a:rPr kumimoji="1" lang="zh-CN" altLang="en-US" dirty="0"/>
              <a:t>例</a:t>
            </a:r>
            <a:r>
              <a:rPr kumimoji="1" lang="en-US" altLang="zh-CN" dirty="0">
                <a:latin typeface="黑体" pitchFamily="49" charset="-122"/>
              </a:rPr>
              <a:t>4</a:t>
            </a:r>
            <a:r>
              <a:rPr kumimoji="1" lang="en-US" altLang="zh-CN" dirty="0">
                <a:ea typeface="宋体" pitchFamily="2" charset="-122"/>
              </a:rPr>
              <a:t>    </a:t>
            </a:r>
            <a:r>
              <a:rPr kumimoji="1" lang="zh-CN" altLang="en-US" dirty="0">
                <a:ea typeface="宋体" pitchFamily="2" charset="-122"/>
              </a:rPr>
              <a:t>证明任一 </a:t>
            </a:r>
            <a:r>
              <a:rPr kumimoji="1" lang="en-US" altLang="zh-CN" i="1" dirty="0" smtClean="0">
                <a:ea typeface="宋体" pitchFamily="2" charset="-122"/>
              </a:rPr>
              <a:t>n</a:t>
            </a:r>
            <a:r>
              <a:rPr kumimoji="1" lang="zh-CN" altLang="en-US" dirty="0" smtClean="0">
                <a:ea typeface="宋体" pitchFamily="2" charset="-122"/>
              </a:rPr>
              <a:t> 阶矩阵</a:t>
            </a:r>
            <a:r>
              <a:rPr kumimoji="1" lang="en-US" altLang="zh-CN" i="1" dirty="0" smtClean="0">
                <a:ea typeface="宋体" pitchFamily="2" charset="-122"/>
              </a:rPr>
              <a:t>A</a:t>
            </a:r>
            <a:r>
              <a:rPr kumimoji="1" lang="zh-CN" altLang="en-US" i="1" dirty="0" smtClean="0">
                <a:ea typeface="宋体" pitchFamily="2" charset="-122"/>
              </a:rPr>
              <a:t> </a:t>
            </a:r>
            <a:r>
              <a:rPr kumimoji="1" lang="zh-CN" altLang="en-US" dirty="0" smtClean="0">
                <a:ea typeface="宋体" pitchFamily="2" charset="-122"/>
              </a:rPr>
              <a:t>都</a:t>
            </a:r>
            <a:r>
              <a:rPr kumimoji="1" lang="zh-CN" altLang="en-US" dirty="0">
                <a:ea typeface="宋体" pitchFamily="2" charset="-122"/>
              </a:rPr>
              <a:t>可表示成对称</a:t>
            </a:r>
            <a:r>
              <a:rPr kumimoji="1" lang="zh-CN" altLang="en-US" dirty="0" smtClean="0">
                <a:ea typeface="宋体" pitchFamily="2" charset="-122"/>
              </a:rPr>
              <a:t>阵与</a:t>
            </a:r>
            <a:r>
              <a:rPr kumimoji="1" lang="zh-CN" altLang="en-US" dirty="0">
                <a:ea typeface="宋体" pitchFamily="2" charset="-122"/>
              </a:rPr>
              <a:t>反对称阵之和</a:t>
            </a:r>
            <a:r>
              <a:rPr kumimoji="1"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904682" y="1780676"/>
            <a:ext cx="1101954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/>
              <a:t>证明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659469" y="1850644"/>
          <a:ext cx="2686756" cy="46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0" name="Equation" r:id="rId3" imgW="2031840" imgH="419040" progId="Equation.3">
                  <p:embed/>
                </p:oleObj>
              </mc:Choice>
              <mc:Fallback>
                <p:oleObj name="Equation" r:id="rId3" imgW="20318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469" y="1850644"/>
                        <a:ext cx="2686756" cy="46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005435" y="2536325"/>
          <a:ext cx="3459198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1" name="Equation" r:id="rId5" imgW="2616120" imgH="533160" progId="Equation.3">
                  <p:embed/>
                </p:oleObj>
              </mc:Choice>
              <mc:Fallback>
                <p:oleObj name="Equation" r:id="rId5" imgW="261612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35" y="2536325"/>
                        <a:ext cx="3459198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431048" y="2620286"/>
          <a:ext cx="1813560" cy="41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2" name="Equation" r:id="rId7" imgW="1371600" imgH="380880" progId="Equation.3">
                  <p:embed/>
                </p:oleObj>
              </mc:Choice>
              <mc:Fallback>
                <p:oleObj name="Equation" r:id="rId7" imgW="1371600" imgH="380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48" y="2620286"/>
                        <a:ext cx="1813560" cy="41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6414629" y="2683257"/>
          <a:ext cx="885790" cy="40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3" name="Equation" r:id="rId9" imgW="672840" imgH="368280" progId="Equation.3">
                  <p:embed/>
                </p:oleObj>
              </mc:Choice>
              <mc:Fallback>
                <p:oleObj name="Equation" r:id="rId9" imgW="67284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629" y="2683257"/>
                        <a:ext cx="885790" cy="40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03176" y="3291976"/>
            <a:ext cx="3931255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ea typeface="宋体" pitchFamily="2" charset="-122"/>
              </a:rPr>
              <a:t>  </a:t>
            </a:r>
            <a:r>
              <a:rPr kumimoji="1" lang="zh-CN" altLang="en-US">
                <a:ea typeface="宋体" pitchFamily="2" charset="-122"/>
              </a:rPr>
              <a:t>所以</a:t>
            </a:r>
            <a:r>
              <a:rPr kumimoji="1" lang="en-US" altLang="zh-CN">
                <a:ea typeface="宋体" pitchFamily="2" charset="-122"/>
              </a:rPr>
              <a:t>C</a:t>
            </a:r>
            <a:r>
              <a:rPr kumimoji="1" lang="zh-CN" altLang="en-US">
                <a:ea typeface="宋体" pitchFamily="2" charset="-122"/>
              </a:rPr>
              <a:t>为对称矩阵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005435" y="4047626"/>
          <a:ext cx="2804301" cy="4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4" name="Equation" r:id="rId11" imgW="2120760" imgH="444240" progId="Equation.3">
                  <p:embed/>
                </p:oleObj>
              </mc:Choice>
              <mc:Fallback>
                <p:oleObj name="Equation" r:id="rId11" imgW="212076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35" y="4047626"/>
                        <a:ext cx="2804301" cy="48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4330295" y="3963664"/>
          <a:ext cx="3425613" cy="58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5" name="Equation" r:id="rId13" imgW="2590560" imgH="533160" progId="Equation.3">
                  <p:embed/>
                </p:oleObj>
              </mc:Choice>
              <mc:Fallback>
                <p:oleObj name="Equation" r:id="rId13" imgW="259056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295" y="3963664"/>
                        <a:ext cx="3425613" cy="587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7856662" y="4047626"/>
          <a:ext cx="1796768" cy="41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6" name="Equation" r:id="rId15" imgW="1358640" imgH="380880" progId="Equation.3">
                  <p:embed/>
                </p:oleObj>
              </mc:Choice>
              <mc:Fallback>
                <p:oleObj name="Equation" r:id="rId15" imgW="135864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662" y="4047626"/>
                        <a:ext cx="1796768" cy="41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9745786" y="4112346"/>
          <a:ext cx="1175456" cy="38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Equation" r:id="rId17" imgW="888840" imgH="355320" progId="Equation.3">
                  <p:embed/>
                </p:oleObj>
              </mc:Choice>
              <mc:Fallback>
                <p:oleObj name="Equation" r:id="rId17" imgW="88884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786" y="4112346"/>
                        <a:ext cx="1175456" cy="38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03175" y="4719314"/>
            <a:ext cx="5944447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kumimoji="1" lang="en-US" altLang="zh-CN">
                <a:solidFill>
                  <a:schemeClr val="bg2"/>
                </a:solidFill>
                <a:ea typeface="宋体" pitchFamily="2" charset="-122"/>
              </a:rPr>
              <a:t>  </a:t>
            </a:r>
            <a:r>
              <a:rPr kumimoji="1" lang="zh-CN" altLang="en-US">
                <a:ea typeface="宋体" pitchFamily="2" charset="-122"/>
              </a:rPr>
              <a:t>所以</a:t>
            </a:r>
            <a:r>
              <a:rPr kumimoji="1" lang="en-US" altLang="zh-CN">
                <a:ea typeface="宋体" pitchFamily="2" charset="-122"/>
              </a:rPr>
              <a:t>B</a:t>
            </a:r>
            <a:r>
              <a:rPr kumimoji="1" lang="zh-CN" altLang="en-US">
                <a:ea typeface="宋体" pitchFamily="2" charset="-122"/>
              </a:rPr>
              <a:t>为反对称矩阵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1005435" y="5474964"/>
          <a:ext cx="4147679" cy="96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8" name="Equation" r:id="rId19" imgW="3136680" imgH="876240" progId="Equation.3">
                  <p:embed/>
                </p:oleObj>
              </mc:Choice>
              <mc:Fallback>
                <p:oleObj name="Equation" r:id="rId19" imgW="3136680" imgH="876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435" y="5474964"/>
                        <a:ext cx="4147679" cy="96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5211886" y="5537935"/>
          <a:ext cx="1779976" cy="909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9" name="Equation" r:id="rId21" imgW="1346040" imgH="825480" progId="Equation.3">
                  <p:embed/>
                </p:oleObj>
              </mc:Choice>
              <mc:Fallback>
                <p:oleObj name="Equation" r:id="rId21" imgW="1346040" imgH="825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886" y="5537935"/>
                        <a:ext cx="1779976" cy="909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7413352" y="5722466"/>
            <a:ext cx="2086198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>
                <a:ea typeface="宋体" pitchFamily="2" charset="-122"/>
              </a:rPr>
              <a:t>命题得证</a:t>
            </a:r>
            <a:r>
              <a:rPr kumimoji="1" lang="en-US" altLang="zh-CN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  <p:bldP spid="30733" grpId="0" autoUpdateAnimBg="0"/>
      <p:bldP spid="30738" grpId="0" autoUpdateAnimBg="0"/>
      <p:bldP spid="307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08126" y="1000536"/>
            <a:ext cx="4760595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000099"/>
                </a:solidFill>
                <a:latin typeface="黑体" pitchFamily="49" charset="-122"/>
              </a:rPr>
              <a:t>3. </a:t>
            </a:r>
            <a:r>
              <a:rPr lang="zh-CN" altLang="en-US" sz="4400">
                <a:solidFill>
                  <a:srgbClr val="000099"/>
                </a:solidFill>
                <a:latin typeface="黑体" pitchFamily="49" charset="-122"/>
              </a:rPr>
              <a:t>对角形矩阵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713670" y="2395581"/>
            <a:ext cx="266576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3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>
                <a:cs typeface="Times New Roman" pitchFamily="18" charset="0"/>
              </a:rPr>
              <a:t>形如</a:t>
            </a:r>
            <a:endParaRPr lang="zh-CN" altLang="en-US" sz="49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90182"/>
              </p:ext>
            </p:extLst>
          </p:nvPr>
        </p:nvGraphicFramePr>
        <p:xfrm>
          <a:off x="3189837" y="1690018"/>
          <a:ext cx="4179029" cy="224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3" imgW="1663700" imgH="1079500" progId="Equation.DSMT4">
                  <p:embed/>
                </p:oleObj>
              </mc:Choice>
              <mc:Fallback>
                <p:oleObj name="Equation" r:id="rId3" imgW="1663700" imgH="1079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837" y="1690018"/>
                        <a:ext cx="4179029" cy="2249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855541" y="4136034"/>
            <a:ext cx="8379319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0" bIns="56130" anchor="ctr">
            <a:spAutoFit/>
          </a:bodyPr>
          <a:lstStyle/>
          <a:p>
            <a:r>
              <a:rPr lang="zh-CN" altLang="en-US" sz="3900" dirty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3900" i="1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3900" dirty="0">
                <a:ea typeface="宋体" pitchFamily="2" charset="-122"/>
                <a:cs typeface="Times New Roman" pitchFamily="18" charset="0"/>
              </a:rPr>
              <a:t>阶矩阵称为对角形矩阵</a:t>
            </a:r>
            <a:r>
              <a:rPr lang="en-US" altLang="zh-CN" sz="3900" dirty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5400" dirty="0">
              <a:latin typeface="Arial" charset="0"/>
              <a:ea typeface="宋体" pitchFamily="2" charset="-12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93594" y="4961642"/>
            <a:ext cx="15395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常记为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24779"/>
              </p:ext>
            </p:extLst>
          </p:nvPr>
        </p:nvGraphicFramePr>
        <p:xfrm>
          <a:off x="2692903" y="5014119"/>
          <a:ext cx="4288401" cy="58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5" imgW="1638300" imgH="241300" progId="Equation.DSMT4">
                  <p:embed/>
                </p:oleObj>
              </mc:Choice>
              <mc:Fallback>
                <p:oleObj name="Equation" r:id="rId5" imgW="16383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903" y="5014119"/>
                        <a:ext cx="4288401" cy="588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7187071" y="5014118"/>
            <a:ext cx="382385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，且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000099"/>
                </a:solidFill>
                <a:cs typeface="Times New Roman" pitchFamily="18" charset="0"/>
              </a:rPr>
              <a:t>对称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矩阵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3100">
                <a:latin typeface="Arial" charset="0"/>
                <a:ea typeface="宋体" pitchFamily="2" charset="-122"/>
              </a:rPr>
              <a:t> </a:t>
            </a:r>
            <a:endParaRPr lang="en-US" altLang="zh-CN" sz="490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2" grpId="0"/>
      <p:bldP spid="10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520" y="208154"/>
            <a:ext cx="10881360" cy="699676"/>
          </a:xfrm>
        </p:spPr>
        <p:txBody>
          <a:bodyPr/>
          <a:lstStyle/>
          <a:p>
            <a:pPr algn="l"/>
            <a:r>
              <a:rPr lang="zh-CN" altLang="en-US" sz="4400" b="0">
                <a:solidFill>
                  <a:srgbClr val="000099"/>
                </a:solidFill>
              </a:rPr>
              <a:t>对角形矩阵性质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22658" y="994372"/>
            <a:ext cx="1113954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	</a:t>
            </a:r>
            <a:r>
              <a:rPr lang="zh-CN" altLang="en-US" dirty="0">
                <a:latin typeface="Arial" charset="0"/>
                <a:ea typeface="宋体" pitchFamily="2" charset="-122"/>
              </a:rPr>
              <a:t>设</a:t>
            </a:r>
            <a:r>
              <a:rPr lang="en-US" altLang="zh-CN" i="1" dirty="0">
                <a:ea typeface="宋体" pitchFamily="2" charset="-122"/>
              </a:rPr>
              <a:t>A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zh-CN" altLang="en-US" dirty="0">
                <a:latin typeface="Arial" charset="0"/>
                <a:ea typeface="宋体" pitchFamily="2" charset="-122"/>
              </a:rPr>
              <a:t>为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zh-CN" altLang="en-US" dirty="0">
                <a:latin typeface="Arial" charset="0"/>
                <a:ea typeface="宋体" pitchFamily="2" charset="-122"/>
              </a:rPr>
              <a:t>阶对角形矩阵，</a:t>
            </a:r>
            <a:r>
              <a:rPr lang="en-US" altLang="zh-CN" i="1" dirty="0">
                <a:solidFill>
                  <a:srgbClr val="000099"/>
                </a:solidFill>
                <a:ea typeface="宋体" pitchFamily="2" charset="-122"/>
              </a:rPr>
              <a:t>k</a:t>
            </a:r>
            <a:r>
              <a:rPr lang="zh-CN" altLang="en-US" dirty="0">
                <a:latin typeface="Arial" charset="0"/>
                <a:ea typeface="宋体" pitchFamily="2" charset="-122"/>
              </a:rPr>
              <a:t>为实数，则</a:t>
            </a:r>
            <a:r>
              <a:rPr lang="en-US" altLang="zh-CN" i="1" dirty="0">
                <a:solidFill>
                  <a:srgbClr val="000099"/>
                </a:solidFill>
                <a:ea typeface="宋体" pitchFamily="2" charset="-122"/>
              </a:rPr>
              <a:t>A</a:t>
            </a:r>
            <a:r>
              <a:rPr lang="en-US" altLang="zh-CN" dirty="0">
                <a:solidFill>
                  <a:srgbClr val="000099"/>
                </a:solidFill>
                <a:latin typeface="Arial" charset="0"/>
                <a:ea typeface="宋体" pitchFamily="2" charset="-122"/>
              </a:rPr>
              <a:t>+</a:t>
            </a:r>
            <a:r>
              <a:rPr lang="en-US" altLang="zh-CN" i="1" dirty="0">
                <a:solidFill>
                  <a:srgbClr val="000099"/>
                </a:solidFill>
                <a:ea typeface="宋体" pitchFamily="2" charset="-122"/>
              </a:rPr>
              <a:t>B</a:t>
            </a:r>
            <a:r>
              <a:rPr lang="zh-CN" altLang="en-US" i="1" dirty="0">
                <a:solidFill>
                  <a:srgbClr val="000099"/>
                </a:solidFill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0099"/>
                </a:solidFill>
                <a:ea typeface="宋体" pitchFamily="2" charset="-122"/>
              </a:rPr>
              <a:t>kA</a:t>
            </a:r>
            <a:r>
              <a:rPr lang="zh-CN" altLang="en-US" i="1" dirty="0">
                <a:solidFill>
                  <a:srgbClr val="000099"/>
                </a:solidFill>
                <a:ea typeface="宋体" pitchFamily="2" charset="-122"/>
              </a:rPr>
              <a:t>，</a:t>
            </a:r>
            <a:r>
              <a:rPr lang="en-US" altLang="zh-CN" i="1" dirty="0">
                <a:solidFill>
                  <a:srgbClr val="000099"/>
                </a:solidFill>
                <a:ea typeface="宋体" pitchFamily="2" charset="-122"/>
              </a:rPr>
              <a:t>AB</a:t>
            </a:r>
            <a:r>
              <a:rPr lang="zh-CN" altLang="en-US" dirty="0">
                <a:latin typeface="Arial" charset="0"/>
                <a:ea typeface="宋体" pitchFamily="2" charset="-122"/>
              </a:rPr>
              <a:t>皆为对角形矩阵，且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284605" y="3295675"/>
            <a:ext cx="2073374" cy="34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1500" b="0">
                <a:ea typeface="宋体" pitchFamily="2" charset="-122"/>
                <a:cs typeface="Times New Roman" pitchFamily="18" charset="0"/>
              </a:rPr>
              <a:t>		</a:t>
            </a:r>
            <a:endParaRPr lang="en-US" altLang="zh-CN" sz="22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16050"/>
              </p:ext>
            </p:extLst>
          </p:nvPr>
        </p:nvGraphicFramePr>
        <p:xfrm>
          <a:off x="522658" y="2335169"/>
          <a:ext cx="11233997" cy="72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3" imgW="3060360" imgH="241200" progId="Equation.DSMT4">
                  <p:embed/>
                </p:oleObj>
              </mc:Choice>
              <mc:Fallback>
                <p:oleObj name="Equation" r:id="rId3" imgW="30603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58" y="2335169"/>
                        <a:ext cx="11233997" cy="72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36880"/>
              </p:ext>
            </p:extLst>
          </p:nvPr>
        </p:nvGraphicFramePr>
        <p:xfrm>
          <a:off x="1475617" y="3048838"/>
          <a:ext cx="8570330" cy="76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5" imgW="2209680" imgH="241200" progId="Equation.DSMT4">
                  <p:embed/>
                </p:oleObj>
              </mc:Choice>
              <mc:Fallback>
                <p:oleObj name="Equation" r:id="rId5" imgW="22096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17" y="3048838"/>
                        <a:ext cx="8570330" cy="769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284605" y="4123042"/>
            <a:ext cx="2073374" cy="34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1500" b="0">
                <a:ea typeface="宋体" pitchFamily="2" charset="-122"/>
                <a:cs typeface="Times New Roman" pitchFamily="18" charset="0"/>
              </a:rPr>
              <a:t>		</a:t>
            </a:r>
            <a:endParaRPr lang="en-US" altLang="zh-CN" sz="22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74905"/>
              </p:ext>
            </p:extLst>
          </p:nvPr>
        </p:nvGraphicFramePr>
        <p:xfrm>
          <a:off x="522659" y="3813234"/>
          <a:ext cx="7331903" cy="90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7" imgW="1803240" imgH="266400" progId="Equation.DSMT4">
                  <p:embed/>
                </p:oleObj>
              </mc:Choice>
              <mc:Fallback>
                <p:oleObj name="Equation" r:id="rId7" imgW="180324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59" y="3813234"/>
                        <a:ext cx="7331903" cy="904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093594" y="4830346"/>
            <a:ext cx="10377593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对角形矩阵可逆 </a:t>
            </a:r>
            <a:r>
              <a:rPr lang="zh-CN" altLang="en-US" dirty="0">
                <a:ea typeface="宋体" pitchFamily="2" charset="-122"/>
                <a:cs typeface="Times New Roman" pitchFamily="18" charset="0"/>
                <a:sym typeface="Wingdings" pitchFamily="2" charset="2"/>
              </a:rPr>
              <a:t>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它主对角线上元全不为零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</a:p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                       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而且当</a:t>
            </a:r>
            <a:r>
              <a:rPr lang="en-US" altLang="zh-CN" i="1" dirty="0">
                <a:ea typeface="宋体" pitchFamily="2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>
                <a:ea typeface="宋体" pitchFamily="2" charset="-122"/>
                <a:cs typeface="Times New Roman" pitchFamily="18" charset="0"/>
                <a:sym typeface="Wingdings" pitchFamily="2" charset="2"/>
              </a:rPr>
              <a:t>可逆时，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598"/>
              </p:ext>
            </p:extLst>
          </p:nvPr>
        </p:nvGraphicFramePr>
        <p:xfrm>
          <a:off x="4749056" y="5992648"/>
          <a:ext cx="4320480" cy="69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9" imgW="2031840" imgH="266400" progId="Equation.DSMT4">
                  <p:embed/>
                </p:oleObj>
              </mc:Choice>
              <mc:Fallback>
                <p:oleObj name="Equation" r:id="rId9" imgW="203184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056" y="5992648"/>
                        <a:ext cx="4320480" cy="6979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425498" y="4051123"/>
            <a:ext cx="3142245" cy="5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2900">
                <a:latin typeface="Arial" charset="0"/>
                <a:ea typeface="宋体" pitchFamily="2" charset="-122"/>
              </a:rPr>
              <a:t>（</a:t>
            </a:r>
            <a:r>
              <a:rPr lang="en-US" altLang="zh-CN" sz="2900" i="1">
                <a:ea typeface="宋体" pitchFamily="2" charset="-122"/>
              </a:rPr>
              <a:t>m</a:t>
            </a:r>
            <a:r>
              <a:rPr lang="zh-CN" altLang="en-US" sz="2900">
                <a:latin typeface="Arial" charset="0"/>
                <a:ea typeface="宋体" pitchFamily="2" charset="-122"/>
              </a:rPr>
              <a:t>为自然数）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00" grpId="0"/>
      <p:bldP spid="123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31647" y="286867"/>
            <a:ext cx="180936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另外，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307466"/>
              </p:ext>
            </p:extLst>
          </p:nvPr>
        </p:nvGraphicFramePr>
        <p:xfrm>
          <a:off x="1100138" y="1319213"/>
          <a:ext cx="967422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3" imgW="5283000" imgH="1079280" progId="Equation.DSMT4">
                  <p:embed/>
                </p:oleObj>
              </mc:Choice>
              <mc:Fallback>
                <p:oleObj name="Equation" r:id="rId3" imgW="5283000" imgH="1079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319213"/>
                        <a:ext cx="9674225" cy="1951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93248"/>
              </p:ext>
            </p:extLst>
          </p:nvPr>
        </p:nvGraphicFramePr>
        <p:xfrm>
          <a:off x="1148656" y="3857625"/>
          <a:ext cx="9625012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5" imgW="5155920" imgH="1079280" progId="Equation.DSMT4">
                  <p:embed/>
                </p:oleObj>
              </mc:Choice>
              <mc:Fallback>
                <p:oleObj name="Equation" r:id="rId5" imgW="5155920" imgH="1079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656" y="3857625"/>
                        <a:ext cx="9625012" cy="19970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604520" y="127692"/>
            <a:ext cx="10881360" cy="697926"/>
          </a:xfrm>
        </p:spPr>
        <p:txBody>
          <a:bodyPr/>
          <a:lstStyle/>
          <a:p>
            <a:pPr algn="l"/>
            <a:r>
              <a:rPr lang="en-US" altLang="zh-CN" sz="4400">
                <a:solidFill>
                  <a:srgbClr val="000099"/>
                </a:solidFill>
              </a:rPr>
              <a:t>4. </a:t>
            </a:r>
            <a:r>
              <a:rPr lang="zh-CN" altLang="en-US" sz="4400">
                <a:solidFill>
                  <a:srgbClr val="000099"/>
                </a:solidFill>
              </a:rPr>
              <a:t>正交矩阵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10" y="974302"/>
            <a:ext cx="12075270" cy="1549780"/>
          </a:xfrm>
        </p:spPr>
        <p:txBody>
          <a:bodyPr/>
          <a:lstStyle/>
          <a:p>
            <a:pPr marL="1426649" indent="-1426649">
              <a:buNone/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黑体" pitchFamily="49" charset="-122"/>
              </a:rPr>
              <a:t>4</a:t>
            </a:r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i="1" dirty="0"/>
              <a:t>n</a:t>
            </a:r>
            <a:r>
              <a:rPr lang="zh-CN" altLang="en-US" dirty="0"/>
              <a:t>阶实矩阵</a:t>
            </a:r>
            <a:r>
              <a:rPr lang="en-US" altLang="zh-CN" i="1" dirty="0"/>
              <a:t>A</a:t>
            </a:r>
            <a:r>
              <a:rPr lang="zh-CN" altLang="en-US" dirty="0"/>
              <a:t>满足</a:t>
            </a:r>
            <a:r>
              <a:rPr lang="en-US" altLang="zh-CN" i="1" dirty="0"/>
              <a:t>A</a:t>
            </a:r>
            <a:r>
              <a:rPr lang="en-US" altLang="zh-CN" baseline="30000" dirty="0"/>
              <a:t>T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E</a:t>
            </a:r>
            <a:r>
              <a:rPr lang="zh-CN" altLang="en-US" dirty="0"/>
              <a:t>，则</a:t>
            </a:r>
            <a:r>
              <a:rPr lang="en-US" altLang="zh-CN" i="1" dirty="0"/>
              <a:t>A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00CC"/>
                </a:solidFill>
              </a:rPr>
              <a:t>正交矩阵</a:t>
            </a:r>
            <a:r>
              <a:rPr lang="en-US" altLang="zh-CN" dirty="0"/>
              <a:t>.</a:t>
            </a:r>
          </a:p>
          <a:p>
            <a:pPr marL="1426649" indent="-1426649">
              <a:buNone/>
            </a:pPr>
            <a:r>
              <a:rPr lang="en-US" altLang="zh-CN" dirty="0"/>
              <a:t>	</a:t>
            </a:r>
            <a:r>
              <a:rPr lang="zh-CN" altLang="en-US" dirty="0"/>
              <a:t>显然，正交矩阵为</a:t>
            </a:r>
            <a:r>
              <a:rPr lang="zh-CN" altLang="en-US" dirty="0">
                <a:solidFill>
                  <a:srgbClr val="A50021"/>
                </a:solidFill>
              </a:rPr>
              <a:t>可逆</a:t>
            </a:r>
            <a:r>
              <a:rPr lang="zh-CN" altLang="en-US" dirty="0"/>
              <a:t>矩阵</a:t>
            </a:r>
            <a:r>
              <a:rPr lang="en-US" altLang="zh-CN" dirty="0"/>
              <a:t>.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64640" y="2524082"/>
            <a:ext cx="7860858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 sz="3900">
                <a:solidFill>
                  <a:srgbClr val="000099"/>
                </a:solidFill>
              </a:rPr>
              <a:t>正交矩阵性质   </a:t>
            </a:r>
            <a:r>
              <a:rPr lang="en-US" altLang="zh-CN"/>
              <a:t>(</a:t>
            </a:r>
            <a:r>
              <a:rPr lang="zh-CN" altLang="en-US"/>
              <a:t>课本</a:t>
            </a:r>
            <a:r>
              <a:rPr lang="en-US" altLang="zh-CN"/>
              <a:t>71</a:t>
            </a:r>
            <a:r>
              <a:rPr lang="zh-CN" altLang="en-US"/>
              <a:t>页</a:t>
            </a:r>
            <a:r>
              <a:rPr lang="en-US" altLang="zh-CN"/>
              <a:t>)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08126" y="3203707"/>
            <a:ext cx="78025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(1)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n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阶矩阵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为正交矩阵的充要条件是 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887882"/>
              </p:ext>
            </p:extLst>
          </p:nvPr>
        </p:nvGraphicFramePr>
        <p:xfrm>
          <a:off x="8205440" y="3154729"/>
          <a:ext cx="2155702" cy="59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440" y="3154729"/>
                        <a:ext cx="2155702" cy="5912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803929" y="3745955"/>
            <a:ext cx="243725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(2)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n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阶矩阵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473892" y="3792244"/>
          <a:ext cx="1807262" cy="64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5" imgW="622030" imgH="266584" progId="Equation.DSMT4">
                  <p:embed/>
                </p:oleObj>
              </mc:Choice>
              <mc:Fallback>
                <p:oleObj name="Equation" r:id="rId5" imgW="622030" imgH="2665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892" y="3792244"/>
                        <a:ext cx="1807262" cy="64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092241" y="3745955"/>
            <a:ext cx="600874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是正交矩阵的充要条件是等式</a:t>
            </a:r>
            <a:r>
              <a:rPr lang="zh-CN" altLang="en-US" sz="2600" b="0">
                <a:latin typeface="Arial" charset="0"/>
                <a:ea typeface="宋体" pitchFamily="2" charset="-122"/>
              </a:rPr>
              <a:t> </a:t>
            </a:r>
            <a:endParaRPr lang="zh-CN" altLang="en-US" sz="44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332021" y="4348487"/>
          <a:ext cx="3807636" cy="113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Equation" r:id="rId7" imgW="1511300" imgH="546100" progId="Equation.DSMT4">
                  <p:embed/>
                </p:oleObj>
              </mc:Choice>
              <mc:Fallback>
                <p:oleObj name="Equation" r:id="rId7" imgW="1511300" imgH="546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4348487"/>
                        <a:ext cx="3807636" cy="11369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6807148" y="5300045"/>
          <a:ext cx="3047788" cy="51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Equation" r:id="rId9" imgW="1117600" imgH="228600" progId="Equation.DSMT4">
                  <p:embed/>
                </p:oleObj>
              </mc:Choice>
              <mc:Fallback>
                <p:oleObj name="Equation" r:id="rId9" imgW="1117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148" y="5300045"/>
                        <a:ext cx="3047788" cy="519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332021" y="5380509"/>
          <a:ext cx="3807636" cy="115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11" imgW="1485255" imgH="545863" progId="Equation.DSMT4">
                  <p:embed/>
                </p:oleObj>
              </mc:Choice>
              <mc:Fallback>
                <p:oleObj name="Equation" r:id="rId11" imgW="1485255" imgH="54586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5380509"/>
                        <a:ext cx="3807636" cy="115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761086" y="6458949"/>
            <a:ext cx="39889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中</a:t>
            </a:r>
            <a:r>
              <a:rPr lang="zh-CN" altLang="en-US">
                <a:solidFill>
                  <a:srgbClr val="A5002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至少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有一个成立</a:t>
            </a:r>
            <a:r>
              <a:rPr lang="en-US" altLang="zh-CN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20" grpId="0"/>
      <p:bldP spid="13321" grpId="0"/>
      <p:bldP spid="13323" grpId="0"/>
      <p:bldP spid="13325" grpId="0"/>
      <p:bldP spid="133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99138" y="352527"/>
            <a:ext cx="609347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  <a:cs typeface="Courier New" pitchFamily="49" charset="0"/>
              </a:rPr>
              <a:t>(3)</a:t>
            </a:r>
            <a:r>
              <a:rPr lang="en-US" altLang="zh-CN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为正交矩阵，则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547731" y="372578"/>
          <a:ext cx="1735895" cy="48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" name="Equation" r:id="rId3" imgW="647640" imgH="215640" progId="Equation.DSMT4">
                  <p:embed/>
                </p:oleObj>
              </mc:Choice>
              <mc:Fallback>
                <p:oleObj name="Equation" r:id="rId3" imgW="6476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731" y="372578"/>
                        <a:ext cx="1735895" cy="488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187071" y="335035"/>
            <a:ext cx="40889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>
              <a:tabLst>
                <a:tab pos="1543587" algn="l"/>
                <a:tab pos="1683913" algn="l"/>
              </a:tabLst>
            </a:pPr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也是正交矩阵</a:t>
            </a:r>
            <a:r>
              <a:rPr lang="en-US" altLang="zh-CN"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endParaRPr lang="en-US" altLang="zh-CN" sz="4900">
              <a:latin typeface="Arial" charset="0"/>
              <a:ea typeface="宋体" pitchFamily="2" charset="-122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99137" y="941897"/>
            <a:ext cx="10472050" cy="115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>
              <a:tabLst>
                <a:tab pos="1543587" algn="l"/>
                <a:tab pos="1683913" algn="l"/>
              </a:tabLst>
            </a:pPr>
            <a:r>
              <a:rPr lang="en-US" altLang="zh-CN">
                <a:latin typeface="Arial" charset="0"/>
                <a:ea typeface="宋体" pitchFamily="2" charset="-122"/>
              </a:rPr>
              <a:t>(4) 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为正交矩阵，则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的行列式必为＋</a:t>
            </a:r>
            <a:r>
              <a:rPr lang="en-US" altLang="zh-CN">
                <a:latin typeface="Arial" charset="0"/>
                <a:ea typeface="宋体" pitchFamily="2" charset="-122"/>
              </a:rPr>
              <a:t>1</a:t>
            </a:r>
            <a:r>
              <a:rPr lang="zh-CN" altLang="en-US">
                <a:latin typeface="Arial" charset="0"/>
                <a:ea typeface="宋体" pitchFamily="2" charset="-122"/>
              </a:rPr>
              <a:t>或－</a:t>
            </a:r>
            <a:r>
              <a:rPr lang="en-US" altLang="zh-CN">
                <a:latin typeface="Arial" charset="0"/>
                <a:ea typeface="宋体" pitchFamily="2" charset="-122"/>
              </a:rPr>
              <a:t>1</a:t>
            </a:r>
            <a:r>
              <a:rPr lang="zh-CN" altLang="en-US">
                <a:latin typeface="Arial" charset="0"/>
                <a:ea typeface="宋体" pitchFamily="2" charset="-122"/>
              </a:rPr>
              <a:t>， </a:t>
            </a:r>
          </a:p>
          <a:p>
            <a:pPr>
              <a:tabLst>
                <a:tab pos="1543587" algn="l"/>
                <a:tab pos="1683913" algn="l"/>
              </a:tabLst>
            </a:pPr>
            <a:r>
              <a:rPr lang="zh-CN" altLang="en-US">
                <a:latin typeface="Arial" charset="0"/>
                <a:ea typeface="宋体" pitchFamily="2" charset="-122"/>
              </a:rPr>
              <a:t>      即  </a:t>
            </a:r>
            <a:r>
              <a:rPr lang="en-US" altLang="zh-CN">
                <a:latin typeface="Arial" charset="0"/>
                <a:ea typeface="宋体" pitchFamily="2" charset="-122"/>
              </a:rPr>
              <a:t>|</a:t>
            </a:r>
            <a:r>
              <a:rPr lang="en-US" altLang="zh-CN" i="1"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>
                <a:latin typeface="Arial" charset="0"/>
                <a:ea typeface="宋体" pitchFamily="2" charset="-122"/>
              </a:rPr>
              <a:t>|</a:t>
            </a:r>
            <a:r>
              <a:rPr lang="zh-CN" altLang="en-US">
                <a:latin typeface="Arial" charset="0"/>
                <a:ea typeface="宋体" pitchFamily="2" charset="-122"/>
              </a:rPr>
              <a:t>＝</a:t>
            </a:r>
            <a:r>
              <a:rPr lang="en-US" altLang="zh-CN">
                <a:latin typeface="Arial" charset="0"/>
                <a:ea typeface="宋体" pitchFamily="2" charset="-122"/>
              </a:rPr>
              <a:t>±1.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999137" y="2156816"/>
            <a:ext cx="1109126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pPr>
              <a:tabLst>
                <a:tab pos="1543587" algn="l"/>
                <a:tab pos="1683913" algn="l"/>
              </a:tabLst>
            </a:pPr>
            <a:r>
              <a:rPr lang="en-US" altLang="zh-CN" dirty="0">
                <a:latin typeface="Arial" charset="0"/>
                <a:ea typeface="宋体" pitchFamily="2" charset="-122"/>
              </a:rPr>
              <a:t>(5) </a:t>
            </a:r>
            <a:r>
              <a:rPr lang="zh-CN" altLang="en-US" dirty="0">
                <a:latin typeface="Arial" charset="0"/>
                <a:ea typeface="宋体" pitchFamily="2" charset="-122"/>
              </a:rPr>
              <a:t>若</a:t>
            </a:r>
            <a:r>
              <a:rPr lang="en-US" altLang="zh-CN" i="1" dirty="0">
                <a:ea typeface="宋体" pitchFamily="2" charset="-122"/>
                <a:cs typeface="Courier New" pitchFamily="49" charset="0"/>
              </a:rPr>
              <a:t>A</a:t>
            </a:r>
            <a:r>
              <a:rPr lang="zh-CN" altLang="en-US" dirty="0">
                <a:latin typeface="Arial" charset="0"/>
                <a:ea typeface="宋体" pitchFamily="2" charset="-122"/>
              </a:rPr>
              <a:t>、</a:t>
            </a:r>
            <a:r>
              <a:rPr lang="en-US" altLang="zh-CN" i="1" dirty="0">
                <a:ea typeface="宋体" pitchFamily="2" charset="-122"/>
                <a:cs typeface="Courier New" pitchFamily="49" charset="0"/>
              </a:rPr>
              <a:t>B</a:t>
            </a:r>
            <a:r>
              <a:rPr lang="zh-CN" altLang="en-US" dirty="0">
                <a:latin typeface="Arial" charset="0"/>
                <a:ea typeface="宋体" pitchFamily="2" charset="-122"/>
              </a:rPr>
              <a:t>为</a:t>
            </a:r>
            <a:r>
              <a:rPr lang="en-US" altLang="zh-CN" i="1" dirty="0">
                <a:ea typeface="宋体" pitchFamily="2" charset="-122"/>
                <a:cs typeface="Courier New" pitchFamily="49" charset="0"/>
              </a:rPr>
              <a:t>n</a:t>
            </a:r>
            <a:r>
              <a:rPr lang="zh-CN" altLang="en-US" dirty="0">
                <a:latin typeface="Arial" charset="0"/>
                <a:ea typeface="宋体" pitchFamily="2" charset="-122"/>
              </a:rPr>
              <a:t>阶正交矩阵，则</a:t>
            </a:r>
            <a:r>
              <a:rPr lang="en-US" altLang="zh-CN" i="1" dirty="0" smtClean="0">
                <a:ea typeface="宋体" pitchFamily="2" charset="-122"/>
                <a:cs typeface="Courier New" pitchFamily="49" charset="0"/>
              </a:rPr>
              <a:t>AB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charset="0"/>
                <a:ea typeface="宋体" pitchFamily="2" charset="-122"/>
              </a:rPr>
              <a:t>或</a:t>
            </a:r>
            <a:r>
              <a:rPr lang="en-US" altLang="zh-CN" i="1" dirty="0" smtClean="0">
                <a:ea typeface="宋体" pitchFamily="2" charset="-122"/>
                <a:cs typeface="Courier New" pitchFamily="49" charset="0"/>
              </a:rPr>
              <a:t>BA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)</a:t>
            </a:r>
            <a:r>
              <a:rPr lang="zh-CN" altLang="en-US" dirty="0" smtClean="0">
                <a:latin typeface="Arial" charset="0"/>
                <a:ea typeface="宋体" pitchFamily="2" charset="-122"/>
              </a:rPr>
              <a:t>也</a:t>
            </a:r>
            <a:r>
              <a:rPr lang="zh-CN" altLang="en-US" dirty="0">
                <a:latin typeface="Arial" charset="0"/>
                <a:ea typeface="宋体" pitchFamily="2" charset="-122"/>
              </a:rPr>
              <a:t>是正交矩阵</a:t>
            </a:r>
            <a:r>
              <a:rPr lang="en-US" altLang="zh-CN" dirty="0"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28576" y="3110999"/>
            <a:ext cx="917948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5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阶正交矩阵，试证</a:t>
            </a:r>
            <a:r>
              <a:rPr lang="en-US" altLang="zh-CN" i="1" dirty="0"/>
              <a:t>A</a:t>
            </a:r>
            <a:r>
              <a:rPr lang="en-US" altLang="zh-CN" baseline="30000" dirty="0"/>
              <a:t>*</a:t>
            </a:r>
            <a:r>
              <a:rPr lang="zh-CN" altLang="en-US" dirty="0"/>
              <a:t>也是正交矩阵</a:t>
            </a:r>
            <a:r>
              <a:rPr lang="en-US" altLang="zh-CN" dirty="0"/>
              <a:t>. 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718354"/>
              </p:ext>
            </p:extLst>
          </p:nvPr>
        </p:nvGraphicFramePr>
        <p:xfrm>
          <a:off x="9472816" y="3813835"/>
          <a:ext cx="2172494" cy="61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Equation" r:id="rId5" imgW="825480" imgH="279360" progId="Equation.DSMT4">
                  <p:embed/>
                </p:oleObj>
              </mc:Choice>
              <mc:Fallback>
                <p:oleObj name="Equation" r:id="rId5" imgW="82548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2816" y="3813835"/>
                        <a:ext cx="2172494" cy="612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725910"/>
              </p:ext>
            </p:extLst>
          </p:nvPr>
        </p:nvGraphicFramePr>
        <p:xfrm>
          <a:off x="2156768" y="4433321"/>
          <a:ext cx="2191385" cy="62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" name="Equation" r:id="rId7" imgW="812447" imgH="279279" progId="Equation.DSMT4">
                  <p:embed/>
                </p:oleObj>
              </mc:Choice>
              <mc:Fallback>
                <p:oleObj name="Equation" r:id="rId7" imgW="812447" imgH="27927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768" y="4433321"/>
                        <a:ext cx="2191385" cy="62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65153"/>
              </p:ext>
            </p:extLst>
          </p:nvPr>
        </p:nvGraphicFramePr>
        <p:xfrm>
          <a:off x="2228776" y="5048162"/>
          <a:ext cx="5052752" cy="66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" name="Equation" r:id="rId9" imgW="1968480" imgH="279360" progId="Equation.DSMT4">
                  <p:embed/>
                </p:oleObj>
              </mc:Choice>
              <mc:Fallback>
                <p:oleObj name="Equation" r:id="rId9" imgW="196848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76" y="5048162"/>
                        <a:ext cx="5052752" cy="6664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76858"/>
              </p:ext>
            </p:extLst>
          </p:nvPr>
        </p:nvGraphicFramePr>
        <p:xfrm>
          <a:off x="7059664" y="5018096"/>
          <a:ext cx="2980619" cy="67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" name="Equation" r:id="rId11" imgW="1117440" imgH="304560" progId="Equation.DSMT4">
                  <p:embed/>
                </p:oleObj>
              </mc:Choice>
              <mc:Fallback>
                <p:oleObj name="Equation" r:id="rId11" imgW="111744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64" y="5018096"/>
                        <a:ext cx="2980619" cy="67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670577"/>
              </p:ext>
            </p:extLst>
          </p:nvPr>
        </p:nvGraphicFramePr>
        <p:xfrm>
          <a:off x="5973192" y="5732490"/>
          <a:ext cx="1941600" cy="59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" name="Equation" r:id="rId13" imgW="723600" imgH="266400" progId="Equation.DSMT4">
                  <p:embed/>
                </p:oleObj>
              </mc:Choice>
              <mc:Fallback>
                <p:oleObj name="Equation" r:id="rId13" imgW="723600" imgH="26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192" y="5732490"/>
                        <a:ext cx="1941600" cy="596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78579" y="3778250"/>
            <a:ext cx="826577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证</a:t>
            </a:r>
            <a:r>
              <a:rPr lang="en-US" altLang="zh-CN" dirty="0"/>
              <a:t>:	</a:t>
            </a:r>
            <a:r>
              <a:rPr lang="zh-CN" altLang="en-US" dirty="0"/>
              <a:t>由</a:t>
            </a:r>
            <a:r>
              <a:rPr lang="en-US" altLang="zh-CN" i="1" dirty="0"/>
              <a:t>A</a:t>
            </a:r>
            <a:r>
              <a:rPr lang="zh-CN" altLang="en-US" dirty="0"/>
              <a:t>为正交矩阵知</a:t>
            </a:r>
            <a:r>
              <a:rPr lang="en-US" altLang="zh-CN" i="1" dirty="0"/>
              <a:t>A</a:t>
            </a:r>
            <a:r>
              <a:rPr lang="zh-CN" altLang="en-US" dirty="0"/>
              <a:t>可逆，且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en-US" altLang="zh-CN" baseline="30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8370862" y="3782881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又由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1364680" y="441945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有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400432" y="5056707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故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54775"/>
              </p:ext>
            </p:extLst>
          </p:nvPr>
        </p:nvGraphicFramePr>
        <p:xfrm>
          <a:off x="3812952" y="5763870"/>
          <a:ext cx="2302634" cy="58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" name="Equation" r:id="rId15" imgW="863280" imgH="266400" progId="Equation.DSMT4">
                  <p:embed/>
                </p:oleObj>
              </mc:Choice>
              <mc:Fallback>
                <p:oleObj name="Equation" r:id="rId15" imgW="863280" imgH="26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952" y="5763870"/>
                        <a:ext cx="2302634" cy="589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32537"/>
              </p:ext>
            </p:extLst>
          </p:nvPr>
        </p:nvGraphicFramePr>
        <p:xfrm>
          <a:off x="7773392" y="5794474"/>
          <a:ext cx="856403" cy="416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" name="Equation" r:id="rId17" imgW="304560" imgH="177480" progId="Equation.DSMT4">
                  <p:embed/>
                </p:oleObj>
              </mc:Choice>
              <mc:Fallback>
                <p:oleObj name="Equation" r:id="rId17" imgW="304560" imgH="177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392" y="5794474"/>
                        <a:ext cx="856403" cy="416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409120" y="6318074"/>
            <a:ext cx="40162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因此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zh-CN" altLang="en-US" dirty="0"/>
              <a:t>为正交矩阵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81" grpId="0"/>
      <p:bldP spid="15382" grpId="0"/>
      <p:bldP spid="15383" grpId="0"/>
      <p:bldP spid="15384" grpId="0"/>
      <p:bldP spid="153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237191" y="605220"/>
            <a:ext cx="11616020" cy="1259417"/>
          </a:xfrm>
        </p:spPr>
        <p:txBody>
          <a:bodyPr/>
          <a:lstStyle/>
          <a:p>
            <a:pPr marL="771794" indent="-771794" algn="l"/>
            <a:r>
              <a:rPr lang="zh-CN" altLang="en-US" sz="3400"/>
              <a:t>例</a:t>
            </a:r>
            <a:r>
              <a:rPr lang="en-US" altLang="zh-CN" sz="3400"/>
              <a:t>6 </a:t>
            </a:r>
            <a:r>
              <a:rPr lang="zh-CN" altLang="en-US" sz="3400"/>
              <a:t>设</a:t>
            </a:r>
            <a:r>
              <a:rPr lang="en-US" altLang="zh-CN" sz="3400" i="1"/>
              <a:t>A</a:t>
            </a:r>
            <a:r>
              <a:rPr lang="zh-CN" altLang="en-US" sz="3400"/>
              <a:t>是</a:t>
            </a:r>
            <a:r>
              <a:rPr lang="en-US" altLang="zh-CN" sz="3400" i="1"/>
              <a:t>n</a:t>
            </a:r>
            <a:r>
              <a:rPr lang="zh-CN" altLang="en-US" sz="3400"/>
              <a:t>阶对称矩阵，</a:t>
            </a:r>
            <a:r>
              <a:rPr lang="en-US" altLang="zh-CN" sz="3400" i="1"/>
              <a:t>T</a:t>
            </a:r>
            <a:r>
              <a:rPr lang="zh-CN" altLang="en-US" sz="3400"/>
              <a:t>是</a:t>
            </a:r>
            <a:r>
              <a:rPr lang="en-US" altLang="zh-CN" sz="3400" i="1"/>
              <a:t>n</a:t>
            </a:r>
            <a:r>
              <a:rPr lang="zh-CN" altLang="en-US" sz="3400"/>
              <a:t>阶正交矩阵，试证</a:t>
            </a:r>
            <a:r>
              <a:rPr lang="en-US" altLang="zh-CN" sz="3400" i="1"/>
              <a:t>T</a:t>
            </a:r>
            <a:r>
              <a:rPr lang="en-US" altLang="zh-CN" sz="3400" baseline="30000"/>
              <a:t>-1</a:t>
            </a:r>
            <a:r>
              <a:rPr lang="en-US" altLang="zh-CN" sz="3400" i="1"/>
              <a:t>AT</a:t>
            </a:r>
            <a:r>
              <a:rPr lang="zh-CN" altLang="en-US" sz="3400"/>
              <a:t>为对称矩阵</a:t>
            </a:r>
            <a:r>
              <a:rPr lang="en-US" altLang="zh-CN" sz="3400"/>
              <a:t>.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15069"/>
              </p:ext>
            </p:extLst>
          </p:nvPr>
        </p:nvGraphicFramePr>
        <p:xfrm>
          <a:off x="5397128" y="2661327"/>
          <a:ext cx="1721203" cy="49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128" y="2661327"/>
                        <a:ext cx="1721203" cy="491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426477" y="3302471"/>
          <a:ext cx="2407586" cy="75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Equation" r:id="rId5" imgW="711000" imgH="266400" progId="Equation.DSMT4">
                  <p:embed/>
                </p:oleObj>
              </mc:Choice>
              <mc:Fallback>
                <p:oleObj name="Equation" r:id="rId5" imgW="711000" imgH="26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477" y="3302471"/>
                        <a:ext cx="2407586" cy="752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522659" y="1953845"/>
            <a:ext cx="588210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证</a:t>
            </a:r>
            <a:r>
              <a:rPr lang="en-US" altLang="zh-CN"/>
              <a:t>: 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zh-CN" altLang="en-US"/>
              <a:t>为对称矩阵知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zh-CN" altLang="en-US" i="1"/>
              <a:t>＝</a:t>
            </a:r>
            <a:r>
              <a:rPr lang="en-US" altLang="zh-CN" i="1"/>
              <a:t>A</a:t>
            </a:r>
            <a:r>
              <a:rPr lang="zh-CN" altLang="en-US"/>
              <a:t>，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1190149" y="2588801"/>
            <a:ext cx="641751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i="1" dirty="0"/>
              <a:t>T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阶正交矩阵知                ，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190150" y="3357698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故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1284605" y="5523942"/>
            <a:ext cx="44394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eaLnBrk="0" hangingPunct="0"/>
            <a:r>
              <a:rPr lang="zh-CN" altLang="en-US"/>
              <a:t>所以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 baseline="30000">
                <a:solidFill>
                  <a:schemeClr val="tx2"/>
                </a:solidFill>
              </a:rPr>
              <a:t>-1</a:t>
            </a:r>
            <a:r>
              <a:rPr lang="en-US" altLang="zh-CN" i="1">
                <a:solidFill>
                  <a:schemeClr val="tx2"/>
                </a:solidFill>
              </a:rPr>
              <a:t>AT</a:t>
            </a:r>
            <a:r>
              <a:rPr lang="zh-CN" altLang="en-US">
                <a:solidFill>
                  <a:schemeClr val="tx2"/>
                </a:solidFill>
              </a:rPr>
              <a:t>为对称矩阵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4806774" y="3326959"/>
          <a:ext cx="3333256" cy="73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Equation" r:id="rId7" imgW="1002960" imgH="266400" progId="Equation.DSMT4">
                  <p:embed/>
                </p:oleObj>
              </mc:Choice>
              <mc:Fallback>
                <p:oleObj name="Equation" r:id="rId7" imgW="1002960" imgH="266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774" y="3326959"/>
                        <a:ext cx="3333256" cy="73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4806774" y="4016140"/>
          <a:ext cx="3047788" cy="73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Equation" r:id="rId9" imgW="914400" imgH="266400" progId="Equation.DSMT4">
                  <p:embed/>
                </p:oleObj>
              </mc:Choice>
              <mc:Fallback>
                <p:oleObj name="Equation" r:id="rId9" imgW="914400" imgH="26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774" y="4016140"/>
                        <a:ext cx="3047788" cy="739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4806774" y="4651097"/>
          <a:ext cx="2380298" cy="66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Equation" r:id="rId11" imgW="647640" imgH="215640" progId="Equation.DSMT4">
                  <p:embed/>
                </p:oleObj>
              </mc:Choice>
              <mc:Fallback>
                <p:oleObj name="Equation" r:id="rId11" imgW="647640" imgH="215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774" y="4651097"/>
                        <a:ext cx="2380298" cy="66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/>
      <p:bldP spid="35854" grpId="0"/>
      <p:bldP spid="35855" grpId="0"/>
      <p:bldP spid="358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4520" y="302611"/>
            <a:ext cx="10881360" cy="1016279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§2.4.1</a:t>
            </a:r>
            <a:r>
              <a:rPr lang="zh-CN" altLang="en-US">
                <a:solidFill>
                  <a:srgbClr val="000099"/>
                </a:solidFill>
              </a:rPr>
              <a:t>转置矩阵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88" y="1366118"/>
            <a:ext cx="10581200" cy="1777177"/>
          </a:xfrm>
        </p:spPr>
        <p:txBody>
          <a:bodyPr/>
          <a:lstStyle/>
          <a:p>
            <a:pPr marL="1210313" indent="-1210313">
              <a:lnSpc>
                <a:spcPct val="90000"/>
              </a:lnSpc>
              <a:buNone/>
            </a:pPr>
            <a:r>
              <a:rPr lang="zh-CN" altLang="en-US" sz="3400">
                <a:solidFill>
                  <a:srgbClr val="FF3300"/>
                </a:solidFill>
              </a:rPr>
              <a:t>定义</a:t>
            </a:r>
            <a:r>
              <a:rPr lang="zh-CN" altLang="en-US" sz="3400"/>
              <a:t>	设</a:t>
            </a:r>
            <a:r>
              <a:rPr lang="en-US" altLang="zh-CN" sz="3400" i="1"/>
              <a:t>A</a:t>
            </a:r>
            <a:r>
              <a:rPr lang="zh-CN" altLang="en-US" sz="3400"/>
              <a:t>是一个</a:t>
            </a:r>
            <a:r>
              <a:rPr lang="en-US" altLang="zh-CN" sz="3400" i="1"/>
              <a:t>m</a:t>
            </a:r>
            <a:r>
              <a:rPr lang="en-US" altLang="zh-CN" sz="2500"/>
              <a:t>×</a:t>
            </a:r>
            <a:r>
              <a:rPr lang="en-US" altLang="zh-CN" sz="3400" i="1"/>
              <a:t>n</a:t>
            </a:r>
            <a:r>
              <a:rPr lang="zh-CN" altLang="en-US" sz="3400"/>
              <a:t>矩阵，若将</a:t>
            </a:r>
            <a:r>
              <a:rPr lang="en-US" altLang="zh-CN" sz="3400" i="1"/>
              <a:t>A</a:t>
            </a:r>
            <a:r>
              <a:rPr lang="zh-CN" altLang="en-US" sz="3400"/>
              <a:t>的行顺次改成列，所得</a:t>
            </a:r>
            <a:r>
              <a:rPr lang="en-US" altLang="zh-CN" sz="3400" i="1"/>
              <a:t>n</a:t>
            </a:r>
            <a:r>
              <a:rPr lang="en-US" altLang="zh-CN" sz="2500"/>
              <a:t>×</a:t>
            </a:r>
            <a:r>
              <a:rPr lang="en-US" altLang="zh-CN" sz="3400" i="1"/>
              <a:t>m</a:t>
            </a:r>
            <a:r>
              <a:rPr lang="zh-CN" altLang="en-US" sz="3400"/>
              <a:t>矩阵称为</a:t>
            </a:r>
            <a:r>
              <a:rPr lang="en-US" altLang="zh-CN" sz="3400" i="1"/>
              <a:t>A</a:t>
            </a:r>
            <a:r>
              <a:rPr lang="zh-CN" altLang="en-US" sz="3400"/>
              <a:t>的</a:t>
            </a:r>
            <a:r>
              <a:rPr lang="zh-CN" altLang="en-US" sz="3400">
                <a:solidFill>
                  <a:srgbClr val="0000CC"/>
                </a:solidFill>
              </a:rPr>
              <a:t>转置矩阵</a:t>
            </a:r>
            <a:r>
              <a:rPr lang="en-US" altLang="zh-CN" sz="3400"/>
              <a:t>. </a:t>
            </a:r>
            <a:r>
              <a:rPr lang="zh-CN" altLang="en-US" sz="3400"/>
              <a:t>记作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 sz="3400" baseline="30000">
                <a:solidFill>
                  <a:srgbClr val="A50021"/>
                </a:solidFill>
              </a:rPr>
              <a:t>T</a:t>
            </a:r>
            <a:r>
              <a:rPr lang="en-US" altLang="zh-CN" sz="3400"/>
              <a:t>.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368567" y="4016141"/>
          <a:ext cx="2976421" cy="75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876240" imgH="266400" progId="Equation.DSMT4">
                  <p:embed/>
                </p:oleObj>
              </mc:Choice>
              <mc:Fallback>
                <p:oleObj name="Equation" r:id="rId3" imgW="87624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567" y="4016141"/>
                        <a:ext cx="2976421" cy="759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426850" y="4062559"/>
            <a:ext cx="10474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>
                <a:latin typeface="Arial" charset="0"/>
              </a:rPr>
              <a:t>则</a:t>
            </a:r>
            <a:r>
              <a:rPr lang="zh-CN" altLang="en-US">
                <a:latin typeface="Arial" charset="0"/>
                <a:ea typeface="宋体" pitchFamily="2" charset="-122"/>
              </a:rPr>
              <a:t> 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32365"/>
              </p:ext>
            </p:extLst>
          </p:nvPr>
        </p:nvGraphicFramePr>
        <p:xfrm>
          <a:off x="5071252" y="3048838"/>
          <a:ext cx="6326470" cy="273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2095200" imgH="1091880" progId="Equation.DSMT4">
                  <p:embed/>
                </p:oleObj>
              </mc:Choice>
              <mc:Fallback>
                <p:oleObj name="Equation" r:id="rId5" imgW="2095200" imgH="1091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252" y="3048838"/>
                        <a:ext cx="6326470" cy="2735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381161" y="5808250"/>
            <a:ext cx="771182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 baseline="30000">
                <a:latin typeface="Arial" charset="0"/>
                <a:ea typeface="宋体" pitchFamily="2" charset="-122"/>
              </a:rPr>
              <a:t>T</a:t>
            </a:r>
            <a:r>
              <a:rPr lang="zh-CN" altLang="en-US">
                <a:latin typeface="Arial" charset="0"/>
                <a:ea typeface="宋体" pitchFamily="2" charset="-122"/>
              </a:rPr>
              <a:t>的</a:t>
            </a:r>
            <a:r>
              <a:rPr lang="en-US" altLang="zh-CN">
                <a:latin typeface="Arial" charset="0"/>
                <a:ea typeface="宋体" pitchFamily="2" charset="-122"/>
              </a:rPr>
              <a:t>(</a:t>
            </a:r>
            <a:r>
              <a:rPr lang="en-US" altLang="zh-CN" i="1">
                <a:ea typeface="宋体" pitchFamily="2" charset="-122"/>
              </a:rPr>
              <a:t>i, j</a:t>
            </a:r>
            <a:r>
              <a:rPr lang="en-US" altLang="zh-CN">
                <a:latin typeface="Arial" charset="0"/>
                <a:ea typeface="宋体" pitchFamily="2" charset="-122"/>
              </a:rPr>
              <a:t>)</a:t>
            </a:r>
            <a:r>
              <a:rPr lang="zh-CN" altLang="en-US">
                <a:latin typeface="Arial" charset="0"/>
                <a:ea typeface="宋体" pitchFamily="2" charset="-122"/>
              </a:rPr>
              <a:t>元＝</a:t>
            </a:r>
            <a:r>
              <a:rPr lang="en-US" altLang="zh-CN" i="1">
                <a:ea typeface="宋体" pitchFamily="2" charset="-122"/>
              </a:rPr>
              <a:t>A</a:t>
            </a:r>
            <a:r>
              <a:rPr lang="zh-CN" altLang="en-US">
                <a:latin typeface="Arial" charset="0"/>
                <a:ea typeface="宋体" pitchFamily="2" charset="-122"/>
              </a:rPr>
              <a:t>的</a:t>
            </a:r>
            <a:r>
              <a:rPr lang="en-US" altLang="zh-CN">
                <a:latin typeface="Arial" charset="0"/>
                <a:ea typeface="宋体" pitchFamily="2" charset="-122"/>
              </a:rPr>
              <a:t>( </a:t>
            </a:r>
            <a:r>
              <a:rPr lang="en-US" altLang="zh-CN" i="1">
                <a:ea typeface="宋体" pitchFamily="2" charset="-122"/>
              </a:rPr>
              <a:t>j, i</a:t>
            </a:r>
            <a:r>
              <a:rPr lang="en-US" altLang="zh-CN">
                <a:latin typeface="Arial" charset="0"/>
                <a:ea typeface="宋体" pitchFamily="2" charset="-122"/>
              </a:rPr>
              <a:t>)</a:t>
            </a:r>
            <a:r>
              <a:rPr lang="zh-CN" altLang="en-US">
                <a:latin typeface="Arial" charset="0"/>
                <a:ea typeface="宋体" pitchFamily="2" charset="-122"/>
              </a:rPr>
              <a:t>元</a:t>
            </a:r>
            <a:r>
              <a:rPr lang="en-US" altLang="zh-CN">
                <a:latin typeface="Arial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2" grpId="0"/>
      <p:bldP spid="4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202" y="127691"/>
            <a:ext cx="10881360" cy="858852"/>
          </a:xfrm>
        </p:spPr>
        <p:txBody>
          <a:bodyPr/>
          <a:lstStyle/>
          <a:p>
            <a:pPr algn="l"/>
            <a:r>
              <a:rPr lang="en-US" altLang="zh-CN" sz="4400">
                <a:solidFill>
                  <a:srgbClr val="000099"/>
                </a:solidFill>
              </a:rPr>
              <a:t>5. </a:t>
            </a:r>
            <a:r>
              <a:rPr lang="zh-CN" altLang="en-US" sz="4400">
                <a:solidFill>
                  <a:srgbClr val="000099"/>
                </a:solidFill>
              </a:rPr>
              <a:t>埃尔米特矩阵和酉矩阵</a:t>
            </a:r>
            <a:r>
              <a:rPr lang="en-US" altLang="zh-CN" sz="4400">
                <a:solidFill>
                  <a:srgbClr val="000099"/>
                </a:solidFill>
              </a:rPr>
              <a:t>(</a:t>
            </a:r>
            <a:r>
              <a:rPr lang="zh-CN" altLang="en-US" sz="4400">
                <a:solidFill>
                  <a:srgbClr val="A50021"/>
                </a:solidFill>
              </a:rPr>
              <a:t>选学</a:t>
            </a:r>
            <a:r>
              <a:rPr lang="en-US" altLang="zh-CN" sz="4400">
                <a:solidFill>
                  <a:srgbClr val="000099"/>
                </a:solidFill>
              </a:rPr>
              <a:t>)</a:t>
            </a:r>
            <a:r>
              <a:rPr lang="en-US" altLang="zh-CN" sz="4400" b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28202" y="986543"/>
            <a:ext cx="1480263" cy="7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sz="3900">
                <a:solidFill>
                  <a:srgbClr val="FF3300"/>
                </a:solidFill>
              </a:rPr>
              <a:t>定义</a:t>
            </a:r>
            <a:r>
              <a:rPr kumimoji="1" lang="en-US" altLang="zh-CN" sz="3900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952097" y="1021527"/>
            <a:ext cx="9995570" cy="131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900" dirty="0">
                <a:ea typeface="宋体" pitchFamily="2" charset="-122"/>
              </a:rPr>
              <a:t>当</a:t>
            </a:r>
            <a:r>
              <a:rPr kumimoji="1" lang="en-US" altLang="zh-CN" sz="3900" i="1" dirty="0">
                <a:ea typeface="宋体" pitchFamily="2" charset="-122"/>
              </a:rPr>
              <a:t>A</a:t>
            </a:r>
            <a:r>
              <a:rPr kumimoji="1" lang="en-US" altLang="zh-CN" sz="3900" dirty="0">
                <a:ea typeface="宋体" pitchFamily="2" charset="-122"/>
              </a:rPr>
              <a:t>=(</a:t>
            </a:r>
            <a:r>
              <a:rPr kumimoji="1" lang="en-US" altLang="zh-CN" sz="3900" i="1" dirty="0" err="1">
                <a:ea typeface="宋体" pitchFamily="2" charset="-122"/>
              </a:rPr>
              <a:t>a</a:t>
            </a:r>
            <a:r>
              <a:rPr kumimoji="1" lang="en-US" altLang="zh-CN" sz="3900" i="1" baseline="-25000" dirty="0" err="1">
                <a:ea typeface="宋体" pitchFamily="2" charset="-122"/>
              </a:rPr>
              <a:t>ij</a:t>
            </a:r>
            <a:r>
              <a:rPr kumimoji="1" lang="en-US" altLang="zh-CN" sz="3900" dirty="0">
                <a:ea typeface="宋体" pitchFamily="2" charset="-122"/>
              </a:rPr>
              <a:t>) </a:t>
            </a:r>
            <a:r>
              <a:rPr kumimoji="1" lang="zh-CN" altLang="en-US" sz="3900" dirty="0">
                <a:ea typeface="宋体" pitchFamily="2" charset="-122"/>
              </a:rPr>
              <a:t>为复方矩时，用      表示     的共轭复数，记　　　</a:t>
            </a:r>
            <a:r>
              <a:rPr kumimoji="1" lang="zh-CN" altLang="en-US" sz="3900" dirty="0" smtClean="0">
                <a:ea typeface="宋体" pitchFamily="2" charset="-122"/>
              </a:rPr>
              <a:t>  ，称     为</a:t>
            </a:r>
            <a:r>
              <a:rPr kumimoji="1" lang="en-US" altLang="zh-CN" sz="3900" i="1" dirty="0">
                <a:ea typeface="宋体" pitchFamily="2" charset="-122"/>
              </a:rPr>
              <a:t>A</a:t>
            </a:r>
            <a:r>
              <a:rPr kumimoji="1" lang="zh-CN" altLang="en-US" sz="3900" dirty="0">
                <a:ea typeface="宋体" pitchFamily="2" charset="-122"/>
              </a:rPr>
              <a:t>的</a:t>
            </a:r>
            <a:r>
              <a:rPr kumimoji="1" lang="zh-CN" altLang="en-US" sz="3900" dirty="0">
                <a:solidFill>
                  <a:srgbClr val="0000CC"/>
                </a:solidFill>
                <a:ea typeface="宋体" pitchFamily="2" charset="-122"/>
              </a:rPr>
              <a:t>共轭矩阵</a:t>
            </a:r>
            <a:r>
              <a:rPr kumimoji="1" lang="en-US" altLang="zh-CN" sz="3900" dirty="0">
                <a:ea typeface="宋体" pitchFamily="2" charset="-122"/>
              </a:rPr>
              <a:t>.      </a:t>
            </a: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10140"/>
              </p:ext>
            </p:extLst>
          </p:nvPr>
        </p:nvGraphicFramePr>
        <p:xfrm>
          <a:off x="7629376" y="867523"/>
          <a:ext cx="841709" cy="951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376" y="867523"/>
                        <a:ext cx="841709" cy="951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83838"/>
              </p:ext>
            </p:extLst>
          </p:nvPr>
        </p:nvGraphicFramePr>
        <p:xfrm>
          <a:off x="9357568" y="974291"/>
          <a:ext cx="615016" cy="71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" name="公式" r:id="rId5" imgW="355320" imgH="495000" progId="Equation.3">
                  <p:embed/>
                </p:oleObj>
              </mc:Choice>
              <mc:Fallback>
                <p:oleObj name="公式" r:id="rId5" imgW="355320" imgH="495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568" y="974291"/>
                        <a:ext cx="615016" cy="71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42283"/>
              </p:ext>
            </p:extLst>
          </p:nvPr>
        </p:nvGraphicFramePr>
        <p:xfrm>
          <a:off x="4122070" y="1654778"/>
          <a:ext cx="1712807" cy="680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7" imgW="558720" imgH="253800" progId="Equation.DSMT4">
                  <p:embed/>
                </p:oleObj>
              </mc:Choice>
              <mc:Fallback>
                <p:oleObj name="Equation" r:id="rId7" imgW="558720" imgH="253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070" y="1654778"/>
                        <a:ext cx="1712807" cy="680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88844"/>
              </p:ext>
            </p:extLst>
          </p:nvPr>
        </p:nvGraphicFramePr>
        <p:xfrm>
          <a:off x="6773112" y="1560871"/>
          <a:ext cx="608718" cy="63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Equation" r:id="rId9" imgW="152280" imgH="190440" progId="Equation.DSMT4">
                  <p:embed/>
                </p:oleObj>
              </mc:Choice>
              <mc:Fallback>
                <p:oleObj name="Equation" r:id="rId9" imgW="152280" imgH="19044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112" y="1560871"/>
                        <a:ext cx="608718" cy="634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6712691" y="3605081"/>
          <a:ext cx="2518833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name="Equation" r:id="rId11" imgW="1904760" imgH="457200" progId="Equation.3">
                  <p:embed/>
                </p:oleObj>
              </mc:Choice>
              <mc:Fallback>
                <p:oleObj name="Equation" r:id="rId11" imgW="190476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691" y="3605081"/>
                        <a:ext cx="2518833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1284606" y="4240037"/>
          <a:ext cx="2665765" cy="67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13" imgW="876240" imgH="266400" progId="Equation.DSMT4">
                  <p:embed/>
                </p:oleObj>
              </mc:Choice>
              <mc:Fallback>
                <p:oleObj name="Equation" r:id="rId13" imgW="876240" imgH="26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6" y="4240037"/>
                        <a:ext cx="2665765" cy="67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522658" y="2191736"/>
            <a:ext cx="2233674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sz="3900">
                <a:solidFill>
                  <a:srgbClr val="000099"/>
                </a:solidFill>
              </a:rPr>
              <a:t>运算性质</a:t>
            </a:r>
          </a:p>
        </p:txBody>
      </p: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1324487" y="3683794"/>
          <a:ext cx="3526367" cy="50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Equation" r:id="rId15" imgW="2666880" imgH="457200" progId="Equation.3">
                  <p:embed/>
                </p:oleObj>
              </mc:Choice>
              <mc:Fallback>
                <p:oleObj name="Equation" r:id="rId15" imgW="266688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487" y="3683794"/>
                        <a:ext cx="3526367" cy="50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19214" y="2970125"/>
            <a:ext cx="10948529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（设</a:t>
            </a:r>
            <a:r>
              <a:rPr kumimoji="1" lang="en-US" altLang="zh-CN" i="1">
                <a:ea typeface="宋体" pitchFamily="2" charset="-122"/>
              </a:rPr>
              <a:t>A, B</a:t>
            </a:r>
            <a:r>
              <a:rPr kumimoji="1" lang="zh-CN" altLang="en-US">
                <a:ea typeface="宋体" pitchFamily="2" charset="-122"/>
              </a:rPr>
              <a:t>为复矩阵，</a:t>
            </a:r>
            <a:r>
              <a:rPr kumimoji="1" lang="en-US" altLang="zh-CN" i="1">
                <a:latin typeface="Symbol" pitchFamily="18" charset="2"/>
                <a:ea typeface="宋体" pitchFamily="2" charset="-122"/>
              </a:rPr>
              <a:t>l</a:t>
            </a:r>
            <a:r>
              <a:rPr kumimoji="1" lang="zh-CN" altLang="en-US">
                <a:ea typeface="宋体" pitchFamily="2" charset="-122"/>
              </a:rPr>
              <a:t>为复数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>
                <a:ea typeface="宋体" pitchFamily="2" charset="-122"/>
              </a:rPr>
              <a:t>且运算都是可行的）</a:t>
            </a:r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1284605" y="4873243"/>
          <a:ext cx="2856777" cy="72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17" imgW="990360" imgH="304560" progId="Equation.DSMT4">
                  <p:embed/>
                </p:oleObj>
              </mc:Choice>
              <mc:Fallback>
                <p:oleObj name="Equation" r:id="rId17" imgW="990360" imgH="3045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4873243"/>
                        <a:ext cx="2856777" cy="72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6712691" y="4080860"/>
          <a:ext cx="2321525" cy="76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19" imgW="838080" imgH="330120" progId="Equation.DSMT4">
                  <p:embed/>
                </p:oleObj>
              </mc:Choice>
              <mc:Fallback>
                <p:oleObj name="Equation" r:id="rId19" imgW="838080" imgH="33012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2691" y="4080860"/>
                        <a:ext cx="2321525" cy="767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1234229" y="5475904"/>
            <a:ext cx="463657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>
                <a:ea typeface="宋体" pitchFamily="2" charset="-122"/>
                <a:cs typeface="Times New Roman" pitchFamily="18" charset="0"/>
              </a:rPr>
              <a:t>(6) 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若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cs typeface="Times New Roman" pitchFamily="18" charset="0"/>
              </a:rPr>
              <a:t>可逆矩阵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，则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64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14259"/>
              </p:ext>
            </p:extLst>
          </p:nvPr>
        </p:nvGraphicFramePr>
        <p:xfrm>
          <a:off x="5658980" y="5548430"/>
          <a:ext cx="434498" cy="49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name="Equation" r:id="rId21" imgW="164885" imgH="215619" progId="Equation.DSMT4">
                  <p:embed/>
                </p:oleObj>
              </mc:Choice>
              <mc:Fallback>
                <p:oleObj name="Equation" r:id="rId21" imgW="164885" imgH="215619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980" y="5548430"/>
                        <a:ext cx="434498" cy="491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6116582" y="5475904"/>
            <a:ext cx="428411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dirty="0">
                <a:latin typeface="黑体" pitchFamily="49" charset="-122"/>
                <a:cs typeface="Times New Roman" pitchFamily="18" charset="0"/>
              </a:rPr>
              <a:t>也为可逆矩阵，且 </a:t>
            </a:r>
            <a:endParaRPr lang="zh-CN" altLang="en-US" sz="4900" dirty="0">
              <a:latin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85601"/>
              </p:ext>
            </p:extLst>
          </p:nvPr>
        </p:nvGraphicFramePr>
        <p:xfrm>
          <a:off x="9758380" y="5504576"/>
          <a:ext cx="1809363" cy="65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" name="Equation" r:id="rId23" imgW="825500" imgH="292100" progId="Equation.DSMT4">
                  <p:embed/>
                </p:oleObj>
              </mc:Choice>
              <mc:Fallback>
                <p:oleObj name="Equation" r:id="rId23" imgW="825500" imgH="2921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380" y="5504576"/>
                        <a:ext cx="1809363" cy="6506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1952097" y="6112480"/>
            <a:ext cx="63789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显然，当</a:t>
            </a:r>
            <a:r>
              <a:rPr lang="en-US" altLang="zh-CN" i="1" dirty="0" err="1"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cs typeface="Times New Roman" pitchFamily="18" charset="0"/>
              </a:rPr>
              <a:t>ij</a:t>
            </a:r>
            <a:r>
              <a:rPr lang="zh-CN" altLang="en-US" dirty="0">
                <a:cs typeface="Times New Roman" pitchFamily="18" charset="0"/>
              </a:rPr>
              <a:t>全为实数时，</a:t>
            </a:r>
            <a:endParaRPr lang="zh-CN" altLang="en-US" sz="4900" i="1" baseline="-25000" dirty="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64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09204"/>
              </p:ext>
            </p:extLst>
          </p:nvPr>
        </p:nvGraphicFramePr>
        <p:xfrm>
          <a:off x="6549256" y="6145586"/>
          <a:ext cx="1544884" cy="60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" name="Equation" r:id="rId25" imgW="495000" imgH="228600" progId="Equation.DSMT4">
                  <p:embed/>
                </p:oleObj>
              </mc:Choice>
              <mc:Fallback>
                <p:oleObj name="Equation" r:id="rId25" imgW="49500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256" y="6145586"/>
                        <a:ext cx="1544884" cy="60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1" grpId="0"/>
      <p:bldP spid="16402" grpId="0"/>
      <p:bldP spid="16412" grpId="0"/>
      <p:bldP spid="16415" grpId="0"/>
      <p:bldP spid="16420" grpId="0"/>
      <p:bldP spid="16422" grpId="0"/>
      <p:bldP spid="164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37191" y="170622"/>
            <a:ext cx="4575662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9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 sz="39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6 </a:t>
            </a:r>
            <a:r>
              <a:rPr lang="zh-CN" altLang="en-US" sz="3900">
                <a:cs typeface="Times New Roman" pitchFamily="18" charset="0"/>
              </a:rPr>
              <a:t>若矩阵</a:t>
            </a:r>
            <a:r>
              <a:rPr lang="en-US" altLang="zh-CN" sz="3900" i="1">
                <a:cs typeface="Times New Roman" pitchFamily="18" charset="0"/>
              </a:rPr>
              <a:t>A</a:t>
            </a:r>
            <a:r>
              <a:rPr lang="zh-CN" altLang="en-US" sz="3900">
                <a:cs typeface="Times New Roman" pitchFamily="18" charset="0"/>
              </a:rPr>
              <a:t>满足</a:t>
            </a:r>
            <a:endParaRPr lang="zh-CN" altLang="en-US" sz="54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196938"/>
              </p:ext>
            </p:extLst>
          </p:nvPr>
        </p:nvGraphicFramePr>
        <p:xfrm>
          <a:off x="4648822" y="226157"/>
          <a:ext cx="1801138" cy="60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3" imgW="545760" imgH="215640" progId="Equation.DSMT4">
                  <p:embed/>
                </p:oleObj>
              </mc:Choice>
              <mc:Fallback>
                <p:oleObj name="Equation" r:id="rId3" imgW="54576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822" y="226157"/>
                        <a:ext cx="1801138" cy="6024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095693" y="1122959"/>
            <a:ext cx="10757518" cy="131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indent="327428"/>
            <a:r>
              <a:rPr lang="en-US" altLang="zh-CN" sz="390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3900">
                <a:ea typeface="宋体" pitchFamily="2" charset="-122"/>
                <a:cs typeface="Times New Roman" pitchFamily="18" charset="0"/>
              </a:rPr>
              <a:t>当</a:t>
            </a:r>
            <a:r>
              <a:rPr lang="en-US" altLang="zh-CN" sz="39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900">
                <a:ea typeface="宋体" pitchFamily="2" charset="-122"/>
                <a:cs typeface="Times New Roman" pitchFamily="18" charset="0"/>
              </a:rPr>
              <a:t>的元全为实数时，</a:t>
            </a:r>
            <a:r>
              <a:rPr lang="zh-CN" altLang="zh-CN" sz="3900">
                <a:ea typeface="宋体" pitchFamily="2" charset="-122"/>
                <a:cs typeface="Times New Roman" pitchFamily="18" charset="0"/>
              </a:rPr>
              <a:t>埃尔</a:t>
            </a:r>
            <a:r>
              <a:rPr lang="zh-CN" altLang="en-US" sz="3900">
                <a:ea typeface="宋体" pitchFamily="2" charset="-122"/>
                <a:cs typeface="Times New Roman" pitchFamily="18" charset="0"/>
              </a:rPr>
              <a:t>米特矩阵就是对称矩阵，</a:t>
            </a:r>
            <a:r>
              <a:rPr lang="zh-CN" altLang="en-US" sz="3900">
                <a:solidFill>
                  <a:srgbClr val="A50021"/>
                </a:solidFill>
                <a:cs typeface="Times New Roman" pitchFamily="18" charset="0"/>
              </a:rPr>
              <a:t>但一般的复对称矩阵并不是</a:t>
            </a:r>
            <a:r>
              <a:rPr lang="zh-CN" altLang="zh-CN" sz="3900">
                <a:solidFill>
                  <a:srgbClr val="A50021"/>
                </a:solidFill>
                <a:cs typeface="Times New Roman" pitchFamily="18" charset="0"/>
              </a:rPr>
              <a:t>埃尔</a:t>
            </a:r>
            <a:r>
              <a:rPr lang="zh-CN" altLang="en-US" sz="3900">
                <a:solidFill>
                  <a:srgbClr val="A50021"/>
                </a:solidFill>
                <a:cs typeface="Times New Roman" pitchFamily="18" charset="0"/>
              </a:rPr>
              <a:t>米特矩阵</a:t>
            </a:r>
            <a:r>
              <a:rPr lang="en-US" altLang="zh-CN" sz="3900"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141383" y="3223758"/>
          <a:ext cx="2474753" cy="97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5" imgW="558558" imgH="266584" progId="Equation.DSMT4">
                  <p:embed/>
                </p:oleObj>
              </mc:Choice>
              <mc:Fallback>
                <p:oleObj name="Equation" r:id="rId5" imgW="558558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83" y="3223758"/>
                        <a:ext cx="2474753" cy="979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95261" y="4068640"/>
            <a:ext cx="276408" cy="3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1400" b="0">
                <a:latin typeface="Arial" charset="0"/>
                <a:ea typeface="宋体" pitchFamily="2" charset="-122"/>
              </a:rPr>
              <a:t> </a:t>
            </a:r>
            <a:endParaRPr lang="en-US" altLang="zh-CN" sz="2200" b="0">
              <a:latin typeface="Arial" charset="0"/>
              <a:ea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330668" y="208155"/>
            <a:ext cx="5215260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900">
                <a:latin typeface="Arial" charset="0"/>
                <a:ea typeface="宋体" pitchFamily="2" charset="-122"/>
              </a:rPr>
              <a:t>，</a:t>
            </a:r>
            <a:r>
              <a:rPr lang="zh-CN" altLang="en-US" sz="3900">
                <a:latin typeface="Arial" charset="0"/>
              </a:rPr>
              <a:t>称</a:t>
            </a:r>
            <a:r>
              <a:rPr lang="en-US" altLang="zh-CN" sz="39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900">
                <a:latin typeface="Arial" charset="0"/>
              </a:rPr>
              <a:t>为</a:t>
            </a:r>
            <a:r>
              <a:rPr lang="zh-CN" altLang="zh-CN" sz="3900">
                <a:solidFill>
                  <a:srgbClr val="0000CC"/>
                </a:solidFill>
                <a:latin typeface="Arial" charset="0"/>
              </a:rPr>
              <a:t>埃尔</a:t>
            </a:r>
            <a:r>
              <a:rPr lang="zh-CN" altLang="en-US" sz="3900">
                <a:solidFill>
                  <a:srgbClr val="0000CC"/>
                </a:solidFill>
                <a:latin typeface="Arial" charset="0"/>
              </a:rPr>
              <a:t>米特矩阵</a:t>
            </a:r>
            <a:r>
              <a:rPr lang="en-US" altLang="zh-CN" sz="3900"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570073" y="2667515"/>
            <a:ext cx="9759774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 eaLnBrk="0" hangingPunct="0"/>
            <a:r>
              <a:rPr lang="zh-CN" altLang="en-US" sz="3900">
                <a:latin typeface="Arial" charset="0"/>
                <a:ea typeface="宋体" pitchFamily="2" charset="-122"/>
              </a:rPr>
              <a:t>埃尔米特矩阵主对角线上的元必为</a:t>
            </a:r>
            <a:r>
              <a:rPr lang="zh-CN" altLang="en-US" sz="3900">
                <a:solidFill>
                  <a:srgbClr val="000099"/>
                </a:solidFill>
                <a:latin typeface="Arial" charset="0"/>
              </a:rPr>
              <a:t>实数</a:t>
            </a:r>
            <a:r>
              <a:rPr lang="zh-CN" altLang="en-US" sz="3900">
                <a:latin typeface="Arial" charset="0"/>
                <a:ea typeface="宋体" pitchFamily="2" charset="-122"/>
              </a:rPr>
              <a:t>，且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808126" y="3858713"/>
            <a:ext cx="10881360" cy="554494"/>
          </a:xfrm>
          <a:noFill/>
          <a:ln/>
        </p:spPr>
        <p:txBody>
          <a:bodyPr/>
          <a:lstStyle/>
          <a:p>
            <a:pPr algn="l"/>
            <a:r>
              <a:rPr lang="zh-CN" altLang="en-US" sz="3900">
                <a:solidFill>
                  <a:srgbClr val="000099"/>
                </a:solidFill>
              </a:rPr>
              <a:t>性质</a:t>
            </a:r>
          </a:p>
        </p:txBody>
      </p:sp>
      <p:sp>
        <p:nvSpPr>
          <p:cNvPr id="184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284606" y="4491919"/>
            <a:ext cx="10283138" cy="2301934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3400">
                <a:latin typeface="黑体" pitchFamily="49" charset="-122"/>
              </a:rPr>
              <a:t>两个同阶埃尔米特矩阵的</a:t>
            </a:r>
            <a:r>
              <a:rPr lang="zh-CN" altLang="en-US" sz="3400">
                <a:solidFill>
                  <a:srgbClr val="A50021"/>
                </a:solidFill>
                <a:latin typeface="黑体" pitchFamily="49" charset="-122"/>
              </a:rPr>
              <a:t>和（差）及实数乘</a:t>
            </a:r>
            <a:r>
              <a:rPr lang="zh-CN" altLang="en-US" sz="3400">
                <a:latin typeface="黑体" pitchFamily="49" charset="-122"/>
              </a:rPr>
              <a:t>埃尔米特矩阵的结果仍为埃尔米特矩阵；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3400">
                <a:latin typeface="黑体" pitchFamily="49" charset="-122"/>
              </a:rPr>
              <a:t>可逆的埃尔米特矩阵的逆矩阵</a:t>
            </a:r>
            <a:r>
              <a:rPr lang="zh-CN" altLang="en-US" sz="3400">
                <a:solidFill>
                  <a:srgbClr val="A50021"/>
                </a:solidFill>
                <a:latin typeface="黑体" pitchFamily="49" charset="-122"/>
              </a:rPr>
              <a:t>也是</a:t>
            </a:r>
            <a:r>
              <a:rPr lang="zh-CN" altLang="en-US" sz="3400">
                <a:latin typeface="黑体" pitchFamily="49" charset="-122"/>
              </a:rPr>
              <a:t>埃尔米特矩阵；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zh-CN" sz="3400">
                <a:latin typeface="黑体" pitchFamily="49" charset="-122"/>
              </a:rPr>
              <a:t>埃尔</a:t>
            </a:r>
            <a:r>
              <a:rPr lang="zh-CN" altLang="en-US" sz="3400">
                <a:latin typeface="黑体" pitchFamily="49" charset="-122"/>
              </a:rPr>
              <a:t>米特矩阵的行列式必为</a:t>
            </a:r>
            <a:r>
              <a:rPr lang="zh-CN" altLang="en-US" sz="3400">
                <a:solidFill>
                  <a:srgbClr val="A50021"/>
                </a:solidFill>
                <a:latin typeface="黑体" pitchFamily="49" charset="-122"/>
              </a:rPr>
              <a:t>实数</a:t>
            </a:r>
            <a:r>
              <a:rPr lang="en-US" altLang="zh-CN" sz="3400"/>
              <a:t>.</a:t>
            </a:r>
            <a:r>
              <a:rPr lang="en-US" altLang="zh-CN" sz="3400">
                <a:latin typeface="黑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2" grpId="0"/>
      <p:bldP spid="18443" grpId="0"/>
      <p:bldP spid="1844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2658" y="263328"/>
            <a:ext cx="6233167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9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定义</a:t>
            </a:r>
            <a:r>
              <a:rPr lang="en-US" altLang="zh-CN" sz="3900">
                <a:solidFill>
                  <a:srgbClr val="FF3300"/>
                </a:solidFill>
                <a:latin typeface="黑体" pitchFamily="49" charset="-122"/>
                <a:cs typeface="Times New Roman" pitchFamily="18" charset="0"/>
              </a:rPr>
              <a:t>7</a:t>
            </a:r>
            <a:r>
              <a:rPr lang="en-US" altLang="zh-CN" sz="3900">
                <a:solidFill>
                  <a:schemeClr val="folHlink"/>
                </a:solidFill>
                <a:cs typeface="Times New Roman" pitchFamily="18" charset="0"/>
              </a:rPr>
              <a:t> </a:t>
            </a:r>
            <a:r>
              <a:rPr lang="zh-CN" altLang="en-US" sz="3900">
                <a:cs typeface="Times New Roman" pitchFamily="18" charset="0"/>
              </a:rPr>
              <a:t>若</a:t>
            </a:r>
            <a:r>
              <a:rPr lang="en-US" altLang="zh-CN" sz="3900" i="1">
                <a:cs typeface="Times New Roman" pitchFamily="18" charset="0"/>
              </a:rPr>
              <a:t>n</a:t>
            </a:r>
            <a:r>
              <a:rPr lang="zh-CN" altLang="en-US" sz="3900">
                <a:cs typeface="Times New Roman" pitchFamily="18" charset="0"/>
              </a:rPr>
              <a:t>阶矩阵</a:t>
            </a:r>
            <a:r>
              <a:rPr lang="en-US" altLang="zh-CN" sz="3900" i="1">
                <a:cs typeface="Times New Roman" pitchFamily="18" charset="0"/>
              </a:rPr>
              <a:t>A</a:t>
            </a:r>
            <a:r>
              <a:rPr lang="zh-CN" altLang="en-US" sz="3900">
                <a:cs typeface="Times New Roman" pitchFamily="18" charset="0"/>
              </a:rPr>
              <a:t>满足条件</a:t>
            </a:r>
            <a:endParaRPr lang="zh-CN" altLang="en-US" sz="5400"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66020"/>
              </p:ext>
            </p:extLst>
          </p:nvPr>
        </p:nvGraphicFramePr>
        <p:xfrm>
          <a:off x="6603085" y="219809"/>
          <a:ext cx="2269048" cy="68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5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3085" y="219809"/>
                        <a:ext cx="2269048" cy="682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89235" y="1597960"/>
            <a:ext cx="895167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sz="390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900">
                <a:ea typeface="宋体" pitchFamily="2" charset="-122"/>
                <a:cs typeface="Times New Roman" pitchFamily="18" charset="0"/>
              </a:rPr>
              <a:t>或</a:t>
            </a:r>
            <a:endParaRPr lang="zh-CN" altLang="en-US" sz="54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570074" y="1593513"/>
          <a:ext cx="3807636" cy="7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6" name="Equation" r:id="rId5" imgW="1104840" imgH="266400" progId="Equation.DSMT4">
                  <p:embed/>
                </p:oleObj>
              </mc:Choice>
              <mc:Fallback>
                <p:oleObj name="Equation" r:id="rId5" imgW="110484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74" y="1593513"/>
                        <a:ext cx="3807636" cy="757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2046553" y="931518"/>
            <a:ext cx="3695613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sz="3900">
                <a:cs typeface="Times New Roman" pitchFamily="18" charset="0"/>
              </a:rPr>
              <a:t>则</a:t>
            </a:r>
            <a:r>
              <a:rPr lang="en-US" altLang="zh-CN" sz="3900" i="1">
                <a:cs typeface="Times New Roman" pitchFamily="18" charset="0"/>
              </a:rPr>
              <a:t>A</a:t>
            </a:r>
            <a:r>
              <a:rPr lang="zh-CN" altLang="en-US" sz="3900">
                <a:cs typeface="Times New Roman" pitchFamily="18" charset="0"/>
              </a:rPr>
              <a:t>称为酉矩阵</a:t>
            </a:r>
            <a:r>
              <a:rPr lang="en-US" altLang="zh-CN" sz="3900">
                <a:cs typeface="Times New Roman" pitchFamily="18" charset="0"/>
              </a:rPr>
              <a:t>.</a:t>
            </a:r>
            <a:endParaRPr lang="en-US" altLang="zh-CN" sz="5400">
              <a:latin typeface="Arial" charset="0"/>
              <a:cs typeface="Times New Roman" pitchFamily="18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283254" y="1715956"/>
            <a:ext cx="5242511" cy="71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sz="3900">
                <a:latin typeface="Arial" charset="0"/>
                <a:ea typeface="宋体" pitchFamily="2" charset="-122"/>
              </a:rPr>
              <a:t>称为</a:t>
            </a:r>
            <a:r>
              <a:rPr lang="en-US" altLang="zh-CN" sz="3900" i="1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900">
                <a:latin typeface="Arial" charset="0"/>
                <a:ea typeface="宋体" pitchFamily="2" charset="-122"/>
              </a:rPr>
              <a:t>的</a:t>
            </a:r>
            <a:r>
              <a:rPr lang="zh-CN" altLang="en-US" sz="3900">
                <a:solidFill>
                  <a:srgbClr val="000099"/>
                </a:solidFill>
                <a:latin typeface="Arial" charset="0"/>
              </a:rPr>
              <a:t>共轭转置矩阵</a:t>
            </a:r>
            <a:r>
              <a:rPr lang="en-US" altLang="zh-CN" sz="3900">
                <a:ea typeface="宋体" pitchFamily="2" charset="-122"/>
              </a:rPr>
              <a:t>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904682" y="2397330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>
              <a:tabLst>
                <a:tab pos="3897948" algn="ctr"/>
                <a:tab pos="7515243" algn="r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显然，条件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3379436" y="2445368"/>
          <a:ext cx="1794669" cy="5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7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36" y="2445368"/>
                        <a:ext cx="1794669" cy="53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997787" y="2460301"/>
            <a:ext cx="252381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ea typeface="宋体" pitchFamily="2" charset="-122"/>
                <a:cs typeface="Times New Roman" pitchFamily="18" charset="0"/>
              </a:rPr>
              <a:t>等价于条件 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7619471" y="2350912"/>
          <a:ext cx="3662804" cy="65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471" y="2350912"/>
                        <a:ext cx="3662804" cy="654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1663273" y="3173970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设</a:t>
            </a:r>
            <a:endParaRPr lang="zh-CN" altLang="en-US" sz="4900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09292"/>
              </p:ext>
            </p:extLst>
          </p:nvPr>
        </p:nvGraphicFramePr>
        <p:xfrm>
          <a:off x="2330880" y="3253401"/>
          <a:ext cx="1807262" cy="58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11" imgW="685502" imgH="266584" progId="Equation.DSMT4">
                  <p:embed/>
                </p:oleObj>
              </mc:Choice>
              <mc:Fallback>
                <p:oleObj name="Equation" r:id="rId11" imgW="685502" imgH="266584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880" y="3253401"/>
                        <a:ext cx="1807262" cy="585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229542" y="3191462"/>
            <a:ext cx="724164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pPr indent="93551"/>
            <a:r>
              <a:rPr lang="zh-CN" altLang="en-US">
                <a:ea typeface="宋体" pitchFamily="2" charset="-122"/>
                <a:cs typeface="Times New Roman" pitchFamily="18" charset="0"/>
              </a:rPr>
              <a:t>，利用上式可得酉矩阵满足条件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2332021" y="3856964"/>
          <a:ext cx="4284115" cy="128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13" imgW="1511300" imgH="546100" progId="Equation.DSMT4">
                  <p:embed/>
                </p:oleObj>
              </mc:Choice>
              <mc:Fallback>
                <p:oleObj name="Equation" r:id="rId13" imgW="1511300" imgH="546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21" y="3856964"/>
                        <a:ext cx="4284115" cy="1282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521681" y="4143021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，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2" name="Object 22"/>
          <p:cNvGraphicFramePr>
            <a:graphicFrameLocks noChangeAspect="1"/>
          </p:cNvGraphicFramePr>
          <p:nvPr/>
        </p:nvGraphicFramePr>
        <p:xfrm>
          <a:off x="7378084" y="4254029"/>
          <a:ext cx="3236701" cy="55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Equation" r:id="rId15" imgW="1117600" imgH="228600" progId="Equation.DSMT4">
                  <p:embed/>
                </p:oleObj>
              </mc:Choice>
              <mc:Fallback>
                <p:oleObj name="Equation" r:id="rId15" imgW="11176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084" y="4254029"/>
                        <a:ext cx="3236701" cy="554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904682" y="4935404"/>
            <a:ext cx="7585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pPr indent="93551"/>
            <a:r>
              <a:rPr lang="zh-CN" altLang="en-US"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endParaRPr lang="zh-CN" altLang="en-US" sz="490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2428576" y="5048162"/>
          <a:ext cx="4284115" cy="130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17" imgW="1485255" imgH="545863" progId="Equation.DSMT4">
                  <p:embed/>
                </p:oleObj>
              </mc:Choice>
              <mc:Fallback>
                <p:oleObj name="Equation" r:id="rId17" imgW="1485255" imgH="54586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576" y="5048162"/>
                        <a:ext cx="4284115" cy="13048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616136" y="5332470"/>
            <a:ext cx="6627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b="0">
                <a:latin typeface="Courier New" pitchFamily="49" charset="0"/>
                <a:ea typeface="宋体" pitchFamily="2" charset="-122"/>
                <a:cs typeface="Courier New" pitchFamily="49" charset="0"/>
              </a:rPr>
              <a:t>，</a:t>
            </a:r>
            <a:endParaRPr lang="zh-CN" altLang="en-US" sz="49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7283626" y="5352521"/>
          <a:ext cx="3333256" cy="5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Equation" r:id="rId19" imgW="1117600" imgH="228600" progId="Equation.DSMT4">
                  <p:embed/>
                </p:oleObj>
              </mc:Choice>
              <mc:Fallback>
                <p:oleObj name="Equation" r:id="rId19" imgW="11176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626" y="5352521"/>
                        <a:ext cx="3333256" cy="56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904682" y="6508800"/>
            <a:ext cx="1056650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 anchor="ctr">
            <a:sp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       </a:t>
            </a:r>
            <a:r>
              <a:rPr lang="zh-CN" altLang="en-US">
                <a:latin typeface="Arial" charset="0"/>
                <a:ea typeface="宋体" pitchFamily="2" charset="-122"/>
              </a:rPr>
              <a:t>当酉矩阵的元都是实数时，酉矩阵就是</a:t>
            </a:r>
            <a:r>
              <a:rPr lang="zh-CN" altLang="en-US">
                <a:solidFill>
                  <a:srgbClr val="000099"/>
                </a:solidFill>
                <a:latin typeface="Arial" charset="0"/>
              </a:rPr>
              <a:t>正交矩阵</a:t>
            </a:r>
            <a:r>
              <a:rPr lang="en-US" altLang="zh-CN">
                <a:latin typeface="Arial" charset="0"/>
                <a:ea typeface="宋体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1" grpId="0"/>
      <p:bldP spid="20494" grpId="0"/>
      <p:bldP spid="20495" grpId="0"/>
      <p:bldP spid="20497" grpId="0"/>
      <p:bldP spid="20499" grpId="0"/>
      <p:bldP spid="20501" grpId="0"/>
      <p:bldP spid="20503" grpId="0"/>
      <p:bldP spid="20505" grpId="0"/>
      <p:bldP spid="205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>
                <a:solidFill>
                  <a:srgbClr val="000099"/>
                </a:solidFill>
              </a:rPr>
              <a:t>关于酉矩阵结论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0"/>
              <a:t>    </a:t>
            </a:r>
            <a:r>
              <a:rPr lang="zh-CN" altLang="en-US" b="0"/>
              <a:t>对应</a:t>
            </a:r>
            <a:r>
              <a:rPr lang="en-US" altLang="zh-CN" b="0" i="1"/>
              <a:t>n</a:t>
            </a:r>
            <a:r>
              <a:rPr lang="zh-CN" altLang="en-US" b="0"/>
              <a:t>阶酉矩阵</a:t>
            </a:r>
            <a:r>
              <a:rPr lang="en-US" altLang="zh-CN" b="0" i="1"/>
              <a:t>A</a:t>
            </a:r>
            <a:r>
              <a:rPr lang="zh-CN" altLang="en-US" b="0" i="1"/>
              <a:t>，</a:t>
            </a:r>
            <a:r>
              <a:rPr lang="en-US" altLang="zh-CN" b="0" i="1"/>
              <a:t>B</a:t>
            </a:r>
            <a:r>
              <a:rPr lang="en-US" altLang="zh-CN" b="0"/>
              <a:t> </a:t>
            </a:r>
          </a:p>
          <a:p>
            <a:pPr>
              <a:buFontTx/>
              <a:buNone/>
            </a:pPr>
            <a:endParaRPr lang="en-US" altLang="zh-CN" b="0"/>
          </a:p>
          <a:p>
            <a:r>
              <a:rPr lang="zh-CN" altLang="en-US" b="0"/>
              <a:t>转置矩阵</a:t>
            </a:r>
            <a:r>
              <a:rPr lang="en-US" altLang="zh-CN" b="0" i="1"/>
              <a:t>A</a:t>
            </a:r>
            <a:r>
              <a:rPr lang="en-US" altLang="zh-CN" b="0" baseline="30000"/>
              <a:t>T</a:t>
            </a:r>
            <a:r>
              <a:rPr lang="zh-CN" altLang="en-US" b="0"/>
              <a:t>和逆矩阵</a:t>
            </a:r>
            <a:r>
              <a:rPr lang="en-US" altLang="zh-CN" b="0" i="1"/>
              <a:t>A</a:t>
            </a:r>
            <a:r>
              <a:rPr lang="en-US" altLang="zh-CN" b="0" baseline="30000"/>
              <a:t>−1</a:t>
            </a:r>
            <a:r>
              <a:rPr lang="zh-CN" altLang="en-US" b="0"/>
              <a:t>都是酉矩阵；</a:t>
            </a:r>
          </a:p>
          <a:p>
            <a:r>
              <a:rPr lang="en-US" altLang="zh-CN" b="0" i="1"/>
              <a:t>AB</a:t>
            </a:r>
            <a:r>
              <a:rPr lang="zh-CN" altLang="en-US" b="0"/>
              <a:t>（或</a:t>
            </a:r>
            <a:r>
              <a:rPr lang="en-US" altLang="zh-CN" b="0" i="1"/>
              <a:t>BA</a:t>
            </a:r>
            <a:r>
              <a:rPr lang="zh-CN" altLang="en-US" b="0"/>
              <a:t>）是酉矩阵；（有限个同阶酉矩阵的乘积仍为酉矩阵）</a:t>
            </a:r>
          </a:p>
          <a:p>
            <a:r>
              <a:rPr lang="zh-CN" altLang="en-US" b="0"/>
              <a:t>酉矩阵的行列式（一般为复数）的模为</a:t>
            </a:r>
            <a:r>
              <a:rPr lang="en-US" altLang="zh-CN" b="0"/>
              <a:t>1</a:t>
            </a:r>
            <a:r>
              <a:rPr lang="zh-CN" altLang="en-US" b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99"/>
                </a:solidFill>
              </a:rPr>
              <a:t>小 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520" y="1763184"/>
            <a:ext cx="11154234" cy="4315252"/>
          </a:xfrm>
        </p:spPr>
        <p:txBody>
          <a:bodyPr/>
          <a:lstStyle/>
          <a:p>
            <a:r>
              <a:rPr lang="zh-CN" altLang="en-US"/>
              <a:t>转置矩阵及其性质</a:t>
            </a:r>
          </a:p>
          <a:p>
            <a:r>
              <a:rPr lang="zh-CN" altLang="en-US"/>
              <a:t>对称矩阵 和反对称矩阵 及其性质</a:t>
            </a:r>
          </a:p>
          <a:p>
            <a:r>
              <a:rPr lang="zh-CN" altLang="en-US"/>
              <a:t>对角形矩阵 及其性质</a:t>
            </a:r>
          </a:p>
          <a:p>
            <a:r>
              <a:rPr lang="zh-CN" altLang="en-US"/>
              <a:t>正交矩阵 及其性质</a:t>
            </a:r>
          </a:p>
          <a:p>
            <a:r>
              <a:rPr lang="zh-CN" altLang="en-US"/>
              <a:t>两个重要的复矩阵</a:t>
            </a:r>
            <a:r>
              <a:rPr lang="en-US" altLang="zh-CN"/>
              <a:t>——</a:t>
            </a:r>
            <a:r>
              <a:rPr lang="zh-CN" altLang="zh-CN"/>
              <a:t>埃尔</a:t>
            </a:r>
            <a:r>
              <a:rPr lang="zh-CN" altLang="en-US"/>
              <a:t>米特矩阵和酉矩阵 </a:t>
            </a:r>
            <a:r>
              <a:rPr lang="en-US" altLang="zh-CN"/>
              <a:t>(</a:t>
            </a:r>
            <a:r>
              <a:rPr lang="zh-CN" altLang="en-US"/>
              <a:t>选学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93595" y="762647"/>
            <a:ext cx="1247828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>
                <a:ea typeface="宋体" pitchFamily="2" charset="-122"/>
              </a:rPr>
              <a:t>例如</a:t>
            </a:r>
            <a:r>
              <a:rPr kumimoji="1" lang="en-US" altLang="zh-CN">
                <a:ea typeface="宋体" pitchFamily="2" charset="-122"/>
              </a:rPr>
              <a:t>: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41715"/>
              </p:ext>
            </p:extLst>
          </p:nvPr>
        </p:nvGraphicFramePr>
        <p:xfrm>
          <a:off x="1761085" y="1397605"/>
          <a:ext cx="3587737" cy="108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3" imgW="2171700" imgH="787400" progId="Equation.3">
                  <p:embed/>
                </p:oleObj>
              </mc:Choice>
              <mc:Fallback>
                <p:oleObj name="Equation" r:id="rId3" imgW="21717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5" y="1397605"/>
                        <a:ext cx="3587737" cy="10845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92098"/>
              </p:ext>
            </p:extLst>
          </p:nvPr>
        </p:nvGraphicFramePr>
        <p:xfrm>
          <a:off x="6901605" y="1240177"/>
          <a:ext cx="3028852" cy="160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5" imgW="1841500" imgH="1168400" progId="Equation.3">
                  <p:embed/>
                </p:oleObj>
              </mc:Choice>
              <mc:Fallback>
                <p:oleObj name="Equation" r:id="rId5" imgW="1841500" imgH="116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605" y="1240177"/>
                        <a:ext cx="3028852" cy="16019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48226"/>
              </p:ext>
            </p:extLst>
          </p:nvPr>
        </p:nvGraphicFramePr>
        <p:xfrm>
          <a:off x="6330668" y="3937427"/>
          <a:ext cx="3406627" cy="63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7" imgW="1879600" imgH="419100" progId="Equation.3">
                  <p:embed/>
                </p:oleObj>
              </mc:Choice>
              <mc:Fallback>
                <p:oleObj name="Equation" r:id="rId7" imgW="1879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668" y="3937427"/>
                        <a:ext cx="3406627" cy="6329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76332"/>
              </p:ext>
            </p:extLst>
          </p:nvPr>
        </p:nvGraphicFramePr>
        <p:xfrm>
          <a:off x="1952097" y="3619075"/>
          <a:ext cx="2893590" cy="131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9" imgW="1447800" imgH="787400" progId="Equation.3">
                  <p:embed/>
                </p:oleObj>
              </mc:Choice>
              <mc:Fallback>
                <p:oleObj name="Equation" r:id="rId9" imgW="1447800" imgH="78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097" y="3619075"/>
                        <a:ext cx="2893590" cy="13113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>
                <a:solidFill>
                  <a:srgbClr val="0000FF"/>
                </a:solidFill>
              </a:rPr>
              <a:t>转置矩阵的运算性质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64530" y="1635493"/>
            <a:ext cx="9997669" cy="40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en-US" altLang="zh-CN" sz="4400" dirty="0">
                <a:latin typeface="Times New Roman" pitchFamily="18" charset="0"/>
              </a:rPr>
              <a:t>(1)  (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i="1" baseline="30000" dirty="0">
                <a:latin typeface="Times New Roman" pitchFamily="18" charset="0"/>
              </a:rPr>
              <a:t>T</a:t>
            </a:r>
            <a:r>
              <a:rPr kumimoji="1" lang="en-US" altLang="zh-CN" sz="4400" dirty="0">
                <a:latin typeface="Times New Roman" pitchFamily="18" charset="0"/>
              </a:rPr>
              <a:t>)</a:t>
            </a:r>
            <a:r>
              <a:rPr kumimoji="1" lang="en-US" altLang="zh-CN" sz="4400" i="1" baseline="30000" dirty="0">
                <a:latin typeface="Times New Roman" pitchFamily="18" charset="0"/>
              </a:rPr>
              <a:t>T </a:t>
            </a:r>
            <a:r>
              <a:rPr kumimoji="1" lang="en-US" altLang="zh-CN" sz="4400" dirty="0">
                <a:latin typeface="Times New Roman" pitchFamily="18" charset="0"/>
              </a:rPr>
              <a:t>= 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dirty="0">
                <a:latin typeface="Times New Roman" pitchFamily="18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kumimoji="1" lang="en-US" altLang="zh-CN" sz="4400" dirty="0">
                <a:latin typeface="Times New Roman" pitchFamily="18" charset="0"/>
              </a:rPr>
              <a:t>(2)  (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dirty="0">
                <a:latin typeface="Times New Roman" pitchFamily="18" charset="0"/>
              </a:rPr>
              <a:t>+</a:t>
            </a:r>
            <a:r>
              <a:rPr kumimoji="1" lang="en-US" altLang="zh-CN" sz="4400" i="1" dirty="0">
                <a:latin typeface="Times New Roman" pitchFamily="18" charset="0"/>
              </a:rPr>
              <a:t>B</a:t>
            </a:r>
            <a:r>
              <a:rPr kumimoji="1" lang="en-US" altLang="zh-CN" sz="4400" dirty="0">
                <a:latin typeface="Times New Roman" pitchFamily="18" charset="0"/>
              </a:rPr>
              <a:t>)</a:t>
            </a:r>
            <a:r>
              <a:rPr kumimoji="1" lang="en-US" altLang="zh-CN" sz="4400" i="1" baseline="30000" dirty="0">
                <a:latin typeface="Times New Roman" pitchFamily="18" charset="0"/>
              </a:rPr>
              <a:t>T </a:t>
            </a:r>
            <a:r>
              <a:rPr kumimoji="1" lang="en-US" altLang="zh-CN" sz="4400" dirty="0">
                <a:latin typeface="Times New Roman" pitchFamily="18" charset="0"/>
              </a:rPr>
              <a:t>= 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i="1" baseline="30000" dirty="0">
                <a:latin typeface="Times New Roman" pitchFamily="18" charset="0"/>
              </a:rPr>
              <a:t>T </a:t>
            </a:r>
            <a:r>
              <a:rPr kumimoji="1" lang="en-US" altLang="zh-CN" sz="4400" dirty="0">
                <a:latin typeface="Times New Roman" pitchFamily="18" charset="0"/>
              </a:rPr>
              <a:t>+ </a:t>
            </a:r>
            <a:r>
              <a:rPr kumimoji="1" lang="en-US" altLang="zh-CN" sz="4400" i="1" dirty="0">
                <a:latin typeface="Times New Roman" pitchFamily="18" charset="0"/>
              </a:rPr>
              <a:t>B</a:t>
            </a:r>
            <a:r>
              <a:rPr kumimoji="1" lang="en-US" altLang="zh-CN" sz="4400" i="1" baseline="30000" dirty="0">
                <a:latin typeface="Times New Roman" pitchFamily="18" charset="0"/>
              </a:rPr>
              <a:t>T</a:t>
            </a:r>
            <a:r>
              <a:rPr kumimoji="1" lang="en-US" altLang="zh-CN" sz="4400" dirty="0">
                <a:latin typeface="Times New Roman" pitchFamily="18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kumimoji="1" lang="en-US" altLang="zh-CN" sz="4400" dirty="0">
                <a:latin typeface="Times New Roman" pitchFamily="18" charset="0"/>
              </a:rPr>
              <a:t>(3)  (</a:t>
            </a:r>
            <a:r>
              <a:rPr kumimoji="1" lang="en-US" altLang="zh-CN" sz="4400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dirty="0">
                <a:latin typeface="Times New Roman" pitchFamily="18" charset="0"/>
              </a:rPr>
              <a:t>)</a:t>
            </a:r>
            <a:r>
              <a:rPr kumimoji="1" lang="en-US" altLang="zh-CN" sz="4400" i="1" baseline="30000" dirty="0">
                <a:latin typeface="Times New Roman" pitchFamily="18" charset="0"/>
              </a:rPr>
              <a:t>T </a:t>
            </a:r>
            <a:r>
              <a:rPr kumimoji="1" lang="en-US" altLang="zh-CN" sz="4400" dirty="0">
                <a:latin typeface="Times New Roman" pitchFamily="18" charset="0"/>
              </a:rPr>
              <a:t>= </a:t>
            </a:r>
            <a:r>
              <a:rPr kumimoji="1" lang="en-US" altLang="zh-CN" sz="4400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i="1" baseline="30000" dirty="0">
                <a:latin typeface="Times New Roman" pitchFamily="18" charset="0"/>
              </a:rPr>
              <a:t>T</a:t>
            </a:r>
            <a:r>
              <a:rPr kumimoji="1" lang="en-US" altLang="zh-CN" sz="4400" dirty="0">
                <a:latin typeface="Times New Roman" pitchFamily="18" charset="0"/>
              </a:rPr>
              <a:t>;</a:t>
            </a:r>
          </a:p>
          <a:p>
            <a:pPr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4400" dirty="0">
                <a:latin typeface="Times New Roman" pitchFamily="18" charset="0"/>
              </a:rPr>
              <a:t>  (</a:t>
            </a:r>
            <a:r>
              <a:rPr kumimoji="1" lang="en-US" altLang="zh-CN" sz="4400" i="1" dirty="0">
                <a:latin typeface="Times New Roman" pitchFamily="18" charset="0"/>
              </a:rPr>
              <a:t>AB</a:t>
            </a:r>
            <a:r>
              <a:rPr kumimoji="1" lang="en-US" altLang="zh-CN" sz="4400" dirty="0">
                <a:latin typeface="Times New Roman" pitchFamily="18" charset="0"/>
              </a:rPr>
              <a:t>)</a:t>
            </a:r>
            <a:r>
              <a:rPr kumimoji="1" lang="en-US" altLang="zh-CN" sz="4400" i="1" baseline="30000" dirty="0">
                <a:latin typeface="Times New Roman" pitchFamily="18" charset="0"/>
              </a:rPr>
              <a:t>T </a:t>
            </a:r>
            <a:r>
              <a:rPr kumimoji="1" lang="en-US" altLang="zh-CN" sz="4400" dirty="0">
                <a:latin typeface="Times New Roman" pitchFamily="18" charset="0"/>
              </a:rPr>
              <a:t>= </a:t>
            </a:r>
            <a:r>
              <a:rPr kumimoji="1" lang="en-US" altLang="zh-CN" sz="4400" i="1" dirty="0">
                <a:latin typeface="Times New Roman" pitchFamily="18" charset="0"/>
              </a:rPr>
              <a:t>B</a:t>
            </a:r>
            <a:r>
              <a:rPr kumimoji="1" lang="en-US" altLang="zh-CN" sz="4400" i="1" baseline="30000" dirty="0">
                <a:latin typeface="Times New Roman" pitchFamily="18" charset="0"/>
              </a:rPr>
              <a:t>T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i="1" baseline="30000" dirty="0">
                <a:latin typeface="Times New Roman" pitchFamily="18" charset="0"/>
              </a:rPr>
              <a:t>T</a:t>
            </a:r>
            <a:r>
              <a:rPr kumimoji="1" lang="en-US" altLang="zh-CN" sz="4400" dirty="0">
                <a:latin typeface="Times New Roman" pitchFamily="18" charset="0"/>
              </a:rPr>
              <a:t>;</a:t>
            </a:r>
          </a:p>
          <a:p>
            <a:pPr>
              <a:lnSpc>
                <a:spcPct val="115000"/>
              </a:lnSpc>
              <a:buFontTx/>
              <a:buAutoNum type="arabicParenBoth" startAt="4"/>
            </a:pPr>
            <a:r>
              <a:rPr kumimoji="1" lang="en-US" altLang="zh-CN" sz="4400" dirty="0">
                <a:latin typeface="Times New Roman" pitchFamily="18" charset="0"/>
              </a:rPr>
              <a:t>  </a:t>
            </a:r>
            <a:r>
              <a:rPr kumimoji="1" lang="zh-CN" altLang="en-US" sz="4400" dirty="0">
                <a:latin typeface="Times New Roman" pitchFamily="18" charset="0"/>
              </a:rPr>
              <a:t>若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zh-CN" altLang="en-US" sz="4400" dirty="0">
                <a:latin typeface="Times New Roman" pitchFamily="18" charset="0"/>
              </a:rPr>
              <a:t>为可逆矩阵，则</a:t>
            </a:r>
            <a:r>
              <a:rPr kumimoji="1" lang="en-US" altLang="zh-CN" sz="4400" dirty="0">
                <a:latin typeface="Times New Roman" pitchFamily="18" charset="0"/>
              </a:rPr>
              <a:t>(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baseline="30000" dirty="0">
                <a:latin typeface="Times New Roman" pitchFamily="18" charset="0"/>
              </a:rPr>
              <a:t>T</a:t>
            </a:r>
            <a:r>
              <a:rPr kumimoji="1" lang="en-US" altLang="zh-CN" sz="4400" dirty="0">
                <a:latin typeface="Times New Roman" pitchFamily="18" charset="0"/>
              </a:rPr>
              <a:t>)</a:t>
            </a:r>
            <a:r>
              <a:rPr kumimoji="1" lang="en-US" altLang="zh-CN" sz="4400" baseline="30000" dirty="0">
                <a:latin typeface="Times New Roman" pitchFamily="18" charset="0"/>
              </a:rPr>
              <a:t>-1</a:t>
            </a:r>
            <a:r>
              <a:rPr kumimoji="1" lang="en-US" altLang="zh-CN" sz="4400" dirty="0">
                <a:latin typeface="Times New Roman" pitchFamily="18" charset="0"/>
              </a:rPr>
              <a:t>=(</a:t>
            </a:r>
            <a:r>
              <a:rPr kumimoji="1" lang="en-US" altLang="zh-CN" sz="4400" i="1" dirty="0">
                <a:latin typeface="Times New Roman" pitchFamily="18" charset="0"/>
              </a:rPr>
              <a:t>A</a:t>
            </a:r>
            <a:r>
              <a:rPr kumimoji="1" lang="en-US" altLang="zh-CN" sz="4400" baseline="30000" dirty="0">
                <a:latin typeface="Times New Roman" pitchFamily="18" charset="0"/>
              </a:rPr>
              <a:t>-1</a:t>
            </a:r>
            <a:r>
              <a:rPr kumimoji="1" lang="en-US" altLang="zh-CN" sz="4400" dirty="0">
                <a:latin typeface="Times New Roman" pitchFamily="18" charset="0"/>
              </a:rPr>
              <a:t>)</a:t>
            </a:r>
            <a:r>
              <a:rPr kumimoji="1" lang="en-US" altLang="zh-CN" sz="4400" baseline="30000" dirty="0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520" y="127692"/>
            <a:ext cx="10881360" cy="857103"/>
          </a:xfrm>
        </p:spPr>
        <p:txBody>
          <a:bodyPr/>
          <a:lstStyle/>
          <a:p>
            <a:pPr algn="l"/>
            <a:r>
              <a:rPr kumimoji="1" lang="zh-CN" altLang="en-US" sz="3900">
                <a:solidFill>
                  <a:srgbClr val="000099"/>
                </a:solidFill>
              </a:rPr>
              <a:t>关于</a:t>
            </a:r>
            <a:r>
              <a:rPr kumimoji="1" lang="en-US" altLang="zh-CN" sz="3900">
                <a:solidFill>
                  <a:srgbClr val="000099"/>
                </a:solidFill>
              </a:rPr>
              <a:t>(4) (</a:t>
            </a:r>
            <a:r>
              <a:rPr kumimoji="1" lang="en-US" altLang="zh-CN" sz="3900" i="1">
                <a:solidFill>
                  <a:srgbClr val="000099"/>
                </a:solidFill>
              </a:rPr>
              <a:t>AB</a:t>
            </a:r>
            <a:r>
              <a:rPr kumimoji="1" lang="en-US" altLang="zh-CN" sz="3900">
                <a:solidFill>
                  <a:srgbClr val="000099"/>
                </a:solidFill>
              </a:rPr>
              <a:t>)</a:t>
            </a:r>
            <a:r>
              <a:rPr kumimoji="1" lang="en-US" altLang="zh-CN" sz="39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900">
                <a:solidFill>
                  <a:srgbClr val="000099"/>
                </a:solidFill>
              </a:rPr>
              <a:t> = </a:t>
            </a:r>
            <a:r>
              <a:rPr kumimoji="1" lang="en-US" altLang="zh-CN" sz="3900" i="1">
                <a:solidFill>
                  <a:srgbClr val="000099"/>
                </a:solidFill>
              </a:rPr>
              <a:t>B</a:t>
            </a:r>
            <a:r>
              <a:rPr kumimoji="1" lang="en-US" altLang="zh-CN" sz="3900" baseline="30000">
                <a:solidFill>
                  <a:srgbClr val="000099"/>
                </a:solidFill>
              </a:rPr>
              <a:t>T</a:t>
            </a:r>
            <a:r>
              <a:rPr kumimoji="1" lang="en-US" altLang="zh-CN" sz="3900" i="1">
                <a:solidFill>
                  <a:srgbClr val="000099"/>
                </a:solidFill>
              </a:rPr>
              <a:t>A</a:t>
            </a:r>
            <a:r>
              <a:rPr kumimoji="1" lang="en-US" altLang="zh-CN" sz="3900" baseline="30000">
                <a:solidFill>
                  <a:srgbClr val="000099"/>
                </a:solidFill>
              </a:rPr>
              <a:t>T</a:t>
            </a:r>
            <a:r>
              <a:rPr kumimoji="1" lang="zh-CN" altLang="en-US" sz="3900">
                <a:solidFill>
                  <a:srgbClr val="000099"/>
                </a:solidFill>
              </a:rPr>
              <a:t>的证明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46272"/>
              </p:ext>
            </p:extLst>
          </p:nvPr>
        </p:nvGraphicFramePr>
        <p:xfrm>
          <a:off x="2012752" y="3634817"/>
          <a:ext cx="3578067" cy="68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Equation" r:id="rId3" imgW="1422360" imgH="253800" progId="Equation.DSMT4">
                  <p:embed/>
                </p:oleObj>
              </mc:Choice>
              <mc:Fallback>
                <p:oleObj name="Equation" r:id="rId3" imgW="1422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752" y="3634817"/>
                        <a:ext cx="3578067" cy="6821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090369"/>
              </p:ext>
            </p:extLst>
          </p:nvPr>
        </p:nvGraphicFramePr>
        <p:xfrm>
          <a:off x="6549256" y="4299715"/>
          <a:ext cx="1826154" cy="9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9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256" y="4299715"/>
                        <a:ext cx="1826154" cy="976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28202" y="6298530"/>
            <a:ext cx="425666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>
                <a:cs typeface="Times New Roman" pitchFamily="18" charset="0"/>
              </a:rPr>
              <a:t>所以有</a:t>
            </a:r>
            <a:r>
              <a:rPr lang="en-US" altLang="zh-CN" dirty="0">
                <a:cs typeface="Times New Roman" pitchFamily="18" charset="0"/>
              </a:rPr>
              <a:t>(</a:t>
            </a:r>
            <a:r>
              <a:rPr lang="en-US" altLang="zh-CN" i="1" dirty="0">
                <a:cs typeface="Times New Roman" pitchFamily="18" charset="0"/>
              </a:rPr>
              <a:t>AB</a:t>
            </a:r>
            <a:r>
              <a:rPr lang="en-US" altLang="zh-CN" dirty="0">
                <a:cs typeface="Times New Roman" pitchFamily="18" charset="0"/>
              </a:rPr>
              <a:t>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dirty="0">
                <a:cs typeface="Times New Roman" pitchFamily="18" charset="0"/>
              </a:rPr>
              <a:t>= </a:t>
            </a:r>
            <a:r>
              <a:rPr lang="en-US" altLang="zh-CN" i="1" dirty="0">
                <a:cs typeface="Times New Roman" pitchFamily="18" charset="0"/>
              </a:rPr>
              <a:t>B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i="1" dirty="0">
                <a:cs typeface="Times New Roman" pitchFamily="18" charset="0"/>
              </a:rPr>
              <a:t>A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dirty="0">
                <a:latin typeface="Arial" charset="0"/>
                <a:ea typeface="宋体" pitchFamily="2" charset="-122"/>
                <a:cs typeface="Courier New" pitchFamily="49" charset="0"/>
              </a:rPr>
              <a:t> 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950745" y="897335"/>
            <a:ext cx="36074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Arial" charset="0"/>
              </a:rPr>
              <a:t>则</a:t>
            </a:r>
            <a:r>
              <a:rPr lang="en-US" altLang="zh-CN" i="1" dirty="0">
                <a:ea typeface="宋体" pitchFamily="2" charset="-122"/>
              </a:rPr>
              <a:t>AB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i="1" dirty="0" err="1"/>
              <a:t>m</a:t>
            </a:r>
            <a:r>
              <a:rPr lang="en-US" altLang="zh-CN" sz="2500" dirty="0" err="1"/>
              <a:t>×</a:t>
            </a:r>
            <a:r>
              <a:rPr lang="en-US" altLang="zh-CN" i="1" dirty="0" err="1"/>
              <a:t>s</a:t>
            </a:r>
            <a:r>
              <a:rPr lang="zh-CN" altLang="en-US" dirty="0"/>
              <a:t>矩阵</a:t>
            </a:r>
            <a:r>
              <a:rPr lang="en-US" altLang="zh-CN" dirty="0"/>
              <a:t>, 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092537" y="920074"/>
            <a:ext cx="492351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Arial" charset="0"/>
              </a:rPr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)</a:t>
            </a:r>
            <a:r>
              <a:rPr lang="en-US" altLang="zh-CN" i="1" baseline="-25000" dirty="0" err="1"/>
              <a:t>m</a:t>
            </a:r>
            <a:r>
              <a:rPr lang="en-US" altLang="zh-CN" sz="2900" baseline="-25000" dirty="0" err="1"/>
              <a:t>×</a:t>
            </a:r>
            <a:r>
              <a:rPr lang="en-US" altLang="zh-CN" i="1" baseline="-25000" dirty="0" err="1"/>
              <a:t>n</a:t>
            </a:r>
            <a:r>
              <a:rPr lang="en-US" altLang="zh-CN" dirty="0">
                <a:latin typeface="Arial" charset="0"/>
              </a:rPr>
              <a:t>, </a:t>
            </a:r>
            <a:r>
              <a:rPr lang="en-US" altLang="zh-CN" i="1" dirty="0"/>
              <a:t>B=</a:t>
            </a:r>
            <a:r>
              <a:rPr lang="en-US" altLang="zh-CN" dirty="0"/>
              <a:t>(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)</a:t>
            </a:r>
            <a:r>
              <a:rPr lang="en-US" altLang="zh-CN" i="1" baseline="-25000" dirty="0" err="1"/>
              <a:t>n</a:t>
            </a:r>
            <a:r>
              <a:rPr lang="en-US" altLang="zh-CN" sz="2900" baseline="-25000" dirty="0" err="1"/>
              <a:t>×</a:t>
            </a:r>
            <a:r>
              <a:rPr lang="en-US" altLang="zh-CN" i="1" baseline="-25000" dirty="0" err="1"/>
              <a:t>s</a:t>
            </a:r>
            <a:r>
              <a:rPr lang="zh-CN" altLang="en-US" dirty="0">
                <a:latin typeface="Arial" charset="0"/>
              </a:rPr>
              <a:t>，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9429576" y="843109"/>
            <a:ext cx="173033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zh-CN" altLang="en-US" dirty="0"/>
              <a:t>为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31646" y="1611004"/>
            <a:ext cx="20942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i="1"/>
              <a:t>s</a:t>
            </a:r>
            <a:r>
              <a:rPr lang="en-US" altLang="zh-CN" sz="2900"/>
              <a:t>×</a:t>
            </a:r>
            <a:r>
              <a:rPr lang="en-US" altLang="zh-CN" i="1"/>
              <a:t>m</a:t>
            </a:r>
            <a:r>
              <a:rPr lang="zh-CN" altLang="en-US"/>
              <a:t>矩阵</a:t>
            </a:r>
            <a:r>
              <a:rPr lang="en-US" altLang="zh-CN"/>
              <a:t>,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2425860" y="1609384"/>
            <a:ext cx="47984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Arial" charset="0"/>
              </a:rPr>
              <a:t>显然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30000" dirty="0">
                <a:ea typeface="宋体" pitchFamily="2" charset="-122"/>
              </a:rPr>
              <a:t>T</a:t>
            </a:r>
            <a:r>
              <a:rPr lang="en-US" altLang="zh-CN" i="1" dirty="0">
                <a:ea typeface="宋体" pitchFamily="2" charset="-122"/>
              </a:rPr>
              <a:t>A</a:t>
            </a:r>
            <a:r>
              <a:rPr lang="en-US" altLang="zh-CN" i="1" baseline="30000" dirty="0">
                <a:ea typeface="宋体" pitchFamily="2" charset="-122"/>
              </a:rPr>
              <a:t>T</a:t>
            </a:r>
            <a:r>
              <a:rPr lang="zh-CN" altLang="en-US" dirty="0">
                <a:ea typeface="宋体" pitchFamily="2" charset="-122"/>
              </a:rPr>
              <a:t>也</a:t>
            </a:r>
            <a:r>
              <a:rPr lang="zh-CN" altLang="en-US" dirty="0">
                <a:latin typeface="Arial" charset="0"/>
              </a:rPr>
              <a:t>为</a:t>
            </a:r>
            <a:r>
              <a:rPr lang="en-US" altLang="zh-CN" i="1" dirty="0" err="1"/>
              <a:t>s</a:t>
            </a:r>
            <a:r>
              <a:rPr lang="en-US" altLang="zh-CN" sz="2500" dirty="0" err="1"/>
              <a:t>×</a:t>
            </a:r>
            <a:r>
              <a:rPr lang="en-US" altLang="zh-CN" i="1" dirty="0" err="1"/>
              <a:t>m</a:t>
            </a:r>
            <a:r>
              <a:rPr lang="zh-CN" altLang="en-US" dirty="0"/>
              <a:t>矩阵</a:t>
            </a:r>
            <a:r>
              <a:rPr lang="en-US" altLang="zh-CN" dirty="0"/>
              <a:t>. 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117696" y="2245960"/>
            <a:ext cx="809585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下面证明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r>
              <a:rPr lang="zh-CN" altLang="en-US" dirty="0"/>
              <a:t>与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30000" dirty="0">
                <a:ea typeface="宋体" pitchFamily="2" charset="-122"/>
              </a:rPr>
              <a:t>T</a:t>
            </a:r>
            <a:r>
              <a:rPr lang="en-US" altLang="zh-CN" i="1" dirty="0">
                <a:ea typeface="宋体" pitchFamily="2" charset="-122"/>
              </a:rPr>
              <a:t>A</a:t>
            </a:r>
            <a:r>
              <a:rPr lang="en-US" altLang="zh-CN" i="1" baseline="30000" dirty="0">
                <a:ea typeface="宋体" pitchFamily="2" charset="-122"/>
              </a:rPr>
              <a:t>T</a:t>
            </a:r>
            <a:r>
              <a:rPr lang="zh-CN" altLang="en-US" dirty="0"/>
              <a:t>对应的元相等即可</a:t>
            </a:r>
            <a:r>
              <a:rPr lang="en-US" altLang="zh-CN" dirty="0"/>
              <a:t>. 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1089785" y="2882536"/>
            <a:ext cx="399697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>
                <a:latin typeface="Arial" charset="0"/>
              </a:rPr>
              <a:t>设    </a:t>
            </a:r>
            <a:r>
              <a:rPr lang="en-US" altLang="zh-CN" i="1" dirty="0"/>
              <a:t>C=AB</a:t>
            </a:r>
            <a:r>
              <a:rPr lang="en-US" altLang="zh-CN" dirty="0"/>
              <a:t>=(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ij</a:t>
            </a:r>
            <a:r>
              <a:rPr lang="en-US" altLang="zh-CN" dirty="0"/>
              <a:t>)</a:t>
            </a:r>
            <a:r>
              <a:rPr lang="en-US" altLang="zh-CN" i="1" baseline="-25000" dirty="0" err="1"/>
              <a:t>m</a:t>
            </a:r>
            <a:r>
              <a:rPr lang="en-US" altLang="zh-CN" sz="2900" baseline="-25000" dirty="0" err="1"/>
              <a:t>×</a:t>
            </a:r>
            <a:r>
              <a:rPr lang="en-US" altLang="zh-CN" i="1" baseline="-25000" dirty="0" err="1"/>
              <a:t>s</a:t>
            </a:r>
            <a:r>
              <a:rPr lang="en-US" altLang="zh-CN" dirty="0">
                <a:latin typeface="Arial" charset="0"/>
              </a:rPr>
              <a:t>, 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28202" y="4317001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1284605" y="5342026"/>
          <a:ext cx="1712807" cy="71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0" name="Equation" r:id="rId7" imgW="533160" imgH="266400" progId="Equation.DSMT4">
                  <p:embed/>
                </p:oleObj>
              </mc:Choice>
              <mc:Fallback>
                <p:oleObj name="Equation" r:id="rId7" imgW="533160" imgH="26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5342026"/>
                        <a:ext cx="1712807" cy="71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01221"/>
              </p:ext>
            </p:extLst>
          </p:nvPr>
        </p:nvGraphicFramePr>
        <p:xfrm>
          <a:off x="8339131" y="4264525"/>
          <a:ext cx="2180889" cy="108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" name="Equation" r:id="rId9" imgW="723600" imgH="431640" progId="Equation.DSMT4">
                  <p:embed/>
                </p:oleObj>
              </mc:Choice>
              <mc:Fallback>
                <p:oleObj name="Equation" r:id="rId9" imgW="723600" imgH="4316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31" y="4264525"/>
                        <a:ext cx="2180889" cy="1082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82896"/>
              </p:ext>
            </p:extLst>
          </p:nvPr>
        </p:nvGraphicFramePr>
        <p:xfrm>
          <a:off x="4954579" y="2910394"/>
          <a:ext cx="2084687" cy="60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" name="Equation" r:id="rId11" imgW="876240" imgH="253800" progId="Equation.DSMT4">
                  <p:embed/>
                </p:oleObj>
              </mc:Choice>
              <mc:Fallback>
                <p:oleObj name="Equation" r:id="rId11" imgW="876240" imgH="253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79" y="2910394"/>
                        <a:ext cx="2084687" cy="608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983924"/>
              </p:ext>
            </p:extLst>
          </p:nvPr>
        </p:nvGraphicFramePr>
        <p:xfrm>
          <a:off x="7028010" y="2910394"/>
          <a:ext cx="1972528" cy="60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name="Equation" r:id="rId13" imgW="838080" imgH="253800" progId="Equation.DSMT4">
                  <p:embed/>
                </p:oleObj>
              </mc:Choice>
              <mc:Fallback>
                <p:oleObj name="Equation" r:id="rId13" imgW="838080" imgH="253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010" y="2910394"/>
                        <a:ext cx="1972528" cy="608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09465"/>
              </p:ext>
            </p:extLst>
          </p:nvPr>
        </p:nvGraphicFramePr>
        <p:xfrm>
          <a:off x="4172992" y="4264731"/>
          <a:ext cx="2430674" cy="106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name="Equation" r:id="rId15" imgW="939600" imgH="495000" progId="Equation.DSMT4">
                  <p:embed/>
                </p:oleObj>
              </mc:Choice>
              <mc:Fallback>
                <p:oleObj name="Equation" r:id="rId15" imgW="939600" imgH="495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992" y="4264731"/>
                        <a:ext cx="2430674" cy="106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05492"/>
              </p:ext>
            </p:extLst>
          </p:nvPr>
        </p:nvGraphicFramePr>
        <p:xfrm>
          <a:off x="2898429" y="4426322"/>
          <a:ext cx="1311727" cy="71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5" name="Equation" r:id="rId17" imgW="583920" imgH="266400" progId="Equation.DSMT4">
                  <p:embed/>
                </p:oleObj>
              </mc:Choice>
              <mc:Fallback>
                <p:oleObj name="Equation" r:id="rId17" imgW="583920" imgH="266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29" y="4426322"/>
                        <a:ext cx="1311727" cy="71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5979"/>
              </p:ext>
            </p:extLst>
          </p:nvPr>
        </p:nvGraphicFramePr>
        <p:xfrm>
          <a:off x="1284605" y="4413207"/>
          <a:ext cx="1448227" cy="713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6" name="Equation" r:id="rId19" imgW="609480" imgH="266400" progId="Equation.DSMT4">
                  <p:embed/>
                </p:oleObj>
              </mc:Choice>
              <mc:Fallback>
                <p:oleObj name="Equation" r:id="rId19" imgW="609480" imgH="266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605" y="4413207"/>
                        <a:ext cx="1448227" cy="713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35107"/>
              </p:ext>
            </p:extLst>
          </p:nvPr>
        </p:nvGraphicFramePr>
        <p:xfrm>
          <a:off x="5904567" y="3619075"/>
          <a:ext cx="3095972" cy="65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7" name="Equation" r:id="rId21" imgW="1333440" imgH="253800" progId="Equation.DSMT4">
                  <p:embed/>
                </p:oleObj>
              </mc:Choice>
              <mc:Fallback>
                <p:oleObj name="Equation" r:id="rId21" imgW="1333440" imgH="253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567" y="3619075"/>
                        <a:ext cx="3095972" cy="6594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428202" y="5347274"/>
            <a:ext cx="6643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23589" name="Object 37"/>
          <p:cNvGraphicFramePr>
            <a:graphicFrameLocks noChangeAspect="1"/>
          </p:cNvGraphicFramePr>
          <p:nvPr/>
        </p:nvGraphicFramePr>
        <p:xfrm>
          <a:off x="2999511" y="5126876"/>
          <a:ext cx="2031859" cy="106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8" name="Equation" r:id="rId23" imgW="685800" imgH="431640" progId="Equation.DSMT4">
                  <p:embed/>
                </p:oleObj>
              </mc:Choice>
              <mc:Fallback>
                <p:oleObj name="Equation" r:id="rId23" imgW="685800" imgH="431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11" y="5126876"/>
                        <a:ext cx="2031859" cy="1065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5092242" y="5364766"/>
          <a:ext cx="1234228" cy="71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Equation" r:id="rId25" imgW="380880" imgH="266400" progId="Equation.DSMT4">
                  <p:embed/>
                </p:oleObj>
              </mc:Choice>
              <mc:Fallback>
                <p:oleObj name="Equation" r:id="rId25" imgW="380880" imgH="2664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242" y="5364766"/>
                        <a:ext cx="1234228" cy="718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Line 39"/>
          <p:cNvSpPr>
            <a:spLocks noChangeShapeType="1"/>
          </p:cNvSpPr>
          <p:nvPr/>
        </p:nvSpPr>
        <p:spPr bwMode="auto">
          <a:xfrm>
            <a:off x="331647" y="843109"/>
            <a:ext cx="11330552" cy="0"/>
          </a:xfrm>
          <a:prstGeom prst="line">
            <a:avLst/>
          </a:prstGeom>
          <a:noFill/>
          <a:ln w="76200" cmpd="tri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/>
      <p:bldP spid="23570" grpId="0"/>
      <p:bldP spid="23571" grpId="0"/>
      <p:bldP spid="23573" grpId="0"/>
      <p:bldP spid="23574" grpId="0"/>
      <p:bldP spid="23575" grpId="0"/>
      <p:bldP spid="23576" grpId="0"/>
      <p:bldP spid="23577" grpId="0"/>
      <p:bldP spid="23578" grpId="0"/>
      <p:bldP spid="235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44600" y="1423124"/>
            <a:ext cx="245008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>
                <a:solidFill>
                  <a:srgbClr val="A50021"/>
                </a:solidFill>
              </a:rPr>
              <a:t>解法</a:t>
            </a:r>
            <a:r>
              <a:rPr kumimoji="1" lang="en-US" altLang="zh-CN" dirty="0">
                <a:solidFill>
                  <a:srgbClr val="A50021"/>
                </a:solidFill>
              </a:rPr>
              <a:t>1:</a:t>
            </a:r>
            <a:r>
              <a:rPr kumimoji="1" lang="en-US" altLang="zh-CN" dirty="0">
                <a:solidFill>
                  <a:srgbClr val="3366FF"/>
                </a:solidFill>
              </a:rPr>
              <a:t> </a:t>
            </a:r>
            <a:r>
              <a:rPr kumimoji="1" lang="zh-CN" altLang="en-US" dirty="0">
                <a:ea typeface="宋体" pitchFamily="2" charset="-122"/>
              </a:rPr>
              <a:t>因为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87619" y="1931105"/>
          <a:ext cx="5589712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3" imgW="4229100" imgH="1168400" progId="Equation.3">
                  <p:embed/>
                </p:oleObj>
              </mc:Choice>
              <mc:Fallback>
                <p:oleObj name="Equation" r:id="rId3" imgW="4229100" imgH="116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619" y="1931105"/>
                        <a:ext cx="5589712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7390677" y="2078038"/>
          <a:ext cx="3188423" cy="867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5" imgW="2413000" imgH="787400" progId="Equation.3">
                  <p:embed/>
                </p:oleObj>
              </mc:Choice>
              <mc:Fallback>
                <p:oleObj name="Equation" r:id="rId5" imgW="24130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677" y="2078038"/>
                        <a:ext cx="3188423" cy="867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228147"/>
              </p:ext>
            </p:extLst>
          </p:nvPr>
        </p:nvGraphicFramePr>
        <p:xfrm>
          <a:off x="2804840" y="3179088"/>
          <a:ext cx="3209414" cy="125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7" imgW="2755900" imgH="1168400" progId="Equation.3">
                  <p:embed/>
                </p:oleObj>
              </mc:Choice>
              <mc:Fallback>
                <p:oleObj name="Equation" r:id="rId7" imgW="2755900" imgH="1168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840" y="3179088"/>
                        <a:ext cx="3209414" cy="1257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501669" y="251883"/>
            <a:ext cx="9899015" cy="1287404"/>
            <a:chOff x="680" y="320"/>
            <a:chExt cx="4716" cy="736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680" y="494"/>
              <a:ext cx="939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/>
                <a:t>例</a:t>
              </a:r>
              <a:r>
                <a:rPr kumimoji="1" lang="en-US" altLang="zh-CN"/>
                <a:t>1: </a:t>
              </a:r>
              <a:r>
                <a:rPr kumimoji="1" lang="zh-CN" altLang="en-US">
                  <a:ea typeface="宋体" pitchFamily="2" charset="-122"/>
                </a:rPr>
                <a:t>已知</a:t>
              </a:r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1680" y="320"/>
            <a:ext cx="29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" name="Equation" r:id="rId9" imgW="4889500" imgH="1168400" progId="Equation.3">
                    <p:embed/>
                  </p:oleObj>
                </mc:Choice>
                <mc:Fallback>
                  <p:oleObj name="Equation" r:id="rId9" imgW="4889500" imgH="1168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20"/>
                          <a:ext cx="2908" cy="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517"/>
              <a:ext cx="836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ea typeface="宋体" pitchFamily="2" charset="-122"/>
                </a:rPr>
                <a:t>求</a:t>
              </a:r>
              <a:r>
                <a:rPr kumimoji="1" lang="en-US" altLang="zh-CN">
                  <a:ea typeface="宋体" pitchFamily="2" charset="-122"/>
                </a:rPr>
                <a:t>(</a:t>
              </a:r>
              <a:r>
                <a:rPr kumimoji="1" lang="en-US" altLang="zh-CN" i="1">
                  <a:ea typeface="宋体" pitchFamily="2" charset="-122"/>
                </a:rPr>
                <a:t>AB</a:t>
              </a:r>
              <a:r>
                <a:rPr kumimoji="1" lang="en-US" altLang="zh-CN">
                  <a:ea typeface="宋体" pitchFamily="2" charset="-122"/>
                </a:rPr>
                <a:t>)</a:t>
              </a:r>
              <a:r>
                <a:rPr kumimoji="1" lang="en-US" altLang="zh-CN" i="1" baseline="30000">
                  <a:ea typeface="宋体" pitchFamily="2" charset="-122"/>
                </a:rPr>
                <a:t>T</a:t>
              </a:r>
              <a:r>
                <a:rPr kumimoji="1" lang="en-US" altLang="zh-CN" i="1">
                  <a:ea typeface="宋体" pitchFamily="2" charset="-122"/>
                </a:rPr>
                <a:t>.</a:t>
              </a:r>
              <a:endParaRPr kumimoji="1" lang="en-US" altLang="zh-CN" i="1" baseline="30000">
                <a:ea typeface="宋体" pitchFamily="2" charset="-122"/>
              </a:endParaRPr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1652712" y="3489634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>
                <a:ea typeface="宋体" pitchFamily="2" charset="-122"/>
              </a:rPr>
              <a:t>所以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76875" y="4415085"/>
            <a:ext cx="14658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 dirty="0">
                <a:solidFill>
                  <a:srgbClr val="A50021"/>
                </a:solidFill>
              </a:rPr>
              <a:t>解法</a:t>
            </a:r>
            <a:r>
              <a:rPr kumimoji="1" lang="en-US" altLang="zh-CN" dirty="0">
                <a:solidFill>
                  <a:srgbClr val="A50021"/>
                </a:solidFill>
              </a:rPr>
              <a:t>2: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912588" y="4770041"/>
          <a:ext cx="4248432" cy="12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11" imgW="3213100" imgH="1168400" progId="Equation.3">
                  <p:embed/>
                </p:oleObj>
              </mc:Choice>
              <mc:Fallback>
                <p:oleObj name="Equation" r:id="rId11" imgW="3213100" imgH="116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588" y="4770041"/>
                        <a:ext cx="4248432" cy="1287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8261773" y="4770042"/>
          <a:ext cx="2117920" cy="125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13" imgW="1816100" imgH="1168400" progId="Equation.3">
                  <p:embed/>
                </p:oleObj>
              </mc:Choice>
              <mc:Fallback>
                <p:oleObj name="Equation" r:id="rId13" imgW="1816100" imgH="1168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773" y="4770042"/>
                        <a:ext cx="2117920" cy="12559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1309793" y="5051661"/>
            <a:ext cx="2421226" cy="71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i="1" dirty="0">
                <a:ea typeface="宋体" pitchFamily="2" charset="-122"/>
              </a:rPr>
              <a:t>AB</a:t>
            </a:r>
            <a:r>
              <a:rPr kumimoji="1" lang="en-US" altLang="zh-CN" dirty="0">
                <a:ea typeface="宋体" pitchFamily="2" charset="-122"/>
              </a:rPr>
              <a:t>)</a:t>
            </a:r>
            <a:r>
              <a:rPr kumimoji="1" lang="en-US" altLang="zh-CN" i="1" baseline="30000" dirty="0">
                <a:ea typeface="宋体" pitchFamily="2" charset="-122"/>
              </a:rPr>
              <a:t>T</a:t>
            </a:r>
            <a:r>
              <a:rPr kumimoji="1" lang="en-US" altLang="zh-CN" dirty="0">
                <a:ea typeface="宋体" pitchFamily="2" charset="-122"/>
              </a:rPr>
              <a:t>=</a:t>
            </a:r>
            <a:r>
              <a:rPr kumimoji="1" lang="en-US" altLang="zh-CN" i="1" dirty="0">
                <a:ea typeface="宋体" pitchFamily="2" charset="-122"/>
              </a:rPr>
              <a:t>B</a:t>
            </a:r>
            <a:r>
              <a:rPr kumimoji="1" lang="en-US" altLang="zh-CN" i="1" baseline="30000" dirty="0">
                <a:ea typeface="宋体" pitchFamily="2" charset="-122"/>
              </a:rPr>
              <a:t>T</a:t>
            </a:r>
            <a:r>
              <a:rPr kumimoji="1" lang="en-US" altLang="zh-CN" i="1" dirty="0">
                <a:ea typeface="宋体" pitchFamily="2" charset="-122"/>
              </a:rPr>
              <a:t>A</a:t>
            </a:r>
            <a:r>
              <a:rPr kumimoji="1" lang="en-US" altLang="zh-CN" i="1" baseline="30000" dirty="0">
                <a:ea typeface="宋体" pitchFamily="2" charset="-122"/>
              </a:rPr>
              <a:t>T</a:t>
            </a:r>
            <a:endParaRPr kumimoji="1"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autoUpdateAnimBg="0"/>
      <p:bldP spid="7180" grpId="0" build="p" autoUpdateAnimBg="0"/>
      <p:bldP spid="7181" grpId="0" build="p" autoUpdateAnimBg="0"/>
      <p:bldP spid="7184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202" y="48977"/>
            <a:ext cx="10881360" cy="778390"/>
          </a:xfrm>
        </p:spPr>
        <p:txBody>
          <a:bodyPr/>
          <a:lstStyle/>
          <a:p>
            <a:pPr algn="l"/>
            <a:r>
              <a:rPr lang="zh-CN" altLang="en-US" sz="3400"/>
              <a:t>例</a:t>
            </a:r>
            <a:r>
              <a:rPr lang="en-US" altLang="zh-CN" sz="3400"/>
              <a:t>2</a:t>
            </a:r>
            <a:r>
              <a:rPr lang="en-US" altLang="zh-CN" sz="2900"/>
              <a:t> </a:t>
            </a:r>
            <a:r>
              <a:rPr lang="zh-CN" altLang="en-US" sz="3400"/>
              <a:t>设</a:t>
            </a:r>
            <a:r>
              <a:rPr lang="en-US" altLang="zh-CN" sz="3400" i="1"/>
              <a:t>A</a:t>
            </a:r>
            <a:r>
              <a:rPr lang="zh-CN" altLang="en-US" sz="3400"/>
              <a:t>为</a:t>
            </a:r>
            <a:r>
              <a:rPr lang="en-US" altLang="zh-CN" sz="3400" i="1"/>
              <a:t>n</a:t>
            </a:r>
            <a:r>
              <a:rPr lang="zh-CN" altLang="en-US" sz="3400"/>
              <a:t>阶</a:t>
            </a:r>
            <a:r>
              <a:rPr lang="zh-CN" altLang="en-US" sz="3400">
                <a:solidFill>
                  <a:srgbClr val="A50021"/>
                </a:solidFill>
              </a:rPr>
              <a:t>实</a:t>
            </a:r>
            <a:r>
              <a:rPr lang="zh-CN" altLang="en-US" sz="3400"/>
              <a:t>矩阵，若</a:t>
            </a:r>
            <a:r>
              <a:rPr lang="en-US" altLang="zh-CN" sz="3400" i="1"/>
              <a:t>AA</a:t>
            </a:r>
            <a:r>
              <a:rPr lang="en-US" altLang="zh-CN" sz="3400" baseline="30000"/>
              <a:t>T</a:t>
            </a:r>
            <a:r>
              <a:rPr lang="zh-CN" altLang="en-US" sz="3400"/>
              <a:t>＝</a:t>
            </a:r>
            <a:r>
              <a:rPr lang="en-US" altLang="zh-CN" sz="3400" i="1"/>
              <a:t>O</a:t>
            </a:r>
            <a:r>
              <a:rPr lang="zh-CN" altLang="en-US" sz="3400"/>
              <a:t>，试证明：</a:t>
            </a:r>
            <a:r>
              <a:rPr lang="en-US" altLang="zh-CN" sz="3400" i="1"/>
              <a:t>A</a:t>
            </a:r>
            <a:r>
              <a:rPr lang="zh-CN" altLang="en-US" sz="3400"/>
              <a:t>＝</a:t>
            </a:r>
            <a:r>
              <a:rPr lang="en-US" altLang="zh-CN" sz="3400" i="1"/>
              <a:t>O</a:t>
            </a:r>
            <a:r>
              <a:rPr lang="en-US" altLang="zh-CN" sz="3400"/>
              <a:t>.</a:t>
            </a:r>
            <a:r>
              <a:rPr lang="en-US" altLang="zh-CN" sz="4900"/>
              <a:t> 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09311" y="843110"/>
            <a:ext cx="429513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/>
              <a:t>证明：设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lang="en-US" altLang="zh-CN" i="1" baseline="-25000"/>
              <a:t>n </a:t>
            </a:r>
            <a:r>
              <a:rPr lang="zh-CN" altLang="en-US"/>
              <a:t>，则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67433"/>
              </p:ext>
            </p:extLst>
          </p:nvPr>
        </p:nvGraphicFramePr>
        <p:xfrm>
          <a:off x="1303338" y="1477963"/>
          <a:ext cx="9320212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Equation" r:id="rId3" imgW="3085920" imgH="939600" progId="Equation.DSMT4">
                  <p:embed/>
                </p:oleObj>
              </mc:Choice>
              <mc:Fallback>
                <p:oleObj name="Equation" r:id="rId3" imgW="308592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477963"/>
                        <a:ext cx="9320212" cy="235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976049" y="3795742"/>
            <a:ext cx="973529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lang="zh-CN" altLang="en-US"/>
              <a:t>利用矩阵乘法可得</a:t>
            </a:r>
            <a:r>
              <a:rPr lang="en-US" altLang="zh-CN" i="1"/>
              <a:t>AA</a:t>
            </a:r>
            <a:r>
              <a:rPr lang="en-US" altLang="zh-CN" baseline="30000"/>
              <a:t>T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en-US" altLang="zh-CN" i="1"/>
              <a:t>i, i</a:t>
            </a:r>
            <a:r>
              <a:rPr lang="en-US" altLang="zh-CN"/>
              <a:t>)</a:t>
            </a:r>
            <a:r>
              <a:rPr lang="zh-CN" altLang="en-US"/>
              <a:t>元为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3041492" y="4271522"/>
          <a:ext cx="1309793" cy="1110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Equation" r:id="rId5" imgW="482400" imgH="495000" progId="Equation.DSMT4">
                  <p:embed/>
                </p:oleObj>
              </mc:Choice>
              <mc:Fallback>
                <p:oleObj name="Equation" r:id="rId5" imgW="482400" imgH="49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492" y="4271522"/>
                        <a:ext cx="1309793" cy="1110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4903330" y="4588126"/>
          <a:ext cx="2760222" cy="54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Equation" r:id="rId7" imgW="965200" imgH="228600" progId="Equation.DSMT4">
                  <p:embed/>
                </p:oleObj>
              </mc:Choice>
              <mc:Fallback>
                <p:oleObj name="Equation" r:id="rId7" imgW="965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330" y="4588126"/>
                        <a:ext cx="2760222" cy="545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17250"/>
              </p:ext>
            </p:extLst>
          </p:nvPr>
        </p:nvGraphicFramePr>
        <p:xfrm>
          <a:off x="2290763" y="5940425"/>
          <a:ext cx="71040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Equation" r:id="rId9" imgW="2501640" imgH="241200" progId="Equation.DSMT4">
                  <p:embed/>
                </p:oleObj>
              </mc:Choice>
              <mc:Fallback>
                <p:oleObj name="Equation" r:id="rId9" imgW="25016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5940425"/>
                        <a:ext cx="710406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976049" y="5303544"/>
            <a:ext cx="685673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i="1" dirty="0"/>
              <a:t>AA</a:t>
            </a:r>
            <a:r>
              <a:rPr lang="en-US" altLang="zh-CN" baseline="30000" dirty="0"/>
              <a:t>T</a:t>
            </a:r>
            <a:r>
              <a:rPr lang="zh-CN" altLang="en-US" dirty="0"/>
              <a:t>＝</a:t>
            </a:r>
            <a:r>
              <a:rPr lang="en-US" altLang="zh-CN" i="1" dirty="0"/>
              <a:t>O</a:t>
            </a:r>
            <a:r>
              <a:rPr lang="zh-CN" altLang="en-US" dirty="0"/>
              <a:t>，且</a:t>
            </a:r>
            <a:r>
              <a:rPr lang="en-US" altLang="zh-CN" i="1" dirty="0"/>
              <a:t>A</a:t>
            </a:r>
            <a:r>
              <a:rPr lang="zh-CN" altLang="en-US" dirty="0"/>
              <a:t>的元都为实数，故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976049" y="6514554"/>
            <a:ext cx="236191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zh-CN" altLang="en-US" dirty="0"/>
              <a:t>从而</a:t>
            </a:r>
            <a:r>
              <a:rPr lang="en-US" altLang="zh-CN" i="1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i="1" dirty="0">
                <a:solidFill>
                  <a:schemeClr val="tx2"/>
                </a:solidFill>
              </a:rPr>
              <a:t>O</a:t>
            </a:r>
            <a:r>
              <a:rPr lang="en-US" altLang="zh-CN" dirty="0">
                <a:solidFill>
                  <a:schemeClr val="tx2"/>
                </a:solidFill>
              </a:rPr>
              <a:t>.</a:t>
            </a:r>
            <a:r>
              <a:rPr lang="en-US" altLang="zh-CN" dirty="0"/>
              <a:t> 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902957" y="1515738"/>
            <a:ext cx="3430275" cy="636576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805048" y="1690018"/>
            <a:ext cx="752320" cy="2105724"/>
          </a:xfrm>
          <a:prstGeom prst="rect">
            <a:avLst/>
          </a:prstGeom>
          <a:noFill/>
          <a:ln w="190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12261" tIns="56130" rIns="112261" bIns="5613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5" grpId="0"/>
      <p:bldP spid="24594" grpId="0"/>
      <p:bldP spid="24595" grpId="0"/>
      <p:bldP spid="24596" grpId="0" animBg="1"/>
      <p:bldP spid="24596" grpId="1" animBg="1"/>
      <p:bldP spid="24597" grpId="0" animBg="1"/>
      <p:bldP spid="2459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04520" y="208154"/>
            <a:ext cx="10866667" cy="1259417"/>
          </a:xfrm>
        </p:spPr>
        <p:txBody>
          <a:bodyPr/>
          <a:lstStyle/>
          <a:p>
            <a:pPr marL="877038" indent="-877038" algn="l"/>
            <a:r>
              <a:rPr lang="zh-CN" altLang="en-US" sz="3400"/>
              <a:t>例</a:t>
            </a:r>
            <a:r>
              <a:rPr lang="en-US" altLang="zh-CN" sz="3400"/>
              <a:t>3  </a:t>
            </a:r>
            <a:r>
              <a:rPr lang="zh-CN" altLang="en-US" sz="3400"/>
              <a:t>设</a:t>
            </a:r>
            <a:r>
              <a:rPr lang="en-US" altLang="zh-CN" sz="3400" i="1"/>
              <a:t>n</a:t>
            </a:r>
            <a:r>
              <a:rPr lang="zh-CN" altLang="en-US" sz="3400"/>
              <a:t>阶矩阵</a:t>
            </a:r>
            <a:r>
              <a:rPr lang="en-US" altLang="zh-CN" sz="3400" i="1"/>
              <a:t>A</a:t>
            </a:r>
            <a:r>
              <a:rPr lang="zh-CN" altLang="en-US" sz="3400"/>
              <a:t>满足</a:t>
            </a:r>
            <a:r>
              <a:rPr lang="en-US" altLang="zh-CN" sz="3400" i="1"/>
              <a:t>AA</a:t>
            </a:r>
            <a:r>
              <a:rPr lang="en-US" altLang="zh-CN" sz="3400" baseline="30000"/>
              <a:t>T</a:t>
            </a:r>
            <a:r>
              <a:rPr lang="zh-CN" altLang="en-US" sz="3400"/>
              <a:t>＝</a:t>
            </a:r>
            <a:r>
              <a:rPr lang="en-US" altLang="zh-CN" sz="3400" i="1"/>
              <a:t>E</a:t>
            </a:r>
            <a:r>
              <a:rPr lang="zh-CN" altLang="en-US" sz="3400"/>
              <a:t>，</a:t>
            </a:r>
            <a:r>
              <a:rPr lang="en-US" altLang="zh-CN" sz="3400"/>
              <a:t>|</a:t>
            </a:r>
            <a:r>
              <a:rPr lang="en-US" altLang="zh-CN" sz="3400" i="1"/>
              <a:t>A</a:t>
            </a:r>
            <a:r>
              <a:rPr lang="en-US" altLang="zh-CN" sz="3400"/>
              <a:t>|</a:t>
            </a:r>
            <a:r>
              <a:rPr lang="zh-CN" altLang="en-US" sz="3400"/>
              <a:t>＝−</a:t>
            </a:r>
            <a:r>
              <a:rPr lang="en-US" altLang="zh-CN" sz="3400"/>
              <a:t>1</a:t>
            </a:r>
            <a:r>
              <a:rPr lang="zh-CN" altLang="en-US" sz="3400"/>
              <a:t>，证明矩阵 </a:t>
            </a:r>
            <a:r>
              <a:rPr lang="en-US" altLang="zh-CN" sz="3400" i="1"/>
              <a:t>E</a:t>
            </a:r>
            <a:r>
              <a:rPr lang="zh-CN" altLang="en-US" sz="3400"/>
              <a:t>＋</a:t>
            </a:r>
            <a:r>
              <a:rPr lang="en-US" altLang="zh-CN" sz="3400" i="1"/>
              <a:t>A</a:t>
            </a:r>
            <a:r>
              <a:rPr lang="zh-CN" altLang="en-US" sz="3400"/>
              <a:t>是退化的</a:t>
            </a:r>
            <a:r>
              <a:rPr lang="en-US" altLang="zh-CN" sz="3400"/>
              <a:t>.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22659" y="1445771"/>
            <a:ext cx="16485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/>
              <a:t>证明：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979385" y="1445771"/>
            <a:ext cx="350645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(</a:t>
            </a:r>
            <a:r>
              <a:rPr lang="zh-CN" altLang="en-US">
                <a:solidFill>
                  <a:srgbClr val="A50021"/>
                </a:solidFill>
              </a:rPr>
              <a:t>目标 </a:t>
            </a:r>
            <a:r>
              <a:rPr lang="en-US" altLang="zh-CN">
                <a:solidFill>
                  <a:srgbClr val="A50021"/>
                </a:solidFill>
              </a:rPr>
              <a:t>|</a:t>
            </a:r>
            <a:r>
              <a:rPr lang="en-US" altLang="zh-CN" i="1">
                <a:solidFill>
                  <a:srgbClr val="A50021"/>
                </a:solidFill>
              </a:rPr>
              <a:t>E</a:t>
            </a:r>
            <a:r>
              <a:rPr lang="zh-CN" altLang="en-US">
                <a:solidFill>
                  <a:srgbClr val="A50021"/>
                </a:solidFill>
              </a:rPr>
              <a:t>＋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en-US" altLang="zh-CN">
                <a:solidFill>
                  <a:srgbClr val="A50021"/>
                </a:solidFill>
              </a:rPr>
              <a:t>| = 0 )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253147" y="2069194"/>
            <a:ext cx="2341076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dirty="0">
                <a:solidFill>
                  <a:srgbClr val="A50021"/>
                </a:solidFill>
              </a:rPr>
              <a:t>(</a:t>
            </a:r>
            <a:r>
              <a:rPr lang="zh-CN" altLang="en-US" dirty="0" smtClean="0">
                <a:solidFill>
                  <a:srgbClr val="A50021"/>
                </a:solidFill>
              </a:rPr>
              <a:t>不易</a:t>
            </a:r>
            <a:r>
              <a:rPr lang="zh-CN" altLang="en-US" dirty="0">
                <a:solidFill>
                  <a:srgbClr val="A50021"/>
                </a:solidFill>
              </a:rPr>
              <a:t>估计</a:t>
            </a:r>
            <a:r>
              <a:rPr lang="en-US" altLang="zh-CN" dirty="0">
                <a:solidFill>
                  <a:srgbClr val="A50021"/>
                </a:solidFill>
              </a:rPr>
              <a:t>,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380904" y="2078977"/>
            <a:ext cx="7664648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>
                <a:solidFill>
                  <a:srgbClr val="A50021"/>
                </a:solidFill>
              </a:rPr>
              <a:t>但若出现</a:t>
            </a:r>
            <a:r>
              <a:rPr lang="en-US" altLang="zh-CN" dirty="0">
                <a:solidFill>
                  <a:srgbClr val="A50021"/>
                </a:solidFill>
              </a:rPr>
              <a:t>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= −|</a:t>
            </a:r>
            <a:r>
              <a:rPr lang="en-US" altLang="zh-CN" i="1" dirty="0">
                <a:solidFill>
                  <a:srgbClr val="A50021"/>
                </a:solidFill>
              </a:rPr>
              <a:t>E</a:t>
            </a:r>
            <a:r>
              <a:rPr lang="zh-CN" altLang="en-US" dirty="0">
                <a:solidFill>
                  <a:srgbClr val="A50021"/>
                </a:solidFill>
              </a:rPr>
              <a:t>＋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>
                <a:solidFill>
                  <a:srgbClr val="A50021"/>
                </a:solidFill>
              </a:rPr>
              <a:t>| </a:t>
            </a:r>
            <a:r>
              <a:rPr lang="zh-CN" altLang="en-US" dirty="0">
                <a:solidFill>
                  <a:srgbClr val="A50021"/>
                </a:solidFill>
              </a:rPr>
              <a:t>就有希望了</a:t>
            </a:r>
            <a:r>
              <a:rPr lang="en-US" altLang="zh-CN" dirty="0">
                <a:solidFill>
                  <a:srgbClr val="A50021"/>
                </a:solidFill>
              </a:rPr>
              <a:t>.)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093594" y="2873110"/>
            <a:ext cx="1714301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/>
              <a:t>|E</a:t>
            </a:r>
            <a:r>
              <a:rPr lang="en-US" altLang="zh-CN"/>
              <a:t>+</a:t>
            </a:r>
            <a:r>
              <a:rPr lang="en-US" altLang="zh-CN" i="1"/>
              <a:t>A| = 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949508" y="2873110"/>
            <a:ext cx="264404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/>
              <a:t>= |A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|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617488" y="2905405"/>
            <a:ext cx="240186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/>
              <a:t> </a:t>
            </a:r>
            <a:r>
              <a:rPr lang="en-US" altLang="zh-CN" i="1"/>
              <a:t>|AA</a:t>
            </a:r>
            <a:r>
              <a:rPr lang="en-US" altLang="zh-CN" i="1" baseline="30000"/>
              <a:t>T</a:t>
            </a:r>
            <a:r>
              <a:rPr lang="en-US" altLang="zh-CN" i="1"/>
              <a:t> + AE|</a:t>
            </a:r>
            <a:r>
              <a:rPr lang="en-US" altLang="zh-CN"/>
              <a:t> 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7663552" y="2873110"/>
            <a:ext cx="307845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/>
              <a:t>= |A| |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T</a:t>
            </a:r>
            <a:r>
              <a:rPr lang="en-US" altLang="zh-CN" i="1"/>
              <a:t> + E</a:t>
            </a:r>
            <a:r>
              <a:rPr lang="en-US" altLang="zh-CN"/>
              <a:t>)</a:t>
            </a:r>
            <a:r>
              <a:rPr lang="en-US" altLang="zh-CN" i="1"/>
              <a:t>|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2211098" y="3586779"/>
            <a:ext cx="2751445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 dirty="0"/>
              <a:t>= −|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E</a:t>
            </a:r>
            <a:r>
              <a:rPr lang="en-US" altLang="zh-CN" dirty="0"/>
              <a:t>)</a:t>
            </a:r>
            <a:r>
              <a:rPr lang="en-US" altLang="zh-CN" i="1" dirty="0"/>
              <a:t> |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998076" y="3586779"/>
            <a:ext cx="303838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 dirty="0"/>
              <a:t>= −|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+ </a:t>
            </a:r>
            <a:r>
              <a:rPr lang="en-US" altLang="zh-CN" i="1" dirty="0" smtClean="0"/>
              <a:t>E</a:t>
            </a:r>
            <a:r>
              <a:rPr lang="en-US" altLang="zh-CN" i="1" baseline="30000" dirty="0" smtClean="0"/>
              <a:t>T</a:t>
            </a:r>
            <a:r>
              <a:rPr lang="en-US" altLang="zh-CN" dirty="0"/>
              <a:t>)</a:t>
            </a:r>
            <a:r>
              <a:rPr lang="en-US" altLang="zh-CN" i="1" dirty="0" smtClean="0"/>
              <a:t> </a:t>
            </a:r>
            <a:r>
              <a:rPr lang="en-US" altLang="zh-CN" i="1" dirty="0"/>
              <a:t>|  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10032275" y="3585159"/>
            <a:ext cx="2071643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 dirty="0"/>
              <a:t>= −| A+E| 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856404" y="4221735"/>
            <a:ext cx="3134562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/>
              <a:t>所以 </a:t>
            </a:r>
            <a:r>
              <a:rPr lang="en-US" altLang="zh-CN" dirty="0"/>
              <a:t>2|</a:t>
            </a:r>
            <a:r>
              <a:rPr lang="en-US" altLang="zh-CN" i="1" dirty="0"/>
              <a:t>E+A</a:t>
            </a:r>
            <a:r>
              <a:rPr lang="en-US" altLang="zh-CN" dirty="0"/>
              <a:t>| = 0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808127" y="5015867"/>
            <a:ext cx="29165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 dirty="0" smtClean="0"/>
              <a:t>故 </a:t>
            </a:r>
            <a:r>
              <a:rPr lang="en-US" altLang="zh-CN" dirty="0" smtClean="0"/>
              <a:t>|</a:t>
            </a:r>
            <a:r>
              <a:rPr lang="en-US" altLang="zh-CN" i="1" dirty="0"/>
              <a:t>E+A</a:t>
            </a:r>
            <a:r>
              <a:rPr lang="en-US" altLang="zh-CN" dirty="0"/>
              <a:t>| = 0</a:t>
            </a:r>
            <a:r>
              <a:rPr lang="zh-CN" altLang="en-US" dirty="0"/>
              <a:t>，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664903" y="5015867"/>
            <a:ext cx="4227810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/>
              <a:t>即矩阵</a:t>
            </a:r>
            <a:r>
              <a:rPr lang="en-US" altLang="zh-CN" i="1"/>
              <a:t>E+A</a:t>
            </a:r>
            <a:r>
              <a:rPr lang="zh-CN" altLang="en-US"/>
              <a:t>是退化的</a:t>
            </a:r>
            <a:r>
              <a:rPr lang="en-US" altLang="zh-CN"/>
              <a:t>.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683589" y="3586779"/>
            <a:ext cx="286044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 dirty="0"/>
              <a:t>= −|</a:t>
            </a:r>
            <a:r>
              <a:rPr lang="en-US" altLang="zh-CN" dirty="0"/>
              <a:t>(</a:t>
            </a:r>
            <a:r>
              <a:rPr lang="en-US" altLang="zh-CN" i="1" dirty="0" smtClean="0"/>
              <a:t>A </a:t>
            </a:r>
            <a:r>
              <a:rPr lang="en-US" altLang="zh-CN" i="1" dirty="0"/>
              <a:t>+ E</a:t>
            </a:r>
            <a:r>
              <a:rPr lang="en-US" altLang="zh-CN" dirty="0"/>
              <a:t>)</a:t>
            </a:r>
            <a:r>
              <a:rPr lang="en-US" altLang="zh-CN" i="1" baseline="30000" dirty="0"/>
              <a:t>T</a:t>
            </a:r>
            <a:r>
              <a:rPr lang="en-US" altLang="zh-CN" i="1" dirty="0"/>
              <a:t> |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08" grpId="0"/>
      <p:bldP spid="25609" grpId="0"/>
      <p:bldP spid="25610" grpId="0"/>
      <p:bldP spid="25612" grpId="0"/>
      <p:bldP spid="25613" grpId="0"/>
      <p:bldP spid="25614" grpId="0"/>
      <p:bldP spid="25615" grpId="0"/>
      <p:bldP spid="25616" grpId="0"/>
      <p:bldP spid="25617" grpId="0"/>
      <p:bldP spid="25618" grpId="0"/>
      <p:bldP spid="25619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4520" y="302611"/>
            <a:ext cx="10881360" cy="1016279"/>
          </a:xfrm>
        </p:spPr>
        <p:txBody>
          <a:bodyPr/>
          <a:lstStyle/>
          <a:p>
            <a:pPr algn="l"/>
            <a:r>
              <a:rPr lang="en-US" altLang="zh-CN">
                <a:solidFill>
                  <a:srgbClr val="000099"/>
                </a:solidFill>
              </a:rPr>
              <a:t>§2.4.2 </a:t>
            </a:r>
            <a:r>
              <a:rPr lang="zh-CN" altLang="en-US">
                <a:solidFill>
                  <a:srgbClr val="000099"/>
                </a:solidFill>
              </a:rPr>
              <a:t>几个重要的方阵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215" y="1953845"/>
            <a:ext cx="11471186" cy="1665229"/>
          </a:xfrm>
        </p:spPr>
        <p:txBody>
          <a:bodyPr/>
          <a:lstStyle/>
          <a:p>
            <a:pPr marL="1424700" indent="-1424700">
              <a:buNone/>
            </a:pPr>
            <a:r>
              <a:rPr lang="zh-CN" altLang="en-US" b="0">
                <a:solidFill>
                  <a:srgbClr val="FF3300"/>
                </a:solidFill>
                <a:latin typeface="黑体" pitchFamily="49" charset="-122"/>
              </a:rPr>
              <a:t>定义</a:t>
            </a:r>
            <a:r>
              <a:rPr lang="en-US" altLang="zh-CN" b="0">
                <a:solidFill>
                  <a:srgbClr val="FF3300"/>
                </a:solidFill>
                <a:latin typeface="黑体" pitchFamily="49" charset="-122"/>
              </a:rPr>
              <a:t>1</a:t>
            </a:r>
            <a:r>
              <a:rPr lang="en-US" altLang="zh-CN" b="0"/>
              <a:t> </a:t>
            </a:r>
            <a:r>
              <a:rPr lang="zh-CN" altLang="en-US"/>
              <a:t>若实矩阵</a:t>
            </a:r>
            <a:r>
              <a:rPr lang="en-US" altLang="zh-CN" i="1"/>
              <a:t>A</a:t>
            </a:r>
            <a:r>
              <a:rPr lang="zh-CN" altLang="en-US"/>
              <a:t>满足</a:t>
            </a:r>
            <a:r>
              <a:rPr lang="en-US" altLang="zh-CN" i="1"/>
              <a:t>A</a:t>
            </a:r>
            <a:r>
              <a:rPr lang="en-US" altLang="zh-CN" baseline="30000"/>
              <a:t>T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00CC"/>
                </a:solidFill>
              </a:rPr>
              <a:t>对称矩阵</a:t>
            </a:r>
            <a:r>
              <a:rPr lang="en-US" altLang="zh-CN">
                <a:solidFill>
                  <a:srgbClr val="0000CC"/>
                </a:solidFill>
              </a:rPr>
              <a:t>.</a:t>
            </a:r>
            <a:endParaRPr lang="en-US" altLang="zh-CN"/>
          </a:p>
          <a:p>
            <a:pPr marL="1424700" indent="-1424700">
              <a:buNone/>
            </a:pPr>
            <a:r>
              <a:rPr lang="en-US" altLang="zh-CN"/>
              <a:t>     	</a:t>
            </a:r>
            <a:r>
              <a:rPr lang="zh-CN" altLang="en-US"/>
              <a:t>由定义可知，对称矩阵为</a:t>
            </a:r>
            <a:r>
              <a:rPr lang="zh-CN" altLang="en-US">
                <a:solidFill>
                  <a:srgbClr val="A50021"/>
                </a:solidFill>
              </a:rPr>
              <a:t>方阵</a:t>
            </a:r>
            <a:r>
              <a:rPr lang="en-US" altLang="zh-CN" b="0"/>
              <a:t>.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8126" y="1240176"/>
            <a:ext cx="4760595" cy="79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261" tIns="56130" rIns="112261" bIns="5613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>
                <a:solidFill>
                  <a:srgbClr val="000099"/>
                </a:solidFill>
                <a:latin typeface="黑体" pitchFamily="49" charset="-122"/>
              </a:rPr>
              <a:t>1. </a:t>
            </a:r>
            <a:r>
              <a:rPr lang="zh-CN" altLang="en-US" sz="4400">
                <a:solidFill>
                  <a:srgbClr val="000099"/>
                </a:solidFill>
                <a:latin typeface="黑体" pitchFamily="49" charset="-122"/>
              </a:rPr>
              <a:t>对称矩阵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116683" y="3360194"/>
          <a:ext cx="6935188" cy="179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公式" r:id="rId3" imgW="5244840" imgH="1625400" progId="Equation.3">
                  <p:embed/>
                </p:oleObj>
              </mc:Choice>
              <mc:Fallback>
                <p:oleObj name="公式" r:id="rId3" imgW="524484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683" y="3360194"/>
                        <a:ext cx="6935188" cy="179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46553" y="5270309"/>
            <a:ext cx="9426733" cy="63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261" tIns="56130" rIns="112261" bIns="56130">
            <a:spAutoFit/>
          </a:bodyPr>
          <a:lstStyle/>
          <a:p>
            <a:r>
              <a:rPr kumimoji="1" lang="zh-CN" altLang="en-US">
                <a:latin typeface="黑体" pitchFamily="49" charset="-122"/>
              </a:rPr>
              <a:t>对称阵的元素以主对角线为对称轴对应相等</a:t>
            </a:r>
            <a:r>
              <a:rPr kumimoji="1" lang="en-US" altLang="zh-CN">
                <a:latin typeface="黑体" pitchFamily="49" charset="-122"/>
              </a:rPr>
              <a:t>.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13670" y="5270309"/>
            <a:ext cx="110195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说明</a:t>
            </a: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3534763" y="3444155"/>
            <a:ext cx="1914313" cy="159526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3837023" y="3696038"/>
            <a:ext cx="604520" cy="5037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>
            <a:off x="3837023" y="3696038"/>
            <a:ext cx="1410547" cy="117545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4643049" y="4367727"/>
            <a:ext cx="503767" cy="4198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/>
          <a:lstStyle/>
          <a:p>
            <a:endParaRPr lang="zh-CN" altLang="en-US"/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617488" y="6078435"/>
          <a:ext cx="1712807" cy="6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622030" imgH="266584" progId="Equation.DSMT4">
                  <p:embed/>
                </p:oleObj>
              </mc:Choice>
              <mc:Fallback>
                <p:oleObj name="Equation" r:id="rId5" imgW="622030" imgH="2665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488" y="6078435"/>
                        <a:ext cx="1712807" cy="6157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20605"/>
              </p:ext>
            </p:extLst>
          </p:nvPr>
        </p:nvGraphicFramePr>
        <p:xfrm>
          <a:off x="7541527" y="6126312"/>
          <a:ext cx="396556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2019240" imgH="266400" progId="Equation.DSMT4">
                  <p:embed/>
                </p:oleObj>
              </mc:Choice>
              <mc:Fallback>
                <p:oleObj name="Equation" r:id="rId7" imgW="2019240" imgH="26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527" y="6126312"/>
                        <a:ext cx="3965568" cy="565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810225" y="6054886"/>
            <a:ext cx="1781627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en-US" altLang="zh-CN" i="1"/>
              <a:t>n</a:t>
            </a:r>
            <a:r>
              <a:rPr lang="zh-CN" altLang="en-US">
                <a:latin typeface="黑体" pitchFamily="49" charset="-122"/>
                <a:cs typeface="Times New Roman" pitchFamily="18" charset="0"/>
              </a:rPr>
              <a:t>阶方阵</a:t>
            </a:r>
            <a:endParaRPr lang="zh-CN" altLang="en-US">
              <a:latin typeface="黑体" pitchFamily="49" charset="-122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4141383" y="6030397"/>
            <a:ext cx="2414814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 anchor="ctr">
            <a:spAutoFit/>
          </a:bodyPr>
          <a:lstStyle/>
          <a:p>
            <a:r>
              <a:rPr lang="zh-CN" altLang="en-US">
                <a:latin typeface="黑体" pitchFamily="49" charset="-122"/>
                <a:cs typeface="Times New Roman" pitchFamily="18" charset="0"/>
              </a:rPr>
              <a:t>为对称矩阵</a:t>
            </a:r>
            <a:endParaRPr lang="zh-CN" altLang="en-US">
              <a:latin typeface="黑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6621264" y="6054886"/>
            <a:ext cx="688379" cy="63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261" tIns="56130" rIns="112261" bIns="5613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  <p:bldP spid="8198" grpId="0" autoUpdateAnimBg="0"/>
      <p:bldP spid="8199" grpId="0" autoUpdateAnimBg="0"/>
      <p:bldP spid="8200" grpId="0" animBg="1"/>
      <p:bldP spid="8201" grpId="0" animBg="1"/>
      <p:bldP spid="8202" grpId="0" animBg="1"/>
      <p:bldP spid="8203" grpId="0" animBg="1"/>
      <p:bldP spid="8206" grpId="0"/>
      <p:bldP spid="8207" grpId="0"/>
      <p:bldP spid="820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1180</Words>
  <Application>Microsoft Office PowerPoint</Application>
  <PresentationFormat>自定义</PresentationFormat>
  <Paragraphs>162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默认设计模板</vt:lpstr>
      <vt:lpstr>Equation</vt:lpstr>
      <vt:lpstr>MathType 6.0 Equation</vt:lpstr>
      <vt:lpstr>公式</vt:lpstr>
      <vt:lpstr>第二章 矩阵代数</vt:lpstr>
      <vt:lpstr>§2.4.1转置矩阵</vt:lpstr>
      <vt:lpstr>PowerPoint 演示文稿</vt:lpstr>
      <vt:lpstr>转置矩阵的运算性质</vt:lpstr>
      <vt:lpstr>关于(4) (AB)T = BTAT的证明</vt:lpstr>
      <vt:lpstr>PowerPoint 演示文稿</vt:lpstr>
      <vt:lpstr>例2 设A为n阶实矩阵，若AAT＝O，试证明：A＝O. </vt:lpstr>
      <vt:lpstr>例3  设n阶矩阵A满足AAT＝E，|A|＝−1，证明矩阵 E＋A是退化的.</vt:lpstr>
      <vt:lpstr>§2.4.2 几个重要的方阵</vt:lpstr>
      <vt:lpstr>PowerPoint 演示文稿</vt:lpstr>
      <vt:lpstr>例1 证明奇数阶反对称矩阵的行列式必为0.</vt:lpstr>
      <vt:lpstr>PowerPoint 演示文稿</vt:lpstr>
      <vt:lpstr>PowerPoint 演示文稿</vt:lpstr>
      <vt:lpstr>PowerPoint 演示文稿</vt:lpstr>
      <vt:lpstr>对角形矩阵性质</vt:lpstr>
      <vt:lpstr>PowerPoint 演示文稿</vt:lpstr>
      <vt:lpstr>4. 正交矩阵</vt:lpstr>
      <vt:lpstr>PowerPoint 演示文稿</vt:lpstr>
      <vt:lpstr>例6 设A是n阶对称矩阵，T是n阶正交矩阵，试证T-1AT为对称矩阵.</vt:lpstr>
      <vt:lpstr>5. 埃尔米特矩阵和酉矩阵(选学) </vt:lpstr>
      <vt:lpstr>性质</vt:lpstr>
      <vt:lpstr>PowerPoint 演示文稿</vt:lpstr>
      <vt:lpstr>关于酉矩阵结论</vt:lpstr>
      <vt:lpstr>小 结</vt:lpstr>
    </vt:vector>
  </TitlesOfParts>
  <Company>Nankai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Fan</cp:lastModifiedBy>
  <cp:revision>148</cp:revision>
  <dcterms:created xsi:type="dcterms:W3CDTF">2006-10-24T02:41:31Z</dcterms:created>
  <dcterms:modified xsi:type="dcterms:W3CDTF">2021-10-18T14:19:42Z</dcterms:modified>
</cp:coreProperties>
</file>