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91" r:id="rId2"/>
    <p:sldId id="292" r:id="rId3"/>
    <p:sldId id="293" r:id="rId4"/>
    <p:sldId id="294" r:id="rId5"/>
    <p:sldId id="295" r:id="rId6"/>
    <p:sldId id="296" r:id="rId7"/>
    <p:sldId id="308" r:id="rId8"/>
    <p:sldId id="297" r:id="rId9"/>
    <p:sldId id="311" r:id="rId10"/>
    <p:sldId id="309" r:id="rId11"/>
    <p:sldId id="300" r:id="rId12"/>
    <p:sldId id="310" r:id="rId13"/>
    <p:sldId id="301" r:id="rId14"/>
    <p:sldId id="302" r:id="rId15"/>
    <p:sldId id="305" r:id="rId16"/>
    <p:sldId id="306" r:id="rId17"/>
    <p:sldId id="307" r:id="rId18"/>
    <p:sldId id="299" r:id="rId19"/>
  </p:sldIdLst>
  <p:sldSz cx="12090400" cy="7556500"/>
  <p:notesSz cx="9979025" cy="6834188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561304" algn="ctr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22609" algn="ctr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83913" algn="ctr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245218" algn="ctr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806522" algn="l" defTabSz="1122609" rtl="0" eaLnBrk="1" latinLnBrk="0" hangingPunct="1"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3367827" algn="l" defTabSz="1122609" rtl="0" eaLnBrk="1" latinLnBrk="0" hangingPunct="1"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929131" algn="l" defTabSz="1122609" rtl="0" eaLnBrk="1" latinLnBrk="0" hangingPunct="1"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4490436" algn="l" defTabSz="1122609" rtl="0" eaLnBrk="1" latinLnBrk="0" hangingPunct="1"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CC"/>
    <a:srgbClr val="000099"/>
    <a:srgbClr val="FFFFCC"/>
    <a:srgbClr val="66FFFF"/>
    <a:srgbClr val="FF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36" y="-24"/>
      </p:cViewPr>
      <p:guideLst>
        <p:guide orient="horz" pos="529"/>
        <p:guide pos="7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DD7A52-FE9A-49CC-8616-3E3B5478AF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004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53088" y="0"/>
            <a:ext cx="432435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2FEE7-2E85-4D30-A683-D6B78A5F10E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512763"/>
            <a:ext cx="409892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8538" y="3246438"/>
            <a:ext cx="7981950" cy="3074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53088" y="6491288"/>
            <a:ext cx="432435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9662-DFA4-4A55-8EDB-6DB8769C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5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97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5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4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9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0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7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12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40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1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7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3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2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0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7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0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8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9662-DFA4-4A55-8EDB-6DB8769C8D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2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780" y="2347413"/>
            <a:ext cx="1027684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3560" y="4282016"/>
            <a:ext cx="8463280" cy="1931106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 algn="ctr">
              <a:buNone/>
              <a:defRPr/>
            </a:lvl1pPr>
            <a:lvl2pPr marL="561304" indent="0" algn="ctr">
              <a:buNone/>
              <a:defRPr/>
            </a:lvl2pPr>
            <a:lvl3pPr marL="1122609" indent="0" algn="ctr">
              <a:buNone/>
              <a:defRPr/>
            </a:lvl3pPr>
            <a:lvl4pPr marL="1683913" indent="0" algn="ctr">
              <a:buNone/>
              <a:defRPr/>
            </a:lvl4pPr>
            <a:lvl5pPr marL="2245218" indent="0" algn="ctr">
              <a:buNone/>
              <a:defRPr/>
            </a:lvl5pPr>
            <a:lvl6pPr marL="2806522" indent="0" algn="ctr">
              <a:buNone/>
              <a:defRPr/>
            </a:lvl6pPr>
            <a:lvl7pPr marL="3367827" indent="0" algn="ctr">
              <a:buNone/>
              <a:defRPr/>
            </a:lvl7pPr>
            <a:lvl8pPr marL="3929131" indent="0" algn="ctr">
              <a:buNone/>
              <a:defRPr/>
            </a:lvl8pPr>
            <a:lvl9pPr marL="4490436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222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1763184"/>
            <a:ext cx="10881360" cy="4986941"/>
          </a:xfrm>
          <a:prstGeom prst="rect">
            <a:avLst/>
          </a:prstGeom>
        </p:spPr>
        <p:txBody>
          <a:bodyPr vert="eaVert"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943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540" y="671690"/>
            <a:ext cx="2720340" cy="6078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671690"/>
            <a:ext cx="7959513" cy="6078435"/>
          </a:xfrm>
          <a:prstGeom prst="rect">
            <a:avLst/>
          </a:prstGeom>
        </p:spPr>
        <p:txBody>
          <a:bodyPr vert="eaVert"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770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520" y="1763184"/>
            <a:ext cx="10881360" cy="4986941"/>
          </a:xfrm>
          <a:prstGeom prst="rect">
            <a:avLst/>
          </a:prstGeom>
        </p:spPr>
        <p:txBody>
          <a:bodyPr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958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058" y="4855751"/>
            <a:ext cx="10276840" cy="150080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5058" y="3202768"/>
            <a:ext cx="10276840" cy="1652984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500"/>
            </a:lvl1pPr>
            <a:lvl2pPr marL="561304" indent="0">
              <a:buNone/>
              <a:defRPr sz="2200"/>
            </a:lvl2pPr>
            <a:lvl3pPr marL="1122609" indent="0">
              <a:buNone/>
              <a:defRPr sz="2000"/>
            </a:lvl3pPr>
            <a:lvl4pPr marL="1683913" indent="0">
              <a:buNone/>
              <a:defRPr sz="1700"/>
            </a:lvl4pPr>
            <a:lvl5pPr marL="2245218" indent="0">
              <a:buNone/>
              <a:defRPr sz="1700"/>
            </a:lvl5pPr>
            <a:lvl6pPr marL="2806522" indent="0">
              <a:buNone/>
              <a:defRPr sz="1700"/>
            </a:lvl6pPr>
            <a:lvl7pPr marL="3367827" indent="0">
              <a:buNone/>
              <a:defRPr sz="1700"/>
            </a:lvl7pPr>
            <a:lvl8pPr marL="3929131" indent="0">
              <a:buNone/>
              <a:defRPr sz="1700"/>
            </a:lvl8pPr>
            <a:lvl9pPr marL="449043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06993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520" y="1763184"/>
            <a:ext cx="5339927" cy="4986941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5953" y="1763184"/>
            <a:ext cx="5339927" cy="4986941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885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0" y="302610"/>
            <a:ext cx="108813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4520" y="1691467"/>
            <a:ext cx="5342026" cy="704923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" y="2396390"/>
            <a:ext cx="5342026" cy="4353734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41756" y="1691467"/>
            <a:ext cx="5344125" cy="704923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1756" y="2396390"/>
            <a:ext cx="5344125" cy="4353734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328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764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0840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1" y="300861"/>
            <a:ext cx="3977658" cy="128040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7011" y="300861"/>
            <a:ext cx="6758869" cy="6449263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4521" y="1581268"/>
            <a:ext cx="3977658" cy="5168856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76404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803" y="5289550"/>
            <a:ext cx="7254240" cy="62446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9803" y="675187"/>
            <a:ext cx="7254240" cy="4533900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3900"/>
            </a:lvl1pPr>
            <a:lvl2pPr marL="561304" indent="0">
              <a:buNone/>
              <a:defRPr sz="3400"/>
            </a:lvl2pPr>
            <a:lvl3pPr marL="1122609" indent="0">
              <a:buNone/>
              <a:defRPr sz="2900"/>
            </a:lvl3pPr>
            <a:lvl4pPr marL="1683913" indent="0">
              <a:buNone/>
              <a:defRPr sz="2500"/>
            </a:lvl4pPr>
            <a:lvl5pPr marL="2245218" indent="0">
              <a:buNone/>
              <a:defRPr sz="2500"/>
            </a:lvl5pPr>
            <a:lvl6pPr marL="2806522" indent="0">
              <a:buNone/>
              <a:defRPr sz="2500"/>
            </a:lvl6pPr>
            <a:lvl7pPr marL="3367827" indent="0">
              <a:buNone/>
              <a:defRPr sz="2500"/>
            </a:lvl7pPr>
            <a:lvl8pPr marL="3929131" indent="0">
              <a:buNone/>
              <a:defRPr sz="2500"/>
            </a:lvl8pPr>
            <a:lvl9pPr marL="449043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9803" y="5914011"/>
            <a:ext cx="7254240" cy="886839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7428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040" y="671689"/>
            <a:ext cx="9974580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915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446488" y="6926791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38916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9638735" y="6940785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38917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10847775" y="6940785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5pPr>
      <a:lvl6pPr marL="561304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6pPr>
      <a:lvl7pPr marL="1122609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7pPr>
      <a:lvl8pPr marL="1683913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8pPr>
      <a:lvl9pPr marL="2245218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9pPr>
    </p:titleStyle>
    <p:bodyStyle>
      <a:lvl1pPr marL="420978" indent="-420978" algn="l" rtl="0" fontAlgn="base">
        <a:spcBef>
          <a:spcPct val="20000"/>
        </a:spcBef>
        <a:spcAft>
          <a:spcPct val="0"/>
        </a:spcAft>
        <a:buChar char="•"/>
        <a:defRPr kumimoji="1" sz="3900" b="1">
          <a:solidFill>
            <a:schemeClr val="tx1"/>
          </a:solidFill>
          <a:latin typeface="+mn-lt"/>
          <a:ea typeface="+mn-ea"/>
          <a:cs typeface="+mn-cs"/>
        </a:defRPr>
      </a:lvl1pPr>
      <a:lvl2pPr marL="912120" indent="-350815" algn="l" rtl="0" fontAlgn="base">
        <a:spcBef>
          <a:spcPct val="20000"/>
        </a:spcBef>
        <a:spcAft>
          <a:spcPct val="0"/>
        </a:spcAft>
        <a:buChar char="–"/>
        <a:defRPr kumimoji="1" sz="3400" b="1">
          <a:solidFill>
            <a:schemeClr val="tx1"/>
          </a:solidFill>
          <a:latin typeface="+mn-lt"/>
          <a:ea typeface="+mn-ea"/>
        </a:defRPr>
      </a:lvl2pPr>
      <a:lvl3pPr marL="1403261" indent="-280652" algn="l" rtl="0" fontAlgn="base">
        <a:spcBef>
          <a:spcPct val="20000"/>
        </a:spcBef>
        <a:spcAft>
          <a:spcPct val="0"/>
        </a:spcAft>
        <a:buChar char="•"/>
        <a:defRPr kumimoji="1" sz="2900" b="1">
          <a:solidFill>
            <a:schemeClr val="tx1"/>
          </a:solidFill>
          <a:latin typeface="+mn-lt"/>
          <a:ea typeface="+mn-ea"/>
        </a:defRPr>
      </a:lvl3pPr>
      <a:lvl4pPr marL="1964566" indent="-280652" algn="l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525870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3087174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648479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4209783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771088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304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2609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3913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218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6522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7827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9131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436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3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906780" y="1635493"/>
            <a:ext cx="10276840" cy="1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r>
              <a:rPr lang="zh-CN" altLang="en-US" sz="81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第二章 矩阵代数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813560" y="3302470"/>
            <a:ext cx="8463280" cy="19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pPr>
              <a:spcBef>
                <a:spcPct val="20000"/>
              </a:spcBef>
            </a:pPr>
            <a:r>
              <a:rPr lang="zh-CN" altLang="en-US" sz="5900" b="1">
                <a:solidFill>
                  <a:srgbClr val="0000CC"/>
                </a:solidFill>
              </a:rPr>
              <a:t>第五节  分块矩阵</a:t>
            </a:r>
            <a:endParaRPr lang="zh-CN" altLang="en-US" sz="3900" b="1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4400" b="1">
                <a:solidFill>
                  <a:srgbClr val="000099"/>
                </a:solidFill>
              </a:rPr>
              <a:t>§2.5.3 (</a:t>
            </a:r>
            <a:r>
              <a:rPr lang="zh-CN" altLang="en-US" sz="4400" b="1">
                <a:solidFill>
                  <a:srgbClr val="000099"/>
                </a:solidFill>
              </a:rPr>
              <a:t>补</a:t>
            </a:r>
            <a:r>
              <a:rPr lang="en-US" altLang="zh-CN" sz="4400" b="1">
                <a:solidFill>
                  <a:srgbClr val="000099"/>
                </a:solidFill>
              </a:rPr>
              <a:t>)</a:t>
            </a:r>
            <a:r>
              <a:rPr lang="zh-CN" altLang="en-US" sz="4400" b="1">
                <a:solidFill>
                  <a:srgbClr val="000099"/>
                </a:solidFill>
              </a:rPr>
              <a:t>分块矩阵应用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021955" y="1380286"/>
            <a:ext cx="56713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 algn="l"/>
            <a:r>
              <a:rPr lang="zh-CN" altLang="en-US" sz="3400" b="1" dirty="0" smtClean="0"/>
              <a:t>解</a:t>
            </a:r>
            <a:r>
              <a:rPr lang="en-US" altLang="zh-CN" sz="3400" b="1" dirty="0" smtClean="0"/>
              <a:t>2</a:t>
            </a:r>
            <a:r>
              <a:rPr lang="zh-CN" altLang="en-US" sz="3400" b="1" dirty="0" smtClean="0"/>
              <a:t>： （</a:t>
            </a:r>
            <a:r>
              <a:rPr lang="en-US" altLang="zh-CN" sz="3400" b="1" i="1" dirty="0" smtClean="0"/>
              <a:t>A</a:t>
            </a:r>
            <a:r>
              <a:rPr lang="en-US" altLang="zh-CN" sz="3400" b="1" baseline="30000" dirty="0" smtClean="0"/>
              <a:t>-1</a:t>
            </a:r>
            <a:r>
              <a:rPr lang="zh-CN" altLang="en-US" sz="3400" b="1" dirty="0"/>
              <a:t>和</a:t>
            </a:r>
            <a:r>
              <a:rPr lang="en-US" altLang="zh-CN" sz="3400" b="1" i="1" dirty="0"/>
              <a:t>D</a:t>
            </a:r>
            <a:r>
              <a:rPr lang="en-US" altLang="zh-CN" sz="3400" b="1" baseline="30000" dirty="0"/>
              <a:t>-1</a:t>
            </a:r>
            <a:r>
              <a:rPr lang="zh-CN" altLang="en-US" sz="3400" b="1" dirty="0" smtClean="0"/>
              <a:t>存在）</a:t>
            </a:r>
            <a:endParaRPr lang="zh-CN" altLang="en-US" sz="3400" b="1" dirty="0"/>
          </a:p>
        </p:txBody>
      </p:sp>
      <p:grpSp>
        <p:nvGrpSpPr>
          <p:cNvPr id="202765" name="Group 13"/>
          <p:cNvGrpSpPr>
            <a:grpSpLocks/>
          </p:cNvGrpSpPr>
          <p:nvPr/>
        </p:nvGrpSpPr>
        <p:grpSpPr bwMode="auto">
          <a:xfrm>
            <a:off x="1515445" y="1997639"/>
            <a:ext cx="6855425" cy="1021527"/>
            <a:chOff x="612" y="1071"/>
            <a:chExt cx="3266" cy="584"/>
          </a:xfrm>
        </p:grpSpPr>
        <p:graphicFrame>
          <p:nvGraphicFramePr>
            <p:cNvPr id="202766" name="Object 14"/>
            <p:cNvGraphicFramePr>
              <a:graphicFrameLocks noChangeAspect="1"/>
            </p:cNvGraphicFramePr>
            <p:nvPr/>
          </p:nvGraphicFramePr>
          <p:xfrm>
            <a:off x="1070" y="1071"/>
            <a:ext cx="280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81" name="Equation" r:id="rId4" imgW="4457520" imgH="927000" progId="Equation.DSMT4">
                    <p:embed/>
                  </p:oleObj>
                </mc:Choice>
                <mc:Fallback>
                  <p:oleObj name="Equation" r:id="rId4" imgW="4457520" imgH="9270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071"/>
                          <a:ext cx="280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67" name="Rectangle 15"/>
            <p:cNvSpPr>
              <a:spLocks noChangeArrowheads="1"/>
            </p:cNvSpPr>
            <p:nvPr/>
          </p:nvSpPr>
          <p:spPr bwMode="auto">
            <a:xfrm>
              <a:off x="612" y="1207"/>
              <a:ext cx="1531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400" b="1" dirty="0"/>
                <a:t>由</a:t>
              </a:r>
            </a:p>
          </p:txBody>
        </p:sp>
      </p:grpSp>
      <p:graphicFrame>
        <p:nvGraphicFramePr>
          <p:cNvPr id="2027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681855"/>
              </p:ext>
            </p:extLst>
          </p:nvPr>
        </p:nvGraphicFramePr>
        <p:xfrm>
          <a:off x="3122251" y="3170344"/>
          <a:ext cx="7819975" cy="98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2" name="Equation" r:id="rId6" imgW="7251480" imgH="1002960" progId="Equation.DSMT4">
                  <p:embed/>
                </p:oleObj>
              </mc:Choice>
              <mc:Fallback>
                <p:oleObj name="Equation" r:id="rId6" imgW="7251480" imgH="1002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251" y="3170344"/>
                        <a:ext cx="7819975" cy="988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997500" y="3363988"/>
            <a:ext cx="212475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 algn="l"/>
            <a:r>
              <a:rPr lang="zh-CN" altLang="en-US" sz="3400" b="1" dirty="0"/>
              <a:t>两端求逆</a:t>
            </a:r>
          </a:p>
        </p:txBody>
      </p:sp>
      <p:graphicFrame>
        <p:nvGraphicFramePr>
          <p:cNvPr id="2027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01609"/>
              </p:ext>
            </p:extLst>
          </p:nvPr>
        </p:nvGraphicFramePr>
        <p:xfrm>
          <a:off x="6916045" y="4252050"/>
          <a:ext cx="2817453" cy="102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3" name="Equation" r:id="rId8" imgW="2895480" imgH="927000" progId="Equation.DSMT4">
                  <p:embed/>
                </p:oleObj>
              </mc:Choice>
              <mc:Fallback>
                <p:oleObj name="Equation" r:id="rId8" imgW="2895480" imgH="927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045" y="4252050"/>
                        <a:ext cx="2817453" cy="1021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460542"/>
              </p:ext>
            </p:extLst>
          </p:nvPr>
        </p:nvGraphicFramePr>
        <p:xfrm>
          <a:off x="1155405" y="4252050"/>
          <a:ext cx="5688906" cy="103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4" name="Equation" r:id="rId10" imgW="4787640" imgH="927000" progId="Equation.DSMT4">
                  <p:embed/>
                </p:oleObj>
              </mc:Choice>
              <mc:Fallback>
                <p:oleObj name="Equation" r:id="rId10" imgW="4787640" imgH="927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405" y="4252050"/>
                        <a:ext cx="5688906" cy="1035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1134767" y="5650458"/>
            <a:ext cx="10377593" cy="168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利用</a:t>
            </a:r>
            <a:r>
              <a:rPr lang="zh-CN" altLang="en-US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分块初等矩阵将矩阵化简成准对角矩阵，再两边求逆矩阵</a:t>
            </a:r>
            <a:r>
              <a:rPr lang="en-US" altLang="zh-CN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左乘或右乘一系列的分块初等矩阵</a:t>
            </a:r>
            <a:r>
              <a:rPr lang="en-US" altLang="zh-CN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即可得到所求的逆矩阵</a:t>
            </a:r>
            <a:r>
              <a:rPr lang="en-US" altLang="zh-CN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44600" y="548885"/>
            <a:ext cx="1118730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 algn="just"/>
            <a:r>
              <a:rPr lang="zh-CN" altLang="en-US" sz="3400" b="1" dirty="0"/>
              <a:t>例</a:t>
            </a:r>
            <a:r>
              <a:rPr lang="en-US" altLang="zh-CN" sz="3400" b="1" dirty="0"/>
              <a:t>1</a:t>
            </a:r>
            <a:r>
              <a:rPr lang="zh-CN" altLang="en-US" sz="3400" b="1" dirty="0"/>
              <a:t>．             </a:t>
            </a:r>
            <a:r>
              <a:rPr lang="zh-CN" altLang="en-US" sz="3400" b="1" dirty="0" smtClean="0"/>
              <a:t>        </a:t>
            </a:r>
            <a:r>
              <a:rPr lang="en-US" altLang="zh-CN" sz="3400" b="1" i="1" dirty="0" smtClean="0"/>
              <a:t>m</a:t>
            </a:r>
            <a:r>
              <a:rPr lang="zh-CN" altLang="en-US" sz="3400" b="1" dirty="0" smtClean="0"/>
              <a:t>阶矩阵</a:t>
            </a:r>
            <a:r>
              <a:rPr lang="en-US" altLang="zh-CN" sz="3400" b="1" i="1" dirty="0" smtClean="0"/>
              <a:t>A</a:t>
            </a:r>
            <a:r>
              <a:rPr lang="zh-CN" altLang="en-US" sz="3400" b="1" dirty="0" smtClean="0"/>
              <a:t>和</a:t>
            </a:r>
            <a:r>
              <a:rPr lang="en-US" altLang="zh-CN" sz="3400" b="1" i="1" dirty="0" smtClean="0"/>
              <a:t>n</a:t>
            </a:r>
            <a:r>
              <a:rPr lang="zh-CN" altLang="en-US" sz="3400" b="1" dirty="0"/>
              <a:t>阶矩阵</a:t>
            </a:r>
            <a:r>
              <a:rPr lang="en-US" altLang="zh-CN" sz="3400" b="1" i="1" dirty="0" smtClean="0"/>
              <a:t>D</a:t>
            </a:r>
            <a:r>
              <a:rPr lang="zh-CN" altLang="en-US" sz="3400" b="1" dirty="0" smtClean="0"/>
              <a:t>都可逆</a:t>
            </a:r>
            <a:r>
              <a:rPr lang="zh-CN" altLang="en-US" sz="3400" b="1" dirty="0"/>
              <a:t>，求       ．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87830"/>
              </p:ext>
            </p:extLst>
          </p:nvPr>
        </p:nvGraphicFramePr>
        <p:xfrm>
          <a:off x="10539233" y="657270"/>
          <a:ext cx="671689" cy="41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5" name="Equation" r:id="rId12" imgW="507960" imgH="380880" progId="Equation.DSMT4">
                  <p:embed/>
                </p:oleObj>
              </mc:Choice>
              <mc:Fallback>
                <p:oleObj name="Equation" r:id="rId12" imgW="507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9233" y="657270"/>
                        <a:ext cx="671689" cy="41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45888"/>
              </p:ext>
            </p:extLst>
          </p:nvPr>
        </p:nvGraphicFramePr>
        <p:xfrm>
          <a:off x="1626387" y="412383"/>
          <a:ext cx="2384496" cy="90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6" name="Equation" r:id="rId14" imgW="1803240" imgH="825480" progId="Equation.DSMT4">
                  <p:embed/>
                </p:oleObj>
              </mc:Choice>
              <mc:Fallback>
                <p:oleObj name="Equation" r:id="rId14" imgW="180324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387" y="412383"/>
                        <a:ext cx="2384496" cy="90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1" grpId="0"/>
      <p:bldP spid="202769" grpId="0"/>
      <p:bldP spid="2027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475617" y="921823"/>
            <a:ext cx="1427339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/>
            <a:endParaRPr lang="zh-CN" altLang="zh-CN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904682" y="446044"/>
            <a:ext cx="60934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求分块矩阵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的逆矩阵</a:t>
            </a:r>
          </a:p>
        </p:txBody>
      </p:sp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6779860" y="61222"/>
          <a:ext cx="2978521" cy="1355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1" name="Equation" r:id="rId4" imgW="977760" imgH="533160" progId="Equation.DSMT4">
                  <p:embed/>
                </p:oleObj>
              </mc:Choice>
              <mc:Fallback>
                <p:oleObj name="Equation" r:id="rId4" imgW="97776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860" y="61222"/>
                        <a:ext cx="2978521" cy="1355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1093595" y="1063508"/>
            <a:ext cx="733190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sz="3400" b="1" i="1">
                <a:ea typeface="黑体" pitchFamily="49" charset="-122"/>
              </a:rPr>
              <a:t>B=B</a:t>
            </a:r>
            <a:r>
              <a:rPr lang="en-US" altLang="zh-CN" sz="3400" b="1" i="1" baseline="-25000">
                <a:ea typeface="黑体" pitchFamily="49" charset="-122"/>
              </a:rPr>
              <a:t>m</a:t>
            </a:r>
            <a:r>
              <a:rPr lang="zh-CN" altLang="en-US" sz="3400" b="1" i="1">
                <a:ea typeface="黑体" pitchFamily="49" charset="-122"/>
              </a:rPr>
              <a:t>，</a:t>
            </a:r>
            <a:r>
              <a:rPr lang="en-US" altLang="zh-CN" sz="3400" b="1" i="1">
                <a:ea typeface="黑体" pitchFamily="49" charset="-122"/>
              </a:rPr>
              <a:t>D=D</a:t>
            </a:r>
            <a:r>
              <a:rPr lang="en-US" altLang="zh-CN" sz="3400" b="1" i="1" baseline="-25000">
                <a:ea typeface="黑体" pitchFamily="49" charset="-122"/>
              </a:rPr>
              <a:t>n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都是可逆矩阵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999137" y="1953845"/>
            <a:ext cx="14273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 dirty="0" smtClean="0">
                <a:latin typeface="黑体" pitchFamily="49" charset="-122"/>
                <a:ea typeface="黑体" pitchFamily="49" charset="-122"/>
              </a:rPr>
              <a:t>解</a:t>
            </a:r>
            <a:r>
              <a:rPr lang="en-US" altLang="zh-CN" sz="34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400" b="1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34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9449" name="Object 9"/>
          <p:cNvGraphicFramePr>
            <a:graphicFrameLocks noChangeAspect="1"/>
          </p:cNvGraphicFramePr>
          <p:nvPr/>
        </p:nvGraphicFramePr>
        <p:xfrm>
          <a:off x="2078038" y="1794669"/>
          <a:ext cx="5623296" cy="10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2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1794669"/>
                        <a:ext cx="5623296" cy="105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2" name="Object 12"/>
          <p:cNvGraphicFramePr>
            <a:graphicFrameLocks noChangeAspect="1"/>
          </p:cNvGraphicFramePr>
          <p:nvPr/>
        </p:nvGraphicFramePr>
        <p:xfrm>
          <a:off x="1112485" y="2984118"/>
          <a:ext cx="7711828" cy="114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3" name="Equation" r:id="rId8" imgW="2844720" imgH="507960" progId="Equation.DSMT4">
                  <p:embed/>
                </p:oleObj>
              </mc:Choice>
              <mc:Fallback>
                <p:oleObj name="Equation" r:id="rId8" imgW="2844720" imgH="507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485" y="2984118"/>
                        <a:ext cx="7711828" cy="114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46715"/>
              </p:ext>
            </p:extLst>
          </p:nvPr>
        </p:nvGraphicFramePr>
        <p:xfrm>
          <a:off x="2189286" y="5362426"/>
          <a:ext cx="2877766" cy="124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4" name="Equation" r:id="rId10" imgW="927000" imgH="482400" progId="Equation.DSMT4">
                  <p:embed/>
                </p:oleObj>
              </mc:Choice>
              <mc:Fallback>
                <p:oleObj name="Equation" r:id="rId10" imgW="92700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286" y="5362426"/>
                        <a:ext cx="2877766" cy="1248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4" name="Object 14"/>
          <p:cNvGraphicFramePr>
            <a:graphicFrameLocks noChangeAspect="1"/>
          </p:cNvGraphicFramePr>
          <p:nvPr/>
        </p:nvGraphicFramePr>
        <p:xfrm>
          <a:off x="2237564" y="4254030"/>
          <a:ext cx="4407958" cy="109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5" name="Equation" r:id="rId12" imgW="1625400" imgH="482400" progId="Equation.DSMT4">
                  <p:embed/>
                </p:oleObj>
              </mc:Choice>
              <mc:Fallback>
                <p:oleObj name="Equation" r:id="rId12" imgW="162540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564" y="4254030"/>
                        <a:ext cx="4407958" cy="109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999137" y="762647"/>
            <a:ext cx="14273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>
                <a:ea typeface="黑体" pitchFamily="49" charset="-122"/>
              </a:rPr>
              <a:t>解</a:t>
            </a:r>
            <a:r>
              <a:rPr lang="en-US" altLang="zh-CN" sz="3400" b="1">
                <a:ea typeface="黑体" pitchFamily="49" charset="-122"/>
              </a:rPr>
              <a:t>2</a:t>
            </a:r>
            <a:r>
              <a:rPr lang="zh-CN" altLang="en-US" sz="3400" b="1">
                <a:ea typeface="黑体" pitchFamily="49" charset="-122"/>
              </a:rPr>
              <a:t>：</a:t>
            </a:r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701420"/>
              </p:ext>
            </p:extLst>
          </p:nvPr>
        </p:nvGraphicFramePr>
        <p:xfrm>
          <a:off x="3284979" y="524757"/>
          <a:ext cx="5064477" cy="103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4" name="Equation" r:id="rId4" imgW="1968480" imgH="482400" progId="Equation.DSMT4">
                  <p:embed/>
                </p:oleObj>
              </mc:Choice>
              <mc:Fallback>
                <p:oleObj name="Equation" r:id="rId4" imgW="19684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979" y="524757"/>
                        <a:ext cx="5064477" cy="1034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095693" y="1875132"/>
            <a:ext cx="256921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 dirty="0">
                <a:ea typeface="黑体" pitchFamily="49" charset="-122"/>
              </a:rPr>
              <a:t>两端求逆</a:t>
            </a: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599884"/>
              </p:ext>
            </p:extLst>
          </p:nvPr>
        </p:nvGraphicFramePr>
        <p:xfrm>
          <a:off x="3188425" y="1715957"/>
          <a:ext cx="5665087" cy="105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5" name="Equation" r:id="rId6" imgW="3213000" imgH="507960" progId="Equation.DSMT4">
                  <p:embed/>
                </p:oleObj>
              </mc:Choice>
              <mc:Fallback>
                <p:oleObj name="Equation" r:id="rId6" imgW="321300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25" y="1715957"/>
                        <a:ext cx="5665087" cy="1054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84869"/>
              </p:ext>
            </p:extLst>
          </p:nvPr>
        </p:nvGraphicFramePr>
        <p:xfrm>
          <a:off x="2046555" y="2826691"/>
          <a:ext cx="6446917" cy="125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6" name="Equation" r:id="rId8" imgW="2679480" imgH="507960" progId="Equation.DSMT4">
                  <p:embed/>
                </p:oleObj>
              </mc:Choice>
              <mc:Fallback>
                <p:oleObj name="Equation" r:id="rId8" imgW="267948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555" y="2826691"/>
                        <a:ext cx="6446917" cy="1257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41661"/>
              </p:ext>
            </p:extLst>
          </p:nvPr>
        </p:nvGraphicFramePr>
        <p:xfrm>
          <a:off x="8565480" y="2842146"/>
          <a:ext cx="2024341" cy="118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7" name="Equation" r:id="rId10" imgW="927000" imgH="482400" progId="Equation.DSMT4">
                  <p:embed/>
                </p:oleObj>
              </mc:Choice>
              <mc:Fallback>
                <p:oleObj name="Equation" r:id="rId10" imgW="92700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5480" y="2842146"/>
                        <a:ext cx="2024341" cy="1180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95693" y="4066282"/>
            <a:ext cx="381642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 dirty="0" smtClean="0">
                <a:ea typeface="黑体" pitchFamily="49" charset="-122"/>
              </a:rPr>
              <a:t>解</a:t>
            </a:r>
            <a:r>
              <a:rPr lang="en-US" altLang="zh-CN" sz="3400" b="1" dirty="0" smtClean="0">
                <a:ea typeface="黑体" pitchFamily="49" charset="-122"/>
              </a:rPr>
              <a:t>3</a:t>
            </a:r>
            <a:r>
              <a:rPr lang="zh-CN" altLang="en-US" sz="3400" b="1" dirty="0" smtClean="0">
                <a:ea typeface="黑体" pitchFamily="49" charset="-122"/>
              </a:rPr>
              <a:t>：初等变换法</a:t>
            </a:r>
            <a:endParaRPr lang="zh-CN" altLang="en-US" sz="3400" b="1" dirty="0"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56602"/>
              </p:ext>
            </p:extLst>
          </p:nvPr>
        </p:nvGraphicFramePr>
        <p:xfrm>
          <a:off x="2228776" y="4733938"/>
          <a:ext cx="8424936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8" name="Equation" r:id="rId12" imgW="4317840" imgH="495000" progId="Equation.DSMT4">
                  <p:embed/>
                </p:oleObj>
              </mc:Choice>
              <mc:Fallback>
                <p:oleObj name="Equation" r:id="rId12" imgW="431784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776" y="4733938"/>
                        <a:ext cx="8424936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11379"/>
              </p:ext>
            </p:extLst>
          </p:nvPr>
        </p:nvGraphicFramePr>
        <p:xfrm>
          <a:off x="1575949" y="6226522"/>
          <a:ext cx="28559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9" name="Equation" r:id="rId14" imgW="1307880" imgH="482400" progId="Equation.DSMT4">
                  <p:embed/>
                </p:oleObj>
              </mc:Choice>
              <mc:Fallback>
                <p:oleObj name="Equation" r:id="rId14" imgW="130788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949" y="6226522"/>
                        <a:ext cx="285591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808127" y="1081000"/>
            <a:ext cx="9529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例</a:t>
            </a:r>
            <a:r>
              <a:rPr lang="en-US" altLang="zh-CN" sz="3400" b="1"/>
              <a:t>3. </a:t>
            </a: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2046554" y="349838"/>
          <a:ext cx="3864309" cy="20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19" name="Equation" r:id="rId4" imgW="1434960" imgH="927000" progId="Equation.DSMT4">
                  <p:embed/>
                </p:oleObj>
              </mc:Choice>
              <mc:Fallback>
                <p:oleObj name="Equation" r:id="rId4" imgW="143496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554" y="349838"/>
                        <a:ext cx="3864309" cy="207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6139657" y="1081000"/>
            <a:ext cx="323670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求</a:t>
            </a:r>
            <a:r>
              <a:rPr lang="en-US" altLang="zh-CN" sz="3400" b="1" i="1"/>
              <a:t>A</a:t>
            </a:r>
            <a:r>
              <a:rPr lang="en-US" altLang="zh-CN" sz="3400" b="1" baseline="30000"/>
              <a:t>-1</a:t>
            </a:r>
            <a:r>
              <a:rPr lang="en-US" altLang="zh-CN" sz="3400" b="1"/>
              <a:t>.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713670" y="2746228"/>
            <a:ext cx="17149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解：设</a:t>
            </a:r>
          </a:p>
        </p:txBody>
      </p:sp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2332021" y="2429625"/>
          <a:ext cx="2512536" cy="117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0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21" y="2429625"/>
                        <a:ext cx="2512536" cy="1173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4806774" y="2667515"/>
            <a:ext cx="85640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则</a:t>
            </a:r>
          </a:p>
        </p:txBody>
      </p:sp>
      <p:graphicFrame>
        <p:nvGraphicFramePr>
          <p:cNvPr id="1904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910305"/>
              </p:ext>
            </p:extLst>
          </p:nvPr>
        </p:nvGraphicFramePr>
        <p:xfrm>
          <a:off x="5474265" y="2497843"/>
          <a:ext cx="5539488" cy="104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1" name="Equation" r:id="rId8" imgW="2361960" imgH="469800" progId="Equation.DSMT4">
                  <p:embed/>
                </p:oleObj>
              </mc:Choice>
              <mc:Fallback>
                <p:oleObj name="Equation" r:id="rId8" imgW="236196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265" y="2497843"/>
                        <a:ext cx="5539488" cy="1042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8" name="Object 14"/>
          <p:cNvGraphicFramePr>
            <a:graphicFrameLocks noChangeAspect="1"/>
          </p:cNvGraphicFramePr>
          <p:nvPr/>
        </p:nvGraphicFramePr>
        <p:xfrm>
          <a:off x="1761086" y="3585839"/>
          <a:ext cx="3293374" cy="1224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2" name="Equation" r:id="rId10" imgW="1054080" imgH="469800" progId="Equation.DSMT4">
                  <p:embed/>
                </p:oleObj>
              </mc:Choice>
              <mc:Fallback>
                <p:oleObj name="Equation" r:id="rId10" imgW="1054080" imgH="469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086" y="3585839"/>
                        <a:ext cx="3293374" cy="1224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65310"/>
              </p:ext>
            </p:extLst>
          </p:nvPr>
        </p:nvGraphicFramePr>
        <p:xfrm>
          <a:off x="2012753" y="5578450"/>
          <a:ext cx="2794022" cy="111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3" name="Equation" r:id="rId12" imgW="1422360" imgH="482400" progId="Equation.DSMT4">
                  <p:embed/>
                </p:oleObj>
              </mc:Choice>
              <mc:Fallback>
                <p:oleObj name="Equation" r:id="rId12" imgW="142236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753" y="5578450"/>
                        <a:ext cx="2794022" cy="1119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4806774" y="5840546"/>
          <a:ext cx="1515498" cy="428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4" name="Equation" r:id="rId14" imgW="672840" imgH="228600" progId="Equation.DSMT4">
                  <p:embed/>
                </p:oleObj>
              </mc:Choice>
              <mc:Fallback>
                <p:oleObj name="Equation" r:id="rId14" imgW="67284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774" y="5840546"/>
                        <a:ext cx="1515498" cy="428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11547"/>
              </p:ext>
            </p:extLst>
          </p:nvPr>
        </p:nvGraphicFramePr>
        <p:xfrm>
          <a:off x="6330668" y="5523942"/>
          <a:ext cx="3170916" cy="120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5" name="Equation" r:id="rId16" imgW="1460160" imgH="482400" progId="Equation.DSMT4">
                  <p:embed/>
                </p:oleObj>
              </mc:Choice>
              <mc:Fallback>
                <p:oleObj name="Equation" r:id="rId16" imgW="146016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668" y="5523942"/>
                        <a:ext cx="3170916" cy="1206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84772"/>
              </p:ext>
            </p:extLst>
          </p:nvPr>
        </p:nvGraphicFramePr>
        <p:xfrm>
          <a:off x="2228776" y="4786362"/>
          <a:ext cx="1429439" cy="66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6" name="Equation" r:id="rId18" imgW="457200" imgH="253800" progId="Equation.DSMT4">
                  <p:embed/>
                </p:oleObj>
              </mc:Choice>
              <mc:Fallback>
                <p:oleObj name="Equation" r:id="rId18" imgW="45720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776" y="4786362"/>
                        <a:ext cx="1429439" cy="66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4" grpId="0"/>
      <p:bldP spid="1904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5188797" y="921824"/>
          <a:ext cx="1737995" cy="54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77" name="Equation" r:id="rId4" imgW="736560" imgH="279360" progId="Equation.DSMT4">
                  <p:embed/>
                </p:oleObj>
              </mc:Choice>
              <mc:Fallback>
                <p:oleObj name="Equation" r:id="rId4" imgW="73656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797" y="921824"/>
                        <a:ext cx="1737995" cy="547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6901604" y="605220"/>
          <a:ext cx="4666139" cy="124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78" name="Equation" r:id="rId6" imgW="1549080" imgH="495000" progId="Equation.DSMT4">
                  <p:embed/>
                </p:oleObj>
              </mc:Choice>
              <mc:Fallback>
                <p:oleObj name="Equation" r:id="rId6" imgW="154908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604" y="605220"/>
                        <a:ext cx="4666139" cy="124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8" name="Object 10"/>
          <p:cNvGraphicFramePr>
            <a:graphicFrameLocks noChangeAspect="1"/>
          </p:cNvGraphicFramePr>
          <p:nvPr/>
        </p:nvGraphicFramePr>
        <p:xfrm>
          <a:off x="999138" y="2191735"/>
          <a:ext cx="2036057" cy="97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79" name="Equation" r:id="rId8" imgW="799920" imgH="457200" progId="Equation.DSMT4">
                  <p:embed/>
                </p:oleObj>
              </mc:Choice>
              <mc:Fallback>
                <p:oleObj name="Equation" r:id="rId8" imgW="7999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38" y="2191735"/>
                        <a:ext cx="2036057" cy="97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9" name="Object 11"/>
          <p:cNvGraphicFramePr>
            <a:graphicFrameLocks noChangeAspect="1"/>
          </p:cNvGraphicFramePr>
          <p:nvPr/>
        </p:nvGraphicFramePr>
        <p:xfrm>
          <a:off x="2999511" y="2191736"/>
          <a:ext cx="5094340" cy="127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80" name="Equation" r:id="rId10" imgW="1688760" imgH="507960" progId="Equation.DSMT4">
                  <p:embed/>
                </p:oleObj>
              </mc:Choice>
              <mc:Fallback>
                <p:oleObj name="Equation" r:id="rId10" imgW="1688760" imgH="507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511" y="2191736"/>
                        <a:ext cx="5094340" cy="127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0" name="Object 12"/>
          <p:cNvGraphicFramePr>
            <a:graphicFrameLocks noChangeAspect="1"/>
          </p:cNvGraphicFramePr>
          <p:nvPr/>
        </p:nvGraphicFramePr>
        <p:xfrm>
          <a:off x="904682" y="3699537"/>
          <a:ext cx="4806774" cy="130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81" name="Equation" r:id="rId12" imgW="1562040" imgH="507960" progId="Equation.DSMT4">
                  <p:embed/>
                </p:oleObj>
              </mc:Choice>
              <mc:Fallback>
                <p:oleObj name="Equation" r:id="rId12" imgW="1562040" imgH="507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82" y="3699537"/>
                        <a:ext cx="4806774" cy="1303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1" name="Object 13"/>
          <p:cNvGraphicFramePr>
            <a:graphicFrameLocks noChangeAspect="1"/>
          </p:cNvGraphicFramePr>
          <p:nvPr/>
        </p:nvGraphicFramePr>
        <p:xfrm>
          <a:off x="5759733" y="3619074"/>
          <a:ext cx="2877768" cy="128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82" name="Equation" r:id="rId14" imgW="952200" imgH="507960" progId="Equation.DSMT4">
                  <p:embed/>
                </p:oleObj>
              </mc:Choice>
              <mc:Fallback>
                <p:oleObj name="Equation" r:id="rId14" imgW="952200" imgH="507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733" y="3619074"/>
                        <a:ext cx="2877768" cy="1280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2" name="Object 14"/>
          <p:cNvGraphicFramePr>
            <a:graphicFrameLocks noChangeAspect="1"/>
          </p:cNvGraphicFramePr>
          <p:nvPr/>
        </p:nvGraphicFramePr>
        <p:xfrm>
          <a:off x="3570447" y="5126876"/>
          <a:ext cx="3616624" cy="192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83" name="Equation" r:id="rId16" imgW="1434960" imgH="914400" progId="Equation.DSMT4">
                  <p:embed/>
                </p:oleObj>
              </mc:Choice>
              <mc:Fallback>
                <p:oleObj name="Equation" r:id="rId16" imgW="1434960" imgH="914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447" y="5126876"/>
                        <a:ext cx="3616624" cy="1922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4" name="Object 16"/>
          <p:cNvGraphicFramePr>
            <a:graphicFrameLocks noChangeAspect="1"/>
          </p:cNvGraphicFramePr>
          <p:nvPr/>
        </p:nvGraphicFramePr>
        <p:xfrm>
          <a:off x="2141008" y="5683119"/>
          <a:ext cx="1236328" cy="71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84" name="Equation" r:id="rId18" imgW="368280" imgH="253800" progId="Equation.DSMT4">
                  <p:embed/>
                </p:oleObj>
              </mc:Choice>
              <mc:Fallback>
                <p:oleObj name="Equation" r:id="rId18" imgW="36828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008" y="5683119"/>
                        <a:ext cx="1236328" cy="710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5" name="Object 17"/>
          <p:cNvGraphicFramePr>
            <a:graphicFrameLocks noChangeAspect="1"/>
          </p:cNvGraphicFramePr>
          <p:nvPr/>
        </p:nvGraphicFramePr>
        <p:xfrm>
          <a:off x="1190150" y="771394"/>
          <a:ext cx="3998647" cy="110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85" name="Equation" r:id="rId20" imgW="1460160" imgH="482400" progId="Equation.DSMT4">
                  <p:embed/>
                </p:oleObj>
              </mc:Choice>
              <mc:Fallback>
                <p:oleObj name="Equation" r:id="rId20" imgW="146016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150" y="771394"/>
                        <a:ext cx="3998647" cy="1101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6" name="Object 18"/>
          <p:cNvGraphicFramePr>
            <a:graphicFrameLocks noChangeAspect="1"/>
          </p:cNvGraphicFramePr>
          <p:nvPr/>
        </p:nvGraphicFramePr>
        <p:xfrm>
          <a:off x="8616510" y="3619074"/>
          <a:ext cx="2816895" cy="1224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86" name="Equation" r:id="rId22" imgW="901440" imgH="469800" progId="Equation.DSMT4">
                  <p:embed/>
                </p:oleObj>
              </mc:Choice>
              <mc:Fallback>
                <p:oleObj name="Equation" r:id="rId22" imgW="901440" imgH="469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510" y="3619074"/>
                        <a:ext cx="2816895" cy="1224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2930243" y="510764"/>
          <a:ext cx="4042728" cy="108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4" name="Equation" r:id="rId4" imgW="1460160" imgH="469800" progId="Equation.DSMT4">
                  <p:embed/>
                </p:oleObj>
              </mc:Choice>
              <mc:Fallback>
                <p:oleObj name="Equation" r:id="rId4" imgW="146016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243" y="510764"/>
                        <a:ext cx="4042728" cy="1086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808126" y="683934"/>
            <a:ext cx="219138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 dirty="0" smtClean="0"/>
              <a:t>例</a:t>
            </a:r>
            <a:r>
              <a:rPr lang="en-US" altLang="zh-CN" sz="3400" b="1" dirty="0" smtClean="0"/>
              <a:t>4. </a:t>
            </a:r>
            <a:r>
              <a:rPr lang="zh-CN" altLang="en-US" sz="3400" b="1" dirty="0"/>
              <a:t>证明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6901603" y="746904"/>
            <a:ext cx="476059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其中</a:t>
            </a:r>
            <a:r>
              <a:rPr lang="en-US" altLang="zh-CN" sz="3400" b="1" i="1"/>
              <a:t>A</a:t>
            </a:r>
            <a:r>
              <a:rPr lang="zh-CN" altLang="en-US" sz="3400" b="1" i="1"/>
              <a:t>，</a:t>
            </a:r>
            <a:r>
              <a:rPr lang="en-US" altLang="zh-CN" sz="3400" b="1" i="1"/>
              <a:t>B</a:t>
            </a:r>
            <a:r>
              <a:rPr lang="zh-CN" altLang="en-US" sz="3400" b="1"/>
              <a:t>是</a:t>
            </a:r>
            <a:r>
              <a:rPr lang="en-US" altLang="zh-CN" sz="3400" b="1" i="1"/>
              <a:t>n</a:t>
            </a:r>
            <a:r>
              <a:rPr lang="zh-CN" altLang="en-US" sz="3400" b="1"/>
              <a:t>阶方阵</a:t>
            </a:r>
            <a:r>
              <a:rPr lang="en-US" altLang="zh-CN" sz="3400" b="1"/>
              <a:t>.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093594" y="1635493"/>
            <a:ext cx="857033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证明：</a:t>
            </a:r>
          </a:p>
        </p:txBody>
      </p:sp>
      <p:graphicFrame>
        <p:nvGraphicFramePr>
          <p:cNvPr id="194568" name="Object 8"/>
          <p:cNvGraphicFramePr>
            <a:graphicFrameLocks noChangeAspect="1"/>
          </p:cNvGraphicFramePr>
          <p:nvPr/>
        </p:nvGraphicFramePr>
        <p:xfrm>
          <a:off x="2105326" y="2256455"/>
          <a:ext cx="7594283" cy="100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5" name="Equation" r:id="rId6" imgW="2971800" imgH="469800" progId="Equation.DSMT4">
                  <p:embed/>
                </p:oleObj>
              </mc:Choice>
              <mc:Fallback>
                <p:oleObj name="Equation" r:id="rId6" imgW="297180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326" y="2256455"/>
                        <a:ext cx="7594283" cy="100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1379062" y="3222008"/>
            <a:ext cx="34277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两端求行列式</a:t>
            </a:r>
          </a:p>
        </p:txBody>
      </p:sp>
      <p:graphicFrame>
        <p:nvGraphicFramePr>
          <p:cNvPr id="194570" name="Object 10"/>
          <p:cNvGraphicFramePr>
            <a:graphicFrameLocks noChangeAspect="1"/>
          </p:cNvGraphicFramePr>
          <p:nvPr/>
        </p:nvGraphicFramePr>
        <p:xfrm>
          <a:off x="2132612" y="3841221"/>
          <a:ext cx="7254240" cy="111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6" name="Equation" r:id="rId8" imgW="2539800" imgH="469800" progId="Equation.DSMT4">
                  <p:embed/>
                </p:oleObj>
              </mc:Choice>
              <mc:Fallback>
                <p:oleObj name="Equation" r:id="rId8" imgW="253980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612" y="3841221"/>
                        <a:ext cx="7254240" cy="1119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1" name="Object 11"/>
          <p:cNvGraphicFramePr>
            <a:graphicFrameLocks noChangeAspect="1"/>
          </p:cNvGraphicFramePr>
          <p:nvPr/>
        </p:nvGraphicFramePr>
        <p:xfrm>
          <a:off x="1761086" y="5126876"/>
          <a:ext cx="7525014" cy="11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7" name="Equation" r:id="rId10" imgW="2666880" imgH="469800" progId="Equation.DSMT4">
                  <p:embed/>
                </p:oleObj>
              </mc:Choice>
              <mc:Fallback>
                <p:oleObj name="Equation" r:id="rId10" imgW="266688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086" y="5126876"/>
                        <a:ext cx="7525014" cy="11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093594" y="524757"/>
            <a:ext cx="219138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 dirty="0" smtClean="0"/>
              <a:t>例</a:t>
            </a:r>
            <a:r>
              <a:rPr lang="en-US" altLang="zh-CN" sz="3400" b="1" dirty="0" smtClean="0"/>
              <a:t>5. </a:t>
            </a:r>
            <a:r>
              <a:rPr lang="zh-CN" altLang="en-US" sz="3400" b="1" dirty="0"/>
              <a:t>证明</a:t>
            </a:r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3379435" y="286868"/>
          <a:ext cx="5404997" cy="102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5" name="Equation" r:id="rId4" imgW="2120760" imgH="482400" progId="Equation.DSMT4">
                  <p:embed/>
                </p:oleObj>
              </mc:Choice>
              <mc:Fallback>
                <p:oleObj name="Equation" r:id="rId4" imgW="21207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35" y="286868"/>
                        <a:ext cx="5404997" cy="102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999138" y="1556779"/>
            <a:ext cx="180936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证明：</a:t>
            </a:r>
          </a:p>
        </p:txBody>
      </p:sp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2808499" y="1397604"/>
          <a:ext cx="6601443" cy="100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6" name="Equation" r:id="rId6" imgW="2628720" imgH="482400" progId="Equation.DSMT4">
                  <p:embed/>
                </p:oleObj>
              </mc:Choice>
              <mc:Fallback>
                <p:oleObj name="Equation" r:id="rId6" imgW="262872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499" y="1397604"/>
                        <a:ext cx="6601443" cy="100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1570073" y="2429625"/>
            <a:ext cx="41896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两边求行列式得</a:t>
            </a:r>
          </a:p>
        </p:txBody>
      </p:sp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1284606" y="4254030"/>
          <a:ext cx="9460319" cy="105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7" name="Equation" r:id="rId8" imgW="3606480" imgH="482400" progId="Equation.DSMT4">
                  <p:embed/>
                </p:oleObj>
              </mc:Choice>
              <mc:Fallback>
                <p:oleObj name="Equation" r:id="rId8" imgW="360648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6" y="4254030"/>
                        <a:ext cx="9460319" cy="105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7" name="Object 13"/>
          <p:cNvGraphicFramePr>
            <a:graphicFrameLocks noChangeAspect="1"/>
          </p:cNvGraphicFramePr>
          <p:nvPr/>
        </p:nvGraphicFramePr>
        <p:xfrm>
          <a:off x="2808499" y="3143295"/>
          <a:ext cx="6061992" cy="105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8" name="Equation" r:id="rId10" imgW="2311200" imgH="482400" progId="Equation.DSMT4">
                  <p:embed/>
                </p:oleObj>
              </mc:Choice>
              <mc:Fallback>
                <p:oleObj name="Equation" r:id="rId10" imgW="231120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499" y="3143295"/>
                        <a:ext cx="6061992" cy="1054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8" name="Object 14"/>
          <p:cNvGraphicFramePr>
            <a:graphicFrameLocks noChangeAspect="1"/>
          </p:cNvGraphicFramePr>
          <p:nvPr/>
        </p:nvGraphicFramePr>
        <p:xfrm>
          <a:off x="2926045" y="5523942"/>
          <a:ext cx="6865921" cy="105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9" name="Equation" r:id="rId12" imgW="2616120" imgH="482400" progId="Equation.DSMT4">
                  <p:embed/>
                </p:oleObj>
              </mc:Choice>
              <mc:Fallback>
                <p:oleObj name="Equation" r:id="rId12" imgW="261612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45" y="5523942"/>
                        <a:ext cx="6865921" cy="105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1233198" y="5623646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/>
              <a:t>另外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2" grpId="0"/>
      <p:bldP spid="1955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379062" y="3143295"/>
            <a:ext cx="9710103" cy="377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利用</a:t>
            </a:r>
            <a:r>
              <a:rPr lang="zh-CN" altLang="en-US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分块矩阵求行列式的过程，应首先</a:t>
            </a:r>
          </a:p>
          <a:p>
            <a:pPr algn="l">
              <a:spcBef>
                <a:spcPct val="50000"/>
              </a:spcBef>
            </a:pPr>
            <a:r>
              <a:rPr lang="zh-CN" altLang="en-US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利用初等分块矩阵将原矩阵化成</a:t>
            </a:r>
          </a:p>
          <a:p>
            <a:pPr algn="l">
              <a:spcBef>
                <a:spcPct val="50000"/>
              </a:spcBef>
            </a:pPr>
            <a:endParaRPr lang="zh-CN" altLang="en-US" sz="34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</a:pPr>
            <a:endParaRPr lang="zh-CN" altLang="en-US" sz="34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形矩阵，再两端取行列式</a:t>
            </a:r>
            <a:r>
              <a:rPr lang="en-US" altLang="zh-CN" sz="34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3568347" y="4570634"/>
          <a:ext cx="4475127" cy="13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7" name="Equation" r:id="rId4" imgW="1358640" imgH="482400" progId="Equation.DSMT4">
                  <p:embed/>
                </p:oleObj>
              </mc:Choice>
              <mc:Fallback>
                <p:oleObj name="Equation" r:id="rId4" imgW="13586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347" y="4570634"/>
                        <a:ext cx="4475127" cy="13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523032" y="1915364"/>
          <a:ext cx="6855425" cy="106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8" name="Equation" r:id="rId6" imgW="2577960" imgH="482400" progId="Equation.DSMT4">
                  <p:embed/>
                </p:oleObj>
              </mc:Choice>
              <mc:Fallback>
                <p:oleObj name="Equation" r:id="rId6" imgW="25779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32" y="1915364"/>
                        <a:ext cx="6855425" cy="1068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3033096" y="762647"/>
          <a:ext cx="6032606" cy="105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9" name="Equation" r:id="rId8" imgW="2298600" imgH="482400" progId="Equation.DSMT4">
                  <p:embed/>
                </p:oleObj>
              </mc:Choice>
              <mc:Fallback>
                <p:oleObj name="Equation" r:id="rId8" imgW="229860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096" y="762647"/>
                        <a:ext cx="6032606" cy="105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1203707" y="310916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 dirty="0"/>
              <a:t>于是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1952096" y="2588802"/>
          <a:ext cx="6036804" cy="1290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3" name="Equation" r:id="rId4" imgW="1981080" imgH="507960" progId="Equation.DSMT4">
                  <p:embed/>
                </p:oleObj>
              </mc:Choice>
              <mc:Fallback>
                <p:oleObj name="Equation" r:id="rId4" imgW="198108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6" y="2588802"/>
                        <a:ext cx="6036804" cy="1290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148656" y="524757"/>
            <a:ext cx="914501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 algn="l"/>
            <a:r>
              <a:rPr lang="zh-CN" altLang="en-US" sz="3400" b="1" dirty="0">
                <a:ea typeface="华文楷体" pitchFamily="2" charset="-122"/>
              </a:rPr>
              <a:t>另外</a:t>
            </a:r>
            <a:r>
              <a:rPr lang="en-US" altLang="zh-CN" sz="3400" b="1" dirty="0">
                <a:ea typeface="华文楷体" pitchFamily="2" charset="-122"/>
              </a:rPr>
              <a:t>, </a:t>
            </a:r>
            <a:r>
              <a:rPr lang="zh-CN" altLang="en-US" sz="3400" b="1" dirty="0">
                <a:ea typeface="华文楷体" pitchFamily="2" charset="-122"/>
              </a:rPr>
              <a:t>若</a:t>
            </a:r>
            <a:r>
              <a:rPr lang="en-US" altLang="zh-CN" sz="3400" b="1" i="1" dirty="0">
                <a:ea typeface="华文楷体" pitchFamily="2" charset="-122"/>
              </a:rPr>
              <a:t>A</a:t>
            </a:r>
            <a:r>
              <a:rPr lang="en-US" altLang="zh-CN" sz="3400" b="1" dirty="0">
                <a:ea typeface="华文楷体" pitchFamily="2" charset="-122"/>
              </a:rPr>
              <a:t>, </a:t>
            </a:r>
            <a:r>
              <a:rPr lang="en-US" altLang="zh-CN" sz="3400" b="1" i="1" dirty="0">
                <a:ea typeface="华文楷体" pitchFamily="2" charset="-122"/>
              </a:rPr>
              <a:t>B</a:t>
            </a:r>
            <a:r>
              <a:rPr lang="zh-CN" altLang="en-US" sz="3400" b="1" dirty="0">
                <a:latin typeface="华文楷体" pitchFamily="2" charset="-122"/>
                <a:ea typeface="华文楷体" pitchFamily="2" charset="-122"/>
              </a:rPr>
              <a:t>可逆</a:t>
            </a:r>
            <a:r>
              <a:rPr lang="en-US" altLang="zh-CN" sz="3400" b="1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3400" b="1" dirty="0" smtClean="0">
                <a:latin typeface="华文楷体" pitchFamily="2" charset="-122"/>
                <a:ea typeface="华文楷体" pitchFamily="2" charset="-122"/>
              </a:rPr>
              <a:t>则易证明下面</a:t>
            </a:r>
            <a:r>
              <a:rPr lang="zh-CN" altLang="en-US" sz="3400" b="1" dirty="0">
                <a:latin typeface="华文楷体" pitchFamily="2" charset="-122"/>
                <a:ea typeface="华文楷体" pitchFamily="2" charset="-122"/>
              </a:rPr>
              <a:t>结论成立</a:t>
            </a:r>
            <a:r>
              <a:rPr lang="en-US" altLang="zh-CN" sz="3400" b="1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952096" y="1240177"/>
          <a:ext cx="4760595" cy="126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4" name="Equation" r:id="rId6" imgW="1587240" imgH="507960" progId="Equation.DSMT4">
                  <p:embed/>
                </p:oleObj>
              </mc:Choice>
              <mc:Fallback>
                <p:oleObj name="Equation" r:id="rId6" imgW="158724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6" y="1240177"/>
                        <a:ext cx="4760595" cy="126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2046553" y="3856964"/>
          <a:ext cx="5125826" cy="136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5" name="Equation" r:id="rId8" imgW="1587240" imgH="507960" progId="Equation.DSMT4">
                  <p:embed/>
                </p:oleObj>
              </mc:Choice>
              <mc:Fallback>
                <p:oleObj name="Equation" r:id="rId8" imgW="158724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553" y="3856964"/>
                        <a:ext cx="5125826" cy="1366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2046553" y="5205590"/>
          <a:ext cx="6276093" cy="133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6" name="Equation" r:id="rId10" imgW="1981080" imgH="507960" progId="Equation.DSMT4">
                  <p:embed/>
                </p:oleObj>
              </mc:Choice>
              <mc:Fallback>
                <p:oleObj name="Equation" r:id="rId10" imgW="198108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553" y="5205590"/>
                        <a:ext cx="6276093" cy="1339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500584" y="105842"/>
            <a:ext cx="11524218" cy="85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>
            <a:lvl1pPr marL="981075" indent="-9810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60463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9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1923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800" b="1" dirty="0">
                <a:solidFill>
                  <a:srgbClr val="000099"/>
                </a:solidFill>
                <a:ea typeface="黑体" pitchFamily="49" charset="-122"/>
              </a:rPr>
              <a:t>一、分块矩阵的初等变换和分块初等矩阵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808126" y="1976304"/>
            <a:ext cx="11139540" cy="48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452438" indent="-45243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3182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与一般矩阵一样，分块矩阵也可以定义</a:t>
            </a:r>
            <a:r>
              <a:rPr lang="zh-CN" altLang="en-US" sz="3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初等变换</a:t>
            </a:r>
            <a:r>
              <a:rPr lang="en-US" altLang="zh-CN" sz="3400" b="1">
                <a:ea typeface="黑体" pitchFamily="49" charset="-12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交换两块</a:t>
            </a:r>
            <a:r>
              <a:rPr lang="zh-CN" altLang="en-US" sz="34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，表示为</a:t>
            </a:r>
            <a:r>
              <a:rPr lang="en-US" altLang="zh-CN" sz="3400" b="1" i="1">
                <a:solidFill>
                  <a:srgbClr val="A50021"/>
                </a:solidFill>
                <a:ea typeface="黑体" pitchFamily="49" charset="-122"/>
              </a:rPr>
              <a:t>R</a:t>
            </a:r>
            <a:r>
              <a:rPr lang="en-US" altLang="zh-CN" sz="3400" b="1" i="1" baseline="-25000">
                <a:solidFill>
                  <a:srgbClr val="A50021"/>
                </a:solidFill>
                <a:ea typeface="黑体" pitchFamily="49" charset="-122"/>
              </a:rPr>
              <a:t>i </a:t>
            </a:r>
            <a:r>
              <a:rPr lang="en-US" altLang="zh-CN" b="1">
                <a:solidFill>
                  <a:srgbClr val="A50021"/>
                </a:solidFill>
                <a:sym typeface="Symbol" pitchFamily="18" charset="2"/>
              </a:rPr>
              <a:t></a:t>
            </a:r>
            <a:r>
              <a:rPr lang="en-US" altLang="zh-CN"/>
              <a:t> </a:t>
            </a:r>
            <a:r>
              <a:rPr lang="en-US" altLang="zh-CN" sz="3400" b="1" i="1">
                <a:solidFill>
                  <a:srgbClr val="A50021"/>
                </a:solidFill>
                <a:ea typeface="黑体" pitchFamily="49" charset="-122"/>
              </a:rPr>
              <a:t>R</a:t>
            </a:r>
            <a:r>
              <a:rPr lang="en-US" altLang="zh-CN" sz="3400" b="1" i="1" baseline="-25000">
                <a:solidFill>
                  <a:srgbClr val="A50021"/>
                </a:solidFill>
                <a:ea typeface="黑体" pitchFamily="49" charset="-122"/>
              </a:rPr>
              <a:t>j</a:t>
            </a:r>
            <a:r>
              <a:rPr lang="en-US" altLang="zh-CN" sz="3400" b="1" i="1" baseline="-25000">
                <a:ea typeface="黑体" pitchFamily="49" charset="-122"/>
              </a:rPr>
              <a:t> </a:t>
            </a:r>
            <a:r>
              <a:rPr lang="en-US" altLang="zh-CN" sz="3400" b="1">
                <a:ea typeface="黑体" pitchFamily="49" charset="-122"/>
              </a:rPr>
              <a:t>(</a:t>
            </a:r>
            <a:r>
              <a:rPr lang="en-US" altLang="zh-CN" sz="3400" b="1" i="1">
                <a:solidFill>
                  <a:srgbClr val="000099"/>
                </a:solidFill>
              </a:rPr>
              <a:t>C</a:t>
            </a:r>
            <a:r>
              <a:rPr lang="en-US" altLang="zh-CN" sz="3400" b="1" i="1" baseline="-25000">
                <a:solidFill>
                  <a:srgbClr val="000099"/>
                </a:solidFill>
              </a:rPr>
              <a:t>i </a:t>
            </a:r>
            <a:r>
              <a:rPr lang="en-US" altLang="zh-CN" b="1">
                <a:solidFill>
                  <a:srgbClr val="000099"/>
                </a:solidFill>
                <a:sym typeface="Symbol" pitchFamily="18" charset="2"/>
              </a:rPr>
              <a:t></a:t>
            </a:r>
            <a:r>
              <a:rPr lang="en-US" altLang="zh-CN"/>
              <a:t> </a:t>
            </a:r>
            <a:r>
              <a:rPr lang="en-US" altLang="zh-CN" sz="3400" b="1" i="1">
                <a:solidFill>
                  <a:srgbClr val="000099"/>
                </a:solidFill>
              </a:rPr>
              <a:t>C</a:t>
            </a:r>
            <a:r>
              <a:rPr lang="en-US" altLang="zh-CN" sz="3400" b="1" i="1" baseline="-25000">
                <a:solidFill>
                  <a:srgbClr val="000099"/>
                </a:solidFill>
              </a:rPr>
              <a:t>j</a:t>
            </a:r>
            <a:r>
              <a:rPr lang="en-US" altLang="zh-CN"/>
              <a:t> </a:t>
            </a:r>
            <a:r>
              <a:rPr lang="en-US" altLang="zh-CN" b="1"/>
              <a:t>)</a:t>
            </a:r>
            <a:r>
              <a:rPr lang="en-US" altLang="zh-CN" sz="3400" b="1">
                <a:ea typeface="黑体" pitchFamily="49" charset="-12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用一个</a:t>
            </a:r>
            <a:r>
              <a:rPr lang="zh-CN" altLang="en-US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可逆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矩阵</a:t>
            </a:r>
            <a:r>
              <a:rPr lang="en-US" altLang="zh-CN" sz="3400" b="1" i="1">
                <a:ea typeface="黑体" pitchFamily="49" charset="-122"/>
              </a:rPr>
              <a:t>P</a:t>
            </a:r>
            <a:r>
              <a:rPr lang="zh-CN" altLang="en-US" sz="34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左乘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右乘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某一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400" b="1" i="1">
                <a:ea typeface="黑体" pitchFamily="49" charset="-122"/>
              </a:rPr>
              <a:t>i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块</a:t>
            </a:r>
            <a:r>
              <a:rPr lang="zh-CN" altLang="en-US" sz="34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4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表示为</a:t>
            </a:r>
            <a:r>
              <a:rPr lang="en-US" altLang="zh-CN" sz="3400" b="1" i="1">
                <a:solidFill>
                  <a:srgbClr val="A50021"/>
                </a:solidFill>
                <a:ea typeface="黑体" pitchFamily="49" charset="-122"/>
              </a:rPr>
              <a:t>PR</a:t>
            </a:r>
            <a:r>
              <a:rPr lang="en-US" altLang="zh-CN" sz="3400" b="1" i="1" baseline="-25000">
                <a:solidFill>
                  <a:srgbClr val="A50021"/>
                </a:solidFill>
                <a:ea typeface="黑体" pitchFamily="49" charset="-122"/>
              </a:rPr>
              <a:t>i  </a:t>
            </a:r>
            <a:r>
              <a:rPr lang="en-US" altLang="zh-CN" sz="3400" b="1">
                <a:ea typeface="黑体" pitchFamily="49" charset="-122"/>
              </a:rPr>
              <a:t>(</a:t>
            </a:r>
            <a:r>
              <a:rPr lang="en-US" altLang="zh-CN" sz="3400" b="1" i="1">
                <a:solidFill>
                  <a:srgbClr val="000099"/>
                </a:solidFill>
                <a:ea typeface="黑体" pitchFamily="49" charset="-122"/>
              </a:rPr>
              <a:t>C</a:t>
            </a:r>
            <a:r>
              <a:rPr lang="en-US" altLang="zh-CN" sz="3400" b="1" i="1" baseline="-25000">
                <a:solidFill>
                  <a:srgbClr val="000099"/>
                </a:solidFill>
                <a:ea typeface="黑体" pitchFamily="49" charset="-122"/>
              </a:rPr>
              <a:t>i</a:t>
            </a:r>
            <a:r>
              <a:rPr lang="en-US" altLang="zh-CN" sz="3400" b="1" i="1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3400" b="1">
                <a:ea typeface="黑体" pitchFamily="49" charset="-122"/>
              </a:rPr>
              <a:t>)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(3)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某</a:t>
            </a:r>
            <a:r>
              <a:rPr lang="en-US" altLang="zh-CN" sz="3400" b="1"/>
              <a:t>(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400" b="1" i="1"/>
              <a:t>j</a:t>
            </a:r>
            <a:r>
              <a:rPr lang="en-US" altLang="zh-CN" sz="3400" b="1"/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块</a:t>
            </a:r>
            <a:r>
              <a:rPr lang="zh-CN" altLang="en-US" sz="34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4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左乘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右乘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矩阵</a:t>
            </a:r>
            <a:r>
              <a:rPr lang="en-US" altLang="zh-CN" sz="3400" b="1" i="1"/>
              <a:t>P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加到另一</a:t>
            </a:r>
            <a:r>
              <a:rPr lang="en-US" altLang="zh-CN" sz="3400" b="1"/>
              <a:t>(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400" b="1" i="1"/>
              <a:t>i</a:t>
            </a:r>
            <a:r>
              <a:rPr lang="en-US" altLang="zh-CN" sz="3400" b="1"/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块</a:t>
            </a:r>
            <a:r>
              <a:rPr lang="zh-CN" altLang="en-US" sz="34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上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表示为</a:t>
            </a:r>
            <a:r>
              <a:rPr lang="en-US" altLang="zh-CN" sz="3400" b="1" i="1">
                <a:solidFill>
                  <a:srgbClr val="A50021"/>
                </a:solidFill>
              </a:rPr>
              <a:t>R</a:t>
            </a:r>
            <a:r>
              <a:rPr lang="en-US" altLang="zh-CN" sz="3400" b="1" i="1" baseline="-25000">
                <a:solidFill>
                  <a:srgbClr val="A50021"/>
                </a:solidFill>
              </a:rPr>
              <a:t>i</a:t>
            </a:r>
            <a:r>
              <a:rPr lang="en-US" altLang="zh-CN" sz="3400" b="1" i="1">
                <a:solidFill>
                  <a:srgbClr val="A50021"/>
                </a:solidFill>
              </a:rPr>
              <a:t>+PR</a:t>
            </a:r>
            <a:r>
              <a:rPr lang="en-US" altLang="zh-CN" sz="3400" b="1" i="1" baseline="-25000">
                <a:solidFill>
                  <a:srgbClr val="A50021"/>
                </a:solidFill>
              </a:rPr>
              <a:t>j</a:t>
            </a:r>
            <a:r>
              <a:rPr lang="en-US" altLang="zh-CN" sz="3400">
                <a:solidFill>
                  <a:srgbClr val="A50021"/>
                </a:solidFill>
              </a:rPr>
              <a:t> </a:t>
            </a:r>
            <a:r>
              <a:rPr lang="en-US" altLang="zh-CN" sz="3400"/>
              <a:t> </a:t>
            </a:r>
            <a:r>
              <a:rPr lang="en-US" altLang="zh-CN" sz="3400" b="1"/>
              <a:t>(</a:t>
            </a:r>
            <a:r>
              <a:rPr lang="en-US" altLang="zh-CN" sz="3400" b="1" i="1">
                <a:solidFill>
                  <a:srgbClr val="000099"/>
                </a:solidFill>
              </a:rPr>
              <a:t>C</a:t>
            </a:r>
            <a:r>
              <a:rPr lang="en-US" altLang="zh-CN" sz="3400" b="1" i="1" baseline="-25000">
                <a:solidFill>
                  <a:srgbClr val="000099"/>
                </a:solidFill>
              </a:rPr>
              <a:t>i</a:t>
            </a:r>
            <a:r>
              <a:rPr lang="en-US" altLang="zh-CN" sz="3400" b="1" i="1">
                <a:solidFill>
                  <a:srgbClr val="000099"/>
                </a:solidFill>
              </a:rPr>
              <a:t>+C</a:t>
            </a:r>
            <a:r>
              <a:rPr lang="en-US" altLang="zh-CN" sz="3400" b="1" i="1" baseline="-25000">
                <a:solidFill>
                  <a:srgbClr val="000099"/>
                </a:solidFill>
              </a:rPr>
              <a:t>j</a:t>
            </a:r>
            <a:r>
              <a:rPr lang="en-US" altLang="zh-CN" sz="3400" b="1" i="1">
                <a:solidFill>
                  <a:srgbClr val="000099"/>
                </a:solidFill>
              </a:rPr>
              <a:t>P</a:t>
            </a:r>
            <a:r>
              <a:rPr lang="en-US" altLang="zh-CN" sz="3400"/>
              <a:t> </a:t>
            </a:r>
            <a:r>
              <a:rPr lang="en-US" altLang="zh-CN" sz="3400" b="1"/>
              <a:t>).</a:t>
            </a:r>
            <a:endParaRPr lang="en-US" altLang="zh-CN" sz="3400" b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注意 矩阵</a:t>
            </a:r>
            <a:r>
              <a:rPr lang="en-US" altLang="zh-CN" sz="3400" b="1" i="1">
                <a:ea typeface="黑体" pitchFamily="49" charset="-122"/>
              </a:rPr>
              <a:t>P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的行数和列数</a:t>
            </a:r>
            <a:r>
              <a:rPr lang="zh-CN" altLang="en-US" sz="3400" b="1" u="sng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要使矩阵运算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可行</a:t>
            </a: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808126" y="1113954"/>
            <a:ext cx="8284862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4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分块矩阵的初等变换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999137" y="48978"/>
            <a:ext cx="923572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/>
              <a:t>例如</a:t>
            </a: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3072977" y="286867"/>
          <a:ext cx="5375611" cy="1829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1" name="Equation" r:id="rId4" imgW="1739880" imgH="711000" progId="Equation.DSMT4">
                  <p:embed/>
                </p:oleObj>
              </mc:Choice>
              <mc:Fallback>
                <p:oleObj name="Equation" r:id="rId4" imgW="173988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977" y="286867"/>
                        <a:ext cx="5375611" cy="1829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492410" y="1962591"/>
          <a:ext cx="7768501" cy="176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2" name="Equation" r:id="rId6" imgW="2603160" imgH="711000" progId="Equation.DSMT4">
                  <p:embed/>
                </p:oleObj>
              </mc:Choice>
              <mc:Fallback>
                <p:oleObj name="Equation" r:id="rId6" imgW="26031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410" y="1962591"/>
                        <a:ext cx="7768501" cy="1766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1217437" y="3561350"/>
          <a:ext cx="8349933" cy="188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3" name="Equation" r:id="rId8" imgW="2997000" imgH="812520" progId="Equation.DSMT4">
                  <p:embed/>
                </p:oleObj>
              </mc:Choice>
              <mc:Fallback>
                <p:oleObj name="Equation" r:id="rId8" imgW="2997000" imgH="812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437" y="3561350"/>
                        <a:ext cx="8349933" cy="1883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1423142" y="5350773"/>
          <a:ext cx="7955315" cy="1680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4" name="Equation" r:id="rId10" imgW="3213000" imgH="812520" progId="Equation.DSMT4">
                  <p:embed/>
                </p:oleObj>
              </mc:Choice>
              <mc:Fallback>
                <p:oleObj name="Equation" r:id="rId10" imgW="3213000" imgH="8125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42" y="5350773"/>
                        <a:ext cx="7955315" cy="1680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287" name="Group 15"/>
          <p:cNvGrpSpPr>
            <a:grpSpLocks/>
          </p:cNvGrpSpPr>
          <p:nvPr/>
        </p:nvGrpSpPr>
        <p:grpSpPr bwMode="auto">
          <a:xfrm>
            <a:off x="4044828" y="286868"/>
            <a:ext cx="4286215" cy="3412670"/>
            <a:chOff x="1927" y="300"/>
            <a:chExt cx="2042" cy="1951"/>
          </a:xfrm>
        </p:grpSpPr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927" y="300"/>
              <a:ext cx="1996" cy="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1973" y="1979"/>
              <a:ext cx="1996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1927" y="981"/>
              <a:ext cx="1996" cy="317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1927" y="1298"/>
              <a:ext cx="1996" cy="317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2292" name="Group 20"/>
          <p:cNvGrpSpPr>
            <a:grpSpLocks/>
          </p:cNvGrpSpPr>
          <p:nvPr/>
        </p:nvGrpSpPr>
        <p:grpSpPr bwMode="auto">
          <a:xfrm>
            <a:off x="4044828" y="286867"/>
            <a:ext cx="3142244" cy="5079647"/>
            <a:chOff x="1927" y="300"/>
            <a:chExt cx="1497" cy="2904"/>
          </a:xfrm>
        </p:grpSpPr>
        <p:sp>
          <p:nvSpPr>
            <p:cNvPr id="182288" name="Rectangle 16"/>
            <p:cNvSpPr>
              <a:spLocks noChangeArrowheads="1"/>
            </p:cNvSpPr>
            <p:nvPr/>
          </p:nvSpPr>
          <p:spPr bwMode="auto">
            <a:xfrm>
              <a:off x="1927" y="300"/>
              <a:ext cx="409" cy="95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9" name="Rectangle 17"/>
            <p:cNvSpPr>
              <a:spLocks noChangeArrowheads="1"/>
            </p:cNvSpPr>
            <p:nvPr/>
          </p:nvSpPr>
          <p:spPr bwMode="auto">
            <a:xfrm>
              <a:off x="2971" y="2251"/>
              <a:ext cx="409" cy="95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0" name="Rectangle 18"/>
            <p:cNvSpPr>
              <a:spLocks noChangeArrowheads="1"/>
            </p:cNvSpPr>
            <p:nvPr/>
          </p:nvSpPr>
          <p:spPr bwMode="auto">
            <a:xfrm>
              <a:off x="2971" y="300"/>
              <a:ext cx="453" cy="998"/>
            </a:xfrm>
            <a:prstGeom prst="rect">
              <a:avLst/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1" name="Rectangle 19"/>
            <p:cNvSpPr>
              <a:spLocks noChangeArrowheads="1"/>
            </p:cNvSpPr>
            <p:nvPr/>
          </p:nvSpPr>
          <p:spPr bwMode="auto">
            <a:xfrm>
              <a:off x="1927" y="2205"/>
              <a:ext cx="453" cy="998"/>
            </a:xfrm>
            <a:prstGeom prst="rect">
              <a:avLst/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1821957" y="208154"/>
          <a:ext cx="7174477" cy="166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5" name="Equation" r:id="rId4" imgW="2920680" imgH="812520" progId="Equation.DSMT4">
                  <p:embed/>
                </p:oleObj>
              </mc:Choice>
              <mc:Fallback>
                <p:oleObj name="Equation" r:id="rId4" imgW="2920680" imgH="812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957" y="208154"/>
                        <a:ext cx="7174477" cy="1663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5969635" y="3563100"/>
          <a:ext cx="151130" cy="23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6" name="公式" r:id="rId6" imgW="114120" imgH="215640" progId="Equation.3">
                  <p:embed/>
                </p:oleObj>
              </mc:Choice>
              <mc:Fallback>
                <p:oleObj name="公式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635" y="3563100"/>
                        <a:ext cx="151130" cy="237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1265714" y="1721203"/>
          <a:ext cx="9672320" cy="209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7" name="Equation" r:id="rId8" imgW="4343400" imgH="1130040" progId="Equation.DSMT4">
                  <p:embed/>
                </p:oleObj>
              </mc:Choice>
              <mc:Fallback>
                <p:oleObj name="Equation" r:id="rId8" imgW="4343400" imgH="1130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714" y="1721203"/>
                        <a:ext cx="9672320" cy="2097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/>
        </p:nvGraphicFramePr>
        <p:xfrm>
          <a:off x="1588965" y="4308255"/>
          <a:ext cx="8912472" cy="1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8" name="Equation" r:id="rId10" imgW="3009600" imgH="711000" progId="Equation.DSMT4">
                  <p:embed/>
                </p:oleObj>
              </mc:Choice>
              <mc:Fallback>
                <p:oleObj name="Equation" r:id="rId10" imgW="300960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65" y="4308255"/>
                        <a:ext cx="8912472" cy="175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1190150" y="3841221"/>
            <a:ext cx="10377593" cy="52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700" b="1" i="1">
                <a:ea typeface="黑体" pitchFamily="49" charset="-122"/>
              </a:rPr>
              <a:t>P</a:t>
            </a:r>
            <a:r>
              <a:rPr lang="zh-CN" altLang="en-US" sz="2700" b="1">
                <a:latin typeface="黑体" pitchFamily="49" charset="-122"/>
                <a:ea typeface="黑体" pitchFamily="49" charset="-122"/>
              </a:rPr>
              <a:t>的行数等于第三行子块的行数，列数为第二行子块的行数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1284605" y="6146653"/>
            <a:ext cx="9806658" cy="52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700" b="1" i="1">
                <a:ea typeface="黑体" pitchFamily="49" charset="-122"/>
              </a:rPr>
              <a:t>Q</a:t>
            </a:r>
            <a:r>
              <a:rPr lang="zh-CN" altLang="en-US" sz="2700" b="1">
                <a:latin typeface="黑体" pitchFamily="49" charset="-122"/>
                <a:ea typeface="黑体" pitchFamily="49" charset="-122"/>
              </a:rPr>
              <a:t>的列数等于第二列子块的列数，行数为第四列子块的列数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5" grpId="0"/>
      <p:bldP spid="1833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190149" y="367330"/>
            <a:ext cx="7615273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4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分块初等矩阵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664530" y="1953845"/>
            <a:ext cx="323879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分块单位矩阵</a:t>
            </a:r>
          </a:p>
        </p:txBody>
      </p:sp>
      <p:graphicFrame>
        <p:nvGraphicFramePr>
          <p:cNvPr id="184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988661"/>
              </p:ext>
            </p:extLst>
          </p:nvPr>
        </p:nvGraphicFramePr>
        <p:xfrm>
          <a:off x="4859338" y="739775"/>
          <a:ext cx="5322887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7" name="Equation" r:id="rId4" imgW="2412720" imgH="1650960" progId="Equation.DSMT4">
                  <p:embed/>
                </p:oleObj>
              </mc:Choice>
              <mc:Fallback>
                <p:oleObj name="Equation" r:id="rId4" imgW="2412720" imgH="1650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739775"/>
                        <a:ext cx="5322887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190150" y="3856964"/>
            <a:ext cx="10281038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进行一次分块矩阵初等变换得到的分块矩阵称为</a:t>
            </a:r>
            <a:r>
              <a:rPr lang="zh-CN" altLang="en-US" sz="3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分块初等矩阵</a:t>
            </a:r>
            <a:r>
              <a:rPr lang="en-US" altLang="zh-CN" sz="3400" b="1">
                <a:solidFill>
                  <a:srgbClr val="0000CC"/>
                </a:solidFill>
                <a:ea typeface="黑体" pitchFamily="49" charset="-122"/>
              </a:rPr>
              <a:t>.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1259683" y="5126876"/>
            <a:ext cx="10474149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以下我们用常用的二行二列分块初等矩阵来定义这些分块初等矩阵</a:t>
            </a:r>
            <a:r>
              <a:rPr lang="en-US" altLang="zh-CN" sz="3400" b="1"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/>
      <p:bldP spid="184328" grpId="0"/>
      <p:bldP spid="1843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62" name="Rectangle 18"/>
          <p:cNvSpPr>
            <a:spLocks noChangeArrowheads="1"/>
          </p:cNvSpPr>
          <p:nvPr/>
        </p:nvSpPr>
        <p:spPr bwMode="auto">
          <a:xfrm>
            <a:off x="1284605" y="539690"/>
            <a:ext cx="21968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algn="l"/>
            <a:r>
              <a:rPr kumimoji="0" lang="zh-CN" altLang="en-US" sz="3400" b="1" dirty="0">
                <a:latin typeface="黑体" pitchFamily="49" charset="-122"/>
                <a:ea typeface="黑体" pitchFamily="49" charset="-122"/>
              </a:rPr>
              <a:t>单位矩阵</a:t>
            </a:r>
            <a:r>
              <a:rPr kumimoji="0" lang="zh-CN" altLang="en-US" sz="3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aphicFrame>
        <p:nvGraphicFramePr>
          <p:cNvPr id="185363" name="Object 19"/>
          <p:cNvGraphicFramePr>
            <a:graphicFrameLocks noChangeAspect="1"/>
          </p:cNvGraphicFramePr>
          <p:nvPr/>
        </p:nvGraphicFramePr>
        <p:xfrm>
          <a:off x="3284979" y="446044"/>
          <a:ext cx="1903818" cy="106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6" name="Equation" r:id="rId4" imgW="723600" imgH="482400" progId="Equation.DSMT4">
                  <p:embed/>
                </p:oleObj>
              </mc:Choice>
              <mc:Fallback>
                <p:oleObj name="Equation" r:id="rId4" imgW="723600" imgH="482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979" y="446044"/>
                        <a:ext cx="1903818" cy="1068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5092242" y="572925"/>
            <a:ext cx="635339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algn="l"/>
            <a:r>
              <a:rPr kumimoji="0" lang="zh-CN" altLang="en-US" sz="3400" b="1">
                <a:latin typeface="黑体" pitchFamily="49" charset="-122"/>
                <a:ea typeface="黑体" pitchFamily="49" charset="-122"/>
              </a:rPr>
              <a:t>与其相应的三种分块初等矩阵为</a:t>
            </a:r>
          </a:p>
        </p:txBody>
      </p:sp>
      <p:graphicFrame>
        <p:nvGraphicFramePr>
          <p:cNvPr id="1853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687102"/>
              </p:ext>
            </p:extLst>
          </p:nvPr>
        </p:nvGraphicFramePr>
        <p:xfrm>
          <a:off x="2011053" y="1546002"/>
          <a:ext cx="5114267" cy="118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7" name="Equation" r:id="rId6" imgW="2044440" imgH="545760" progId="Equation.DSMT4">
                  <p:embed/>
                </p:oleObj>
              </mc:Choice>
              <mc:Fallback>
                <p:oleObj name="Equation" r:id="rId6" imgW="2044440" imgH="5457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053" y="1546002"/>
                        <a:ext cx="5114267" cy="11894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7258582" y="3380956"/>
            <a:ext cx="226778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653912"/>
              </p:ext>
            </p:extLst>
          </p:nvPr>
        </p:nvGraphicFramePr>
        <p:xfrm>
          <a:off x="2012751" y="2798422"/>
          <a:ext cx="5126227" cy="1257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8" name="Equation" r:id="rId8" imgW="1904760" imgH="545760" progId="Equation.DSMT4">
                  <p:embed/>
                </p:oleObj>
              </mc:Choice>
              <mc:Fallback>
                <p:oleObj name="Equation" r:id="rId8" imgW="1904760" imgH="5457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751" y="2798422"/>
                        <a:ext cx="5126227" cy="12576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948845"/>
              </p:ext>
            </p:extLst>
          </p:nvPr>
        </p:nvGraphicFramePr>
        <p:xfrm>
          <a:off x="2156768" y="4967699"/>
          <a:ext cx="9219962" cy="111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9" name="Equation" r:id="rId10" imgW="4178160" imgH="545760" progId="Equation.DSMT4">
                  <p:embed/>
                </p:oleObj>
              </mc:Choice>
              <mc:Fallback>
                <p:oleObj name="Equation" r:id="rId10" imgW="4178160" imgH="5457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768" y="4967699"/>
                        <a:ext cx="9219962" cy="11194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62997"/>
              </p:ext>
            </p:extLst>
          </p:nvPr>
        </p:nvGraphicFramePr>
        <p:xfrm>
          <a:off x="1508696" y="4210298"/>
          <a:ext cx="7684540" cy="61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0" name="Equation" r:id="rId12" imgW="2933640" imgH="279360" progId="Equation.DSMT4">
                  <p:embed/>
                </p:oleObj>
              </mc:Choice>
              <mc:Fallback>
                <p:oleObj name="Equation" r:id="rId12" imgW="2933640" imgH="2793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696" y="4210298"/>
                        <a:ext cx="7684540" cy="613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8" name="Rectangle 8"/>
          <p:cNvSpPr>
            <a:spLocks noGrp="1" noChangeArrowheads="1"/>
          </p:cNvSpPr>
          <p:nvPr>
            <p:ph type="title"/>
          </p:nvPr>
        </p:nvSpPr>
        <p:spPr>
          <a:xfrm>
            <a:off x="713669" y="286867"/>
            <a:ext cx="9974580" cy="783637"/>
          </a:xfrm>
        </p:spPr>
        <p:txBody>
          <a:bodyPr/>
          <a:lstStyle/>
          <a:p>
            <a:r>
              <a:rPr lang="zh-CN" altLang="en-US" sz="3900">
                <a:solidFill>
                  <a:srgbClr val="FF0000"/>
                </a:solidFill>
              </a:rPr>
              <a:t>定理</a:t>
            </a:r>
          </a:p>
        </p:txBody>
      </p:sp>
      <p:sp>
        <p:nvSpPr>
          <p:cNvPr id="19968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7564" y="365582"/>
            <a:ext cx="9330179" cy="16669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kumimoji="0" lang="zh-CN" altLang="en-US" sz="3400">
                <a:latin typeface="黑体" pitchFamily="49" charset="-122"/>
                <a:ea typeface="黑体" pitchFamily="49" charset="-122"/>
              </a:rPr>
              <a:t>对一个分块矩阵作一次分块矩阵的初等</a:t>
            </a:r>
            <a:r>
              <a:rPr kumimoji="0" lang="zh-CN" altLang="en-US" sz="340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kumimoji="0" lang="zh-CN" altLang="en-US" sz="3400">
                <a:latin typeface="黑体" pitchFamily="49" charset="-122"/>
                <a:ea typeface="黑体" pitchFamily="49" charset="-122"/>
              </a:rPr>
              <a:t>（</a:t>
            </a:r>
            <a:r>
              <a:rPr kumimoji="0" lang="zh-CN" altLang="en-US" sz="3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kumimoji="0" lang="zh-CN" altLang="en-US" sz="3400">
                <a:latin typeface="黑体" pitchFamily="49" charset="-122"/>
                <a:ea typeface="黑体" pitchFamily="49" charset="-122"/>
              </a:rPr>
              <a:t>）变换，相当于在矩阵的</a:t>
            </a:r>
            <a:r>
              <a:rPr kumimoji="0" lang="zh-CN" altLang="en-US" sz="340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左</a:t>
            </a:r>
            <a:r>
              <a:rPr kumimoji="0" lang="zh-CN" altLang="en-US" sz="3400">
                <a:latin typeface="黑体" pitchFamily="49" charset="-122"/>
                <a:ea typeface="黑体" pitchFamily="49" charset="-122"/>
              </a:rPr>
              <a:t>（</a:t>
            </a:r>
            <a:r>
              <a:rPr kumimoji="0" lang="zh-CN" altLang="en-US" sz="3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右</a:t>
            </a:r>
            <a:r>
              <a:rPr kumimoji="0" lang="zh-CN" altLang="en-US" sz="3400">
                <a:latin typeface="黑体" pitchFamily="49" charset="-122"/>
                <a:ea typeface="黑体" pitchFamily="49" charset="-122"/>
              </a:rPr>
              <a:t>）边乘上一个相应的分块初等矩阵，反之亦然． 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942582" y="2111272"/>
            <a:ext cx="973714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ea typeface="黑体" pitchFamily="49" charset="-122"/>
              </a:rPr>
              <a:t>例如</a:t>
            </a:r>
          </a:p>
        </p:txBody>
      </p:sp>
      <p:graphicFrame>
        <p:nvGraphicFramePr>
          <p:cNvPr id="199693" name="Object 13"/>
          <p:cNvGraphicFramePr>
            <a:graphicFrameLocks noChangeAspect="1"/>
          </p:cNvGraphicFramePr>
          <p:nvPr/>
        </p:nvGraphicFramePr>
        <p:xfrm>
          <a:off x="2199781" y="2189986"/>
          <a:ext cx="5980131" cy="119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71" name="Equation" r:id="rId4" imgW="2273040" imgH="545760" progId="Equation.DSMT4">
                  <p:embed/>
                </p:oleObj>
              </mc:Choice>
              <mc:Fallback>
                <p:oleObj name="Equation" r:id="rId4" imgW="2273040" imgH="5457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781" y="2189986"/>
                        <a:ext cx="5980131" cy="1191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2" name="Object 12"/>
          <p:cNvGraphicFramePr>
            <a:graphicFrameLocks noChangeAspect="1"/>
          </p:cNvGraphicFramePr>
          <p:nvPr/>
        </p:nvGraphicFramePr>
        <p:xfrm>
          <a:off x="2281644" y="4491919"/>
          <a:ext cx="6763068" cy="128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72" name="Equation" r:id="rId6" imgW="2374560" imgH="545760" progId="Equation.DSMT4">
                  <p:embed/>
                </p:oleObj>
              </mc:Choice>
              <mc:Fallback>
                <p:oleObj name="Equation" r:id="rId6" imgW="2374560" imgH="545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644" y="4491919"/>
                        <a:ext cx="6763068" cy="128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6" name="Rectangle 16"/>
          <p:cNvSpPr>
            <a:spLocks noChangeArrowheads="1"/>
          </p:cNvSpPr>
          <p:nvPr/>
        </p:nvSpPr>
        <p:spPr bwMode="auto">
          <a:xfrm>
            <a:off x="2332021" y="4952158"/>
            <a:ext cx="1150044" cy="34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algn="l"/>
            <a:r>
              <a:rPr lang="en-US" altLang="zh-CN" sz="1500"/>
              <a:t>	</a:t>
            </a:r>
            <a:endParaRPr lang="en-US" altLang="zh-CN"/>
          </a:p>
        </p:txBody>
      </p:sp>
      <p:graphicFrame>
        <p:nvGraphicFramePr>
          <p:cNvPr id="199700" name="Object 20"/>
          <p:cNvGraphicFramePr>
            <a:graphicFrameLocks noChangeAspect="1"/>
          </p:cNvGraphicFramePr>
          <p:nvPr/>
        </p:nvGraphicFramePr>
        <p:xfrm>
          <a:off x="2191385" y="3381185"/>
          <a:ext cx="6280291" cy="125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73" name="Equation" r:id="rId8" imgW="2273040" imgH="545760" progId="Equation.DSMT4">
                  <p:embed/>
                </p:oleObj>
              </mc:Choice>
              <mc:Fallback>
                <p:oleObj name="Equation" r:id="rId8" imgW="2273040" imgH="5457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385" y="3381185"/>
                        <a:ext cx="6280291" cy="1250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9281902" y="2508339"/>
            <a:ext cx="1332883" cy="1452184"/>
          </a:xfrm>
          <a:prstGeom prst="rect">
            <a:avLst/>
          </a:prstGeom>
          <a:noFill/>
          <a:ln w="28575" algn="ctr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假设计算可行</a:t>
            </a:r>
          </a:p>
        </p:txBody>
      </p:sp>
      <p:graphicFrame>
        <p:nvGraphicFramePr>
          <p:cNvPr id="199702" name="Object 22"/>
          <p:cNvGraphicFramePr>
            <a:graphicFrameLocks noChangeAspect="1"/>
          </p:cNvGraphicFramePr>
          <p:nvPr/>
        </p:nvGraphicFramePr>
        <p:xfrm>
          <a:off x="2319426" y="5761831"/>
          <a:ext cx="6546867" cy="128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74" name="Equation" r:id="rId10" imgW="2298600" imgH="545760" progId="Equation.DSMT4">
                  <p:embed/>
                </p:oleObj>
              </mc:Choice>
              <mc:Fallback>
                <p:oleObj name="Equation" r:id="rId10" imgW="2298600" imgH="5457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426" y="5761831"/>
                        <a:ext cx="6546867" cy="128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0" grpId="0"/>
      <p:bldP spid="1997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80" name="Object 12"/>
          <p:cNvGraphicFramePr>
            <a:graphicFrameLocks noChangeAspect="1"/>
          </p:cNvGraphicFramePr>
          <p:nvPr/>
        </p:nvGraphicFramePr>
        <p:xfrm>
          <a:off x="1248923" y="524758"/>
          <a:ext cx="9212632" cy="134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4" name="Equation" r:id="rId4" imgW="3098520" imgH="545760" progId="Equation.DSMT4">
                  <p:embed/>
                </p:oleObj>
              </mc:Choice>
              <mc:Fallback>
                <p:oleObj name="Equation" r:id="rId4" imgW="3098520" imgH="545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923" y="524758"/>
                        <a:ext cx="9212632" cy="1346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1" name="Text Box 13"/>
          <p:cNvSpPr txBox="1">
            <a:spLocks noChangeArrowheads="1"/>
          </p:cNvSpPr>
          <p:nvPr/>
        </p:nvSpPr>
        <p:spPr bwMode="auto">
          <a:xfrm>
            <a:off x="10476713" y="865849"/>
            <a:ext cx="847077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/>
              <a:t>(※)</a:t>
            </a:r>
          </a:p>
        </p:txBody>
      </p:sp>
      <p:graphicFrame>
        <p:nvGraphicFramePr>
          <p:cNvPr id="186382" name="Object 14"/>
          <p:cNvGraphicFramePr>
            <a:graphicFrameLocks noChangeAspect="1"/>
          </p:cNvGraphicFramePr>
          <p:nvPr/>
        </p:nvGraphicFramePr>
        <p:xfrm>
          <a:off x="6169043" y="3792244"/>
          <a:ext cx="3467594" cy="117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5" name="Equation" r:id="rId6" imgW="1307880" imgH="533160" progId="Equation.DSMT4">
                  <p:embed/>
                </p:oleObj>
              </mc:Choice>
              <mc:Fallback>
                <p:oleObj name="Equation" r:id="rId6" imgW="1307880" imgH="533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43" y="3792244"/>
                        <a:ext cx="3467594" cy="1171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5" name="Rectangle 17"/>
          <p:cNvSpPr>
            <a:spLocks noChangeArrowheads="1"/>
          </p:cNvSpPr>
          <p:nvPr/>
        </p:nvSpPr>
        <p:spPr bwMode="auto">
          <a:xfrm>
            <a:off x="1932342" y="2093910"/>
            <a:ext cx="788220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 dirty="0"/>
              <a:t>在</a:t>
            </a:r>
            <a:r>
              <a:rPr lang="en-US" altLang="zh-CN" sz="3400" b="1" dirty="0"/>
              <a:t>(</a:t>
            </a:r>
            <a:r>
              <a:rPr lang="en-US" altLang="en-US" b="1" dirty="0"/>
              <a:t>※</a:t>
            </a:r>
            <a:r>
              <a:rPr lang="en-US" altLang="zh-CN" sz="3400" b="1" dirty="0"/>
              <a:t>)</a:t>
            </a:r>
            <a:r>
              <a:rPr lang="zh-CN" altLang="en-US" sz="3400" b="1" dirty="0"/>
              <a:t>中，适当选择</a:t>
            </a:r>
            <a:r>
              <a:rPr lang="en-US" altLang="zh-CN" sz="3400" b="1" i="1" dirty="0"/>
              <a:t>P </a:t>
            </a:r>
            <a:r>
              <a:rPr lang="zh-CN" altLang="en-US" sz="3400" b="1" dirty="0"/>
              <a:t>，可使</a:t>
            </a:r>
            <a:r>
              <a:rPr lang="en-US" altLang="zh-CN" sz="3400" b="1" i="1" dirty="0"/>
              <a:t>C </a:t>
            </a:r>
            <a:r>
              <a:rPr lang="en-US" altLang="zh-CN" sz="3400" b="1" dirty="0"/>
              <a:t>+ </a:t>
            </a:r>
            <a:r>
              <a:rPr lang="en-US" altLang="zh-CN" sz="3400" b="1" i="1" dirty="0"/>
              <a:t>PA </a:t>
            </a:r>
            <a:r>
              <a:rPr lang="en-US" altLang="zh-CN" sz="3400" b="1" dirty="0"/>
              <a:t>= </a:t>
            </a:r>
            <a:r>
              <a:rPr lang="en-US" altLang="zh-CN" sz="3400" b="1" i="1" dirty="0"/>
              <a:t>O </a:t>
            </a:r>
            <a:r>
              <a:rPr lang="en-US" altLang="zh-CN" sz="3400" b="1" dirty="0"/>
              <a:t>.</a:t>
            </a:r>
          </a:p>
        </p:txBody>
      </p:sp>
      <p:sp>
        <p:nvSpPr>
          <p:cNvPr id="186386" name="Rectangle 18"/>
          <p:cNvSpPr>
            <a:spLocks noChangeArrowheads="1"/>
          </p:cNvSpPr>
          <p:nvPr/>
        </p:nvSpPr>
        <p:spPr bwMode="auto">
          <a:xfrm>
            <a:off x="1156818" y="2746228"/>
            <a:ext cx="61769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/>
              <a:t>例如 </a:t>
            </a:r>
            <a:r>
              <a:rPr lang="en-US" altLang="zh-CN" sz="3400" b="1" i="1"/>
              <a:t>A </a:t>
            </a:r>
            <a:r>
              <a:rPr lang="zh-CN" altLang="en-US" sz="3400" b="1"/>
              <a:t>可逆时，选</a:t>
            </a:r>
            <a:r>
              <a:rPr lang="en-US" altLang="zh-CN" sz="3400" b="1" i="1"/>
              <a:t>P </a:t>
            </a:r>
            <a:r>
              <a:rPr lang="en-US" altLang="zh-CN" sz="3400" b="1"/>
              <a:t>= −</a:t>
            </a:r>
            <a:r>
              <a:rPr lang="en-US" altLang="zh-CN" sz="3400" b="1" i="1"/>
              <a:t>CA</a:t>
            </a:r>
            <a:r>
              <a:rPr lang="en-US" altLang="zh-CN" sz="3400" b="1" baseline="30000"/>
              <a:t>−1</a:t>
            </a:r>
            <a:r>
              <a:rPr lang="en-US" altLang="zh-CN" sz="3400" b="1"/>
              <a:t> </a:t>
            </a:r>
            <a:r>
              <a:rPr lang="zh-CN" altLang="en-US" sz="3400" b="1"/>
              <a:t>，</a:t>
            </a:r>
          </a:p>
        </p:txBody>
      </p:sp>
      <p:sp>
        <p:nvSpPr>
          <p:cNvPr id="186387" name="Rectangle 19"/>
          <p:cNvSpPr>
            <a:spLocks noChangeArrowheads="1"/>
          </p:cNvSpPr>
          <p:nvPr/>
        </p:nvSpPr>
        <p:spPr bwMode="auto">
          <a:xfrm>
            <a:off x="7283627" y="2730486"/>
            <a:ext cx="39020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/>
            <a:r>
              <a:rPr lang="zh-CN" altLang="en-US" sz="3400" b="1"/>
              <a:t>则</a:t>
            </a:r>
            <a:r>
              <a:rPr lang="en-US" altLang="zh-CN" sz="3400" b="1" i="1"/>
              <a:t>C </a:t>
            </a:r>
            <a:r>
              <a:rPr lang="en-US" altLang="zh-CN" sz="3400" b="1"/>
              <a:t>+ </a:t>
            </a:r>
            <a:r>
              <a:rPr lang="en-US" altLang="zh-CN" sz="3400" b="1" i="1"/>
              <a:t>PA </a:t>
            </a:r>
            <a:r>
              <a:rPr lang="en-US" altLang="zh-CN" sz="3400" b="1"/>
              <a:t>= </a:t>
            </a:r>
            <a:r>
              <a:rPr lang="en-US" altLang="zh-CN" sz="3400" b="1" i="1"/>
              <a:t>O</a:t>
            </a:r>
            <a:r>
              <a:rPr lang="en-US" altLang="zh-CN" sz="3400" b="1"/>
              <a:t>.</a:t>
            </a:r>
          </a:p>
        </p:txBody>
      </p:sp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1918147" y="4079111"/>
            <a:ext cx="395529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 eaLnBrk="0" hangingPunct="0"/>
            <a:r>
              <a:rPr lang="zh-CN" altLang="en-US" sz="3400" b="1" dirty="0"/>
              <a:t>于是</a:t>
            </a:r>
            <a:r>
              <a:rPr lang="en-US" altLang="zh-CN" sz="3400" b="1" dirty="0"/>
              <a:t>(</a:t>
            </a:r>
            <a:r>
              <a:rPr lang="en-US" altLang="en-US" b="1" dirty="0"/>
              <a:t>※</a:t>
            </a:r>
            <a:r>
              <a:rPr lang="en-US" altLang="zh-CN" sz="3400" b="1" dirty="0"/>
              <a:t>)</a:t>
            </a:r>
            <a:r>
              <a:rPr lang="zh-CN" altLang="en-US" sz="3400" b="1" dirty="0"/>
              <a:t>的右端成为</a:t>
            </a:r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904682" y="5195094"/>
            <a:ext cx="10900251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/>
            <a:r>
              <a:rPr lang="en-US" altLang="zh-CN" sz="3400" b="1" dirty="0"/>
              <a:t>        </a:t>
            </a:r>
            <a:r>
              <a:rPr lang="zh-CN" altLang="en-US" sz="3400" b="1" dirty="0"/>
              <a:t>这种形状的矩阵在求行列式、逆矩阵和解决其它问题时是比较方便的</a:t>
            </a:r>
            <a:r>
              <a:rPr lang="en-US" altLang="zh-CN" sz="3400" b="1" dirty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5" grpId="0"/>
      <p:bldP spid="186386" grpId="0"/>
      <p:bldP spid="186387" grpId="0"/>
      <p:bldP spid="186388" grpId="0"/>
      <p:bldP spid="1863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903095" y="2049367"/>
            <a:ext cx="14273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400" b="1" dirty="0" smtClean="0">
                <a:latin typeface="黑体" pitchFamily="49" charset="-122"/>
                <a:ea typeface="黑体" pitchFamily="49" charset="-122"/>
              </a:rPr>
              <a:t>解</a:t>
            </a:r>
            <a:r>
              <a:rPr lang="en-US" altLang="zh-CN" sz="34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400" b="1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34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92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45804"/>
              </p:ext>
            </p:extLst>
          </p:nvPr>
        </p:nvGraphicFramePr>
        <p:xfrm>
          <a:off x="2278063" y="1897063"/>
          <a:ext cx="297021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6" name="Equation" r:id="rId4" imgW="1244520" imgH="482400" progId="Equation.DSMT4">
                  <p:embed/>
                </p:oleObj>
              </mc:Choice>
              <mc:Fallback>
                <p:oleObj name="Equation" r:id="rId4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1897063"/>
                        <a:ext cx="2970212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184067"/>
              </p:ext>
            </p:extLst>
          </p:nvPr>
        </p:nvGraphicFramePr>
        <p:xfrm>
          <a:off x="5092242" y="2083498"/>
          <a:ext cx="1620449" cy="52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7" name="Equation" r:id="rId6" imgW="647640" imgH="253800" progId="Equation.DSMT4">
                  <p:embed/>
                </p:oleObj>
              </mc:Choice>
              <mc:Fallback>
                <p:oleObj name="Equation" r:id="rId6" imgW="64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242" y="2083498"/>
                        <a:ext cx="1620449" cy="528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050691"/>
              </p:ext>
            </p:extLst>
          </p:nvPr>
        </p:nvGraphicFramePr>
        <p:xfrm>
          <a:off x="6661150" y="1911350"/>
          <a:ext cx="28432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8" name="Equation" r:id="rId8" imgW="1358640" imgH="495000" progId="Equation.DSMT4">
                  <p:embed/>
                </p:oleObj>
              </mc:Choice>
              <mc:Fallback>
                <p:oleObj name="Equation" r:id="rId8" imgW="13586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1911350"/>
                        <a:ext cx="28432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44331"/>
              </p:ext>
            </p:extLst>
          </p:nvPr>
        </p:nvGraphicFramePr>
        <p:xfrm>
          <a:off x="923981" y="3491015"/>
          <a:ext cx="1607855" cy="416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9" name="Equation" r:id="rId10" imgW="736560" imgH="228600" progId="Equation.DSMT4">
                  <p:embed/>
                </p:oleObj>
              </mc:Choice>
              <mc:Fallback>
                <p:oleObj name="Equation" r:id="rId10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81" y="3491015"/>
                        <a:ext cx="1607855" cy="416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00079"/>
              </p:ext>
            </p:extLst>
          </p:nvPr>
        </p:nvGraphicFramePr>
        <p:xfrm>
          <a:off x="2357438" y="3181350"/>
          <a:ext cx="35242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0" name="Equation" r:id="rId12" imgW="1536480" imgH="495000" progId="Equation.DSMT4">
                  <p:embed/>
                </p:oleObj>
              </mc:Choice>
              <mc:Fallback>
                <p:oleObj name="Equation" r:id="rId12" imgW="1536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181350"/>
                        <a:ext cx="35242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633390"/>
              </p:ext>
            </p:extLst>
          </p:nvPr>
        </p:nvGraphicFramePr>
        <p:xfrm>
          <a:off x="5901184" y="3490218"/>
          <a:ext cx="1473518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1" name="Equation" r:id="rId14" imgW="672840" imgH="253800" progId="Equation.DSMT4">
                  <p:embed/>
                </p:oleObj>
              </mc:Choice>
              <mc:Fallback>
                <p:oleObj name="Equation" r:id="rId14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184" y="3490218"/>
                        <a:ext cx="1473518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244792"/>
              </p:ext>
            </p:extLst>
          </p:nvPr>
        </p:nvGraphicFramePr>
        <p:xfrm>
          <a:off x="7325667" y="3187700"/>
          <a:ext cx="404812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2" name="Equation" r:id="rId16" imgW="1866600" imgH="495000" progId="Equation.DSMT4">
                  <p:embed/>
                </p:oleObj>
              </mc:Choice>
              <mc:Fallback>
                <p:oleObj name="Equation" r:id="rId16" imgW="1866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667" y="3187700"/>
                        <a:ext cx="404812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066369"/>
              </p:ext>
            </p:extLst>
          </p:nvPr>
        </p:nvGraphicFramePr>
        <p:xfrm>
          <a:off x="1292672" y="4255992"/>
          <a:ext cx="4032448" cy="123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3" name="Equation" r:id="rId18" imgW="1701720" imgH="482400" progId="Equation.DSMT4">
                  <p:embed/>
                </p:oleObj>
              </mc:Choice>
              <mc:Fallback>
                <p:oleObj name="Equation" r:id="rId18" imgW="1701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72" y="4255992"/>
                        <a:ext cx="4032448" cy="1238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9" name="Text Box 17"/>
          <p:cNvSpPr txBox="1">
            <a:spLocks noChangeArrowheads="1"/>
          </p:cNvSpPr>
          <p:nvPr/>
        </p:nvSpPr>
        <p:spPr bwMode="auto">
          <a:xfrm>
            <a:off x="1093594" y="5494418"/>
            <a:ext cx="10568604" cy="14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rgbClr val="A50021"/>
                </a:solidFill>
                <a:ea typeface="黑体" pitchFamily="49" charset="-122"/>
              </a:rPr>
              <a:t>利用</a:t>
            </a:r>
            <a:r>
              <a:rPr lang="zh-CN" altLang="en-US" b="1" dirty="0">
                <a:solidFill>
                  <a:srgbClr val="A50021"/>
                </a:solidFill>
                <a:ea typeface="黑体" pitchFamily="49" charset="-122"/>
              </a:rPr>
              <a:t>分块矩阵求逆矩阵与普通矩阵类似</a:t>
            </a:r>
            <a:r>
              <a:rPr lang="zh-CN" altLang="en-US" b="1" dirty="0" smtClean="0">
                <a:solidFill>
                  <a:srgbClr val="A50021"/>
                </a:solidFill>
                <a:ea typeface="黑体" pitchFamily="49" charset="-122"/>
              </a:rPr>
              <a:t>，注意做</a:t>
            </a:r>
            <a:r>
              <a:rPr lang="zh-CN" altLang="en-US" b="1" dirty="0">
                <a:solidFill>
                  <a:srgbClr val="A50021"/>
                </a:solidFill>
                <a:ea typeface="黑体" pitchFamily="49" charset="-122"/>
              </a:rPr>
              <a:t>行变换时，在某一行所乘的矩阵一定要左乘</a:t>
            </a:r>
            <a:r>
              <a:rPr lang="en-US" altLang="zh-CN" b="1" dirty="0">
                <a:solidFill>
                  <a:srgbClr val="A50021"/>
                </a:solidFill>
                <a:ea typeface="黑体" pitchFamily="49" charset="-122"/>
              </a:rPr>
              <a:t>. </a:t>
            </a:r>
            <a:r>
              <a:rPr lang="zh-CN" altLang="en-US" b="1" dirty="0">
                <a:solidFill>
                  <a:srgbClr val="A50021"/>
                </a:solidFill>
                <a:ea typeface="黑体" pitchFamily="49" charset="-122"/>
              </a:rPr>
              <a:t>如果所作的是列变换，在某列上所乘的矩阵一定是右乘</a:t>
            </a:r>
            <a:r>
              <a:rPr lang="en-US" altLang="zh-CN" b="1" dirty="0">
                <a:solidFill>
                  <a:srgbClr val="A50021"/>
                </a:solidFill>
                <a:ea typeface="黑体" pitchFamily="49" charset="-122"/>
              </a:rPr>
              <a:t>.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903095" y="1072999"/>
            <a:ext cx="1118730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 algn="just"/>
            <a:r>
              <a:rPr lang="zh-CN" altLang="en-US" sz="3400" b="1" dirty="0"/>
              <a:t>例</a:t>
            </a:r>
            <a:r>
              <a:rPr lang="en-US" altLang="zh-CN" sz="3400" b="1" dirty="0"/>
              <a:t>1</a:t>
            </a:r>
            <a:r>
              <a:rPr lang="zh-CN" altLang="en-US" sz="3400" b="1" dirty="0"/>
              <a:t>．             </a:t>
            </a:r>
            <a:r>
              <a:rPr lang="zh-CN" altLang="en-US" sz="3400" b="1" dirty="0" smtClean="0"/>
              <a:t>        </a:t>
            </a:r>
            <a:r>
              <a:rPr lang="en-US" altLang="zh-CN" sz="3400" b="1" i="1" dirty="0" smtClean="0"/>
              <a:t>m</a:t>
            </a:r>
            <a:r>
              <a:rPr lang="zh-CN" altLang="en-US" sz="3400" b="1" dirty="0" smtClean="0"/>
              <a:t>阶矩阵</a:t>
            </a:r>
            <a:r>
              <a:rPr lang="en-US" altLang="zh-CN" sz="3400" b="1" i="1" dirty="0" smtClean="0"/>
              <a:t>A</a:t>
            </a:r>
            <a:r>
              <a:rPr lang="zh-CN" altLang="en-US" sz="3400" b="1" dirty="0" smtClean="0"/>
              <a:t>和</a:t>
            </a:r>
            <a:r>
              <a:rPr lang="en-US" altLang="zh-CN" sz="3400" b="1" i="1" dirty="0" smtClean="0"/>
              <a:t>n</a:t>
            </a:r>
            <a:r>
              <a:rPr lang="zh-CN" altLang="en-US" sz="3400" b="1" dirty="0"/>
              <a:t>阶矩阵</a:t>
            </a:r>
            <a:r>
              <a:rPr lang="en-US" altLang="zh-CN" sz="3400" b="1" i="1" dirty="0" smtClean="0"/>
              <a:t>D</a:t>
            </a:r>
            <a:r>
              <a:rPr lang="zh-CN" altLang="en-US" sz="3400" b="1" dirty="0" smtClean="0"/>
              <a:t>都可逆</a:t>
            </a:r>
            <a:r>
              <a:rPr lang="zh-CN" altLang="en-US" sz="3400" b="1" dirty="0"/>
              <a:t>，求       ．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28039"/>
              </p:ext>
            </p:extLst>
          </p:nvPr>
        </p:nvGraphicFramePr>
        <p:xfrm>
          <a:off x="10797728" y="1181384"/>
          <a:ext cx="671689" cy="41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4" name="Equation" r:id="rId20" imgW="507960" imgH="380880" progId="Equation.DSMT4">
                  <p:embed/>
                </p:oleObj>
              </mc:Choice>
              <mc:Fallback>
                <p:oleObj name="Equation" r:id="rId20" imgW="507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7728" y="1181384"/>
                        <a:ext cx="671689" cy="41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95075"/>
              </p:ext>
            </p:extLst>
          </p:nvPr>
        </p:nvGraphicFramePr>
        <p:xfrm>
          <a:off x="1884882" y="936497"/>
          <a:ext cx="2384496" cy="90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5" name="Equation" r:id="rId22" imgW="1803240" imgH="825480" progId="Equation.DSMT4">
                  <p:embed/>
                </p:oleObj>
              </mc:Choice>
              <mc:Fallback>
                <p:oleObj name="Equation" r:id="rId22" imgW="180324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882" y="936497"/>
                        <a:ext cx="2384496" cy="90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999137" y="105842"/>
            <a:ext cx="7350319" cy="80637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9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9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9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9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9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defRPr>
            </a:lvl5pPr>
            <a:lvl6pPr marL="561304" algn="l" rtl="0" fontAlgn="base">
              <a:spcBef>
                <a:spcPct val="0"/>
              </a:spcBef>
              <a:spcAft>
                <a:spcPct val="0"/>
              </a:spcAft>
              <a:defRPr kumimoji="1" sz="49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defRPr>
            </a:lvl6pPr>
            <a:lvl7pPr marL="1122609" algn="l" rtl="0" fontAlgn="base">
              <a:spcBef>
                <a:spcPct val="0"/>
              </a:spcBef>
              <a:spcAft>
                <a:spcPct val="0"/>
              </a:spcAft>
              <a:defRPr kumimoji="1" sz="49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defRPr>
            </a:lvl7pPr>
            <a:lvl8pPr marL="1683913" algn="l" rtl="0" fontAlgn="base">
              <a:spcBef>
                <a:spcPct val="0"/>
              </a:spcBef>
              <a:spcAft>
                <a:spcPct val="0"/>
              </a:spcAft>
              <a:defRPr kumimoji="1" sz="49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defRPr>
            </a:lvl8pPr>
            <a:lvl9pPr marL="2245218" algn="l" rtl="0" fontAlgn="base">
              <a:spcBef>
                <a:spcPct val="0"/>
              </a:spcBef>
              <a:spcAft>
                <a:spcPct val="0"/>
              </a:spcAft>
              <a:defRPr kumimoji="1" sz="49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defRPr>
            </a:lvl9pPr>
          </a:lstStyle>
          <a:p>
            <a:r>
              <a:rPr lang="zh-CN" altLang="en-US" sz="4400" smtClean="0">
                <a:solidFill>
                  <a:srgbClr val="000099"/>
                </a:solidFill>
                <a:effectLst/>
              </a:rPr>
              <a:t>二、分块矩阵的应用举例</a:t>
            </a:r>
            <a:endParaRPr lang="zh-CN" altLang="en-US" sz="4400" dirty="0">
              <a:solidFill>
                <a:srgbClr val="00009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426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9" grpId="0"/>
      <p:bldP spid="192529" grpId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D:\线性代数电子教案\模板.pot</Template>
  <TotalTime>1758</TotalTime>
  <Words>624</Words>
  <Application>Microsoft Office PowerPoint</Application>
  <PresentationFormat>自定义</PresentationFormat>
  <Paragraphs>82</Paragraphs>
  <Slides>18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模板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</cp:lastModifiedBy>
  <cp:revision>231</cp:revision>
  <dcterms:created xsi:type="dcterms:W3CDTF">1990-03-25T13:45:01Z</dcterms:created>
  <dcterms:modified xsi:type="dcterms:W3CDTF">2021-10-18T21:10:26Z</dcterms:modified>
</cp:coreProperties>
</file>