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090400" cy="7556500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613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1226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839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2452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806522" algn="l" defTabSz="112260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367827" algn="l" defTabSz="112260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929131" algn="l" defTabSz="112260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490436" algn="l" defTabSz="112260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036" autoAdjust="0"/>
    <p:restoredTop sz="94660"/>
  </p:normalViewPr>
  <p:slideViewPr>
    <p:cSldViewPr>
      <p:cViewPr>
        <p:scale>
          <a:sx n="70" d="100"/>
          <a:sy n="70" d="100"/>
        </p:scale>
        <p:origin x="-36" y="-36"/>
      </p:cViewPr>
      <p:guideLst>
        <p:guide orient="horz" pos="2380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599FF4-6F60-4A67-BED6-0708B2AE8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04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AF4A0-15A8-43FB-9107-190E28A94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9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F82D5-7ACE-443B-960A-F5768B756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65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302611"/>
            <a:ext cx="2720340" cy="64475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0287" y="607336"/>
            <a:ext cx="7959513" cy="64475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B6DAA-8150-4216-ACC6-3184CCEE6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015F-CF63-49C1-9BB2-F1EE6B5992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74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FA88-472F-47A4-8695-94FFC20549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59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01BF1-42AC-421C-BE9B-01AA3EFCC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24C8-1F4C-4F29-9693-FFFAA6770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120AC-F0EA-426C-B272-5973033B96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8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EC029-1CFB-4D8B-99EE-8A25EC1585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1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3652E-A342-450A-AC06-D78E492A1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2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</p:spPr>
        <p:txBody>
          <a:bodyPr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A0BDA-468A-4119-B487-5EF357F7C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4520" y="302610"/>
            <a:ext cx="1088136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4520" y="1763184"/>
            <a:ext cx="10881360" cy="49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4520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0887" y="6881313"/>
            <a:ext cx="38286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787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678705B-03B6-4718-87BA-ACFFBA626F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1565643" y="7035242"/>
            <a:ext cx="539301" cy="42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fld id="{4568F4D9-B16F-46ED-9E42-67C997A9F992}" type="slidenum">
              <a:rPr lang="en-US" altLang="zh-CN" sz="2000">
                <a:solidFill>
                  <a:schemeClr val="accent2"/>
                </a:solidFill>
              </a:rPr>
              <a:pPr/>
              <a:t>‹#›</a:t>
            </a:fld>
            <a:endParaRPr lang="en-US" altLang="zh-CN" sz="20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5pPr>
      <a:lvl6pPr marL="561304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6pPr>
      <a:lvl7pPr marL="1122609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7pPr>
      <a:lvl8pPr marL="1683913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8pPr>
      <a:lvl9pPr marL="2245218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6780" y="1595262"/>
            <a:ext cx="9974580" cy="1619750"/>
          </a:xfrm>
        </p:spPr>
        <p:txBody>
          <a:bodyPr/>
          <a:lstStyle/>
          <a:p>
            <a:r>
              <a:rPr lang="zh-CN" altLang="en-US" sz="8100">
                <a:solidFill>
                  <a:srgbClr val="0000CC"/>
                </a:solidFill>
              </a:rPr>
              <a:t>第五章 线性变换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3560" y="3529865"/>
            <a:ext cx="9067800" cy="1931106"/>
          </a:xfrm>
        </p:spPr>
        <p:txBody>
          <a:bodyPr/>
          <a:lstStyle/>
          <a:p>
            <a:r>
              <a:rPr lang="en-US" altLang="zh-CN" sz="4400"/>
              <a:t>(</a:t>
            </a:r>
            <a:r>
              <a:rPr lang="zh-CN" altLang="en-US" sz="4400"/>
              <a:t>补充</a:t>
            </a:r>
            <a:r>
              <a:rPr lang="en-US" altLang="zh-CN" sz="4400"/>
              <a:t>) </a:t>
            </a:r>
            <a:r>
              <a:rPr lang="zh-CN" altLang="en-US" sz="4400"/>
              <a:t>若尔当</a:t>
            </a:r>
            <a:r>
              <a:rPr lang="en-US" altLang="zh-CN" sz="4400"/>
              <a:t>(</a:t>
            </a:r>
            <a:r>
              <a:rPr lang="en-US" altLang="zh-CN" sz="4400" i="1">
                <a:latin typeface="Times New Roman" pitchFamily="18" charset="0"/>
              </a:rPr>
              <a:t>Jordan</a:t>
            </a:r>
            <a:r>
              <a:rPr lang="en-US" altLang="zh-CN" sz="4400"/>
              <a:t>)</a:t>
            </a:r>
            <a:r>
              <a:rPr lang="zh-CN" altLang="en-US" sz="4400"/>
              <a:t>标准形介绍</a:t>
            </a:r>
          </a:p>
          <a:p>
            <a:r>
              <a:rPr lang="en-US" altLang="zh-CN" sz="4400"/>
              <a:t>【</a:t>
            </a:r>
            <a:r>
              <a:rPr lang="zh-CN" altLang="en-US" sz="4400"/>
              <a:t>若当标准形</a:t>
            </a:r>
            <a:r>
              <a:rPr lang="en-US" altLang="zh-CN" sz="4400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前面的讨论可知：</a:t>
            </a:r>
            <a:r>
              <a:rPr lang="zh-CN" altLang="en-US" sz="34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并不是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对于每一个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阶矩阵</a:t>
            </a:r>
            <a:r>
              <a:rPr lang="en-US" altLang="zh-CN" sz="3400" i="1" dirty="0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3400" dirty="0" smtClean="0">
                <a:latin typeface="Times New Roman" pitchFamily="18" charset="0"/>
                <a:ea typeface="黑体" pitchFamily="2" charset="-122"/>
              </a:rPr>
              <a:t>都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有一个可逆矩阵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，使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P </a:t>
            </a:r>
            <a:r>
              <a:rPr lang="en-US" altLang="zh-CN" sz="3400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−</a:t>
            </a:r>
            <a:r>
              <a:rPr lang="en-US" altLang="zh-CN" sz="3400" baseline="30000" dirty="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3400" i="1" dirty="0">
                <a:latin typeface="Times New Roman" pitchFamily="18" charset="0"/>
                <a:ea typeface="黑体" pitchFamily="2" charset="-122"/>
              </a:rPr>
              <a:t>AP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为对角形</a:t>
            </a:r>
            <a:r>
              <a:rPr lang="en-US" altLang="zh-CN" sz="3400" dirty="0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希望在与某个</a:t>
            </a:r>
            <a:r>
              <a:rPr lang="en-US" altLang="zh-CN" sz="3200" b="0" i="1" dirty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阶矩阵相似的全体矩阵中，找到一个</a:t>
            </a:r>
            <a:r>
              <a:rPr lang="zh-CN" altLang="en-US" sz="32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比较简单</a:t>
            </a:r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的矩阵，作为这一类矩阵的代表，从而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简化</a:t>
            </a:r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这一类矩阵的讨论</a:t>
            </a:r>
            <a:r>
              <a:rPr lang="en-US" altLang="zh-CN" sz="3200" b="0" dirty="0">
                <a:latin typeface="Times New Roman" pitchFamily="18" charset="0"/>
                <a:ea typeface="黑体" pitchFamily="2" charset="-122"/>
              </a:rPr>
              <a:t>.</a:t>
            </a:r>
          </a:p>
          <a:p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当然对角形矩阵最为简单，但是并不是任意的阶矩阵都能与对角矩阵相似的</a:t>
            </a:r>
            <a:r>
              <a:rPr lang="en-US" altLang="zh-CN" sz="3200" b="0" dirty="0">
                <a:latin typeface="Times New Roman" pitchFamily="18" charset="0"/>
                <a:ea typeface="黑体" pitchFamily="2" charset="-122"/>
              </a:rPr>
              <a:t>.</a:t>
            </a:r>
          </a:p>
          <a:p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但是却相似于一个我们称之为</a:t>
            </a:r>
            <a:r>
              <a:rPr lang="en-US" altLang="zh-CN" sz="3200" b="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标准形</a:t>
            </a:r>
            <a:r>
              <a:rPr lang="zh-CN" altLang="en-US" sz="3200" b="0" dirty="0">
                <a:latin typeface="Times New Roman" pitchFamily="18" charset="0"/>
                <a:ea typeface="黑体" pitchFamily="2" charset="-122"/>
              </a:rPr>
              <a:t>的矩阵，这是一个相对简单的矩阵</a:t>
            </a:r>
            <a:r>
              <a:rPr lang="en-US" altLang="zh-CN" sz="3200" b="0" dirty="0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582295" y="1111250"/>
            <a:ext cx="10881360" cy="620962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 形式为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02120"/>
              </p:ext>
            </p:extLst>
          </p:nvPr>
        </p:nvGraphicFramePr>
        <p:xfrm>
          <a:off x="3454400" y="273050"/>
          <a:ext cx="5664165" cy="243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628720" imgH="1346040" progId="Equation.DSMT4">
                  <p:embed/>
                </p:oleObj>
              </mc:Choice>
              <mc:Fallback>
                <p:oleObj name="Equation" r:id="rId3" imgW="2628720" imgH="1346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73050"/>
                        <a:ext cx="5664165" cy="24353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49400" y="2822575"/>
            <a:ext cx="85078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 dirty="0">
                <a:latin typeface="Times New Roman" pitchFamily="18" charset="0"/>
                <a:ea typeface="黑体" pitchFamily="2" charset="-122"/>
              </a:rPr>
              <a:t>的矩阵称为若当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3400" b="1" i="1" dirty="0">
                <a:latin typeface="Times New Roman" pitchFamily="18" charset="0"/>
                <a:ea typeface="黑体" pitchFamily="2" charset="-122"/>
              </a:rPr>
              <a:t>Jordan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3400" b="1" dirty="0">
                <a:latin typeface="Times New Roman" pitchFamily="18" charset="0"/>
                <a:ea typeface="黑体" pitchFamily="2" charset="-122"/>
              </a:rPr>
              <a:t>块，其中 </a:t>
            </a:r>
            <a:r>
              <a:rPr lang="zh-CN" altLang="en-US" sz="3400" b="1" i="1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 </a:t>
            </a:r>
            <a:r>
              <a:rPr lang="zh-CN" altLang="en-US" sz="3400" b="1" dirty="0">
                <a:ea typeface="黑体" pitchFamily="2" charset="-122"/>
              </a:rPr>
              <a:t>是复数</a:t>
            </a:r>
            <a:r>
              <a:rPr lang="en-US" altLang="zh-CN" sz="3400" b="1" dirty="0"/>
              <a:t>.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604520" y="4468371"/>
            <a:ext cx="438330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 </a:t>
            </a:r>
            <a:r>
              <a:rPr lang="zh-CN" altLang="en-US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有的书上定义 形如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5339927" y="4114095"/>
          <a:ext cx="5463770" cy="274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2286000" imgH="1384200" progId="Equation.DSMT4">
                  <p:embed/>
                </p:oleObj>
              </mc:Choice>
              <mc:Fallback>
                <p:oleObj name="Equation" r:id="rId5" imgW="2286000" imgH="1384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927" y="4114095"/>
                        <a:ext cx="5463770" cy="2749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108287" y="6651360"/>
            <a:ext cx="82930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的方阵叫做</a:t>
            </a:r>
            <a:r>
              <a:rPr lang="en-US" altLang="zh-CN" sz="34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Jordan</a:t>
            </a:r>
            <a:r>
              <a:rPr lang="zh-CN" altLang="en-US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块（这种定义较少）</a:t>
            </a:r>
            <a:r>
              <a:rPr lang="en-US" altLang="zh-CN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.】 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03013" y="4114094"/>
            <a:ext cx="1098211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  <p:bldP spid="7182" grpId="0"/>
      <p:bldP spid="7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72522" y="6216650"/>
            <a:ext cx="63662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中有一些可以相等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记为</a:t>
            </a:r>
            <a:r>
              <a:rPr lang="en-US" altLang="zh-CN" sz="34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 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或</a:t>
            </a:r>
            <a:r>
              <a:rPr lang="en-US" altLang="zh-CN" sz="3400" b="1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lang="en-US" altLang="zh-CN" sz="3400" b="1" i="1" baseline="-25000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425450"/>
            <a:ext cx="10881360" cy="923572"/>
          </a:xfrm>
        </p:spPr>
        <p:txBody>
          <a:bodyPr/>
          <a:lstStyle/>
          <a:p>
            <a:pPr algn="l"/>
            <a:r>
              <a:rPr lang="en-US" altLang="zh-CN" sz="3400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由若干个若尔当块组成的准对角矩阵称为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若尔当形矩阵</a:t>
            </a:r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，其一般形状如 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7862"/>
              </p:ext>
            </p:extLst>
          </p:nvPr>
        </p:nvGraphicFramePr>
        <p:xfrm>
          <a:off x="5203197" y="1111250"/>
          <a:ext cx="3581400" cy="236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1371600" imgH="1079280" progId="Equation.DSMT4">
                  <p:embed/>
                </p:oleObj>
              </mc:Choice>
              <mc:Fallback>
                <p:oleObj name="Equation" r:id="rId3" imgW="1371600" imgH="1079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97" y="1111250"/>
                        <a:ext cx="3581400" cy="23641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9034"/>
              </p:ext>
            </p:extLst>
          </p:nvPr>
        </p:nvGraphicFramePr>
        <p:xfrm>
          <a:off x="2282136" y="3753762"/>
          <a:ext cx="4829864" cy="25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5" imgW="2222280" imgH="1384200" progId="Equation.DSMT4">
                  <p:embed/>
                </p:oleObj>
              </mc:Choice>
              <mc:Fallback>
                <p:oleObj name="Equation" r:id="rId5" imgW="2222280" imgH="13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136" y="3753762"/>
                        <a:ext cx="4829864" cy="250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25356"/>
              </p:ext>
            </p:extLst>
          </p:nvPr>
        </p:nvGraphicFramePr>
        <p:xfrm>
          <a:off x="8559800" y="4568825"/>
          <a:ext cx="2324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7" imgW="850680" imgH="241200" progId="Equation.DSMT4">
                  <p:embed/>
                </p:oleObj>
              </mc:Choice>
              <mc:Fallback>
                <p:oleObj name="Equation" r:id="rId7" imgW="8506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4568825"/>
                        <a:ext cx="23241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254241" y="4449130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eaLnBrk="0" hangingPunct="0"/>
            <a:r>
              <a:rPr lang="zh-CN" altLang="en-US" sz="3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并且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0166350" y="1873250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400" b="1" dirty="0">
                <a:latin typeface="Times New Roman" pitchFamily="18" charset="0"/>
                <a:ea typeface="黑体" pitchFamily="2" charset="-122"/>
              </a:rPr>
              <a:t>(1)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007534" y="4560138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>
                <a:latin typeface="Times New Roman" pitchFamily="18" charset="0"/>
                <a:ea typeface="黑体" pitchFamily="2" charset="-122"/>
              </a:rPr>
              <a:t>其中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826038" y="4399213"/>
            <a:ext cx="3357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400" b="1">
                <a:latin typeface="Times New Roman" pitchFamily="18" charset="0"/>
                <a:ea typeface="黑体" pitchFamily="2" charset="-12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04520" y="302610"/>
            <a:ext cx="10881360" cy="704923"/>
          </a:xfrm>
        </p:spPr>
        <p:txBody>
          <a:bodyPr/>
          <a:lstStyle/>
          <a:p>
            <a:pPr algn="l"/>
            <a:r>
              <a:rPr lang="zh-CN" altLang="en-US" sz="3400"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758985" y="330598"/>
          <a:ext cx="7262636" cy="244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2641320" imgH="1066680" progId="Equation.DSMT4">
                  <p:embed/>
                </p:oleObj>
              </mc:Choice>
              <mc:Fallback>
                <p:oleObj name="Equation" r:id="rId3" imgW="264132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85" y="330598"/>
                        <a:ext cx="7262636" cy="2440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692191" y="3134549"/>
          <a:ext cx="3698487" cy="3145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1549080" imgH="1600200" progId="Equation.DSMT4">
                  <p:embed/>
                </p:oleObj>
              </mc:Choice>
              <mc:Fallback>
                <p:oleObj name="Equation" r:id="rId5" imgW="154908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191" y="3134549"/>
                        <a:ext cx="3698487" cy="3145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3767" y="2621226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都是若尔当块，而</a:t>
            </a:r>
            <a:endParaRPr lang="zh-CN" altLang="en-US" sz="34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04520" y="6231554"/>
            <a:ext cx="438490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是一个若尔当形矩阵</a:t>
            </a:r>
            <a:r>
              <a:rPr lang="en-US" altLang="zh-CN" sz="34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sz="34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56403" y="2208310"/>
            <a:ext cx="1078060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indent="376153"/>
            <a:r>
              <a:rPr lang="en-US" altLang="zh-CN" sz="3400" b="1" dirty="0"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3400" b="1" dirty="0">
                <a:latin typeface="Times New Roman" pitchFamily="18" charset="0"/>
                <a:ea typeface="黑体" pitchFamily="2" charset="-122"/>
              </a:rPr>
              <a:t>在一个若尔当标准形中，主对角线上的元素正是特征多项式的全部的根（重根按重数计算）</a:t>
            </a:r>
            <a:r>
              <a:rPr lang="en-US" altLang="zh-CN" sz="3400" b="1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06027" y="956807"/>
            <a:ext cx="1088136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sz="3400" b="1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zh-CN" altLang="en-US" sz="3400" b="1">
                <a:latin typeface="Times New Roman" pitchFamily="18" charset="0"/>
                <a:ea typeface="黑体" pitchFamily="2" charset="-122"/>
              </a:rPr>
              <a:t>一级若尔当块就是一级矩阵，因此若尔当形矩阵中包括对角矩阵</a:t>
            </a:r>
            <a:r>
              <a:rPr lang="en-US" altLang="zh-CN" sz="34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4520" y="419806"/>
            <a:ext cx="13097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400" b="1">
                <a:latin typeface="Times New Roman" pitchFamily="18" charset="0"/>
                <a:ea typeface="黑体" pitchFamily="2" charset="-122"/>
              </a:rPr>
              <a:t>注：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503767" y="3610328"/>
            <a:ext cx="10982113" cy="2099028"/>
          </a:xfrm>
        </p:spPr>
        <p:txBody>
          <a:bodyPr/>
          <a:lstStyle/>
          <a:p>
            <a:pPr marL="1202517" indent="-1202517" algn="l"/>
            <a:r>
              <a:rPr lang="zh-CN" altLang="en-US" sz="3400" dirty="0">
                <a:latin typeface="Times New Roman" pitchFamily="18" charset="0"/>
                <a:ea typeface="黑体" pitchFamily="2" charset="-122"/>
              </a:rPr>
              <a:t>定理   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任意一个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阶复矩阵都与一个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标准形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相似，若不计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3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中</a:t>
            </a:r>
            <a:r>
              <a:rPr lang="en-US" altLang="zh-CN" sz="3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Jordan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块的排列顺序，则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J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由</a:t>
            </a:r>
            <a:r>
              <a:rPr lang="en-US" altLang="zh-CN" sz="3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唯一确定</a:t>
            </a:r>
            <a:r>
              <a:rPr lang="en-US" altLang="zh-CN" sz="3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291</Words>
  <Application>Microsoft Office PowerPoint</Application>
  <PresentationFormat>自定义</PresentationFormat>
  <Paragraphs>24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默认设计模板</vt:lpstr>
      <vt:lpstr>Equation</vt:lpstr>
      <vt:lpstr>MathType 6.0 Equation</vt:lpstr>
      <vt:lpstr>第五章 线性变换</vt:lpstr>
      <vt:lpstr>前面的讨论可知：并不是对于每一个n阶矩阵A都有一个可逆矩阵P，使P −1AP为对角形. </vt:lpstr>
      <vt:lpstr>定义 形式为</vt:lpstr>
      <vt:lpstr>       由若干个若尔当块组成的准对角矩阵称为若尔当形矩阵，其一般形状如 </vt:lpstr>
      <vt:lpstr>例如</vt:lpstr>
      <vt:lpstr>定理   任意一个n阶复矩阵都与一个Jordan标准形J相似，若不计J中Jordan块的排列顺序，则J由A唯一确定.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Fan</cp:lastModifiedBy>
  <cp:revision>32</cp:revision>
  <cp:lastPrinted>1601-01-01T00:00:00Z</cp:lastPrinted>
  <dcterms:created xsi:type="dcterms:W3CDTF">1601-01-01T00:00:00Z</dcterms:created>
  <dcterms:modified xsi:type="dcterms:W3CDTF">2021-11-27T15:05:01Z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