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0B13-F6D2-45F9-A84F-29D602943C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8551D7-8D5F-41CB-B348-B345BF2433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49D950-3E6E-4553-95CD-6A8BEE0FB65D}"/>
              </a:ext>
            </a:extLst>
          </p:cNvPr>
          <p:cNvSpPr>
            <a:spLocks noGrp="1"/>
          </p:cNvSpPr>
          <p:nvPr>
            <p:ph type="dt" sz="half" idx="10"/>
          </p:nvPr>
        </p:nvSpPr>
        <p:spPr/>
        <p:txBody>
          <a:bodyPr/>
          <a:lstStyle/>
          <a:p>
            <a:fld id="{A34ABBD9-99E0-4E74-84FD-C29BFB181E6C}" type="datetimeFigureOut">
              <a:rPr lang="en-IN" smtClean="0"/>
              <a:t>29-03-2020</a:t>
            </a:fld>
            <a:endParaRPr lang="en-IN"/>
          </a:p>
        </p:txBody>
      </p:sp>
      <p:sp>
        <p:nvSpPr>
          <p:cNvPr id="5" name="Footer Placeholder 4">
            <a:extLst>
              <a:ext uri="{FF2B5EF4-FFF2-40B4-BE49-F238E27FC236}">
                <a16:creationId xmlns:a16="http://schemas.microsoft.com/office/drawing/2014/main" id="{00AB9053-E28C-4979-ABE9-25623CA6BF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D30255-E5EA-4FD3-9832-C879A9FE06C3}"/>
              </a:ext>
            </a:extLst>
          </p:cNvPr>
          <p:cNvSpPr>
            <a:spLocks noGrp="1"/>
          </p:cNvSpPr>
          <p:nvPr>
            <p:ph type="sldNum" sz="quarter" idx="12"/>
          </p:nvPr>
        </p:nvSpPr>
        <p:spPr/>
        <p:txBody>
          <a:bodyPr/>
          <a:lstStyle/>
          <a:p>
            <a:fld id="{B8C844BE-BA78-4027-919C-157DEB6043D1}" type="slidenum">
              <a:rPr lang="en-IN" smtClean="0"/>
              <a:t>‹#›</a:t>
            </a:fld>
            <a:endParaRPr lang="en-IN"/>
          </a:p>
        </p:txBody>
      </p:sp>
    </p:spTree>
    <p:extLst>
      <p:ext uri="{BB962C8B-B14F-4D97-AF65-F5344CB8AC3E}">
        <p14:creationId xmlns:p14="http://schemas.microsoft.com/office/powerpoint/2010/main" val="113088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CBDB-9E72-4C40-BA7C-6D737E1C6F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C380B3-F65E-4C4B-BC67-277A56FCD0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6ED505-2E5A-41E0-A106-3BD7DE2A1EBB}"/>
              </a:ext>
            </a:extLst>
          </p:cNvPr>
          <p:cNvSpPr>
            <a:spLocks noGrp="1"/>
          </p:cNvSpPr>
          <p:nvPr>
            <p:ph type="dt" sz="half" idx="10"/>
          </p:nvPr>
        </p:nvSpPr>
        <p:spPr/>
        <p:txBody>
          <a:bodyPr/>
          <a:lstStyle/>
          <a:p>
            <a:fld id="{A34ABBD9-99E0-4E74-84FD-C29BFB181E6C}" type="datetimeFigureOut">
              <a:rPr lang="en-IN" smtClean="0"/>
              <a:t>29-03-2020</a:t>
            </a:fld>
            <a:endParaRPr lang="en-IN"/>
          </a:p>
        </p:txBody>
      </p:sp>
      <p:sp>
        <p:nvSpPr>
          <p:cNvPr id="5" name="Footer Placeholder 4">
            <a:extLst>
              <a:ext uri="{FF2B5EF4-FFF2-40B4-BE49-F238E27FC236}">
                <a16:creationId xmlns:a16="http://schemas.microsoft.com/office/drawing/2014/main" id="{DAD9BFD0-B6A7-4CB7-9EC7-DFDBFB6FE5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F3CF7-AF32-47ED-8EBA-9B07EC17EE9F}"/>
              </a:ext>
            </a:extLst>
          </p:cNvPr>
          <p:cNvSpPr>
            <a:spLocks noGrp="1"/>
          </p:cNvSpPr>
          <p:nvPr>
            <p:ph type="sldNum" sz="quarter" idx="12"/>
          </p:nvPr>
        </p:nvSpPr>
        <p:spPr/>
        <p:txBody>
          <a:bodyPr/>
          <a:lstStyle/>
          <a:p>
            <a:fld id="{B8C844BE-BA78-4027-919C-157DEB6043D1}" type="slidenum">
              <a:rPr lang="en-IN" smtClean="0"/>
              <a:t>‹#›</a:t>
            </a:fld>
            <a:endParaRPr lang="en-IN"/>
          </a:p>
        </p:txBody>
      </p:sp>
    </p:spTree>
    <p:extLst>
      <p:ext uri="{BB962C8B-B14F-4D97-AF65-F5344CB8AC3E}">
        <p14:creationId xmlns:p14="http://schemas.microsoft.com/office/powerpoint/2010/main" val="422716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494796-0975-4A65-B3C6-C591D654A3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073DD6-D59F-4927-89D5-5176B60F65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88311E-38D2-4FAD-8EC7-59FBE852E475}"/>
              </a:ext>
            </a:extLst>
          </p:cNvPr>
          <p:cNvSpPr>
            <a:spLocks noGrp="1"/>
          </p:cNvSpPr>
          <p:nvPr>
            <p:ph type="dt" sz="half" idx="10"/>
          </p:nvPr>
        </p:nvSpPr>
        <p:spPr/>
        <p:txBody>
          <a:bodyPr/>
          <a:lstStyle/>
          <a:p>
            <a:fld id="{A34ABBD9-99E0-4E74-84FD-C29BFB181E6C}" type="datetimeFigureOut">
              <a:rPr lang="en-IN" smtClean="0"/>
              <a:t>29-03-2020</a:t>
            </a:fld>
            <a:endParaRPr lang="en-IN"/>
          </a:p>
        </p:txBody>
      </p:sp>
      <p:sp>
        <p:nvSpPr>
          <p:cNvPr id="5" name="Footer Placeholder 4">
            <a:extLst>
              <a:ext uri="{FF2B5EF4-FFF2-40B4-BE49-F238E27FC236}">
                <a16:creationId xmlns:a16="http://schemas.microsoft.com/office/drawing/2014/main" id="{F4E688AD-DDD5-40FF-9FF9-AA8AF4179B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19843B-60BE-404F-80D3-90BA8C28ABBC}"/>
              </a:ext>
            </a:extLst>
          </p:cNvPr>
          <p:cNvSpPr>
            <a:spLocks noGrp="1"/>
          </p:cNvSpPr>
          <p:nvPr>
            <p:ph type="sldNum" sz="quarter" idx="12"/>
          </p:nvPr>
        </p:nvSpPr>
        <p:spPr/>
        <p:txBody>
          <a:bodyPr/>
          <a:lstStyle/>
          <a:p>
            <a:fld id="{B8C844BE-BA78-4027-919C-157DEB6043D1}" type="slidenum">
              <a:rPr lang="en-IN" smtClean="0"/>
              <a:t>‹#›</a:t>
            </a:fld>
            <a:endParaRPr lang="en-IN"/>
          </a:p>
        </p:txBody>
      </p:sp>
    </p:spTree>
    <p:extLst>
      <p:ext uri="{BB962C8B-B14F-4D97-AF65-F5344CB8AC3E}">
        <p14:creationId xmlns:p14="http://schemas.microsoft.com/office/powerpoint/2010/main" val="5912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29D2-0666-4F33-9E7B-EE4E6D5B0C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439D40-2AA4-4743-98BE-E47F31B449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0FFFC7-E3E7-4112-AEC8-96C3E5C50789}"/>
              </a:ext>
            </a:extLst>
          </p:cNvPr>
          <p:cNvSpPr>
            <a:spLocks noGrp="1"/>
          </p:cNvSpPr>
          <p:nvPr>
            <p:ph type="dt" sz="half" idx="10"/>
          </p:nvPr>
        </p:nvSpPr>
        <p:spPr/>
        <p:txBody>
          <a:bodyPr/>
          <a:lstStyle/>
          <a:p>
            <a:fld id="{A34ABBD9-99E0-4E74-84FD-C29BFB181E6C}" type="datetimeFigureOut">
              <a:rPr lang="en-IN" smtClean="0"/>
              <a:t>29-03-2020</a:t>
            </a:fld>
            <a:endParaRPr lang="en-IN"/>
          </a:p>
        </p:txBody>
      </p:sp>
      <p:sp>
        <p:nvSpPr>
          <p:cNvPr id="5" name="Footer Placeholder 4">
            <a:extLst>
              <a:ext uri="{FF2B5EF4-FFF2-40B4-BE49-F238E27FC236}">
                <a16:creationId xmlns:a16="http://schemas.microsoft.com/office/drawing/2014/main" id="{4BAF2FD4-75C3-43F9-963B-5FD6F9664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CC8492-1CBF-4B2E-B967-AA1F7667C647}"/>
              </a:ext>
            </a:extLst>
          </p:cNvPr>
          <p:cNvSpPr>
            <a:spLocks noGrp="1"/>
          </p:cNvSpPr>
          <p:nvPr>
            <p:ph type="sldNum" sz="quarter" idx="12"/>
          </p:nvPr>
        </p:nvSpPr>
        <p:spPr/>
        <p:txBody>
          <a:bodyPr/>
          <a:lstStyle/>
          <a:p>
            <a:fld id="{B8C844BE-BA78-4027-919C-157DEB6043D1}" type="slidenum">
              <a:rPr lang="en-IN" smtClean="0"/>
              <a:t>‹#›</a:t>
            </a:fld>
            <a:endParaRPr lang="en-IN"/>
          </a:p>
        </p:txBody>
      </p:sp>
    </p:spTree>
    <p:extLst>
      <p:ext uri="{BB962C8B-B14F-4D97-AF65-F5344CB8AC3E}">
        <p14:creationId xmlns:p14="http://schemas.microsoft.com/office/powerpoint/2010/main" val="33051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56BA-4056-45BD-A0C1-8A3E10EF1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5B0AF8-46C3-45C3-8FB1-6501A681F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E421B9-E1AD-4B68-BCCF-BF1543DEAD32}"/>
              </a:ext>
            </a:extLst>
          </p:cNvPr>
          <p:cNvSpPr>
            <a:spLocks noGrp="1"/>
          </p:cNvSpPr>
          <p:nvPr>
            <p:ph type="dt" sz="half" idx="10"/>
          </p:nvPr>
        </p:nvSpPr>
        <p:spPr/>
        <p:txBody>
          <a:bodyPr/>
          <a:lstStyle/>
          <a:p>
            <a:fld id="{A34ABBD9-99E0-4E74-84FD-C29BFB181E6C}" type="datetimeFigureOut">
              <a:rPr lang="en-IN" smtClean="0"/>
              <a:t>29-03-2020</a:t>
            </a:fld>
            <a:endParaRPr lang="en-IN"/>
          </a:p>
        </p:txBody>
      </p:sp>
      <p:sp>
        <p:nvSpPr>
          <p:cNvPr id="5" name="Footer Placeholder 4">
            <a:extLst>
              <a:ext uri="{FF2B5EF4-FFF2-40B4-BE49-F238E27FC236}">
                <a16:creationId xmlns:a16="http://schemas.microsoft.com/office/drawing/2014/main" id="{E806CF06-7761-4DAB-AE98-5D59168EF3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F88D6-213E-4818-9099-50AAED5215EB}"/>
              </a:ext>
            </a:extLst>
          </p:cNvPr>
          <p:cNvSpPr>
            <a:spLocks noGrp="1"/>
          </p:cNvSpPr>
          <p:nvPr>
            <p:ph type="sldNum" sz="quarter" idx="12"/>
          </p:nvPr>
        </p:nvSpPr>
        <p:spPr/>
        <p:txBody>
          <a:bodyPr/>
          <a:lstStyle/>
          <a:p>
            <a:fld id="{B8C844BE-BA78-4027-919C-157DEB6043D1}" type="slidenum">
              <a:rPr lang="en-IN" smtClean="0"/>
              <a:t>‹#›</a:t>
            </a:fld>
            <a:endParaRPr lang="en-IN"/>
          </a:p>
        </p:txBody>
      </p:sp>
    </p:spTree>
    <p:extLst>
      <p:ext uri="{BB962C8B-B14F-4D97-AF65-F5344CB8AC3E}">
        <p14:creationId xmlns:p14="http://schemas.microsoft.com/office/powerpoint/2010/main" val="30086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F397-059E-4C53-9153-C5C5165EFD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41D079-3360-4A87-B010-24B68C1559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80DFC8-C49A-4680-8BE2-4769030C1F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452011-351A-40C5-A968-CE8E55B9439C}"/>
              </a:ext>
            </a:extLst>
          </p:cNvPr>
          <p:cNvSpPr>
            <a:spLocks noGrp="1"/>
          </p:cNvSpPr>
          <p:nvPr>
            <p:ph type="dt" sz="half" idx="10"/>
          </p:nvPr>
        </p:nvSpPr>
        <p:spPr/>
        <p:txBody>
          <a:bodyPr/>
          <a:lstStyle/>
          <a:p>
            <a:fld id="{A34ABBD9-99E0-4E74-84FD-C29BFB181E6C}" type="datetimeFigureOut">
              <a:rPr lang="en-IN" smtClean="0"/>
              <a:t>29-03-2020</a:t>
            </a:fld>
            <a:endParaRPr lang="en-IN"/>
          </a:p>
        </p:txBody>
      </p:sp>
      <p:sp>
        <p:nvSpPr>
          <p:cNvPr id="6" name="Footer Placeholder 5">
            <a:extLst>
              <a:ext uri="{FF2B5EF4-FFF2-40B4-BE49-F238E27FC236}">
                <a16:creationId xmlns:a16="http://schemas.microsoft.com/office/drawing/2014/main" id="{FCACFCA0-5360-4BB7-94DD-F7ECE38DC7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FAAB9A-D7E3-4336-9031-0AAC2D7BC982}"/>
              </a:ext>
            </a:extLst>
          </p:cNvPr>
          <p:cNvSpPr>
            <a:spLocks noGrp="1"/>
          </p:cNvSpPr>
          <p:nvPr>
            <p:ph type="sldNum" sz="quarter" idx="12"/>
          </p:nvPr>
        </p:nvSpPr>
        <p:spPr/>
        <p:txBody>
          <a:bodyPr/>
          <a:lstStyle/>
          <a:p>
            <a:fld id="{B8C844BE-BA78-4027-919C-157DEB6043D1}" type="slidenum">
              <a:rPr lang="en-IN" smtClean="0"/>
              <a:t>‹#›</a:t>
            </a:fld>
            <a:endParaRPr lang="en-IN"/>
          </a:p>
        </p:txBody>
      </p:sp>
    </p:spTree>
    <p:extLst>
      <p:ext uri="{BB962C8B-B14F-4D97-AF65-F5344CB8AC3E}">
        <p14:creationId xmlns:p14="http://schemas.microsoft.com/office/powerpoint/2010/main" val="358529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2060-653A-485E-81AB-2A3C64D5DC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5AF2C6-F4DE-4DE5-A1D9-0C9FA76630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B23477-9F11-400D-BDBE-33CA6D1867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D5C53A-3314-4671-B6DE-8982C2B2F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D64F5C-BFE9-4CD8-ADA3-B26E4176C7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6A5946-89DC-4282-AC77-FA4E05E19CE5}"/>
              </a:ext>
            </a:extLst>
          </p:cNvPr>
          <p:cNvSpPr>
            <a:spLocks noGrp="1"/>
          </p:cNvSpPr>
          <p:nvPr>
            <p:ph type="dt" sz="half" idx="10"/>
          </p:nvPr>
        </p:nvSpPr>
        <p:spPr/>
        <p:txBody>
          <a:bodyPr/>
          <a:lstStyle/>
          <a:p>
            <a:fld id="{A34ABBD9-99E0-4E74-84FD-C29BFB181E6C}" type="datetimeFigureOut">
              <a:rPr lang="en-IN" smtClean="0"/>
              <a:t>29-03-2020</a:t>
            </a:fld>
            <a:endParaRPr lang="en-IN"/>
          </a:p>
        </p:txBody>
      </p:sp>
      <p:sp>
        <p:nvSpPr>
          <p:cNvPr id="8" name="Footer Placeholder 7">
            <a:extLst>
              <a:ext uri="{FF2B5EF4-FFF2-40B4-BE49-F238E27FC236}">
                <a16:creationId xmlns:a16="http://schemas.microsoft.com/office/drawing/2014/main" id="{7205296B-6823-4C11-9FE1-5D53633FA7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EE0D23-6141-4C96-807C-CE9B3FFD7992}"/>
              </a:ext>
            </a:extLst>
          </p:cNvPr>
          <p:cNvSpPr>
            <a:spLocks noGrp="1"/>
          </p:cNvSpPr>
          <p:nvPr>
            <p:ph type="sldNum" sz="quarter" idx="12"/>
          </p:nvPr>
        </p:nvSpPr>
        <p:spPr/>
        <p:txBody>
          <a:bodyPr/>
          <a:lstStyle/>
          <a:p>
            <a:fld id="{B8C844BE-BA78-4027-919C-157DEB6043D1}" type="slidenum">
              <a:rPr lang="en-IN" smtClean="0"/>
              <a:t>‹#›</a:t>
            </a:fld>
            <a:endParaRPr lang="en-IN"/>
          </a:p>
        </p:txBody>
      </p:sp>
    </p:spTree>
    <p:extLst>
      <p:ext uri="{BB962C8B-B14F-4D97-AF65-F5344CB8AC3E}">
        <p14:creationId xmlns:p14="http://schemas.microsoft.com/office/powerpoint/2010/main" val="286681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239F-7475-4423-AD15-A4C2FC2765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267701-AC17-4F4F-AF42-36540E3510E8}"/>
              </a:ext>
            </a:extLst>
          </p:cNvPr>
          <p:cNvSpPr>
            <a:spLocks noGrp="1"/>
          </p:cNvSpPr>
          <p:nvPr>
            <p:ph type="dt" sz="half" idx="10"/>
          </p:nvPr>
        </p:nvSpPr>
        <p:spPr/>
        <p:txBody>
          <a:bodyPr/>
          <a:lstStyle/>
          <a:p>
            <a:fld id="{A34ABBD9-99E0-4E74-84FD-C29BFB181E6C}" type="datetimeFigureOut">
              <a:rPr lang="en-IN" smtClean="0"/>
              <a:t>29-03-2020</a:t>
            </a:fld>
            <a:endParaRPr lang="en-IN"/>
          </a:p>
        </p:txBody>
      </p:sp>
      <p:sp>
        <p:nvSpPr>
          <p:cNvPr id="4" name="Footer Placeholder 3">
            <a:extLst>
              <a:ext uri="{FF2B5EF4-FFF2-40B4-BE49-F238E27FC236}">
                <a16:creationId xmlns:a16="http://schemas.microsoft.com/office/drawing/2014/main" id="{54CB13C4-03D1-4750-8346-998B6C2FED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721973-B59F-4F70-A157-ECEAC41E4872}"/>
              </a:ext>
            </a:extLst>
          </p:cNvPr>
          <p:cNvSpPr>
            <a:spLocks noGrp="1"/>
          </p:cNvSpPr>
          <p:nvPr>
            <p:ph type="sldNum" sz="quarter" idx="12"/>
          </p:nvPr>
        </p:nvSpPr>
        <p:spPr/>
        <p:txBody>
          <a:bodyPr/>
          <a:lstStyle/>
          <a:p>
            <a:fld id="{B8C844BE-BA78-4027-919C-157DEB6043D1}" type="slidenum">
              <a:rPr lang="en-IN" smtClean="0"/>
              <a:t>‹#›</a:t>
            </a:fld>
            <a:endParaRPr lang="en-IN"/>
          </a:p>
        </p:txBody>
      </p:sp>
    </p:spTree>
    <p:extLst>
      <p:ext uri="{BB962C8B-B14F-4D97-AF65-F5344CB8AC3E}">
        <p14:creationId xmlns:p14="http://schemas.microsoft.com/office/powerpoint/2010/main" val="200972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FE3B39-2F63-4B48-ABA6-94957F3EDB8D}"/>
              </a:ext>
            </a:extLst>
          </p:cNvPr>
          <p:cNvSpPr>
            <a:spLocks noGrp="1"/>
          </p:cNvSpPr>
          <p:nvPr>
            <p:ph type="dt" sz="half" idx="10"/>
          </p:nvPr>
        </p:nvSpPr>
        <p:spPr/>
        <p:txBody>
          <a:bodyPr/>
          <a:lstStyle/>
          <a:p>
            <a:fld id="{A34ABBD9-99E0-4E74-84FD-C29BFB181E6C}" type="datetimeFigureOut">
              <a:rPr lang="en-IN" smtClean="0"/>
              <a:t>29-03-2020</a:t>
            </a:fld>
            <a:endParaRPr lang="en-IN"/>
          </a:p>
        </p:txBody>
      </p:sp>
      <p:sp>
        <p:nvSpPr>
          <p:cNvPr id="3" name="Footer Placeholder 2">
            <a:extLst>
              <a:ext uri="{FF2B5EF4-FFF2-40B4-BE49-F238E27FC236}">
                <a16:creationId xmlns:a16="http://schemas.microsoft.com/office/drawing/2014/main" id="{F7EF6EA4-BC63-4F21-9A85-D5CD528901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F148C2-ED1B-425E-8A25-7D423E0C8836}"/>
              </a:ext>
            </a:extLst>
          </p:cNvPr>
          <p:cNvSpPr>
            <a:spLocks noGrp="1"/>
          </p:cNvSpPr>
          <p:nvPr>
            <p:ph type="sldNum" sz="quarter" idx="12"/>
          </p:nvPr>
        </p:nvSpPr>
        <p:spPr/>
        <p:txBody>
          <a:bodyPr/>
          <a:lstStyle/>
          <a:p>
            <a:fld id="{B8C844BE-BA78-4027-919C-157DEB6043D1}" type="slidenum">
              <a:rPr lang="en-IN" smtClean="0"/>
              <a:t>‹#›</a:t>
            </a:fld>
            <a:endParaRPr lang="en-IN"/>
          </a:p>
        </p:txBody>
      </p:sp>
    </p:spTree>
    <p:extLst>
      <p:ext uri="{BB962C8B-B14F-4D97-AF65-F5344CB8AC3E}">
        <p14:creationId xmlns:p14="http://schemas.microsoft.com/office/powerpoint/2010/main" val="292275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A431-CA0F-4C8E-8805-E1D788B80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42A6FE-C661-4501-B9A6-5E68D5AE6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CF39B7-31E3-4C14-9AE2-CDD0785BB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70F2C-7DA8-40A4-B60F-8984550939E1}"/>
              </a:ext>
            </a:extLst>
          </p:cNvPr>
          <p:cNvSpPr>
            <a:spLocks noGrp="1"/>
          </p:cNvSpPr>
          <p:nvPr>
            <p:ph type="dt" sz="half" idx="10"/>
          </p:nvPr>
        </p:nvSpPr>
        <p:spPr/>
        <p:txBody>
          <a:bodyPr/>
          <a:lstStyle/>
          <a:p>
            <a:fld id="{A34ABBD9-99E0-4E74-84FD-C29BFB181E6C}" type="datetimeFigureOut">
              <a:rPr lang="en-IN" smtClean="0"/>
              <a:t>29-03-2020</a:t>
            </a:fld>
            <a:endParaRPr lang="en-IN"/>
          </a:p>
        </p:txBody>
      </p:sp>
      <p:sp>
        <p:nvSpPr>
          <p:cNvPr id="6" name="Footer Placeholder 5">
            <a:extLst>
              <a:ext uri="{FF2B5EF4-FFF2-40B4-BE49-F238E27FC236}">
                <a16:creationId xmlns:a16="http://schemas.microsoft.com/office/drawing/2014/main" id="{5F56B2B7-F9DC-4204-B847-E88838D14A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42C87A-55A9-4AB6-95BE-3C5D86D1AA44}"/>
              </a:ext>
            </a:extLst>
          </p:cNvPr>
          <p:cNvSpPr>
            <a:spLocks noGrp="1"/>
          </p:cNvSpPr>
          <p:nvPr>
            <p:ph type="sldNum" sz="quarter" idx="12"/>
          </p:nvPr>
        </p:nvSpPr>
        <p:spPr/>
        <p:txBody>
          <a:bodyPr/>
          <a:lstStyle/>
          <a:p>
            <a:fld id="{B8C844BE-BA78-4027-919C-157DEB6043D1}" type="slidenum">
              <a:rPr lang="en-IN" smtClean="0"/>
              <a:t>‹#›</a:t>
            </a:fld>
            <a:endParaRPr lang="en-IN"/>
          </a:p>
        </p:txBody>
      </p:sp>
    </p:spTree>
    <p:extLst>
      <p:ext uri="{BB962C8B-B14F-4D97-AF65-F5344CB8AC3E}">
        <p14:creationId xmlns:p14="http://schemas.microsoft.com/office/powerpoint/2010/main" val="174002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9932-14D9-4A2C-84E4-6957212E9A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39D621-F97C-4329-9CED-F6D740BCD2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B05A63-9E7C-4A4D-8188-A2A536367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87A79-1909-441E-8D01-12EC6FA55935}"/>
              </a:ext>
            </a:extLst>
          </p:cNvPr>
          <p:cNvSpPr>
            <a:spLocks noGrp="1"/>
          </p:cNvSpPr>
          <p:nvPr>
            <p:ph type="dt" sz="half" idx="10"/>
          </p:nvPr>
        </p:nvSpPr>
        <p:spPr/>
        <p:txBody>
          <a:bodyPr/>
          <a:lstStyle/>
          <a:p>
            <a:fld id="{A34ABBD9-99E0-4E74-84FD-C29BFB181E6C}" type="datetimeFigureOut">
              <a:rPr lang="en-IN" smtClean="0"/>
              <a:t>29-03-2020</a:t>
            </a:fld>
            <a:endParaRPr lang="en-IN"/>
          </a:p>
        </p:txBody>
      </p:sp>
      <p:sp>
        <p:nvSpPr>
          <p:cNvPr id="6" name="Footer Placeholder 5">
            <a:extLst>
              <a:ext uri="{FF2B5EF4-FFF2-40B4-BE49-F238E27FC236}">
                <a16:creationId xmlns:a16="http://schemas.microsoft.com/office/drawing/2014/main" id="{B37F407E-200B-490B-A795-BAB30C664B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ABE4B-2364-41D2-A894-A19004C104A1}"/>
              </a:ext>
            </a:extLst>
          </p:cNvPr>
          <p:cNvSpPr>
            <a:spLocks noGrp="1"/>
          </p:cNvSpPr>
          <p:nvPr>
            <p:ph type="sldNum" sz="quarter" idx="12"/>
          </p:nvPr>
        </p:nvSpPr>
        <p:spPr/>
        <p:txBody>
          <a:bodyPr/>
          <a:lstStyle/>
          <a:p>
            <a:fld id="{B8C844BE-BA78-4027-919C-157DEB6043D1}" type="slidenum">
              <a:rPr lang="en-IN" smtClean="0"/>
              <a:t>‹#›</a:t>
            </a:fld>
            <a:endParaRPr lang="en-IN"/>
          </a:p>
        </p:txBody>
      </p:sp>
    </p:spTree>
    <p:extLst>
      <p:ext uri="{BB962C8B-B14F-4D97-AF65-F5344CB8AC3E}">
        <p14:creationId xmlns:p14="http://schemas.microsoft.com/office/powerpoint/2010/main" val="20900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AB4515-9626-4C98-81A2-52FB7098FA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529EC0-5058-49BC-8CE9-3E274003D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D28588-3E52-4DE5-8B53-2CF4C8674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ABBD9-99E0-4E74-84FD-C29BFB181E6C}" type="datetimeFigureOut">
              <a:rPr lang="en-IN" smtClean="0"/>
              <a:t>29-03-2020</a:t>
            </a:fld>
            <a:endParaRPr lang="en-IN"/>
          </a:p>
        </p:txBody>
      </p:sp>
      <p:sp>
        <p:nvSpPr>
          <p:cNvPr id="5" name="Footer Placeholder 4">
            <a:extLst>
              <a:ext uri="{FF2B5EF4-FFF2-40B4-BE49-F238E27FC236}">
                <a16:creationId xmlns:a16="http://schemas.microsoft.com/office/drawing/2014/main" id="{BDCC6197-5F03-4998-B675-379722C549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63C3A8-DBC4-4509-8F58-6E64308518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844BE-BA78-4027-919C-157DEB6043D1}" type="slidenum">
              <a:rPr lang="en-IN" smtClean="0"/>
              <a:t>‹#›</a:t>
            </a:fld>
            <a:endParaRPr lang="en-IN"/>
          </a:p>
        </p:txBody>
      </p:sp>
    </p:spTree>
    <p:extLst>
      <p:ext uri="{BB962C8B-B14F-4D97-AF65-F5344CB8AC3E}">
        <p14:creationId xmlns:p14="http://schemas.microsoft.com/office/powerpoint/2010/main" val="1562773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qt.io/" TargetMode="External"/><Relationship Id="rId2" Type="http://schemas.openxmlformats.org/officeDocument/2006/relationships/hyperlink" Target="http://www.riverbankcomputing.com/" TargetMode="External"/><Relationship Id="rId1" Type="http://schemas.openxmlformats.org/officeDocument/2006/relationships/slideLayout" Target="../slideLayouts/slideLayout2.xml"/><Relationship Id="rId4" Type="http://schemas.openxmlformats.org/officeDocument/2006/relationships/hyperlink" Target="https://wiki.python.org/moin/PyQt/PyQtLicensin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hyperlink" Target="http://qt.digi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omputerhope.com/jargon/g/gnu.htm" TargetMode="External"/><Relationship Id="rId2" Type="http://schemas.openxmlformats.org/officeDocument/2006/relationships/hyperlink" Target="https://www.computerhope.com/jargon/l/linux.htm" TargetMode="External"/><Relationship Id="rId1" Type="http://schemas.openxmlformats.org/officeDocument/2006/relationships/slideLayout" Target="../slideLayouts/slideLayout2.xml"/><Relationship Id="rId4" Type="http://schemas.openxmlformats.org/officeDocument/2006/relationships/hyperlink" Target="https://www.computerhope.com/jargon/d/debian.ht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computerhope.com/jargon/u/ubuntu.htm" TargetMode="External"/><Relationship Id="rId2" Type="http://schemas.openxmlformats.org/officeDocument/2006/relationships/hyperlink" Target="https://www.computerhope.com/jargon/c/centos.htm" TargetMode="External"/><Relationship Id="rId1" Type="http://schemas.openxmlformats.org/officeDocument/2006/relationships/slideLayout" Target="../slideLayouts/slideLayout2.xml"/><Relationship Id="rId4" Type="http://schemas.openxmlformats.org/officeDocument/2006/relationships/hyperlink" Target="https://www.computerhope.com/jargon/a/arch-linux.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13F39F-2E65-41FD-B314-C3ACBFC46CF4}"/>
              </a:ext>
            </a:extLst>
          </p:cNvPr>
          <p:cNvSpPr txBox="1"/>
          <p:nvPr/>
        </p:nvSpPr>
        <p:spPr>
          <a:xfrm>
            <a:off x="2898843" y="2130357"/>
            <a:ext cx="5670720" cy="1107996"/>
          </a:xfrm>
          <a:prstGeom prst="rect">
            <a:avLst/>
          </a:prstGeom>
          <a:noFill/>
        </p:spPr>
        <p:txBody>
          <a:bodyPr wrap="none" rtlCol="0">
            <a:spAutoFit/>
          </a:bodyPr>
          <a:lstStyle/>
          <a:p>
            <a:r>
              <a:rPr lang="en-IN" sz="6600" b="1" u="sng" dirty="0">
                <a:effectLst>
                  <a:outerShdw blurRad="38100" dist="38100" dir="2700000" algn="tl">
                    <a:srgbClr val="000000">
                      <a:alpha val="43137"/>
                    </a:srgbClr>
                  </a:outerShdw>
                </a:effectLst>
              </a:rPr>
              <a:t>MICROPROJECT</a:t>
            </a:r>
          </a:p>
        </p:txBody>
      </p:sp>
    </p:spTree>
    <p:extLst>
      <p:ext uri="{BB962C8B-B14F-4D97-AF65-F5344CB8AC3E}">
        <p14:creationId xmlns:p14="http://schemas.microsoft.com/office/powerpoint/2010/main" val="373326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24D2CF-9287-4307-A639-ED502CAC87C4}"/>
              </a:ext>
            </a:extLst>
          </p:cNvPr>
          <p:cNvSpPr/>
          <p:nvPr/>
        </p:nvSpPr>
        <p:spPr>
          <a:xfrm>
            <a:off x="2490247" y="1204476"/>
            <a:ext cx="7211505" cy="5324535"/>
          </a:xfrm>
          <a:prstGeom prst="rect">
            <a:avLst/>
          </a:prstGeom>
        </p:spPr>
        <p:txBody>
          <a:bodyPr wrap="square">
            <a:spAutoFit/>
          </a:bodyPr>
          <a:lstStyle/>
          <a:p>
            <a:r>
              <a:rPr lang="en-US" sz="2000" b="0" i="0" dirty="0" err="1">
                <a:solidFill>
                  <a:srgbClr val="000000"/>
                </a:solidFill>
                <a:effectLst/>
                <a:latin typeface="Arial" panose="020B0604020202020204" pitchFamily="34" charset="0"/>
                <a:cs typeface="Arial" panose="020B0604020202020204" pitchFamily="34" charset="0"/>
              </a:rPr>
              <a:t>PyQt</a:t>
            </a:r>
            <a:r>
              <a:rPr lang="en-US" sz="2000" b="0" i="0" dirty="0">
                <a:solidFill>
                  <a:srgbClr val="000000"/>
                </a:solidFill>
                <a:effectLst/>
                <a:latin typeface="Arial" panose="020B0604020202020204" pitchFamily="34" charset="0"/>
                <a:cs typeface="Arial" panose="020B0604020202020204" pitchFamily="34" charset="0"/>
              </a:rPr>
              <a:t> is one of the most popular Python bindings for the Qt cross-platform C++ framework. </a:t>
            </a:r>
            <a:r>
              <a:rPr lang="en-US" sz="2000" b="0" i="0" dirty="0" err="1">
                <a:solidFill>
                  <a:srgbClr val="000000"/>
                </a:solidFill>
                <a:effectLst/>
                <a:latin typeface="Arial" panose="020B0604020202020204" pitchFamily="34" charset="0"/>
                <a:cs typeface="Arial" panose="020B0604020202020204" pitchFamily="34" charset="0"/>
              </a:rPr>
              <a:t>PyQt</a:t>
            </a:r>
            <a:r>
              <a:rPr lang="en-US" sz="2000" b="0" i="0" dirty="0">
                <a:solidFill>
                  <a:srgbClr val="000000"/>
                </a:solidFill>
                <a:effectLst/>
                <a:latin typeface="Arial" panose="020B0604020202020204" pitchFamily="34" charset="0"/>
                <a:cs typeface="Arial" panose="020B0604020202020204" pitchFamily="34" charset="0"/>
              </a:rPr>
              <a:t> developed by </a:t>
            </a:r>
            <a:r>
              <a:rPr lang="en-US" sz="2000" b="0" i="0" u="none" strike="noStrike" dirty="0">
                <a:solidFill>
                  <a:srgbClr val="551A8B"/>
                </a:solidFill>
                <a:effectLst/>
                <a:latin typeface="Arial" panose="020B0604020202020204" pitchFamily="34" charset="0"/>
                <a:cs typeface="Arial" panose="020B0604020202020204" pitchFamily="34" charset="0"/>
                <a:hlinkClick r:id="rId2"/>
              </a:rPr>
              <a:t>Riverbank Computing Limited</a:t>
            </a:r>
            <a:r>
              <a:rPr lang="en-US" sz="2000" b="0" i="0" dirty="0">
                <a:solidFill>
                  <a:srgbClr val="000000"/>
                </a:solidFill>
                <a:effectLst/>
                <a:latin typeface="Arial" panose="020B0604020202020204" pitchFamily="34" charset="0"/>
                <a:cs typeface="Arial" panose="020B0604020202020204" pitchFamily="34" charset="0"/>
              </a:rPr>
              <a:t>. Qt itself is developed as part of the </a:t>
            </a:r>
            <a:r>
              <a:rPr lang="en-US" sz="2000" b="0" i="0" u="none" strike="noStrike" dirty="0">
                <a:solidFill>
                  <a:srgbClr val="551A8B"/>
                </a:solidFill>
                <a:effectLst/>
                <a:latin typeface="Arial" panose="020B0604020202020204" pitchFamily="34" charset="0"/>
                <a:cs typeface="Arial" panose="020B0604020202020204" pitchFamily="34" charset="0"/>
                <a:hlinkClick r:id="rId3"/>
              </a:rPr>
              <a:t>Qt Project</a:t>
            </a: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err="1">
                <a:solidFill>
                  <a:srgbClr val="000000"/>
                </a:solidFill>
                <a:effectLst/>
                <a:latin typeface="Arial" panose="020B0604020202020204" pitchFamily="34" charset="0"/>
                <a:cs typeface="Arial" panose="020B0604020202020204" pitchFamily="34" charset="0"/>
              </a:rPr>
              <a:t>PyQt</a:t>
            </a:r>
            <a:r>
              <a:rPr lang="en-US" sz="2000" b="0" i="0" dirty="0">
                <a:solidFill>
                  <a:srgbClr val="000000"/>
                </a:solidFill>
                <a:effectLst/>
                <a:latin typeface="Arial" panose="020B0604020202020204" pitchFamily="34" charset="0"/>
                <a:cs typeface="Arial" panose="020B0604020202020204" pitchFamily="34" charset="0"/>
              </a:rPr>
              <a:t> provides bindings for Qt 4 and Qt 5. </a:t>
            </a:r>
            <a:r>
              <a:rPr lang="en-US" sz="2000" b="0" i="0" dirty="0" err="1">
                <a:solidFill>
                  <a:srgbClr val="000000"/>
                </a:solidFill>
                <a:effectLst/>
                <a:latin typeface="Arial" panose="020B0604020202020204" pitchFamily="34" charset="0"/>
                <a:cs typeface="Arial" panose="020B0604020202020204" pitchFamily="34" charset="0"/>
              </a:rPr>
              <a:t>PyQt</a:t>
            </a:r>
            <a:r>
              <a:rPr lang="en-US" sz="2000" b="0" i="0" dirty="0">
                <a:solidFill>
                  <a:srgbClr val="000000"/>
                </a:solidFill>
                <a:effectLst/>
                <a:latin typeface="Arial" panose="020B0604020202020204" pitchFamily="34" charset="0"/>
                <a:cs typeface="Arial" panose="020B0604020202020204" pitchFamily="34" charset="0"/>
              </a:rPr>
              <a:t> is distributed under a </a:t>
            </a:r>
            <a:r>
              <a:rPr lang="en-US" sz="2000" b="0" i="0" u="none" strike="noStrike" dirty="0">
                <a:solidFill>
                  <a:srgbClr val="551A8B"/>
                </a:solidFill>
                <a:effectLst/>
                <a:latin typeface="Arial" panose="020B0604020202020204" pitchFamily="34" charset="0"/>
                <a:cs typeface="Arial" panose="020B0604020202020204" pitchFamily="34" charset="0"/>
                <a:hlinkClick r:id="rId4"/>
              </a:rPr>
              <a:t>choice of </a:t>
            </a:r>
            <a:r>
              <a:rPr lang="en-US" sz="2000" b="0" i="0" u="none" strike="noStrike" dirty="0" err="1">
                <a:solidFill>
                  <a:srgbClr val="551A8B"/>
                </a:solidFill>
                <a:effectLst/>
                <a:latin typeface="Arial" panose="020B0604020202020204" pitchFamily="34" charset="0"/>
                <a:cs typeface="Arial" panose="020B0604020202020204" pitchFamily="34" charset="0"/>
                <a:hlinkClick r:id="rId4"/>
              </a:rPr>
              <a:t>licences</a:t>
            </a:r>
            <a:r>
              <a:rPr lang="en-US" sz="2000" b="0" i="0" dirty="0">
                <a:solidFill>
                  <a:srgbClr val="000000"/>
                </a:solidFill>
                <a:effectLst/>
                <a:latin typeface="Arial" panose="020B0604020202020204" pitchFamily="34" charset="0"/>
                <a:cs typeface="Arial" panose="020B0604020202020204" pitchFamily="34" charset="0"/>
              </a:rPr>
              <a:t>: GPL version 3 or a commercial license.</a:t>
            </a:r>
          </a:p>
          <a:p>
            <a:endParaRPr lang="en-US" sz="2000" b="0" i="0" dirty="0">
              <a:solidFill>
                <a:srgbClr val="000000"/>
              </a:solidFill>
              <a:effectLst/>
              <a:latin typeface="Arial" panose="020B0604020202020204" pitchFamily="34" charset="0"/>
              <a:cs typeface="Arial" panose="020B0604020202020204" pitchFamily="34" charset="0"/>
            </a:endParaRPr>
          </a:p>
          <a:p>
            <a:r>
              <a:rPr lang="en-US" sz="2000" b="0" i="0" dirty="0" err="1">
                <a:solidFill>
                  <a:srgbClr val="000000"/>
                </a:solidFill>
                <a:effectLst/>
                <a:latin typeface="Arial" panose="020B0604020202020204" pitchFamily="34" charset="0"/>
                <a:cs typeface="Arial" panose="020B0604020202020204" pitchFamily="34" charset="0"/>
              </a:rPr>
              <a:t>PyQt</a:t>
            </a:r>
            <a:r>
              <a:rPr lang="en-US" sz="2000" b="0" i="0" dirty="0">
                <a:solidFill>
                  <a:srgbClr val="000000"/>
                </a:solidFill>
                <a:effectLst/>
                <a:latin typeface="Arial" panose="020B0604020202020204" pitchFamily="34" charset="0"/>
                <a:cs typeface="Arial" panose="020B0604020202020204" pitchFamily="34" charset="0"/>
              </a:rPr>
              <a:t> is available in two editions: PyQt4 which will build against Qt 4.x and 5.x and PyQt5 which will only build against 5.x. Both editions can be built for Python 2 and 3. </a:t>
            </a:r>
            <a:r>
              <a:rPr lang="en-US" sz="2000" b="0" i="0" dirty="0" err="1">
                <a:solidFill>
                  <a:srgbClr val="000000"/>
                </a:solidFill>
                <a:effectLst/>
                <a:latin typeface="Arial" panose="020B0604020202020204" pitchFamily="34" charset="0"/>
                <a:cs typeface="Arial" panose="020B0604020202020204" pitchFamily="34" charset="0"/>
              </a:rPr>
              <a:t>PyQt</a:t>
            </a:r>
            <a:r>
              <a:rPr lang="en-US" sz="2000" b="0" i="0" dirty="0">
                <a:solidFill>
                  <a:srgbClr val="000000"/>
                </a:solidFill>
                <a:effectLst/>
                <a:latin typeface="Arial" panose="020B0604020202020204" pitchFamily="34" charset="0"/>
                <a:cs typeface="Arial" panose="020B0604020202020204" pitchFamily="34" charset="0"/>
              </a:rPr>
              <a:t> contains over 620 classes that cover graphical user interfaces, XML handling, network communication, SQL databases, Web browsing and other technologies available in Qt.</a:t>
            </a:r>
          </a:p>
          <a:p>
            <a:r>
              <a:rPr lang="en-US" sz="2000" b="0" i="0" dirty="0">
                <a:solidFill>
                  <a:srgbClr val="000000"/>
                </a:solidFill>
                <a:effectLst/>
                <a:latin typeface="Arial" panose="020B0604020202020204" pitchFamily="34" charset="0"/>
                <a:cs typeface="Arial" panose="020B0604020202020204" pitchFamily="34" charset="0"/>
              </a:rPr>
              <a:t>The latest iteration of </a:t>
            </a:r>
            <a:r>
              <a:rPr lang="en-US" sz="2000" b="0" i="0" dirty="0" err="1">
                <a:solidFill>
                  <a:srgbClr val="000000"/>
                </a:solidFill>
                <a:effectLst/>
                <a:latin typeface="Arial" panose="020B0604020202020204" pitchFamily="34" charset="0"/>
                <a:cs typeface="Arial" panose="020B0604020202020204" pitchFamily="34" charset="0"/>
              </a:rPr>
              <a:t>PyQt</a:t>
            </a:r>
            <a:r>
              <a:rPr lang="en-US" sz="2000" b="0" i="0" dirty="0">
                <a:solidFill>
                  <a:srgbClr val="000000"/>
                </a:solidFill>
                <a:effectLst/>
                <a:latin typeface="Arial" panose="020B0604020202020204" pitchFamily="34" charset="0"/>
                <a:cs typeface="Arial" panose="020B0604020202020204" pitchFamily="34" charset="0"/>
              </a:rPr>
              <a:t> is v5.11.3. It fully supports Qt 5.11.2.</a:t>
            </a:r>
          </a:p>
          <a:p>
            <a:r>
              <a:rPr lang="en-US" sz="2000" b="0" i="0" dirty="0">
                <a:solidFill>
                  <a:srgbClr val="000000"/>
                </a:solidFill>
                <a:effectLst/>
                <a:latin typeface="Arial" panose="020B0604020202020204" pitchFamily="34" charset="0"/>
                <a:cs typeface="Arial" panose="020B0604020202020204" pitchFamily="34" charset="0"/>
              </a:rPr>
              <a:t>PyQt4 runs on Windows, Linux, Mac OS X and various UNIX platforms. PyQt5 also runs on Android and iOS.</a:t>
            </a:r>
          </a:p>
        </p:txBody>
      </p:sp>
      <p:sp>
        <p:nvSpPr>
          <p:cNvPr id="5" name="TextBox 4">
            <a:extLst>
              <a:ext uri="{FF2B5EF4-FFF2-40B4-BE49-F238E27FC236}">
                <a16:creationId xmlns:a16="http://schemas.microsoft.com/office/drawing/2014/main" id="{25221AE7-FFF1-4206-8CC5-B19641AAE14B}"/>
              </a:ext>
            </a:extLst>
          </p:cNvPr>
          <p:cNvSpPr txBox="1"/>
          <p:nvPr/>
        </p:nvSpPr>
        <p:spPr>
          <a:xfrm>
            <a:off x="4455268" y="486382"/>
            <a:ext cx="3463047" cy="646331"/>
          </a:xfrm>
          <a:prstGeom prst="rect">
            <a:avLst/>
          </a:prstGeom>
          <a:noFill/>
        </p:spPr>
        <p:txBody>
          <a:bodyPr wrap="square" rtlCol="0">
            <a:spAutoFit/>
          </a:bodyPr>
          <a:lstStyle/>
          <a:p>
            <a:r>
              <a:rPr lang="en-IN" sz="3600" b="1" u="sng" dirty="0">
                <a:effectLst>
                  <a:outerShdw blurRad="38100" dist="38100" dir="2700000" algn="tl">
                    <a:srgbClr val="000000">
                      <a:alpha val="43137"/>
                    </a:srgbClr>
                  </a:outerShdw>
                </a:effectLst>
              </a:rPr>
              <a:t>WHAT IS </a:t>
            </a:r>
            <a:r>
              <a:rPr lang="en-IN" sz="3600" b="1" u="sng" dirty="0" err="1">
                <a:effectLst>
                  <a:outerShdw blurRad="38100" dist="38100" dir="2700000" algn="tl">
                    <a:srgbClr val="000000">
                      <a:alpha val="43137"/>
                    </a:srgbClr>
                  </a:outerShdw>
                </a:effectLst>
              </a:rPr>
              <a:t>PyQt</a:t>
            </a:r>
            <a:r>
              <a:rPr lang="en-IN" sz="3600" b="1" u="sng"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64234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4D702F-A6D3-4587-93F2-9DC6F55FA646}"/>
              </a:ext>
            </a:extLst>
          </p:cNvPr>
          <p:cNvSpPr/>
          <p:nvPr/>
        </p:nvSpPr>
        <p:spPr>
          <a:xfrm>
            <a:off x="486382" y="1714861"/>
            <a:ext cx="11517549" cy="4708981"/>
          </a:xfrm>
          <a:prstGeom prst="rect">
            <a:avLst/>
          </a:prstGeom>
        </p:spPr>
        <p:txBody>
          <a:bodyPr wrap="square">
            <a:spAutoFit/>
          </a:bodyPr>
          <a:lstStyle/>
          <a:p>
            <a:r>
              <a:rPr lang="en-US" sz="2000" b="0" i="0" dirty="0" err="1">
                <a:solidFill>
                  <a:srgbClr val="000000"/>
                </a:solidFill>
                <a:effectLst/>
                <a:latin typeface="arial" panose="020B0604020202020204" pitchFamily="34" charset="0"/>
              </a:rPr>
              <a:t>PyQt</a:t>
            </a:r>
            <a:r>
              <a:rPr lang="en-US" sz="2000" b="0" i="0" dirty="0">
                <a:solidFill>
                  <a:srgbClr val="000000"/>
                </a:solidFill>
                <a:effectLst/>
                <a:latin typeface="arial" panose="020B0604020202020204" pitchFamily="34" charset="0"/>
              </a:rPr>
              <a:t> brings together the </a:t>
            </a:r>
            <a:r>
              <a:rPr lang="en-US" sz="2000" b="0" i="0" u="none" strike="noStrike" dirty="0">
                <a:solidFill>
                  <a:srgbClr val="4186CB"/>
                </a:solidFill>
                <a:effectLst/>
                <a:latin typeface="arial" panose="020B0604020202020204" pitchFamily="34" charset="0"/>
                <a:hlinkClick r:id="rId2"/>
              </a:rPr>
              <a:t>Qt</a:t>
            </a:r>
            <a:r>
              <a:rPr lang="en-US" sz="2000" b="0" i="0" dirty="0">
                <a:solidFill>
                  <a:srgbClr val="000000"/>
                </a:solidFill>
                <a:effectLst/>
                <a:latin typeface="arial" panose="020B0604020202020204" pitchFamily="34" charset="0"/>
              </a:rPr>
              <a:t> C++ cross-platform application framework and the cross-platform interpreted language </a:t>
            </a:r>
            <a:r>
              <a:rPr lang="en-US" sz="2000" b="0" i="0" u="none" strike="noStrike" dirty="0">
                <a:solidFill>
                  <a:srgbClr val="4186CB"/>
                </a:solidFill>
                <a:effectLst/>
                <a:latin typeface="arial" panose="020B0604020202020204" pitchFamily="34" charset="0"/>
                <a:hlinkClick r:id="rId3"/>
              </a:rPr>
              <a:t>Python</a:t>
            </a:r>
            <a:r>
              <a:rPr lang="en-US" sz="2000" b="0" i="0" dirty="0">
                <a:solidFill>
                  <a:srgbClr val="000000"/>
                </a:solidFill>
                <a:effectLst/>
                <a:latin typeface="arial" panose="020B0604020202020204" pitchFamily="34" charset="0"/>
              </a:rPr>
              <a:t>.</a:t>
            </a:r>
          </a:p>
          <a:p>
            <a:r>
              <a:rPr lang="en-US" sz="2000" b="0" i="0" dirty="0">
                <a:solidFill>
                  <a:srgbClr val="000000"/>
                </a:solidFill>
                <a:effectLst/>
                <a:latin typeface="arial" panose="020B0604020202020204" pitchFamily="34" charset="0"/>
              </a:rPr>
              <a:t>Qt is more than a GUI toolkit. It includes abstractions of network sockets, threads, Unicode, regular expressions, SQL databases, SVG, OpenGL, XML, a fully functional web browser, a help system, a multimedia framework, as well as a rich collection of GUI widgets.</a:t>
            </a:r>
          </a:p>
          <a:p>
            <a:endParaRPr lang="en-US" sz="2000" b="0" i="0" dirty="0">
              <a:solidFill>
                <a:srgbClr val="000000"/>
              </a:solidFill>
              <a:effectLst/>
              <a:latin typeface="arial" panose="020B0604020202020204" pitchFamily="34" charset="0"/>
            </a:endParaRPr>
          </a:p>
          <a:p>
            <a:r>
              <a:rPr lang="en-US" sz="2000" b="0" i="0" dirty="0">
                <a:solidFill>
                  <a:srgbClr val="000000"/>
                </a:solidFill>
                <a:effectLst/>
                <a:latin typeface="arial" panose="020B0604020202020204" pitchFamily="34" charset="0"/>
              </a:rPr>
              <a:t>Qt classes employ a signal/slot mechanism for communicating between objects that is type safe but loosely coupled making it easy to create re-usable software components.</a:t>
            </a:r>
          </a:p>
          <a:p>
            <a:r>
              <a:rPr lang="en-US" sz="2000" b="0" i="0" dirty="0">
                <a:solidFill>
                  <a:srgbClr val="000000"/>
                </a:solidFill>
                <a:effectLst/>
                <a:latin typeface="arial" panose="020B0604020202020204" pitchFamily="34" charset="0"/>
              </a:rPr>
              <a:t>Qt also includes Qt Designer, a graphical user interface designer. </a:t>
            </a:r>
            <a:r>
              <a:rPr lang="en-US" sz="2000" b="0" i="0" dirty="0" err="1">
                <a:solidFill>
                  <a:srgbClr val="000000"/>
                </a:solidFill>
                <a:effectLst/>
                <a:latin typeface="arial" panose="020B0604020202020204" pitchFamily="34" charset="0"/>
              </a:rPr>
              <a:t>PyQt</a:t>
            </a:r>
            <a:r>
              <a:rPr lang="en-US" sz="2000" b="0" i="0" dirty="0">
                <a:solidFill>
                  <a:srgbClr val="000000"/>
                </a:solidFill>
                <a:effectLst/>
                <a:latin typeface="arial" panose="020B0604020202020204" pitchFamily="34" charset="0"/>
              </a:rPr>
              <a:t> is able to generate Python code from Qt Designer. It is also possible to add new GUI controls written in Python to Qt Designer.</a:t>
            </a:r>
          </a:p>
          <a:p>
            <a:endParaRPr lang="en-US" sz="2000" b="0" i="0" dirty="0">
              <a:solidFill>
                <a:srgbClr val="000000"/>
              </a:solidFill>
              <a:effectLst/>
              <a:latin typeface="arial" panose="020B0604020202020204" pitchFamily="34" charset="0"/>
            </a:endParaRPr>
          </a:p>
          <a:p>
            <a:r>
              <a:rPr lang="en-US" sz="2000" b="0" i="0" dirty="0">
                <a:solidFill>
                  <a:srgbClr val="000000"/>
                </a:solidFill>
                <a:effectLst/>
                <a:latin typeface="arial" panose="020B0604020202020204" pitchFamily="34" charset="0"/>
              </a:rPr>
              <a:t>Python is a simple but powerful object-orientated language. Its simplicity makes it easy to learn, but its power means that large and complex applications can be created. Its interpreted nature means that Python programmers are very productive because there is no edit/compile/link/run development cycle.</a:t>
            </a:r>
          </a:p>
        </p:txBody>
      </p:sp>
      <p:sp>
        <p:nvSpPr>
          <p:cNvPr id="6" name="TextBox 5">
            <a:extLst>
              <a:ext uri="{FF2B5EF4-FFF2-40B4-BE49-F238E27FC236}">
                <a16:creationId xmlns:a16="http://schemas.microsoft.com/office/drawing/2014/main" id="{0FE2D8DE-CBEC-4746-BB14-B0A321B31271}"/>
              </a:ext>
            </a:extLst>
          </p:cNvPr>
          <p:cNvSpPr txBox="1"/>
          <p:nvPr/>
        </p:nvSpPr>
        <p:spPr>
          <a:xfrm>
            <a:off x="4591455" y="593388"/>
            <a:ext cx="2626468" cy="923330"/>
          </a:xfrm>
          <a:prstGeom prst="rect">
            <a:avLst/>
          </a:prstGeom>
          <a:noFill/>
        </p:spPr>
        <p:txBody>
          <a:bodyPr wrap="square" rtlCol="0">
            <a:spAutoFit/>
          </a:bodyPr>
          <a:lstStyle/>
          <a:p>
            <a:r>
              <a:rPr lang="en-US" sz="3600" b="1" i="0" u="sng" dirty="0">
                <a:solidFill>
                  <a:srgbClr val="000000"/>
                </a:solidFill>
                <a:effectLst>
                  <a:outerShdw blurRad="38100" dist="38100" dir="2700000" algn="tl">
                    <a:srgbClr val="000000">
                      <a:alpha val="43137"/>
                    </a:srgbClr>
                  </a:outerShdw>
                </a:effectLst>
                <a:latin typeface="arial" panose="020B0604020202020204" pitchFamily="34" charset="0"/>
              </a:rPr>
              <a:t>Why </a:t>
            </a:r>
            <a:r>
              <a:rPr lang="en-US" sz="3600" b="1" i="0" u="sng" dirty="0" err="1">
                <a:solidFill>
                  <a:srgbClr val="000000"/>
                </a:solidFill>
                <a:effectLst>
                  <a:outerShdw blurRad="38100" dist="38100" dir="2700000" algn="tl">
                    <a:srgbClr val="000000">
                      <a:alpha val="43137"/>
                    </a:srgbClr>
                  </a:outerShdw>
                </a:effectLst>
                <a:latin typeface="arial" panose="020B0604020202020204" pitchFamily="34" charset="0"/>
              </a:rPr>
              <a:t>PyQt</a:t>
            </a:r>
            <a:r>
              <a:rPr lang="en-US" sz="3600" b="1" i="0" u="sng" dirty="0">
                <a:solidFill>
                  <a:srgbClr val="000000"/>
                </a:solidFill>
                <a:effectLst>
                  <a:outerShdw blurRad="38100" dist="38100" dir="2700000" algn="tl">
                    <a:srgbClr val="000000">
                      <a:alpha val="43137"/>
                    </a:srgbClr>
                  </a:outerShdw>
                </a:effectLst>
                <a:latin typeface="arial" panose="020B0604020202020204" pitchFamily="34" charset="0"/>
              </a:rPr>
              <a:t>?</a:t>
            </a:r>
          </a:p>
          <a:p>
            <a:endParaRPr lang="en-IN" dirty="0"/>
          </a:p>
        </p:txBody>
      </p:sp>
    </p:spTree>
    <p:extLst>
      <p:ext uri="{BB962C8B-B14F-4D97-AF65-F5344CB8AC3E}">
        <p14:creationId xmlns:p14="http://schemas.microsoft.com/office/powerpoint/2010/main" val="1290458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15D325-FBB0-4BEE-AE57-77A030EF1C33}"/>
              </a:ext>
            </a:extLst>
          </p:cNvPr>
          <p:cNvSpPr/>
          <p:nvPr/>
        </p:nvSpPr>
        <p:spPr>
          <a:xfrm>
            <a:off x="719847" y="854121"/>
            <a:ext cx="11021438" cy="646331"/>
          </a:xfrm>
          <a:prstGeom prst="rect">
            <a:avLst/>
          </a:prstGeom>
        </p:spPr>
        <p:txBody>
          <a:bodyPr wrap="square">
            <a:spAutoFit/>
          </a:bodyPr>
          <a:lstStyle/>
          <a:p>
            <a:r>
              <a:rPr lang="en-US" b="0" i="0" dirty="0">
                <a:solidFill>
                  <a:srgbClr val="454545"/>
                </a:solidFill>
                <a:effectLst/>
                <a:latin typeface="Verdana" panose="020B0604030504040204" pitchFamily="34" charset="0"/>
              </a:rPr>
              <a:t>The </a:t>
            </a:r>
            <a:r>
              <a:rPr lang="en-US" b="1" i="0" dirty="0" err="1">
                <a:solidFill>
                  <a:srgbClr val="454545"/>
                </a:solidFill>
                <a:effectLst/>
                <a:latin typeface="Verdana" panose="020B0604030504040204" pitchFamily="34" charset="0"/>
              </a:rPr>
              <a:t>lsb_release</a:t>
            </a:r>
            <a:r>
              <a:rPr lang="en-US" b="0" i="0" dirty="0">
                <a:solidFill>
                  <a:srgbClr val="454545"/>
                </a:solidFill>
                <a:effectLst/>
                <a:latin typeface="Verdana" panose="020B0604030504040204" pitchFamily="34" charset="0"/>
              </a:rPr>
              <a:t> command displays LSB (Linux Standard Base) information about your specific </a:t>
            </a:r>
            <a:r>
              <a:rPr lang="en-US" b="0" i="0" u="none" strike="noStrike" dirty="0">
                <a:solidFill>
                  <a:srgbClr val="663366"/>
                </a:solidFill>
                <a:effectLst/>
                <a:latin typeface="Verdana" panose="020B0604030504040204" pitchFamily="34" charset="0"/>
                <a:hlinkClick r:id="rId2"/>
              </a:rPr>
              <a:t>Linux</a:t>
            </a:r>
            <a:r>
              <a:rPr lang="en-US" b="0" i="0" dirty="0">
                <a:solidFill>
                  <a:srgbClr val="454545"/>
                </a:solidFill>
                <a:effectLst/>
                <a:latin typeface="Verdana" panose="020B0604030504040204" pitchFamily="34" charset="0"/>
              </a:rPr>
              <a:t> distribution, including version number, release codename, and distributor ID.</a:t>
            </a:r>
            <a:endParaRPr lang="en-IN" dirty="0"/>
          </a:p>
        </p:txBody>
      </p:sp>
      <p:sp>
        <p:nvSpPr>
          <p:cNvPr id="5" name="TextBox 4">
            <a:extLst>
              <a:ext uri="{FF2B5EF4-FFF2-40B4-BE49-F238E27FC236}">
                <a16:creationId xmlns:a16="http://schemas.microsoft.com/office/drawing/2014/main" id="{305ABC82-90BF-4E70-826E-83E3CA2E237D}"/>
              </a:ext>
            </a:extLst>
          </p:cNvPr>
          <p:cNvSpPr txBox="1"/>
          <p:nvPr/>
        </p:nvSpPr>
        <p:spPr>
          <a:xfrm>
            <a:off x="3800402" y="280095"/>
            <a:ext cx="4202349" cy="523220"/>
          </a:xfrm>
          <a:prstGeom prst="rect">
            <a:avLst/>
          </a:prstGeom>
          <a:noFill/>
        </p:spPr>
        <p:txBody>
          <a:bodyPr wrap="square" rtlCol="0">
            <a:spAutoFit/>
          </a:bodyPr>
          <a:lstStyle/>
          <a:p>
            <a:r>
              <a:rPr lang="en-IN" sz="2800" b="1" dirty="0" err="1">
                <a:latin typeface="Arial" panose="020B0604020202020204" pitchFamily="34" charset="0"/>
                <a:cs typeface="Arial" panose="020B0604020202020204" pitchFamily="34" charset="0"/>
              </a:rPr>
              <a:t>lsb_release</a:t>
            </a:r>
            <a:r>
              <a:rPr lang="en-IN" sz="2800" b="1" dirty="0">
                <a:latin typeface="Arial" panose="020B0604020202020204" pitchFamily="34" charset="0"/>
                <a:cs typeface="Arial" panose="020B0604020202020204" pitchFamily="34" charset="0"/>
              </a:rPr>
              <a:t> Command</a:t>
            </a:r>
          </a:p>
        </p:txBody>
      </p:sp>
      <p:sp>
        <p:nvSpPr>
          <p:cNvPr id="6" name="Rectangle 1">
            <a:extLst>
              <a:ext uri="{FF2B5EF4-FFF2-40B4-BE49-F238E27FC236}">
                <a16:creationId xmlns:a16="http://schemas.microsoft.com/office/drawing/2014/main" id="{0D4A994A-37DA-473C-AF08-690F589E27AE}"/>
              </a:ext>
            </a:extLst>
          </p:cNvPr>
          <p:cNvSpPr>
            <a:spLocks noChangeArrowheads="1"/>
          </p:cNvSpPr>
          <p:nvPr/>
        </p:nvSpPr>
        <p:spPr bwMode="auto">
          <a:xfrm>
            <a:off x="807396" y="1578089"/>
            <a:ext cx="2551021" cy="826422"/>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p:spPr>
        <p:txBody>
          <a:bodyPr vert="horz" wrap="none" lIns="396750" tIns="0" rIns="0" bIns="2697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Arial" panose="020B0604020202020204" pitchFamily="34" charset="0"/>
                <a:cs typeface="Arial" panose="020B0604020202020204"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54545"/>
                </a:solidFill>
                <a:effectLst/>
                <a:latin typeface="Fixed"/>
              </a:rPr>
              <a:t>lsb_release</a:t>
            </a:r>
            <a:r>
              <a:rPr kumimoji="0" lang="en-US" altLang="en-US" b="0" i="0" u="none" strike="noStrike" cap="none" normalizeH="0" baseline="0" dirty="0">
                <a:ln>
                  <a:noFill/>
                </a:ln>
                <a:solidFill>
                  <a:srgbClr val="454545"/>
                </a:solidFill>
                <a:effectLst/>
                <a:latin typeface="Fixed"/>
              </a:rPr>
              <a:t> [OPTIONS]</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4C7D3FF7-E83F-4340-AE78-34C9E2450F40}"/>
              </a:ext>
            </a:extLst>
          </p:cNvPr>
          <p:cNvSpPr>
            <a:spLocks noChangeArrowheads="1"/>
          </p:cNvSpPr>
          <p:nvPr/>
        </p:nvSpPr>
        <p:spPr bwMode="auto">
          <a:xfrm>
            <a:off x="807396" y="2373762"/>
            <a:ext cx="10366442" cy="1773411"/>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p:spPr>
        <p:txBody>
          <a:bodyPr vert="horz" wrap="square" lIns="0" tIns="34914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000000"/>
                </a:solidFill>
                <a:effectLst/>
                <a:cs typeface="Arial" panose="020B0604020202020204" pitchFamily="34" charset="0"/>
              </a:rPr>
              <a:t>Options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54545"/>
                </a:solidFill>
                <a:effectLst/>
                <a:latin typeface="Verdana" panose="020B0604030504040204" pitchFamily="34" charset="0"/>
              </a:rPr>
              <a:t>As with other </a:t>
            </a:r>
            <a:r>
              <a:rPr kumimoji="0" lang="en-US" altLang="en-US" sz="2000" b="0" i="0" u="none" strike="noStrike" cap="none" normalizeH="0" baseline="0" dirty="0">
                <a:ln>
                  <a:noFill/>
                </a:ln>
                <a:solidFill>
                  <a:srgbClr val="663366"/>
                </a:solidFill>
                <a:effectLst/>
                <a:latin typeface="Verdana" panose="020B0604030504040204" pitchFamily="34" charset="0"/>
                <a:hlinkClick r:id="rId3"/>
              </a:rPr>
              <a:t>GNU</a:t>
            </a:r>
            <a:r>
              <a:rPr kumimoji="0" lang="en-US" altLang="en-US" sz="2000" b="0" i="0" u="none" strike="noStrike" cap="none" normalizeH="0" baseline="0" dirty="0">
                <a:ln>
                  <a:noFill/>
                </a:ln>
                <a:solidFill>
                  <a:srgbClr val="454545"/>
                </a:solidFill>
                <a:effectLst/>
                <a:latin typeface="Verdana" panose="020B0604030504040204" pitchFamily="34" charset="0"/>
              </a:rPr>
              <a:t> software, </a:t>
            </a:r>
            <a:r>
              <a:rPr kumimoji="0" lang="en-US" altLang="en-US" sz="2000" b="1" i="0" u="none" strike="noStrike" cap="none" normalizeH="0" baseline="0" dirty="0" err="1">
                <a:ln>
                  <a:noFill/>
                </a:ln>
                <a:solidFill>
                  <a:srgbClr val="454545"/>
                </a:solidFill>
                <a:effectLst/>
                <a:latin typeface="Verdana" panose="020B0604030504040204" pitchFamily="34" charset="0"/>
              </a:rPr>
              <a:t>lsb_release</a:t>
            </a:r>
            <a:r>
              <a:rPr kumimoji="0" lang="en-US" altLang="en-US" sz="2000" b="0" i="0" u="none" strike="noStrike" cap="none" normalizeH="0" baseline="0" dirty="0">
                <a:ln>
                  <a:noFill/>
                </a:ln>
                <a:solidFill>
                  <a:srgbClr val="454545"/>
                </a:solidFill>
                <a:effectLst/>
                <a:latin typeface="Verdana" panose="020B0604030504040204" pitchFamily="34" charset="0"/>
              </a:rPr>
              <a:t> uses a single dash (</a:t>
            </a:r>
            <a:r>
              <a:rPr kumimoji="0" lang="en-US" altLang="en-US" sz="2000" b="1" i="0" u="none" strike="noStrike" cap="none" normalizeH="0" baseline="0" dirty="0">
                <a:ln>
                  <a:noFill/>
                </a:ln>
                <a:solidFill>
                  <a:srgbClr val="454545"/>
                </a:solidFill>
                <a:effectLst/>
                <a:latin typeface="Verdana" panose="020B0604030504040204" pitchFamily="34" charset="0"/>
              </a:rPr>
              <a:t>-</a:t>
            </a:r>
            <a:r>
              <a:rPr kumimoji="0" lang="en-US" altLang="en-US" sz="2000" b="0" i="0" u="none" strike="noStrike" cap="none" normalizeH="0" baseline="0" dirty="0">
                <a:ln>
                  <a:noFill/>
                </a:ln>
                <a:solidFill>
                  <a:srgbClr val="454545"/>
                </a:solidFill>
                <a:effectLst/>
                <a:latin typeface="Verdana" panose="020B0604030504040204" pitchFamily="34" charset="0"/>
              </a:rPr>
              <a:t>) for short options,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54545"/>
                </a:solidFill>
                <a:effectLst/>
                <a:latin typeface="Verdana" panose="020B0604030504040204" pitchFamily="34" charset="0"/>
              </a:rPr>
              <a:t>two dashes (</a:t>
            </a:r>
            <a:r>
              <a:rPr kumimoji="0" lang="en-US" altLang="en-US" sz="2000" b="1" i="0" u="none" strike="noStrike" cap="none" normalizeH="0" baseline="0" dirty="0">
                <a:ln>
                  <a:noFill/>
                </a:ln>
                <a:solidFill>
                  <a:srgbClr val="454545"/>
                </a:solidFill>
                <a:effectLst/>
                <a:latin typeface="Verdana" panose="020B0604030504040204" pitchFamily="34" charset="0"/>
              </a:rPr>
              <a:t>--</a:t>
            </a:r>
            <a:r>
              <a:rPr kumimoji="0" lang="en-US" altLang="en-US" sz="2000" b="0" i="0" u="none" strike="noStrike" cap="none" normalizeH="0" baseline="0" dirty="0">
                <a:ln>
                  <a:noFill/>
                </a:ln>
                <a:solidFill>
                  <a:srgbClr val="454545"/>
                </a:solidFill>
                <a:effectLst/>
                <a:latin typeface="Verdana" panose="020B0604030504040204" pitchFamily="34" charset="0"/>
              </a:rPr>
              <a:t>) for long options</a:t>
            </a:r>
            <a:r>
              <a:rPr kumimoji="0" lang="en-US" altLang="en-US" sz="1100" b="0" i="0" u="none" strike="noStrike" cap="none" normalizeH="0" baseline="0" dirty="0">
                <a:ln>
                  <a:noFill/>
                </a:ln>
                <a:solidFill>
                  <a:srgbClr val="454545"/>
                </a:solidFill>
                <a:effectLst/>
                <a:latin typeface="Verdana" panose="020B0604030504040204" pitchFamily="34" charset="0"/>
              </a:rPr>
              <a:t>.</a:t>
            </a:r>
            <a:endParaRPr kumimoji="0" lang="en-US" altLang="en-US" sz="1100" b="0" i="0" u="none" strike="noStrike" cap="none" normalizeH="0" baseline="0" dirty="0">
              <a:ln>
                <a:noFill/>
              </a:ln>
              <a:solidFill>
                <a:schemeClr val="tx1"/>
              </a:solidFill>
              <a:effectLst/>
            </a:endParaRPr>
          </a:p>
        </p:txBody>
      </p:sp>
      <p:graphicFrame>
        <p:nvGraphicFramePr>
          <p:cNvPr id="10" name="Table 9">
            <a:extLst>
              <a:ext uri="{FF2B5EF4-FFF2-40B4-BE49-F238E27FC236}">
                <a16:creationId xmlns:a16="http://schemas.microsoft.com/office/drawing/2014/main" id="{115FB55C-26F8-4135-8188-D205A7128586}"/>
              </a:ext>
            </a:extLst>
          </p:cNvPr>
          <p:cNvGraphicFramePr>
            <a:graphicFrameLocks noGrp="1"/>
          </p:cNvGraphicFramePr>
          <p:nvPr>
            <p:extLst>
              <p:ext uri="{D42A27DB-BD31-4B8C-83A1-F6EECF244321}">
                <p14:modId xmlns:p14="http://schemas.microsoft.com/office/powerpoint/2010/main" val="2685695717"/>
              </p:ext>
            </p:extLst>
          </p:nvPr>
        </p:nvGraphicFramePr>
        <p:xfrm>
          <a:off x="807396" y="4114800"/>
          <a:ext cx="7059168" cy="2743200"/>
        </p:xfrm>
        <a:graphic>
          <a:graphicData uri="http://schemas.openxmlformats.org/drawingml/2006/table">
            <a:tbl>
              <a:tblPr/>
              <a:tblGrid>
                <a:gridCol w="3529584">
                  <a:extLst>
                    <a:ext uri="{9D8B030D-6E8A-4147-A177-3AD203B41FA5}">
                      <a16:colId xmlns:a16="http://schemas.microsoft.com/office/drawing/2014/main" val="653460537"/>
                    </a:ext>
                  </a:extLst>
                </a:gridCol>
                <a:gridCol w="3529584">
                  <a:extLst>
                    <a:ext uri="{9D8B030D-6E8A-4147-A177-3AD203B41FA5}">
                      <a16:colId xmlns:a16="http://schemas.microsoft.com/office/drawing/2014/main" val="2644368671"/>
                    </a:ext>
                  </a:extLst>
                </a:gridCol>
              </a:tblGrid>
              <a:tr h="1504869">
                <a:tc>
                  <a:txBody>
                    <a:bodyPr/>
                    <a:lstStyle/>
                    <a:p>
                      <a:pPr fontAlgn="t"/>
                      <a:r>
                        <a:rPr lang="en-IN" b="1" i="0" dirty="0">
                          <a:effectLst/>
                          <a:latin typeface="inherit"/>
                        </a:rPr>
                        <a:t>-v</a:t>
                      </a:r>
                      <a:r>
                        <a:rPr lang="en-IN" b="0" i="0" dirty="0">
                          <a:effectLst/>
                          <a:latin typeface="inherit"/>
                        </a:rPr>
                        <a:t>, </a:t>
                      </a:r>
                      <a:r>
                        <a:rPr lang="en-IN" b="1" i="0" dirty="0">
                          <a:effectLst/>
                          <a:latin typeface="inherit"/>
                        </a:rPr>
                        <a:t>--version</a:t>
                      </a:r>
                      <a:endParaRPr lang="en-IN" b="0" i="0" dirty="0">
                        <a:effectLst/>
                        <a:latin typeface="inherit"/>
                      </a:endParaRPr>
                    </a:p>
                  </a:txBody>
                  <a:tcPr marT="91440" marB="91440">
                    <a:lnL>
                      <a:noFill/>
                    </a:lnL>
                    <a:lnR>
                      <a:noFill/>
                    </a:lnR>
                    <a:lnT>
                      <a:noFill/>
                    </a:lnT>
                    <a:lnB>
                      <a:noFill/>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fontAlgn="t"/>
                      <a:r>
                        <a:rPr lang="en-US" b="0" i="0" dirty="0">
                          <a:effectLst/>
                          <a:latin typeface="inherit"/>
                        </a:rPr>
                        <a:t>Show the version of the Linux Standard Base that your system is compliant with. The version is displayed as a colon-separated list of LSB module descriptions.</a:t>
                      </a:r>
                    </a:p>
                  </a:txBody>
                  <a:tcPr marT="91440" marB="91440">
                    <a:lnL>
                      <a:noFill/>
                    </a:lnL>
                    <a:lnR>
                      <a:noFill/>
                    </a:lnR>
                    <a:lnT>
                      <a:noFill/>
                    </a:lnT>
                    <a:lnB>
                      <a:noFill/>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extLst>
                  <a:ext uri="{0D108BD9-81ED-4DB2-BD59-A6C34878D82A}">
                    <a16:rowId xmlns:a16="http://schemas.microsoft.com/office/drawing/2014/main" val="3044199082"/>
                  </a:ext>
                </a:extLst>
              </a:tr>
              <a:tr h="1150782">
                <a:tc>
                  <a:txBody>
                    <a:bodyPr/>
                    <a:lstStyle/>
                    <a:p>
                      <a:pPr fontAlgn="t"/>
                      <a:r>
                        <a:rPr lang="en-IN" b="1" i="0" dirty="0">
                          <a:effectLst/>
                          <a:latin typeface="inherit"/>
                        </a:rPr>
                        <a:t>-</a:t>
                      </a:r>
                      <a:r>
                        <a:rPr lang="en-IN" b="1" i="0" dirty="0" err="1">
                          <a:effectLst/>
                          <a:latin typeface="inherit"/>
                        </a:rPr>
                        <a:t>i</a:t>
                      </a:r>
                      <a:r>
                        <a:rPr lang="en-IN" b="0" i="0" dirty="0">
                          <a:effectLst/>
                          <a:latin typeface="inherit"/>
                        </a:rPr>
                        <a:t>, </a:t>
                      </a:r>
                      <a:r>
                        <a:rPr lang="en-IN" b="1" i="0" dirty="0">
                          <a:effectLst/>
                          <a:latin typeface="inherit"/>
                        </a:rPr>
                        <a:t>--id</a:t>
                      </a:r>
                      <a:endParaRPr lang="en-IN" b="0" i="0" dirty="0">
                        <a:effectLst/>
                        <a:latin typeface="inherit"/>
                      </a:endParaRPr>
                    </a:p>
                  </a:txBody>
                  <a:tcPr marT="91440" marB="91440">
                    <a:lnL>
                      <a:noFill/>
                    </a:lnL>
                    <a:lnR>
                      <a:noFill/>
                    </a:lnR>
                    <a:lnT>
                      <a:noFill/>
                    </a:lnT>
                    <a:lnB>
                      <a:noFill/>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fontAlgn="t"/>
                      <a:r>
                        <a:rPr lang="en-US" b="0" i="0" dirty="0">
                          <a:effectLst/>
                          <a:latin typeface="inherit"/>
                        </a:rPr>
                        <a:t>Display the ID of your Linux distributor. For instance, if you are running </a:t>
                      </a:r>
                      <a:r>
                        <a:rPr lang="en-US" b="0" i="0" u="none" strike="noStrike" dirty="0">
                          <a:solidFill>
                            <a:srgbClr val="663366"/>
                          </a:solidFill>
                          <a:effectLst/>
                          <a:latin typeface="inherit"/>
                          <a:hlinkClick r:id="rId4"/>
                        </a:rPr>
                        <a:t>Debian</a:t>
                      </a:r>
                      <a:r>
                        <a:rPr lang="en-US" b="0" i="0" dirty="0">
                          <a:effectLst/>
                          <a:latin typeface="inherit"/>
                        </a:rPr>
                        <a:t>, this option displays</a:t>
                      </a:r>
                      <a:br>
                        <a:rPr lang="en-US" b="0" i="0" dirty="0">
                          <a:effectLst/>
                          <a:latin typeface="inherit"/>
                        </a:rPr>
                      </a:br>
                      <a:r>
                        <a:rPr lang="en-US" sz="1200" b="0" i="0" dirty="0">
                          <a:effectLst/>
                          <a:latin typeface="Courier New" panose="02070309020205020404" pitchFamily="49" charset="0"/>
                        </a:rPr>
                        <a:t>Distributor ID: Debian</a:t>
                      </a:r>
                      <a:endParaRPr lang="en-US" b="0" i="0" dirty="0">
                        <a:effectLst/>
                        <a:latin typeface="inherit"/>
                      </a:endParaRPr>
                    </a:p>
                  </a:txBody>
                  <a:tcPr marT="91440" marB="91440">
                    <a:lnL>
                      <a:noFill/>
                    </a:lnL>
                    <a:lnR>
                      <a:noFill/>
                    </a:lnR>
                    <a:lnT>
                      <a:noFill/>
                    </a:lnT>
                    <a:lnB>
                      <a:noFill/>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extLst>
                  <a:ext uri="{0D108BD9-81ED-4DB2-BD59-A6C34878D82A}">
                    <a16:rowId xmlns:a16="http://schemas.microsoft.com/office/drawing/2014/main" val="3350328304"/>
                  </a:ext>
                </a:extLst>
              </a:tr>
            </a:tbl>
          </a:graphicData>
        </a:graphic>
      </p:graphicFrame>
      <p:cxnSp>
        <p:nvCxnSpPr>
          <p:cNvPr id="32" name="Straight Connector 31">
            <a:extLst>
              <a:ext uri="{FF2B5EF4-FFF2-40B4-BE49-F238E27FC236}">
                <a16:creationId xmlns:a16="http://schemas.microsoft.com/office/drawing/2014/main" id="{716C0CBA-BFF7-44AD-9D7E-0C8BE8D1B102}"/>
              </a:ext>
            </a:extLst>
          </p:cNvPr>
          <p:cNvCxnSpPr>
            <a:cxnSpLocks/>
          </p:cNvCxnSpPr>
          <p:nvPr/>
        </p:nvCxnSpPr>
        <p:spPr>
          <a:xfrm>
            <a:off x="3693398" y="770051"/>
            <a:ext cx="406616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02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F2BDA50-0579-4322-8836-C1E4A8F7786B}"/>
              </a:ext>
            </a:extLst>
          </p:cNvPr>
          <p:cNvGraphicFramePr>
            <a:graphicFrameLocks noGrp="1"/>
          </p:cNvGraphicFramePr>
          <p:nvPr>
            <p:extLst>
              <p:ext uri="{D42A27DB-BD31-4B8C-83A1-F6EECF244321}">
                <p14:modId xmlns:p14="http://schemas.microsoft.com/office/powerpoint/2010/main" val="3123992966"/>
              </p:ext>
            </p:extLst>
          </p:nvPr>
        </p:nvGraphicFramePr>
        <p:xfrm>
          <a:off x="272374" y="271741"/>
          <a:ext cx="11809379" cy="6314517"/>
        </p:xfrm>
        <a:graphic>
          <a:graphicData uri="http://schemas.openxmlformats.org/drawingml/2006/table">
            <a:tbl>
              <a:tblPr/>
              <a:tblGrid>
                <a:gridCol w="5899826">
                  <a:extLst>
                    <a:ext uri="{9D8B030D-6E8A-4147-A177-3AD203B41FA5}">
                      <a16:colId xmlns:a16="http://schemas.microsoft.com/office/drawing/2014/main" val="4006626392"/>
                    </a:ext>
                  </a:extLst>
                </a:gridCol>
                <a:gridCol w="5909553">
                  <a:extLst>
                    <a:ext uri="{9D8B030D-6E8A-4147-A177-3AD203B41FA5}">
                      <a16:colId xmlns:a16="http://schemas.microsoft.com/office/drawing/2014/main" val="251788946"/>
                    </a:ext>
                  </a:extLst>
                </a:gridCol>
              </a:tblGrid>
              <a:tr h="1820433">
                <a:tc>
                  <a:txBody>
                    <a:bodyPr/>
                    <a:lstStyle/>
                    <a:p>
                      <a:pPr fontAlgn="t"/>
                      <a:r>
                        <a:rPr lang="en-IN" sz="1800" b="1" i="0" dirty="0">
                          <a:effectLst/>
                          <a:latin typeface="inherit"/>
                        </a:rPr>
                        <a:t>-d</a:t>
                      </a:r>
                      <a:r>
                        <a:rPr lang="en-IN" sz="1800" b="0" i="0" dirty="0">
                          <a:effectLst/>
                          <a:latin typeface="inherit"/>
                        </a:rPr>
                        <a:t>, </a:t>
                      </a:r>
                      <a:r>
                        <a:rPr lang="en-IN" sz="1800" b="1" i="0" dirty="0">
                          <a:effectLst/>
                          <a:latin typeface="inherit"/>
                        </a:rPr>
                        <a:t>--description</a:t>
                      </a:r>
                      <a:endParaRPr lang="en-IN" sz="1800" b="0" i="0" dirty="0">
                        <a:effectLst/>
                        <a:latin typeface="inherit"/>
                      </a:endParaRPr>
                    </a:p>
                  </a:txBody>
                  <a:tcPr marL="61286" marR="61286" marT="61286" marB="61286">
                    <a:lnL>
                      <a:noFill/>
                    </a:lnL>
                    <a:lnR>
                      <a:noFill/>
                    </a:lnR>
                    <a:lnT>
                      <a:noFill/>
                    </a:lnT>
                    <a:lnB>
                      <a:noFill/>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fontAlgn="t"/>
                      <a:r>
                        <a:rPr lang="en-US" sz="1800" b="0" i="0" dirty="0">
                          <a:effectLst/>
                          <a:latin typeface="inherit"/>
                        </a:rPr>
                        <a:t>Display a description of your Linux distribution. For instance, if you are running </a:t>
                      </a:r>
                      <a:r>
                        <a:rPr lang="en-US" sz="1800" b="0" i="0" u="none" strike="noStrike" dirty="0">
                          <a:solidFill>
                            <a:srgbClr val="663366"/>
                          </a:solidFill>
                          <a:effectLst/>
                          <a:latin typeface="inherit"/>
                          <a:hlinkClick r:id="rId2"/>
                        </a:rPr>
                        <a:t>CentOS</a:t>
                      </a:r>
                      <a:r>
                        <a:rPr lang="en-US" sz="1800" b="0" i="0" dirty="0">
                          <a:effectLst/>
                          <a:latin typeface="inherit"/>
                        </a:rPr>
                        <a:t> 7, this displays something like</a:t>
                      </a:r>
                      <a:br>
                        <a:rPr lang="en-US" sz="1800" b="0" i="0" dirty="0">
                          <a:effectLst/>
                          <a:latin typeface="inherit"/>
                        </a:rPr>
                      </a:br>
                      <a:r>
                        <a:rPr lang="en-US" sz="1800" b="0" i="0" dirty="0">
                          <a:effectLst/>
                          <a:latin typeface="Courier New" panose="02070309020205020404" pitchFamily="49" charset="0"/>
                        </a:rPr>
                        <a:t>Description: CentOS Linux release 7.3.1611 (Core)</a:t>
                      </a:r>
                      <a:endParaRPr lang="en-US" sz="1800" b="0" i="0" dirty="0">
                        <a:effectLst/>
                        <a:latin typeface="inherit"/>
                      </a:endParaRPr>
                    </a:p>
                  </a:txBody>
                  <a:tcPr marL="61286" marR="61286" marT="61286" marB="61286">
                    <a:lnL>
                      <a:noFill/>
                    </a:lnL>
                    <a:lnR>
                      <a:noFill/>
                    </a:lnR>
                    <a:lnT>
                      <a:noFill/>
                    </a:lnT>
                    <a:lnB>
                      <a:noFill/>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extLst>
                  <a:ext uri="{0D108BD9-81ED-4DB2-BD59-A6C34878D82A}">
                    <a16:rowId xmlns:a16="http://schemas.microsoft.com/office/drawing/2014/main" val="1653596588"/>
                  </a:ext>
                </a:extLst>
              </a:tr>
              <a:tr h="1225636">
                <a:tc>
                  <a:txBody>
                    <a:bodyPr/>
                    <a:lstStyle/>
                    <a:p>
                      <a:pPr fontAlgn="t"/>
                      <a:r>
                        <a:rPr lang="en-IN" sz="1800" b="1" i="0" dirty="0">
                          <a:effectLst/>
                          <a:latin typeface="inherit"/>
                        </a:rPr>
                        <a:t>-r</a:t>
                      </a:r>
                      <a:r>
                        <a:rPr lang="en-IN" sz="1800" b="0" i="0" dirty="0">
                          <a:effectLst/>
                          <a:latin typeface="inherit"/>
                        </a:rPr>
                        <a:t>, </a:t>
                      </a:r>
                      <a:r>
                        <a:rPr lang="en-IN" sz="1800" b="1" i="0" dirty="0">
                          <a:effectLst/>
                          <a:latin typeface="inherit"/>
                        </a:rPr>
                        <a:t>--release</a:t>
                      </a:r>
                      <a:endParaRPr lang="en-IN" sz="1800" b="0" i="0" dirty="0">
                        <a:effectLst/>
                        <a:latin typeface="inherit"/>
                      </a:endParaRPr>
                    </a:p>
                  </a:txBody>
                  <a:tcPr marL="61286" marR="61286" marT="61286" marB="61286">
                    <a:lnL>
                      <a:noFill/>
                    </a:lnL>
                    <a:lnR>
                      <a:noFill/>
                    </a:lnR>
                    <a:lnT>
                      <a:noFill/>
                    </a:lnT>
                    <a:lnB>
                      <a:noFill/>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fontAlgn="t"/>
                      <a:r>
                        <a:rPr lang="en-US" sz="1800" b="0" i="0" dirty="0">
                          <a:effectLst/>
                          <a:latin typeface="inherit"/>
                        </a:rPr>
                        <a:t>Display the release number of the current operating system. For instance, if you are running Fedora 25, this will output</a:t>
                      </a:r>
                      <a:br>
                        <a:rPr lang="en-US" sz="1800" b="0" i="0" dirty="0">
                          <a:effectLst/>
                          <a:latin typeface="inherit"/>
                        </a:rPr>
                      </a:br>
                      <a:r>
                        <a:rPr lang="en-US" sz="1800" b="0" i="0" dirty="0">
                          <a:effectLst/>
                          <a:latin typeface="Courier New" panose="02070309020205020404" pitchFamily="49" charset="0"/>
                        </a:rPr>
                        <a:t>Release: 25</a:t>
                      </a:r>
                      <a:endParaRPr lang="en-US" sz="1800" b="0" i="0" dirty="0">
                        <a:effectLst/>
                        <a:latin typeface="inherit"/>
                      </a:endParaRPr>
                    </a:p>
                  </a:txBody>
                  <a:tcPr marL="61286" marR="61286" marT="61286" marB="61286">
                    <a:lnL>
                      <a:noFill/>
                    </a:lnL>
                    <a:lnR>
                      <a:noFill/>
                    </a:lnR>
                    <a:lnT>
                      <a:noFill/>
                    </a:lnT>
                    <a:lnB>
                      <a:noFill/>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extLst>
                  <a:ext uri="{0D108BD9-81ED-4DB2-BD59-A6C34878D82A}">
                    <a16:rowId xmlns:a16="http://schemas.microsoft.com/office/drawing/2014/main" val="266044058"/>
                  </a:ext>
                </a:extLst>
              </a:tr>
              <a:tr h="1225636">
                <a:tc>
                  <a:txBody>
                    <a:bodyPr/>
                    <a:lstStyle/>
                    <a:p>
                      <a:pPr fontAlgn="t"/>
                      <a:r>
                        <a:rPr lang="en-IN" sz="1800" b="1" i="0" dirty="0">
                          <a:effectLst/>
                          <a:latin typeface="inherit"/>
                        </a:rPr>
                        <a:t>-c</a:t>
                      </a:r>
                      <a:r>
                        <a:rPr lang="en-IN" sz="1800" b="0" i="0" dirty="0">
                          <a:effectLst/>
                          <a:latin typeface="inherit"/>
                        </a:rPr>
                        <a:t>, </a:t>
                      </a:r>
                      <a:r>
                        <a:rPr lang="en-IN" sz="1800" b="1" i="0" dirty="0">
                          <a:effectLst/>
                          <a:latin typeface="inherit"/>
                        </a:rPr>
                        <a:t>--codename</a:t>
                      </a:r>
                      <a:endParaRPr lang="en-IN" sz="1800" b="0" i="0" dirty="0">
                        <a:effectLst/>
                        <a:latin typeface="inherit"/>
                      </a:endParaRPr>
                    </a:p>
                  </a:txBody>
                  <a:tcPr marL="61286" marR="61286" marT="61286" marB="61286">
                    <a:lnL>
                      <a:noFill/>
                    </a:lnL>
                    <a:lnR>
                      <a:noFill/>
                    </a:lnR>
                    <a:lnT>
                      <a:noFill/>
                    </a:lnT>
                    <a:lnB>
                      <a:noFill/>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fontAlgn="t"/>
                      <a:r>
                        <a:rPr lang="en-US" sz="1800" b="0" i="0" dirty="0">
                          <a:effectLst/>
                          <a:latin typeface="inherit"/>
                        </a:rPr>
                        <a:t>Display the codename of the current operating system. For instance, if you are running </a:t>
                      </a:r>
                      <a:r>
                        <a:rPr lang="en-US" sz="1800" b="0" i="0" u="none" strike="noStrike" dirty="0">
                          <a:solidFill>
                            <a:srgbClr val="663366"/>
                          </a:solidFill>
                          <a:effectLst/>
                          <a:latin typeface="inherit"/>
                          <a:hlinkClick r:id="rId3"/>
                        </a:rPr>
                        <a:t>Ubuntu</a:t>
                      </a:r>
                      <a:r>
                        <a:rPr lang="en-US" sz="1800" b="0" i="0" dirty="0">
                          <a:effectLst/>
                          <a:latin typeface="inherit"/>
                        </a:rPr>
                        <a:t> 16.04, this displays</a:t>
                      </a:r>
                      <a:br>
                        <a:rPr lang="en-US" sz="1800" b="0" i="0" dirty="0">
                          <a:effectLst/>
                          <a:latin typeface="inherit"/>
                        </a:rPr>
                      </a:br>
                      <a:r>
                        <a:rPr lang="en-US" sz="1800" b="0" i="0" dirty="0">
                          <a:effectLst/>
                          <a:latin typeface="Courier New" panose="02070309020205020404" pitchFamily="49" charset="0"/>
                        </a:rPr>
                        <a:t>Codename: </a:t>
                      </a:r>
                      <a:r>
                        <a:rPr lang="en-US" sz="1800" b="0" i="0" dirty="0" err="1">
                          <a:effectLst/>
                          <a:latin typeface="Courier New" panose="02070309020205020404" pitchFamily="49" charset="0"/>
                        </a:rPr>
                        <a:t>xenial</a:t>
                      </a:r>
                      <a:endParaRPr lang="en-US" sz="1800" b="0" i="0" dirty="0">
                        <a:effectLst/>
                        <a:latin typeface="inherit"/>
                      </a:endParaRPr>
                    </a:p>
                  </a:txBody>
                  <a:tcPr marL="61286" marR="61286" marT="61286" marB="61286">
                    <a:lnL>
                      <a:noFill/>
                    </a:lnL>
                    <a:lnR>
                      <a:noFill/>
                    </a:lnR>
                    <a:lnT>
                      <a:noFill/>
                    </a:lnT>
                    <a:lnB>
                      <a:noFill/>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extLst>
                  <a:ext uri="{0D108BD9-81ED-4DB2-BD59-A6C34878D82A}">
                    <a16:rowId xmlns:a16="http://schemas.microsoft.com/office/drawing/2014/main" val="293105414"/>
                  </a:ext>
                </a:extLst>
              </a:tr>
              <a:tr h="1996788">
                <a:tc>
                  <a:txBody>
                    <a:bodyPr/>
                    <a:lstStyle/>
                    <a:p>
                      <a:pPr fontAlgn="t"/>
                      <a:r>
                        <a:rPr lang="en-IN" sz="1800" b="1" i="0" dirty="0">
                          <a:effectLst/>
                          <a:latin typeface="inherit"/>
                        </a:rPr>
                        <a:t>-a</a:t>
                      </a:r>
                      <a:r>
                        <a:rPr lang="en-IN" sz="1800" b="0" i="0" dirty="0">
                          <a:effectLst/>
                          <a:latin typeface="inherit"/>
                        </a:rPr>
                        <a:t>, </a:t>
                      </a:r>
                      <a:r>
                        <a:rPr lang="en-IN" sz="1800" b="1" i="0" dirty="0">
                          <a:effectLst/>
                          <a:latin typeface="inherit"/>
                        </a:rPr>
                        <a:t>--all</a:t>
                      </a:r>
                      <a:endParaRPr lang="en-IN" sz="1800" b="0" i="0" dirty="0">
                        <a:effectLst/>
                        <a:latin typeface="inherit"/>
                      </a:endParaRPr>
                    </a:p>
                  </a:txBody>
                  <a:tcPr marL="61286" marR="61286" marT="61286" marB="61286">
                    <a:lnL>
                      <a:noFill/>
                    </a:lnL>
                    <a:lnR>
                      <a:noFill/>
                    </a:lnR>
                    <a:lnT>
                      <a:noFill/>
                    </a:lnT>
                    <a:lnB>
                      <a:noFill/>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fontAlgn="t"/>
                      <a:r>
                        <a:rPr lang="en-US" sz="1800" b="0" i="0" dirty="0">
                          <a:effectLst/>
                          <a:latin typeface="inherit"/>
                        </a:rPr>
                        <a:t>Display all of the above information. For instance, if you are running </a:t>
                      </a:r>
                      <a:r>
                        <a:rPr lang="en-US" sz="1800" b="0" i="0" u="none" strike="noStrike" dirty="0">
                          <a:solidFill>
                            <a:srgbClr val="663366"/>
                          </a:solidFill>
                          <a:effectLst/>
                          <a:latin typeface="inherit"/>
                          <a:hlinkClick r:id="rId4"/>
                        </a:rPr>
                        <a:t>Arch Linux</a:t>
                      </a:r>
                      <a:r>
                        <a:rPr lang="en-US" sz="1800" b="0" i="0" dirty="0">
                          <a:effectLst/>
                          <a:latin typeface="inherit"/>
                        </a:rPr>
                        <a:t>, this displays</a:t>
                      </a:r>
                      <a:br>
                        <a:rPr lang="en-US" sz="1800" b="0" i="0" dirty="0">
                          <a:effectLst/>
                          <a:latin typeface="inherit"/>
                        </a:rPr>
                      </a:br>
                      <a:r>
                        <a:rPr lang="en-US" sz="1800" b="0" i="0" dirty="0">
                          <a:effectLst/>
                          <a:latin typeface="Courier New" panose="02070309020205020404" pitchFamily="49" charset="0"/>
                        </a:rPr>
                        <a:t>LSB Version: 1.4</a:t>
                      </a:r>
                      <a:br>
                        <a:rPr lang="en-US" sz="1800" b="0" i="0" dirty="0">
                          <a:effectLst/>
                          <a:latin typeface="Courier New" panose="02070309020205020404" pitchFamily="49" charset="0"/>
                        </a:rPr>
                      </a:br>
                      <a:r>
                        <a:rPr lang="en-US" sz="1800" b="0" i="0" dirty="0">
                          <a:effectLst/>
                          <a:latin typeface="Courier New" panose="02070309020205020404" pitchFamily="49" charset="0"/>
                        </a:rPr>
                        <a:t>Distributor ID: Arch</a:t>
                      </a:r>
                      <a:br>
                        <a:rPr lang="en-US" sz="1800" b="0" i="0" dirty="0">
                          <a:effectLst/>
                          <a:latin typeface="Courier New" panose="02070309020205020404" pitchFamily="49" charset="0"/>
                        </a:rPr>
                      </a:br>
                      <a:r>
                        <a:rPr lang="en-US" sz="1800" b="0" i="0" dirty="0">
                          <a:effectLst/>
                          <a:latin typeface="Courier New" panose="02070309020205020404" pitchFamily="49" charset="0"/>
                        </a:rPr>
                        <a:t>Description: Arch Linux</a:t>
                      </a:r>
                      <a:br>
                        <a:rPr lang="en-US" sz="1800" b="0" i="0" dirty="0">
                          <a:effectLst/>
                          <a:latin typeface="Courier New" panose="02070309020205020404" pitchFamily="49" charset="0"/>
                        </a:rPr>
                      </a:br>
                      <a:r>
                        <a:rPr lang="en-US" sz="1800" b="0" i="0" dirty="0">
                          <a:effectLst/>
                          <a:latin typeface="Courier New" panose="02070309020205020404" pitchFamily="49" charset="0"/>
                        </a:rPr>
                        <a:t>Release: rolling</a:t>
                      </a:r>
                      <a:br>
                        <a:rPr lang="en-US" sz="1800" b="0" i="0" dirty="0">
                          <a:effectLst/>
                          <a:latin typeface="Courier New" panose="02070309020205020404" pitchFamily="49" charset="0"/>
                        </a:rPr>
                      </a:br>
                      <a:r>
                        <a:rPr lang="en-US" sz="1800" b="0" i="0" dirty="0">
                          <a:effectLst/>
                          <a:latin typeface="Courier New" panose="02070309020205020404" pitchFamily="49" charset="0"/>
                        </a:rPr>
                        <a:t>Codename: n/a</a:t>
                      </a:r>
                      <a:endParaRPr lang="en-US" sz="1800" b="0" i="0" dirty="0">
                        <a:effectLst/>
                        <a:latin typeface="inherit"/>
                      </a:endParaRPr>
                    </a:p>
                  </a:txBody>
                  <a:tcPr marL="61286" marR="61286" marT="61286" marB="61286">
                    <a:lnL>
                      <a:noFill/>
                    </a:lnL>
                    <a:lnR>
                      <a:noFill/>
                    </a:lnR>
                    <a:lnT>
                      <a:noFill/>
                    </a:lnT>
                    <a:lnB>
                      <a:noFill/>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extLst>
                  <a:ext uri="{0D108BD9-81ED-4DB2-BD59-A6C34878D82A}">
                    <a16:rowId xmlns:a16="http://schemas.microsoft.com/office/drawing/2014/main" val="1048668827"/>
                  </a:ext>
                </a:extLst>
              </a:tr>
            </a:tbl>
          </a:graphicData>
        </a:graphic>
      </p:graphicFrame>
      <p:cxnSp>
        <p:nvCxnSpPr>
          <p:cNvPr id="9" name="Straight Connector 8">
            <a:extLst>
              <a:ext uri="{FF2B5EF4-FFF2-40B4-BE49-F238E27FC236}">
                <a16:creationId xmlns:a16="http://schemas.microsoft.com/office/drawing/2014/main" id="{2BF3A0AF-A967-4683-81BA-EB86CF155C53}"/>
              </a:ext>
            </a:extLst>
          </p:cNvPr>
          <p:cNvCxnSpPr>
            <a:cxnSpLocks/>
            <a:endCxn id="5" idx="2"/>
          </p:cNvCxnSpPr>
          <p:nvPr/>
        </p:nvCxnSpPr>
        <p:spPr>
          <a:xfrm flipH="1">
            <a:off x="6177063" y="272374"/>
            <a:ext cx="2" cy="6313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5BF73E-84A8-49B5-8D55-418454CD52B1}"/>
              </a:ext>
            </a:extLst>
          </p:cNvPr>
          <p:cNvCxnSpPr>
            <a:cxnSpLocks/>
          </p:cNvCxnSpPr>
          <p:nvPr/>
        </p:nvCxnSpPr>
        <p:spPr>
          <a:xfrm>
            <a:off x="272374" y="2091446"/>
            <a:ext cx="117996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3161B9-FEC9-4893-8580-6008DB7AC0EC}"/>
              </a:ext>
            </a:extLst>
          </p:cNvPr>
          <p:cNvCxnSpPr/>
          <p:nvPr/>
        </p:nvCxnSpPr>
        <p:spPr>
          <a:xfrm>
            <a:off x="272374" y="3317131"/>
            <a:ext cx="117996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6850E2-14C0-4F9C-A297-95A3B49B31A1}"/>
              </a:ext>
            </a:extLst>
          </p:cNvPr>
          <p:cNvCxnSpPr>
            <a:cxnSpLocks/>
          </p:cNvCxnSpPr>
          <p:nvPr/>
        </p:nvCxnSpPr>
        <p:spPr>
          <a:xfrm>
            <a:off x="272374" y="4533089"/>
            <a:ext cx="1191962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247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06DCD6A-6531-41AD-A78F-03CDD92C1802}"/>
              </a:ext>
            </a:extLst>
          </p:cNvPr>
          <p:cNvGraphicFramePr>
            <a:graphicFrameLocks noGrp="1"/>
          </p:cNvGraphicFramePr>
          <p:nvPr>
            <p:extLst>
              <p:ext uri="{D42A27DB-BD31-4B8C-83A1-F6EECF244321}">
                <p14:modId xmlns:p14="http://schemas.microsoft.com/office/powerpoint/2010/main" val="1410528283"/>
              </p:ext>
            </p:extLst>
          </p:nvPr>
        </p:nvGraphicFramePr>
        <p:xfrm>
          <a:off x="603115" y="610232"/>
          <a:ext cx="11040894" cy="2651760"/>
        </p:xfrm>
        <a:graphic>
          <a:graphicData uri="http://schemas.openxmlformats.org/drawingml/2006/table">
            <a:tbl>
              <a:tblPr/>
              <a:tblGrid>
                <a:gridCol w="5525328">
                  <a:extLst>
                    <a:ext uri="{9D8B030D-6E8A-4147-A177-3AD203B41FA5}">
                      <a16:colId xmlns:a16="http://schemas.microsoft.com/office/drawing/2014/main" val="1152523288"/>
                    </a:ext>
                  </a:extLst>
                </a:gridCol>
                <a:gridCol w="5515566">
                  <a:extLst>
                    <a:ext uri="{9D8B030D-6E8A-4147-A177-3AD203B41FA5}">
                      <a16:colId xmlns:a16="http://schemas.microsoft.com/office/drawing/2014/main" val="1212846781"/>
                    </a:ext>
                  </a:extLst>
                </a:gridCol>
              </a:tblGrid>
              <a:tr h="0">
                <a:tc>
                  <a:txBody>
                    <a:bodyPr/>
                    <a:lstStyle/>
                    <a:p>
                      <a:pPr fontAlgn="t"/>
                      <a:r>
                        <a:rPr lang="en-IN" b="1" i="0" dirty="0">
                          <a:effectLst/>
                          <a:latin typeface="inherit"/>
                        </a:rPr>
                        <a:t>-s</a:t>
                      </a:r>
                      <a:r>
                        <a:rPr lang="en-IN" b="0" i="0" dirty="0">
                          <a:effectLst/>
                          <a:latin typeface="inherit"/>
                        </a:rPr>
                        <a:t>, </a:t>
                      </a:r>
                      <a:r>
                        <a:rPr lang="en-IN" b="1" i="0" dirty="0">
                          <a:effectLst/>
                          <a:latin typeface="inherit"/>
                        </a:rPr>
                        <a:t>--short</a:t>
                      </a:r>
                      <a:endParaRPr lang="en-IN" b="0" i="0" dirty="0">
                        <a:effectLst/>
                        <a:latin typeface="inherit"/>
                      </a:endParaRPr>
                    </a:p>
                  </a:txBody>
                  <a:tcPr marT="91440" marB="91440">
                    <a:lnL>
                      <a:noFill/>
                    </a:lnL>
                    <a:lnR>
                      <a:noFill/>
                    </a:lnR>
                    <a:lnT>
                      <a:noFill/>
                    </a:lnT>
                    <a:lnB>
                      <a:noFill/>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fontAlgn="t"/>
                      <a:r>
                        <a:rPr lang="en-US" b="0" i="0" dirty="0">
                          <a:effectLst/>
                          <a:latin typeface="inherit"/>
                        </a:rPr>
                        <a:t>Use the "short" output format, which omits headers. You can use this in combination with another option. For instance, if you are running Fedora 25, the command</a:t>
                      </a:r>
                      <a:br>
                        <a:rPr lang="en-US" b="0" i="0" dirty="0">
                          <a:effectLst/>
                          <a:latin typeface="inherit"/>
                        </a:rPr>
                      </a:br>
                      <a:br>
                        <a:rPr lang="en-US" b="0" i="0" dirty="0">
                          <a:effectLst/>
                          <a:latin typeface="inherit"/>
                        </a:rPr>
                      </a:br>
                      <a:r>
                        <a:rPr lang="en-US" sz="1200" b="0" i="0" dirty="0" err="1">
                          <a:effectLst/>
                          <a:latin typeface="Courier New" panose="02070309020205020404" pitchFamily="49" charset="0"/>
                        </a:rPr>
                        <a:t>lsb_release</a:t>
                      </a:r>
                      <a:r>
                        <a:rPr lang="en-US" sz="1200" b="0" i="0" dirty="0">
                          <a:effectLst/>
                          <a:latin typeface="Courier New" panose="02070309020205020404" pitchFamily="49" charset="0"/>
                        </a:rPr>
                        <a:t> -</a:t>
                      </a:r>
                      <a:r>
                        <a:rPr lang="en-US" sz="1200" b="0" i="0" dirty="0" err="1">
                          <a:effectLst/>
                          <a:latin typeface="Courier New" panose="02070309020205020404" pitchFamily="49" charset="0"/>
                        </a:rPr>
                        <a:t>rs</a:t>
                      </a:r>
                      <a:br>
                        <a:rPr lang="en-US" b="0" i="0" dirty="0">
                          <a:effectLst/>
                          <a:latin typeface="inherit"/>
                        </a:rPr>
                      </a:br>
                      <a:br>
                        <a:rPr lang="en-US" b="0" i="0" dirty="0">
                          <a:effectLst/>
                          <a:latin typeface="inherit"/>
                        </a:rPr>
                      </a:br>
                      <a:r>
                        <a:rPr lang="en-US" b="0" i="0" dirty="0">
                          <a:effectLst/>
                          <a:latin typeface="inherit"/>
                        </a:rPr>
                        <a:t>displays:</a:t>
                      </a:r>
                      <a:br>
                        <a:rPr lang="en-US" b="0" i="0" dirty="0">
                          <a:effectLst/>
                          <a:latin typeface="inherit"/>
                        </a:rPr>
                      </a:br>
                      <a:r>
                        <a:rPr lang="en-US" sz="1200" b="0" i="0" dirty="0">
                          <a:effectLst/>
                          <a:latin typeface="Courier New" panose="02070309020205020404" pitchFamily="49" charset="0"/>
                        </a:rPr>
                        <a:t>25</a:t>
                      </a:r>
                      <a:endParaRPr lang="en-US" b="0" i="0" dirty="0">
                        <a:effectLst/>
                        <a:latin typeface="inherit"/>
                      </a:endParaRPr>
                    </a:p>
                  </a:txBody>
                  <a:tcPr marT="91440" marB="91440">
                    <a:lnL>
                      <a:noFill/>
                    </a:lnL>
                    <a:lnR>
                      <a:noFill/>
                    </a:lnR>
                    <a:lnT>
                      <a:noFill/>
                    </a:lnT>
                    <a:lnB>
                      <a:noFill/>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extLst>
                  <a:ext uri="{0D108BD9-81ED-4DB2-BD59-A6C34878D82A}">
                    <a16:rowId xmlns:a16="http://schemas.microsoft.com/office/drawing/2014/main" val="2381747604"/>
                  </a:ext>
                </a:extLst>
              </a:tr>
              <a:tr h="0">
                <a:tc>
                  <a:txBody>
                    <a:bodyPr/>
                    <a:lstStyle/>
                    <a:p>
                      <a:pPr fontAlgn="t"/>
                      <a:r>
                        <a:rPr lang="en-IN" b="1" i="0" dirty="0">
                          <a:effectLst/>
                          <a:latin typeface="inherit"/>
                        </a:rPr>
                        <a:t>-h</a:t>
                      </a:r>
                      <a:r>
                        <a:rPr lang="en-IN" b="0" i="0" dirty="0">
                          <a:effectLst/>
                          <a:latin typeface="inherit"/>
                        </a:rPr>
                        <a:t>, </a:t>
                      </a:r>
                      <a:r>
                        <a:rPr lang="en-IN" b="1" i="0" dirty="0">
                          <a:effectLst/>
                          <a:latin typeface="inherit"/>
                        </a:rPr>
                        <a:t>--help</a:t>
                      </a:r>
                      <a:endParaRPr lang="en-IN" b="0" i="0" dirty="0">
                        <a:effectLst/>
                        <a:latin typeface="inherit"/>
                      </a:endParaRPr>
                    </a:p>
                  </a:txBody>
                  <a:tcPr marT="91440" marB="91440">
                    <a:lnL>
                      <a:noFill/>
                    </a:lnL>
                    <a:lnR>
                      <a:noFill/>
                    </a:lnR>
                    <a:lnT>
                      <a:noFill/>
                    </a:lnT>
                    <a:lnB>
                      <a:noFill/>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fontAlgn="t"/>
                      <a:r>
                        <a:rPr lang="en-US" b="0" i="0" dirty="0">
                          <a:effectLst/>
                          <a:latin typeface="inherit"/>
                        </a:rPr>
                        <a:t>Display a help message which summarizes these options.</a:t>
                      </a:r>
                    </a:p>
                  </a:txBody>
                  <a:tcPr marT="91440" marB="91440">
                    <a:lnL>
                      <a:noFill/>
                    </a:lnL>
                    <a:lnR>
                      <a:noFill/>
                    </a:lnR>
                    <a:lnT>
                      <a:noFill/>
                    </a:lnT>
                    <a:lnB>
                      <a:noFill/>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extLst>
                  <a:ext uri="{0D108BD9-81ED-4DB2-BD59-A6C34878D82A}">
                    <a16:rowId xmlns:a16="http://schemas.microsoft.com/office/drawing/2014/main" val="1414478525"/>
                  </a:ext>
                </a:extLst>
              </a:tr>
            </a:tbl>
          </a:graphicData>
        </a:graphic>
      </p:graphicFrame>
      <p:cxnSp>
        <p:nvCxnSpPr>
          <p:cNvPr id="6" name="Straight Connector 5">
            <a:extLst>
              <a:ext uri="{FF2B5EF4-FFF2-40B4-BE49-F238E27FC236}">
                <a16:creationId xmlns:a16="http://schemas.microsoft.com/office/drawing/2014/main" id="{685C89AE-21F8-4FE2-B48C-86E7F7293A1E}"/>
              </a:ext>
            </a:extLst>
          </p:cNvPr>
          <p:cNvCxnSpPr>
            <a:cxnSpLocks/>
          </p:cNvCxnSpPr>
          <p:nvPr/>
        </p:nvCxnSpPr>
        <p:spPr>
          <a:xfrm>
            <a:off x="603115" y="2801566"/>
            <a:ext cx="110408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953EAA-F1E1-4D61-B328-33A00273A0ED}"/>
              </a:ext>
            </a:extLst>
          </p:cNvPr>
          <p:cNvCxnSpPr>
            <a:endCxn id="4" idx="2"/>
          </p:cNvCxnSpPr>
          <p:nvPr/>
        </p:nvCxnSpPr>
        <p:spPr>
          <a:xfrm>
            <a:off x="6096000" y="622570"/>
            <a:ext cx="27562" cy="26394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802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716</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Arial</vt:lpstr>
      <vt:lpstr>Calibri</vt:lpstr>
      <vt:lpstr>Calibri Light</vt:lpstr>
      <vt:lpstr>Courier New</vt:lpstr>
      <vt:lpstr>Fixed</vt:lpstr>
      <vt:lpstr>inherit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menon</dc:creator>
  <cp:lastModifiedBy>aishwarya menon</cp:lastModifiedBy>
  <cp:revision>10</cp:revision>
  <dcterms:created xsi:type="dcterms:W3CDTF">2020-03-29T06:54:53Z</dcterms:created>
  <dcterms:modified xsi:type="dcterms:W3CDTF">2020-03-29T11:39:52Z</dcterms:modified>
</cp:coreProperties>
</file>