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c7c47b89f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c7c47b89f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87997393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87997393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c7c47b89f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c7c47b89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c7c47b89f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c7c47b89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c7c47b89f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c7c47b89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c7c47b89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c7c47b89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c7c47b89f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c7c47b89f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c7c47b89f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c7c47b89f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c7c47b89f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c7c47b89f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16020" l="11863" r="0" t="-16020"/>
          <a:stretch/>
        </p:blipFill>
        <p:spPr>
          <a:xfrm>
            <a:off x="0" y="0"/>
            <a:ext cx="5157900" cy="5143500"/>
          </a:xfrm>
          <a:prstGeom prst="rtTriangle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17982" l="10637" r="28608" t="9768"/>
          <a:stretch/>
        </p:blipFill>
        <p:spPr>
          <a:xfrm rot="10800000">
            <a:off x="6048600" y="-475"/>
            <a:ext cx="3095400" cy="28746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 rot="-5400000">
            <a:off x="5846" y="-4836"/>
            <a:ext cx="2291400" cy="23001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652821" y="576768"/>
            <a:ext cx="2300100" cy="2291400"/>
          </a:xfrm>
          <a:prstGeom prst="diagStripe">
            <a:avLst>
              <a:gd fmla="val 50000" name="adj"/>
            </a:avLst>
          </a:prstGeom>
          <a:solidFill>
            <a:srgbClr val="8610A4">
              <a:alpha val="82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41" name="Google Shape;141;p1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7" name="Google Shape;167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2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12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1" name="Google Shape;171;p1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3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75" name="Google Shape;175;p1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79" name="Google Shape;179;p13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85" name="Google Shape;185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14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4" name="Google Shape;204;p1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5" name="Google Shape;20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6" name="Google Shape;206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3">
  <p:cSld name="TITLE_AND_BODY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6"/>
          <p:cNvPicPr preferRelativeResize="0"/>
          <p:nvPr/>
        </p:nvPicPr>
        <p:blipFill rotWithShape="1">
          <a:blip r:embed="rId2">
            <a:alphaModFix/>
          </a:blip>
          <a:srcRect b="0" l="23090" r="23085" t="0"/>
          <a:stretch/>
        </p:blipFill>
        <p:spPr>
          <a:xfrm>
            <a:off x="0" y="0"/>
            <a:ext cx="4417800" cy="4492800"/>
          </a:xfrm>
          <a:prstGeom prst="diagStripe">
            <a:avLst>
              <a:gd fmla="val 50436" name="adj"/>
            </a:avLst>
          </a:prstGeom>
          <a:noFill/>
          <a:ln>
            <a:noFill/>
          </a:ln>
        </p:spPr>
      </p:pic>
      <p:sp>
        <p:nvSpPr>
          <p:cNvPr id="214" name="Google Shape;21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5" name="Google Shape;215;p16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17" name="Google Shape;217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16"/>
          <p:cNvGrpSpPr/>
          <p:nvPr/>
        </p:nvGrpSpPr>
        <p:grpSpPr>
          <a:xfrm>
            <a:off x="8106150" y="1"/>
            <a:ext cx="1037850" cy="1016287"/>
            <a:chOff x="0" y="381001"/>
            <a:chExt cx="1037850" cy="1016287"/>
          </a:xfrm>
        </p:grpSpPr>
        <p:sp>
          <p:nvSpPr>
            <p:cNvPr id="222" name="Google Shape;222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9" name="Google Shape;19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8610A4">
                <a:alpha val="82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9" name="Google Shape;39;p3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5" name="Google Shape;45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8610A4">
                <a:alpha val="82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4" name="Google Shape;64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71" name="Google Shape;7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8610A4">
                <a:alpha val="82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1">
  <p:cSld name="TITLE_AND_BODY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6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5" name="Google Shape;85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2">
  <p:cSld name="TITLE_AND_BODY_2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7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7" name="Google Shape;97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7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8" name="Google Shape;108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2" name="Google Shape;112;p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20" name="Google Shape;12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1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0" name="Google Shape;130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212C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ctrTitle"/>
          </p:nvPr>
        </p:nvSpPr>
        <p:spPr>
          <a:xfrm>
            <a:off x="2816900" y="500000"/>
            <a:ext cx="5017500" cy="22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Damn</a:t>
            </a:r>
            <a:endParaRPr sz="4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    Vulnerable</a:t>
            </a:r>
            <a:endParaRPr sz="4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         Web App</a:t>
            </a:r>
            <a:endParaRPr sz="4800"/>
          </a:p>
        </p:txBody>
      </p:sp>
      <p:sp>
        <p:nvSpPr>
          <p:cNvPr id="229" name="Google Shape;229;p17"/>
          <p:cNvSpPr txBox="1"/>
          <p:nvPr>
            <p:ph idx="1" type="subTitle"/>
          </p:nvPr>
        </p:nvSpPr>
        <p:spPr>
          <a:xfrm>
            <a:off x="4509950" y="3864125"/>
            <a:ext cx="4364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800"/>
              <a:t>Conocer y explotar vulnerabilidades web.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¿Cuáles son los beneficios de usar DVWA?</a:t>
            </a:r>
            <a:endParaRPr/>
          </a:p>
        </p:txBody>
      </p:sp>
      <p:sp>
        <p:nvSpPr>
          <p:cNvPr id="283" name="Google Shape;28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Ayuda a comprender mejor los procesos de seguridad en el desarrollo de aplicaciones web.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Sencillo de instalar.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Entorno legal.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Permite determinar su dificultad y así mejorar habilidades.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Apps similares:</a:t>
            </a:r>
            <a:r>
              <a:rPr lang="es-419" sz="1800">
                <a:solidFill>
                  <a:srgbClr val="FFFFFF"/>
                </a:solidFill>
              </a:rPr>
              <a:t> bWAPP, Mutillidae, Metasploitable.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la DVWA? ¿Para qué sirve?</a:t>
            </a:r>
            <a:endParaRPr/>
          </a:p>
        </p:txBody>
      </p:sp>
      <p:sp>
        <p:nvSpPr>
          <p:cNvPr id="235" name="Google Shape;235;p18"/>
          <p:cNvSpPr txBox="1"/>
          <p:nvPr>
            <p:ph idx="1" type="body"/>
          </p:nvPr>
        </p:nvSpPr>
        <p:spPr>
          <a:xfrm>
            <a:off x="1242300" y="1721175"/>
            <a:ext cx="7149300" cy="25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 sz="1800">
                <a:solidFill>
                  <a:srgbClr val="FFFFFF"/>
                </a:solidFill>
              </a:rPr>
              <a:t>Aplicación web vulnerable programada en PHP/MYSQL.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Programación vulnerable para realizar pruebas de seguridad en un entorno legal.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Entorno de entrenamiento en explotación de seguridad web.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Distintos niveles de seguridad.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Log in</a:t>
            </a:r>
            <a:endParaRPr/>
          </a:p>
        </p:txBody>
      </p:sp>
      <p:pic>
        <p:nvPicPr>
          <p:cNvPr id="241" name="Google Shape;2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024" y="1023679"/>
            <a:ext cx="6581952" cy="411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Set Up</a:t>
            </a:r>
            <a:endParaRPr/>
          </a:p>
        </p:txBody>
      </p:sp>
      <p:pic>
        <p:nvPicPr>
          <p:cNvPr id="247" name="Google Shape;2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487" y="1001725"/>
            <a:ext cx="6617025" cy="414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Niveles de seguridad</a:t>
            </a:r>
            <a:endParaRPr/>
          </a:p>
        </p:txBody>
      </p:sp>
      <p:sp>
        <p:nvSpPr>
          <p:cNvPr id="253" name="Google Shape;253;p21"/>
          <p:cNvSpPr txBox="1"/>
          <p:nvPr>
            <p:ph idx="1" type="body"/>
          </p:nvPr>
        </p:nvSpPr>
        <p:spPr>
          <a:xfrm>
            <a:off x="1242300" y="1161275"/>
            <a:ext cx="71493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FFFFFF"/>
                </a:solidFill>
              </a:rPr>
              <a:t>Cada vulnerabilidad tiene cuatro niveles de seguridad diferentes, bajo, medio, alto e imposible. Los niveles de seguridad suponen un desafío para el “atacante” y también muestra cómo cada vulnerabilidad puede medirse mediante una programación segura.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s-419" sz="1400" u="sng">
                <a:solidFill>
                  <a:srgbClr val="FFFFFF"/>
                </a:solidFill>
              </a:rPr>
              <a:t>Bajo</a:t>
            </a:r>
            <a:r>
              <a:rPr lang="es-419" sz="1400">
                <a:solidFill>
                  <a:srgbClr val="FFFFFF"/>
                </a:solidFill>
              </a:rPr>
              <a:t>: </a:t>
            </a:r>
            <a:r>
              <a:rPr i="1" lang="es-419" sz="1400">
                <a:solidFill>
                  <a:srgbClr val="FFFFFF"/>
                </a:solidFill>
              </a:rPr>
              <a:t>este nivel de seguridad está destinado a simular un sitio web sin ningún tipo de seguridad implementada en su programación. </a:t>
            </a:r>
            <a:endParaRPr i="1"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s-419" sz="1400" u="sng">
                <a:solidFill>
                  <a:srgbClr val="FFFFFF"/>
                </a:solidFill>
              </a:rPr>
              <a:t>Medio</a:t>
            </a:r>
            <a:r>
              <a:rPr lang="es-419" sz="1400">
                <a:solidFill>
                  <a:srgbClr val="FFFFFF"/>
                </a:solidFill>
              </a:rPr>
              <a:t>: </a:t>
            </a:r>
            <a:r>
              <a:rPr i="1" lang="es-419" sz="1400">
                <a:solidFill>
                  <a:srgbClr val="FFFFFF"/>
                </a:solidFill>
              </a:rPr>
              <a:t>el propósito de este nivel de seguridad es dar al ‘atacante’ un desafío en la explotación y también servir como un ejemplo de malas prácticas de programación/seguridad.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s-419" sz="1400" u="sng">
                <a:solidFill>
                  <a:srgbClr val="FFFFFF"/>
                </a:solidFill>
              </a:rPr>
              <a:t>Alto</a:t>
            </a:r>
            <a:r>
              <a:rPr lang="es-419" sz="1400">
                <a:solidFill>
                  <a:srgbClr val="FFFFFF"/>
                </a:solidFill>
              </a:rPr>
              <a:t>: </a:t>
            </a:r>
            <a:r>
              <a:rPr i="1" lang="es-419" sz="1400">
                <a:solidFill>
                  <a:srgbClr val="FFFFFF"/>
                </a:solidFill>
              </a:rPr>
              <a:t>Este nivel de vulnerabilidad brinda al usuario un ejemplo de cómo proteger la vulnerabilidad a través de métodos de programación seguros. Permite al usuario comprender cómo se puede medir la vulnerabilidad. </a:t>
            </a:r>
            <a:endParaRPr i="1"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s-419" sz="1400" u="sng">
                <a:solidFill>
                  <a:srgbClr val="FFFFFF"/>
                </a:solidFill>
              </a:rPr>
              <a:t>Imposible</a:t>
            </a:r>
            <a:r>
              <a:rPr lang="es-419" sz="1400">
                <a:solidFill>
                  <a:srgbClr val="FFFFFF"/>
                </a:solidFill>
              </a:rPr>
              <a:t>: </a:t>
            </a:r>
            <a:r>
              <a:rPr i="1" lang="es-419" sz="1400">
                <a:solidFill>
                  <a:srgbClr val="FFFFFF"/>
                </a:solidFill>
              </a:rPr>
              <a:t> Este nivel da dificultades que enfrentamos en el mundo real.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Vulnerabilidades</a:t>
            </a:r>
            <a:endParaRPr/>
          </a:p>
        </p:txBody>
      </p:sp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Fuerza bruta</a:t>
            </a:r>
            <a:r>
              <a:rPr lang="es-419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Inyección de comando.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CSRF.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Carga de archivos.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Captcha inseguro.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Inyección SQL / Blind.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ID de sesión débil.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XSS  (DOM/Reflected/Stored).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Inyección SQL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Usuarios del servicio: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 </a:t>
            </a: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' union all select user,password from mysql.user #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650" y="1612650"/>
            <a:ext cx="6180710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XSS Reflected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&gt;&gt; </a:t>
            </a: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&lt;script&gt;alert("xss")&lt;/script&gt;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1" name="Google Shape;2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725" y="1307841"/>
            <a:ext cx="6696552" cy="382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type="title"/>
          </p:nvPr>
        </p:nvSpPr>
        <p:spPr>
          <a:xfrm>
            <a:off x="1297500" y="270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Inyección de comando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Obtener la configuración de la red: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&gt;&gt; Número de IP &amp;&amp; ipconfig /all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7" name="Google Shape;2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838" y="1441350"/>
            <a:ext cx="5804324" cy="370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