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65" r:id="rId6"/>
    <p:sldId id="263" r:id="rId7"/>
    <p:sldId id="266" r:id="rId8"/>
    <p:sldId id="259" r:id="rId9"/>
    <p:sldId id="261" r:id="rId10"/>
    <p:sldId id="260" r:id="rId11"/>
    <p:sldId id="262" r:id="rId12"/>
    <p:sldId id="267" r:id="rId13"/>
    <p:sldId id="269" r:id="rId14"/>
    <p:sldId id="268" r:id="rId15"/>
    <p:sldId id="270" r:id="rId16"/>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F6966A-F407-4F10-B432-D6BCC6FE337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0C428FF6-28F5-4B53-B939-AA172F7658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A7552215-02EC-4368-A50F-879C78525149}"/>
              </a:ext>
            </a:extLst>
          </p:cNvPr>
          <p:cNvSpPr>
            <a:spLocks noGrp="1"/>
          </p:cNvSpPr>
          <p:nvPr>
            <p:ph type="dt" sz="half" idx="10"/>
          </p:nvPr>
        </p:nvSpPr>
        <p:spPr/>
        <p:txBody>
          <a:bodyPr/>
          <a:lstStyle/>
          <a:p>
            <a:fld id="{34A5D665-13E1-411C-AA1C-4228E3B23C10}" type="datetimeFigureOut">
              <a:rPr lang="es-AR" smtClean="0"/>
              <a:t>26/9/2023</a:t>
            </a:fld>
            <a:endParaRPr lang="es-AR"/>
          </a:p>
        </p:txBody>
      </p:sp>
      <p:sp>
        <p:nvSpPr>
          <p:cNvPr id="5" name="Marcador de pie de página 4">
            <a:extLst>
              <a:ext uri="{FF2B5EF4-FFF2-40B4-BE49-F238E27FC236}">
                <a16:creationId xmlns:a16="http://schemas.microsoft.com/office/drawing/2014/main" id="{D296C569-2DA1-49FD-B434-1E65B86CC210}"/>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369A1990-B3C7-46A0-B586-7C6F68B7CF60}"/>
              </a:ext>
            </a:extLst>
          </p:cNvPr>
          <p:cNvSpPr>
            <a:spLocks noGrp="1"/>
          </p:cNvSpPr>
          <p:nvPr>
            <p:ph type="sldNum" sz="quarter" idx="12"/>
          </p:nvPr>
        </p:nvSpPr>
        <p:spPr/>
        <p:txBody>
          <a:bodyPr/>
          <a:lstStyle/>
          <a:p>
            <a:fld id="{259B074F-5C8C-4853-B84D-C8E6CB8E44E3}" type="slidenum">
              <a:rPr lang="es-AR" smtClean="0"/>
              <a:t>‹Nº›</a:t>
            </a:fld>
            <a:endParaRPr lang="es-AR"/>
          </a:p>
        </p:txBody>
      </p:sp>
    </p:spTree>
    <p:extLst>
      <p:ext uri="{BB962C8B-B14F-4D97-AF65-F5344CB8AC3E}">
        <p14:creationId xmlns:p14="http://schemas.microsoft.com/office/powerpoint/2010/main" val="116119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2AEE5D-5B23-4DB4-AE5E-49005DF12A95}"/>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0980C87B-7E06-4F81-A944-0393AE2C46B8}"/>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889EF464-885D-4807-A1A6-9B3418D16145}"/>
              </a:ext>
            </a:extLst>
          </p:cNvPr>
          <p:cNvSpPr>
            <a:spLocks noGrp="1"/>
          </p:cNvSpPr>
          <p:nvPr>
            <p:ph type="dt" sz="half" idx="10"/>
          </p:nvPr>
        </p:nvSpPr>
        <p:spPr/>
        <p:txBody>
          <a:bodyPr/>
          <a:lstStyle/>
          <a:p>
            <a:fld id="{34A5D665-13E1-411C-AA1C-4228E3B23C10}" type="datetimeFigureOut">
              <a:rPr lang="es-AR" smtClean="0"/>
              <a:t>26/9/2023</a:t>
            </a:fld>
            <a:endParaRPr lang="es-AR"/>
          </a:p>
        </p:txBody>
      </p:sp>
      <p:sp>
        <p:nvSpPr>
          <p:cNvPr id="5" name="Marcador de pie de página 4">
            <a:extLst>
              <a:ext uri="{FF2B5EF4-FFF2-40B4-BE49-F238E27FC236}">
                <a16:creationId xmlns:a16="http://schemas.microsoft.com/office/drawing/2014/main" id="{4844EDDD-0FF0-44BD-808D-7114DAA60AEE}"/>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F2D82F95-2ADF-499B-B49A-BB673616C3CC}"/>
              </a:ext>
            </a:extLst>
          </p:cNvPr>
          <p:cNvSpPr>
            <a:spLocks noGrp="1"/>
          </p:cNvSpPr>
          <p:nvPr>
            <p:ph type="sldNum" sz="quarter" idx="12"/>
          </p:nvPr>
        </p:nvSpPr>
        <p:spPr/>
        <p:txBody>
          <a:bodyPr/>
          <a:lstStyle/>
          <a:p>
            <a:fld id="{259B074F-5C8C-4853-B84D-C8E6CB8E44E3}" type="slidenum">
              <a:rPr lang="es-AR" smtClean="0"/>
              <a:t>‹Nº›</a:t>
            </a:fld>
            <a:endParaRPr lang="es-AR"/>
          </a:p>
        </p:txBody>
      </p:sp>
    </p:spTree>
    <p:extLst>
      <p:ext uri="{BB962C8B-B14F-4D97-AF65-F5344CB8AC3E}">
        <p14:creationId xmlns:p14="http://schemas.microsoft.com/office/powerpoint/2010/main" val="2186984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AE1CEDD-AC70-4D50-8B7E-CF59B720914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92458C27-8ABB-4FF9-8265-EEC552B7D974}"/>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3674D6AF-EE17-4DFD-BD8E-0A572B9389C5}"/>
              </a:ext>
            </a:extLst>
          </p:cNvPr>
          <p:cNvSpPr>
            <a:spLocks noGrp="1"/>
          </p:cNvSpPr>
          <p:nvPr>
            <p:ph type="dt" sz="half" idx="10"/>
          </p:nvPr>
        </p:nvSpPr>
        <p:spPr/>
        <p:txBody>
          <a:bodyPr/>
          <a:lstStyle/>
          <a:p>
            <a:fld id="{34A5D665-13E1-411C-AA1C-4228E3B23C10}" type="datetimeFigureOut">
              <a:rPr lang="es-AR" smtClean="0"/>
              <a:t>26/9/2023</a:t>
            </a:fld>
            <a:endParaRPr lang="es-AR"/>
          </a:p>
        </p:txBody>
      </p:sp>
      <p:sp>
        <p:nvSpPr>
          <p:cNvPr id="5" name="Marcador de pie de página 4">
            <a:extLst>
              <a:ext uri="{FF2B5EF4-FFF2-40B4-BE49-F238E27FC236}">
                <a16:creationId xmlns:a16="http://schemas.microsoft.com/office/drawing/2014/main" id="{0D2104F1-7167-4384-90AD-C795CB2AD592}"/>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B86EC06C-0C11-4946-B400-BC2D3169E859}"/>
              </a:ext>
            </a:extLst>
          </p:cNvPr>
          <p:cNvSpPr>
            <a:spLocks noGrp="1"/>
          </p:cNvSpPr>
          <p:nvPr>
            <p:ph type="sldNum" sz="quarter" idx="12"/>
          </p:nvPr>
        </p:nvSpPr>
        <p:spPr/>
        <p:txBody>
          <a:bodyPr/>
          <a:lstStyle/>
          <a:p>
            <a:fld id="{259B074F-5C8C-4853-B84D-C8E6CB8E44E3}" type="slidenum">
              <a:rPr lang="es-AR" smtClean="0"/>
              <a:t>‹Nº›</a:t>
            </a:fld>
            <a:endParaRPr lang="es-AR"/>
          </a:p>
        </p:txBody>
      </p:sp>
    </p:spTree>
    <p:extLst>
      <p:ext uri="{BB962C8B-B14F-4D97-AF65-F5344CB8AC3E}">
        <p14:creationId xmlns:p14="http://schemas.microsoft.com/office/powerpoint/2010/main" val="2799290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B2AE31-CCA7-4A57-A0A8-56F637D52020}"/>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3813AD51-32DA-41AB-97C7-8760E79D5CBE}"/>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91E7E05E-897A-45B7-AE6B-3AB9A5E6C5B5}"/>
              </a:ext>
            </a:extLst>
          </p:cNvPr>
          <p:cNvSpPr>
            <a:spLocks noGrp="1"/>
          </p:cNvSpPr>
          <p:nvPr>
            <p:ph type="dt" sz="half" idx="10"/>
          </p:nvPr>
        </p:nvSpPr>
        <p:spPr/>
        <p:txBody>
          <a:bodyPr/>
          <a:lstStyle/>
          <a:p>
            <a:fld id="{34A5D665-13E1-411C-AA1C-4228E3B23C10}" type="datetimeFigureOut">
              <a:rPr lang="es-AR" smtClean="0"/>
              <a:t>26/9/2023</a:t>
            </a:fld>
            <a:endParaRPr lang="es-AR"/>
          </a:p>
        </p:txBody>
      </p:sp>
      <p:sp>
        <p:nvSpPr>
          <p:cNvPr id="5" name="Marcador de pie de página 4">
            <a:extLst>
              <a:ext uri="{FF2B5EF4-FFF2-40B4-BE49-F238E27FC236}">
                <a16:creationId xmlns:a16="http://schemas.microsoft.com/office/drawing/2014/main" id="{A30DFA79-4833-4D13-AA65-3951CE13FEE5}"/>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DCDE8AF3-68F2-457A-9034-62719AF1B6F3}"/>
              </a:ext>
            </a:extLst>
          </p:cNvPr>
          <p:cNvSpPr>
            <a:spLocks noGrp="1"/>
          </p:cNvSpPr>
          <p:nvPr>
            <p:ph type="sldNum" sz="quarter" idx="12"/>
          </p:nvPr>
        </p:nvSpPr>
        <p:spPr/>
        <p:txBody>
          <a:bodyPr/>
          <a:lstStyle/>
          <a:p>
            <a:fld id="{259B074F-5C8C-4853-B84D-C8E6CB8E44E3}" type="slidenum">
              <a:rPr lang="es-AR" smtClean="0"/>
              <a:t>‹Nº›</a:t>
            </a:fld>
            <a:endParaRPr lang="es-AR"/>
          </a:p>
        </p:txBody>
      </p:sp>
    </p:spTree>
    <p:extLst>
      <p:ext uri="{BB962C8B-B14F-4D97-AF65-F5344CB8AC3E}">
        <p14:creationId xmlns:p14="http://schemas.microsoft.com/office/powerpoint/2010/main" val="3640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F3798F-74B7-4D38-8409-89A554151C8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28789F8E-4CEC-4C3C-BF2F-499D8A4E9C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76814CF5-19FE-409E-93D1-632C17EA863B}"/>
              </a:ext>
            </a:extLst>
          </p:cNvPr>
          <p:cNvSpPr>
            <a:spLocks noGrp="1"/>
          </p:cNvSpPr>
          <p:nvPr>
            <p:ph type="dt" sz="half" idx="10"/>
          </p:nvPr>
        </p:nvSpPr>
        <p:spPr/>
        <p:txBody>
          <a:bodyPr/>
          <a:lstStyle/>
          <a:p>
            <a:fld id="{34A5D665-13E1-411C-AA1C-4228E3B23C10}" type="datetimeFigureOut">
              <a:rPr lang="es-AR" smtClean="0"/>
              <a:t>26/9/2023</a:t>
            </a:fld>
            <a:endParaRPr lang="es-AR"/>
          </a:p>
        </p:txBody>
      </p:sp>
      <p:sp>
        <p:nvSpPr>
          <p:cNvPr id="5" name="Marcador de pie de página 4">
            <a:extLst>
              <a:ext uri="{FF2B5EF4-FFF2-40B4-BE49-F238E27FC236}">
                <a16:creationId xmlns:a16="http://schemas.microsoft.com/office/drawing/2014/main" id="{A363E01C-72CE-4B1A-9909-706DE78B5FA0}"/>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A4228F9A-FD8E-44B7-8F73-5A720F142883}"/>
              </a:ext>
            </a:extLst>
          </p:cNvPr>
          <p:cNvSpPr>
            <a:spLocks noGrp="1"/>
          </p:cNvSpPr>
          <p:nvPr>
            <p:ph type="sldNum" sz="quarter" idx="12"/>
          </p:nvPr>
        </p:nvSpPr>
        <p:spPr/>
        <p:txBody>
          <a:bodyPr/>
          <a:lstStyle/>
          <a:p>
            <a:fld id="{259B074F-5C8C-4853-B84D-C8E6CB8E44E3}" type="slidenum">
              <a:rPr lang="es-AR" smtClean="0"/>
              <a:t>‹Nº›</a:t>
            </a:fld>
            <a:endParaRPr lang="es-AR"/>
          </a:p>
        </p:txBody>
      </p:sp>
    </p:spTree>
    <p:extLst>
      <p:ext uri="{BB962C8B-B14F-4D97-AF65-F5344CB8AC3E}">
        <p14:creationId xmlns:p14="http://schemas.microsoft.com/office/powerpoint/2010/main" val="3769803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DD2D6A-DCB7-4FD3-B158-2592664B4BAA}"/>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48F2DE2F-9182-4A9C-8226-3FCDFDD5F8E2}"/>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BA111059-DC5B-4CAE-B775-3A321067E670}"/>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3AA71964-C28F-4BD7-B55E-C0C11CD0A928}"/>
              </a:ext>
            </a:extLst>
          </p:cNvPr>
          <p:cNvSpPr>
            <a:spLocks noGrp="1"/>
          </p:cNvSpPr>
          <p:nvPr>
            <p:ph type="dt" sz="half" idx="10"/>
          </p:nvPr>
        </p:nvSpPr>
        <p:spPr/>
        <p:txBody>
          <a:bodyPr/>
          <a:lstStyle/>
          <a:p>
            <a:fld id="{34A5D665-13E1-411C-AA1C-4228E3B23C10}" type="datetimeFigureOut">
              <a:rPr lang="es-AR" smtClean="0"/>
              <a:t>26/9/2023</a:t>
            </a:fld>
            <a:endParaRPr lang="es-AR"/>
          </a:p>
        </p:txBody>
      </p:sp>
      <p:sp>
        <p:nvSpPr>
          <p:cNvPr id="6" name="Marcador de pie de página 5">
            <a:extLst>
              <a:ext uri="{FF2B5EF4-FFF2-40B4-BE49-F238E27FC236}">
                <a16:creationId xmlns:a16="http://schemas.microsoft.com/office/drawing/2014/main" id="{287B82EA-129F-4246-913E-834EB195FA16}"/>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4B161A92-7383-4D70-AFD3-993A4F71218E}"/>
              </a:ext>
            </a:extLst>
          </p:cNvPr>
          <p:cNvSpPr>
            <a:spLocks noGrp="1"/>
          </p:cNvSpPr>
          <p:nvPr>
            <p:ph type="sldNum" sz="quarter" idx="12"/>
          </p:nvPr>
        </p:nvSpPr>
        <p:spPr/>
        <p:txBody>
          <a:bodyPr/>
          <a:lstStyle/>
          <a:p>
            <a:fld id="{259B074F-5C8C-4853-B84D-C8E6CB8E44E3}" type="slidenum">
              <a:rPr lang="es-AR" smtClean="0"/>
              <a:t>‹Nº›</a:t>
            </a:fld>
            <a:endParaRPr lang="es-AR"/>
          </a:p>
        </p:txBody>
      </p:sp>
    </p:spTree>
    <p:extLst>
      <p:ext uri="{BB962C8B-B14F-4D97-AF65-F5344CB8AC3E}">
        <p14:creationId xmlns:p14="http://schemas.microsoft.com/office/powerpoint/2010/main" val="1619808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10F5DE-091A-48B2-BD0C-79BC738E8E4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335063CE-F4F8-4940-A89C-E7C45735BD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3D31AF4A-140E-479D-8F4E-1F68A38D3DDF}"/>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990C6A6C-F087-4BA0-8CC8-C626C05EF2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0C7A354A-F712-4097-B981-17ABF356BD14}"/>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8D7C0C64-DF53-4711-A4A2-EB5832969E02}"/>
              </a:ext>
            </a:extLst>
          </p:cNvPr>
          <p:cNvSpPr>
            <a:spLocks noGrp="1"/>
          </p:cNvSpPr>
          <p:nvPr>
            <p:ph type="dt" sz="half" idx="10"/>
          </p:nvPr>
        </p:nvSpPr>
        <p:spPr/>
        <p:txBody>
          <a:bodyPr/>
          <a:lstStyle/>
          <a:p>
            <a:fld id="{34A5D665-13E1-411C-AA1C-4228E3B23C10}" type="datetimeFigureOut">
              <a:rPr lang="es-AR" smtClean="0"/>
              <a:t>26/9/2023</a:t>
            </a:fld>
            <a:endParaRPr lang="es-AR"/>
          </a:p>
        </p:txBody>
      </p:sp>
      <p:sp>
        <p:nvSpPr>
          <p:cNvPr id="8" name="Marcador de pie de página 7">
            <a:extLst>
              <a:ext uri="{FF2B5EF4-FFF2-40B4-BE49-F238E27FC236}">
                <a16:creationId xmlns:a16="http://schemas.microsoft.com/office/drawing/2014/main" id="{304B5784-3E67-4228-B648-B18C7E08AC4A}"/>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2A6169F1-BF1B-4D2B-BA12-600CB42680C1}"/>
              </a:ext>
            </a:extLst>
          </p:cNvPr>
          <p:cNvSpPr>
            <a:spLocks noGrp="1"/>
          </p:cNvSpPr>
          <p:nvPr>
            <p:ph type="sldNum" sz="quarter" idx="12"/>
          </p:nvPr>
        </p:nvSpPr>
        <p:spPr/>
        <p:txBody>
          <a:bodyPr/>
          <a:lstStyle/>
          <a:p>
            <a:fld id="{259B074F-5C8C-4853-B84D-C8E6CB8E44E3}" type="slidenum">
              <a:rPr lang="es-AR" smtClean="0"/>
              <a:t>‹Nº›</a:t>
            </a:fld>
            <a:endParaRPr lang="es-AR"/>
          </a:p>
        </p:txBody>
      </p:sp>
    </p:spTree>
    <p:extLst>
      <p:ext uri="{BB962C8B-B14F-4D97-AF65-F5344CB8AC3E}">
        <p14:creationId xmlns:p14="http://schemas.microsoft.com/office/powerpoint/2010/main" val="1293463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D319CA-C473-49DA-A9C0-BC48E6AB5449}"/>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7913888D-667E-4BEE-B0BE-7FDDC0518B7E}"/>
              </a:ext>
            </a:extLst>
          </p:cNvPr>
          <p:cNvSpPr>
            <a:spLocks noGrp="1"/>
          </p:cNvSpPr>
          <p:nvPr>
            <p:ph type="dt" sz="half" idx="10"/>
          </p:nvPr>
        </p:nvSpPr>
        <p:spPr/>
        <p:txBody>
          <a:bodyPr/>
          <a:lstStyle/>
          <a:p>
            <a:fld id="{34A5D665-13E1-411C-AA1C-4228E3B23C10}" type="datetimeFigureOut">
              <a:rPr lang="es-AR" smtClean="0"/>
              <a:t>26/9/2023</a:t>
            </a:fld>
            <a:endParaRPr lang="es-AR"/>
          </a:p>
        </p:txBody>
      </p:sp>
      <p:sp>
        <p:nvSpPr>
          <p:cNvPr id="4" name="Marcador de pie de página 3">
            <a:extLst>
              <a:ext uri="{FF2B5EF4-FFF2-40B4-BE49-F238E27FC236}">
                <a16:creationId xmlns:a16="http://schemas.microsoft.com/office/drawing/2014/main" id="{E3E451F7-45B9-4674-86B2-734A3BBAD7E2}"/>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0CC40A8C-51AE-48E9-8DB2-C1BC7578A47D}"/>
              </a:ext>
            </a:extLst>
          </p:cNvPr>
          <p:cNvSpPr>
            <a:spLocks noGrp="1"/>
          </p:cNvSpPr>
          <p:nvPr>
            <p:ph type="sldNum" sz="quarter" idx="12"/>
          </p:nvPr>
        </p:nvSpPr>
        <p:spPr/>
        <p:txBody>
          <a:bodyPr/>
          <a:lstStyle/>
          <a:p>
            <a:fld id="{259B074F-5C8C-4853-B84D-C8E6CB8E44E3}" type="slidenum">
              <a:rPr lang="es-AR" smtClean="0"/>
              <a:t>‹Nº›</a:t>
            </a:fld>
            <a:endParaRPr lang="es-AR"/>
          </a:p>
        </p:txBody>
      </p:sp>
    </p:spTree>
    <p:extLst>
      <p:ext uri="{BB962C8B-B14F-4D97-AF65-F5344CB8AC3E}">
        <p14:creationId xmlns:p14="http://schemas.microsoft.com/office/powerpoint/2010/main" val="1007276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2814F68-E28F-48D2-A774-10C9E5BE5472}"/>
              </a:ext>
            </a:extLst>
          </p:cNvPr>
          <p:cNvSpPr>
            <a:spLocks noGrp="1"/>
          </p:cNvSpPr>
          <p:nvPr>
            <p:ph type="dt" sz="half" idx="10"/>
          </p:nvPr>
        </p:nvSpPr>
        <p:spPr/>
        <p:txBody>
          <a:bodyPr/>
          <a:lstStyle/>
          <a:p>
            <a:fld id="{34A5D665-13E1-411C-AA1C-4228E3B23C10}" type="datetimeFigureOut">
              <a:rPr lang="es-AR" smtClean="0"/>
              <a:t>26/9/2023</a:t>
            </a:fld>
            <a:endParaRPr lang="es-AR"/>
          </a:p>
        </p:txBody>
      </p:sp>
      <p:sp>
        <p:nvSpPr>
          <p:cNvPr id="3" name="Marcador de pie de página 2">
            <a:extLst>
              <a:ext uri="{FF2B5EF4-FFF2-40B4-BE49-F238E27FC236}">
                <a16:creationId xmlns:a16="http://schemas.microsoft.com/office/drawing/2014/main" id="{9F7B5253-7B39-4965-BBF5-1AD5CCB449C9}"/>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96D77233-FE4D-47B2-B315-5017ECC6AAA8}"/>
              </a:ext>
            </a:extLst>
          </p:cNvPr>
          <p:cNvSpPr>
            <a:spLocks noGrp="1"/>
          </p:cNvSpPr>
          <p:nvPr>
            <p:ph type="sldNum" sz="quarter" idx="12"/>
          </p:nvPr>
        </p:nvSpPr>
        <p:spPr/>
        <p:txBody>
          <a:bodyPr/>
          <a:lstStyle/>
          <a:p>
            <a:fld id="{259B074F-5C8C-4853-B84D-C8E6CB8E44E3}" type="slidenum">
              <a:rPr lang="es-AR" smtClean="0"/>
              <a:t>‹Nº›</a:t>
            </a:fld>
            <a:endParaRPr lang="es-AR"/>
          </a:p>
        </p:txBody>
      </p:sp>
    </p:spTree>
    <p:extLst>
      <p:ext uri="{BB962C8B-B14F-4D97-AF65-F5344CB8AC3E}">
        <p14:creationId xmlns:p14="http://schemas.microsoft.com/office/powerpoint/2010/main" val="1085681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4427B9-F578-47FC-B0E5-B677B074F25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B4348DCF-6C86-4E74-9A49-E2C9E32416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FB9BB7AC-0AF0-4E3D-8A68-823C50D48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9D70AF66-0303-469A-8A3F-4662D3FEA41D}"/>
              </a:ext>
            </a:extLst>
          </p:cNvPr>
          <p:cNvSpPr>
            <a:spLocks noGrp="1"/>
          </p:cNvSpPr>
          <p:nvPr>
            <p:ph type="dt" sz="half" idx="10"/>
          </p:nvPr>
        </p:nvSpPr>
        <p:spPr/>
        <p:txBody>
          <a:bodyPr/>
          <a:lstStyle/>
          <a:p>
            <a:fld id="{34A5D665-13E1-411C-AA1C-4228E3B23C10}" type="datetimeFigureOut">
              <a:rPr lang="es-AR" smtClean="0"/>
              <a:t>26/9/2023</a:t>
            </a:fld>
            <a:endParaRPr lang="es-AR"/>
          </a:p>
        </p:txBody>
      </p:sp>
      <p:sp>
        <p:nvSpPr>
          <p:cNvPr id="6" name="Marcador de pie de página 5">
            <a:extLst>
              <a:ext uri="{FF2B5EF4-FFF2-40B4-BE49-F238E27FC236}">
                <a16:creationId xmlns:a16="http://schemas.microsoft.com/office/drawing/2014/main" id="{8E71F186-C771-49A4-AFB6-4F0E7E0C6340}"/>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9CADECAD-9E3C-4EC8-8B65-4B86D58594E0}"/>
              </a:ext>
            </a:extLst>
          </p:cNvPr>
          <p:cNvSpPr>
            <a:spLocks noGrp="1"/>
          </p:cNvSpPr>
          <p:nvPr>
            <p:ph type="sldNum" sz="quarter" idx="12"/>
          </p:nvPr>
        </p:nvSpPr>
        <p:spPr/>
        <p:txBody>
          <a:bodyPr/>
          <a:lstStyle/>
          <a:p>
            <a:fld id="{259B074F-5C8C-4853-B84D-C8E6CB8E44E3}" type="slidenum">
              <a:rPr lang="es-AR" smtClean="0"/>
              <a:t>‹Nº›</a:t>
            </a:fld>
            <a:endParaRPr lang="es-AR"/>
          </a:p>
        </p:txBody>
      </p:sp>
    </p:spTree>
    <p:extLst>
      <p:ext uri="{BB962C8B-B14F-4D97-AF65-F5344CB8AC3E}">
        <p14:creationId xmlns:p14="http://schemas.microsoft.com/office/powerpoint/2010/main" val="3846604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7DCD8D-D7A4-466A-9D08-CA0723A482E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8B39ED80-A059-4AF3-96BE-1FB202EADB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8F7009FE-25EA-4629-A9CC-DDA2DA26A1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7C13F802-1614-48A5-8557-32B8E43989EC}"/>
              </a:ext>
            </a:extLst>
          </p:cNvPr>
          <p:cNvSpPr>
            <a:spLocks noGrp="1"/>
          </p:cNvSpPr>
          <p:nvPr>
            <p:ph type="dt" sz="half" idx="10"/>
          </p:nvPr>
        </p:nvSpPr>
        <p:spPr/>
        <p:txBody>
          <a:bodyPr/>
          <a:lstStyle/>
          <a:p>
            <a:fld id="{34A5D665-13E1-411C-AA1C-4228E3B23C10}" type="datetimeFigureOut">
              <a:rPr lang="es-AR" smtClean="0"/>
              <a:t>26/9/2023</a:t>
            </a:fld>
            <a:endParaRPr lang="es-AR"/>
          </a:p>
        </p:txBody>
      </p:sp>
      <p:sp>
        <p:nvSpPr>
          <p:cNvPr id="6" name="Marcador de pie de página 5">
            <a:extLst>
              <a:ext uri="{FF2B5EF4-FFF2-40B4-BE49-F238E27FC236}">
                <a16:creationId xmlns:a16="http://schemas.microsoft.com/office/drawing/2014/main" id="{96779AC0-62A6-4505-8348-E372069C72A9}"/>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DE41CDFF-E5D7-42E2-9297-39C2D8C5BF18}"/>
              </a:ext>
            </a:extLst>
          </p:cNvPr>
          <p:cNvSpPr>
            <a:spLocks noGrp="1"/>
          </p:cNvSpPr>
          <p:nvPr>
            <p:ph type="sldNum" sz="quarter" idx="12"/>
          </p:nvPr>
        </p:nvSpPr>
        <p:spPr/>
        <p:txBody>
          <a:bodyPr/>
          <a:lstStyle/>
          <a:p>
            <a:fld id="{259B074F-5C8C-4853-B84D-C8E6CB8E44E3}" type="slidenum">
              <a:rPr lang="es-AR" smtClean="0"/>
              <a:t>‹Nº›</a:t>
            </a:fld>
            <a:endParaRPr lang="es-AR"/>
          </a:p>
        </p:txBody>
      </p:sp>
    </p:spTree>
    <p:extLst>
      <p:ext uri="{BB962C8B-B14F-4D97-AF65-F5344CB8AC3E}">
        <p14:creationId xmlns:p14="http://schemas.microsoft.com/office/powerpoint/2010/main" val="2791006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6D51EB3-907D-4DF4-A077-8C7502BCCD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3A10B05B-4881-4168-9CE0-2B5FE43081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027357F0-BF27-4504-9217-06BC03D603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A5D665-13E1-411C-AA1C-4228E3B23C10}" type="datetimeFigureOut">
              <a:rPr lang="es-AR" smtClean="0"/>
              <a:t>26/9/2023</a:t>
            </a:fld>
            <a:endParaRPr lang="es-AR"/>
          </a:p>
        </p:txBody>
      </p:sp>
      <p:sp>
        <p:nvSpPr>
          <p:cNvPr id="5" name="Marcador de pie de página 4">
            <a:extLst>
              <a:ext uri="{FF2B5EF4-FFF2-40B4-BE49-F238E27FC236}">
                <a16:creationId xmlns:a16="http://schemas.microsoft.com/office/drawing/2014/main" id="{2CFCB8A8-307D-499F-9124-0BD4C9507C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A0F28DC7-82A2-4685-ACC2-1A01EDDE67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9B074F-5C8C-4853-B84D-C8E6CB8E44E3}" type="slidenum">
              <a:rPr lang="es-AR" smtClean="0"/>
              <a:t>‹Nº›</a:t>
            </a:fld>
            <a:endParaRPr lang="es-AR"/>
          </a:p>
        </p:txBody>
      </p:sp>
    </p:spTree>
    <p:extLst>
      <p:ext uri="{BB962C8B-B14F-4D97-AF65-F5344CB8AC3E}">
        <p14:creationId xmlns:p14="http://schemas.microsoft.com/office/powerpoint/2010/main" val="2307447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creativecommons.org/licenses/by-sa/3.0/" TargetMode="External"/><Relationship Id="rId4" Type="http://schemas.openxmlformats.org/officeDocument/2006/relationships/hyperlink" Target="https://es.wikipedia.org/wiki/C%C3%A1ncer"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olab.research.google.com/drive/1sxcMSsDnIb1SzWTs3qVNwHZqEOzq_jcJ#scrollTo=D-PhLJBkpXfz" TargetMode="Externa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3.xml.rels><?xml version="1.0" encoding="UTF-8" standalone="yes"?>
<Relationships xmlns="http://schemas.openxmlformats.org/package/2006/relationships"><Relationship Id="rId3" Type="http://schemas.openxmlformats.org/officeDocument/2006/relationships/hyperlink" Target="https://creativecommons.org/licenses/by-sa/3.0/" TargetMode="External"/><Relationship Id="rId2" Type="http://schemas.openxmlformats.org/officeDocument/2006/relationships/hyperlink" Target="https://es.wikipedia.org/wiki/C%C3%A1ncer"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creativecommons.org/licenses/by-sa/3.0/" TargetMode="External"/><Relationship Id="rId2" Type="http://schemas.openxmlformats.org/officeDocument/2006/relationships/hyperlink" Target="https://es.wikipedia.org/wiki/C%C3%A1ncer"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s.wikipedia.org/wiki/C%C3%A1ncer" TargetMode="External"/><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creativecommons.org/licenses/by-sa/3.0/" TargetMode="External"/><Relationship Id="rId2" Type="http://schemas.openxmlformats.org/officeDocument/2006/relationships/hyperlink" Target="https://es.wikipedia.org/wiki/C%C3%A1ncer"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creativecommons.org/licenses/by-sa/3.0/" TargetMode="External"/><Relationship Id="rId2" Type="http://schemas.openxmlformats.org/officeDocument/2006/relationships/hyperlink" Target="https://es.wikipedia.org/wiki/C%C3%A1ncer"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creativecommons.org/licenses/by-sa/3.0/" TargetMode="External"/><Relationship Id="rId2" Type="http://schemas.openxmlformats.org/officeDocument/2006/relationships/hyperlink" Target="https://es.wikipedia.org/wiki/C%C3%A1ncer"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B6F975E-7946-463A-AC06-3B5BF0F780BE}"/>
              </a:ext>
            </a:extLst>
          </p:cNvPr>
          <p:cNvSpPr txBox="1"/>
          <p:nvPr/>
        </p:nvSpPr>
        <p:spPr>
          <a:xfrm>
            <a:off x="0" y="2074878"/>
            <a:ext cx="12192000" cy="1292662"/>
          </a:xfrm>
          <a:prstGeom prst="rect">
            <a:avLst/>
          </a:prstGeom>
          <a:noFill/>
        </p:spPr>
        <p:txBody>
          <a:bodyPr wrap="square" rtlCol="0">
            <a:spAutoFit/>
          </a:bodyPr>
          <a:lstStyle/>
          <a:p>
            <a:pPr lvl="2"/>
            <a:r>
              <a:rPr lang="es-AR" sz="5400" dirty="0">
                <a:solidFill>
                  <a:schemeClr val="accent5">
                    <a:lumMod val="50000"/>
                  </a:schemeClr>
                </a:solidFill>
                <a:latin typeface="Yu Gothic UI Semibold" panose="020B0700000000000000" pitchFamily="34" charset="-128"/>
                <a:ea typeface="Yu Gothic UI Semibold" panose="020B0700000000000000" pitchFamily="34" charset="-128"/>
              </a:rPr>
              <a:t>CÁNCER DE PULMÓN</a:t>
            </a:r>
          </a:p>
          <a:p>
            <a:pPr lvl="2"/>
            <a:r>
              <a:rPr lang="es-AR" sz="2400" dirty="0">
                <a:solidFill>
                  <a:schemeClr val="accent5">
                    <a:lumMod val="75000"/>
                  </a:schemeClr>
                </a:solidFill>
                <a:latin typeface="Yu Gothic UI Semibold" panose="020B0700000000000000" pitchFamily="34" charset="-128"/>
                <a:ea typeface="Yu Gothic UI Semibold" panose="020B0700000000000000" pitchFamily="34" charset="-128"/>
              </a:rPr>
              <a:t>ANÁLISIS DE PACIENTES DIAGNOSTICADOS</a:t>
            </a:r>
            <a:endParaRPr lang="es-AR" sz="2000" dirty="0">
              <a:solidFill>
                <a:schemeClr val="accent5">
                  <a:lumMod val="75000"/>
                </a:schemeClr>
              </a:solidFill>
              <a:latin typeface="Yu Gothic UI Semibold" panose="020B0700000000000000" pitchFamily="34" charset="-128"/>
              <a:ea typeface="Yu Gothic UI Semibold" panose="020B0700000000000000" pitchFamily="34" charset="-128"/>
            </a:endParaRPr>
          </a:p>
        </p:txBody>
      </p:sp>
      <p:sp>
        <p:nvSpPr>
          <p:cNvPr id="5" name="CuadroTexto 4">
            <a:extLst>
              <a:ext uri="{FF2B5EF4-FFF2-40B4-BE49-F238E27FC236}">
                <a16:creationId xmlns:a16="http://schemas.microsoft.com/office/drawing/2014/main" id="{53D8A21E-1F84-408E-9B5F-EE741428AF98}"/>
              </a:ext>
            </a:extLst>
          </p:cNvPr>
          <p:cNvSpPr txBox="1"/>
          <p:nvPr/>
        </p:nvSpPr>
        <p:spPr>
          <a:xfrm>
            <a:off x="9848850" y="6211669"/>
            <a:ext cx="2343150" cy="646331"/>
          </a:xfrm>
          <a:prstGeom prst="rect">
            <a:avLst/>
          </a:prstGeom>
          <a:noFill/>
        </p:spPr>
        <p:txBody>
          <a:bodyPr wrap="square" rtlCol="0">
            <a:spAutoFit/>
          </a:bodyPr>
          <a:lstStyle/>
          <a:p>
            <a:pPr algn="r"/>
            <a:r>
              <a:rPr lang="es-AR" dirty="0">
                <a:solidFill>
                  <a:srgbClr val="0070C0"/>
                </a:solidFill>
                <a:latin typeface="Yu Gothic UI Semibold" panose="020B0700000000000000" pitchFamily="34" charset="-128"/>
                <a:ea typeface="Yu Gothic UI Semibold" panose="020B0700000000000000" pitchFamily="34" charset="-128"/>
              </a:rPr>
              <a:t>AUTOR: AILIN VERA</a:t>
            </a:r>
          </a:p>
          <a:p>
            <a:pPr algn="r"/>
            <a:r>
              <a:rPr lang="es-AR" dirty="0">
                <a:solidFill>
                  <a:srgbClr val="0070C0"/>
                </a:solidFill>
                <a:latin typeface="Yu Gothic UI Semibold" panose="020B0700000000000000" pitchFamily="34" charset="-128"/>
                <a:ea typeface="Yu Gothic UI Semibold" panose="020B0700000000000000" pitchFamily="34" charset="-128"/>
              </a:rPr>
              <a:t>SEP-2023</a:t>
            </a:r>
          </a:p>
        </p:txBody>
      </p:sp>
      <p:pic>
        <p:nvPicPr>
          <p:cNvPr id="7" name="Gráfico 6" descr="Médico">
            <a:extLst>
              <a:ext uri="{FF2B5EF4-FFF2-40B4-BE49-F238E27FC236}">
                <a16:creationId xmlns:a16="http://schemas.microsoft.com/office/drawing/2014/main" id="{8ABA5F1F-056B-4A54-83A9-9ED7CCBFDF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04000" y="0"/>
            <a:ext cx="1188000" cy="1188000"/>
          </a:xfrm>
          <a:prstGeom prst="rect">
            <a:avLst/>
          </a:prstGeom>
        </p:spPr>
      </p:pic>
      <p:sp>
        <p:nvSpPr>
          <p:cNvPr id="10" name="CuadroTexto 9">
            <a:extLst>
              <a:ext uri="{FF2B5EF4-FFF2-40B4-BE49-F238E27FC236}">
                <a16:creationId xmlns:a16="http://schemas.microsoft.com/office/drawing/2014/main" id="{A2526E37-1776-4677-89D7-F63249E0C7A1}"/>
              </a:ext>
            </a:extLst>
          </p:cNvPr>
          <p:cNvSpPr txBox="1"/>
          <p:nvPr/>
        </p:nvSpPr>
        <p:spPr>
          <a:xfrm>
            <a:off x="6915704" y="6998740"/>
            <a:ext cx="4323795" cy="230832"/>
          </a:xfrm>
          <a:prstGeom prst="rect">
            <a:avLst/>
          </a:prstGeom>
          <a:noFill/>
        </p:spPr>
        <p:txBody>
          <a:bodyPr wrap="square" rtlCol="0">
            <a:spAutoFit/>
          </a:bodyPr>
          <a:lstStyle/>
          <a:p>
            <a:r>
              <a:rPr lang="es-AR" sz="900">
                <a:hlinkClick r:id="rId4" tooltip="https://es.wikipedia.org/wiki/C%C3%A1ncer"/>
              </a:rPr>
              <a:t>Esta foto</a:t>
            </a:r>
            <a:r>
              <a:rPr lang="es-AR" sz="900"/>
              <a:t> de Autor desconocido está bajo licencia </a:t>
            </a:r>
            <a:r>
              <a:rPr lang="es-AR" sz="900">
                <a:hlinkClick r:id="rId5" tooltip="https://creativecommons.org/licenses/by-sa/3.0/"/>
              </a:rPr>
              <a:t>CC BY-SA</a:t>
            </a:r>
            <a:endParaRPr lang="es-AR" sz="900"/>
          </a:p>
        </p:txBody>
      </p:sp>
    </p:spTree>
    <p:extLst>
      <p:ext uri="{BB962C8B-B14F-4D97-AF65-F5344CB8AC3E}">
        <p14:creationId xmlns:p14="http://schemas.microsoft.com/office/powerpoint/2010/main" val="2629129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87BD389-77F2-48C9-9C25-3AF370C8A718}"/>
              </a:ext>
            </a:extLst>
          </p:cNvPr>
          <p:cNvSpPr txBox="1"/>
          <p:nvPr/>
        </p:nvSpPr>
        <p:spPr>
          <a:xfrm>
            <a:off x="-1" y="0"/>
            <a:ext cx="6524625" cy="954107"/>
          </a:xfrm>
          <a:prstGeom prst="rect">
            <a:avLst/>
          </a:prstGeom>
          <a:noFill/>
        </p:spPr>
        <p:txBody>
          <a:bodyPr wrap="square" rtlCol="0">
            <a:spAutoFit/>
          </a:bodyPr>
          <a:lstStyle/>
          <a:p>
            <a:r>
              <a:rPr lang="es-AR" sz="3600" dirty="0">
                <a:solidFill>
                  <a:srgbClr val="0070C0"/>
                </a:solidFill>
                <a:latin typeface="Yu Gothic UI Semibold" panose="020B0700000000000000" pitchFamily="34" charset="-128"/>
                <a:ea typeface="Yu Gothic UI Semibold" panose="020B0700000000000000" pitchFamily="34" charset="-128"/>
              </a:rPr>
              <a:t>ANÁLISIS</a:t>
            </a:r>
          </a:p>
          <a:p>
            <a:r>
              <a:rPr lang="es-AR" sz="2000" dirty="0">
                <a:solidFill>
                  <a:schemeClr val="accent5"/>
                </a:solidFill>
                <a:latin typeface="Yu Gothic UI Semibold" panose="020B0700000000000000" pitchFamily="34" charset="-128"/>
                <a:ea typeface="Yu Gothic UI Semibold" panose="020B0700000000000000" pitchFamily="34" charset="-128"/>
              </a:rPr>
              <a:t>DISTRIBUCIÓN POR EDAD, GÉNERO Y DIAGNÓSTICO</a:t>
            </a:r>
          </a:p>
        </p:txBody>
      </p:sp>
      <p:cxnSp>
        <p:nvCxnSpPr>
          <p:cNvPr id="4" name="Conector recto 3">
            <a:extLst>
              <a:ext uri="{FF2B5EF4-FFF2-40B4-BE49-F238E27FC236}">
                <a16:creationId xmlns:a16="http://schemas.microsoft.com/office/drawing/2014/main" id="{ADAEAC24-F70E-47C9-A3D2-FA61DCD55850}"/>
              </a:ext>
            </a:extLst>
          </p:cNvPr>
          <p:cNvCxnSpPr>
            <a:cxnSpLocks/>
          </p:cNvCxnSpPr>
          <p:nvPr/>
        </p:nvCxnSpPr>
        <p:spPr>
          <a:xfrm>
            <a:off x="85724" y="982682"/>
            <a:ext cx="6120000" cy="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8" name="Grupo 7">
            <a:extLst>
              <a:ext uri="{FF2B5EF4-FFF2-40B4-BE49-F238E27FC236}">
                <a16:creationId xmlns:a16="http://schemas.microsoft.com/office/drawing/2014/main" id="{81F6CB10-0F3D-4DF4-80EF-206BB71BD185}"/>
              </a:ext>
            </a:extLst>
          </p:cNvPr>
          <p:cNvGrpSpPr/>
          <p:nvPr/>
        </p:nvGrpSpPr>
        <p:grpSpPr>
          <a:xfrm>
            <a:off x="1387556" y="1459142"/>
            <a:ext cx="7283288" cy="932789"/>
            <a:chOff x="554307" y="2857506"/>
            <a:chExt cx="7283288" cy="932789"/>
          </a:xfrm>
        </p:grpSpPr>
        <p:sp>
          <p:nvSpPr>
            <p:cNvPr id="9" name="CuadroTexto 8">
              <a:extLst>
                <a:ext uri="{FF2B5EF4-FFF2-40B4-BE49-F238E27FC236}">
                  <a16:creationId xmlns:a16="http://schemas.microsoft.com/office/drawing/2014/main" id="{4FFAB442-A638-4DBA-B950-6316BB17CFE8}"/>
                </a:ext>
              </a:extLst>
            </p:cNvPr>
            <p:cNvSpPr txBox="1"/>
            <p:nvPr/>
          </p:nvSpPr>
          <p:spPr>
            <a:xfrm>
              <a:off x="558881" y="3267075"/>
              <a:ext cx="7278714" cy="523220"/>
            </a:xfrm>
            <a:prstGeom prst="rect">
              <a:avLst/>
            </a:prstGeom>
            <a:noFill/>
            <a:ln w="15875">
              <a:solidFill>
                <a:schemeClr val="accent5">
                  <a:lumMod val="75000"/>
                </a:schemeClr>
              </a:solidFill>
            </a:ln>
          </p:spPr>
          <p:txBody>
            <a:bodyPr wrap="square" rtlCol="0">
              <a:spAutoFit/>
            </a:bodyPr>
            <a:lstStyle/>
            <a:p>
              <a:r>
                <a:rPr lang="es-AR" sz="1400" dirty="0">
                  <a:solidFill>
                    <a:schemeClr val="accent5">
                      <a:lumMod val="50000"/>
                    </a:schemeClr>
                  </a:solidFill>
                  <a:latin typeface="Yu Gothic UI Semibold" panose="020B0700000000000000" pitchFamily="34" charset="-128"/>
                  <a:ea typeface="Yu Gothic UI Semibold" panose="020B0700000000000000" pitchFamily="34" charset="-128"/>
                </a:rPr>
                <a:t>LA DISTRIBUCIÓN PARA PACIENTES CON DIAGNÓSTICO POSITIVO SE OBSERVA BASTANTE PAREJA PARA LOS 3 GÉNEROS ANALIZADOS.</a:t>
              </a:r>
            </a:p>
          </p:txBody>
        </p:sp>
        <p:sp>
          <p:nvSpPr>
            <p:cNvPr id="10" name="Rectángulo 9">
              <a:extLst>
                <a:ext uri="{FF2B5EF4-FFF2-40B4-BE49-F238E27FC236}">
                  <a16:creationId xmlns:a16="http://schemas.microsoft.com/office/drawing/2014/main" id="{4EBFFCC3-B690-4EBF-B042-32ED955CEA18}"/>
                </a:ext>
              </a:extLst>
            </p:cNvPr>
            <p:cNvSpPr/>
            <p:nvPr/>
          </p:nvSpPr>
          <p:spPr>
            <a:xfrm>
              <a:off x="554307" y="2857506"/>
              <a:ext cx="1950768" cy="409569"/>
            </a:xfrm>
            <a:prstGeom prst="rect">
              <a:avLst/>
            </a:prstGeom>
            <a:solidFill>
              <a:schemeClr val="accent5">
                <a:lumMod val="20000"/>
                <a:lumOff val="80000"/>
              </a:schemeClr>
            </a:solidFill>
            <a:ln w="158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a:solidFill>
                    <a:schemeClr val="accent5">
                      <a:lumMod val="75000"/>
                    </a:schemeClr>
                  </a:solidFill>
                  <a:latin typeface="Yu Gothic UI Semibold" panose="020B0700000000000000" pitchFamily="34" charset="-128"/>
                  <a:ea typeface="Yu Gothic UI Semibold" panose="020B0700000000000000" pitchFamily="34" charset="-128"/>
                </a:rPr>
                <a:t>OBSERVACIONES</a:t>
              </a:r>
            </a:p>
          </p:txBody>
        </p:sp>
      </p:grpSp>
      <p:pic>
        <p:nvPicPr>
          <p:cNvPr id="5" name="Imagen 4">
            <a:extLst>
              <a:ext uri="{FF2B5EF4-FFF2-40B4-BE49-F238E27FC236}">
                <a16:creationId xmlns:a16="http://schemas.microsoft.com/office/drawing/2014/main" id="{F83B4D1A-AB3D-47B7-83B3-F3159E59A069}"/>
              </a:ext>
            </a:extLst>
          </p:cNvPr>
          <p:cNvPicPr>
            <a:picLocks noChangeAspect="1"/>
          </p:cNvPicPr>
          <p:nvPr/>
        </p:nvPicPr>
        <p:blipFill>
          <a:blip r:embed="rId2"/>
          <a:stretch>
            <a:fillRect/>
          </a:stretch>
        </p:blipFill>
        <p:spPr>
          <a:xfrm>
            <a:off x="509587" y="2578082"/>
            <a:ext cx="11172825" cy="4010025"/>
          </a:xfrm>
          <a:prstGeom prst="rect">
            <a:avLst/>
          </a:prstGeom>
        </p:spPr>
      </p:pic>
    </p:spTree>
    <p:extLst>
      <p:ext uri="{BB962C8B-B14F-4D97-AF65-F5344CB8AC3E}">
        <p14:creationId xmlns:p14="http://schemas.microsoft.com/office/powerpoint/2010/main" val="2943909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A7CF970E-ED7E-478A-85CC-FF76A5733111}"/>
              </a:ext>
            </a:extLst>
          </p:cNvPr>
          <p:cNvSpPr/>
          <p:nvPr/>
        </p:nvSpPr>
        <p:spPr>
          <a:xfrm>
            <a:off x="530305" y="3524251"/>
            <a:ext cx="2808000" cy="2638424"/>
          </a:xfrm>
          <a:prstGeom prst="rect">
            <a:avLst/>
          </a:prstGeom>
          <a:noFill/>
          <a:ln w="158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4" name="Imagen 3">
            <a:extLst>
              <a:ext uri="{FF2B5EF4-FFF2-40B4-BE49-F238E27FC236}">
                <a16:creationId xmlns:a16="http://schemas.microsoft.com/office/drawing/2014/main" id="{DAC84B49-D449-4D89-B930-2FBC2058E99E}"/>
              </a:ext>
            </a:extLst>
          </p:cNvPr>
          <p:cNvPicPr>
            <a:picLocks noChangeAspect="1"/>
          </p:cNvPicPr>
          <p:nvPr/>
        </p:nvPicPr>
        <p:blipFill>
          <a:blip r:embed="rId2"/>
          <a:stretch>
            <a:fillRect/>
          </a:stretch>
        </p:blipFill>
        <p:spPr>
          <a:xfrm>
            <a:off x="3600450" y="3286547"/>
            <a:ext cx="8302236" cy="3257127"/>
          </a:xfrm>
          <a:prstGeom prst="rect">
            <a:avLst/>
          </a:prstGeom>
        </p:spPr>
      </p:pic>
      <p:sp>
        <p:nvSpPr>
          <p:cNvPr id="5" name="CuadroTexto 4">
            <a:extLst>
              <a:ext uri="{FF2B5EF4-FFF2-40B4-BE49-F238E27FC236}">
                <a16:creationId xmlns:a16="http://schemas.microsoft.com/office/drawing/2014/main" id="{57A16C32-8588-4225-A7CA-15C85E06449E}"/>
              </a:ext>
            </a:extLst>
          </p:cNvPr>
          <p:cNvSpPr txBox="1"/>
          <p:nvPr/>
        </p:nvSpPr>
        <p:spPr>
          <a:xfrm>
            <a:off x="0" y="0"/>
            <a:ext cx="4505326" cy="954107"/>
          </a:xfrm>
          <a:prstGeom prst="rect">
            <a:avLst/>
          </a:prstGeom>
          <a:noFill/>
        </p:spPr>
        <p:txBody>
          <a:bodyPr wrap="square" rtlCol="0">
            <a:spAutoFit/>
          </a:bodyPr>
          <a:lstStyle/>
          <a:p>
            <a:r>
              <a:rPr lang="es-AR" sz="3600" dirty="0">
                <a:solidFill>
                  <a:srgbClr val="0070C0"/>
                </a:solidFill>
                <a:latin typeface="Yu Gothic UI Semibold" panose="020B0700000000000000" pitchFamily="34" charset="-128"/>
                <a:ea typeface="Yu Gothic UI Semibold" panose="020B0700000000000000" pitchFamily="34" charset="-128"/>
              </a:rPr>
              <a:t>ANÁLISIS</a:t>
            </a:r>
          </a:p>
          <a:p>
            <a:r>
              <a:rPr lang="es-AR" sz="2000" dirty="0">
                <a:solidFill>
                  <a:schemeClr val="accent5"/>
                </a:solidFill>
                <a:latin typeface="Yu Gothic UI Semibold" panose="020B0700000000000000" pitchFamily="34" charset="-128"/>
                <a:ea typeface="Yu Gothic UI Semibold" panose="020B0700000000000000" pitchFamily="34" charset="-128"/>
              </a:rPr>
              <a:t>CANTIDAD DE PACIENTES POR PAÍS</a:t>
            </a:r>
          </a:p>
        </p:txBody>
      </p:sp>
      <p:cxnSp>
        <p:nvCxnSpPr>
          <p:cNvPr id="6" name="Conector recto 5">
            <a:extLst>
              <a:ext uri="{FF2B5EF4-FFF2-40B4-BE49-F238E27FC236}">
                <a16:creationId xmlns:a16="http://schemas.microsoft.com/office/drawing/2014/main" id="{ECA91ACE-7B94-413F-9B7A-962F26476AE9}"/>
              </a:ext>
            </a:extLst>
          </p:cNvPr>
          <p:cNvCxnSpPr>
            <a:cxnSpLocks/>
          </p:cNvCxnSpPr>
          <p:nvPr/>
        </p:nvCxnSpPr>
        <p:spPr>
          <a:xfrm>
            <a:off x="85724" y="982682"/>
            <a:ext cx="4212000" cy="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7" name="Grupo 6">
            <a:extLst>
              <a:ext uri="{FF2B5EF4-FFF2-40B4-BE49-F238E27FC236}">
                <a16:creationId xmlns:a16="http://schemas.microsoft.com/office/drawing/2014/main" id="{5B1F1800-AE14-4E86-804C-439FAAB22A8E}"/>
              </a:ext>
            </a:extLst>
          </p:cNvPr>
          <p:cNvGrpSpPr/>
          <p:nvPr/>
        </p:nvGrpSpPr>
        <p:grpSpPr>
          <a:xfrm>
            <a:off x="558881" y="1262222"/>
            <a:ext cx="2792551" cy="646331"/>
            <a:chOff x="254081" y="1205072"/>
            <a:chExt cx="2792551" cy="646331"/>
          </a:xfrm>
        </p:grpSpPr>
        <p:sp>
          <p:nvSpPr>
            <p:cNvPr id="8" name="Rectángulo 7">
              <a:extLst>
                <a:ext uri="{FF2B5EF4-FFF2-40B4-BE49-F238E27FC236}">
                  <a16:creationId xmlns:a16="http://schemas.microsoft.com/office/drawing/2014/main" id="{45549FF1-9FC8-4DE5-950C-438DAA753A37}"/>
                </a:ext>
              </a:extLst>
            </p:cNvPr>
            <p:cNvSpPr/>
            <p:nvPr/>
          </p:nvSpPr>
          <p:spPr>
            <a:xfrm>
              <a:off x="254081" y="1206632"/>
              <a:ext cx="1357200" cy="644771"/>
            </a:xfrm>
            <a:prstGeom prst="rect">
              <a:avLst/>
            </a:prstGeom>
            <a:solidFill>
              <a:schemeClr val="accent5">
                <a:lumMod val="20000"/>
                <a:lumOff val="80000"/>
              </a:schemeClr>
            </a:solidFill>
            <a:ln w="158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a:solidFill>
                    <a:schemeClr val="accent5">
                      <a:lumMod val="75000"/>
                    </a:schemeClr>
                  </a:solidFill>
                  <a:latin typeface="Yu Gothic UI Semibold" panose="020B0700000000000000" pitchFamily="34" charset="-128"/>
                  <a:ea typeface="Yu Gothic UI Semibold" panose="020B0700000000000000" pitchFamily="34" charset="-128"/>
                </a:rPr>
                <a:t>PACIENTES TOTALES</a:t>
              </a:r>
            </a:p>
          </p:txBody>
        </p:sp>
        <p:sp>
          <p:nvSpPr>
            <p:cNvPr id="9" name="CuadroTexto 8">
              <a:extLst>
                <a:ext uri="{FF2B5EF4-FFF2-40B4-BE49-F238E27FC236}">
                  <a16:creationId xmlns:a16="http://schemas.microsoft.com/office/drawing/2014/main" id="{3346B554-2EF3-455C-9192-65992BBF58F3}"/>
                </a:ext>
              </a:extLst>
            </p:cNvPr>
            <p:cNvSpPr txBox="1"/>
            <p:nvPr/>
          </p:nvSpPr>
          <p:spPr>
            <a:xfrm>
              <a:off x="1606632" y="1205072"/>
              <a:ext cx="1440000" cy="646331"/>
            </a:xfrm>
            <a:prstGeom prst="rect">
              <a:avLst/>
            </a:prstGeom>
            <a:noFill/>
            <a:ln w="15875">
              <a:solidFill>
                <a:schemeClr val="accent5">
                  <a:lumMod val="75000"/>
                </a:schemeClr>
              </a:solidFill>
            </a:ln>
          </p:spPr>
          <p:txBody>
            <a:bodyPr wrap="square" rtlCol="0">
              <a:spAutoFit/>
            </a:bodyPr>
            <a:lstStyle/>
            <a:p>
              <a:pPr algn="ctr"/>
              <a:r>
                <a:rPr lang="es-AR" sz="3600" dirty="0">
                  <a:solidFill>
                    <a:schemeClr val="accent5">
                      <a:lumMod val="50000"/>
                    </a:schemeClr>
                  </a:solidFill>
                  <a:latin typeface="Yu Gothic UI Semibold" panose="020B0700000000000000" pitchFamily="34" charset="-128"/>
                  <a:ea typeface="Yu Gothic UI Semibold" panose="020B0700000000000000" pitchFamily="34" charset="-128"/>
                </a:rPr>
                <a:t>2.000</a:t>
              </a:r>
            </a:p>
          </p:txBody>
        </p:sp>
      </p:grpSp>
      <p:grpSp>
        <p:nvGrpSpPr>
          <p:cNvPr id="10" name="Grupo 9">
            <a:extLst>
              <a:ext uri="{FF2B5EF4-FFF2-40B4-BE49-F238E27FC236}">
                <a16:creationId xmlns:a16="http://schemas.microsoft.com/office/drawing/2014/main" id="{8E8E96AF-A2A2-4838-9F80-85D8E26C8F79}"/>
              </a:ext>
            </a:extLst>
          </p:cNvPr>
          <p:cNvGrpSpPr/>
          <p:nvPr/>
        </p:nvGrpSpPr>
        <p:grpSpPr>
          <a:xfrm>
            <a:off x="4283156" y="1728947"/>
            <a:ext cx="7283288" cy="932789"/>
            <a:chOff x="554307" y="2857506"/>
            <a:chExt cx="7283288" cy="932789"/>
          </a:xfrm>
        </p:grpSpPr>
        <p:sp>
          <p:nvSpPr>
            <p:cNvPr id="11" name="CuadroTexto 10">
              <a:extLst>
                <a:ext uri="{FF2B5EF4-FFF2-40B4-BE49-F238E27FC236}">
                  <a16:creationId xmlns:a16="http://schemas.microsoft.com/office/drawing/2014/main" id="{CEC6822A-B5DE-4EA1-874F-08B4E0C76BC1}"/>
                </a:ext>
              </a:extLst>
            </p:cNvPr>
            <p:cNvSpPr txBox="1"/>
            <p:nvPr/>
          </p:nvSpPr>
          <p:spPr>
            <a:xfrm>
              <a:off x="558881" y="3267075"/>
              <a:ext cx="7278714" cy="523220"/>
            </a:xfrm>
            <a:prstGeom prst="rect">
              <a:avLst/>
            </a:prstGeom>
            <a:noFill/>
            <a:ln w="15875">
              <a:solidFill>
                <a:schemeClr val="accent5">
                  <a:lumMod val="75000"/>
                </a:schemeClr>
              </a:solidFill>
            </a:ln>
          </p:spPr>
          <p:txBody>
            <a:bodyPr wrap="square" rtlCol="0">
              <a:spAutoFit/>
            </a:bodyPr>
            <a:lstStyle/>
            <a:p>
              <a:r>
                <a:rPr lang="es-AR" sz="1400" dirty="0">
                  <a:solidFill>
                    <a:schemeClr val="accent5">
                      <a:lumMod val="50000"/>
                    </a:schemeClr>
                  </a:solidFill>
                  <a:latin typeface="Yu Gothic UI Semibold" panose="020B0700000000000000" pitchFamily="34" charset="-128"/>
                  <a:ea typeface="Yu Gothic UI Semibold" panose="020B0700000000000000" pitchFamily="34" charset="-128"/>
                </a:rPr>
                <a:t>PUEDE NOTARSE EN EL MAPA DE ABAJO QUE LA MAYORÍA DE LOS PACIENTES CON DIAGNÓSTICO POSITIVO SE AGLOMERAN EN PAÍSES DE ASIA Y OCEANÍA</a:t>
              </a:r>
            </a:p>
          </p:txBody>
        </p:sp>
        <p:sp>
          <p:nvSpPr>
            <p:cNvPr id="12" name="Rectángulo 11">
              <a:extLst>
                <a:ext uri="{FF2B5EF4-FFF2-40B4-BE49-F238E27FC236}">
                  <a16:creationId xmlns:a16="http://schemas.microsoft.com/office/drawing/2014/main" id="{1F9EE919-C897-4E6F-B346-1924DAF31751}"/>
                </a:ext>
              </a:extLst>
            </p:cNvPr>
            <p:cNvSpPr/>
            <p:nvPr/>
          </p:nvSpPr>
          <p:spPr>
            <a:xfrm>
              <a:off x="554307" y="2857506"/>
              <a:ext cx="1950768" cy="409569"/>
            </a:xfrm>
            <a:prstGeom prst="rect">
              <a:avLst/>
            </a:prstGeom>
            <a:solidFill>
              <a:schemeClr val="accent5">
                <a:lumMod val="20000"/>
                <a:lumOff val="80000"/>
              </a:schemeClr>
            </a:solidFill>
            <a:ln w="158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a:solidFill>
                    <a:schemeClr val="accent5">
                      <a:lumMod val="75000"/>
                    </a:schemeClr>
                  </a:solidFill>
                  <a:latin typeface="Yu Gothic UI Semibold" panose="020B0700000000000000" pitchFamily="34" charset="-128"/>
                  <a:ea typeface="Yu Gothic UI Semibold" panose="020B0700000000000000" pitchFamily="34" charset="-128"/>
                </a:rPr>
                <a:t>OBSERVACIONES</a:t>
              </a:r>
            </a:p>
          </p:txBody>
        </p:sp>
      </p:grpSp>
      <p:grpSp>
        <p:nvGrpSpPr>
          <p:cNvPr id="13" name="Grupo 12">
            <a:extLst>
              <a:ext uri="{FF2B5EF4-FFF2-40B4-BE49-F238E27FC236}">
                <a16:creationId xmlns:a16="http://schemas.microsoft.com/office/drawing/2014/main" id="{BC0BC794-B85A-486B-80D7-D67E362C5A14}"/>
              </a:ext>
            </a:extLst>
          </p:cNvPr>
          <p:cNvGrpSpPr/>
          <p:nvPr/>
        </p:nvGrpSpPr>
        <p:grpSpPr>
          <a:xfrm>
            <a:off x="591356" y="3633947"/>
            <a:ext cx="2706826" cy="646331"/>
            <a:chOff x="254081" y="1205072"/>
            <a:chExt cx="2706826" cy="646331"/>
          </a:xfrm>
        </p:grpSpPr>
        <p:sp>
          <p:nvSpPr>
            <p:cNvPr id="14" name="Rectángulo 13">
              <a:extLst>
                <a:ext uri="{FF2B5EF4-FFF2-40B4-BE49-F238E27FC236}">
                  <a16:creationId xmlns:a16="http://schemas.microsoft.com/office/drawing/2014/main" id="{233BFC3F-7D5E-4F1E-ABC9-2F334CC4B7D4}"/>
                </a:ext>
              </a:extLst>
            </p:cNvPr>
            <p:cNvSpPr/>
            <p:nvPr/>
          </p:nvSpPr>
          <p:spPr>
            <a:xfrm>
              <a:off x="254081" y="1206632"/>
              <a:ext cx="1266019" cy="644771"/>
            </a:xfrm>
            <a:prstGeom prst="rect">
              <a:avLst/>
            </a:prstGeom>
            <a:solidFill>
              <a:schemeClr val="accent5">
                <a:lumMod val="20000"/>
                <a:lumOff val="80000"/>
              </a:schemeClr>
            </a:solidFill>
            <a:ln w="158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a:solidFill>
                    <a:schemeClr val="accent5">
                      <a:lumMod val="75000"/>
                    </a:schemeClr>
                  </a:solidFill>
                  <a:latin typeface="Yu Gothic UI Semibold" panose="020B0700000000000000" pitchFamily="34" charset="-128"/>
                  <a:ea typeface="Yu Gothic UI Semibold" panose="020B0700000000000000" pitchFamily="34" charset="-128"/>
                </a:rPr>
                <a:t>CHINA</a:t>
              </a:r>
            </a:p>
          </p:txBody>
        </p:sp>
        <p:sp>
          <p:nvSpPr>
            <p:cNvPr id="15" name="CuadroTexto 14">
              <a:extLst>
                <a:ext uri="{FF2B5EF4-FFF2-40B4-BE49-F238E27FC236}">
                  <a16:creationId xmlns:a16="http://schemas.microsoft.com/office/drawing/2014/main" id="{E551A063-CDBC-4449-9304-A3651305A1B9}"/>
                </a:ext>
              </a:extLst>
            </p:cNvPr>
            <p:cNvSpPr txBox="1"/>
            <p:nvPr/>
          </p:nvSpPr>
          <p:spPr>
            <a:xfrm>
              <a:off x="1520907" y="1205072"/>
              <a:ext cx="1440000" cy="646331"/>
            </a:xfrm>
            <a:prstGeom prst="rect">
              <a:avLst/>
            </a:prstGeom>
            <a:noFill/>
            <a:ln w="15875">
              <a:solidFill>
                <a:schemeClr val="accent5">
                  <a:lumMod val="75000"/>
                </a:schemeClr>
              </a:solidFill>
            </a:ln>
          </p:spPr>
          <p:txBody>
            <a:bodyPr wrap="square" rtlCol="0">
              <a:spAutoFit/>
            </a:bodyPr>
            <a:lstStyle/>
            <a:p>
              <a:pPr algn="ctr"/>
              <a:r>
                <a:rPr lang="es-AR" sz="3600" dirty="0">
                  <a:solidFill>
                    <a:schemeClr val="accent5">
                      <a:lumMod val="50000"/>
                    </a:schemeClr>
                  </a:solidFill>
                  <a:latin typeface="Yu Gothic UI Semibold" panose="020B0700000000000000" pitchFamily="34" charset="-128"/>
                  <a:ea typeface="Yu Gothic UI Semibold" panose="020B0700000000000000" pitchFamily="34" charset="-128"/>
                </a:rPr>
                <a:t>306</a:t>
              </a:r>
            </a:p>
          </p:txBody>
        </p:sp>
      </p:grpSp>
      <p:grpSp>
        <p:nvGrpSpPr>
          <p:cNvPr id="16" name="Grupo 15">
            <a:extLst>
              <a:ext uri="{FF2B5EF4-FFF2-40B4-BE49-F238E27FC236}">
                <a16:creationId xmlns:a16="http://schemas.microsoft.com/office/drawing/2014/main" id="{3E131D56-A531-4322-860C-CE3B82992947}"/>
              </a:ext>
            </a:extLst>
          </p:cNvPr>
          <p:cNvGrpSpPr/>
          <p:nvPr/>
        </p:nvGrpSpPr>
        <p:grpSpPr>
          <a:xfrm>
            <a:off x="591356" y="4525857"/>
            <a:ext cx="2706826" cy="646331"/>
            <a:chOff x="254081" y="1205072"/>
            <a:chExt cx="2706826" cy="646331"/>
          </a:xfrm>
        </p:grpSpPr>
        <p:sp>
          <p:nvSpPr>
            <p:cNvPr id="17" name="Rectángulo 16">
              <a:extLst>
                <a:ext uri="{FF2B5EF4-FFF2-40B4-BE49-F238E27FC236}">
                  <a16:creationId xmlns:a16="http://schemas.microsoft.com/office/drawing/2014/main" id="{2A13A809-9D97-4EB1-A348-485AE539CA3C}"/>
                </a:ext>
              </a:extLst>
            </p:cNvPr>
            <p:cNvSpPr/>
            <p:nvPr/>
          </p:nvSpPr>
          <p:spPr>
            <a:xfrm>
              <a:off x="254081" y="1206632"/>
              <a:ext cx="1266019" cy="644771"/>
            </a:xfrm>
            <a:prstGeom prst="rect">
              <a:avLst/>
            </a:prstGeom>
            <a:solidFill>
              <a:schemeClr val="accent5">
                <a:lumMod val="20000"/>
                <a:lumOff val="80000"/>
              </a:schemeClr>
            </a:solidFill>
            <a:ln w="158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a:solidFill>
                    <a:schemeClr val="accent5">
                      <a:lumMod val="75000"/>
                    </a:schemeClr>
                  </a:solidFill>
                  <a:latin typeface="Yu Gothic UI Semibold" panose="020B0700000000000000" pitchFamily="34" charset="-128"/>
                  <a:ea typeface="Yu Gothic UI Semibold" panose="020B0700000000000000" pitchFamily="34" charset="-128"/>
                </a:rPr>
                <a:t>INDONESIA</a:t>
              </a:r>
            </a:p>
          </p:txBody>
        </p:sp>
        <p:sp>
          <p:nvSpPr>
            <p:cNvPr id="18" name="CuadroTexto 17">
              <a:extLst>
                <a:ext uri="{FF2B5EF4-FFF2-40B4-BE49-F238E27FC236}">
                  <a16:creationId xmlns:a16="http://schemas.microsoft.com/office/drawing/2014/main" id="{74DCB302-20B5-4153-A3DF-16646F82EDED}"/>
                </a:ext>
              </a:extLst>
            </p:cNvPr>
            <p:cNvSpPr txBox="1"/>
            <p:nvPr/>
          </p:nvSpPr>
          <p:spPr>
            <a:xfrm>
              <a:off x="1520907" y="1205072"/>
              <a:ext cx="1440000" cy="646331"/>
            </a:xfrm>
            <a:prstGeom prst="rect">
              <a:avLst/>
            </a:prstGeom>
            <a:noFill/>
            <a:ln w="15875">
              <a:solidFill>
                <a:schemeClr val="accent5">
                  <a:lumMod val="75000"/>
                </a:schemeClr>
              </a:solidFill>
            </a:ln>
          </p:spPr>
          <p:txBody>
            <a:bodyPr wrap="square" rtlCol="0">
              <a:spAutoFit/>
            </a:bodyPr>
            <a:lstStyle/>
            <a:p>
              <a:pPr algn="ctr"/>
              <a:r>
                <a:rPr lang="es-AR" sz="3600" dirty="0">
                  <a:solidFill>
                    <a:schemeClr val="accent5">
                      <a:lumMod val="50000"/>
                    </a:schemeClr>
                  </a:solidFill>
                  <a:latin typeface="Yu Gothic UI Semibold" panose="020B0700000000000000" pitchFamily="34" charset="-128"/>
                  <a:ea typeface="Yu Gothic UI Semibold" panose="020B0700000000000000" pitchFamily="34" charset="-128"/>
                </a:rPr>
                <a:t>199</a:t>
              </a:r>
            </a:p>
          </p:txBody>
        </p:sp>
      </p:grpSp>
      <p:grpSp>
        <p:nvGrpSpPr>
          <p:cNvPr id="19" name="Grupo 18">
            <a:extLst>
              <a:ext uri="{FF2B5EF4-FFF2-40B4-BE49-F238E27FC236}">
                <a16:creationId xmlns:a16="http://schemas.microsoft.com/office/drawing/2014/main" id="{4D9F1683-E2F7-46B4-9078-A18681DBA224}"/>
              </a:ext>
            </a:extLst>
          </p:cNvPr>
          <p:cNvGrpSpPr/>
          <p:nvPr/>
        </p:nvGrpSpPr>
        <p:grpSpPr>
          <a:xfrm>
            <a:off x="591356" y="5417767"/>
            <a:ext cx="2706826" cy="646331"/>
            <a:chOff x="254081" y="1205072"/>
            <a:chExt cx="2706826" cy="646331"/>
          </a:xfrm>
        </p:grpSpPr>
        <p:sp>
          <p:nvSpPr>
            <p:cNvPr id="20" name="Rectángulo 19">
              <a:extLst>
                <a:ext uri="{FF2B5EF4-FFF2-40B4-BE49-F238E27FC236}">
                  <a16:creationId xmlns:a16="http://schemas.microsoft.com/office/drawing/2014/main" id="{02A82642-186C-4092-BED9-3F6824148A21}"/>
                </a:ext>
              </a:extLst>
            </p:cNvPr>
            <p:cNvSpPr/>
            <p:nvPr/>
          </p:nvSpPr>
          <p:spPr>
            <a:xfrm>
              <a:off x="254081" y="1206632"/>
              <a:ext cx="1266019" cy="644771"/>
            </a:xfrm>
            <a:prstGeom prst="rect">
              <a:avLst/>
            </a:prstGeom>
            <a:solidFill>
              <a:schemeClr val="accent5">
                <a:lumMod val="20000"/>
                <a:lumOff val="80000"/>
              </a:schemeClr>
            </a:solidFill>
            <a:ln w="158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a:solidFill>
                    <a:schemeClr val="accent5">
                      <a:lumMod val="75000"/>
                    </a:schemeClr>
                  </a:solidFill>
                  <a:latin typeface="Yu Gothic UI Semibold" panose="020B0700000000000000" pitchFamily="34" charset="-128"/>
                  <a:ea typeface="Yu Gothic UI Semibold" panose="020B0700000000000000" pitchFamily="34" charset="-128"/>
                </a:rPr>
                <a:t>RUSIA</a:t>
              </a:r>
            </a:p>
          </p:txBody>
        </p:sp>
        <p:sp>
          <p:nvSpPr>
            <p:cNvPr id="21" name="CuadroTexto 20">
              <a:extLst>
                <a:ext uri="{FF2B5EF4-FFF2-40B4-BE49-F238E27FC236}">
                  <a16:creationId xmlns:a16="http://schemas.microsoft.com/office/drawing/2014/main" id="{693FC3D3-28F9-45B4-8BFD-EBE5E74810CF}"/>
                </a:ext>
              </a:extLst>
            </p:cNvPr>
            <p:cNvSpPr txBox="1"/>
            <p:nvPr/>
          </p:nvSpPr>
          <p:spPr>
            <a:xfrm>
              <a:off x="1520907" y="1205072"/>
              <a:ext cx="1440000" cy="646331"/>
            </a:xfrm>
            <a:prstGeom prst="rect">
              <a:avLst/>
            </a:prstGeom>
            <a:noFill/>
            <a:ln w="15875">
              <a:solidFill>
                <a:schemeClr val="accent5">
                  <a:lumMod val="75000"/>
                </a:schemeClr>
              </a:solidFill>
            </a:ln>
          </p:spPr>
          <p:txBody>
            <a:bodyPr wrap="square" rtlCol="0">
              <a:spAutoFit/>
            </a:bodyPr>
            <a:lstStyle/>
            <a:p>
              <a:pPr algn="ctr"/>
              <a:r>
                <a:rPr lang="es-AR" sz="3600" dirty="0">
                  <a:solidFill>
                    <a:schemeClr val="accent5">
                      <a:lumMod val="50000"/>
                    </a:schemeClr>
                  </a:solidFill>
                  <a:latin typeface="Yu Gothic UI Semibold" panose="020B0700000000000000" pitchFamily="34" charset="-128"/>
                  <a:ea typeface="Yu Gothic UI Semibold" panose="020B0700000000000000" pitchFamily="34" charset="-128"/>
                </a:rPr>
                <a:t>104</a:t>
              </a:r>
            </a:p>
          </p:txBody>
        </p:sp>
      </p:grpSp>
      <p:sp>
        <p:nvSpPr>
          <p:cNvPr id="23" name="Rectángulo 22">
            <a:extLst>
              <a:ext uri="{FF2B5EF4-FFF2-40B4-BE49-F238E27FC236}">
                <a16:creationId xmlns:a16="http://schemas.microsoft.com/office/drawing/2014/main" id="{EC711F2E-1232-4480-9BBF-2D062A34B0F8}"/>
              </a:ext>
            </a:extLst>
          </p:cNvPr>
          <p:cNvSpPr/>
          <p:nvPr/>
        </p:nvSpPr>
        <p:spPr>
          <a:xfrm>
            <a:off x="530305" y="2911719"/>
            <a:ext cx="2808000" cy="612531"/>
          </a:xfrm>
          <a:prstGeom prst="rect">
            <a:avLst/>
          </a:prstGeom>
          <a:solidFill>
            <a:schemeClr val="accent5">
              <a:lumMod val="20000"/>
              <a:lumOff val="80000"/>
            </a:schemeClr>
          </a:solidFill>
          <a:ln w="158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a:solidFill>
                  <a:schemeClr val="accent5">
                    <a:lumMod val="75000"/>
                  </a:schemeClr>
                </a:solidFill>
                <a:latin typeface="Yu Gothic UI Semibold" panose="020B0700000000000000" pitchFamily="34" charset="-128"/>
                <a:ea typeface="Yu Gothic UI Semibold" panose="020B0700000000000000" pitchFamily="34" charset="-128"/>
              </a:rPr>
              <a:t>TOP 3 PAÍSES CON MÁS CASOS</a:t>
            </a:r>
          </a:p>
        </p:txBody>
      </p:sp>
    </p:spTree>
    <p:extLst>
      <p:ext uri="{BB962C8B-B14F-4D97-AF65-F5344CB8AC3E}">
        <p14:creationId xmlns:p14="http://schemas.microsoft.com/office/powerpoint/2010/main" val="2643365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57A16C32-8588-4225-A7CA-15C85E06449E}"/>
              </a:ext>
            </a:extLst>
          </p:cNvPr>
          <p:cNvSpPr txBox="1"/>
          <p:nvPr/>
        </p:nvSpPr>
        <p:spPr>
          <a:xfrm>
            <a:off x="-3094" y="0"/>
            <a:ext cx="3603544" cy="954107"/>
          </a:xfrm>
          <a:prstGeom prst="rect">
            <a:avLst/>
          </a:prstGeom>
          <a:noFill/>
        </p:spPr>
        <p:txBody>
          <a:bodyPr wrap="square" rtlCol="0">
            <a:spAutoFit/>
          </a:bodyPr>
          <a:lstStyle/>
          <a:p>
            <a:r>
              <a:rPr lang="es-AR" sz="3600" dirty="0">
                <a:solidFill>
                  <a:srgbClr val="0070C0"/>
                </a:solidFill>
                <a:latin typeface="Yu Gothic UI Semibold" panose="020B0700000000000000" pitchFamily="34" charset="-128"/>
                <a:ea typeface="Yu Gothic UI Semibold" panose="020B0700000000000000" pitchFamily="34" charset="-128"/>
              </a:rPr>
              <a:t>ANÁLISIS</a:t>
            </a:r>
          </a:p>
          <a:p>
            <a:r>
              <a:rPr lang="es-AR" sz="2000" dirty="0">
                <a:solidFill>
                  <a:schemeClr val="accent5"/>
                </a:solidFill>
                <a:latin typeface="Yu Gothic UI Semibold" panose="020B0700000000000000" pitchFamily="34" charset="-128"/>
                <a:ea typeface="Yu Gothic UI Semibold" panose="020B0700000000000000" pitchFamily="34" charset="-128"/>
              </a:rPr>
              <a:t>RELACIÓN ENTRE VARIABLES</a:t>
            </a:r>
          </a:p>
        </p:txBody>
      </p:sp>
      <p:cxnSp>
        <p:nvCxnSpPr>
          <p:cNvPr id="6" name="Conector recto 5">
            <a:extLst>
              <a:ext uri="{FF2B5EF4-FFF2-40B4-BE49-F238E27FC236}">
                <a16:creationId xmlns:a16="http://schemas.microsoft.com/office/drawing/2014/main" id="{ECA91ACE-7B94-413F-9B7A-962F26476AE9}"/>
              </a:ext>
            </a:extLst>
          </p:cNvPr>
          <p:cNvCxnSpPr>
            <a:cxnSpLocks/>
          </p:cNvCxnSpPr>
          <p:nvPr/>
        </p:nvCxnSpPr>
        <p:spPr>
          <a:xfrm>
            <a:off x="85724" y="982682"/>
            <a:ext cx="3420000" cy="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43" name="Grupo 42">
            <a:extLst>
              <a:ext uri="{FF2B5EF4-FFF2-40B4-BE49-F238E27FC236}">
                <a16:creationId xmlns:a16="http://schemas.microsoft.com/office/drawing/2014/main" id="{05841E98-B01C-4DB4-84CF-6AD78F7CD2DB}"/>
              </a:ext>
            </a:extLst>
          </p:cNvPr>
          <p:cNvGrpSpPr/>
          <p:nvPr/>
        </p:nvGrpSpPr>
        <p:grpSpPr>
          <a:xfrm>
            <a:off x="423653" y="2703866"/>
            <a:ext cx="11344695" cy="3973159"/>
            <a:chOff x="228180" y="2275241"/>
            <a:chExt cx="11344695" cy="3973159"/>
          </a:xfrm>
        </p:grpSpPr>
        <p:grpSp>
          <p:nvGrpSpPr>
            <p:cNvPr id="37" name="Grupo 36">
              <a:extLst>
                <a:ext uri="{FF2B5EF4-FFF2-40B4-BE49-F238E27FC236}">
                  <a16:creationId xmlns:a16="http://schemas.microsoft.com/office/drawing/2014/main" id="{6904003F-620D-40E6-A8F9-4BB7C21DBB8D}"/>
                </a:ext>
              </a:extLst>
            </p:cNvPr>
            <p:cNvGrpSpPr/>
            <p:nvPr/>
          </p:nvGrpSpPr>
          <p:grpSpPr>
            <a:xfrm>
              <a:off x="2208179" y="2286000"/>
              <a:ext cx="7775642" cy="3962400"/>
              <a:chOff x="1530953" y="2162175"/>
              <a:chExt cx="7775642" cy="3962400"/>
            </a:xfrm>
          </p:grpSpPr>
          <p:sp>
            <p:nvSpPr>
              <p:cNvPr id="25" name="Rectángulo 24">
                <a:extLst>
                  <a:ext uri="{FF2B5EF4-FFF2-40B4-BE49-F238E27FC236}">
                    <a16:creationId xmlns:a16="http://schemas.microsoft.com/office/drawing/2014/main" id="{25D7C615-5221-4B0E-AEB9-C9747856471F}"/>
                  </a:ext>
                </a:extLst>
              </p:cNvPr>
              <p:cNvSpPr/>
              <p:nvPr/>
            </p:nvSpPr>
            <p:spPr>
              <a:xfrm>
                <a:off x="4194216" y="3796307"/>
                <a:ext cx="2508169" cy="793618"/>
              </a:xfrm>
              <a:prstGeom prst="rect">
                <a:avLst/>
              </a:prstGeom>
              <a:solidFill>
                <a:schemeClr val="accent5">
                  <a:lumMod val="20000"/>
                  <a:lumOff val="80000"/>
                </a:schemeClr>
              </a:solidFill>
              <a:ln w="158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dirty="0">
                    <a:solidFill>
                      <a:schemeClr val="accent5">
                        <a:lumMod val="75000"/>
                      </a:schemeClr>
                    </a:solidFill>
                    <a:latin typeface="Yu Gothic UI Semibold" panose="020B0700000000000000" pitchFamily="34" charset="-128"/>
                    <a:ea typeface="Yu Gothic UI Semibold" panose="020B0700000000000000" pitchFamily="34" charset="-128"/>
                  </a:rPr>
                  <a:t>DIAGNÓSTICO</a:t>
                </a:r>
              </a:p>
            </p:txBody>
          </p:sp>
          <p:sp>
            <p:nvSpPr>
              <p:cNvPr id="27" name="Rectángulo 26">
                <a:extLst>
                  <a:ext uri="{FF2B5EF4-FFF2-40B4-BE49-F238E27FC236}">
                    <a16:creationId xmlns:a16="http://schemas.microsoft.com/office/drawing/2014/main" id="{286BFFB7-4D55-463B-86A8-82066EF359FE}"/>
                  </a:ext>
                </a:extLst>
              </p:cNvPr>
              <p:cNvSpPr/>
              <p:nvPr/>
            </p:nvSpPr>
            <p:spPr>
              <a:xfrm>
                <a:off x="1530955" y="2353071"/>
                <a:ext cx="1980000" cy="576000"/>
              </a:xfrm>
              <a:prstGeom prst="rect">
                <a:avLst/>
              </a:prstGeom>
              <a:solidFill>
                <a:schemeClr val="accent5">
                  <a:lumMod val="20000"/>
                  <a:lumOff val="80000"/>
                </a:schemeClr>
              </a:solidFill>
              <a:ln w="158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a:solidFill>
                      <a:schemeClr val="accent5">
                        <a:lumMod val="75000"/>
                      </a:schemeClr>
                    </a:solidFill>
                    <a:latin typeface="Yu Gothic UI Semibold" panose="020B0700000000000000" pitchFamily="34" charset="-128"/>
                    <a:ea typeface="Yu Gothic UI Semibold" panose="020B0700000000000000" pitchFamily="34" charset="-128"/>
                  </a:rPr>
                  <a:t>ALERGIA</a:t>
                </a:r>
              </a:p>
            </p:txBody>
          </p:sp>
          <p:sp>
            <p:nvSpPr>
              <p:cNvPr id="28" name="Rectángulo 27">
                <a:extLst>
                  <a:ext uri="{FF2B5EF4-FFF2-40B4-BE49-F238E27FC236}">
                    <a16:creationId xmlns:a16="http://schemas.microsoft.com/office/drawing/2014/main" id="{7E13FF65-F450-4DAB-9189-C487ED549A84}"/>
                  </a:ext>
                </a:extLst>
              </p:cNvPr>
              <p:cNvSpPr/>
              <p:nvPr/>
            </p:nvSpPr>
            <p:spPr>
              <a:xfrm>
                <a:off x="1530955" y="3105281"/>
                <a:ext cx="1980000" cy="576000"/>
              </a:xfrm>
              <a:prstGeom prst="rect">
                <a:avLst/>
              </a:prstGeom>
              <a:solidFill>
                <a:schemeClr val="accent5">
                  <a:lumMod val="20000"/>
                  <a:lumOff val="80000"/>
                </a:schemeClr>
              </a:solidFill>
              <a:ln w="158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a:solidFill>
                      <a:schemeClr val="accent5">
                        <a:lumMod val="75000"/>
                      </a:schemeClr>
                    </a:solidFill>
                    <a:latin typeface="Yu Gothic UI Semibold" panose="020B0700000000000000" pitchFamily="34" charset="-128"/>
                    <a:ea typeface="Yu Gothic UI Semibold" panose="020B0700000000000000" pitchFamily="34" charset="-128"/>
                  </a:rPr>
                  <a:t>SIBILANCIA</a:t>
                </a:r>
              </a:p>
            </p:txBody>
          </p:sp>
          <p:sp>
            <p:nvSpPr>
              <p:cNvPr id="29" name="Rectángulo 28">
                <a:extLst>
                  <a:ext uri="{FF2B5EF4-FFF2-40B4-BE49-F238E27FC236}">
                    <a16:creationId xmlns:a16="http://schemas.microsoft.com/office/drawing/2014/main" id="{ADB88EB2-898C-442C-8A3B-9F12AA893858}"/>
                  </a:ext>
                </a:extLst>
              </p:cNvPr>
              <p:cNvSpPr/>
              <p:nvPr/>
            </p:nvSpPr>
            <p:spPr>
              <a:xfrm>
                <a:off x="1530954" y="3857491"/>
                <a:ext cx="1980000" cy="576000"/>
              </a:xfrm>
              <a:prstGeom prst="rect">
                <a:avLst/>
              </a:prstGeom>
              <a:solidFill>
                <a:schemeClr val="accent5">
                  <a:lumMod val="20000"/>
                  <a:lumOff val="80000"/>
                </a:schemeClr>
              </a:solidFill>
              <a:ln w="158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a:solidFill>
                      <a:schemeClr val="accent5">
                        <a:lumMod val="75000"/>
                      </a:schemeClr>
                    </a:solidFill>
                    <a:latin typeface="Yu Gothic UI Semibold" panose="020B0700000000000000" pitchFamily="34" charset="-128"/>
                    <a:ea typeface="Yu Gothic UI Semibold" panose="020B0700000000000000" pitchFamily="34" charset="-128"/>
                  </a:rPr>
                  <a:t>TOS</a:t>
                </a:r>
              </a:p>
            </p:txBody>
          </p:sp>
          <p:sp>
            <p:nvSpPr>
              <p:cNvPr id="30" name="Rectángulo 29">
                <a:extLst>
                  <a:ext uri="{FF2B5EF4-FFF2-40B4-BE49-F238E27FC236}">
                    <a16:creationId xmlns:a16="http://schemas.microsoft.com/office/drawing/2014/main" id="{2D3F318E-1795-4E92-AEF2-446026C706F8}"/>
                  </a:ext>
                </a:extLst>
              </p:cNvPr>
              <p:cNvSpPr/>
              <p:nvPr/>
            </p:nvSpPr>
            <p:spPr>
              <a:xfrm>
                <a:off x="1530954" y="4609701"/>
                <a:ext cx="1980000" cy="576000"/>
              </a:xfrm>
              <a:prstGeom prst="rect">
                <a:avLst/>
              </a:prstGeom>
              <a:solidFill>
                <a:schemeClr val="accent5">
                  <a:lumMod val="20000"/>
                  <a:lumOff val="80000"/>
                </a:schemeClr>
              </a:solidFill>
              <a:ln w="158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a:solidFill>
                      <a:schemeClr val="accent5">
                        <a:lumMod val="75000"/>
                      </a:schemeClr>
                    </a:solidFill>
                    <a:latin typeface="Yu Gothic UI Semibold" panose="020B0700000000000000" pitchFamily="34" charset="-128"/>
                    <a:ea typeface="Yu Gothic UI Semibold" panose="020B0700000000000000" pitchFamily="34" charset="-128"/>
                  </a:rPr>
                  <a:t>DIFICULTAD AL TRAGAR</a:t>
                </a:r>
              </a:p>
            </p:txBody>
          </p:sp>
          <p:sp>
            <p:nvSpPr>
              <p:cNvPr id="31" name="Rectángulo 30">
                <a:extLst>
                  <a:ext uri="{FF2B5EF4-FFF2-40B4-BE49-F238E27FC236}">
                    <a16:creationId xmlns:a16="http://schemas.microsoft.com/office/drawing/2014/main" id="{5345320C-D4D2-43D8-BCF5-C1D8EA595C88}"/>
                  </a:ext>
                </a:extLst>
              </p:cNvPr>
              <p:cNvSpPr/>
              <p:nvPr/>
            </p:nvSpPr>
            <p:spPr>
              <a:xfrm>
                <a:off x="1530953" y="5361912"/>
                <a:ext cx="1980000" cy="576000"/>
              </a:xfrm>
              <a:prstGeom prst="rect">
                <a:avLst/>
              </a:prstGeom>
              <a:solidFill>
                <a:schemeClr val="accent5">
                  <a:lumMod val="20000"/>
                  <a:lumOff val="80000"/>
                </a:schemeClr>
              </a:solidFill>
              <a:ln w="158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a:solidFill>
                      <a:schemeClr val="accent5">
                        <a:lumMod val="75000"/>
                      </a:schemeClr>
                    </a:solidFill>
                    <a:latin typeface="Yu Gothic UI Semibold" panose="020B0700000000000000" pitchFamily="34" charset="-128"/>
                    <a:ea typeface="Yu Gothic UI Semibold" panose="020B0700000000000000" pitchFamily="34" charset="-128"/>
                  </a:rPr>
                  <a:t>CONSUMO DE ALCOHOL</a:t>
                </a:r>
              </a:p>
            </p:txBody>
          </p:sp>
          <p:sp>
            <p:nvSpPr>
              <p:cNvPr id="32" name="Cerrar llave 31">
                <a:extLst>
                  <a:ext uri="{FF2B5EF4-FFF2-40B4-BE49-F238E27FC236}">
                    <a16:creationId xmlns:a16="http://schemas.microsoft.com/office/drawing/2014/main" id="{9E18AA4F-07D7-4AC0-84C0-FA8FBFEED879}"/>
                  </a:ext>
                </a:extLst>
              </p:cNvPr>
              <p:cNvSpPr/>
              <p:nvPr/>
            </p:nvSpPr>
            <p:spPr>
              <a:xfrm>
                <a:off x="3600450" y="2162175"/>
                <a:ext cx="390525" cy="3962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dirty="0"/>
              </a:p>
            </p:txBody>
          </p:sp>
          <p:sp>
            <p:nvSpPr>
              <p:cNvPr id="33" name="CuadroTexto 32">
                <a:extLst>
                  <a:ext uri="{FF2B5EF4-FFF2-40B4-BE49-F238E27FC236}">
                    <a16:creationId xmlns:a16="http://schemas.microsoft.com/office/drawing/2014/main" id="{0858DDDC-09A4-4DC1-8A70-2DA6E768D820}"/>
                  </a:ext>
                </a:extLst>
              </p:cNvPr>
              <p:cNvSpPr txBox="1"/>
              <p:nvPr/>
            </p:nvSpPr>
            <p:spPr>
              <a:xfrm>
                <a:off x="3895725" y="2782669"/>
                <a:ext cx="1247775" cy="523220"/>
              </a:xfrm>
              <a:prstGeom prst="rect">
                <a:avLst/>
              </a:prstGeom>
              <a:noFill/>
            </p:spPr>
            <p:txBody>
              <a:bodyPr wrap="square" rtlCol="0">
                <a:spAutoFit/>
              </a:bodyPr>
              <a:lstStyle/>
              <a:p>
                <a:r>
                  <a:rPr lang="es-AR" sz="1400" dirty="0">
                    <a:solidFill>
                      <a:schemeClr val="accent5">
                        <a:lumMod val="50000"/>
                      </a:schemeClr>
                    </a:solidFill>
                    <a:latin typeface="Yu Gothic UI Semibold" panose="020B0700000000000000" pitchFamily="34" charset="-128"/>
                    <a:ea typeface="Yu Gothic UI Semibold" panose="020B0700000000000000" pitchFamily="34" charset="-128"/>
                  </a:rPr>
                  <a:t>MAYOR RELACIÓN</a:t>
                </a:r>
              </a:p>
            </p:txBody>
          </p:sp>
          <p:sp>
            <p:nvSpPr>
              <p:cNvPr id="34" name="Rectángulo 33">
                <a:extLst>
                  <a:ext uri="{FF2B5EF4-FFF2-40B4-BE49-F238E27FC236}">
                    <a16:creationId xmlns:a16="http://schemas.microsoft.com/office/drawing/2014/main" id="{3DC6C3A0-2F03-4D7D-A57D-49081E8B410B}"/>
                  </a:ext>
                </a:extLst>
              </p:cNvPr>
              <p:cNvSpPr/>
              <p:nvPr/>
            </p:nvSpPr>
            <p:spPr>
              <a:xfrm>
                <a:off x="7326595" y="3905116"/>
                <a:ext cx="1980000" cy="576000"/>
              </a:xfrm>
              <a:prstGeom prst="rect">
                <a:avLst/>
              </a:prstGeom>
              <a:solidFill>
                <a:schemeClr val="accent5">
                  <a:lumMod val="20000"/>
                  <a:lumOff val="80000"/>
                </a:schemeClr>
              </a:solidFill>
              <a:ln w="158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a:solidFill>
                      <a:schemeClr val="accent5">
                        <a:lumMod val="75000"/>
                      </a:schemeClr>
                    </a:solidFill>
                    <a:latin typeface="Yu Gothic UI Semibold" panose="020B0700000000000000" pitchFamily="34" charset="-128"/>
                    <a:ea typeface="Yu Gothic UI Semibold" panose="020B0700000000000000" pitchFamily="34" charset="-128"/>
                  </a:rPr>
                  <a:t>CONSUMO DE CIGARRILOS</a:t>
                </a:r>
              </a:p>
            </p:txBody>
          </p:sp>
          <p:sp>
            <p:nvSpPr>
              <p:cNvPr id="35" name="Cerrar llave 34">
                <a:extLst>
                  <a:ext uri="{FF2B5EF4-FFF2-40B4-BE49-F238E27FC236}">
                    <a16:creationId xmlns:a16="http://schemas.microsoft.com/office/drawing/2014/main" id="{BEC09D96-972F-452A-AD8E-81C5F30A4255}"/>
                  </a:ext>
                </a:extLst>
              </p:cNvPr>
              <p:cNvSpPr/>
              <p:nvPr/>
            </p:nvSpPr>
            <p:spPr>
              <a:xfrm rot="10800000">
                <a:off x="6936070" y="3537303"/>
                <a:ext cx="390525" cy="12096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36" name="CuadroTexto 35">
                <a:extLst>
                  <a:ext uri="{FF2B5EF4-FFF2-40B4-BE49-F238E27FC236}">
                    <a16:creationId xmlns:a16="http://schemas.microsoft.com/office/drawing/2014/main" id="{AB09D790-14EF-470D-8855-DA11E845877D}"/>
                  </a:ext>
                </a:extLst>
              </p:cNvPr>
              <p:cNvSpPr txBox="1"/>
              <p:nvPr/>
            </p:nvSpPr>
            <p:spPr>
              <a:xfrm>
                <a:off x="5886452" y="3033847"/>
                <a:ext cx="1247775" cy="523220"/>
              </a:xfrm>
              <a:prstGeom prst="rect">
                <a:avLst/>
              </a:prstGeom>
              <a:noFill/>
            </p:spPr>
            <p:txBody>
              <a:bodyPr wrap="square" rtlCol="0">
                <a:spAutoFit/>
              </a:bodyPr>
              <a:lstStyle/>
              <a:p>
                <a:pPr algn="r"/>
                <a:r>
                  <a:rPr lang="es-AR" sz="1400" dirty="0">
                    <a:solidFill>
                      <a:schemeClr val="accent5">
                        <a:lumMod val="50000"/>
                      </a:schemeClr>
                    </a:solidFill>
                    <a:latin typeface="Yu Gothic UI Semibold" panose="020B0700000000000000" pitchFamily="34" charset="-128"/>
                    <a:ea typeface="Yu Gothic UI Semibold" panose="020B0700000000000000" pitchFamily="34" charset="-128"/>
                  </a:rPr>
                  <a:t>MENOR RELACIÓN</a:t>
                </a:r>
              </a:p>
            </p:txBody>
          </p:sp>
        </p:grpSp>
        <p:sp>
          <p:nvSpPr>
            <p:cNvPr id="39" name="Cerrar llave 38">
              <a:extLst>
                <a:ext uri="{FF2B5EF4-FFF2-40B4-BE49-F238E27FC236}">
                  <a16:creationId xmlns:a16="http://schemas.microsoft.com/office/drawing/2014/main" id="{75D59E1D-DFA0-4887-8763-020653362A39}"/>
                </a:ext>
              </a:extLst>
            </p:cNvPr>
            <p:cNvSpPr/>
            <p:nvPr/>
          </p:nvSpPr>
          <p:spPr>
            <a:xfrm rot="10800000">
              <a:off x="1755741" y="2275241"/>
              <a:ext cx="390525" cy="3962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dirty="0"/>
            </a:p>
          </p:txBody>
        </p:sp>
        <p:sp>
          <p:nvSpPr>
            <p:cNvPr id="40" name="CuadroTexto 39">
              <a:extLst>
                <a:ext uri="{FF2B5EF4-FFF2-40B4-BE49-F238E27FC236}">
                  <a16:creationId xmlns:a16="http://schemas.microsoft.com/office/drawing/2014/main" id="{2AD0A6E2-C422-4416-9423-5A89DE916FBB}"/>
                </a:ext>
              </a:extLst>
            </p:cNvPr>
            <p:cNvSpPr txBox="1"/>
            <p:nvPr/>
          </p:nvSpPr>
          <p:spPr>
            <a:xfrm>
              <a:off x="228180" y="3995207"/>
              <a:ext cx="1639059" cy="584775"/>
            </a:xfrm>
            <a:prstGeom prst="rect">
              <a:avLst/>
            </a:prstGeom>
            <a:noFill/>
          </p:spPr>
          <p:txBody>
            <a:bodyPr wrap="square" rtlCol="0">
              <a:spAutoFit/>
            </a:bodyPr>
            <a:lstStyle/>
            <a:p>
              <a:pPr algn="ctr"/>
              <a:r>
                <a:rPr lang="es-AR" sz="1600" dirty="0">
                  <a:solidFill>
                    <a:schemeClr val="accent5">
                      <a:lumMod val="50000"/>
                    </a:schemeClr>
                  </a:solidFill>
                  <a:latin typeface="Yu Gothic UI Semibold" panose="020B0700000000000000" pitchFamily="34" charset="-128"/>
                  <a:ea typeface="Yu Gothic UI Semibold" panose="020B0700000000000000" pitchFamily="34" charset="-128"/>
                </a:rPr>
                <a:t>RELACIÓN ENTRE 0,2 Y 0,3</a:t>
              </a:r>
            </a:p>
          </p:txBody>
        </p:sp>
        <p:sp>
          <p:nvSpPr>
            <p:cNvPr id="41" name="Cerrar llave 40">
              <a:extLst>
                <a:ext uri="{FF2B5EF4-FFF2-40B4-BE49-F238E27FC236}">
                  <a16:creationId xmlns:a16="http://schemas.microsoft.com/office/drawing/2014/main" id="{A7A58CB9-6D2C-4472-A56D-3ECC4D0761C1}"/>
                </a:ext>
              </a:extLst>
            </p:cNvPr>
            <p:cNvSpPr/>
            <p:nvPr/>
          </p:nvSpPr>
          <p:spPr>
            <a:xfrm>
              <a:off x="9983822" y="3680892"/>
              <a:ext cx="390525" cy="12096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42" name="CuadroTexto 41">
              <a:extLst>
                <a:ext uri="{FF2B5EF4-FFF2-40B4-BE49-F238E27FC236}">
                  <a16:creationId xmlns:a16="http://schemas.microsoft.com/office/drawing/2014/main" id="{4EB4C596-9DF7-4CF5-96C4-199B4145AAEC}"/>
                </a:ext>
              </a:extLst>
            </p:cNvPr>
            <p:cNvSpPr txBox="1"/>
            <p:nvPr/>
          </p:nvSpPr>
          <p:spPr>
            <a:xfrm>
              <a:off x="10331484" y="4024553"/>
              <a:ext cx="1241391" cy="584775"/>
            </a:xfrm>
            <a:prstGeom prst="rect">
              <a:avLst/>
            </a:prstGeom>
            <a:noFill/>
          </p:spPr>
          <p:txBody>
            <a:bodyPr wrap="square" rtlCol="0">
              <a:spAutoFit/>
            </a:bodyPr>
            <a:lstStyle/>
            <a:p>
              <a:pPr algn="ctr"/>
              <a:r>
                <a:rPr lang="es-AR" sz="1600" dirty="0">
                  <a:solidFill>
                    <a:schemeClr val="accent5">
                      <a:lumMod val="50000"/>
                    </a:schemeClr>
                  </a:solidFill>
                  <a:latin typeface="Yu Gothic UI Semibold" panose="020B0700000000000000" pitchFamily="34" charset="-128"/>
                  <a:ea typeface="Yu Gothic UI Semibold" panose="020B0700000000000000" pitchFamily="34" charset="-128"/>
                </a:rPr>
                <a:t>RELACIÓN &lt; 0,1</a:t>
              </a:r>
            </a:p>
          </p:txBody>
        </p:sp>
      </p:grpSp>
      <p:grpSp>
        <p:nvGrpSpPr>
          <p:cNvPr id="44" name="Grupo 43">
            <a:extLst>
              <a:ext uri="{FF2B5EF4-FFF2-40B4-BE49-F238E27FC236}">
                <a16:creationId xmlns:a16="http://schemas.microsoft.com/office/drawing/2014/main" id="{C639E372-E0E8-440B-BC69-293606CE46DC}"/>
              </a:ext>
            </a:extLst>
          </p:cNvPr>
          <p:cNvGrpSpPr/>
          <p:nvPr/>
        </p:nvGrpSpPr>
        <p:grpSpPr>
          <a:xfrm>
            <a:off x="616031" y="1112640"/>
            <a:ext cx="11152316" cy="1363676"/>
            <a:chOff x="554307" y="2857506"/>
            <a:chExt cx="11152316" cy="1363676"/>
          </a:xfrm>
        </p:grpSpPr>
        <p:sp>
          <p:nvSpPr>
            <p:cNvPr id="45" name="CuadroTexto 44">
              <a:extLst>
                <a:ext uri="{FF2B5EF4-FFF2-40B4-BE49-F238E27FC236}">
                  <a16:creationId xmlns:a16="http://schemas.microsoft.com/office/drawing/2014/main" id="{6D3B2ED3-7A2F-4F6C-B99B-20B4C26CAB49}"/>
                </a:ext>
              </a:extLst>
            </p:cNvPr>
            <p:cNvSpPr txBox="1"/>
            <p:nvPr/>
          </p:nvSpPr>
          <p:spPr>
            <a:xfrm>
              <a:off x="558880" y="3267075"/>
              <a:ext cx="11147743" cy="954107"/>
            </a:xfrm>
            <a:prstGeom prst="rect">
              <a:avLst/>
            </a:prstGeom>
            <a:noFill/>
            <a:ln w="15875">
              <a:solidFill>
                <a:schemeClr val="accent5">
                  <a:lumMod val="75000"/>
                </a:schemeClr>
              </a:solidFill>
            </a:ln>
          </p:spPr>
          <p:txBody>
            <a:bodyPr wrap="square" rtlCol="0">
              <a:spAutoFit/>
            </a:bodyPr>
            <a:lstStyle/>
            <a:p>
              <a:r>
                <a:rPr lang="es-AR" sz="1400" dirty="0">
                  <a:solidFill>
                    <a:schemeClr val="accent5">
                      <a:lumMod val="50000"/>
                    </a:schemeClr>
                  </a:solidFill>
                  <a:latin typeface="Yu Gothic UI Semibold" panose="020B0700000000000000" pitchFamily="34" charset="-128"/>
                  <a:ea typeface="Yu Gothic UI Semibold" panose="020B0700000000000000" pitchFamily="34" charset="-128"/>
                </a:rPr>
                <a:t>EL MAPA DE CALOR ASOCIADO SE ENCUENTRA SIGUIENDO EL SIGUIENTE LINK: </a:t>
              </a:r>
              <a:r>
                <a:rPr lang="es-AR" sz="1400" dirty="0">
                  <a:solidFill>
                    <a:schemeClr val="accent5">
                      <a:lumMod val="50000"/>
                    </a:schemeClr>
                  </a:solidFill>
                  <a:latin typeface="Yu Gothic UI Semibold" panose="020B0700000000000000" pitchFamily="34" charset="-128"/>
                  <a:ea typeface="Yu Gothic UI Semibold" panose="020B0700000000000000" pitchFamily="34" charset="-128"/>
                  <a:hlinkClick r:id="rId2"/>
                </a:rPr>
                <a:t>https://colab.research.google.com/drive/1sxcMSsDnIb1SzWTs3qVNwHZqEOzq_jcJ#scrollTo=D-PhLJBkpXfz</a:t>
              </a:r>
              <a:endParaRPr lang="es-AR" sz="1400" dirty="0">
                <a:solidFill>
                  <a:schemeClr val="accent5">
                    <a:lumMod val="50000"/>
                  </a:schemeClr>
                </a:solidFill>
                <a:latin typeface="Yu Gothic UI Semibold" panose="020B0700000000000000" pitchFamily="34" charset="-128"/>
                <a:ea typeface="Yu Gothic UI Semibold" panose="020B0700000000000000" pitchFamily="34" charset="-128"/>
              </a:endParaRPr>
            </a:p>
            <a:p>
              <a:r>
                <a:rPr lang="es-AR" sz="1400" dirty="0">
                  <a:solidFill>
                    <a:schemeClr val="accent5">
                      <a:lumMod val="50000"/>
                    </a:schemeClr>
                  </a:solidFill>
                  <a:latin typeface="Yu Gothic UI Semibold" panose="020B0700000000000000" pitchFamily="34" charset="-128"/>
                  <a:ea typeface="Yu Gothic UI Semibold" panose="020B0700000000000000" pitchFamily="34" charset="-128"/>
                </a:rPr>
                <a:t>ALLÍ SE PUEDEN OBSERVAR TODAS LAS RELACIONES DE LA VARIABLE DIAGNÓSTICO CON LAS QUE REPRESENTAN PADECIMIENTOS O HÁBITOS.</a:t>
              </a:r>
            </a:p>
          </p:txBody>
        </p:sp>
        <p:sp>
          <p:nvSpPr>
            <p:cNvPr id="46" name="Rectángulo 45">
              <a:extLst>
                <a:ext uri="{FF2B5EF4-FFF2-40B4-BE49-F238E27FC236}">
                  <a16:creationId xmlns:a16="http://schemas.microsoft.com/office/drawing/2014/main" id="{95D89423-5125-4F17-96DA-5837D3353D39}"/>
                </a:ext>
              </a:extLst>
            </p:cNvPr>
            <p:cNvSpPr/>
            <p:nvPr/>
          </p:nvSpPr>
          <p:spPr>
            <a:xfrm>
              <a:off x="554307" y="2857506"/>
              <a:ext cx="1950768" cy="409569"/>
            </a:xfrm>
            <a:prstGeom prst="rect">
              <a:avLst/>
            </a:prstGeom>
            <a:solidFill>
              <a:schemeClr val="accent5">
                <a:lumMod val="20000"/>
                <a:lumOff val="80000"/>
              </a:schemeClr>
            </a:solidFill>
            <a:ln w="158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a:solidFill>
                    <a:schemeClr val="accent5">
                      <a:lumMod val="75000"/>
                    </a:schemeClr>
                  </a:solidFill>
                  <a:latin typeface="Yu Gothic UI Semibold" panose="020B0700000000000000" pitchFamily="34" charset="-128"/>
                  <a:ea typeface="Yu Gothic UI Semibold" panose="020B0700000000000000" pitchFamily="34" charset="-128"/>
                </a:rPr>
                <a:t>COMENTARIOS</a:t>
              </a:r>
            </a:p>
          </p:txBody>
        </p:sp>
      </p:grpSp>
      <p:grpSp>
        <p:nvGrpSpPr>
          <p:cNvPr id="4" name="Grupo 3">
            <a:extLst>
              <a:ext uri="{FF2B5EF4-FFF2-40B4-BE49-F238E27FC236}">
                <a16:creationId xmlns:a16="http://schemas.microsoft.com/office/drawing/2014/main" id="{763A5E50-A3AB-4920-BF1C-DB8CCBA2A655}"/>
              </a:ext>
            </a:extLst>
          </p:cNvPr>
          <p:cNvGrpSpPr/>
          <p:nvPr/>
        </p:nvGrpSpPr>
        <p:grpSpPr>
          <a:xfrm>
            <a:off x="7535850" y="5696888"/>
            <a:ext cx="4150604" cy="973728"/>
            <a:chOff x="7535850" y="5696888"/>
            <a:chExt cx="4150604" cy="973728"/>
          </a:xfrm>
        </p:grpSpPr>
        <p:grpSp>
          <p:nvGrpSpPr>
            <p:cNvPr id="24" name="Grupo 23">
              <a:extLst>
                <a:ext uri="{FF2B5EF4-FFF2-40B4-BE49-F238E27FC236}">
                  <a16:creationId xmlns:a16="http://schemas.microsoft.com/office/drawing/2014/main" id="{1BA039A7-28D8-4EC7-A1C2-3CD4DFEEEB7C}"/>
                </a:ext>
              </a:extLst>
            </p:cNvPr>
            <p:cNvGrpSpPr/>
            <p:nvPr/>
          </p:nvGrpSpPr>
          <p:grpSpPr>
            <a:xfrm>
              <a:off x="7535850" y="5696888"/>
              <a:ext cx="4150604" cy="973728"/>
              <a:chOff x="554307" y="2919685"/>
              <a:chExt cx="4940097" cy="750849"/>
            </a:xfrm>
          </p:grpSpPr>
          <p:sp>
            <p:nvSpPr>
              <p:cNvPr id="26" name="CuadroTexto 25">
                <a:extLst>
                  <a:ext uri="{FF2B5EF4-FFF2-40B4-BE49-F238E27FC236}">
                    <a16:creationId xmlns:a16="http://schemas.microsoft.com/office/drawing/2014/main" id="{4EFB748D-3B38-44C9-9A07-AFDA6B9FA98D}"/>
                  </a:ext>
                </a:extLst>
              </p:cNvPr>
              <p:cNvSpPr txBox="1"/>
              <p:nvPr/>
            </p:nvSpPr>
            <p:spPr>
              <a:xfrm>
                <a:off x="558881" y="3267075"/>
                <a:ext cx="4935523" cy="403459"/>
              </a:xfrm>
              <a:prstGeom prst="rect">
                <a:avLst/>
              </a:prstGeom>
              <a:noFill/>
              <a:ln w="15875">
                <a:solidFill>
                  <a:schemeClr val="accent5">
                    <a:lumMod val="75000"/>
                  </a:schemeClr>
                </a:solidFill>
              </a:ln>
            </p:spPr>
            <p:txBody>
              <a:bodyPr wrap="square" rtlCol="0">
                <a:spAutoFit/>
              </a:bodyPr>
              <a:lstStyle/>
              <a:p>
                <a:r>
                  <a:rPr lang="es-AR" sz="1400" dirty="0">
                    <a:solidFill>
                      <a:schemeClr val="accent5">
                        <a:lumMod val="50000"/>
                      </a:schemeClr>
                    </a:solidFill>
                    <a:latin typeface="Yu Gothic UI Semibold" panose="020B0700000000000000" pitchFamily="34" charset="-128"/>
                    <a:ea typeface="Yu Gothic UI Semibold" panose="020B0700000000000000" pitchFamily="34" charset="-128"/>
                  </a:rPr>
                  <a:t>¡PADECIMIENTOS MENOS COMUNES SON MÁS ASOCIABLES AL CÁNCER DE PULMÓN!</a:t>
                </a:r>
              </a:p>
            </p:txBody>
          </p:sp>
          <p:sp>
            <p:nvSpPr>
              <p:cNvPr id="38" name="Rectángulo 37">
                <a:extLst>
                  <a:ext uri="{FF2B5EF4-FFF2-40B4-BE49-F238E27FC236}">
                    <a16:creationId xmlns:a16="http://schemas.microsoft.com/office/drawing/2014/main" id="{F514E31C-9883-4C7B-9437-08A26FE8DD9A}"/>
                  </a:ext>
                </a:extLst>
              </p:cNvPr>
              <p:cNvSpPr/>
              <p:nvPr/>
            </p:nvSpPr>
            <p:spPr>
              <a:xfrm>
                <a:off x="554307" y="2919685"/>
                <a:ext cx="2680948" cy="347389"/>
              </a:xfrm>
              <a:prstGeom prst="rect">
                <a:avLst/>
              </a:prstGeom>
              <a:solidFill>
                <a:schemeClr val="accent5">
                  <a:lumMod val="20000"/>
                  <a:lumOff val="80000"/>
                </a:schemeClr>
              </a:solidFill>
              <a:ln w="158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a:solidFill>
                      <a:schemeClr val="accent5">
                        <a:lumMod val="75000"/>
                      </a:schemeClr>
                    </a:solidFill>
                    <a:latin typeface="Yu Gothic UI Semibold" panose="020B0700000000000000" pitchFamily="34" charset="-128"/>
                    <a:ea typeface="Yu Gothic UI Semibold" panose="020B0700000000000000" pitchFamily="34" charset="-128"/>
                  </a:rPr>
                  <a:t>¡IMPORTANTE!</a:t>
                </a:r>
              </a:p>
            </p:txBody>
          </p:sp>
        </p:grpSp>
        <p:pic>
          <p:nvPicPr>
            <p:cNvPr id="3" name="Gráfico 2" descr="Bombilla">
              <a:extLst>
                <a:ext uri="{FF2B5EF4-FFF2-40B4-BE49-F238E27FC236}">
                  <a16:creationId xmlns:a16="http://schemas.microsoft.com/office/drawing/2014/main" id="{08E0B66B-9C5F-46EC-93D2-DDCBB4CD98A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517" y="5719365"/>
              <a:ext cx="288000" cy="288000"/>
            </a:xfrm>
            <a:prstGeom prst="rect">
              <a:avLst/>
            </a:prstGeom>
          </p:spPr>
        </p:pic>
      </p:grpSp>
    </p:spTree>
    <p:extLst>
      <p:ext uri="{BB962C8B-B14F-4D97-AF65-F5344CB8AC3E}">
        <p14:creationId xmlns:p14="http://schemas.microsoft.com/office/powerpoint/2010/main" val="2397432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B6F975E-7946-463A-AC06-3B5BF0F780BE}"/>
              </a:ext>
            </a:extLst>
          </p:cNvPr>
          <p:cNvSpPr txBox="1"/>
          <p:nvPr/>
        </p:nvSpPr>
        <p:spPr>
          <a:xfrm>
            <a:off x="0" y="2074878"/>
            <a:ext cx="12192000" cy="923330"/>
          </a:xfrm>
          <a:prstGeom prst="rect">
            <a:avLst/>
          </a:prstGeom>
          <a:noFill/>
        </p:spPr>
        <p:txBody>
          <a:bodyPr wrap="square" rtlCol="0">
            <a:spAutoFit/>
          </a:bodyPr>
          <a:lstStyle/>
          <a:p>
            <a:pPr lvl="2"/>
            <a:r>
              <a:rPr lang="es-AR" sz="5400" dirty="0">
                <a:solidFill>
                  <a:srgbClr val="0070C0"/>
                </a:solidFill>
                <a:latin typeface="Yu Gothic UI Semibold" panose="020B0700000000000000" pitchFamily="34" charset="-128"/>
                <a:ea typeface="Yu Gothic UI Semibold" panose="020B0700000000000000" pitchFamily="34" charset="-128"/>
              </a:rPr>
              <a:t>INSIGHTS Y RECOMENDACIONES</a:t>
            </a:r>
            <a:endParaRPr lang="es-AR" sz="2000" dirty="0">
              <a:solidFill>
                <a:schemeClr val="accent5"/>
              </a:solidFill>
              <a:latin typeface="Yu Gothic UI Semibold" panose="020B0700000000000000" pitchFamily="34" charset="-128"/>
              <a:ea typeface="Yu Gothic UI Semibold" panose="020B0700000000000000" pitchFamily="34" charset="-128"/>
            </a:endParaRPr>
          </a:p>
        </p:txBody>
      </p:sp>
      <p:sp>
        <p:nvSpPr>
          <p:cNvPr id="10" name="CuadroTexto 9">
            <a:extLst>
              <a:ext uri="{FF2B5EF4-FFF2-40B4-BE49-F238E27FC236}">
                <a16:creationId xmlns:a16="http://schemas.microsoft.com/office/drawing/2014/main" id="{A2526E37-1776-4677-89D7-F63249E0C7A1}"/>
              </a:ext>
            </a:extLst>
          </p:cNvPr>
          <p:cNvSpPr txBox="1"/>
          <p:nvPr/>
        </p:nvSpPr>
        <p:spPr>
          <a:xfrm>
            <a:off x="6915704" y="6998740"/>
            <a:ext cx="4323795" cy="230832"/>
          </a:xfrm>
          <a:prstGeom prst="rect">
            <a:avLst/>
          </a:prstGeom>
          <a:noFill/>
        </p:spPr>
        <p:txBody>
          <a:bodyPr wrap="square" rtlCol="0">
            <a:spAutoFit/>
          </a:bodyPr>
          <a:lstStyle/>
          <a:p>
            <a:r>
              <a:rPr lang="es-AR" sz="900">
                <a:hlinkClick r:id="rId2" tooltip="https://es.wikipedia.org/wiki/C%C3%A1ncer"/>
              </a:rPr>
              <a:t>Esta foto</a:t>
            </a:r>
            <a:r>
              <a:rPr lang="es-AR" sz="900"/>
              <a:t> de Autor desconocido está bajo licencia </a:t>
            </a:r>
            <a:r>
              <a:rPr lang="es-AR" sz="900">
                <a:hlinkClick r:id="rId3" tooltip="https://creativecommons.org/licenses/by-sa/3.0/"/>
              </a:rPr>
              <a:t>CC BY-SA</a:t>
            </a:r>
            <a:endParaRPr lang="es-AR" sz="900"/>
          </a:p>
        </p:txBody>
      </p:sp>
    </p:spTree>
    <p:extLst>
      <p:ext uri="{BB962C8B-B14F-4D97-AF65-F5344CB8AC3E}">
        <p14:creationId xmlns:p14="http://schemas.microsoft.com/office/powerpoint/2010/main" val="3404422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57A16C32-8588-4225-A7CA-15C85E06449E}"/>
              </a:ext>
            </a:extLst>
          </p:cNvPr>
          <p:cNvSpPr txBox="1"/>
          <p:nvPr/>
        </p:nvSpPr>
        <p:spPr>
          <a:xfrm>
            <a:off x="-3094" y="0"/>
            <a:ext cx="7146844" cy="646331"/>
          </a:xfrm>
          <a:prstGeom prst="rect">
            <a:avLst/>
          </a:prstGeom>
          <a:noFill/>
        </p:spPr>
        <p:txBody>
          <a:bodyPr wrap="square" rtlCol="0">
            <a:spAutoFit/>
          </a:bodyPr>
          <a:lstStyle/>
          <a:p>
            <a:r>
              <a:rPr lang="es-AR" sz="3600" dirty="0">
                <a:solidFill>
                  <a:srgbClr val="0070C0"/>
                </a:solidFill>
                <a:latin typeface="Yu Gothic UI Semibold" panose="020B0700000000000000" pitchFamily="34" charset="-128"/>
                <a:ea typeface="Yu Gothic UI Semibold" panose="020B0700000000000000" pitchFamily="34" charset="-128"/>
              </a:rPr>
              <a:t>INSIGHTS Y RECOMENDACIONES</a:t>
            </a:r>
            <a:endParaRPr lang="es-AR" sz="2000" dirty="0">
              <a:solidFill>
                <a:schemeClr val="accent5"/>
              </a:solidFill>
              <a:latin typeface="Yu Gothic UI Semibold" panose="020B0700000000000000" pitchFamily="34" charset="-128"/>
              <a:ea typeface="Yu Gothic UI Semibold" panose="020B0700000000000000" pitchFamily="34" charset="-128"/>
            </a:endParaRPr>
          </a:p>
        </p:txBody>
      </p:sp>
      <p:cxnSp>
        <p:nvCxnSpPr>
          <p:cNvPr id="6" name="Conector recto 5">
            <a:extLst>
              <a:ext uri="{FF2B5EF4-FFF2-40B4-BE49-F238E27FC236}">
                <a16:creationId xmlns:a16="http://schemas.microsoft.com/office/drawing/2014/main" id="{ECA91ACE-7B94-413F-9B7A-962F26476AE9}"/>
              </a:ext>
            </a:extLst>
          </p:cNvPr>
          <p:cNvCxnSpPr>
            <a:cxnSpLocks/>
          </p:cNvCxnSpPr>
          <p:nvPr/>
        </p:nvCxnSpPr>
        <p:spPr>
          <a:xfrm>
            <a:off x="85724" y="658832"/>
            <a:ext cx="6912000" cy="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3" name="Grupo 2">
            <a:extLst>
              <a:ext uri="{FF2B5EF4-FFF2-40B4-BE49-F238E27FC236}">
                <a16:creationId xmlns:a16="http://schemas.microsoft.com/office/drawing/2014/main" id="{6D36B4F4-9CA6-421B-BA9A-97ADF0CDAF21}"/>
              </a:ext>
            </a:extLst>
          </p:cNvPr>
          <p:cNvGrpSpPr/>
          <p:nvPr/>
        </p:nvGrpSpPr>
        <p:grpSpPr>
          <a:xfrm>
            <a:off x="628650" y="1343367"/>
            <a:ext cx="10934700" cy="1794628"/>
            <a:chOff x="628650" y="1503165"/>
            <a:chExt cx="10934700" cy="1794628"/>
          </a:xfrm>
        </p:grpSpPr>
        <p:sp>
          <p:nvSpPr>
            <p:cNvPr id="2" name="CuadroTexto 1">
              <a:extLst>
                <a:ext uri="{FF2B5EF4-FFF2-40B4-BE49-F238E27FC236}">
                  <a16:creationId xmlns:a16="http://schemas.microsoft.com/office/drawing/2014/main" id="{9D7C0617-62F2-4514-8B79-93424CEAAF85}"/>
                </a:ext>
              </a:extLst>
            </p:cNvPr>
            <p:cNvSpPr txBox="1"/>
            <p:nvPr/>
          </p:nvSpPr>
          <p:spPr>
            <a:xfrm>
              <a:off x="628650" y="1912798"/>
              <a:ext cx="10934700" cy="1384995"/>
            </a:xfrm>
            <a:prstGeom prst="rect">
              <a:avLst/>
            </a:prstGeom>
            <a:noFill/>
            <a:ln w="15875">
              <a:solidFill>
                <a:schemeClr val="accent5">
                  <a:lumMod val="75000"/>
                </a:schemeClr>
              </a:solidFill>
            </a:ln>
          </p:spPr>
          <p:txBody>
            <a:bodyPr wrap="square" rtlCol="0">
              <a:spAutoFit/>
            </a:bodyPr>
            <a:lstStyle/>
            <a:p>
              <a:r>
                <a:rPr lang="es-AR" sz="1400" dirty="0">
                  <a:solidFill>
                    <a:schemeClr val="accent5">
                      <a:lumMod val="50000"/>
                    </a:schemeClr>
                  </a:solidFill>
                  <a:latin typeface="Yu Gothic UI Semibold" panose="020B0700000000000000" pitchFamily="34" charset="-128"/>
                  <a:ea typeface="Yu Gothic UI Semibold" panose="020B0700000000000000" pitchFamily="34" charset="-128"/>
                </a:rPr>
                <a:t>COSAS PARA DESTACAR DEL ANÁLISIS:</a:t>
              </a:r>
            </a:p>
            <a:p>
              <a:pPr marL="285750" indent="-285750">
                <a:buFont typeface="Arial" panose="020B0604020202020204" pitchFamily="34" charset="0"/>
                <a:buChar char="•"/>
              </a:pPr>
              <a:r>
                <a:rPr lang="es-AR" sz="1400" dirty="0">
                  <a:solidFill>
                    <a:schemeClr val="accent5">
                      <a:lumMod val="50000"/>
                    </a:schemeClr>
                  </a:solidFill>
                  <a:latin typeface="Yu Gothic UI Semibold" panose="020B0700000000000000" pitchFamily="34" charset="-128"/>
                  <a:ea typeface="Yu Gothic UI Semibold" panose="020B0700000000000000" pitchFamily="34" charset="-128"/>
                </a:rPr>
                <a:t>LA MAYORÍA DE LOS PACIENTES SON HOMBRES Y MUJERES.</a:t>
              </a:r>
            </a:p>
            <a:p>
              <a:pPr marL="285750" indent="-285750">
                <a:buFont typeface="Arial" panose="020B0604020202020204" pitchFamily="34" charset="0"/>
                <a:buChar char="•"/>
              </a:pPr>
              <a:r>
                <a:rPr lang="es-AR" sz="1400" dirty="0">
                  <a:solidFill>
                    <a:schemeClr val="accent5">
                      <a:lumMod val="50000"/>
                    </a:schemeClr>
                  </a:solidFill>
                  <a:latin typeface="Yu Gothic UI Semibold" panose="020B0700000000000000" pitchFamily="34" charset="-128"/>
                  <a:ea typeface="Yu Gothic UI Semibold" panose="020B0700000000000000" pitchFamily="34" charset="-128"/>
                </a:rPr>
                <a:t>LA MAYORÍA EN ESTE SET DE DATOS PRESENTAN DIAGNÓSTICO POSITIVO.</a:t>
              </a:r>
            </a:p>
            <a:p>
              <a:pPr marL="285750" indent="-285750">
                <a:buFont typeface="Arial" panose="020B0604020202020204" pitchFamily="34" charset="0"/>
                <a:buChar char="•"/>
              </a:pPr>
              <a:r>
                <a:rPr lang="es-AR" sz="1400" dirty="0">
                  <a:solidFill>
                    <a:schemeClr val="accent5">
                      <a:lumMod val="50000"/>
                    </a:schemeClr>
                  </a:solidFill>
                  <a:latin typeface="Yu Gothic UI Semibold" panose="020B0700000000000000" pitchFamily="34" charset="-128"/>
                  <a:ea typeface="Yu Gothic UI Semibold" panose="020B0700000000000000" pitchFamily="34" charset="-128"/>
                </a:rPr>
                <a:t>PARECIERA NO HABER UNA EDAD O RANGO DE EDADES PREDOMINANTE PARA LA ENFERMEDAD.</a:t>
              </a:r>
            </a:p>
            <a:p>
              <a:pPr marL="285750" indent="-285750">
                <a:buFont typeface="Arial" panose="020B0604020202020204" pitchFamily="34" charset="0"/>
                <a:buChar char="•"/>
              </a:pPr>
              <a:r>
                <a:rPr lang="es-AR" sz="1400" dirty="0">
                  <a:solidFill>
                    <a:schemeClr val="accent5">
                      <a:lumMod val="50000"/>
                    </a:schemeClr>
                  </a:solidFill>
                  <a:latin typeface="Yu Gothic UI Semibold" panose="020B0700000000000000" pitchFamily="34" charset="-128"/>
                  <a:ea typeface="Yu Gothic UI Semibold" panose="020B0700000000000000" pitchFamily="34" charset="-128"/>
                </a:rPr>
                <a:t>PREDOMINA LA ENFERMEDAD EN PAÍSES DE ORIENTE.</a:t>
              </a:r>
            </a:p>
            <a:p>
              <a:pPr marL="285750" indent="-285750">
                <a:buFont typeface="Arial" panose="020B0604020202020204" pitchFamily="34" charset="0"/>
                <a:buChar char="•"/>
              </a:pPr>
              <a:r>
                <a:rPr lang="es-AR" sz="1400" dirty="0">
                  <a:solidFill>
                    <a:schemeClr val="accent5">
                      <a:lumMod val="50000"/>
                    </a:schemeClr>
                  </a:solidFill>
                  <a:latin typeface="Yu Gothic UI Semibold" panose="020B0700000000000000" pitchFamily="34" charset="-128"/>
                  <a:ea typeface="Yu Gothic UI Semibold" panose="020B0700000000000000" pitchFamily="34" charset="-128"/>
                </a:rPr>
                <a:t>EL CÁNCER DE PULMÓN NO ESTÁ NECESARIAMENTE ASOCIADO A FUMAR.</a:t>
              </a:r>
            </a:p>
          </p:txBody>
        </p:sp>
        <p:sp>
          <p:nvSpPr>
            <p:cNvPr id="24" name="Rectángulo 23">
              <a:extLst>
                <a:ext uri="{FF2B5EF4-FFF2-40B4-BE49-F238E27FC236}">
                  <a16:creationId xmlns:a16="http://schemas.microsoft.com/office/drawing/2014/main" id="{A26E7A1A-1A12-4B1D-856E-B2344FB84AC8}"/>
                </a:ext>
              </a:extLst>
            </p:cNvPr>
            <p:cNvSpPr/>
            <p:nvPr/>
          </p:nvSpPr>
          <p:spPr>
            <a:xfrm>
              <a:off x="628650" y="1503165"/>
              <a:ext cx="1950768" cy="409569"/>
            </a:xfrm>
            <a:prstGeom prst="rect">
              <a:avLst/>
            </a:prstGeom>
            <a:solidFill>
              <a:schemeClr val="accent5">
                <a:lumMod val="20000"/>
                <a:lumOff val="80000"/>
              </a:schemeClr>
            </a:solidFill>
            <a:ln w="158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a:solidFill>
                    <a:schemeClr val="accent5">
                      <a:lumMod val="75000"/>
                    </a:schemeClr>
                  </a:solidFill>
                  <a:latin typeface="Yu Gothic UI Semibold" panose="020B0700000000000000" pitchFamily="34" charset="-128"/>
                  <a:ea typeface="Yu Gothic UI Semibold" panose="020B0700000000000000" pitchFamily="34" charset="-128"/>
                </a:rPr>
                <a:t>INSIGHTS</a:t>
              </a:r>
            </a:p>
          </p:txBody>
        </p:sp>
      </p:grpSp>
      <p:grpSp>
        <p:nvGrpSpPr>
          <p:cNvPr id="25" name="Grupo 24">
            <a:extLst>
              <a:ext uri="{FF2B5EF4-FFF2-40B4-BE49-F238E27FC236}">
                <a16:creationId xmlns:a16="http://schemas.microsoft.com/office/drawing/2014/main" id="{5386E2D2-9F05-4526-9C01-22BD0934280C}"/>
              </a:ext>
            </a:extLst>
          </p:cNvPr>
          <p:cNvGrpSpPr/>
          <p:nvPr/>
        </p:nvGrpSpPr>
        <p:grpSpPr>
          <a:xfrm>
            <a:off x="628650" y="3861570"/>
            <a:ext cx="10934700" cy="1794628"/>
            <a:chOff x="628650" y="1503165"/>
            <a:chExt cx="10934700" cy="1794628"/>
          </a:xfrm>
        </p:grpSpPr>
        <p:sp>
          <p:nvSpPr>
            <p:cNvPr id="26" name="CuadroTexto 25">
              <a:extLst>
                <a:ext uri="{FF2B5EF4-FFF2-40B4-BE49-F238E27FC236}">
                  <a16:creationId xmlns:a16="http://schemas.microsoft.com/office/drawing/2014/main" id="{3B9BCDE9-E2DA-428E-A04C-4073ACDE6FC1}"/>
                </a:ext>
              </a:extLst>
            </p:cNvPr>
            <p:cNvSpPr txBox="1"/>
            <p:nvPr/>
          </p:nvSpPr>
          <p:spPr>
            <a:xfrm>
              <a:off x="628650" y="1912798"/>
              <a:ext cx="10934700" cy="1384995"/>
            </a:xfrm>
            <a:prstGeom prst="rect">
              <a:avLst/>
            </a:prstGeom>
            <a:noFill/>
            <a:ln w="15875">
              <a:solidFill>
                <a:schemeClr val="accent5">
                  <a:lumMod val="75000"/>
                </a:schemeClr>
              </a:solidFill>
            </a:ln>
          </p:spPr>
          <p:txBody>
            <a:bodyPr wrap="square" rtlCol="0">
              <a:spAutoFit/>
            </a:bodyPr>
            <a:lstStyle/>
            <a:p>
              <a:r>
                <a:rPr lang="es-AR" sz="1400" dirty="0">
                  <a:solidFill>
                    <a:schemeClr val="accent5">
                      <a:lumMod val="50000"/>
                    </a:schemeClr>
                  </a:solidFill>
                  <a:latin typeface="Yu Gothic UI Semibold" panose="020B0700000000000000" pitchFamily="34" charset="-128"/>
                  <a:ea typeface="Yu Gothic UI Semibold" panose="020B0700000000000000" pitchFamily="34" charset="-128"/>
                </a:rPr>
                <a:t>POSIBLES TEMAS DE INTERÉS PARA EL LECTOR:</a:t>
              </a:r>
            </a:p>
            <a:p>
              <a:pPr marL="285750" indent="-285750">
                <a:buFont typeface="Arial" panose="020B0604020202020204" pitchFamily="34" charset="0"/>
                <a:buChar char="•"/>
              </a:pPr>
              <a:r>
                <a:rPr lang="es-AR" sz="1400" dirty="0">
                  <a:solidFill>
                    <a:schemeClr val="accent5">
                      <a:lumMod val="50000"/>
                    </a:schemeClr>
                  </a:solidFill>
                  <a:latin typeface="Yu Gothic UI Semibold" panose="020B0700000000000000" pitchFamily="34" charset="-128"/>
                  <a:ea typeface="Yu Gothic UI Semibold" panose="020B0700000000000000" pitchFamily="34" charset="-128"/>
                </a:rPr>
                <a:t>PROFUNDIZAR EN LA ENFERMEDAD DESDE EL PUNTO DE VISTA MÉDICO, LEYENDO Y ANALIZANDO LAS INVESTIGACIONES CIENTÍFICAS DE EXPERTOS.</a:t>
              </a:r>
            </a:p>
            <a:p>
              <a:pPr marL="285750" indent="-285750">
                <a:buFont typeface="Arial" panose="020B0604020202020204" pitchFamily="34" charset="0"/>
                <a:buChar char="•"/>
              </a:pPr>
              <a:r>
                <a:rPr lang="es-AR" sz="1400" dirty="0">
                  <a:solidFill>
                    <a:schemeClr val="accent5">
                      <a:lumMod val="50000"/>
                    </a:schemeClr>
                  </a:solidFill>
                  <a:latin typeface="Yu Gothic UI Semibold" panose="020B0700000000000000" pitchFamily="34" charset="-128"/>
                  <a:ea typeface="Yu Gothic UI Semibold" panose="020B0700000000000000" pitchFamily="34" charset="-128"/>
                </a:rPr>
                <a:t>PROBAR UNO MISMO CON ESTE U OTROS SETS DE DATOS PARA AMPLIAR LO ANALIZADO EN ESTE CASO, CONOCIENDO LOS INSIGHTS SE PUEDE REALIZAR EL MISMO ANÁLISIS EN OTRO GRUPO DE DATOS PARA OBTENER MÁS INFORMACIÓN Y DETERMINAR SI LO PLANTEADO ES ACERTADO O NO.</a:t>
              </a:r>
            </a:p>
          </p:txBody>
        </p:sp>
        <p:sp>
          <p:nvSpPr>
            <p:cNvPr id="27" name="Rectángulo 26">
              <a:extLst>
                <a:ext uri="{FF2B5EF4-FFF2-40B4-BE49-F238E27FC236}">
                  <a16:creationId xmlns:a16="http://schemas.microsoft.com/office/drawing/2014/main" id="{1161A50E-D948-4345-8309-76C8BEB713A5}"/>
                </a:ext>
              </a:extLst>
            </p:cNvPr>
            <p:cNvSpPr/>
            <p:nvPr/>
          </p:nvSpPr>
          <p:spPr>
            <a:xfrm>
              <a:off x="628650" y="1503165"/>
              <a:ext cx="2343150" cy="409569"/>
            </a:xfrm>
            <a:prstGeom prst="rect">
              <a:avLst/>
            </a:prstGeom>
            <a:solidFill>
              <a:schemeClr val="accent5">
                <a:lumMod val="20000"/>
                <a:lumOff val="80000"/>
              </a:schemeClr>
            </a:solidFill>
            <a:ln w="158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a:solidFill>
                    <a:schemeClr val="accent5">
                      <a:lumMod val="75000"/>
                    </a:schemeClr>
                  </a:solidFill>
                  <a:latin typeface="Yu Gothic UI Semibold" panose="020B0700000000000000" pitchFamily="34" charset="-128"/>
                  <a:ea typeface="Yu Gothic UI Semibold" panose="020B0700000000000000" pitchFamily="34" charset="-128"/>
                </a:rPr>
                <a:t>RECOMENDACIONES</a:t>
              </a:r>
            </a:p>
          </p:txBody>
        </p:sp>
      </p:grpSp>
    </p:spTree>
    <p:extLst>
      <p:ext uri="{BB962C8B-B14F-4D97-AF65-F5344CB8AC3E}">
        <p14:creationId xmlns:p14="http://schemas.microsoft.com/office/powerpoint/2010/main" val="436731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B6F975E-7946-463A-AC06-3B5BF0F780BE}"/>
              </a:ext>
            </a:extLst>
          </p:cNvPr>
          <p:cNvSpPr txBox="1"/>
          <p:nvPr/>
        </p:nvSpPr>
        <p:spPr>
          <a:xfrm>
            <a:off x="0" y="2074878"/>
            <a:ext cx="12192000" cy="1292662"/>
          </a:xfrm>
          <a:prstGeom prst="rect">
            <a:avLst/>
          </a:prstGeom>
          <a:noFill/>
        </p:spPr>
        <p:txBody>
          <a:bodyPr wrap="square" rtlCol="0">
            <a:spAutoFit/>
          </a:bodyPr>
          <a:lstStyle/>
          <a:p>
            <a:pPr lvl="2"/>
            <a:r>
              <a:rPr lang="es-AR" sz="5400" dirty="0">
                <a:solidFill>
                  <a:srgbClr val="0070C0"/>
                </a:solidFill>
                <a:latin typeface="Yu Gothic UI Semibold" panose="020B0700000000000000" pitchFamily="34" charset="-128"/>
                <a:ea typeface="Yu Gothic UI Semibold" panose="020B0700000000000000" pitchFamily="34" charset="-128"/>
              </a:rPr>
              <a:t>MUCHAS GRACIAS</a:t>
            </a:r>
          </a:p>
          <a:p>
            <a:pPr lvl="2"/>
            <a:r>
              <a:rPr lang="es-AR" sz="2400" dirty="0">
                <a:solidFill>
                  <a:schemeClr val="accent5"/>
                </a:solidFill>
                <a:latin typeface="Yu Gothic UI Semibold" panose="020B0700000000000000" pitchFamily="34" charset="-128"/>
                <a:ea typeface="Yu Gothic UI Semibold" panose="020B0700000000000000" pitchFamily="34" charset="-128"/>
              </a:rPr>
              <a:t>¡HASTA LA PRÓXIMA!</a:t>
            </a:r>
            <a:endParaRPr lang="es-AR" sz="1000" dirty="0">
              <a:solidFill>
                <a:schemeClr val="accent5"/>
              </a:solidFill>
              <a:latin typeface="Yu Gothic UI Semibold" panose="020B0700000000000000" pitchFamily="34" charset="-128"/>
              <a:ea typeface="Yu Gothic UI Semibold" panose="020B0700000000000000" pitchFamily="34" charset="-128"/>
            </a:endParaRPr>
          </a:p>
        </p:txBody>
      </p:sp>
      <p:sp>
        <p:nvSpPr>
          <p:cNvPr id="10" name="CuadroTexto 9">
            <a:extLst>
              <a:ext uri="{FF2B5EF4-FFF2-40B4-BE49-F238E27FC236}">
                <a16:creationId xmlns:a16="http://schemas.microsoft.com/office/drawing/2014/main" id="{A2526E37-1776-4677-89D7-F63249E0C7A1}"/>
              </a:ext>
            </a:extLst>
          </p:cNvPr>
          <p:cNvSpPr txBox="1"/>
          <p:nvPr/>
        </p:nvSpPr>
        <p:spPr>
          <a:xfrm>
            <a:off x="6915704" y="6998740"/>
            <a:ext cx="4323795" cy="230832"/>
          </a:xfrm>
          <a:prstGeom prst="rect">
            <a:avLst/>
          </a:prstGeom>
          <a:noFill/>
        </p:spPr>
        <p:txBody>
          <a:bodyPr wrap="square" rtlCol="0">
            <a:spAutoFit/>
          </a:bodyPr>
          <a:lstStyle/>
          <a:p>
            <a:r>
              <a:rPr lang="es-AR" sz="900">
                <a:hlinkClick r:id="rId2" tooltip="https://es.wikipedia.org/wiki/C%C3%A1ncer"/>
              </a:rPr>
              <a:t>Esta foto</a:t>
            </a:r>
            <a:r>
              <a:rPr lang="es-AR" sz="900"/>
              <a:t> de Autor desconocido está bajo licencia </a:t>
            </a:r>
            <a:r>
              <a:rPr lang="es-AR" sz="900">
                <a:hlinkClick r:id="rId3" tooltip="https://creativecommons.org/licenses/by-sa/3.0/"/>
              </a:rPr>
              <a:t>CC BY-SA</a:t>
            </a:r>
            <a:endParaRPr lang="es-AR" sz="900"/>
          </a:p>
        </p:txBody>
      </p:sp>
    </p:spTree>
    <p:extLst>
      <p:ext uri="{BB962C8B-B14F-4D97-AF65-F5344CB8AC3E}">
        <p14:creationId xmlns:p14="http://schemas.microsoft.com/office/powerpoint/2010/main" val="3319243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9202FE2-2C8C-4B0F-80F4-916614EBFF98}"/>
              </a:ext>
            </a:extLst>
          </p:cNvPr>
          <p:cNvSpPr txBox="1"/>
          <p:nvPr/>
        </p:nvSpPr>
        <p:spPr>
          <a:xfrm>
            <a:off x="0" y="0"/>
            <a:ext cx="3719744" cy="954107"/>
          </a:xfrm>
          <a:prstGeom prst="rect">
            <a:avLst/>
          </a:prstGeom>
          <a:noFill/>
        </p:spPr>
        <p:txBody>
          <a:bodyPr wrap="square" rtlCol="0">
            <a:spAutoFit/>
          </a:bodyPr>
          <a:lstStyle/>
          <a:p>
            <a:r>
              <a:rPr lang="es-AR" sz="3600" dirty="0">
                <a:solidFill>
                  <a:srgbClr val="0070C0"/>
                </a:solidFill>
                <a:latin typeface="Yu Gothic UI Semibold" panose="020B0700000000000000" pitchFamily="34" charset="-128"/>
                <a:ea typeface="Yu Gothic UI Semibold" panose="020B0700000000000000" pitchFamily="34" charset="-128"/>
              </a:rPr>
              <a:t>CONTENIDO</a:t>
            </a:r>
          </a:p>
          <a:p>
            <a:r>
              <a:rPr lang="es-AR" sz="2000" dirty="0">
                <a:solidFill>
                  <a:schemeClr val="accent5"/>
                </a:solidFill>
                <a:latin typeface="Yu Gothic UI Semibold" panose="020B0700000000000000" pitchFamily="34" charset="-128"/>
                <a:ea typeface="Yu Gothic UI Semibold" panose="020B0700000000000000" pitchFamily="34" charset="-128"/>
              </a:rPr>
              <a:t>DE QUÉ HABLAREMOS HOY</a:t>
            </a:r>
          </a:p>
        </p:txBody>
      </p:sp>
      <p:cxnSp>
        <p:nvCxnSpPr>
          <p:cNvPr id="6" name="Conector recto 5">
            <a:extLst>
              <a:ext uri="{FF2B5EF4-FFF2-40B4-BE49-F238E27FC236}">
                <a16:creationId xmlns:a16="http://schemas.microsoft.com/office/drawing/2014/main" id="{D35C3AB1-086C-428E-81DA-753DE7EF63FD}"/>
              </a:ext>
            </a:extLst>
          </p:cNvPr>
          <p:cNvCxnSpPr>
            <a:cxnSpLocks/>
          </p:cNvCxnSpPr>
          <p:nvPr/>
        </p:nvCxnSpPr>
        <p:spPr>
          <a:xfrm>
            <a:off x="85724" y="982682"/>
            <a:ext cx="3240000" cy="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pic>
        <p:nvPicPr>
          <p:cNvPr id="10" name="Imagen 9">
            <a:extLst>
              <a:ext uri="{FF2B5EF4-FFF2-40B4-BE49-F238E27FC236}">
                <a16:creationId xmlns:a16="http://schemas.microsoft.com/office/drawing/2014/main" id="{406D62D7-6402-434D-BE8B-09B17A096B2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891596" y="-1"/>
            <a:ext cx="3300404" cy="2200269"/>
          </a:xfrm>
          <a:prstGeom prst="rect">
            <a:avLst/>
          </a:prstGeom>
        </p:spPr>
      </p:pic>
      <p:grpSp>
        <p:nvGrpSpPr>
          <p:cNvPr id="26" name="Grupo 25">
            <a:extLst>
              <a:ext uri="{FF2B5EF4-FFF2-40B4-BE49-F238E27FC236}">
                <a16:creationId xmlns:a16="http://schemas.microsoft.com/office/drawing/2014/main" id="{718A5BC9-36D1-40B4-BC1D-053FF2A43F84}"/>
              </a:ext>
            </a:extLst>
          </p:cNvPr>
          <p:cNvGrpSpPr/>
          <p:nvPr/>
        </p:nvGrpSpPr>
        <p:grpSpPr>
          <a:xfrm>
            <a:off x="759503" y="1544252"/>
            <a:ext cx="2429518" cy="514902"/>
            <a:chOff x="759503" y="1544252"/>
            <a:chExt cx="2429518" cy="514902"/>
          </a:xfrm>
        </p:grpSpPr>
        <p:sp>
          <p:nvSpPr>
            <p:cNvPr id="11" name="Diagrama de flujo: proceso predefinido 10">
              <a:extLst>
                <a:ext uri="{FF2B5EF4-FFF2-40B4-BE49-F238E27FC236}">
                  <a16:creationId xmlns:a16="http://schemas.microsoft.com/office/drawing/2014/main" id="{472B2684-F953-443F-938E-E8CE9643C0DA}"/>
                </a:ext>
              </a:extLst>
            </p:cNvPr>
            <p:cNvSpPr/>
            <p:nvPr/>
          </p:nvSpPr>
          <p:spPr>
            <a:xfrm>
              <a:off x="759503" y="1544252"/>
              <a:ext cx="763479" cy="514902"/>
            </a:xfrm>
            <a:prstGeom prst="flowChartPredefinedProcess">
              <a:avLst/>
            </a:prstGeom>
            <a:noFill/>
            <a:ln w="158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a:solidFill>
                    <a:schemeClr val="accent5">
                      <a:lumMod val="75000"/>
                    </a:schemeClr>
                  </a:solidFill>
                </a:rPr>
                <a:t>1</a:t>
              </a:r>
            </a:p>
          </p:txBody>
        </p:sp>
        <p:sp>
          <p:nvSpPr>
            <p:cNvPr id="12" name="CuadroTexto 11">
              <a:extLst>
                <a:ext uri="{FF2B5EF4-FFF2-40B4-BE49-F238E27FC236}">
                  <a16:creationId xmlns:a16="http://schemas.microsoft.com/office/drawing/2014/main" id="{3F71A7CD-A742-4CBD-896F-48EA7F0C6B5B}"/>
                </a:ext>
              </a:extLst>
            </p:cNvPr>
            <p:cNvSpPr txBox="1"/>
            <p:nvPr/>
          </p:nvSpPr>
          <p:spPr>
            <a:xfrm>
              <a:off x="1533021" y="1617037"/>
              <a:ext cx="1656000" cy="369332"/>
            </a:xfrm>
            <a:prstGeom prst="rect">
              <a:avLst/>
            </a:prstGeom>
            <a:noFill/>
          </p:spPr>
          <p:txBody>
            <a:bodyPr wrap="square" rtlCol="0">
              <a:spAutoFit/>
            </a:bodyPr>
            <a:lstStyle/>
            <a:p>
              <a:r>
                <a:rPr lang="es-AR" dirty="0">
                  <a:solidFill>
                    <a:schemeClr val="accent5">
                      <a:lumMod val="75000"/>
                    </a:schemeClr>
                  </a:solidFill>
                  <a:latin typeface="Yu Gothic UI Semibold" panose="020B0700000000000000" pitchFamily="34" charset="-128"/>
                  <a:ea typeface="Yu Gothic UI Semibold" panose="020B0700000000000000" pitchFamily="34" charset="-128"/>
                </a:rPr>
                <a:t>MOTIVACIÓN</a:t>
              </a:r>
            </a:p>
          </p:txBody>
        </p:sp>
      </p:grpSp>
      <p:grpSp>
        <p:nvGrpSpPr>
          <p:cNvPr id="25" name="Grupo 24">
            <a:extLst>
              <a:ext uri="{FF2B5EF4-FFF2-40B4-BE49-F238E27FC236}">
                <a16:creationId xmlns:a16="http://schemas.microsoft.com/office/drawing/2014/main" id="{ECA9DA2F-5144-468F-AD8E-E7F09D69A504}"/>
              </a:ext>
            </a:extLst>
          </p:cNvPr>
          <p:cNvGrpSpPr/>
          <p:nvPr/>
        </p:nvGrpSpPr>
        <p:grpSpPr>
          <a:xfrm>
            <a:off x="759503" y="2836477"/>
            <a:ext cx="3583898" cy="514902"/>
            <a:chOff x="911903" y="2449127"/>
            <a:chExt cx="3583898" cy="514902"/>
          </a:xfrm>
        </p:grpSpPr>
        <p:sp>
          <p:nvSpPr>
            <p:cNvPr id="13" name="Diagrama de flujo: proceso predefinido 12">
              <a:extLst>
                <a:ext uri="{FF2B5EF4-FFF2-40B4-BE49-F238E27FC236}">
                  <a16:creationId xmlns:a16="http://schemas.microsoft.com/office/drawing/2014/main" id="{756A4E0F-1E35-4552-B42E-E746549BDBC9}"/>
                </a:ext>
              </a:extLst>
            </p:cNvPr>
            <p:cNvSpPr/>
            <p:nvPr/>
          </p:nvSpPr>
          <p:spPr>
            <a:xfrm>
              <a:off x="911903" y="2449127"/>
              <a:ext cx="763479" cy="514902"/>
            </a:xfrm>
            <a:prstGeom prst="flowChartPredefinedProcess">
              <a:avLst/>
            </a:prstGeom>
            <a:noFill/>
            <a:ln w="158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a:solidFill>
                    <a:schemeClr val="accent5">
                      <a:lumMod val="75000"/>
                    </a:schemeClr>
                  </a:solidFill>
                </a:rPr>
                <a:t>2</a:t>
              </a:r>
            </a:p>
          </p:txBody>
        </p:sp>
        <p:sp>
          <p:nvSpPr>
            <p:cNvPr id="14" name="CuadroTexto 13">
              <a:extLst>
                <a:ext uri="{FF2B5EF4-FFF2-40B4-BE49-F238E27FC236}">
                  <a16:creationId xmlns:a16="http://schemas.microsoft.com/office/drawing/2014/main" id="{65A3169F-E69F-4A0F-ADA1-2BE878DC1E68}"/>
                </a:ext>
              </a:extLst>
            </p:cNvPr>
            <p:cNvSpPr txBox="1"/>
            <p:nvPr/>
          </p:nvSpPr>
          <p:spPr>
            <a:xfrm>
              <a:off x="1685421" y="2521912"/>
              <a:ext cx="2810380" cy="369332"/>
            </a:xfrm>
            <a:prstGeom prst="rect">
              <a:avLst/>
            </a:prstGeom>
            <a:noFill/>
          </p:spPr>
          <p:txBody>
            <a:bodyPr wrap="square" rtlCol="0">
              <a:spAutoFit/>
            </a:bodyPr>
            <a:lstStyle/>
            <a:p>
              <a:r>
                <a:rPr lang="es-AR" dirty="0">
                  <a:solidFill>
                    <a:schemeClr val="accent5">
                      <a:lumMod val="75000"/>
                    </a:schemeClr>
                  </a:solidFill>
                  <a:latin typeface="Yu Gothic UI Semibold" panose="020B0700000000000000" pitchFamily="34" charset="-128"/>
                  <a:ea typeface="Yu Gothic UI Semibold" panose="020B0700000000000000" pitchFamily="34" charset="-128"/>
                </a:rPr>
                <a:t>PREGUNTAS DE INTERÉS</a:t>
              </a:r>
            </a:p>
          </p:txBody>
        </p:sp>
      </p:grpSp>
      <p:grpSp>
        <p:nvGrpSpPr>
          <p:cNvPr id="22" name="Grupo 21">
            <a:extLst>
              <a:ext uri="{FF2B5EF4-FFF2-40B4-BE49-F238E27FC236}">
                <a16:creationId xmlns:a16="http://schemas.microsoft.com/office/drawing/2014/main" id="{775A5A6A-C10F-4B88-8422-B52801925E80}"/>
              </a:ext>
            </a:extLst>
          </p:cNvPr>
          <p:cNvGrpSpPr/>
          <p:nvPr/>
        </p:nvGrpSpPr>
        <p:grpSpPr>
          <a:xfrm>
            <a:off x="759503" y="4128702"/>
            <a:ext cx="1961518" cy="514902"/>
            <a:chOff x="1216703" y="4011227"/>
            <a:chExt cx="1961518" cy="514902"/>
          </a:xfrm>
        </p:grpSpPr>
        <p:sp>
          <p:nvSpPr>
            <p:cNvPr id="17" name="Diagrama de flujo: proceso predefinido 16">
              <a:extLst>
                <a:ext uri="{FF2B5EF4-FFF2-40B4-BE49-F238E27FC236}">
                  <a16:creationId xmlns:a16="http://schemas.microsoft.com/office/drawing/2014/main" id="{18E10456-8155-4EFE-B3A2-AE837E011937}"/>
                </a:ext>
              </a:extLst>
            </p:cNvPr>
            <p:cNvSpPr/>
            <p:nvPr/>
          </p:nvSpPr>
          <p:spPr>
            <a:xfrm>
              <a:off x="1216703" y="4011227"/>
              <a:ext cx="763479" cy="514902"/>
            </a:xfrm>
            <a:prstGeom prst="flowChartPredefinedProcess">
              <a:avLst/>
            </a:prstGeom>
            <a:noFill/>
            <a:ln w="158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a:solidFill>
                    <a:schemeClr val="accent5">
                      <a:lumMod val="75000"/>
                    </a:schemeClr>
                  </a:solidFill>
                </a:rPr>
                <a:t>3</a:t>
              </a:r>
            </a:p>
          </p:txBody>
        </p:sp>
        <p:sp>
          <p:nvSpPr>
            <p:cNvPr id="18" name="CuadroTexto 17">
              <a:extLst>
                <a:ext uri="{FF2B5EF4-FFF2-40B4-BE49-F238E27FC236}">
                  <a16:creationId xmlns:a16="http://schemas.microsoft.com/office/drawing/2014/main" id="{AE4F191B-77B8-4096-A1A7-B89525799AAC}"/>
                </a:ext>
              </a:extLst>
            </p:cNvPr>
            <p:cNvSpPr txBox="1"/>
            <p:nvPr/>
          </p:nvSpPr>
          <p:spPr>
            <a:xfrm>
              <a:off x="1990221" y="4084012"/>
              <a:ext cx="1188000" cy="369332"/>
            </a:xfrm>
            <a:prstGeom prst="rect">
              <a:avLst/>
            </a:prstGeom>
            <a:noFill/>
          </p:spPr>
          <p:txBody>
            <a:bodyPr wrap="square" rtlCol="0">
              <a:spAutoFit/>
            </a:bodyPr>
            <a:lstStyle/>
            <a:p>
              <a:r>
                <a:rPr lang="es-AR" dirty="0">
                  <a:solidFill>
                    <a:schemeClr val="accent5">
                      <a:lumMod val="75000"/>
                    </a:schemeClr>
                  </a:solidFill>
                  <a:latin typeface="Yu Gothic UI Semibold" panose="020B0700000000000000" pitchFamily="34" charset="-128"/>
                  <a:ea typeface="Yu Gothic UI Semibold" panose="020B0700000000000000" pitchFamily="34" charset="-128"/>
                </a:rPr>
                <a:t>ANÁLISIS</a:t>
              </a:r>
            </a:p>
          </p:txBody>
        </p:sp>
      </p:grpSp>
      <p:grpSp>
        <p:nvGrpSpPr>
          <p:cNvPr id="21" name="Grupo 20">
            <a:extLst>
              <a:ext uri="{FF2B5EF4-FFF2-40B4-BE49-F238E27FC236}">
                <a16:creationId xmlns:a16="http://schemas.microsoft.com/office/drawing/2014/main" id="{3F5345FA-48E7-47A2-8BE8-D8C72609401F}"/>
              </a:ext>
            </a:extLst>
          </p:cNvPr>
          <p:cNvGrpSpPr/>
          <p:nvPr/>
        </p:nvGrpSpPr>
        <p:grpSpPr>
          <a:xfrm>
            <a:off x="759503" y="5420927"/>
            <a:ext cx="6281517" cy="514902"/>
            <a:chOff x="1369103" y="4792277"/>
            <a:chExt cx="6281517" cy="514902"/>
          </a:xfrm>
        </p:grpSpPr>
        <p:sp>
          <p:nvSpPr>
            <p:cNvPr id="19" name="Diagrama de flujo: proceso predefinido 18">
              <a:extLst>
                <a:ext uri="{FF2B5EF4-FFF2-40B4-BE49-F238E27FC236}">
                  <a16:creationId xmlns:a16="http://schemas.microsoft.com/office/drawing/2014/main" id="{8396A432-82AD-4A7C-A79C-7C599665BABB}"/>
                </a:ext>
              </a:extLst>
            </p:cNvPr>
            <p:cNvSpPr/>
            <p:nvPr/>
          </p:nvSpPr>
          <p:spPr>
            <a:xfrm>
              <a:off x="1369103" y="4792277"/>
              <a:ext cx="763479" cy="514902"/>
            </a:xfrm>
            <a:prstGeom prst="flowChartPredefinedProcess">
              <a:avLst/>
            </a:prstGeom>
            <a:noFill/>
            <a:ln w="158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a:solidFill>
                    <a:schemeClr val="accent5">
                      <a:lumMod val="75000"/>
                    </a:schemeClr>
                  </a:solidFill>
                </a:rPr>
                <a:t>4</a:t>
              </a:r>
            </a:p>
          </p:txBody>
        </p:sp>
        <p:sp>
          <p:nvSpPr>
            <p:cNvPr id="20" name="CuadroTexto 19">
              <a:extLst>
                <a:ext uri="{FF2B5EF4-FFF2-40B4-BE49-F238E27FC236}">
                  <a16:creationId xmlns:a16="http://schemas.microsoft.com/office/drawing/2014/main" id="{E2067097-0F31-4CDE-BC74-8C1CEF9D3692}"/>
                </a:ext>
              </a:extLst>
            </p:cNvPr>
            <p:cNvSpPr txBox="1"/>
            <p:nvPr/>
          </p:nvSpPr>
          <p:spPr>
            <a:xfrm>
              <a:off x="2142620" y="4865062"/>
              <a:ext cx="5508000" cy="369332"/>
            </a:xfrm>
            <a:prstGeom prst="rect">
              <a:avLst/>
            </a:prstGeom>
            <a:noFill/>
          </p:spPr>
          <p:txBody>
            <a:bodyPr wrap="square" rtlCol="0">
              <a:spAutoFit/>
            </a:bodyPr>
            <a:lstStyle/>
            <a:p>
              <a:r>
                <a:rPr lang="es-AR" dirty="0">
                  <a:solidFill>
                    <a:schemeClr val="accent5">
                      <a:lumMod val="75000"/>
                    </a:schemeClr>
                  </a:solidFill>
                  <a:latin typeface="Yu Gothic UI Semibold" panose="020B0700000000000000" pitchFamily="34" charset="-128"/>
                  <a:ea typeface="Yu Gothic UI Semibold" panose="020B0700000000000000" pitchFamily="34" charset="-128"/>
                </a:rPr>
                <a:t>INSIGHTS Y RECOMENDACIONES</a:t>
              </a:r>
            </a:p>
          </p:txBody>
        </p:sp>
      </p:grpSp>
    </p:spTree>
    <p:extLst>
      <p:ext uri="{BB962C8B-B14F-4D97-AF65-F5344CB8AC3E}">
        <p14:creationId xmlns:p14="http://schemas.microsoft.com/office/powerpoint/2010/main" val="1430478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B6F975E-7946-463A-AC06-3B5BF0F780BE}"/>
              </a:ext>
            </a:extLst>
          </p:cNvPr>
          <p:cNvSpPr txBox="1"/>
          <p:nvPr/>
        </p:nvSpPr>
        <p:spPr>
          <a:xfrm>
            <a:off x="0" y="2074878"/>
            <a:ext cx="12192000" cy="1292662"/>
          </a:xfrm>
          <a:prstGeom prst="rect">
            <a:avLst/>
          </a:prstGeom>
          <a:noFill/>
        </p:spPr>
        <p:txBody>
          <a:bodyPr wrap="square" rtlCol="0">
            <a:spAutoFit/>
          </a:bodyPr>
          <a:lstStyle/>
          <a:p>
            <a:pPr lvl="2"/>
            <a:r>
              <a:rPr lang="es-AR" sz="5400" dirty="0">
                <a:solidFill>
                  <a:srgbClr val="0070C0"/>
                </a:solidFill>
                <a:latin typeface="Yu Gothic UI Semibold" panose="020B0700000000000000" pitchFamily="34" charset="-128"/>
                <a:ea typeface="Yu Gothic UI Semibold" panose="020B0700000000000000" pitchFamily="34" charset="-128"/>
              </a:rPr>
              <a:t>MOTIVACIÓN</a:t>
            </a:r>
          </a:p>
          <a:p>
            <a:pPr lvl="2"/>
            <a:r>
              <a:rPr lang="es-AR" sz="2400" dirty="0">
                <a:solidFill>
                  <a:schemeClr val="accent5"/>
                </a:solidFill>
                <a:latin typeface="Yu Gothic UI Semibold" panose="020B0700000000000000" pitchFamily="34" charset="-128"/>
                <a:ea typeface="Yu Gothic UI Semibold" panose="020B0700000000000000" pitchFamily="34" charset="-128"/>
              </a:rPr>
              <a:t>CONTEXTO Y AUDIENCIA</a:t>
            </a:r>
            <a:endParaRPr lang="es-AR" sz="2000" dirty="0">
              <a:solidFill>
                <a:schemeClr val="accent5"/>
              </a:solidFill>
              <a:latin typeface="Yu Gothic UI Semibold" panose="020B0700000000000000" pitchFamily="34" charset="-128"/>
              <a:ea typeface="Yu Gothic UI Semibold" panose="020B0700000000000000" pitchFamily="34" charset="-128"/>
            </a:endParaRPr>
          </a:p>
        </p:txBody>
      </p:sp>
      <p:sp>
        <p:nvSpPr>
          <p:cNvPr id="10" name="CuadroTexto 9">
            <a:extLst>
              <a:ext uri="{FF2B5EF4-FFF2-40B4-BE49-F238E27FC236}">
                <a16:creationId xmlns:a16="http://schemas.microsoft.com/office/drawing/2014/main" id="{A2526E37-1776-4677-89D7-F63249E0C7A1}"/>
              </a:ext>
            </a:extLst>
          </p:cNvPr>
          <p:cNvSpPr txBox="1"/>
          <p:nvPr/>
        </p:nvSpPr>
        <p:spPr>
          <a:xfrm>
            <a:off x="6915704" y="6998740"/>
            <a:ext cx="4323795" cy="230832"/>
          </a:xfrm>
          <a:prstGeom prst="rect">
            <a:avLst/>
          </a:prstGeom>
          <a:noFill/>
        </p:spPr>
        <p:txBody>
          <a:bodyPr wrap="square" rtlCol="0">
            <a:spAutoFit/>
          </a:bodyPr>
          <a:lstStyle/>
          <a:p>
            <a:r>
              <a:rPr lang="es-AR" sz="900">
                <a:hlinkClick r:id="rId2" tooltip="https://es.wikipedia.org/wiki/C%C3%A1ncer"/>
              </a:rPr>
              <a:t>Esta foto</a:t>
            </a:r>
            <a:r>
              <a:rPr lang="es-AR" sz="900"/>
              <a:t> de Autor desconocido está bajo licencia </a:t>
            </a:r>
            <a:r>
              <a:rPr lang="es-AR" sz="900">
                <a:hlinkClick r:id="rId3" tooltip="https://creativecommons.org/licenses/by-sa/3.0/"/>
              </a:rPr>
              <a:t>CC BY-SA</a:t>
            </a:r>
            <a:endParaRPr lang="es-AR" sz="900"/>
          </a:p>
        </p:txBody>
      </p:sp>
    </p:spTree>
    <p:extLst>
      <p:ext uri="{BB962C8B-B14F-4D97-AF65-F5344CB8AC3E}">
        <p14:creationId xmlns:p14="http://schemas.microsoft.com/office/powerpoint/2010/main" val="41699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F7009E8E-79AB-42E4-A731-152B9F361729}"/>
              </a:ext>
            </a:extLst>
          </p:cNvPr>
          <p:cNvSpPr txBox="1"/>
          <p:nvPr/>
        </p:nvSpPr>
        <p:spPr>
          <a:xfrm>
            <a:off x="0" y="0"/>
            <a:ext cx="3240000" cy="954107"/>
          </a:xfrm>
          <a:prstGeom prst="rect">
            <a:avLst/>
          </a:prstGeom>
          <a:noFill/>
        </p:spPr>
        <p:txBody>
          <a:bodyPr wrap="square" rtlCol="0">
            <a:spAutoFit/>
          </a:bodyPr>
          <a:lstStyle/>
          <a:p>
            <a:r>
              <a:rPr lang="es-AR" sz="3600" dirty="0">
                <a:solidFill>
                  <a:srgbClr val="0070C0"/>
                </a:solidFill>
                <a:latin typeface="Yu Gothic UI Semibold" panose="020B0700000000000000" pitchFamily="34" charset="-128"/>
                <a:ea typeface="Yu Gothic UI Semibold" panose="020B0700000000000000" pitchFamily="34" charset="-128"/>
              </a:rPr>
              <a:t>MOTIVACIÓN</a:t>
            </a:r>
          </a:p>
          <a:p>
            <a:r>
              <a:rPr lang="es-AR" sz="2000" dirty="0">
                <a:solidFill>
                  <a:schemeClr val="accent5"/>
                </a:solidFill>
                <a:latin typeface="Yu Gothic UI Semibold" panose="020B0700000000000000" pitchFamily="34" charset="-128"/>
                <a:ea typeface="Yu Gothic UI Semibold" panose="020B0700000000000000" pitchFamily="34" charset="-128"/>
              </a:rPr>
              <a:t>CONTEXTO Y AUDIENCIA</a:t>
            </a:r>
          </a:p>
        </p:txBody>
      </p:sp>
      <p:cxnSp>
        <p:nvCxnSpPr>
          <p:cNvPr id="8" name="Conector recto 7">
            <a:extLst>
              <a:ext uri="{FF2B5EF4-FFF2-40B4-BE49-F238E27FC236}">
                <a16:creationId xmlns:a16="http://schemas.microsoft.com/office/drawing/2014/main" id="{2DAF1998-8F3C-4A6E-84C4-10F09B01C792}"/>
              </a:ext>
            </a:extLst>
          </p:cNvPr>
          <p:cNvCxnSpPr>
            <a:cxnSpLocks/>
          </p:cNvCxnSpPr>
          <p:nvPr/>
        </p:nvCxnSpPr>
        <p:spPr>
          <a:xfrm>
            <a:off x="85724" y="982682"/>
            <a:ext cx="2988000" cy="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3" name="Grupo 2">
            <a:extLst>
              <a:ext uri="{FF2B5EF4-FFF2-40B4-BE49-F238E27FC236}">
                <a16:creationId xmlns:a16="http://schemas.microsoft.com/office/drawing/2014/main" id="{C338C525-4246-4B57-86B8-2FD74F5C75E9}"/>
              </a:ext>
            </a:extLst>
          </p:cNvPr>
          <p:cNvGrpSpPr/>
          <p:nvPr/>
        </p:nvGrpSpPr>
        <p:grpSpPr>
          <a:xfrm>
            <a:off x="606507" y="1337569"/>
            <a:ext cx="10978986" cy="1700370"/>
            <a:chOff x="670089" y="1556644"/>
            <a:chExt cx="10978986" cy="1700370"/>
          </a:xfrm>
        </p:grpSpPr>
        <p:sp>
          <p:nvSpPr>
            <p:cNvPr id="6" name="Rectángulo 5">
              <a:extLst>
                <a:ext uri="{FF2B5EF4-FFF2-40B4-BE49-F238E27FC236}">
                  <a16:creationId xmlns:a16="http://schemas.microsoft.com/office/drawing/2014/main" id="{8E21D05E-81BA-4EE7-BCBD-50E214FE89B2}"/>
                </a:ext>
              </a:extLst>
            </p:cNvPr>
            <p:cNvSpPr/>
            <p:nvPr/>
          </p:nvSpPr>
          <p:spPr>
            <a:xfrm>
              <a:off x="670089" y="1556644"/>
              <a:ext cx="1899822" cy="372861"/>
            </a:xfrm>
            <a:prstGeom prst="rect">
              <a:avLst/>
            </a:prstGeom>
            <a:solidFill>
              <a:schemeClr val="accent5">
                <a:lumMod val="20000"/>
                <a:lumOff val="80000"/>
              </a:schemeClr>
            </a:solidFill>
            <a:ln w="158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accent5">
                      <a:lumMod val="75000"/>
                    </a:schemeClr>
                  </a:solidFill>
                  <a:latin typeface="Yu Gothic UI Semibold" panose="020B0700000000000000" pitchFamily="34" charset="-128"/>
                  <a:ea typeface="Yu Gothic UI Semibold" panose="020B0700000000000000" pitchFamily="34" charset="-128"/>
                </a:rPr>
                <a:t>CONTEXTO</a:t>
              </a:r>
            </a:p>
          </p:txBody>
        </p:sp>
        <p:sp>
          <p:nvSpPr>
            <p:cNvPr id="2" name="CuadroTexto 1">
              <a:extLst>
                <a:ext uri="{FF2B5EF4-FFF2-40B4-BE49-F238E27FC236}">
                  <a16:creationId xmlns:a16="http://schemas.microsoft.com/office/drawing/2014/main" id="{376DF601-A3F7-4700-9501-C0D4124BEF66}"/>
                </a:ext>
              </a:extLst>
            </p:cNvPr>
            <p:cNvSpPr txBox="1"/>
            <p:nvPr/>
          </p:nvSpPr>
          <p:spPr>
            <a:xfrm>
              <a:off x="670089" y="1933575"/>
              <a:ext cx="10978986" cy="1323439"/>
            </a:xfrm>
            <a:prstGeom prst="rect">
              <a:avLst/>
            </a:prstGeom>
            <a:noFill/>
            <a:ln w="15875">
              <a:solidFill>
                <a:schemeClr val="accent5">
                  <a:lumMod val="75000"/>
                </a:schemeClr>
              </a:solidFill>
            </a:ln>
          </p:spPr>
          <p:txBody>
            <a:bodyPr wrap="square" rtlCol="0">
              <a:spAutoFit/>
            </a:bodyPr>
            <a:lstStyle/>
            <a:p>
              <a:pPr algn="just"/>
              <a:r>
                <a:rPr lang="es-AR" sz="1600" dirty="0">
                  <a:solidFill>
                    <a:schemeClr val="accent5">
                      <a:lumMod val="50000"/>
                    </a:schemeClr>
                  </a:solidFill>
                  <a:latin typeface="Yu Gothic UI Semibold" panose="020B0700000000000000" pitchFamily="34" charset="-128"/>
                  <a:ea typeface="Yu Gothic UI Semibold" panose="020B0700000000000000" pitchFamily="34" charset="-128"/>
                </a:rPr>
                <a:t>SIENDO EL CÁNCER DE PULMÓN UNA DE LAS ENFERMEDADES QUE MÁS VIDAS SE COBRA EN TODO EL MUNDO SURGIÓ LA NECESIDAD Y LA CURIOSIDAD DE ENTENDER SI EXISTEN PATRONES EN LOS PACIENTES CON DIAGNÓSTICO POSITIVO QUE PERMITAN GENERAR ALGÚN MODELO DE COMPORTAMIENTO EN EL CUAL TANTO LOS PACIENTES COMO MÉDICOS Y CIENTÍFICOS PUEDAN BASARSE PARA REALIZAR INVESTIGACIONES AL RESPECTO O MISMO CUIDARSE DE TENER ESOS COMPORTAMIENTOS.</a:t>
              </a:r>
            </a:p>
          </p:txBody>
        </p:sp>
      </p:grpSp>
      <p:grpSp>
        <p:nvGrpSpPr>
          <p:cNvPr id="11" name="Grupo 10">
            <a:extLst>
              <a:ext uri="{FF2B5EF4-FFF2-40B4-BE49-F238E27FC236}">
                <a16:creationId xmlns:a16="http://schemas.microsoft.com/office/drawing/2014/main" id="{49582D1A-9E34-4083-A17F-C18F4408F60A}"/>
              </a:ext>
            </a:extLst>
          </p:cNvPr>
          <p:cNvGrpSpPr/>
          <p:nvPr/>
        </p:nvGrpSpPr>
        <p:grpSpPr>
          <a:xfrm>
            <a:off x="606507" y="3374490"/>
            <a:ext cx="10978986" cy="1207928"/>
            <a:chOff x="822489" y="3614044"/>
            <a:chExt cx="10978986" cy="1207928"/>
          </a:xfrm>
        </p:grpSpPr>
        <p:sp>
          <p:nvSpPr>
            <p:cNvPr id="9" name="Rectángulo 8">
              <a:extLst>
                <a:ext uri="{FF2B5EF4-FFF2-40B4-BE49-F238E27FC236}">
                  <a16:creationId xmlns:a16="http://schemas.microsoft.com/office/drawing/2014/main" id="{DD3B0427-94CE-4795-8855-B5CD1EBD75D8}"/>
                </a:ext>
              </a:extLst>
            </p:cNvPr>
            <p:cNvSpPr/>
            <p:nvPr/>
          </p:nvSpPr>
          <p:spPr>
            <a:xfrm>
              <a:off x="822489" y="3614044"/>
              <a:ext cx="1899822" cy="372861"/>
            </a:xfrm>
            <a:prstGeom prst="rect">
              <a:avLst/>
            </a:prstGeom>
            <a:solidFill>
              <a:schemeClr val="accent5">
                <a:lumMod val="20000"/>
                <a:lumOff val="80000"/>
              </a:schemeClr>
            </a:solidFill>
            <a:ln w="158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accent5">
                      <a:lumMod val="75000"/>
                    </a:schemeClr>
                  </a:solidFill>
                  <a:latin typeface="Yu Gothic UI Semibold" panose="020B0700000000000000" pitchFamily="34" charset="-128"/>
                  <a:ea typeface="Yu Gothic UI Semibold" panose="020B0700000000000000" pitchFamily="34" charset="-128"/>
                </a:rPr>
                <a:t>AUDIENCIA</a:t>
              </a:r>
            </a:p>
          </p:txBody>
        </p:sp>
        <p:sp>
          <p:nvSpPr>
            <p:cNvPr id="10" name="CuadroTexto 9">
              <a:extLst>
                <a:ext uri="{FF2B5EF4-FFF2-40B4-BE49-F238E27FC236}">
                  <a16:creationId xmlns:a16="http://schemas.microsoft.com/office/drawing/2014/main" id="{A16D5F50-2F67-4D20-9404-8155B03E1198}"/>
                </a:ext>
              </a:extLst>
            </p:cNvPr>
            <p:cNvSpPr txBox="1"/>
            <p:nvPr/>
          </p:nvSpPr>
          <p:spPr>
            <a:xfrm>
              <a:off x="822489" y="3990975"/>
              <a:ext cx="10978986" cy="830997"/>
            </a:xfrm>
            <a:prstGeom prst="rect">
              <a:avLst/>
            </a:prstGeom>
            <a:noFill/>
            <a:ln w="15875">
              <a:solidFill>
                <a:schemeClr val="accent5">
                  <a:lumMod val="75000"/>
                </a:schemeClr>
              </a:solidFill>
            </a:ln>
          </p:spPr>
          <p:txBody>
            <a:bodyPr wrap="square" rtlCol="0">
              <a:spAutoFit/>
            </a:bodyPr>
            <a:lstStyle/>
            <a:p>
              <a:pPr algn="just"/>
              <a:r>
                <a:rPr lang="es-AR" sz="1600" dirty="0">
                  <a:solidFill>
                    <a:schemeClr val="accent5">
                      <a:lumMod val="50000"/>
                    </a:schemeClr>
                  </a:solidFill>
                  <a:latin typeface="Yu Gothic UI Semibold" panose="020B0700000000000000" pitchFamily="34" charset="-128"/>
                  <a:ea typeface="Yu Gothic UI Semibold" panose="020B0700000000000000" pitchFamily="34" charset="-128"/>
                </a:rPr>
                <a:t>ESTE PROYECTO ESTÁ PENSADO PARA QUE CUALQUIER PERSONA INTERESADA EN EL TEMA PUEDA NUTRIRSE CON LA INFORMACIÓN, TANTO INVESTIGADORES DEL TEMA COMO TAMBIÉN PACIENTES, ASÍ COMO INTERESADOS EN CIENCIA DE DATOS.</a:t>
              </a:r>
            </a:p>
          </p:txBody>
        </p:sp>
      </p:grpSp>
      <p:grpSp>
        <p:nvGrpSpPr>
          <p:cNvPr id="12" name="Grupo 11">
            <a:extLst>
              <a:ext uri="{FF2B5EF4-FFF2-40B4-BE49-F238E27FC236}">
                <a16:creationId xmlns:a16="http://schemas.microsoft.com/office/drawing/2014/main" id="{0B1F0C8A-A6F3-4A7F-ABD3-AA7DA804F8BC}"/>
              </a:ext>
            </a:extLst>
          </p:cNvPr>
          <p:cNvGrpSpPr/>
          <p:nvPr/>
        </p:nvGrpSpPr>
        <p:grpSpPr>
          <a:xfrm>
            <a:off x="606507" y="4918969"/>
            <a:ext cx="10978987" cy="1454149"/>
            <a:chOff x="822488" y="3614044"/>
            <a:chExt cx="10978987" cy="1454149"/>
          </a:xfrm>
        </p:grpSpPr>
        <p:sp>
          <p:nvSpPr>
            <p:cNvPr id="13" name="Rectángulo 12">
              <a:extLst>
                <a:ext uri="{FF2B5EF4-FFF2-40B4-BE49-F238E27FC236}">
                  <a16:creationId xmlns:a16="http://schemas.microsoft.com/office/drawing/2014/main" id="{18C7C87F-8AFB-45B4-B133-04BE0DE08D53}"/>
                </a:ext>
              </a:extLst>
            </p:cNvPr>
            <p:cNvSpPr/>
            <p:nvPr/>
          </p:nvSpPr>
          <p:spPr>
            <a:xfrm>
              <a:off x="822488" y="3614044"/>
              <a:ext cx="2797011" cy="372861"/>
            </a:xfrm>
            <a:prstGeom prst="rect">
              <a:avLst/>
            </a:prstGeom>
            <a:solidFill>
              <a:schemeClr val="accent5">
                <a:lumMod val="20000"/>
                <a:lumOff val="80000"/>
              </a:schemeClr>
            </a:solidFill>
            <a:ln w="158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accent5">
                      <a:lumMod val="75000"/>
                    </a:schemeClr>
                  </a:solidFill>
                  <a:latin typeface="Yu Gothic UI Semibold" panose="020B0700000000000000" pitchFamily="34" charset="-128"/>
                  <a:ea typeface="Yu Gothic UI Semibold" panose="020B0700000000000000" pitchFamily="34" charset="-128"/>
                </a:rPr>
                <a:t>ORIGEN DE LOS DATOS</a:t>
              </a:r>
            </a:p>
          </p:txBody>
        </p:sp>
        <p:sp>
          <p:nvSpPr>
            <p:cNvPr id="14" name="CuadroTexto 13">
              <a:extLst>
                <a:ext uri="{FF2B5EF4-FFF2-40B4-BE49-F238E27FC236}">
                  <a16:creationId xmlns:a16="http://schemas.microsoft.com/office/drawing/2014/main" id="{2726D9A2-012B-4F1F-B9C6-FA930BFADF67}"/>
                </a:ext>
              </a:extLst>
            </p:cNvPr>
            <p:cNvSpPr txBox="1"/>
            <p:nvPr/>
          </p:nvSpPr>
          <p:spPr>
            <a:xfrm>
              <a:off x="822489" y="3990975"/>
              <a:ext cx="10978986" cy="1077218"/>
            </a:xfrm>
            <a:prstGeom prst="rect">
              <a:avLst/>
            </a:prstGeom>
            <a:noFill/>
            <a:ln w="15875">
              <a:solidFill>
                <a:schemeClr val="accent5">
                  <a:lumMod val="75000"/>
                </a:schemeClr>
              </a:solidFill>
            </a:ln>
          </p:spPr>
          <p:txBody>
            <a:bodyPr wrap="square" rtlCol="0">
              <a:spAutoFit/>
            </a:bodyPr>
            <a:lstStyle/>
            <a:p>
              <a:pPr algn="just"/>
              <a:r>
                <a:rPr lang="es-AR" sz="1600" dirty="0">
                  <a:solidFill>
                    <a:schemeClr val="accent5">
                      <a:lumMod val="50000"/>
                    </a:schemeClr>
                  </a:solidFill>
                  <a:latin typeface="Yu Gothic UI Semibold" panose="020B0700000000000000" pitchFamily="34" charset="-128"/>
                  <a:ea typeface="Yu Gothic UI Semibold" panose="020B0700000000000000" pitchFamily="34" charset="-128"/>
                </a:rPr>
                <a:t>SIGUIENDO EL SIGUIENTE LINK SE PUEDE ACCEDER AL SET DE DATOS ORIGINAL UTILIZADO, SIENDO UN SET DE DATOS PÚBLICO. EL MISMO FUE MODIFICADO PARA AMPLIAR LA INFORMACIÓN DE LA QUE DISPONÍA, AÑADIENDO NOMBRE, APELLIDO, GÉNERO, EDAD Y PAÍS A LOS PACIENTES.</a:t>
              </a:r>
            </a:p>
            <a:p>
              <a:pPr algn="just"/>
              <a:r>
                <a:rPr lang="es-AR" sz="1600" dirty="0">
                  <a:solidFill>
                    <a:schemeClr val="accent5">
                      <a:lumMod val="50000"/>
                    </a:schemeClr>
                  </a:solidFill>
                  <a:latin typeface="Yu Gothic UI Semibold" panose="020B0700000000000000" pitchFamily="34" charset="-128"/>
                  <a:ea typeface="Yu Gothic UI Semibold" panose="020B0700000000000000" pitchFamily="34" charset="-128"/>
                </a:rPr>
                <a:t>https://www.kaggle.com/datasets/mysarahmadbhat/lung-cancer</a:t>
              </a:r>
            </a:p>
          </p:txBody>
        </p:sp>
      </p:grpSp>
    </p:spTree>
    <p:extLst>
      <p:ext uri="{BB962C8B-B14F-4D97-AF65-F5344CB8AC3E}">
        <p14:creationId xmlns:p14="http://schemas.microsoft.com/office/powerpoint/2010/main" val="3178737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B6F975E-7946-463A-AC06-3B5BF0F780BE}"/>
              </a:ext>
            </a:extLst>
          </p:cNvPr>
          <p:cNvSpPr txBox="1"/>
          <p:nvPr/>
        </p:nvSpPr>
        <p:spPr>
          <a:xfrm>
            <a:off x="0" y="2074878"/>
            <a:ext cx="12192000" cy="1292662"/>
          </a:xfrm>
          <a:prstGeom prst="rect">
            <a:avLst/>
          </a:prstGeom>
          <a:noFill/>
        </p:spPr>
        <p:txBody>
          <a:bodyPr wrap="square" rtlCol="0">
            <a:spAutoFit/>
          </a:bodyPr>
          <a:lstStyle/>
          <a:p>
            <a:pPr lvl="2"/>
            <a:r>
              <a:rPr lang="es-AR" sz="5400" dirty="0">
                <a:solidFill>
                  <a:srgbClr val="0070C0"/>
                </a:solidFill>
                <a:latin typeface="Yu Gothic UI Semibold" panose="020B0700000000000000" pitchFamily="34" charset="-128"/>
                <a:ea typeface="Yu Gothic UI Semibold" panose="020B0700000000000000" pitchFamily="34" charset="-128"/>
              </a:rPr>
              <a:t>PREGUNTAS DE INTERÉS</a:t>
            </a:r>
          </a:p>
          <a:p>
            <a:pPr lvl="2"/>
            <a:r>
              <a:rPr lang="es-AR" sz="2400" dirty="0">
                <a:solidFill>
                  <a:schemeClr val="accent5"/>
                </a:solidFill>
                <a:latin typeface="Yu Gothic UI Semibold" panose="020B0700000000000000" pitchFamily="34" charset="-128"/>
                <a:ea typeface="Yu Gothic UI Semibold" panose="020B0700000000000000" pitchFamily="34" charset="-128"/>
              </a:rPr>
              <a:t>Y ALGUNAS HIPÓTESIS</a:t>
            </a:r>
            <a:endParaRPr lang="es-AR" sz="2000" dirty="0">
              <a:solidFill>
                <a:schemeClr val="accent5"/>
              </a:solidFill>
              <a:latin typeface="Yu Gothic UI Semibold" panose="020B0700000000000000" pitchFamily="34" charset="-128"/>
              <a:ea typeface="Yu Gothic UI Semibold" panose="020B0700000000000000" pitchFamily="34" charset="-128"/>
            </a:endParaRPr>
          </a:p>
        </p:txBody>
      </p:sp>
      <p:sp>
        <p:nvSpPr>
          <p:cNvPr id="10" name="CuadroTexto 9">
            <a:extLst>
              <a:ext uri="{FF2B5EF4-FFF2-40B4-BE49-F238E27FC236}">
                <a16:creationId xmlns:a16="http://schemas.microsoft.com/office/drawing/2014/main" id="{A2526E37-1776-4677-89D7-F63249E0C7A1}"/>
              </a:ext>
            </a:extLst>
          </p:cNvPr>
          <p:cNvSpPr txBox="1"/>
          <p:nvPr/>
        </p:nvSpPr>
        <p:spPr>
          <a:xfrm>
            <a:off x="6915704" y="6998740"/>
            <a:ext cx="4323795" cy="230832"/>
          </a:xfrm>
          <a:prstGeom prst="rect">
            <a:avLst/>
          </a:prstGeom>
          <a:noFill/>
        </p:spPr>
        <p:txBody>
          <a:bodyPr wrap="square" rtlCol="0">
            <a:spAutoFit/>
          </a:bodyPr>
          <a:lstStyle/>
          <a:p>
            <a:r>
              <a:rPr lang="es-AR" sz="900">
                <a:hlinkClick r:id="rId2" tooltip="https://es.wikipedia.org/wiki/C%C3%A1ncer"/>
              </a:rPr>
              <a:t>Esta foto</a:t>
            </a:r>
            <a:r>
              <a:rPr lang="es-AR" sz="900"/>
              <a:t> de Autor desconocido está bajo licencia </a:t>
            </a:r>
            <a:r>
              <a:rPr lang="es-AR" sz="900">
                <a:hlinkClick r:id="rId3" tooltip="https://creativecommons.org/licenses/by-sa/3.0/"/>
              </a:rPr>
              <a:t>CC BY-SA</a:t>
            </a:r>
            <a:endParaRPr lang="es-AR" sz="900"/>
          </a:p>
        </p:txBody>
      </p:sp>
    </p:spTree>
    <p:extLst>
      <p:ext uri="{BB962C8B-B14F-4D97-AF65-F5344CB8AC3E}">
        <p14:creationId xmlns:p14="http://schemas.microsoft.com/office/powerpoint/2010/main" val="2587533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F7009E8E-79AB-42E4-A731-152B9F361729}"/>
              </a:ext>
            </a:extLst>
          </p:cNvPr>
          <p:cNvSpPr txBox="1"/>
          <p:nvPr/>
        </p:nvSpPr>
        <p:spPr>
          <a:xfrm>
            <a:off x="-1" y="0"/>
            <a:ext cx="5353051" cy="954107"/>
          </a:xfrm>
          <a:prstGeom prst="rect">
            <a:avLst/>
          </a:prstGeom>
          <a:noFill/>
        </p:spPr>
        <p:txBody>
          <a:bodyPr wrap="square" rtlCol="0">
            <a:spAutoFit/>
          </a:bodyPr>
          <a:lstStyle/>
          <a:p>
            <a:r>
              <a:rPr lang="es-AR" sz="3600" dirty="0">
                <a:solidFill>
                  <a:srgbClr val="0070C0"/>
                </a:solidFill>
                <a:latin typeface="Yu Gothic UI Semibold" panose="020B0700000000000000" pitchFamily="34" charset="-128"/>
                <a:ea typeface="Yu Gothic UI Semibold" panose="020B0700000000000000" pitchFamily="34" charset="-128"/>
              </a:rPr>
              <a:t>PREGUNTAS DE INTERÉS</a:t>
            </a:r>
          </a:p>
          <a:p>
            <a:r>
              <a:rPr lang="es-AR" sz="2000" dirty="0">
                <a:solidFill>
                  <a:schemeClr val="accent5"/>
                </a:solidFill>
                <a:latin typeface="Yu Gothic UI Semibold" panose="020B0700000000000000" pitchFamily="34" charset="-128"/>
                <a:ea typeface="Yu Gothic UI Semibold" panose="020B0700000000000000" pitchFamily="34" charset="-128"/>
              </a:rPr>
              <a:t>Y ALGUNAS HIPÓTESIS</a:t>
            </a:r>
          </a:p>
        </p:txBody>
      </p:sp>
      <p:cxnSp>
        <p:nvCxnSpPr>
          <p:cNvPr id="8" name="Conector recto 7">
            <a:extLst>
              <a:ext uri="{FF2B5EF4-FFF2-40B4-BE49-F238E27FC236}">
                <a16:creationId xmlns:a16="http://schemas.microsoft.com/office/drawing/2014/main" id="{2DAF1998-8F3C-4A6E-84C4-10F09B01C792}"/>
              </a:ext>
            </a:extLst>
          </p:cNvPr>
          <p:cNvCxnSpPr>
            <a:cxnSpLocks/>
          </p:cNvCxnSpPr>
          <p:nvPr/>
        </p:nvCxnSpPr>
        <p:spPr>
          <a:xfrm>
            <a:off x="85724" y="982682"/>
            <a:ext cx="5184000" cy="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3" name="Grupo 2">
            <a:extLst>
              <a:ext uri="{FF2B5EF4-FFF2-40B4-BE49-F238E27FC236}">
                <a16:creationId xmlns:a16="http://schemas.microsoft.com/office/drawing/2014/main" id="{C338C525-4246-4B57-86B8-2FD74F5C75E9}"/>
              </a:ext>
            </a:extLst>
          </p:cNvPr>
          <p:cNvGrpSpPr/>
          <p:nvPr/>
        </p:nvGrpSpPr>
        <p:grpSpPr>
          <a:xfrm>
            <a:off x="606507" y="1337569"/>
            <a:ext cx="10978986" cy="2192813"/>
            <a:chOff x="670089" y="1556644"/>
            <a:chExt cx="10978986" cy="2192813"/>
          </a:xfrm>
        </p:grpSpPr>
        <p:sp>
          <p:nvSpPr>
            <p:cNvPr id="6" name="Rectángulo 5">
              <a:extLst>
                <a:ext uri="{FF2B5EF4-FFF2-40B4-BE49-F238E27FC236}">
                  <a16:creationId xmlns:a16="http://schemas.microsoft.com/office/drawing/2014/main" id="{8E21D05E-81BA-4EE7-BCBD-50E214FE89B2}"/>
                </a:ext>
              </a:extLst>
            </p:cNvPr>
            <p:cNvSpPr/>
            <p:nvPr/>
          </p:nvSpPr>
          <p:spPr>
            <a:xfrm>
              <a:off x="670089" y="1556644"/>
              <a:ext cx="1899822" cy="372861"/>
            </a:xfrm>
            <a:prstGeom prst="rect">
              <a:avLst/>
            </a:prstGeom>
            <a:solidFill>
              <a:schemeClr val="accent5">
                <a:lumMod val="20000"/>
                <a:lumOff val="80000"/>
              </a:schemeClr>
            </a:solidFill>
            <a:ln w="158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accent5">
                      <a:lumMod val="75000"/>
                    </a:schemeClr>
                  </a:solidFill>
                  <a:latin typeface="Yu Gothic UI Semibold" panose="020B0700000000000000" pitchFamily="34" charset="-128"/>
                  <a:ea typeface="Yu Gothic UI Semibold" panose="020B0700000000000000" pitchFamily="34" charset="-128"/>
                </a:rPr>
                <a:t>PREGUNTAS</a:t>
              </a:r>
            </a:p>
          </p:txBody>
        </p:sp>
        <p:sp>
          <p:nvSpPr>
            <p:cNvPr id="2" name="CuadroTexto 1">
              <a:extLst>
                <a:ext uri="{FF2B5EF4-FFF2-40B4-BE49-F238E27FC236}">
                  <a16:creationId xmlns:a16="http://schemas.microsoft.com/office/drawing/2014/main" id="{376DF601-A3F7-4700-9501-C0D4124BEF66}"/>
                </a:ext>
              </a:extLst>
            </p:cNvPr>
            <p:cNvSpPr txBox="1"/>
            <p:nvPr/>
          </p:nvSpPr>
          <p:spPr>
            <a:xfrm>
              <a:off x="670089" y="1933575"/>
              <a:ext cx="10978986" cy="1815882"/>
            </a:xfrm>
            <a:prstGeom prst="rect">
              <a:avLst/>
            </a:prstGeom>
            <a:noFill/>
            <a:ln w="15875">
              <a:solidFill>
                <a:schemeClr val="accent5">
                  <a:lumMod val="75000"/>
                </a:schemeClr>
              </a:solidFill>
            </a:ln>
          </p:spPr>
          <p:txBody>
            <a:bodyPr wrap="square" rtlCol="0">
              <a:spAutoFit/>
            </a:bodyPr>
            <a:lstStyle/>
            <a:p>
              <a:pPr algn="just"/>
              <a:r>
                <a:rPr lang="es-AR" sz="1600" dirty="0">
                  <a:solidFill>
                    <a:schemeClr val="accent5">
                      <a:lumMod val="50000"/>
                    </a:schemeClr>
                  </a:solidFill>
                  <a:latin typeface="Yu Gothic UI Semibold" panose="020B0700000000000000" pitchFamily="34" charset="-128"/>
                  <a:ea typeface="Yu Gothic UI Semibold" panose="020B0700000000000000" pitchFamily="34" charset="-128"/>
                </a:rPr>
                <a:t>CON LO COMENTADO EN LA SECCIÓN DE MOTIVACIÓN PUEDEN SURGIR LAS SIGUIENTES PREGUNTAS:</a:t>
              </a:r>
            </a:p>
            <a:p>
              <a:pPr marL="285750" indent="-285750" algn="just">
                <a:buFont typeface="Arial" panose="020B0604020202020204" pitchFamily="34" charset="0"/>
                <a:buChar char="•"/>
              </a:pPr>
              <a:r>
                <a:rPr lang="es-AR" sz="1600" dirty="0">
                  <a:solidFill>
                    <a:schemeClr val="accent5">
                      <a:lumMod val="50000"/>
                    </a:schemeClr>
                  </a:solidFill>
                  <a:latin typeface="Yu Gothic UI Semibold" panose="020B0700000000000000" pitchFamily="34" charset="-128"/>
                  <a:ea typeface="Yu Gothic UI Semibold" panose="020B0700000000000000" pitchFamily="34" charset="-128"/>
                </a:rPr>
                <a:t>¿CON QUÉ CANTIDAD DE PACIENTES CONTAMOS QUE ESTÉN DIAGNOSTICADOS CON CÁNCER?</a:t>
              </a:r>
            </a:p>
            <a:p>
              <a:pPr marL="285750" indent="-285750" algn="just">
                <a:buFont typeface="Arial" panose="020B0604020202020204" pitchFamily="34" charset="0"/>
                <a:buChar char="•"/>
              </a:pPr>
              <a:r>
                <a:rPr lang="es-AR" sz="1600" dirty="0">
                  <a:solidFill>
                    <a:schemeClr val="accent5">
                      <a:lumMod val="50000"/>
                    </a:schemeClr>
                  </a:solidFill>
                  <a:latin typeface="Yu Gothic UI Semibold" panose="020B0700000000000000" pitchFamily="34" charset="-128"/>
                  <a:ea typeface="Yu Gothic UI Semibold" panose="020B0700000000000000" pitchFamily="34" charset="-128"/>
                </a:rPr>
                <a:t>¿CÓMO SE DISTRIBUYEN LOS PACIENTES POR GÉNERO Y DIAGNÓSTICO? ¿CUÁL ES/SON LOS GÉNEROS QUE MAYOR CANTIDAD DE PACIENTES CON CÁNCER PRESENTAN?</a:t>
              </a:r>
            </a:p>
            <a:p>
              <a:pPr marL="285750" indent="-285750" algn="just">
                <a:buFont typeface="Arial" panose="020B0604020202020204" pitchFamily="34" charset="0"/>
                <a:buChar char="•"/>
              </a:pPr>
              <a:r>
                <a:rPr lang="es-AR" sz="1600" dirty="0">
                  <a:solidFill>
                    <a:schemeClr val="accent5">
                      <a:lumMod val="50000"/>
                    </a:schemeClr>
                  </a:solidFill>
                  <a:latin typeface="Yu Gothic UI Semibold" panose="020B0700000000000000" pitchFamily="34" charset="-128"/>
                  <a:ea typeface="Yu Gothic UI Semibold" panose="020B0700000000000000" pitchFamily="34" charset="-128"/>
                </a:rPr>
                <a:t>¿EXISTE UNA EDAD PREDILECTA PARA EL CÁNCER VISTO POR GÉNERO?</a:t>
              </a:r>
            </a:p>
            <a:p>
              <a:pPr marL="285750" indent="-285750" algn="just">
                <a:buFont typeface="Arial" panose="020B0604020202020204" pitchFamily="34" charset="0"/>
                <a:buChar char="•"/>
              </a:pPr>
              <a:r>
                <a:rPr lang="es-AR" sz="1600" dirty="0">
                  <a:solidFill>
                    <a:schemeClr val="accent5">
                      <a:lumMod val="50000"/>
                    </a:schemeClr>
                  </a:solidFill>
                  <a:latin typeface="Yu Gothic UI Semibold" panose="020B0700000000000000" pitchFamily="34" charset="-128"/>
                  <a:ea typeface="Yu Gothic UI Semibold" panose="020B0700000000000000" pitchFamily="34" charset="-128"/>
                </a:rPr>
                <a:t>¿PAÍS CON MÁS CASOS?</a:t>
              </a:r>
            </a:p>
            <a:p>
              <a:pPr marL="285750" indent="-285750" algn="just">
                <a:buFont typeface="Arial" panose="020B0604020202020204" pitchFamily="34" charset="0"/>
                <a:buChar char="•"/>
              </a:pPr>
              <a:r>
                <a:rPr lang="es-AR" sz="1600" dirty="0">
                  <a:solidFill>
                    <a:schemeClr val="accent5">
                      <a:lumMod val="50000"/>
                    </a:schemeClr>
                  </a:solidFill>
                  <a:latin typeface="Yu Gothic UI Semibold" panose="020B0700000000000000" pitchFamily="34" charset="-128"/>
                  <a:ea typeface="Yu Gothic UI Semibold" panose="020B0700000000000000" pitchFamily="34" charset="-128"/>
                </a:rPr>
                <a:t>¿PADECIMIENTOS O HÁBITOS QUE MÁS SE ASOCIAN AL CÁNCER DE PULMÓN SEGÚN NUESTROS DATOS?</a:t>
              </a:r>
            </a:p>
          </p:txBody>
        </p:sp>
      </p:grpSp>
      <p:grpSp>
        <p:nvGrpSpPr>
          <p:cNvPr id="15" name="Grupo 14">
            <a:extLst>
              <a:ext uri="{FF2B5EF4-FFF2-40B4-BE49-F238E27FC236}">
                <a16:creationId xmlns:a16="http://schemas.microsoft.com/office/drawing/2014/main" id="{287C24A6-992C-468B-B807-E9D4027E721F}"/>
              </a:ext>
            </a:extLst>
          </p:cNvPr>
          <p:cNvGrpSpPr/>
          <p:nvPr/>
        </p:nvGrpSpPr>
        <p:grpSpPr>
          <a:xfrm>
            <a:off x="606507" y="4311432"/>
            <a:ext cx="10978986" cy="1700370"/>
            <a:chOff x="670089" y="1556644"/>
            <a:chExt cx="10978986" cy="1700370"/>
          </a:xfrm>
        </p:grpSpPr>
        <p:sp>
          <p:nvSpPr>
            <p:cNvPr id="16" name="Rectángulo 15">
              <a:extLst>
                <a:ext uri="{FF2B5EF4-FFF2-40B4-BE49-F238E27FC236}">
                  <a16:creationId xmlns:a16="http://schemas.microsoft.com/office/drawing/2014/main" id="{922F8F6F-0523-42B9-BF41-80A7C73DE1E3}"/>
                </a:ext>
              </a:extLst>
            </p:cNvPr>
            <p:cNvSpPr/>
            <p:nvPr/>
          </p:nvSpPr>
          <p:spPr>
            <a:xfrm>
              <a:off x="670089" y="1556644"/>
              <a:ext cx="1899822" cy="372861"/>
            </a:xfrm>
            <a:prstGeom prst="rect">
              <a:avLst/>
            </a:prstGeom>
            <a:solidFill>
              <a:schemeClr val="accent5">
                <a:lumMod val="20000"/>
                <a:lumOff val="80000"/>
              </a:schemeClr>
            </a:solidFill>
            <a:ln w="158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accent5">
                      <a:lumMod val="75000"/>
                    </a:schemeClr>
                  </a:solidFill>
                  <a:latin typeface="Yu Gothic UI Semibold" panose="020B0700000000000000" pitchFamily="34" charset="-128"/>
                  <a:ea typeface="Yu Gothic UI Semibold" panose="020B0700000000000000" pitchFamily="34" charset="-128"/>
                </a:rPr>
                <a:t>HIPÓTESIS</a:t>
              </a:r>
            </a:p>
          </p:txBody>
        </p:sp>
        <p:sp>
          <p:nvSpPr>
            <p:cNvPr id="17" name="CuadroTexto 16">
              <a:extLst>
                <a:ext uri="{FF2B5EF4-FFF2-40B4-BE49-F238E27FC236}">
                  <a16:creationId xmlns:a16="http://schemas.microsoft.com/office/drawing/2014/main" id="{0A980909-135C-43BE-AEDC-D953221F8F2B}"/>
                </a:ext>
              </a:extLst>
            </p:cNvPr>
            <p:cNvSpPr txBox="1"/>
            <p:nvPr/>
          </p:nvSpPr>
          <p:spPr>
            <a:xfrm>
              <a:off x="670089" y="1933575"/>
              <a:ext cx="10978986" cy="1323439"/>
            </a:xfrm>
            <a:prstGeom prst="rect">
              <a:avLst/>
            </a:prstGeom>
            <a:noFill/>
            <a:ln w="15875">
              <a:solidFill>
                <a:schemeClr val="accent5">
                  <a:lumMod val="75000"/>
                </a:schemeClr>
              </a:solidFill>
            </a:ln>
          </p:spPr>
          <p:txBody>
            <a:bodyPr wrap="square" rtlCol="0">
              <a:spAutoFit/>
            </a:bodyPr>
            <a:lstStyle/>
            <a:p>
              <a:pPr algn="just"/>
              <a:r>
                <a:rPr lang="es-AR" sz="1600" dirty="0">
                  <a:solidFill>
                    <a:schemeClr val="accent5">
                      <a:lumMod val="50000"/>
                    </a:schemeClr>
                  </a:solidFill>
                  <a:latin typeface="Yu Gothic UI Semibold" panose="020B0700000000000000" pitchFamily="34" charset="-128"/>
                  <a:ea typeface="Yu Gothic UI Semibold" panose="020B0700000000000000" pitchFamily="34" charset="-128"/>
                </a:rPr>
                <a:t>ALGUNAS HIPÓTESIS SURGIERON LUEGO DE DARLE UN PRIMER VISTAZO AL SET DE DATOS</a:t>
              </a:r>
            </a:p>
            <a:p>
              <a:pPr marL="285750" indent="-285750" algn="just">
                <a:buFont typeface="Arial" panose="020B0604020202020204" pitchFamily="34" charset="0"/>
                <a:buChar char="•"/>
              </a:pPr>
              <a:r>
                <a:rPr lang="es-AR" sz="1600" dirty="0">
                  <a:solidFill>
                    <a:schemeClr val="accent5">
                      <a:lumMod val="50000"/>
                    </a:schemeClr>
                  </a:solidFill>
                  <a:latin typeface="Yu Gothic UI Semibold" panose="020B0700000000000000" pitchFamily="34" charset="-128"/>
                  <a:ea typeface="Yu Gothic UI Semibold" panose="020B0700000000000000" pitchFamily="34" charset="-128"/>
                </a:rPr>
                <a:t>PACIENTES MÁS PROPENSOS A DIAGNÓSTICO POSITIVO SUELEN SER DE GÉNERO MASCULINO.</a:t>
              </a:r>
            </a:p>
            <a:p>
              <a:pPr marL="285750" indent="-285750" algn="just">
                <a:buFont typeface="Arial" panose="020B0604020202020204" pitchFamily="34" charset="0"/>
                <a:buChar char="•"/>
              </a:pPr>
              <a:r>
                <a:rPr lang="es-AR" sz="1600" dirty="0">
                  <a:solidFill>
                    <a:schemeClr val="accent5">
                      <a:lumMod val="50000"/>
                    </a:schemeClr>
                  </a:solidFill>
                  <a:latin typeface="Yu Gothic UI Semibold" panose="020B0700000000000000" pitchFamily="34" charset="-128"/>
                  <a:ea typeface="Yu Gothic UI Semibold" panose="020B0700000000000000" pitchFamily="34" charset="-128"/>
                </a:rPr>
                <a:t>DIAGNÓSTICO POSITIVO EN PERSONAS DE  ENTRE 40 Y 70 AÑOS.</a:t>
              </a:r>
            </a:p>
            <a:p>
              <a:pPr marL="285750" indent="-285750" algn="just">
                <a:buFont typeface="Arial" panose="020B0604020202020204" pitchFamily="34" charset="0"/>
                <a:buChar char="•"/>
              </a:pPr>
              <a:r>
                <a:rPr lang="es-AR" sz="1600" dirty="0">
                  <a:solidFill>
                    <a:schemeClr val="accent5">
                      <a:lumMod val="50000"/>
                    </a:schemeClr>
                  </a:solidFill>
                  <a:latin typeface="Yu Gothic UI Semibold" panose="020B0700000000000000" pitchFamily="34" charset="-128"/>
                  <a:ea typeface="Yu Gothic UI Semibold" panose="020B0700000000000000" pitchFamily="34" charset="-128"/>
                </a:rPr>
                <a:t>PAÍS CON MAYORÍA DE CASOS: ESTADOS UNIDOS.</a:t>
              </a:r>
            </a:p>
            <a:p>
              <a:pPr marL="285750" indent="-285750" algn="just">
                <a:buFont typeface="Arial" panose="020B0604020202020204" pitchFamily="34" charset="0"/>
                <a:buChar char="•"/>
              </a:pPr>
              <a:r>
                <a:rPr lang="es-AR" sz="1600" dirty="0">
                  <a:solidFill>
                    <a:schemeClr val="accent5">
                      <a:lumMod val="50000"/>
                    </a:schemeClr>
                  </a:solidFill>
                  <a:latin typeface="Yu Gothic UI Semibold" panose="020B0700000000000000" pitchFamily="34" charset="-128"/>
                  <a:ea typeface="Yu Gothic UI Semibold" panose="020B0700000000000000" pitchFamily="34" charset="-128"/>
                </a:rPr>
                <a:t>ASOCIACIÓN MAYORITARIA DEL CÁNCER CON CONSUMO DE ALCOHOL Y CIGARRILLOS.</a:t>
              </a:r>
            </a:p>
          </p:txBody>
        </p:sp>
      </p:grpSp>
    </p:spTree>
    <p:extLst>
      <p:ext uri="{BB962C8B-B14F-4D97-AF65-F5344CB8AC3E}">
        <p14:creationId xmlns:p14="http://schemas.microsoft.com/office/powerpoint/2010/main" val="951658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B6F975E-7946-463A-AC06-3B5BF0F780BE}"/>
              </a:ext>
            </a:extLst>
          </p:cNvPr>
          <p:cNvSpPr txBox="1"/>
          <p:nvPr/>
        </p:nvSpPr>
        <p:spPr>
          <a:xfrm>
            <a:off x="0" y="2074878"/>
            <a:ext cx="12192000" cy="1292662"/>
          </a:xfrm>
          <a:prstGeom prst="rect">
            <a:avLst/>
          </a:prstGeom>
          <a:noFill/>
        </p:spPr>
        <p:txBody>
          <a:bodyPr wrap="square" rtlCol="0">
            <a:spAutoFit/>
          </a:bodyPr>
          <a:lstStyle/>
          <a:p>
            <a:pPr lvl="2"/>
            <a:r>
              <a:rPr lang="es-AR" sz="5400" dirty="0">
                <a:solidFill>
                  <a:srgbClr val="0070C0"/>
                </a:solidFill>
                <a:latin typeface="Yu Gothic UI Semibold" panose="020B0700000000000000" pitchFamily="34" charset="-128"/>
                <a:ea typeface="Yu Gothic UI Semibold" panose="020B0700000000000000" pitchFamily="34" charset="-128"/>
              </a:rPr>
              <a:t>ANÁLISIS</a:t>
            </a:r>
          </a:p>
          <a:p>
            <a:pPr lvl="2"/>
            <a:r>
              <a:rPr lang="es-AR" sz="2400" dirty="0">
                <a:solidFill>
                  <a:schemeClr val="accent5"/>
                </a:solidFill>
                <a:latin typeface="Yu Gothic UI Semibold" panose="020B0700000000000000" pitchFamily="34" charset="-128"/>
                <a:ea typeface="Yu Gothic UI Semibold" panose="020B0700000000000000" pitchFamily="34" charset="-128"/>
              </a:rPr>
              <a:t>ENTENDIENDO LOS DATOS</a:t>
            </a:r>
            <a:endParaRPr lang="es-AR" sz="2000" dirty="0">
              <a:solidFill>
                <a:schemeClr val="accent5"/>
              </a:solidFill>
              <a:latin typeface="Yu Gothic UI Semibold" panose="020B0700000000000000" pitchFamily="34" charset="-128"/>
              <a:ea typeface="Yu Gothic UI Semibold" panose="020B0700000000000000" pitchFamily="34" charset="-128"/>
            </a:endParaRPr>
          </a:p>
        </p:txBody>
      </p:sp>
      <p:sp>
        <p:nvSpPr>
          <p:cNvPr id="10" name="CuadroTexto 9">
            <a:extLst>
              <a:ext uri="{FF2B5EF4-FFF2-40B4-BE49-F238E27FC236}">
                <a16:creationId xmlns:a16="http://schemas.microsoft.com/office/drawing/2014/main" id="{A2526E37-1776-4677-89D7-F63249E0C7A1}"/>
              </a:ext>
            </a:extLst>
          </p:cNvPr>
          <p:cNvSpPr txBox="1"/>
          <p:nvPr/>
        </p:nvSpPr>
        <p:spPr>
          <a:xfrm>
            <a:off x="6915704" y="6998740"/>
            <a:ext cx="4323795" cy="230832"/>
          </a:xfrm>
          <a:prstGeom prst="rect">
            <a:avLst/>
          </a:prstGeom>
          <a:noFill/>
        </p:spPr>
        <p:txBody>
          <a:bodyPr wrap="square" rtlCol="0">
            <a:spAutoFit/>
          </a:bodyPr>
          <a:lstStyle/>
          <a:p>
            <a:r>
              <a:rPr lang="es-AR" sz="900">
                <a:hlinkClick r:id="rId2" tooltip="https://es.wikipedia.org/wiki/C%C3%A1ncer"/>
              </a:rPr>
              <a:t>Esta foto</a:t>
            </a:r>
            <a:r>
              <a:rPr lang="es-AR" sz="900"/>
              <a:t> de Autor desconocido está bajo licencia </a:t>
            </a:r>
            <a:r>
              <a:rPr lang="es-AR" sz="900">
                <a:hlinkClick r:id="rId3" tooltip="https://creativecommons.org/licenses/by-sa/3.0/"/>
              </a:rPr>
              <a:t>CC BY-SA</a:t>
            </a:r>
            <a:endParaRPr lang="es-AR" sz="900"/>
          </a:p>
        </p:txBody>
      </p:sp>
    </p:spTree>
    <p:extLst>
      <p:ext uri="{BB962C8B-B14F-4D97-AF65-F5344CB8AC3E}">
        <p14:creationId xmlns:p14="http://schemas.microsoft.com/office/powerpoint/2010/main" val="3382757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DF80A560-9076-47D4-8209-47788BED21D0}"/>
              </a:ext>
            </a:extLst>
          </p:cNvPr>
          <p:cNvPicPr>
            <a:picLocks noChangeAspect="1"/>
          </p:cNvPicPr>
          <p:nvPr/>
        </p:nvPicPr>
        <p:blipFill>
          <a:blip r:embed="rId2"/>
          <a:stretch>
            <a:fillRect/>
          </a:stretch>
        </p:blipFill>
        <p:spPr>
          <a:xfrm>
            <a:off x="6315075" y="2176462"/>
            <a:ext cx="5483141" cy="4350201"/>
          </a:xfrm>
          <a:prstGeom prst="rect">
            <a:avLst/>
          </a:prstGeom>
        </p:spPr>
      </p:pic>
      <p:sp>
        <p:nvSpPr>
          <p:cNvPr id="6" name="CuadroTexto 5">
            <a:extLst>
              <a:ext uri="{FF2B5EF4-FFF2-40B4-BE49-F238E27FC236}">
                <a16:creationId xmlns:a16="http://schemas.microsoft.com/office/drawing/2014/main" id="{3F4F8D52-2CED-4E93-956F-38F032F14135}"/>
              </a:ext>
            </a:extLst>
          </p:cNvPr>
          <p:cNvSpPr txBox="1"/>
          <p:nvPr/>
        </p:nvSpPr>
        <p:spPr>
          <a:xfrm>
            <a:off x="0" y="0"/>
            <a:ext cx="5256000" cy="954107"/>
          </a:xfrm>
          <a:prstGeom prst="rect">
            <a:avLst/>
          </a:prstGeom>
          <a:noFill/>
        </p:spPr>
        <p:txBody>
          <a:bodyPr wrap="square" rtlCol="0">
            <a:spAutoFit/>
          </a:bodyPr>
          <a:lstStyle/>
          <a:p>
            <a:r>
              <a:rPr lang="es-AR" sz="3600" dirty="0">
                <a:solidFill>
                  <a:srgbClr val="0070C0"/>
                </a:solidFill>
                <a:latin typeface="Yu Gothic UI Semibold" panose="020B0700000000000000" pitchFamily="34" charset="-128"/>
                <a:ea typeface="Yu Gothic UI Semibold" panose="020B0700000000000000" pitchFamily="34" charset="-128"/>
              </a:rPr>
              <a:t>ANÁLISIS</a:t>
            </a:r>
          </a:p>
          <a:p>
            <a:r>
              <a:rPr lang="es-AR" sz="2000" dirty="0">
                <a:solidFill>
                  <a:schemeClr val="accent5"/>
                </a:solidFill>
                <a:latin typeface="Yu Gothic UI Semibold" panose="020B0700000000000000" pitchFamily="34" charset="-128"/>
                <a:ea typeface="Yu Gothic UI Semibold" panose="020B0700000000000000" pitchFamily="34" charset="-128"/>
              </a:rPr>
              <a:t>CANTIDAD DE PACIENTES Y DISTRIBUCIÓN</a:t>
            </a:r>
          </a:p>
        </p:txBody>
      </p:sp>
      <p:cxnSp>
        <p:nvCxnSpPr>
          <p:cNvPr id="7" name="Conector recto 6">
            <a:extLst>
              <a:ext uri="{FF2B5EF4-FFF2-40B4-BE49-F238E27FC236}">
                <a16:creationId xmlns:a16="http://schemas.microsoft.com/office/drawing/2014/main" id="{C747E7C7-1DCE-4E88-979F-9F518F5154A0}"/>
              </a:ext>
            </a:extLst>
          </p:cNvPr>
          <p:cNvCxnSpPr>
            <a:cxnSpLocks/>
          </p:cNvCxnSpPr>
          <p:nvPr/>
        </p:nvCxnSpPr>
        <p:spPr>
          <a:xfrm>
            <a:off x="85724" y="982682"/>
            <a:ext cx="5040000" cy="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12" name="Grupo 11">
            <a:extLst>
              <a:ext uri="{FF2B5EF4-FFF2-40B4-BE49-F238E27FC236}">
                <a16:creationId xmlns:a16="http://schemas.microsoft.com/office/drawing/2014/main" id="{CE393066-701F-4905-99C1-E95615DB3935}"/>
              </a:ext>
            </a:extLst>
          </p:cNvPr>
          <p:cNvGrpSpPr/>
          <p:nvPr/>
        </p:nvGrpSpPr>
        <p:grpSpPr>
          <a:xfrm>
            <a:off x="558881" y="1262222"/>
            <a:ext cx="2792551" cy="646331"/>
            <a:chOff x="254081" y="1205072"/>
            <a:chExt cx="2792551" cy="646331"/>
          </a:xfrm>
        </p:grpSpPr>
        <p:sp>
          <p:nvSpPr>
            <p:cNvPr id="8" name="Rectángulo 7">
              <a:extLst>
                <a:ext uri="{FF2B5EF4-FFF2-40B4-BE49-F238E27FC236}">
                  <a16:creationId xmlns:a16="http://schemas.microsoft.com/office/drawing/2014/main" id="{4A657801-D585-47C7-B4F5-A2AA7B032531}"/>
                </a:ext>
              </a:extLst>
            </p:cNvPr>
            <p:cNvSpPr/>
            <p:nvPr/>
          </p:nvSpPr>
          <p:spPr>
            <a:xfrm>
              <a:off x="254081" y="1206632"/>
              <a:ext cx="1357200" cy="644771"/>
            </a:xfrm>
            <a:prstGeom prst="rect">
              <a:avLst/>
            </a:prstGeom>
            <a:solidFill>
              <a:schemeClr val="accent5">
                <a:lumMod val="20000"/>
                <a:lumOff val="80000"/>
              </a:schemeClr>
            </a:solidFill>
            <a:ln w="158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a:solidFill>
                    <a:schemeClr val="accent5">
                      <a:lumMod val="75000"/>
                    </a:schemeClr>
                  </a:solidFill>
                  <a:latin typeface="Yu Gothic UI Semibold" panose="020B0700000000000000" pitchFamily="34" charset="-128"/>
                  <a:ea typeface="Yu Gothic UI Semibold" panose="020B0700000000000000" pitchFamily="34" charset="-128"/>
                </a:rPr>
                <a:t>PACIENTES TOTALES</a:t>
              </a:r>
            </a:p>
          </p:txBody>
        </p:sp>
        <p:sp>
          <p:nvSpPr>
            <p:cNvPr id="9" name="CuadroTexto 8">
              <a:extLst>
                <a:ext uri="{FF2B5EF4-FFF2-40B4-BE49-F238E27FC236}">
                  <a16:creationId xmlns:a16="http://schemas.microsoft.com/office/drawing/2014/main" id="{474D4FB2-C694-46A7-BC59-2FA41A84EA56}"/>
                </a:ext>
              </a:extLst>
            </p:cNvPr>
            <p:cNvSpPr txBox="1"/>
            <p:nvPr/>
          </p:nvSpPr>
          <p:spPr>
            <a:xfrm>
              <a:off x="1606632" y="1205072"/>
              <a:ext cx="1440000" cy="646331"/>
            </a:xfrm>
            <a:prstGeom prst="rect">
              <a:avLst/>
            </a:prstGeom>
            <a:noFill/>
            <a:ln w="15875">
              <a:solidFill>
                <a:schemeClr val="accent5">
                  <a:lumMod val="75000"/>
                </a:schemeClr>
              </a:solidFill>
            </a:ln>
          </p:spPr>
          <p:txBody>
            <a:bodyPr wrap="square" rtlCol="0">
              <a:spAutoFit/>
            </a:bodyPr>
            <a:lstStyle/>
            <a:p>
              <a:pPr algn="ctr"/>
              <a:r>
                <a:rPr lang="es-AR" sz="3600" dirty="0">
                  <a:solidFill>
                    <a:schemeClr val="accent5">
                      <a:lumMod val="50000"/>
                    </a:schemeClr>
                  </a:solidFill>
                  <a:latin typeface="Yu Gothic UI Semibold" panose="020B0700000000000000" pitchFamily="34" charset="-128"/>
                  <a:ea typeface="Yu Gothic UI Semibold" panose="020B0700000000000000" pitchFamily="34" charset="-128"/>
                </a:rPr>
                <a:t>2.000</a:t>
              </a:r>
            </a:p>
          </p:txBody>
        </p:sp>
      </p:grpSp>
      <p:grpSp>
        <p:nvGrpSpPr>
          <p:cNvPr id="13" name="Grupo 12">
            <a:extLst>
              <a:ext uri="{FF2B5EF4-FFF2-40B4-BE49-F238E27FC236}">
                <a16:creationId xmlns:a16="http://schemas.microsoft.com/office/drawing/2014/main" id="{78C494F0-6331-4C5A-97F7-E10CFDFC3F29}"/>
              </a:ext>
            </a:extLst>
          </p:cNvPr>
          <p:cNvGrpSpPr/>
          <p:nvPr/>
        </p:nvGrpSpPr>
        <p:grpSpPr>
          <a:xfrm>
            <a:off x="4511757" y="1262221"/>
            <a:ext cx="3087825" cy="646331"/>
            <a:chOff x="406482" y="2252822"/>
            <a:chExt cx="3087825" cy="646331"/>
          </a:xfrm>
        </p:grpSpPr>
        <p:sp>
          <p:nvSpPr>
            <p:cNvPr id="10" name="Rectángulo 9">
              <a:extLst>
                <a:ext uri="{FF2B5EF4-FFF2-40B4-BE49-F238E27FC236}">
                  <a16:creationId xmlns:a16="http://schemas.microsoft.com/office/drawing/2014/main" id="{DA74D944-E30A-4F33-9E2D-0D9DE84B805F}"/>
                </a:ext>
              </a:extLst>
            </p:cNvPr>
            <p:cNvSpPr/>
            <p:nvPr/>
          </p:nvSpPr>
          <p:spPr>
            <a:xfrm>
              <a:off x="406482" y="2254382"/>
              <a:ext cx="1650918" cy="644771"/>
            </a:xfrm>
            <a:prstGeom prst="rect">
              <a:avLst/>
            </a:prstGeom>
            <a:solidFill>
              <a:schemeClr val="accent5">
                <a:lumMod val="20000"/>
                <a:lumOff val="80000"/>
              </a:schemeClr>
            </a:solidFill>
            <a:ln w="158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a:solidFill>
                    <a:schemeClr val="accent5">
                      <a:lumMod val="75000"/>
                    </a:schemeClr>
                  </a:solidFill>
                  <a:latin typeface="Yu Gothic UI Semibold" panose="020B0700000000000000" pitchFamily="34" charset="-128"/>
                  <a:ea typeface="Yu Gothic UI Semibold" panose="020B0700000000000000" pitchFamily="34" charset="-128"/>
                </a:rPr>
                <a:t>DIAGNÓSTICO POSITIVO</a:t>
              </a:r>
            </a:p>
          </p:txBody>
        </p:sp>
        <p:sp>
          <p:nvSpPr>
            <p:cNvPr id="11" name="CuadroTexto 10">
              <a:extLst>
                <a:ext uri="{FF2B5EF4-FFF2-40B4-BE49-F238E27FC236}">
                  <a16:creationId xmlns:a16="http://schemas.microsoft.com/office/drawing/2014/main" id="{C3155CF0-E6A9-41CF-A876-152D22885C62}"/>
                </a:ext>
              </a:extLst>
            </p:cNvPr>
            <p:cNvSpPr txBox="1"/>
            <p:nvPr/>
          </p:nvSpPr>
          <p:spPr>
            <a:xfrm>
              <a:off x="2054307" y="2252822"/>
              <a:ext cx="1440000" cy="646331"/>
            </a:xfrm>
            <a:prstGeom prst="rect">
              <a:avLst/>
            </a:prstGeom>
            <a:noFill/>
            <a:ln w="15875">
              <a:solidFill>
                <a:schemeClr val="accent5">
                  <a:lumMod val="75000"/>
                </a:schemeClr>
              </a:solidFill>
            </a:ln>
          </p:spPr>
          <p:txBody>
            <a:bodyPr wrap="square" rtlCol="0">
              <a:spAutoFit/>
            </a:bodyPr>
            <a:lstStyle/>
            <a:p>
              <a:pPr algn="ctr"/>
              <a:r>
                <a:rPr lang="es-AR" sz="3600" dirty="0">
                  <a:solidFill>
                    <a:schemeClr val="accent5">
                      <a:lumMod val="50000"/>
                    </a:schemeClr>
                  </a:solidFill>
                  <a:latin typeface="Yu Gothic UI Semibold" panose="020B0700000000000000" pitchFamily="34" charset="-128"/>
                  <a:ea typeface="Yu Gothic UI Semibold" panose="020B0700000000000000" pitchFamily="34" charset="-128"/>
                </a:rPr>
                <a:t>1.748</a:t>
              </a:r>
            </a:p>
          </p:txBody>
        </p:sp>
      </p:grpSp>
      <p:grpSp>
        <p:nvGrpSpPr>
          <p:cNvPr id="14" name="Grupo 13">
            <a:extLst>
              <a:ext uri="{FF2B5EF4-FFF2-40B4-BE49-F238E27FC236}">
                <a16:creationId xmlns:a16="http://schemas.microsoft.com/office/drawing/2014/main" id="{5C5DF48F-B0AF-4C59-8360-8782BC83CB84}"/>
              </a:ext>
            </a:extLst>
          </p:cNvPr>
          <p:cNvGrpSpPr/>
          <p:nvPr/>
        </p:nvGrpSpPr>
        <p:grpSpPr>
          <a:xfrm>
            <a:off x="8464632" y="1262220"/>
            <a:ext cx="3087825" cy="646331"/>
            <a:chOff x="406482" y="2252822"/>
            <a:chExt cx="3087825" cy="646331"/>
          </a:xfrm>
        </p:grpSpPr>
        <p:sp>
          <p:nvSpPr>
            <p:cNvPr id="15" name="Rectángulo 14">
              <a:extLst>
                <a:ext uri="{FF2B5EF4-FFF2-40B4-BE49-F238E27FC236}">
                  <a16:creationId xmlns:a16="http://schemas.microsoft.com/office/drawing/2014/main" id="{5073CF54-7D24-4134-9079-E1A2D8A6411D}"/>
                </a:ext>
              </a:extLst>
            </p:cNvPr>
            <p:cNvSpPr/>
            <p:nvPr/>
          </p:nvSpPr>
          <p:spPr>
            <a:xfrm>
              <a:off x="406482" y="2254382"/>
              <a:ext cx="1650918" cy="644771"/>
            </a:xfrm>
            <a:prstGeom prst="rect">
              <a:avLst/>
            </a:prstGeom>
            <a:solidFill>
              <a:schemeClr val="accent5">
                <a:lumMod val="20000"/>
                <a:lumOff val="80000"/>
              </a:schemeClr>
            </a:solidFill>
            <a:ln w="158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a:solidFill>
                    <a:schemeClr val="accent5">
                      <a:lumMod val="75000"/>
                    </a:schemeClr>
                  </a:solidFill>
                  <a:latin typeface="Yu Gothic UI Semibold" panose="020B0700000000000000" pitchFamily="34" charset="-128"/>
                  <a:ea typeface="Yu Gothic UI Semibold" panose="020B0700000000000000" pitchFamily="34" charset="-128"/>
                </a:rPr>
                <a:t>DIAGNÓSTICO NEGATIVO</a:t>
              </a:r>
            </a:p>
          </p:txBody>
        </p:sp>
        <p:sp>
          <p:nvSpPr>
            <p:cNvPr id="16" name="CuadroTexto 15">
              <a:extLst>
                <a:ext uri="{FF2B5EF4-FFF2-40B4-BE49-F238E27FC236}">
                  <a16:creationId xmlns:a16="http://schemas.microsoft.com/office/drawing/2014/main" id="{2B2C7FBB-B684-4589-A581-DEE9A1FC91A4}"/>
                </a:ext>
              </a:extLst>
            </p:cNvPr>
            <p:cNvSpPr txBox="1"/>
            <p:nvPr/>
          </p:nvSpPr>
          <p:spPr>
            <a:xfrm>
              <a:off x="2054307" y="2252822"/>
              <a:ext cx="1440000" cy="646331"/>
            </a:xfrm>
            <a:prstGeom prst="rect">
              <a:avLst/>
            </a:prstGeom>
            <a:noFill/>
            <a:ln w="15875">
              <a:solidFill>
                <a:schemeClr val="accent5">
                  <a:lumMod val="75000"/>
                </a:schemeClr>
              </a:solidFill>
            </a:ln>
          </p:spPr>
          <p:txBody>
            <a:bodyPr wrap="square" rtlCol="0">
              <a:spAutoFit/>
            </a:bodyPr>
            <a:lstStyle/>
            <a:p>
              <a:pPr algn="ctr"/>
              <a:r>
                <a:rPr lang="es-AR" sz="3600" dirty="0">
                  <a:solidFill>
                    <a:schemeClr val="accent5">
                      <a:lumMod val="50000"/>
                    </a:schemeClr>
                  </a:solidFill>
                  <a:latin typeface="Yu Gothic UI Semibold" panose="020B0700000000000000" pitchFamily="34" charset="-128"/>
                  <a:ea typeface="Yu Gothic UI Semibold" panose="020B0700000000000000" pitchFamily="34" charset="-128"/>
                </a:rPr>
                <a:t>252</a:t>
              </a:r>
            </a:p>
          </p:txBody>
        </p:sp>
      </p:grpSp>
      <p:grpSp>
        <p:nvGrpSpPr>
          <p:cNvPr id="21" name="Grupo 20">
            <a:extLst>
              <a:ext uri="{FF2B5EF4-FFF2-40B4-BE49-F238E27FC236}">
                <a16:creationId xmlns:a16="http://schemas.microsoft.com/office/drawing/2014/main" id="{2724AAB4-A908-4E6E-97EA-D0F98109B97F}"/>
              </a:ext>
            </a:extLst>
          </p:cNvPr>
          <p:cNvGrpSpPr/>
          <p:nvPr/>
        </p:nvGrpSpPr>
        <p:grpSpPr>
          <a:xfrm>
            <a:off x="862323" y="3562002"/>
            <a:ext cx="4474893" cy="1579120"/>
            <a:chOff x="554307" y="2857506"/>
            <a:chExt cx="4474893" cy="1579120"/>
          </a:xfrm>
        </p:grpSpPr>
        <p:sp>
          <p:nvSpPr>
            <p:cNvPr id="19" name="CuadroTexto 18">
              <a:extLst>
                <a:ext uri="{FF2B5EF4-FFF2-40B4-BE49-F238E27FC236}">
                  <a16:creationId xmlns:a16="http://schemas.microsoft.com/office/drawing/2014/main" id="{C9A930AF-75BC-4003-B1B5-9192911C94DE}"/>
                </a:ext>
              </a:extLst>
            </p:cNvPr>
            <p:cNvSpPr txBox="1"/>
            <p:nvPr/>
          </p:nvSpPr>
          <p:spPr>
            <a:xfrm>
              <a:off x="558881" y="3267075"/>
              <a:ext cx="4470319" cy="1169551"/>
            </a:xfrm>
            <a:prstGeom prst="rect">
              <a:avLst/>
            </a:prstGeom>
            <a:noFill/>
            <a:ln w="15875">
              <a:solidFill>
                <a:schemeClr val="accent5">
                  <a:lumMod val="75000"/>
                </a:schemeClr>
              </a:solidFill>
            </a:ln>
          </p:spPr>
          <p:txBody>
            <a:bodyPr wrap="square" rtlCol="0">
              <a:spAutoFit/>
            </a:bodyPr>
            <a:lstStyle/>
            <a:p>
              <a:r>
                <a:rPr lang="es-AR" sz="1400" dirty="0">
                  <a:solidFill>
                    <a:schemeClr val="accent5">
                      <a:lumMod val="50000"/>
                    </a:schemeClr>
                  </a:solidFill>
                  <a:latin typeface="Yu Gothic UI Semibold" panose="020B0700000000000000" pitchFamily="34" charset="-128"/>
                  <a:ea typeface="Yu Gothic UI Semibold" panose="020B0700000000000000" pitchFamily="34" charset="-128"/>
                </a:rPr>
                <a:t>PODEMOS DESTACAR QUE LOS 2.000 PACIENTES QUE FIGURAN EN NUESTRO SET DE DATOS EL 87% TIENE DIAGNÓSTICO POSITIVO, POR LO QUE YA DESDE ESTE PUNTO VEMOS QUE TENEMOS UNA MUESTRA MUY SESGADA</a:t>
              </a:r>
            </a:p>
          </p:txBody>
        </p:sp>
        <p:sp>
          <p:nvSpPr>
            <p:cNvPr id="20" name="Rectángulo 19">
              <a:extLst>
                <a:ext uri="{FF2B5EF4-FFF2-40B4-BE49-F238E27FC236}">
                  <a16:creationId xmlns:a16="http://schemas.microsoft.com/office/drawing/2014/main" id="{76788172-6208-4174-8018-A81257DF44A0}"/>
                </a:ext>
              </a:extLst>
            </p:cNvPr>
            <p:cNvSpPr/>
            <p:nvPr/>
          </p:nvSpPr>
          <p:spPr>
            <a:xfrm>
              <a:off x="554307" y="2857506"/>
              <a:ext cx="1950768" cy="409569"/>
            </a:xfrm>
            <a:prstGeom prst="rect">
              <a:avLst/>
            </a:prstGeom>
            <a:solidFill>
              <a:schemeClr val="accent5">
                <a:lumMod val="20000"/>
                <a:lumOff val="80000"/>
              </a:schemeClr>
            </a:solidFill>
            <a:ln w="158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a:solidFill>
                    <a:schemeClr val="accent5">
                      <a:lumMod val="75000"/>
                    </a:schemeClr>
                  </a:solidFill>
                  <a:latin typeface="Yu Gothic UI Semibold" panose="020B0700000000000000" pitchFamily="34" charset="-128"/>
                  <a:ea typeface="Yu Gothic UI Semibold" panose="020B0700000000000000" pitchFamily="34" charset="-128"/>
                </a:rPr>
                <a:t>OBSERVACIONES</a:t>
              </a:r>
            </a:p>
          </p:txBody>
        </p:sp>
      </p:grpSp>
    </p:spTree>
    <p:extLst>
      <p:ext uri="{BB962C8B-B14F-4D97-AF65-F5344CB8AC3E}">
        <p14:creationId xmlns:p14="http://schemas.microsoft.com/office/powerpoint/2010/main" val="1217871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BAF823F-0FE6-40FD-AAE7-1C373B456350}"/>
              </a:ext>
            </a:extLst>
          </p:cNvPr>
          <p:cNvSpPr txBox="1"/>
          <p:nvPr/>
        </p:nvSpPr>
        <p:spPr>
          <a:xfrm>
            <a:off x="0" y="0"/>
            <a:ext cx="5600700" cy="954107"/>
          </a:xfrm>
          <a:prstGeom prst="rect">
            <a:avLst/>
          </a:prstGeom>
          <a:noFill/>
        </p:spPr>
        <p:txBody>
          <a:bodyPr wrap="square" rtlCol="0">
            <a:spAutoFit/>
          </a:bodyPr>
          <a:lstStyle/>
          <a:p>
            <a:r>
              <a:rPr lang="es-AR" sz="3600" dirty="0">
                <a:solidFill>
                  <a:srgbClr val="0070C0"/>
                </a:solidFill>
                <a:latin typeface="Yu Gothic UI Semibold" panose="020B0700000000000000" pitchFamily="34" charset="-128"/>
                <a:ea typeface="Yu Gothic UI Semibold" panose="020B0700000000000000" pitchFamily="34" charset="-128"/>
              </a:rPr>
              <a:t>ANÁLISIS</a:t>
            </a:r>
          </a:p>
          <a:p>
            <a:r>
              <a:rPr lang="es-AR" sz="2000" dirty="0">
                <a:solidFill>
                  <a:schemeClr val="accent5"/>
                </a:solidFill>
                <a:latin typeface="Yu Gothic UI Semibold" panose="020B0700000000000000" pitchFamily="34" charset="-128"/>
                <a:ea typeface="Yu Gothic UI Semibold" panose="020B0700000000000000" pitchFamily="34" charset="-128"/>
              </a:rPr>
              <a:t>DISTRIBUCIÓN POR GÉNERO Y DIAGNÓSTICO</a:t>
            </a:r>
          </a:p>
        </p:txBody>
      </p:sp>
      <p:cxnSp>
        <p:nvCxnSpPr>
          <p:cNvPr id="4" name="Conector recto 3">
            <a:extLst>
              <a:ext uri="{FF2B5EF4-FFF2-40B4-BE49-F238E27FC236}">
                <a16:creationId xmlns:a16="http://schemas.microsoft.com/office/drawing/2014/main" id="{5816244D-0575-4DFA-A770-4C6BD87E1A0E}"/>
              </a:ext>
            </a:extLst>
          </p:cNvPr>
          <p:cNvCxnSpPr>
            <a:cxnSpLocks/>
          </p:cNvCxnSpPr>
          <p:nvPr/>
        </p:nvCxnSpPr>
        <p:spPr>
          <a:xfrm>
            <a:off x="85724" y="982682"/>
            <a:ext cx="5328000" cy="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5" name="Grupo 4">
            <a:extLst>
              <a:ext uri="{FF2B5EF4-FFF2-40B4-BE49-F238E27FC236}">
                <a16:creationId xmlns:a16="http://schemas.microsoft.com/office/drawing/2014/main" id="{BDFE826B-89F2-44BE-8E1F-51C99C8D84AD}"/>
              </a:ext>
            </a:extLst>
          </p:cNvPr>
          <p:cNvGrpSpPr/>
          <p:nvPr/>
        </p:nvGrpSpPr>
        <p:grpSpPr>
          <a:xfrm>
            <a:off x="558881" y="1262222"/>
            <a:ext cx="2792551" cy="646331"/>
            <a:chOff x="254081" y="1205072"/>
            <a:chExt cx="2792551" cy="646331"/>
          </a:xfrm>
        </p:grpSpPr>
        <p:sp>
          <p:nvSpPr>
            <p:cNvPr id="6" name="Rectángulo 5">
              <a:extLst>
                <a:ext uri="{FF2B5EF4-FFF2-40B4-BE49-F238E27FC236}">
                  <a16:creationId xmlns:a16="http://schemas.microsoft.com/office/drawing/2014/main" id="{0E388BEF-9D79-41B2-A3CA-331B63BC235A}"/>
                </a:ext>
              </a:extLst>
            </p:cNvPr>
            <p:cNvSpPr/>
            <p:nvPr/>
          </p:nvSpPr>
          <p:spPr>
            <a:xfrm>
              <a:off x="254081" y="1206632"/>
              <a:ext cx="1355645" cy="644771"/>
            </a:xfrm>
            <a:prstGeom prst="rect">
              <a:avLst/>
            </a:prstGeom>
            <a:solidFill>
              <a:schemeClr val="accent5">
                <a:lumMod val="20000"/>
                <a:lumOff val="80000"/>
              </a:schemeClr>
            </a:solidFill>
            <a:ln w="158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a:solidFill>
                    <a:schemeClr val="accent5">
                      <a:lumMod val="75000"/>
                    </a:schemeClr>
                  </a:solidFill>
                  <a:latin typeface="Yu Gothic UI Semibold" panose="020B0700000000000000" pitchFamily="34" charset="-128"/>
                  <a:ea typeface="Yu Gothic UI Semibold" panose="020B0700000000000000" pitchFamily="34" charset="-128"/>
                </a:rPr>
                <a:t>PACIENTES TOTALES</a:t>
              </a:r>
            </a:p>
          </p:txBody>
        </p:sp>
        <p:sp>
          <p:nvSpPr>
            <p:cNvPr id="7" name="CuadroTexto 6">
              <a:extLst>
                <a:ext uri="{FF2B5EF4-FFF2-40B4-BE49-F238E27FC236}">
                  <a16:creationId xmlns:a16="http://schemas.microsoft.com/office/drawing/2014/main" id="{17ED2B53-88CD-4BD2-995D-C088F6562A23}"/>
                </a:ext>
              </a:extLst>
            </p:cNvPr>
            <p:cNvSpPr txBox="1"/>
            <p:nvPr/>
          </p:nvSpPr>
          <p:spPr>
            <a:xfrm>
              <a:off x="1606632" y="1205072"/>
              <a:ext cx="1440000" cy="646331"/>
            </a:xfrm>
            <a:prstGeom prst="rect">
              <a:avLst/>
            </a:prstGeom>
            <a:noFill/>
            <a:ln w="15875">
              <a:solidFill>
                <a:schemeClr val="accent5">
                  <a:lumMod val="75000"/>
                </a:schemeClr>
              </a:solidFill>
            </a:ln>
          </p:spPr>
          <p:txBody>
            <a:bodyPr wrap="square" rtlCol="0">
              <a:spAutoFit/>
            </a:bodyPr>
            <a:lstStyle/>
            <a:p>
              <a:pPr algn="ctr"/>
              <a:r>
                <a:rPr lang="es-AR" sz="3600" dirty="0">
                  <a:solidFill>
                    <a:schemeClr val="accent5">
                      <a:lumMod val="50000"/>
                    </a:schemeClr>
                  </a:solidFill>
                  <a:latin typeface="Yu Gothic UI Semibold" panose="020B0700000000000000" pitchFamily="34" charset="-128"/>
                  <a:ea typeface="Yu Gothic UI Semibold" panose="020B0700000000000000" pitchFamily="34" charset="-128"/>
                </a:rPr>
                <a:t>2.000</a:t>
              </a:r>
            </a:p>
          </p:txBody>
        </p:sp>
      </p:grpSp>
      <p:grpSp>
        <p:nvGrpSpPr>
          <p:cNvPr id="8" name="Grupo 7">
            <a:extLst>
              <a:ext uri="{FF2B5EF4-FFF2-40B4-BE49-F238E27FC236}">
                <a16:creationId xmlns:a16="http://schemas.microsoft.com/office/drawing/2014/main" id="{44E922D2-4450-4141-BBF2-B99C9943984F}"/>
              </a:ext>
            </a:extLst>
          </p:cNvPr>
          <p:cNvGrpSpPr/>
          <p:nvPr/>
        </p:nvGrpSpPr>
        <p:grpSpPr>
          <a:xfrm>
            <a:off x="3665650" y="1262222"/>
            <a:ext cx="2327194" cy="646331"/>
            <a:chOff x="254081" y="1205072"/>
            <a:chExt cx="2327194" cy="646331"/>
          </a:xfrm>
        </p:grpSpPr>
        <p:sp>
          <p:nvSpPr>
            <p:cNvPr id="9" name="Rectángulo 8">
              <a:extLst>
                <a:ext uri="{FF2B5EF4-FFF2-40B4-BE49-F238E27FC236}">
                  <a16:creationId xmlns:a16="http://schemas.microsoft.com/office/drawing/2014/main" id="{302AD5E8-3E37-4F64-A3BB-86F0070E9AFE}"/>
                </a:ext>
              </a:extLst>
            </p:cNvPr>
            <p:cNvSpPr/>
            <p:nvPr/>
          </p:nvSpPr>
          <p:spPr>
            <a:xfrm>
              <a:off x="254081" y="1206632"/>
              <a:ext cx="1250869" cy="644771"/>
            </a:xfrm>
            <a:prstGeom prst="rect">
              <a:avLst/>
            </a:prstGeom>
            <a:solidFill>
              <a:schemeClr val="accent5">
                <a:lumMod val="20000"/>
                <a:lumOff val="80000"/>
              </a:schemeClr>
            </a:solidFill>
            <a:ln w="158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a:solidFill>
                    <a:schemeClr val="accent5">
                      <a:lumMod val="75000"/>
                    </a:schemeClr>
                  </a:solidFill>
                  <a:latin typeface="Yu Gothic UI Semibold" panose="020B0700000000000000" pitchFamily="34" charset="-128"/>
                  <a:ea typeface="Yu Gothic UI Semibold" panose="020B0700000000000000" pitchFamily="34" charset="-128"/>
                </a:rPr>
                <a:t>MUJERES</a:t>
              </a:r>
            </a:p>
          </p:txBody>
        </p:sp>
        <p:sp>
          <p:nvSpPr>
            <p:cNvPr id="10" name="CuadroTexto 9">
              <a:extLst>
                <a:ext uri="{FF2B5EF4-FFF2-40B4-BE49-F238E27FC236}">
                  <a16:creationId xmlns:a16="http://schemas.microsoft.com/office/drawing/2014/main" id="{6456799C-01B2-4AF8-8256-3BEECCDA34E5}"/>
                </a:ext>
              </a:extLst>
            </p:cNvPr>
            <p:cNvSpPr txBox="1"/>
            <p:nvPr/>
          </p:nvSpPr>
          <p:spPr>
            <a:xfrm>
              <a:off x="1501857" y="1205072"/>
              <a:ext cx="1079418" cy="646331"/>
            </a:xfrm>
            <a:prstGeom prst="rect">
              <a:avLst/>
            </a:prstGeom>
            <a:noFill/>
            <a:ln w="15875">
              <a:solidFill>
                <a:schemeClr val="accent5">
                  <a:lumMod val="75000"/>
                </a:schemeClr>
              </a:solidFill>
            </a:ln>
          </p:spPr>
          <p:txBody>
            <a:bodyPr wrap="square" rtlCol="0">
              <a:spAutoFit/>
            </a:bodyPr>
            <a:lstStyle/>
            <a:p>
              <a:pPr algn="ctr"/>
              <a:r>
                <a:rPr lang="es-AR" sz="3600" dirty="0">
                  <a:solidFill>
                    <a:schemeClr val="accent5">
                      <a:lumMod val="50000"/>
                    </a:schemeClr>
                  </a:solidFill>
                  <a:latin typeface="Yu Gothic UI Semibold" panose="020B0700000000000000" pitchFamily="34" charset="-128"/>
                  <a:ea typeface="Yu Gothic UI Semibold" panose="020B0700000000000000" pitchFamily="34" charset="-128"/>
                </a:rPr>
                <a:t>916</a:t>
              </a:r>
            </a:p>
          </p:txBody>
        </p:sp>
      </p:grpSp>
      <p:grpSp>
        <p:nvGrpSpPr>
          <p:cNvPr id="11" name="Grupo 10">
            <a:extLst>
              <a:ext uri="{FF2B5EF4-FFF2-40B4-BE49-F238E27FC236}">
                <a16:creationId xmlns:a16="http://schemas.microsoft.com/office/drawing/2014/main" id="{954FB5F5-17E6-4A52-A8F6-7DBE34E13F4C}"/>
              </a:ext>
            </a:extLst>
          </p:cNvPr>
          <p:cNvGrpSpPr/>
          <p:nvPr/>
        </p:nvGrpSpPr>
        <p:grpSpPr>
          <a:xfrm>
            <a:off x="6307062" y="1262220"/>
            <a:ext cx="2500576" cy="646331"/>
            <a:chOff x="254081" y="1205072"/>
            <a:chExt cx="2500576" cy="646331"/>
          </a:xfrm>
        </p:grpSpPr>
        <p:sp>
          <p:nvSpPr>
            <p:cNvPr id="12" name="Rectángulo 11">
              <a:extLst>
                <a:ext uri="{FF2B5EF4-FFF2-40B4-BE49-F238E27FC236}">
                  <a16:creationId xmlns:a16="http://schemas.microsoft.com/office/drawing/2014/main" id="{80D3C416-749E-4C1A-BA5A-E8F9655BA0FA}"/>
                </a:ext>
              </a:extLst>
            </p:cNvPr>
            <p:cNvSpPr/>
            <p:nvPr/>
          </p:nvSpPr>
          <p:spPr>
            <a:xfrm>
              <a:off x="254081" y="1206632"/>
              <a:ext cx="1252800" cy="644771"/>
            </a:xfrm>
            <a:prstGeom prst="rect">
              <a:avLst/>
            </a:prstGeom>
            <a:solidFill>
              <a:schemeClr val="accent5">
                <a:lumMod val="20000"/>
                <a:lumOff val="80000"/>
              </a:schemeClr>
            </a:solidFill>
            <a:ln w="158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a:solidFill>
                    <a:schemeClr val="accent5">
                      <a:lumMod val="75000"/>
                    </a:schemeClr>
                  </a:solidFill>
                  <a:latin typeface="Yu Gothic UI Semibold" panose="020B0700000000000000" pitchFamily="34" charset="-128"/>
                  <a:ea typeface="Yu Gothic UI Semibold" panose="020B0700000000000000" pitchFamily="34" charset="-128"/>
                </a:rPr>
                <a:t>HOMBRES</a:t>
              </a:r>
            </a:p>
          </p:txBody>
        </p:sp>
        <p:sp>
          <p:nvSpPr>
            <p:cNvPr id="13" name="CuadroTexto 12">
              <a:extLst>
                <a:ext uri="{FF2B5EF4-FFF2-40B4-BE49-F238E27FC236}">
                  <a16:creationId xmlns:a16="http://schemas.microsoft.com/office/drawing/2014/main" id="{28F61FC3-3609-42C7-A3B8-F1F072296BCA}"/>
                </a:ext>
              </a:extLst>
            </p:cNvPr>
            <p:cNvSpPr txBox="1"/>
            <p:nvPr/>
          </p:nvSpPr>
          <p:spPr>
            <a:xfrm>
              <a:off x="1501857" y="1205072"/>
              <a:ext cx="1252800" cy="646331"/>
            </a:xfrm>
            <a:prstGeom prst="rect">
              <a:avLst/>
            </a:prstGeom>
            <a:noFill/>
            <a:ln w="15875">
              <a:solidFill>
                <a:schemeClr val="accent5">
                  <a:lumMod val="75000"/>
                </a:schemeClr>
              </a:solidFill>
            </a:ln>
          </p:spPr>
          <p:txBody>
            <a:bodyPr wrap="square" rtlCol="0">
              <a:spAutoFit/>
            </a:bodyPr>
            <a:lstStyle/>
            <a:p>
              <a:pPr algn="ctr"/>
              <a:r>
                <a:rPr lang="es-AR" sz="3600" dirty="0">
                  <a:solidFill>
                    <a:schemeClr val="accent5">
                      <a:lumMod val="50000"/>
                    </a:schemeClr>
                  </a:solidFill>
                  <a:latin typeface="Yu Gothic UI Semibold" panose="020B0700000000000000" pitchFamily="34" charset="-128"/>
                  <a:ea typeface="Yu Gothic UI Semibold" panose="020B0700000000000000" pitchFamily="34" charset="-128"/>
                </a:rPr>
                <a:t>873</a:t>
              </a:r>
            </a:p>
          </p:txBody>
        </p:sp>
      </p:grpSp>
      <p:grpSp>
        <p:nvGrpSpPr>
          <p:cNvPr id="17" name="Grupo 16">
            <a:extLst>
              <a:ext uri="{FF2B5EF4-FFF2-40B4-BE49-F238E27FC236}">
                <a16:creationId xmlns:a16="http://schemas.microsoft.com/office/drawing/2014/main" id="{9E2BFF71-2169-4A44-9B98-7CBB1AC30C5C}"/>
              </a:ext>
            </a:extLst>
          </p:cNvPr>
          <p:cNvGrpSpPr/>
          <p:nvPr/>
        </p:nvGrpSpPr>
        <p:grpSpPr>
          <a:xfrm>
            <a:off x="558881" y="2285652"/>
            <a:ext cx="4474893" cy="1363676"/>
            <a:chOff x="554307" y="2857506"/>
            <a:chExt cx="4474893" cy="1363676"/>
          </a:xfrm>
        </p:grpSpPr>
        <p:sp>
          <p:nvSpPr>
            <p:cNvPr id="18" name="CuadroTexto 17">
              <a:extLst>
                <a:ext uri="{FF2B5EF4-FFF2-40B4-BE49-F238E27FC236}">
                  <a16:creationId xmlns:a16="http://schemas.microsoft.com/office/drawing/2014/main" id="{A7173490-E2BC-4C29-B86D-22CA72C47FEC}"/>
                </a:ext>
              </a:extLst>
            </p:cNvPr>
            <p:cNvSpPr txBox="1"/>
            <p:nvPr/>
          </p:nvSpPr>
          <p:spPr>
            <a:xfrm>
              <a:off x="558881" y="3267075"/>
              <a:ext cx="4470319" cy="954107"/>
            </a:xfrm>
            <a:prstGeom prst="rect">
              <a:avLst/>
            </a:prstGeom>
            <a:noFill/>
            <a:ln w="15875">
              <a:solidFill>
                <a:schemeClr val="accent5">
                  <a:lumMod val="75000"/>
                </a:schemeClr>
              </a:solidFill>
            </a:ln>
          </p:spPr>
          <p:txBody>
            <a:bodyPr wrap="square" rtlCol="0">
              <a:spAutoFit/>
            </a:bodyPr>
            <a:lstStyle/>
            <a:p>
              <a:r>
                <a:rPr lang="es-AR" sz="1400" dirty="0">
                  <a:solidFill>
                    <a:schemeClr val="accent5">
                      <a:lumMod val="50000"/>
                    </a:schemeClr>
                  </a:solidFill>
                  <a:latin typeface="Yu Gothic UI Semibold" panose="020B0700000000000000" pitchFamily="34" charset="-128"/>
                  <a:ea typeface="Yu Gothic UI Semibold" panose="020B0700000000000000" pitchFamily="34" charset="-128"/>
                </a:rPr>
                <a:t>ENTRE HOMBRES Y MUJERES REPRESENTAN EL 90% DE LA MUESTRA RESPECTO AL TOTAL, ADEMÁS DE QUE REPRESENTAN EL 75% DE LOS PACIENTES CON DIAGNÓSTICO POSITIVO.</a:t>
              </a:r>
            </a:p>
          </p:txBody>
        </p:sp>
        <p:sp>
          <p:nvSpPr>
            <p:cNvPr id="19" name="Rectángulo 18">
              <a:extLst>
                <a:ext uri="{FF2B5EF4-FFF2-40B4-BE49-F238E27FC236}">
                  <a16:creationId xmlns:a16="http://schemas.microsoft.com/office/drawing/2014/main" id="{24028CDE-812C-404B-8F98-C25C08E850BE}"/>
                </a:ext>
              </a:extLst>
            </p:cNvPr>
            <p:cNvSpPr/>
            <p:nvPr/>
          </p:nvSpPr>
          <p:spPr>
            <a:xfrm>
              <a:off x="554307" y="2857506"/>
              <a:ext cx="1950768" cy="409569"/>
            </a:xfrm>
            <a:prstGeom prst="rect">
              <a:avLst/>
            </a:prstGeom>
            <a:solidFill>
              <a:schemeClr val="accent5">
                <a:lumMod val="20000"/>
                <a:lumOff val="80000"/>
              </a:schemeClr>
            </a:solidFill>
            <a:ln w="158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a:solidFill>
                    <a:schemeClr val="accent5">
                      <a:lumMod val="75000"/>
                    </a:schemeClr>
                  </a:solidFill>
                  <a:latin typeface="Yu Gothic UI Semibold" panose="020B0700000000000000" pitchFamily="34" charset="-128"/>
                  <a:ea typeface="Yu Gothic UI Semibold" panose="020B0700000000000000" pitchFamily="34" charset="-128"/>
                </a:rPr>
                <a:t>OBSERVACIONES</a:t>
              </a:r>
            </a:p>
          </p:txBody>
        </p:sp>
      </p:grpSp>
      <p:grpSp>
        <p:nvGrpSpPr>
          <p:cNvPr id="31" name="Grupo 30">
            <a:extLst>
              <a:ext uri="{FF2B5EF4-FFF2-40B4-BE49-F238E27FC236}">
                <a16:creationId xmlns:a16="http://schemas.microsoft.com/office/drawing/2014/main" id="{D834A094-DDA2-46CF-8C37-DF97C36ED542}"/>
              </a:ext>
            </a:extLst>
          </p:cNvPr>
          <p:cNvGrpSpPr/>
          <p:nvPr/>
        </p:nvGrpSpPr>
        <p:grpSpPr>
          <a:xfrm>
            <a:off x="9121856" y="1262220"/>
            <a:ext cx="2500576" cy="646331"/>
            <a:chOff x="254081" y="1205072"/>
            <a:chExt cx="2500576" cy="646331"/>
          </a:xfrm>
        </p:grpSpPr>
        <p:sp>
          <p:nvSpPr>
            <p:cNvPr id="32" name="Rectángulo 31">
              <a:extLst>
                <a:ext uri="{FF2B5EF4-FFF2-40B4-BE49-F238E27FC236}">
                  <a16:creationId xmlns:a16="http://schemas.microsoft.com/office/drawing/2014/main" id="{82EBBEE1-1B7C-45DC-BA19-51E422A4B95E}"/>
                </a:ext>
              </a:extLst>
            </p:cNvPr>
            <p:cNvSpPr/>
            <p:nvPr/>
          </p:nvSpPr>
          <p:spPr>
            <a:xfrm>
              <a:off x="254081" y="1206632"/>
              <a:ext cx="1252800" cy="644771"/>
            </a:xfrm>
            <a:prstGeom prst="rect">
              <a:avLst/>
            </a:prstGeom>
            <a:solidFill>
              <a:schemeClr val="accent5">
                <a:lumMod val="20000"/>
                <a:lumOff val="80000"/>
              </a:schemeClr>
            </a:solidFill>
            <a:ln w="158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a:solidFill>
                    <a:schemeClr val="accent5">
                      <a:lumMod val="75000"/>
                    </a:schemeClr>
                  </a:solidFill>
                  <a:latin typeface="Yu Gothic UI Semibold" panose="020B0700000000000000" pitchFamily="34" charset="-128"/>
                  <a:ea typeface="Yu Gothic UI Semibold" panose="020B0700000000000000" pitchFamily="34" charset="-128"/>
                </a:rPr>
                <a:t>OTROS</a:t>
              </a:r>
            </a:p>
          </p:txBody>
        </p:sp>
        <p:sp>
          <p:nvSpPr>
            <p:cNvPr id="33" name="CuadroTexto 32">
              <a:extLst>
                <a:ext uri="{FF2B5EF4-FFF2-40B4-BE49-F238E27FC236}">
                  <a16:creationId xmlns:a16="http://schemas.microsoft.com/office/drawing/2014/main" id="{2CBAB950-1464-4043-B891-E2C0F322F4D7}"/>
                </a:ext>
              </a:extLst>
            </p:cNvPr>
            <p:cNvSpPr txBox="1"/>
            <p:nvPr/>
          </p:nvSpPr>
          <p:spPr>
            <a:xfrm>
              <a:off x="1501857" y="1205072"/>
              <a:ext cx="1252800" cy="646331"/>
            </a:xfrm>
            <a:prstGeom prst="rect">
              <a:avLst/>
            </a:prstGeom>
            <a:noFill/>
            <a:ln w="15875">
              <a:solidFill>
                <a:schemeClr val="accent5">
                  <a:lumMod val="75000"/>
                </a:schemeClr>
              </a:solidFill>
            </a:ln>
          </p:spPr>
          <p:txBody>
            <a:bodyPr wrap="square" rtlCol="0">
              <a:spAutoFit/>
            </a:bodyPr>
            <a:lstStyle/>
            <a:p>
              <a:pPr algn="ctr"/>
              <a:r>
                <a:rPr lang="es-AR" sz="3600" dirty="0">
                  <a:solidFill>
                    <a:schemeClr val="accent5">
                      <a:lumMod val="50000"/>
                    </a:schemeClr>
                  </a:solidFill>
                  <a:latin typeface="Yu Gothic UI Semibold" panose="020B0700000000000000" pitchFamily="34" charset="-128"/>
                  <a:ea typeface="Yu Gothic UI Semibold" panose="020B0700000000000000" pitchFamily="34" charset="-128"/>
                </a:rPr>
                <a:t>211</a:t>
              </a:r>
            </a:p>
          </p:txBody>
        </p:sp>
      </p:grpSp>
      <p:grpSp>
        <p:nvGrpSpPr>
          <p:cNvPr id="37" name="Grupo 36">
            <a:extLst>
              <a:ext uri="{FF2B5EF4-FFF2-40B4-BE49-F238E27FC236}">
                <a16:creationId xmlns:a16="http://schemas.microsoft.com/office/drawing/2014/main" id="{DE0AD3DE-7B45-472A-87CE-D2849EF8C814}"/>
              </a:ext>
            </a:extLst>
          </p:cNvPr>
          <p:cNvGrpSpPr/>
          <p:nvPr/>
        </p:nvGrpSpPr>
        <p:grpSpPr>
          <a:xfrm>
            <a:off x="244556" y="4007584"/>
            <a:ext cx="4965619" cy="2578797"/>
            <a:chOff x="244556" y="4007584"/>
            <a:chExt cx="4965619" cy="2578797"/>
          </a:xfrm>
        </p:grpSpPr>
        <p:grpSp>
          <p:nvGrpSpPr>
            <p:cNvPr id="20" name="Grupo 19">
              <a:extLst>
                <a:ext uri="{FF2B5EF4-FFF2-40B4-BE49-F238E27FC236}">
                  <a16:creationId xmlns:a16="http://schemas.microsoft.com/office/drawing/2014/main" id="{DC2F27A5-53C6-4466-89ED-EAE11B58A29C}"/>
                </a:ext>
              </a:extLst>
            </p:cNvPr>
            <p:cNvGrpSpPr/>
            <p:nvPr/>
          </p:nvGrpSpPr>
          <p:grpSpPr>
            <a:xfrm>
              <a:off x="244556" y="4656112"/>
              <a:ext cx="3087826" cy="646331"/>
              <a:chOff x="254081" y="1205072"/>
              <a:chExt cx="3087826" cy="646331"/>
            </a:xfrm>
          </p:grpSpPr>
          <p:sp>
            <p:nvSpPr>
              <p:cNvPr id="21" name="Rectángulo 20">
                <a:extLst>
                  <a:ext uri="{FF2B5EF4-FFF2-40B4-BE49-F238E27FC236}">
                    <a16:creationId xmlns:a16="http://schemas.microsoft.com/office/drawing/2014/main" id="{FDCF0E4D-E078-4E6E-A35D-F6B2F6BB8577}"/>
                  </a:ext>
                </a:extLst>
              </p:cNvPr>
              <p:cNvSpPr/>
              <p:nvPr/>
            </p:nvSpPr>
            <p:spPr>
              <a:xfrm>
                <a:off x="254081" y="1206632"/>
                <a:ext cx="1652400" cy="644771"/>
              </a:xfrm>
              <a:prstGeom prst="rect">
                <a:avLst/>
              </a:prstGeom>
              <a:solidFill>
                <a:schemeClr val="accent5">
                  <a:lumMod val="20000"/>
                  <a:lumOff val="80000"/>
                </a:schemeClr>
              </a:solidFill>
              <a:ln w="158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a:solidFill>
                      <a:schemeClr val="accent5">
                        <a:lumMod val="75000"/>
                      </a:schemeClr>
                    </a:solidFill>
                    <a:latin typeface="Yu Gothic UI Semibold" panose="020B0700000000000000" pitchFamily="34" charset="-128"/>
                    <a:ea typeface="Yu Gothic UI Semibold" panose="020B0700000000000000" pitchFamily="34" charset="-128"/>
                  </a:rPr>
                  <a:t>MUJERES</a:t>
                </a:r>
              </a:p>
            </p:txBody>
          </p:sp>
          <p:sp>
            <p:nvSpPr>
              <p:cNvPr id="22" name="CuadroTexto 21">
                <a:extLst>
                  <a:ext uri="{FF2B5EF4-FFF2-40B4-BE49-F238E27FC236}">
                    <a16:creationId xmlns:a16="http://schemas.microsoft.com/office/drawing/2014/main" id="{CC392211-5C16-4246-9340-5DCF885D1F95}"/>
                  </a:ext>
                </a:extLst>
              </p:cNvPr>
              <p:cNvSpPr txBox="1"/>
              <p:nvPr/>
            </p:nvSpPr>
            <p:spPr>
              <a:xfrm>
                <a:off x="1901907" y="1205072"/>
                <a:ext cx="1440000" cy="646331"/>
              </a:xfrm>
              <a:prstGeom prst="rect">
                <a:avLst/>
              </a:prstGeom>
              <a:noFill/>
              <a:ln w="15875">
                <a:solidFill>
                  <a:schemeClr val="accent5">
                    <a:lumMod val="75000"/>
                  </a:schemeClr>
                </a:solidFill>
              </a:ln>
            </p:spPr>
            <p:txBody>
              <a:bodyPr wrap="square" rtlCol="0">
                <a:spAutoFit/>
              </a:bodyPr>
              <a:lstStyle/>
              <a:p>
                <a:pPr algn="ctr"/>
                <a:r>
                  <a:rPr lang="es-AR" sz="3600" dirty="0">
                    <a:solidFill>
                      <a:schemeClr val="accent5">
                        <a:lumMod val="50000"/>
                      </a:schemeClr>
                    </a:solidFill>
                    <a:latin typeface="Yu Gothic UI Semibold" panose="020B0700000000000000" pitchFamily="34" charset="-128"/>
                    <a:ea typeface="Yu Gothic UI Semibold" panose="020B0700000000000000" pitchFamily="34" charset="-128"/>
                  </a:rPr>
                  <a:t>45,8</a:t>
                </a:r>
              </a:p>
            </p:txBody>
          </p:sp>
        </p:grpSp>
        <p:sp>
          <p:nvSpPr>
            <p:cNvPr id="24" name="Rectángulo 23">
              <a:extLst>
                <a:ext uri="{FF2B5EF4-FFF2-40B4-BE49-F238E27FC236}">
                  <a16:creationId xmlns:a16="http://schemas.microsoft.com/office/drawing/2014/main" id="{D162D261-316C-4AE6-B9C6-5766CFC709B2}"/>
                </a:ext>
              </a:extLst>
            </p:cNvPr>
            <p:cNvSpPr/>
            <p:nvPr/>
          </p:nvSpPr>
          <p:spPr>
            <a:xfrm>
              <a:off x="244556" y="5301040"/>
              <a:ext cx="1652400" cy="644771"/>
            </a:xfrm>
            <a:prstGeom prst="rect">
              <a:avLst/>
            </a:prstGeom>
            <a:solidFill>
              <a:schemeClr val="accent5">
                <a:lumMod val="20000"/>
                <a:lumOff val="80000"/>
              </a:schemeClr>
            </a:solidFill>
            <a:ln w="158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a:solidFill>
                    <a:schemeClr val="accent5">
                      <a:lumMod val="75000"/>
                    </a:schemeClr>
                  </a:solidFill>
                  <a:latin typeface="Yu Gothic UI Semibold" panose="020B0700000000000000" pitchFamily="34" charset="-128"/>
                  <a:ea typeface="Yu Gothic UI Semibold" panose="020B0700000000000000" pitchFamily="34" charset="-128"/>
                </a:rPr>
                <a:t>HOMBRES</a:t>
              </a:r>
            </a:p>
          </p:txBody>
        </p:sp>
        <p:sp>
          <p:nvSpPr>
            <p:cNvPr id="25" name="CuadroTexto 24">
              <a:extLst>
                <a:ext uri="{FF2B5EF4-FFF2-40B4-BE49-F238E27FC236}">
                  <a16:creationId xmlns:a16="http://schemas.microsoft.com/office/drawing/2014/main" id="{EC38DD0C-0BD4-4F3F-BEB0-47C816F6C4DC}"/>
                </a:ext>
              </a:extLst>
            </p:cNvPr>
            <p:cNvSpPr txBox="1"/>
            <p:nvPr/>
          </p:nvSpPr>
          <p:spPr>
            <a:xfrm>
              <a:off x="1892382" y="5301875"/>
              <a:ext cx="1440000" cy="646331"/>
            </a:xfrm>
            <a:prstGeom prst="rect">
              <a:avLst/>
            </a:prstGeom>
            <a:noFill/>
            <a:ln w="15875">
              <a:solidFill>
                <a:schemeClr val="accent5">
                  <a:lumMod val="75000"/>
                </a:schemeClr>
              </a:solidFill>
            </a:ln>
          </p:spPr>
          <p:txBody>
            <a:bodyPr wrap="square" rtlCol="0">
              <a:spAutoFit/>
            </a:bodyPr>
            <a:lstStyle/>
            <a:p>
              <a:pPr algn="ctr"/>
              <a:r>
                <a:rPr lang="es-AR" sz="3600" dirty="0">
                  <a:solidFill>
                    <a:schemeClr val="accent5">
                      <a:lumMod val="50000"/>
                    </a:schemeClr>
                  </a:solidFill>
                  <a:latin typeface="Yu Gothic UI Semibold" panose="020B0700000000000000" pitchFamily="34" charset="-128"/>
                  <a:ea typeface="Yu Gothic UI Semibold" panose="020B0700000000000000" pitchFamily="34" charset="-128"/>
                </a:rPr>
                <a:t>43,6</a:t>
              </a:r>
            </a:p>
          </p:txBody>
        </p:sp>
        <p:sp>
          <p:nvSpPr>
            <p:cNvPr id="26" name="Rectángulo 25">
              <a:extLst>
                <a:ext uri="{FF2B5EF4-FFF2-40B4-BE49-F238E27FC236}">
                  <a16:creationId xmlns:a16="http://schemas.microsoft.com/office/drawing/2014/main" id="{EFF0032C-C0A1-40E8-BF1C-E0A1A200474B}"/>
                </a:ext>
              </a:extLst>
            </p:cNvPr>
            <p:cNvSpPr/>
            <p:nvPr/>
          </p:nvSpPr>
          <p:spPr>
            <a:xfrm>
              <a:off x="1892382" y="4007584"/>
              <a:ext cx="1440000" cy="646331"/>
            </a:xfrm>
            <a:prstGeom prst="rect">
              <a:avLst/>
            </a:prstGeom>
            <a:solidFill>
              <a:schemeClr val="accent5">
                <a:lumMod val="20000"/>
                <a:lumOff val="80000"/>
              </a:schemeClr>
            </a:solidFill>
            <a:ln w="158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a:solidFill>
                    <a:schemeClr val="accent5">
                      <a:lumMod val="75000"/>
                    </a:schemeClr>
                  </a:solidFill>
                  <a:latin typeface="Yu Gothic UI Semibold" panose="020B0700000000000000" pitchFamily="34" charset="-128"/>
                  <a:ea typeface="Yu Gothic UI Semibold" panose="020B0700000000000000" pitchFamily="34" charset="-128"/>
                </a:rPr>
                <a:t>% DEL TOTAL</a:t>
              </a:r>
            </a:p>
          </p:txBody>
        </p:sp>
        <p:sp>
          <p:nvSpPr>
            <p:cNvPr id="27" name="Rectángulo 26">
              <a:extLst>
                <a:ext uri="{FF2B5EF4-FFF2-40B4-BE49-F238E27FC236}">
                  <a16:creationId xmlns:a16="http://schemas.microsoft.com/office/drawing/2014/main" id="{CE4A721A-2CA1-43FC-BAD4-63305B673C4B}"/>
                </a:ext>
              </a:extLst>
            </p:cNvPr>
            <p:cNvSpPr/>
            <p:nvPr/>
          </p:nvSpPr>
          <p:spPr>
            <a:xfrm>
              <a:off x="3330657" y="4009144"/>
              <a:ext cx="1879518" cy="644771"/>
            </a:xfrm>
            <a:prstGeom prst="rect">
              <a:avLst/>
            </a:prstGeom>
            <a:solidFill>
              <a:schemeClr val="accent5">
                <a:lumMod val="20000"/>
                <a:lumOff val="80000"/>
              </a:schemeClr>
            </a:solidFill>
            <a:ln w="158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a:solidFill>
                    <a:schemeClr val="accent5">
                      <a:lumMod val="75000"/>
                    </a:schemeClr>
                  </a:solidFill>
                  <a:latin typeface="Yu Gothic UI Semibold" panose="020B0700000000000000" pitchFamily="34" charset="-128"/>
                  <a:ea typeface="Yu Gothic UI Semibold" panose="020B0700000000000000" pitchFamily="34" charset="-128"/>
                </a:rPr>
                <a:t>% DIAGNÓSTICO POSITIVO</a:t>
              </a:r>
            </a:p>
          </p:txBody>
        </p:sp>
        <p:sp>
          <p:nvSpPr>
            <p:cNvPr id="28" name="CuadroTexto 27">
              <a:extLst>
                <a:ext uri="{FF2B5EF4-FFF2-40B4-BE49-F238E27FC236}">
                  <a16:creationId xmlns:a16="http://schemas.microsoft.com/office/drawing/2014/main" id="{9EFA8B2A-5EAC-4D46-88E8-554E22EE744C}"/>
                </a:ext>
              </a:extLst>
            </p:cNvPr>
            <p:cNvSpPr txBox="1"/>
            <p:nvPr/>
          </p:nvSpPr>
          <p:spPr>
            <a:xfrm>
              <a:off x="3330657" y="4656112"/>
              <a:ext cx="1879518" cy="646331"/>
            </a:xfrm>
            <a:prstGeom prst="rect">
              <a:avLst/>
            </a:prstGeom>
            <a:noFill/>
            <a:ln w="15875">
              <a:solidFill>
                <a:schemeClr val="accent5">
                  <a:lumMod val="75000"/>
                </a:schemeClr>
              </a:solidFill>
            </a:ln>
          </p:spPr>
          <p:txBody>
            <a:bodyPr wrap="square" rtlCol="0">
              <a:spAutoFit/>
            </a:bodyPr>
            <a:lstStyle/>
            <a:p>
              <a:pPr algn="ctr"/>
              <a:r>
                <a:rPr lang="es-AR" sz="3600" dirty="0">
                  <a:solidFill>
                    <a:schemeClr val="accent5">
                      <a:lumMod val="50000"/>
                    </a:schemeClr>
                  </a:solidFill>
                  <a:latin typeface="Yu Gothic UI Semibold" panose="020B0700000000000000" pitchFamily="34" charset="-128"/>
                  <a:ea typeface="Yu Gothic UI Semibold" panose="020B0700000000000000" pitchFamily="34" charset="-128"/>
                </a:rPr>
                <a:t>40,1</a:t>
              </a:r>
            </a:p>
          </p:txBody>
        </p:sp>
        <p:sp>
          <p:nvSpPr>
            <p:cNvPr id="29" name="CuadroTexto 28">
              <a:extLst>
                <a:ext uri="{FF2B5EF4-FFF2-40B4-BE49-F238E27FC236}">
                  <a16:creationId xmlns:a16="http://schemas.microsoft.com/office/drawing/2014/main" id="{33833D72-042B-4207-B13B-7D559C00119D}"/>
                </a:ext>
              </a:extLst>
            </p:cNvPr>
            <p:cNvSpPr txBox="1"/>
            <p:nvPr/>
          </p:nvSpPr>
          <p:spPr>
            <a:xfrm>
              <a:off x="3335607" y="5301875"/>
              <a:ext cx="1874567" cy="646331"/>
            </a:xfrm>
            <a:prstGeom prst="rect">
              <a:avLst/>
            </a:prstGeom>
            <a:noFill/>
            <a:ln w="15875">
              <a:solidFill>
                <a:schemeClr val="accent5">
                  <a:lumMod val="75000"/>
                </a:schemeClr>
              </a:solidFill>
            </a:ln>
          </p:spPr>
          <p:txBody>
            <a:bodyPr wrap="square" rtlCol="0">
              <a:spAutoFit/>
            </a:bodyPr>
            <a:lstStyle/>
            <a:p>
              <a:pPr algn="ctr"/>
              <a:r>
                <a:rPr lang="es-AR" sz="3600" dirty="0">
                  <a:solidFill>
                    <a:schemeClr val="accent5">
                      <a:lumMod val="50000"/>
                    </a:schemeClr>
                  </a:solidFill>
                  <a:latin typeface="Yu Gothic UI Semibold" panose="020B0700000000000000" pitchFamily="34" charset="-128"/>
                  <a:ea typeface="Yu Gothic UI Semibold" panose="020B0700000000000000" pitchFamily="34" charset="-128"/>
                </a:rPr>
                <a:t>38,2</a:t>
              </a:r>
            </a:p>
          </p:txBody>
        </p:sp>
        <p:sp>
          <p:nvSpPr>
            <p:cNvPr id="34" name="Rectángulo 33">
              <a:extLst>
                <a:ext uri="{FF2B5EF4-FFF2-40B4-BE49-F238E27FC236}">
                  <a16:creationId xmlns:a16="http://schemas.microsoft.com/office/drawing/2014/main" id="{FFEC0DE9-E8B0-4431-B394-DF470AEC6FDF}"/>
                </a:ext>
              </a:extLst>
            </p:cNvPr>
            <p:cNvSpPr/>
            <p:nvPr/>
          </p:nvSpPr>
          <p:spPr>
            <a:xfrm>
              <a:off x="244556" y="5939215"/>
              <a:ext cx="1652400" cy="644771"/>
            </a:xfrm>
            <a:prstGeom prst="rect">
              <a:avLst/>
            </a:prstGeom>
            <a:solidFill>
              <a:schemeClr val="accent5">
                <a:lumMod val="20000"/>
                <a:lumOff val="80000"/>
              </a:schemeClr>
            </a:solidFill>
            <a:ln w="158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a:solidFill>
                    <a:schemeClr val="accent5">
                      <a:lumMod val="75000"/>
                    </a:schemeClr>
                  </a:solidFill>
                  <a:latin typeface="Yu Gothic UI Semibold" panose="020B0700000000000000" pitchFamily="34" charset="-128"/>
                  <a:ea typeface="Yu Gothic UI Semibold" panose="020B0700000000000000" pitchFamily="34" charset="-128"/>
                </a:rPr>
                <a:t>OTROS</a:t>
              </a:r>
            </a:p>
          </p:txBody>
        </p:sp>
        <p:sp>
          <p:nvSpPr>
            <p:cNvPr id="35" name="CuadroTexto 34">
              <a:extLst>
                <a:ext uri="{FF2B5EF4-FFF2-40B4-BE49-F238E27FC236}">
                  <a16:creationId xmlns:a16="http://schemas.microsoft.com/office/drawing/2014/main" id="{785D8808-4539-4C5A-A422-1A686560B7B4}"/>
                </a:ext>
              </a:extLst>
            </p:cNvPr>
            <p:cNvSpPr txBox="1"/>
            <p:nvPr/>
          </p:nvSpPr>
          <p:spPr>
            <a:xfrm>
              <a:off x="1892382" y="5940050"/>
              <a:ext cx="1440000" cy="646331"/>
            </a:xfrm>
            <a:prstGeom prst="rect">
              <a:avLst/>
            </a:prstGeom>
            <a:noFill/>
            <a:ln w="15875">
              <a:solidFill>
                <a:schemeClr val="accent5">
                  <a:lumMod val="75000"/>
                </a:schemeClr>
              </a:solidFill>
            </a:ln>
          </p:spPr>
          <p:txBody>
            <a:bodyPr wrap="square" rtlCol="0">
              <a:spAutoFit/>
            </a:bodyPr>
            <a:lstStyle/>
            <a:p>
              <a:pPr algn="ctr"/>
              <a:r>
                <a:rPr lang="es-AR" sz="3600" dirty="0">
                  <a:solidFill>
                    <a:schemeClr val="accent5">
                      <a:lumMod val="50000"/>
                    </a:schemeClr>
                  </a:solidFill>
                  <a:latin typeface="Yu Gothic UI Semibold" panose="020B0700000000000000" pitchFamily="34" charset="-128"/>
                  <a:ea typeface="Yu Gothic UI Semibold" panose="020B0700000000000000" pitchFamily="34" charset="-128"/>
                </a:rPr>
                <a:t>10,5</a:t>
              </a:r>
            </a:p>
          </p:txBody>
        </p:sp>
        <p:sp>
          <p:nvSpPr>
            <p:cNvPr id="36" name="CuadroTexto 35">
              <a:extLst>
                <a:ext uri="{FF2B5EF4-FFF2-40B4-BE49-F238E27FC236}">
                  <a16:creationId xmlns:a16="http://schemas.microsoft.com/office/drawing/2014/main" id="{1B1E9980-61F5-48D8-94C2-B4C95B681CBC}"/>
                </a:ext>
              </a:extLst>
            </p:cNvPr>
            <p:cNvSpPr txBox="1"/>
            <p:nvPr/>
          </p:nvSpPr>
          <p:spPr>
            <a:xfrm>
              <a:off x="3335607" y="5940050"/>
              <a:ext cx="1874567" cy="646331"/>
            </a:xfrm>
            <a:prstGeom prst="rect">
              <a:avLst/>
            </a:prstGeom>
            <a:noFill/>
            <a:ln w="15875">
              <a:solidFill>
                <a:schemeClr val="accent5">
                  <a:lumMod val="75000"/>
                </a:schemeClr>
              </a:solidFill>
            </a:ln>
          </p:spPr>
          <p:txBody>
            <a:bodyPr wrap="square" rtlCol="0">
              <a:spAutoFit/>
            </a:bodyPr>
            <a:lstStyle/>
            <a:p>
              <a:pPr algn="ctr"/>
              <a:r>
                <a:rPr lang="es-AR" sz="3600" dirty="0">
                  <a:solidFill>
                    <a:schemeClr val="accent5">
                      <a:lumMod val="50000"/>
                    </a:schemeClr>
                  </a:solidFill>
                  <a:latin typeface="Yu Gothic UI Semibold" panose="020B0700000000000000" pitchFamily="34" charset="-128"/>
                  <a:ea typeface="Yu Gothic UI Semibold" panose="020B0700000000000000" pitchFamily="34" charset="-128"/>
                </a:rPr>
                <a:t>9,2</a:t>
              </a:r>
            </a:p>
          </p:txBody>
        </p:sp>
      </p:grpSp>
      <p:pic>
        <p:nvPicPr>
          <p:cNvPr id="15" name="Imagen 14">
            <a:extLst>
              <a:ext uri="{FF2B5EF4-FFF2-40B4-BE49-F238E27FC236}">
                <a16:creationId xmlns:a16="http://schemas.microsoft.com/office/drawing/2014/main" id="{0A9F4CAD-6C39-4074-A4A5-D70F6D2E386B}"/>
              </a:ext>
            </a:extLst>
          </p:cNvPr>
          <p:cNvPicPr>
            <a:picLocks noChangeAspect="1"/>
          </p:cNvPicPr>
          <p:nvPr/>
        </p:nvPicPr>
        <p:blipFill>
          <a:blip r:embed="rId2"/>
          <a:stretch>
            <a:fillRect/>
          </a:stretch>
        </p:blipFill>
        <p:spPr>
          <a:xfrm>
            <a:off x="5310980" y="2547889"/>
            <a:ext cx="6809996" cy="4034901"/>
          </a:xfrm>
          <a:prstGeom prst="rect">
            <a:avLst/>
          </a:prstGeom>
        </p:spPr>
      </p:pic>
    </p:spTree>
    <p:extLst>
      <p:ext uri="{BB962C8B-B14F-4D97-AF65-F5344CB8AC3E}">
        <p14:creationId xmlns:p14="http://schemas.microsoft.com/office/powerpoint/2010/main" val="35481832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TotalTime>
  <Words>853</Words>
  <Application>Microsoft Office PowerPoint</Application>
  <PresentationFormat>Panorámica</PresentationFormat>
  <Paragraphs>133</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Yu Gothic UI Semibold</vt: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Vera Ailin</dc:creator>
  <cp:lastModifiedBy>Vera Ailin</cp:lastModifiedBy>
  <cp:revision>30</cp:revision>
  <dcterms:created xsi:type="dcterms:W3CDTF">2023-09-19T20:29:32Z</dcterms:created>
  <dcterms:modified xsi:type="dcterms:W3CDTF">2023-09-26T18:40:26Z</dcterms:modified>
</cp:coreProperties>
</file>