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7" r:id="rId6"/>
    <p:sldId id="268" r:id="rId7"/>
    <p:sldId id="263" r:id="rId8"/>
    <p:sldId id="264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3F86-A254-485D-99DB-40C462061EE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329C-50F0-410E-A78B-368EFD8B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0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3F86-A254-485D-99DB-40C462061EE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329C-50F0-410E-A78B-368EFD8B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3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3F86-A254-485D-99DB-40C462061EE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329C-50F0-410E-A78B-368EFD8B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34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3F86-A254-485D-99DB-40C462061EE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329C-50F0-410E-A78B-368EFD8B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54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3F86-A254-485D-99DB-40C462061EE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329C-50F0-410E-A78B-368EFD8B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94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3F86-A254-485D-99DB-40C462061EE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329C-50F0-410E-A78B-368EFD8B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61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3F86-A254-485D-99DB-40C462061EE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329C-50F0-410E-A78B-368EFD8B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47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3F86-A254-485D-99DB-40C462061EE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329C-50F0-410E-A78B-368EFD8B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19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3F86-A254-485D-99DB-40C462061EE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329C-50F0-410E-A78B-368EFD8B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2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3F86-A254-485D-99DB-40C462061EE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329C-50F0-410E-A78B-368EFD8B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8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3F86-A254-485D-99DB-40C462061EE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329C-50F0-410E-A78B-368EFD8B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1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3F86-A254-485D-99DB-40C462061EE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329C-50F0-410E-A78B-368EFD8B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6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3F86-A254-485D-99DB-40C462061EE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329C-50F0-410E-A78B-368EFD8B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51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3F86-A254-485D-99DB-40C462061EE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329C-50F0-410E-A78B-368EFD8B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3F86-A254-485D-99DB-40C462061EE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329C-50F0-410E-A78B-368EFD8B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3F86-A254-485D-99DB-40C462061EE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329C-50F0-410E-A78B-368EFD8B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2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9703F86-A254-485D-99DB-40C462061EE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218329C-50F0-410E-A78B-368EFD8B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7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9703F86-A254-485D-99DB-40C462061EE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218329C-50F0-410E-A78B-368EFD8B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46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1101" y="353754"/>
            <a:ext cx="103157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Chicago  Crimes: Facts and Trends From       Last 3 Years!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9307" y="1935859"/>
            <a:ext cx="49423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4">
                    <a:lumMod val="75000"/>
                  </a:schemeClr>
                </a:solidFill>
              </a:rPr>
              <a:t>Project 1: Summary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45576" y="2590350"/>
            <a:ext cx="2186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From group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25223" y="3149989"/>
            <a:ext cx="3171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</a:rPr>
              <a:t>Chi-</a:t>
            </a:r>
            <a:r>
              <a:rPr lang="en-US" sz="4000" b="1" dirty="0" err="1">
                <a:solidFill>
                  <a:srgbClr val="FFFF00"/>
                </a:solidFill>
              </a:rPr>
              <a:t>BearsPy</a:t>
            </a:r>
            <a:endParaRPr lang="en-US" sz="4000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8009" y="4156289"/>
            <a:ext cx="2398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Contributors: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07489" y="4164944"/>
            <a:ext cx="2388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Ryan Callaghan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93222" y="4679509"/>
            <a:ext cx="2224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Artem Iliushin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71686" y="4156289"/>
            <a:ext cx="2177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Bhumi Bhusal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71686" y="4629237"/>
            <a:ext cx="2534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Rafael Tem Pahs</a:t>
            </a:r>
          </a:p>
        </p:txBody>
      </p:sp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4090"/>
            <a:ext cx="12192000" cy="8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74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372" y="-26401"/>
            <a:ext cx="10908965" cy="1357745"/>
          </a:xfrm>
        </p:spPr>
        <p:txBody>
          <a:bodyPr/>
          <a:lstStyle/>
          <a:p>
            <a:r>
              <a:rPr lang="en-US" b="1" dirty="0"/>
              <a:t>Section Iv : crime distribution by district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09705" y="6107941"/>
            <a:ext cx="4363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Total number of crimes per district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0B3434-80D8-4874-AA62-211B078E3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28" y="1657411"/>
            <a:ext cx="5078554" cy="4124462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141AD9D8-1707-49E3-9758-0D99182A7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84573" y="1672367"/>
            <a:ext cx="5175250" cy="4109506"/>
          </a:xfrm>
        </p:spPr>
      </p:pic>
      <p:sp>
        <p:nvSpPr>
          <p:cNvPr id="4" name="Oval 3"/>
          <p:cNvSpPr/>
          <p:nvPr/>
        </p:nvSpPr>
        <p:spPr>
          <a:xfrm>
            <a:off x="8421510" y="2630311"/>
            <a:ext cx="891822" cy="99342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62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480" y="0"/>
            <a:ext cx="9905998" cy="1772355"/>
          </a:xfrm>
        </p:spPr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7867" y="1377244"/>
            <a:ext cx="555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Theft and Battery were most common crimes.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7867" y="1919111"/>
            <a:ext cx="750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total number of crimes and number of arrests decreased.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7867" y="2964933"/>
            <a:ext cx="5347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crimes reported in north than in south.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7867" y="2442022"/>
            <a:ext cx="653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crimes reported in the evening than on morning.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62480" y="2964933"/>
            <a:ext cx="9905998" cy="1772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limitations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7867" y="4255911"/>
            <a:ext cx="661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analysis are generalized to overall crimes reported.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57867" y="4706201"/>
            <a:ext cx="933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crime distribution may be different for crimes with different level of violence.</a:t>
            </a:r>
          </a:p>
        </p:txBody>
      </p:sp>
    </p:spTree>
    <p:extLst>
      <p:ext uri="{BB962C8B-B14F-4D97-AF65-F5344CB8AC3E}">
        <p14:creationId xmlns:p14="http://schemas.microsoft.com/office/powerpoint/2010/main" val="12911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52" y="79022"/>
            <a:ext cx="9905998" cy="1385455"/>
          </a:xfrm>
        </p:spPr>
        <p:txBody>
          <a:bodyPr/>
          <a:lstStyle/>
          <a:p>
            <a:r>
              <a:rPr lang="en-US" b="1" dirty="0"/>
              <a:t>Agenda: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847BAEB-E388-4826-9B1C-55AA3C965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312"/>
            <a:ext cx="10515600" cy="4314296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dirty="0"/>
              <a:t>Project overview </a:t>
            </a:r>
          </a:p>
          <a:p>
            <a:pPr marL="1028700" lvl="1" indent="-571500">
              <a:buFont typeface="+mj-lt"/>
              <a:buAutoNum type="alphaLcParenR"/>
            </a:pPr>
            <a:r>
              <a:rPr lang="en-US" dirty="0"/>
              <a:t>Summarize project goals</a:t>
            </a:r>
          </a:p>
          <a:p>
            <a:pPr marL="457200" lvl="1" indent="0">
              <a:buNone/>
            </a:pPr>
            <a:endParaRPr lang="en-US" dirty="0"/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Findings analysis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Section I – Ryan Callaghan (crime types and overall trend)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Section II – Bhumi Bhusal  (Trend of  crimes with arrests, domestic vs non-domestic 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Section III – Artem Iliushin  (crime distribution by time of day and g-map analysis 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Section IV – Rafael Tem Pahs (crime distribution by district)</a:t>
            </a:r>
          </a:p>
          <a:p>
            <a:pPr marL="457200" lvl="1" indent="0">
              <a:buNone/>
            </a:pPr>
            <a:endParaRPr lang="en-US" dirty="0"/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Project Conclusion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9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4" y="135467"/>
            <a:ext cx="9905998" cy="1501422"/>
          </a:xfrm>
        </p:spPr>
        <p:txBody>
          <a:bodyPr>
            <a:normAutofit/>
          </a:bodyPr>
          <a:lstStyle/>
          <a:p>
            <a:r>
              <a:rPr lang="en-US" sz="2800" b="1" dirty="0"/>
              <a:t>Section I : Crime distribution by types</a:t>
            </a:r>
            <a:br>
              <a:rPr lang="en-US" sz="2800" b="1" dirty="0"/>
            </a:br>
            <a:endParaRPr lang="en-US" sz="2800" b="1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398A480A-5A58-4006-AD53-BB55E5063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92" y="2068537"/>
            <a:ext cx="5549351" cy="4522721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709C2DD4-7D0B-4CF8-AD1A-096583670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853" y="2068537"/>
            <a:ext cx="4729236" cy="45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09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4" y="135467"/>
            <a:ext cx="9905998" cy="1501422"/>
          </a:xfrm>
        </p:spPr>
        <p:txBody>
          <a:bodyPr>
            <a:normAutofit/>
          </a:bodyPr>
          <a:lstStyle/>
          <a:p>
            <a:r>
              <a:rPr lang="en-US" sz="2800" b="1" dirty="0"/>
              <a:t>Section I : Overall crime trend for last three years</a:t>
            </a:r>
          </a:p>
        </p:txBody>
      </p:sp>
      <p:pic>
        <p:nvPicPr>
          <p:cNvPr id="6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A2B56A5C-5142-4289-9722-ACD0BE40B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10" y="1439333"/>
            <a:ext cx="713758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8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03" y="191911"/>
            <a:ext cx="11247631" cy="1357745"/>
          </a:xfrm>
        </p:spPr>
        <p:txBody>
          <a:bodyPr/>
          <a:lstStyle/>
          <a:p>
            <a:r>
              <a:rPr lang="en-US" b="1" dirty="0"/>
              <a:t>Section II : overall trends - crimes and arrests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47" y="2964270"/>
            <a:ext cx="5261795" cy="3488344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718" y="2964270"/>
            <a:ext cx="5022164" cy="34883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4400" y="1744195"/>
            <a:ext cx="5843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Crimes: chi-square &gt;8000, critical value = 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2215733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Arrests: chi-square &gt;13000, critical value = 6</a:t>
            </a:r>
          </a:p>
        </p:txBody>
      </p:sp>
    </p:spTree>
    <p:extLst>
      <p:ext uri="{BB962C8B-B14F-4D97-AF65-F5344CB8AC3E}">
        <p14:creationId xmlns:p14="http://schemas.microsoft.com/office/powerpoint/2010/main" val="129756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615" y="0"/>
            <a:ext cx="10491274" cy="1357745"/>
          </a:xfrm>
        </p:spPr>
        <p:txBody>
          <a:bodyPr/>
          <a:lstStyle/>
          <a:p>
            <a:r>
              <a:rPr lang="en-US" b="1" dirty="0"/>
              <a:t>Section ii : domestic vs non-domestic crimes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262" y="2033641"/>
            <a:ext cx="5426002" cy="3422893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5" y="2033641"/>
            <a:ext cx="4556450" cy="34228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1556" y="5588001"/>
            <a:ext cx="4847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Total crimes by domestic or non-domestic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59341" y="5562223"/>
            <a:ext cx="374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Domestic crimes year over year</a:t>
            </a:r>
          </a:p>
        </p:txBody>
      </p:sp>
    </p:spTree>
    <p:extLst>
      <p:ext uri="{BB962C8B-B14F-4D97-AF65-F5344CB8AC3E}">
        <p14:creationId xmlns:p14="http://schemas.microsoft.com/office/powerpoint/2010/main" val="2694494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306" y="124178"/>
            <a:ext cx="10908965" cy="846064"/>
          </a:xfrm>
        </p:spPr>
        <p:txBody>
          <a:bodyPr/>
          <a:lstStyle/>
          <a:p>
            <a:r>
              <a:rPr lang="en-US" b="1" dirty="0"/>
              <a:t>Section </a:t>
            </a:r>
            <a:r>
              <a:rPr lang="en-US" b="1" dirty="0" err="1"/>
              <a:t>IIi</a:t>
            </a:r>
            <a:r>
              <a:rPr lang="en-US" b="1" dirty="0"/>
              <a:t> : crime distribution by time of day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095" y="949300"/>
            <a:ext cx="6391385" cy="578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4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306" y="124177"/>
            <a:ext cx="10908965" cy="1357745"/>
          </a:xfrm>
        </p:spPr>
        <p:txBody>
          <a:bodyPr/>
          <a:lstStyle/>
          <a:p>
            <a:r>
              <a:rPr lang="en-US" b="1" dirty="0"/>
              <a:t>Section </a:t>
            </a:r>
            <a:r>
              <a:rPr lang="en-US" b="1" dirty="0" err="1"/>
              <a:t>IIi</a:t>
            </a:r>
            <a:r>
              <a:rPr lang="en-US" b="1" dirty="0"/>
              <a:t> : Homicides vs concealed carry g-map analysis of loop area &amp; millennium park</a:t>
            </a:r>
          </a:p>
        </p:txBody>
      </p:sp>
      <p:pic>
        <p:nvPicPr>
          <p:cNvPr id="4" name="Picture 3" descr="A picture containing map&#10;&#10;Description automatically generated">
            <a:extLst>
              <a:ext uri="{FF2B5EF4-FFF2-40B4-BE49-F238E27FC236}">
                <a16:creationId xmlns:a16="http://schemas.microsoft.com/office/drawing/2014/main" id="{EC08AEC6-3F08-4065-AD5A-189512FA5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9" y="2018040"/>
            <a:ext cx="5974841" cy="3825838"/>
          </a:xfrm>
          <a:prstGeom prst="rect">
            <a:avLst/>
          </a:prstGeom>
        </p:spPr>
      </p:pic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6D632EE0-9D4D-428D-824E-4D81ECA3F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035" y="2018040"/>
            <a:ext cx="5753814" cy="3825835"/>
          </a:xfrm>
        </p:spPr>
      </p:pic>
      <p:sp>
        <p:nvSpPr>
          <p:cNvPr id="3" name="TextBox 2"/>
          <p:cNvSpPr txBox="1"/>
          <p:nvPr/>
        </p:nvSpPr>
        <p:spPr>
          <a:xfrm>
            <a:off x="1433689" y="6010664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Concealed carry violation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1556" y="5978568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Homicide</a:t>
            </a:r>
          </a:p>
        </p:txBody>
      </p:sp>
    </p:spTree>
    <p:extLst>
      <p:ext uri="{BB962C8B-B14F-4D97-AF65-F5344CB8AC3E}">
        <p14:creationId xmlns:p14="http://schemas.microsoft.com/office/powerpoint/2010/main" val="614616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372" y="-26401"/>
            <a:ext cx="10908965" cy="1357745"/>
          </a:xfrm>
        </p:spPr>
        <p:txBody>
          <a:bodyPr/>
          <a:lstStyle/>
          <a:p>
            <a:r>
              <a:rPr lang="en-US" b="1" dirty="0"/>
              <a:t>Section Iv : crime distribution by district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09705" y="6107941"/>
            <a:ext cx="5391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Total number of crimes per district by year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8680BE7B-AD02-44D8-BDE5-F16729CB4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681" y="1293403"/>
            <a:ext cx="3440860" cy="4814538"/>
          </a:xfrm>
        </p:spPr>
      </p:pic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91830BEE-4C8C-4CF9-9347-BCDE3B1AE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850" y="1263735"/>
            <a:ext cx="5940182" cy="480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65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1452</TotalTime>
  <Words>282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</vt:lpstr>
      <vt:lpstr>Mesh</vt:lpstr>
      <vt:lpstr>PowerPoint Presentation</vt:lpstr>
      <vt:lpstr>Agenda: </vt:lpstr>
      <vt:lpstr>Section I : Crime distribution by types </vt:lpstr>
      <vt:lpstr>Section I : Overall crime trend for last three years</vt:lpstr>
      <vt:lpstr>Section II : overall trends - crimes and arrests</vt:lpstr>
      <vt:lpstr>Section ii : domestic vs non-domestic crimes</vt:lpstr>
      <vt:lpstr>Section IIi : crime distribution by time of day</vt:lpstr>
      <vt:lpstr>Section IIi : Homicides vs concealed carry g-map analysis of loop area &amp; millennium park</vt:lpstr>
      <vt:lpstr>Section Iv : crime distribution by district</vt:lpstr>
      <vt:lpstr>Section Iv : crime distribution by district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Bhumi Bhusal</dc:creator>
  <cp:lastModifiedBy>Ryan Callaghan</cp:lastModifiedBy>
  <cp:revision>55</cp:revision>
  <dcterms:created xsi:type="dcterms:W3CDTF">2022-04-22T03:05:19Z</dcterms:created>
  <dcterms:modified xsi:type="dcterms:W3CDTF">2022-04-23T14:42:18Z</dcterms:modified>
</cp:coreProperties>
</file>