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2"/>
  </p:notesMasterIdLst>
  <p:sldIdLst>
    <p:sldId id="264" r:id="rId2"/>
    <p:sldId id="257" r:id="rId3"/>
    <p:sldId id="327" r:id="rId4"/>
    <p:sldId id="334" r:id="rId5"/>
    <p:sldId id="329" r:id="rId6"/>
    <p:sldId id="330" r:id="rId7"/>
    <p:sldId id="331" r:id="rId8"/>
    <p:sldId id="332" r:id="rId9"/>
    <p:sldId id="33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C3E6"/>
    <a:srgbClr val="B8E2EF"/>
    <a:srgbClr val="FF85FF"/>
    <a:srgbClr val="D5FC79"/>
    <a:srgbClr val="FFFD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44" autoAdjust="0"/>
    <p:restoredTop sz="94560" autoAdjust="0"/>
  </p:normalViewPr>
  <p:slideViewPr>
    <p:cSldViewPr snapToGrid="0" snapToObjects="1">
      <p:cViewPr varScale="1">
        <p:scale>
          <a:sx n="79" d="100"/>
          <a:sy n="79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345748-E713-AC4C-857B-121CDE1F286F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BC21FF-D907-7E45-880C-28F3888F8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05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C21FF-D907-7E45-880C-28F3888F8F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24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Stuck with programming. Asynchronous. </a:t>
            </a:r>
            <a:r>
              <a:rPr lang="en-AU" dirty="0" err="1"/>
              <a:t>GetResponse</a:t>
            </a:r>
            <a:r>
              <a:rPr lang="en-AU" dirty="0"/>
              <a:t> is the last program to execute.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C21FF-D907-7E45-880C-28F3888F8F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34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C166-800E-824F-BE6F-941E7EC95EF8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FE12-3F2D-EB48-9F0C-CFD1E6DF5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09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C166-800E-824F-BE6F-941E7EC95EF8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FE12-3F2D-EB48-9F0C-CFD1E6DF5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5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C166-800E-824F-BE6F-941E7EC95EF8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FE12-3F2D-EB48-9F0C-CFD1E6DF5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93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C166-800E-824F-BE6F-941E7EC95EF8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FE12-3F2D-EB48-9F0C-CFD1E6DF5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56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C166-800E-824F-BE6F-941E7EC95EF8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FE12-3F2D-EB48-9F0C-CFD1E6DF5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26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C166-800E-824F-BE6F-941E7EC95EF8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FE12-3F2D-EB48-9F0C-CFD1E6DF5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C166-800E-824F-BE6F-941E7EC95EF8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FE12-3F2D-EB48-9F0C-CFD1E6DF5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4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C166-800E-824F-BE6F-941E7EC95EF8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FE12-3F2D-EB48-9F0C-CFD1E6DF5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2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C166-800E-824F-BE6F-941E7EC95EF8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FE12-3F2D-EB48-9F0C-CFD1E6DF5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9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C166-800E-824F-BE6F-941E7EC95EF8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FE12-3F2D-EB48-9F0C-CFD1E6DF5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9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C166-800E-824F-BE6F-941E7EC95EF8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FE12-3F2D-EB48-9F0C-CFD1E6DF5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1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4C166-800E-824F-BE6F-941E7EC95EF8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8FE12-3F2D-EB48-9F0C-CFD1E6DF5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51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20" b="806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直角三角形 2"/>
          <p:cNvSpPr/>
          <p:nvPr/>
        </p:nvSpPr>
        <p:spPr>
          <a:xfrm>
            <a:off x="0" y="2978727"/>
            <a:ext cx="7897092" cy="3879273"/>
          </a:xfrm>
          <a:prstGeom prst="rtTriangle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直角三角形 10"/>
          <p:cNvSpPr/>
          <p:nvPr/>
        </p:nvSpPr>
        <p:spPr>
          <a:xfrm flipH="1">
            <a:off x="1274618" y="789709"/>
            <a:ext cx="10917382" cy="6068292"/>
          </a:xfrm>
          <a:prstGeom prst="rtTriangle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450593" y="1849640"/>
            <a:ext cx="8268990" cy="1108247"/>
          </a:xfrm>
        </p:spPr>
        <p:txBody>
          <a:bodyPr>
            <a:noAutofit/>
          </a:bodyPr>
          <a:lstStyle/>
          <a:p>
            <a:pPr algn="r"/>
            <a:r>
              <a:rPr lang="en-US" altLang="zh-CN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Emoji" panose="020B0502040204020203" pitchFamily="34" charset="0"/>
                <a:ea typeface="Segoe UI Emoji" panose="020B0502040204020203" pitchFamily="34" charset="0"/>
              </a:rPr>
              <a:t>E-Commerce Tech </a:t>
            </a:r>
            <a:endParaRPr lang="zh-CN" alt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Emoji" panose="020B0502040204020203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34977" y="2861614"/>
            <a:ext cx="55483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Emoji" panose="020B0502040204020203" pitchFamily="34" charset="0"/>
              </a:rPr>
              <a:t>CUI solo Project</a:t>
            </a:r>
            <a:endParaRPr lang="zh-CN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Emoji" panose="020B0502040204020203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81231" y="3918957"/>
            <a:ext cx="7638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Emoji" panose="020B0502040204020203" pitchFamily="34" charset="0"/>
                <a:ea typeface="Segoe UI Emoji" panose="020B0502040204020203" pitchFamily="34" charset="0"/>
                <a:cs typeface="Tahoma" panose="020B0604030504040204" pitchFamily="34" charset="0"/>
              </a:rPr>
              <a:t>Presentation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894581" y="4700659"/>
            <a:ext cx="5788479" cy="400110"/>
          </a:xfrm>
          <a:prstGeom prst="rect">
            <a:avLst/>
          </a:prstGeom>
          <a:solidFill>
            <a:schemeClr val="bg1">
              <a:lumMod val="50000"/>
              <a:alpha val="74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HK" sz="2000" dirty="0" err="1">
                <a:solidFill>
                  <a:schemeClr val="bg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Ailiu</a:t>
            </a:r>
            <a:r>
              <a:rPr lang="en-US" altLang="zh-HK" sz="2000" dirty="0">
                <a:solidFill>
                  <a:schemeClr val="bg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WU</a:t>
            </a:r>
            <a:endParaRPr lang="en-US" altLang="zh-HK" sz="2000" b="1" dirty="0">
              <a:solidFill>
                <a:schemeClr val="bg1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89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20" b="806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810" y="0"/>
            <a:ext cx="12192000" cy="6858000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本框 16"/>
          <p:cNvSpPr txBox="1"/>
          <p:nvPr/>
        </p:nvSpPr>
        <p:spPr>
          <a:xfrm>
            <a:off x="3735422" y="2607658"/>
            <a:ext cx="53502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THANKS</a:t>
            </a:r>
            <a:endParaRPr lang="zh-CN" altLang="en-US" sz="80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838700" y="4027252"/>
            <a:ext cx="2506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2017.Dec.07</a:t>
            </a:r>
            <a:endParaRPr lang="zh-CN" altLang="en-US" sz="3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296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2512"/>
            <a:ext cx="10515600" cy="2699488"/>
          </a:xfrm>
        </p:spPr>
        <p:txBody>
          <a:bodyPr/>
          <a:lstStyle/>
          <a:p>
            <a:endParaRPr lang="zh-CN" altLang="en-US" dirty="0"/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Project Overview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Project Design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Implementation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SOLID Principle</a:t>
            </a:r>
          </a:p>
          <a:p>
            <a:pPr marL="571500" indent="-571500">
              <a:buFont typeface="+mj-lt"/>
              <a:buAutoNum type="romanUcPeriod"/>
            </a:pPr>
            <a:endParaRPr lang="en-US" dirty="0"/>
          </a:p>
        </p:txBody>
      </p:sp>
      <p:grpSp>
        <p:nvGrpSpPr>
          <p:cNvPr id="20" name="组合 24"/>
          <p:cNvGrpSpPr/>
          <p:nvPr/>
        </p:nvGrpSpPr>
        <p:grpSpPr>
          <a:xfrm>
            <a:off x="554036" y="460375"/>
            <a:ext cx="6494464" cy="769441"/>
            <a:chOff x="-4764" y="142875"/>
            <a:chExt cx="5943821" cy="825781"/>
          </a:xfrm>
        </p:grpSpPr>
        <p:sp>
          <p:nvSpPr>
            <p:cNvPr id="21" name="文本框 26"/>
            <p:cNvSpPr txBox="1"/>
            <p:nvPr/>
          </p:nvSpPr>
          <p:spPr>
            <a:xfrm>
              <a:off x="1095595" y="212124"/>
              <a:ext cx="4843462" cy="677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500" b="1" dirty="0">
                  <a:solidFill>
                    <a:schemeClr val="accent1">
                      <a:lumMod val="75000"/>
                    </a:schemeClr>
                  </a:solidFill>
                  <a:latin typeface="Segoe UI Emoji" panose="020B0502040204020203" pitchFamily="34" charset="0"/>
                  <a:ea typeface="Segoe UI Emoji" panose="020B0502040204020203" pitchFamily="34" charset="0"/>
                  <a:cs typeface="Segoe UI Black" panose="020B0A02040204020203" pitchFamily="34" charset="0"/>
                </a:rPr>
                <a:t>Agenda</a:t>
              </a:r>
              <a:endParaRPr lang="zh-CN" altLang="en-US" sz="3500" b="1" dirty="0">
                <a:solidFill>
                  <a:schemeClr val="accent1">
                    <a:lumMod val="75000"/>
                  </a:schemeClr>
                </a:solidFill>
                <a:latin typeface="Segoe UI Emoji" panose="020B0502040204020203" pitchFamily="34" charset="0"/>
                <a:cs typeface="Segoe UI Black" panose="020B0A02040204020203" pitchFamily="34" charset="0"/>
              </a:endParaRPr>
            </a:p>
          </p:txBody>
        </p:sp>
        <p:grpSp>
          <p:nvGrpSpPr>
            <p:cNvPr id="22" name="组合 27"/>
            <p:cNvGrpSpPr/>
            <p:nvPr/>
          </p:nvGrpSpPr>
          <p:grpSpPr>
            <a:xfrm>
              <a:off x="-4764" y="142875"/>
              <a:ext cx="981293" cy="825781"/>
              <a:chOff x="-4764" y="142875"/>
              <a:chExt cx="981293" cy="825781"/>
            </a:xfrm>
          </p:grpSpPr>
          <p:sp>
            <p:nvSpPr>
              <p:cNvPr id="23" name="矩形 28"/>
              <p:cNvSpPr/>
              <p:nvPr/>
            </p:nvSpPr>
            <p:spPr>
              <a:xfrm>
                <a:off x="819154" y="142875"/>
                <a:ext cx="157375" cy="81438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4" name="组合 29"/>
              <p:cNvGrpSpPr/>
              <p:nvPr/>
            </p:nvGrpSpPr>
            <p:grpSpPr>
              <a:xfrm>
                <a:off x="-4764" y="142875"/>
                <a:ext cx="704852" cy="825781"/>
                <a:chOff x="-4764" y="142875"/>
                <a:chExt cx="704852" cy="825781"/>
              </a:xfrm>
            </p:grpSpPr>
            <p:sp>
              <p:nvSpPr>
                <p:cNvPr id="25" name="矩形 30"/>
                <p:cNvSpPr/>
                <p:nvPr/>
              </p:nvSpPr>
              <p:spPr>
                <a:xfrm>
                  <a:off x="-4764" y="142875"/>
                  <a:ext cx="704852" cy="814388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文本框 32"/>
                <p:cNvSpPr txBox="1"/>
                <p:nvPr/>
              </p:nvSpPr>
              <p:spPr>
                <a:xfrm>
                  <a:off x="134914" y="142875"/>
                  <a:ext cx="332509" cy="8257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zh-CN" altLang="en-US" sz="4400" dirty="0">
                    <a:solidFill>
                      <a:schemeClr val="bg1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44717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19720E-106E-4E45-8BE8-76E3AD733A46}"/>
              </a:ext>
            </a:extLst>
          </p:cNvPr>
          <p:cNvSpPr/>
          <p:nvPr/>
        </p:nvSpPr>
        <p:spPr>
          <a:xfrm>
            <a:off x="554035" y="1601767"/>
            <a:ext cx="608068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Train a NLP service and build a shell application to perform 1. add grocery products to cart 2. check out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Train the NLP service to recognize actions using natural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Prepare the dataset to fit entities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Give customers instructions to prevent getting stuck</a:t>
            </a:r>
          </a:p>
        </p:txBody>
      </p:sp>
      <p:grpSp>
        <p:nvGrpSpPr>
          <p:cNvPr id="19" name="组合 24">
            <a:extLst>
              <a:ext uri="{FF2B5EF4-FFF2-40B4-BE49-F238E27FC236}">
                <a16:creationId xmlns:a16="http://schemas.microsoft.com/office/drawing/2014/main" id="{6F2BA4F7-AF19-45EE-BC41-AAC1FEDF4C6F}"/>
              </a:ext>
            </a:extLst>
          </p:cNvPr>
          <p:cNvGrpSpPr/>
          <p:nvPr/>
        </p:nvGrpSpPr>
        <p:grpSpPr>
          <a:xfrm>
            <a:off x="554036" y="460375"/>
            <a:ext cx="6494464" cy="769441"/>
            <a:chOff x="-4764" y="142875"/>
            <a:chExt cx="5943821" cy="825781"/>
          </a:xfrm>
        </p:grpSpPr>
        <p:sp>
          <p:nvSpPr>
            <p:cNvPr id="20" name="文本框 26">
              <a:extLst>
                <a:ext uri="{FF2B5EF4-FFF2-40B4-BE49-F238E27FC236}">
                  <a16:creationId xmlns:a16="http://schemas.microsoft.com/office/drawing/2014/main" id="{2A6C891A-49C8-488C-9C54-74E71978BBCB}"/>
                </a:ext>
              </a:extLst>
            </p:cNvPr>
            <p:cNvSpPr txBox="1"/>
            <p:nvPr/>
          </p:nvSpPr>
          <p:spPr>
            <a:xfrm>
              <a:off x="1095595" y="212124"/>
              <a:ext cx="4843462" cy="677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500" b="1" dirty="0">
                  <a:solidFill>
                    <a:schemeClr val="accent1">
                      <a:lumMod val="75000"/>
                    </a:schemeClr>
                  </a:solidFill>
                  <a:latin typeface="Segoe UI Emoji" panose="020B0502040204020203" pitchFamily="34" charset="0"/>
                  <a:ea typeface="Segoe UI Emoji" panose="020B0502040204020203" pitchFamily="34" charset="0"/>
                  <a:cs typeface="Segoe UI Black" panose="020B0A02040204020203" pitchFamily="34" charset="0"/>
                </a:rPr>
                <a:t>Project Overview</a:t>
              </a:r>
              <a:endParaRPr lang="zh-CN" altLang="en-US" sz="3500" b="1" dirty="0">
                <a:solidFill>
                  <a:schemeClr val="accent1">
                    <a:lumMod val="75000"/>
                  </a:schemeClr>
                </a:solidFill>
                <a:latin typeface="Segoe UI Emoji" panose="020B0502040204020203" pitchFamily="34" charset="0"/>
                <a:cs typeface="Segoe UI Black" panose="020B0A02040204020203" pitchFamily="34" charset="0"/>
              </a:endParaRPr>
            </a:p>
          </p:txBody>
        </p:sp>
        <p:grpSp>
          <p:nvGrpSpPr>
            <p:cNvPr id="21" name="组合 27">
              <a:extLst>
                <a:ext uri="{FF2B5EF4-FFF2-40B4-BE49-F238E27FC236}">
                  <a16:creationId xmlns:a16="http://schemas.microsoft.com/office/drawing/2014/main" id="{75C67082-F3C9-4735-9974-0B3F9D62687C}"/>
                </a:ext>
              </a:extLst>
            </p:cNvPr>
            <p:cNvGrpSpPr/>
            <p:nvPr/>
          </p:nvGrpSpPr>
          <p:grpSpPr>
            <a:xfrm>
              <a:off x="-4764" y="142875"/>
              <a:ext cx="981293" cy="825781"/>
              <a:chOff x="-4764" y="142875"/>
              <a:chExt cx="981293" cy="825781"/>
            </a:xfrm>
          </p:grpSpPr>
          <p:sp>
            <p:nvSpPr>
              <p:cNvPr id="22" name="矩形 28">
                <a:extLst>
                  <a:ext uri="{FF2B5EF4-FFF2-40B4-BE49-F238E27FC236}">
                    <a16:creationId xmlns:a16="http://schemas.microsoft.com/office/drawing/2014/main" id="{A5441671-FE3A-46C9-AAB5-5D10B6867B28}"/>
                  </a:ext>
                </a:extLst>
              </p:cNvPr>
              <p:cNvSpPr/>
              <p:nvPr/>
            </p:nvSpPr>
            <p:spPr>
              <a:xfrm>
                <a:off x="819154" y="142875"/>
                <a:ext cx="157375" cy="81438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3" name="组合 29">
                <a:extLst>
                  <a:ext uri="{FF2B5EF4-FFF2-40B4-BE49-F238E27FC236}">
                    <a16:creationId xmlns:a16="http://schemas.microsoft.com/office/drawing/2014/main" id="{79CF47A9-1324-4132-9942-8F1E03A7B69C}"/>
                  </a:ext>
                </a:extLst>
              </p:cNvPr>
              <p:cNvGrpSpPr/>
              <p:nvPr/>
            </p:nvGrpSpPr>
            <p:grpSpPr>
              <a:xfrm>
                <a:off x="-4764" y="142875"/>
                <a:ext cx="704852" cy="825781"/>
                <a:chOff x="-4764" y="142875"/>
                <a:chExt cx="704852" cy="825781"/>
              </a:xfrm>
            </p:grpSpPr>
            <p:sp>
              <p:nvSpPr>
                <p:cNvPr id="24" name="矩形 30">
                  <a:extLst>
                    <a:ext uri="{FF2B5EF4-FFF2-40B4-BE49-F238E27FC236}">
                      <a16:creationId xmlns:a16="http://schemas.microsoft.com/office/drawing/2014/main" id="{6F5766E2-4473-49AD-8A08-D2D505F74C4B}"/>
                    </a:ext>
                  </a:extLst>
                </p:cNvPr>
                <p:cNvSpPr/>
                <p:nvPr/>
              </p:nvSpPr>
              <p:spPr>
                <a:xfrm>
                  <a:off x="-4764" y="142875"/>
                  <a:ext cx="704852" cy="814388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文本框 32">
                  <a:extLst>
                    <a:ext uri="{FF2B5EF4-FFF2-40B4-BE49-F238E27FC236}">
                      <a16:creationId xmlns:a16="http://schemas.microsoft.com/office/drawing/2014/main" id="{2861C4D6-5782-468A-A5C0-50C6C211226D}"/>
                    </a:ext>
                  </a:extLst>
                </p:cNvPr>
                <p:cNvSpPr txBox="1"/>
                <p:nvPr/>
              </p:nvSpPr>
              <p:spPr>
                <a:xfrm>
                  <a:off x="134914" y="142875"/>
                  <a:ext cx="332509" cy="8257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4400" dirty="0">
                      <a:solidFill>
                        <a:schemeClr val="bg1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1</a:t>
                  </a:r>
                  <a:endParaRPr lang="zh-CN" altLang="en-US" sz="4400" dirty="0">
                    <a:solidFill>
                      <a:schemeClr val="bg1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C960248-93C6-44E7-B662-360F0D00E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696" y="2664290"/>
            <a:ext cx="4191000" cy="1095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62A1B5-B21A-4468-94B1-9136A96E9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0975" y="4041447"/>
            <a:ext cx="4358442" cy="26659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F9D2E2-6A34-4DE0-946E-F6F88F59D9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6656" y="1002948"/>
            <a:ext cx="4118020" cy="15264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3CAD66-F8B1-43DB-BB9E-8814223B86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1137" y="999256"/>
            <a:ext cx="1597570" cy="159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85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24">
            <a:extLst>
              <a:ext uri="{FF2B5EF4-FFF2-40B4-BE49-F238E27FC236}">
                <a16:creationId xmlns:a16="http://schemas.microsoft.com/office/drawing/2014/main" id="{6F2BA4F7-AF19-45EE-BC41-AAC1FEDF4C6F}"/>
              </a:ext>
            </a:extLst>
          </p:cNvPr>
          <p:cNvGrpSpPr/>
          <p:nvPr/>
        </p:nvGrpSpPr>
        <p:grpSpPr>
          <a:xfrm>
            <a:off x="554036" y="460375"/>
            <a:ext cx="6494464" cy="769441"/>
            <a:chOff x="-4764" y="142875"/>
            <a:chExt cx="5943821" cy="825781"/>
          </a:xfrm>
        </p:grpSpPr>
        <p:sp>
          <p:nvSpPr>
            <p:cNvPr id="20" name="文本框 26">
              <a:extLst>
                <a:ext uri="{FF2B5EF4-FFF2-40B4-BE49-F238E27FC236}">
                  <a16:creationId xmlns:a16="http://schemas.microsoft.com/office/drawing/2014/main" id="{2A6C891A-49C8-488C-9C54-74E71978BBCB}"/>
                </a:ext>
              </a:extLst>
            </p:cNvPr>
            <p:cNvSpPr txBox="1"/>
            <p:nvPr/>
          </p:nvSpPr>
          <p:spPr>
            <a:xfrm>
              <a:off x="1095595" y="212124"/>
              <a:ext cx="4843462" cy="677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500" b="1" dirty="0">
                  <a:solidFill>
                    <a:schemeClr val="accent1">
                      <a:lumMod val="75000"/>
                    </a:schemeClr>
                  </a:solidFill>
                  <a:latin typeface="Segoe UI Emoji" panose="020B0502040204020203" pitchFamily="34" charset="0"/>
                  <a:ea typeface="Segoe UI Emoji" panose="020B0502040204020203" pitchFamily="34" charset="0"/>
                  <a:cs typeface="Segoe UI Black" panose="020B0A02040204020203" pitchFamily="34" charset="0"/>
                </a:rPr>
                <a:t>Project Design</a:t>
              </a:r>
              <a:endParaRPr lang="zh-CN" altLang="en-US" sz="3500" b="1" dirty="0">
                <a:solidFill>
                  <a:schemeClr val="accent1">
                    <a:lumMod val="75000"/>
                  </a:schemeClr>
                </a:solidFill>
                <a:latin typeface="Segoe UI Emoji" panose="020B0502040204020203" pitchFamily="34" charset="0"/>
                <a:cs typeface="Segoe UI Black" panose="020B0A02040204020203" pitchFamily="34" charset="0"/>
              </a:endParaRPr>
            </a:p>
          </p:txBody>
        </p:sp>
        <p:grpSp>
          <p:nvGrpSpPr>
            <p:cNvPr id="21" name="组合 27">
              <a:extLst>
                <a:ext uri="{FF2B5EF4-FFF2-40B4-BE49-F238E27FC236}">
                  <a16:creationId xmlns:a16="http://schemas.microsoft.com/office/drawing/2014/main" id="{75C67082-F3C9-4735-9974-0B3F9D62687C}"/>
                </a:ext>
              </a:extLst>
            </p:cNvPr>
            <p:cNvGrpSpPr/>
            <p:nvPr/>
          </p:nvGrpSpPr>
          <p:grpSpPr>
            <a:xfrm>
              <a:off x="-4764" y="142875"/>
              <a:ext cx="981293" cy="825781"/>
              <a:chOff x="-4764" y="142875"/>
              <a:chExt cx="981293" cy="825781"/>
            </a:xfrm>
          </p:grpSpPr>
          <p:sp>
            <p:nvSpPr>
              <p:cNvPr id="22" name="矩形 28">
                <a:extLst>
                  <a:ext uri="{FF2B5EF4-FFF2-40B4-BE49-F238E27FC236}">
                    <a16:creationId xmlns:a16="http://schemas.microsoft.com/office/drawing/2014/main" id="{A5441671-FE3A-46C9-AAB5-5D10B6867B28}"/>
                  </a:ext>
                </a:extLst>
              </p:cNvPr>
              <p:cNvSpPr/>
              <p:nvPr/>
            </p:nvSpPr>
            <p:spPr>
              <a:xfrm>
                <a:off x="819154" y="142875"/>
                <a:ext cx="157375" cy="81438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3" name="组合 29">
                <a:extLst>
                  <a:ext uri="{FF2B5EF4-FFF2-40B4-BE49-F238E27FC236}">
                    <a16:creationId xmlns:a16="http://schemas.microsoft.com/office/drawing/2014/main" id="{79CF47A9-1324-4132-9942-8F1E03A7B69C}"/>
                  </a:ext>
                </a:extLst>
              </p:cNvPr>
              <p:cNvGrpSpPr/>
              <p:nvPr/>
            </p:nvGrpSpPr>
            <p:grpSpPr>
              <a:xfrm>
                <a:off x="-4764" y="142875"/>
                <a:ext cx="704852" cy="825781"/>
                <a:chOff x="-4764" y="142875"/>
                <a:chExt cx="704852" cy="825781"/>
              </a:xfrm>
            </p:grpSpPr>
            <p:sp>
              <p:nvSpPr>
                <p:cNvPr id="24" name="矩形 30">
                  <a:extLst>
                    <a:ext uri="{FF2B5EF4-FFF2-40B4-BE49-F238E27FC236}">
                      <a16:creationId xmlns:a16="http://schemas.microsoft.com/office/drawing/2014/main" id="{6F5766E2-4473-49AD-8A08-D2D505F74C4B}"/>
                    </a:ext>
                  </a:extLst>
                </p:cNvPr>
                <p:cNvSpPr/>
                <p:nvPr/>
              </p:nvSpPr>
              <p:spPr>
                <a:xfrm>
                  <a:off x="-4764" y="142875"/>
                  <a:ext cx="704852" cy="814388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文本框 32">
                  <a:extLst>
                    <a:ext uri="{FF2B5EF4-FFF2-40B4-BE49-F238E27FC236}">
                      <a16:creationId xmlns:a16="http://schemas.microsoft.com/office/drawing/2014/main" id="{2861C4D6-5782-468A-A5C0-50C6C211226D}"/>
                    </a:ext>
                  </a:extLst>
                </p:cNvPr>
                <p:cNvSpPr txBox="1"/>
                <p:nvPr/>
              </p:nvSpPr>
              <p:spPr>
                <a:xfrm>
                  <a:off x="134914" y="142875"/>
                  <a:ext cx="332509" cy="8257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4400" dirty="0">
                      <a:solidFill>
                        <a:schemeClr val="bg1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2</a:t>
                  </a:r>
                  <a:endParaRPr lang="zh-CN" altLang="en-US" sz="4400" dirty="0">
                    <a:solidFill>
                      <a:schemeClr val="bg1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8F5C93C-6906-43B5-A22E-D1447D0066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13"/>
          <a:stretch/>
        </p:blipFill>
        <p:spPr>
          <a:xfrm>
            <a:off x="1856627" y="1175213"/>
            <a:ext cx="8308100" cy="551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634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24">
            <a:extLst>
              <a:ext uri="{FF2B5EF4-FFF2-40B4-BE49-F238E27FC236}">
                <a16:creationId xmlns:a16="http://schemas.microsoft.com/office/drawing/2014/main" id="{6F2BA4F7-AF19-45EE-BC41-AAC1FEDF4C6F}"/>
              </a:ext>
            </a:extLst>
          </p:cNvPr>
          <p:cNvGrpSpPr/>
          <p:nvPr/>
        </p:nvGrpSpPr>
        <p:grpSpPr>
          <a:xfrm>
            <a:off x="554036" y="460375"/>
            <a:ext cx="6494464" cy="769441"/>
            <a:chOff x="-4764" y="142875"/>
            <a:chExt cx="5943821" cy="825781"/>
          </a:xfrm>
        </p:grpSpPr>
        <p:sp>
          <p:nvSpPr>
            <p:cNvPr id="20" name="文本框 26">
              <a:extLst>
                <a:ext uri="{FF2B5EF4-FFF2-40B4-BE49-F238E27FC236}">
                  <a16:creationId xmlns:a16="http://schemas.microsoft.com/office/drawing/2014/main" id="{2A6C891A-49C8-488C-9C54-74E71978BBCB}"/>
                </a:ext>
              </a:extLst>
            </p:cNvPr>
            <p:cNvSpPr txBox="1"/>
            <p:nvPr/>
          </p:nvSpPr>
          <p:spPr>
            <a:xfrm>
              <a:off x="1095595" y="212124"/>
              <a:ext cx="4843462" cy="677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500" b="1" dirty="0">
                  <a:solidFill>
                    <a:schemeClr val="accent1">
                      <a:lumMod val="75000"/>
                    </a:schemeClr>
                  </a:solidFill>
                  <a:latin typeface="Segoe UI Emoji" panose="020B0502040204020203" pitchFamily="34" charset="0"/>
                  <a:ea typeface="Segoe UI Emoji" panose="020B0502040204020203" pitchFamily="34" charset="0"/>
                  <a:cs typeface="Segoe UI Black" panose="020B0A02040204020203" pitchFamily="34" charset="0"/>
                </a:rPr>
                <a:t>Project Design</a:t>
              </a:r>
              <a:endParaRPr lang="zh-CN" altLang="en-US" sz="3500" b="1" dirty="0">
                <a:solidFill>
                  <a:schemeClr val="accent1">
                    <a:lumMod val="75000"/>
                  </a:schemeClr>
                </a:solidFill>
                <a:latin typeface="Segoe UI Emoji" panose="020B0502040204020203" pitchFamily="34" charset="0"/>
                <a:cs typeface="Segoe UI Black" panose="020B0A02040204020203" pitchFamily="34" charset="0"/>
              </a:endParaRPr>
            </a:p>
          </p:txBody>
        </p:sp>
        <p:grpSp>
          <p:nvGrpSpPr>
            <p:cNvPr id="21" name="组合 27">
              <a:extLst>
                <a:ext uri="{FF2B5EF4-FFF2-40B4-BE49-F238E27FC236}">
                  <a16:creationId xmlns:a16="http://schemas.microsoft.com/office/drawing/2014/main" id="{75C67082-F3C9-4735-9974-0B3F9D62687C}"/>
                </a:ext>
              </a:extLst>
            </p:cNvPr>
            <p:cNvGrpSpPr/>
            <p:nvPr/>
          </p:nvGrpSpPr>
          <p:grpSpPr>
            <a:xfrm>
              <a:off x="-4764" y="142875"/>
              <a:ext cx="981293" cy="825781"/>
              <a:chOff x="-4764" y="142875"/>
              <a:chExt cx="981293" cy="825781"/>
            </a:xfrm>
          </p:grpSpPr>
          <p:sp>
            <p:nvSpPr>
              <p:cNvPr id="22" name="矩形 28">
                <a:extLst>
                  <a:ext uri="{FF2B5EF4-FFF2-40B4-BE49-F238E27FC236}">
                    <a16:creationId xmlns:a16="http://schemas.microsoft.com/office/drawing/2014/main" id="{A5441671-FE3A-46C9-AAB5-5D10B6867B28}"/>
                  </a:ext>
                </a:extLst>
              </p:cNvPr>
              <p:cNvSpPr/>
              <p:nvPr/>
            </p:nvSpPr>
            <p:spPr>
              <a:xfrm>
                <a:off x="819154" y="142875"/>
                <a:ext cx="157375" cy="81438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3" name="组合 29">
                <a:extLst>
                  <a:ext uri="{FF2B5EF4-FFF2-40B4-BE49-F238E27FC236}">
                    <a16:creationId xmlns:a16="http://schemas.microsoft.com/office/drawing/2014/main" id="{79CF47A9-1324-4132-9942-8F1E03A7B69C}"/>
                  </a:ext>
                </a:extLst>
              </p:cNvPr>
              <p:cNvGrpSpPr/>
              <p:nvPr/>
            </p:nvGrpSpPr>
            <p:grpSpPr>
              <a:xfrm>
                <a:off x="-4764" y="142875"/>
                <a:ext cx="704852" cy="825781"/>
                <a:chOff x="-4764" y="142875"/>
                <a:chExt cx="704852" cy="825781"/>
              </a:xfrm>
            </p:grpSpPr>
            <p:sp>
              <p:nvSpPr>
                <p:cNvPr id="24" name="矩形 30">
                  <a:extLst>
                    <a:ext uri="{FF2B5EF4-FFF2-40B4-BE49-F238E27FC236}">
                      <a16:creationId xmlns:a16="http://schemas.microsoft.com/office/drawing/2014/main" id="{6F5766E2-4473-49AD-8A08-D2D505F74C4B}"/>
                    </a:ext>
                  </a:extLst>
                </p:cNvPr>
                <p:cNvSpPr/>
                <p:nvPr/>
              </p:nvSpPr>
              <p:spPr>
                <a:xfrm>
                  <a:off x="-4764" y="142875"/>
                  <a:ext cx="704852" cy="814388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文本框 32">
                  <a:extLst>
                    <a:ext uri="{FF2B5EF4-FFF2-40B4-BE49-F238E27FC236}">
                      <a16:creationId xmlns:a16="http://schemas.microsoft.com/office/drawing/2014/main" id="{2861C4D6-5782-468A-A5C0-50C6C211226D}"/>
                    </a:ext>
                  </a:extLst>
                </p:cNvPr>
                <p:cNvSpPr txBox="1"/>
                <p:nvPr/>
              </p:nvSpPr>
              <p:spPr>
                <a:xfrm>
                  <a:off x="134914" y="142875"/>
                  <a:ext cx="332509" cy="8257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4400" dirty="0">
                      <a:solidFill>
                        <a:schemeClr val="bg1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2</a:t>
                  </a:r>
                  <a:endParaRPr lang="zh-CN" altLang="en-US" sz="4400" dirty="0">
                    <a:solidFill>
                      <a:schemeClr val="bg1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2BDF1CB-9434-4D29-A974-FCD69C838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153" y="0"/>
            <a:ext cx="5942034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EF93269-7C47-47B8-933E-4D29C0B2B64B}"/>
              </a:ext>
            </a:extLst>
          </p:cNvPr>
          <p:cNvSpPr/>
          <p:nvPr/>
        </p:nvSpPr>
        <p:spPr>
          <a:xfrm>
            <a:off x="373281" y="2598003"/>
            <a:ext cx="46240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This is a waterflow chart which shows a happy path of the program.</a:t>
            </a:r>
          </a:p>
        </p:txBody>
      </p:sp>
    </p:spTree>
    <p:extLst>
      <p:ext uri="{BB962C8B-B14F-4D97-AF65-F5344CB8AC3E}">
        <p14:creationId xmlns:p14="http://schemas.microsoft.com/office/powerpoint/2010/main" val="2951873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24">
            <a:extLst>
              <a:ext uri="{FF2B5EF4-FFF2-40B4-BE49-F238E27FC236}">
                <a16:creationId xmlns:a16="http://schemas.microsoft.com/office/drawing/2014/main" id="{6F2BA4F7-AF19-45EE-BC41-AAC1FEDF4C6F}"/>
              </a:ext>
            </a:extLst>
          </p:cNvPr>
          <p:cNvGrpSpPr/>
          <p:nvPr/>
        </p:nvGrpSpPr>
        <p:grpSpPr>
          <a:xfrm>
            <a:off x="554036" y="460375"/>
            <a:ext cx="6494464" cy="769441"/>
            <a:chOff x="-4764" y="142875"/>
            <a:chExt cx="5943821" cy="825781"/>
          </a:xfrm>
        </p:grpSpPr>
        <p:sp>
          <p:nvSpPr>
            <p:cNvPr id="20" name="文本框 26">
              <a:extLst>
                <a:ext uri="{FF2B5EF4-FFF2-40B4-BE49-F238E27FC236}">
                  <a16:creationId xmlns:a16="http://schemas.microsoft.com/office/drawing/2014/main" id="{2A6C891A-49C8-488C-9C54-74E71978BBCB}"/>
                </a:ext>
              </a:extLst>
            </p:cNvPr>
            <p:cNvSpPr txBox="1"/>
            <p:nvPr/>
          </p:nvSpPr>
          <p:spPr>
            <a:xfrm>
              <a:off x="1095595" y="212124"/>
              <a:ext cx="4843462" cy="677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500" b="1" dirty="0">
                  <a:solidFill>
                    <a:schemeClr val="accent1">
                      <a:lumMod val="75000"/>
                    </a:schemeClr>
                  </a:solidFill>
                  <a:latin typeface="Segoe UI Emoji" panose="020B0502040204020203" pitchFamily="34" charset="0"/>
                  <a:ea typeface="Segoe UI Emoji" panose="020B0502040204020203" pitchFamily="34" charset="0"/>
                  <a:cs typeface="Segoe UI Black" panose="020B0A02040204020203" pitchFamily="34" charset="0"/>
                </a:rPr>
                <a:t>Implementation</a:t>
              </a:r>
              <a:endParaRPr lang="zh-CN" altLang="en-US" sz="3500" b="1" dirty="0">
                <a:solidFill>
                  <a:schemeClr val="accent1">
                    <a:lumMod val="75000"/>
                  </a:schemeClr>
                </a:solidFill>
                <a:latin typeface="Segoe UI Emoji" panose="020B0502040204020203" pitchFamily="34" charset="0"/>
                <a:cs typeface="Segoe UI Black" panose="020B0A02040204020203" pitchFamily="34" charset="0"/>
              </a:endParaRPr>
            </a:p>
          </p:txBody>
        </p:sp>
        <p:grpSp>
          <p:nvGrpSpPr>
            <p:cNvPr id="21" name="组合 27">
              <a:extLst>
                <a:ext uri="{FF2B5EF4-FFF2-40B4-BE49-F238E27FC236}">
                  <a16:creationId xmlns:a16="http://schemas.microsoft.com/office/drawing/2014/main" id="{75C67082-F3C9-4735-9974-0B3F9D62687C}"/>
                </a:ext>
              </a:extLst>
            </p:cNvPr>
            <p:cNvGrpSpPr/>
            <p:nvPr/>
          </p:nvGrpSpPr>
          <p:grpSpPr>
            <a:xfrm>
              <a:off x="-4764" y="142875"/>
              <a:ext cx="981293" cy="825781"/>
              <a:chOff x="-4764" y="142875"/>
              <a:chExt cx="981293" cy="825781"/>
            </a:xfrm>
          </p:grpSpPr>
          <p:sp>
            <p:nvSpPr>
              <p:cNvPr id="22" name="矩形 28">
                <a:extLst>
                  <a:ext uri="{FF2B5EF4-FFF2-40B4-BE49-F238E27FC236}">
                    <a16:creationId xmlns:a16="http://schemas.microsoft.com/office/drawing/2014/main" id="{A5441671-FE3A-46C9-AAB5-5D10B6867B28}"/>
                  </a:ext>
                </a:extLst>
              </p:cNvPr>
              <p:cNvSpPr/>
              <p:nvPr/>
            </p:nvSpPr>
            <p:spPr>
              <a:xfrm>
                <a:off x="819154" y="142875"/>
                <a:ext cx="157375" cy="81438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3" name="组合 29">
                <a:extLst>
                  <a:ext uri="{FF2B5EF4-FFF2-40B4-BE49-F238E27FC236}">
                    <a16:creationId xmlns:a16="http://schemas.microsoft.com/office/drawing/2014/main" id="{79CF47A9-1324-4132-9942-8F1E03A7B69C}"/>
                  </a:ext>
                </a:extLst>
              </p:cNvPr>
              <p:cNvGrpSpPr/>
              <p:nvPr/>
            </p:nvGrpSpPr>
            <p:grpSpPr>
              <a:xfrm>
                <a:off x="-4764" y="142875"/>
                <a:ext cx="704852" cy="825781"/>
                <a:chOff x="-4764" y="142875"/>
                <a:chExt cx="704852" cy="825781"/>
              </a:xfrm>
            </p:grpSpPr>
            <p:sp>
              <p:nvSpPr>
                <p:cNvPr id="24" name="矩形 30">
                  <a:extLst>
                    <a:ext uri="{FF2B5EF4-FFF2-40B4-BE49-F238E27FC236}">
                      <a16:creationId xmlns:a16="http://schemas.microsoft.com/office/drawing/2014/main" id="{6F5766E2-4473-49AD-8A08-D2D505F74C4B}"/>
                    </a:ext>
                  </a:extLst>
                </p:cNvPr>
                <p:cNvSpPr/>
                <p:nvPr/>
              </p:nvSpPr>
              <p:spPr>
                <a:xfrm>
                  <a:off x="-4764" y="142875"/>
                  <a:ext cx="704852" cy="814388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文本框 32">
                  <a:extLst>
                    <a:ext uri="{FF2B5EF4-FFF2-40B4-BE49-F238E27FC236}">
                      <a16:creationId xmlns:a16="http://schemas.microsoft.com/office/drawing/2014/main" id="{2861C4D6-5782-468A-A5C0-50C6C211226D}"/>
                    </a:ext>
                  </a:extLst>
                </p:cNvPr>
                <p:cNvSpPr txBox="1"/>
                <p:nvPr/>
              </p:nvSpPr>
              <p:spPr>
                <a:xfrm>
                  <a:off x="134914" y="142875"/>
                  <a:ext cx="332509" cy="8257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4400" dirty="0">
                      <a:solidFill>
                        <a:schemeClr val="bg1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3</a:t>
                  </a:r>
                  <a:endParaRPr lang="zh-CN" altLang="en-US" sz="4400" dirty="0">
                    <a:solidFill>
                      <a:schemeClr val="bg1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</p:grp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FF13067-1305-431A-945B-FD7CAC060579}"/>
              </a:ext>
            </a:extLst>
          </p:cNvPr>
          <p:cNvSpPr/>
          <p:nvPr/>
        </p:nvSpPr>
        <p:spPr>
          <a:xfrm>
            <a:off x="706654" y="2598003"/>
            <a:ext cx="39222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This is a very simplified demo of the </a:t>
            </a:r>
            <a:r>
              <a:rPr lang="en-US" sz="2400" dirty="0" err="1"/>
              <a:t>DialogFlow</a:t>
            </a:r>
            <a:r>
              <a:rPr lang="en-US" sz="2400" dirty="0"/>
              <a:t> agent.</a:t>
            </a:r>
          </a:p>
          <a:p>
            <a:endParaRPr lang="en-US" sz="2400" dirty="0"/>
          </a:p>
          <a:p>
            <a:r>
              <a:rPr lang="en-US" sz="2400" dirty="0"/>
              <a:t>The implementation is through an </a:t>
            </a:r>
            <a:r>
              <a:rPr lang="en-US" sz="2400" dirty="0" err="1"/>
              <a:t>api</a:t>
            </a:r>
            <a:r>
              <a:rPr lang="en-US" sz="2400" dirty="0"/>
              <a:t> in NodeJS.</a:t>
            </a:r>
          </a:p>
        </p:txBody>
      </p:sp>
      <p:pic>
        <p:nvPicPr>
          <p:cNvPr id="2" name="2017.12.06-22.02.41">
            <a:hlinkClick r:id="" action="ppaction://media"/>
            <a:extLst>
              <a:ext uri="{FF2B5EF4-FFF2-40B4-BE49-F238E27FC236}">
                <a16:creationId xmlns:a16="http://schemas.microsoft.com/office/drawing/2014/main" id="{FC34D693-B41F-4DD8-85CF-66EE1DC796A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955118" y="600075"/>
            <a:ext cx="34290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89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73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24">
            <a:extLst>
              <a:ext uri="{FF2B5EF4-FFF2-40B4-BE49-F238E27FC236}">
                <a16:creationId xmlns:a16="http://schemas.microsoft.com/office/drawing/2014/main" id="{6F2BA4F7-AF19-45EE-BC41-AAC1FEDF4C6F}"/>
              </a:ext>
            </a:extLst>
          </p:cNvPr>
          <p:cNvGrpSpPr/>
          <p:nvPr/>
        </p:nvGrpSpPr>
        <p:grpSpPr>
          <a:xfrm>
            <a:off x="554036" y="460375"/>
            <a:ext cx="6494464" cy="769441"/>
            <a:chOff x="-4764" y="142875"/>
            <a:chExt cx="5943821" cy="825781"/>
          </a:xfrm>
        </p:grpSpPr>
        <p:sp>
          <p:nvSpPr>
            <p:cNvPr id="20" name="文本框 26">
              <a:extLst>
                <a:ext uri="{FF2B5EF4-FFF2-40B4-BE49-F238E27FC236}">
                  <a16:creationId xmlns:a16="http://schemas.microsoft.com/office/drawing/2014/main" id="{2A6C891A-49C8-488C-9C54-74E71978BBCB}"/>
                </a:ext>
              </a:extLst>
            </p:cNvPr>
            <p:cNvSpPr txBox="1"/>
            <p:nvPr/>
          </p:nvSpPr>
          <p:spPr>
            <a:xfrm>
              <a:off x="1095595" y="212124"/>
              <a:ext cx="4843462" cy="677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500" b="1" dirty="0">
                  <a:solidFill>
                    <a:schemeClr val="accent1">
                      <a:lumMod val="75000"/>
                    </a:schemeClr>
                  </a:solidFill>
                  <a:latin typeface="Segoe UI Emoji" panose="020B0502040204020203" pitchFamily="34" charset="0"/>
                  <a:ea typeface="Segoe UI Emoji" panose="020B0502040204020203" pitchFamily="34" charset="0"/>
                  <a:cs typeface="Segoe UI Black" panose="020B0A02040204020203" pitchFamily="34" charset="0"/>
                </a:rPr>
                <a:t>Implementation</a:t>
              </a:r>
              <a:endParaRPr lang="zh-CN" altLang="en-US" sz="3500" b="1" dirty="0">
                <a:solidFill>
                  <a:schemeClr val="accent1">
                    <a:lumMod val="75000"/>
                  </a:schemeClr>
                </a:solidFill>
                <a:latin typeface="Segoe UI Emoji" panose="020B0502040204020203" pitchFamily="34" charset="0"/>
                <a:cs typeface="Segoe UI Black" panose="020B0A02040204020203" pitchFamily="34" charset="0"/>
              </a:endParaRPr>
            </a:p>
          </p:txBody>
        </p:sp>
        <p:grpSp>
          <p:nvGrpSpPr>
            <p:cNvPr id="21" name="组合 27">
              <a:extLst>
                <a:ext uri="{FF2B5EF4-FFF2-40B4-BE49-F238E27FC236}">
                  <a16:creationId xmlns:a16="http://schemas.microsoft.com/office/drawing/2014/main" id="{75C67082-F3C9-4735-9974-0B3F9D62687C}"/>
                </a:ext>
              </a:extLst>
            </p:cNvPr>
            <p:cNvGrpSpPr/>
            <p:nvPr/>
          </p:nvGrpSpPr>
          <p:grpSpPr>
            <a:xfrm>
              <a:off x="-4764" y="142875"/>
              <a:ext cx="981293" cy="825781"/>
              <a:chOff x="-4764" y="142875"/>
              <a:chExt cx="981293" cy="825781"/>
            </a:xfrm>
          </p:grpSpPr>
          <p:sp>
            <p:nvSpPr>
              <p:cNvPr id="22" name="矩形 28">
                <a:extLst>
                  <a:ext uri="{FF2B5EF4-FFF2-40B4-BE49-F238E27FC236}">
                    <a16:creationId xmlns:a16="http://schemas.microsoft.com/office/drawing/2014/main" id="{A5441671-FE3A-46C9-AAB5-5D10B6867B28}"/>
                  </a:ext>
                </a:extLst>
              </p:cNvPr>
              <p:cNvSpPr/>
              <p:nvPr/>
            </p:nvSpPr>
            <p:spPr>
              <a:xfrm>
                <a:off x="819154" y="142875"/>
                <a:ext cx="157375" cy="81438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3" name="组合 29">
                <a:extLst>
                  <a:ext uri="{FF2B5EF4-FFF2-40B4-BE49-F238E27FC236}">
                    <a16:creationId xmlns:a16="http://schemas.microsoft.com/office/drawing/2014/main" id="{79CF47A9-1324-4132-9942-8F1E03A7B69C}"/>
                  </a:ext>
                </a:extLst>
              </p:cNvPr>
              <p:cNvGrpSpPr/>
              <p:nvPr/>
            </p:nvGrpSpPr>
            <p:grpSpPr>
              <a:xfrm>
                <a:off x="-4764" y="142875"/>
                <a:ext cx="704852" cy="825781"/>
                <a:chOff x="-4764" y="142875"/>
                <a:chExt cx="704852" cy="825781"/>
              </a:xfrm>
            </p:grpSpPr>
            <p:sp>
              <p:nvSpPr>
                <p:cNvPr id="24" name="矩形 30">
                  <a:extLst>
                    <a:ext uri="{FF2B5EF4-FFF2-40B4-BE49-F238E27FC236}">
                      <a16:creationId xmlns:a16="http://schemas.microsoft.com/office/drawing/2014/main" id="{6F5766E2-4473-49AD-8A08-D2D505F74C4B}"/>
                    </a:ext>
                  </a:extLst>
                </p:cNvPr>
                <p:cNvSpPr/>
                <p:nvPr/>
              </p:nvSpPr>
              <p:spPr>
                <a:xfrm>
                  <a:off x="-4764" y="142875"/>
                  <a:ext cx="704852" cy="814388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文本框 32">
                  <a:extLst>
                    <a:ext uri="{FF2B5EF4-FFF2-40B4-BE49-F238E27FC236}">
                      <a16:creationId xmlns:a16="http://schemas.microsoft.com/office/drawing/2014/main" id="{2861C4D6-5782-468A-A5C0-50C6C211226D}"/>
                    </a:ext>
                  </a:extLst>
                </p:cNvPr>
                <p:cNvSpPr txBox="1"/>
                <p:nvPr/>
              </p:nvSpPr>
              <p:spPr>
                <a:xfrm>
                  <a:off x="134914" y="142875"/>
                  <a:ext cx="332509" cy="8257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4400" dirty="0">
                      <a:solidFill>
                        <a:schemeClr val="bg1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3</a:t>
                  </a:r>
                  <a:endParaRPr lang="zh-CN" altLang="en-US" sz="4400" dirty="0">
                    <a:solidFill>
                      <a:schemeClr val="bg1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</p:grp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4A6290B7-7F28-48F5-A6D0-1F72F24D0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10" y="2096043"/>
            <a:ext cx="4358442" cy="266591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D0600F9-0069-4668-BB79-B8E5CE9254C9}"/>
              </a:ext>
            </a:extLst>
          </p:cNvPr>
          <p:cNvSpPr/>
          <p:nvPr/>
        </p:nvSpPr>
        <p:spPr>
          <a:xfrm>
            <a:off x="6815444" y="1570510"/>
            <a:ext cx="427431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Api.ai SDK</a:t>
            </a:r>
          </a:p>
          <a:p>
            <a:endParaRPr lang="en-US" sz="2400" dirty="0"/>
          </a:p>
          <a:p>
            <a:r>
              <a:rPr lang="en-US" sz="2400" dirty="0"/>
              <a:t>Connect to the </a:t>
            </a:r>
            <a:r>
              <a:rPr lang="en-US" sz="2400" dirty="0" err="1"/>
              <a:t>DialogFlow</a:t>
            </a:r>
            <a:r>
              <a:rPr lang="en-US" sz="2400" dirty="0"/>
              <a:t> agent with Client Access Token &amp; Unique Session Id</a:t>
            </a:r>
          </a:p>
          <a:p>
            <a:endParaRPr lang="en-US" sz="2400" dirty="0"/>
          </a:p>
          <a:p>
            <a:r>
              <a:rPr lang="en-US" sz="2400" dirty="0"/>
              <a:t>Send Request/Response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364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24">
            <a:extLst>
              <a:ext uri="{FF2B5EF4-FFF2-40B4-BE49-F238E27FC236}">
                <a16:creationId xmlns:a16="http://schemas.microsoft.com/office/drawing/2014/main" id="{6F2BA4F7-AF19-45EE-BC41-AAC1FEDF4C6F}"/>
              </a:ext>
            </a:extLst>
          </p:cNvPr>
          <p:cNvGrpSpPr/>
          <p:nvPr/>
        </p:nvGrpSpPr>
        <p:grpSpPr>
          <a:xfrm>
            <a:off x="554036" y="460375"/>
            <a:ext cx="6494464" cy="769441"/>
            <a:chOff x="-4764" y="142875"/>
            <a:chExt cx="5943821" cy="825781"/>
          </a:xfrm>
        </p:grpSpPr>
        <p:sp>
          <p:nvSpPr>
            <p:cNvPr id="20" name="文本框 26">
              <a:extLst>
                <a:ext uri="{FF2B5EF4-FFF2-40B4-BE49-F238E27FC236}">
                  <a16:creationId xmlns:a16="http://schemas.microsoft.com/office/drawing/2014/main" id="{2A6C891A-49C8-488C-9C54-74E71978BBCB}"/>
                </a:ext>
              </a:extLst>
            </p:cNvPr>
            <p:cNvSpPr txBox="1"/>
            <p:nvPr/>
          </p:nvSpPr>
          <p:spPr>
            <a:xfrm>
              <a:off x="1095595" y="212124"/>
              <a:ext cx="4843462" cy="677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500" b="1" dirty="0">
                  <a:solidFill>
                    <a:schemeClr val="accent1">
                      <a:lumMod val="75000"/>
                    </a:schemeClr>
                  </a:solidFill>
                  <a:latin typeface="Segoe UI Emoji" panose="020B0502040204020203" pitchFamily="34" charset="0"/>
                  <a:ea typeface="Segoe UI Emoji" panose="020B0502040204020203" pitchFamily="34" charset="0"/>
                  <a:cs typeface="Segoe UI Black" panose="020B0A02040204020203" pitchFamily="34" charset="0"/>
                </a:rPr>
                <a:t>Implementation</a:t>
              </a:r>
              <a:endParaRPr lang="zh-CN" altLang="en-US" sz="3500" b="1" dirty="0">
                <a:solidFill>
                  <a:schemeClr val="accent1">
                    <a:lumMod val="75000"/>
                  </a:schemeClr>
                </a:solidFill>
                <a:latin typeface="Segoe UI Emoji" panose="020B0502040204020203" pitchFamily="34" charset="0"/>
                <a:cs typeface="Segoe UI Black" panose="020B0A02040204020203" pitchFamily="34" charset="0"/>
              </a:endParaRPr>
            </a:p>
          </p:txBody>
        </p:sp>
        <p:grpSp>
          <p:nvGrpSpPr>
            <p:cNvPr id="21" name="组合 27">
              <a:extLst>
                <a:ext uri="{FF2B5EF4-FFF2-40B4-BE49-F238E27FC236}">
                  <a16:creationId xmlns:a16="http://schemas.microsoft.com/office/drawing/2014/main" id="{75C67082-F3C9-4735-9974-0B3F9D62687C}"/>
                </a:ext>
              </a:extLst>
            </p:cNvPr>
            <p:cNvGrpSpPr/>
            <p:nvPr/>
          </p:nvGrpSpPr>
          <p:grpSpPr>
            <a:xfrm>
              <a:off x="-4764" y="142875"/>
              <a:ext cx="981293" cy="825781"/>
              <a:chOff x="-4764" y="142875"/>
              <a:chExt cx="981293" cy="825781"/>
            </a:xfrm>
          </p:grpSpPr>
          <p:sp>
            <p:nvSpPr>
              <p:cNvPr id="22" name="矩形 28">
                <a:extLst>
                  <a:ext uri="{FF2B5EF4-FFF2-40B4-BE49-F238E27FC236}">
                    <a16:creationId xmlns:a16="http://schemas.microsoft.com/office/drawing/2014/main" id="{A5441671-FE3A-46C9-AAB5-5D10B6867B28}"/>
                  </a:ext>
                </a:extLst>
              </p:cNvPr>
              <p:cNvSpPr/>
              <p:nvPr/>
            </p:nvSpPr>
            <p:spPr>
              <a:xfrm>
                <a:off x="819154" y="142875"/>
                <a:ext cx="157375" cy="81438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3" name="组合 29">
                <a:extLst>
                  <a:ext uri="{FF2B5EF4-FFF2-40B4-BE49-F238E27FC236}">
                    <a16:creationId xmlns:a16="http://schemas.microsoft.com/office/drawing/2014/main" id="{79CF47A9-1324-4132-9942-8F1E03A7B69C}"/>
                  </a:ext>
                </a:extLst>
              </p:cNvPr>
              <p:cNvGrpSpPr/>
              <p:nvPr/>
            </p:nvGrpSpPr>
            <p:grpSpPr>
              <a:xfrm>
                <a:off x="-4764" y="142875"/>
                <a:ext cx="704852" cy="825781"/>
                <a:chOff x="-4764" y="142875"/>
                <a:chExt cx="704852" cy="825781"/>
              </a:xfrm>
            </p:grpSpPr>
            <p:sp>
              <p:nvSpPr>
                <p:cNvPr id="24" name="矩形 30">
                  <a:extLst>
                    <a:ext uri="{FF2B5EF4-FFF2-40B4-BE49-F238E27FC236}">
                      <a16:creationId xmlns:a16="http://schemas.microsoft.com/office/drawing/2014/main" id="{6F5766E2-4473-49AD-8A08-D2D505F74C4B}"/>
                    </a:ext>
                  </a:extLst>
                </p:cNvPr>
                <p:cNvSpPr/>
                <p:nvPr/>
              </p:nvSpPr>
              <p:spPr>
                <a:xfrm>
                  <a:off x="-4764" y="142875"/>
                  <a:ext cx="704852" cy="814388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文本框 32">
                  <a:extLst>
                    <a:ext uri="{FF2B5EF4-FFF2-40B4-BE49-F238E27FC236}">
                      <a16:creationId xmlns:a16="http://schemas.microsoft.com/office/drawing/2014/main" id="{2861C4D6-5782-468A-A5C0-50C6C211226D}"/>
                    </a:ext>
                  </a:extLst>
                </p:cNvPr>
                <p:cNvSpPr txBox="1"/>
                <p:nvPr/>
              </p:nvSpPr>
              <p:spPr>
                <a:xfrm>
                  <a:off x="134914" y="142875"/>
                  <a:ext cx="332509" cy="8257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4400" dirty="0">
                      <a:solidFill>
                        <a:schemeClr val="bg1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3</a:t>
                  </a:r>
                  <a:endParaRPr lang="zh-CN" altLang="en-US" sz="4400" dirty="0">
                    <a:solidFill>
                      <a:schemeClr val="bg1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E754F0E-2A45-4C71-ADC4-234CA88E990C}"/>
              </a:ext>
            </a:extLst>
          </p:cNvPr>
          <p:cNvGrpSpPr/>
          <p:nvPr/>
        </p:nvGrpSpPr>
        <p:grpSpPr>
          <a:xfrm>
            <a:off x="365760" y="1847036"/>
            <a:ext cx="5843960" cy="3665625"/>
            <a:chOff x="365760" y="1847036"/>
            <a:chExt cx="5843960" cy="366562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4D5BDE5-F23B-4738-BC3C-8E14DBA81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0050" y="1847036"/>
              <a:ext cx="5809670" cy="3665625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9626CAE-218C-420C-ABE6-90202180C330}"/>
                </a:ext>
              </a:extLst>
            </p:cNvPr>
            <p:cNvSpPr/>
            <p:nvPr/>
          </p:nvSpPr>
          <p:spPr>
            <a:xfrm>
              <a:off x="365760" y="3966210"/>
              <a:ext cx="4789170" cy="10515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AD00D10-EAD7-4190-920A-600F2D8D507B}"/>
              </a:ext>
            </a:extLst>
          </p:cNvPr>
          <p:cNvSpPr/>
          <p:nvPr/>
        </p:nvSpPr>
        <p:spPr>
          <a:xfrm>
            <a:off x="6724004" y="1525988"/>
            <a:ext cx="497650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Basically, the JS program would extract information from the response of </a:t>
            </a:r>
            <a:r>
              <a:rPr lang="en-US" sz="2400" dirty="0" err="1"/>
              <a:t>DialogFlow</a:t>
            </a:r>
            <a:r>
              <a:rPr lang="en-US" sz="2400" dirty="0"/>
              <a:t> agent.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Speech: show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Product&amp;Unit</a:t>
            </a:r>
            <a:r>
              <a:rPr lang="en-US" sz="2400" dirty="0"/>
              <a:t>: store in a cart array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476204-AD82-46D0-B8A9-439A7F7EEDBF}"/>
              </a:ext>
            </a:extLst>
          </p:cNvPr>
          <p:cNvSpPr/>
          <p:nvPr/>
        </p:nvSpPr>
        <p:spPr>
          <a:xfrm>
            <a:off x="6724004" y="3943001"/>
            <a:ext cx="497650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Currently I am able to get the greeting response from the </a:t>
            </a:r>
            <a:r>
              <a:rPr lang="en-US" sz="2400" dirty="0" err="1"/>
              <a:t>DialogFlow</a:t>
            </a:r>
            <a:r>
              <a:rPr lang="en-US" sz="2400" dirty="0"/>
              <a:t> agent. Next, I will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Send multiple request in synchronous 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Modify the dataset and upload to the entities</a:t>
            </a:r>
          </a:p>
        </p:txBody>
      </p:sp>
    </p:spTree>
    <p:extLst>
      <p:ext uri="{BB962C8B-B14F-4D97-AF65-F5344CB8AC3E}">
        <p14:creationId xmlns:p14="http://schemas.microsoft.com/office/powerpoint/2010/main" val="1606657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24">
            <a:extLst>
              <a:ext uri="{FF2B5EF4-FFF2-40B4-BE49-F238E27FC236}">
                <a16:creationId xmlns:a16="http://schemas.microsoft.com/office/drawing/2014/main" id="{6F2BA4F7-AF19-45EE-BC41-AAC1FEDF4C6F}"/>
              </a:ext>
            </a:extLst>
          </p:cNvPr>
          <p:cNvGrpSpPr/>
          <p:nvPr/>
        </p:nvGrpSpPr>
        <p:grpSpPr>
          <a:xfrm>
            <a:off x="554036" y="460375"/>
            <a:ext cx="6494464" cy="769441"/>
            <a:chOff x="-4764" y="142875"/>
            <a:chExt cx="5943821" cy="825781"/>
          </a:xfrm>
        </p:grpSpPr>
        <p:sp>
          <p:nvSpPr>
            <p:cNvPr id="20" name="文本框 26">
              <a:extLst>
                <a:ext uri="{FF2B5EF4-FFF2-40B4-BE49-F238E27FC236}">
                  <a16:creationId xmlns:a16="http://schemas.microsoft.com/office/drawing/2014/main" id="{2A6C891A-49C8-488C-9C54-74E71978BBCB}"/>
                </a:ext>
              </a:extLst>
            </p:cNvPr>
            <p:cNvSpPr txBox="1"/>
            <p:nvPr/>
          </p:nvSpPr>
          <p:spPr>
            <a:xfrm>
              <a:off x="1095595" y="212124"/>
              <a:ext cx="4843462" cy="677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500" b="1">
                  <a:solidFill>
                    <a:schemeClr val="accent1">
                      <a:lumMod val="75000"/>
                    </a:schemeClr>
                  </a:solidFill>
                  <a:latin typeface="Segoe UI Emoji" panose="020B0502040204020203" pitchFamily="34" charset="0"/>
                  <a:ea typeface="Segoe UI Emoji" panose="020B0502040204020203" pitchFamily="34" charset="0"/>
                  <a:cs typeface="Segoe UI Black" panose="020B0A02040204020203" pitchFamily="34" charset="0"/>
                </a:rPr>
                <a:t>SOLID</a:t>
              </a:r>
              <a:endParaRPr lang="zh-CN" altLang="en-US" sz="3500" b="1" dirty="0">
                <a:solidFill>
                  <a:schemeClr val="accent1">
                    <a:lumMod val="75000"/>
                  </a:schemeClr>
                </a:solidFill>
                <a:latin typeface="Segoe UI Emoji" panose="020B0502040204020203" pitchFamily="34" charset="0"/>
                <a:cs typeface="Segoe UI Black" panose="020B0A02040204020203" pitchFamily="34" charset="0"/>
              </a:endParaRPr>
            </a:p>
          </p:txBody>
        </p:sp>
        <p:grpSp>
          <p:nvGrpSpPr>
            <p:cNvPr id="21" name="组合 27">
              <a:extLst>
                <a:ext uri="{FF2B5EF4-FFF2-40B4-BE49-F238E27FC236}">
                  <a16:creationId xmlns:a16="http://schemas.microsoft.com/office/drawing/2014/main" id="{75C67082-F3C9-4735-9974-0B3F9D62687C}"/>
                </a:ext>
              </a:extLst>
            </p:cNvPr>
            <p:cNvGrpSpPr/>
            <p:nvPr/>
          </p:nvGrpSpPr>
          <p:grpSpPr>
            <a:xfrm>
              <a:off x="-4764" y="142875"/>
              <a:ext cx="981293" cy="825781"/>
              <a:chOff x="-4764" y="142875"/>
              <a:chExt cx="981293" cy="825781"/>
            </a:xfrm>
          </p:grpSpPr>
          <p:sp>
            <p:nvSpPr>
              <p:cNvPr id="22" name="矩形 28">
                <a:extLst>
                  <a:ext uri="{FF2B5EF4-FFF2-40B4-BE49-F238E27FC236}">
                    <a16:creationId xmlns:a16="http://schemas.microsoft.com/office/drawing/2014/main" id="{A5441671-FE3A-46C9-AAB5-5D10B6867B28}"/>
                  </a:ext>
                </a:extLst>
              </p:cNvPr>
              <p:cNvSpPr/>
              <p:nvPr/>
            </p:nvSpPr>
            <p:spPr>
              <a:xfrm>
                <a:off x="819154" y="142875"/>
                <a:ext cx="157375" cy="81438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3" name="组合 29">
                <a:extLst>
                  <a:ext uri="{FF2B5EF4-FFF2-40B4-BE49-F238E27FC236}">
                    <a16:creationId xmlns:a16="http://schemas.microsoft.com/office/drawing/2014/main" id="{79CF47A9-1324-4132-9942-8F1E03A7B69C}"/>
                  </a:ext>
                </a:extLst>
              </p:cNvPr>
              <p:cNvGrpSpPr/>
              <p:nvPr/>
            </p:nvGrpSpPr>
            <p:grpSpPr>
              <a:xfrm>
                <a:off x="-4764" y="142875"/>
                <a:ext cx="704852" cy="825781"/>
                <a:chOff x="-4764" y="142875"/>
                <a:chExt cx="704852" cy="825781"/>
              </a:xfrm>
            </p:grpSpPr>
            <p:sp>
              <p:nvSpPr>
                <p:cNvPr id="24" name="矩形 30">
                  <a:extLst>
                    <a:ext uri="{FF2B5EF4-FFF2-40B4-BE49-F238E27FC236}">
                      <a16:creationId xmlns:a16="http://schemas.microsoft.com/office/drawing/2014/main" id="{6F5766E2-4473-49AD-8A08-D2D505F74C4B}"/>
                    </a:ext>
                  </a:extLst>
                </p:cNvPr>
                <p:cNvSpPr/>
                <p:nvPr/>
              </p:nvSpPr>
              <p:spPr>
                <a:xfrm>
                  <a:off x="-4764" y="142875"/>
                  <a:ext cx="704852" cy="814388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文本框 32">
                  <a:extLst>
                    <a:ext uri="{FF2B5EF4-FFF2-40B4-BE49-F238E27FC236}">
                      <a16:creationId xmlns:a16="http://schemas.microsoft.com/office/drawing/2014/main" id="{2861C4D6-5782-468A-A5C0-50C6C211226D}"/>
                    </a:ext>
                  </a:extLst>
                </p:cNvPr>
                <p:cNvSpPr txBox="1"/>
                <p:nvPr/>
              </p:nvSpPr>
              <p:spPr>
                <a:xfrm>
                  <a:off x="134914" y="142875"/>
                  <a:ext cx="332509" cy="8257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4400" dirty="0">
                      <a:solidFill>
                        <a:schemeClr val="bg1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4</a:t>
                  </a:r>
                  <a:endParaRPr lang="zh-CN" altLang="en-US" sz="4400" dirty="0">
                    <a:solidFill>
                      <a:schemeClr val="bg1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</p:grp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FCB8A2DA-2E36-439C-8FE6-7A7C8852633A}"/>
              </a:ext>
            </a:extLst>
          </p:cNvPr>
          <p:cNvSpPr/>
          <p:nvPr/>
        </p:nvSpPr>
        <p:spPr>
          <a:xfrm>
            <a:off x="554036" y="1606644"/>
            <a:ext cx="49765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SRP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Request and response module would only handle the connection with </a:t>
            </a:r>
            <a:r>
              <a:rPr lang="en-US" sz="2400" dirty="0" err="1"/>
              <a:t>DialogFlow</a:t>
            </a:r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99722F-D563-4739-8DD5-55F5C511DE17}"/>
              </a:ext>
            </a:extLst>
          </p:cNvPr>
          <p:cNvSpPr/>
          <p:nvPr/>
        </p:nvSpPr>
        <p:spPr>
          <a:xfrm>
            <a:off x="554036" y="3912528"/>
            <a:ext cx="580950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OCP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 wouldn’t change the request and response 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there are other more complicated requests like requests with contexts and parameters, I would only extend this module rather than change it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1D8332-E58C-47B0-A53B-14E29CD11777}"/>
              </a:ext>
            </a:extLst>
          </p:cNvPr>
          <p:cNvSpPr/>
          <p:nvPr/>
        </p:nvSpPr>
        <p:spPr>
          <a:xfrm>
            <a:off x="6363538" y="2019702"/>
            <a:ext cx="580950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DIP</a:t>
            </a:r>
          </a:p>
          <a:p>
            <a:r>
              <a:rPr lang="en-US" sz="2400" dirty="0" err="1"/>
              <a:t>module.exports</a:t>
            </a:r>
            <a:r>
              <a:rPr lang="en-US" sz="2400" dirty="0"/>
              <a:t> = function Bot (</a:t>
            </a:r>
            <a:r>
              <a:rPr lang="en-US" sz="2400" dirty="0" err="1"/>
              <a:t>apiai</a:t>
            </a:r>
            <a:r>
              <a:rPr lang="en-US" sz="2400" dirty="0"/>
              <a:t>) {……}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There is no require(library) in the Bot 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 sent the </a:t>
            </a:r>
            <a:r>
              <a:rPr lang="en-US" sz="2400" dirty="0" err="1"/>
              <a:t>apiai</a:t>
            </a:r>
            <a:r>
              <a:rPr lang="en-US" sz="2400" dirty="0"/>
              <a:t> from an outside function</a:t>
            </a:r>
          </a:p>
          <a:p>
            <a:endParaRPr lang="en-US" sz="2400" dirty="0"/>
          </a:p>
          <a:p>
            <a:r>
              <a:rPr lang="en-AU" sz="2400" dirty="0" err="1"/>
              <a:t>const</a:t>
            </a:r>
            <a:r>
              <a:rPr lang="en-AU" sz="2400" dirty="0"/>
              <a:t> </a:t>
            </a:r>
            <a:r>
              <a:rPr lang="en-AU" sz="2400" dirty="0" err="1"/>
              <a:t>apiai</a:t>
            </a:r>
            <a:r>
              <a:rPr lang="en-AU" sz="2400" dirty="0"/>
              <a:t> = require('</a:t>
            </a:r>
            <a:r>
              <a:rPr lang="en-AU" sz="2400" dirty="0" err="1"/>
              <a:t>apiai</a:t>
            </a:r>
            <a:r>
              <a:rPr lang="en-AU" sz="2400" dirty="0"/>
              <a:t>’);</a:t>
            </a:r>
          </a:p>
          <a:p>
            <a:r>
              <a:rPr lang="en-AU" sz="2400" dirty="0" err="1"/>
              <a:t>const</a:t>
            </a:r>
            <a:r>
              <a:rPr lang="en-AU" sz="2400" dirty="0"/>
              <a:t> Bot = require('./Bot’)</a:t>
            </a:r>
          </a:p>
          <a:p>
            <a:r>
              <a:rPr lang="en-AU" sz="2400" dirty="0"/>
              <a:t>new Bot(</a:t>
            </a:r>
            <a:r>
              <a:rPr lang="en-AU" sz="2400" dirty="0" err="1"/>
              <a:t>apiai</a:t>
            </a:r>
            <a:r>
              <a:rPr lang="en-AU" sz="2400" dirty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2212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788</TotalTime>
  <Words>308</Words>
  <Application>Microsoft Office PowerPoint</Application>
  <PresentationFormat>Widescreen</PresentationFormat>
  <Paragraphs>65</Paragraphs>
  <Slides>10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宋体</vt:lpstr>
      <vt:lpstr>Arial</vt:lpstr>
      <vt:lpstr>Calibri</vt:lpstr>
      <vt:lpstr>Calibri Light</vt:lpstr>
      <vt:lpstr>Segoe UI Black</vt:lpstr>
      <vt:lpstr>Segoe UI Emoji</vt:lpstr>
      <vt:lpstr>Tahoma</vt:lpstr>
      <vt:lpstr>Times New Roman</vt:lpstr>
      <vt:lpstr>Office Theme</vt:lpstr>
      <vt:lpstr>E-Commerce Tech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</dc:creator>
  <cp:lastModifiedBy>ailiuw</cp:lastModifiedBy>
  <cp:revision>186</cp:revision>
  <dcterms:created xsi:type="dcterms:W3CDTF">2017-06-09T02:00:14Z</dcterms:created>
  <dcterms:modified xsi:type="dcterms:W3CDTF">2017-12-07T15:03:25Z</dcterms:modified>
</cp:coreProperties>
</file>