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7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98C31-3004-4DAC-9B85-127B7A938E4F}" type="datetimeFigureOut">
              <a:rPr lang="de-DE" smtClean="0"/>
              <a:t>11.08.2019</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30B40-D168-4C9B-A5F8-6491CDCBEC1B}" type="slidenum">
              <a:rPr lang="de-DE" smtClean="0"/>
              <a:t>‹Nr.›</a:t>
            </a:fld>
            <a:endParaRPr lang="de-DE"/>
          </a:p>
        </p:txBody>
      </p:sp>
    </p:spTree>
    <p:extLst>
      <p:ext uri="{BB962C8B-B14F-4D97-AF65-F5344CB8AC3E}">
        <p14:creationId xmlns:p14="http://schemas.microsoft.com/office/powerpoint/2010/main" val="1983670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1D58DD62-E1FE-47D4-AD39-C9100E6E6826}" type="datetime1">
              <a:rPr lang="de-DE" smtClean="0"/>
              <a:t>11.08.2019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102442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2CFF298-547D-487D-BA9C-9B6A9707B9E4}" type="datetime1">
              <a:rPr lang="de-DE" smtClean="0"/>
              <a:t>11.08.2019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2167723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D6034B2-BD20-441A-92C7-79DD68DDC6EA}" type="datetime1">
              <a:rPr lang="de-DE" smtClean="0"/>
              <a:t>11.08.2019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160401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1C6DB8C-FEF2-4E42-B003-4159861BC8E9}" type="datetime1">
              <a:rPr lang="de-DE" smtClean="0"/>
              <a:t>11.08.2019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138060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0AF9E35-A732-4F77-A016-19D4457432A1}" type="datetime1">
              <a:rPr lang="de-DE" smtClean="0"/>
              <a:t>11.08.2019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132325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8DCCFB7-9D8D-44F8-98C8-1538A81E82E1}" type="datetime1">
              <a:rPr lang="de-DE" smtClean="0"/>
              <a:t>11.08.2019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2418440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8D8259E-BB9F-42DD-AC6D-5E88D0E0B4D2}" type="datetime1">
              <a:rPr lang="de-DE" smtClean="0"/>
              <a:t>11.08.2019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222948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DCF1A56-1F93-42F4-AD59-63368C6BBCFE}" type="datetime1">
              <a:rPr lang="de-DE" smtClean="0"/>
              <a:t>11.08.2019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381996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492D8-64C4-405E-875A-6AE33BF57F16}" type="datetime1">
              <a:rPr lang="de-DE" smtClean="0"/>
              <a:t>11.08.2019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230457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64FE4E11-669F-4D2B-AEB0-2DAC7D00BCD8}" type="datetime1">
              <a:rPr lang="de-DE" smtClean="0"/>
              <a:t>11.08.2019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4267038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B09A65F-75FC-43FA-B2D7-3E06A2FFBEDA}" type="datetime1">
              <a:rPr lang="de-DE" smtClean="0"/>
              <a:t>11.08.2019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38252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09363-4788-4972-B834-6E974C2B7148}" type="datetime1">
              <a:rPr lang="de-DE" smtClean="0"/>
              <a:t>11.08.2019</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9B27CD-96A1-4CE5-B900-13A449A69067}" type="slidenum">
              <a:rPr lang="de-DE" smtClean="0"/>
              <a:t>‹Nr.›</a:t>
            </a:fld>
            <a:endParaRPr lang="de-DE"/>
          </a:p>
        </p:txBody>
      </p:sp>
    </p:spTree>
    <p:extLst>
      <p:ext uri="{BB962C8B-B14F-4D97-AF65-F5344CB8AC3E}">
        <p14:creationId xmlns:p14="http://schemas.microsoft.com/office/powerpoint/2010/main" val="252380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B691A1-5861-4378-9577-F56D105057D3}"/>
              </a:ext>
            </a:extLst>
          </p:cNvPr>
          <p:cNvSpPr>
            <a:spLocks noGrp="1"/>
          </p:cNvSpPr>
          <p:nvPr>
            <p:ph type="ctrTitle"/>
          </p:nvPr>
        </p:nvSpPr>
        <p:spPr>
          <a:xfrm>
            <a:off x="685800" y="3120979"/>
            <a:ext cx="7772400" cy="877259"/>
          </a:xfrm>
        </p:spPr>
        <p:txBody>
          <a:bodyPr>
            <a:normAutofit/>
          </a:bodyPr>
          <a:lstStyle/>
          <a:p>
            <a:r>
              <a:rPr lang="de-DE" sz="4800" dirty="0">
                <a:latin typeface="Neuton" panose="02000203000000000000" pitchFamily="2" charset="0"/>
                <a:cs typeface="Nirmala UI Semilight" panose="020B0402040204020203" pitchFamily="34" charset="0"/>
              </a:rPr>
              <a:t>RISIKO</a:t>
            </a:r>
            <a:r>
              <a:rPr lang="de-DE" sz="4800" dirty="0">
                <a:latin typeface="Neuton" panose="02000203000000000000" pitchFamily="2" charset="0"/>
              </a:rPr>
              <a:t> - Testbeispiele</a:t>
            </a:r>
          </a:p>
        </p:txBody>
      </p:sp>
      <p:sp>
        <p:nvSpPr>
          <p:cNvPr id="3" name="Untertitel 2">
            <a:extLst>
              <a:ext uri="{FF2B5EF4-FFF2-40B4-BE49-F238E27FC236}">
                <a16:creationId xmlns:a16="http://schemas.microsoft.com/office/drawing/2014/main" id="{5F634B91-5CC6-4B43-ACC9-AE9B02CDC0B8}"/>
              </a:ext>
            </a:extLst>
          </p:cNvPr>
          <p:cNvSpPr>
            <a:spLocks noGrp="1"/>
          </p:cNvSpPr>
          <p:nvPr>
            <p:ph type="subTitle" idx="1"/>
          </p:nvPr>
        </p:nvSpPr>
        <p:spPr>
          <a:xfrm>
            <a:off x="1143000" y="3846651"/>
            <a:ext cx="6858000" cy="1655762"/>
          </a:xfrm>
        </p:spPr>
        <p:txBody>
          <a:bodyPr>
            <a:normAutofit/>
          </a:bodyPr>
          <a:lstStyle/>
          <a:p>
            <a:r>
              <a:rPr lang="de-DE" sz="2000" dirty="0"/>
              <a:t>Swantje Wiechmann, Aileen Krause und Wiebke Assenmacher</a:t>
            </a:r>
          </a:p>
        </p:txBody>
      </p:sp>
      <p:pic>
        <p:nvPicPr>
          <p:cNvPr id="5" name="Grafik 4">
            <a:extLst>
              <a:ext uri="{FF2B5EF4-FFF2-40B4-BE49-F238E27FC236}">
                <a16:creationId xmlns:a16="http://schemas.microsoft.com/office/drawing/2014/main" id="{56E8B554-511A-45F0-9351-BAD5B3A86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524" y="612085"/>
            <a:ext cx="2780952" cy="2260317"/>
          </a:xfrm>
          <a:prstGeom prst="rect">
            <a:avLst/>
          </a:prstGeom>
        </p:spPr>
      </p:pic>
    </p:spTree>
    <p:extLst>
      <p:ext uri="{BB962C8B-B14F-4D97-AF65-F5344CB8AC3E}">
        <p14:creationId xmlns:p14="http://schemas.microsoft.com/office/powerpoint/2010/main" val="526862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Prüfen, ob weitere Aktionen möglich sind </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4217035"/>
          </a:xfrm>
        </p:spPr>
        <p:txBody>
          <a:bodyPr>
            <a:normAutofit/>
          </a:bodyPr>
          <a:lstStyle/>
          <a:p>
            <a:r>
              <a:rPr lang="de-DE" sz="1800" dirty="0"/>
              <a:t>Während der Spielphasen 2 und 3 steht der Button „</a:t>
            </a:r>
            <a:r>
              <a:rPr lang="de-DE" sz="1800" dirty="0" err="1"/>
              <a:t>pruefen</a:t>
            </a:r>
            <a:r>
              <a:rPr lang="de-DE" sz="1800" dirty="0"/>
              <a:t>“ zur Verfügung und kann jederzeit betätigt werden.</a:t>
            </a:r>
          </a:p>
          <a:p>
            <a:r>
              <a:rPr lang="de-DE" sz="1800" dirty="0"/>
              <a:t>In der Phase „Länder befreien“ gibt es die folgende Information:</a:t>
            </a:r>
            <a:br>
              <a:rPr lang="de-DE" sz="1800" dirty="0"/>
            </a:br>
            <a:r>
              <a:rPr lang="de-DE" sz="1800" dirty="0"/>
              <a:t>„Es ist ein Angriff </a:t>
            </a:r>
            <a:r>
              <a:rPr lang="de-DE" sz="1800" dirty="0" err="1"/>
              <a:t>moeglich</a:t>
            </a:r>
            <a:r>
              <a:rPr lang="de-DE" sz="1800" dirty="0"/>
              <a:t>. Starte einen Befreiungsversuch, oder klicke auf 'Weiter', um zur </a:t>
            </a:r>
            <a:r>
              <a:rPr lang="de-DE" sz="1800" dirty="0" err="1"/>
              <a:t>naechsten</a:t>
            </a:r>
            <a:r>
              <a:rPr lang="de-DE" sz="1800" dirty="0"/>
              <a:t> Spielphase zu gelangen.“</a:t>
            </a:r>
          </a:p>
          <a:p>
            <a:r>
              <a:rPr lang="de-DE" sz="1800" dirty="0"/>
              <a:t>In der Phase „Armeen neu verteilen“ gibt es beispielsweise diese Information: „Du kannst 2 Einheit/en neu verteilen.“</a:t>
            </a:r>
            <a:br>
              <a:rPr lang="de-DE" sz="1800" dirty="0"/>
            </a:br>
            <a:r>
              <a:rPr lang="de-DE" sz="1800" dirty="0"/>
              <a:t>Die Zahl, bei der hier 2 steht, wird individuell berechnet (siehe „Armeen neu verteilen“)</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10</a:t>
            </a:fld>
            <a:endParaRPr lang="de-DE"/>
          </a:p>
        </p:txBody>
      </p:sp>
    </p:spTree>
    <p:extLst>
      <p:ext uri="{BB962C8B-B14F-4D97-AF65-F5344CB8AC3E}">
        <p14:creationId xmlns:p14="http://schemas.microsoft.com/office/powerpoint/2010/main" val="99530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Kontrolle, ob die Mission erfüllt wurde</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2906395"/>
          </a:xfrm>
        </p:spPr>
        <p:txBody>
          <a:bodyPr>
            <a:normAutofit/>
          </a:bodyPr>
          <a:lstStyle/>
          <a:p>
            <a:r>
              <a:rPr lang="de-DE" sz="1800" dirty="0"/>
              <a:t>Die Kontrolle, ob die Mission eines Spielers erfüllt wurde, erfolgt automatisch seitens des Programms. </a:t>
            </a:r>
          </a:p>
          <a:p>
            <a:r>
              <a:rPr lang="de-DE" sz="1800" dirty="0"/>
              <a:t>Jedes Mal, wenn ein Land erfolgreich befreit wurde, erfolgt die entsprechende Prüfung. </a:t>
            </a:r>
          </a:p>
          <a:p>
            <a:r>
              <a:rPr lang="de-DE" sz="1800" dirty="0"/>
              <a:t>Bei einer positiven Prüfung erfolgt sowohl in der </a:t>
            </a:r>
            <a:r>
              <a:rPr lang="de-DE" sz="1800" dirty="0" err="1"/>
              <a:t>Textarea</a:t>
            </a:r>
            <a:r>
              <a:rPr lang="de-DE" sz="1800" dirty="0"/>
              <a:t> als auch durch ein Popup eine entsprechende Meldung:</a:t>
            </a:r>
            <a:br>
              <a:rPr lang="de-DE" sz="1800" dirty="0"/>
            </a:br>
            <a:r>
              <a:rPr lang="de-DE" sz="1400" dirty="0"/>
              <a:t>„HERZLICHEN GLUECKWUNSCH! Du hast deine Mission vor deinem Gegner</a:t>
            </a:r>
            <a:br>
              <a:rPr lang="de-DE" sz="1400" dirty="0"/>
            </a:br>
            <a:r>
              <a:rPr lang="de-DE" sz="1400" dirty="0" err="1"/>
              <a:t>erfuellt</a:t>
            </a:r>
            <a:r>
              <a:rPr lang="de-DE" sz="1400" dirty="0"/>
              <a:t> und damit dieses Spiel gewonnen! “</a:t>
            </a:r>
            <a:br>
              <a:rPr lang="de-DE" sz="1800" dirty="0"/>
            </a:br>
            <a:endParaRPr lang="de-DE" sz="1800" dirty="0"/>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11</a:t>
            </a:fld>
            <a:endParaRPr lang="de-DE"/>
          </a:p>
        </p:txBody>
      </p:sp>
      <p:pic>
        <p:nvPicPr>
          <p:cNvPr id="5" name="Grafik 4">
            <a:extLst>
              <a:ext uri="{FF2B5EF4-FFF2-40B4-BE49-F238E27FC236}">
                <a16:creationId xmlns:a16="http://schemas.microsoft.com/office/drawing/2014/main" id="{A37E8C86-DD98-4258-BEE2-D8F0486E9668}"/>
              </a:ext>
            </a:extLst>
          </p:cNvPr>
          <p:cNvPicPr>
            <a:picLocks noChangeAspect="1"/>
          </p:cNvPicPr>
          <p:nvPr/>
        </p:nvPicPr>
        <p:blipFill>
          <a:blip r:embed="rId2"/>
          <a:stretch>
            <a:fillRect/>
          </a:stretch>
        </p:blipFill>
        <p:spPr>
          <a:xfrm>
            <a:off x="2809875" y="4122420"/>
            <a:ext cx="3524250" cy="1685925"/>
          </a:xfrm>
          <a:prstGeom prst="rect">
            <a:avLst/>
          </a:prstGeom>
        </p:spPr>
      </p:pic>
    </p:spTree>
    <p:extLst>
      <p:ext uri="{BB962C8B-B14F-4D97-AF65-F5344CB8AC3E}">
        <p14:creationId xmlns:p14="http://schemas.microsoft.com/office/powerpoint/2010/main" val="195523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Spielende</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3912235"/>
          </a:xfrm>
        </p:spPr>
        <p:txBody>
          <a:bodyPr>
            <a:normAutofit/>
          </a:bodyPr>
          <a:lstStyle/>
          <a:p>
            <a:r>
              <a:rPr lang="de-DE" sz="1800" dirty="0"/>
              <a:t>Das Spiel endet, sobald ein Spieler seine Mission erfüllt hat. Die Anzahl gemachter Spielzüge und Befreiungsaktionen kann somit nicht eindeutig bestimmt werden. </a:t>
            </a:r>
          </a:p>
          <a:p>
            <a:r>
              <a:rPr lang="de-DE" sz="1800" dirty="0"/>
              <a:t>Das Ende eines Spiels erfolgt automatisch, sobald die Funktion „Mission prüfen“ eine positive Rückmeldung gibt. Das erscheinende Popup nennt die Farbe des Gewinners und fragt nach dem weiteren Vorgehen: </a:t>
            </a:r>
          </a:p>
          <a:p>
            <a:endParaRPr lang="de-DE" sz="1800" dirty="0"/>
          </a:p>
          <a:p>
            <a:endParaRPr lang="de-DE" sz="1800" dirty="0"/>
          </a:p>
          <a:p>
            <a:r>
              <a:rPr lang="de-DE" sz="1800" dirty="0"/>
              <a:t>„Ja, gerne“ startet eine neue Spielrunde</a:t>
            </a:r>
          </a:p>
          <a:p>
            <a:r>
              <a:rPr lang="de-DE" sz="1800" dirty="0"/>
              <a:t>„Ne, lieber nicht“ beendet das Programm</a:t>
            </a:r>
          </a:p>
          <a:p>
            <a:endParaRPr lang="de-DE" sz="1800" dirty="0"/>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12</a:t>
            </a:fld>
            <a:endParaRPr lang="de-DE"/>
          </a:p>
        </p:txBody>
      </p:sp>
      <p:pic>
        <p:nvPicPr>
          <p:cNvPr id="5" name="Grafik 4">
            <a:extLst>
              <a:ext uri="{FF2B5EF4-FFF2-40B4-BE49-F238E27FC236}">
                <a16:creationId xmlns:a16="http://schemas.microsoft.com/office/drawing/2014/main" id="{564FCE34-3B21-49EE-B3C6-9B06AB6EB0B9}"/>
              </a:ext>
            </a:extLst>
          </p:cNvPr>
          <p:cNvPicPr>
            <a:picLocks noChangeAspect="1"/>
          </p:cNvPicPr>
          <p:nvPr/>
        </p:nvPicPr>
        <p:blipFill>
          <a:blip r:embed="rId2"/>
          <a:stretch>
            <a:fillRect/>
          </a:stretch>
        </p:blipFill>
        <p:spPr>
          <a:xfrm>
            <a:off x="5819775" y="3202622"/>
            <a:ext cx="1975173" cy="944880"/>
          </a:xfrm>
          <a:prstGeom prst="rect">
            <a:avLst/>
          </a:prstGeom>
        </p:spPr>
      </p:pic>
    </p:spTree>
    <p:extLst>
      <p:ext uri="{BB962C8B-B14F-4D97-AF65-F5344CB8AC3E}">
        <p14:creationId xmlns:p14="http://schemas.microsoft.com/office/powerpoint/2010/main" val="379940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Weitere Funktionen</a:t>
            </a:r>
            <a:br>
              <a:rPr lang="de-DE" sz="2800" dirty="0">
                <a:latin typeface="Neuton" panose="02000203000000000000" pitchFamily="2" charset="0"/>
              </a:rPr>
            </a:br>
            <a:r>
              <a:rPr lang="de-DE" sz="2000" b="1" dirty="0">
                <a:latin typeface="Neuton" panose="02000203000000000000" pitchFamily="2" charset="0"/>
              </a:rPr>
              <a:t>Menüleiste - Überblick</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89610" y="1836420"/>
            <a:ext cx="7886700" cy="2644140"/>
          </a:xfrm>
        </p:spPr>
        <p:txBody>
          <a:bodyPr>
            <a:normAutofit/>
          </a:bodyPr>
          <a:lstStyle/>
          <a:p>
            <a:r>
              <a:rPr lang="de-DE" sz="1800" dirty="0"/>
              <a:t>Während des gesamten Spiels steht die Menüleiste zur Verfügung und kann angewählt werden. Darin gibt es zwei Menüpunkte, die jeweils ein Untermenü öffnen:</a:t>
            </a:r>
          </a:p>
          <a:p>
            <a:pPr marL="800100" lvl="1" indent="-342900">
              <a:buFont typeface="+mj-lt"/>
              <a:buAutoNum type="arabicPeriod"/>
            </a:pPr>
            <a:r>
              <a:rPr lang="de-DE" sz="1400" dirty="0"/>
              <a:t>Spielregeln</a:t>
            </a:r>
          </a:p>
          <a:p>
            <a:pPr marL="800100" lvl="1" indent="-342900">
              <a:buFont typeface="+mj-lt"/>
              <a:buAutoNum type="arabicPeriod"/>
            </a:pPr>
            <a:r>
              <a:rPr lang="de-DE" sz="1400" dirty="0"/>
              <a:t>Spiel abbrechen</a:t>
            </a:r>
          </a:p>
          <a:p>
            <a:r>
              <a:rPr lang="de-DE" sz="1800" dirty="0"/>
              <a:t>Es liegt im Ermessen der Spieler, wann und wie oft einzelne Elemente aus der Menüleiste angewählt werden.</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13</a:t>
            </a:fld>
            <a:endParaRPr lang="de-DE"/>
          </a:p>
        </p:txBody>
      </p:sp>
    </p:spTree>
    <p:extLst>
      <p:ext uri="{BB962C8B-B14F-4D97-AF65-F5344CB8AC3E}">
        <p14:creationId xmlns:p14="http://schemas.microsoft.com/office/powerpoint/2010/main" val="44686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Weitere Funktionen</a:t>
            </a:r>
            <a:br>
              <a:rPr lang="de-DE" sz="2800" dirty="0">
                <a:latin typeface="Neuton" panose="02000203000000000000" pitchFamily="2" charset="0"/>
              </a:rPr>
            </a:br>
            <a:r>
              <a:rPr lang="de-DE" sz="2000" b="1" dirty="0">
                <a:latin typeface="Neuton" panose="02000203000000000000" pitchFamily="2" charset="0"/>
              </a:rPr>
              <a:t>Menüleiste - Spielregeln</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89610" y="1836420"/>
            <a:ext cx="7886700" cy="2644140"/>
          </a:xfrm>
        </p:spPr>
        <p:txBody>
          <a:bodyPr>
            <a:normAutofit/>
          </a:bodyPr>
          <a:lstStyle/>
          <a:p>
            <a:r>
              <a:rPr lang="de-DE" sz="1800" dirty="0"/>
              <a:t>Der Menüpunkt Spielregeln hat sechs Unterpunkte.</a:t>
            </a:r>
            <a:br>
              <a:rPr lang="de-DE" sz="1800" dirty="0"/>
            </a:br>
            <a:r>
              <a:rPr lang="de-DE" sz="1800" dirty="0"/>
              <a:t>Jedes öffnet per Mausklick ein Popup-Fenster. In diesem</a:t>
            </a:r>
            <a:br>
              <a:rPr lang="de-DE" sz="1800" dirty="0"/>
            </a:br>
            <a:r>
              <a:rPr lang="de-DE" sz="1800" dirty="0"/>
              <a:t>werden die Regeln des einzelnen Spielabschnitts detaillierter</a:t>
            </a:r>
            <a:br>
              <a:rPr lang="de-DE" sz="1800" dirty="0"/>
            </a:br>
            <a:r>
              <a:rPr lang="de-DE" sz="1800" dirty="0"/>
              <a:t>erläutert als in der </a:t>
            </a:r>
            <a:r>
              <a:rPr lang="de-DE" sz="1800" dirty="0" err="1"/>
              <a:t>Textarea</a:t>
            </a:r>
            <a:r>
              <a:rPr lang="de-DE" sz="1800" dirty="0"/>
              <a:t>. </a:t>
            </a:r>
          </a:p>
          <a:p>
            <a:r>
              <a:rPr lang="de-DE" sz="1800" dirty="0"/>
              <a:t>Jedes Popup muss mit „ok“ erst wieder geschlossen werden,</a:t>
            </a:r>
            <a:br>
              <a:rPr lang="de-DE" sz="1800" dirty="0"/>
            </a:br>
            <a:r>
              <a:rPr lang="de-DE" sz="1800" dirty="0"/>
              <a:t>ehe ein weiteres geöffnet oder das Spiel fortgesetzt werden</a:t>
            </a:r>
            <a:br>
              <a:rPr lang="de-DE" sz="1800" dirty="0"/>
            </a:br>
            <a:r>
              <a:rPr lang="de-DE" sz="1800" dirty="0"/>
              <a:t>kann.</a:t>
            </a:r>
          </a:p>
          <a:p>
            <a:r>
              <a:rPr lang="de-DE" sz="1800" dirty="0"/>
              <a:t>Beispielhaft sieht ein solches Popup so aus: </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14</a:t>
            </a:fld>
            <a:endParaRPr lang="de-DE"/>
          </a:p>
        </p:txBody>
      </p:sp>
      <p:pic>
        <p:nvPicPr>
          <p:cNvPr id="5" name="Grafik 4">
            <a:extLst>
              <a:ext uri="{FF2B5EF4-FFF2-40B4-BE49-F238E27FC236}">
                <a16:creationId xmlns:a16="http://schemas.microsoft.com/office/drawing/2014/main" id="{C18B34C4-326C-4F0B-980B-D0CD4BE895E6}"/>
              </a:ext>
            </a:extLst>
          </p:cNvPr>
          <p:cNvPicPr>
            <a:picLocks noChangeAspect="1"/>
          </p:cNvPicPr>
          <p:nvPr/>
        </p:nvPicPr>
        <p:blipFill>
          <a:blip r:embed="rId2"/>
          <a:stretch>
            <a:fillRect/>
          </a:stretch>
        </p:blipFill>
        <p:spPr>
          <a:xfrm>
            <a:off x="6810375" y="1836420"/>
            <a:ext cx="1352550" cy="1800225"/>
          </a:xfrm>
          <a:prstGeom prst="rect">
            <a:avLst/>
          </a:prstGeom>
        </p:spPr>
      </p:pic>
      <p:pic>
        <p:nvPicPr>
          <p:cNvPr id="6" name="Grafik 5">
            <a:extLst>
              <a:ext uri="{FF2B5EF4-FFF2-40B4-BE49-F238E27FC236}">
                <a16:creationId xmlns:a16="http://schemas.microsoft.com/office/drawing/2014/main" id="{D546C792-0ACA-4969-AF88-AB07328A26D5}"/>
              </a:ext>
            </a:extLst>
          </p:cNvPr>
          <p:cNvPicPr>
            <a:picLocks noChangeAspect="1"/>
          </p:cNvPicPr>
          <p:nvPr/>
        </p:nvPicPr>
        <p:blipFill>
          <a:blip r:embed="rId3"/>
          <a:stretch>
            <a:fillRect/>
          </a:stretch>
        </p:blipFill>
        <p:spPr>
          <a:xfrm>
            <a:off x="2188845" y="4366136"/>
            <a:ext cx="4766310" cy="1579369"/>
          </a:xfrm>
          <a:prstGeom prst="rect">
            <a:avLst/>
          </a:prstGeom>
        </p:spPr>
      </p:pic>
    </p:spTree>
    <p:extLst>
      <p:ext uri="{BB962C8B-B14F-4D97-AF65-F5344CB8AC3E}">
        <p14:creationId xmlns:p14="http://schemas.microsoft.com/office/powerpoint/2010/main" val="322038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Weitere Funktionen</a:t>
            </a:r>
            <a:br>
              <a:rPr lang="de-DE" sz="2800" dirty="0">
                <a:latin typeface="Neuton" panose="02000203000000000000" pitchFamily="2" charset="0"/>
              </a:rPr>
            </a:br>
            <a:r>
              <a:rPr lang="de-DE" sz="2000" b="1" dirty="0">
                <a:latin typeface="Neuton" panose="02000203000000000000" pitchFamily="2" charset="0"/>
              </a:rPr>
              <a:t>Menüleiste - Spiel abbrechen</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89610" y="1836420"/>
            <a:ext cx="7886700" cy="4366260"/>
          </a:xfrm>
        </p:spPr>
        <p:txBody>
          <a:bodyPr>
            <a:normAutofit/>
          </a:bodyPr>
          <a:lstStyle/>
          <a:p>
            <a:r>
              <a:rPr lang="de-DE" sz="1800" dirty="0"/>
              <a:t>Der Menüpunkt „Spiel abbrechen“ hat zwei Unterpunkte.</a:t>
            </a:r>
            <a:br>
              <a:rPr lang="de-DE" sz="1800" dirty="0"/>
            </a:br>
            <a:r>
              <a:rPr lang="de-DE" sz="1800" dirty="0"/>
              <a:t>Diese beenden entweder das komplette Programm oder</a:t>
            </a:r>
            <a:br>
              <a:rPr lang="de-DE" sz="1800" dirty="0"/>
            </a:br>
            <a:r>
              <a:rPr lang="de-DE" sz="1800" dirty="0"/>
              <a:t>die aktuelle Spielrunde.</a:t>
            </a:r>
          </a:p>
          <a:p>
            <a:endParaRPr lang="de-DE" sz="1800" dirty="0"/>
          </a:p>
          <a:p>
            <a:r>
              <a:rPr lang="de-DE" sz="1800" dirty="0"/>
              <a:t>Beide Unterpunkte führen die gewählte Aktion nicht sofort auf, sondern öffnen zunächst ein Popup mit einer Sicherheitsabfrage. Diese sieht für „neues Spiel starten“ folgendermaßen aus:</a:t>
            </a:r>
          </a:p>
          <a:p>
            <a:endParaRPr lang="de-DE" sz="1800" dirty="0"/>
          </a:p>
          <a:p>
            <a:endParaRPr lang="de-DE" sz="1800" dirty="0"/>
          </a:p>
          <a:p>
            <a:endParaRPr lang="de-DE" sz="1800" dirty="0"/>
          </a:p>
          <a:p>
            <a:r>
              <a:rPr lang="de-DE" sz="1800" dirty="0"/>
              <a:t>Erst durch einen Klick auf „Ja, wirklich“ wird die gewünschte Aktion ausgeführt.</a:t>
            </a:r>
          </a:p>
          <a:p>
            <a:r>
              <a:rPr lang="de-DE" sz="1800" dirty="0"/>
              <a:t>Über „Ne, doch nicht“ kann zum aktuellen Spiel zurückgekehrt werden.</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15</a:t>
            </a:fld>
            <a:endParaRPr lang="de-DE"/>
          </a:p>
        </p:txBody>
      </p:sp>
      <p:pic>
        <p:nvPicPr>
          <p:cNvPr id="5" name="Grafik 4">
            <a:extLst>
              <a:ext uri="{FF2B5EF4-FFF2-40B4-BE49-F238E27FC236}">
                <a16:creationId xmlns:a16="http://schemas.microsoft.com/office/drawing/2014/main" id="{75E24B47-AA71-4657-B342-59FBA8FC531F}"/>
              </a:ext>
            </a:extLst>
          </p:cNvPr>
          <p:cNvPicPr>
            <a:picLocks noChangeAspect="1"/>
          </p:cNvPicPr>
          <p:nvPr/>
        </p:nvPicPr>
        <p:blipFill>
          <a:blip r:embed="rId2"/>
          <a:stretch>
            <a:fillRect/>
          </a:stretch>
        </p:blipFill>
        <p:spPr>
          <a:xfrm>
            <a:off x="6457950" y="1836420"/>
            <a:ext cx="2505075" cy="819150"/>
          </a:xfrm>
          <a:prstGeom prst="rect">
            <a:avLst/>
          </a:prstGeom>
        </p:spPr>
      </p:pic>
      <p:pic>
        <p:nvPicPr>
          <p:cNvPr id="6" name="Grafik 5">
            <a:extLst>
              <a:ext uri="{FF2B5EF4-FFF2-40B4-BE49-F238E27FC236}">
                <a16:creationId xmlns:a16="http://schemas.microsoft.com/office/drawing/2014/main" id="{683BFB34-0C26-403C-9473-E2C0EE637A34}"/>
              </a:ext>
            </a:extLst>
          </p:cNvPr>
          <p:cNvPicPr>
            <a:picLocks noChangeAspect="1"/>
          </p:cNvPicPr>
          <p:nvPr/>
        </p:nvPicPr>
        <p:blipFill>
          <a:blip r:embed="rId3"/>
          <a:stretch>
            <a:fillRect/>
          </a:stretch>
        </p:blipFill>
        <p:spPr>
          <a:xfrm>
            <a:off x="3858577" y="3655694"/>
            <a:ext cx="3151823" cy="1211006"/>
          </a:xfrm>
          <a:prstGeom prst="rect">
            <a:avLst/>
          </a:prstGeom>
        </p:spPr>
      </p:pic>
    </p:spTree>
    <p:extLst>
      <p:ext uri="{BB962C8B-B14F-4D97-AF65-F5344CB8AC3E}">
        <p14:creationId xmlns:p14="http://schemas.microsoft.com/office/powerpoint/2010/main" val="149299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958E0-4167-4220-A51E-2238A9B0C4E4}"/>
              </a:ext>
            </a:extLst>
          </p:cNvPr>
          <p:cNvSpPr>
            <a:spLocks noGrp="1"/>
          </p:cNvSpPr>
          <p:nvPr>
            <p:ph type="title"/>
          </p:nvPr>
        </p:nvSpPr>
        <p:spPr/>
        <p:txBody>
          <a:bodyPr>
            <a:normAutofit/>
          </a:bodyPr>
          <a:lstStyle/>
          <a:p>
            <a:r>
              <a:rPr lang="de-DE" sz="3600" dirty="0">
                <a:latin typeface="Neuton" panose="02000203000000000000" pitchFamily="2" charset="0"/>
              </a:rPr>
              <a:t>Inhaltsverzeichnis</a:t>
            </a:r>
          </a:p>
        </p:txBody>
      </p:sp>
      <p:sp>
        <p:nvSpPr>
          <p:cNvPr id="3" name="Inhaltsplatzhalter 2">
            <a:extLst>
              <a:ext uri="{FF2B5EF4-FFF2-40B4-BE49-F238E27FC236}">
                <a16:creationId xmlns:a16="http://schemas.microsoft.com/office/drawing/2014/main" id="{864F7508-0F9C-4B7D-8823-BA0AE4C13193}"/>
              </a:ext>
            </a:extLst>
          </p:cNvPr>
          <p:cNvSpPr>
            <a:spLocks noGrp="1"/>
          </p:cNvSpPr>
          <p:nvPr>
            <p:ph idx="1"/>
          </p:nvPr>
        </p:nvSpPr>
        <p:spPr/>
        <p:txBody>
          <a:bodyPr>
            <a:normAutofit/>
          </a:bodyPr>
          <a:lstStyle/>
          <a:p>
            <a:r>
              <a:rPr lang="de-DE" sz="2000" dirty="0"/>
              <a:t>Beschreibung einzelner Spielelemente</a:t>
            </a:r>
          </a:p>
          <a:p>
            <a:pPr lvl="1"/>
            <a:r>
              <a:rPr lang="de-DE" sz="1600" dirty="0"/>
              <a:t>Spiel starten und Farben wählen</a:t>
            </a:r>
          </a:p>
          <a:p>
            <a:pPr lvl="1"/>
            <a:r>
              <a:rPr lang="de-DE" sz="1600" dirty="0"/>
              <a:t>Länder und Missionen zuteilen</a:t>
            </a:r>
          </a:p>
          <a:p>
            <a:pPr lvl="1"/>
            <a:r>
              <a:rPr lang="de-DE" sz="1600" dirty="0"/>
              <a:t>Spielzug - Übersicht</a:t>
            </a:r>
          </a:p>
          <a:p>
            <a:pPr lvl="1"/>
            <a:r>
              <a:rPr lang="de-DE" sz="1600" dirty="0"/>
              <a:t>Armeen neu setzen</a:t>
            </a:r>
          </a:p>
          <a:p>
            <a:pPr lvl="1"/>
            <a:r>
              <a:rPr lang="de-DE" sz="1600" dirty="0"/>
              <a:t>Länder befreien</a:t>
            </a:r>
          </a:p>
          <a:p>
            <a:pPr lvl="1"/>
            <a:r>
              <a:rPr lang="de-DE" sz="1600" dirty="0"/>
              <a:t>Spielende</a:t>
            </a:r>
          </a:p>
          <a:p>
            <a:r>
              <a:rPr lang="de-DE" sz="2000" dirty="0"/>
              <a:t>Weitere Funktionen</a:t>
            </a:r>
          </a:p>
          <a:p>
            <a:pPr lvl="1"/>
            <a:r>
              <a:rPr lang="de-DE" sz="1600" dirty="0"/>
              <a:t>Menüleiste – Überblick</a:t>
            </a:r>
          </a:p>
          <a:p>
            <a:pPr lvl="1"/>
            <a:r>
              <a:rPr lang="de-DE" sz="1600" dirty="0"/>
              <a:t>Menüleiste – Spielregeln</a:t>
            </a:r>
          </a:p>
          <a:p>
            <a:pPr lvl="1"/>
            <a:r>
              <a:rPr lang="de-DE" sz="1600" dirty="0"/>
              <a:t>Menüleiste – Spiel abbrechen</a:t>
            </a:r>
          </a:p>
          <a:p>
            <a:r>
              <a:rPr lang="de-DE" sz="2000" dirty="0"/>
              <a:t>dokumentiertes Testspiel</a:t>
            </a:r>
          </a:p>
        </p:txBody>
      </p:sp>
      <p:sp>
        <p:nvSpPr>
          <p:cNvPr id="4" name="Foliennummernplatzhalter 3">
            <a:extLst>
              <a:ext uri="{FF2B5EF4-FFF2-40B4-BE49-F238E27FC236}">
                <a16:creationId xmlns:a16="http://schemas.microsoft.com/office/drawing/2014/main" id="{9EE6706A-9724-462B-93CA-44656431D993}"/>
              </a:ext>
            </a:extLst>
          </p:cNvPr>
          <p:cNvSpPr>
            <a:spLocks noGrp="1"/>
          </p:cNvSpPr>
          <p:nvPr>
            <p:ph type="sldNum" sz="quarter" idx="12"/>
          </p:nvPr>
        </p:nvSpPr>
        <p:spPr/>
        <p:txBody>
          <a:bodyPr/>
          <a:lstStyle/>
          <a:p>
            <a:fld id="{9D9B27CD-96A1-4CE5-B900-13A449A69067}" type="slidenum">
              <a:rPr lang="de-DE" smtClean="0"/>
              <a:t>2</a:t>
            </a:fld>
            <a:endParaRPr lang="de-DE"/>
          </a:p>
        </p:txBody>
      </p:sp>
    </p:spTree>
    <p:extLst>
      <p:ext uri="{BB962C8B-B14F-4D97-AF65-F5344CB8AC3E}">
        <p14:creationId xmlns:p14="http://schemas.microsoft.com/office/powerpoint/2010/main" val="1974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Spiel starten und Farben wählen</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2313305"/>
            <a:ext cx="7886700" cy="538551"/>
          </a:xfrm>
        </p:spPr>
        <p:txBody>
          <a:bodyPr>
            <a:normAutofit/>
          </a:bodyPr>
          <a:lstStyle/>
          <a:p>
            <a:r>
              <a:rPr lang="de-DE" sz="1800" dirty="0"/>
              <a:t>Nach dem Starten des Spiels öffnet sich folgendes Fenster:</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3</a:t>
            </a:fld>
            <a:endParaRPr lang="de-DE"/>
          </a:p>
        </p:txBody>
      </p:sp>
      <p:pic>
        <p:nvPicPr>
          <p:cNvPr id="6" name="Grafik 5">
            <a:extLst>
              <a:ext uri="{FF2B5EF4-FFF2-40B4-BE49-F238E27FC236}">
                <a16:creationId xmlns:a16="http://schemas.microsoft.com/office/drawing/2014/main" id="{FD09C19A-DB75-4053-92FD-985925C83BCF}"/>
              </a:ext>
            </a:extLst>
          </p:cNvPr>
          <p:cNvPicPr>
            <a:picLocks noChangeAspect="1"/>
          </p:cNvPicPr>
          <p:nvPr/>
        </p:nvPicPr>
        <p:blipFill>
          <a:blip r:embed="rId2"/>
          <a:stretch>
            <a:fillRect/>
          </a:stretch>
        </p:blipFill>
        <p:spPr>
          <a:xfrm>
            <a:off x="6467243" y="1867001"/>
            <a:ext cx="2048107" cy="1234245"/>
          </a:xfrm>
          <a:prstGeom prst="rect">
            <a:avLst/>
          </a:prstGeom>
        </p:spPr>
      </p:pic>
      <p:sp>
        <p:nvSpPr>
          <p:cNvPr id="7" name="Inhaltsplatzhalter 2">
            <a:extLst>
              <a:ext uri="{FF2B5EF4-FFF2-40B4-BE49-F238E27FC236}">
                <a16:creationId xmlns:a16="http://schemas.microsoft.com/office/drawing/2014/main" id="{0C1D7A93-B13D-4187-A7C0-DDA974F90C59}"/>
              </a:ext>
            </a:extLst>
          </p:cNvPr>
          <p:cNvSpPr txBox="1">
            <a:spLocks/>
          </p:cNvSpPr>
          <p:nvPr/>
        </p:nvSpPr>
        <p:spPr>
          <a:xfrm>
            <a:off x="628650" y="3192564"/>
            <a:ext cx="7886700" cy="2773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sz="1800" dirty="0"/>
          </a:p>
          <a:p>
            <a:r>
              <a:rPr lang="de-DE" sz="1800" dirty="0"/>
              <a:t>In diesem wählen die Spieler ihre Spielfarbe</a:t>
            </a:r>
            <a:br>
              <a:rPr lang="de-DE" sz="1800" dirty="0"/>
            </a:br>
            <a:r>
              <a:rPr lang="de-DE" sz="1800" dirty="0"/>
              <a:t>zur Auswahl stehen: </a:t>
            </a:r>
            <a:r>
              <a:rPr lang="pt-BR" sz="1800" dirty="0"/>
              <a:t>blau, rot, lila, pink, grau</a:t>
            </a:r>
          </a:p>
          <a:p>
            <a:r>
              <a:rPr lang="de-DE" sz="1800" dirty="0"/>
              <a:t>Die möglichen Ereignisse sind:</a:t>
            </a:r>
          </a:p>
          <a:p>
            <a:pPr lvl="1"/>
            <a:r>
              <a:rPr lang="de-DE" sz="1400" dirty="0"/>
              <a:t>Beide Spieler haben die gleiche Farbe gewählt. </a:t>
            </a:r>
            <a:br>
              <a:rPr lang="de-DE" sz="1400" dirty="0"/>
            </a:br>
            <a:r>
              <a:rPr lang="de-DE" sz="1400" dirty="0"/>
              <a:t>Eine Schrift fordert sie auf, verschiedene Farben zu wählen.</a:t>
            </a:r>
          </a:p>
          <a:p>
            <a:pPr lvl="1"/>
            <a:endParaRPr lang="de-DE" sz="1400" dirty="0"/>
          </a:p>
          <a:p>
            <a:pPr lvl="1"/>
            <a:r>
              <a:rPr lang="de-DE" sz="1400" dirty="0"/>
              <a:t>Beide Spieler haben unterschiedliche Farben gewählt.</a:t>
            </a:r>
            <a:br>
              <a:rPr lang="de-DE" sz="1400" dirty="0"/>
            </a:br>
            <a:r>
              <a:rPr lang="de-DE" sz="1400" dirty="0"/>
              <a:t>Durch einen Klick auf „Spiel starten“ kann das Spiel gestartet werden</a:t>
            </a:r>
          </a:p>
          <a:p>
            <a:pPr lvl="1"/>
            <a:endParaRPr lang="de-DE" sz="1400" dirty="0"/>
          </a:p>
        </p:txBody>
      </p:sp>
      <p:pic>
        <p:nvPicPr>
          <p:cNvPr id="9" name="Grafik 8">
            <a:extLst>
              <a:ext uri="{FF2B5EF4-FFF2-40B4-BE49-F238E27FC236}">
                <a16:creationId xmlns:a16="http://schemas.microsoft.com/office/drawing/2014/main" id="{9A348A80-38C8-4B4F-9069-D80432437C20}"/>
              </a:ext>
            </a:extLst>
          </p:cNvPr>
          <p:cNvPicPr>
            <a:picLocks noChangeAspect="1"/>
          </p:cNvPicPr>
          <p:nvPr/>
        </p:nvPicPr>
        <p:blipFill>
          <a:blip r:embed="rId3"/>
          <a:stretch>
            <a:fillRect/>
          </a:stretch>
        </p:blipFill>
        <p:spPr>
          <a:xfrm>
            <a:off x="6452354" y="3717446"/>
            <a:ext cx="2053703" cy="1234245"/>
          </a:xfrm>
          <a:prstGeom prst="rect">
            <a:avLst/>
          </a:prstGeom>
        </p:spPr>
      </p:pic>
    </p:spTree>
    <p:extLst>
      <p:ext uri="{BB962C8B-B14F-4D97-AF65-F5344CB8AC3E}">
        <p14:creationId xmlns:p14="http://schemas.microsoft.com/office/powerpoint/2010/main" val="271684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Länder und Missionen zuteilen</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2450465"/>
            <a:ext cx="7886700" cy="3500755"/>
          </a:xfrm>
        </p:spPr>
        <p:txBody>
          <a:bodyPr>
            <a:normAutofit/>
          </a:bodyPr>
          <a:lstStyle/>
          <a:p>
            <a:r>
              <a:rPr lang="de-DE" sz="1800" dirty="0"/>
              <a:t>Nach dem Starten des Spiels </a:t>
            </a:r>
            <a:br>
              <a:rPr lang="de-DE" sz="1800" dirty="0"/>
            </a:br>
            <a:r>
              <a:rPr lang="de-DE" sz="1800" dirty="0"/>
              <a:t>öffnet sich folgendes Fenster:</a:t>
            </a:r>
          </a:p>
          <a:p>
            <a:endParaRPr lang="de-DE" sz="1800" dirty="0"/>
          </a:p>
          <a:p>
            <a:r>
              <a:rPr lang="de-DE" sz="1800" dirty="0"/>
              <a:t>Vom Programm wurden bereits Zuteilungen vorgenommen:</a:t>
            </a:r>
          </a:p>
          <a:p>
            <a:pPr lvl="1"/>
            <a:r>
              <a:rPr lang="de-DE" sz="1400" dirty="0"/>
              <a:t>Jeder Spieler erhält eine Mission als individuelles Spielziel.</a:t>
            </a:r>
            <a:br>
              <a:rPr lang="de-DE" sz="1400" dirty="0"/>
            </a:br>
            <a:r>
              <a:rPr lang="de-DE" sz="1400" dirty="0"/>
              <a:t>Es stehen sechs Missionen zur Auswahl. Jede Mission kann maximal ein Mal zugeteilt werden.</a:t>
            </a:r>
            <a:br>
              <a:rPr lang="de-DE" sz="1400" dirty="0"/>
            </a:br>
            <a:r>
              <a:rPr lang="de-DE" sz="1400" dirty="0"/>
              <a:t>Die übrigen vier Missionen werden im Spiel nicht mehr benötigt.</a:t>
            </a:r>
          </a:p>
          <a:p>
            <a:pPr lvl="1"/>
            <a:r>
              <a:rPr lang="de-DE" sz="1400" dirty="0"/>
              <a:t>Jeder Spieler erhält sieben Länder. In jedes wird eine Armee in seiner Farbe gestellt.</a:t>
            </a:r>
            <a:br>
              <a:rPr lang="de-DE" sz="1400" dirty="0"/>
            </a:br>
            <a:r>
              <a:rPr lang="de-DE" sz="1400" dirty="0"/>
              <a:t>Es stehen insgesamt 14 Länder zur Verfügung. Es werden immer alle Länder aufgeteilt. Die Aufteilung erfolgt zufällig und jede Kombination ist möglich.</a:t>
            </a:r>
          </a:p>
          <a:p>
            <a:r>
              <a:rPr lang="de-DE" sz="1800" dirty="0"/>
              <a:t>Der Willkommenstext in der </a:t>
            </a:r>
            <a:r>
              <a:rPr lang="de-DE" sz="1800" dirty="0" err="1"/>
              <a:t>Textbox</a:t>
            </a:r>
            <a:r>
              <a:rPr lang="de-DE" sz="1800" dirty="0"/>
              <a:t> erklärt in schwarz das weitere Vorgehen.</a:t>
            </a:r>
          </a:p>
          <a:p>
            <a:r>
              <a:rPr lang="de-DE" sz="1800" dirty="0"/>
              <a:t>Durch das Klicken auf „Weiter“ kommt der erste Spieler an die Reihe.</a:t>
            </a:r>
          </a:p>
          <a:p>
            <a:endParaRPr lang="de-DE" sz="1800" dirty="0"/>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4</a:t>
            </a:fld>
            <a:endParaRPr lang="de-DE"/>
          </a:p>
        </p:txBody>
      </p:sp>
      <p:pic>
        <p:nvPicPr>
          <p:cNvPr id="5" name="Grafik 4">
            <a:extLst>
              <a:ext uri="{FF2B5EF4-FFF2-40B4-BE49-F238E27FC236}">
                <a16:creationId xmlns:a16="http://schemas.microsoft.com/office/drawing/2014/main" id="{8748FFB5-32A4-4276-8902-F098919ABE89}"/>
              </a:ext>
            </a:extLst>
          </p:cNvPr>
          <p:cNvPicPr>
            <a:picLocks noChangeAspect="1"/>
          </p:cNvPicPr>
          <p:nvPr/>
        </p:nvPicPr>
        <p:blipFill>
          <a:blip r:embed="rId2"/>
          <a:stretch>
            <a:fillRect/>
          </a:stretch>
        </p:blipFill>
        <p:spPr>
          <a:xfrm>
            <a:off x="5550822" y="1195916"/>
            <a:ext cx="2964528" cy="2233084"/>
          </a:xfrm>
          <a:prstGeom prst="rect">
            <a:avLst/>
          </a:prstGeom>
        </p:spPr>
      </p:pic>
    </p:spTree>
    <p:extLst>
      <p:ext uri="{BB962C8B-B14F-4D97-AF65-F5344CB8AC3E}">
        <p14:creationId xmlns:p14="http://schemas.microsoft.com/office/powerpoint/2010/main" val="264483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Spielzug - Übersicht</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2906395"/>
          </a:xfrm>
        </p:spPr>
        <p:txBody>
          <a:bodyPr>
            <a:normAutofit/>
          </a:bodyPr>
          <a:lstStyle/>
          <a:p>
            <a:r>
              <a:rPr lang="de-DE" sz="1800" dirty="0"/>
              <a:t>Ein Spielzug gliedert sich in drei Phasen, in denen der Spieler aktiv etwas tut, </a:t>
            </a:r>
            <a:br>
              <a:rPr lang="de-DE" sz="1800" dirty="0"/>
            </a:br>
            <a:r>
              <a:rPr lang="de-DE" sz="1800" dirty="0"/>
              <a:t>und wird um zwei Kontrollelemente ergänzt:</a:t>
            </a:r>
          </a:p>
          <a:p>
            <a:pPr marL="800100" lvl="1" indent="-342900">
              <a:buFont typeface="+mj-lt"/>
              <a:buAutoNum type="arabicPeriod"/>
            </a:pPr>
            <a:r>
              <a:rPr lang="de-DE" sz="1400" dirty="0"/>
              <a:t>Armeen neu setzen (durch </a:t>
            </a:r>
            <a:r>
              <a:rPr lang="de-DE" sz="1400" dirty="0" err="1"/>
              <a:t>Listener</a:t>
            </a:r>
            <a:r>
              <a:rPr lang="de-DE" sz="1400" dirty="0"/>
              <a:t>)</a:t>
            </a:r>
          </a:p>
          <a:p>
            <a:pPr marL="800100" lvl="1" indent="-342900">
              <a:buFont typeface="+mj-lt"/>
              <a:buAutoNum type="arabicPeriod"/>
            </a:pPr>
            <a:r>
              <a:rPr lang="de-DE" sz="1400" dirty="0"/>
              <a:t>Länder befreien (durch </a:t>
            </a:r>
            <a:r>
              <a:rPr lang="de-DE" sz="1400" dirty="0" err="1"/>
              <a:t>Listener</a:t>
            </a:r>
            <a:r>
              <a:rPr lang="de-DE" sz="1400" dirty="0"/>
              <a:t>)</a:t>
            </a:r>
          </a:p>
          <a:p>
            <a:pPr marL="800100" lvl="1" indent="-342900">
              <a:buFont typeface="+mj-lt"/>
              <a:buAutoNum type="arabicPeriod"/>
            </a:pPr>
            <a:r>
              <a:rPr lang="de-DE" sz="1400" dirty="0"/>
              <a:t>Armeen neu verteilen (durch </a:t>
            </a:r>
            <a:r>
              <a:rPr lang="de-DE" sz="1400" dirty="0" err="1"/>
              <a:t>Listener</a:t>
            </a:r>
            <a:r>
              <a:rPr lang="de-DE" sz="1400" dirty="0"/>
              <a:t>)</a:t>
            </a:r>
          </a:p>
          <a:p>
            <a:pPr marL="457200" lvl="1" indent="0">
              <a:buNone/>
            </a:pPr>
            <a:r>
              <a:rPr lang="de-DE" sz="1400" dirty="0"/>
              <a:t>+      Prüfen, ob weitere Aktionen möglich sind (durch </a:t>
            </a:r>
            <a:r>
              <a:rPr lang="de-DE" sz="1400" dirty="0" err="1"/>
              <a:t>Listener</a:t>
            </a:r>
            <a:r>
              <a:rPr lang="de-DE" sz="1400" dirty="0"/>
              <a:t>)</a:t>
            </a:r>
          </a:p>
          <a:p>
            <a:pPr marL="457200" lvl="1" indent="0">
              <a:buNone/>
            </a:pPr>
            <a:r>
              <a:rPr lang="de-DE" sz="1400" dirty="0"/>
              <a:t>+      Kontrolle, ob die Mission erfüllt wurde (erfolgt automatisch)</a:t>
            </a:r>
            <a:endParaRPr lang="de-DE" sz="1800" dirty="0"/>
          </a:p>
          <a:p>
            <a:r>
              <a:rPr lang="de-DE" sz="1800" dirty="0"/>
              <a:t>Die erste Phase muss in jeder Runde gespielt werden. Die Phasen 2 und 3 können durch einen Klick auf „weiter“ übersprungen werden.</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5</a:t>
            </a:fld>
            <a:endParaRPr lang="de-DE"/>
          </a:p>
        </p:txBody>
      </p:sp>
    </p:spTree>
    <p:extLst>
      <p:ext uri="{BB962C8B-B14F-4D97-AF65-F5344CB8AC3E}">
        <p14:creationId xmlns:p14="http://schemas.microsoft.com/office/powerpoint/2010/main" val="103160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Spielzug - Übersicht</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4217035"/>
          </a:xfrm>
        </p:spPr>
        <p:txBody>
          <a:bodyPr>
            <a:normAutofit/>
          </a:bodyPr>
          <a:lstStyle/>
          <a:p>
            <a:r>
              <a:rPr lang="de-DE" sz="1800" dirty="0"/>
              <a:t>Ein Spielzug gliedert sich in drei Phasen, in denen der Spieler aktiv etwas tut, </a:t>
            </a:r>
            <a:br>
              <a:rPr lang="de-DE" sz="1800" dirty="0"/>
            </a:br>
            <a:r>
              <a:rPr lang="de-DE" sz="1800" dirty="0"/>
              <a:t>und wird um zwei Kontrollelemente ergänzt:</a:t>
            </a:r>
          </a:p>
          <a:p>
            <a:pPr marL="800100" lvl="1" indent="-342900">
              <a:buFont typeface="+mj-lt"/>
              <a:buAutoNum type="arabicPeriod"/>
            </a:pPr>
            <a:r>
              <a:rPr lang="de-DE" sz="1400" dirty="0"/>
              <a:t>Armeen neu setzen (durch </a:t>
            </a:r>
            <a:r>
              <a:rPr lang="de-DE" sz="1400" dirty="0" err="1"/>
              <a:t>Listener</a:t>
            </a:r>
            <a:r>
              <a:rPr lang="de-DE" sz="1400" dirty="0"/>
              <a:t>)</a:t>
            </a:r>
          </a:p>
          <a:p>
            <a:pPr marL="800100" lvl="1" indent="-342900">
              <a:buFont typeface="+mj-lt"/>
              <a:buAutoNum type="arabicPeriod"/>
            </a:pPr>
            <a:r>
              <a:rPr lang="de-DE" sz="1400" dirty="0"/>
              <a:t>Länder befreien (durch </a:t>
            </a:r>
            <a:r>
              <a:rPr lang="de-DE" sz="1400" dirty="0" err="1"/>
              <a:t>Listener</a:t>
            </a:r>
            <a:r>
              <a:rPr lang="de-DE" sz="1400" dirty="0"/>
              <a:t>)</a:t>
            </a:r>
          </a:p>
          <a:p>
            <a:pPr marL="800100" lvl="1" indent="-342900">
              <a:buFont typeface="+mj-lt"/>
              <a:buAutoNum type="arabicPeriod"/>
            </a:pPr>
            <a:r>
              <a:rPr lang="de-DE" sz="1400" dirty="0"/>
              <a:t>Armeen neu verteilen (durch </a:t>
            </a:r>
            <a:r>
              <a:rPr lang="de-DE" sz="1400" dirty="0" err="1"/>
              <a:t>Listener</a:t>
            </a:r>
            <a:r>
              <a:rPr lang="de-DE" sz="1400" dirty="0"/>
              <a:t>)</a:t>
            </a:r>
          </a:p>
          <a:p>
            <a:pPr marL="457200" lvl="1" indent="0">
              <a:buNone/>
            </a:pPr>
            <a:r>
              <a:rPr lang="de-DE" sz="1400" dirty="0"/>
              <a:t>+      Prüfen, ob weitere Aktionen möglich sind (durch </a:t>
            </a:r>
            <a:r>
              <a:rPr lang="de-DE" sz="1400" dirty="0" err="1"/>
              <a:t>Listener</a:t>
            </a:r>
            <a:r>
              <a:rPr lang="de-DE" sz="1400" dirty="0"/>
              <a:t>)</a:t>
            </a:r>
          </a:p>
          <a:p>
            <a:pPr marL="457200" lvl="1" indent="0">
              <a:buNone/>
            </a:pPr>
            <a:r>
              <a:rPr lang="de-DE" sz="1400" dirty="0"/>
              <a:t>+      Kontrolle, ob die Mission erfüllt wurde (erfolgt automatisch)</a:t>
            </a:r>
            <a:endParaRPr lang="de-DE" sz="1800" dirty="0"/>
          </a:p>
          <a:p>
            <a:r>
              <a:rPr lang="de-DE" sz="1800" dirty="0"/>
              <a:t>Die erste Phase muss in jeder Runde gespielt werden. Die Phasen 2 und 3 können durch einen Klick auf „weiter“ übersprungen werden.</a:t>
            </a:r>
          </a:p>
          <a:p>
            <a:r>
              <a:rPr lang="de-DE" sz="1800" dirty="0"/>
              <a:t>Jede Phase muss durch einen Klick auf „weiter“ abgeschlossen werden.</a:t>
            </a:r>
          </a:p>
          <a:p>
            <a:r>
              <a:rPr lang="de-DE" sz="1800" dirty="0"/>
              <a:t>Die aktuellen Anweisungen können der </a:t>
            </a:r>
            <a:r>
              <a:rPr lang="de-DE" sz="1800" dirty="0" err="1"/>
              <a:t>Textarea</a:t>
            </a:r>
            <a:r>
              <a:rPr lang="de-DE" sz="1800" dirty="0"/>
              <a:t> entnommen werden. Sie werden in der Farbe des Spielers angezeigt, der gerade an der Reihe ist. Es sind alle Farben möglich, die auch bei der Farbauswahl möglich sind: </a:t>
            </a:r>
            <a:r>
              <a:rPr lang="pt-BR" sz="1800" dirty="0"/>
              <a:t>blau, rot, lila, pink, grau.</a:t>
            </a:r>
            <a:endParaRPr lang="de-DE" sz="1800" dirty="0"/>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6</a:t>
            </a:fld>
            <a:endParaRPr lang="de-DE"/>
          </a:p>
        </p:txBody>
      </p:sp>
    </p:spTree>
    <p:extLst>
      <p:ext uri="{BB962C8B-B14F-4D97-AF65-F5344CB8AC3E}">
        <p14:creationId xmlns:p14="http://schemas.microsoft.com/office/powerpoint/2010/main" val="111636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Armeen neu setzen</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4369435"/>
          </a:xfrm>
        </p:spPr>
        <p:txBody>
          <a:bodyPr>
            <a:normAutofit lnSpcReduction="10000"/>
          </a:bodyPr>
          <a:lstStyle/>
          <a:p>
            <a:r>
              <a:rPr lang="de-DE" sz="1800" dirty="0"/>
              <a:t>In der ersten Phase des Spielzugs müssen neue Armeen gesetzt werden.</a:t>
            </a:r>
          </a:p>
          <a:p>
            <a:r>
              <a:rPr lang="de-DE" sz="1800" dirty="0"/>
              <a:t>Das Programm berechnet die Anzahl dieser Armeen aus der Anzahl der Länder, die ein Spieler insgesamt hat (Anzahl : 3), sowie den Bonusarmeen, die er für vollständige Kontinente bekommen kann.</a:t>
            </a:r>
            <a:br>
              <a:rPr lang="de-DE" sz="1800" dirty="0"/>
            </a:br>
            <a:r>
              <a:rPr lang="de-DE" sz="1800" dirty="0"/>
              <a:t>Die Mindestanzahl neuer Armeen beträgt immer 2. Die maximale Anzahl neuer Armeen beträgt 8 (13 Länder und die Kontinente Solva und </a:t>
            </a:r>
            <a:r>
              <a:rPr lang="de-DE" sz="1800" dirty="0" err="1"/>
              <a:t>Priya</a:t>
            </a:r>
            <a:r>
              <a:rPr lang="de-DE" sz="1800" dirty="0"/>
              <a:t> vollständig).</a:t>
            </a:r>
          </a:p>
          <a:p>
            <a:r>
              <a:rPr lang="de-DE" sz="1800" dirty="0"/>
              <a:t>Eine Armee kann gesetzt werden, indem man mit links auf die Zahl in einem eigenen Land klickt. Sie erhöht sich um eins. </a:t>
            </a:r>
            <a:br>
              <a:rPr lang="de-DE" sz="1800" dirty="0"/>
            </a:br>
            <a:r>
              <a:rPr lang="de-DE" sz="1800" dirty="0"/>
              <a:t>Abgefangen wird durch eine Meldung in der </a:t>
            </a:r>
            <a:r>
              <a:rPr lang="de-DE" sz="1800" dirty="0" err="1"/>
              <a:t>Textarea</a:t>
            </a:r>
            <a:r>
              <a:rPr lang="de-DE" sz="1800" dirty="0"/>
              <a:t>, wenn ein Land des Gegners gewählt wurde: „Verteile die Einheiten in den </a:t>
            </a:r>
            <a:r>
              <a:rPr lang="de-DE" sz="1800" dirty="0" err="1"/>
              <a:t>Laender</a:t>
            </a:r>
            <a:r>
              <a:rPr lang="de-DE" sz="1800" dirty="0"/>
              <a:t>, die deiner Farbe entsprechen.“</a:t>
            </a:r>
          </a:p>
          <a:p>
            <a:r>
              <a:rPr lang="de-DE" sz="1800" dirty="0"/>
              <a:t>Eine Armee kann wieder zurückgenommen werden, indem man mit rechts auf die bereits erhöhte Zahl in einem Land klickt.</a:t>
            </a:r>
          </a:p>
          <a:p>
            <a:r>
              <a:rPr lang="de-DE" sz="1800" dirty="0"/>
              <a:t>Der Button „Weiter“ wird erst aktiviert, wenn alle Armeen verteilt sind. In der </a:t>
            </a:r>
            <a:r>
              <a:rPr lang="de-DE" sz="1800" dirty="0" err="1"/>
              <a:t>Textarea</a:t>
            </a:r>
            <a:r>
              <a:rPr lang="de-DE" sz="1800" dirty="0"/>
              <a:t> wird angezeigt, wie viele Armeen noch zu verteilen sind: „Noch 2 Einheit/en zu verteilen.“</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7</a:t>
            </a:fld>
            <a:endParaRPr lang="de-DE"/>
          </a:p>
        </p:txBody>
      </p:sp>
    </p:spTree>
    <p:extLst>
      <p:ext uri="{BB962C8B-B14F-4D97-AF65-F5344CB8AC3E}">
        <p14:creationId xmlns:p14="http://schemas.microsoft.com/office/powerpoint/2010/main" val="325221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Länder befreien </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4217035"/>
          </a:xfrm>
        </p:spPr>
        <p:txBody>
          <a:bodyPr>
            <a:normAutofit lnSpcReduction="10000"/>
          </a:bodyPr>
          <a:lstStyle/>
          <a:p>
            <a:r>
              <a:rPr lang="de-DE" sz="1800" dirty="0"/>
              <a:t>In der zweiten Phase eines Spielzugs können Länder befreit werden.</a:t>
            </a:r>
          </a:p>
          <a:p>
            <a:r>
              <a:rPr lang="de-DE" sz="1600" dirty="0"/>
              <a:t>Dazu gibt es folgende Erklärung: </a:t>
            </a:r>
            <a:br>
              <a:rPr lang="de-DE" sz="1600" dirty="0"/>
            </a:br>
            <a:r>
              <a:rPr lang="de-DE" sz="1400" dirty="0"/>
              <a:t>„Befreie </a:t>
            </a:r>
            <a:r>
              <a:rPr lang="de-DE" sz="1400" dirty="0" err="1"/>
              <a:t>Laender</a:t>
            </a:r>
            <a:r>
              <a:rPr lang="de-DE" sz="1400" dirty="0"/>
              <a:t>, die von deinem Gegner besetzt sind. </a:t>
            </a:r>
            <a:br>
              <a:rPr lang="de-DE" sz="1600" dirty="0"/>
            </a:br>
            <a:r>
              <a:rPr lang="de-DE" sz="1400" dirty="0" err="1"/>
              <a:t>Waehle</a:t>
            </a:r>
            <a:r>
              <a:rPr lang="de-DE" sz="1400" dirty="0"/>
              <a:t> dazu ein Land aus, das in deinem Besitz ist und in dem mindestens 2 Armeen stationiert sind. </a:t>
            </a:r>
            <a:r>
              <a:rPr lang="de-DE" sz="1400" dirty="0" err="1"/>
              <a:t>Waehle</a:t>
            </a:r>
            <a:r>
              <a:rPr lang="de-DE" sz="1400" dirty="0"/>
              <a:t> danach ein gegnerisches Nachbarland aus. </a:t>
            </a:r>
            <a:br>
              <a:rPr lang="de-DE" sz="1400" dirty="0"/>
            </a:br>
            <a:r>
              <a:rPr lang="de-DE" sz="1400" dirty="0"/>
              <a:t>Mit Rechtsklick kannst du deine jeweilige Auswahl aufheben.</a:t>
            </a:r>
            <a:br>
              <a:rPr lang="de-DE" sz="1400" dirty="0"/>
            </a:br>
            <a:r>
              <a:rPr lang="de-DE" sz="1400" dirty="0"/>
              <a:t>Klicke auf '</a:t>
            </a:r>
            <a:r>
              <a:rPr lang="de-DE" sz="1400" dirty="0" err="1"/>
              <a:t>Wuerfeln</a:t>
            </a:r>
            <a:r>
              <a:rPr lang="de-DE" sz="1400" dirty="0"/>
              <a:t>' um den Befreiungsversuch zu starten.</a:t>
            </a:r>
            <a:br>
              <a:rPr lang="de-DE" sz="1400" dirty="0"/>
            </a:br>
            <a:r>
              <a:rPr lang="de-DE" sz="1400" dirty="0"/>
              <a:t>Wenn du nicht </a:t>
            </a:r>
            <a:r>
              <a:rPr lang="de-DE" sz="1400" dirty="0" err="1"/>
              <a:t>weisst</a:t>
            </a:r>
            <a:r>
              <a:rPr lang="de-DE" sz="1400" dirty="0"/>
              <a:t>, ob du einen Befreiungsversuch starten kannst, klicke '</a:t>
            </a:r>
            <a:r>
              <a:rPr lang="de-DE" sz="1400" dirty="0" err="1"/>
              <a:t>Pruefen</a:t>
            </a:r>
            <a:r>
              <a:rPr lang="de-DE" sz="1400" dirty="0"/>
              <a:t>‘.</a:t>
            </a:r>
            <a:br>
              <a:rPr lang="de-DE" sz="1400" dirty="0"/>
            </a:br>
            <a:r>
              <a:rPr lang="de-DE" sz="1400" dirty="0"/>
              <a:t>Klicke auf 'Weiter', um zur </a:t>
            </a:r>
            <a:r>
              <a:rPr lang="de-DE" sz="1400" dirty="0" err="1"/>
              <a:t>naechsten</a:t>
            </a:r>
            <a:r>
              <a:rPr lang="de-DE" sz="1400" dirty="0"/>
              <a:t> Spielphase zu gelangen.“</a:t>
            </a:r>
          </a:p>
          <a:p>
            <a:r>
              <a:rPr lang="de-DE" sz="1800" dirty="0"/>
              <a:t>Die Anzahl möglicher Länder, von denen aus eine Befreiungsaktion gestartet werden kann, ist abhängig von der </a:t>
            </a:r>
            <a:r>
              <a:rPr lang="de-DE" sz="1800" dirty="0" err="1"/>
              <a:t>Armeenverteilung</a:t>
            </a:r>
            <a:r>
              <a:rPr lang="de-DE" sz="1800" dirty="0"/>
              <a:t> eines Spielers. Ebenso von der Länderverteilung zwischen beiden Spielern.</a:t>
            </a:r>
          </a:p>
          <a:p>
            <a:r>
              <a:rPr lang="de-DE" sz="1800" dirty="0"/>
              <a:t>Das Würfeln entscheidet über den Erfolg der Befreiungsaktion. Der Spieler mit der niedrigeren Augenzahl verliert eine Armee. Verliert der Mitspieler somit alle seien Armeen in einem Land, wurde es erfolgreich befreit. </a:t>
            </a:r>
            <a:br>
              <a:rPr lang="de-DE" sz="1800" dirty="0"/>
            </a:br>
            <a:r>
              <a:rPr lang="de-DE" sz="1800" dirty="0"/>
              <a:t>Unabhängig von Erfolg oder Misserfolg sinkt die Anzahl möglicher Befreiungsaktionen mit jedem Befreiungsversuch um eins.</a:t>
            </a:r>
          </a:p>
          <a:p>
            <a:endParaRPr lang="de-DE" sz="1800" dirty="0"/>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8</a:t>
            </a:fld>
            <a:endParaRPr lang="de-DE"/>
          </a:p>
        </p:txBody>
      </p:sp>
    </p:spTree>
    <p:extLst>
      <p:ext uri="{BB962C8B-B14F-4D97-AF65-F5344CB8AC3E}">
        <p14:creationId xmlns:p14="http://schemas.microsoft.com/office/powerpoint/2010/main" val="2700116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Armeen neu verteilen </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4743449"/>
          </a:xfrm>
        </p:spPr>
        <p:txBody>
          <a:bodyPr>
            <a:normAutofit/>
          </a:bodyPr>
          <a:lstStyle/>
          <a:p>
            <a:r>
              <a:rPr lang="de-DE" sz="1800" dirty="0"/>
              <a:t>In Phase 3 kann ein Spieler seine Armeen neu verteilen.</a:t>
            </a:r>
          </a:p>
          <a:p>
            <a:r>
              <a:rPr lang="de-DE" sz="1800" dirty="0"/>
              <a:t>Dazu gibt es folgende Erklärung:</a:t>
            </a:r>
            <a:br>
              <a:rPr lang="de-DE" sz="1800" dirty="0"/>
            </a:br>
            <a:r>
              <a:rPr lang="de-DE" sz="1400" dirty="0"/>
              <a:t>„Versetze deine Armeen.</a:t>
            </a:r>
            <a:br>
              <a:rPr lang="de-DE" sz="1400" dirty="0"/>
            </a:br>
            <a:r>
              <a:rPr lang="de-DE" sz="1400" dirty="0"/>
              <a:t>Ziehe </a:t>
            </a:r>
            <a:r>
              <a:rPr lang="de-DE" sz="1400" dirty="0" err="1"/>
              <a:t>dafuer</a:t>
            </a:r>
            <a:r>
              <a:rPr lang="de-DE" sz="1400" dirty="0"/>
              <a:t> zuerst mit Rechtsklick mindestens eine Einheit aus einem deiner </a:t>
            </a:r>
            <a:r>
              <a:rPr lang="de-DE" sz="1400" dirty="0" err="1"/>
              <a:t>Laender</a:t>
            </a:r>
            <a:r>
              <a:rPr lang="de-DE" sz="1400" dirty="0"/>
              <a:t> ab. Mit Linksklick </a:t>
            </a:r>
            <a:r>
              <a:rPr lang="de-DE" sz="1400" dirty="0" err="1"/>
              <a:t>fuegst</a:t>
            </a:r>
            <a:r>
              <a:rPr lang="de-DE" sz="1400" dirty="0"/>
              <a:t> du die abgezogenen Einheiten einem Land hinzu.</a:t>
            </a:r>
            <a:br>
              <a:rPr lang="de-DE" sz="1400" dirty="0"/>
            </a:br>
            <a:r>
              <a:rPr lang="de-DE" sz="1400" dirty="0"/>
              <a:t>Wenn du nicht </a:t>
            </a:r>
            <a:r>
              <a:rPr lang="de-DE" sz="1400" dirty="0" err="1"/>
              <a:t>weisst</a:t>
            </a:r>
            <a:r>
              <a:rPr lang="de-DE" sz="1400" dirty="0"/>
              <a:t>, ob du Einheiten verteilen kannst, klicke '</a:t>
            </a:r>
            <a:r>
              <a:rPr lang="de-DE" sz="1400" dirty="0" err="1"/>
              <a:t>Pruefen</a:t>
            </a:r>
            <a:r>
              <a:rPr lang="de-DE" sz="1400" dirty="0"/>
              <a:t>‘.</a:t>
            </a:r>
            <a:br>
              <a:rPr lang="de-DE" sz="1400" dirty="0"/>
            </a:br>
            <a:r>
              <a:rPr lang="de-DE" sz="1400" dirty="0"/>
              <a:t>Klicke auf 'Weiter', um deinen Zug zu beenden.“</a:t>
            </a:r>
          </a:p>
          <a:p>
            <a:r>
              <a:rPr lang="de-DE" sz="1800" dirty="0"/>
              <a:t>Da in jedem Land eines Spielers immer eine Armee verbleiben muss, berechnet sich die Anzahl der Armeen, die neu verteilt werden können aus: </a:t>
            </a:r>
            <a:br>
              <a:rPr lang="de-DE" sz="1800" dirty="0"/>
            </a:br>
            <a:r>
              <a:rPr lang="de-DE" sz="1800" dirty="0"/>
              <a:t>„Anzahl der eigenen Armeen im Spiel“ – „Anzahl der eigenen Länder“</a:t>
            </a:r>
            <a:br>
              <a:rPr lang="de-DE" sz="1800" dirty="0"/>
            </a:br>
            <a:r>
              <a:rPr lang="de-DE" sz="1800" dirty="0"/>
              <a:t>Dieser Betrag kann 0 oder wesentlich größer sein.</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9</a:t>
            </a:fld>
            <a:endParaRPr lang="de-DE"/>
          </a:p>
        </p:txBody>
      </p:sp>
    </p:spTree>
    <p:extLst>
      <p:ext uri="{BB962C8B-B14F-4D97-AF65-F5344CB8AC3E}">
        <p14:creationId xmlns:p14="http://schemas.microsoft.com/office/powerpoint/2010/main" val="35391843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457</Words>
  <Application>Microsoft Office PowerPoint</Application>
  <PresentationFormat>Bildschirmpräsentation (4:3)</PresentationFormat>
  <Paragraphs>111</Paragraphs>
  <Slides>15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Calibri Light</vt:lpstr>
      <vt:lpstr>Neuton</vt:lpstr>
      <vt:lpstr>Office</vt:lpstr>
      <vt:lpstr>RISIKO - Testbeispiele</vt:lpstr>
      <vt:lpstr>Inhaltsverzeichnis</vt:lpstr>
      <vt:lpstr>Beschreibung einzelner Spielelemente Spiel starten und Farben wählen</vt:lpstr>
      <vt:lpstr>Beschreibung einzelner Spielelemente Länder und Missionen zuteilen</vt:lpstr>
      <vt:lpstr>Beschreibung einzelner Spielelemente Spielzug - Übersicht</vt:lpstr>
      <vt:lpstr>Beschreibung einzelner Spielelemente Spielzug - Übersicht</vt:lpstr>
      <vt:lpstr>Beschreibung einzelner Spielelemente Armeen neu setzen</vt:lpstr>
      <vt:lpstr>Beschreibung einzelner Spielelemente Länder befreien </vt:lpstr>
      <vt:lpstr>Beschreibung einzelner Spielelemente Armeen neu verteilen </vt:lpstr>
      <vt:lpstr>Beschreibung einzelner Spielelemente Prüfen, ob weitere Aktionen möglich sind </vt:lpstr>
      <vt:lpstr>Beschreibung einzelner Spielelemente Kontrolle, ob die Mission erfüllt wurde</vt:lpstr>
      <vt:lpstr>Beschreibung einzelner Spielelemente Spielende</vt:lpstr>
      <vt:lpstr>Weitere Funktionen Menüleiste - Überblick</vt:lpstr>
      <vt:lpstr>Weitere Funktionen Menüleiste - Spielregeln</vt:lpstr>
      <vt:lpstr>Weitere Funktionen Menüleiste - Spiel abbrechen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RISIKO - Testbeispiele</dc:title>
  <dc:creator>ms581265</dc:creator>
  <cp:lastModifiedBy>ms581265</cp:lastModifiedBy>
  <cp:revision>12</cp:revision>
  <dcterms:created xsi:type="dcterms:W3CDTF">2019-08-11T09:46:52Z</dcterms:created>
  <dcterms:modified xsi:type="dcterms:W3CDTF">2019-08-11T12:47:19Z</dcterms:modified>
</cp:coreProperties>
</file>