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258" r:id="rId3"/>
    <p:sldId id="261" r:id="rId4"/>
    <p:sldId id="265" r:id="rId5"/>
    <p:sldId id="267" r:id="rId6"/>
    <p:sldId id="274" r:id="rId7"/>
    <p:sldId id="314" r:id="rId8"/>
    <p:sldId id="315" r:id="rId9"/>
    <p:sldId id="316" r:id="rId10"/>
    <p:sldId id="317" r:id="rId11"/>
    <p:sldId id="318" r:id="rId12"/>
    <p:sldId id="273" r:id="rId13"/>
    <p:sldId id="263" r:id="rId14"/>
    <p:sldId id="280" r:id="rId15"/>
    <p:sldId id="264" r:id="rId16"/>
    <p:sldId id="284" r:id="rId17"/>
    <p:sldId id="279" r:id="rId18"/>
    <p:sldId id="320" r:id="rId19"/>
    <p:sldId id="321" r:id="rId20"/>
    <p:sldId id="322" r:id="rId21"/>
    <p:sldId id="323" r:id="rId22"/>
    <p:sldId id="324" r:id="rId23"/>
    <p:sldId id="325" r:id="rId24"/>
    <p:sldId id="319" r:id="rId25"/>
    <p:sldId id="275" r:id="rId26"/>
    <p:sldId id="286" r:id="rId27"/>
  </p:sldIdLst>
  <p:sldSz cx="9144000" cy="5143500" type="screen16x9"/>
  <p:notesSz cx="6858000" cy="9144000"/>
  <p:embeddedFontLst>
    <p:embeddedFont>
      <p:font typeface="Exo" panose="020B0604020202020204" charset="0"/>
      <p:regular r:id="rId29"/>
      <p:bold r:id="rId30"/>
      <p:italic r:id="rId31"/>
      <p:boldItalic r:id="rId32"/>
    </p:embeddedFont>
    <p:embeddedFont>
      <p:font typeface="PT Sans" panose="020B05030202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3D8375-581D-425C-9B3A-EF1E5BC4E4B3}">
  <a:tblStyle styleId="{DF3D8375-581D-425C-9B3A-EF1E5BC4E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09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23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14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edfa3e31c0_2_20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edfa3e31c0_2_20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PONER ESQUEMAS DE LOS ARBOLES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edfa3e31c0_2_20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edfa3e31c0_2_20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PONER ESQUEMAS DE LOS ARBOLES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444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edfa3e31c0_2_20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edfa3e31c0_2_20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PONER ESQUEMAS DE LOS ARBOLES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5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edfa3e31c0_2_20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edfa3e31c0_2_20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PONER ESQUEMAS DE LOS ARBOLES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224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edfa3e31c0_2_20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edfa3e31c0_2_20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PONER ESQUEMAS DE LOS ARBOLES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432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edfa3e31c0_2_20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edfa3e31c0_2_20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PONER ESQUEMAS DE LOS ARBOLES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606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edfa3e31c0_2_20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edfa3e31c0_2_20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PONER ESQUEMAS DE LOS ARBOLES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461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58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edfa3e31c0_2_20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edfa3e31c0_2_20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gedfa3e31c0_2_2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2" name="Google Shape;4292;gedfa3e31c0_2_2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27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0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99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1" r:id="rId6"/>
    <p:sldLayoutId id="2147483662" r:id="rId7"/>
    <p:sldLayoutId id="2147483665" r:id="rId8"/>
    <p:sldLayoutId id="2147483667" r:id="rId9"/>
    <p:sldLayoutId id="2147483669" r:id="rId10"/>
    <p:sldLayoutId id="2147483671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Isabel Lopez and David Pardo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IST – DBM2: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accent2"/>
                </a:solidFill>
              </a:rPr>
              <a:t>DATA MINING</a:t>
            </a:r>
            <a:endParaRPr sz="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4BE8D56-4C2D-E15E-CD26-C4837CA2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052" y="1139717"/>
            <a:ext cx="1351359" cy="5245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DDFB43-4DB2-08C6-6FB9-BBE40ECB2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9376" y="1787512"/>
            <a:ext cx="965326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567015C4-A83B-7662-4664-5CD275AA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2733" y="318513"/>
            <a:ext cx="103204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82" name="Google Shape;3582;p51"/>
          <p:cNvSpPr/>
          <p:nvPr/>
        </p:nvSpPr>
        <p:spPr>
          <a:xfrm>
            <a:off x="1992918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51"/>
          <p:cNvSpPr/>
          <p:nvPr/>
        </p:nvSpPr>
        <p:spPr>
          <a:xfrm>
            <a:off x="1992918" y="3670186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51"/>
          <p:cNvSpPr/>
          <p:nvPr/>
        </p:nvSpPr>
        <p:spPr>
          <a:xfrm>
            <a:off x="5896193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51"/>
          <p:cNvSpPr/>
          <p:nvPr/>
        </p:nvSpPr>
        <p:spPr>
          <a:xfrm>
            <a:off x="5896193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51"/>
          <p:cNvSpPr/>
          <p:nvPr/>
        </p:nvSpPr>
        <p:spPr>
          <a:xfrm>
            <a:off x="5896193" y="3670187"/>
            <a:ext cx="2146200" cy="71124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51"/>
          <p:cNvSpPr/>
          <p:nvPr/>
        </p:nvSpPr>
        <p:spPr>
          <a:xfrm>
            <a:off x="1992918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PROCESS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89" name="Google Shape;3589;p51"/>
          <p:cNvSpPr txBox="1">
            <a:spLocks noGrp="1"/>
          </p:cNvSpPr>
          <p:nvPr>
            <p:ph type="title" idx="2"/>
          </p:nvPr>
        </p:nvSpPr>
        <p:spPr>
          <a:xfrm>
            <a:off x="2152068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11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Remove innecesary data</a:t>
            </a:r>
            <a:endParaRPr sz="1600"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7"/>
          </p:nvPr>
        </p:nvSpPr>
        <p:spPr>
          <a:xfrm>
            <a:off x="6055343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conversion</a:t>
            </a:r>
            <a:endParaRPr sz="1600" dirty="0"/>
          </a:p>
        </p:txBody>
      </p:sp>
      <p:sp>
        <p:nvSpPr>
          <p:cNvPr id="3592" name="Google Shape;3592;p51"/>
          <p:cNvSpPr txBox="1">
            <a:spLocks noGrp="1"/>
          </p:cNvSpPr>
          <p:nvPr>
            <p:ph type="title" idx="3"/>
          </p:nvPr>
        </p:nvSpPr>
        <p:spPr>
          <a:xfrm>
            <a:off x="6055324" y="2546329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Changes in formats</a:t>
            </a:r>
            <a:endParaRPr sz="1600" dirty="0"/>
          </a:p>
        </p:txBody>
      </p:sp>
      <p:sp>
        <p:nvSpPr>
          <p:cNvPr id="3594" name="Google Shape;3594;p51"/>
          <p:cNvSpPr txBox="1">
            <a:spLocks noGrp="1"/>
          </p:cNvSpPr>
          <p:nvPr>
            <p:ph type="title" idx="5"/>
          </p:nvPr>
        </p:nvSpPr>
        <p:spPr>
          <a:xfrm>
            <a:off x="2140497" y="3670185"/>
            <a:ext cx="1827900" cy="711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Assignation of numeric values</a:t>
            </a:r>
            <a:endParaRPr sz="1600" dirty="0"/>
          </a:p>
        </p:txBody>
      </p:sp>
      <p:sp>
        <p:nvSpPr>
          <p:cNvPr id="3597" name="Google Shape;3597;p51"/>
          <p:cNvSpPr txBox="1">
            <a:spLocks noGrp="1"/>
          </p:cNvSpPr>
          <p:nvPr>
            <p:ph type="title" idx="9"/>
          </p:nvPr>
        </p:nvSpPr>
        <p:spPr>
          <a:xfrm>
            <a:off x="6089554" y="3663058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Reorder</a:t>
            </a:r>
            <a:r>
              <a:rPr lang="en" sz="1600" dirty="0"/>
              <a:t> columns</a:t>
            </a:r>
            <a:endParaRPr sz="1600" dirty="0"/>
          </a:p>
        </p:txBody>
      </p:sp>
      <p:sp>
        <p:nvSpPr>
          <p:cNvPr id="3599" name="Google Shape;3599;p51"/>
          <p:cNvSpPr txBox="1">
            <a:spLocks noGrp="1"/>
          </p:cNvSpPr>
          <p:nvPr>
            <p:ph type="title" idx="14"/>
          </p:nvPr>
        </p:nvSpPr>
        <p:spPr>
          <a:xfrm>
            <a:off x="2150590" y="2571750"/>
            <a:ext cx="1827900" cy="707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Grouping values</a:t>
            </a:r>
            <a:endParaRPr sz="1600" dirty="0"/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186494" y="1517997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210702" y="2642642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99943" y="3752460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148890" y="1526509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175748" y="2697435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103765" y="3804173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24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8DDFB43-4DB2-08C6-6FB9-BBE40ECB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9376" y="1787512"/>
            <a:ext cx="965326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567015C4-A83B-7662-4664-5CD275AA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2733" y="318513"/>
            <a:ext cx="103204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82" name="Google Shape;3582;p51"/>
          <p:cNvSpPr/>
          <p:nvPr/>
        </p:nvSpPr>
        <p:spPr>
          <a:xfrm>
            <a:off x="1992918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51"/>
          <p:cNvSpPr/>
          <p:nvPr/>
        </p:nvSpPr>
        <p:spPr>
          <a:xfrm>
            <a:off x="1992918" y="3670186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51"/>
          <p:cNvSpPr/>
          <p:nvPr/>
        </p:nvSpPr>
        <p:spPr>
          <a:xfrm>
            <a:off x="5896193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51"/>
          <p:cNvSpPr/>
          <p:nvPr/>
        </p:nvSpPr>
        <p:spPr>
          <a:xfrm>
            <a:off x="5896193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51"/>
          <p:cNvSpPr/>
          <p:nvPr/>
        </p:nvSpPr>
        <p:spPr>
          <a:xfrm>
            <a:off x="5896193" y="3670187"/>
            <a:ext cx="2146200" cy="71124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51"/>
          <p:cNvSpPr/>
          <p:nvPr/>
        </p:nvSpPr>
        <p:spPr>
          <a:xfrm>
            <a:off x="1992918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PROCESS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89" name="Google Shape;3589;p51"/>
          <p:cNvSpPr txBox="1">
            <a:spLocks noGrp="1"/>
          </p:cNvSpPr>
          <p:nvPr>
            <p:ph type="title" idx="2"/>
          </p:nvPr>
        </p:nvSpPr>
        <p:spPr>
          <a:xfrm>
            <a:off x="2152068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11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Remove innecesary data</a:t>
            </a:r>
            <a:endParaRPr sz="1600"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7"/>
          </p:nvPr>
        </p:nvSpPr>
        <p:spPr>
          <a:xfrm>
            <a:off x="6055343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conversion</a:t>
            </a:r>
            <a:endParaRPr sz="1600" dirty="0"/>
          </a:p>
        </p:txBody>
      </p:sp>
      <p:sp>
        <p:nvSpPr>
          <p:cNvPr id="3592" name="Google Shape;3592;p51"/>
          <p:cNvSpPr txBox="1">
            <a:spLocks noGrp="1"/>
          </p:cNvSpPr>
          <p:nvPr>
            <p:ph type="title" idx="3"/>
          </p:nvPr>
        </p:nvSpPr>
        <p:spPr>
          <a:xfrm>
            <a:off x="6055324" y="2546329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Changes in formats</a:t>
            </a:r>
            <a:endParaRPr sz="1600" dirty="0"/>
          </a:p>
        </p:txBody>
      </p:sp>
      <p:sp>
        <p:nvSpPr>
          <p:cNvPr id="3594" name="Google Shape;3594;p51"/>
          <p:cNvSpPr txBox="1">
            <a:spLocks noGrp="1"/>
          </p:cNvSpPr>
          <p:nvPr>
            <p:ph type="title" idx="5"/>
          </p:nvPr>
        </p:nvSpPr>
        <p:spPr>
          <a:xfrm>
            <a:off x="2140497" y="3670185"/>
            <a:ext cx="1827900" cy="711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Assignation of numeric values</a:t>
            </a:r>
            <a:endParaRPr sz="1600" dirty="0"/>
          </a:p>
        </p:txBody>
      </p:sp>
      <p:sp>
        <p:nvSpPr>
          <p:cNvPr id="3597" name="Google Shape;3597;p51"/>
          <p:cNvSpPr txBox="1">
            <a:spLocks noGrp="1"/>
          </p:cNvSpPr>
          <p:nvPr>
            <p:ph type="title" idx="9"/>
          </p:nvPr>
        </p:nvSpPr>
        <p:spPr>
          <a:xfrm>
            <a:off x="6089554" y="3663058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Reorder</a:t>
            </a:r>
            <a:r>
              <a:rPr lang="en" sz="1600" dirty="0"/>
              <a:t> columns</a:t>
            </a:r>
            <a:endParaRPr sz="1600" dirty="0"/>
          </a:p>
        </p:txBody>
      </p:sp>
      <p:sp>
        <p:nvSpPr>
          <p:cNvPr id="3599" name="Google Shape;3599;p51"/>
          <p:cNvSpPr txBox="1">
            <a:spLocks noGrp="1"/>
          </p:cNvSpPr>
          <p:nvPr>
            <p:ph type="title" idx="14"/>
          </p:nvPr>
        </p:nvSpPr>
        <p:spPr>
          <a:xfrm>
            <a:off x="2150590" y="2571750"/>
            <a:ext cx="1827900" cy="707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Grouping values</a:t>
            </a:r>
            <a:endParaRPr sz="1600" dirty="0"/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186494" y="1517997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210702" y="2642642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99943" y="3752460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148890" y="1526509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175748" y="2697435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103765" y="3804173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64BE8D56-4C2D-E15E-CD26-C4837CA26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1" y="1187805"/>
            <a:ext cx="8862060" cy="3545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48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713100" y="2405674"/>
            <a:ext cx="7583400" cy="1371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520" name="Google Shape;3520;p50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21" name="Google Shape;352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50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28" name="Google Shape;3528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4" name="Google Shape;3534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5" name="Google Shape;353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5" name="Google Shape;3545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6" name="Google Shape;354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6" name="Google Shape;3556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7" name="Google Shape;3557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2" name="Google Shape;3572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31771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1665725" y="3177149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KMEANS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DBSCAN</a:t>
            </a:r>
            <a:endParaRPr dirty="0"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34925" y="3240149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34925" y="36361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Assumes spherical clusters, requires predefined cluster count, computationally efficient.</a:t>
            </a:r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32401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DBSCAN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987075" y="36361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Flexible, handles arbitrary-shaped clusters and outliers, no need for predefining cluster count.</a:t>
            </a:r>
          </a:p>
        </p:txBody>
      </p: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B479604-1337-07B7-4295-FDB05E1E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57" y="1203265"/>
            <a:ext cx="2357036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928A72C-4DBC-681D-4B91-E739A035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089" y="1213125"/>
            <a:ext cx="2357036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57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II</a:t>
            </a:r>
            <a:endParaRPr dirty="0"/>
          </a:p>
        </p:txBody>
      </p:sp>
      <p:sp>
        <p:nvSpPr>
          <p:cNvPr id="3925" name="Google Shape;3925;p57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926" name="Google Shape;3926;p57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927" name="Google Shape;3927;p5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57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934" name="Google Shape;3934;p5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935" name="Google Shape;3935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5" name="Google Shape;3945;p5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46" name="Google Shape;3946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6" name="Google Shape;3956;p57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957" name="Google Shape;3957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2" name="Google Shape;3962;p57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963" name="Google Shape;3963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41"/>
          <p:cNvSpPr/>
          <p:nvPr/>
        </p:nvSpPr>
        <p:spPr>
          <a:xfrm>
            <a:off x="3442554" y="2837863"/>
            <a:ext cx="2267700" cy="75029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41"/>
          <p:cNvSpPr/>
          <p:nvPr/>
        </p:nvSpPr>
        <p:spPr>
          <a:xfrm>
            <a:off x="6131594" y="2837862"/>
            <a:ext cx="2267700" cy="7470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41"/>
          <p:cNvSpPr/>
          <p:nvPr/>
        </p:nvSpPr>
        <p:spPr>
          <a:xfrm>
            <a:off x="755600" y="2837874"/>
            <a:ext cx="2265600" cy="7502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4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NEW </a:t>
            </a:r>
            <a:r>
              <a:rPr lang="en" dirty="0">
                <a:solidFill>
                  <a:srgbClr val="8FFFFF"/>
                </a:solidFill>
              </a:rPr>
              <a:t>PROCESS</a:t>
            </a:r>
            <a:endParaRPr dirty="0">
              <a:solidFill>
                <a:srgbClr val="8FFFFF"/>
              </a:solidFill>
            </a:endParaRPr>
          </a:p>
        </p:txBody>
      </p:sp>
      <p:sp>
        <p:nvSpPr>
          <p:cNvPr id="3014" name="Google Shape;3014;p41"/>
          <p:cNvSpPr txBox="1">
            <a:spLocks noGrp="1"/>
          </p:cNvSpPr>
          <p:nvPr>
            <p:ph type="title" idx="2"/>
          </p:nvPr>
        </p:nvSpPr>
        <p:spPr>
          <a:xfrm>
            <a:off x="755600" y="2834660"/>
            <a:ext cx="2265600" cy="750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/>
              <a:t>Same</a:t>
            </a:r>
            <a:r>
              <a:rPr lang="es-ES" sz="1400" dirty="0"/>
              <a:t> </a:t>
            </a:r>
            <a:r>
              <a:rPr lang="es-ES" sz="1400" dirty="0" err="1"/>
              <a:t>steps</a:t>
            </a:r>
            <a:r>
              <a:rPr lang="es-ES" sz="1400" dirty="0"/>
              <a:t> as </a:t>
            </a:r>
            <a:r>
              <a:rPr lang="es-ES" sz="1400" dirty="0" err="1"/>
              <a:t>before</a:t>
            </a:r>
            <a:r>
              <a:rPr lang="es-ES" sz="1400" dirty="0"/>
              <a:t> </a:t>
            </a:r>
            <a:r>
              <a:rPr lang="es-ES" sz="1400" dirty="0" err="1"/>
              <a:t>clustering</a:t>
            </a:r>
            <a:endParaRPr sz="1400" dirty="0"/>
          </a:p>
        </p:txBody>
      </p:sp>
      <p:sp>
        <p:nvSpPr>
          <p:cNvPr id="3016" name="Google Shape;3016;p41"/>
          <p:cNvSpPr txBox="1">
            <a:spLocks noGrp="1"/>
          </p:cNvSpPr>
          <p:nvPr>
            <p:ph type="title" idx="3"/>
          </p:nvPr>
        </p:nvSpPr>
        <p:spPr>
          <a:xfrm>
            <a:off x="3443604" y="2834660"/>
            <a:ext cx="2265600" cy="750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Creating intervals to numeric values</a:t>
            </a:r>
          </a:p>
        </p:txBody>
      </p:sp>
      <p:sp>
        <p:nvSpPr>
          <p:cNvPr id="3018" name="Google Shape;3018;p41"/>
          <p:cNvSpPr txBox="1">
            <a:spLocks noGrp="1"/>
          </p:cNvSpPr>
          <p:nvPr>
            <p:ph type="title" idx="5"/>
          </p:nvPr>
        </p:nvSpPr>
        <p:spPr>
          <a:xfrm>
            <a:off x="6132644" y="2834660"/>
            <a:ext cx="2265600" cy="750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Not grouping values</a:t>
            </a:r>
            <a:endParaRPr sz="1400" dirty="0"/>
          </a:p>
        </p:txBody>
      </p:sp>
      <p:grpSp>
        <p:nvGrpSpPr>
          <p:cNvPr id="3020" name="Google Shape;3020;p41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21" name="Google Shape;3021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2" name="Google Shape;3022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2" name="Google Shape;3032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3" name="Google Shape;3033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3" name="Google Shape;3043;p41"/>
          <p:cNvGrpSpPr/>
          <p:nvPr/>
        </p:nvGrpSpPr>
        <p:grpSpPr>
          <a:xfrm>
            <a:off x="4148914" y="1744484"/>
            <a:ext cx="854980" cy="750308"/>
            <a:chOff x="7547949" y="2761477"/>
            <a:chExt cx="417348" cy="366254"/>
          </a:xfrm>
        </p:grpSpPr>
        <p:sp>
          <p:nvSpPr>
            <p:cNvPr id="3044" name="Google Shape;3044;p41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41"/>
          <p:cNvGrpSpPr/>
          <p:nvPr/>
        </p:nvGrpSpPr>
        <p:grpSpPr>
          <a:xfrm>
            <a:off x="1514059" y="1744494"/>
            <a:ext cx="748683" cy="750289"/>
            <a:chOff x="4722040" y="1437111"/>
            <a:chExt cx="416490" cy="417360"/>
          </a:xfrm>
        </p:grpSpPr>
        <p:sp>
          <p:nvSpPr>
            <p:cNvPr id="3052" name="Google Shape;3052;p41"/>
            <p:cNvSpPr/>
            <p:nvPr/>
          </p:nvSpPr>
          <p:spPr>
            <a:xfrm>
              <a:off x="4785056" y="1586997"/>
              <a:ext cx="298975" cy="179742"/>
            </a:xfrm>
            <a:custGeom>
              <a:avLst/>
              <a:gdLst/>
              <a:ahLst/>
              <a:cxnLst/>
              <a:rect l="l" t="t" r="r" b="b"/>
              <a:pathLst>
                <a:path w="8360" h="5026" extrusionOk="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4756946" y="1791422"/>
              <a:ext cx="356051" cy="63049"/>
            </a:xfrm>
            <a:custGeom>
              <a:avLst/>
              <a:gdLst/>
              <a:ahLst/>
              <a:cxnLst/>
              <a:rect l="l" t="t" r="r" b="b"/>
              <a:pathLst>
                <a:path w="9956" h="1763" extrusionOk="0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4722040" y="1437111"/>
              <a:ext cx="416490" cy="235103"/>
            </a:xfrm>
            <a:custGeom>
              <a:avLst/>
              <a:gdLst/>
              <a:ahLst/>
              <a:cxnLst/>
              <a:rect l="l" t="t" r="r" b="b"/>
              <a:pathLst>
                <a:path w="11646" h="6574" extrusionOk="0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9923;p83">
            <a:extLst>
              <a:ext uri="{FF2B5EF4-FFF2-40B4-BE49-F238E27FC236}">
                <a16:creationId xmlns:a16="http://schemas.microsoft.com/office/drawing/2014/main" id="{C20E91B1-9650-95D7-3919-C7F90868FAB3}"/>
              </a:ext>
            </a:extLst>
          </p:cNvPr>
          <p:cNvSpPr/>
          <p:nvPr/>
        </p:nvSpPr>
        <p:spPr>
          <a:xfrm>
            <a:off x="6837044" y="1719714"/>
            <a:ext cx="856800" cy="748800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8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CLASSIFICATION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49" name="Google Shape;4149;p61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151" name="Google Shape;4151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2" name="Google Shape;4152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61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61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4165" name="Google Shape;4165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6" name="Google Shape;416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6" name="Google Shape;4176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7" name="Google Shape;417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7" name="Google Shape;4187;p61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4188" name="Google Shape;4188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5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DECISION </a:t>
            </a:r>
            <a:r>
              <a:rPr lang="es-ES" dirty="0">
                <a:solidFill>
                  <a:schemeClr val="accent2"/>
                </a:solidFill>
              </a:rPr>
              <a:t>TREE</a:t>
            </a:r>
            <a:r>
              <a:rPr lang="es-ES" dirty="0"/>
              <a:t> CLASSIFIER</a:t>
            </a:r>
          </a:p>
        </p:txBody>
      </p:sp>
      <p:grpSp>
        <p:nvGrpSpPr>
          <p:cNvPr id="3865" name="Google Shape;3865;p56"/>
          <p:cNvGrpSpPr/>
          <p:nvPr/>
        </p:nvGrpSpPr>
        <p:grpSpPr>
          <a:xfrm>
            <a:off x="5337099" y="1512000"/>
            <a:ext cx="2418306" cy="1008055"/>
            <a:chOff x="5337099" y="1512000"/>
            <a:chExt cx="2418306" cy="1008055"/>
          </a:xfrm>
        </p:grpSpPr>
        <p:sp>
          <p:nvSpPr>
            <p:cNvPr id="3866" name="Google Shape;3866;p56"/>
            <p:cNvSpPr/>
            <p:nvPr/>
          </p:nvSpPr>
          <p:spPr>
            <a:xfrm>
              <a:off x="5337105" y="1512000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ENTROPY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67" name="Google Shape;3867;p56"/>
            <p:cNvSpPr txBox="1"/>
            <p:nvPr/>
          </p:nvSpPr>
          <p:spPr>
            <a:xfrm>
              <a:off x="5337099" y="205835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Measures the uncertainty or lack of homogeneity in a node.</a:t>
              </a:r>
            </a:p>
          </p:txBody>
        </p:sp>
      </p:grpSp>
      <p:grpSp>
        <p:nvGrpSpPr>
          <p:cNvPr id="3868" name="Google Shape;3868;p56"/>
          <p:cNvGrpSpPr/>
          <p:nvPr/>
        </p:nvGrpSpPr>
        <p:grpSpPr>
          <a:xfrm>
            <a:off x="1410057" y="2539475"/>
            <a:ext cx="2418300" cy="983630"/>
            <a:chOff x="1410057" y="2539475"/>
            <a:chExt cx="2418300" cy="983630"/>
          </a:xfrm>
        </p:grpSpPr>
        <p:sp>
          <p:nvSpPr>
            <p:cNvPr id="3869" name="Google Shape;3869;p56"/>
            <p:cNvSpPr/>
            <p:nvPr/>
          </p:nvSpPr>
          <p:spPr>
            <a:xfrm>
              <a:off x="1410057" y="2539475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GINI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0" name="Google Shape;3870;p56"/>
            <p:cNvSpPr txBox="1"/>
            <p:nvPr/>
          </p:nvSpPr>
          <p:spPr>
            <a:xfrm>
              <a:off x="1410057" y="306140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Impurity measures how mixed the classes are in a node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71" name="Google Shape;3871;p56"/>
          <p:cNvGrpSpPr/>
          <p:nvPr/>
        </p:nvGrpSpPr>
        <p:grpSpPr>
          <a:xfrm>
            <a:off x="5337099" y="3568679"/>
            <a:ext cx="2418306" cy="1109628"/>
            <a:chOff x="5337099" y="3568679"/>
            <a:chExt cx="2418306" cy="1109628"/>
          </a:xfrm>
        </p:grpSpPr>
        <p:sp>
          <p:nvSpPr>
            <p:cNvPr id="3872" name="Google Shape;3872;p56"/>
            <p:cNvSpPr/>
            <p:nvPr/>
          </p:nvSpPr>
          <p:spPr>
            <a:xfrm>
              <a:off x="5337105" y="3568679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LOG LOSS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3" name="Google Shape;3873;p56"/>
            <p:cNvSpPr txBox="1"/>
            <p:nvPr/>
          </p:nvSpPr>
          <p:spPr>
            <a:xfrm>
              <a:off x="5337099" y="4216607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Optimization to minize the difference between predicted and actual probability distributions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89" name="Google Shape;3889;p56"/>
          <p:cNvGrpSpPr/>
          <p:nvPr/>
        </p:nvGrpSpPr>
        <p:grpSpPr>
          <a:xfrm>
            <a:off x="2033998" y="1704740"/>
            <a:ext cx="883262" cy="242091"/>
            <a:chOff x="2300350" y="2601250"/>
            <a:chExt cx="2275275" cy="623625"/>
          </a:xfrm>
        </p:grpSpPr>
        <p:sp>
          <p:nvSpPr>
            <p:cNvPr id="3890" name="Google Shape;3890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56"/>
          <p:cNvGrpSpPr/>
          <p:nvPr/>
        </p:nvGrpSpPr>
        <p:grpSpPr>
          <a:xfrm>
            <a:off x="7796595" y="2826991"/>
            <a:ext cx="2297800" cy="313751"/>
            <a:chOff x="7796595" y="2826991"/>
            <a:chExt cx="2297800" cy="313751"/>
          </a:xfrm>
        </p:grpSpPr>
        <p:sp>
          <p:nvSpPr>
            <p:cNvPr id="3897" name="Google Shape;3897;p56"/>
            <p:cNvSpPr/>
            <p:nvPr/>
          </p:nvSpPr>
          <p:spPr>
            <a:xfrm flipH="1">
              <a:off x="8099695" y="3072643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6"/>
            <p:cNvSpPr/>
            <p:nvPr/>
          </p:nvSpPr>
          <p:spPr>
            <a:xfrm flipH="1">
              <a:off x="7796595" y="28269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56"/>
          <p:cNvGrpSpPr/>
          <p:nvPr/>
        </p:nvGrpSpPr>
        <p:grpSpPr>
          <a:xfrm rot="5400000">
            <a:off x="2878600" y="3676275"/>
            <a:ext cx="98902" cy="553090"/>
            <a:chOff x="4898850" y="4820550"/>
            <a:chExt cx="98902" cy="553090"/>
          </a:xfrm>
        </p:grpSpPr>
        <p:sp>
          <p:nvSpPr>
            <p:cNvPr id="3900" name="Google Shape;3900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56"/>
          <p:cNvGrpSpPr/>
          <p:nvPr/>
        </p:nvGrpSpPr>
        <p:grpSpPr>
          <a:xfrm rot="-5400000">
            <a:off x="86414" y="2740003"/>
            <a:ext cx="883262" cy="242091"/>
            <a:chOff x="2300350" y="2601250"/>
            <a:chExt cx="2275275" cy="623625"/>
          </a:xfrm>
        </p:grpSpPr>
        <p:sp>
          <p:nvSpPr>
            <p:cNvPr id="3906" name="Google Shape;3906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2" name="Google Shape;3912;p56"/>
          <p:cNvGrpSpPr/>
          <p:nvPr/>
        </p:nvGrpSpPr>
        <p:grpSpPr>
          <a:xfrm rot="5400000">
            <a:off x="5965850" y="2724137"/>
            <a:ext cx="98902" cy="553090"/>
            <a:chOff x="4898850" y="4820550"/>
            <a:chExt cx="98902" cy="553090"/>
          </a:xfrm>
        </p:grpSpPr>
        <p:sp>
          <p:nvSpPr>
            <p:cNvPr id="3913" name="Google Shape;3913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5A974EDA-A209-E6BA-E61C-678A9B1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7770" y="1067627"/>
            <a:ext cx="1035690" cy="468000"/>
          </a:xfrm>
          <a:prstGeom prst="rect">
            <a:avLst/>
          </a:prstGeom>
        </p:spPr>
      </p:pic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3DD9F12F-D303-CCA7-7E12-402C64B1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4050" y="1581721"/>
            <a:ext cx="1035690" cy="468000"/>
          </a:xfrm>
          <a:prstGeom prst="rect">
            <a:avLst/>
          </a:prstGeom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3EB2A687-DD8A-130B-A15A-4DBBF6AC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3439" y="2097623"/>
            <a:ext cx="1035690" cy="4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5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DECISION </a:t>
            </a:r>
            <a:r>
              <a:rPr lang="es-ES" dirty="0">
                <a:solidFill>
                  <a:schemeClr val="accent2"/>
                </a:solidFill>
              </a:rPr>
              <a:t>TREE</a:t>
            </a:r>
            <a:r>
              <a:rPr lang="es-ES" dirty="0"/>
              <a:t> CLASSIFIER</a:t>
            </a:r>
          </a:p>
        </p:txBody>
      </p:sp>
      <p:grpSp>
        <p:nvGrpSpPr>
          <p:cNvPr id="3865" name="Google Shape;3865;p56"/>
          <p:cNvGrpSpPr/>
          <p:nvPr/>
        </p:nvGrpSpPr>
        <p:grpSpPr>
          <a:xfrm>
            <a:off x="5337099" y="1512000"/>
            <a:ext cx="2418306" cy="1008055"/>
            <a:chOff x="5337099" y="1512000"/>
            <a:chExt cx="2418306" cy="1008055"/>
          </a:xfrm>
        </p:grpSpPr>
        <p:sp>
          <p:nvSpPr>
            <p:cNvPr id="3866" name="Google Shape;3866;p56"/>
            <p:cNvSpPr/>
            <p:nvPr/>
          </p:nvSpPr>
          <p:spPr>
            <a:xfrm>
              <a:off x="5337105" y="1512000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ENTROPY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67" name="Google Shape;3867;p56"/>
            <p:cNvSpPr txBox="1"/>
            <p:nvPr/>
          </p:nvSpPr>
          <p:spPr>
            <a:xfrm>
              <a:off x="5337099" y="205835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Measures the uncertainty or lack of homogeneity in a node.</a:t>
              </a:r>
            </a:p>
          </p:txBody>
        </p:sp>
      </p:grpSp>
      <p:grpSp>
        <p:nvGrpSpPr>
          <p:cNvPr id="3868" name="Google Shape;3868;p56"/>
          <p:cNvGrpSpPr/>
          <p:nvPr/>
        </p:nvGrpSpPr>
        <p:grpSpPr>
          <a:xfrm>
            <a:off x="1410057" y="2539475"/>
            <a:ext cx="2418300" cy="983630"/>
            <a:chOff x="1410057" y="2539475"/>
            <a:chExt cx="2418300" cy="983630"/>
          </a:xfrm>
        </p:grpSpPr>
        <p:sp>
          <p:nvSpPr>
            <p:cNvPr id="3869" name="Google Shape;3869;p56"/>
            <p:cNvSpPr/>
            <p:nvPr/>
          </p:nvSpPr>
          <p:spPr>
            <a:xfrm>
              <a:off x="1410057" y="2539475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GINI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0" name="Google Shape;3870;p56"/>
            <p:cNvSpPr txBox="1"/>
            <p:nvPr/>
          </p:nvSpPr>
          <p:spPr>
            <a:xfrm>
              <a:off x="1410057" y="306140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Impurity measures how mixed the classes are in a node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71" name="Google Shape;3871;p56"/>
          <p:cNvGrpSpPr/>
          <p:nvPr/>
        </p:nvGrpSpPr>
        <p:grpSpPr>
          <a:xfrm>
            <a:off x="5337099" y="3568679"/>
            <a:ext cx="2418306" cy="1109628"/>
            <a:chOff x="5337099" y="3568679"/>
            <a:chExt cx="2418306" cy="1109628"/>
          </a:xfrm>
        </p:grpSpPr>
        <p:sp>
          <p:nvSpPr>
            <p:cNvPr id="3872" name="Google Shape;3872;p56"/>
            <p:cNvSpPr/>
            <p:nvPr/>
          </p:nvSpPr>
          <p:spPr>
            <a:xfrm>
              <a:off x="5337105" y="3568679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LOG LOSS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3" name="Google Shape;3873;p56"/>
            <p:cNvSpPr txBox="1"/>
            <p:nvPr/>
          </p:nvSpPr>
          <p:spPr>
            <a:xfrm>
              <a:off x="5337099" y="4216607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Optimization to minize the difference between predicted and actual probability distributions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89" name="Google Shape;3889;p56"/>
          <p:cNvGrpSpPr/>
          <p:nvPr/>
        </p:nvGrpSpPr>
        <p:grpSpPr>
          <a:xfrm>
            <a:off x="2033998" y="1704740"/>
            <a:ext cx="883262" cy="242091"/>
            <a:chOff x="2300350" y="2601250"/>
            <a:chExt cx="2275275" cy="623625"/>
          </a:xfrm>
        </p:grpSpPr>
        <p:sp>
          <p:nvSpPr>
            <p:cNvPr id="3890" name="Google Shape;3890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56"/>
          <p:cNvGrpSpPr/>
          <p:nvPr/>
        </p:nvGrpSpPr>
        <p:grpSpPr>
          <a:xfrm>
            <a:off x="7796595" y="2826991"/>
            <a:ext cx="2297800" cy="313751"/>
            <a:chOff x="7796595" y="2826991"/>
            <a:chExt cx="2297800" cy="313751"/>
          </a:xfrm>
        </p:grpSpPr>
        <p:sp>
          <p:nvSpPr>
            <p:cNvPr id="3897" name="Google Shape;3897;p56"/>
            <p:cNvSpPr/>
            <p:nvPr/>
          </p:nvSpPr>
          <p:spPr>
            <a:xfrm flipH="1">
              <a:off x="8099695" y="3072643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6"/>
            <p:cNvSpPr/>
            <p:nvPr/>
          </p:nvSpPr>
          <p:spPr>
            <a:xfrm flipH="1">
              <a:off x="7796595" y="28269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56"/>
          <p:cNvGrpSpPr/>
          <p:nvPr/>
        </p:nvGrpSpPr>
        <p:grpSpPr>
          <a:xfrm rot="5400000">
            <a:off x="2878600" y="3676275"/>
            <a:ext cx="98902" cy="553090"/>
            <a:chOff x="4898850" y="4820550"/>
            <a:chExt cx="98902" cy="553090"/>
          </a:xfrm>
        </p:grpSpPr>
        <p:sp>
          <p:nvSpPr>
            <p:cNvPr id="3900" name="Google Shape;3900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56"/>
          <p:cNvGrpSpPr/>
          <p:nvPr/>
        </p:nvGrpSpPr>
        <p:grpSpPr>
          <a:xfrm rot="-5400000">
            <a:off x="86414" y="2740003"/>
            <a:ext cx="883262" cy="242091"/>
            <a:chOff x="2300350" y="2601250"/>
            <a:chExt cx="2275275" cy="623625"/>
          </a:xfrm>
        </p:grpSpPr>
        <p:sp>
          <p:nvSpPr>
            <p:cNvPr id="3906" name="Google Shape;3906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2" name="Google Shape;3912;p56"/>
          <p:cNvGrpSpPr/>
          <p:nvPr/>
        </p:nvGrpSpPr>
        <p:grpSpPr>
          <a:xfrm rot="5400000">
            <a:off x="5965850" y="2724137"/>
            <a:ext cx="98902" cy="553090"/>
            <a:chOff x="4898850" y="4820550"/>
            <a:chExt cx="98902" cy="553090"/>
          </a:xfrm>
        </p:grpSpPr>
        <p:sp>
          <p:nvSpPr>
            <p:cNvPr id="3913" name="Google Shape;3913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5A974EDA-A209-E6BA-E61C-678A9B1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7770" y="1067627"/>
            <a:ext cx="1035690" cy="468000"/>
          </a:xfrm>
          <a:prstGeom prst="rect">
            <a:avLst/>
          </a:prstGeom>
        </p:spPr>
      </p:pic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3DD9F12F-D303-CCA7-7E12-402C64B1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4050" y="1581721"/>
            <a:ext cx="1035690" cy="468000"/>
          </a:xfrm>
          <a:prstGeom prst="rect">
            <a:avLst/>
          </a:prstGeom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3EB2A687-DD8A-130B-A15A-4DBBF6AC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46" y="629369"/>
            <a:ext cx="8569908" cy="3872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7232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5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DECISION </a:t>
            </a:r>
            <a:r>
              <a:rPr lang="es-ES" dirty="0">
                <a:solidFill>
                  <a:schemeClr val="accent2"/>
                </a:solidFill>
              </a:rPr>
              <a:t>TREE</a:t>
            </a:r>
            <a:r>
              <a:rPr lang="es-ES" dirty="0"/>
              <a:t> CLASSIFIER</a:t>
            </a:r>
          </a:p>
        </p:txBody>
      </p:sp>
      <p:grpSp>
        <p:nvGrpSpPr>
          <p:cNvPr id="3865" name="Google Shape;3865;p56"/>
          <p:cNvGrpSpPr/>
          <p:nvPr/>
        </p:nvGrpSpPr>
        <p:grpSpPr>
          <a:xfrm>
            <a:off x="5337099" y="1512000"/>
            <a:ext cx="2418306" cy="1008055"/>
            <a:chOff x="5337099" y="1512000"/>
            <a:chExt cx="2418306" cy="1008055"/>
          </a:xfrm>
        </p:grpSpPr>
        <p:sp>
          <p:nvSpPr>
            <p:cNvPr id="3866" name="Google Shape;3866;p56"/>
            <p:cNvSpPr/>
            <p:nvPr/>
          </p:nvSpPr>
          <p:spPr>
            <a:xfrm>
              <a:off x="5337105" y="1512000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ENTROPY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67" name="Google Shape;3867;p56"/>
            <p:cNvSpPr txBox="1"/>
            <p:nvPr/>
          </p:nvSpPr>
          <p:spPr>
            <a:xfrm>
              <a:off x="5337099" y="205835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Measures the uncertainty or lack of homogeneity in a node.</a:t>
              </a:r>
            </a:p>
          </p:txBody>
        </p:sp>
      </p:grpSp>
      <p:grpSp>
        <p:nvGrpSpPr>
          <p:cNvPr id="3868" name="Google Shape;3868;p56"/>
          <p:cNvGrpSpPr/>
          <p:nvPr/>
        </p:nvGrpSpPr>
        <p:grpSpPr>
          <a:xfrm>
            <a:off x="1410057" y="2539475"/>
            <a:ext cx="2418300" cy="983630"/>
            <a:chOff x="1410057" y="2539475"/>
            <a:chExt cx="2418300" cy="983630"/>
          </a:xfrm>
        </p:grpSpPr>
        <p:sp>
          <p:nvSpPr>
            <p:cNvPr id="3869" name="Google Shape;3869;p56"/>
            <p:cNvSpPr/>
            <p:nvPr/>
          </p:nvSpPr>
          <p:spPr>
            <a:xfrm>
              <a:off x="1410057" y="2539475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GINI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0" name="Google Shape;3870;p56"/>
            <p:cNvSpPr txBox="1"/>
            <p:nvPr/>
          </p:nvSpPr>
          <p:spPr>
            <a:xfrm>
              <a:off x="1410057" y="306140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Impurity measures how mixed the classes are in a node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71" name="Google Shape;3871;p56"/>
          <p:cNvGrpSpPr/>
          <p:nvPr/>
        </p:nvGrpSpPr>
        <p:grpSpPr>
          <a:xfrm>
            <a:off x="5337099" y="3568679"/>
            <a:ext cx="2418306" cy="1109628"/>
            <a:chOff x="5337099" y="3568679"/>
            <a:chExt cx="2418306" cy="1109628"/>
          </a:xfrm>
        </p:grpSpPr>
        <p:sp>
          <p:nvSpPr>
            <p:cNvPr id="3872" name="Google Shape;3872;p56"/>
            <p:cNvSpPr/>
            <p:nvPr/>
          </p:nvSpPr>
          <p:spPr>
            <a:xfrm>
              <a:off x="5337105" y="3568679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LOG LOSS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3" name="Google Shape;3873;p56"/>
            <p:cNvSpPr txBox="1"/>
            <p:nvPr/>
          </p:nvSpPr>
          <p:spPr>
            <a:xfrm>
              <a:off x="5337099" y="4216607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Optimization to minize the difference between predicted and actual probability distributions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89" name="Google Shape;3889;p56"/>
          <p:cNvGrpSpPr/>
          <p:nvPr/>
        </p:nvGrpSpPr>
        <p:grpSpPr>
          <a:xfrm>
            <a:off x="2033998" y="1704740"/>
            <a:ext cx="883262" cy="242091"/>
            <a:chOff x="2300350" y="2601250"/>
            <a:chExt cx="2275275" cy="623625"/>
          </a:xfrm>
        </p:grpSpPr>
        <p:sp>
          <p:nvSpPr>
            <p:cNvPr id="3890" name="Google Shape;3890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56"/>
          <p:cNvGrpSpPr/>
          <p:nvPr/>
        </p:nvGrpSpPr>
        <p:grpSpPr>
          <a:xfrm>
            <a:off x="7796595" y="2826991"/>
            <a:ext cx="2297800" cy="313751"/>
            <a:chOff x="7796595" y="2826991"/>
            <a:chExt cx="2297800" cy="313751"/>
          </a:xfrm>
        </p:grpSpPr>
        <p:sp>
          <p:nvSpPr>
            <p:cNvPr id="3897" name="Google Shape;3897;p56"/>
            <p:cNvSpPr/>
            <p:nvPr/>
          </p:nvSpPr>
          <p:spPr>
            <a:xfrm flipH="1">
              <a:off x="8099695" y="3072643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6"/>
            <p:cNvSpPr/>
            <p:nvPr/>
          </p:nvSpPr>
          <p:spPr>
            <a:xfrm flipH="1">
              <a:off x="7796595" y="28269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56"/>
          <p:cNvGrpSpPr/>
          <p:nvPr/>
        </p:nvGrpSpPr>
        <p:grpSpPr>
          <a:xfrm rot="5400000">
            <a:off x="2878600" y="3676275"/>
            <a:ext cx="98902" cy="553090"/>
            <a:chOff x="4898850" y="4820550"/>
            <a:chExt cx="98902" cy="553090"/>
          </a:xfrm>
        </p:grpSpPr>
        <p:sp>
          <p:nvSpPr>
            <p:cNvPr id="3900" name="Google Shape;3900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56"/>
          <p:cNvGrpSpPr/>
          <p:nvPr/>
        </p:nvGrpSpPr>
        <p:grpSpPr>
          <a:xfrm rot="-5400000">
            <a:off x="86414" y="2740003"/>
            <a:ext cx="883262" cy="242091"/>
            <a:chOff x="2300350" y="2601250"/>
            <a:chExt cx="2275275" cy="623625"/>
          </a:xfrm>
        </p:grpSpPr>
        <p:sp>
          <p:nvSpPr>
            <p:cNvPr id="3906" name="Google Shape;3906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2" name="Google Shape;3912;p56"/>
          <p:cNvGrpSpPr/>
          <p:nvPr/>
        </p:nvGrpSpPr>
        <p:grpSpPr>
          <a:xfrm rot="5400000">
            <a:off x="5965850" y="2724137"/>
            <a:ext cx="98902" cy="553090"/>
            <a:chOff x="4898850" y="4820550"/>
            <a:chExt cx="98902" cy="553090"/>
          </a:xfrm>
        </p:grpSpPr>
        <p:sp>
          <p:nvSpPr>
            <p:cNvPr id="3913" name="Google Shape;3913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5A974EDA-A209-E6BA-E61C-678A9B1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7770" y="1067627"/>
            <a:ext cx="1035690" cy="468000"/>
          </a:xfrm>
          <a:prstGeom prst="rect">
            <a:avLst/>
          </a:prstGeom>
        </p:spPr>
      </p:pic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3DD9F12F-D303-CCA7-7E12-402C64B1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4050" y="1581721"/>
            <a:ext cx="1035690" cy="468000"/>
          </a:xfrm>
          <a:prstGeom prst="rect">
            <a:avLst/>
          </a:prstGeom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3EB2A687-DD8A-130B-A15A-4DBBF6AC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3439" y="2097623"/>
            <a:ext cx="103569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5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TABLE OF </a:t>
            </a:r>
            <a:r>
              <a:rPr lang="en" sz="3200" dirty="0">
                <a:solidFill>
                  <a:schemeClr val="accent2"/>
                </a:solidFill>
              </a:rPr>
              <a:t>CONTENTS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Overview of the database</a:t>
            </a:r>
            <a:endParaRPr sz="1200"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 panoramic insight into the database structure and contents</a:t>
            </a:r>
            <a:endParaRPr sz="1100"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I</a:t>
            </a:r>
            <a:endParaRPr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Initial preprocessing to align with the clustering procedure</a:t>
            </a:r>
            <a:endParaRPr sz="1100"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Cluster analysis and the comparison of the results</a:t>
            </a:r>
            <a:endParaRPr sz="1100"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II</a:t>
            </a:r>
            <a:endParaRPr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Second preprocessing to align with the classification procedure</a:t>
            </a: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Classification analysis and somo methods used to compare</a:t>
            </a:r>
            <a:endParaRPr sz="1100" dirty="0"/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Opinion of the results and possibles improvements</a:t>
            </a:r>
            <a:endParaRPr sz="1100" dirty="0"/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5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DECISION </a:t>
            </a:r>
            <a:r>
              <a:rPr lang="es-ES" dirty="0">
                <a:solidFill>
                  <a:schemeClr val="accent2"/>
                </a:solidFill>
              </a:rPr>
              <a:t>TREE</a:t>
            </a:r>
            <a:r>
              <a:rPr lang="es-ES" dirty="0"/>
              <a:t> CLASSIFIER</a:t>
            </a:r>
          </a:p>
        </p:txBody>
      </p:sp>
      <p:grpSp>
        <p:nvGrpSpPr>
          <p:cNvPr id="3865" name="Google Shape;3865;p56"/>
          <p:cNvGrpSpPr/>
          <p:nvPr/>
        </p:nvGrpSpPr>
        <p:grpSpPr>
          <a:xfrm>
            <a:off x="5337099" y="1512000"/>
            <a:ext cx="2418306" cy="1008055"/>
            <a:chOff x="5337099" y="1512000"/>
            <a:chExt cx="2418306" cy="1008055"/>
          </a:xfrm>
        </p:grpSpPr>
        <p:sp>
          <p:nvSpPr>
            <p:cNvPr id="3866" name="Google Shape;3866;p56"/>
            <p:cNvSpPr/>
            <p:nvPr/>
          </p:nvSpPr>
          <p:spPr>
            <a:xfrm>
              <a:off x="5337105" y="1512000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ENTROPY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67" name="Google Shape;3867;p56"/>
            <p:cNvSpPr txBox="1"/>
            <p:nvPr/>
          </p:nvSpPr>
          <p:spPr>
            <a:xfrm>
              <a:off x="5337099" y="205835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Measures the uncertainty or lack of homogeneity in a node.</a:t>
              </a:r>
            </a:p>
          </p:txBody>
        </p:sp>
      </p:grpSp>
      <p:grpSp>
        <p:nvGrpSpPr>
          <p:cNvPr id="3868" name="Google Shape;3868;p56"/>
          <p:cNvGrpSpPr/>
          <p:nvPr/>
        </p:nvGrpSpPr>
        <p:grpSpPr>
          <a:xfrm>
            <a:off x="1410057" y="2539475"/>
            <a:ext cx="2418300" cy="983630"/>
            <a:chOff x="1410057" y="2539475"/>
            <a:chExt cx="2418300" cy="983630"/>
          </a:xfrm>
        </p:grpSpPr>
        <p:sp>
          <p:nvSpPr>
            <p:cNvPr id="3869" name="Google Shape;3869;p56"/>
            <p:cNvSpPr/>
            <p:nvPr/>
          </p:nvSpPr>
          <p:spPr>
            <a:xfrm>
              <a:off x="1410057" y="2539475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GINI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0" name="Google Shape;3870;p56"/>
            <p:cNvSpPr txBox="1"/>
            <p:nvPr/>
          </p:nvSpPr>
          <p:spPr>
            <a:xfrm>
              <a:off x="1410057" y="306140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Impurity measures how mixed the classes are in a node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71" name="Google Shape;3871;p56"/>
          <p:cNvGrpSpPr/>
          <p:nvPr/>
        </p:nvGrpSpPr>
        <p:grpSpPr>
          <a:xfrm>
            <a:off x="5337099" y="3568679"/>
            <a:ext cx="2418306" cy="1109628"/>
            <a:chOff x="5337099" y="3568679"/>
            <a:chExt cx="2418306" cy="1109628"/>
          </a:xfrm>
        </p:grpSpPr>
        <p:sp>
          <p:nvSpPr>
            <p:cNvPr id="3872" name="Google Shape;3872;p56"/>
            <p:cNvSpPr/>
            <p:nvPr/>
          </p:nvSpPr>
          <p:spPr>
            <a:xfrm>
              <a:off x="5337105" y="3568679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LOG LOSS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3" name="Google Shape;3873;p56"/>
            <p:cNvSpPr txBox="1"/>
            <p:nvPr/>
          </p:nvSpPr>
          <p:spPr>
            <a:xfrm>
              <a:off x="5337099" y="4216607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Optimization to minize the difference between predicted and actual probability distributions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89" name="Google Shape;3889;p56"/>
          <p:cNvGrpSpPr/>
          <p:nvPr/>
        </p:nvGrpSpPr>
        <p:grpSpPr>
          <a:xfrm>
            <a:off x="2033998" y="1704740"/>
            <a:ext cx="883262" cy="242091"/>
            <a:chOff x="2300350" y="2601250"/>
            <a:chExt cx="2275275" cy="623625"/>
          </a:xfrm>
        </p:grpSpPr>
        <p:sp>
          <p:nvSpPr>
            <p:cNvPr id="3890" name="Google Shape;3890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56"/>
          <p:cNvGrpSpPr/>
          <p:nvPr/>
        </p:nvGrpSpPr>
        <p:grpSpPr>
          <a:xfrm>
            <a:off x="7796595" y="2826991"/>
            <a:ext cx="2297800" cy="313751"/>
            <a:chOff x="7796595" y="2826991"/>
            <a:chExt cx="2297800" cy="313751"/>
          </a:xfrm>
        </p:grpSpPr>
        <p:sp>
          <p:nvSpPr>
            <p:cNvPr id="3897" name="Google Shape;3897;p56"/>
            <p:cNvSpPr/>
            <p:nvPr/>
          </p:nvSpPr>
          <p:spPr>
            <a:xfrm flipH="1">
              <a:off x="8099695" y="3072643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6"/>
            <p:cNvSpPr/>
            <p:nvPr/>
          </p:nvSpPr>
          <p:spPr>
            <a:xfrm flipH="1">
              <a:off x="7796595" y="28269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56"/>
          <p:cNvGrpSpPr/>
          <p:nvPr/>
        </p:nvGrpSpPr>
        <p:grpSpPr>
          <a:xfrm rot="5400000">
            <a:off x="2878600" y="3676275"/>
            <a:ext cx="98902" cy="553090"/>
            <a:chOff x="4898850" y="4820550"/>
            <a:chExt cx="98902" cy="553090"/>
          </a:xfrm>
        </p:grpSpPr>
        <p:sp>
          <p:nvSpPr>
            <p:cNvPr id="3900" name="Google Shape;3900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56"/>
          <p:cNvGrpSpPr/>
          <p:nvPr/>
        </p:nvGrpSpPr>
        <p:grpSpPr>
          <a:xfrm rot="-5400000">
            <a:off x="86414" y="2740003"/>
            <a:ext cx="883262" cy="242091"/>
            <a:chOff x="2300350" y="2601250"/>
            <a:chExt cx="2275275" cy="623625"/>
          </a:xfrm>
        </p:grpSpPr>
        <p:sp>
          <p:nvSpPr>
            <p:cNvPr id="3906" name="Google Shape;3906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2" name="Google Shape;3912;p56"/>
          <p:cNvGrpSpPr/>
          <p:nvPr/>
        </p:nvGrpSpPr>
        <p:grpSpPr>
          <a:xfrm rot="5400000">
            <a:off x="5965850" y="2724137"/>
            <a:ext cx="98902" cy="553090"/>
            <a:chOff x="4898850" y="4820550"/>
            <a:chExt cx="98902" cy="553090"/>
          </a:xfrm>
        </p:grpSpPr>
        <p:sp>
          <p:nvSpPr>
            <p:cNvPr id="3913" name="Google Shape;3913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5A974EDA-A209-E6BA-E61C-678A9B1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7770" y="1067627"/>
            <a:ext cx="1035690" cy="468000"/>
          </a:xfrm>
          <a:prstGeom prst="rect">
            <a:avLst/>
          </a:prstGeom>
        </p:spPr>
      </p:pic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3DD9F12F-D303-CCA7-7E12-402C64B1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2" y="562938"/>
            <a:ext cx="8863935" cy="4005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3EB2A687-DD8A-130B-A15A-4DBBF6AC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3439" y="2097623"/>
            <a:ext cx="103569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1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5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DECISION </a:t>
            </a:r>
            <a:r>
              <a:rPr lang="es-ES" dirty="0">
                <a:solidFill>
                  <a:schemeClr val="accent2"/>
                </a:solidFill>
              </a:rPr>
              <a:t>TREE</a:t>
            </a:r>
            <a:r>
              <a:rPr lang="es-ES" dirty="0"/>
              <a:t> CLASSIFIER</a:t>
            </a:r>
          </a:p>
        </p:txBody>
      </p:sp>
      <p:grpSp>
        <p:nvGrpSpPr>
          <p:cNvPr id="3865" name="Google Shape;3865;p56"/>
          <p:cNvGrpSpPr/>
          <p:nvPr/>
        </p:nvGrpSpPr>
        <p:grpSpPr>
          <a:xfrm>
            <a:off x="5337099" y="1512000"/>
            <a:ext cx="2418306" cy="1008055"/>
            <a:chOff x="5337099" y="1512000"/>
            <a:chExt cx="2418306" cy="1008055"/>
          </a:xfrm>
        </p:grpSpPr>
        <p:sp>
          <p:nvSpPr>
            <p:cNvPr id="3866" name="Google Shape;3866;p56"/>
            <p:cNvSpPr/>
            <p:nvPr/>
          </p:nvSpPr>
          <p:spPr>
            <a:xfrm>
              <a:off x="5337105" y="1512000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ENTROPY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67" name="Google Shape;3867;p56"/>
            <p:cNvSpPr txBox="1"/>
            <p:nvPr/>
          </p:nvSpPr>
          <p:spPr>
            <a:xfrm>
              <a:off x="5337099" y="205835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Measures the uncertainty or lack of homogeneity in a node.</a:t>
              </a:r>
            </a:p>
          </p:txBody>
        </p:sp>
      </p:grpSp>
      <p:grpSp>
        <p:nvGrpSpPr>
          <p:cNvPr id="3868" name="Google Shape;3868;p56"/>
          <p:cNvGrpSpPr/>
          <p:nvPr/>
        </p:nvGrpSpPr>
        <p:grpSpPr>
          <a:xfrm>
            <a:off x="1410057" y="2539475"/>
            <a:ext cx="2418300" cy="983630"/>
            <a:chOff x="1410057" y="2539475"/>
            <a:chExt cx="2418300" cy="983630"/>
          </a:xfrm>
        </p:grpSpPr>
        <p:sp>
          <p:nvSpPr>
            <p:cNvPr id="3869" name="Google Shape;3869;p56"/>
            <p:cNvSpPr/>
            <p:nvPr/>
          </p:nvSpPr>
          <p:spPr>
            <a:xfrm>
              <a:off x="1410057" y="2539475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GINI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0" name="Google Shape;3870;p56"/>
            <p:cNvSpPr txBox="1"/>
            <p:nvPr/>
          </p:nvSpPr>
          <p:spPr>
            <a:xfrm>
              <a:off x="1410057" y="306140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Impurity measures how mixed the classes are in a node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71" name="Google Shape;3871;p56"/>
          <p:cNvGrpSpPr/>
          <p:nvPr/>
        </p:nvGrpSpPr>
        <p:grpSpPr>
          <a:xfrm>
            <a:off x="5337099" y="3568679"/>
            <a:ext cx="2418306" cy="1109628"/>
            <a:chOff x="5337099" y="3568679"/>
            <a:chExt cx="2418306" cy="1109628"/>
          </a:xfrm>
        </p:grpSpPr>
        <p:sp>
          <p:nvSpPr>
            <p:cNvPr id="3872" name="Google Shape;3872;p56"/>
            <p:cNvSpPr/>
            <p:nvPr/>
          </p:nvSpPr>
          <p:spPr>
            <a:xfrm>
              <a:off x="5337105" y="3568679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LOG LOSS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3" name="Google Shape;3873;p56"/>
            <p:cNvSpPr txBox="1"/>
            <p:nvPr/>
          </p:nvSpPr>
          <p:spPr>
            <a:xfrm>
              <a:off x="5337099" y="4216607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Optimization to minize the difference between predicted and actual probability distributions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89" name="Google Shape;3889;p56"/>
          <p:cNvGrpSpPr/>
          <p:nvPr/>
        </p:nvGrpSpPr>
        <p:grpSpPr>
          <a:xfrm>
            <a:off x="2033998" y="1704740"/>
            <a:ext cx="883262" cy="242091"/>
            <a:chOff x="2300350" y="2601250"/>
            <a:chExt cx="2275275" cy="623625"/>
          </a:xfrm>
        </p:grpSpPr>
        <p:sp>
          <p:nvSpPr>
            <p:cNvPr id="3890" name="Google Shape;3890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56"/>
          <p:cNvGrpSpPr/>
          <p:nvPr/>
        </p:nvGrpSpPr>
        <p:grpSpPr>
          <a:xfrm>
            <a:off x="7796595" y="2826991"/>
            <a:ext cx="2297800" cy="313751"/>
            <a:chOff x="7796595" y="2826991"/>
            <a:chExt cx="2297800" cy="313751"/>
          </a:xfrm>
        </p:grpSpPr>
        <p:sp>
          <p:nvSpPr>
            <p:cNvPr id="3897" name="Google Shape;3897;p56"/>
            <p:cNvSpPr/>
            <p:nvPr/>
          </p:nvSpPr>
          <p:spPr>
            <a:xfrm flipH="1">
              <a:off x="8099695" y="3072643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6"/>
            <p:cNvSpPr/>
            <p:nvPr/>
          </p:nvSpPr>
          <p:spPr>
            <a:xfrm flipH="1">
              <a:off x="7796595" y="28269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56"/>
          <p:cNvGrpSpPr/>
          <p:nvPr/>
        </p:nvGrpSpPr>
        <p:grpSpPr>
          <a:xfrm rot="5400000">
            <a:off x="2878600" y="3676275"/>
            <a:ext cx="98902" cy="553090"/>
            <a:chOff x="4898850" y="4820550"/>
            <a:chExt cx="98902" cy="553090"/>
          </a:xfrm>
        </p:grpSpPr>
        <p:sp>
          <p:nvSpPr>
            <p:cNvPr id="3900" name="Google Shape;3900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56"/>
          <p:cNvGrpSpPr/>
          <p:nvPr/>
        </p:nvGrpSpPr>
        <p:grpSpPr>
          <a:xfrm rot="-5400000">
            <a:off x="86414" y="2740003"/>
            <a:ext cx="883262" cy="242091"/>
            <a:chOff x="2300350" y="2601250"/>
            <a:chExt cx="2275275" cy="623625"/>
          </a:xfrm>
        </p:grpSpPr>
        <p:sp>
          <p:nvSpPr>
            <p:cNvPr id="3906" name="Google Shape;3906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2" name="Google Shape;3912;p56"/>
          <p:cNvGrpSpPr/>
          <p:nvPr/>
        </p:nvGrpSpPr>
        <p:grpSpPr>
          <a:xfrm rot="5400000">
            <a:off x="5965850" y="2724137"/>
            <a:ext cx="98902" cy="553090"/>
            <a:chOff x="4898850" y="4820550"/>
            <a:chExt cx="98902" cy="553090"/>
          </a:xfrm>
        </p:grpSpPr>
        <p:sp>
          <p:nvSpPr>
            <p:cNvPr id="3913" name="Google Shape;3913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5A974EDA-A209-E6BA-E61C-678A9B1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7770" y="1067627"/>
            <a:ext cx="1035690" cy="468000"/>
          </a:xfrm>
          <a:prstGeom prst="rect">
            <a:avLst/>
          </a:prstGeom>
        </p:spPr>
      </p:pic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3DD9F12F-D303-CCA7-7E12-402C64B1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4050" y="1581721"/>
            <a:ext cx="1035690" cy="468000"/>
          </a:xfrm>
          <a:prstGeom prst="rect">
            <a:avLst/>
          </a:prstGeom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3EB2A687-DD8A-130B-A15A-4DBBF6AC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3439" y="2097623"/>
            <a:ext cx="103569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9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5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DECISION </a:t>
            </a:r>
            <a:r>
              <a:rPr lang="es-ES" dirty="0">
                <a:solidFill>
                  <a:schemeClr val="accent2"/>
                </a:solidFill>
              </a:rPr>
              <a:t>TREE</a:t>
            </a:r>
            <a:r>
              <a:rPr lang="es-ES" dirty="0"/>
              <a:t> CLASSIFIER</a:t>
            </a:r>
          </a:p>
        </p:txBody>
      </p:sp>
      <p:grpSp>
        <p:nvGrpSpPr>
          <p:cNvPr id="3865" name="Google Shape;3865;p56"/>
          <p:cNvGrpSpPr/>
          <p:nvPr/>
        </p:nvGrpSpPr>
        <p:grpSpPr>
          <a:xfrm>
            <a:off x="5337099" y="1512000"/>
            <a:ext cx="2418306" cy="1008055"/>
            <a:chOff x="5337099" y="1512000"/>
            <a:chExt cx="2418306" cy="1008055"/>
          </a:xfrm>
        </p:grpSpPr>
        <p:sp>
          <p:nvSpPr>
            <p:cNvPr id="3866" name="Google Shape;3866;p56"/>
            <p:cNvSpPr/>
            <p:nvPr/>
          </p:nvSpPr>
          <p:spPr>
            <a:xfrm>
              <a:off x="5337105" y="1512000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ENTROPY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67" name="Google Shape;3867;p56"/>
            <p:cNvSpPr txBox="1"/>
            <p:nvPr/>
          </p:nvSpPr>
          <p:spPr>
            <a:xfrm>
              <a:off x="5337099" y="205835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Measures the uncertainty or lack of homogeneity in a node.</a:t>
              </a:r>
            </a:p>
          </p:txBody>
        </p:sp>
      </p:grpSp>
      <p:grpSp>
        <p:nvGrpSpPr>
          <p:cNvPr id="3868" name="Google Shape;3868;p56"/>
          <p:cNvGrpSpPr/>
          <p:nvPr/>
        </p:nvGrpSpPr>
        <p:grpSpPr>
          <a:xfrm>
            <a:off x="1410057" y="2539475"/>
            <a:ext cx="2418300" cy="983630"/>
            <a:chOff x="1410057" y="2539475"/>
            <a:chExt cx="2418300" cy="983630"/>
          </a:xfrm>
        </p:grpSpPr>
        <p:sp>
          <p:nvSpPr>
            <p:cNvPr id="3869" name="Google Shape;3869;p56"/>
            <p:cNvSpPr/>
            <p:nvPr/>
          </p:nvSpPr>
          <p:spPr>
            <a:xfrm>
              <a:off x="1410057" y="2539475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GINI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0" name="Google Shape;3870;p56"/>
            <p:cNvSpPr txBox="1"/>
            <p:nvPr/>
          </p:nvSpPr>
          <p:spPr>
            <a:xfrm>
              <a:off x="1410057" y="306140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Impurity measures how mixed the classes are in a node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71" name="Google Shape;3871;p56"/>
          <p:cNvGrpSpPr/>
          <p:nvPr/>
        </p:nvGrpSpPr>
        <p:grpSpPr>
          <a:xfrm>
            <a:off x="5337099" y="3568679"/>
            <a:ext cx="2418306" cy="1109628"/>
            <a:chOff x="5337099" y="3568679"/>
            <a:chExt cx="2418306" cy="1109628"/>
          </a:xfrm>
        </p:grpSpPr>
        <p:sp>
          <p:nvSpPr>
            <p:cNvPr id="3872" name="Google Shape;3872;p56"/>
            <p:cNvSpPr/>
            <p:nvPr/>
          </p:nvSpPr>
          <p:spPr>
            <a:xfrm>
              <a:off x="5337105" y="3568679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LOG LOSS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3" name="Google Shape;3873;p56"/>
            <p:cNvSpPr txBox="1"/>
            <p:nvPr/>
          </p:nvSpPr>
          <p:spPr>
            <a:xfrm>
              <a:off x="5337099" y="4216607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Optimization to minize the difference between predicted and actual probability distributions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89" name="Google Shape;3889;p56"/>
          <p:cNvGrpSpPr/>
          <p:nvPr/>
        </p:nvGrpSpPr>
        <p:grpSpPr>
          <a:xfrm>
            <a:off x="2033998" y="1704740"/>
            <a:ext cx="883262" cy="242091"/>
            <a:chOff x="2300350" y="2601250"/>
            <a:chExt cx="2275275" cy="623625"/>
          </a:xfrm>
        </p:grpSpPr>
        <p:sp>
          <p:nvSpPr>
            <p:cNvPr id="3890" name="Google Shape;3890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56"/>
          <p:cNvGrpSpPr/>
          <p:nvPr/>
        </p:nvGrpSpPr>
        <p:grpSpPr>
          <a:xfrm>
            <a:off x="7796595" y="2826991"/>
            <a:ext cx="2297800" cy="313751"/>
            <a:chOff x="7796595" y="2826991"/>
            <a:chExt cx="2297800" cy="313751"/>
          </a:xfrm>
        </p:grpSpPr>
        <p:sp>
          <p:nvSpPr>
            <p:cNvPr id="3897" name="Google Shape;3897;p56"/>
            <p:cNvSpPr/>
            <p:nvPr/>
          </p:nvSpPr>
          <p:spPr>
            <a:xfrm flipH="1">
              <a:off x="8099695" y="3072643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6"/>
            <p:cNvSpPr/>
            <p:nvPr/>
          </p:nvSpPr>
          <p:spPr>
            <a:xfrm flipH="1">
              <a:off x="7796595" y="28269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56"/>
          <p:cNvGrpSpPr/>
          <p:nvPr/>
        </p:nvGrpSpPr>
        <p:grpSpPr>
          <a:xfrm rot="5400000">
            <a:off x="2878600" y="3676275"/>
            <a:ext cx="98902" cy="553090"/>
            <a:chOff x="4898850" y="4820550"/>
            <a:chExt cx="98902" cy="553090"/>
          </a:xfrm>
        </p:grpSpPr>
        <p:sp>
          <p:nvSpPr>
            <p:cNvPr id="3900" name="Google Shape;3900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56"/>
          <p:cNvGrpSpPr/>
          <p:nvPr/>
        </p:nvGrpSpPr>
        <p:grpSpPr>
          <a:xfrm rot="-5400000">
            <a:off x="86414" y="2740003"/>
            <a:ext cx="883262" cy="242091"/>
            <a:chOff x="2300350" y="2601250"/>
            <a:chExt cx="2275275" cy="623625"/>
          </a:xfrm>
        </p:grpSpPr>
        <p:sp>
          <p:nvSpPr>
            <p:cNvPr id="3906" name="Google Shape;3906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2" name="Google Shape;3912;p56"/>
          <p:cNvGrpSpPr/>
          <p:nvPr/>
        </p:nvGrpSpPr>
        <p:grpSpPr>
          <a:xfrm rot="5400000">
            <a:off x="5965850" y="2724137"/>
            <a:ext cx="98902" cy="553090"/>
            <a:chOff x="4898850" y="4820550"/>
            <a:chExt cx="98902" cy="553090"/>
          </a:xfrm>
        </p:grpSpPr>
        <p:sp>
          <p:nvSpPr>
            <p:cNvPr id="3913" name="Google Shape;3913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5A974EDA-A209-E6BA-E61C-678A9B1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1" y="564401"/>
            <a:ext cx="8857457" cy="4002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3DD9F12F-D303-CCA7-7E12-402C64B1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4050" y="1581721"/>
            <a:ext cx="1035690" cy="468000"/>
          </a:xfrm>
          <a:prstGeom prst="rect">
            <a:avLst/>
          </a:prstGeom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3EB2A687-DD8A-130B-A15A-4DBBF6AC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3439" y="2097623"/>
            <a:ext cx="103569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89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5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DECISION </a:t>
            </a:r>
            <a:r>
              <a:rPr lang="es-ES" dirty="0">
                <a:solidFill>
                  <a:schemeClr val="accent2"/>
                </a:solidFill>
              </a:rPr>
              <a:t>TREE</a:t>
            </a:r>
            <a:r>
              <a:rPr lang="es-ES" dirty="0"/>
              <a:t> CLASSIFIER</a:t>
            </a:r>
          </a:p>
        </p:txBody>
      </p:sp>
      <p:grpSp>
        <p:nvGrpSpPr>
          <p:cNvPr id="3865" name="Google Shape;3865;p56"/>
          <p:cNvGrpSpPr/>
          <p:nvPr/>
        </p:nvGrpSpPr>
        <p:grpSpPr>
          <a:xfrm>
            <a:off x="5337099" y="1512000"/>
            <a:ext cx="2418306" cy="1008055"/>
            <a:chOff x="5337099" y="1512000"/>
            <a:chExt cx="2418306" cy="1008055"/>
          </a:xfrm>
        </p:grpSpPr>
        <p:sp>
          <p:nvSpPr>
            <p:cNvPr id="3866" name="Google Shape;3866;p56"/>
            <p:cNvSpPr/>
            <p:nvPr/>
          </p:nvSpPr>
          <p:spPr>
            <a:xfrm>
              <a:off x="5337105" y="1512000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ENTROPY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67" name="Google Shape;3867;p56"/>
            <p:cNvSpPr txBox="1"/>
            <p:nvPr/>
          </p:nvSpPr>
          <p:spPr>
            <a:xfrm>
              <a:off x="5337099" y="205835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Measures the uncertainty or lack of homogeneity in a node.</a:t>
              </a:r>
            </a:p>
          </p:txBody>
        </p:sp>
      </p:grpSp>
      <p:grpSp>
        <p:nvGrpSpPr>
          <p:cNvPr id="3868" name="Google Shape;3868;p56"/>
          <p:cNvGrpSpPr/>
          <p:nvPr/>
        </p:nvGrpSpPr>
        <p:grpSpPr>
          <a:xfrm>
            <a:off x="1410057" y="2539475"/>
            <a:ext cx="2418300" cy="983630"/>
            <a:chOff x="1410057" y="2539475"/>
            <a:chExt cx="2418300" cy="983630"/>
          </a:xfrm>
        </p:grpSpPr>
        <p:sp>
          <p:nvSpPr>
            <p:cNvPr id="3869" name="Google Shape;3869;p56"/>
            <p:cNvSpPr/>
            <p:nvPr/>
          </p:nvSpPr>
          <p:spPr>
            <a:xfrm>
              <a:off x="1410057" y="2539475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GINI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0" name="Google Shape;3870;p56"/>
            <p:cNvSpPr txBox="1"/>
            <p:nvPr/>
          </p:nvSpPr>
          <p:spPr>
            <a:xfrm>
              <a:off x="1410057" y="306140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Impurity measures how mixed the classes are in a node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71" name="Google Shape;3871;p56"/>
          <p:cNvGrpSpPr/>
          <p:nvPr/>
        </p:nvGrpSpPr>
        <p:grpSpPr>
          <a:xfrm>
            <a:off x="5337099" y="3568679"/>
            <a:ext cx="2418306" cy="1109628"/>
            <a:chOff x="5337099" y="3568679"/>
            <a:chExt cx="2418306" cy="1109628"/>
          </a:xfrm>
        </p:grpSpPr>
        <p:sp>
          <p:nvSpPr>
            <p:cNvPr id="3872" name="Google Shape;3872;p56"/>
            <p:cNvSpPr/>
            <p:nvPr/>
          </p:nvSpPr>
          <p:spPr>
            <a:xfrm>
              <a:off x="5337105" y="3568679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LOG LOSS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873" name="Google Shape;3873;p56"/>
            <p:cNvSpPr txBox="1"/>
            <p:nvPr/>
          </p:nvSpPr>
          <p:spPr>
            <a:xfrm>
              <a:off x="5337099" y="4216607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Optimization to minize the difference between predicted and actual probability distributions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889" name="Google Shape;3889;p56"/>
          <p:cNvGrpSpPr/>
          <p:nvPr/>
        </p:nvGrpSpPr>
        <p:grpSpPr>
          <a:xfrm>
            <a:off x="2033998" y="1704740"/>
            <a:ext cx="883262" cy="242091"/>
            <a:chOff x="2300350" y="2601250"/>
            <a:chExt cx="2275275" cy="623625"/>
          </a:xfrm>
        </p:grpSpPr>
        <p:sp>
          <p:nvSpPr>
            <p:cNvPr id="3890" name="Google Shape;3890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56"/>
          <p:cNvGrpSpPr/>
          <p:nvPr/>
        </p:nvGrpSpPr>
        <p:grpSpPr>
          <a:xfrm>
            <a:off x="7796595" y="2826991"/>
            <a:ext cx="2297800" cy="313751"/>
            <a:chOff x="7796595" y="2826991"/>
            <a:chExt cx="2297800" cy="313751"/>
          </a:xfrm>
        </p:grpSpPr>
        <p:sp>
          <p:nvSpPr>
            <p:cNvPr id="3897" name="Google Shape;3897;p56"/>
            <p:cNvSpPr/>
            <p:nvPr/>
          </p:nvSpPr>
          <p:spPr>
            <a:xfrm flipH="1">
              <a:off x="8099695" y="3072643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6"/>
            <p:cNvSpPr/>
            <p:nvPr/>
          </p:nvSpPr>
          <p:spPr>
            <a:xfrm flipH="1">
              <a:off x="7796595" y="28269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56"/>
          <p:cNvGrpSpPr/>
          <p:nvPr/>
        </p:nvGrpSpPr>
        <p:grpSpPr>
          <a:xfrm rot="5400000">
            <a:off x="2878600" y="3676275"/>
            <a:ext cx="98902" cy="553090"/>
            <a:chOff x="4898850" y="4820550"/>
            <a:chExt cx="98902" cy="553090"/>
          </a:xfrm>
        </p:grpSpPr>
        <p:sp>
          <p:nvSpPr>
            <p:cNvPr id="3900" name="Google Shape;3900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56"/>
          <p:cNvGrpSpPr/>
          <p:nvPr/>
        </p:nvGrpSpPr>
        <p:grpSpPr>
          <a:xfrm rot="-5400000">
            <a:off x="86414" y="2740003"/>
            <a:ext cx="883262" cy="242091"/>
            <a:chOff x="2300350" y="2601250"/>
            <a:chExt cx="2275275" cy="623625"/>
          </a:xfrm>
        </p:grpSpPr>
        <p:sp>
          <p:nvSpPr>
            <p:cNvPr id="3906" name="Google Shape;3906;p5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2" name="Google Shape;3912;p56"/>
          <p:cNvGrpSpPr/>
          <p:nvPr/>
        </p:nvGrpSpPr>
        <p:grpSpPr>
          <a:xfrm rot="5400000">
            <a:off x="5965850" y="2724137"/>
            <a:ext cx="98902" cy="553090"/>
            <a:chOff x="4898850" y="4820550"/>
            <a:chExt cx="98902" cy="553090"/>
          </a:xfrm>
        </p:grpSpPr>
        <p:sp>
          <p:nvSpPr>
            <p:cNvPr id="3913" name="Google Shape;3913;p5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5A974EDA-A209-E6BA-E61C-678A9B1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7770" y="1067627"/>
            <a:ext cx="1035690" cy="468000"/>
          </a:xfrm>
          <a:prstGeom prst="rect">
            <a:avLst/>
          </a:prstGeom>
        </p:spPr>
      </p:pic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3DD9F12F-D303-CCA7-7E12-402C64B1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4050" y="1581721"/>
            <a:ext cx="1035690" cy="468000"/>
          </a:xfrm>
          <a:prstGeom prst="rect">
            <a:avLst/>
          </a:prstGeom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3EB2A687-DD8A-130B-A15A-4DBBF6AC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3439" y="2097623"/>
            <a:ext cx="103569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4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4828935" y="1268411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5" name="Google Shape;2985;p40"/>
          <p:cNvSpPr/>
          <p:nvPr/>
        </p:nvSpPr>
        <p:spPr>
          <a:xfrm>
            <a:off x="1489288" y="124834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BAGGING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RANDOM FOREST</a:t>
            </a:r>
            <a:endParaRPr dirty="0"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358488" y="1311343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BAGGING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358488" y="1798130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Enhances the accuracy and stability by averaging multiple models trained on different subsets of data</a:t>
            </a:r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698135" y="1331411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698135" y="172741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Employs multiple trees to enhance accuracy and reduce overfitting</a:t>
            </a:r>
          </a:p>
        </p:txBody>
      </p: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85;p40">
            <a:extLst>
              <a:ext uri="{FF2B5EF4-FFF2-40B4-BE49-F238E27FC236}">
                <a16:creationId xmlns:a16="http://schemas.microsoft.com/office/drawing/2014/main" id="{6CACFE7A-096F-34CC-3C08-B22F77D19A73}"/>
              </a:ext>
            </a:extLst>
          </p:cNvPr>
          <p:cNvSpPr/>
          <p:nvPr/>
        </p:nvSpPr>
        <p:spPr>
          <a:xfrm>
            <a:off x="3217825" y="291281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987;p40">
            <a:extLst>
              <a:ext uri="{FF2B5EF4-FFF2-40B4-BE49-F238E27FC236}">
                <a16:creationId xmlns:a16="http://schemas.microsoft.com/office/drawing/2014/main" id="{CD34FC82-B623-F121-5F7C-EA5ACFDF15BB}"/>
              </a:ext>
            </a:extLst>
          </p:cNvPr>
          <p:cNvSpPr txBox="1">
            <a:spLocks/>
          </p:cNvSpPr>
          <p:nvPr/>
        </p:nvSpPr>
        <p:spPr>
          <a:xfrm>
            <a:off x="3087025" y="297863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s-ES" dirty="0"/>
              <a:t>DIFFERENCES</a:t>
            </a:r>
          </a:p>
        </p:txBody>
      </p:sp>
      <p:sp>
        <p:nvSpPr>
          <p:cNvPr id="6" name="Google Shape;2988;p40">
            <a:extLst>
              <a:ext uri="{FF2B5EF4-FFF2-40B4-BE49-F238E27FC236}">
                <a16:creationId xmlns:a16="http://schemas.microsoft.com/office/drawing/2014/main" id="{C17A5DE5-7453-5749-1689-C77422162948}"/>
              </a:ext>
            </a:extLst>
          </p:cNvPr>
          <p:cNvSpPr txBox="1">
            <a:spLocks/>
          </p:cNvSpPr>
          <p:nvPr/>
        </p:nvSpPr>
        <p:spPr>
          <a:xfrm>
            <a:off x="3087025" y="3448960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/>
              <a:t>Random Forest uses Bagging as a key component but adds more variability by restricting the features considered at each tree split</a:t>
            </a:r>
          </a:p>
        </p:txBody>
      </p:sp>
    </p:spTree>
    <p:extLst>
      <p:ext uri="{BB962C8B-B14F-4D97-AF65-F5344CB8AC3E}">
        <p14:creationId xmlns:p14="http://schemas.microsoft.com/office/powerpoint/2010/main" val="42367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COMPARATION</a:t>
            </a:r>
            <a:endParaRPr dirty="0"/>
          </a:p>
        </p:txBody>
      </p:sp>
      <p:grpSp>
        <p:nvGrpSpPr>
          <p:cNvPr id="3677" name="Google Shape;3677;p52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3678" name="Google Shape;3678;p52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2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3680;p52"/>
          <p:cNvGrpSpPr/>
          <p:nvPr/>
        </p:nvGrpSpPr>
        <p:grpSpPr>
          <a:xfrm rot="5400000">
            <a:off x="3041525" y="1192975"/>
            <a:ext cx="98902" cy="553090"/>
            <a:chOff x="4898850" y="4820550"/>
            <a:chExt cx="98902" cy="553090"/>
          </a:xfrm>
        </p:grpSpPr>
        <p:sp>
          <p:nvSpPr>
            <p:cNvPr id="3681" name="Google Shape;3681;p5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EFF886BD-38D8-4D13-15AE-EB931F34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44" y="1161600"/>
            <a:ext cx="5314112" cy="282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2988;p40">
            <a:extLst>
              <a:ext uri="{FF2B5EF4-FFF2-40B4-BE49-F238E27FC236}">
                <a16:creationId xmlns:a16="http://schemas.microsoft.com/office/drawing/2014/main" id="{DC3F5BC1-DD5B-B6C4-9264-2076C53B4BD1}"/>
              </a:ext>
            </a:extLst>
          </p:cNvPr>
          <p:cNvSpPr txBox="1">
            <a:spLocks/>
          </p:cNvSpPr>
          <p:nvPr/>
        </p:nvSpPr>
        <p:spPr>
          <a:xfrm>
            <a:off x="1853292" y="3881534"/>
            <a:ext cx="5375763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/>
              <a:t>Simple dataset without complexity, models generated by Bagging and Random Forest produce similar results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3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CONCLUSIONS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97" name="Google Shape;4297;p63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298" name="Google Shape;4298;p63"/>
          <p:cNvGrpSpPr/>
          <p:nvPr/>
        </p:nvGrpSpPr>
        <p:grpSpPr>
          <a:xfrm rot="-5400000" flipH="1">
            <a:off x="7383127" y="3012828"/>
            <a:ext cx="883262" cy="242091"/>
            <a:chOff x="2300350" y="2601250"/>
            <a:chExt cx="2275275" cy="623625"/>
          </a:xfrm>
        </p:grpSpPr>
        <p:sp>
          <p:nvSpPr>
            <p:cNvPr id="4299" name="Google Shape;4299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5" name="Google Shape;4305;p6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4306" name="Google Shape;4306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63"/>
          <p:cNvGrpSpPr/>
          <p:nvPr/>
        </p:nvGrpSpPr>
        <p:grpSpPr>
          <a:xfrm>
            <a:off x="2502517" y="715516"/>
            <a:ext cx="1105976" cy="133969"/>
            <a:chOff x="8183182" y="663852"/>
            <a:chExt cx="1475028" cy="178673"/>
          </a:xfrm>
        </p:grpSpPr>
        <p:grpSp>
          <p:nvGrpSpPr>
            <p:cNvPr id="4312" name="Google Shape;4312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13" name="Google Shape;4313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3" name="Google Shape;4323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24" name="Google Shape;4324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4" name="Google Shape;4334;p63"/>
          <p:cNvGrpSpPr/>
          <p:nvPr/>
        </p:nvGrpSpPr>
        <p:grpSpPr>
          <a:xfrm>
            <a:off x="5835364" y="1296428"/>
            <a:ext cx="883262" cy="242091"/>
            <a:chOff x="2300350" y="2601250"/>
            <a:chExt cx="2275275" cy="623625"/>
          </a:xfrm>
        </p:grpSpPr>
        <p:sp>
          <p:nvSpPr>
            <p:cNvPr id="4335" name="Google Shape;4335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1" name="Google Shape;4341;p6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4342" name="Google Shape;4342;p6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8" name="Google Shape;4348;p63"/>
          <p:cNvGrpSpPr/>
          <p:nvPr/>
        </p:nvGrpSpPr>
        <p:grpSpPr>
          <a:xfrm rot="5400000">
            <a:off x="4397925" y="1382925"/>
            <a:ext cx="98902" cy="553090"/>
            <a:chOff x="4898850" y="4820550"/>
            <a:chExt cx="98902" cy="553090"/>
          </a:xfrm>
        </p:grpSpPr>
        <p:sp>
          <p:nvSpPr>
            <p:cNvPr id="4349" name="Google Shape;4349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63"/>
          <p:cNvGrpSpPr/>
          <p:nvPr/>
        </p:nvGrpSpPr>
        <p:grpSpPr>
          <a:xfrm>
            <a:off x="5564542" y="4282016"/>
            <a:ext cx="1105976" cy="133969"/>
            <a:chOff x="8183182" y="663852"/>
            <a:chExt cx="1475028" cy="178673"/>
          </a:xfrm>
        </p:grpSpPr>
        <p:grpSp>
          <p:nvGrpSpPr>
            <p:cNvPr id="4355" name="Google Shape;4355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56" name="Google Shape;4356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6" name="Google Shape;4366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67" name="Google Shape;4367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6"/>
            <a:ext cx="7717800" cy="1555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OVERVIEW OF THE </a:t>
            </a:r>
            <a:r>
              <a:rPr lang="es-ES" sz="4800" dirty="0">
                <a:solidFill>
                  <a:srgbClr val="8FFFFF"/>
                </a:solidFill>
              </a:rPr>
              <a:t>DATABASE</a:t>
            </a: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2"/>
          <p:cNvSpPr/>
          <p:nvPr/>
        </p:nvSpPr>
        <p:spPr>
          <a:xfrm>
            <a:off x="5253921" y="2950636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42"/>
          <p:cNvSpPr/>
          <p:nvPr/>
        </p:nvSpPr>
        <p:spPr>
          <a:xfrm>
            <a:off x="1535796" y="2534111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 </a:t>
            </a:r>
            <a:r>
              <a:rPr lang="en" dirty="0">
                <a:solidFill>
                  <a:srgbClr val="8FFFFF"/>
                </a:solidFill>
              </a:rPr>
              <a:t>DATABASE</a:t>
            </a:r>
            <a:endParaRPr dirty="0">
              <a:solidFill>
                <a:srgbClr val="8FFFFF"/>
              </a:solidFill>
            </a:endParaRPr>
          </a:p>
        </p:txBody>
      </p:sp>
      <p:sp>
        <p:nvSpPr>
          <p:cNvPr id="3062" name="Google Shape;3062;p42"/>
          <p:cNvSpPr txBox="1">
            <a:spLocks noGrp="1"/>
          </p:cNvSpPr>
          <p:nvPr>
            <p:ph type="title"/>
          </p:nvPr>
        </p:nvSpPr>
        <p:spPr>
          <a:xfrm>
            <a:off x="1773096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063" name="Google Shape;3063;p42"/>
          <p:cNvSpPr txBox="1">
            <a:spLocks noGrp="1"/>
          </p:cNvSpPr>
          <p:nvPr>
            <p:ph type="subTitle" idx="1"/>
          </p:nvPr>
        </p:nvSpPr>
        <p:spPr>
          <a:xfrm>
            <a:off x="713100" y="1500310"/>
            <a:ext cx="38589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of meteorology at specific hours of each day for the five largest cities in Spain, from 2015 to 2018. </a:t>
            </a:r>
          </a:p>
        </p:txBody>
      </p:sp>
      <p:sp>
        <p:nvSpPr>
          <p:cNvPr id="3064" name="Google Shape;3064;p42"/>
          <p:cNvSpPr txBox="1">
            <a:spLocks noGrp="1"/>
          </p:cNvSpPr>
          <p:nvPr>
            <p:ph type="title" idx="2"/>
          </p:nvPr>
        </p:nvSpPr>
        <p:spPr>
          <a:xfrm>
            <a:off x="5491221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Dimensions</a:t>
            </a:r>
            <a:endParaRPr sz="1200" dirty="0"/>
          </a:p>
        </p:txBody>
      </p:sp>
      <p:sp>
        <p:nvSpPr>
          <p:cNvPr id="3065" name="Google Shape;3065;p42"/>
          <p:cNvSpPr txBox="1">
            <a:spLocks noGrp="1"/>
          </p:cNvSpPr>
          <p:nvPr>
            <p:ph type="subTitle" idx="3"/>
          </p:nvPr>
        </p:nvSpPr>
        <p:spPr>
          <a:xfrm>
            <a:off x="4572000" y="3409635"/>
            <a:ext cx="3858900" cy="1251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of the store of data hourly over 3 years, the amount of it is 178.396 rows.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 columns of parameters related to the meteorology (rain, temperature, humidity…)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066" name="Google Shape;3066;p42"/>
          <p:cNvPicPr preferRelativeResize="0"/>
          <p:nvPr/>
        </p:nvPicPr>
        <p:blipFill>
          <a:blip r:embed="rId3"/>
          <a:srcRect t="15199" b="15199"/>
          <a:stretch/>
        </p:blipFill>
        <p:spPr>
          <a:xfrm>
            <a:off x="5002225" y="1515747"/>
            <a:ext cx="28638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067" name="Google Shape;3067;p42"/>
          <p:cNvPicPr preferRelativeResize="0"/>
          <p:nvPr/>
        </p:nvPicPr>
        <p:blipFill>
          <a:blip r:embed="rId4"/>
          <a:srcRect t="21910" b="21910"/>
          <a:stretch/>
        </p:blipFill>
        <p:spPr>
          <a:xfrm>
            <a:off x="1284096" y="3188061"/>
            <a:ext cx="28638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1419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4BE8D56-4C2D-E15E-CD26-C4837CA2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052" y="1139717"/>
            <a:ext cx="1351359" cy="5245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DDFB43-4DB2-08C6-6FB9-BBE40ECB2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9376" y="1787512"/>
            <a:ext cx="965326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567015C4-A83B-7662-4664-5CD275AA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2733" y="318513"/>
            <a:ext cx="103204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82" name="Google Shape;3582;p51"/>
          <p:cNvSpPr/>
          <p:nvPr/>
        </p:nvSpPr>
        <p:spPr>
          <a:xfrm>
            <a:off x="1992918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51"/>
          <p:cNvSpPr/>
          <p:nvPr/>
        </p:nvSpPr>
        <p:spPr>
          <a:xfrm>
            <a:off x="1992918" y="3670186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51"/>
          <p:cNvSpPr/>
          <p:nvPr/>
        </p:nvSpPr>
        <p:spPr>
          <a:xfrm>
            <a:off x="5896193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51"/>
          <p:cNvSpPr/>
          <p:nvPr/>
        </p:nvSpPr>
        <p:spPr>
          <a:xfrm>
            <a:off x="5896193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51"/>
          <p:cNvSpPr/>
          <p:nvPr/>
        </p:nvSpPr>
        <p:spPr>
          <a:xfrm>
            <a:off x="5896193" y="3670187"/>
            <a:ext cx="2146200" cy="71124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51"/>
          <p:cNvSpPr/>
          <p:nvPr/>
        </p:nvSpPr>
        <p:spPr>
          <a:xfrm>
            <a:off x="1992918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PROCESS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89" name="Google Shape;3589;p51"/>
          <p:cNvSpPr txBox="1">
            <a:spLocks noGrp="1"/>
          </p:cNvSpPr>
          <p:nvPr>
            <p:ph type="title" idx="2"/>
          </p:nvPr>
        </p:nvSpPr>
        <p:spPr>
          <a:xfrm>
            <a:off x="2152068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11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Remove innecesary data</a:t>
            </a:r>
            <a:endParaRPr sz="1600"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7"/>
          </p:nvPr>
        </p:nvSpPr>
        <p:spPr>
          <a:xfrm>
            <a:off x="6055343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conversion</a:t>
            </a:r>
            <a:endParaRPr sz="1600" dirty="0"/>
          </a:p>
        </p:txBody>
      </p:sp>
      <p:sp>
        <p:nvSpPr>
          <p:cNvPr id="3592" name="Google Shape;3592;p51"/>
          <p:cNvSpPr txBox="1">
            <a:spLocks noGrp="1"/>
          </p:cNvSpPr>
          <p:nvPr>
            <p:ph type="title" idx="3"/>
          </p:nvPr>
        </p:nvSpPr>
        <p:spPr>
          <a:xfrm>
            <a:off x="6055324" y="2546329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Changes in formats</a:t>
            </a:r>
            <a:endParaRPr sz="1600" dirty="0"/>
          </a:p>
        </p:txBody>
      </p:sp>
      <p:sp>
        <p:nvSpPr>
          <p:cNvPr id="3594" name="Google Shape;3594;p51"/>
          <p:cNvSpPr txBox="1">
            <a:spLocks noGrp="1"/>
          </p:cNvSpPr>
          <p:nvPr>
            <p:ph type="title" idx="5"/>
          </p:nvPr>
        </p:nvSpPr>
        <p:spPr>
          <a:xfrm>
            <a:off x="2140497" y="3670185"/>
            <a:ext cx="1827900" cy="711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Assignation of numeric values</a:t>
            </a:r>
            <a:endParaRPr sz="1600" dirty="0"/>
          </a:p>
        </p:txBody>
      </p:sp>
      <p:sp>
        <p:nvSpPr>
          <p:cNvPr id="3597" name="Google Shape;3597;p51"/>
          <p:cNvSpPr txBox="1">
            <a:spLocks noGrp="1"/>
          </p:cNvSpPr>
          <p:nvPr>
            <p:ph type="title" idx="9"/>
          </p:nvPr>
        </p:nvSpPr>
        <p:spPr>
          <a:xfrm>
            <a:off x="6089554" y="3663058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Reorder</a:t>
            </a:r>
            <a:r>
              <a:rPr lang="en" sz="1600" dirty="0"/>
              <a:t> columns</a:t>
            </a:r>
            <a:endParaRPr sz="1600" dirty="0"/>
          </a:p>
        </p:txBody>
      </p:sp>
      <p:sp>
        <p:nvSpPr>
          <p:cNvPr id="3599" name="Google Shape;3599;p51"/>
          <p:cNvSpPr txBox="1">
            <a:spLocks noGrp="1"/>
          </p:cNvSpPr>
          <p:nvPr>
            <p:ph type="title" idx="14"/>
          </p:nvPr>
        </p:nvSpPr>
        <p:spPr>
          <a:xfrm>
            <a:off x="2150590" y="2571750"/>
            <a:ext cx="1827900" cy="707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Grouping values</a:t>
            </a:r>
            <a:endParaRPr sz="1600" dirty="0"/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186494" y="1517997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210702" y="2642642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99943" y="3752460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148890" y="1526509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175748" y="2697435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103765" y="3804173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4BE8D56-4C2D-E15E-CD26-C4837CA2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052" y="1139717"/>
            <a:ext cx="1351359" cy="5245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DDFB43-4DB2-08C6-6FB9-BBE40ECB2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9376" y="1787512"/>
            <a:ext cx="965326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82" name="Google Shape;3582;p51"/>
          <p:cNvSpPr/>
          <p:nvPr/>
        </p:nvSpPr>
        <p:spPr>
          <a:xfrm>
            <a:off x="1992918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51"/>
          <p:cNvSpPr/>
          <p:nvPr/>
        </p:nvSpPr>
        <p:spPr>
          <a:xfrm>
            <a:off x="1992918" y="3670186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51"/>
          <p:cNvSpPr/>
          <p:nvPr/>
        </p:nvSpPr>
        <p:spPr>
          <a:xfrm>
            <a:off x="5896193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51"/>
          <p:cNvSpPr/>
          <p:nvPr/>
        </p:nvSpPr>
        <p:spPr>
          <a:xfrm>
            <a:off x="5896193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51"/>
          <p:cNvSpPr/>
          <p:nvPr/>
        </p:nvSpPr>
        <p:spPr>
          <a:xfrm>
            <a:off x="5896193" y="3670187"/>
            <a:ext cx="2146200" cy="71124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51"/>
          <p:cNvSpPr/>
          <p:nvPr/>
        </p:nvSpPr>
        <p:spPr>
          <a:xfrm>
            <a:off x="1992918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PROCESS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89" name="Google Shape;3589;p51"/>
          <p:cNvSpPr txBox="1">
            <a:spLocks noGrp="1"/>
          </p:cNvSpPr>
          <p:nvPr>
            <p:ph type="title" idx="2"/>
          </p:nvPr>
        </p:nvSpPr>
        <p:spPr>
          <a:xfrm>
            <a:off x="2152068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11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Remove innecesary data</a:t>
            </a:r>
            <a:endParaRPr sz="1600"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7"/>
          </p:nvPr>
        </p:nvSpPr>
        <p:spPr>
          <a:xfrm>
            <a:off x="6055343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conversion</a:t>
            </a:r>
            <a:endParaRPr sz="1600" dirty="0"/>
          </a:p>
        </p:txBody>
      </p:sp>
      <p:sp>
        <p:nvSpPr>
          <p:cNvPr id="3592" name="Google Shape;3592;p51"/>
          <p:cNvSpPr txBox="1">
            <a:spLocks noGrp="1"/>
          </p:cNvSpPr>
          <p:nvPr>
            <p:ph type="title" idx="3"/>
          </p:nvPr>
        </p:nvSpPr>
        <p:spPr>
          <a:xfrm>
            <a:off x="6055324" y="2546329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Changes in formats</a:t>
            </a:r>
            <a:endParaRPr sz="1600" dirty="0"/>
          </a:p>
        </p:txBody>
      </p:sp>
      <p:sp>
        <p:nvSpPr>
          <p:cNvPr id="3594" name="Google Shape;3594;p51"/>
          <p:cNvSpPr txBox="1">
            <a:spLocks noGrp="1"/>
          </p:cNvSpPr>
          <p:nvPr>
            <p:ph type="title" idx="5"/>
          </p:nvPr>
        </p:nvSpPr>
        <p:spPr>
          <a:xfrm>
            <a:off x="2140497" y="3670185"/>
            <a:ext cx="1827900" cy="711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Assignation of numeric values</a:t>
            </a:r>
            <a:endParaRPr sz="1600" dirty="0"/>
          </a:p>
        </p:txBody>
      </p:sp>
      <p:sp>
        <p:nvSpPr>
          <p:cNvPr id="3597" name="Google Shape;3597;p51"/>
          <p:cNvSpPr txBox="1">
            <a:spLocks noGrp="1"/>
          </p:cNvSpPr>
          <p:nvPr>
            <p:ph type="title" idx="9"/>
          </p:nvPr>
        </p:nvSpPr>
        <p:spPr>
          <a:xfrm>
            <a:off x="6089554" y="3663058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Reorder</a:t>
            </a:r>
            <a:r>
              <a:rPr lang="en" sz="1600" dirty="0"/>
              <a:t> columns</a:t>
            </a:r>
            <a:endParaRPr sz="1600" dirty="0"/>
          </a:p>
        </p:txBody>
      </p:sp>
      <p:sp>
        <p:nvSpPr>
          <p:cNvPr id="3599" name="Google Shape;3599;p51"/>
          <p:cNvSpPr txBox="1">
            <a:spLocks noGrp="1"/>
          </p:cNvSpPr>
          <p:nvPr>
            <p:ph type="title" idx="14"/>
          </p:nvPr>
        </p:nvSpPr>
        <p:spPr>
          <a:xfrm>
            <a:off x="2150590" y="2571750"/>
            <a:ext cx="1827900" cy="707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Grouping values</a:t>
            </a:r>
            <a:endParaRPr sz="1600" dirty="0"/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186494" y="1517997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210702" y="2642642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99943" y="3752460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148890" y="1526509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175748" y="2697435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103765" y="3804173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567015C4-A83B-7662-4664-5CD275AA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61" y="103944"/>
            <a:ext cx="7074652" cy="4935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63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4BE8D56-4C2D-E15E-CD26-C4837CA2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052" y="1139717"/>
            <a:ext cx="1351359" cy="5245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DDFB43-4DB2-08C6-6FB9-BBE40ECB2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9376" y="1787512"/>
            <a:ext cx="965326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567015C4-A83B-7662-4664-5CD275AA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2733" y="318513"/>
            <a:ext cx="103204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82" name="Google Shape;3582;p51"/>
          <p:cNvSpPr/>
          <p:nvPr/>
        </p:nvSpPr>
        <p:spPr>
          <a:xfrm>
            <a:off x="1992918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51"/>
          <p:cNvSpPr/>
          <p:nvPr/>
        </p:nvSpPr>
        <p:spPr>
          <a:xfrm>
            <a:off x="1992918" y="3670186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51"/>
          <p:cNvSpPr/>
          <p:nvPr/>
        </p:nvSpPr>
        <p:spPr>
          <a:xfrm>
            <a:off x="5896193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51"/>
          <p:cNvSpPr/>
          <p:nvPr/>
        </p:nvSpPr>
        <p:spPr>
          <a:xfrm>
            <a:off x="5896193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51"/>
          <p:cNvSpPr/>
          <p:nvPr/>
        </p:nvSpPr>
        <p:spPr>
          <a:xfrm>
            <a:off x="5896193" y="3670187"/>
            <a:ext cx="2146200" cy="71124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51"/>
          <p:cNvSpPr/>
          <p:nvPr/>
        </p:nvSpPr>
        <p:spPr>
          <a:xfrm>
            <a:off x="1992918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PROCESS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89" name="Google Shape;3589;p51"/>
          <p:cNvSpPr txBox="1">
            <a:spLocks noGrp="1"/>
          </p:cNvSpPr>
          <p:nvPr>
            <p:ph type="title" idx="2"/>
          </p:nvPr>
        </p:nvSpPr>
        <p:spPr>
          <a:xfrm>
            <a:off x="2152068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11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Remove innecesary data</a:t>
            </a:r>
            <a:endParaRPr sz="1600"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7"/>
          </p:nvPr>
        </p:nvSpPr>
        <p:spPr>
          <a:xfrm>
            <a:off x="6055343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conversion</a:t>
            </a:r>
            <a:endParaRPr sz="1600" dirty="0"/>
          </a:p>
        </p:txBody>
      </p:sp>
      <p:sp>
        <p:nvSpPr>
          <p:cNvPr id="3592" name="Google Shape;3592;p51"/>
          <p:cNvSpPr txBox="1">
            <a:spLocks noGrp="1"/>
          </p:cNvSpPr>
          <p:nvPr>
            <p:ph type="title" idx="3"/>
          </p:nvPr>
        </p:nvSpPr>
        <p:spPr>
          <a:xfrm>
            <a:off x="6055324" y="2546329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Changes in formats</a:t>
            </a:r>
            <a:endParaRPr sz="1600" dirty="0"/>
          </a:p>
        </p:txBody>
      </p:sp>
      <p:sp>
        <p:nvSpPr>
          <p:cNvPr id="3594" name="Google Shape;3594;p51"/>
          <p:cNvSpPr txBox="1">
            <a:spLocks noGrp="1"/>
          </p:cNvSpPr>
          <p:nvPr>
            <p:ph type="title" idx="5"/>
          </p:nvPr>
        </p:nvSpPr>
        <p:spPr>
          <a:xfrm>
            <a:off x="2140497" y="3670185"/>
            <a:ext cx="1827900" cy="711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Assignation of numeric values</a:t>
            </a:r>
            <a:endParaRPr sz="1600" dirty="0"/>
          </a:p>
        </p:txBody>
      </p:sp>
      <p:sp>
        <p:nvSpPr>
          <p:cNvPr id="3597" name="Google Shape;3597;p51"/>
          <p:cNvSpPr txBox="1">
            <a:spLocks noGrp="1"/>
          </p:cNvSpPr>
          <p:nvPr>
            <p:ph type="title" idx="9"/>
          </p:nvPr>
        </p:nvSpPr>
        <p:spPr>
          <a:xfrm>
            <a:off x="6089554" y="3663058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Reorder</a:t>
            </a:r>
            <a:r>
              <a:rPr lang="en" sz="1600" dirty="0"/>
              <a:t> columns</a:t>
            </a:r>
            <a:endParaRPr sz="1600" dirty="0"/>
          </a:p>
        </p:txBody>
      </p:sp>
      <p:sp>
        <p:nvSpPr>
          <p:cNvPr id="3599" name="Google Shape;3599;p51"/>
          <p:cNvSpPr txBox="1">
            <a:spLocks noGrp="1"/>
          </p:cNvSpPr>
          <p:nvPr>
            <p:ph type="title" idx="14"/>
          </p:nvPr>
        </p:nvSpPr>
        <p:spPr>
          <a:xfrm>
            <a:off x="2150590" y="2571750"/>
            <a:ext cx="1827900" cy="707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Grouping values</a:t>
            </a:r>
            <a:endParaRPr sz="1600" dirty="0"/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186494" y="1517997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210702" y="2642642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99943" y="3752460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148890" y="1526509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175748" y="2697435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103765" y="3804173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16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4BE8D56-4C2D-E15E-CD26-C4837CA2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052" y="1139717"/>
            <a:ext cx="1351359" cy="524521"/>
          </a:xfrm>
          <a:prstGeom prst="rect">
            <a:avLst/>
          </a:prstGeom>
        </p:spPr>
      </p:pic>
      <p:pic>
        <p:nvPicPr>
          <p:cNvPr id="2" name="Imagen 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567015C4-A83B-7662-4664-5CD275AA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2733" y="318513"/>
            <a:ext cx="103204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82" name="Google Shape;3582;p51"/>
          <p:cNvSpPr/>
          <p:nvPr/>
        </p:nvSpPr>
        <p:spPr>
          <a:xfrm>
            <a:off x="1992918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51"/>
          <p:cNvSpPr/>
          <p:nvPr/>
        </p:nvSpPr>
        <p:spPr>
          <a:xfrm>
            <a:off x="1992918" y="3670186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51"/>
          <p:cNvSpPr/>
          <p:nvPr/>
        </p:nvSpPr>
        <p:spPr>
          <a:xfrm>
            <a:off x="5896193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51"/>
          <p:cNvSpPr/>
          <p:nvPr/>
        </p:nvSpPr>
        <p:spPr>
          <a:xfrm>
            <a:off x="5896193" y="2561680"/>
            <a:ext cx="2146200" cy="711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51"/>
          <p:cNvSpPr/>
          <p:nvPr/>
        </p:nvSpPr>
        <p:spPr>
          <a:xfrm>
            <a:off x="5896193" y="3670187"/>
            <a:ext cx="2146200" cy="71124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51"/>
          <p:cNvSpPr/>
          <p:nvPr/>
        </p:nvSpPr>
        <p:spPr>
          <a:xfrm>
            <a:off x="1992918" y="1449817"/>
            <a:ext cx="2146200" cy="7112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PROCESS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89" name="Google Shape;3589;p51"/>
          <p:cNvSpPr txBox="1">
            <a:spLocks noGrp="1"/>
          </p:cNvSpPr>
          <p:nvPr>
            <p:ph type="title" idx="2"/>
          </p:nvPr>
        </p:nvSpPr>
        <p:spPr>
          <a:xfrm>
            <a:off x="2152068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11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Remove innecesary data</a:t>
            </a:r>
            <a:endParaRPr sz="1600"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7"/>
          </p:nvPr>
        </p:nvSpPr>
        <p:spPr>
          <a:xfrm>
            <a:off x="6055343" y="1449817"/>
            <a:ext cx="1827900" cy="711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conversion</a:t>
            </a:r>
            <a:endParaRPr sz="1600" dirty="0"/>
          </a:p>
        </p:txBody>
      </p:sp>
      <p:sp>
        <p:nvSpPr>
          <p:cNvPr id="3592" name="Google Shape;3592;p51"/>
          <p:cNvSpPr txBox="1">
            <a:spLocks noGrp="1"/>
          </p:cNvSpPr>
          <p:nvPr>
            <p:ph type="title" idx="3"/>
          </p:nvPr>
        </p:nvSpPr>
        <p:spPr>
          <a:xfrm>
            <a:off x="6055324" y="2546329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Changes in formats</a:t>
            </a:r>
            <a:endParaRPr sz="1600" dirty="0"/>
          </a:p>
        </p:txBody>
      </p:sp>
      <p:sp>
        <p:nvSpPr>
          <p:cNvPr id="3594" name="Google Shape;3594;p51"/>
          <p:cNvSpPr txBox="1">
            <a:spLocks noGrp="1"/>
          </p:cNvSpPr>
          <p:nvPr>
            <p:ph type="title" idx="5"/>
          </p:nvPr>
        </p:nvSpPr>
        <p:spPr>
          <a:xfrm>
            <a:off x="2140497" y="3670185"/>
            <a:ext cx="1827900" cy="711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Assignation of numeric values</a:t>
            </a:r>
            <a:endParaRPr sz="1600" dirty="0"/>
          </a:p>
        </p:txBody>
      </p:sp>
      <p:sp>
        <p:nvSpPr>
          <p:cNvPr id="3597" name="Google Shape;3597;p51"/>
          <p:cNvSpPr txBox="1">
            <a:spLocks noGrp="1"/>
          </p:cNvSpPr>
          <p:nvPr>
            <p:ph type="title" idx="9"/>
          </p:nvPr>
        </p:nvSpPr>
        <p:spPr>
          <a:xfrm>
            <a:off x="6089554" y="3663058"/>
            <a:ext cx="1827900" cy="70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Reorder</a:t>
            </a:r>
            <a:r>
              <a:rPr lang="en" sz="1600" dirty="0"/>
              <a:t> columns</a:t>
            </a:r>
            <a:endParaRPr sz="1600" dirty="0"/>
          </a:p>
        </p:txBody>
      </p:sp>
      <p:sp>
        <p:nvSpPr>
          <p:cNvPr id="3599" name="Google Shape;3599;p51"/>
          <p:cNvSpPr txBox="1">
            <a:spLocks noGrp="1"/>
          </p:cNvSpPr>
          <p:nvPr>
            <p:ph type="title" idx="14"/>
          </p:nvPr>
        </p:nvSpPr>
        <p:spPr>
          <a:xfrm>
            <a:off x="2150590" y="2571750"/>
            <a:ext cx="1827900" cy="707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Grouping values</a:t>
            </a:r>
            <a:endParaRPr sz="1600" dirty="0"/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186494" y="1517997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210702" y="2642642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99943" y="3752460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148890" y="1526509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175748" y="2697435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103765" y="3804173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78DDFB43-4DB2-08C6-6FB9-BBE40ECB2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07" y="92708"/>
            <a:ext cx="6647453" cy="4958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79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693</Words>
  <Application>Microsoft Office PowerPoint</Application>
  <PresentationFormat>Presentación en pantalla (16:9)</PresentationFormat>
  <Paragraphs>155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Exo</vt:lpstr>
      <vt:lpstr>Arial</vt:lpstr>
      <vt:lpstr>PT Sans</vt:lpstr>
      <vt:lpstr>Data Center Business Plan by Slidesgo</vt:lpstr>
      <vt:lpstr>IST – DBM2:  DATA MINING</vt:lpstr>
      <vt:lpstr>TABLE OF CONTENTS</vt:lpstr>
      <vt:lpstr>OVERVIEW OF THE DATABASE</vt:lpstr>
      <vt:lpstr>WEATHER DATABASE</vt:lpstr>
      <vt:lpstr>PREPROCESSING I</vt:lpstr>
      <vt:lpstr>OUR PROCESS</vt:lpstr>
      <vt:lpstr>OUR PROCESS</vt:lpstr>
      <vt:lpstr>OUR PROCESS</vt:lpstr>
      <vt:lpstr>OUR PROCESS</vt:lpstr>
      <vt:lpstr>OUR PROCESS</vt:lpstr>
      <vt:lpstr>OUR PROCESS</vt:lpstr>
      <vt:lpstr>CLUSTERING</vt:lpstr>
      <vt:lpstr>KMEANS VS. DBSCAN</vt:lpstr>
      <vt:lpstr>PREPROCESSING II</vt:lpstr>
      <vt:lpstr>OUR NEW PROCESS</vt:lpstr>
      <vt:lpstr>CLASSIFICATION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BAGGING VS. RANDOM FOREST</vt:lpstr>
      <vt:lpstr>COMPARATION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– DBM2:  DATA MINING</dc:title>
  <cp:lastModifiedBy>David Pardo Solano</cp:lastModifiedBy>
  <cp:revision>15</cp:revision>
  <dcterms:modified xsi:type="dcterms:W3CDTF">2023-12-10T13:37:52Z</dcterms:modified>
</cp:coreProperties>
</file>