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145706262" r:id="rId2"/>
    <p:sldId id="2145706281" r:id="rId3"/>
    <p:sldId id="2145706263" r:id="rId4"/>
    <p:sldId id="2145706264" r:id="rId5"/>
    <p:sldId id="2145706265" r:id="rId6"/>
    <p:sldId id="2145706266" r:id="rId7"/>
    <p:sldId id="2145706267" r:id="rId8"/>
    <p:sldId id="2145706268" r:id="rId9"/>
    <p:sldId id="2145706269" r:id="rId10"/>
    <p:sldId id="2145706271" r:id="rId11"/>
    <p:sldId id="2145706272" r:id="rId12"/>
    <p:sldId id="2145706273" r:id="rId13"/>
    <p:sldId id="2145706274" r:id="rId14"/>
    <p:sldId id="2145706275" r:id="rId15"/>
    <p:sldId id="2145706276" r:id="rId16"/>
    <p:sldId id="2145706277" r:id="rId17"/>
    <p:sldId id="2145706278" r:id="rId18"/>
    <p:sldId id="2145706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0"/>
    <p:restoredTop sz="66343"/>
  </p:normalViewPr>
  <p:slideViewPr>
    <p:cSldViewPr snapToGrid="0">
      <p:cViewPr varScale="1">
        <p:scale>
          <a:sx n="125" d="100"/>
          <a:sy n="125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D9AB9-D05F-864B-B8FB-DF7D8940CFD3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AA065-6009-6349-B2BE-0F0AB91C5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219F-B00C-5619-8E7B-F11B6B716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3AED3-ED2B-7FAB-1977-BCEA925B8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83F93-595B-C5F3-8CD3-B283427BB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ECB53-4B77-221D-2864-7291D5E44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C135F-1B21-301C-FFB3-707CF07A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48D76C-55F8-31AC-9A4B-D01C14C8F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D01FE-2A7B-90E7-733E-3C74206D8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A5310-E685-A241-3DDC-3B481C9C0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80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FCBD6-2FBD-698F-1AFC-053064DE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4F6142-11F2-E4F8-300F-66452AD95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C089C7-BF76-5091-27BA-154B126E7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B83D4-519C-7615-6529-E9AC06259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3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FE20-B934-BABB-35C1-C95982378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987A9C-F9D9-EE25-08AE-B5BBF93A0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38BCA-E5F0-659B-2B9F-E212A729F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31B65-787A-89AD-8FB1-333D047BD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9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2525A-88DF-19C8-5294-6841C6FC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98898-D072-76CA-45B3-1660509FD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084C2E-ED89-5466-2201-3F757C7FC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93231-C861-2E07-D08F-B3651CBEB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38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DBB14-C0D1-4151-B8A5-A1CA8F80C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D958C2-2DE9-E10F-9C9B-F3157211E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9D0FDF-7A40-FCFB-FD87-E438157DB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7989-134B-4E79-40FE-27E829BF7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7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B6A59-6260-25C5-75E4-D294138EA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7E0399-2E3C-878E-E833-09EA399A5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DDDE3-B7F5-4BA2-2F51-9667DCB9B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6F16-FFB9-2366-AFD8-175640126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4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EEC8F-1C97-BE56-CA0C-544F85AD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C76180-DAAD-3C37-272C-651FABE80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549E2-8202-639F-3292-A1F3337CA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DE16E-B5DC-6E96-6C7D-FC00A6ECA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5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01CBB-7421-CA72-78AF-E3145B627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C2498-4246-D97A-E434-E29476FC5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7F04F-400A-C037-2299-8BE1F33F7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DD855-26FE-93D9-5CCA-6AED64CDF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92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0820-AF9B-9AD6-26F3-72E892AB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B31E0-8CC3-8114-C06F-DA0C2FBB6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D56920-DEB9-04DA-0988-FC6E6CA34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5064F-F24F-85F8-8F8A-BD68F8599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DECA3-7A4F-122B-2D80-7C854003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4A20C-16B1-842E-F9A6-D18BA9690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A3D3D-93E8-93D3-1F15-A1BDE629F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14763-53A1-9D90-0918-EB41A0174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8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87FC-9AF9-E6E7-0098-61C818DDF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3A6FB-3E56-6996-21F0-068EFFD00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A7ADB-560C-A2A6-CC11-3EC81E321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Business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Industry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: Automotive IoT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Use Case: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Real-time vehicle pressure monitoring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Scale: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Multiple vehicles, multiple sensors per vehicle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4">
                    <a:lumMod val="50000"/>
                  </a:schemeClr>
                </a:solidFill>
              </a:rPr>
              <a:t>Stakeholders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: Operations teams, vehicle fleet managers, safety compliance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5A1CD-BE39-8BF6-C2F0-BAD121FD7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5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83C7E-73BE-F808-955B-DCD42E918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038C7-4317-F6E9-D0BD-A3E823E69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FB46AB-4C02-BC96-F085-4B2769061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20B0A-7879-3DC0-5E18-184A52B7B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BD7C6-A491-A533-4C24-408B0B16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6FD88-1424-065F-D333-352B6E3E3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96B00-28BF-89DE-0621-AE7F3660C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D2D32-41EC-7AAF-F6BD-D42E42286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5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B89F1-2D9D-F3DE-3F2C-59FDCAE1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762128-A029-3833-1F3F-485A447CB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D04E8-EB9A-33AB-6D56-56EBFA1F0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6B568-5C04-16F8-A551-0056B0BEF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40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50C22-52DE-67E3-07A0-BA461C1C9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6DA63-854A-2C12-86D1-1DD93E8BA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D188A-8768-011C-38F7-3D78444D3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Race Conditions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data for the same vehicle is processed by multiple executors (parallel Flink tasks), each executor only sees a subset of the vehicle's sensor data.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it's a problem: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Each executor independently updates its own "local maximum" pressure for the vehicle, without knowledge of the other executors' states.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system may output multiple, conflicting maximum values for the same vehicle, depending on which executor processed which sensor's data.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Temporal Inconsistency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Events (sensor readings) can arrive out of order, and different executors may process them at different times.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it's a problem: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a unified view, one executor might process an older event after another executor has already processed a newer, higher value, leading to incorrect or outdated maximums being reported.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reported maximum pressure for a vehicle may not reflect the true, most recent maximum, and the system's output can fluctuate inconsistently over time.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Missing Global View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happens: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single executor has access to all sensor data for a vehicle, because the data is partitioned by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sensorId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instead of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vehicleId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it's a problem: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"global maximum" for a vehicle (across all its sensors) cannot be computed, since each executor only knows about the sensors it is responsible for.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system loses the ability to provide a single, authoritative maximum pressure value for each vehicle, undermining the reliability of the monitoring system.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BC14-25B0-7066-B9CE-C60E3E753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52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841E4-8AC1-9606-C7FC-81ECBC76E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14644-0FA4-8B9C-9494-3E59483EA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3C859-BBF5-0BE2-E62F-71491AE4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The new architecture ensures that all sensor data for a vehicle is processed together, the maximum pressure is always accurate, state is safely stored and recoverable, and the system can scale and recover from failures without losing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275D4-6457-A0B1-FA60-AD7217DBE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6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C4EA6-6C04-D702-23BB-6FAC3597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4E8385-E0F2-B34D-1F0C-BED00EE26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0BA10-93C2-4B22-C4AE-0BC669EFC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34538-E8B2-3459-C13A-0F4FFDEF8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D5AE8-B077-49EA-8F01-5B4042BFAB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0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B6EB-073E-8E89-B496-3F770D398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0F822-A46D-AAC1-544D-E360BBD51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86FF-0974-12C2-34E3-239065A25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F85C-FDB0-7969-06FE-26D641E5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F2B0-636C-D225-2D69-853275F4C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031C-8E52-5136-3622-D3935B8C8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E838B-27DE-3CBA-6010-BE9AD9CB5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286AD-FA8F-CC20-CD02-470E965F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B3BE3-3D5F-C9C5-08FF-C8D02C09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3AE2-1161-D2C7-F408-913A1ECC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19F17-32DB-92DB-379C-FF8DBB876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0513A-96E3-F860-A068-DB23D0F00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33E1-4549-D92F-20DD-7195EFA9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64BE2-2DD4-BE21-C98D-08966B27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9FA6-CB38-B3E2-2C16-A4E45F8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5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 Blank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39185" y="260351"/>
            <a:ext cx="11713633" cy="63373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33" err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527053" y="404283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8C2C43-AFA1-4062-863B-F1CA450F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Digital Solutions Strategy Development, © Continental AG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C19FC9D-13E4-4BC0-857D-871EB1D7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21583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CF68-D122-BD27-9BF2-B9A0C0FD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4A5BD-DA50-ECAC-523E-39D0C40E7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074E-C021-2BA5-4C16-7525FD2E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0D60B-82BE-3C65-F23F-B7A4E89E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0741-0A82-F31F-8B69-C7011D2F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6103-04DB-320C-C7B2-30B70A8D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8D4B6-9141-278C-23D6-469B31AD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9DDCF-732B-2816-EE40-48734C0C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700B6-F67F-76FB-20E5-2A12AA94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07778-34CD-1A4E-E05D-B692D94C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05FA-8139-889D-82DC-3F289D80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C27E5-894C-839E-9586-A2EDEC49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4C798-8530-B9B1-7D2E-E1DCE0F0E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48C6A-CE46-B360-0F88-37DD734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CE38D-1935-46A2-66C1-110EEDE6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05A3E-F53E-0E83-CFBA-8B3D6645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3D4-E0CF-AACA-FD94-294D37D0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2EB37-5A2B-4CCB-64AB-2D1F5957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A5E60-85AF-7904-A3C0-23962A861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440F8-9327-965A-F5A5-5BE3C9E68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4A768-3372-0449-9279-010636FFB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E3DB2-29B0-8270-5B66-2282149C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A2B4C8-B619-8493-6B10-6929E068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A7011-0022-E58A-2A9B-FB7CE472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C8ED-90D4-0F78-3D68-9C0DFD7D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32C4E-64C7-E65E-FE14-3D62C308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4D018-7743-3980-6C9D-0C83693C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C2646-B0AC-9FEF-6787-0A824946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A0F6E-E253-DEBD-A6D3-9110E454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76463-9AF0-EB56-9970-446AF3F2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2BB9A-3349-18F3-50EB-635E0EA0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6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ABC1-5664-5AF5-CDC9-A0135D5B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A197-591A-D177-4B0D-4AFD7ADAD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1BEF8-F6A3-178D-C76B-41F312AB9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47E4D-5C0F-09F5-1FAE-46B9AD12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6982-DF86-2322-5661-A83F4492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8D62-4CA7-9354-33EC-D84CB5D2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1063-3364-75FC-BF65-2F8E6C0D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1371E0-7FDA-8A34-86D5-8AE506889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1A97-F489-2406-9C19-1FA4348C6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0EBFE-75B7-C28C-067A-A20CF355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9074-9A76-205B-7449-71F97F0C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18DE-7B0C-C20D-AFAF-09EC5DD8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8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9B208-FC89-6F3F-FCBC-827808ED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FADB0-77C4-09EB-B738-5A32D4BBA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BCA7-48DF-408E-5D7F-1C33C7BE2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5C321-AAB1-3448-866F-95D8B936760E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BCB3-09B2-E3D0-4899-64B57ADC1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72822-6936-BA16-3186-4FD91E232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77B78-2B76-004B-A49E-DA564FE17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2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1F844-70DE-2D48-0CC2-87B96114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225FAA1A-D41F-076E-D289-A0115508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6228"/>
            <a:ext cx="11137900" cy="96096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Study: Digital Solutions IT Data Engineer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BA763-C5A0-5A89-64CE-466AACB9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11C9E-5CB6-7173-15EA-D4914449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5" name="Textfeld 8">
            <a:extLst>
              <a:ext uri="{FF2B5EF4-FFF2-40B4-BE49-F238E27FC236}">
                <a16:creationId xmlns:a16="http://schemas.microsoft.com/office/drawing/2014/main" id="{F989417F-A457-2D4A-4C1B-4DEE0962E205}"/>
              </a:ext>
            </a:extLst>
          </p:cNvPr>
          <p:cNvSpPr txBox="1"/>
          <p:nvPr/>
        </p:nvSpPr>
        <p:spPr>
          <a:xfrm>
            <a:off x="4317139" y="3059668"/>
            <a:ext cx="392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Vehicle Pressure Monitoring System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0A482794-8751-4902-CE02-3AA0F12FD940}"/>
              </a:ext>
            </a:extLst>
          </p:cNvPr>
          <p:cNvSpPr txBox="1">
            <a:spLocks/>
          </p:cNvSpPr>
          <p:nvPr/>
        </p:nvSpPr>
        <p:spPr>
          <a:xfrm>
            <a:off x="8440297" y="6205204"/>
            <a:ext cx="2669247" cy="1504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Ailton Moreira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76091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45DA-268D-D7BA-254B-C971DAD8B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977B1C78-6B95-43B0-69E8-89EE1DEF1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Implementation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C107C-D34C-209E-BA9B-07E34A1E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BEAA2-77BD-4F61-100E-D7AD4E7D8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47ED4-F4D8-09D6-F147-A2684D2D3B3D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Technical Implementation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9A5EA-242D-19C0-9C79-9FE983F3146E}"/>
              </a:ext>
            </a:extLst>
          </p:cNvPr>
          <p:cNvSpPr txBox="1"/>
          <p:nvPr/>
        </p:nvSpPr>
        <p:spPr>
          <a:xfrm>
            <a:off x="761661" y="1960868"/>
            <a:ext cx="5119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Data Processing Pipeline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66D038-80B1-8870-FE2F-F86E7D0B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723" y="1268744"/>
            <a:ext cx="5684363" cy="50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43960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85FDC-6D9E-58EB-2529-DE774A683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0697A001-59B4-CE73-6C3D-DEA13A41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Implementation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3099B-554D-4DB7-2DD6-6BFA0CBB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F433B-5F6B-6FB7-022C-EBFFEA3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15F6A5-B289-49CB-16A3-68F21C27FC9F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Technical Implementation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3973E-530D-1B01-AA6F-50E81C028309}"/>
              </a:ext>
            </a:extLst>
          </p:cNvPr>
          <p:cNvSpPr txBox="1"/>
          <p:nvPr/>
        </p:nvSpPr>
        <p:spPr>
          <a:xfrm>
            <a:off x="761661" y="1960868"/>
            <a:ext cx="5119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State Processing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01D30-A2D4-E8D6-8D1F-210DF440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20"/>
          <a:stretch>
            <a:fillRect/>
          </a:stretch>
        </p:blipFill>
        <p:spPr>
          <a:xfrm>
            <a:off x="6096000" y="1342454"/>
            <a:ext cx="5767086" cy="50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0099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43F3-4A4D-250A-A9A3-F9FEA58C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3D4F375D-A616-FA7E-8E57-5D57B396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Implementation Details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1F48B-BBA3-C0B9-AC4E-40B43EB7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D9895-CE72-170E-A542-02486C97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38B1D-7D87-582B-F997-B6CED8D68658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Technical Implementation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51A88-CBF6-1AF4-AD5A-18893202890B}"/>
              </a:ext>
            </a:extLst>
          </p:cNvPr>
          <p:cNvSpPr txBox="1"/>
          <p:nvPr/>
        </p:nvSpPr>
        <p:spPr>
          <a:xfrm>
            <a:off x="761661" y="1960868"/>
            <a:ext cx="5119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Configuration Highlights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3EA0F-121E-173A-3DE7-D880016BA478}"/>
              </a:ext>
            </a:extLst>
          </p:cNvPr>
          <p:cNvSpPr txBox="1"/>
          <p:nvPr/>
        </p:nvSpPr>
        <p:spPr>
          <a:xfrm>
            <a:off x="1260307" y="2828835"/>
            <a:ext cx="77914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Parallelism</a:t>
            </a:r>
            <a:r>
              <a:rPr lang="en-US" dirty="0"/>
              <a:t>: 6 (matching input topic partitions)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Checkpointing</a:t>
            </a:r>
            <a:r>
              <a:rPr lang="en-US" dirty="0"/>
              <a:t>: Every 60 seconds with </a:t>
            </a:r>
            <a:r>
              <a:rPr lang="en-US" dirty="0" err="1"/>
              <a:t>RocksDB</a:t>
            </a:r>
            <a:r>
              <a:rPr lang="en-US" dirty="0"/>
              <a:t>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Fault tolerance</a:t>
            </a:r>
            <a:r>
              <a:rPr lang="en-US" dirty="0"/>
              <a:t>: Exactly-once processing guarantees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Memory management</a:t>
            </a:r>
            <a:r>
              <a:rPr lang="en-US" dirty="0"/>
              <a:t>: Optimized for high-throughput processing</a:t>
            </a:r>
          </a:p>
        </p:txBody>
      </p:sp>
    </p:spTree>
    <p:extLst>
      <p:ext uri="{BB962C8B-B14F-4D97-AF65-F5344CB8AC3E}">
        <p14:creationId xmlns:p14="http://schemas.microsoft.com/office/powerpoint/2010/main" val="396092482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04B4-0847-DCDA-CA9B-7C98CC426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68CE3D26-5322-EF08-5893-DFFE4C7A2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Solution Benefits &amp; Impact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3DC8-A3D0-FBD6-BC52-4005C938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5F12-28D1-BC13-A38E-EC27A34F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6AF1D-7608-DFA9-3BD5-EAD753602C9B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Technical Benefits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9FBA4-4C73-EF31-B47D-EF1C1CC2E711}"/>
              </a:ext>
            </a:extLst>
          </p:cNvPr>
          <p:cNvSpPr txBox="1"/>
          <p:nvPr/>
        </p:nvSpPr>
        <p:spPr>
          <a:xfrm>
            <a:off x="761661" y="1960868"/>
            <a:ext cx="108612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Data Consistency 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Global maximum calculation:</a:t>
            </a:r>
            <a:r>
              <a:rPr lang="en-US" dirty="0"/>
              <a:t> All sensors per vehicle processed together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Atomic state updates: </a:t>
            </a:r>
            <a:r>
              <a:rPr lang="en-US" dirty="0"/>
              <a:t>Consistent state management per vehicle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Exactly-once processing: </a:t>
            </a:r>
            <a:r>
              <a:rPr lang="en-US" dirty="0"/>
              <a:t>No duplicate or lost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Fault Tolerance 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Persistent state:</a:t>
            </a:r>
            <a:r>
              <a:rPr lang="en-US" dirty="0"/>
              <a:t> Service restarts maintain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Checkpointing:</a:t>
            </a:r>
            <a:r>
              <a:rPr lang="en-US" dirty="0"/>
              <a:t> Automatic recovery from failures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Kafka offset management</a:t>
            </a:r>
            <a:r>
              <a:rPr lang="en-US" dirty="0"/>
              <a:t>: Guaranteed message processing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Scalability ✅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Maintained 3-executor configuration: </a:t>
            </a:r>
            <a:r>
              <a:rPr lang="en-US" dirty="0"/>
              <a:t>Meets throughput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Proper load distribution: </a:t>
            </a:r>
            <a:r>
              <a:rPr lang="en-US" dirty="0"/>
              <a:t>Balanced processing across executors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Linear scalability: </a:t>
            </a:r>
            <a:r>
              <a:rPr lang="en-US" dirty="0"/>
              <a:t>Can add more executors if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8038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1C63-8F36-3B5E-C974-F02BED51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6175C65A-052B-544A-8CD1-C570E00D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Solution Benefits &amp; Impact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168CA-FCDE-B66C-C54D-72E9AA3E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C0AD-39D7-6039-6B57-53013F3B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4136E-1ABB-CEE3-5397-179BE9DBFB21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Business Impact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4EA90-1C0F-02FA-F665-44DDC4966D05}"/>
              </a:ext>
            </a:extLst>
          </p:cNvPr>
          <p:cNvSpPr txBox="1"/>
          <p:nvPr/>
        </p:nvSpPr>
        <p:spPr>
          <a:xfrm>
            <a:off x="761661" y="1960868"/>
            <a:ext cx="108612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Operational Excellence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Reliability</a:t>
            </a:r>
            <a:r>
              <a:rPr lang="en-US" dirty="0"/>
              <a:t>: ~99.9% accurate maximum pressure readings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Trust</a:t>
            </a:r>
            <a:r>
              <a:rPr lang="en-US" dirty="0"/>
              <a:t>: Restored confidence in monitoring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Compliance</a:t>
            </a:r>
            <a:r>
              <a:rPr lang="en-US" dirty="0"/>
              <a:t>: Meeting safety monitoring requirements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Performance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Throughput</a:t>
            </a:r>
            <a:r>
              <a:rPr lang="en-US" dirty="0"/>
              <a:t>: Maintained high-volume processing (3x capacity)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Latency</a:t>
            </a:r>
            <a:r>
              <a:rPr lang="en-US" dirty="0"/>
              <a:t>: Sub-second maximum pressure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Availability</a:t>
            </a:r>
            <a:r>
              <a:rPr lang="en-US" dirty="0"/>
              <a:t>: Zero data loss during service restarts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96552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37C03-DA28-7C44-11C5-158FCC1F9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2308283D-C2FB-5357-9A66-68E63FCD0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Alternatives Solutions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B298F-1ECF-24B9-1144-7C32AB5B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6EDCF-8044-D9CF-A80D-AC459CFED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C199D4-EFA3-808B-59BB-F5C05952C7F8}"/>
              </a:ext>
            </a:extLst>
          </p:cNvPr>
          <p:cNvSpPr txBox="1"/>
          <p:nvPr/>
        </p:nvSpPr>
        <p:spPr>
          <a:xfrm>
            <a:off x="761661" y="1561674"/>
            <a:ext cx="108612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Option 1: Single Executor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  <a:r>
              <a:rPr lang="en-US" dirty="0"/>
              <a:t>: Optimize single executor instead of 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  <a:r>
              <a:rPr lang="en-US" dirty="0"/>
              <a:t>: Simple, no consistency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  <a:r>
              <a:rPr lang="en-US" dirty="0"/>
              <a:t>: Limited scalability, single point of failure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Option 2: External State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  <a:r>
              <a:rPr lang="en-US" dirty="0"/>
              <a:t>: Use Redis/Database for shared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  <a:r>
              <a:rPr lang="en-US" dirty="0"/>
              <a:t>: Centralized state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  <a:r>
              <a:rPr lang="en-US" dirty="0"/>
              <a:t>: Network latency, additional complexity, external dependencies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Option 3: Stream-Table Join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  <a:r>
              <a:rPr lang="en-US" dirty="0"/>
              <a:t>: Use Flink's table API for maximum calculation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Pros</a:t>
            </a:r>
            <a:r>
              <a:rPr lang="en-US" dirty="0"/>
              <a:t>: SQL-like semantics, built-in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</a:t>
            </a:r>
            <a:r>
              <a:rPr lang="en-US" dirty="0"/>
              <a:t>: More complex setup, learning curve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14942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8A6FE-AD26-947B-6F59-E766DFFD1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FB29E3D4-CB35-0543-6657-2F0EE938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667B8-0A82-DC67-E1BD-18C3DB77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0BA75-EDB0-9ADE-5C0D-90D4883C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E58D3-0300-B8A5-D23A-944C996D188C}"/>
              </a:ext>
            </a:extLst>
          </p:cNvPr>
          <p:cNvSpPr txBox="1"/>
          <p:nvPr/>
        </p:nvSpPr>
        <p:spPr>
          <a:xfrm>
            <a:off x="761661" y="1368727"/>
            <a:ext cx="108612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✅ </a:t>
            </a:r>
            <a:r>
              <a:rPr lang="en-US" b="1" dirty="0"/>
              <a:t>Problem Solved</a:t>
            </a:r>
            <a:r>
              <a:rPr lang="en-US" dirty="0"/>
              <a:t>: Restored data consistency in distributed processing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✅ </a:t>
            </a:r>
            <a:r>
              <a:rPr lang="en-US" b="1" dirty="0"/>
              <a:t>Scalability Maintained</a:t>
            </a:r>
            <a:r>
              <a:rPr lang="en-US" dirty="0"/>
              <a:t>: 3-executor configuration with proper state management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✅ </a:t>
            </a:r>
            <a:r>
              <a:rPr lang="en-US" b="1" dirty="0"/>
              <a:t>Reliability Improved</a:t>
            </a:r>
            <a:r>
              <a:rPr lang="en-US" dirty="0"/>
              <a:t>: Fault-tolerant architecture with persistent state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✅ </a:t>
            </a:r>
            <a:r>
              <a:rPr lang="en-US" b="1" dirty="0"/>
              <a:t>Performance Optimized</a:t>
            </a:r>
            <a:r>
              <a:rPr lang="en-US" dirty="0"/>
              <a:t>: High-throughput processing with low latency</a:t>
            </a: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435-B933-E99C-804B-98F848A8EC07}"/>
              </a:ext>
            </a:extLst>
          </p:cNvPr>
          <p:cNvSpPr txBox="1"/>
          <p:nvPr/>
        </p:nvSpPr>
        <p:spPr>
          <a:xfrm>
            <a:off x="761661" y="2897282"/>
            <a:ext cx="10244695" cy="340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Technical Achievements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Proper partitioning strategy: </a:t>
            </a:r>
            <a:r>
              <a:rPr lang="en-US" dirty="0" err="1"/>
              <a:t>keyBy</a:t>
            </a:r>
            <a:r>
              <a:rPr lang="en-US" dirty="0"/>
              <a:t>(</a:t>
            </a:r>
            <a:r>
              <a:rPr lang="en-US" dirty="0" err="1"/>
              <a:t>vehicleId</a:t>
            </a:r>
            <a:r>
              <a:rPr lang="en-US" dirty="0"/>
              <a:t>) ensures data locality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Persistent state management: </a:t>
            </a:r>
            <a:r>
              <a:rPr lang="en-US" dirty="0" err="1"/>
              <a:t>RocksDB</a:t>
            </a:r>
            <a:r>
              <a:rPr lang="en-US" dirty="0"/>
              <a:t> backend for fault tolerance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Event time processing</a:t>
            </a:r>
            <a:r>
              <a:rPr lang="en-US" dirty="0"/>
              <a:t>: Consistent temporal handling with watermarks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Exactly-once guarantees: </a:t>
            </a:r>
            <a:r>
              <a:rPr lang="en-US" dirty="0"/>
              <a:t>No data loss or duplication</a:t>
            </a:r>
          </a:p>
          <a:p>
            <a:pPr marL="285750" indent="-285750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Business Value Delivered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Reliability:</a:t>
            </a:r>
            <a:r>
              <a:rPr lang="en-US" dirty="0"/>
              <a:t> ~99.9% accurate maximum pressure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3x throughput capacity maintained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Operational excellence:</a:t>
            </a:r>
            <a:r>
              <a:rPr lang="en-US" dirty="0"/>
              <a:t> Zero data loss, automated recovery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Trust restoration: </a:t>
            </a:r>
            <a:r>
              <a:rPr lang="en-US" dirty="0"/>
              <a:t>Stakeholder confidence in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28682394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F684-1CF6-3BB7-31BE-203C5808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6E65A487-3992-3DA0-B41C-7E5A50C8C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>
            <a:normAutofit/>
          </a:bodyPr>
          <a:lstStyle/>
          <a:p>
            <a:r>
              <a:rPr lang="en-US" b="1" dirty="0"/>
              <a:t>Further Improvements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E90717-4549-ADC1-C4BA-6F7507A7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24700-4A9B-13C4-08EA-E32FF7E7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A7E51-2A79-9B21-D827-1F2663EEE379}"/>
              </a:ext>
            </a:extLst>
          </p:cNvPr>
          <p:cNvSpPr txBox="1"/>
          <p:nvPr/>
        </p:nvSpPr>
        <p:spPr>
          <a:xfrm>
            <a:off x="761661" y="1561674"/>
            <a:ext cx="108612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Future Enhancements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Advanced monitoring: </a:t>
            </a:r>
            <a:r>
              <a:rPr lang="en-US" dirty="0"/>
              <a:t>ML-based anomaly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Performance optimization: </a:t>
            </a:r>
            <a:r>
              <a:rPr lang="en-US" dirty="0"/>
              <a:t>Further state backend tuning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Feature expansion: </a:t>
            </a:r>
            <a:r>
              <a:rPr lang="en-US" dirty="0"/>
              <a:t>Additional aggregations (averages, trends)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Auto-scaling: </a:t>
            </a:r>
            <a:r>
              <a:rPr lang="en-US" dirty="0"/>
              <a:t>Dynamic executor scaling based on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656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FD45-2504-6BD6-8BC3-0FC5C40B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D9BD1911-8278-9F2A-8DE1-886317BEA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6228"/>
            <a:ext cx="11137900" cy="96096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Study: Digital Solutions IT Data Engineer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961E1-D88C-6A96-568D-643D5120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A63BE-566C-3D8C-C7CD-C7A09769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DAD3F24-93A9-6138-0CA6-26450CC84537}"/>
              </a:ext>
            </a:extLst>
          </p:cNvPr>
          <p:cNvSpPr txBox="1"/>
          <p:nvPr/>
        </p:nvSpPr>
        <p:spPr>
          <a:xfrm>
            <a:off x="4347169" y="4160169"/>
            <a:ext cx="394954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Thank you for your attention!</a:t>
            </a:r>
          </a:p>
        </p:txBody>
      </p:sp>
      <p:sp>
        <p:nvSpPr>
          <p:cNvPr id="5" name="Textfeld 8">
            <a:extLst>
              <a:ext uri="{FF2B5EF4-FFF2-40B4-BE49-F238E27FC236}">
                <a16:creationId xmlns:a16="http://schemas.microsoft.com/office/drawing/2014/main" id="{616F5383-EB72-8CA6-A53B-B0530A352C48}"/>
              </a:ext>
            </a:extLst>
          </p:cNvPr>
          <p:cNvSpPr txBox="1"/>
          <p:nvPr/>
        </p:nvSpPr>
        <p:spPr>
          <a:xfrm>
            <a:off x="4121228" y="3059668"/>
            <a:ext cx="394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Vehicle Pressure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11044903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369E9-198A-6C06-21B1-3971E77C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5D22AB29-78A2-01E7-5CDE-08152D841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6228"/>
            <a:ext cx="11137900" cy="960967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Case Study: Digital Solutions IT Data Engineer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02C0D-265F-7FFD-A0AC-BE1131DB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FBB7F-7D8F-1693-413F-D67A9213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ECE6B13-F3A7-3445-3C7A-E11048DD0A19}"/>
              </a:ext>
            </a:extLst>
          </p:cNvPr>
          <p:cNvSpPr txBox="1"/>
          <p:nvPr/>
        </p:nvSpPr>
        <p:spPr>
          <a:xfrm>
            <a:off x="851856" y="1839815"/>
            <a:ext cx="9668105" cy="789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Scenario: There seems to be an issue in data processing of a streaming service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24ADA-3376-D7F0-FF2B-D9AE87E5B2F2}"/>
              </a:ext>
            </a:extLst>
          </p:cNvPr>
          <p:cNvSpPr txBox="1"/>
          <p:nvPr/>
        </p:nvSpPr>
        <p:spPr>
          <a:xfrm>
            <a:off x="1040271" y="2629711"/>
            <a:ext cx="9558456" cy="2389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Real-world IoT streaming data processing problem (simulated)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Apache Flink + Apache Kafka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33" dirty="0">
              <a:solidFill>
                <a:schemeClr val="accent4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Issue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: Data inconsistency after scaling from 1 to 3 executors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Proposed Solution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: Proper state partitioning and fault-tolerant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Impact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: Restored data reliability while maintaining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Conclusion: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Better data processing pipeline for streaming service </a:t>
            </a:r>
          </a:p>
        </p:txBody>
      </p:sp>
    </p:spTree>
    <p:extLst>
      <p:ext uri="{BB962C8B-B14F-4D97-AF65-F5344CB8AC3E}">
        <p14:creationId xmlns:p14="http://schemas.microsoft.com/office/powerpoint/2010/main" val="27308137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8908-631F-6942-3B2F-DA927FFB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0331099C-F0DB-5ABC-820D-B034403F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7AAD6-7817-E143-822D-0D0774FC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BEFC-DB3E-A920-5693-6CDA5AD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63E89-4387-C9AE-3C44-75A89743B2CD}"/>
              </a:ext>
            </a:extLst>
          </p:cNvPr>
          <p:cNvSpPr txBox="1"/>
          <p:nvPr/>
        </p:nvSpPr>
        <p:spPr>
          <a:xfrm>
            <a:off x="1061544" y="1268744"/>
            <a:ext cx="9890235" cy="421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Problem</a:t>
            </a:r>
          </a:p>
          <a:p>
            <a:pPr>
              <a:spcAft>
                <a:spcPts val="1200"/>
              </a:spcAft>
              <a:buNone/>
            </a:pPr>
            <a:r>
              <a:rPr lang="en-US" i="1" dirty="0"/>
              <a:t>“</a:t>
            </a:r>
            <a:r>
              <a:rPr lang="en-US" i="1" dirty="0">
                <a:effectLst/>
              </a:rPr>
              <a:t>In the past, the maximum pressure value was always reliable. However, since about a week, the maximum is not always showing the latest value and sometimes the history data even shows a higher value.”</a:t>
            </a:r>
          </a:p>
          <a:p>
            <a:pPr>
              <a:spcAft>
                <a:spcPts val="1200"/>
              </a:spcAft>
              <a:buNone/>
            </a:pPr>
            <a:endParaRPr lang="en-US" i="1" dirty="0"/>
          </a:p>
          <a:p>
            <a:pPr>
              <a:spcAft>
                <a:spcPts val="1200"/>
              </a:spcAft>
              <a:buNone/>
            </a:pPr>
            <a:endParaRPr lang="en-US" dirty="0">
              <a:effectLst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Business Impact: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❌ Unreliable safety monitoring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❌ Incorrect maximum pressure readings (dashboard)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❌ Historical data inconsistencies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❌ Loss of trust in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391727245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6D68-E1F7-66F8-F0FB-B1B33B915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17B44302-04C8-7428-6757-C55FE28D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/>
          <a:lstStyle/>
          <a:p>
            <a:r>
              <a:rPr lang="en-US" b="1" dirty="0"/>
              <a:t>Initial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FA5D3-959C-0BE5-704E-5E7B2A0E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199E5-732D-9449-78CE-BBAB7BED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DA209-B573-71B1-6213-3F005118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95" y="1992997"/>
            <a:ext cx="9837009" cy="70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56784-2C56-9CB0-9331-C2041F4E3184}"/>
              </a:ext>
            </a:extLst>
          </p:cNvPr>
          <p:cNvSpPr txBox="1"/>
          <p:nvPr/>
        </p:nvSpPr>
        <p:spPr>
          <a:xfrm>
            <a:off x="828989" y="1390675"/>
            <a:ext cx="6099348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Original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 </a:t>
            </a: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System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9306E-9978-1519-9A59-A6C9BC398E5F}"/>
              </a:ext>
            </a:extLst>
          </p:cNvPr>
          <p:cNvSpPr txBox="1"/>
          <p:nvPr/>
        </p:nvSpPr>
        <p:spPr>
          <a:xfrm>
            <a:off x="1177495" y="6009820"/>
            <a:ext cx="8318197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What Worked: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Simple, single-point processing, consistent results</a:t>
            </a:r>
            <a:endParaRPr lang="en-US" i="0" dirty="0">
              <a:solidFill>
                <a:srgbClr val="CCCCCC"/>
              </a:solidFill>
              <a:effectLst/>
              <a:latin typeface="-apple-system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CC5125-629A-EF66-9191-DDB92A75D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25268"/>
              </p:ext>
            </p:extLst>
          </p:nvPr>
        </p:nvGraphicFramePr>
        <p:xfrm>
          <a:off x="1177495" y="324228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960">
                  <a:extLst>
                    <a:ext uri="{9D8B030D-6E8A-4147-A177-3AD203B41FA5}">
                      <a16:colId xmlns:a16="http://schemas.microsoft.com/office/drawing/2014/main" val="1155159903"/>
                    </a:ext>
                  </a:extLst>
                </a:gridCol>
                <a:gridCol w="5678040">
                  <a:extLst>
                    <a:ext uri="{9D8B030D-6E8A-4147-A177-3AD203B41FA5}">
                      <a16:colId xmlns:a16="http://schemas.microsoft.com/office/drawing/2014/main" val="1541288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43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sensor_pressure_stream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(6 partitions)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Output Topic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vehicle_pressure_max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 partitions)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29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Flink Executor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20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only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90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Strategy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sensorId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Output: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vehicleId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2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1714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7BF5F-27E9-0DF2-EB62-2E832947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E2761BA1-87A1-1AA3-CA31-98AF96AE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/>
          <a:lstStyle/>
          <a:p>
            <a:r>
              <a:rPr lang="en-US" b="1" dirty="0"/>
              <a:t>Scaling Challenge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FF14EE-5F41-6412-8B09-E24F88C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A47BE-95EC-604B-A096-CE161B94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F70C2-1FEE-ACE7-19CF-69D1A8F4AEFC}"/>
              </a:ext>
            </a:extLst>
          </p:cNvPr>
          <p:cNvSpPr txBox="1"/>
          <p:nvPr/>
        </p:nvSpPr>
        <p:spPr>
          <a:xfrm>
            <a:off x="830826" y="1756168"/>
            <a:ext cx="10834124" cy="396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What Changed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Trigger: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Service was running close to maximum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Action: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Scaled from 1 to 3 Flink executors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Goal: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Increase throughput capacity</a:t>
            </a:r>
            <a:endParaRPr lang="en-US" sz="2133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endParaRPr lang="en-US" sz="2133" b="1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Immediate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✅ Throughput: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Significantly increased processing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❌ Consistency: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Maximum pressure values became unreliable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❌ Data Quality: </a:t>
            </a:r>
            <a:r>
              <a:rPr lang="en-US" sz="2133" dirty="0">
                <a:solidFill>
                  <a:schemeClr val="accent4">
                    <a:lumMod val="50000"/>
                  </a:schemeClr>
                </a:solidFill>
              </a:rPr>
              <a:t>Historical data showing higher values than reported maximum</a:t>
            </a:r>
          </a:p>
        </p:txBody>
      </p:sp>
    </p:spTree>
    <p:extLst>
      <p:ext uri="{BB962C8B-B14F-4D97-AF65-F5344CB8AC3E}">
        <p14:creationId xmlns:p14="http://schemas.microsoft.com/office/powerpoint/2010/main" val="349020588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BAF9-D27F-E183-9CBC-E9D56C8AB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B6392ADA-D631-D348-EE94-15855F104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/>
          <a:lstStyle/>
          <a:p>
            <a:r>
              <a:rPr lang="en-US" b="1" dirty="0"/>
              <a:t>Scaling Challenge – Deep Dive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E3E748-A2FB-A9BE-5C78-0C260627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66DA9-A652-9418-DBDE-C55F2646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A47867-18C4-7A7B-479C-752A1B351EE4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Root Cause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1875F-B85F-F3A2-FFF5-87E7FEE4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210" y="2426033"/>
            <a:ext cx="7013424" cy="14781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606A1-75F3-DC6E-54E1-E148C4D866BD}"/>
              </a:ext>
            </a:extLst>
          </p:cNvPr>
          <p:cNvSpPr txBox="1"/>
          <p:nvPr/>
        </p:nvSpPr>
        <p:spPr>
          <a:xfrm>
            <a:off x="999811" y="2021062"/>
            <a:ext cx="3849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Problem 1: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State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851AC-E838-4B49-76E6-ED9C990F19B4}"/>
              </a:ext>
            </a:extLst>
          </p:cNvPr>
          <p:cNvSpPr txBox="1"/>
          <p:nvPr/>
        </p:nvSpPr>
        <p:spPr>
          <a:xfrm>
            <a:off x="999811" y="4407319"/>
            <a:ext cx="102744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Problem 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Key Partitioning Mismatch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Input partitioning</a:t>
            </a:r>
            <a:r>
              <a:rPr lang="en-US" dirty="0"/>
              <a:t>: By </a:t>
            </a:r>
            <a:r>
              <a:rPr lang="en-US" b="1" dirty="0" err="1"/>
              <a:t>sensorId</a:t>
            </a:r>
            <a:r>
              <a:rPr lang="en-US" dirty="0"/>
              <a:t> (multiple sensors per vehicle)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Processing requirement</a:t>
            </a:r>
            <a:r>
              <a:rPr lang="en-US" dirty="0"/>
              <a:t>: By </a:t>
            </a:r>
            <a:r>
              <a:rPr lang="en-US" b="1" dirty="0" err="1"/>
              <a:t>vehicleId</a:t>
            </a:r>
            <a:r>
              <a:rPr lang="en-US" dirty="0"/>
              <a:t> (need global maximum per vehicle)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Result</a:t>
            </a:r>
            <a:r>
              <a:rPr lang="en-US" dirty="0"/>
              <a:t>: Vehicle data distributed across multiple executors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62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5521-44E2-C931-9E7E-0DB6F65AB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B3FCDD94-D6C2-00BC-6BC5-18668C65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/>
          <a:lstStyle/>
          <a:p>
            <a:r>
              <a:rPr lang="en-US" b="1" dirty="0"/>
              <a:t>Scaling Challenge – Deep Dive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5EABB-9A4D-FC58-C3DF-61A91D45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E19B-13AF-451F-516C-E0460093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F55AF-286D-55B2-9920-547C5F73745E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Core Technical Issues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DD589-95F9-C870-6E3C-07A622262058}"/>
              </a:ext>
            </a:extLst>
          </p:cNvPr>
          <p:cNvSpPr txBox="1"/>
          <p:nvPr/>
        </p:nvSpPr>
        <p:spPr>
          <a:xfrm>
            <a:off x="788769" y="1960868"/>
            <a:ext cx="102744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Partitioning Strategy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sensors of same vehicle processed by different executors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executor maintains only partial state for vehicles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coordination between executors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State Management Issues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In-memory state</a:t>
            </a:r>
            <a:r>
              <a:rPr lang="en-US" dirty="0"/>
              <a:t>: Lost on service restarts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 persistence</a:t>
            </a:r>
            <a:r>
              <a:rPr lang="en-US" dirty="0"/>
              <a:t>: No fault tolerance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Local scope</a:t>
            </a:r>
            <a:r>
              <a:rPr lang="en-US" dirty="0"/>
              <a:t>: Each executor only sees subset of vehicle data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Data Consistency Violations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Race conditions</a:t>
            </a:r>
            <a:r>
              <a:rPr lang="en-US" dirty="0"/>
              <a:t>: Multiple executors updating different local maximums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Temporal inconsistency</a:t>
            </a:r>
            <a:r>
              <a:rPr lang="en-US" dirty="0"/>
              <a:t>: Out-of-order processing across executors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Missing global view</a:t>
            </a:r>
            <a:r>
              <a:rPr lang="en-US" dirty="0"/>
              <a:t>: No single source of truth for vehicle maximum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EE4A3-5EE1-74EC-E473-29295053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095"/>
          <a:stretch>
            <a:fillRect/>
          </a:stretch>
        </p:blipFill>
        <p:spPr>
          <a:xfrm>
            <a:off x="6096000" y="2885517"/>
            <a:ext cx="5821903" cy="1629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B0C7A1-F48E-525F-6790-6DCD47788D2D}"/>
              </a:ext>
            </a:extLst>
          </p:cNvPr>
          <p:cNvSpPr txBox="1"/>
          <p:nvPr/>
        </p:nvSpPr>
        <p:spPr>
          <a:xfrm>
            <a:off x="7424146" y="2479693"/>
            <a:ext cx="375673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Technical Evidence</a:t>
            </a:r>
          </a:p>
        </p:txBody>
      </p:sp>
    </p:spTree>
    <p:extLst>
      <p:ext uri="{BB962C8B-B14F-4D97-AF65-F5344CB8AC3E}">
        <p14:creationId xmlns:p14="http://schemas.microsoft.com/office/powerpoint/2010/main" val="1230683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E5F4-AA94-300B-6FAB-6761CE9C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3EAAE600-309F-F2E7-FFBD-34B1A02AE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9" r="-125"/>
          <a:stretch>
            <a:fillRect/>
          </a:stretch>
        </p:blipFill>
        <p:spPr>
          <a:xfrm>
            <a:off x="2202874" y="1836728"/>
            <a:ext cx="7789024" cy="4255389"/>
          </a:xfrm>
          <a:prstGeom prst="rect">
            <a:avLst/>
          </a:prstGeom>
        </p:spPr>
      </p:pic>
      <p:sp>
        <p:nvSpPr>
          <p:cNvPr id="72" name="Title 71">
            <a:extLst>
              <a:ext uri="{FF2B5EF4-FFF2-40B4-BE49-F238E27FC236}">
                <a16:creationId xmlns:a16="http://schemas.microsoft.com/office/drawing/2014/main" id="{CFD7BB87-801D-934B-1990-07B9D750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/>
          <a:lstStyle/>
          <a:p>
            <a:r>
              <a:rPr lang="en-US" b="1" dirty="0"/>
              <a:t>Proposed Solution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A0CC0-AD45-3AF3-5C7E-3886799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48914-1F3B-6F7B-83E0-C23E8238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5ADD6-3502-A5EA-9A66-4756EB62017F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New Architecture Design (Proposal)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1C0D65-D659-34E0-F9BE-525AB7827716}"/>
              </a:ext>
            </a:extLst>
          </p:cNvPr>
          <p:cNvSpPr/>
          <p:nvPr/>
        </p:nvSpPr>
        <p:spPr>
          <a:xfrm>
            <a:off x="4009292" y="4350937"/>
            <a:ext cx="1986225" cy="1075174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CC8CED-6759-0EFA-2B52-D6678D8D9F7B}"/>
              </a:ext>
            </a:extLst>
          </p:cNvPr>
          <p:cNvCxnSpPr>
            <a:cxnSpLocks/>
          </p:cNvCxnSpPr>
          <p:nvPr/>
        </p:nvCxnSpPr>
        <p:spPr>
          <a:xfrm>
            <a:off x="6032500" y="4026716"/>
            <a:ext cx="10058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092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6147-2802-E250-543D-6D501B147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BDD48EF3-CDA9-B312-A4A9-6A4044EE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307777"/>
            <a:ext cx="11137900" cy="960967"/>
          </a:xfrm>
        </p:spPr>
        <p:txBody>
          <a:bodyPr/>
          <a:lstStyle/>
          <a:p>
            <a:r>
              <a:rPr lang="en-US" b="1" dirty="0"/>
              <a:t>Proposed Solution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23D7E-7878-E568-52C4-E9EC1148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11634" y="6655919"/>
            <a:ext cx="2669247" cy="150440"/>
          </a:xfrm>
        </p:spPr>
        <p:txBody>
          <a:bodyPr/>
          <a:lstStyle/>
          <a:p>
            <a:r>
              <a:rPr lang="de-DE" dirty="0" err="1"/>
              <a:t>ContiConnect</a:t>
            </a:r>
            <a:r>
              <a:rPr lang="de-DE" dirty="0"/>
              <a:t> 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78264-5E87-E422-2876-40675D85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2701" y="6626440"/>
            <a:ext cx="480385" cy="150440"/>
          </a:xfrm>
        </p:spPr>
        <p:txBody>
          <a:bodyPr/>
          <a:lstStyle/>
          <a:p>
            <a:fld id="{ADA48181-2C78-49CB-8C52-912A07842C2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24F4F-8849-AA39-1887-75AA8804E009}"/>
              </a:ext>
            </a:extLst>
          </p:cNvPr>
          <p:cNvSpPr txBox="1"/>
          <p:nvPr/>
        </p:nvSpPr>
        <p:spPr>
          <a:xfrm>
            <a:off x="788769" y="1342454"/>
            <a:ext cx="10834124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133" b="1" dirty="0">
                <a:solidFill>
                  <a:schemeClr val="accent4">
                    <a:lumMod val="50000"/>
                  </a:schemeClr>
                </a:solidFill>
              </a:rPr>
              <a:t>Key Solution Components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9D9ED-847A-AD2C-0D9F-E5A4FE26849B}"/>
              </a:ext>
            </a:extLst>
          </p:cNvPr>
          <p:cNvSpPr txBox="1"/>
          <p:nvPr/>
        </p:nvSpPr>
        <p:spPr>
          <a:xfrm>
            <a:off x="788769" y="1960868"/>
            <a:ext cx="102744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1.   Proper State Partitioning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sensors for a vehicle → Same executor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Consistent state management per vehicle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Global maximum calculation within executor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2.    Persistent State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Technology</a:t>
            </a:r>
            <a:r>
              <a:rPr lang="en-US" dirty="0"/>
              <a:t>: </a:t>
            </a:r>
            <a:r>
              <a:rPr lang="en-US" dirty="0" err="1"/>
              <a:t>RocksDB</a:t>
            </a:r>
            <a:r>
              <a:rPr lang="en-US" dirty="0"/>
              <a:t> state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 Fault tolerance, service restart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Configuration</a:t>
            </a:r>
            <a:r>
              <a:rPr lang="en-US" dirty="0"/>
              <a:t>: Checkpointing every 60 seconds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3.     Event Time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Watermarks</a:t>
            </a:r>
            <a:r>
              <a:rPr lang="en-US" dirty="0"/>
              <a:t>: Handle out-of-order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Event time</a:t>
            </a:r>
            <a:r>
              <a:rPr lang="en-US" dirty="0"/>
              <a:t>: Consistent temporal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Late event handling</a:t>
            </a:r>
            <a:r>
              <a:rPr lang="en-US" dirty="0"/>
              <a:t>: Configurable lateness tolerance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04698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1361</Words>
  <Application>Microsoft Macintosh PowerPoint</Application>
  <PresentationFormat>Widescreen</PresentationFormat>
  <Paragraphs>248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Office Theme</vt:lpstr>
      <vt:lpstr>Case Study: Digital Solutions IT Data Engineer</vt:lpstr>
      <vt:lpstr>Case Study: Digital Solutions IT Data Engineer</vt:lpstr>
      <vt:lpstr>Problem Statement</vt:lpstr>
      <vt:lpstr>Initial Architecture</vt:lpstr>
      <vt:lpstr>Scaling Challenge</vt:lpstr>
      <vt:lpstr>Scaling Challenge – Deep Dive</vt:lpstr>
      <vt:lpstr>Scaling Challenge – Deep Dive</vt:lpstr>
      <vt:lpstr>Proposed Solution Architecture</vt:lpstr>
      <vt:lpstr>Proposed Solution Architecture</vt:lpstr>
      <vt:lpstr>Implementation Details</vt:lpstr>
      <vt:lpstr>Implementation Details</vt:lpstr>
      <vt:lpstr>Implementation Details</vt:lpstr>
      <vt:lpstr>Solution Benefits &amp; Impact</vt:lpstr>
      <vt:lpstr>Solution Benefits &amp; Impact</vt:lpstr>
      <vt:lpstr>Alternatives Solutions</vt:lpstr>
      <vt:lpstr>Conclusion</vt:lpstr>
      <vt:lpstr>Further Improvements</vt:lpstr>
      <vt:lpstr>Case Study: Digital Solutions IT Data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Ailton Moreira</dc:creator>
  <cp:lastModifiedBy>Ailton Moreira</cp:lastModifiedBy>
  <cp:revision>22</cp:revision>
  <dcterms:created xsi:type="dcterms:W3CDTF">2025-07-24T08:54:31Z</dcterms:created>
  <dcterms:modified xsi:type="dcterms:W3CDTF">2025-07-29T15:43:24Z</dcterms:modified>
</cp:coreProperties>
</file>