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1</a:t>
            </a:r>
          </a:p>
        </p:txBody>
      </p:sp>
      <p:pic>
        <p:nvPicPr>
          <p:cNvPr id="18" name="Picture 2" descr="Pyplot tutorial — Matplotlib 3.6.0 documentation">
            <a:extLst>
              <a:ext uri="{FF2B5EF4-FFF2-40B4-BE49-F238E27FC236}">
                <a16:creationId xmlns:a16="http://schemas.microsoft.com/office/drawing/2014/main" id="{7D290319-3CE8-4ECD-990E-B7D8F1B6DB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93" y="6115573"/>
            <a:ext cx="1213901" cy="29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D6505300-ABFC-4F1A-8845-A5E2827AC6AF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742031" y="6068081"/>
            <a:ext cx="1211031" cy="3265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258BA2E-2BC3-47F2-BB34-28A750318F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Senai – Almirante Tamandaré</a:t>
            </a:r>
          </a:p>
          <a:p>
            <a:r>
              <a:rPr lang="pt-BR" dirty="0"/>
              <a:t>Ana Vasconcelos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4F8D4F5-DE93-43C5-8569-61F350C7C9C1}"/>
              </a:ext>
            </a:extLst>
          </p:cNvPr>
          <p:cNvSpPr txBox="1">
            <a:spLocks/>
          </p:cNvSpPr>
          <p:nvPr/>
        </p:nvSpPr>
        <p:spPr>
          <a:xfrm>
            <a:off x="508001" y="2294465"/>
            <a:ext cx="999066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dirty="0"/>
              <a:t>Bibliotecas </a:t>
            </a:r>
            <a:r>
              <a:rPr lang="pt-BR" dirty="0" err="1"/>
              <a:t>Matplotlib</a:t>
            </a:r>
            <a:r>
              <a:rPr lang="pt-BR" dirty="0"/>
              <a:t> e  </a:t>
            </a:r>
            <a:r>
              <a:rPr lang="pt-BR" dirty="0" err="1"/>
              <a:t>Seaborn</a:t>
            </a:r>
            <a:r>
              <a:rPr lang="pt-BR" dirty="0"/>
              <a:t> - Python</a:t>
            </a:r>
          </a:p>
        </p:txBody>
      </p:sp>
      <p:pic>
        <p:nvPicPr>
          <p:cNvPr id="1026" name="Picture 2" descr="Pyplot tutorial — Matplotlib 3.6.0 documentation">
            <a:extLst>
              <a:ext uri="{FF2B5EF4-FFF2-40B4-BE49-F238E27FC236}">
                <a16:creationId xmlns:a16="http://schemas.microsoft.com/office/drawing/2014/main" id="{06C69526-D885-4170-AF58-D1AFEBB4E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546" y="391300"/>
            <a:ext cx="437197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CC7C079-6635-44F4-AD29-650DF4062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334" y="1379782"/>
            <a:ext cx="2983787" cy="80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83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/>
              <a:t>Barra de torta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4BF03B9-5973-4E5A-924A-3EB812C42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15" y="2250852"/>
            <a:ext cx="4539618" cy="25809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C2D7831-372D-43E3-8A6E-30BCEBA4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348" y="2239706"/>
            <a:ext cx="2607185" cy="445653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01945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 err="1"/>
              <a:t>CapStyle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8010694-5B00-49E1-ADAA-07654DECA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25985"/>
            <a:ext cx="4134427" cy="10097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B605923-22C2-457F-B2BC-5DC052A59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106" y="2525985"/>
            <a:ext cx="3308394" cy="10097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27661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/>
              <a:t>Espinhas centralizadas com setas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B8206A2-8183-4005-980C-3E23D06A2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20085"/>
            <a:ext cx="4052609" cy="30577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147EDD2-3170-4AF6-9E61-97461281E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437" y="2212411"/>
            <a:ext cx="4648386" cy="305019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82935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/>
              <a:t>Distribuição discreta como gráfico de barras horizontais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C398893-CB2E-4CA4-A988-9EC8A3C74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43877"/>
            <a:ext cx="4734586" cy="25435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84E9532-843A-4DCE-9B9D-4821D2186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550" y="2043877"/>
            <a:ext cx="2954450" cy="45853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28704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/>
              <a:t>Gráfico de barras horizontais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CA3536E-82F0-49B0-A247-F78D51118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73" y="2198120"/>
            <a:ext cx="4420217" cy="35056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E19B86A-5727-4948-BADC-A73D8FB1B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339" y="2198120"/>
            <a:ext cx="3827414" cy="350568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9430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/>
              <a:t>hist2d(x, y)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809122E-4D17-4967-880E-F542B92C4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90" y="2411298"/>
            <a:ext cx="3577310" cy="28320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08E03C0-2CFF-463E-8B44-9184FE843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132" y="2411298"/>
            <a:ext cx="4727768" cy="283203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09787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 err="1"/>
              <a:t>scatter</a:t>
            </a:r>
            <a:r>
              <a:rPr lang="pt-BR" dirty="0"/>
              <a:t>(x, y)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1C65B8E-D142-4B15-AC86-DEA2F0B0F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15" y="2324513"/>
            <a:ext cx="2972214" cy="28268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B45400B-4509-4DD2-A6EA-259CC96A0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425" y="2324513"/>
            <a:ext cx="2972215" cy="28197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73639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/>
              <a:t>Código de barras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82E6B9C-34F5-459A-8A5A-5388977EF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060" y="2375312"/>
            <a:ext cx="3387599" cy="18410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8DC5F66-1A9D-4A61-BAA8-855025596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399" y="2375313"/>
            <a:ext cx="4488668" cy="266703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28015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9FDFF-D15F-4F86-8D5F-B334107A5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dirty="0"/>
              <a:t>O que é a biblioteca </a:t>
            </a:r>
            <a:r>
              <a:rPr lang="pt-BR" dirty="0" err="1"/>
              <a:t>Seaborn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538E39-C1BD-4F15-9A2B-AB41CCD17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pt-BR" dirty="0" err="1"/>
              <a:t>Seaborn</a:t>
            </a:r>
            <a:r>
              <a:rPr lang="pt-BR" dirty="0"/>
              <a:t> é uma biblioteca de visualização de dados Python baseada em </a:t>
            </a:r>
            <a:r>
              <a:rPr lang="pt-BR" dirty="0" err="1"/>
              <a:t>matplotlib</a:t>
            </a:r>
            <a:r>
              <a:rPr lang="pt-BR" dirty="0"/>
              <a:t> . </a:t>
            </a:r>
          </a:p>
          <a:p>
            <a:r>
              <a:rPr lang="pt-BR" dirty="0"/>
              <a:t>Ele fornece uma interface de alto nível para desenhar gráficos estatísticos atraentes e informativos.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F3873EB-066B-40C6-86E2-7D396B4AD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00" y="3009651"/>
            <a:ext cx="8435277" cy="21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99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/>
              <a:t>Gráfico bivariado com vários elementos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00E110A-E721-4C08-A811-74DCD2F5A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77798"/>
            <a:ext cx="3572933" cy="33942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9D4BBD9-54E0-49C4-9AEC-96BA49238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277" y="2177798"/>
            <a:ext cx="5442255" cy="33999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1682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9FDFF-D15F-4F86-8D5F-B334107A5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dirty="0"/>
              <a:t>O que é a biblioteca </a:t>
            </a:r>
            <a:r>
              <a:rPr lang="pt-BR" dirty="0" err="1"/>
              <a:t>Matplotlib</a:t>
            </a:r>
            <a:r>
              <a:rPr lang="pt-BR" dirty="0"/>
              <a:t>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538E39-C1BD-4F15-9A2B-AB41CCD17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pt-BR" dirty="0" err="1"/>
              <a:t>Matplotlib</a:t>
            </a:r>
            <a:r>
              <a:rPr lang="pt-BR" dirty="0"/>
              <a:t> é uma biblioteca Python de plotagem 2d, que auxilia a biblioteca matemática </a:t>
            </a:r>
            <a:r>
              <a:rPr lang="pt-BR" dirty="0" err="1"/>
              <a:t>NumPy</a:t>
            </a:r>
            <a:r>
              <a:rPr lang="pt-BR" dirty="0"/>
              <a:t>. </a:t>
            </a:r>
          </a:p>
          <a:p>
            <a:r>
              <a:rPr lang="pt-BR" dirty="0"/>
              <a:t>Pode ser usada em scripts Python, no </a:t>
            </a:r>
            <a:r>
              <a:rPr lang="pt-BR" dirty="0" err="1"/>
              <a:t>shell</a:t>
            </a:r>
            <a:r>
              <a:rPr lang="pt-BR" dirty="0"/>
              <a:t> Python e </a:t>
            </a:r>
            <a:r>
              <a:rPr lang="pt-BR" dirty="0" err="1"/>
              <a:t>IPython</a:t>
            </a:r>
            <a:r>
              <a:rPr lang="pt-BR" dirty="0"/>
              <a:t>, em servidores de aplicação web e outras ferramentas de interface gráfica.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72F7230-36FC-4E54-90D0-E6FE696E3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186154"/>
            <a:ext cx="2925387" cy="2232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11DA24D-8F34-43D7-9B29-3CCCB3F73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778" y="3186154"/>
            <a:ext cx="3071657" cy="2232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F75B1C7-D5E1-466A-BA4B-8B39B8ABF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492" y="3186154"/>
            <a:ext cx="4602537" cy="2232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67007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/>
              <a:t>Histograma empilhado em uma escala logarítmica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D7EC046-21B7-46E5-9B65-93B529534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317535"/>
            <a:ext cx="4428066" cy="28466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EB8ACFE-2E3F-40B4-89F3-5FA1F2BFB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087" y="2317535"/>
            <a:ext cx="4014916" cy="333246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67915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 err="1"/>
              <a:t>Barplots</a:t>
            </a:r>
            <a:r>
              <a:rPr lang="pt-BR" dirty="0"/>
              <a:t> agrupados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0F75017-E364-4EEE-93A0-43835E277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52885"/>
            <a:ext cx="4292599" cy="34601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5714936-9A68-4229-A507-AE4E47E4B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938" y="2052885"/>
            <a:ext cx="4445136" cy="26715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94680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/>
              <a:t>Gráfico de dispersão com tamanhos e matizes de pontos variados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941471C-08E3-414F-96C8-9254DA6BE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72" y="2242848"/>
            <a:ext cx="4538496" cy="36875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081954E-DD46-4DA5-A897-57FDF6B14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830" y="2264072"/>
            <a:ext cx="4706007" cy="165758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1039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/>
              <a:t>Gráfico de linha de um conjunto de dados de formato amplo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CCEB595-C4FE-45E7-834A-249EB6E87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800" y="2212411"/>
            <a:ext cx="4134427" cy="29817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C3C2737-95CA-49B8-9BA8-D74F6403A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134" y="2212411"/>
            <a:ext cx="4601217" cy="20100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976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/>
              <a:t>Gráficos de barras horizontais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B0DAC7C-7C8F-4206-8763-0568DF63F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59" y="2175935"/>
            <a:ext cx="1735666" cy="37746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EEE8E6D-FE4F-4DFD-872F-2D7FA76D2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049" y="2175935"/>
            <a:ext cx="5350351" cy="38046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99988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/>
              <a:t>Plotando em um grande número de facetas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F05CBBF-F748-4898-83A4-10FC654EE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179" y="2126861"/>
            <a:ext cx="3170555" cy="38920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673D9A3-40B3-4DBC-A7A4-A0C30525C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578" y="2126861"/>
            <a:ext cx="3543089" cy="390170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77789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 err="1"/>
              <a:t>Violinplot</a:t>
            </a:r>
            <a:r>
              <a:rPr lang="pt-BR" dirty="0"/>
              <a:t> de um conjunto de dados de formato amplo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2AC6C7F-C372-4BC1-900F-2AB891C00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112" y="2150496"/>
            <a:ext cx="4820974" cy="28551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390A047-35BC-41C4-A32A-F21ECECF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111" y="2150496"/>
            <a:ext cx="3723909" cy="332566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60454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/>
              <a:t>Plotando resíduos do modelo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F1161B8-80E7-4ACC-A6CA-9F3F343B6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62" y="2208632"/>
            <a:ext cx="4163006" cy="32675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A31AAAC-F970-4CF0-AA9B-407D7B85E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996" y="2208632"/>
            <a:ext cx="4564703" cy="249883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87540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/>
              <a:t>Traçando uma matriz de correlação diagonal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2A1F320-EB8A-4F1F-9436-93CAFF680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985" y="1930400"/>
            <a:ext cx="4460567" cy="39242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20E44A3-A7A1-47E4-8471-BEAC7F63A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199" y="1930400"/>
            <a:ext cx="4027525" cy="388077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503138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/>
              <a:t>Quarteto de </a:t>
            </a:r>
            <a:r>
              <a:rPr lang="pt-BR" dirty="0" err="1"/>
              <a:t>Anscombe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BC04204-C6B4-4376-97DA-06361C61D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36929"/>
            <a:ext cx="3306638" cy="34516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0551484-18C5-44AF-B052-22F60EBDC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661" y="2136929"/>
            <a:ext cx="5542290" cy="250971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7560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/>
              <a:t>Gráficos de barra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B9241F2-7CA5-47DA-AE41-03633591D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44233"/>
            <a:ext cx="3128965" cy="22896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294E7F0-D340-4AB4-ADB1-0FE7C77EF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802" y="2144233"/>
            <a:ext cx="4305901" cy="260068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29885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/>
              <a:t>Opções de paleta de cores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56DF7FE-FA47-40FF-92AD-0F6F80C01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40338"/>
            <a:ext cx="4583231" cy="28608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C7D78C6-35A9-4919-9D23-2276C2319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19" y="2140338"/>
            <a:ext cx="3873983" cy="412093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397659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/>
              <a:t>Densidades sobrepostas (' cumeeira')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4A87C1E-2965-49E4-8BCC-2FB405F67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61" y="2160955"/>
            <a:ext cx="5147957" cy="33305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B7EE273-87D5-4AB1-997B-F7DB91719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016" y="2160955"/>
            <a:ext cx="3228638" cy="424729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887333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FE0A344D-0FCE-2536-F2DF-6AB12874F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802"/>
          <a:stretch/>
        </p:blipFill>
        <p:spPr>
          <a:xfrm>
            <a:off x="672777" y="2346216"/>
            <a:ext cx="6023913" cy="19809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C1271E6B-D1A7-9874-21AF-419C929644DD}"/>
              </a:ext>
            </a:extLst>
          </p:cNvPr>
          <p:cNvSpPr txBox="1">
            <a:spLocks/>
          </p:cNvSpPr>
          <p:nvPr/>
        </p:nvSpPr>
        <p:spPr>
          <a:xfrm>
            <a:off x="677334" y="50563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Quais os principais gráficos ?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5566802-782C-389F-59A7-4BB69F398D29}"/>
              </a:ext>
            </a:extLst>
          </p:cNvPr>
          <p:cNvSpPr txBox="1"/>
          <p:nvPr/>
        </p:nvSpPr>
        <p:spPr>
          <a:xfrm>
            <a:off x="832365" y="1309208"/>
            <a:ext cx="6101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</a:pP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FacetGrid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com projeção personalizada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B66FABA-4641-693C-88E6-3930C4F39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25" y="2346216"/>
            <a:ext cx="4255389" cy="278448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254424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5F571-36FF-51CD-B419-4DCD81A5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os principais gráficos ? 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D2C867-1261-C0A5-8BB5-9BC11EAA7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2233"/>
            <a:ext cx="8596668" cy="4659129"/>
          </a:xfrm>
        </p:spPr>
        <p:txBody>
          <a:bodyPr/>
          <a:lstStyle/>
          <a:p>
            <a:r>
              <a:rPr lang="pt-BR" dirty="0"/>
              <a:t>Matriz de gráfico de dispersão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7440220-E866-0DDE-D310-584AB1518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098" y="2053772"/>
            <a:ext cx="4284362" cy="38516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B28B6DC-3861-FB2C-6201-F516ADA8E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53772"/>
            <a:ext cx="2440987" cy="89646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41772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2BD6A-ACB7-8BEC-DF11-5AB7C25B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027" y="2780175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pt-BR" sz="8000" dirty="0"/>
              <a:t>Obrigado!!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2448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/>
              <a:t>Linhas multicoloridas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2B8E644-AE8D-44B7-9C99-6CCA7A8D5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95867"/>
            <a:ext cx="3494619" cy="26662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1764020-E1A3-4E6E-872A-E141EBDD4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665" y="2049068"/>
            <a:ext cx="3785305" cy="42864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1894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/>
              <a:t>Adereços de Eixos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912DC86-8B26-4B9A-9F95-ACF13CE34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01058"/>
            <a:ext cx="4519817" cy="33372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115E938-66CE-4AB4-8E3F-D9D7046B3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983" y="2101058"/>
            <a:ext cx="4239217" cy="21910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47608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/>
              <a:t>Percentis como gráfico de barras horizontais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125D4C6-E4DB-4510-BD72-17370B94C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30" y="2150341"/>
            <a:ext cx="2444268" cy="19155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8CB6527-AD37-483A-AF77-AEA4DA50B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602" y="2150340"/>
            <a:ext cx="3457750" cy="40227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7DF58F7-4A05-4218-A44F-537DD3822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2956" y="2150340"/>
            <a:ext cx="3457750" cy="412681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29609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/>
              <a:t>Gráficos de caixa com cores de preenchimento personalizadas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637A487-DE58-415C-8F00-6F496B8DB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48860"/>
            <a:ext cx="3870441" cy="18050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53DC84C-72BB-449E-A910-CA4BD8B4F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561" y="2137185"/>
            <a:ext cx="3428440" cy="41943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94963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/>
              <a:t>Função da barra de erros 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24A4296-E7AD-47EB-A8AE-1EB73A294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59" y="2251290"/>
            <a:ext cx="4073940" cy="30782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7BDADB6-6985-47F2-917A-1328F21EA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466" y="2251290"/>
            <a:ext cx="3172268" cy="184810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05015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6EB1-C449-44F9-B437-B809331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os principais gráficos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B62D-DE68-40FC-A118-38B0AA42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390"/>
            <a:ext cx="8596668" cy="3880773"/>
          </a:xfrm>
        </p:spPr>
        <p:txBody>
          <a:bodyPr/>
          <a:lstStyle/>
          <a:p>
            <a:r>
              <a:rPr lang="pt-BR" dirty="0"/>
              <a:t>Gráfico de pizza básico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05BA7BA-E390-40C1-AD73-39378A58E1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3" t="4511" r="8345" b="2174"/>
          <a:stretch/>
        </p:blipFill>
        <p:spPr>
          <a:xfrm>
            <a:off x="812800" y="2502477"/>
            <a:ext cx="3429142" cy="29736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6983120-2F8A-4CC1-8F3C-FC6086A95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238" y="2502477"/>
            <a:ext cx="5245122" cy="19848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780357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174</TotalTime>
  <Words>400</Words>
  <Application>Microsoft Office PowerPoint</Application>
  <PresentationFormat>Widescreen</PresentationFormat>
  <Paragraphs>70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8" baseType="lpstr">
      <vt:lpstr>Arial</vt:lpstr>
      <vt:lpstr>Trebuchet MS</vt:lpstr>
      <vt:lpstr>Wingdings 3</vt:lpstr>
      <vt:lpstr>Facetado</vt:lpstr>
      <vt:lpstr>Apresentação do PowerPoint</vt:lpstr>
      <vt:lpstr>O que é a biblioteca Matplotlib ?</vt:lpstr>
      <vt:lpstr>Quais os principais gráficos ? </vt:lpstr>
      <vt:lpstr>Quais os principais gráficos ? </vt:lpstr>
      <vt:lpstr>Quais os principais gráficos ? </vt:lpstr>
      <vt:lpstr>Quais os principais gráficos ? </vt:lpstr>
      <vt:lpstr>Quais os principais gráficos ? </vt:lpstr>
      <vt:lpstr>Quais os principais gráficos ? </vt:lpstr>
      <vt:lpstr>Quais os principais gráficos ? </vt:lpstr>
      <vt:lpstr>Quais os principais gráficos ? </vt:lpstr>
      <vt:lpstr>Quais os principais gráficos ? </vt:lpstr>
      <vt:lpstr>Quais os principais gráficos ? </vt:lpstr>
      <vt:lpstr>Quais os principais gráficos ? </vt:lpstr>
      <vt:lpstr>Quais os principais gráficos ? </vt:lpstr>
      <vt:lpstr>Quais os principais gráficos ? </vt:lpstr>
      <vt:lpstr>Quais os principais gráficos ? </vt:lpstr>
      <vt:lpstr>Quais os principais gráficos ? </vt:lpstr>
      <vt:lpstr>O que é a biblioteca Seaborn?</vt:lpstr>
      <vt:lpstr>Quais os principais gráficos ? </vt:lpstr>
      <vt:lpstr>Quais os principais gráficos ? </vt:lpstr>
      <vt:lpstr>Quais os principais gráficos ? </vt:lpstr>
      <vt:lpstr>Quais os principais gráficos ? </vt:lpstr>
      <vt:lpstr>Quais os principais gráficos ? </vt:lpstr>
      <vt:lpstr>Quais os principais gráficos ? </vt:lpstr>
      <vt:lpstr>Quais os principais gráficos ? </vt:lpstr>
      <vt:lpstr>Quais os principais gráficos ? </vt:lpstr>
      <vt:lpstr>Quais os principais gráficos ? </vt:lpstr>
      <vt:lpstr>Quais os principais gráficos ? </vt:lpstr>
      <vt:lpstr>Quais os principais gráficos ? </vt:lpstr>
      <vt:lpstr>Quais os principais gráficos ? </vt:lpstr>
      <vt:lpstr>Quais os principais gráficos ? </vt:lpstr>
      <vt:lpstr>Apresentação do PowerPoint</vt:lpstr>
      <vt:lpstr>Quais os principais gráficos ?  </vt:lpstr>
      <vt:lpstr>Obrigado!!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D05_04</dc:creator>
  <cp:lastModifiedBy>pablo abreu</cp:lastModifiedBy>
  <cp:revision>64</cp:revision>
  <dcterms:created xsi:type="dcterms:W3CDTF">2022-10-08T13:45:12Z</dcterms:created>
  <dcterms:modified xsi:type="dcterms:W3CDTF">2022-10-22T00:13:43Z</dcterms:modified>
</cp:coreProperties>
</file>