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7"/>
  </p:notesMasterIdLst>
  <p:sldIdLst>
    <p:sldId id="441" r:id="rId3"/>
    <p:sldId id="745" r:id="rId4"/>
    <p:sldId id="744" r:id="rId5"/>
    <p:sldId id="771" r:id="rId6"/>
    <p:sldId id="749" r:id="rId7"/>
    <p:sldId id="772" r:id="rId8"/>
    <p:sldId id="750" r:id="rId9"/>
    <p:sldId id="773" r:id="rId10"/>
    <p:sldId id="774" r:id="rId11"/>
    <p:sldId id="776" r:id="rId12"/>
    <p:sldId id="775" r:id="rId13"/>
    <p:sldId id="777" r:id="rId14"/>
    <p:sldId id="778" r:id="rId15"/>
    <p:sldId id="779" r:id="rId16"/>
    <p:sldId id="780" r:id="rId17"/>
    <p:sldId id="781" r:id="rId18"/>
    <p:sldId id="783" r:id="rId19"/>
    <p:sldId id="785" r:id="rId20"/>
    <p:sldId id="784" r:id="rId21"/>
    <p:sldId id="786" r:id="rId22"/>
    <p:sldId id="787" r:id="rId23"/>
    <p:sldId id="788" r:id="rId24"/>
    <p:sldId id="789" r:id="rId25"/>
    <p:sldId id="790" r:id="rId26"/>
    <p:sldId id="791" r:id="rId27"/>
    <p:sldId id="792" r:id="rId28"/>
    <p:sldId id="793" r:id="rId29"/>
    <p:sldId id="795" r:id="rId30"/>
    <p:sldId id="794" r:id="rId31"/>
    <p:sldId id="798" r:id="rId32"/>
    <p:sldId id="770" r:id="rId33"/>
    <p:sldId id="799" r:id="rId34"/>
    <p:sldId id="800" r:id="rId35"/>
    <p:sldId id="801"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6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C1B6B-AED1-4DC4-BCAD-37CB91783D47}" type="datetimeFigureOut">
              <a:rPr lang="pt-BR" smtClean="0"/>
              <a:t>27/04/2019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F4BE0-3620-4756-91AE-192C01EB6D68}" type="slidenum">
              <a:rPr lang="pt-BR" smtClean="0"/>
              <a:t>‹nº›</a:t>
            </a:fld>
            <a:endParaRPr lang="pt-BR"/>
          </a:p>
        </p:txBody>
      </p:sp>
    </p:spTree>
    <p:extLst>
      <p:ext uri="{BB962C8B-B14F-4D97-AF65-F5344CB8AC3E}">
        <p14:creationId xmlns:p14="http://schemas.microsoft.com/office/powerpoint/2010/main" val="294517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NOTE TO PRESENTERS</a:t>
            </a:r>
          </a:p>
          <a:p>
            <a:r>
              <a:rPr lang="en-AU"/>
              <a:t>This deck contains a library of slides you can use to build a customized introduction to Avanade for external audiences, including clients, partners and recruits. </a:t>
            </a:r>
          </a:p>
          <a:p>
            <a:endParaRPr lang="en-AU"/>
          </a:p>
          <a:p>
            <a:r>
              <a:rPr lang="en-AU"/>
              <a:t>The deck is not meant to be used in its entirety, but rather to provide options for how you introduce Avanade, allowing you to match your content to your audience and their interests. The slides at the front of the deck provide an overview of how Avanade sees the marketplace changing and how we’re helping clients respond to those changes. Your introduction can be extended with slides from the appendices, depending on your purposes, to provide additional information of specific relevance to your presentation audience.  </a:t>
            </a:r>
          </a:p>
          <a:p>
            <a:endParaRPr lang="en-AU"/>
          </a:p>
          <a:p>
            <a:endParaRPr lang="en-AU"/>
          </a:p>
          <a:p>
            <a:endParaRPr lang="en-AU"/>
          </a:p>
        </p:txBody>
      </p:sp>
      <p:sp>
        <p:nvSpPr>
          <p:cNvPr id="4" name="Slide Number Placeholder 3"/>
          <p:cNvSpPr>
            <a:spLocks noGrp="1"/>
          </p:cNvSpPr>
          <p:nvPr>
            <p:ph type="sldNum" sz="quarter" idx="10"/>
          </p:nvPr>
        </p:nvSpPr>
        <p:spPr/>
        <p:txBody>
          <a:bodyPr/>
          <a:lstStyle/>
          <a:p>
            <a:fld id="{83F17A60-5211-564C-AE51-C5EE6D827C53}" type="slidenum">
              <a:rPr lang="en-US" smtClean="0"/>
              <a:t>1</a:t>
            </a:fld>
            <a:endParaRPr lang="en-US"/>
          </a:p>
        </p:txBody>
      </p:sp>
    </p:spTree>
    <p:extLst>
      <p:ext uri="{BB962C8B-B14F-4D97-AF65-F5344CB8AC3E}">
        <p14:creationId xmlns:p14="http://schemas.microsoft.com/office/powerpoint/2010/main" val="288994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13FF4-091F-4A3F-A548-A7875D6E8E8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18F111F-4BAC-4EA6-A437-2D0A2D3C43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3A4355E-731A-482B-9E59-5A579AAFB5AA}"/>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475F11BE-5F9F-421B-8A16-7764FA41550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FDA51EB-DD50-4EE3-AB46-66BCD1C37D45}"/>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33469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407AD-0E2F-4743-B982-FEF0639C47A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C5C66B2-FF4A-4131-96B8-12C9186539F1}"/>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18E30AE-B930-4B65-A6C3-C7D440437B73}"/>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E891DEDF-4295-4C34-8E0A-27E691D707E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3DAA94A-4327-47D0-ABFC-1A188D78247E}"/>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229112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4C55D4C-B4E4-4737-A960-36218B2C834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0995D4F-C84D-4A3C-9147-13D9C8AB1C65}"/>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944CA1-E259-42CA-B915-741EAC004CFF}"/>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3119F6C2-B457-469E-85A7-B6827F2C315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CF5C636-3DD1-471C-8294-C5E4826B6013}"/>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429088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olar Wavetrim 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a:p>
        </p:txBody>
      </p:sp>
    </p:spTree>
    <p:extLst>
      <p:ext uri="{BB962C8B-B14F-4D97-AF65-F5344CB8AC3E}">
        <p14:creationId xmlns:p14="http://schemas.microsoft.com/office/powerpoint/2010/main" val="289255383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uminous Wavetrim 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a:p>
        </p:txBody>
      </p:sp>
    </p:spTree>
    <p:extLst>
      <p:ext uri="{BB962C8B-B14F-4D97-AF65-F5344CB8AC3E}">
        <p14:creationId xmlns:p14="http://schemas.microsoft.com/office/powerpoint/2010/main" val="322066487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‹nº›</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218726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1F0508-FC31-4D5A-94D2-694FF2ABC9E2}"/>
              </a:ext>
            </a:extLst>
          </p:cNvPr>
          <p:cNvSpPr>
            <a:spLocks noGrp="1"/>
          </p:cNvSpPr>
          <p:nvPr>
            <p:ph type="sldNum" sz="quarter" idx="12"/>
          </p:nvPr>
        </p:nvSpPr>
        <p:spPr/>
        <p:txBody>
          <a:bodyPr/>
          <a:lstStyle/>
          <a:p>
            <a:fld id="{3847DB54-D037-B84F-B6F1-2E8DA40D09AD}" type="slidenum">
              <a:rPr lang="en-US" smtClean="0"/>
              <a:pPr/>
              <a:t>‹nº›</a:t>
            </a:fld>
            <a:endParaRPr lang="en-US"/>
          </a:p>
        </p:txBody>
      </p:sp>
      <p:sp>
        <p:nvSpPr>
          <p:cNvPr id="6" name="Subtitle 2">
            <a:extLst>
              <a:ext uri="{FF2B5EF4-FFF2-40B4-BE49-F238E27FC236}">
                <a16:creationId xmlns:a16="http://schemas.microsoft.com/office/drawing/2014/main" id="{2E5E5AF2-8609-4565-8404-1C70882C96D3}"/>
              </a:ext>
            </a:extLst>
          </p:cNvPr>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tx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itle 1">
            <a:extLst>
              <a:ext uri="{FF2B5EF4-FFF2-40B4-BE49-F238E27FC236}">
                <a16:creationId xmlns:a16="http://schemas.microsoft.com/office/drawing/2014/main" id="{6E40DA56-CF6D-4485-A734-665E877BF566}"/>
              </a:ext>
            </a:extLst>
          </p:cNvPr>
          <p:cNvSpPr>
            <a:spLocks noGrp="1"/>
          </p:cNvSpPr>
          <p:nvPr>
            <p:ph type="title"/>
          </p:nvPr>
        </p:nvSpPr>
        <p:spPr>
          <a:xfrm>
            <a:off x="1074875" y="2989358"/>
            <a:ext cx="10533409" cy="1083878"/>
          </a:xfrm>
        </p:spPr>
        <p:txBody>
          <a:bodyPr/>
          <a:lstStyle>
            <a:lvl1pPr>
              <a:defRPr lang="en-GB" sz="4400" b="0" i="0" kern="1200" dirty="0">
                <a:solidFill>
                  <a:schemeClr val="tx1"/>
                </a:solidFill>
                <a:latin typeface="Segoe UI" charset="0"/>
                <a:ea typeface="Segoe UI" charset="0"/>
                <a:cs typeface="Segoe UI" charset="0"/>
              </a:defRPr>
            </a:lvl1pPr>
          </a:lstStyle>
          <a:p>
            <a:r>
              <a:rPr lang="en-US"/>
              <a:t>Click to edit Master title style</a:t>
            </a:r>
            <a:endParaRPr lang="en-GB"/>
          </a:p>
        </p:txBody>
      </p:sp>
    </p:spTree>
    <p:extLst>
      <p:ext uri="{BB962C8B-B14F-4D97-AF65-F5344CB8AC3E}">
        <p14:creationId xmlns:p14="http://schemas.microsoft.com/office/powerpoint/2010/main" val="370311455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‹nº›</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334729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‹nº›</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416467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©2017 Avanade Inc. All Rights Reserved.</a:t>
            </a:r>
          </a:p>
        </p:txBody>
      </p:sp>
      <p:sp>
        <p:nvSpPr>
          <p:cNvPr id="2" name="Slide Number Placeholder 1">
            <a:extLst>
              <a:ext uri="{FF2B5EF4-FFF2-40B4-BE49-F238E27FC236}">
                <a16:creationId xmlns:a16="http://schemas.microsoft.com/office/drawing/2014/main" id="{56AE49D8-AB2D-4686-A1AC-EB8EF2D28561}"/>
              </a:ext>
            </a:extLst>
          </p:cNvPr>
          <p:cNvSpPr>
            <a:spLocks noGrp="1"/>
          </p:cNvSpPr>
          <p:nvPr>
            <p:ph type="sldNum" sz="quarter" idx="10"/>
          </p:nvPr>
        </p:nvSpPr>
        <p:spPr/>
        <p:txBody>
          <a:bodyPr/>
          <a:lstStyle/>
          <a:p>
            <a:fld id="{3847DB54-D037-B84F-B6F1-2E8DA40D09AD}" type="slidenum">
              <a:rPr lang="en-US" smtClean="0"/>
              <a:pPr/>
              <a:t>‹nº›</a:t>
            </a:fld>
            <a:endParaRPr lang="en-US"/>
          </a:p>
        </p:txBody>
      </p:sp>
    </p:spTree>
    <p:extLst>
      <p:ext uri="{BB962C8B-B14F-4D97-AF65-F5344CB8AC3E}">
        <p14:creationId xmlns:p14="http://schemas.microsoft.com/office/powerpoint/2010/main" val="31720355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300968897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C5AA7-B907-49C2-A50C-9BADE028FEA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7714E9F-7363-4321-9937-EE6BBF6FEA76}"/>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EB857E-B5C2-408C-8B40-5B74B52C4E79}"/>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389CA753-6D64-4568-A2E7-FA337C614FB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4DDFC8-4799-4BB0-BB9F-E0237248B14F}"/>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2064682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‹nº›</a:t>
            </a:fld>
            <a:endParaRPr lang="en-US"/>
          </a:p>
        </p:txBody>
      </p:sp>
      <p:sp>
        <p:nvSpPr>
          <p:cNvPr id="4" name="Title 2"/>
          <p:cNvSpPr>
            <a:spLocks noGrp="1"/>
          </p:cNvSpPr>
          <p:nvPr>
            <p:ph type="title"/>
          </p:nvPr>
        </p:nvSpPr>
        <p:spPr>
          <a:xfrm>
            <a:off x="960792" y="390719"/>
            <a:ext cx="10270415" cy="998344"/>
          </a:xfrm>
        </p:spPr>
        <p:txBody>
          <a:bodyPr/>
          <a:lstStyle/>
          <a:p>
            <a:r>
              <a:rPr lang="en-US"/>
              <a:t>Click to edit Master title style</a:t>
            </a:r>
          </a:p>
        </p:txBody>
      </p:sp>
      <p:sp>
        <p:nvSpPr>
          <p:cNvPr id="5" name="Rectangle 4"/>
          <p:cNvSpPr/>
          <p:nvPr userDrawn="1"/>
        </p:nvSpPr>
        <p:spPr>
          <a:xfrm>
            <a:off x="4964604" y="4411103"/>
            <a:ext cx="1445623" cy="1219334"/>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p:cNvCxnSpPr/>
          <p:nvPr userDrawn="1"/>
        </p:nvCxnSpPr>
        <p:spPr>
          <a:xfrm>
            <a:off x="489358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4964604" y="2944476"/>
            <a:ext cx="1445623" cy="1219334"/>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userDrawn="1"/>
        </p:nvSpPr>
        <p:spPr>
          <a:xfrm>
            <a:off x="4964604" y="1477850"/>
            <a:ext cx="1445623" cy="1219334"/>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 Box 14"/>
          <p:cNvSpPr txBox="1">
            <a:spLocks noChangeArrowheads="1"/>
          </p:cNvSpPr>
          <p:nvPr userDrawn="1"/>
        </p:nvSpPr>
        <p:spPr bwMode="gray">
          <a:xfrm>
            <a:off x="982675" y="1477850"/>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32 pixels</a:t>
            </a:r>
          </a:p>
        </p:txBody>
      </p:sp>
      <p:cxnSp>
        <p:nvCxnSpPr>
          <p:cNvPr id="10" name="Straight Connector 9"/>
          <p:cNvCxnSpPr/>
          <p:nvPr userDrawn="1"/>
        </p:nvCxnSpPr>
        <p:spPr>
          <a:xfrm>
            <a:off x="171824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82675" y="2820830"/>
            <a:ext cx="10248532" cy="0"/>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 Box 14"/>
          <p:cNvSpPr txBox="1">
            <a:spLocks noChangeArrowheads="1"/>
          </p:cNvSpPr>
          <p:nvPr userDrawn="1"/>
        </p:nvSpPr>
        <p:spPr bwMode="gray">
          <a:xfrm>
            <a:off x="982675" y="2944476"/>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64 pixels</a:t>
            </a:r>
          </a:p>
        </p:txBody>
      </p:sp>
      <p:cxnSp>
        <p:nvCxnSpPr>
          <p:cNvPr id="13" name="Straight Connector 12"/>
          <p:cNvCxnSpPr/>
          <p:nvPr userDrawn="1"/>
        </p:nvCxnSpPr>
        <p:spPr>
          <a:xfrm>
            <a:off x="171824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82675" y="4287457"/>
            <a:ext cx="10248532" cy="0"/>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 name="Text Box 14"/>
          <p:cNvSpPr txBox="1">
            <a:spLocks noChangeArrowheads="1"/>
          </p:cNvSpPr>
          <p:nvPr userDrawn="1"/>
        </p:nvSpPr>
        <p:spPr bwMode="gray">
          <a:xfrm>
            <a:off x="982675" y="4411103"/>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96 pixels</a:t>
            </a:r>
          </a:p>
        </p:txBody>
      </p:sp>
      <p:cxnSp>
        <p:nvCxnSpPr>
          <p:cNvPr id="16" name="Straight Connector 15"/>
          <p:cNvCxnSpPr/>
          <p:nvPr userDrawn="1"/>
        </p:nvCxnSpPr>
        <p:spPr>
          <a:xfrm>
            <a:off x="171824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1244263"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65659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06892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48125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893580" y="4411105"/>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3305910" y="4411103"/>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244263"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965659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806892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48125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3305910" y="2944476"/>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244263"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65659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806892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648125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9358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3305910" y="1477849"/>
            <a:ext cx="0" cy="1219334"/>
          </a:xfrm>
          <a:prstGeom prst="line">
            <a:avLst/>
          </a:prstGeom>
          <a:ln w="9525">
            <a:solidFill>
              <a:schemeClr val="tx1"/>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4" name="Text Box 14"/>
          <p:cNvSpPr txBox="1">
            <a:spLocks noChangeArrowheads="1"/>
          </p:cNvSpPr>
          <p:nvPr userDrawn="1"/>
        </p:nvSpPr>
        <p:spPr bwMode="gray">
          <a:xfrm>
            <a:off x="1902408" y="1235641"/>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Grey</a:t>
            </a:r>
          </a:p>
        </p:txBody>
      </p:sp>
      <p:sp>
        <p:nvSpPr>
          <p:cNvPr id="35" name="Text Box 14"/>
          <p:cNvSpPr txBox="1">
            <a:spLocks noChangeArrowheads="1"/>
          </p:cNvSpPr>
          <p:nvPr userDrawn="1"/>
        </p:nvSpPr>
        <p:spPr bwMode="gray">
          <a:xfrm>
            <a:off x="3490078" y="1235641"/>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Orange</a:t>
            </a:r>
          </a:p>
        </p:txBody>
      </p:sp>
      <p:sp>
        <p:nvSpPr>
          <p:cNvPr id="36" name="Text Box 14"/>
          <p:cNvSpPr txBox="1">
            <a:spLocks noChangeArrowheads="1"/>
          </p:cNvSpPr>
          <p:nvPr userDrawn="1"/>
        </p:nvSpPr>
        <p:spPr bwMode="gray">
          <a:xfrm>
            <a:off x="5077748" y="1235641"/>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White</a:t>
            </a:r>
          </a:p>
        </p:txBody>
      </p:sp>
      <p:sp>
        <p:nvSpPr>
          <p:cNvPr id="37" name="Text Box 14"/>
          <p:cNvSpPr txBox="1">
            <a:spLocks noChangeArrowheads="1"/>
          </p:cNvSpPr>
          <p:nvPr userDrawn="1"/>
        </p:nvSpPr>
        <p:spPr bwMode="gray">
          <a:xfrm>
            <a:off x="6665418" y="1235641"/>
            <a:ext cx="688782"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Circle Grey</a:t>
            </a:r>
          </a:p>
        </p:txBody>
      </p:sp>
      <p:sp>
        <p:nvSpPr>
          <p:cNvPr id="38" name="Text Box 14"/>
          <p:cNvSpPr txBox="1">
            <a:spLocks noChangeArrowheads="1"/>
          </p:cNvSpPr>
          <p:nvPr userDrawn="1"/>
        </p:nvSpPr>
        <p:spPr bwMode="gray">
          <a:xfrm>
            <a:off x="8253087" y="1235641"/>
            <a:ext cx="908329"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Circle Line Grey</a:t>
            </a:r>
          </a:p>
        </p:txBody>
      </p:sp>
      <p:sp>
        <p:nvSpPr>
          <p:cNvPr id="39" name="Text Box 14"/>
          <p:cNvSpPr txBox="1">
            <a:spLocks noChangeArrowheads="1"/>
          </p:cNvSpPr>
          <p:nvPr userDrawn="1"/>
        </p:nvSpPr>
        <p:spPr bwMode="gray">
          <a:xfrm>
            <a:off x="9838643" y="1235641"/>
            <a:ext cx="908329" cy="211237"/>
          </a:xfrm>
          <a:prstGeom prst="rect">
            <a:avLst/>
          </a:prstGeom>
          <a:noFill/>
          <a:ln w="12700" algn="ctr">
            <a:noFill/>
            <a:miter lim="800000"/>
            <a:headEnd type="none" w="sm" len="sm"/>
            <a:tailEnd type="none" w="sm" len="sm"/>
          </a:ln>
          <a:effectLst/>
        </p:spPr>
        <p:txBody>
          <a:bodyPr wrap="square" lIns="0" tIns="0" rIns="0" bIns="0" anchor="t" anchorCtr="0">
            <a:noAutofit/>
          </a:bodyPr>
          <a:lstStyle>
            <a:defPPr>
              <a:defRPr lang="en-US"/>
            </a:defPPr>
            <a:lvl1pPr marL="174625" indent="-174625">
              <a:buClr>
                <a:prstClr val="black"/>
              </a:buClr>
              <a:buFont typeface="Wingdings" pitchFamily="2" charset="2"/>
              <a:buChar char="§"/>
              <a:defRPr sz="1200">
                <a:solidFill>
                  <a:srgbClr val="666666"/>
                </a:solidFill>
                <a:cs typeface="Arial" pitchFamily="34" charset="0"/>
              </a:defRPr>
            </a:lvl1pPr>
          </a:lstStyle>
          <a:p>
            <a:pPr marL="0" indent="0">
              <a:lnSpc>
                <a:spcPct val="90000"/>
              </a:lnSpc>
              <a:spcBef>
                <a:spcPts val="1200"/>
              </a:spcBef>
              <a:buClrTx/>
              <a:buNone/>
            </a:pPr>
            <a:r>
              <a:rPr lang="en-US" sz="800">
                <a:solidFill>
                  <a:schemeClr val="tx1"/>
                </a:solidFill>
                <a:latin typeface="Segoe UI Light" panose="020B0502040204020203" pitchFamily="34" charset="0"/>
                <a:ea typeface="Roboto Light" panose="02000000000000000000" pitchFamily="2" charset="0"/>
                <a:cs typeface="Segoe UI Light" panose="020B0502040204020203" pitchFamily="34" charset="0"/>
              </a:rPr>
              <a:t>Circle Line Orange</a:t>
            </a:r>
          </a:p>
        </p:txBody>
      </p:sp>
    </p:spTree>
    <p:extLst>
      <p:ext uri="{BB962C8B-B14F-4D97-AF65-F5344CB8AC3E}">
        <p14:creationId xmlns:p14="http://schemas.microsoft.com/office/powerpoint/2010/main" val="35920124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63623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Aurora Wavetrim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Subtitle 2"/>
          <p:cNvSpPr>
            <a:spLocks noGrp="1"/>
          </p:cNvSpPr>
          <p:nvPr>
            <p:ph type="subTitle" idx="1"/>
          </p:nvPr>
        </p:nvSpPr>
        <p:spPr>
          <a:xfrm>
            <a:off x="2305877" y="4393096"/>
            <a:ext cx="9293895" cy="855797"/>
          </a:xfrm>
          <a:prstGeom prst="rect">
            <a:avLst/>
          </a:prstGeo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itle 1"/>
          <p:cNvSpPr>
            <a:spLocks noGrp="1"/>
          </p:cNvSpPr>
          <p:nvPr>
            <p:ph type="title"/>
          </p:nvPr>
        </p:nvSpPr>
        <p:spPr>
          <a:xfrm>
            <a:off x="2305878" y="2981739"/>
            <a:ext cx="9302406" cy="1331844"/>
          </a:xfrm>
          <a:prstGeom prst="rect">
            <a:avLst/>
          </a:prstGeo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a:p>
        </p:txBody>
      </p:sp>
    </p:spTree>
    <p:extLst>
      <p:ext uri="{BB962C8B-B14F-4D97-AF65-F5344CB8AC3E}">
        <p14:creationId xmlns:p14="http://schemas.microsoft.com/office/powerpoint/2010/main" val="207129578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Layout_Slide">
    <p:bg>
      <p:bgPr>
        <a:solidFill>
          <a:schemeClr val="bg1"/>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9E532F0D-8208-4F14-BD2A-BCED7E6AB245}"/>
              </a:ext>
            </a:extLst>
          </p:cNvPr>
          <p:cNvSpPr>
            <a:spLocks noGrp="1"/>
          </p:cNvSpPr>
          <p:nvPr>
            <p:ph type="sldNum" sz="quarter" idx="12"/>
          </p:nvPr>
        </p:nvSpPr>
        <p:spPr>
          <a:xfrm>
            <a:off x="11231207" y="6446312"/>
            <a:ext cx="495656" cy="107722"/>
          </a:xfrm>
          <a:prstGeom prst="rect">
            <a:avLst/>
          </a:prstGeom>
        </p:spPr>
        <p:txBody>
          <a:bodyPr tIns="0" bIns="0" anchor="ctr">
            <a:spAutoFit/>
          </a:bodyPr>
          <a:lstStyle>
            <a:lvl1pPr algn="r">
              <a:defRPr>
                <a:solidFill>
                  <a:schemeClr val="bg1">
                    <a:lumMod val="65000"/>
                  </a:schemeClr>
                </a:solidFill>
              </a:defRPr>
            </a:lvl1pPr>
          </a:lstStyle>
          <a:p>
            <a:fld id="{3847DB54-D037-B84F-B6F1-2E8DA40D09AD}" type="slidenum">
              <a:rPr lang="en-US" smtClean="0"/>
              <a:pPr/>
              <a:t>‹nº›</a:t>
            </a:fld>
            <a:endParaRPr lang="en-US"/>
          </a:p>
        </p:txBody>
      </p:sp>
    </p:spTree>
    <p:extLst>
      <p:ext uri="{BB962C8B-B14F-4D97-AF65-F5344CB8AC3E}">
        <p14:creationId xmlns:p14="http://schemas.microsoft.com/office/powerpoint/2010/main" val="3596513712"/>
      </p:ext>
    </p:extLst>
  </p:cSld>
  <p:clrMapOvr>
    <a:masterClrMapping/>
  </p:clrMapOvr>
  <p:extLst mod="1">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cSld name="Aurora -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793" y="204458"/>
            <a:ext cx="10270414" cy="1325563"/>
          </a:xfrm>
        </p:spPr>
        <p:txBody>
          <a:bodyPr/>
          <a:lstStyle>
            <a:lvl1pPr>
              <a:defRPr>
                <a:solidFill>
                  <a:schemeClr val="tx1">
                    <a:lumMod val="65000"/>
                    <a:lumOff val="35000"/>
                  </a:schemeClr>
                </a:solidFill>
              </a:defRPr>
            </a:lvl1pPr>
          </a:lstStyle>
          <a:p>
            <a:r>
              <a:rPr lang="en-US"/>
              <a:t>Click to edit Master title style</a:t>
            </a:r>
          </a:p>
        </p:txBody>
      </p:sp>
      <p:sp>
        <p:nvSpPr>
          <p:cNvPr id="3" name="Content Placeholder 2"/>
          <p:cNvSpPr>
            <a:spLocks noGrp="1"/>
          </p:cNvSpPr>
          <p:nvPr>
            <p:ph idx="1"/>
          </p:nvPr>
        </p:nvSpPr>
        <p:spPr>
          <a:xfrm>
            <a:off x="960793" y="1674505"/>
            <a:ext cx="10270414" cy="4351338"/>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3240AD69-BDAC-46F8-B496-9FA8EFF36EC0}"/>
              </a:ext>
            </a:extLst>
          </p:cNvPr>
          <p:cNvSpPr>
            <a:spLocks noGrp="1"/>
          </p:cNvSpPr>
          <p:nvPr>
            <p:ph type="sldNum" sz="quarter" idx="12"/>
          </p:nvPr>
        </p:nvSpPr>
        <p:spPr>
          <a:xfrm>
            <a:off x="11231207" y="6446312"/>
            <a:ext cx="495656" cy="107722"/>
          </a:xfrm>
          <a:prstGeom prst="rect">
            <a:avLst/>
          </a:prstGeom>
        </p:spPr>
        <p:txBody>
          <a:bodyPr tIns="0" bIns="0" anchor="ctr">
            <a:spAutoFit/>
          </a:bodyPr>
          <a:lstStyle>
            <a:lvl1pPr algn="r">
              <a:defRPr>
                <a:solidFill>
                  <a:schemeClr val="bg1">
                    <a:lumMod val="65000"/>
                  </a:schemeClr>
                </a:solidFill>
              </a:defRPr>
            </a:lvl1pPr>
          </a:lstStyle>
          <a:p>
            <a:fld id="{3847DB54-D037-B84F-B6F1-2E8DA40D09AD}" type="slidenum">
              <a:rPr lang="en-US" smtClean="0"/>
              <a:pPr/>
              <a:t>‹nº›</a:t>
            </a:fld>
            <a:endParaRPr lang="en-US"/>
          </a:p>
        </p:txBody>
      </p:sp>
    </p:spTree>
    <p:extLst>
      <p:ext uri="{BB962C8B-B14F-4D97-AF65-F5344CB8AC3E}">
        <p14:creationId xmlns:p14="http://schemas.microsoft.com/office/powerpoint/2010/main" val="353957777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Only">
  <p:cSld name="Aurora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0793" y="203287"/>
            <a:ext cx="10270414" cy="1325563"/>
          </a:xfrm>
        </p:spPr>
        <p:txBody>
          <a:bodyPr/>
          <a:lstStyle>
            <a:lvl1pPr>
              <a:defRPr>
                <a:solidFill>
                  <a:srgbClr val="333333"/>
                </a:solidFill>
              </a:defRPr>
            </a:lvl1pPr>
          </a:lstStyle>
          <a:p>
            <a:r>
              <a:rPr lang="en-US"/>
              <a:t>Click to edit Master title style</a:t>
            </a:r>
          </a:p>
        </p:txBody>
      </p:sp>
      <p:sp>
        <p:nvSpPr>
          <p:cNvPr id="6" name="Slide Number Placeholder 5">
            <a:extLst>
              <a:ext uri="{FF2B5EF4-FFF2-40B4-BE49-F238E27FC236}">
                <a16:creationId xmlns:a16="http://schemas.microsoft.com/office/drawing/2014/main" id="{2C8723FC-E09C-4E5E-9F33-74B30A47AA7D}"/>
              </a:ext>
            </a:extLst>
          </p:cNvPr>
          <p:cNvSpPr>
            <a:spLocks noGrp="1"/>
          </p:cNvSpPr>
          <p:nvPr>
            <p:ph type="sldNum" sz="quarter" idx="12"/>
          </p:nvPr>
        </p:nvSpPr>
        <p:spPr>
          <a:xfrm>
            <a:off x="11231207" y="6446312"/>
            <a:ext cx="495656" cy="107722"/>
          </a:xfrm>
          <a:prstGeom prst="rect">
            <a:avLst/>
          </a:prstGeom>
        </p:spPr>
        <p:txBody>
          <a:bodyPr tIns="0" bIns="0" anchor="ctr">
            <a:spAutoFit/>
          </a:bodyPr>
          <a:lstStyle>
            <a:lvl1pPr algn="r">
              <a:defRPr>
                <a:solidFill>
                  <a:schemeClr val="bg1">
                    <a:lumMod val="65000"/>
                  </a:schemeClr>
                </a:solidFill>
              </a:defRPr>
            </a:lvl1pPr>
          </a:lstStyle>
          <a:p>
            <a:fld id="{3847DB54-D037-B84F-B6F1-2E8DA40D09AD}" type="slidenum">
              <a:rPr lang="en-US" smtClean="0"/>
              <a:pPr/>
              <a:t>‹nº›</a:t>
            </a:fld>
            <a:endParaRPr lang="en-US"/>
          </a:p>
        </p:txBody>
      </p:sp>
    </p:spTree>
    <p:extLst>
      <p:ext uri="{BB962C8B-B14F-4D97-AF65-F5344CB8AC3E}">
        <p14:creationId xmlns:p14="http://schemas.microsoft.com/office/powerpoint/2010/main" val="348510334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E8068-B7FE-403C-9EA3-40BE3BF1837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F55DC26-6644-49E2-92DF-525546AEB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FD2D20D-17A7-41E2-A4DA-F875A189C162}"/>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19BABDA1-F929-4181-99EA-F7206B482E0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2870710-D2A3-4027-B2BF-1849D21CF0A1}"/>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4971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FB016-9B05-4851-A488-3C20BA86E0A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95F0F5D-DD17-4CF6-92BB-0144F70BA6CF}"/>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4899E44-59D4-4793-8F70-EAC228D7F1C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30A08DC-2130-4801-B3CA-E7F2D627618C}"/>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6" name="Espaço Reservado para Rodapé 5">
            <a:extLst>
              <a:ext uri="{FF2B5EF4-FFF2-40B4-BE49-F238E27FC236}">
                <a16:creationId xmlns:a16="http://schemas.microsoft.com/office/drawing/2014/main" id="{CAD5DB72-889B-4EA3-8A98-C09B807D7AC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0D443C5-5C5B-4D05-BA67-E44FC9D1D422}"/>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259878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825DB-9C5B-4D6B-B053-5A549AFC474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695458B-8548-40FC-BD31-6EE6E91DB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280968A-C78A-4C36-B331-047283965B0F}"/>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024EA30D-3711-422B-BD37-E1E7818495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C80ACEDF-F877-494E-A28C-4859F35A085D}"/>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C806EB4-DEED-4664-BC57-9FF201660D2C}"/>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8" name="Espaço Reservado para Rodapé 7">
            <a:extLst>
              <a:ext uri="{FF2B5EF4-FFF2-40B4-BE49-F238E27FC236}">
                <a16:creationId xmlns:a16="http://schemas.microsoft.com/office/drawing/2014/main" id="{7AE1227F-C0B7-44B0-A115-F777CA90239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87CF898-B334-4DA3-A846-BFC68E34FC4A}"/>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225747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FDF24-5E33-4E03-A031-7AE57C81EFE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D8FE751-A94C-4BA5-849C-85BB4DBAFB95}"/>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4" name="Espaço Reservado para Rodapé 3">
            <a:extLst>
              <a:ext uri="{FF2B5EF4-FFF2-40B4-BE49-F238E27FC236}">
                <a16:creationId xmlns:a16="http://schemas.microsoft.com/office/drawing/2014/main" id="{856AAB38-5FF0-43F6-B66D-B0629B9A972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D347610-7291-46ED-B30B-F36666C54A1B}"/>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100863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F5187A4-301A-44B3-B5EB-1B721E81EF74}"/>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3" name="Espaço Reservado para Rodapé 2">
            <a:extLst>
              <a:ext uri="{FF2B5EF4-FFF2-40B4-BE49-F238E27FC236}">
                <a16:creationId xmlns:a16="http://schemas.microsoft.com/office/drawing/2014/main" id="{BF09CBF7-249E-472A-A82A-B2432237E00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D6AAA49-7CCA-4A83-8918-07D57A40F7E6}"/>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94428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AB5BE-9D64-432B-98BB-A5BB641AB5D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333CC1E-3B3D-4307-AB2A-688D08C2B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73CC2DE-CC69-4BAB-B2D9-A4E94D5EF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38588AA5-CBFD-412A-884B-76FAA3CF43E9}"/>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6" name="Espaço Reservado para Rodapé 5">
            <a:extLst>
              <a:ext uri="{FF2B5EF4-FFF2-40B4-BE49-F238E27FC236}">
                <a16:creationId xmlns:a16="http://schemas.microsoft.com/office/drawing/2014/main" id="{DFF98CCB-87F8-48FC-8CBF-FFD7EC33827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8E52FD-12A7-4AF0-BC15-44E6F2F58F1A}"/>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6753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9BA74-1C31-4DD4-8BAA-12FF9822459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EB9C3AC-00F1-412F-B28B-9B55C265F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FCC3BB7-7ADF-4815-BE66-D7518BC1B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75F2FCA4-A549-4E37-B3A8-DA86BFC85800}"/>
              </a:ext>
            </a:extLst>
          </p:cNvPr>
          <p:cNvSpPr>
            <a:spLocks noGrp="1"/>
          </p:cNvSpPr>
          <p:nvPr>
            <p:ph type="dt" sz="half" idx="10"/>
          </p:nvPr>
        </p:nvSpPr>
        <p:spPr/>
        <p:txBody>
          <a:bodyPr/>
          <a:lstStyle/>
          <a:p>
            <a:fld id="{BA383410-6A1B-465E-BEBF-5001A82B4DF4}" type="datetimeFigureOut">
              <a:rPr lang="pt-BR" smtClean="0"/>
              <a:t>27/04/2019</a:t>
            </a:fld>
            <a:endParaRPr lang="pt-BR"/>
          </a:p>
        </p:txBody>
      </p:sp>
      <p:sp>
        <p:nvSpPr>
          <p:cNvPr id="6" name="Espaço Reservado para Rodapé 5">
            <a:extLst>
              <a:ext uri="{FF2B5EF4-FFF2-40B4-BE49-F238E27FC236}">
                <a16:creationId xmlns:a16="http://schemas.microsoft.com/office/drawing/2014/main" id="{EF634474-57BE-42D2-BBA6-69374BFAA86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22247A5-AA79-4B25-B26F-F12430981471}"/>
              </a:ext>
            </a:extLst>
          </p:cNvPr>
          <p:cNvSpPr>
            <a:spLocks noGrp="1"/>
          </p:cNvSpPr>
          <p:nvPr>
            <p:ph type="sldNum" sz="quarter" idx="12"/>
          </p:nvPr>
        </p:nvSpPr>
        <p:spPr/>
        <p:txBody>
          <a:bodyPr/>
          <a:lstStyle/>
          <a:p>
            <a:fld id="{D9536B35-91E5-4116-B386-8EDF2A903618}" type="slidenum">
              <a:rPr lang="pt-BR" smtClean="0"/>
              <a:t>‹nº›</a:t>
            </a:fld>
            <a:endParaRPr lang="pt-BR"/>
          </a:p>
        </p:txBody>
      </p:sp>
    </p:spTree>
    <p:extLst>
      <p:ext uri="{BB962C8B-B14F-4D97-AF65-F5344CB8AC3E}">
        <p14:creationId xmlns:p14="http://schemas.microsoft.com/office/powerpoint/2010/main" val="359165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hyperlink" Target="https://avanade.sharepoint.com/sites/policies/Policies2/Data%20Management/1431_DataManagement.pdf" TargetMode="Externa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9A08D41-C062-460A-8154-7D959B352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E9FF294-6982-4DB2-B70B-2E251F2D0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33D30D5-0A9B-4482-8E75-AA58842EF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83410-6A1B-465E-BEBF-5001A82B4DF4}" type="datetimeFigureOut">
              <a:rPr lang="pt-BR" smtClean="0"/>
              <a:t>27/04/2019</a:t>
            </a:fld>
            <a:endParaRPr lang="pt-BR"/>
          </a:p>
        </p:txBody>
      </p:sp>
      <p:sp>
        <p:nvSpPr>
          <p:cNvPr id="5" name="Espaço Reservado para Rodapé 4">
            <a:extLst>
              <a:ext uri="{FF2B5EF4-FFF2-40B4-BE49-F238E27FC236}">
                <a16:creationId xmlns:a16="http://schemas.microsoft.com/office/drawing/2014/main" id="{EBA89636-47CB-4326-AAC6-DF57161F9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F55C477-4341-469F-8B26-D18056241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36B35-91E5-4116-B386-8EDF2A903618}" type="slidenum">
              <a:rPr lang="pt-BR" smtClean="0"/>
              <a:t>‹nº›</a:t>
            </a:fld>
            <a:endParaRPr lang="pt-BR"/>
          </a:p>
        </p:txBody>
      </p:sp>
    </p:spTree>
    <p:extLst>
      <p:ext uri="{BB962C8B-B14F-4D97-AF65-F5344CB8AC3E}">
        <p14:creationId xmlns:p14="http://schemas.microsoft.com/office/powerpoint/2010/main" val="253048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876480" y="6272968"/>
            <a:ext cx="2415909" cy="200055"/>
          </a:xfrm>
          <a:prstGeom prst="rect">
            <a:avLst/>
          </a:prstGeom>
          <a:noFill/>
        </p:spPr>
        <p:txBody>
          <a:bodyPr wrap="square" rtlCol="0">
            <a:spAutoFit/>
          </a:bodyPr>
          <a:lstStyle/>
          <a:p>
            <a:pPr algn="r"/>
            <a:r>
              <a:rPr lang="en-US" sz="700">
                <a:solidFill>
                  <a:srgbClr val="FF5800"/>
                </a:solidFill>
              </a:rPr>
              <a:t>&lt;Confidential&gt; </a:t>
            </a:r>
            <a:r>
              <a:rPr lang="en-US" sz="700">
                <a:solidFill>
                  <a:srgbClr val="464646"/>
                </a:solidFill>
              </a:rPr>
              <a:t>See Avanade’s </a:t>
            </a:r>
            <a:r>
              <a:rPr lang="en-US" sz="700">
                <a:solidFill>
                  <a:srgbClr val="FF5800"/>
                </a:solidFill>
                <a:hlinkClick r:id="rId15" invalidUrl="https://avanade.sharepoint.com/sites/policies/Policies2/Data Management/1431_DataManagement.pdf"/>
              </a:rPr>
              <a:t>Data Management Policy</a:t>
            </a:r>
            <a:endParaRPr lang="en-US" sz="700">
              <a:solidFill>
                <a:srgbClr val="FF5800"/>
              </a:solidFill>
            </a:endParaRPr>
          </a:p>
        </p:txBody>
      </p:sp>
      <p:pic>
        <p:nvPicPr>
          <p:cNvPr id="9" name="Picture 8" descr="AvanadeLogoNoTM_AWColor_RGB.png"/>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Slide Number Placeholder 5">
            <a:extLst>
              <a:ext uri="{FF2B5EF4-FFF2-40B4-BE49-F238E27FC236}">
                <a16:creationId xmlns:a16="http://schemas.microsoft.com/office/drawing/2014/main" id="{EBF51D39-AC93-4FFC-83AE-903E59DFEF8D}"/>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‹nº›</a:t>
            </a:fld>
            <a:endParaRPr lang="en-US"/>
          </a:p>
        </p:txBody>
      </p:sp>
      <p:sp>
        <p:nvSpPr>
          <p:cNvPr id="30" name="Rectangle 29">
            <a:extLst>
              <a:ext uri="{FF2B5EF4-FFF2-40B4-BE49-F238E27FC236}">
                <a16:creationId xmlns:a16="http://schemas.microsoft.com/office/drawing/2014/main" id="{B423E952-EF7E-4755-BEFB-8FAAB18E274D}"/>
              </a:ext>
            </a:extLst>
          </p:cNvPr>
          <p:cNvSpPr/>
          <p:nvPr userDrawn="1"/>
        </p:nvSpPr>
        <p:spPr>
          <a:xfrm>
            <a:off x="960793" y="0"/>
            <a:ext cx="10270414" cy="45719"/>
          </a:xfrm>
          <a:prstGeom prst="rect">
            <a:avLst/>
          </a:prstGeom>
          <a:gradFill>
            <a:gsLst>
              <a:gs pos="80000">
                <a:srgbClr val="FF5800"/>
              </a:gs>
              <a:gs pos="0">
                <a:srgbClr val="FFD700"/>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2811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1" r:id="rId9"/>
    <p:sldLayoutId id="2147483672" r:id="rId10"/>
    <p:sldLayoutId id="2147483673" r:id="rId11"/>
    <p:sldLayoutId id="2147483674" r:id="rId12"/>
    <p:sldLayoutId id="2147483675" r:id="rId13"/>
  </p:sldLayoutIdLst>
  <p:transition>
    <p:fade/>
  </p:transition>
  <p:hf hd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a:extLst>
              <a:ext uri="{FF2B5EF4-FFF2-40B4-BE49-F238E27FC236}">
                <a16:creationId xmlns:a16="http://schemas.microsoft.com/office/drawing/2014/main" id="{75034D03-D446-764A-8222-072BE74F7509}"/>
              </a:ext>
            </a:extLst>
          </p:cNvPr>
          <p:cNvSpPr txBox="1">
            <a:spLocks/>
          </p:cNvSpPr>
          <p:nvPr/>
        </p:nvSpPr>
        <p:spPr>
          <a:xfrm>
            <a:off x="2227051" y="4599128"/>
            <a:ext cx="7864803" cy="85579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a:buNone/>
              <a:defRPr lang="en-US" sz="2800" b="0" i="0" kern="1200" dirty="0">
                <a:solidFill>
                  <a:schemeClr val="bg1"/>
                </a:solidFill>
                <a:latin typeface="Segoe UI Light" charset="0"/>
                <a:ea typeface="Segoe UI Light" charset="0"/>
                <a:cs typeface="Segoe UI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Segoe UI Light" charset="0"/>
                <a:ea typeface="Segoe UI Light" charset="0"/>
                <a:cs typeface="Segoe UI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Segoe UI Light" charset="0"/>
                <a:ea typeface="Segoe UI Light" charset="0"/>
                <a:cs typeface="Segoe UI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Segoe UI Light" charset="0"/>
                <a:ea typeface="Segoe UI Light" charset="0"/>
                <a:cs typeface="Segoe UI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Segoe UI Light" charset="0"/>
                <a:ea typeface="Segoe UI Light" charset="0"/>
                <a:cs typeface="Segoe UI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ct val="100000"/>
              </a:lnSpc>
              <a:spcBef>
                <a:spcPts val="0"/>
              </a:spcBef>
              <a:spcAft>
                <a:spcPts val="600"/>
              </a:spcAft>
            </a:pPr>
            <a:r>
              <a:rPr lang="en-US" sz="2000" dirty="0"/>
              <a:t>Running and publish Azure Functions project with Cosmos DB</a:t>
            </a:r>
          </a:p>
          <a:p>
            <a:pPr>
              <a:lnSpc>
                <a:spcPct val="100000"/>
              </a:lnSpc>
              <a:spcBef>
                <a:spcPts val="0"/>
              </a:spcBef>
              <a:spcAft>
                <a:spcPts val="600"/>
              </a:spcAft>
            </a:pPr>
            <a:endParaRPr lang="en-US" sz="1600" dirty="0"/>
          </a:p>
        </p:txBody>
      </p:sp>
      <p:sp>
        <p:nvSpPr>
          <p:cNvPr id="6" name="Title 2">
            <a:extLst>
              <a:ext uri="{FF2B5EF4-FFF2-40B4-BE49-F238E27FC236}">
                <a16:creationId xmlns:a16="http://schemas.microsoft.com/office/drawing/2014/main" id="{2FE2AD17-0E3C-AE4D-BFE5-508B212CC4E9}"/>
              </a:ext>
            </a:extLst>
          </p:cNvPr>
          <p:cNvSpPr txBox="1">
            <a:spLocks/>
          </p:cNvSpPr>
          <p:nvPr/>
        </p:nvSpPr>
        <p:spPr>
          <a:xfrm>
            <a:off x="2227051" y="3331254"/>
            <a:ext cx="9302406" cy="13318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GB" sz="4800" b="0" i="0" kern="1200" dirty="0">
                <a:solidFill>
                  <a:schemeClr val="bg1"/>
                </a:solidFill>
                <a:latin typeface="Segoe UI Light" charset="0"/>
                <a:ea typeface="Segoe UI Light" charset="0"/>
                <a:cs typeface="Segoe UI Light" charset="0"/>
              </a:defRPr>
            </a:lvl1pPr>
          </a:lstStyle>
          <a:p>
            <a:r>
              <a:rPr lang="en-US" sz="6600" dirty="0"/>
              <a:t>Serverless | Cosmos DB</a:t>
            </a:r>
          </a:p>
        </p:txBody>
      </p:sp>
    </p:spTree>
    <p:extLst>
      <p:ext uri="{BB962C8B-B14F-4D97-AF65-F5344CB8AC3E}">
        <p14:creationId xmlns:p14="http://schemas.microsoft.com/office/powerpoint/2010/main" val="10100849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D864755-8821-47E8-B4DD-00CD8723F2E9}"/>
              </a:ext>
            </a:extLst>
          </p:cNvPr>
          <p:cNvPicPr>
            <a:picLocks noChangeAspect="1"/>
          </p:cNvPicPr>
          <p:nvPr/>
        </p:nvPicPr>
        <p:blipFill>
          <a:blip r:embed="rId2"/>
          <a:stretch>
            <a:fillRect/>
          </a:stretch>
        </p:blipFill>
        <p:spPr>
          <a:xfrm>
            <a:off x="586462" y="2724101"/>
            <a:ext cx="11019074" cy="1899607"/>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Some important </a:t>
            </a:r>
            <a:r>
              <a:rPr lang="en-US" sz="1900" dirty="0" err="1"/>
              <a:t>informations</a:t>
            </a:r>
            <a:r>
              <a:rPr lang="en-US" sz="1900" dirty="0"/>
              <a:t> to have external access (</a:t>
            </a:r>
            <a:r>
              <a:rPr lang="en-US" sz="1900" b="1" i="1" dirty="0"/>
              <a:t>application, AFs and etc.</a:t>
            </a:r>
            <a:r>
              <a:rPr lang="en-US" sz="1900" dirty="0"/>
              <a:t>) to your </a:t>
            </a:r>
            <a:r>
              <a:rPr lang="en-US" sz="1900" b="1" i="1" dirty="0"/>
              <a:t>Azure Cosmos DB</a:t>
            </a:r>
            <a:r>
              <a:rPr lang="en-US" sz="1900" dirty="0"/>
              <a:t>.</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Access an Azure Cosmos DB resource</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4295753" y="3040031"/>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Seta: para Baixo 11">
            <a:extLst>
              <a:ext uri="{FF2B5EF4-FFF2-40B4-BE49-F238E27FC236}">
                <a16:creationId xmlns:a16="http://schemas.microsoft.com/office/drawing/2014/main" id="{79578AAB-6879-4145-BA49-BFE22830CF13}"/>
              </a:ext>
            </a:extLst>
          </p:cNvPr>
          <p:cNvSpPr/>
          <p:nvPr/>
        </p:nvSpPr>
        <p:spPr>
          <a:xfrm rot="2979297">
            <a:off x="9422534" y="348471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054018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ço Reservado para Conteúdo 7">
            <a:extLst>
              <a:ext uri="{FF2B5EF4-FFF2-40B4-BE49-F238E27FC236}">
                <a16:creationId xmlns:a16="http://schemas.microsoft.com/office/drawing/2014/main" id="{E36F24DA-C4D9-4636-B865-BDC607737B2D}"/>
              </a:ext>
            </a:extLst>
          </p:cNvPr>
          <p:cNvPicPr>
            <a:picLocks noGrp="1" noChangeAspect="1"/>
          </p:cNvPicPr>
          <p:nvPr>
            <p:ph sz="half" idx="2"/>
          </p:nvPr>
        </p:nvPicPr>
        <p:blipFill>
          <a:blip r:embed="rId2"/>
          <a:stretch>
            <a:fillRect/>
          </a:stretch>
        </p:blipFill>
        <p:spPr>
          <a:xfrm>
            <a:off x="6141417" y="1597682"/>
            <a:ext cx="5791931" cy="3662636"/>
          </a:xfrm>
          <a:prstGeom prst="rect">
            <a:avLst/>
          </a:prstGeom>
        </p:spPr>
      </p:pic>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sz="1900" dirty="0"/>
              <a:t>Select the </a:t>
            </a:r>
            <a:r>
              <a:rPr lang="en-US" sz="1900" b="1" i="1" dirty="0"/>
              <a:t>Create</a:t>
            </a:r>
            <a:r>
              <a:rPr lang="en-US" sz="1900" dirty="0"/>
              <a:t> a resource button found on the upper left-hand corner of the </a:t>
            </a:r>
            <a:r>
              <a:rPr lang="en-US" sz="1900" b="1" i="1" dirty="0"/>
              <a:t>Azure portal</a:t>
            </a:r>
            <a:r>
              <a:rPr lang="en-US" sz="1900" dirty="0"/>
              <a:t>.</a:t>
            </a:r>
          </a:p>
          <a:p>
            <a:pPr algn="just"/>
            <a:endParaRPr lang="en-US" sz="1900" dirty="0"/>
          </a:p>
          <a:p>
            <a:pPr algn="just"/>
            <a:r>
              <a:rPr lang="en-US" sz="1900" dirty="0"/>
              <a:t>Select:</a:t>
            </a:r>
          </a:p>
          <a:p>
            <a:pPr algn="just"/>
            <a:r>
              <a:rPr lang="en-US" sz="1900" b="1" i="1" dirty="0"/>
              <a:t>    &gt; Create a resource </a:t>
            </a:r>
          </a:p>
          <a:p>
            <a:pPr algn="just"/>
            <a:r>
              <a:rPr lang="en-US" sz="1900" dirty="0"/>
              <a:t>        &gt; </a:t>
            </a:r>
            <a:r>
              <a:rPr lang="en-US" sz="1900" b="1" i="1" dirty="0"/>
              <a:t>Compute</a:t>
            </a:r>
            <a:r>
              <a:rPr lang="en-US" sz="1900" dirty="0"/>
              <a:t> </a:t>
            </a:r>
          </a:p>
          <a:p>
            <a:pPr algn="just"/>
            <a:r>
              <a:rPr lang="en-US" sz="1900" dirty="0"/>
              <a:t>            &gt; </a:t>
            </a:r>
            <a:r>
              <a:rPr lang="en-US" sz="1900" b="1" i="1" dirty="0"/>
              <a:t>Function App</a:t>
            </a:r>
            <a:endParaRPr lang="en-US" sz="1900" dirty="0"/>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App</a:t>
            </a:r>
          </a:p>
        </p:txBody>
      </p:sp>
      <p:sp>
        <p:nvSpPr>
          <p:cNvPr id="19" name="Seta: para Baixo 18">
            <a:extLst>
              <a:ext uri="{FF2B5EF4-FFF2-40B4-BE49-F238E27FC236}">
                <a16:creationId xmlns:a16="http://schemas.microsoft.com/office/drawing/2014/main" id="{678C3B12-4BF0-46E3-B92F-21FA9C48EF98}"/>
              </a:ext>
            </a:extLst>
          </p:cNvPr>
          <p:cNvSpPr/>
          <p:nvPr/>
        </p:nvSpPr>
        <p:spPr>
          <a:xfrm rot="2979297">
            <a:off x="7135184" y="177562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Baixo 19">
            <a:extLst>
              <a:ext uri="{FF2B5EF4-FFF2-40B4-BE49-F238E27FC236}">
                <a16:creationId xmlns:a16="http://schemas.microsoft.com/office/drawing/2014/main" id="{D54996F0-367C-42FC-932D-51EAA971DB2B}"/>
              </a:ext>
            </a:extLst>
          </p:cNvPr>
          <p:cNvSpPr/>
          <p:nvPr/>
        </p:nvSpPr>
        <p:spPr>
          <a:xfrm rot="2979297">
            <a:off x="9143498" y="3341692"/>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Seta: para Baixo 10">
            <a:extLst>
              <a:ext uri="{FF2B5EF4-FFF2-40B4-BE49-F238E27FC236}">
                <a16:creationId xmlns:a16="http://schemas.microsoft.com/office/drawing/2014/main" id="{F92BB70F-45D3-4B3B-A205-F46355667451}"/>
              </a:ext>
            </a:extLst>
          </p:cNvPr>
          <p:cNvSpPr/>
          <p:nvPr/>
        </p:nvSpPr>
        <p:spPr>
          <a:xfrm rot="2979297">
            <a:off x="10872451" y="448206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922612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5B9E69F4-8C11-46F1-BF6B-BBFF559EB419}"/>
              </a:ext>
            </a:extLst>
          </p:cNvPr>
          <p:cNvPicPr>
            <a:picLocks noChangeAspect="1"/>
          </p:cNvPicPr>
          <p:nvPr/>
        </p:nvPicPr>
        <p:blipFill>
          <a:blip r:embed="rId2"/>
          <a:stretch>
            <a:fillRect/>
          </a:stretch>
        </p:blipFill>
        <p:spPr>
          <a:xfrm>
            <a:off x="1244474" y="2001728"/>
            <a:ext cx="3200400" cy="3648075"/>
          </a:xfrm>
          <a:prstGeom prst="rect">
            <a:avLst/>
          </a:prstGeom>
        </p:spPr>
      </p:pic>
      <p:pic>
        <p:nvPicPr>
          <p:cNvPr id="7" name="Imagem 6">
            <a:extLst>
              <a:ext uri="{FF2B5EF4-FFF2-40B4-BE49-F238E27FC236}">
                <a16:creationId xmlns:a16="http://schemas.microsoft.com/office/drawing/2014/main" id="{4834C61E-0D38-48B4-B2ED-3DE3244405DC}"/>
              </a:ext>
            </a:extLst>
          </p:cNvPr>
          <p:cNvPicPr>
            <a:picLocks noChangeAspect="1"/>
          </p:cNvPicPr>
          <p:nvPr/>
        </p:nvPicPr>
        <p:blipFill>
          <a:blip r:embed="rId3"/>
          <a:stretch>
            <a:fillRect/>
          </a:stretch>
        </p:blipFill>
        <p:spPr>
          <a:xfrm>
            <a:off x="4661969" y="2196990"/>
            <a:ext cx="3181350" cy="3257550"/>
          </a:xfrm>
          <a:prstGeom prst="rect">
            <a:avLst/>
          </a:prstGeom>
        </p:spPr>
      </p:pic>
      <p:pic>
        <p:nvPicPr>
          <p:cNvPr id="9" name="Imagem 8">
            <a:extLst>
              <a:ext uri="{FF2B5EF4-FFF2-40B4-BE49-F238E27FC236}">
                <a16:creationId xmlns:a16="http://schemas.microsoft.com/office/drawing/2014/main" id="{67AE8D95-9BC3-4E3C-A46E-62CFCABBB1D4}"/>
              </a:ext>
            </a:extLst>
          </p:cNvPr>
          <p:cNvPicPr>
            <a:picLocks noChangeAspect="1"/>
          </p:cNvPicPr>
          <p:nvPr/>
        </p:nvPicPr>
        <p:blipFill>
          <a:blip r:embed="rId4"/>
          <a:stretch>
            <a:fillRect/>
          </a:stretch>
        </p:blipFill>
        <p:spPr>
          <a:xfrm>
            <a:off x="8060414" y="3013246"/>
            <a:ext cx="3162300" cy="1409700"/>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Fill and review the </a:t>
            </a:r>
            <a:r>
              <a:rPr lang="en-US" sz="1900" b="1" i="1" dirty="0"/>
              <a:t>Azure Function</a:t>
            </a:r>
            <a:r>
              <a:rPr lang="en-US" sz="1900" dirty="0"/>
              <a:t> settings, and then click </a:t>
            </a:r>
            <a:r>
              <a:rPr lang="en-US" sz="1900" b="1" i="1" dirty="0"/>
              <a:t>Create </a:t>
            </a:r>
            <a:r>
              <a:rPr lang="en-US" sz="1900" dirty="0"/>
              <a:t>button. </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App</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3606267" y="264597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Seta: para Baixo 14">
            <a:extLst>
              <a:ext uri="{FF2B5EF4-FFF2-40B4-BE49-F238E27FC236}">
                <a16:creationId xmlns:a16="http://schemas.microsoft.com/office/drawing/2014/main" id="{55541419-E604-427B-85C7-80429B4559B8}"/>
              </a:ext>
            </a:extLst>
          </p:cNvPr>
          <p:cNvSpPr/>
          <p:nvPr/>
        </p:nvSpPr>
        <p:spPr>
          <a:xfrm rot="2979297">
            <a:off x="3816271" y="409099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Seta: para Baixo 13">
            <a:extLst>
              <a:ext uri="{FF2B5EF4-FFF2-40B4-BE49-F238E27FC236}">
                <a16:creationId xmlns:a16="http://schemas.microsoft.com/office/drawing/2014/main" id="{D5A5BDB2-2B5E-4EF1-A583-13F428493A47}"/>
              </a:ext>
            </a:extLst>
          </p:cNvPr>
          <p:cNvSpPr/>
          <p:nvPr/>
        </p:nvSpPr>
        <p:spPr>
          <a:xfrm rot="2979297">
            <a:off x="2973620" y="4901916"/>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Seta: para Baixo 17">
            <a:extLst>
              <a:ext uri="{FF2B5EF4-FFF2-40B4-BE49-F238E27FC236}">
                <a16:creationId xmlns:a16="http://schemas.microsoft.com/office/drawing/2014/main" id="{E5D2645C-07D2-45B2-B193-721C340217D1}"/>
              </a:ext>
            </a:extLst>
          </p:cNvPr>
          <p:cNvSpPr/>
          <p:nvPr/>
        </p:nvSpPr>
        <p:spPr>
          <a:xfrm rot="2979297">
            <a:off x="6850941" y="2202713"/>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0" name="Seta: para Baixo 19">
            <a:extLst>
              <a:ext uri="{FF2B5EF4-FFF2-40B4-BE49-F238E27FC236}">
                <a16:creationId xmlns:a16="http://schemas.microsoft.com/office/drawing/2014/main" id="{49C21380-F73C-447B-BDC2-7CD28CF4A15A}"/>
              </a:ext>
            </a:extLst>
          </p:cNvPr>
          <p:cNvSpPr/>
          <p:nvPr/>
        </p:nvSpPr>
        <p:spPr>
          <a:xfrm rot="2979297">
            <a:off x="6358760" y="292346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Seta: para Baixo 20">
            <a:extLst>
              <a:ext uri="{FF2B5EF4-FFF2-40B4-BE49-F238E27FC236}">
                <a16:creationId xmlns:a16="http://schemas.microsoft.com/office/drawing/2014/main" id="{8129B506-59D3-4EF5-81CF-D9ACFEB44548}"/>
              </a:ext>
            </a:extLst>
          </p:cNvPr>
          <p:cNvSpPr/>
          <p:nvPr/>
        </p:nvSpPr>
        <p:spPr>
          <a:xfrm rot="2979297">
            <a:off x="6850939" y="3589282"/>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Seta: para Baixo 21">
            <a:extLst>
              <a:ext uri="{FF2B5EF4-FFF2-40B4-BE49-F238E27FC236}">
                <a16:creationId xmlns:a16="http://schemas.microsoft.com/office/drawing/2014/main" id="{F9D25B0D-F777-435A-BCAC-881D80B76DDE}"/>
              </a:ext>
            </a:extLst>
          </p:cNvPr>
          <p:cNvSpPr/>
          <p:nvPr/>
        </p:nvSpPr>
        <p:spPr>
          <a:xfrm rot="2979297">
            <a:off x="6853170" y="461676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Seta: para Baixo 22">
            <a:extLst>
              <a:ext uri="{FF2B5EF4-FFF2-40B4-BE49-F238E27FC236}">
                <a16:creationId xmlns:a16="http://schemas.microsoft.com/office/drawing/2014/main" id="{D3278AA6-A110-4185-9F75-95EE8BBFD4DE}"/>
              </a:ext>
            </a:extLst>
          </p:cNvPr>
          <p:cNvSpPr/>
          <p:nvPr/>
        </p:nvSpPr>
        <p:spPr>
          <a:xfrm rot="2979297">
            <a:off x="9010731" y="367609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181785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4" grpId="0" animBg="1"/>
      <p:bldP spid="18"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BAED241-309D-4F1D-826F-31FF3FEC7E8C}"/>
              </a:ext>
            </a:extLst>
          </p:cNvPr>
          <p:cNvPicPr>
            <a:picLocks noChangeAspect="1"/>
          </p:cNvPicPr>
          <p:nvPr/>
        </p:nvPicPr>
        <p:blipFill>
          <a:blip r:embed="rId2"/>
          <a:stretch>
            <a:fillRect/>
          </a:stretch>
        </p:blipFill>
        <p:spPr>
          <a:xfrm>
            <a:off x="2650534" y="2152489"/>
            <a:ext cx="6356953" cy="3494818"/>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Wait for the portal page notification to display </a:t>
            </a:r>
            <a:r>
              <a:rPr lang="en-US" sz="1900" b="1" i="1" dirty="0"/>
              <a:t>Deployment succeeded</a:t>
            </a:r>
            <a:r>
              <a:rPr lang="en-US" sz="1900" dirty="0"/>
              <a:t>. Click the </a:t>
            </a:r>
            <a:r>
              <a:rPr lang="en-US" sz="1900" b="1" i="1" dirty="0"/>
              <a:t>Go to resource</a:t>
            </a:r>
            <a:r>
              <a:rPr lang="en-US" sz="1900" dirty="0"/>
              <a:t> button.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App</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4493194" y="1913712"/>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Seta: para Baixo 11">
            <a:extLst>
              <a:ext uri="{FF2B5EF4-FFF2-40B4-BE49-F238E27FC236}">
                <a16:creationId xmlns:a16="http://schemas.microsoft.com/office/drawing/2014/main" id="{79578AAB-6879-4145-BA49-BFE22830CF13}"/>
              </a:ext>
            </a:extLst>
          </p:cNvPr>
          <p:cNvSpPr/>
          <p:nvPr/>
        </p:nvSpPr>
        <p:spPr>
          <a:xfrm rot="13542764">
            <a:off x="2937651" y="509751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Seta: para Baixo 8">
            <a:extLst>
              <a:ext uri="{FF2B5EF4-FFF2-40B4-BE49-F238E27FC236}">
                <a16:creationId xmlns:a16="http://schemas.microsoft.com/office/drawing/2014/main" id="{099BD561-0F36-438A-80CA-E7DD2F1C1D7B}"/>
              </a:ext>
            </a:extLst>
          </p:cNvPr>
          <p:cNvSpPr/>
          <p:nvPr/>
        </p:nvSpPr>
        <p:spPr>
          <a:xfrm rot="2979297">
            <a:off x="5213152" y="3531303"/>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4018865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EB5D55E6-8286-4224-BFD0-4799B4B72BC7}"/>
              </a:ext>
            </a:extLst>
          </p:cNvPr>
          <p:cNvPicPr>
            <a:picLocks noChangeAspect="1"/>
          </p:cNvPicPr>
          <p:nvPr/>
        </p:nvPicPr>
        <p:blipFill>
          <a:blip r:embed="rId2"/>
          <a:stretch>
            <a:fillRect/>
          </a:stretch>
        </p:blipFill>
        <p:spPr>
          <a:xfrm>
            <a:off x="3823314" y="2291934"/>
            <a:ext cx="3380277" cy="3802369"/>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In the portal, navigate to the function app you created previously and expand both your function app and your function. After that click on the </a:t>
            </a:r>
            <a:r>
              <a:rPr lang="en-US" sz="1900" b="1" i="1" dirty="0"/>
              <a:t>“+”</a:t>
            </a:r>
            <a:r>
              <a:rPr lang="en-US" sz="1900" dirty="0"/>
              <a:t> button.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6202115" y="319251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Seta: para Baixo 11">
            <a:extLst>
              <a:ext uri="{FF2B5EF4-FFF2-40B4-BE49-F238E27FC236}">
                <a16:creationId xmlns:a16="http://schemas.microsoft.com/office/drawing/2014/main" id="{79578AAB-6879-4145-BA49-BFE22830CF13}"/>
              </a:ext>
            </a:extLst>
          </p:cNvPr>
          <p:cNvSpPr/>
          <p:nvPr/>
        </p:nvSpPr>
        <p:spPr>
          <a:xfrm rot="2727534">
            <a:off x="6993383" y="473423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440591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3ACA82-AE27-418D-A451-85FE7EED5A81}"/>
              </a:ext>
            </a:extLst>
          </p:cNvPr>
          <p:cNvPicPr>
            <a:picLocks noChangeAspect="1"/>
          </p:cNvPicPr>
          <p:nvPr/>
        </p:nvPicPr>
        <p:blipFill>
          <a:blip r:embed="rId2"/>
          <a:stretch>
            <a:fillRect/>
          </a:stretch>
        </p:blipFill>
        <p:spPr>
          <a:xfrm>
            <a:off x="2854656" y="2188240"/>
            <a:ext cx="6482683" cy="3969618"/>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Click the </a:t>
            </a:r>
            <a:r>
              <a:rPr lang="en-US" sz="1900" b="1" i="1" dirty="0" err="1"/>
              <a:t>Quickstart</a:t>
            </a:r>
            <a:r>
              <a:rPr lang="en-US" sz="1900" dirty="0"/>
              <a:t> button, select the </a:t>
            </a:r>
            <a:r>
              <a:rPr lang="en-US" sz="1900" b="1" i="1" dirty="0"/>
              <a:t>In-portal</a:t>
            </a:r>
            <a:r>
              <a:rPr lang="en-US" sz="1900" dirty="0"/>
              <a:t> option and click </a:t>
            </a:r>
            <a:r>
              <a:rPr lang="en-US" sz="1900" b="1" i="1" dirty="0"/>
              <a:t>Continue</a:t>
            </a:r>
            <a:r>
              <a:rPr lang="en-US" sz="1900" dirty="0"/>
              <a:t> button.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8" name="Seta: para Baixo 7">
            <a:extLst>
              <a:ext uri="{FF2B5EF4-FFF2-40B4-BE49-F238E27FC236}">
                <a16:creationId xmlns:a16="http://schemas.microsoft.com/office/drawing/2014/main" id="{090DE98B-9BA4-432C-89CE-DC789528A088}"/>
              </a:ext>
            </a:extLst>
          </p:cNvPr>
          <p:cNvSpPr/>
          <p:nvPr/>
        </p:nvSpPr>
        <p:spPr>
          <a:xfrm rot="2925926">
            <a:off x="6299806" y="1869371"/>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Seta: para Baixo 11">
            <a:extLst>
              <a:ext uri="{FF2B5EF4-FFF2-40B4-BE49-F238E27FC236}">
                <a16:creationId xmlns:a16="http://schemas.microsoft.com/office/drawing/2014/main" id="{79578AAB-6879-4145-BA49-BFE22830CF13}"/>
              </a:ext>
            </a:extLst>
          </p:cNvPr>
          <p:cNvSpPr/>
          <p:nvPr/>
        </p:nvSpPr>
        <p:spPr>
          <a:xfrm rot="2727534">
            <a:off x="8464830" y="393656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Seta: para Baixo 8">
            <a:extLst>
              <a:ext uri="{FF2B5EF4-FFF2-40B4-BE49-F238E27FC236}">
                <a16:creationId xmlns:a16="http://schemas.microsoft.com/office/drawing/2014/main" id="{1744856C-F5B6-4B76-A744-9AB5777D00FB}"/>
              </a:ext>
            </a:extLst>
          </p:cNvPr>
          <p:cNvSpPr/>
          <p:nvPr/>
        </p:nvSpPr>
        <p:spPr>
          <a:xfrm rot="2727534">
            <a:off x="6168734" y="5506431"/>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901910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77EB2C45-831C-4490-A36A-2140211EAABA}"/>
              </a:ext>
            </a:extLst>
          </p:cNvPr>
          <p:cNvPicPr>
            <a:picLocks noChangeAspect="1"/>
          </p:cNvPicPr>
          <p:nvPr/>
        </p:nvPicPr>
        <p:blipFill>
          <a:blip r:embed="rId2"/>
          <a:stretch>
            <a:fillRect/>
          </a:stretch>
        </p:blipFill>
        <p:spPr>
          <a:xfrm>
            <a:off x="2852928" y="2185416"/>
            <a:ext cx="6483096" cy="4081559"/>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Select the </a:t>
            </a:r>
            <a:r>
              <a:rPr lang="en-US" sz="1900" b="1" i="1" dirty="0"/>
              <a:t>Webhook + API</a:t>
            </a:r>
            <a:r>
              <a:rPr lang="en-US" sz="1900" dirty="0"/>
              <a:t> option, click </a:t>
            </a:r>
            <a:r>
              <a:rPr lang="en-US" sz="1900" b="1" i="1" dirty="0"/>
              <a:t>Create</a:t>
            </a:r>
            <a:r>
              <a:rPr lang="en-US" sz="1900" dirty="0"/>
              <a:t> button and refresh the page.</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12" name="Seta: para Baixo 11">
            <a:extLst>
              <a:ext uri="{FF2B5EF4-FFF2-40B4-BE49-F238E27FC236}">
                <a16:creationId xmlns:a16="http://schemas.microsoft.com/office/drawing/2014/main" id="{79578AAB-6879-4145-BA49-BFE22830CF13}"/>
              </a:ext>
            </a:extLst>
          </p:cNvPr>
          <p:cNvSpPr/>
          <p:nvPr/>
        </p:nvSpPr>
        <p:spPr>
          <a:xfrm rot="2727534">
            <a:off x="5320185" y="3989712"/>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Seta: para Baixo 8">
            <a:extLst>
              <a:ext uri="{FF2B5EF4-FFF2-40B4-BE49-F238E27FC236}">
                <a16:creationId xmlns:a16="http://schemas.microsoft.com/office/drawing/2014/main" id="{1744856C-F5B6-4B76-A744-9AB5777D00FB}"/>
              </a:ext>
            </a:extLst>
          </p:cNvPr>
          <p:cNvSpPr/>
          <p:nvPr/>
        </p:nvSpPr>
        <p:spPr>
          <a:xfrm rot="2727534">
            <a:off x="6570178" y="571479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48211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CA797F5F-0203-4613-A18B-72B18DDB6EB1}"/>
              </a:ext>
            </a:extLst>
          </p:cNvPr>
          <p:cNvPicPr>
            <a:picLocks noChangeAspect="1"/>
          </p:cNvPicPr>
          <p:nvPr/>
        </p:nvPicPr>
        <p:blipFill>
          <a:blip r:embed="rId2"/>
          <a:stretch>
            <a:fillRect/>
          </a:stretch>
        </p:blipFill>
        <p:spPr>
          <a:xfrm>
            <a:off x="1792477" y="1990677"/>
            <a:ext cx="8607044" cy="3884661"/>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sz="1900" dirty="0"/>
              <a:t>After page refresh select the </a:t>
            </a:r>
            <a:r>
              <a:rPr lang="en-US" sz="1900" b="1" i="1" dirty="0"/>
              <a:t>Function</a:t>
            </a:r>
            <a:r>
              <a:rPr lang="en-US" sz="1900" dirty="0"/>
              <a:t> option in the list and </a:t>
            </a:r>
            <a:r>
              <a:rPr lang="en-US" sz="1900" b="1" i="1" dirty="0" err="1"/>
              <a:t>HttpTrigger1</a:t>
            </a:r>
            <a:r>
              <a:rPr lang="en-US" sz="1900" dirty="0"/>
              <a:t> to view your </a:t>
            </a:r>
            <a:r>
              <a:rPr lang="en-US" sz="1900" b="1" i="1" dirty="0"/>
              <a:t>Azure</a:t>
            </a:r>
            <a:r>
              <a:rPr lang="en-US" sz="1900" dirty="0"/>
              <a:t> </a:t>
            </a:r>
            <a:r>
              <a:rPr lang="en-US" sz="1900" b="1" i="1" dirty="0"/>
              <a:t>Function</a:t>
            </a:r>
            <a:r>
              <a:rPr lang="en-US" sz="1900" dirty="0"/>
              <a:t> script.</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979297">
            <a:off x="2986227" y="354207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Baixo 19">
            <a:extLst>
              <a:ext uri="{FF2B5EF4-FFF2-40B4-BE49-F238E27FC236}">
                <a16:creationId xmlns:a16="http://schemas.microsoft.com/office/drawing/2014/main" id="{D54996F0-367C-42FC-932D-51EAA971DB2B}"/>
              </a:ext>
            </a:extLst>
          </p:cNvPr>
          <p:cNvSpPr/>
          <p:nvPr/>
        </p:nvSpPr>
        <p:spPr>
          <a:xfrm rot="7991922">
            <a:off x="9220258" y="384867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47850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0820B65-8283-4F8F-B10A-B71A8D0368D0}"/>
              </a:ext>
            </a:extLst>
          </p:cNvPr>
          <p:cNvPicPr>
            <a:picLocks noChangeAspect="1"/>
          </p:cNvPicPr>
          <p:nvPr/>
        </p:nvPicPr>
        <p:blipFill>
          <a:blip r:embed="rId2"/>
          <a:stretch>
            <a:fillRect/>
          </a:stretch>
        </p:blipFill>
        <p:spPr>
          <a:xfrm>
            <a:off x="1440054" y="1940474"/>
            <a:ext cx="9311890" cy="3676163"/>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sz="1900" dirty="0"/>
              <a:t>Select the </a:t>
            </a:r>
            <a:r>
              <a:rPr lang="en-US" sz="1900" b="1" i="1" dirty="0"/>
              <a:t>Integrate</a:t>
            </a:r>
            <a:r>
              <a:rPr lang="en-US" sz="1900" dirty="0"/>
              <a:t> item in the list to navigate to the next page. Click </a:t>
            </a:r>
            <a:r>
              <a:rPr lang="en-US" sz="1900" b="1" i="1" dirty="0"/>
              <a:t>+ New Output</a:t>
            </a:r>
            <a:r>
              <a:rPr lang="en-US" sz="1900" dirty="0"/>
              <a:t> button.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979297">
            <a:off x="2506725" y="3260512"/>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Baixo 6">
            <a:extLst>
              <a:ext uri="{FF2B5EF4-FFF2-40B4-BE49-F238E27FC236}">
                <a16:creationId xmlns:a16="http://schemas.microsoft.com/office/drawing/2014/main" id="{54383390-A054-459B-985B-392D14B9A629}"/>
              </a:ext>
            </a:extLst>
          </p:cNvPr>
          <p:cNvSpPr/>
          <p:nvPr/>
        </p:nvSpPr>
        <p:spPr>
          <a:xfrm rot="2979297">
            <a:off x="9126832" y="263389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71713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2765D74E-7B2D-4CF7-9D82-516C316AC311}"/>
              </a:ext>
            </a:extLst>
          </p:cNvPr>
          <p:cNvPicPr>
            <a:picLocks noChangeAspect="1"/>
          </p:cNvPicPr>
          <p:nvPr/>
        </p:nvPicPr>
        <p:blipFill>
          <a:blip r:embed="rId2"/>
          <a:stretch>
            <a:fillRect/>
          </a:stretch>
        </p:blipFill>
        <p:spPr>
          <a:xfrm>
            <a:off x="2347330" y="1950657"/>
            <a:ext cx="7497337" cy="4165187"/>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sz="1900" dirty="0"/>
              <a:t>Select the </a:t>
            </a:r>
            <a:r>
              <a:rPr lang="en-US" sz="1900" b="1" i="1" dirty="0"/>
              <a:t>Azure</a:t>
            </a:r>
            <a:r>
              <a:rPr lang="en-US" sz="1900" dirty="0"/>
              <a:t> </a:t>
            </a:r>
            <a:r>
              <a:rPr lang="en-US" sz="1900" b="1" i="1" dirty="0"/>
              <a:t>Cosmo</a:t>
            </a:r>
            <a:r>
              <a:rPr lang="en-US" sz="1900" dirty="0"/>
              <a:t> </a:t>
            </a:r>
            <a:r>
              <a:rPr lang="en-US" sz="1900" b="1" i="1" dirty="0"/>
              <a:t>DB</a:t>
            </a:r>
            <a:r>
              <a:rPr lang="en-US" sz="1900" dirty="0"/>
              <a:t> item in the list and click </a:t>
            </a:r>
            <a:r>
              <a:rPr lang="en-US" sz="1900" b="1" i="1" dirty="0"/>
              <a:t>Select</a:t>
            </a:r>
            <a:r>
              <a:rPr lang="en-US" sz="1900" dirty="0"/>
              <a:t> button.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18760939">
            <a:off x="2137123" y="433310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Baixo 10">
            <a:extLst>
              <a:ext uri="{FF2B5EF4-FFF2-40B4-BE49-F238E27FC236}">
                <a16:creationId xmlns:a16="http://schemas.microsoft.com/office/drawing/2014/main" id="{B63F95C3-AB82-40FF-B143-84B864E29008}"/>
              </a:ext>
            </a:extLst>
          </p:cNvPr>
          <p:cNvSpPr/>
          <p:nvPr/>
        </p:nvSpPr>
        <p:spPr>
          <a:xfrm rot="8000776">
            <a:off x="3103563" y="600505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6239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An </a:t>
            </a:r>
            <a:r>
              <a:rPr lang="en-US" b="1" i="1" dirty="0"/>
              <a:t>Azure subscription</a:t>
            </a:r>
            <a:r>
              <a:rPr lang="en-US" dirty="0"/>
              <a:t> (free account).</a:t>
            </a:r>
          </a:p>
          <a:p>
            <a:pPr algn="just"/>
            <a:r>
              <a:rPr lang="en-US" dirty="0"/>
              <a:t>Main supported languages:</a:t>
            </a:r>
          </a:p>
          <a:p>
            <a:pPr algn="just"/>
            <a:endParaRPr lang="en-US" kern="0" dirty="0">
              <a:solidFill>
                <a:srgbClr val="595959"/>
              </a:solidFill>
              <a:latin typeface="Segoe UI Light" panose="020B0502040204020203" pitchFamily="34" charset="0"/>
              <a:ea typeface="+mn-ea"/>
              <a:cs typeface="Segoe UI Light" panose="020B0502040204020203" pitchFamily="34" charset="0"/>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Prerequisites and more!</a:t>
            </a:r>
          </a:p>
        </p:txBody>
      </p:sp>
      <p:graphicFrame>
        <p:nvGraphicFramePr>
          <p:cNvPr id="3" name="Tabela 2">
            <a:extLst>
              <a:ext uri="{FF2B5EF4-FFF2-40B4-BE49-F238E27FC236}">
                <a16:creationId xmlns:a16="http://schemas.microsoft.com/office/drawing/2014/main" id="{272FE9A6-F73C-4911-83DD-AA535E4BFC4C}"/>
              </a:ext>
            </a:extLst>
          </p:cNvPr>
          <p:cNvGraphicFramePr>
            <a:graphicFrameLocks noGrp="1"/>
          </p:cNvGraphicFramePr>
          <p:nvPr>
            <p:extLst>
              <p:ext uri="{D42A27DB-BD31-4B8C-83A1-F6EECF244321}">
                <p14:modId xmlns:p14="http://schemas.microsoft.com/office/powerpoint/2010/main" val="1562338437"/>
              </p:ext>
            </p:extLst>
          </p:nvPr>
        </p:nvGraphicFramePr>
        <p:xfrm>
          <a:off x="2031999" y="2777649"/>
          <a:ext cx="8128000" cy="1844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98027755"/>
                    </a:ext>
                  </a:extLst>
                </a:gridCol>
                <a:gridCol w="4064000">
                  <a:extLst>
                    <a:ext uri="{9D8B030D-6E8A-4147-A177-3AD203B41FA5}">
                      <a16:colId xmlns:a16="http://schemas.microsoft.com/office/drawing/2014/main" val="2221288489"/>
                    </a:ext>
                  </a:extLst>
                </a:gridCol>
              </a:tblGrid>
              <a:tr h="370840">
                <a:tc>
                  <a:txBody>
                    <a:bodyPr/>
                    <a:lstStyle/>
                    <a:p>
                      <a:r>
                        <a:rPr lang="en-US" dirty="0"/>
                        <a:t>Language</a:t>
                      </a:r>
                      <a:endParaRPr lang="pt-BR" dirty="0"/>
                    </a:p>
                  </a:txBody>
                  <a:tcPr/>
                </a:tc>
                <a:tc>
                  <a:txBody>
                    <a:bodyPr/>
                    <a:lstStyle/>
                    <a:p>
                      <a:r>
                        <a:rPr lang="en-US" dirty="0"/>
                        <a:t>Extension</a:t>
                      </a:r>
                      <a:endParaRPr lang="pt-BR" dirty="0"/>
                    </a:p>
                  </a:txBody>
                  <a:tcPr/>
                </a:tc>
                <a:extLst>
                  <a:ext uri="{0D108BD9-81ED-4DB2-BD59-A6C34878D82A}">
                    <a16:rowId xmlns:a16="http://schemas.microsoft.com/office/drawing/2014/main" val="1710292543"/>
                  </a:ext>
                </a:extLst>
              </a:tr>
              <a:tr h="370840">
                <a:tc>
                  <a:txBody>
                    <a:bodyPr/>
                    <a:lstStyle/>
                    <a:p>
                      <a:r>
                        <a:rPr lang="en-US" dirty="0"/>
                        <a:t>C#</a:t>
                      </a:r>
                      <a:endParaRPr lang="pt-BR" dirty="0"/>
                    </a:p>
                  </a:txBody>
                  <a:tcPr/>
                </a:tc>
                <a:tc>
                  <a:txBody>
                    <a:bodyPr/>
                    <a:lstStyle/>
                    <a:p>
                      <a:r>
                        <a:rPr lang="en-US" dirty="0"/>
                        <a:t>C# for VS Code</a:t>
                      </a:r>
                      <a:endParaRPr lang="pt-BR" dirty="0"/>
                    </a:p>
                  </a:txBody>
                  <a:tcPr/>
                </a:tc>
                <a:extLst>
                  <a:ext uri="{0D108BD9-81ED-4DB2-BD59-A6C34878D82A}">
                    <a16:rowId xmlns:a16="http://schemas.microsoft.com/office/drawing/2014/main" val="1347445886"/>
                  </a:ext>
                </a:extLst>
              </a:tr>
              <a:tr h="370840">
                <a:tc>
                  <a:txBody>
                    <a:bodyPr/>
                    <a:lstStyle/>
                    <a:p>
                      <a:r>
                        <a:rPr lang="en-US" dirty="0"/>
                        <a:t>Java</a:t>
                      </a:r>
                      <a:endParaRPr lang="pt-BR" dirty="0"/>
                    </a:p>
                  </a:txBody>
                  <a:tcPr/>
                </a:tc>
                <a:tc>
                  <a:txBody>
                    <a:bodyPr/>
                    <a:lstStyle/>
                    <a:p>
                      <a:r>
                        <a:rPr lang="en-US" dirty="0"/>
                        <a:t>Debugger for Java * + Maven 3+</a:t>
                      </a:r>
                      <a:endParaRPr lang="pt-BR" dirty="0"/>
                    </a:p>
                  </a:txBody>
                  <a:tcPr/>
                </a:tc>
                <a:extLst>
                  <a:ext uri="{0D108BD9-81ED-4DB2-BD59-A6C34878D82A}">
                    <a16:rowId xmlns:a16="http://schemas.microsoft.com/office/drawing/2014/main" val="1566944350"/>
                  </a:ext>
                </a:extLst>
              </a:tr>
              <a:tr h="185420">
                <a:tc>
                  <a:txBody>
                    <a:bodyPr/>
                    <a:lstStyle/>
                    <a:p>
                      <a:r>
                        <a:rPr lang="en-US" b="0" i="0" dirty="0"/>
                        <a:t>Typescript</a:t>
                      </a:r>
                      <a:endParaRPr lang="pt-BR" b="0" i="0" dirty="0"/>
                    </a:p>
                  </a:txBody>
                  <a:tcPr/>
                </a:tc>
                <a:tc>
                  <a:txBody>
                    <a:bodyPr/>
                    <a:lstStyle/>
                    <a:p>
                      <a:r>
                        <a:rPr lang="en-US" b="0" i="0" dirty="0" err="1"/>
                        <a:t>.Net</a:t>
                      </a:r>
                      <a:r>
                        <a:rPr lang="en-US" b="0" i="0" dirty="0"/>
                        <a:t> Core 2.2 (preview)</a:t>
                      </a:r>
                      <a:endParaRPr lang="pt-BR" b="0" i="0" dirty="0"/>
                    </a:p>
                  </a:txBody>
                  <a:tcPr/>
                </a:tc>
                <a:extLst>
                  <a:ext uri="{0D108BD9-81ED-4DB2-BD59-A6C34878D82A}">
                    <a16:rowId xmlns:a16="http://schemas.microsoft.com/office/drawing/2014/main" val="3972768562"/>
                  </a:ext>
                </a:extLst>
              </a:tr>
              <a:tr h="185420">
                <a:tc>
                  <a:txBody>
                    <a:bodyPr/>
                    <a:lstStyle/>
                    <a:p>
                      <a:r>
                        <a:rPr lang="en-US" b="0" i="0" dirty="0" err="1"/>
                        <a:t>Javascript</a:t>
                      </a:r>
                      <a:endParaRPr lang="pt-BR" b="0" i="0" dirty="0"/>
                    </a:p>
                  </a:txBody>
                  <a:tcPr/>
                </a:tc>
                <a:tc>
                  <a:txBody>
                    <a:bodyPr/>
                    <a:lstStyle/>
                    <a:p>
                      <a:r>
                        <a:rPr lang="en-US" b="0" i="0" dirty="0"/>
                        <a:t>Node 8.0+</a:t>
                      </a:r>
                      <a:endParaRPr lang="pt-BR" b="0" i="0" dirty="0"/>
                    </a:p>
                  </a:txBody>
                  <a:tcPr/>
                </a:tc>
                <a:extLst>
                  <a:ext uri="{0D108BD9-81ED-4DB2-BD59-A6C34878D82A}">
                    <a16:rowId xmlns:a16="http://schemas.microsoft.com/office/drawing/2014/main" val="838019008"/>
                  </a:ext>
                </a:extLst>
              </a:tr>
            </a:tbl>
          </a:graphicData>
        </a:graphic>
      </p:graphicFrame>
    </p:spTree>
    <p:extLst>
      <p:ext uri="{BB962C8B-B14F-4D97-AF65-F5344CB8AC3E}">
        <p14:creationId xmlns:p14="http://schemas.microsoft.com/office/powerpoint/2010/main" val="3839013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3A42C76-F108-47B6-B936-6E7FB877C3D6}"/>
              </a:ext>
            </a:extLst>
          </p:cNvPr>
          <p:cNvPicPr>
            <a:picLocks noChangeAspect="1"/>
          </p:cNvPicPr>
          <p:nvPr/>
        </p:nvPicPr>
        <p:blipFill>
          <a:blip r:embed="rId2"/>
          <a:stretch>
            <a:fillRect/>
          </a:stretch>
        </p:blipFill>
        <p:spPr>
          <a:xfrm>
            <a:off x="6550929" y="3548991"/>
            <a:ext cx="2981325" cy="1209675"/>
          </a:xfrm>
          <a:prstGeom prst="rect">
            <a:avLst/>
          </a:prstGeom>
        </p:spPr>
      </p:pic>
      <p:pic>
        <p:nvPicPr>
          <p:cNvPr id="3" name="Imagem 2">
            <a:extLst>
              <a:ext uri="{FF2B5EF4-FFF2-40B4-BE49-F238E27FC236}">
                <a16:creationId xmlns:a16="http://schemas.microsoft.com/office/drawing/2014/main" id="{5AFFD6F7-0753-430C-A30F-2BB32CE7FDE8}"/>
              </a:ext>
            </a:extLst>
          </p:cNvPr>
          <p:cNvPicPr>
            <a:picLocks noChangeAspect="1"/>
          </p:cNvPicPr>
          <p:nvPr/>
        </p:nvPicPr>
        <p:blipFill>
          <a:blip r:embed="rId3"/>
          <a:stretch>
            <a:fillRect/>
          </a:stretch>
        </p:blipFill>
        <p:spPr>
          <a:xfrm>
            <a:off x="1068695" y="2937265"/>
            <a:ext cx="3857625" cy="2724150"/>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sz="1900" dirty="0"/>
              <a:t>After reload page, scroll down page. </a:t>
            </a:r>
          </a:p>
          <a:p>
            <a:pPr algn="just"/>
            <a:r>
              <a:rPr lang="en-US" sz="1900" dirty="0"/>
              <a:t>If you get an </a:t>
            </a:r>
            <a:r>
              <a:rPr lang="en-US" sz="1900" b="1" i="1" dirty="0"/>
              <a:t>Extensions</a:t>
            </a:r>
            <a:r>
              <a:rPr lang="en-US" sz="1900" dirty="0"/>
              <a:t> not installed message, choose Install to install the </a:t>
            </a:r>
            <a:r>
              <a:rPr lang="en-US" sz="1900" b="1" i="1" dirty="0"/>
              <a:t>Azure Cosmos DB</a:t>
            </a:r>
            <a:r>
              <a:rPr lang="en-US" sz="1900" dirty="0"/>
              <a:t> bindings extension in the function app. Installation may take a minute or two.</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18760939">
            <a:off x="966245" y="4656486"/>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Baixo 10">
            <a:extLst>
              <a:ext uri="{FF2B5EF4-FFF2-40B4-BE49-F238E27FC236}">
                <a16:creationId xmlns:a16="http://schemas.microsoft.com/office/drawing/2014/main" id="{B63F95C3-AB82-40FF-B143-84B864E29008}"/>
              </a:ext>
            </a:extLst>
          </p:cNvPr>
          <p:cNvSpPr/>
          <p:nvPr/>
        </p:nvSpPr>
        <p:spPr>
          <a:xfrm rot="18608053">
            <a:off x="6214176" y="3792429"/>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92647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59172A74-870D-4485-89CD-E7F74CF0EB30}"/>
              </a:ext>
            </a:extLst>
          </p:cNvPr>
          <p:cNvPicPr>
            <a:picLocks noChangeAspect="1"/>
          </p:cNvPicPr>
          <p:nvPr/>
        </p:nvPicPr>
        <p:blipFill>
          <a:blip r:embed="rId2"/>
          <a:stretch>
            <a:fillRect/>
          </a:stretch>
        </p:blipFill>
        <p:spPr>
          <a:xfrm>
            <a:off x="2319685" y="2010631"/>
            <a:ext cx="7552628" cy="3999644"/>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sz="1900" dirty="0"/>
              <a:t>Use the </a:t>
            </a:r>
            <a:r>
              <a:rPr lang="en-US" sz="1900" b="1" i="1" dirty="0"/>
              <a:t>Azure Cosmos DB output settings </a:t>
            </a:r>
            <a:r>
              <a:rPr lang="en-US" sz="1900" dirty="0"/>
              <a:t>as specified in the table</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519398">
            <a:off x="4200100" y="2958769"/>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Baixo 9">
            <a:extLst>
              <a:ext uri="{FF2B5EF4-FFF2-40B4-BE49-F238E27FC236}">
                <a16:creationId xmlns:a16="http://schemas.microsoft.com/office/drawing/2014/main" id="{C701A261-B723-4682-9428-0A2B4737D5AC}"/>
              </a:ext>
            </a:extLst>
          </p:cNvPr>
          <p:cNvSpPr/>
          <p:nvPr/>
        </p:nvSpPr>
        <p:spPr>
          <a:xfrm rot="2519398">
            <a:off x="8010099" y="2926499"/>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Seta: para Baixo 11">
            <a:extLst>
              <a:ext uri="{FF2B5EF4-FFF2-40B4-BE49-F238E27FC236}">
                <a16:creationId xmlns:a16="http://schemas.microsoft.com/office/drawing/2014/main" id="{E5998C47-6A43-4A66-B049-626B2F17D80B}"/>
              </a:ext>
            </a:extLst>
          </p:cNvPr>
          <p:cNvSpPr/>
          <p:nvPr/>
        </p:nvSpPr>
        <p:spPr>
          <a:xfrm rot="2519398">
            <a:off x="4341348" y="3773971"/>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para Baixo 12">
            <a:extLst>
              <a:ext uri="{FF2B5EF4-FFF2-40B4-BE49-F238E27FC236}">
                <a16:creationId xmlns:a16="http://schemas.microsoft.com/office/drawing/2014/main" id="{A1DA9FD9-2809-4AA7-970E-F63D4C86951B}"/>
              </a:ext>
            </a:extLst>
          </p:cNvPr>
          <p:cNvSpPr/>
          <p:nvPr/>
        </p:nvSpPr>
        <p:spPr>
          <a:xfrm rot="2519398">
            <a:off x="7338460" y="359156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83743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59172A74-870D-4485-89CD-E7F74CF0EB30}"/>
              </a:ext>
            </a:extLst>
          </p:cNvPr>
          <p:cNvPicPr>
            <a:picLocks noChangeAspect="1"/>
          </p:cNvPicPr>
          <p:nvPr/>
        </p:nvPicPr>
        <p:blipFill>
          <a:blip r:embed="rId2"/>
          <a:stretch>
            <a:fillRect/>
          </a:stretch>
        </p:blipFill>
        <p:spPr>
          <a:xfrm>
            <a:off x="2319685" y="2010631"/>
            <a:ext cx="7552628" cy="3999644"/>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sz="1900" dirty="0"/>
              <a:t>Select </a:t>
            </a:r>
            <a:r>
              <a:rPr lang="en-US" sz="1900" b="1" i="1" dirty="0"/>
              <a:t>New</a:t>
            </a:r>
            <a:r>
              <a:rPr lang="en-US" sz="1900" dirty="0"/>
              <a:t> to create an application setting for your account connection. Click </a:t>
            </a:r>
            <a:r>
              <a:rPr lang="en-US" sz="1900" b="1" i="1" dirty="0"/>
              <a:t>Select</a:t>
            </a:r>
            <a:r>
              <a:rPr lang="en-US" sz="1900" dirty="0"/>
              <a:t> button.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519398">
            <a:off x="5092198" y="431921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DBB24DE2-BFF2-4A0F-A078-D9C5041D4ACB}"/>
              </a:ext>
            </a:extLst>
          </p:cNvPr>
          <p:cNvPicPr>
            <a:picLocks noChangeAspect="1"/>
          </p:cNvPicPr>
          <p:nvPr/>
        </p:nvPicPr>
        <p:blipFill>
          <a:blip r:embed="rId3"/>
          <a:stretch>
            <a:fillRect/>
          </a:stretch>
        </p:blipFill>
        <p:spPr>
          <a:xfrm>
            <a:off x="6575151" y="3761001"/>
            <a:ext cx="4695825" cy="2381250"/>
          </a:xfrm>
          <a:prstGeom prst="rect">
            <a:avLst/>
          </a:prstGeom>
        </p:spPr>
        <p:style>
          <a:lnRef idx="2">
            <a:schemeClr val="accent1"/>
          </a:lnRef>
          <a:fillRef idx="1">
            <a:schemeClr val="lt1"/>
          </a:fillRef>
          <a:effectRef idx="0">
            <a:schemeClr val="accent1"/>
          </a:effectRef>
          <a:fontRef idx="minor">
            <a:schemeClr val="dk1"/>
          </a:fontRef>
        </p:style>
      </p:pic>
      <p:sp>
        <p:nvSpPr>
          <p:cNvPr id="11" name="Seta: para Baixo 10">
            <a:extLst>
              <a:ext uri="{FF2B5EF4-FFF2-40B4-BE49-F238E27FC236}">
                <a16:creationId xmlns:a16="http://schemas.microsoft.com/office/drawing/2014/main" id="{EE584774-D90C-43FC-8534-92529A688FF0}"/>
              </a:ext>
            </a:extLst>
          </p:cNvPr>
          <p:cNvSpPr/>
          <p:nvPr/>
        </p:nvSpPr>
        <p:spPr>
          <a:xfrm rot="2519398">
            <a:off x="8155065" y="545591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79392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F0B9F46F-F695-404D-BF2D-2EAFAADCCE77}"/>
              </a:ext>
            </a:extLst>
          </p:cNvPr>
          <p:cNvPicPr>
            <a:picLocks noChangeAspect="1"/>
          </p:cNvPicPr>
          <p:nvPr/>
        </p:nvPicPr>
        <p:blipFill>
          <a:blip r:embed="rId2"/>
          <a:stretch>
            <a:fillRect/>
          </a:stretch>
        </p:blipFill>
        <p:spPr>
          <a:xfrm>
            <a:off x="2322576" y="2011680"/>
            <a:ext cx="7552944" cy="4053954"/>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sz="1900" dirty="0"/>
              <a:t>After all the configuration has been completed, click the </a:t>
            </a:r>
            <a:r>
              <a:rPr lang="en-US" sz="1900" b="1" i="1" dirty="0"/>
              <a:t>Save</a:t>
            </a:r>
            <a:r>
              <a:rPr lang="en-US" sz="1900" dirty="0"/>
              <a:t> button.</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519398">
            <a:off x="4462858" y="434613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Baixo 10">
            <a:extLst>
              <a:ext uri="{FF2B5EF4-FFF2-40B4-BE49-F238E27FC236}">
                <a16:creationId xmlns:a16="http://schemas.microsoft.com/office/drawing/2014/main" id="{5EF8B15F-8325-46BF-899A-6DDD5FEACDEA}"/>
              </a:ext>
            </a:extLst>
          </p:cNvPr>
          <p:cNvSpPr/>
          <p:nvPr/>
        </p:nvSpPr>
        <p:spPr>
          <a:xfrm rot="7936367">
            <a:off x="3217382" y="573400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Seta: para Baixo 13">
            <a:extLst>
              <a:ext uri="{FF2B5EF4-FFF2-40B4-BE49-F238E27FC236}">
                <a16:creationId xmlns:a16="http://schemas.microsoft.com/office/drawing/2014/main" id="{095B08F5-EA37-4B0B-BD4C-BF763CB107BC}"/>
              </a:ext>
            </a:extLst>
          </p:cNvPr>
          <p:cNvSpPr/>
          <p:nvPr/>
        </p:nvSpPr>
        <p:spPr>
          <a:xfrm rot="2519398">
            <a:off x="4411524" y="4975109"/>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4888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FC20C53-A7AA-4DA3-A70C-4EEE8F7A3C06}"/>
              </a:ext>
            </a:extLst>
          </p:cNvPr>
          <p:cNvPicPr>
            <a:picLocks noChangeAspect="1"/>
          </p:cNvPicPr>
          <p:nvPr/>
        </p:nvPicPr>
        <p:blipFill>
          <a:blip r:embed="rId2"/>
          <a:stretch>
            <a:fillRect/>
          </a:stretch>
        </p:blipFill>
        <p:spPr>
          <a:xfrm>
            <a:off x="2349553" y="1968418"/>
            <a:ext cx="7492891" cy="4241389"/>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Click </a:t>
            </a:r>
            <a:r>
              <a:rPr lang="en-US" b="1" i="1" dirty="0" err="1"/>
              <a:t>HttpTrigger1</a:t>
            </a:r>
            <a:r>
              <a:rPr lang="en-US" dirty="0"/>
              <a:t> link and replace the existing </a:t>
            </a:r>
            <a:r>
              <a:rPr lang="en-US" b="1" i="1" dirty="0"/>
              <a:t>JavaScript</a:t>
            </a:r>
            <a:r>
              <a:rPr lang="en-US" dirty="0"/>
              <a:t> function with the following </a:t>
            </a:r>
            <a:r>
              <a:rPr lang="en-US" b="1" i="1" dirty="0"/>
              <a:t>code</a:t>
            </a:r>
            <a:r>
              <a:rPr lang="en-US" dirty="0"/>
              <a:t>:</a:t>
            </a:r>
            <a:endParaRPr lang="en-US" sz="1900" dirty="0"/>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519398">
            <a:off x="3853258" y="404133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Baixo 9">
            <a:extLst>
              <a:ext uri="{FF2B5EF4-FFF2-40B4-BE49-F238E27FC236}">
                <a16:creationId xmlns:a16="http://schemas.microsoft.com/office/drawing/2014/main" id="{C7829563-E0B1-4463-9083-2346D080F1B9}"/>
              </a:ext>
            </a:extLst>
          </p:cNvPr>
          <p:cNvSpPr/>
          <p:nvPr/>
        </p:nvSpPr>
        <p:spPr>
          <a:xfrm rot="8365402">
            <a:off x="7841933" y="467412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90003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E6DEAAD-12A8-481F-BC42-415333404837}"/>
              </a:ext>
            </a:extLst>
          </p:cNvPr>
          <p:cNvPicPr>
            <a:picLocks noChangeAspect="1"/>
          </p:cNvPicPr>
          <p:nvPr/>
        </p:nvPicPr>
        <p:blipFill>
          <a:blip r:embed="rId2"/>
          <a:stretch>
            <a:fillRect/>
          </a:stretch>
        </p:blipFill>
        <p:spPr>
          <a:xfrm>
            <a:off x="1061544" y="2350915"/>
            <a:ext cx="10068910" cy="2697507"/>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dirty="0"/>
              <a:t>Click on the </a:t>
            </a:r>
            <a:r>
              <a:rPr lang="en-US" b="1" i="1" dirty="0"/>
              <a:t>right </a:t>
            </a:r>
            <a:r>
              <a:rPr lang="en-US" dirty="0"/>
              <a:t>button to open the panel and click the </a:t>
            </a:r>
            <a:r>
              <a:rPr lang="en-US" b="1" i="1" dirty="0"/>
              <a:t>Test</a:t>
            </a:r>
            <a:r>
              <a:rPr lang="en-US" dirty="0"/>
              <a:t> tab to open the test panel:</a:t>
            </a:r>
            <a:endParaRPr lang="en-US" sz="1900" dirty="0"/>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Test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519398">
            <a:off x="10920246" y="2114433"/>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3501B28C-3A79-4AFC-92A5-DAEF11DCBA5D}"/>
              </a:ext>
            </a:extLst>
          </p:cNvPr>
          <p:cNvPicPr>
            <a:picLocks noChangeAspect="1"/>
          </p:cNvPicPr>
          <p:nvPr/>
        </p:nvPicPr>
        <p:blipFill>
          <a:blip r:embed="rId3"/>
          <a:stretch>
            <a:fillRect/>
          </a:stretch>
        </p:blipFill>
        <p:spPr>
          <a:xfrm>
            <a:off x="7114847" y="2977978"/>
            <a:ext cx="2909165" cy="3213757"/>
          </a:xfrm>
          <a:prstGeom prst="rect">
            <a:avLst/>
          </a:prstGeom>
        </p:spPr>
        <p:style>
          <a:lnRef idx="2">
            <a:schemeClr val="accent1"/>
          </a:lnRef>
          <a:fillRef idx="1">
            <a:schemeClr val="lt1"/>
          </a:fillRef>
          <a:effectRef idx="0">
            <a:schemeClr val="accent1"/>
          </a:effectRef>
          <a:fontRef idx="minor">
            <a:schemeClr val="dk1"/>
          </a:fontRef>
        </p:style>
      </p:pic>
      <p:sp>
        <p:nvSpPr>
          <p:cNvPr id="11" name="Seta: Curva para a Esquerda 10">
            <a:extLst>
              <a:ext uri="{FF2B5EF4-FFF2-40B4-BE49-F238E27FC236}">
                <a16:creationId xmlns:a16="http://schemas.microsoft.com/office/drawing/2014/main" id="{3DCBCF93-2F1E-483A-AAA6-211C31D886FD}"/>
              </a:ext>
            </a:extLst>
          </p:cNvPr>
          <p:cNvSpPr/>
          <p:nvPr/>
        </p:nvSpPr>
        <p:spPr>
          <a:xfrm flipH="1">
            <a:off x="6411310" y="2520453"/>
            <a:ext cx="546090" cy="1074086"/>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12" name="Seta: para Baixo 11">
            <a:extLst>
              <a:ext uri="{FF2B5EF4-FFF2-40B4-BE49-F238E27FC236}">
                <a16:creationId xmlns:a16="http://schemas.microsoft.com/office/drawing/2014/main" id="{CCC7277A-F502-465A-A6DC-94E31C691810}"/>
              </a:ext>
            </a:extLst>
          </p:cNvPr>
          <p:cNvSpPr/>
          <p:nvPr/>
        </p:nvSpPr>
        <p:spPr>
          <a:xfrm rot="8042511">
            <a:off x="7930053" y="3192516"/>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434423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38C9D587-1EB7-4B7A-96CA-1A1CA13E4194}"/>
              </a:ext>
            </a:extLst>
          </p:cNvPr>
          <p:cNvPicPr>
            <a:picLocks noChangeAspect="1"/>
          </p:cNvPicPr>
          <p:nvPr/>
        </p:nvPicPr>
        <p:blipFill>
          <a:blip r:embed="rId2"/>
          <a:stretch>
            <a:fillRect/>
          </a:stretch>
        </p:blipFill>
        <p:spPr>
          <a:xfrm>
            <a:off x="6233276" y="1524000"/>
            <a:ext cx="4514850" cy="2762250"/>
          </a:xfrm>
          <a:prstGeom prst="rect">
            <a:avLst/>
          </a:prstGeom>
        </p:spPr>
      </p:pic>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dirty="0"/>
              <a:t>Select </a:t>
            </a:r>
            <a:r>
              <a:rPr lang="en-US" b="1" i="1" dirty="0"/>
              <a:t>HTTP method </a:t>
            </a:r>
            <a:r>
              <a:rPr lang="en-US" dirty="0"/>
              <a:t>with </a:t>
            </a:r>
            <a:r>
              <a:rPr lang="en-US" b="1" i="1" dirty="0"/>
              <a:t>GET</a:t>
            </a:r>
            <a:r>
              <a:rPr lang="en-US" dirty="0"/>
              <a:t> option.</a:t>
            </a:r>
          </a:p>
          <a:p>
            <a:pPr algn="just"/>
            <a:endParaRPr lang="en-US" dirty="0"/>
          </a:p>
          <a:p>
            <a:pPr algn="just"/>
            <a:r>
              <a:rPr lang="en-US" dirty="0"/>
              <a:t>Use the </a:t>
            </a:r>
            <a:r>
              <a:rPr lang="en-US" b="1" i="1" dirty="0"/>
              <a:t>Query fields </a:t>
            </a:r>
            <a:r>
              <a:rPr lang="en-US" dirty="0"/>
              <a:t>to fill the json request that going to be used to add an item and test.</a:t>
            </a:r>
          </a:p>
          <a:p>
            <a:pPr algn="just"/>
            <a:endParaRPr lang="en-US" dirty="0"/>
          </a:p>
          <a:p>
            <a:pPr algn="just"/>
            <a:r>
              <a:rPr lang="en-US" dirty="0"/>
              <a:t>Add 3 fields like image beside.</a:t>
            </a:r>
          </a:p>
          <a:p>
            <a:pPr algn="just"/>
            <a:endParaRPr lang="en-US" sz="1900" dirty="0"/>
          </a:p>
          <a:p>
            <a:pPr algn="just"/>
            <a:r>
              <a:rPr lang="en-US" sz="1900" dirty="0"/>
              <a:t>Click </a:t>
            </a:r>
            <a:r>
              <a:rPr lang="en-US" sz="1900" b="1" i="1" dirty="0"/>
              <a:t>Save</a:t>
            </a:r>
            <a:r>
              <a:rPr lang="en-US" sz="1900" dirty="0"/>
              <a:t> </a:t>
            </a:r>
            <a:r>
              <a:rPr lang="en-US" sz="1900" b="1" i="1" dirty="0"/>
              <a:t>and</a:t>
            </a:r>
            <a:r>
              <a:rPr lang="en-US" sz="1900" dirty="0"/>
              <a:t> </a:t>
            </a:r>
            <a:r>
              <a:rPr lang="en-US" sz="1900" b="1" i="1" dirty="0"/>
              <a:t>run</a:t>
            </a:r>
            <a:r>
              <a:rPr lang="en-US" sz="1900" dirty="0"/>
              <a:t> button.</a:t>
            </a:r>
          </a:p>
          <a:p>
            <a:pPr algn="just"/>
            <a:endParaRPr lang="en-US" sz="1900" dirty="0"/>
          </a:p>
          <a:p>
            <a:pPr algn="just"/>
            <a:endParaRPr lang="en-US" sz="1900" dirty="0"/>
          </a:p>
          <a:p>
            <a:pPr algn="just"/>
            <a:r>
              <a:rPr lang="en-US" sz="1900" dirty="0"/>
              <a:t>* You can use a </a:t>
            </a:r>
            <a:r>
              <a:rPr lang="en-US" sz="1900" b="1" i="1" dirty="0"/>
              <a:t>Request body</a:t>
            </a:r>
            <a:r>
              <a:rPr lang="en-US" sz="1900" dirty="0"/>
              <a:t> to fill writing too.</a:t>
            </a:r>
          </a:p>
        </p:txBody>
      </p:sp>
      <p:sp>
        <p:nvSpPr>
          <p:cNvPr id="6" name="Espaço Reservado para Conteúdo 5">
            <a:extLst>
              <a:ext uri="{FF2B5EF4-FFF2-40B4-BE49-F238E27FC236}">
                <a16:creationId xmlns:a16="http://schemas.microsoft.com/office/drawing/2014/main" id="{6141F811-E57C-4654-A1D8-F66A2B09CB9C}"/>
              </a:ext>
            </a:extLst>
          </p:cNvPr>
          <p:cNvSpPr>
            <a:spLocks noGrp="1"/>
          </p:cNvSpPr>
          <p:nvPr>
            <p:ph sz="half" idx="2"/>
          </p:nvPr>
        </p:nvSpPr>
        <p:spPr/>
        <p:txBody>
          <a:bodyPr/>
          <a:lstStyle/>
          <a:p>
            <a:endParaRPr lang="pt-BR" dirty="0"/>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Test an Azure Function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519398">
            <a:off x="6977751" y="180071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Curva para a Esquerda 10">
            <a:extLst>
              <a:ext uri="{FF2B5EF4-FFF2-40B4-BE49-F238E27FC236}">
                <a16:creationId xmlns:a16="http://schemas.microsoft.com/office/drawing/2014/main" id="{3DCBCF93-2F1E-483A-AAA6-211C31D886FD}"/>
              </a:ext>
            </a:extLst>
          </p:cNvPr>
          <p:cNvSpPr/>
          <p:nvPr/>
        </p:nvSpPr>
        <p:spPr>
          <a:xfrm flipH="1">
            <a:off x="7058563" y="4317675"/>
            <a:ext cx="546090" cy="1074086"/>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14" name="Seta: para Baixo 13">
            <a:extLst>
              <a:ext uri="{FF2B5EF4-FFF2-40B4-BE49-F238E27FC236}">
                <a16:creationId xmlns:a16="http://schemas.microsoft.com/office/drawing/2014/main" id="{E5CE197D-FB3A-42E8-A222-5D481E464FA4}"/>
              </a:ext>
            </a:extLst>
          </p:cNvPr>
          <p:cNvSpPr/>
          <p:nvPr/>
        </p:nvSpPr>
        <p:spPr>
          <a:xfrm rot="2519398">
            <a:off x="9232220" y="237022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a:extLst>
              <a:ext uri="{FF2B5EF4-FFF2-40B4-BE49-F238E27FC236}">
                <a16:creationId xmlns:a16="http://schemas.microsoft.com/office/drawing/2014/main" id="{C29F4302-E758-4128-B01C-5ECA38E62327}"/>
              </a:ext>
            </a:extLst>
          </p:cNvPr>
          <p:cNvPicPr>
            <a:picLocks noChangeAspect="1"/>
          </p:cNvPicPr>
          <p:nvPr/>
        </p:nvPicPr>
        <p:blipFill>
          <a:blip r:embed="rId3"/>
          <a:stretch>
            <a:fillRect/>
          </a:stretch>
        </p:blipFill>
        <p:spPr>
          <a:xfrm>
            <a:off x="7706647" y="4892133"/>
            <a:ext cx="3771900" cy="628650"/>
          </a:xfrm>
          <a:prstGeom prst="rect">
            <a:avLst/>
          </a:prstGeom>
        </p:spPr>
      </p:pic>
      <p:sp>
        <p:nvSpPr>
          <p:cNvPr id="18" name="Seta: para Baixo 17">
            <a:extLst>
              <a:ext uri="{FF2B5EF4-FFF2-40B4-BE49-F238E27FC236}">
                <a16:creationId xmlns:a16="http://schemas.microsoft.com/office/drawing/2014/main" id="{054935B2-CB76-4E27-972B-6171952E4827}"/>
              </a:ext>
            </a:extLst>
          </p:cNvPr>
          <p:cNvSpPr/>
          <p:nvPr/>
        </p:nvSpPr>
        <p:spPr>
          <a:xfrm rot="2519398">
            <a:off x="11140835" y="476951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109277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4"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A2979904-8237-4569-A438-FF14E090D0BB}"/>
              </a:ext>
            </a:extLst>
          </p:cNvPr>
          <p:cNvPicPr>
            <a:picLocks noChangeAspect="1"/>
          </p:cNvPicPr>
          <p:nvPr/>
        </p:nvPicPr>
        <p:blipFill>
          <a:blip r:embed="rId2"/>
          <a:stretch>
            <a:fillRect/>
          </a:stretch>
        </p:blipFill>
        <p:spPr>
          <a:xfrm>
            <a:off x="905557" y="2606523"/>
            <a:ext cx="10373710" cy="2532368"/>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Wait for the test page to display </a:t>
            </a:r>
            <a:r>
              <a:rPr lang="en-US" sz="1900" b="1" i="1" dirty="0"/>
              <a:t>Status: 200 OK </a:t>
            </a:r>
            <a:r>
              <a:rPr lang="en-US" sz="1900" dirty="0"/>
              <a:t>in the output console (right side). For more details check the </a:t>
            </a:r>
            <a:r>
              <a:rPr lang="en-US" sz="1900" b="1" i="1" dirty="0"/>
              <a:t>Logs</a:t>
            </a:r>
            <a:r>
              <a:rPr lang="en-US" sz="1900" dirty="0"/>
              <a:t> and </a:t>
            </a:r>
            <a:r>
              <a:rPr lang="en-US" sz="1900" b="1" i="1" dirty="0"/>
              <a:t>Console</a:t>
            </a:r>
            <a:r>
              <a:rPr lang="en-US" sz="1900" dirty="0"/>
              <a:t> panel.</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Test an Azure Function | Integrate</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10807971" y="2235103"/>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Seta: para Baixo 11">
            <a:extLst>
              <a:ext uri="{FF2B5EF4-FFF2-40B4-BE49-F238E27FC236}">
                <a16:creationId xmlns:a16="http://schemas.microsoft.com/office/drawing/2014/main" id="{79578AAB-6879-4145-BA49-BFE22830CF13}"/>
              </a:ext>
            </a:extLst>
          </p:cNvPr>
          <p:cNvSpPr/>
          <p:nvPr/>
        </p:nvSpPr>
        <p:spPr>
          <a:xfrm rot="2435594">
            <a:off x="1707940" y="281454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58545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ço Reservado para Conteúdo 6">
            <a:extLst>
              <a:ext uri="{FF2B5EF4-FFF2-40B4-BE49-F238E27FC236}">
                <a16:creationId xmlns:a16="http://schemas.microsoft.com/office/drawing/2014/main" id="{884ACE06-CF35-41AB-8069-DB2A1ACA4037}"/>
              </a:ext>
            </a:extLst>
          </p:cNvPr>
          <p:cNvPicPr>
            <a:picLocks noGrp="1" noChangeAspect="1"/>
          </p:cNvPicPr>
          <p:nvPr>
            <p:ph sz="half" idx="2"/>
          </p:nvPr>
        </p:nvPicPr>
        <p:blipFill>
          <a:blip r:embed="rId2"/>
          <a:stretch>
            <a:fillRect/>
          </a:stretch>
        </p:blipFill>
        <p:spPr>
          <a:xfrm>
            <a:off x="6294438" y="2070538"/>
            <a:ext cx="5331090" cy="3033206"/>
          </a:xfrm>
          <a:prstGeom prst="rect">
            <a:avLst/>
          </a:prstGeom>
        </p:spPr>
      </p:pic>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sz="1900" dirty="0"/>
              <a:t>You must have to access </a:t>
            </a:r>
            <a:r>
              <a:rPr lang="en-US" sz="1900" b="1" i="1" dirty="0"/>
              <a:t>Dashboard</a:t>
            </a:r>
            <a:r>
              <a:rPr lang="en-US" sz="1900" dirty="0"/>
              <a:t> and find your </a:t>
            </a:r>
            <a:r>
              <a:rPr lang="en-US" sz="1900" b="1" i="1" dirty="0"/>
              <a:t>Azure Cosmos DB</a:t>
            </a:r>
            <a:r>
              <a:rPr lang="en-US" sz="1900" dirty="0"/>
              <a:t> resource.</a:t>
            </a:r>
          </a:p>
          <a:p>
            <a:pPr algn="just"/>
            <a:endParaRPr lang="en-US" sz="1900" dirty="0"/>
          </a:p>
          <a:p>
            <a:pPr algn="just"/>
            <a:r>
              <a:rPr lang="en-US" sz="1900" dirty="0"/>
              <a:t>Select:</a:t>
            </a:r>
          </a:p>
          <a:p>
            <a:pPr algn="just"/>
            <a:r>
              <a:rPr lang="en-US" sz="1900" b="1" i="1" dirty="0"/>
              <a:t>    &gt; Dashboard</a:t>
            </a:r>
          </a:p>
          <a:p>
            <a:pPr algn="just"/>
            <a:r>
              <a:rPr lang="en-US" sz="1900" dirty="0"/>
              <a:t>        &gt; </a:t>
            </a:r>
            <a:r>
              <a:rPr lang="en-US" sz="1900" b="1" i="1" dirty="0" err="1"/>
              <a:t>serverlesslabcosmodb</a:t>
            </a:r>
            <a:endParaRPr lang="en-US" sz="1900" dirty="0"/>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Check data on Azure Cosmos DB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979297">
            <a:off x="7177226" y="287921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Baixo 19">
            <a:extLst>
              <a:ext uri="{FF2B5EF4-FFF2-40B4-BE49-F238E27FC236}">
                <a16:creationId xmlns:a16="http://schemas.microsoft.com/office/drawing/2014/main" id="{D54996F0-367C-42FC-932D-51EAA971DB2B}"/>
              </a:ext>
            </a:extLst>
          </p:cNvPr>
          <p:cNvSpPr/>
          <p:nvPr/>
        </p:nvSpPr>
        <p:spPr>
          <a:xfrm rot="2979297">
            <a:off x="9454435" y="319251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96066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F0C167A5-F6DD-4632-9C6F-270321D50940}"/>
              </a:ext>
            </a:extLst>
          </p:cNvPr>
          <p:cNvPicPr>
            <a:picLocks noChangeAspect="1"/>
          </p:cNvPicPr>
          <p:nvPr/>
        </p:nvPicPr>
        <p:blipFill>
          <a:blip r:embed="rId2"/>
          <a:stretch>
            <a:fillRect/>
          </a:stretch>
        </p:blipFill>
        <p:spPr>
          <a:xfrm>
            <a:off x="943377" y="2239043"/>
            <a:ext cx="10305244" cy="3289397"/>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Select </a:t>
            </a:r>
            <a:r>
              <a:rPr lang="en-US" sz="1900" b="1" i="1" dirty="0"/>
              <a:t>Data</a:t>
            </a:r>
            <a:r>
              <a:rPr lang="en-US" sz="1900" dirty="0"/>
              <a:t> </a:t>
            </a:r>
            <a:r>
              <a:rPr lang="en-US" sz="1900" b="1" i="1" dirty="0"/>
              <a:t>Explorer</a:t>
            </a:r>
            <a:r>
              <a:rPr lang="en-US" sz="1900" dirty="0"/>
              <a:t> item, expand </a:t>
            </a:r>
            <a:r>
              <a:rPr lang="en-US" sz="1900" b="1" i="1" dirty="0" err="1"/>
              <a:t>taskDatabase</a:t>
            </a:r>
            <a:r>
              <a:rPr lang="en-US" sz="1900" dirty="0"/>
              <a:t>, expand </a:t>
            </a:r>
            <a:r>
              <a:rPr lang="en-US" sz="1900" b="1" i="1" dirty="0" err="1"/>
              <a:t>taskCollection</a:t>
            </a:r>
            <a:r>
              <a:rPr lang="en-US" sz="1900" dirty="0"/>
              <a:t>, click on </a:t>
            </a:r>
            <a:r>
              <a:rPr lang="en-US" sz="1900" b="1" i="1" dirty="0"/>
              <a:t>Documents</a:t>
            </a:r>
            <a:r>
              <a:rPr lang="en-US" sz="1900" dirty="0"/>
              <a:t> and </a:t>
            </a:r>
            <a:r>
              <a:rPr lang="en-US" sz="1900" b="1" i="1" dirty="0"/>
              <a:t>hash </a:t>
            </a:r>
            <a:r>
              <a:rPr lang="en-US" sz="1900" b="1" i="1" dirty="0" err="1"/>
              <a:t>indetificator</a:t>
            </a:r>
            <a:r>
              <a:rPr lang="en-US" sz="1900" b="1" i="1" dirty="0"/>
              <a:t> </a:t>
            </a:r>
            <a:r>
              <a:rPr lang="en-US" sz="1900" dirty="0"/>
              <a:t>like image. Check the data.</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Check data on Azure Cosmos DB | Integrate</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1926729" y="4368703"/>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Seta: para Baixo 8">
            <a:extLst>
              <a:ext uri="{FF2B5EF4-FFF2-40B4-BE49-F238E27FC236}">
                <a16:creationId xmlns:a16="http://schemas.microsoft.com/office/drawing/2014/main" id="{14B94810-C70C-4E58-9516-643A6EEC5957}"/>
              </a:ext>
            </a:extLst>
          </p:cNvPr>
          <p:cNvSpPr/>
          <p:nvPr/>
        </p:nvSpPr>
        <p:spPr>
          <a:xfrm rot="2979297">
            <a:off x="4254771" y="3191893"/>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Seta: para Baixo 9">
            <a:extLst>
              <a:ext uri="{FF2B5EF4-FFF2-40B4-BE49-F238E27FC236}">
                <a16:creationId xmlns:a16="http://schemas.microsoft.com/office/drawing/2014/main" id="{E1738487-77BB-43F3-A72E-EC8317E624F4}"/>
              </a:ext>
            </a:extLst>
          </p:cNvPr>
          <p:cNvSpPr/>
          <p:nvPr/>
        </p:nvSpPr>
        <p:spPr>
          <a:xfrm rot="2979297">
            <a:off x="6356839" y="3505201"/>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Seta: para Baixo 10">
            <a:extLst>
              <a:ext uri="{FF2B5EF4-FFF2-40B4-BE49-F238E27FC236}">
                <a16:creationId xmlns:a16="http://schemas.microsoft.com/office/drawing/2014/main" id="{350B15D5-87BE-4BC7-BFF7-0DC01C1DF7C1}"/>
              </a:ext>
            </a:extLst>
          </p:cNvPr>
          <p:cNvSpPr/>
          <p:nvPr/>
        </p:nvSpPr>
        <p:spPr>
          <a:xfrm rot="8307153">
            <a:off x="9193923" y="497555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33883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Espaço Reservado para Conteúdo 21">
            <a:extLst>
              <a:ext uri="{FF2B5EF4-FFF2-40B4-BE49-F238E27FC236}">
                <a16:creationId xmlns:a16="http://schemas.microsoft.com/office/drawing/2014/main" id="{AE148B1B-3385-4203-A387-AB6F33BB0041}"/>
              </a:ext>
            </a:extLst>
          </p:cNvPr>
          <p:cNvPicPr>
            <a:picLocks noGrp="1" noChangeAspect="1"/>
          </p:cNvPicPr>
          <p:nvPr>
            <p:ph sz="half" idx="2"/>
          </p:nvPr>
        </p:nvPicPr>
        <p:blipFill>
          <a:blip r:embed="rId2"/>
          <a:stretch>
            <a:fillRect/>
          </a:stretch>
        </p:blipFill>
        <p:spPr>
          <a:xfrm>
            <a:off x="6619356" y="1385298"/>
            <a:ext cx="4157280" cy="4490040"/>
          </a:xfrm>
          <a:prstGeom prst="rect">
            <a:avLst/>
          </a:prstGeom>
        </p:spPr>
      </p:pic>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sz="1900" dirty="0"/>
              <a:t>You must have an </a:t>
            </a:r>
            <a:r>
              <a:rPr lang="en-US" sz="1900" b="1" i="1" dirty="0"/>
              <a:t>Azure Cosmos DB</a:t>
            </a:r>
            <a:r>
              <a:rPr lang="en-US" sz="1900" dirty="0"/>
              <a:t> account that uses the </a:t>
            </a:r>
            <a:r>
              <a:rPr lang="en-US" sz="1900" b="1" i="1" dirty="0"/>
              <a:t>SQL API</a:t>
            </a:r>
            <a:r>
              <a:rPr lang="en-US" sz="1900" dirty="0"/>
              <a:t> before you create the output binding.</a:t>
            </a:r>
          </a:p>
          <a:p>
            <a:pPr algn="just"/>
            <a:r>
              <a:rPr lang="en-US" sz="1900" dirty="0"/>
              <a:t>Sign in to the </a:t>
            </a:r>
            <a:r>
              <a:rPr lang="en-US" sz="1900" b="1" i="1" dirty="0"/>
              <a:t>Azure portal</a:t>
            </a:r>
            <a:r>
              <a:rPr lang="en-US" sz="1900" dirty="0"/>
              <a:t>.</a:t>
            </a:r>
          </a:p>
          <a:p>
            <a:pPr algn="just"/>
            <a:r>
              <a:rPr lang="en-US" sz="1900" dirty="0"/>
              <a:t>Select:</a:t>
            </a:r>
          </a:p>
          <a:p>
            <a:pPr algn="just"/>
            <a:r>
              <a:rPr lang="en-US" sz="1900" b="1" i="1" dirty="0"/>
              <a:t>    &gt; Create a resource </a:t>
            </a:r>
          </a:p>
          <a:p>
            <a:pPr algn="just"/>
            <a:r>
              <a:rPr lang="en-US" sz="1900" dirty="0"/>
              <a:t>        &gt; </a:t>
            </a:r>
            <a:r>
              <a:rPr lang="en-US" sz="1900" b="1" i="1" dirty="0"/>
              <a:t>Databases</a:t>
            </a:r>
            <a:r>
              <a:rPr lang="en-US" sz="1900" dirty="0"/>
              <a:t> </a:t>
            </a:r>
          </a:p>
          <a:p>
            <a:pPr algn="just"/>
            <a:r>
              <a:rPr lang="en-US" sz="1900" dirty="0"/>
              <a:t>            &gt; </a:t>
            </a:r>
            <a:r>
              <a:rPr lang="en-US" sz="1900" b="1" i="1" dirty="0"/>
              <a:t>Azure Cosmos DB</a:t>
            </a:r>
            <a:endParaRPr lang="en-US" sz="1900" dirty="0"/>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Cosmos DB</a:t>
            </a:r>
          </a:p>
        </p:txBody>
      </p:sp>
      <p:sp>
        <p:nvSpPr>
          <p:cNvPr id="19" name="Seta: para Baixo 18">
            <a:extLst>
              <a:ext uri="{FF2B5EF4-FFF2-40B4-BE49-F238E27FC236}">
                <a16:creationId xmlns:a16="http://schemas.microsoft.com/office/drawing/2014/main" id="{678C3B12-4BF0-46E3-B92F-21FA9C48EF98}"/>
              </a:ext>
            </a:extLst>
          </p:cNvPr>
          <p:cNvSpPr/>
          <p:nvPr/>
        </p:nvSpPr>
        <p:spPr>
          <a:xfrm rot="2979297">
            <a:off x="7280971" y="1833852"/>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Baixo 19">
            <a:extLst>
              <a:ext uri="{FF2B5EF4-FFF2-40B4-BE49-F238E27FC236}">
                <a16:creationId xmlns:a16="http://schemas.microsoft.com/office/drawing/2014/main" id="{D54996F0-367C-42FC-932D-51EAA971DB2B}"/>
              </a:ext>
            </a:extLst>
          </p:cNvPr>
          <p:cNvSpPr/>
          <p:nvPr/>
        </p:nvSpPr>
        <p:spPr>
          <a:xfrm rot="2979297">
            <a:off x="8407604" y="3970026"/>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Seta: para Baixo 20">
            <a:extLst>
              <a:ext uri="{FF2B5EF4-FFF2-40B4-BE49-F238E27FC236}">
                <a16:creationId xmlns:a16="http://schemas.microsoft.com/office/drawing/2014/main" id="{D316EF4A-0C41-4352-BC9C-DBF6F18CC183}"/>
              </a:ext>
            </a:extLst>
          </p:cNvPr>
          <p:cNvSpPr/>
          <p:nvPr/>
        </p:nvSpPr>
        <p:spPr>
          <a:xfrm rot="2979297">
            <a:off x="10158660" y="5236219"/>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33668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CA797F5F-0203-4613-A18B-72B18DDB6EB1}"/>
              </a:ext>
            </a:extLst>
          </p:cNvPr>
          <p:cNvPicPr>
            <a:picLocks noChangeAspect="1"/>
          </p:cNvPicPr>
          <p:nvPr/>
        </p:nvPicPr>
        <p:blipFill>
          <a:blip r:embed="rId2"/>
          <a:stretch>
            <a:fillRect/>
          </a:stretch>
        </p:blipFill>
        <p:spPr>
          <a:xfrm>
            <a:off x="2236307" y="2343145"/>
            <a:ext cx="7719383" cy="3484028"/>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p:txBody>
          <a:bodyPr/>
          <a:lstStyle/>
          <a:p>
            <a:pPr algn="just"/>
            <a:r>
              <a:rPr lang="en-US" sz="1800" dirty="0"/>
              <a:t>Click the </a:t>
            </a:r>
            <a:r>
              <a:rPr lang="en-US" sz="1800" b="1" i="1" dirty="0"/>
              <a:t>"&lt;/&gt; Get function URL</a:t>
            </a:r>
            <a:r>
              <a:rPr lang="en-US" sz="1800" dirty="0"/>
              <a:t>“ link like the image below.</a:t>
            </a:r>
          </a:p>
          <a:p>
            <a:pPr algn="just"/>
            <a:r>
              <a:rPr lang="en-US" sz="1800" dirty="0"/>
              <a:t>Using the button to </a:t>
            </a:r>
            <a:r>
              <a:rPr lang="en-US" sz="1800" b="1" i="1" dirty="0"/>
              <a:t>copy</a:t>
            </a:r>
            <a:r>
              <a:rPr lang="en-US" sz="1800" dirty="0"/>
              <a:t> the URL.</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Test an Azure Function | Integrate + Browser</a:t>
            </a:r>
          </a:p>
        </p:txBody>
      </p:sp>
      <p:sp>
        <p:nvSpPr>
          <p:cNvPr id="19" name="Seta: para Baixo 18">
            <a:extLst>
              <a:ext uri="{FF2B5EF4-FFF2-40B4-BE49-F238E27FC236}">
                <a16:creationId xmlns:a16="http://schemas.microsoft.com/office/drawing/2014/main" id="{678C3B12-4BF0-46E3-B92F-21FA9C48EF98}"/>
              </a:ext>
            </a:extLst>
          </p:cNvPr>
          <p:cNvSpPr/>
          <p:nvPr/>
        </p:nvSpPr>
        <p:spPr>
          <a:xfrm rot="2979297">
            <a:off x="3438174" y="384686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Baixo 19">
            <a:extLst>
              <a:ext uri="{FF2B5EF4-FFF2-40B4-BE49-F238E27FC236}">
                <a16:creationId xmlns:a16="http://schemas.microsoft.com/office/drawing/2014/main" id="{D54996F0-367C-42FC-932D-51EAA971DB2B}"/>
              </a:ext>
            </a:extLst>
          </p:cNvPr>
          <p:cNvSpPr/>
          <p:nvPr/>
        </p:nvSpPr>
        <p:spPr>
          <a:xfrm rot="7991922">
            <a:off x="8389941" y="287740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B4D44EE9-3F26-47AD-AC22-72572F99F79A}"/>
              </a:ext>
            </a:extLst>
          </p:cNvPr>
          <p:cNvPicPr>
            <a:picLocks noChangeAspect="1"/>
          </p:cNvPicPr>
          <p:nvPr/>
        </p:nvPicPr>
        <p:blipFill>
          <a:blip r:embed="rId3"/>
          <a:stretch>
            <a:fillRect/>
          </a:stretch>
        </p:blipFill>
        <p:spPr>
          <a:xfrm>
            <a:off x="5640387" y="4795837"/>
            <a:ext cx="5153025" cy="1076325"/>
          </a:xfrm>
          <a:prstGeom prst="rect">
            <a:avLst/>
          </a:prstGeom>
        </p:spPr>
        <p:style>
          <a:lnRef idx="2">
            <a:schemeClr val="accent1"/>
          </a:lnRef>
          <a:fillRef idx="1">
            <a:schemeClr val="lt1"/>
          </a:fillRef>
          <a:effectRef idx="0">
            <a:schemeClr val="accent1"/>
          </a:effectRef>
          <a:fontRef idx="minor">
            <a:schemeClr val="dk1"/>
          </a:fontRef>
        </p:style>
      </p:pic>
      <p:sp>
        <p:nvSpPr>
          <p:cNvPr id="9" name="Seta: Curva para a Esquerda 8">
            <a:extLst>
              <a:ext uri="{FF2B5EF4-FFF2-40B4-BE49-F238E27FC236}">
                <a16:creationId xmlns:a16="http://schemas.microsoft.com/office/drawing/2014/main" id="{5288FA6C-5F6B-45C4-A761-3DBB3703C201}"/>
              </a:ext>
            </a:extLst>
          </p:cNvPr>
          <p:cNvSpPr/>
          <p:nvPr/>
        </p:nvSpPr>
        <p:spPr>
          <a:xfrm>
            <a:off x="10942105" y="4179358"/>
            <a:ext cx="495656" cy="1510242"/>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Tree>
    <p:extLst>
      <p:ext uri="{BB962C8B-B14F-4D97-AF65-F5344CB8AC3E}">
        <p14:creationId xmlns:p14="http://schemas.microsoft.com/office/powerpoint/2010/main" val="1684234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D144940-524A-4D90-BA8F-B9CC4EB37C16}"/>
              </a:ext>
            </a:extLst>
          </p:cNvPr>
          <p:cNvPicPr>
            <a:picLocks noChangeAspect="1"/>
          </p:cNvPicPr>
          <p:nvPr/>
        </p:nvPicPr>
        <p:blipFill>
          <a:blip r:embed="rId2"/>
          <a:stretch>
            <a:fillRect/>
          </a:stretch>
        </p:blipFill>
        <p:spPr>
          <a:xfrm>
            <a:off x="331075" y="3834605"/>
            <a:ext cx="11529848" cy="1086054"/>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351338"/>
          </a:xfrm>
        </p:spPr>
        <p:txBody>
          <a:bodyPr/>
          <a:lstStyle/>
          <a:p>
            <a:pPr algn="just"/>
            <a:r>
              <a:rPr lang="en-US" sz="1900" dirty="0"/>
              <a:t>Paste the URL for the HTTP request into your browser's address bar.  Append the query string in the end and execute the request.</a:t>
            </a:r>
          </a:p>
          <a:p>
            <a:pPr algn="just"/>
            <a:endParaRPr lang="en-US" sz="1900" dirty="0"/>
          </a:p>
          <a:p>
            <a:pPr algn="just"/>
            <a:r>
              <a:rPr lang="en-US" sz="1900" b="1" i="1" dirty="0"/>
              <a:t>	&amp;name=&lt;</a:t>
            </a:r>
            <a:r>
              <a:rPr lang="en-US" sz="1900" b="1" i="1" dirty="0" err="1"/>
              <a:t>yourname</a:t>
            </a:r>
            <a:r>
              <a:rPr lang="en-US" sz="1900" b="1" i="1" dirty="0"/>
              <a:t>&gt;</a:t>
            </a:r>
          </a:p>
          <a:p>
            <a:pPr algn="just"/>
            <a:r>
              <a:rPr lang="en-US" sz="1900" b="1" i="1" dirty="0"/>
              <a:t>	&amp;task=&lt;</a:t>
            </a:r>
            <a:r>
              <a:rPr lang="en-US" sz="1900" b="1" i="1" dirty="0" err="1"/>
              <a:t>yourname</a:t>
            </a:r>
            <a:r>
              <a:rPr lang="en-US" sz="1900" b="1" i="1" dirty="0"/>
              <a:t>&gt;</a:t>
            </a:r>
          </a:p>
          <a:p>
            <a:pPr algn="just"/>
            <a:r>
              <a:rPr lang="en-US" sz="1900" b="1" i="1" dirty="0"/>
              <a:t>	&amp;</a:t>
            </a:r>
            <a:r>
              <a:rPr lang="en-US" sz="1900" b="1" i="1" dirty="0" err="1"/>
              <a:t>dueDate</a:t>
            </a:r>
            <a:r>
              <a:rPr lang="en-US" sz="1900" b="1" i="1" dirty="0"/>
              <a:t>=&lt;</a:t>
            </a:r>
            <a:r>
              <a:rPr lang="en-US" sz="1900" b="1" i="1" dirty="0" err="1"/>
              <a:t>yourname</a:t>
            </a:r>
            <a:r>
              <a:rPr lang="en-US" sz="1900" b="1" i="1" dirty="0"/>
              <a:t>&gt;</a:t>
            </a:r>
          </a:p>
          <a:p>
            <a:pPr algn="just"/>
            <a:endParaRPr lang="en-US" sz="1900" b="1" i="1" dirty="0"/>
          </a:p>
          <a:p>
            <a:pPr algn="just"/>
            <a:endParaRPr lang="en-US" sz="1900" b="1" i="1" dirty="0"/>
          </a:p>
          <a:p>
            <a:pPr algn="just"/>
            <a:endParaRPr lang="en-US" sz="1900" b="1" i="1" dirty="0"/>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Test an Azure Function | Integrate + Browser</a:t>
            </a:r>
          </a:p>
        </p:txBody>
      </p:sp>
      <p:sp>
        <p:nvSpPr>
          <p:cNvPr id="9" name="Seta: para Baixo 8">
            <a:extLst>
              <a:ext uri="{FF2B5EF4-FFF2-40B4-BE49-F238E27FC236}">
                <a16:creationId xmlns:a16="http://schemas.microsoft.com/office/drawing/2014/main" id="{DC909AC4-4AD6-451C-B5F7-7FAB6CB8EC4A}"/>
              </a:ext>
            </a:extLst>
          </p:cNvPr>
          <p:cNvSpPr/>
          <p:nvPr/>
        </p:nvSpPr>
        <p:spPr>
          <a:xfrm rot="2979297">
            <a:off x="9498147" y="367859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2013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495CD16F-02C7-42CE-8177-512D0D9F8C86}"/>
              </a:ext>
            </a:extLst>
          </p:cNvPr>
          <p:cNvPicPr>
            <a:picLocks noChangeAspect="1"/>
          </p:cNvPicPr>
          <p:nvPr/>
        </p:nvPicPr>
        <p:blipFill>
          <a:blip r:embed="rId2"/>
          <a:stretch>
            <a:fillRect/>
          </a:stretch>
        </p:blipFill>
        <p:spPr>
          <a:xfrm>
            <a:off x="1302187" y="2375893"/>
            <a:ext cx="9587625" cy="2958107"/>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351338"/>
          </a:xfrm>
        </p:spPr>
        <p:txBody>
          <a:bodyPr/>
          <a:lstStyle/>
          <a:p>
            <a:pPr algn="just"/>
            <a:r>
              <a:rPr lang="en-US" sz="1900" dirty="0"/>
              <a:t>The following shows the response </a:t>
            </a:r>
            <a:r>
              <a:rPr lang="en-US" sz="1900" b="1" i="1" dirty="0"/>
              <a:t>status 200</a:t>
            </a:r>
            <a:r>
              <a:rPr lang="en-US" sz="1900" dirty="0"/>
              <a:t> in the browser to the </a:t>
            </a:r>
            <a:r>
              <a:rPr lang="en-US" sz="1900" b="1" i="1" dirty="0"/>
              <a:t>GET</a:t>
            </a:r>
            <a:r>
              <a:rPr lang="en-US" sz="1900" dirty="0"/>
              <a:t> request using </a:t>
            </a:r>
            <a:r>
              <a:rPr lang="en-US" sz="1900" b="1" i="1" dirty="0" err="1"/>
              <a:t>F12</a:t>
            </a:r>
            <a:r>
              <a:rPr lang="en-US" sz="1900" dirty="0"/>
              <a:t> or </a:t>
            </a:r>
            <a:r>
              <a:rPr lang="en-US" sz="1900" b="1" i="1" dirty="0"/>
              <a:t>Network</a:t>
            </a:r>
            <a:r>
              <a:rPr lang="en-US" sz="1900" dirty="0"/>
              <a:t> console of your browser.</a:t>
            </a:r>
            <a:endParaRPr lang="en-US" sz="1900" b="1" i="1" dirty="0"/>
          </a:p>
          <a:p>
            <a:pPr algn="just"/>
            <a:endParaRPr lang="en-US" sz="1900" b="1" i="1" dirty="0"/>
          </a:p>
          <a:p>
            <a:pPr algn="just"/>
            <a:endParaRPr lang="en-US" sz="1900" b="1" i="1" dirty="0"/>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Test an Azure Function | Integrate + Browser</a:t>
            </a:r>
          </a:p>
        </p:txBody>
      </p:sp>
      <p:sp>
        <p:nvSpPr>
          <p:cNvPr id="9" name="Seta: para Baixo 8">
            <a:extLst>
              <a:ext uri="{FF2B5EF4-FFF2-40B4-BE49-F238E27FC236}">
                <a16:creationId xmlns:a16="http://schemas.microsoft.com/office/drawing/2014/main" id="{DC909AC4-4AD6-451C-B5F7-7FAB6CB8EC4A}"/>
              </a:ext>
            </a:extLst>
          </p:cNvPr>
          <p:cNvSpPr/>
          <p:nvPr/>
        </p:nvSpPr>
        <p:spPr>
          <a:xfrm rot="2979297">
            <a:off x="4800023" y="450891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10464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ço Reservado para Conteúdo 6">
            <a:extLst>
              <a:ext uri="{FF2B5EF4-FFF2-40B4-BE49-F238E27FC236}">
                <a16:creationId xmlns:a16="http://schemas.microsoft.com/office/drawing/2014/main" id="{884ACE06-CF35-41AB-8069-DB2A1ACA4037}"/>
              </a:ext>
            </a:extLst>
          </p:cNvPr>
          <p:cNvPicPr>
            <a:picLocks noGrp="1" noChangeAspect="1"/>
          </p:cNvPicPr>
          <p:nvPr>
            <p:ph sz="half" idx="2"/>
          </p:nvPr>
        </p:nvPicPr>
        <p:blipFill>
          <a:blip r:embed="rId2"/>
          <a:stretch>
            <a:fillRect/>
          </a:stretch>
        </p:blipFill>
        <p:spPr>
          <a:xfrm>
            <a:off x="6294438" y="2070538"/>
            <a:ext cx="5331090" cy="3033206"/>
          </a:xfrm>
          <a:prstGeom prst="rect">
            <a:avLst/>
          </a:prstGeom>
        </p:spPr>
      </p:pic>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sz="1900" dirty="0"/>
              <a:t>You must have to access </a:t>
            </a:r>
            <a:r>
              <a:rPr lang="en-US" sz="1900" b="1" i="1" dirty="0"/>
              <a:t>Dashboard</a:t>
            </a:r>
            <a:r>
              <a:rPr lang="en-US" sz="1900" dirty="0"/>
              <a:t> and find your </a:t>
            </a:r>
            <a:r>
              <a:rPr lang="en-US" sz="1900" b="1" i="1" dirty="0"/>
              <a:t>Azure Cosmos DB</a:t>
            </a:r>
            <a:r>
              <a:rPr lang="en-US" sz="1900" dirty="0"/>
              <a:t> resource.</a:t>
            </a:r>
          </a:p>
          <a:p>
            <a:pPr algn="just"/>
            <a:endParaRPr lang="en-US" sz="1900" dirty="0"/>
          </a:p>
          <a:p>
            <a:pPr algn="just"/>
            <a:r>
              <a:rPr lang="en-US" sz="1900" dirty="0"/>
              <a:t>Select:</a:t>
            </a:r>
          </a:p>
          <a:p>
            <a:pPr algn="just"/>
            <a:r>
              <a:rPr lang="en-US" sz="1900" b="1" i="1" dirty="0"/>
              <a:t>    &gt; Dashboard</a:t>
            </a:r>
          </a:p>
          <a:p>
            <a:pPr algn="just"/>
            <a:r>
              <a:rPr lang="en-US" sz="1900" dirty="0"/>
              <a:t>        &gt; </a:t>
            </a:r>
            <a:r>
              <a:rPr lang="en-US" sz="1900" b="1" i="1" dirty="0" err="1"/>
              <a:t>serverlesslabcosmodb</a:t>
            </a:r>
            <a:endParaRPr lang="en-US" sz="1900" dirty="0"/>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Check data on Azure Cosmos DB | Integrate</a:t>
            </a:r>
          </a:p>
        </p:txBody>
      </p:sp>
      <p:sp>
        <p:nvSpPr>
          <p:cNvPr id="19" name="Seta: para Baixo 18">
            <a:extLst>
              <a:ext uri="{FF2B5EF4-FFF2-40B4-BE49-F238E27FC236}">
                <a16:creationId xmlns:a16="http://schemas.microsoft.com/office/drawing/2014/main" id="{678C3B12-4BF0-46E3-B92F-21FA9C48EF98}"/>
              </a:ext>
            </a:extLst>
          </p:cNvPr>
          <p:cNvSpPr/>
          <p:nvPr/>
        </p:nvSpPr>
        <p:spPr>
          <a:xfrm rot="2979297">
            <a:off x="7177226" y="287921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Baixo 19">
            <a:extLst>
              <a:ext uri="{FF2B5EF4-FFF2-40B4-BE49-F238E27FC236}">
                <a16:creationId xmlns:a16="http://schemas.microsoft.com/office/drawing/2014/main" id="{D54996F0-367C-42FC-932D-51EAA971DB2B}"/>
              </a:ext>
            </a:extLst>
          </p:cNvPr>
          <p:cNvSpPr/>
          <p:nvPr/>
        </p:nvSpPr>
        <p:spPr>
          <a:xfrm rot="2979297">
            <a:off x="9454435" y="319251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8800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1740E60B-2082-4576-9A8F-F2249D2F2D0C}"/>
              </a:ext>
            </a:extLst>
          </p:cNvPr>
          <p:cNvPicPr>
            <a:picLocks noChangeAspect="1"/>
          </p:cNvPicPr>
          <p:nvPr/>
        </p:nvPicPr>
        <p:blipFill>
          <a:blip r:embed="rId2"/>
          <a:stretch>
            <a:fillRect/>
          </a:stretch>
        </p:blipFill>
        <p:spPr>
          <a:xfrm>
            <a:off x="633052" y="2347557"/>
            <a:ext cx="11235339" cy="3414868"/>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Select </a:t>
            </a:r>
            <a:r>
              <a:rPr lang="en-US" sz="1900" b="1" i="1" dirty="0"/>
              <a:t>Data</a:t>
            </a:r>
            <a:r>
              <a:rPr lang="en-US" sz="1900" dirty="0"/>
              <a:t> </a:t>
            </a:r>
            <a:r>
              <a:rPr lang="en-US" sz="1900" b="1" i="1" dirty="0"/>
              <a:t>Explorer</a:t>
            </a:r>
            <a:r>
              <a:rPr lang="en-US" sz="1900" dirty="0"/>
              <a:t> item, expand </a:t>
            </a:r>
            <a:r>
              <a:rPr lang="en-US" sz="1900" b="1" i="1" dirty="0" err="1"/>
              <a:t>taskDatabase</a:t>
            </a:r>
            <a:r>
              <a:rPr lang="en-US" sz="1900" dirty="0"/>
              <a:t>, expand </a:t>
            </a:r>
            <a:r>
              <a:rPr lang="en-US" sz="1900" b="1" i="1" dirty="0" err="1"/>
              <a:t>taskCollection</a:t>
            </a:r>
            <a:r>
              <a:rPr lang="en-US" sz="1900" dirty="0"/>
              <a:t>, click on </a:t>
            </a:r>
            <a:r>
              <a:rPr lang="en-US" sz="1900" b="1" i="1" dirty="0"/>
              <a:t>Documents</a:t>
            </a:r>
            <a:r>
              <a:rPr lang="en-US" sz="1900" dirty="0"/>
              <a:t> and </a:t>
            </a:r>
            <a:r>
              <a:rPr lang="en-US" sz="1900" b="1" i="1" dirty="0"/>
              <a:t>hash </a:t>
            </a:r>
            <a:r>
              <a:rPr lang="en-US" sz="1900" b="1" i="1" dirty="0" err="1"/>
              <a:t>indetificator</a:t>
            </a:r>
            <a:r>
              <a:rPr lang="en-US" sz="1900" b="1" i="1" dirty="0"/>
              <a:t> </a:t>
            </a:r>
            <a:r>
              <a:rPr lang="en-US" sz="1900" dirty="0"/>
              <a:t>like image. Check the data.</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Check data on Azure Cosmos DB | Integrate</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3157043" y="4711482"/>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Seta: para Baixo 8">
            <a:extLst>
              <a:ext uri="{FF2B5EF4-FFF2-40B4-BE49-F238E27FC236}">
                <a16:creationId xmlns:a16="http://schemas.microsoft.com/office/drawing/2014/main" id="{14B94810-C70C-4E58-9516-643A6EEC5957}"/>
              </a:ext>
            </a:extLst>
          </p:cNvPr>
          <p:cNvSpPr/>
          <p:nvPr/>
        </p:nvSpPr>
        <p:spPr>
          <a:xfrm rot="2979297">
            <a:off x="5259121" y="374208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Seta: para Baixo 9">
            <a:extLst>
              <a:ext uri="{FF2B5EF4-FFF2-40B4-BE49-F238E27FC236}">
                <a16:creationId xmlns:a16="http://schemas.microsoft.com/office/drawing/2014/main" id="{E1738487-77BB-43F3-A72E-EC8317E624F4}"/>
              </a:ext>
            </a:extLst>
          </p:cNvPr>
          <p:cNvSpPr/>
          <p:nvPr/>
        </p:nvSpPr>
        <p:spPr>
          <a:xfrm rot="2979297">
            <a:off x="7145114" y="428296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Seta: para Baixo 10">
            <a:extLst>
              <a:ext uri="{FF2B5EF4-FFF2-40B4-BE49-F238E27FC236}">
                <a16:creationId xmlns:a16="http://schemas.microsoft.com/office/drawing/2014/main" id="{350B15D5-87BE-4BC7-BFF7-0DC01C1DF7C1}"/>
              </a:ext>
            </a:extLst>
          </p:cNvPr>
          <p:cNvSpPr/>
          <p:nvPr/>
        </p:nvSpPr>
        <p:spPr>
          <a:xfrm rot="8307153">
            <a:off x="9645868" y="5308009"/>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965347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dirty="0"/>
              <a:t>On the create </a:t>
            </a:r>
            <a:r>
              <a:rPr lang="en-US" b="1" i="1" dirty="0"/>
              <a:t>Azure Cosmos DB</a:t>
            </a:r>
            <a:r>
              <a:rPr lang="en-US" dirty="0"/>
              <a:t> page, enter the basic settings for the new </a:t>
            </a:r>
            <a:r>
              <a:rPr lang="en-US" b="1" i="1" dirty="0"/>
              <a:t>Azure Cosmos account</a:t>
            </a:r>
            <a:r>
              <a:rPr lang="en-US" dirty="0"/>
              <a:t>.</a:t>
            </a:r>
            <a:endParaRPr lang="en-US" b="1" i="1" dirty="0"/>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Cosmos DB</a:t>
            </a:r>
          </a:p>
        </p:txBody>
      </p:sp>
      <p:pic>
        <p:nvPicPr>
          <p:cNvPr id="7" name="Espaço Reservado para Conteúdo 6">
            <a:extLst>
              <a:ext uri="{FF2B5EF4-FFF2-40B4-BE49-F238E27FC236}">
                <a16:creationId xmlns:a16="http://schemas.microsoft.com/office/drawing/2014/main" id="{086B1A96-0A10-44AE-877B-F6C8D6BDA0D6}"/>
              </a:ext>
            </a:extLst>
          </p:cNvPr>
          <p:cNvPicPr>
            <a:picLocks noGrp="1" noChangeAspect="1"/>
          </p:cNvPicPr>
          <p:nvPr>
            <p:ph sz="half" idx="2"/>
          </p:nvPr>
        </p:nvPicPr>
        <p:blipFill>
          <a:blip r:embed="rId2"/>
          <a:stretch>
            <a:fillRect/>
          </a:stretch>
        </p:blipFill>
        <p:spPr>
          <a:xfrm>
            <a:off x="6294438" y="1640604"/>
            <a:ext cx="5181600" cy="3931435"/>
          </a:xfrm>
          <a:prstGeom prst="rect">
            <a:avLst/>
          </a:prstGeom>
        </p:spPr>
      </p:pic>
    </p:spTree>
    <p:extLst>
      <p:ext uri="{BB962C8B-B14F-4D97-AF65-F5344CB8AC3E}">
        <p14:creationId xmlns:p14="http://schemas.microsoft.com/office/powerpoint/2010/main" val="20194099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dirty="0"/>
              <a:t>Select a </a:t>
            </a:r>
            <a:r>
              <a:rPr lang="en-US" b="1" i="1" dirty="0"/>
              <a:t>resource group</a:t>
            </a:r>
            <a:r>
              <a:rPr lang="en-US" dirty="0"/>
              <a:t>, or select </a:t>
            </a:r>
            <a:r>
              <a:rPr lang="en-US" b="1" i="1" dirty="0"/>
              <a:t>Create new</a:t>
            </a:r>
            <a:r>
              <a:rPr lang="en-US" dirty="0"/>
              <a:t>, then enter a unique name for the new resource group.</a:t>
            </a:r>
          </a:p>
          <a:p>
            <a:pPr algn="just"/>
            <a:endParaRPr lang="en-US" b="1" i="1" dirty="0"/>
          </a:p>
          <a:p>
            <a:pPr algn="just"/>
            <a:r>
              <a:rPr lang="en-US" dirty="0"/>
              <a:t>Fill using: </a:t>
            </a:r>
            <a:r>
              <a:rPr lang="en-US" b="1" i="1" dirty="0"/>
              <a:t>“</a:t>
            </a:r>
            <a:r>
              <a:rPr lang="en-US" b="1" i="1" dirty="0" err="1"/>
              <a:t>serverlesslabcosmodb</a:t>
            </a:r>
            <a:r>
              <a:rPr lang="en-US" b="1" i="1" dirty="0"/>
              <a:t>”</a:t>
            </a:r>
          </a:p>
        </p:txBody>
      </p:sp>
      <p:pic>
        <p:nvPicPr>
          <p:cNvPr id="8" name="Espaço Reservado para Conteúdo 7">
            <a:extLst>
              <a:ext uri="{FF2B5EF4-FFF2-40B4-BE49-F238E27FC236}">
                <a16:creationId xmlns:a16="http://schemas.microsoft.com/office/drawing/2014/main" id="{997823DC-9402-44DA-8E01-EA124BC0A0B1}"/>
              </a:ext>
            </a:extLst>
          </p:cNvPr>
          <p:cNvPicPr>
            <a:picLocks noGrp="1" noChangeAspect="1"/>
          </p:cNvPicPr>
          <p:nvPr>
            <p:ph sz="half" idx="2"/>
          </p:nvPr>
        </p:nvPicPr>
        <p:blipFill>
          <a:blip r:embed="rId2"/>
          <a:stretch>
            <a:fillRect/>
          </a:stretch>
        </p:blipFill>
        <p:spPr>
          <a:xfrm>
            <a:off x="6215174" y="1524000"/>
            <a:ext cx="4610588" cy="4351338"/>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Cosmos DB</a:t>
            </a:r>
          </a:p>
        </p:txBody>
      </p:sp>
      <p:sp>
        <p:nvSpPr>
          <p:cNvPr id="14" name="Seta: para Baixo 13">
            <a:extLst>
              <a:ext uri="{FF2B5EF4-FFF2-40B4-BE49-F238E27FC236}">
                <a16:creationId xmlns:a16="http://schemas.microsoft.com/office/drawing/2014/main" id="{089D41CE-8008-468F-96D2-C913EDBFFD75}"/>
              </a:ext>
            </a:extLst>
          </p:cNvPr>
          <p:cNvSpPr/>
          <p:nvPr/>
        </p:nvSpPr>
        <p:spPr>
          <a:xfrm rot="19142455">
            <a:off x="7397427" y="3104186"/>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a:extLst>
              <a:ext uri="{FF2B5EF4-FFF2-40B4-BE49-F238E27FC236}">
                <a16:creationId xmlns:a16="http://schemas.microsoft.com/office/drawing/2014/main" id="{E59050A2-5687-484F-A5DE-1D5B2487DCE7}"/>
              </a:ext>
            </a:extLst>
          </p:cNvPr>
          <p:cNvPicPr>
            <a:picLocks noChangeAspect="1"/>
          </p:cNvPicPr>
          <p:nvPr/>
        </p:nvPicPr>
        <p:blipFill>
          <a:blip r:embed="rId3"/>
          <a:stretch>
            <a:fillRect/>
          </a:stretch>
        </p:blipFill>
        <p:spPr>
          <a:xfrm>
            <a:off x="3987572" y="4028394"/>
            <a:ext cx="3933825" cy="2066925"/>
          </a:xfrm>
          <a:prstGeom prst="rect">
            <a:avLst/>
          </a:prstGeom>
        </p:spPr>
        <p:style>
          <a:lnRef idx="2">
            <a:schemeClr val="accent1"/>
          </a:lnRef>
          <a:fillRef idx="1">
            <a:schemeClr val="lt1"/>
          </a:fillRef>
          <a:effectRef idx="0">
            <a:schemeClr val="accent1"/>
          </a:effectRef>
          <a:fontRef idx="minor">
            <a:schemeClr val="dk1"/>
          </a:fontRef>
        </p:style>
      </p:pic>
      <p:sp>
        <p:nvSpPr>
          <p:cNvPr id="17" name="Seta: Curva para a Esquerda 16">
            <a:extLst>
              <a:ext uri="{FF2B5EF4-FFF2-40B4-BE49-F238E27FC236}">
                <a16:creationId xmlns:a16="http://schemas.microsoft.com/office/drawing/2014/main" id="{959E9A14-62C2-4660-8DE7-C526086E24C0}"/>
              </a:ext>
            </a:extLst>
          </p:cNvPr>
          <p:cNvSpPr/>
          <p:nvPr/>
        </p:nvSpPr>
        <p:spPr>
          <a:xfrm>
            <a:off x="8337942" y="3639340"/>
            <a:ext cx="662152" cy="1405163"/>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Tree>
    <p:extLst>
      <p:ext uri="{BB962C8B-B14F-4D97-AF65-F5344CB8AC3E}">
        <p14:creationId xmlns:p14="http://schemas.microsoft.com/office/powerpoint/2010/main" val="1837227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dirty="0"/>
              <a:t>Enter a </a:t>
            </a:r>
            <a:r>
              <a:rPr lang="en-US" b="1" i="1" dirty="0"/>
              <a:t>name</a:t>
            </a:r>
            <a:r>
              <a:rPr lang="en-US" dirty="0"/>
              <a:t> to identify your </a:t>
            </a:r>
            <a:r>
              <a:rPr lang="en-US" b="1" i="1" dirty="0"/>
              <a:t>Azure Cosmos </a:t>
            </a:r>
            <a:r>
              <a:rPr lang="en-US" dirty="0"/>
              <a:t>account. (</a:t>
            </a:r>
            <a:r>
              <a:rPr lang="en-US" sz="1400" b="1" i="1" dirty="0"/>
              <a:t>Because documents.azure.com is appended to the ID that you provide to create your URI, use a unique ID.</a:t>
            </a:r>
            <a:r>
              <a:rPr lang="en-US" dirty="0"/>
              <a:t>)</a:t>
            </a:r>
            <a:endParaRPr lang="en-US" b="1" i="1" dirty="0"/>
          </a:p>
          <a:p>
            <a:pPr algn="just"/>
            <a:endParaRPr lang="en-US" dirty="0"/>
          </a:p>
          <a:p>
            <a:pPr algn="just"/>
            <a:r>
              <a:rPr lang="en-US" dirty="0"/>
              <a:t>Fill using: </a:t>
            </a:r>
            <a:r>
              <a:rPr lang="en-US" b="1" i="1" dirty="0"/>
              <a:t>“</a:t>
            </a:r>
            <a:r>
              <a:rPr lang="en-US" b="1" i="1" dirty="0" err="1"/>
              <a:t>serverlesslabcosmodb</a:t>
            </a:r>
            <a:r>
              <a:rPr lang="en-US" b="1" i="1" dirty="0"/>
              <a:t>”</a:t>
            </a:r>
          </a:p>
          <a:p>
            <a:pPr algn="just"/>
            <a:endParaRPr lang="en-US" dirty="0"/>
          </a:p>
          <a:p>
            <a:pPr algn="just"/>
            <a:r>
              <a:rPr lang="en-US" dirty="0"/>
              <a:t>Select </a:t>
            </a:r>
            <a:r>
              <a:rPr lang="en-US" b="1" i="1" dirty="0"/>
              <a:t>Review + create</a:t>
            </a:r>
            <a:r>
              <a:rPr lang="en-US" dirty="0"/>
              <a:t>. </a:t>
            </a:r>
          </a:p>
          <a:p>
            <a:pPr algn="just"/>
            <a:endParaRPr lang="en-US" dirty="0"/>
          </a:p>
          <a:p>
            <a:pPr algn="just"/>
            <a:r>
              <a:rPr lang="en-US" dirty="0"/>
              <a:t>You can skip the </a:t>
            </a:r>
            <a:r>
              <a:rPr lang="en-US" b="1" i="1" dirty="0"/>
              <a:t>Network</a:t>
            </a:r>
            <a:r>
              <a:rPr lang="en-US" dirty="0"/>
              <a:t> and </a:t>
            </a:r>
            <a:r>
              <a:rPr lang="en-US" b="1" i="1" dirty="0"/>
              <a:t>Tags</a:t>
            </a:r>
            <a:r>
              <a:rPr lang="en-US" dirty="0"/>
              <a:t> sections.</a:t>
            </a:r>
            <a:endParaRPr lang="en-US" b="1" i="1" dirty="0"/>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Cosmos DB</a:t>
            </a:r>
          </a:p>
        </p:txBody>
      </p:sp>
      <p:pic>
        <p:nvPicPr>
          <p:cNvPr id="11" name="Espaço Reservado para Conteúdo 10">
            <a:extLst>
              <a:ext uri="{FF2B5EF4-FFF2-40B4-BE49-F238E27FC236}">
                <a16:creationId xmlns:a16="http://schemas.microsoft.com/office/drawing/2014/main" id="{E104D226-C709-42AD-B459-011925976E29}"/>
              </a:ext>
            </a:extLst>
          </p:cNvPr>
          <p:cNvPicPr>
            <a:picLocks noGrp="1" noChangeAspect="1"/>
          </p:cNvPicPr>
          <p:nvPr>
            <p:ph sz="half" idx="2"/>
          </p:nvPr>
        </p:nvPicPr>
        <p:blipFill>
          <a:blip r:embed="rId2"/>
          <a:stretch>
            <a:fillRect/>
          </a:stretch>
        </p:blipFill>
        <p:spPr>
          <a:xfrm>
            <a:off x="6380068" y="1524000"/>
            <a:ext cx="4764276" cy="4351338"/>
          </a:xfrm>
          <a:prstGeom prst="rect">
            <a:avLst/>
          </a:prstGeom>
        </p:spPr>
      </p:pic>
      <p:sp>
        <p:nvSpPr>
          <p:cNvPr id="12" name="Seta: para Baixo 11">
            <a:extLst>
              <a:ext uri="{FF2B5EF4-FFF2-40B4-BE49-F238E27FC236}">
                <a16:creationId xmlns:a16="http://schemas.microsoft.com/office/drawing/2014/main" id="{83AC6391-A8F7-4A11-A29B-D3240BAC7556}"/>
              </a:ext>
            </a:extLst>
          </p:cNvPr>
          <p:cNvSpPr/>
          <p:nvPr/>
        </p:nvSpPr>
        <p:spPr>
          <a:xfrm rot="19142455">
            <a:off x="7586614" y="357198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Seta: para Baixo 6">
            <a:extLst>
              <a:ext uri="{FF2B5EF4-FFF2-40B4-BE49-F238E27FC236}">
                <a16:creationId xmlns:a16="http://schemas.microsoft.com/office/drawing/2014/main" id="{36B5744B-2E9F-4AD0-AC85-4AFDAB2493E6}"/>
              </a:ext>
            </a:extLst>
          </p:cNvPr>
          <p:cNvSpPr/>
          <p:nvPr/>
        </p:nvSpPr>
        <p:spPr>
          <a:xfrm rot="19142455">
            <a:off x="6244972" y="5185326"/>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87164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E99E845-A0CB-4A77-9FF0-4842931FE31C}"/>
              </a:ext>
            </a:extLst>
          </p:cNvPr>
          <p:cNvPicPr>
            <a:picLocks noChangeAspect="1"/>
          </p:cNvPicPr>
          <p:nvPr/>
        </p:nvPicPr>
        <p:blipFill>
          <a:blip r:embed="rId2"/>
          <a:stretch>
            <a:fillRect/>
          </a:stretch>
        </p:blipFill>
        <p:spPr>
          <a:xfrm>
            <a:off x="1339576" y="2259096"/>
            <a:ext cx="4283458" cy="3098989"/>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Review the account settings, and then click </a:t>
            </a:r>
            <a:r>
              <a:rPr lang="en-US" sz="1900" b="1" i="1" dirty="0"/>
              <a:t>Create </a:t>
            </a:r>
            <a:r>
              <a:rPr lang="en-US" sz="1900" dirty="0"/>
              <a:t>button. It takes a few minutes to create the account.</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Cosmos DB</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4550991" y="319251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 name="Seta: Curva para a Esquerda 12">
            <a:extLst>
              <a:ext uri="{FF2B5EF4-FFF2-40B4-BE49-F238E27FC236}">
                <a16:creationId xmlns:a16="http://schemas.microsoft.com/office/drawing/2014/main" id="{9CBE07C3-668E-4F5C-AA84-36A66E72CC15}"/>
              </a:ext>
            </a:extLst>
          </p:cNvPr>
          <p:cNvSpPr/>
          <p:nvPr/>
        </p:nvSpPr>
        <p:spPr>
          <a:xfrm>
            <a:off x="9928437" y="3928837"/>
            <a:ext cx="740588" cy="1405163"/>
          </a:xfrm>
          <a:prstGeom prst="curvedLeftArrow">
            <a:avLst>
              <a:gd name="adj1" fmla="val 31351"/>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pic>
        <p:nvPicPr>
          <p:cNvPr id="11" name="Imagem 10">
            <a:extLst>
              <a:ext uri="{FF2B5EF4-FFF2-40B4-BE49-F238E27FC236}">
                <a16:creationId xmlns:a16="http://schemas.microsoft.com/office/drawing/2014/main" id="{50E45CC5-B5D1-4647-851C-36247628D5B7}"/>
              </a:ext>
            </a:extLst>
          </p:cNvPr>
          <p:cNvPicPr>
            <a:picLocks noChangeAspect="1"/>
          </p:cNvPicPr>
          <p:nvPr/>
        </p:nvPicPr>
        <p:blipFill>
          <a:blip r:embed="rId3"/>
          <a:stretch>
            <a:fillRect/>
          </a:stretch>
        </p:blipFill>
        <p:spPr>
          <a:xfrm>
            <a:off x="5266195" y="4937078"/>
            <a:ext cx="4552950" cy="742950"/>
          </a:xfrm>
          <a:prstGeom prst="rect">
            <a:avLst/>
          </a:prstGeom>
        </p:spPr>
        <p:style>
          <a:lnRef idx="2">
            <a:schemeClr val="accent1"/>
          </a:lnRef>
          <a:fillRef idx="1">
            <a:schemeClr val="lt1"/>
          </a:fillRef>
          <a:effectRef idx="0">
            <a:schemeClr val="accent1"/>
          </a:effectRef>
          <a:fontRef idx="minor">
            <a:schemeClr val="dk1"/>
          </a:fontRef>
        </p:style>
      </p:pic>
      <p:sp>
        <p:nvSpPr>
          <p:cNvPr id="15" name="Seta: para Baixo 14">
            <a:extLst>
              <a:ext uri="{FF2B5EF4-FFF2-40B4-BE49-F238E27FC236}">
                <a16:creationId xmlns:a16="http://schemas.microsoft.com/office/drawing/2014/main" id="{55541419-E604-427B-85C7-80429B4559B8}"/>
              </a:ext>
            </a:extLst>
          </p:cNvPr>
          <p:cNvSpPr/>
          <p:nvPr/>
        </p:nvSpPr>
        <p:spPr>
          <a:xfrm rot="2979297">
            <a:off x="6675085" y="4700595"/>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375577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FA0AEC1-89F7-469C-8408-E4428FB86C93}"/>
              </a:ext>
            </a:extLst>
          </p:cNvPr>
          <p:cNvPicPr>
            <a:picLocks noChangeAspect="1"/>
          </p:cNvPicPr>
          <p:nvPr/>
        </p:nvPicPr>
        <p:blipFill>
          <a:blip r:embed="rId2"/>
          <a:stretch>
            <a:fillRect/>
          </a:stretch>
        </p:blipFill>
        <p:spPr>
          <a:xfrm>
            <a:off x="1534509" y="2037151"/>
            <a:ext cx="9122979" cy="3922215"/>
          </a:xfrm>
          <a:prstGeom prst="rect">
            <a:avLst/>
          </a:prstGeom>
        </p:spPr>
      </p:pic>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4E26B599-6389-4FDB-B2E0-DF7AA1DBA524}"/>
              </a:ext>
            </a:extLst>
          </p:cNvPr>
          <p:cNvSpPr>
            <a:spLocks noGrp="1"/>
          </p:cNvSpPr>
          <p:nvPr>
            <p:ph idx="1"/>
          </p:nvPr>
        </p:nvSpPr>
        <p:spPr>
          <a:xfrm>
            <a:off x="960792" y="1524000"/>
            <a:ext cx="10270415" cy="4435366"/>
          </a:xfrm>
        </p:spPr>
        <p:txBody>
          <a:bodyPr/>
          <a:lstStyle/>
          <a:p>
            <a:pPr algn="just"/>
            <a:r>
              <a:rPr lang="en-US" sz="1900" dirty="0"/>
              <a:t>Wait for the portal page to display </a:t>
            </a:r>
            <a:r>
              <a:rPr lang="en-US" sz="1900" b="1" i="1" dirty="0"/>
              <a:t>your deployment is complete</a:t>
            </a:r>
            <a:r>
              <a:rPr lang="en-US" sz="1900" dirty="0"/>
              <a:t>. Check the resource’s name.</a:t>
            </a: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Create an Azure Cosmos DB</a:t>
            </a:r>
          </a:p>
        </p:txBody>
      </p:sp>
      <p:sp>
        <p:nvSpPr>
          <p:cNvPr id="8" name="Seta: para Baixo 7">
            <a:extLst>
              <a:ext uri="{FF2B5EF4-FFF2-40B4-BE49-F238E27FC236}">
                <a16:creationId xmlns:a16="http://schemas.microsoft.com/office/drawing/2014/main" id="{090DE98B-9BA4-432C-89CE-DC789528A088}"/>
              </a:ext>
            </a:extLst>
          </p:cNvPr>
          <p:cNvSpPr/>
          <p:nvPr/>
        </p:nvSpPr>
        <p:spPr>
          <a:xfrm rot="2979297">
            <a:off x="6369280" y="2509344"/>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Seta: para Baixo 11">
            <a:extLst>
              <a:ext uri="{FF2B5EF4-FFF2-40B4-BE49-F238E27FC236}">
                <a16:creationId xmlns:a16="http://schemas.microsoft.com/office/drawing/2014/main" id="{79578AAB-6879-4145-BA49-BFE22830CF13}"/>
              </a:ext>
            </a:extLst>
          </p:cNvPr>
          <p:cNvSpPr/>
          <p:nvPr/>
        </p:nvSpPr>
        <p:spPr>
          <a:xfrm rot="2979297">
            <a:off x="5302480" y="5097517"/>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299003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ço Reservado para Conteúdo 6">
            <a:extLst>
              <a:ext uri="{FF2B5EF4-FFF2-40B4-BE49-F238E27FC236}">
                <a16:creationId xmlns:a16="http://schemas.microsoft.com/office/drawing/2014/main" id="{884ACE06-CF35-41AB-8069-DB2A1ACA4037}"/>
              </a:ext>
            </a:extLst>
          </p:cNvPr>
          <p:cNvPicPr>
            <a:picLocks noGrp="1" noChangeAspect="1"/>
          </p:cNvPicPr>
          <p:nvPr>
            <p:ph sz="half" idx="2"/>
          </p:nvPr>
        </p:nvPicPr>
        <p:blipFill>
          <a:blip r:embed="rId2"/>
          <a:stretch>
            <a:fillRect/>
          </a:stretch>
        </p:blipFill>
        <p:spPr>
          <a:xfrm>
            <a:off x="6294438" y="2070538"/>
            <a:ext cx="5331090" cy="3033206"/>
          </a:xfrm>
          <a:prstGeom prst="rect">
            <a:avLst/>
          </a:prstGeom>
        </p:spPr>
      </p:pic>
      <p:sp>
        <p:nvSpPr>
          <p:cNvPr id="5" name="Content Placeholder 4">
            <a:extLst>
              <a:ext uri="{FF2B5EF4-FFF2-40B4-BE49-F238E27FC236}">
                <a16:creationId xmlns:a16="http://schemas.microsoft.com/office/drawing/2014/main" id="{4E26B599-6389-4FDB-B2E0-DF7AA1DBA524}"/>
              </a:ext>
            </a:extLst>
          </p:cNvPr>
          <p:cNvSpPr>
            <a:spLocks noGrp="1"/>
          </p:cNvSpPr>
          <p:nvPr>
            <p:ph sz="half" idx="1"/>
          </p:nvPr>
        </p:nvSpPr>
        <p:spPr/>
        <p:txBody>
          <a:bodyPr/>
          <a:lstStyle/>
          <a:p>
            <a:pPr algn="just"/>
            <a:r>
              <a:rPr lang="en-US" sz="1900" dirty="0"/>
              <a:t>You must have to access </a:t>
            </a:r>
            <a:r>
              <a:rPr lang="en-US" sz="1900" b="1" i="1" dirty="0"/>
              <a:t>Dashboard</a:t>
            </a:r>
            <a:r>
              <a:rPr lang="en-US" sz="1900" dirty="0"/>
              <a:t> and find your </a:t>
            </a:r>
            <a:r>
              <a:rPr lang="en-US" sz="1900" b="1" i="1" dirty="0"/>
              <a:t>Azure Cosmos DB</a:t>
            </a:r>
            <a:r>
              <a:rPr lang="en-US" sz="1900" dirty="0"/>
              <a:t> resource.</a:t>
            </a:r>
          </a:p>
          <a:p>
            <a:pPr algn="just"/>
            <a:endParaRPr lang="en-US" sz="1900" dirty="0"/>
          </a:p>
          <a:p>
            <a:pPr algn="just"/>
            <a:r>
              <a:rPr lang="en-US" sz="1900" dirty="0"/>
              <a:t>Select:</a:t>
            </a:r>
          </a:p>
          <a:p>
            <a:pPr algn="just"/>
            <a:r>
              <a:rPr lang="en-US" sz="1900" b="1" i="1" dirty="0"/>
              <a:t>    &gt; Dashboard</a:t>
            </a:r>
          </a:p>
          <a:p>
            <a:pPr algn="just"/>
            <a:r>
              <a:rPr lang="en-US" sz="1900" dirty="0"/>
              <a:t>        &gt; </a:t>
            </a:r>
            <a:r>
              <a:rPr lang="en-US" sz="1900" b="1" i="1" dirty="0" err="1"/>
              <a:t>serverlesslabcosmodb</a:t>
            </a:r>
            <a:endParaRPr lang="en-US" sz="1900" dirty="0"/>
          </a:p>
        </p:txBody>
      </p:sp>
      <p:sp>
        <p:nvSpPr>
          <p:cNvPr id="2" name="Slide Number Placeholder 1">
            <a:extLst>
              <a:ext uri="{FF2B5EF4-FFF2-40B4-BE49-F238E27FC236}">
                <a16:creationId xmlns:a16="http://schemas.microsoft.com/office/drawing/2014/main" id="{AABF2768-377D-4D49-A4EB-78B432E2E3D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a:ln>
                <a:noFill/>
              </a:ln>
              <a:solidFill>
                <a:srgbClr val="595959">
                  <a:lumMod val="65000"/>
                  <a:lumOff val="35000"/>
                </a:srgbClr>
              </a:solidFill>
              <a:effectLst/>
              <a:uLnTx/>
              <a:uFillTx/>
              <a:latin typeface="Segoe UI"/>
              <a:ea typeface="+mn-ea"/>
              <a:cs typeface="+mn-cs"/>
            </a:endParaRPr>
          </a:p>
        </p:txBody>
      </p:sp>
      <p:sp>
        <p:nvSpPr>
          <p:cNvPr id="4" name="Title 3">
            <a:extLst>
              <a:ext uri="{FF2B5EF4-FFF2-40B4-BE49-F238E27FC236}">
                <a16:creationId xmlns:a16="http://schemas.microsoft.com/office/drawing/2014/main" id="{C0D80CA0-71E1-49BF-800E-315895150786}"/>
              </a:ext>
            </a:extLst>
          </p:cNvPr>
          <p:cNvSpPr>
            <a:spLocks noGrp="1"/>
          </p:cNvSpPr>
          <p:nvPr>
            <p:ph type="title"/>
          </p:nvPr>
        </p:nvSpPr>
        <p:spPr/>
        <p:txBody>
          <a:bodyPr/>
          <a:lstStyle/>
          <a:p>
            <a:r>
              <a:rPr lang="en-US" dirty="0"/>
              <a:t>Access an Azure Cosmos DB resource</a:t>
            </a:r>
          </a:p>
        </p:txBody>
      </p:sp>
      <p:sp>
        <p:nvSpPr>
          <p:cNvPr id="19" name="Seta: para Baixo 18">
            <a:extLst>
              <a:ext uri="{FF2B5EF4-FFF2-40B4-BE49-F238E27FC236}">
                <a16:creationId xmlns:a16="http://schemas.microsoft.com/office/drawing/2014/main" id="{678C3B12-4BF0-46E3-B92F-21FA9C48EF98}"/>
              </a:ext>
            </a:extLst>
          </p:cNvPr>
          <p:cNvSpPr/>
          <p:nvPr/>
        </p:nvSpPr>
        <p:spPr>
          <a:xfrm rot="2979297">
            <a:off x="7177226" y="2879210"/>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Baixo 19">
            <a:extLst>
              <a:ext uri="{FF2B5EF4-FFF2-40B4-BE49-F238E27FC236}">
                <a16:creationId xmlns:a16="http://schemas.microsoft.com/office/drawing/2014/main" id="{D54996F0-367C-42FC-932D-51EAA971DB2B}"/>
              </a:ext>
            </a:extLst>
          </p:cNvPr>
          <p:cNvSpPr/>
          <p:nvPr/>
        </p:nvSpPr>
        <p:spPr>
          <a:xfrm rot="2979297">
            <a:off x="9454435" y="3192518"/>
            <a:ext cx="420414" cy="472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234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Luminous - Ryan Version 4.potx" id="{45C8336A-CCCB-45EF-8A96-38FA0614212C}" vid="{6B2F5E55-5C19-4FF6-B406-3918F5F83D0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1113</Words>
  <Application>Microsoft Office PowerPoint</Application>
  <PresentationFormat>Widescreen</PresentationFormat>
  <Paragraphs>164</Paragraphs>
  <Slides>34</Slides>
  <Notes>1</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34</vt:i4>
      </vt:variant>
    </vt:vector>
  </HeadingPairs>
  <TitlesOfParts>
    <vt:vector size="43" baseType="lpstr">
      <vt:lpstr>Arial</vt:lpstr>
      <vt:lpstr>Calibri</vt:lpstr>
      <vt:lpstr>Calibri Light</vt:lpstr>
      <vt:lpstr>Roboto Light</vt:lpstr>
      <vt:lpstr>Segoe UI</vt:lpstr>
      <vt:lpstr>Segoe UI Light</vt:lpstr>
      <vt:lpstr>Wingdings</vt:lpstr>
      <vt:lpstr>Tema do Office</vt:lpstr>
      <vt:lpstr>Confidential</vt:lpstr>
      <vt:lpstr>Apresentação do PowerPoint</vt:lpstr>
      <vt:lpstr>Prerequisites and more!</vt:lpstr>
      <vt:lpstr>Create an Azure Cosmos DB</vt:lpstr>
      <vt:lpstr>Create an Azure Cosmos DB</vt:lpstr>
      <vt:lpstr>Create an Azure Cosmos DB</vt:lpstr>
      <vt:lpstr>Create an Azure Cosmos DB</vt:lpstr>
      <vt:lpstr>Create an Azure Cosmos DB</vt:lpstr>
      <vt:lpstr>Create an Azure Cosmos DB</vt:lpstr>
      <vt:lpstr>Access an Azure Cosmos DB resource</vt:lpstr>
      <vt:lpstr>Access an Azure Cosmos DB resource</vt:lpstr>
      <vt:lpstr>Create an Azure Function | App</vt:lpstr>
      <vt:lpstr>Create an Azure Function | App</vt:lpstr>
      <vt:lpstr>Create an Azure Function | App</vt:lpstr>
      <vt:lpstr>Create an Azure Function | Integrate</vt:lpstr>
      <vt:lpstr>Create an Azure Function | Integrate</vt:lpstr>
      <vt:lpstr>Create an Azure Function | Integrate</vt:lpstr>
      <vt:lpstr>Create an Azure Function | Integrate</vt:lpstr>
      <vt:lpstr>Create an Azure Function | Integrate</vt:lpstr>
      <vt:lpstr>Create an Azure Function | Integrate</vt:lpstr>
      <vt:lpstr>Create an Azure Function | Integrate</vt:lpstr>
      <vt:lpstr>Create an Azure Function | Integrate</vt:lpstr>
      <vt:lpstr>Create an Azure Function | Integrate</vt:lpstr>
      <vt:lpstr>Create an Azure Function | Integrate</vt:lpstr>
      <vt:lpstr>Create an Azure Function | Integrate</vt:lpstr>
      <vt:lpstr>Test an Azure Function | Integrate</vt:lpstr>
      <vt:lpstr>Test an Azure Function | Integrate</vt:lpstr>
      <vt:lpstr>Test an Azure Function | Integrate</vt:lpstr>
      <vt:lpstr>Check data on Azure Cosmos DB | Integrate</vt:lpstr>
      <vt:lpstr>Check data on Azure Cosmos DB | Integrate</vt:lpstr>
      <vt:lpstr>Test an Azure Function | Integrate + Browser</vt:lpstr>
      <vt:lpstr>Test an Azure Function | Integrate + Browser</vt:lpstr>
      <vt:lpstr>Test an Azure Function | Integrate + Browser</vt:lpstr>
      <vt:lpstr>Check data on Azure Cosmos DB | Integrate</vt:lpstr>
      <vt:lpstr>Check data on Azure Cosmos DB | Integrate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Cataldo</dc:creator>
  <cp:lastModifiedBy>Bruno Cataldo</cp:lastModifiedBy>
  <cp:revision>84</cp:revision>
  <dcterms:created xsi:type="dcterms:W3CDTF">2019-01-29T13:05:37Z</dcterms:created>
  <dcterms:modified xsi:type="dcterms:W3CDTF">2019-04-27T04:22:13Z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bruno.cataldo@avanade.com</vt:lpwstr>
  </property>
  <property fmtid="{D5CDD505-2E9C-101B-9397-08002B2CF9AE}" pid="5" name="MSIP_Label_236020b0-6d69-48c1-9bb5-c586c1062b70_SetDate">
    <vt:lpwstr>2019-01-29T13:39:48.9389113Z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Extended_MSFT_Method">
    <vt:lpwstr>Automatic</vt:lpwstr>
  </property>
  <property fmtid="{D5CDD505-2E9C-101B-9397-08002B2CF9AE}" pid="9" name="MSIP_Label_5fae8262-b78e-4366-8929-a5d6aac95320_Enabled">
    <vt:lpwstr>True</vt:lpwstr>
  </property>
  <property fmtid="{D5CDD505-2E9C-101B-9397-08002B2CF9AE}" pid="10" name="MSIP_Label_5fae8262-b78e-4366-8929-a5d6aac95320_SiteId">
    <vt:lpwstr>cf36141c-ddd7-45a7-b073-111f66d0b30c</vt:lpwstr>
  </property>
  <property fmtid="{D5CDD505-2E9C-101B-9397-08002B2CF9AE}" pid="11" name="MSIP_Label_5fae8262-b78e-4366-8929-a5d6aac95320_Owner">
    <vt:lpwstr>bruno.cataldo@avanade.com</vt:lpwstr>
  </property>
  <property fmtid="{D5CDD505-2E9C-101B-9397-08002B2CF9AE}" pid="12" name="MSIP_Label_5fae8262-b78e-4366-8929-a5d6aac95320_SetDate">
    <vt:lpwstr>2019-01-29T13:39:48.9389113Z</vt:lpwstr>
  </property>
  <property fmtid="{D5CDD505-2E9C-101B-9397-08002B2CF9AE}" pid="13" name="MSIP_Label_5fae8262-b78e-4366-8929-a5d6aac95320_Name">
    <vt:lpwstr>Recipients Have Full Control</vt:lpwstr>
  </property>
  <property fmtid="{D5CDD505-2E9C-101B-9397-08002B2CF9AE}" pid="14" name="MSIP_Label_5fae8262-b78e-4366-8929-a5d6aac95320_Application">
    <vt:lpwstr>Microsoft Azure Information Protection</vt:lpwstr>
  </property>
  <property fmtid="{D5CDD505-2E9C-101B-9397-08002B2CF9AE}" pid="15" name="MSIP_Label_5fae8262-b78e-4366-8929-a5d6aac95320_Parent">
    <vt:lpwstr>236020b0-6d69-48c1-9bb5-c586c1062b70</vt:lpwstr>
  </property>
  <property fmtid="{D5CDD505-2E9C-101B-9397-08002B2CF9AE}" pid="16" name="MSIP_Label_5fae8262-b78e-4366-8929-a5d6aac95320_Extended_MSFT_Method">
    <vt:lpwstr>Automatic</vt:lpwstr>
  </property>
  <property fmtid="{D5CDD505-2E9C-101B-9397-08002B2CF9AE}" pid="17" name="Sensitivity">
    <vt:lpwstr>Confidential Recipients Have Full Control</vt:lpwstr>
  </property>
</Properties>
</file>