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441" r:id="rId3"/>
    <p:sldId id="745" r:id="rId4"/>
    <p:sldId id="748" r:id="rId5"/>
    <p:sldId id="744" r:id="rId6"/>
    <p:sldId id="749" r:id="rId7"/>
    <p:sldId id="750" r:id="rId8"/>
    <p:sldId id="751" r:id="rId9"/>
    <p:sldId id="746" r:id="rId10"/>
    <p:sldId id="752" r:id="rId11"/>
    <p:sldId id="753" r:id="rId12"/>
    <p:sldId id="754" r:id="rId13"/>
    <p:sldId id="747" r:id="rId14"/>
    <p:sldId id="755" r:id="rId15"/>
    <p:sldId id="756" r:id="rId16"/>
    <p:sldId id="757" r:id="rId17"/>
    <p:sldId id="758" r:id="rId18"/>
    <p:sldId id="759" r:id="rId19"/>
    <p:sldId id="760" r:id="rId20"/>
    <p:sldId id="762" r:id="rId21"/>
    <p:sldId id="769" r:id="rId22"/>
    <p:sldId id="770"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6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C1B6B-AED1-4DC4-BCAD-37CB91783D47}" type="datetimeFigureOut">
              <a:rPr lang="pt-BR" smtClean="0"/>
              <a:t>27/04/2019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F4BE0-3620-4756-91AE-192C01EB6D68}" type="slidenum">
              <a:rPr lang="pt-BR" smtClean="0"/>
              <a:t>‹nº›</a:t>
            </a:fld>
            <a:endParaRPr lang="pt-BR"/>
          </a:p>
        </p:txBody>
      </p:sp>
    </p:spTree>
    <p:extLst>
      <p:ext uri="{BB962C8B-B14F-4D97-AF65-F5344CB8AC3E}">
        <p14:creationId xmlns:p14="http://schemas.microsoft.com/office/powerpoint/2010/main" val="294517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NOTE TO PRESENTERS</a:t>
            </a:r>
          </a:p>
          <a:p>
            <a:r>
              <a:rPr lang="en-AU"/>
              <a:t>This deck contains a library of slides you can use to build a customized introduction to Avanade for external audiences, including clients, partners and recruits. </a:t>
            </a:r>
          </a:p>
          <a:p>
            <a:endParaRPr lang="en-AU"/>
          </a:p>
          <a:p>
            <a:r>
              <a:rPr lang="en-AU"/>
              <a:t>The deck is not meant to be used in its entirety, but rather to provide options for how you introduce Avanade, allowing you to match your content to your audience and their interests. The slides at the front of the deck provide an overview of how Avanade sees the marketplace changing and how we’re helping clients respond to those changes. Your introduction can be extended with slides from the appendices, depending on your purposes, to provide additional information of specific relevance to your presentation audience.  </a:t>
            </a:r>
          </a:p>
          <a:p>
            <a:endParaRPr lang="en-AU"/>
          </a:p>
          <a:p>
            <a:endParaRPr lang="en-AU"/>
          </a:p>
          <a:p>
            <a:endParaRPr lang="en-AU"/>
          </a:p>
        </p:txBody>
      </p:sp>
      <p:sp>
        <p:nvSpPr>
          <p:cNvPr id="4" name="Slide Number Placeholder 3"/>
          <p:cNvSpPr>
            <a:spLocks noGrp="1"/>
          </p:cNvSpPr>
          <p:nvPr>
            <p:ph type="sldNum" sz="quarter" idx="10"/>
          </p:nvPr>
        </p:nvSpPr>
        <p:spPr/>
        <p:txBody>
          <a:bodyPr/>
          <a:lstStyle/>
          <a:p>
            <a:fld id="{83F17A60-5211-564C-AE51-C5EE6D827C53}" type="slidenum">
              <a:rPr lang="en-US" smtClean="0"/>
              <a:t>1</a:t>
            </a:fld>
            <a:endParaRPr lang="en-US"/>
          </a:p>
        </p:txBody>
      </p:sp>
    </p:spTree>
    <p:extLst>
      <p:ext uri="{BB962C8B-B14F-4D97-AF65-F5344CB8AC3E}">
        <p14:creationId xmlns:p14="http://schemas.microsoft.com/office/powerpoint/2010/main" val="288994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13FF4-091F-4A3F-A548-A7875D6E8E8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18F111F-4BAC-4EA6-A437-2D0A2D3C43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3A4355E-731A-482B-9E59-5A579AAFB5AA}"/>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475F11BE-5F9F-421B-8A16-7764FA41550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FDA51EB-DD50-4EE3-AB46-66BCD1C37D45}"/>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33469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407AD-0E2F-4743-B982-FEF0639C47A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C5C66B2-FF4A-4131-96B8-12C9186539F1}"/>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18E30AE-B930-4B65-A6C3-C7D440437B73}"/>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E891DEDF-4295-4C34-8E0A-27E691D707E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3DAA94A-4327-47D0-ABFC-1A188D78247E}"/>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229112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4C55D4C-B4E4-4737-A960-36218B2C834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0995D4F-C84D-4A3C-9147-13D9C8AB1C65}"/>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944CA1-E259-42CA-B915-741EAC004CFF}"/>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3119F6C2-B457-469E-85A7-B6827F2C315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F5C636-3DD1-471C-8294-C5E4826B6013}"/>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429088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olar Wavetrim 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a:p>
        </p:txBody>
      </p:sp>
    </p:spTree>
    <p:extLst>
      <p:ext uri="{BB962C8B-B14F-4D97-AF65-F5344CB8AC3E}">
        <p14:creationId xmlns:p14="http://schemas.microsoft.com/office/powerpoint/2010/main" val="289255383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uminous Wavetrim 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a:p>
        </p:txBody>
      </p:sp>
    </p:spTree>
    <p:extLst>
      <p:ext uri="{BB962C8B-B14F-4D97-AF65-F5344CB8AC3E}">
        <p14:creationId xmlns:p14="http://schemas.microsoft.com/office/powerpoint/2010/main" val="322066487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‹nº›</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218726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F0508-FC31-4D5A-94D2-694FF2ABC9E2}"/>
              </a:ext>
            </a:extLst>
          </p:cNvPr>
          <p:cNvSpPr>
            <a:spLocks noGrp="1"/>
          </p:cNvSpPr>
          <p:nvPr>
            <p:ph type="sldNum" sz="quarter" idx="12"/>
          </p:nvPr>
        </p:nvSpPr>
        <p:spPr/>
        <p:txBody>
          <a:bodyPr/>
          <a:lstStyle/>
          <a:p>
            <a:fld id="{3847DB54-D037-B84F-B6F1-2E8DA40D09AD}" type="slidenum">
              <a:rPr lang="en-US" smtClean="0"/>
              <a:pPr/>
              <a:t>‹nº›</a:t>
            </a:fld>
            <a:endParaRPr lang="en-US"/>
          </a:p>
        </p:txBody>
      </p:sp>
      <p:sp>
        <p:nvSpPr>
          <p:cNvPr id="6" name="Subtitle 2">
            <a:extLst>
              <a:ext uri="{FF2B5EF4-FFF2-40B4-BE49-F238E27FC236}">
                <a16:creationId xmlns:a16="http://schemas.microsoft.com/office/drawing/2014/main" id="{2E5E5AF2-8609-4565-8404-1C70882C96D3}"/>
              </a:ext>
            </a:extLst>
          </p:cNvPr>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tx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itle 1">
            <a:extLst>
              <a:ext uri="{FF2B5EF4-FFF2-40B4-BE49-F238E27FC236}">
                <a16:creationId xmlns:a16="http://schemas.microsoft.com/office/drawing/2014/main" id="{6E40DA56-CF6D-4485-A734-665E877BF566}"/>
              </a:ext>
            </a:extLst>
          </p:cNvPr>
          <p:cNvSpPr>
            <a:spLocks noGrp="1"/>
          </p:cNvSpPr>
          <p:nvPr>
            <p:ph type="title"/>
          </p:nvPr>
        </p:nvSpPr>
        <p:spPr>
          <a:xfrm>
            <a:off x="1074875" y="2989358"/>
            <a:ext cx="10533409" cy="1083878"/>
          </a:xfrm>
        </p:spPr>
        <p:txBody>
          <a:bodyPr/>
          <a:lstStyle>
            <a:lvl1pPr>
              <a:defRPr lang="en-GB" sz="4400" b="0" i="0" kern="1200" dirty="0">
                <a:solidFill>
                  <a:schemeClr val="tx1"/>
                </a:solidFill>
                <a:latin typeface="Segoe UI" charset="0"/>
                <a:ea typeface="Segoe UI" charset="0"/>
                <a:cs typeface="Segoe UI" charset="0"/>
              </a:defRPr>
            </a:lvl1pPr>
          </a:lstStyle>
          <a:p>
            <a:r>
              <a:rPr lang="en-US"/>
              <a:t>Click to edit Master title style</a:t>
            </a:r>
            <a:endParaRPr lang="en-GB"/>
          </a:p>
        </p:txBody>
      </p:sp>
    </p:spTree>
    <p:extLst>
      <p:ext uri="{BB962C8B-B14F-4D97-AF65-F5344CB8AC3E}">
        <p14:creationId xmlns:p14="http://schemas.microsoft.com/office/powerpoint/2010/main" val="370311455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‹nº›</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334729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‹nº›</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416467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©2017 Avanade Inc. All Rights Reserved.</a:t>
            </a:r>
          </a:p>
        </p:txBody>
      </p:sp>
      <p:sp>
        <p:nvSpPr>
          <p:cNvPr id="2" name="Slide Number Placeholder 1">
            <a:extLst>
              <a:ext uri="{FF2B5EF4-FFF2-40B4-BE49-F238E27FC236}">
                <a16:creationId xmlns:a16="http://schemas.microsoft.com/office/drawing/2014/main" id="{56AE49D8-AB2D-4686-A1AC-EB8EF2D28561}"/>
              </a:ext>
            </a:extLst>
          </p:cNvPr>
          <p:cNvSpPr>
            <a:spLocks noGrp="1"/>
          </p:cNvSpPr>
          <p:nvPr>
            <p:ph type="sldNum" sz="quarter" idx="10"/>
          </p:nvPr>
        </p:nvSpPr>
        <p:spPr/>
        <p:txBody>
          <a:bodyPr/>
          <a:lstStyle/>
          <a:p>
            <a:fld id="{3847DB54-D037-B84F-B6F1-2E8DA40D09AD}" type="slidenum">
              <a:rPr lang="en-US" smtClean="0"/>
              <a:pPr/>
              <a:t>‹nº›</a:t>
            </a:fld>
            <a:endParaRPr lang="en-US"/>
          </a:p>
        </p:txBody>
      </p:sp>
    </p:spTree>
    <p:extLst>
      <p:ext uri="{BB962C8B-B14F-4D97-AF65-F5344CB8AC3E}">
        <p14:creationId xmlns:p14="http://schemas.microsoft.com/office/powerpoint/2010/main" val="31720355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300968897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C5AA7-B907-49C2-A50C-9BADE028FEA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7714E9F-7363-4321-9937-EE6BBF6FEA76}"/>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EB857E-B5C2-408C-8B40-5B74B52C4E79}"/>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389CA753-6D64-4568-A2E7-FA337C614FB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4DDFC8-4799-4BB0-BB9F-E0237248B14F}"/>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2064682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‹nº›</a:t>
            </a:fld>
            <a:endParaRPr lang="en-US"/>
          </a:p>
        </p:txBody>
      </p:sp>
      <p:sp>
        <p:nvSpPr>
          <p:cNvPr id="4" name="Title 2"/>
          <p:cNvSpPr>
            <a:spLocks noGrp="1"/>
          </p:cNvSpPr>
          <p:nvPr>
            <p:ph type="title"/>
          </p:nvPr>
        </p:nvSpPr>
        <p:spPr>
          <a:xfrm>
            <a:off x="960792" y="390719"/>
            <a:ext cx="10270415" cy="998344"/>
          </a:xfrm>
        </p:spPr>
        <p:txBody>
          <a:bodyPr/>
          <a:lstStyle/>
          <a:p>
            <a:r>
              <a:rPr lang="en-US"/>
              <a:t>Click to edit Master title style</a:t>
            </a:r>
          </a:p>
        </p:txBody>
      </p:sp>
      <p:sp>
        <p:nvSpPr>
          <p:cNvPr id="5" name="Rectangle 4"/>
          <p:cNvSpPr/>
          <p:nvPr userDrawn="1"/>
        </p:nvSpPr>
        <p:spPr>
          <a:xfrm>
            <a:off x="4964604" y="4411103"/>
            <a:ext cx="1445623" cy="1219334"/>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p:cNvCxnSpPr/>
          <p:nvPr userDrawn="1"/>
        </p:nvCxnSpPr>
        <p:spPr>
          <a:xfrm>
            <a:off x="489358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4964604" y="2944476"/>
            <a:ext cx="1445623" cy="1219334"/>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userDrawn="1"/>
        </p:nvSpPr>
        <p:spPr>
          <a:xfrm>
            <a:off x="4964604" y="1477850"/>
            <a:ext cx="1445623" cy="1219334"/>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 Box 14"/>
          <p:cNvSpPr txBox="1">
            <a:spLocks noChangeArrowheads="1"/>
          </p:cNvSpPr>
          <p:nvPr userDrawn="1"/>
        </p:nvSpPr>
        <p:spPr bwMode="gray">
          <a:xfrm>
            <a:off x="982675" y="1477850"/>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32 pixels</a:t>
            </a:r>
          </a:p>
        </p:txBody>
      </p:sp>
      <p:cxnSp>
        <p:nvCxnSpPr>
          <p:cNvPr id="10" name="Straight Connector 9"/>
          <p:cNvCxnSpPr/>
          <p:nvPr userDrawn="1"/>
        </p:nvCxnSpPr>
        <p:spPr>
          <a:xfrm>
            <a:off x="171824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82675" y="2820830"/>
            <a:ext cx="10248532" cy="0"/>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 Box 14"/>
          <p:cNvSpPr txBox="1">
            <a:spLocks noChangeArrowheads="1"/>
          </p:cNvSpPr>
          <p:nvPr userDrawn="1"/>
        </p:nvSpPr>
        <p:spPr bwMode="gray">
          <a:xfrm>
            <a:off x="982675" y="2944476"/>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64 pixels</a:t>
            </a:r>
          </a:p>
        </p:txBody>
      </p:sp>
      <p:cxnSp>
        <p:nvCxnSpPr>
          <p:cNvPr id="13" name="Straight Connector 12"/>
          <p:cNvCxnSpPr/>
          <p:nvPr userDrawn="1"/>
        </p:nvCxnSpPr>
        <p:spPr>
          <a:xfrm>
            <a:off x="171824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82675" y="4287457"/>
            <a:ext cx="10248532" cy="0"/>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Text Box 14"/>
          <p:cNvSpPr txBox="1">
            <a:spLocks noChangeArrowheads="1"/>
          </p:cNvSpPr>
          <p:nvPr userDrawn="1"/>
        </p:nvSpPr>
        <p:spPr bwMode="gray">
          <a:xfrm>
            <a:off x="982675" y="4411103"/>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96 pixels</a:t>
            </a:r>
          </a:p>
        </p:txBody>
      </p:sp>
      <p:cxnSp>
        <p:nvCxnSpPr>
          <p:cNvPr id="16" name="Straight Connector 15"/>
          <p:cNvCxnSpPr/>
          <p:nvPr userDrawn="1"/>
        </p:nvCxnSpPr>
        <p:spPr>
          <a:xfrm>
            <a:off x="171824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1244263"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65659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06892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48125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893580" y="4411105"/>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330591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244263"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965659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806892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48125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330591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244263"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65659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806892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648125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9358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330591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4" name="Text Box 14"/>
          <p:cNvSpPr txBox="1">
            <a:spLocks noChangeArrowheads="1"/>
          </p:cNvSpPr>
          <p:nvPr userDrawn="1"/>
        </p:nvSpPr>
        <p:spPr bwMode="gray">
          <a:xfrm>
            <a:off x="1902408" y="1235641"/>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Grey</a:t>
            </a:r>
          </a:p>
        </p:txBody>
      </p:sp>
      <p:sp>
        <p:nvSpPr>
          <p:cNvPr id="35" name="Text Box 14"/>
          <p:cNvSpPr txBox="1">
            <a:spLocks noChangeArrowheads="1"/>
          </p:cNvSpPr>
          <p:nvPr userDrawn="1"/>
        </p:nvSpPr>
        <p:spPr bwMode="gray">
          <a:xfrm>
            <a:off x="3490078" y="1235641"/>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Orange</a:t>
            </a:r>
          </a:p>
        </p:txBody>
      </p:sp>
      <p:sp>
        <p:nvSpPr>
          <p:cNvPr id="36" name="Text Box 14"/>
          <p:cNvSpPr txBox="1">
            <a:spLocks noChangeArrowheads="1"/>
          </p:cNvSpPr>
          <p:nvPr userDrawn="1"/>
        </p:nvSpPr>
        <p:spPr bwMode="gray">
          <a:xfrm>
            <a:off x="5077748" y="1235641"/>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White</a:t>
            </a:r>
          </a:p>
        </p:txBody>
      </p:sp>
      <p:sp>
        <p:nvSpPr>
          <p:cNvPr id="37" name="Text Box 14"/>
          <p:cNvSpPr txBox="1">
            <a:spLocks noChangeArrowheads="1"/>
          </p:cNvSpPr>
          <p:nvPr userDrawn="1"/>
        </p:nvSpPr>
        <p:spPr bwMode="gray">
          <a:xfrm>
            <a:off x="6665418" y="1235641"/>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Circle Grey</a:t>
            </a:r>
          </a:p>
        </p:txBody>
      </p:sp>
      <p:sp>
        <p:nvSpPr>
          <p:cNvPr id="38" name="Text Box 14"/>
          <p:cNvSpPr txBox="1">
            <a:spLocks noChangeArrowheads="1"/>
          </p:cNvSpPr>
          <p:nvPr userDrawn="1"/>
        </p:nvSpPr>
        <p:spPr bwMode="gray">
          <a:xfrm>
            <a:off x="8253087" y="1235641"/>
            <a:ext cx="908329"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Circle Line Grey</a:t>
            </a:r>
          </a:p>
        </p:txBody>
      </p:sp>
      <p:sp>
        <p:nvSpPr>
          <p:cNvPr id="39" name="Text Box 14"/>
          <p:cNvSpPr txBox="1">
            <a:spLocks noChangeArrowheads="1"/>
          </p:cNvSpPr>
          <p:nvPr userDrawn="1"/>
        </p:nvSpPr>
        <p:spPr bwMode="gray">
          <a:xfrm>
            <a:off x="9838643" y="1235641"/>
            <a:ext cx="908329"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Circle Line Orange</a:t>
            </a:r>
          </a:p>
        </p:txBody>
      </p:sp>
    </p:spTree>
    <p:extLst>
      <p:ext uri="{BB962C8B-B14F-4D97-AF65-F5344CB8AC3E}">
        <p14:creationId xmlns:p14="http://schemas.microsoft.com/office/powerpoint/2010/main" val="3592012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olar Wavetrim 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a:p>
        </p:txBody>
      </p:sp>
    </p:spTree>
    <p:extLst>
      <p:ext uri="{BB962C8B-B14F-4D97-AF65-F5344CB8AC3E}">
        <p14:creationId xmlns:p14="http://schemas.microsoft.com/office/powerpoint/2010/main" val="113053819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63623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Aurora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Subtitle 2"/>
          <p:cNvSpPr>
            <a:spLocks noGrp="1"/>
          </p:cNvSpPr>
          <p:nvPr>
            <p:ph type="subTitle" idx="1"/>
          </p:nvPr>
        </p:nvSpPr>
        <p:spPr>
          <a:xfrm>
            <a:off x="2305877" y="4393096"/>
            <a:ext cx="9293895" cy="855797"/>
          </a:xfrm>
          <a:prstGeom prst="rect">
            <a:avLst/>
          </a:prstGeo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itle 1"/>
          <p:cNvSpPr>
            <a:spLocks noGrp="1"/>
          </p:cNvSpPr>
          <p:nvPr>
            <p:ph type="title"/>
          </p:nvPr>
        </p:nvSpPr>
        <p:spPr>
          <a:xfrm>
            <a:off x="2305878" y="2981739"/>
            <a:ext cx="9302406" cy="1331844"/>
          </a:xfrm>
          <a:prstGeom prst="rect">
            <a:avLst/>
          </a:prstGeo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a:p>
        </p:txBody>
      </p:sp>
    </p:spTree>
    <p:extLst>
      <p:ext uri="{BB962C8B-B14F-4D97-AF65-F5344CB8AC3E}">
        <p14:creationId xmlns:p14="http://schemas.microsoft.com/office/powerpoint/2010/main" val="207129578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Layout_Slide">
    <p:bg>
      <p:bgPr>
        <a:solidFill>
          <a:schemeClr val="bg1"/>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9E532F0D-8208-4F14-BD2A-BCED7E6AB245}"/>
              </a:ext>
            </a:extLst>
          </p:cNvPr>
          <p:cNvSpPr>
            <a:spLocks noGrp="1"/>
          </p:cNvSpPr>
          <p:nvPr>
            <p:ph type="sldNum" sz="quarter" idx="12"/>
          </p:nvPr>
        </p:nvSpPr>
        <p:spPr>
          <a:xfrm>
            <a:off x="11231207" y="6446312"/>
            <a:ext cx="495656" cy="107722"/>
          </a:xfrm>
          <a:prstGeom prst="rect">
            <a:avLst/>
          </a:prstGeom>
        </p:spPr>
        <p:txBody>
          <a:bodyPr tIns="0" bIns="0" anchor="ctr">
            <a:spAutoFit/>
          </a:bodyPr>
          <a:lstStyle>
            <a:lvl1pPr algn="r">
              <a:defRPr>
                <a:solidFill>
                  <a:schemeClr val="bg1">
                    <a:lumMod val="65000"/>
                  </a:schemeClr>
                </a:solidFill>
              </a:defRPr>
            </a:lvl1pPr>
          </a:lstStyle>
          <a:p>
            <a:fld id="{3847DB54-D037-B84F-B6F1-2E8DA40D09AD}" type="slidenum">
              <a:rPr lang="en-US" smtClean="0"/>
              <a:pPr/>
              <a:t>‹nº›</a:t>
            </a:fld>
            <a:endParaRPr lang="en-US"/>
          </a:p>
        </p:txBody>
      </p:sp>
    </p:spTree>
    <p:extLst>
      <p:ext uri="{BB962C8B-B14F-4D97-AF65-F5344CB8AC3E}">
        <p14:creationId xmlns:p14="http://schemas.microsoft.com/office/powerpoint/2010/main" val="3596513712"/>
      </p:ext>
    </p:extLst>
  </p:cSld>
  <p:clrMapOvr>
    <a:masterClrMapping/>
  </p:clrMapOvr>
  <p:extLst mod="1">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cSld name="Aurora -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793" y="204458"/>
            <a:ext cx="10270414" cy="1325563"/>
          </a:xfrm>
        </p:spPr>
        <p:txBody>
          <a:bodyPr/>
          <a:lstStyle>
            <a:lvl1pPr>
              <a:defRPr>
                <a:solidFill>
                  <a:schemeClr val="tx1">
                    <a:lumMod val="65000"/>
                    <a:lumOff val="35000"/>
                  </a:schemeClr>
                </a:solidFill>
              </a:defRPr>
            </a:lvl1pPr>
          </a:lstStyle>
          <a:p>
            <a:r>
              <a:rPr lang="en-US"/>
              <a:t>Click to edit Master title style</a:t>
            </a:r>
          </a:p>
        </p:txBody>
      </p:sp>
      <p:sp>
        <p:nvSpPr>
          <p:cNvPr id="3" name="Content Placeholder 2"/>
          <p:cNvSpPr>
            <a:spLocks noGrp="1"/>
          </p:cNvSpPr>
          <p:nvPr>
            <p:ph idx="1"/>
          </p:nvPr>
        </p:nvSpPr>
        <p:spPr>
          <a:xfrm>
            <a:off x="960793" y="1674505"/>
            <a:ext cx="10270414" cy="4351338"/>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3240AD69-BDAC-46F8-B496-9FA8EFF36EC0}"/>
              </a:ext>
            </a:extLst>
          </p:cNvPr>
          <p:cNvSpPr>
            <a:spLocks noGrp="1"/>
          </p:cNvSpPr>
          <p:nvPr>
            <p:ph type="sldNum" sz="quarter" idx="12"/>
          </p:nvPr>
        </p:nvSpPr>
        <p:spPr>
          <a:xfrm>
            <a:off x="11231207" y="6446312"/>
            <a:ext cx="495656" cy="107722"/>
          </a:xfrm>
          <a:prstGeom prst="rect">
            <a:avLst/>
          </a:prstGeom>
        </p:spPr>
        <p:txBody>
          <a:bodyPr tIns="0" bIns="0" anchor="ctr">
            <a:spAutoFit/>
          </a:bodyPr>
          <a:lstStyle>
            <a:lvl1pPr algn="r">
              <a:defRPr>
                <a:solidFill>
                  <a:schemeClr val="bg1">
                    <a:lumMod val="65000"/>
                  </a:schemeClr>
                </a:solidFill>
              </a:defRPr>
            </a:lvl1pPr>
          </a:lstStyle>
          <a:p>
            <a:fld id="{3847DB54-D037-B84F-B6F1-2E8DA40D09AD}" type="slidenum">
              <a:rPr lang="en-US" smtClean="0"/>
              <a:pPr/>
              <a:t>‹nº›</a:t>
            </a:fld>
            <a:endParaRPr lang="en-US"/>
          </a:p>
        </p:txBody>
      </p:sp>
    </p:spTree>
    <p:extLst>
      <p:ext uri="{BB962C8B-B14F-4D97-AF65-F5344CB8AC3E}">
        <p14:creationId xmlns:p14="http://schemas.microsoft.com/office/powerpoint/2010/main" val="353957777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Only">
  <p:cSld name="Aurora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0793" y="203287"/>
            <a:ext cx="10270414" cy="1325563"/>
          </a:xfrm>
        </p:spPr>
        <p:txBody>
          <a:bodyPr/>
          <a:lstStyle>
            <a:lvl1pPr>
              <a:defRPr>
                <a:solidFill>
                  <a:srgbClr val="333333"/>
                </a:solidFill>
              </a:defRPr>
            </a:lvl1pPr>
          </a:lstStyle>
          <a:p>
            <a:r>
              <a:rPr lang="en-US"/>
              <a:t>Click to edit Master title style</a:t>
            </a:r>
          </a:p>
        </p:txBody>
      </p:sp>
      <p:sp>
        <p:nvSpPr>
          <p:cNvPr id="6" name="Slide Number Placeholder 5">
            <a:extLst>
              <a:ext uri="{FF2B5EF4-FFF2-40B4-BE49-F238E27FC236}">
                <a16:creationId xmlns:a16="http://schemas.microsoft.com/office/drawing/2014/main" id="{2C8723FC-E09C-4E5E-9F33-74B30A47AA7D}"/>
              </a:ext>
            </a:extLst>
          </p:cNvPr>
          <p:cNvSpPr>
            <a:spLocks noGrp="1"/>
          </p:cNvSpPr>
          <p:nvPr>
            <p:ph type="sldNum" sz="quarter" idx="12"/>
          </p:nvPr>
        </p:nvSpPr>
        <p:spPr>
          <a:xfrm>
            <a:off x="11231207" y="6446312"/>
            <a:ext cx="495656" cy="107722"/>
          </a:xfrm>
          <a:prstGeom prst="rect">
            <a:avLst/>
          </a:prstGeom>
        </p:spPr>
        <p:txBody>
          <a:bodyPr tIns="0" bIns="0" anchor="ctr">
            <a:spAutoFit/>
          </a:bodyPr>
          <a:lstStyle>
            <a:lvl1pPr algn="r">
              <a:defRPr>
                <a:solidFill>
                  <a:schemeClr val="bg1">
                    <a:lumMod val="65000"/>
                  </a:schemeClr>
                </a:solidFill>
              </a:defRPr>
            </a:lvl1pPr>
          </a:lstStyle>
          <a:p>
            <a:fld id="{3847DB54-D037-B84F-B6F1-2E8DA40D09AD}" type="slidenum">
              <a:rPr lang="en-US" smtClean="0"/>
              <a:pPr/>
              <a:t>‹nº›</a:t>
            </a:fld>
            <a:endParaRPr lang="en-US"/>
          </a:p>
        </p:txBody>
      </p:sp>
    </p:spTree>
    <p:extLst>
      <p:ext uri="{BB962C8B-B14F-4D97-AF65-F5344CB8AC3E}">
        <p14:creationId xmlns:p14="http://schemas.microsoft.com/office/powerpoint/2010/main" val="348510334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E8068-B7FE-403C-9EA3-40BE3BF1837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F55DC26-6644-49E2-92DF-525546AEB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FD2D20D-17A7-41E2-A4DA-F875A189C162}"/>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19BABDA1-F929-4181-99EA-F7206B482E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2870710-D2A3-4027-B2BF-1849D21CF0A1}"/>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4971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FB016-9B05-4851-A488-3C20BA86E0A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95F0F5D-DD17-4CF6-92BB-0144F70BA6CF}"/>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4899E44-59D4-4793-8F70-EAC228D7F1C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30A08DC-2130-4801-B3CA-E7F2D627618C}"/>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6" name="Espaço Reservado para Rodapé 5">
            <a:extLst>
              <a:ext uri="{FF2B5EF4-FFF2-40B4-BE49-F238E27FC236}">
                <a16:creationId xmlns:a16="http://schemas.microsoft.com/office/drawing/2014/main" id="{CAD5DB72-889B-4EA3-8A98-C09B807D7AC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0D443C5-5C5B-4D05-BA67-E44FC9D1D422}"/>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259878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825DB-9C5B-4D6B-B053-5A549AFC474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695458B-8548-40FC-BD31-6EE6E91DB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280968A-C78A-4C36-B331-047283965B0F}"/>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24EA30D-3711-422B-BD37-E1E7818495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C80ACEDF-F877-494E-A28C-4859F35A085D}"/>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C806EB4-DEED-4664-BC57-9FF201660D2C}"/>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8" name="Espaço Reservado para Rodapé 7">
            <a:extLst>
              <a:ext uri="{FF2B5EF4-FFF2-40B4-BE49-F238E27FC236}">
                <a16:creationId xmlns:a16="http://schemas.microsoft.com/office/drawing/2014/main" id="{7AE1227F-C0B7-44B0-A115-F777CA90239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87CF898-B334-4DA3-A846-BFC68E34FC4A}"/>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225747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FDF24-5E33-4E03-A031-7AE57C81EFE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D8FE751-A94C-4BA5-849C-85BB4DBAFB95}"/>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4" name="Espaço Reservado para Rodapé 3">
            <a:extLst>
              <a:ext uri="{FF2B5EF4-FFF2-40B4-BE49-F238E27FC236}">
                <a16:creationId xmlns:a16="http://schemas.microsoft.com/office/drawing/2014/main" id="{856AAB38-5FF0-43F6-B66D-B0629B9A972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D347610-7291-46ED-B30B-F36666C54A1B}"/>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100863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F5187A4-301A-44B3-B5EB-1B721E81EF74}"/>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3" name="Espaço Reservado para Rodapé 2">
            <a:extLst>
              <a:ext uri="{FF2B5EF4-FFF2-40B4-BE49-F238E27FC236}">
                <a16:creationId xmlns:a16="http://schemas.microsoft.com/office/drawing/2014/main" id="{BF09CBF7-249E-472A-A82A-B2432237E00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D6AAA49-7CCA-4A83-8918-07D57A40F7E6}"/>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94428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AB5BE-9D64-432B-98BB-A5BB641AB5D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333CC1E-3B3D-4307-AB2A-688D08C2B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73CC2DE-CC69-4BAB-B2D9-A4E94D5EF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8588AA5-CBFD-412A-884B-76FAA3CF43E9}"/>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6" name="Espaço Reservado para Rodapé 5">
            <a:extLst>
              <a:ext uri="{FF2B5EF4-FFF2-40B4-BE49-F238E27FC236}">
                <a16:creationId xmlns:a16="http://schemas.microsoft.com/office/drawing/2014/main" id="{DFF98CCB-87F8-48FC-8CBF-FFD7EC33827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8E52FD-12A7-4AF0-BC15-44E6F2F58F1A}"/>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6753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9BA74-1C31-4DD4-8BAA-12FF9822459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EB9C3AC-00F1-412F-B28B-9B55C265F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FCC3BB7-7ADF-4815-BE66-D7518BC1B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75F2FCA4-A549-4E37-B3A8-DA86BFC85800}"/>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6" name="Espaço Reservado para Rodapé 5">
            <a:extLst>
              <a:ext uri="{FF2B5EF4-FFF2-40B4-BE49-F238E27FC236}">
                <a16:creationId xmlns:a16="http://schemas.microsoft.com/office/drawing/2014/main" id="{EF634474-57BE-42D2-BBA6-69374BFAA86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22247A5-AA79-4B25-B26F-F12430981471}"/>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59165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hyperlink" Target="https://avanade.sharepoint.com/sites/policies/Policies2/Data%20Management/1431_DataManagement.pdf" TargetMode="Externa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9A08D41-C062-460A-8154-7D959B352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E9FF294-6982-4DB2-B70B-2E251F2D0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33D30D5-0A9B-4482-8E75-AA58842EF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EBA89636-47CB-4326-AAC6-DF57161F9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F55C477-4341-469F-8B26-D18056241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36B35-91E5-4116-B386-8EDF2A903618}" type="slidenum">
              <a:rPr lang="pt-BR" smtClean="0"/>
              <a:t>‹nº›</a:t>
            </a:fld>
            <a:endParaRPr lang="pt-BR"/>
          </a:p>
        </p:txBody>
      </p:sp>
    </p:spTree>
    <p:extLst>
      <p:ext uri="{BB962C8B-B14F-4D97-AF65-F5344CB8AC3E}">
        <p14:creationId xmlns:p14="http://schemas.microsoft.com/office/powerpoint/2010/main" val="253048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876480" y="6272968"/>
            <a:ext cx="2415909" cy="200055"/>
          </a:xfrm>
          <a:prstGeom prst="rect">
            <a:avLst/>
          </a:prstGeom>
          <a:noFill/>
        </p:spPr>
        <p:txBody>
          <a:bodyPr wrap="square" rtlCol="0">
            <a:spAutoFit/>
          </a:bodyPr>
          <a:lstStyle/>
          <a:p>
            <a:pPr algn="r"/>
            <a:r>
              <a:rPr lang="en-US" sz="700">
                <a:solidFill>
                  <a:srgbClr val="FF5800"/>
                </a:solidFill>
              </a:rPr>
              <a:t>&lt;Confidential&gt; </a:t>
            </a:r>
            <a:r>
              <a:rPr lang="en-US" sz="700">
                <a:solidFill>
                  <a:srgbClr val="464646"/>
                </a:solidFill>
              </a:rPr>
              <a:t>See Avanade’s </a:t>
            </a:r>
            <a:r>
              <a:rPr lang="en-US" sz="700">
                <a:solidFill>
                  <a:srgbClr val="FF5800"/>
                </a:solidFill>
                <a:hlinkClick r:id="rId16" invalidUrl="https://avanade.sharepoint.com/sites/policies/Policies2/Data Management/1431_DataManagement.pdf"/>
              </a:rPr>
              <a:t>Data Management Policy</a:t>
            </a:r>
            <a:endParaRPr lang="en-US" sz="700">
              <a:solidFill>
                <a:srgbClr val="FF5800"/>
              </a:solidFill>
            </a:endParaRPr>
          </a:p>
        </p:txBody>
      </p:sp>
      <p:pic>
        <p:nvPicPr>
          <p:cNvPr id="9" name="Picture 8" descr="AvanadeLogoNoTM_AWColor_RGB.png"/>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Slide Number Placeholder 5">
            <a:extLst>
              <a:ext uri="{FF2B5EF4-FFF2-40B4-BE49-F238E27FC236}">
                <a16:creationId xmlns:a16="http://schemas.microsoft.com/office/drawing/2014/main" id="{EBF51D39-AC93-4FFC-83AE-903E59DFEF8D}"/>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‹nº›</a:t>
            </a:fld>
            <a:endParaRPr lang="en-US"/>
          </a:p>
        </p:txBody>
      </p:sp>
      <p:sp>
        <p:nvSpPr>
          <p:cNvPr id="30" name="Rectangle 29">
            <a:extLst>
              <a:ext uri="{FF2B5EF4-FFF2-40B4-BE49-F238E27FC236}">
                <a16:creationId xmlns:a16="http://schemas.microsoft.com/office/drawing/2014/main" id="{B423E952-EF7E-4755-BEFB-8FAAB18E274D}"/>
              </a:ext>
            </a:extLst>
          </p:cNvPr>
          <p:cNvSpPr/>
          <p:nvPr userDrawn="1"/>
        </p:nvSpPr>
        <p:spPr>
          <a:xfrm>
            <a:off x="960793" y="0"/>
            <a:ext cx="10270414" cy="45719"/>
          </a:xfrm>
          <a:prstGeom prst="rect">
            <a:avLst/>
          </a:prstGeom>
          <a:gradFill>
            <a:gsLst>
              <a:gs pos="80000">
                <a:srgbClr val="FF5800"/>
              </a:gs>
              <a:gs pos="0">
                <a:srgbClr val="FFD700"/>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2811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ransition>
    <p:fade/>
  </p:transition>
  <p:hf hd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ka.ms/devicelogin"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ka.ms/devicelogin"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a:extLst>
              <a:ext uri="{FF2B5EF4-FFF2-40B4-BE49-F238E27FC236}">
                <a16:creationId xmlns:a16="http://schemas.microsoft.com/office/drawing/2014/main" id="{75034D03-D446-764A-8222-072BE74F7509}"/>
              </a:ext>
            </a:extLst>
          </p:cNvPr>
          <p:cNvSpPr txBox="1">
            <a:spLocks/>
          </p:cNvSpPr>
          <p:nvPr/>
        </p:nvSpPr>
        <p:spPr>
          <a:xfrm>
            <a:off x="2227051" y="4599128"/>
            <a:ext cx="7864803" cy="85579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a:buNone/>
              <a:defRPr lang="en-US" sz="2800" b="0" i="0" kern="1200" dirty="0">
                <a:solidFill>
                  <a:schemeClr val="bg1"/>
                </a:solidFill>
                <a:latin typeface="Segoe UI Light" charset="0"/>
                <a:ea typeface="Segoe UI Light" charset="0"/>
                <a:cs typeface="Segoe UI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Segoe UI Light" charset="0"/>
                <a:ea typeface="Segoe UI Light" charset="0"/>
                <a:cs typeface="Segoe UI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Segoe UI Light" charset="0"/>
                <a:ea typeface="Segoe UI Light" charset="0"/>
                <a:cs typeface="Segoe UI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Segoe UI Light" charset="0"/>
                <a:ea typeface="Segoe UI Light" charset="0"/>
                <a:cs typeface="Segoe UI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Segoe UI Light" charset="0"/>
                <a:ea typeface="Segoe UI Light" charset="0"/>
                <a:cs typeface="Segoe UI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ct val="100000"/>
              </a:lnSpc>
              <a:spcBef>
                <a:spcPts val="0"/>
              </a:spcBef>
              <a:spcAft>
                <a:spcPts val="600"/>
              </a:spcAft>
            </a:pPr>
            <a:r>
              <a:rPr lang="en-US" sz="2000" dirty="0"/>
              <a:t>Running and publish your first Azure Functions project</a:t>
            </a:r>
            <a:endParaRPr lang="en-US" sz="1600" dirty="0"/>
          </a:p>
        </p:txBody>
      </p:sp>
      <p:sp>
        <p:nvSpPr>
          <p:cNvPr id="6" name="Title 2">
            <a:extLst>
              <a:ext uri="{FF2B5EF4-FFF2-40B4-BE49-F238E27FC236}">
                <a16:creationId xmlns:a16="http://schemas.microsoft.com/office/drawing/2014/main" id="{2FE2AD17-0E3C-AE4D-BFE5-508B212CC4E9}"/>
              </a:ext>
            </a:extLst>
          </p:cNvPr>
          <p:cNvSpPr txBox="1">
            <a:spLocks/>
          </p:cNvSpPr>
          <p:nvPr/>
        </p:nvSpPr>
        <p:spPr>
          <a:xfrm>
            <a:off x="2227051" y="3331254"/>
            <a:ext cx="9302406" cy="13318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GB" sz="4800" b="0" i="0" kern="1200" dirty="0">
                <a:solidFill>
                  <a:schemeClr val="bg1"/>
                </a:solidFill>
                <a:latin typeface="Segoe UI Light" charset="0"/>
                <a:ea typeface="Segoe UI Light" charset="0"/>
                <a:cs typeface="Segoe UI Light" charset="0"/>
              </a:defRPr>
            </a:lvl1pPr>
          </a:lstStyle>
          <a:p>
            <a:r>
              <a:rPr lang="en-US" sz="6600" dirty="0"/>
              <a:t>Serverless | AFs</a:t>
            </a:r>
          </a:p>
        </p:txBody>
      </p:sp>
    </p:spTree>
    <p:extLst>
      <p:ext uri="{BB962C8B-B14F-4D97-AF65-F5344CB8AC3E}">
        <p14:creationId xmlns:p14="http://schemas.microsoft.com/office/powerpoint/2010/main" val="10100849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In the </a:t>
            </a:r>
            <a:r>
              <a:rPr lang="en-US" b="1" dirty="0"/>
              <a:t>Terminal</a:t>
            </a:r>
            <a:r>
              <a:rPr lang="en-US" dirty="0"/>
              <a:t> panel, copy the URL endpoint of your HTTP-triggered function.</a:t>
            </a:r>
          </a:p>
          <a:p>
            <a:pPr algn="just"/>
            <a:r>
              <a:rPr lang="en-US" dirty="0"/>
              <a:t>Paste the URL for the HTTP request into your browser's address bar. Append the query string </a:t>
            </a:r>
            <a:r>
              <a:rPr lang="en-US" b="1" i="1" dirty="0"/>
              <a:t>?name=&lt;</a:t>
            </a:r>
            <a:r>
              <a:rPr lang="en-US" b="1" i="1" dirty="0" err="1"/>
              <a:t>yourname</a:t>
            </a:r>
            <a:r>
              <a:rPr lang="en-US" b="1" i="1" dirty="0"/>
              <a:t>&gt; </a:t>
            </a:r>
            <a:r>
              <a:rPr lang="en-US" dirty="0"/>
              <a:t>to this URL and execute the request.</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Let’s ride!</a:t>
            </a:r>
          </a:p>
        </p:txBody>
      </p:sp>
      <p:pic>
        <p:nvPicPr>
          <p:cNvPr id="3" name="Imagem 2">
            <a:extLst>
              <a:ext uri="{FF2B5EF4-FFF2-40B4-BE49-F238E27FC236}">
                <a16:creationId xmlns:a16="http://schemas.microsoft.com/office/drawing/2014/main" id="{72AECF1E-4B8C-4055-91E0-50B8696A4991}"/>
              </a:ext>
            </a:extLst>
          </p:cNvPr>
          <p:cNvPicPr>
            <a:picLocks noChangeAspect="1"/>
          </p:cNvPicPr>
          <p:nvPr/>
        </p:nvPicPr>
        <p:blipFill>
          <a:blip r:embed="rId2"/>
          <a:stretch>
            <a:fillRect/>
          </a:stretch>
        </p:blipFill>
        <p:spPr>
          <a:xfrm>
            <a:off x="379235" y="5356930"/>
            <a:ext cx="11099800" cy="680447"/>
          </a:xfrm>
          <a:prstGeom prst="rect">
            <a:avLst/>
          </a:prstGeom>
        </p:spPr>
        <p:style>
          <a:lnRef idx="2">
            <a:schemeClr val="accent1"/>
          </a:lnRef>
          <a:fillRef idx="1">
            <a:schemeClr val="lt1"/>
          </a:fillRef>
          <a:effectRef idx="0">
            <a:schemeClr val="accent1"/>
          </a:effectRef>
          <a:fontRef idx="minor">
            <a:schemeClr val="dk1"/>
          </a:fontRef>
        </p:style>
      </p:pic>
      <p:pic>
        <p:nvPicPr>
          <p:cNvPr id="8" name="Imagem 7">
            <a:extLst>
              <a:ext uri="{FF2B5EF4-FFF2-40B4-BE49-F238E27FC236}">
                <a16:creationId xmlns:a16="http://schemas.microsoft.com/office/drawing/2014/main" id="{E16C1151-F128-413D-956C-C3F22597A4C1}"/>
              </a:ext>
            </a:extLst>
          </p:cNvPr>
          <p:cNvPicPr>
            <a:picLocks noChangeAspect="1"/>
          </p:cNvPicPr>
          <p:nvPr/>
        </p:nvPicPr>
        <p:blipFill>
          <a:blip r:embed="rId3"/>
          <a:stretch>
            <a:fillRect/>
          </a:stretch>
        </p:blipFill>
        <p:spPr>
          <a:xfrm>
            <a:off x="2295524" y="2619133"/>
            <a:ext cx="7600950" cy="2495550"/>
          </a:xfrm>
          <a:prstGeom prst="rect">
            <a:avLst/>
          </a:prstGeom>
        </p:spPr>
      </p:pic>
      <p:sp>
        <p:nvSpPr>
          <p:cNvPr id="9" name="Seta: para Baixo 8">
            <a:extLst>
              <a:ext uri="{FF2B5EF4-FFF2-40B4-BE49-F238E27FC236}">
                <a16:creationId xmlns:a16="http://schemas.microsoft.com/office/drawing/2014/main" id="{DC909AC4-4AD6-451C-B5F7-7FAB6CB8EC4A}"/>
              </a:ext>
            </a:extLst>
          </p:cNvPr>
          <p:cNvSpPr/>
          <p:nvPr/>
        </p:nvSpPr>
        <p:spPr>
          <a:xfrm rot="2979297">
            <a:off x="7641021" y="319251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Baixo 9">
            <a:extLst>
              <a:ext uri="{FF2B5EF4-FFF2-40B4-BE49-F238E27FC236}">
                <a16:creationId xmlns:a16="http://schemas.microsoft.com/office/drawing/2014/main" id="{65CA3F81-2780-4C9A-A3FB-145934926021}"/>
              </a:ext>
            </a:extLst>
          </p:cNvPr>
          <p:cNvSpPr/>
          <p:nvPr/>
        </p:nvSpPr>
        <p:spPr>
          <a:xfrm rot="2979297">
            <a:off x="4415223" y="536347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38719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When you continue the execution, the following shows the response in the browser to the GET request.</a:t>
            </a:r>
          </a:p>
          <a:p>
            <a:pPr algn="just"/>
            <a:endParaRPr lang="en-US" dirty="0"/>
          </a:p>
          <a:p>
            <a:pPr algn="just"/>
            <a:r>
              <a:rPr lang="en-US" dirty="0"/>
              <a:t>After you've verified that the function runs correctly on your local computer, it's time to publish the project to Azure.</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Let’s ride!</a:t>
            </a:r>
          </a:p>
        </p:txBody>
      </p:sp>
      <p:pic>
        <p:nvPicPr>
          <p:cNvPr id="6" name="Imagem 5">
            <a:extLst>
              <a:ext uri="{FF2B5EF4-FFF2-40B4-BE49-F238E27FC236}">
                <a16:creationId xmlns:a16="http://schemas.microsoft.com/office/drawing/2014/main" id="{102E550C-E62C-45E1-8031-0C766C540137}"/>
              </a:ext>
            </a:extLst>
          </p:cNvPr>
          <p:cNvPicPr>
            <a:picLocks noChangeAspect="1"/>
          </p:cNvPicPr>
          <p:nvPr/>
        </p:nvPicPr>
        <p:blipFill>
          <a:blip r:embed="rId2"/>
          <a:stretch>
            <a:fillRect/>
          </a:stretch>
        </p:blipFill>
        <p:spPr>
          <a:xfrm>
            <a:off x="622574" y="3748152"/>
            <a:ext cx="11104289" cy="998345"/>
          </a:xfrm>
          <a:prstGeom prst="rect">
            <a:avLst/>
          </a:prstGeom>
        </p:spPr>
        <p:style>
          <a:lnRef idx="2">
            <a:schemeClr val="accent1"/>
          </a:lnRef>
          <a:fillRef idx="1">
            <a:schemeClr val="lt1"/>
          </a:fillRef>
          <a:effectRef idx="0">
            <a:schemeClr val="accent1"/>
          </a:effectRef>
          <a:fontRef idx="minor">
            <a:schemeClr val="dk1"/>
          </a:fontRef>
        </p:style>
      </p:pic>
      <p:sp>
        <p:nvSpPr>
          <p:cNvPr id="9" name="Seta: para Baixo 8">
            <a:extLst>
              <a:ext uri="{FF2B5EF4-FFF2-40B4-BE49-F238E27FC236}">
                <a16:creationId xmlns:a16="http://schemas.microsoft.com/office/drawing/2014/main" id="{DC909AC4-4AD6-451C-B5F7-7FAB6CB8EC4A}"/>
              </a:ext>
            </a:extLst>
          </p:cNvPr>
          <p:cNvSpPr/>
          <p:nvPr/>
        </p:nvSpPr>
        <p:spPr>
          <a:xfrm rot="2979297">
            <a:off x="4686684" y="377033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Baixo 10">
            <a:extLst>
              <a:ext uri="{FF2B5EF4-FFF2-40B4-BE49-F238E27FC236}">
                <a16:creationId xmlns:a16="http://schemas.microsoft.com/office/drawing/2014/main" id="{9B1FCBAC-E620-4724-BE06-5956EB65F19B}"/>
              </a:ext>
            </a:extLst>
          </p:cNvPr>
          <p:cNvSpPr/>
          <p:nvPr/>
        </p:nvSpPr>
        <p:spPr>
          <a:xfrm rot="8454168">
            <a:off x="1460884" y="459990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8251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Before you can publish your app, you must sign in to Azure.</a:t>
            </a:r>
          </a:p>
          <a:p>
            <a:pPr algn="just"/>
            <a:endParaRPr lang="en-US" dirty="0"/>
          </a:p>
          <a:p>
            <a:pPr algn="just"/>
            <a:r>
              <a:rPr lang="en-US" dirty="0"/>
              <a:t>In the </a:t>
            </a:r>
            <a:r>
              <a:rPr lang="en-US" b="1" i="1" dirty="0"/>
              <a:t>Azure: Functions View</a:t>
            </a:r>
            <a:r>
              <a:rPr lang="en-US" dirty="0"/>
              <a:t>, choose </a:t>
            </a:r>
            <a:r>
              <a:rPr lang="en-US" b="1" i="1" dirty="0"/>
              <a:t>Sign in to Azure</a:t>
            </a:r>
            <a:r>
              <a:rPr lang="en-US" dirty="0"/>
              <a:t>.... If you don't already have one, you can Create a free Azure account.</a:t>
            </a:r>
            <a:endParaRPr lang="en-US" kern="0" dirty="0">
              <a:solidFill>
                <a:srgbClr val="595959"/>
              </a:solidFill>
              <a:latin typeface="Segoe UI Light" panose="020B0502040204020203" pitchFamily="34" charset="0"/>
              <a:ea typeface="+mn-ea"/>
              <a:cs typeface="Segoe UI Light" panose="020B0502040204020203" pitchFamily="34" charset="0"/>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Sign in to Azure</a:t>
            </a:r>
          </a:p>
        </p:txBody>
      </p:sp>
      <p:pic>
        <p:nvPicPr>
          <p:cNvPr id="3" name="Imagem 2">
            <a:extLst>
              <a:ext uri="{FF2B5EF4-FFF2-40B4-BE49-F238E27FC236}">
                <a16:creationId xmlns:a16="http://schemas.microsoft.com/office/drawing/2014/main" id="{3115C087-48C2-4C28-92D9-E631BE565175}"/>
              </a:ext>
            </a:extLst>
          </p:cNvPr>
          <p:cNvPicPr>
            <a:picLocks noChangeAspect="1"/>
          </p:cNvPicPr>
          <p:nvPr/>
        </p:nvPicPr>
        <p:blipFill>
          <a:blip r:embed="rId2"/>
          <a:stretch>
            <a:fillRect/>
          </a:stretch>
        </p:blipFill>
        <p:spPr>
          <a:xfrm>
            <a:off x="4084293" y="2932850"/>
            <a:ext cx="4221410" cy="2995839"/>
          </a:xfrm>
          <a:prstGeom prst="rect">
            <a:avLst/>
          </a:prstGeom>
        </p:spPr>
      </p:pic>
      <p:sp>
        <p:nvSpPr>
          <p:cNvPr id="6" name="Seta: para Baixo 5">
            <a:extLst>
              <a:ext uri="{FF2B5EF4-FFF2-40B4-BE49-F238E27FC236}">
                <a16:creationId xmlns:a16="http://schemas.microsoft.com/office/drawing/2014/main" id="{B0AFFAC6-A76B-4CE9-84B1-7EA8F2CDA74E}"/>
              </a:ext>
            </a:extLst>
          </p:cNvPr>
          <p:cNvSpPr/>
          <p:nvPr/>
        </p:nvSpPr>
        <p:spPr>
          <a:xfrm rot="2979297">
            <a:off x="4378431" y="525274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Baixo 6">
            <a:extLst>
              <a:ext uri="{FF2B5EF4-FFF2-40B4-BE49-F238E27FC236}">
                <a16:creationId xmlns:a16="http://schemas.microsoft.com/office/drawing/2014/main" id="{45653C0F-0C12-4694-96A6-4E8BF46E222D}"/>
              </a:ext>
            </a:extLst>
          </p:cNvPr>
          <p:cNvSpPr/>
          <p:nvPr/>
        </p:nvSpPr>
        <p:spPr>
          <a:xfrm rot="8454168">
            <a:off x="5756603" y="359441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1817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dirty="0"/>
              <a:t>When prompted, select </a:t>
            </a:r>
            <a:r>
              <a:rPr lang="en-US" dirty="0" err="1"/>
              <a:t>Copy&amp;Open</a:t>
            </a:r>
            <a:r>
              <a:rPr lang="en-US" dirty="0"/>
              <a:t>, or copy the displayed code and open </a:t>
            </a:r>
            <a:r>
              <a:rPr lang="en-US" dirty="0">
                <a:hlinkClick r:id="rId2"/>
              </a:rPr>
              <a:t>https://aka.ms/devicelogin</a:t>
            </a:r>
            <a:r>
              <a:rPr lang="en-US" dirty="0"/>
              <a:t> in your browser.</a:t>
            </a:r>
          </a:p>
          <a:p>
            <a:pPr algn="just"/>
            <a:endParaRPr lang="en-US" dirty="0"/>
          </a:p>
          <a:p>
            <a:pPr algn="just"/>
            <a:r>
              <a:rPr lang="en-US" dirty="0"/>
              <a:t>Paste the copied code in the </a:t>
            </a:r>
            <a:r>
              <a:rPr lang="en-US" b="1" i="1" dirty="0"/>
              <a:t>Device Login </a:t>
            </a:r>
            <a:r>
              <a:rPr lang="en-US" dirty="0"/>
              <a:t>page, verify the sign in for </a:t>
            </a:r>
            <a:r>
              <a:rPr lang="en-US" b="1" i="1" dirty="0"/>
              <a:t>Visual Studio Code</a:t>
            </a:r>
            <a:r>
              <a:rPr lang="en-US" dirty="0"/>
              <a:t>, then select </a:t>
            </a:r>
            <a:r>
              <a:rPr lang="en-US" b="1" i="1" dirty="0"/>
              <a:t>Continue</a:t>
            </a:r>
            <a:r>
              <a:rPr lang="en-US" dirty="0"/>
              <a:t>.</a:t>
            </a:r>
          </a:p>
          <a:p>
            <a:pPr algn="just"/>
            <a:endParaRPr lang="en-US" dirty="0"/>
          </a:p>
          <a:p>
            <a:pPr algn="just"/>
            <a:r>
              <a:rPr lang="en-US" dirty="0"/>
              <a:t>Complete the sign in using your </a:t>
            </a:r>
            <a:r>
              <a:rPr lang="en-US" b="1" i="1" dirty="0"/>
              <a:t>Azure account credentials</a:t>
            </a:r>
            <a:r>
              <a:rPr lang="en-US" dirty="0"/>
              <a:t>. After you have successfully signed in, you can close the browser.</a:t>
            </a:r>
            <a:endParaRPr lang="en-US" kern="0" dirty="0">
              <a:solidFill>
                <a:srgbClr val="595959"/>
              </a:solidFill>
              <a:latin typeface="Segoe UI Light" panose="020B0502040204020203" pitchFamily="34" charset="0"/>
              <a:ea typeface="+mn-ea"/>
              <a:cs typeface="Segoe UI Light" panose="020B0502040204020203" pitchFamily="34" charset="0"/>
            </a:endParaRPr>
          </a:p>
        </p:txBody>
      </p:sp>
      <p:sp>
        <p:nvSpPr>
          <p:cNvPr id="3" name="Espaço Reservado para Conteúdo 2">
            <a:extLst>
              <a:ext uri="{FF2B5EF4-FFF2-40B4-BE49-F238E27FC236}">
                <a16:creationId xmlns:a16="http://schemas.microsoft.com/office/drawing/2014/main" id="{28285BC6-53A3-4D14-BCAE-0788D7A3E77F}"/>
              </a:ext>
            </a:extLst>
          </p:cNvPr>
          <p:cNvSpPr>
            <a:spLocks noGrp="1"/>
          </p:cNvSpPr>
          <p:nvPr>
            <p:ph sz="half" idx="2"/>
          </p:nvPr>
        </p:nvSpPr>
        <p:spPr/>
        <p:txBody>
          <a:bodyPr/>
          <a:lstStyle/>
          <a:p>
            <a:endParaRPr lang="pt-BR"/>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Sign in to Azure</a:t>
            </a:r>
          </a:p>
        </p:txBody>
      </p:sp>
      <p:pic>
        <p:nvPicPr>
          <p:cNvPr id="8" name="Imagem 7">
            <a:extLst>
              <a:ext uri="{FF2B5EF4-FFF2-40B4-BE49-F238E27FC236}">
                <a16:creationId xmlns:a16="http://schemas.microsoft.com/office/drawing/2014/main" id="{A7943E6A-3519-451C-B824-65F196A79912}"/>
              </a:ext>
            </a:extLst>
          </p:cNvPr>
          <p:cNvPicPr>
            <a:picLocks noChangeAspect="1"/>
          </p:cNvPicPr>
          <p:nvPr/>
        </p:nvPicPr>
        <p:blipFill>
          <a:blip r:embed="rId3"/>
          <a:stretch>
            <a:fillRect/>
          </a:stretch>
        </p:blipFill>
        <p:spPr>
          <a:xfrm>
            <a:off x="6293817" y="2375334"/>
            <a:ext cx="5614404" cy="2444982"/>
          </a:xfrm>
          <a:prstGeom prst="rect">
            <a:avLst/>
          </a:prstGeom>
        </p:spPr>
      </p:pic>
      <p:sp>
        <p:nvSpPr>
          <p:cNvPr id="9" name="Seta: para Baixo 8">
            <a:extLst>
              <a:ext uri="{FF2B5EF4-FFF2-40B4-BE49-F238E27FC236}">
                <a16:creationId xmlns:a16="http://schemas.microsoft.com/office/drawing/2014/main" id="{DA0AF756-F58C-4CCB-B2C2-A774DABED868}"/>
              </a:ext>
            </a:extLst>
          </p:cNvPr>
          <p:cNvSpPr/>
          <p:nvPr/>
        </p:nvSpPr>
        <p:spPr>
          <a:xfrm rot="2979297">
            <a:off x="10525670" y="4004441"/>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70944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dirty="0"/>
              <a:t>When prompted, select </a:t>
            </a:r>
            <a:r>
              <a:rPr lang="en-US" dirty="0" err="1"/>
              <a:t>Copy&amp;Open</a:t>
            </a:r>
            <a:r>
              <a:rPr lang="en-US" dirty="0"/>
              <a:t>, or copy the displayed code and open </a:t>
            </a:r>
            <a:r>
              <a:rPr lang="en-US" dirty="0">
                <a:hlinkClick r:id="rId2"/>
              </a:rPr>
              <a:t>https://aka.ms/devicelogin</a:t>
            </a:r>
            <a:r>
              <a:rPr lang="en-US" dirty="0"/>
              <a:t> in your browser.</a:t>
            </a:r>
          </a:p>
          <a:p>
            <a:pPr algn="just"/>
            <a:endParaRPr lang="en-US" dirty="0"/>
          </a:p>
          <a:p>
            <a:pPr algn="just"/>
            <a:r>
              <a:rPr lang="en-US" dirty="0"/>
              <a:t>Paste the copied code in the </a:t>
            </a:r>
            <a:r>
              <a:rPr lang="en-US" b="1" i="1" dirty="0"/>
              <a:t>Device Login </a:t>
            </a:r>
            <a:r>
              <a:rPr lang="en-US" dirty="0"/>
              <a:t>page, verify the sign in for </a:t>
            </a:r>
            <a:r>
              <a:rPr lang="en-US" b="1" i="1" dirty="0"/>
              <a:t>Visual Studio Code</a:t>
            </a:r>
            <a:r>
              <a:rPr lang="en-US" dirty="0"/>
              <a:t>, then select </a:t>
            </a:r>
            <a:r>
              <a:rPr lang="en-US" b="1" i="1" dirty="0"/>
              <a:t>Continue</a:t>
            </a:r>
            <a:r>
              <a:rPr lang="en-US" dirty="0"/>
              <a:t>.</a:t>
            </a:r>
          </a:p>
          <a:p>
            <a:pPr algn="just"/>
            <a:endParaRPr lang="en-US" dirty="0"/>
          </a:p>
          <a:p>
            <a:pPr algn="just"/>
            <a:r>
              <a:rPr lang="en-US" dirty="0"/>
              <a:t>Complete the sign in using your </a:t>
            </a:r>
            <a:r>
              <a:rPr lang="en-US" b="1" i="1" dirty="0"/>
              <a:t>Azure account credentials</a:t>
            </a:r>
            <a:r>
              <a:rPr lang="en-US" dirty="0"/>
              <a:t>. After you have successfully signed in, you can close the browser.</a:t>
            </a:r>
            <a:endParaRPr lang="en-US" kern="0" dirty="0">
              <a:solidFill>
                <a:srgbClr val="595959"/>
              </a:solidFill>
              <a:latin typeface="Segoe UI Light" panose="020B0502040204020203" pitchFamily="34" charset="0"/>
              <a:ea typeface="+mn-ea"/>
              <a:cs typeface="Segoe UI Light" panose="020B0502040204020203" pitchFamily="34" charset="0"/>
            </a:endParaRPr>
          </a:p>
        </p:txBody>
      </p:sp>
      <p:sp>
        <p:nvSpPr>
          <p:cNvPr id="3" name="Espaço Reservado para Conteúdo 2">
            <a:extLst>
              <a:ext uri="{FF2B5EF4-FFF2-40B4-BE49-F238E27FC236}">
                <a16:creationId xmlns:a16="http://schemas.microsoft.com/office/drawing/2014/main" id="{DBB68DC4-F2BF-4082-AD12-1E33B27660CF}"/>
              </a:ext>
            </a:extLst>
          </p:cNvPr>
          <p:cNvSpPr>
            <a:spLocks noGrp="1"/>
          </p:cNvSpPr>
          <p:nvPr>
            <p:ph sz="half" idx="2"/>
          </p:nvPr>
        </p:nvSpPr>
        <p:spPr/>
        <p:txBody>
          <a:bodyPr/>
          <a:lstStyle/>
          <a:p>
            <a:endParaRPr lang="pt-BR"/>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Sign in to Azure</a:t>
            </a:r>
          </a:p>
        </p:txBody>
      </p:sp>
      <p:pic>
        <p:nvPicPr>
          <p:cNvPr id="6" name="Imagem 5">
            <a:extLst>
              <a:ext uri="{FF2B5EF4-FFF2-40B4-BE49-F238E27FC236}">
                <a16:creationId xmlns:a16="http://schemas.microsoft.com/office/drawing/2014/main" id="{61C16953-B12A-4AF8-96BD-AD6C86A00004}"/>
              </a:ext>
            </a:extLst>
          </p:cNvPr>
          <p:cNvPicPr>
            <a:picLocks noChangeAspect="1"/>
          </p:cNvPicPr>
          <p:nvPr/>
        </p:nvPicPr>
        <p:blipFill>
          <a:blip r:embed="rId3"/>
          <a:stretch>
            <a:fillRect/>
          </a:stretch>
        </p:blipFill>
        <p:spPr>
          <a:xfrm>
            <a:off x="6293817" y="1799484"/>
            <a:ext cx="5181600" cy="2748704"/>
          </a:xfrm>
          <a:prstGeom prst="rect">
            <a:avLst/>
          </a:prstGeom>
        </p:spPr>
      </p:pic>
      <p:sp>
        <p:nvSpPr>
          <p:cNvPr id="9" name="Seta: para Baixo 8">
            <a:extLst>
              <a:ext uri="{FF2B5EF4-FFF2-40B4-BE49-F238E27FC236}">
                <a16:creationId xmlns:a16="http://schemas.microsoft.com/office/drawing/2014/main" id="{0C7B52A4-03FD-4EC9-AEAE-735459631956}"/>
              </a:ext>
            </a:extLst>
          </p:cNvPr>
          <p:cNvSpPr/>
          <p:nvPr/>
        </p:nvSpPr>
        <p:spPr>
          <a:xfrm rot="8454168">
            <a:off x="9200491" y="2734319"/>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70318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dirty="0"/>
              <a:t>If not signed-in, you are prompted to Sign in to Azure. </a:t>
            </a:r>
          </a:p>
          <a:p>
            <a:pPr algn="just"/>
            <a:endParaRPr lang="en-US" dirty="0"/>
          </a:p>
          <a:p>
            <a:pPr algn="just"/>
            <a:r>
              <a:rPr lang="en-US" dirty="0"/>
              <a:t>You can also Create a free Azure account. </a:t>
            </a:r>
          </a:p>
          <a:p>
            <a:pPr algn="just"/>
            <a:endParaRPr lang="en-US" dirty="0"/>
          </a:p>
          <a:p>
            <a:pPr algn="just"/>
            <a:r>
              <a:rPr lang="en-US" dirty="0"/>
              <a:t>After successful sign in from the browser, go back to Visual Studio Code.</a:t>
            </a:r>
            <a:endParaRPr lang="en-US" kern="0" dirty="0">
              <a:solidFill>
                <a:srgbClr val="595959"/>
              </a:solidFill>
              <a:latin typeface="Segoe UI Light" panose="020B0502040204020203" pitchFamily="34" charset="0"/>
              <a:ea typeface="+mn-ea"/>
              <a:cs typeface="Segoe UI Light" panose="020B0502040204020203" pitchFamily="34" charset="0"/>
            </a:endParaRPr>
          </a:p>
        </p:txBody>
      </p:sp>
      <p:sp>
        <p:nvSpPr>
          <p:cNvPr id="3" name="Espaço Reservado para Conteúdo 2">
            <a:extLst>
              <a:ext uri="{FF2B5EF4-FFF2-40B4-BE49-F238E27FC236}">
                <a16:creationId xmlns:a16="http://schemas.microsoft.com/office/drawing/2014/main" id="{0F7F14D4-DD0B-4BA8-8A5A-650C50909CEF}"/>
              </a:ext>
            </a:extLst>
          </p:cNvPr>
          <p:cNvSpPr>
            <a:spLocks noGrp="1"/>
          </p:cNvSpPr>
          <p:nvPr>
            <p:ph sz="half" idx="2"/>
          </p:nvPr>
        </p:nvSpPr>
        <p:spPr/>
        <p:txBody>
          <a:bodyPr/>
          <a:lstStyle/>
          <a:p>
            <a:endParaRPr lang="pt-BR"/>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Publish the project to Azure | VS Code</a:t>
            </a:r>
          </a:p>
        </p:txBody>
      </p:sp>
      <p:pic>
        <p:nvPicPr>
          <p:cNvPr id="6" name="Imagem 5">
            <a:extLst>
              <a:ext uri="{FF2B5EF4-FFF2-40B4-BE49-F238E27FC236}">
                <a16:creationId xmlns:a16="http://schemas.microsoft.com/office/drawing/2014/main" id="{61C16953-B12A-4AF8-96BD-AD6C86A00004}"/>
              </a:ext>
            </a:extLst>
          </p:cNvPr>
          <p:cNvPicPr>
            <a:picLocks noChangeAspect="1"/>
          </p:cNvPicPr>
          <p:nvPr/>
        </p:nvPicPr>
        <p:blipFill>
          <a:blip r:embed="rId2"/>
          <a:stretch>
            <a:fillRect/>
          </a:stretch>
        </p:blipFill>
        <p:spPr>
          <a:xfrm>
            <a:off x="6293817" y="2034381"/>
            <a:ext cx="5258010" cy="2789238"/>
          </a:xfrm>
          <a:prstGeom prst="rect">
            <a:avLst/>
          </a:prstGeom>
        </p:spPr>
      </p:pic>
    </p:spTree>
    <p:extLst>
      <p:ext uri="{BB962C8B-B14F-4D97-AF65-F5344CB8AC3E}">
        <p14:creationId xmlns:p14="http://schemas.microsoft.com/office/powerpoint/2010/main" val="33822020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In the </a:t>
            </a:r>
            <a:r>
              <a:rPr lang="en-US" b="1" i="1" dirty="0"/>
              <a:t>Azure: Functions View</a:t>
            </a:r>
            <a:r>
              <a:rPr lang="en-US" dirty="0"/>
              <a:t>, select the Deploy to Function App icon.</a:t>
            </a:r>
          </a:p>
          <a:p>
            <a:pPr algn="just"/>
            <a:r>
              <a:rPr lang="en-US" dirty="0"/>
              <a:t>Type a globally unique name that identifies your function app and press Enter. Valid characters for a function app name are a-z, 0-9, and -.</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Publish the project to Azure | VS Code</a:t>
            </a:r>
          </a:p>
        </p:txBody>
      </p:sp>
      <p:pic>
        <p:nvPicPr>
          <p:cNvPr id="6" name="Imagem 5">
            <a:extLst>
              <a:ext uri="{FF2B5EF4-FFF2-40B4-BE49-F238E27FC236}">
                <a16:creationId xmlns:a16="http://schemas.microsoft.com/office/drawing/2014/main" id="{61C16953-B12A-4AF8-96BD-AD6C86A00004}"/>
              </a:ext>
            </a:extLst>
          </p:cNvPr>
          <p:cNvPicPr>
            <a:picLocks noChangeAspect="1"/>
          </p:cNvPicPr>
          <p:nvPr/>
        </p:nvPicPr>
        <p:blipFill>
          <a:blip r:embed="rId2"/>
          <a:stretch>
            <a:fillRect/>
          </a:stretch>
        </p:blipFill>
        <p:spPr>
          <a:xfrm>
            <a:off x="1773592" y="2659063"/>
            <a:ext cx="4219575" cy="2238375"/>
          </a:xfrm>
          <a:prstGeom prst="rect">
            <a:avLst/>
          </a:prstGeom>
        </p:spPr>
      </p:pic>
      <p:sp>
        <p:nvSpPr>
          <p:cNvPr id="9" name="Seta: para Baixo 8">
            <a:extLst>
              <a:ext uri="{FF2B5EF4-FFF2-40B4-BE49-F238E27FC236}">
                <a16:creationId xmlns:a16="http://schemas.microsoft.com/office/drawing/2014/main" id="{0C7B52A4-03FD-4EC9-AEAE-735459631956}"/>
              </a:ext>
            </a:extLst>
          </p:cNvPr>
          <p:cNvSpPr/>
          <p:nvPr/>
        </p:nvSpPr>
        <p:spPr>
          <a:xfrm rot="8454168">
            <a:off x="4209200" y="312889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230AC2A6-0CFD-453A-8570-4ADFC601D999}"/>
              </a:ext>
            </a:extLst>
          </p:cNvPr>
          <p:cNvPicPr>
            <a:picLocks noChangeAspect="1"/>
          </p:cNvPicPr>
          <p:nvPr/>
        </p:nvPicPr>
        <p:blipFill>
          <a:blip r:embed="rId3"/>
          <a:stretch>
            <a:fillRect/>
          </a:stretch>
        </p:blipFill>
        <p:spPr>
          <a:xfrm>
            <a:off x="4419407" y="3795771"/>
            <a:ext cx="5857875" cy="857250"/>
          </a:xfrm>
          <a:prstGeom prst="rect">
            <a:avLst/>
          </a:prstGeom>
        </p:spPr>
        <p:style>
          <a:lnRef idx="2">
            <a:schemeClr val="accent1"/>
          </a:lnRef>
          <a:fillRef idx="1">
            <a:schemeClr val="lt1"/>
          </a:fillRef>
          <a:effectRef idx="0">
            <a:schemeClr val="accent1"/>
          </a:effectRef>
          <a:fontRef idx="minor">
            <a:schemeClr val="dk1"/>
          </a:fontRef>
        </p:style>
      </p:pic>
      <p:pic>
        <p:nvPicPr>
          <p:cNvPr id="7" name="Imagem 6">
            <a:extLst>
              <a:ext uri="{FF2B5EF4-FFF2-40B4-BE49-F238E27FC236}">
                <a16:creationId xmlns:a16="http://schemas.microsoft.com/office/drawing/2014/main" id="{2D7B68E3-83A1-4BE5-8620-3E0745C3D2F5}"/>
              </a:ext>
            </a:extLst>
          </p:cNvPr>
          <p:cNvPicPr>
            <a:picLocks noChangeAspect="1"/>
          </p:cNvPicPr>
          <p:nvPr/>
        </p:nvPicPr>
        <p:blipFill>
          <a:blip r:embed="rId4"/>
          <a:stretch>
            <a:fillRect/>
          </a:stretch>
        </p:blipFill>
        <p:spPr>
          <a:xfrm>
            <a:off x="5059007" y="4771996"/>
            <a:ext cx="5876925" cy="1143000"/>
          </a:xfrm>
          <a:prstGeom prst="rect">
            <a:avLst/>
          </a:prstGeom>
        </p:spPr>
        <p:style>
          <a:lnRef idx="2">
            <a:schemeClr val="accent1"/>
          </a:lnRef>
          <a:fillRef idx="1">
            <a:schemeClr val="lt1"/>
          </a:fillRef>
          <a:effectRef idx="0">
            <a:schemeClr val="accent1"/>
          </a:effectRef>
          <a:fontRef idx="minor">
            <a:schemeClr val="dk1"/>
          </a:fontRef>
        </p:style>
      </p:pic>
      <p:sp>
        <p:nvSpPr>
          <p:cNvPr id="10" name="Seta: Curva para a Esquerda 9">
            <a:extLst>
              <a:ext uri="{FF2B5EF4-FFF2-40B4-BE49-F238E27FC236}">
                <a16:creationId xmlns:a16="http://schemas.microsoft.com/office/drawing/2014/main" id="{4500E1B1-1EB1-48D1-B3A5-FDE5DC1257DE}"/>
              </a:ext>
            </a:extLst>
          </p:cNvPr>
          <p:cNvSpPr/>
          <p:nvPr/>
        </p:nvSpPr>
        <p:spPr>
          <a:xfrm>
            <a:off x="10427932" y="3335932"/>
            <a:ext cx="508000" cy="955052"/>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11" name="Seta: Curva para a Esquerda 10">
            <a:extLst>
              <a:ext uri="{FF2B5EF4-FFF2-40B4-BE49-F238E27FC236}">
                <a16:creationId xmlns:a16="http://schemas.microsoft.com/office/drawing/2014/main" id="{84056C18-A49D-44BE-81D7-C4DAAAEA3DB6}"/>
              </a:ext>
            </a:extLst>
          </p:cNvPr>
          <p:cNvSpPr/>
          <p:nvPr/>
        </p:nvSpPr>
        <p:spPr>
          <a:xfrm>
            <a:off x="11086582" y="4340255"/>
            <a:ext cx="508000" cy="955052"/>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Tree>
    <p:extLst>
      <p:ext uri="{BB962C8B-B14F-4D97-AF65-F5344CB8AC3E}">
        <p14:creationId xmlns:p14="http://schemas.microsoft.com/office/powerpoint/2010/main" val="2064247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A050071B-5B6F-41C0-8768-8066B0252CB7}"/>
              </a:ext>
            </a:extLst>
          </p:cNvPr>
          <p:cNvPicPr>
            <a:picLocks noChangeAspect="1"/>
          </p:cNvPicPr>
          <p:nvPr/>
        </p:nvPicPr>
        <p:blipFill>
          <a:blip r:embed="rId2"/>
          <a:stretch>
            <a:fillRect/>
          </a:stretch>
        </p:blipFill>
        <p:spPr>
          <a:xfrm>
            <a:off x="2823654" y="2225223"/>
            <a:ext cx="6544689" cy="3729024"/>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dirty="0"/>
              <a:t>The result can be viewed like image by clicking the </a:t>
            </a:r>
            <a:r>
              <a:rPr lang="en-US" b="1" i="1" dirty="0"/>
              <a:t>Azure: Function View</a:t>
            </a:r>
            <a:r>
              <a:rPr lang="en-US" dirty="0"/>
              <a:t>.</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Publish the project to Azure | VS Code</a:t>
            </a:r>
          </a:p>
        </p:txBody>
      </p:sp>
      <p:sp>
        <p:nvSpPr>
          <p:cNvPr id="13" name="Seta: para Baixo 12">
            <a:extLst>
              <a:ext uri="{FF2B5EF4-FFF2-40B4-BE49-F238E27FC236}">
                <a16:creationId xmlns:a16="http://schemas.microsoft.com/office/drawing/2014/main" id="{CD35D932-00A2-42EB-8656-592FF6E4D809}"/>
              </a:ext>
            </a:extLst>
          </p:cNvPr>
          <p:cNvSpPr/>
          <p:nvPr/>
        </p:nvSpPr>
        <p:spPr>
          <a:xfrm rot="3141271">
            <a:off x="4498716" y="2551869"/>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49913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A7A26712-7087-43D6-8AA0-D877260E519A}"/>
              </a:ext>
            </a:extLst>
          </p:cNvPr>
          <p:cNvPicPr>
            <a:picLocks noChangeAspect="1"/>
          </p:cNvPicPr>
          <p:nvPr/>
        </p:nvPicPr>
        <p:blipFill>
          <a:blip r:embed="rId2"/>
          <a:stretch>
            <a:fillRect/>
          </a:stretch>
        </p:blipFill>
        <p:spPr>
          <a:xfrm>
            <a:off x="2508647" y="2580823"/>
            <a:ext cx="7174704" cy="3364324"/>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dirty="0"/>
              <a:t>Right-click mouse button in </a:t>
            </a:r>
            <a:r>
              <a:rPr lang="en-US" b="1" i="1" dirty="0"/>
              <a:t>“serverless-lab-local” </a:t>
            </a:r>
            <a:r>
              <a:rPr lang="en-US" dirty="0"/>
              <a:t>to open the </a:t>
            </a:r>
            <a:r>
              <a:rPr lang="en-US" b="1" i="1" dirty="0"/>
              <a:t>Azure Function </a:t>
            </a:r>
            <a:r>
              <a:rPr lang="en-US" dirty="0"/>
              <a:t>menu.</a:t>
            </a:r>
          </a:p>
          <a:p>
            <a:pPr algn="just"/>
            <a:r>
              <a:rPr lang="en-US" dirty="0"/>
              <a:t>In the list, select </a:t>
            </a:r>
            <a:r>
              <a:rPr lang="en-US" b="1" i="1" dirty="0"/>
              <a:t>Open</a:t>
            </a:r>
            <a:r>
              <a:rPr lang="en-US" dirty="0"/>
              <a:t> </a:t>
            </a:r>
            <a:r>
              <a:rPr lang="en-US" b="1" i="1" dirty="0"/>
              <a:t>in</a:t>
            </a:r>
            <a:r>
              <a:rPr lang="en-US" dirty="0"/>
              <a:t> </a:t>
            </a:r>
            <a:r>
              <a:rPr lang="en-US" b="1" i="1" dirty="0"/>
              <a:t>Portal</a:t>
            </a:r>
            <a:r>
              <a:rPr lang="en-US" dirty="0"/>
              <a:t> option.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Publish the project to Azure | VS Code</a:t>
            </a:r>
          </a:p>
        </p:txBody>
      </p:sp>
      <p:sp>
        <p:nvSpPr>
          <p:cNvPr id="13" name="Seta: para Baixo 12">
            <a:extLst>
              <a:ext uri="{FF2B5EF4-FFF2-40B4-BE49-F238E27FC236}">
                <a16:creationId xmlns:a16="http://schemas.microsoft.com/office/drawing/2014/main" id="{CD35D932-00A2-42EB-8656-592FF6E4D809}"/>
              </a:ext>
            </a:extLst>
          </p:cNvPr>
          <p:cNvSpPr/>
          <p:nvPr/>
        </p:nvSpPr>
        <p:spPr>
          <a:xfrm rot="3141271">
            <a:off x="4455799" y="298542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09571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43825C6D-9827-45F8-A22B-096C38C93DBA}"/>
              </a:ext>
            </a:extLst>
          </p:cNvPr>
          <p:cNvPicPr>
            <a:picLocks noChangeAspect="1"/>
          </p:cNvPicPr>
          <p:nvPr/>
        </p:nvPicPr>
        <p:blipFill>
          <a:blip r:embed="rId2"/>
          <a:stretch>
            <a:fillRect/>
          </a:stretch>
        </p:blipFill>
        <p:spPr>
          <a:xfrm>
            <a:off x="2969431" y="2354751"/>
            <a:ext cx="6253137" cy="3676864"/>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dirty="0"/>
              <a:t>When the site loads, you can view your Azure Function publication on the Azure Platform.</a:t>
            </a:r>
          </a:p>
          <a:p>
            <a:pPr algn="just"/>
            <a:r>
              <a:rPr lang="en-US" dirty="0"/>
              <a:t>Select the </a:t>
            </a:r>
            <a:r>
              <a:rPr lang="en-US" b="1" i="1" dirty="0"/>
              <a:t>Functions</a:t>
            </a:r>
            <a:r>
              <a:rPr lang="en-US" dirty="0"/>
              <a:t> options and after the </a:t>
            </a:r>
            <a:r>
              <a:rPr lang="en-US" b="1" i="1" dirty="0" err="1"/>
              <a:t>HttpTriggerJS</a:t>
            </a:r>
            <a:r>
              <a:rPr lang="en-US" dirty="0"/>
              <a:t> item in the list to view the image below.</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Publish the project to Azure | VS Code</a:t>
            </a:r>
          </a:p>
        </p:txBody>
      </p:sp>
      <p:sp>
        <p:nvSpPr>
          <p:cNvPr id="8" name="Seta: para Baixo 7">
            <a:extLst>
              <a:ext uri="{FF2B5EF4-FFF2-40B4-BE49-F238E27FC236}">
                <a16:creationId xmlns:a16="http://schemas.microsoft.com/office/drawing/2014/main" id="{55555CF0-CEED-4FBE-A4EF-9ADB85791548}"/>
              </a:ext>
            </a:extLst>
          </p:cNvPr>
          <p:cNvSpPr/>
          <p:nvPr/>
        </p:nvSpPr>
        <p:spPr>
          <a:xfrm rot="3141271">
            <a:off x="4824098" y="364582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00365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Install </a:t>
            </a:r>
            <a:r>
              <a:rPr lang="en-US" b="1" i="1" dirty="0"/>
              <a:t>Visual Studio Code</a:t>
            </a:r>
            <a:r>
              <a:rPr lang="en-US" dirty="0"/>
              <a:t>.</a:t>
            </a:r>
          </a:p>
          <a:p>
            <a:pPr algn="just"/>
            <a:r>
              <a:rPr lang="en-US" dirty="0"/>
              <a:t>Install </a:t>
            </a:r>
            <a:r>
              <a:rPr lang="en-US" b="1" i="1" dirty="0"/>
              <a:t>Git</a:t>
            </a:r>
            <a:r>
              <a:rPr lang="en-US" dirty="0"/>
              <a:t>, </a:t>
            </a:r>
            <a:r>
              <a:rPr lang="en-US" b="1" i="1" dirty="0" err="1"/>
              <a:t>NodeJS8</a:t>
            </a:r>
            <a:r>
              <a:rPr lang="en-US" b="1" i="1" dirty="0"/>
              <a:t>+</a:t>
            </a:r>
            <a:r>
              <a:rPr lang="en-US" dirty="0"/>
              <a:t> and </a:t>
            </a:r>
            <a:r>
              <a:rPr lang="en-US" b="1" i="1" dirty="0" err="1"/>
              <a:t>NPM</a:t>
            </a:r>
            <a:r>
              <a:rPr lang="en-US" dirty="0"/>
              <a:t>.</a:t>
            </a:r>
          </a:p>
          <a:p>
            <a:pPr algn="just"/>
            <a:r>
              <a:rPr lang="en-US" dirty="0"/>
              <a:t>Install </a:t>
            </a:r>
            <a:r>
              <a:rPr lang="en-US" b="1" i="1" dirty="0"/>
              <a:t>Azure Functions Core Tools</a:t>
            </a:r>
            <a:r>
              <a:rPr lang="en-US" dirty="0"/>
              <a:t>.</a:t>
            </a:r>
          </a:p>
          <a:p>
            <a:pPr algn="just"/>
            <a:r>
              <a:rPr lang="en-US" dirty="0"/>
              <a:t>Install </a:t>
            </a:r>
            <a:r>
              <a:rPr lang="en-US" b="1" i="1" dirty="0"/>
              <a:t>Azure Functions extension </a:t>
            </a:r>
            <a:r>
              <a:rPr lang="en-US" dirty="0"/>
              <a:t>for</a:t>
            </a:r>
            <a:r>
              <a:rPr lang="en-US" b="1" i="1" dirty="0"/>
              <a:t> VS Code</a:t>
            </a:r>
            <a:r>
              <a:rPr lang="en-US" dirty="0"/>
              <a:t>.</a:t>
            </a:r>
          </a:p>
          <a:p>
            <a:pPr algn="just"/>
            <a:r>
              <a:rPr lang="en-US" dirty="0"/>
              <a:t>An </a:t>
            </a:r>
            <a:r>
              <a:rPr lang="en-US" b="1" i="1" dirty="0"/>
              <a:t>Azure subscription</a:t>
            </a:r>
            <a:r>
              <a:rPr lang="en-US" dirty="0"/>
              <a:t> (free account).</a:t>
            </a:r>
          </a:p>
          <a:p>
            <a:pPr algn="just"/>
            <a:r>
              <a:rPr lang="en-US" dirty="0"/>
              <a:t>Main supported languages:</a:t>
            </a:r>
          </a:p>
          <a:p>
            <a:pPr algn="just"/>
            <a:endParaRPr lang="en-US" kern="0" dirty="0">
              <a:solidFill>
                <a:srgbClr val="595959"/>
              </a:solidFill>
              <a:latin typeface="Segoe UI Light" panose="020B0502040204020203" pitchFamily="34" charset="0"/>
              <a:ea typeface="+mn-ea"/>
              <a:cs typeface="Segoe UI Light" panose="020B0502040204020203" pitchFamily="34" charset="0"/>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Prerequisites and more!</a:t>
            </a:r>
          </a:p>
        </p:txBody>
      </p:sp>
      <p:graphicFrame>
        <p:nvGraphicFramePr>
          <p:cNvPr id="3" name="Tabela 2">
            <a:extLst>
              <a:ext uri="{FF2B5EF4-FFF2-40B4-BE49-F238E27FC236}">
                <a16:creationId xmlns:a16="http://schemas.microsoft.com/office/drawing/2014/main" id="{272FE9A6-F73C-4911-83DD-AA535E4BFC4C}"/>
              </a:ext>
            </a:extLst>
          </p:cNvPr>
          <p:cNvGraphicFramePr>
            <a:graphicFrameLocks noGrp="1"/>
          </p:cNvGraphicFramePr>
          <p:nvPr>
            <p:extLst>
              <p:ext uri="{D42A27DB-BD31-4B8C-83A1-F6EECF244321}">
                <p14:modId xmlns:p14="http://schemas.microsoft.com/office/powerpoint/2010/main" val="206217800"/>
              </p:ext>
            </p:extLst>
          </p:nvPr>
        </p:nvGraphicFramePr>
        <p:xfrm>
          <a:off x="2031999" y="4031298"/>
          <a:ext cx="8128000" cy="1844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98027755"/>
                    </a:ext>
                  </a:extLst>
                </a:gridCol>
                <a:gridCol w="4064000">
                  <a:extLst>
                    <a:ext uri="{9D8B030D-6E8A-4147-A177-3AD203B41FA5}">
                      <a16:colId xmlns:a16="http://schemas.microsoft.com/office/drawing/2014/main" val="2221288489"/>
                    </a:ext>
                  </a:extLst>
                </a:gridCol>
              </a:tblGrid>
              <a:tr h="370840">
                <a:tc>
                  <a:txBody>
                    <a:bodyPr/>
                    <a:lstStyle/>
                    <a:p>
                      <a:r>
                        <a:rPr lang="en-US" dirty="0"/>
                        <a:t>Language</a:t>
                      </a:r>
                      <a:endParaRPr lang="pt-BR" dirty="0"/>
                    </a:p>
                  </a:txBody>
                  <a:tcPr/>
                </a:tc>
                <a:tc>
                  <a:txBody>
                    <a:bodyPr/>
                    <a:lstStyle/>
                    <a:p>
                      <a:r>
                        <a:rPr lang="en-US" dirty="0"/>
                        <a:t>Extension</a:t>
                      </a:r>
                      <a:endParaRPr lang="pt-BR" dirty="0"/>
                    </a:p>
                  </a:txBody>
                  <a:tcPr/>
                </a:tc>
                <a:extLst>
                  <a:ext uri="{0D108BD9-81ED-4DB2-BD59-A6C34878D82A}">
                    <a16:rowId xmlns:a16="http://schemas.microsoft.com/office/drawing/2014/main" val="1710292543"/>
                  </a:ext>
                </a:extLst>
              </a:tr>
              <a:tr h="370840">
                <a:tc>
                  <a:txBody>
                    <a:bodyPr/>
                    <a:lstStyle/>
                    <a:p>
                      <a:r>
                        <a:rPr lang="en-US" dirty="0"/>
                        <a:t>C#</a:t>
                      </a:r>
                      <a:endParaRPr lang="pt-BR" dirty="0"/>
                    </a:p>
                  </a:txBody>
                  <a:tcPr/>
                </a:tc>
                <a:tc>
                  <a:txBody>
                    <a:bodyPr/>
                    <a:lstStyle/>
                    <a:p>
                      <a:r>
                        <a:rPr lang="en-US" dirty="0"/>
                        <a:t>C# for VS Code</a:t>
                      </a:r>
                      <a:endParaRPr lang="pt-BR" dirty="0"/>
                    </a:p>
                  </a:txBody>
                  <a:tcPr/>
                </a:tc>
                <a:extLst>
                  <a:ext uri="{0D108BD9-81ED-4DB2-BD59-A6C34878D82A}">
                    <a16:rowId xmlns:a16="http://schemas.microsoft.com/office/drawing/2014/main" val="1347445886"/>
                  </a:ext>
                </a:extLst>
              </a:tr>
              <a:tr h="370840">
                <a:tc>
                  <a:txBody>
                    <a:bodyPr/>
                    <a:lstStyle/>
                    <a:p>
                      <a:r>
                        <a:rPr lang="en-US" dirty="0"/>
                        <a:t>Java</a:t>
                      </a:r>
                      <a:endParaRPr lang="pt-BR" dirty="0"/>
                    </a:p>
                  </a:txBody>
                  <a:tcPr/>
                </a:tc>
                <a:tc>
                  <a:txBody>
                    <a:bodyPr/>
                    <a:lstStyle/>
                    <a:p>
                      <a:r>
                        <a:rPr lang="en-US" dirty="0"/>
                        <a:t>Debugger for Java * + Maven 3+</a:t>
                      </a:r>
                      <a:endParaRPr lang="pt-BR" dirty="0"/>
                    </a:p>
                  </a:txBody>
                  <a:tcPr/>
                </a:tc>
                <a:extLst>
                  <a:ext uri="{0D108BD9-81ED-4DB2-BD59-A6C34878D82A}">
                    <a16:rowId xmlns:a16="http://schemas.microsoft.com/office/drawing/2014/main" val="1566944350"/>
                  </a:ext>
                </a:extLst>
              </a:tr>
              <a:tr h="185420">
                <a:tc>
                  <a:txBody>
                    <a:bodyPr/>
                    <a:lstStyle/>
                    <a:p>
                      <a:r>
                        <a:rPr lang="en-US" b="0" i="0" dirty="0"/>
                        <a:t>Typescript</a:t>
                      </a:r>
                      <a:endParaRPr lang="pt-BR" b="0" i="0" dirty="0"/>
                    </a:p>
                  </a:txBody>
                  <a:tcPr/>
                </a:tc>
                <a:tc>
                  <a:txBody>
                    <a:bodyPr/>
                    <a:lstStyle/>
                    <a:p>
                      <a:r>
                        <a:rPr lang="en-US" b="0" i="0" dirty="0" err="1"/>
                        <a:t>.Net</a:t>
                      </a:r>
                      <a:r>
                        <a:rPr lang="en-US" b="0" i="0" dirty="0"/>
                        <a:t> Core 2.2 (preview)</a:t>
                      </a:r>
                      <a:endParaRPr lang="pt-BR" b="0" i="0" dirty="0"/>
                    </a:p>
                  </a:txBody>
                  <a:tcPr/>
                </a:tc>
                <a:extLst>
                  <a:ext uri="{0D108BD9-81ED-4DB2-BD59-A6C34878D82A}">
                    <a16:rowId xmlns:a16="http://schemas.microsoft.com/office/drawing/2014/main" val="3972768562"/>
                  </a:ext>
                </a:extLst>
              </a:tr>
              <a:tr h="185420">
                <a:tc>
                  <a:txBody>
                    <a:bodyPr/>
                    <a:lstStyle/>
                    <a:p>
                      <a:r>
                        <a:rPr lang="en-US" b="0" i="0" dirty="0" err="1"/>
                        <a:t>Javascript</a:t>
                      </a:r>
                      <a:endParaRPr lang="pt-BR" b="0" i="0" dirty="0"/>
                    </a:p>
                  </a:txBody>
                  <a:tcPr/>
                </a:tc>
                <a:tc>
                  <a:txBody>
                    <a:bodyPr/>
                    <a:lstStyle/>
                    <a:p>
                      <a:r>
                        <a:rPr lang="en-US" b="0" i="0" dirty="0"/>
                        <a:t>Node 8.0+</a:t>
                      </a:r>
                      <a:endParaRPr lang="pt-BR" b="0" i="0" dirty="0"/>
                    </a:p>
                  </a:txBody>
                  <a:tcPr/>
                </a:tc>
                <a:extLst>
                  <a:ext uri="{0D108BD9-81ED-4DB2-BD59-A6C34878D82A}">
                    <a16:rowId xmlns:a16="http://schemas.microsoft.com/office/drawing/2014/main" val="838019008"/>
                  </a:ext>
                </a:extLst>
              </a:tr>
            </a:tbl>
          </a:graphicData>
        </a:graphic>
      </p:graphicFrame>
    </p:spTree>
    <p:extLst>
      <p:ext uri="{BB962C8B-B14F-4D97-AF65-F5344CB8AC3E}">
        <p14:creationId xmlns:p14="http://schemas.microsoft.com/office/powerpoint/2010/main" val="3839013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B89BDE0-121A-4A48-822E-BA4E0AC125F2}"/>
              </a:ext>
            </a:extLst>
          </p:cNvPr>
          <p:cNvPicPr>
            <a:picLocks noChangeAspect="1"/>
          </p:cNvPicPr>
          <p:nvPr/>
        </p:nvPicPr>
        <p:blipFill>
          <a:blip r:embed="rId2"/>
          <a:stretch>
            <a:fillRect/>
          </a:stretch>
        </p:blipFill>
        <p:spPr>
          <a:xfrm>
            <a:off x="2373311" y="2399351"/>
            <a:ext cx="7445375" cy="3560015"/>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dirty="0"/>
              <a:t>Click the </a:t>
            </a:r>
            <a:r>
              <a:rPr lang="en-US" b="1" i="1" dirty="0"/>
              <a:t>"&lt;/&gt; Get function URL</a:t>
            </a:r>
            <a:r>
              <a:rPr lang="en-US" dirty="0"/>
              <a:t>“ link like the image below.</a:t>
            </a:r>
          </a:p>
          <a:p>
            <a:pPr algn="just"/>
            <a:r>
              <a:rPr lang="en-US" dirty="0"/>
              <a:t>Using the button to </a:t>
            </a:r>
            <a:r>
              <a:rPr lang="en-US" b="1" i="1" dirty="0"/>
              <a:t>copy</a:t>
            </a:r>
            <a:r>
              <a:rPr lang="en-US" dirty="0"/>
              <a:t> the URL.</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Publish the project to Azure | VS Code</a:t>
            </a:r>
          </a:p>
        </p:txBody>
      </p:sp>
      <p:sp>
        <p:nvSpPr>
          <p:cNvPr id="8" name="Seta: para Baixo 7">
            <a:extLst>
              <a:ext uri="{FF2B5EF4-FFF2-40B4-BE49-F238E27FC236}">
                <a16:creationId xmlns:a16="http://schemas.microsoft.com/office/drawing/2014/main" id="{55555CF0-CEED-4FBE-A4EF-9ADB85791548}"/>
              </a:ext>
            </a:extLst>
          </p:cNvPr>
          <p:cNvSpPr/>
          <p:nvPr/>
        </p:nvSpPr>
        <p:spPr>
          <a:xfrm rot="3141271">
            <a:off x="7833999" y="361539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824E8352-1300-4B4C-BB9C-B637D191BBB1}"/>
              </a:ext>
            </a:extLst>
          </p:cNvPr>
          <p:cNvPicPr>
            <a:picLocks noChangeAspect="1"/>
          </p:cNvPicPr>
          <p:nvPr/>
        </p:nvPicPr>
        <p:blipFill>
          <a:blip r:embed="rId3"/>
          <a:stretch>
            <a:fillRect/>
          </a:stretch>
        </p:blipFill>
        <p:spPr>
          <a:xfrm>
            <a:off x="5640387" y="4795837"/>
            <a:ext cx="5153025" cy="1076325"/>
          </a:xfrm>
          <a:prstGeom prst="rect">
            <a:avLst/>
          </a:prstGeom>
        </p:spPr>
        <p:style>
          <a:lnRef idx="2">
            <a:schemeClr val="accent1"/>
          </a:lnRef>
          <a:fillRef idx="1">
            <a:schemeClr val="lt1"/>
          </a:fillRef>
          <a:effectRef idx="0">
            <a:schemeClr val="accent1"/>
          </a:effectRef>
          <a:fontRef idx="minor">
            <a:schemeClr val="dk1"/>
          </a:fontRef>
        </p:style>
      </p:pic>
      <p:sp>
        <p:nvSpPr>
          <p:cNvPr id="9" name="Seta: Curva para a Esquerda 8">
            <a:extLst>
              <a:ext uri="{FF2B5EF4-FFF2-40B4-BE49-F238E27FC236}">
                <a16:creationId xmlns:a16="http://schemas.microsoft.com/office/drawing/2014/main" id="{EB1BB24E-02D8-44DD-9E29-0BC73A15A003}"/>
              </a:ext>
            </a:extLst>
          </p:cNvPr>
          <p:cNvSpPr/>
          <p:nvPr/>
        </p:nvSpPr>
        <p:spPr>
          <a:xfrm>
            <a:off x="10942105" y="4179358"/>
            <a:ext cx="495656" cy="1510242"/>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Tree>
    <p:extLst>
      <p:ext uri="{BB962C8B-B14F-4D97-AF65-F5344CB8AC3E}">
        <p14:creationId xmlns:p14="http://schemas.microsoft.com/office/powerpoint/2010/main" val="1448294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BA0AC74-F7E7-4C5A-B221-18AFBD93DA49}"/>
              </a:ext>
            </a:extLst>
          </p:cNvPr>
          <p:cNvPicPr>
            <a:picLocks noChangeAspect="1"/>
          </p:cNvPicPr>
          <p:nvPr/>
        </p:nvPicPr>
        <p:blipFill>
          <a:blip r:embed="rId2"/>
          <a:stretch>
            <a:fillRect/>
          </a:stretch>
        </p:blipFill>
        <p:spPr>
          <a:xfrm>
            <a:off x="1425551" y="3018932"/>
            <a:ext cx="9340896" cy="1361474"/>
          </a:xfrm>
          <a:prstGeom prst="rect">
            <a:avLst/>
          </a:prstGeom>
        </p:spPr>
        <p:style>
          <a:lnRef idx="2">
            <a:schemeClr val="accent1"/>
          </a:lnRef>
          <a:fillRef idx="1">
            <a:schemeClr val="lt1"/>
          </a:fillRef>
          <a:effectRef idx="0">
            <a:schemeClr val="accent1"/>
          </a:effectRef>
          <a:fontRef idx="minor">
            <a:schemeClr val="dk1"/>
          </a:fontRef>
        </p:style>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900" dirty="0"/>
              <a:t>Paste the URL for the HTTP request into your browser's address bar. Append the query string </a:t>
            </a:r>
            <a:r>
              <a:rPr lang="en-US" sz="1900" b="1" i="1" dirty="0"/>
              <a:t>?name=&lt;</a:t>
            </a:r>
            <a:r>
              <a:rPr lang="en-US" sz="1900" b="1" i="1" dirty="0" err="1"/>
              <a:t>yourname</a:t>
            </a:r>
            <a:r>
              <a:rPr lang="en-US" sz="1900" b="1" i="1" dirty="0"/>
              <a:t>&gt; </a:t>
            </a:r>
            <a:r>
              <a:rPr lang="en-US" sz="1900" dirty="0"/>
              <a:t>to this URL and execute the request.</a:t>
            </a:r>
          </a:p>
          <a:p>
            <a:pPr algn="just"/>
            <a:r>
              <a:rPr lang="en-US" sz="1900" dirty="0"/>
              <a:t>The following shows the response in the browser to the </a:t>
            </a:r>
            <a:r>
              <a:rPr lang="en-US" sz="1900" b="1" i="1" dirty="0"/>
              <a:t>GET</a:t>
            </a:r>
            <a:r>
              <a:rPr lang="en-US" sz="1900" dirty="0"/>
              <a:t> request.</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Publish the project to Azure | VS Code</a:t>
            </a:r>
          </a:p>
        </p:txBody>
      </p:sp>
      <p:sp>
        <p:nvSpPr>
          <p:cNvPr id="9" name="Seta: para Baixo 8">
            <a:extLst>
              <a:ext uri="{FF2B5EF4-FFF2-40B4-BE49-F238E27FC236}">
                <a16:creationId xmlns:a16="http://schemas.microsoft.com/office/drawing/2014/main" id="{DC909AC4-4AD6-451C-B5F7-7FAB6CB8EC4A}"/>
              </a:ext>
            </a:extLst>
          </p:cNvPr>
          <p:cNvSpPr/>
          <p:nvPr/>
        </p:nvSpPr>
        <p:spPr>
          <a:xfrm rot="2979297">
            <a:off x="8646809" y="314987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Baixo 9">
            <a:extLst>
              <a:ext uri="{FF2B5EF4-FFF2-40B4-BE49-F238E27FC236}">
                <a16:creationId xmlns:a16="http://schemas.microsoft.com/office/drawing/2014/main" id="{65CA3F81-2780-4C9A-A3FB-145934926021}"/>
              </a:ext>
            </a:extLst>
          </p:cNvPr>
          <p:cNvSpPr/>
          <p:nvPr/>
        </p:nvSpPr>
        <p:spPr>
          <a:xfrm rot="8276051">
            <a:off x="2863932" y="406803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2013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The following steps use download SDK and </a:t>
            </a:r>
            <a:r>
              <a:rPr lang="en-US" dirty="0" err="1"/>
              <a:t>npm</a:t>
            </a:r>
            <a:r>
              <a:rPr lang="en-US" dirty="0"/>
              <a:t> to install Core Tools on Windows. You can also use Chocolatey. </a:t>
            </a:r>
          </a:p>
          <a:p>
            <a:pPr algn="just"/>
            <a:endParaRPr lang="en-US" dirty="0"/>
          </a:p>
          <a:p>
            <a:pPr algn="just"/>
            <a:r>
              <a:rPr lang="en-US" dirty="0"/>
              <a:t>Create path </a:t>
            </a:r>
            <a:r>
              <a:rPr lang="en-US" b="1" i="1" dirty="0"/>
              <a:t>“serverless-lab-local”.</a:t>
            </a:r>
          </a:p>
          <a:p>
            <a:pPr algn="just"/>
            <a:endParaRPr lang="en-US" dirty="0"/>
          </a:p>
          <a:p>
            <a:pPr algn="just"/>
            <a:r>
              <a:rPr lang="en-US" b="1" dirty="0"/>
              <a:t>Install </a:t>
            </a:r>
            <a:r>
              <a:rPr lang="en-US" b="1" i="1" dirty="0" err="1"/>
              <a:t>npm</a:t>
            </a:r>
            <a:r>
              <a:rPr lang="en-US" b="1" i="1" dirty="0"/>
              <a:t> –g azure-functions-core-tools</a:t>
            </a:r>
            <a:endParaRPr lang="en-US" b="1" dirty="0"/>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Prerequisites and more!</a:t>
            </a:r>
          </a:p>
        </p:txBody>
      </p:sp>
      <p:pic>
        <p:nvPicPr>
          <p:cNvPr id="6" name="Imagem 5">
            <a:extLst>
              <a:ext uri="{FF2B5EF4-FFF2-40B4-BE49-F238E27FC236}">
                <a16:creationId xmlns:a16="http://schemas.microsoft.com/office/drawing/2014/main" id="{84358247-C34A-4E69-8F54-D631B17EDE80}"/>
              </a:ext>
            </a:extLst>
          </p:cNvPr>
          <p:cNvPicPr>
            <a:picLocks noChangeAspect="1"/>
          </p:cNvPicPr>
          <p:nvPr/>
        </p:nvPicPr>
        <p:blipFill>
          <a:blip r:embed="rId2"/>
          <a:stretch>
            <a:fillRect/>
          </a:stretch>
        </p:blipFill>
        <p:spPr>
          <a:xfrm>
            <a:off x="2947986" y="3967710"/>
            <a:ext cx="6296025" cy="1676400"/>
          </a:xfrm>
          <a:prstGeom prst="rect">
            <a:avLst/>
          </a:prstGeom>
        </p:spPr>
      </p:pic>
    </p:spTree>
    <p:extLst>
      <p:ext uri="{BB962C8B-B14F-4D97-AF65-F5344CB8AC3E}">
        <p14:creationId xmlns:p14="http://schemas.microsoft.com/office/powerpoint/2010/main" val="39295598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dirty="0"/>
              <a:t>The Azure Functions project template in Visual Studio Code creates a project that can be published to a function app in Azure. A function app lets you group functions as a logical unit for management, deployment, and sharing of resources.</a:t>
            </a:r>
          </a:p>
          <a:p>
            <a:pPr algn="just"/>
            <a:endParaRPr lang="en-US" dirty="0"/>
          </a:p>
          <a:p>
            <a:pPr algn="just"/>
            <a:endParaRPr lang="en-US" dirty="0"/>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Project</a:t>
            </a:r>
          </a:p>
        </p:txBody>
      </p:sp>
      <p:pic>
        <p:nvPicPr>
          <p:cNvPr id="3" name="Imagem 2">
            <a:extLst>
              <a:ext uri="{FF2B5EF4-FFF2-40B4-BE49-F238E27FC236}">
                <a16:creationId xmlns:a16="http://schemas.microsoft.com/office/drawing/2014/main" id="{E649B771-A753-4ECB-B613-554425A38C5C}"/>
              </a:ext>
            </a:extLst>
          </p:cNvPr>
          <p:cNvPicPr>
            <a:picLocks noChangeAspect="1"/>
          </p:cNvPicPr>
          <p:nvPr/>
        </p:nvPicPr>
        <p:blipFill>
          <a:blip r:embed="rId2"/>
          <a:stretch>
            <a:fillRect/>
          </a:stretch>
        </p:blipFill>
        <p:spPr>
          <a:xfrm>
            <a:off x="605624" y="2859398"/>
            <a:ext cx="10980750" cy="2821442"/>
          </a:xfrm>
          <a:prstGeom prst="rect">
            <a:avLst/>
          </a:prstGeom>
        </p:spPr>
      </p:pic>
      <p:sp>
        <p:nvSpPr>
          <p:cNvPr id="8" name="Seta: para Baixo 7">
            <a:extLst>
              <a:ext uri="{FF2B5EF4-FFF2-40B4-BE49-F238E27FC236}">
                <a16:creationId xmlns:a16="http://schemas.microsoft.com/office/drawing/2014/main" id="{090DE98B-9BA4-432C-89CE-DC789528A088}"/>
              </a:ext>
            </a:extLst>
          </p:cNvPr>
          <p:cNvSpPr/>
          <p:nvPr/>
        </p:nvSpPr>
        <p:spPr>
          <a:xfrm rot="2979297">
            <a:off x="935421" y="501623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Baixo 8">
            <a:extLst>
              <a:ext uri="{FF2B5EF4-FFF2-40B4-BE49-F238E27FC236}">
                <a16:creationId xmlns:a16="http://schemas.microsoft.com/office/drawing/2014/main" id="{A0996C7B-3F8D-46BE-B7B2-FF3CE517C762}"/>
              </a:ext>
            </a:extLst>
          </p:cNvPr>
          <p:cNvSpPr/>
          <p:nvPr/>
        </p:nvSpPr>
        <p:spPr>
          <a:xfrm rot="8272043">
            <a:off x="2832540" y="332932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Baixo 9">
            <a:extLst>
              <a:ext uri="{FF2B5EF4-FFF2-40B4-BE49-F238E27FC236}">
                <a16:creationId xmlns:a16="http://schemas.microsoft.com/office/drawing/2014/main" id="{364B9B94-D698-418C-B4AE-43B55F9F5C71}"/>
              </a:ext>
            </a:extLst>
          </p:cNvPr>
          <p:cNvSpPr/>
          <p:nvPr/>
        </p:nvSpPr>
        <p:spPr>
          <a:xfrm rot="16200000">
            <a:off x="5649310" y="3294993"/>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a:extLst>
              <a:ext uri="{FF2B5EF4-FFF2-40B4-BE49-F238E27FC236}">
                <a16:creationId xmlns:a16="http://schemas.microsoft.com/office/drawing/2014/main" id="{ADCC726A-D31B-4D8E-85B6-24A6A3B62896}"/>
              </a:ext>
            </a:extLst>
          </p:cNvPr>
          <p:cNvPicPr>
            <a:picLocks noChangeAspect="1"/>
          </p:cNvPicPr>
          <p:nvPr/>
        </p:nvPicPr>
        <p:blipFill>
          <a:blip r:embed="rId3"/>
          <a:stretch>
            <a:fillRect/>
          </a:stretch>
        </p:blipFill>
        <p:spPr>
          <a:xfrm>
            <a:off x="5933129" y="4538342"/>
            <a:ext cx="5876925" cy="1428750"/>
          </a:xfrm>
          <a:prstGeom prst="rect">
            <a:avLst/>
          </a:prstGeom>
        </p:spPr>
        <p:style>
          <a:lnRef idx="2">
            <a:schemeClr val="accent1"/>
          </a:lnRef>
          <a:fillRef idx="1">
            <a:schemeClr val="lt1"/>
          </a:fillRef>
          <a:effectRef idx="0">
            <a:schemeClr val="accent1"/>
          </a:effectRef>
          <a:fontRef idx="minor">
            <a:schemeClr val="dk1"/>
          </a:fontRef>
        </p:style>
      </p:pic>
      <p:sp>
        <p:nvSpPr>
          <p:cNvPr id="12" name="Seta: Curva para a Esquerda 11">
            <a:extLst>
              <a:ext uri="{FF2B5EF4-FFF2-40B4-BE49-F238E27FC236}">
                <a16:creationId xmlns:a16="http://schemas.microsoft.com/office/drawing/2014/main" id="{A36BBEF6-168D-41A2-B2B2-EB8A6A68CB19}"/>
              </a:ext>
            </a:extLst>
          </p:cNvPr>
          <p:cNvSpPr/>
          <p:nvPr/>
        </p:nvSpPr>
        <p:spPr>
          <a:xfrm flipH="1">
            <a:off x="5145839" y="4134598"/>
            <a:ext cx="713678" cy="1057210"/>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333668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dirty="0"/>
              <a:t>The result can be viewed like image by clicking the </a:t>
            </a:r>
            <a:r>
              <a:rPr lang="en-US" b="1" i="1" dirty="0"/>
              <a:t>Explorer </a:t>
            </a:r>
            <a:r>
              <a:rPr lang="en-US" dirty="0"/>
              <a:t>icon.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Project</a:t>
            </a:r>
          </a:p>
        </p:txBody>
      </p:sp>
      <p:pic>
        <p:nvPicPr>
          <p:cNvPr id="6" name="Imagem 5">
            <a:extLst>
              <a:ext uri="{FF2B5EF4-FFF2-40B4-BE49-F238E27FC236}">
                <a16:creationId xmlns:a16="http://schemas.microsoft.com/office/drawing/2014/main" id="{B244968D-E126-498A-8EB8-A03F3F8A2556}"/>
              </a:ext>
            </a:extLst>
          </p:cNvPr>
          <p:cNvPicPr>
            <a:picLocks noChangeAspect="1"/>
          </p:cNvPicPr>
          <p:nvPr/>
        </p:nvPicPr>
        <p:blipFill>
          <a:blip r:embed="rId2"/>
          <a:stretch>
            <a:fillRect/>
          </a:stretch>
        </p:blipFill>
        <p:spPr>
          <a:xfrm>
            <a:off x="3517462" y="2091559"/>
            <a:ext cx="5157076" cy="3867807"/>
          </a:xfrm>
          <a:prstGeom prst="rect">
            <a:avLst/>
          </a:prstGeom>
        </p:spPr>
      </p:pic>
      <p:sp>
        <p:nvSpPr>
          <p:cNvPr id="13" name="Seta: para Baixo 12">
            <a:extLst>
              <a:ext uri="{FF2B5EF4-FFF2-40B4-BE49-F238E27FC236}">
                <a16:creationId xmlns:a16="http://schemas.microsoft.com/office/drawing/2014/main" id="{CD35D932-00A2-42EB-8656-592FF6E4D809}"/>
              </a:ext>
            </a:extLst>
          </p:cNvPr>
          <p:cNvSpPr/>
          <p:nvPr/>
        </p:nvSpPr>
        <p:spPr>
          <a:xfrm rot="18644371">
            <a:off x="3215140" y="230084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37227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B9DC49D4-964E-4175-9E1C-C8C3760C12B1}"/>
              </a:ext>
            </a:extLst>
          </p:cNvPr>
          <p:cNvPicPr>
            <a:picLocks noChangeAspect="1"/>
          </p:cNvPicPr>
          <p:nvPr/>
        </p:nvPicPr>
        <p:blipFill>
          <a:blip r:embed="rId2"/>
          <a:stretch>
            <a:fillRect/>
          </a:stretch>
        </p:blipFill>
        <p:spPr>
          <a:xfrm>
            <a:off x="640888" y="2829298"/>
            <a:ext cx="10910221" cy="2789015"/>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From </a:t>
            </a:r>
            <a:r>
              <a:rPr lang="en-US" sz="1900" b="1" i="1" dirty="0"/>
              <a:t>Azure: Functions view</a:t>
            </a:r>
            <a:r>
              <a:rPr lang="en-US" sz="1900" dirty="0"/>
              <a:t>, choose the </a:t>
            </a:r>
            <a:r>
              <a:rPr lang="en-US" sz="1900" b="1" i="1" dirty="0"/>
              <a:t>Create Function icon</a:t>
            </a:r>
            <a:r>
              <a:rPr lang="en-US" sz="1900" dirty="0"/>
              <a:t>.</a:t>
            </a:r>
          </a:p>
          <a:p>
            <a:pPr algn="just"/>
            <a:r>
              <a:rPr lang="en-US" sz="1900" dirty="0"/>
              <a:t>Select the folder with your function app project and select the </a:t>
            </a:r>
            <a:r>
              <a:rPr lang="en-US" sz="1900" b="1" i="1" dirty="0"/>
              <a:t>HTTP trigger</a:t>
            </a:r>
            <a:r>
              <a:rPr lang="en-US" sz="1900" dirty="0"/>
              <a:t> function template.</a:t>
            </a:r>
          </a:p>
          <a:p>
            <a:pPr algn="just"/>
            <a:r>
              <a:rPr lang="en-US" sz="1900" dirty="0"/>
              <a:t>Type </a:t>
            </a:r>
            <a:r>
              <a:rPr lang="en-US" sz="1900" b="1" i="1" dirty="0" err="1"/>
              <a:t>HTTPTriggerJS</a:t>
            </a:r>
            <a:r>
              <a:rPr lang="en-US" sz="1900" dirty="0"/>
              <a:t> for the function name and press </a:t>
            </a:r>
            <a:r>
              <a:rPr lang="en-US" sz="1900" b="1" i="1" dirty="0"/>
              <a:t>Enter</a:t>
            </a:r>
            <a:r>
              <a:rPr lang="en-US" sz="1900" dirty="0"/>
              <a:t>.</a:t>
            </a:r>
          </a:p>
          <a:p>
            <a:pPr algn="just"/>
            <a:endParaRPr lang="en-US" dirty="0"/>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Project</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935422" y="497034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Baixo 8">
            <a:extLst>
              <a:ext uri="{FF2B5EF4-FFF2-40B4-BE49-F238E27FC236}">
                <a16:creationId xmlns:a16="http://schemas.microsoft.com/office/drawing/2014/main" id="{A0996C7B-3F8D-46BE-B7B2-FF3CE517C762}"/>
              </a:ext>
            </a:extLst>
          </p:cNvPr>
          <p:cNvSpPr/>
          <p:nvPr/>
        </p:nvSpPr>
        <p:spPr>
          <a:xfrm rot="8272043">
            <a:off x="2865993" y="328097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Seta: para Baixo 9">
            <a:extLst>
              <a:ext uri="{FF2B5EF4-FFF2-40B4-BE49-F238E27FC236}">
                <a16:creationId xmlns:a16="http://schemas.microsoft.com/office/drawing/2014/main" id="{364B9B94-D698-418C-B4AE-43B55F9F5C71}"/>
              </a:ext>
            </a:extLst>
          </p:cNvPr>
          <p:cNvSpPr/>
          <p:nvPr/>
        </p:nvSpPr>
        <p:spPr>
          <a:xfrm rot="16200000">
            <a:off x="5649311" y="3653122"/>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Seta: Curva para a Esquerda 12">
            <a:extLst>
              <a:ext uri="{FF2B5EF4-FFF2-40B4-BE49-F238E27FC236}">
                <a16:creationId xmlns:a16="http://schemas.microsoft.com/office/drawing/2014/main" id="{9CBE07C3-668E-4F5C-AA84-36A66E72CC15}"/>
              </a:ext>
            </a:extLst>
          </p:cNvPr>
          <p:cNvSpPr/>
          <p:nvPr/>
        </p:nvSpPr>
        <p:spPr>
          <a:xfrm flipH="1">
            <a:off x="4909356" y="4412069"/>
            <a:ext cx="713678" cy="1405163"/>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pic>
        <p:nvPicPr>
          <p:cNvPr id="14" name="Imagem 13">
            <a:extLst>
              <a:ext uri="{FF2B5EF4-FFF2-40B4-BE49-F238E27FC236}">
                <a16:creationId xmlns:a16="http://schemas.microsoft.com/office/drawing/2014/main" id="{F1D7DF35-8DB8-489B-9C9B-32AB844441BF}"/>
              </a:ext>
            </a:extLst>
          </p:cNvPr>
          <p:cNvPicPr>
            <a:picLocks noChangeAspect="1"/>
          </p:cNvPicPr>
          <p:nvPr/>
        </p:nvPicPr>
        <p:blipFill>
          <a:blip r:embed="rId3"/>
          <a:stretch>
            <a:fillRect/>
          </a:stretch>
        </p:blipFill>
        <p:spPr>
          <a:xfrm>
            <a:off x="5859517" y="5450839"/>
            <a:ext cx="5905500" cy="76200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375577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In the list, select </a:t>
            </a:r>
            <a:r>
              <a:rPr lang="en-US" sz="1900" b="1" i="1" dirty="0"/>
              <a:t>Anonymous</a:t>
            </a:r>
            <a:r>
              <a:rPr lang="en-US" sz="1900" dirty="0"/>
              <a:t> authentication.</a:t>
            </a:r>
          </a:p>
          <a:p>
            <a:pPr algn="just"/>
            <a:r>
              <a:rPr lang="en-US" sz="1900" dirty="0"/>
              <a:t>A function is created in your chosen language using the template for an HTTP-triggered function.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Project</a:t>
            </a:r>
          </a:p>
        </p:txBody>
      </p:sp>
      <p:pic>
        <p:nvPicPr>
          <p:cNvPr id="3" name="Imagem 2">
            <a:extLst>
              <a:ext uri="{FF2B5EF4-FFF2-40B4-BE49-F238E27FC236}">
                <a16:creationId xmlns:a16="http://schemas.microsoft.com/office/drawing/2014/main" id="{5DFE8EE4-C584-46C3-A797-59BEA9CA2896}"/>
              </a:ext>
            </a:extLst>
          </p:cNvPr>
          <p:cNvPicPr>
            <a:picLocks noChangeAspect="1"/>
          </p:cNvPicPr>
          <p:nvPr/>
        </p:nvPicPr>
        <p:blipFill>
          <a:blip r:embed="rId2"/>
          <a:stretch>
            <a:fillRect/>
          </a:stretch>
        </p:blipFill>
        <p:spPr>
          <a:xfrm>
            <a:off x="605027" y="2438038"/>
            <a:ext cx="10981944" cy="2785705"/>
          </a:xfrm>
          <a:prstGeom prst="rect">
            <a:avLst/>
          </a:prstGeom>
        </p:spPr>
      </p:pic>
      <p:pic>
        <p:nvPicPr>
          <p:cNvPr id="11" name="Imagem 10">
            <a:extLst>
              <a:ext uri="{FF2B5EF4-FFF2-40B4-BE49-F238E27FC236}">
                <a16:creationId xmlns:a16="http://schemas.microsoft.com/office/drawing/2014/main" id="{B05C3C48-B6D9-4DF0-9425-AC8A8AAE1911}"/>
              </a:ext>
            </a:extLst>
          </p:cNvPr>
          <p:cNvPicPr>
            <a:picLocks noChangeAspect="1"/>
          </p:cNvPicPr>
          <p:nvPr/>
        </p:nvPicPr>
        <p:blipFill>
          <a:blip r:embed="rId3"/>
          <a:stretch>
            <a:fillRect/>
          </a:stretch>
        </p:blipFill>
        <p:spPr>
          <a:xfrm>
            <a:off x="4270917" y="3790299"/>
            <a:ext cx="4617882" cy="2347482"/>
          </a:xfrm>
          <a:prstGeom prst="rect">
            <a:avLst/>
          </a:prstGeom>
          <a:ln>
            <a:solidFill>
              <a:schemeClr val="tx2"/>
            </a:solidFill>
          </a:ln>
        </p:spPr>
      </p:pic>
      <p:sp>
        <p:nvSpPr>
          <p:cNvPr id="13" name="Seta: para Baixo 12">
            <a:extLst>
              <a:ext uri="{FF2B5EF4-FFF2-40B4-BE49-F238E27FC236}">
                <a16:creationId xmlns:a16="http://schemas.microsoft.com/office/drawing/2014/main" id="{EC8ED61F-FFCE-4972-9F32-2CADBD9668D7}"/>
              </a:ext>
            </a:extLst>
          </p:cNvPr>
          <p:cNvSpPr/>
          <p:nvPr/>
        </p:nvSpPr>
        <p:spPr>
          <a:xfrm rot="16200000">
            <a:off x="5649311" y="288022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Seta: Curva para a Esquerda 13">
            <a:extLst>
              <a:ext uri="{FF2B5EF4-FFF2-40B4-BE49-F238E27FC236}">
                <a16:creationId xmlns:a16="http://schemas.microsoft.com/office/drawing/2014/main" id="{3E4E818A-B887-407E-90FD-C4B198F4C941}"/>
              </a:ext>
            </a:extLst>
          </p:cNvPr>
          <p:cNvSpPr/>
          <p:nvPr/>
        </p:nvSpPr>
        <p:spPr>
          <a:xfrm flipH="1">
            <a:off x="3379357" y="3328533"/>
            <a:ext cx="713678" cy="1405163"/>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Tree>
    <p:extLst>
      <p:ext uri="{BB962C8B-B14F-4D97-AF65-F5344CB8AC3E}">
        <p14:creationId xmlns:p14="http://schemas.microsoft.com/office/powerpoint/2010/main" val="368995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Let’s you run an Azure Functions project on your local development computer. </a:t>
            </a:r>
          </a:p>
          <a:p>
            <a:pPr algn="just"/>
            <a:r>
              <a:rPr lang="en-US" dirty="0"/>
              <a:t>To test your function, set a </a:t>
            </a:r>
            <a:r>
              <a:rPr lang="en-US" b="1" i="1" dirty="0"/>
              <a:t>breakpoint</a:t>
            </a:r>
            <a:r>
              <a:rPr lang="en-US" dirty="0"/>
              <a:t> in the function code and </a:t>
            </a:r>
            <a:r>
              <a:rPr lang="en-US" b="1" i="1" dirty="0"/>
              <a:t>press </a:t>
            </a:r>
            <a:r>
              <a:rPr lang="en-US" b="1" i="1" dirty="0" err="1"/>
              <a:t>F5</a:t>
            </a:r>
            <a:r>
              <a:rPr lang="en-US" dirty="0"/>
              <a:t> to start the function app project. </a:t>
            </a:r>
          </a:p>
          <a:p>
            <a:pPr algn="just"/>
            <a:r>
              <a:rPr lang="en-US" dirty="0"/>
              <a:t>Output from Core Tools is displayed in the Terminal panel or Prompt Command.</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Let’s ride!</a:t>
            </a:r>
          </a:p>
        </p:txBody>
      </p:sp>
      <p:pic>
        <p:nvPicPr>
          <p:cNvPr id="6" name="Imagem 5">
            <a:extLst>
              <a:ext uri="{FF2B5EF4-FFF2-40B4-BE49-F238E27FC236}">
                <a16:creationId xmlns:a16="http://schemas.microsoft.com/office/drawing/2014/main" id="{D816B28B-B05A-4DC0-851E-14BC169CBD55}"/>
              </a:ext>
            </a:extLst>
          </p:cNvPr>
          <p:cNvPicPr>
            <a:picLocks noChangeAspect="1"/>
          </p:cNvPicPr>
          <p:nvPr/>
        </p:nvPicPr>
        <p:blipFill>
          <a:blip r:embed="rId2"/>
          <a:stretch>
            <a:fillRect/>
          </a:stretch>
        </p:blipFill>
        <p:spPr>
          <a:xfrm>
            <a:off x="787399" y="3104299"/>
            <a:ext cx="10617199" cy="3011545"/>
          </a:xfrm>
          <a:prstGeom prst="rect">
            <a:avLst/>
          </a:prstGeom>
        </p:spPr>
      </p:pic>
    </p:spTree>
    <p:extLst>
      <p:ext uri="{BB962C8B-B14F-4D97-AF65-F5344CB8AC3E}">
        <p14:creationId xmlns:p14="http://schemas.microsoft.com/office/powerpoint/2010/main" val="28899519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In the </a:t>
            </a:r>
            <a:r>
              <a:rPr lang="en-US" b="1" dirty="0"/>
              <a:t>Terminal</a:t>
            </a:r>
            <a:r>
              <a:rPr lang="en-US" dirty="0"/>
              <a:t> panel, copy the URL endpoint of your HTTP-triggered function.</a:t>
            </a:r>
          </a:p>
          <a:p>
            <a:pPr algn="just"/>
            <a:r>
              <a:rPr lang="en-US" dirty="0"/>
              <a:t>Paste the URL for the HTTP request into your browser's address bar. Append the query string </a:t>
            </a:r>
            <a:r>
              <a:rPr lang="en-US" b="1" i="1" dirty="0"/>
              <a:t>?name=&lt;</a:t>
            </a:r>
            <a:r>
              <a:rPr lang="en-US" b="1" i="1" dirty="0" err="1"/>
              <a:t>yourname</a:t>
            </a:r>
            <a:r>
              <a:rPr lang="en-US" b="1" i="1" dirty="0"/>
              <a:t>&gt; </a:t>
            </a:r>
            <a:r>
              <a:rPr lang="en-US" dirty="0"/>
              <a:t>to this URL and execute the request.</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Let’s ride!</a:t>
            </a:r>
          </a:p>
        </p:txBody>
      </p:sp>
      <p:pic>
        <p:nvPicPr>
          <p:cNvPr id="6" name="Imagem 5">
            <a:extLst>
              <a:ext uri="{FF2B5EF4-FFF2-40B4-BE49-F238E27FC236}">
                <a16:creationId xmlns:a16="http://schemas.microsoft.com/office/drawing/2014/main" id="{D816B28B-B05A-4DC0-851E-14BC169CBD55}"/>
              </a:ext>
            </a:extLst>
          </p:cNvPr>
          <p:cNvPicPr>
            <a:picLocks noChangeAspect="1"/>
          </p:cNvPicPr>
          <p:nvPr/>
        </p:nvPicPr>
        <p:blipFill>
          <a:blip r:embed="rId2"/>
          <a:stretch>
            <a:fillRect/>
          </a:stretch>
        </p:blipFill>
        <p:spPr>
          <a:xfrm>
            <a:off x="787399" y="3104299"/>
            <a:ext cx="10617199" cy="3011545"/>
          </a:xfrm>
          <a:prstGeom prst="rect">
            <a:avLst/>
          </a:prstGeom>
        </p:spPr>
      </p:pic>
      <p:sp>
        <p:nvSpPr>
          <p:cNvPr id="7" name="Seta: para Baixo 6">
            <a:extLst>
              <a:ext uri="{FF2B5EF4-FFF2-40B4-BE49-F238E27FC236}">
                <a16:creationId xmlns:a16="http://schemas.microsoft.com/office/drawing/2014/main" id="{5517503B-6AB9-4594-AC7B-5A43FD8FC28F}"/>
              </a:ext>
            </a:extLst>
          </p:cNvPr>
          <p:cNvSpPr/>
          <p:nvPr/>
        </p:nvSpPr>
        <p:spPr>
          <a:xfrm rot="2979297">
            <a:off x="4300922" y="514519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94465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Luminous - Ryan Version 4.potx" id="{45C8336A-CCCB-45EF-8A96-38FA0614212C}" vid="{6B2F5E55-5C19-4FF6-B406-3918F5F83D0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979</Words>
  <Application>Microsoft Office PowerPoint</Application>
  <PresentationFormat>Widescreen</PresentationFormat>
  <Paragraphs>115</Paragraphs>
  <Slides>21</Slides>
  <Notes>1</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21</vt:i4>
      </vt:variant>
    </vt:vector>
  </HeadingPairs>
  <TitlesOfParts>
    <vt:vector size="30" baseType="lpstr">
      <vt:lpstr>Arial</vt:lpstr>
      <vt:lpstr>Calibri</vt:lpstr>
      <vt:lpstr>Calibri Light</vt:lpstr>
      <vt:lpstr>Roboto Light</vt:lpstr>
      <vt:lpstr>Segoe UI</vt:lpstr>
      <vt:lpstr>Segoe UI Light</vt:lpstr>
      <vt:lpstr>Wingdings</vt:lpstr>
      <vt:lpstr>Tema do Office</vt:lpstr>
      <vt:lpstr>Confidential</vt:lpstr>
      <vt:lpstr>Apresentação do PowerPoint</vt:lpstr>
      <vt:lpstr>Prerequisites and more!</vt:lpstr>
      <vt:lpstr>Prerequisites and more!</vt:lpstr>
      <vt:lpstr>Create an Azure Function Project</vt:lpstr>
      <vt:lpstr>Create an Azure Function Project</vt:lpstr>
      <vt:lpstr>Create an Azure Function Project</vt:lpstr>
      <vt:lpstr>Create an Azure Function Project</vt:lpstr>
      <vt:lpstr>Let’s ride!</vt:lpstr>
      <vt:lpstr>Let’s ride!</vt:lpstr>
      <vt:lpstr>Let’s ride!</vt:lpstr>
      <vt:lpstr>Let’s ride!</vt:lpstr>
      <vt:lpstr>Sign in to Azure</vt:lpstr>
      <vt:lpstr>Sign in to Azure</vt:lpstr>
      <vt:lpstr>Sign in to Azure</vt:lpstr>
      <vt:lpstr>Publish the project to Azure | VS Code</vt:lpstr>
      <vt:lpstr>Publish the project to Azure | VS Code</vt:lpstr>
      <vt:lpstr>Publish the project to Azure | VS Code</vt:lpstr>
      <vt:lpstr>Publish the project to Azure | VS Code</vt:lpstr>
      <vt:lpstr>Publish the project to Azure | VS Code</vt:lpstr>
      <vt:lpstr>Publish the project to Azure | VS Code</vt:lpstr>
      <vt:lpstr>Publish the project to Azure | VS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Cataldo</dc:creator>
  <cp:lastModifiedBy>Bruno Cataldo</cp:lastModifiedBy>
  <cp:revision>51</cp:revision>
  <dcterms:created xsi:type="dcterms:W3CDTF">2019-01-29T13:05:37Z</dcterms:created>
  <dcterms:modified xsi:type="dcterms:W3CDTF">2019-04-27T03:58:37Z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bruno.cataldo@avanade.com</vt:lpwstr>
  </property>
  <property fmtid="{D5CDD505-2E9C-101B-9397-08002B2CF9AE}" pid="5" name="MSIP_Label_236020b0-6d69-48c1-9bb5-c586c1062b70_SetDate">
    <vt:lpwstr>2019-01-29T13:39:48.9389113Z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Extended_MSFT_Method">
    <vt:lpwstr>Automatic</vt:lpwstr>
  </property>
  <property fmtid="{D5CDD505-2E9C-101B-9397-08002B2CF9AE}" pid="9" name="MSIP_Label_5fae8262-b78e-4366-8929-a5d6aac95320_Enabled">
    <vt:lpwstr>True</vt:lpwstr>
  </property>
  <property fmtid="{D5CDD505-2E9C-101B-9397-08002B2CF9AE}" pid="10" name="MSIP_Label_5fae8262-b78e-4366-8929-a5d6aac95320_SiteId">
    <vt:lpwstr>cf36141c-ddd7-45a7-b073-111f66d0b30c</vt:lpwstr>
  </property>
  <property fmtid="{D5CDD505-2E9C-101B-9397-08002B2CF9AE}" pid="11" name="MSIP_Label_5fae8262-b78e-4366-8929-a5d6aac95320_Owner">
    <vt:lpwstr>bruno.cataldo@avanade.com</vt:lpwstr>
  </property>
  <property fmtid="{D5CDD505-2E9C-101B-9397-08002B2CF9AE}" pid="12" name="MSIP_Label_5fae8262-b78e-4366-8929-a5d6aac95320_SetDate">
    <vt:lpwstr>2019-01-29T13:39:48.9389113Z</vt:lpwstr>
  </property>
  <property fmtid="{D5CDD505-2E9C-101B-9397-08002B2CF9AE}" pid="13" name="MSIP_Label_5fae8262-b78e-4366-8929-a5d6aac95320_Name">
    <vt:lpwstr>Recipients Have Full Control</vt:lpwstr>
  </property>
  <property fmtid="{D5CDD505-2E9C-101B-9397-08002B2CF9AE}" pid="14" name="MSIP_Label_5fae8262-b78e-4366-8929-a5d6aac95320_Application">
    <vt:lpwstr>Microsoft Azure Information Protection</vt:lpwstr>
  </property>
  <property fmtid="{D5CDD505-2E9C-101B-9397-08002B2CF9AE}" pid="15" name="MSIP_Label_5fae8262-b78e-4366-8929-a5d6aac95320_Parent">
    <vt:lpwstr>236020b0-6d69-48c1-9bb5-c586c1062b70</vt:lpwstr>
  </property>
  <property fmtid="{D5CDD505-2E9C-101B-9397-08002B2CF9AE}" pid="16" name="MSIP_Label_5fae8262-b78e-4366-8929-a5d6aac95320_Extended_MSFT_Method">
    <vt:lpwstr>Automatic</vt:lpwstr>
  </property>
  <property fmtid="{D5CDD505-2E9C-101B-9397-08002B2CF9AE}" pid="17" name="Sensitivity">
    <vt:lpwstr>Confidential Recipients Have Full Control</vt:lpwstr>
  </property>
</Properties>
</file>