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387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097280" y="1828800"/>
            <a:ext cx="6949440" cy="2286000"/>
          </a:xfrm>
          <a:prstGeom prst="roundRect">
            <a:avLst/>
          </a:prstGeom>
          <a:solidFill>
            <a:srgbClr val="F5F6FA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4000" b="1">
                <a:solidFill>
                  <a:srgbClr val="21387D"/>
                </a:solidFill>
              </a:rPr>
              <a:t>智慧物业管理平台</a:t>
            </a:r>
          </a:p>
          <a:p>
            <a:pPr algn="l">
              <a:spcBef>
                <a:spcPts val="1400"/>
              </a:spcBef>
            </a:pPr>
            <a:r>
              <a:rPr sz="2000">
                <a:solidFill>
                  <a:srgbClr val="23262F"/>
                </a:solidFill>
              </a:rPr>
              <a:t>20 天全栈开发实践总结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31520" y="548640"/>
            <a:ext cx="7680960" cy="914400"/>
          </a:xfrm>
          <a:prstGeom prst="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600" b="1">
                <a:solidFill>
                  <a:srgbClr val="FFFFFF"/>
                </a:solidFill>
              </a:rPr>
              <a:t>前端开发流程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645920"/>
            <a:ext cx="5943600" cy="448056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2138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65760" rIns="365760" tIns="274320" bIns="274320"/>
          <a:lstStyle/>
          <a:p>
            <a:pPr algn="ctr"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技术栈：Vue 3 + Vite + Pinia + Vue Router + Axios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定义 auth Store 统一管理会话与角色，401 拦截自动刷新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按模块构建视图：仪表盘、物业、租约、维修、支付、认证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路由守卫基于 meta.requiresAuth 和 meta.roles 落地访问限制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0" y="1645920"/>
            <a:ext cx="1554480" cy="4114800"/>
          </a:xfrm>
          <a:prstGeom prst="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228600" wrap="square"/>
          <a:lstStyle/>
          <a:p>
            <a:pPr algn="ctr"/>
            <a:r>
              <a:rPr sz="2000" b="1">
                <a:solidFill>
                  <a:srgbClr val="FFFFFF"/>
                </a:solidFill>
              </a:rPr>
              <a:t>体验优化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简洁卡片与表格风格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租客/业主/管理员差异化界面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加载骨架、空态提示、错误提醒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响应式布局兼顾桌面和平板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097280" y="2103120"/>
            <a:ext cx="6949440" cy="2560320"/>
          </a:xfrm>
          <a:prstGeom prst="round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400" b="1">
                <a:solidFill>
                  <a:srgbClr val="FFFFFF"/>
                </a:solidFill>
              </a:rPr>
              <a:t>05 部署与版本管理</a:t>
            </a:r>
          </a:p>
          <a:p>
            <a:pPr>
              <a:spcBef>
                <a:spcPts val="1200"/>
              </a:spcBef>
            </a:pPr>
            <a:r>
              <a:rPr sz="2000">
                <a:solidFill>
                  <a:srgbClr val="E6EBF5"/>
                </a:solidFill>
              </a:rPr>
              <a:t>从配置到交付的闭环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31520" y="548640"/>
            <a:ext cx="7680960" cy="914400"/>
          </a:xfrm>
          <a:prstGeom prst="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600" b="1">
                <a:solidFill>
                  <a:srgbClr val="FFFFFF"/>
                </a:solidFill>
              </a:rPr>
              <a:t>配置、部署与版本管理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645920"/>
            <a:ext cx="5943600" cy="448056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2138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65760" rIns="365760" tIns="274320" bIns="274320"/>
          <a:lstStyle/>
          <a:p>
            <a:pPr algn="ctr"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后端配置支持环境变量覆盖数据库与 JWT 参数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Docker 多阶段构建前后端，Compose 一键启动 MySQL+服务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Nginx 代理前端静态资源并转发 /api 请求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Git 按功能阶段提交，README/docs 记录使用说明、LearnWord 日志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0" y="1645920"/>
            <a:ext cx="1554480" cy="4114800"/>
          </a:xfrm>
          <a:prstGeom prst="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228600" wrap="square"/>
          <a:lstStyle/>
          <a:p>
            <a:pPr algn="ctr"/>
            <a:r>
              <a:rPr sz="2000" b="1">
                <a:solidFill>
                  <a:srgbClr val="FFFFFF"/>
                </a:solidFill>
              </a:rPr>
              <a:t>关键输出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backend/frontend Dockerfile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docker-compose.yml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docs/module_overview.md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docs/learnWord.md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097280" y="2103120"/>
            <a:ext cx="6949440" cy="2560320"/>
          </a:xfrm>
          <a:prstGeom prst="round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400" b="1">
                <a:solidFill>
                  <a:srgbClr val="FFFFFF"/>
                </a:solidFill>
              </a:rPr>
              <a:t>06 展望与优化</a:t>
            </a:r>
          </a:p>
          <a:p>
            <a:pPr>
              <a:spcBef>
                <a:spcPts val="1200"/>
              </a:spcBef>
            </a:pPr>
            <a:r>
              <a:rPr sz="2000">
                <a:solidFill>
                  <a:srgbClr val="E6EBF5"/>
                </a:solidFill>
              </a:rPr>
              <a:t>持续演化平台能力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31520" y="548640"/>
            <a:ext cx="7680960" cy="914400"/>
          </a:xfrm>
          <a:prstGeom prst="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600" b="1">
                <a:solidFill>
                  <a:srgbClr val="FFFFFF"/>
                </a:solidFill>
              </a:rPr>
              <a:t>展望与优化方向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645920"/>
            <a:ext cx="5943600" cy="448056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2138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65760" rIns="365760" tIns="274320" bIns="274320"/>
          <a:lstStyle/>
          <a:p>
            <a:pPr algn="ctr"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安全强化：限制注册可选角色、工单校验租赁关系、完善 CORS 白名单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功能扩展：任务提醒、统计报表、角色管理界面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技术优化：补充端到端测试、构建 CI/CD、引入对象存储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团队协作：编写更多试验数据和操作手册，降低新成员上手成本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0" y="1645920"/>
            <a:ext cx="1554480" cy="4114800"/>
          </a:xfrm>
          <a:prstGeom prst="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228600" wrap="square"/>
          <a:lstStyle/>
          <a:p>
            <a:pPr algn="ctr"/>
            <a:r>
              <a:rPr sz="2000" b="1">
                <a:solidFill>
                  <a:srgbClr val="FFFFFF"/>
                </a:solidFill>
              </a:rPr>
              <a:t>下一步计划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设计管理员后台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引入消息通知体系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完善监控与日志告警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评估多租户部署方案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1387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280160" y="1920240"/>
            <a:ext cx="6583680" cy="2743200"/>
          </a:xfrm>
          <a:prstGeom prst="roundRect">
            <a:avLst/>
          </a:prstGeom>
          <a:solidFill>
            <a:srgbClr val="FFFF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800" b="1">
                <a:solidFill>
                  <a:srgbClr val="21387D"/>
                </a:solidFill>
              </a:rPr>
              <a:t>谢谢聆听</a:t>
            </a:r>
          </a:p>
          <a:p>
            <a:pPr algn="ctr">
              <a:spcBef>
                <a:spcPts val="1200"/>
              </a:spcBef>
            </a:pPr>
            <a:r>
              <a:rPr sz="2000">
                <a:solidFill>
                  <a:srgbClr val="23262F"/>
                </a:solidFill>
              </a:rPr>
              <a:t>欢迎交流 · 期待进一步合作</a:t>
            </a:r>
          </a:p>
          <a:p>
            <a:pPr algn="ctr"/>
            <a:r>
              <a:rPr sz="1600">
                <a:solidFill>
                  <a:srgbClr val="FFA348"/>
                </a:solidFill>
              </a:rPr>
              <a:t>联系方式：your-email@example.com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31520" y="548640"/>
            <a:ext cx="7680960" cy="914400"/>
          </a:xfrm>
          <a:prstGeom prst="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600" b="1">
                <a:solidFill>
                  <a:srgbClr val="FFFFFF"/>
                </a:solidFill>
              </a:rPr>
              <a:t>目录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645920"/>
            <a:ext cx="5943600" cy="448056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2138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65760" rIns="365760" tIns="274320" bIns="274320"/>
          <a:lstStyle/>
          <a:p>
            <a:pPr algn="ctr"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01. 项目背景与目标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02. 数据库设计与模型构建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03. 后端开发流程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04. 前端开发流程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05. 配置、部署与版本管理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06. 展望与优化方向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097280" y="2103120"/>
            <a:ext cx="6949440" cy="2560320"/>
          </a:xfrm>
          <a:prstGeom prst="round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400" b="1">
                <a:solidFill>
                  <a:srgbClr val="FFFFFF"/>
                </a:solidFill>
              </a:rPr>
              <a:t>01 项目背景</a:t>
            </a:r>
          </a:p>
          <a:p>
            <a:pPr>
              <a:spcBef>
                <a:spcPts val="1200"/>
              </a:spcBef>
            </a:pPr>
            <a:r>
              <a:rPr sz="2000">
                <a:solidFill>
                  <a:srgbClr val="E6EBF5"/>
                </a:solidFill>
              </a:rPr>
              <a:t>确定业务范围与关键指标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31520" y="548640"/>
            <a:ext cx="7680960" cy="914400"/>
          </a:xfrm>
          <a:prstGeom prst="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600" b="1">
                <a:solidFill>
                  <a:srgbClr val="FFFFFF"/>
                </a:solidFill>
              </a:rPr>
              <a:t>项目背景与目标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645920"/>
            <a:ext cx="5943600" cy="448056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2138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65760" rIns="365760" tIns="274320" bIns="274320"/>
          <a:lstStyle/>
          <a:p>
            <a:pPr algn="ctr"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课程设计要求打造面向物业公司的综合管理平台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核心角色：管理员、业主、租客；核心模块：物业、租约、维修、缴费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目标：实现端到端流程、可视化界面和可复制部署方案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约束：需确保安全认证、数据一致性及良好用户体验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0" y="1645920"/>
            <a:ext cx="1554480" cy="4114800"/>
          </a:xfrm>
          <a:prstGeom prst="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228600" wrap="square"/>
          <a:lstStyle/>
          <a:p>
            <a:pPr algn="ctr"/>
            <a:r>
              <a:rPr sz="2000" b="1">
                <a:solidFill>
                  <a:srgbClr val="FFFFFF"/>
                </a:solidFill>
              </a:rPr>
              <a:t>关键成功指标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多角色权限闭环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REST API + SPA 深度联调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支持本地及 Docker 部署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提供文档与测试用例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097280" y="2103120"/>
            <a:ext cx="6949440" cy="2560320"/>
          </a:xfrm>
          <a:prstGeom prst="round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400" b="1">
                <a:solidFill>
                  <a:srgbClr val="FFFFFF"/>
                </a:solidFill>
              </a:rPr>
              <a:t>02 数据库设计</a:t>
            </a:r>
          </a:p>
          <a:p>
            <a:pPr>
              <a:spcBef>
                <a:spcPts val="1200"/>
              </a:spcBef>
            </a:pPr>
            <a:r>
              <a:rPr sz="2000">
                <a:solidFill>
                  <a:srgbClr val="E6EBF5"/>
                </a:solidFill>
              </a:rPr>
              <a:t>以业务流程驱动的数据建模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31520" y="548640"/>
            <a:ext cx="7680960" cy="914400"/>
          </a:xfrm>
          <a:prstGeom prst="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600" b="1">
                <a:solidFill>
                  <a:srgbClr val="FFFFFF"/>
                </a:solidFill>
              </a:rPr>
              <a:t>数据库设计与模型构建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645920"/>
            <a:ext cx="5943600" cy="448056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2138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65760" rIns="365760" tIns="274320" bIns="274320"/>
          <a:lstStyle/>
          <a:p>
            <a:pPr algn="ctr"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实体覆盖用户、角色、物业、租约、维修、支付六大核心对象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通过 user_roles、leases、maintenance_requests 等表建立多对多/一对多关系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使用枚举字段记录业务状态，所有时间字段统一 UTC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JPA + Lombok 简化实体定义，CommandLineRunner 初始化系统角色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0" y="1645920"/>
            <a:ext cx="1554480" cy="4114800"/>
          </a:xfrm>
          <a:prstGeom prst="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228600" wrap="square"/>
          <a:lstStyle/>
          <a:p>
            <a:pPr algn="ctr"/>
            <a:r>
              <a:rPr sz="2000" b="1">
                <a:solidFill>
                  <a:srgbClr val="FFFFFF"/>
                </a:solidFill>
              </a:rPr>
              <a:t>落地措施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提前绘制 ER 图提升沟通效率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字段命名与前端展示保持一致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关键查询字段建立联合索引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编写 Repository 单测验证 CRUD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097280" y="2103120"/>
            <a:ext cx="6949440" cy="2560320"/>
          </a:xfrm>
          <a:prstGeom prst="round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400" b="1">
                <a:solidFill>
                  <a:srgbClr val="FFFFFF"/>
                </a:solidFill>
              </a:rPr>
              <a:t>03 后端开发</a:t>
            </a:r>
          </a:p>
          <a:p>
            <a:pPr>
              <a:spcBef>
                <a:spcPts val="1200"/>
              </a:spcBef>
            </a:pPr>
            <a:r>
              <a:rPr sz="2000">
                <a:solidFill>
                  <a:srgbClr val="E6EBF5"/>
                </a:solidFill>
              </a:rPr>
              <a:t>服务分层与安全体系构建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731520" y="548640"/>
            <a:ext cx="7680960" cy="914400"/>
          </a:xfrm>
          <a:prstGeom prst="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2600" b="1">
                <a:solidFill>
                  <a:srgbClr val="FFFFFF"/>
                </a:solidFill>
              </a:rPr>
              <a:t>后端开发流程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645920"/>
            <a:ext cx="5943600" cy="448056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21387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65760" rIns="365760" tIns="274320" bIns="274320"/>
          <a:lstStyle/>
          <a:p>
            <a:pPr algn="ctr"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技术栈：Spring Boot 3 + Security + Data JPA + Validation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AuthService + JWT + HttpOnly Cookie 实现登录、刷新、注销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Property/Lease/Maintenance/Payment Service 封装业务与权限校验</a:t>
            </a:r>
          </a:p>
          <a:p>
            <a:pPr>
              <a:spcAft>
                <a:spcPts val="800"/>
              </a:spcAft>
            </a:pPr>
            <a:r>
              <a:rPr sz="1800">
                <a:solidFill>
                  <a:srgbClr val="23262F"/>
                </a:solidFill>
              </a:rPr>
              <a:t>GlobalExceptionHandler 统一异常响应，PageResponse 提供一致分页结构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0" y="1645920"/>
            <a:ext cx="1554480" cy="4114800"/>
          </a:xfrm>
          <a:prstGeom prst="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228600" wrap="square"/>
          <a:lstStyle/>
          <a:p>
            <a:pPr algn="ctr"/>
            <a:r>
              <a:rPr sz="2000" b="1">
                <a:solidFill>
                  <a:srgbClr val="FFFFFF"/>
                </a:solidFill>
              </a:rPr>
              <a:t>迭代节奏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① 实体与仓库搭建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② 认证模块落地并测试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③ 各业务模块串联</a:t>
            </a:r>
          </a:p>
          <a:p>
            <a:pPr>
              <a:spcAft>
                <a:spcPts val="600"/>
              </a:spcAft>
            </a:pPr>
            <a:r>
              <a:rPr sz="1600">
                <a:solidFill>
                  <a:srgbClr val="E6EBF5"/>
                </a:solidFill>
              </a:rPr>
              <a:t>④ 公共工具与文档补齐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6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097280" y="2103120"/>
            <a:ext cx="6949440" cy="2560320"/>
          </a:xfrm>
          <a:prstGeom prst="roundRect">
            <a:avLst/>
          </a:prstGeom>
          <a:solidFill>
            <a:srgbClr val="21387D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400" b="1">
                <a:solidFill>
                  <a:srgbClr val="FFFFFF"/>
                </a:solidFill>
              </a:rPr>
              <a:t>04 前端开发</a:t>
            </a:r>
          </a:p>
          <a:p>
            <a:pPr>
              <a:spcBef>
                <a:spcPts val="1200"/>
              </a:spcBef>
            </a:pPr>
            <a:r>
              <a:rPr sz="2000">
                <a:solidFill>
                  <a:srgbClr val="E6EBF5"/>
                </a:solidFill>
              </a:rPr>
              <a:t>Vue3 SPA 的交互设计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