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8" r:id="rId2"/>
    <p:sldId id="282" r:id="rId3"/>
    <p:sldId id="499" r:id="rId4"/>
    <p:sldId id="264" r:id="rId5"/>
    <p:sldId id="364" r:id="rId6"/>
    <p:sldId id="371" r:id="rId7"/>
    <p:sldId id="472" r:id="rId8"/>
    <p:sldId id="363" r:id="rId9"/>
    <p:sldId id="476" r:id="rId10"/>
    <p:sldId id="478" r:id="rId11"/>
    <p:sldId id="482" r:id="rId12"/>
    <p:sldId id="484" r:id="rId13"/>
    <p:sldId id="508" r:id="rId14"/>
    <p:sldId id="485" r:id="rId15"/>
    <p:sldId id="503" r:id="rId16"/>
    <p:sldId id="504" r:id="rId17"/>
    <p:sldId id="506" r:id="rId18"/>
    <p:sldId id="507" r:id="rId19"/>
    <p:sldId id="509" r:id="rId20"/>
    <p:sldId id="510" r:id="rId21"/>
    <p:sldId id="511" r:id="rId22"/>
    <p:sldId id="512" r:id="rId23"/>
    <p:sldId id="513" r:id="rId24"/>
    <p:sldId id="462" r:id="rId25"/>
    <p:sldId id="463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FF0000"/>
    <a:srgbClr val="3C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90337" autoAdjust="0"/>
  </p:normalViewPr>
  <p:slideViewPr>
    <p:cSldViewPr snapToGrid="0" showGuides="1">
      <p:cViewPr varScale="1">
        <p:scale>
          <a:sx n="103" d="100"/>
          <a:sy n="103" d="100"/>
        </p:scale>
        <p:origin x="-12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gridSpacing cx="1440000" cy="144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/>
              <a:t>建议窗口数量</a:t>
            </a:r>
            <a:r>
              <a:rPr lang="en-US" altLang="zh-CN"/>
              <a:t>—Miss</a:t>
            </a:r>
            <a:r>
              <a:rPr lang="en-US" altLang="zh-CN" baseline="0"/>
              <a:t> Rate</a:t>
            </a:r>
            <a:r>
              <a:rPr lang="zh-CN" altLang="en-US" baseline="0"/>
              <a:t>图</a:t>
            </a:r>
            <a:endParaRPr lang="zh-CN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232538155985321"/>
          <c:y val="0.13926393537195003"/>
          <c:w val="0.78396522802431112"/>
          <c:h val="0.61906200529674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滑动窗口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0.56999999999999995</c:v>
                </c:pt>
                <c:pt idx="1">
                  <c:v>0.31000000000000072</c:v>
                </c:pt>
                <c:pt idx="2">
                  <c:v>0.26</c:v>
                </c:pt>
                <c:pt idx="3">
                  <c:v>0.16000000000000006</c:v>
                </c:pt>
                <c:pt idx="4">
                  <c:v>0.16000000000000006</c:v>
                </c:pt>
                <c:pt idx="5">
                  <c:v>0.16000000000000006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947712"/>
        <c:axId val="173118208"/>
      </c:barChart>
      <c:catAx>
        <c:axId val="15294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118208"/>
        <c:crosses val="autoZero"/>
        <c:auto val="1"/>
        <c:lblAlgn val="ctr"/>
        <c:lblOffset val="100"/>
        <c:noMultiLvlLbl val="0"/>
      </c:catAx>
      <c:valAx>
        <c:axId val="17311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9477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190D1-D25D-4CF9-A730-E41964B5BD4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2AB7B7-B2B3-4B70-BDD0-93579F9BF31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zh-CN" altLang="en-US" dirty="0" smtClean="0">
              <a:solidFill>
                <a:schemeClr val="bg1"/>
              </a:solidFill>
            </a:rPr>
            <a:t>绪论</a:t>
          </a:r>
          <a:endParaRPr lang="zh-CN" altLang="en-US" dirty="0">
            <a:solidFill>
              <a:schemeClr val="bg1"/>
            </a:solidFill>
          </a:endParaRPr>
        </a:p>
      </dgm:t>
    </dgm:pt>
    <dgm:pt modelId="{7773A4F9-D827-44EE-83A8-1ED9BA1E8F88}" type="parTrans" cxnId="{236AFD26-71D2-4F28-ADA7-13F00C49E2E9}">
      <dgm:prSet/>
      <dgm:spPr/>
      <dgm:t>
        <a:bodyPr/>
        <a:lstStyle/>
        <a:p>
          <a:endParaRPr lang="zh-CN" altLang="en-US"/>
        </a:p>
      </dgm:t>
    </dgm:pt>
    <dgm:pt modelId="{B5D045AE-A58A-4630-A308-E32FBF0FEE76}" type="sibTrans" cxnId="{236AFD26-71D2-4F28-ADA7-13F00C49E2E9}">
      <dgm:prSet/>
      <dgm:spPr/>
      <dgm:t>
        <a:bodyPr/>
        <a:lstStyle/>
        <a:p>
          <a:endParaRPr lang="zh-CN" altLang="en-US"/>
        </a:p>
      </dgm:t>
    </dgm:pt>
    <dgm:pt modelId="{D2982E5A-EB26-4D99-8A12-4BF768C5BAE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zh-CN" dirty="0" smtClean="0"/>
            <a:t>基于</a:t>
          </a:r>
          <a:r>
            <a:rPr lang="en-US" dirty="0" smtClean="0"/>
            <a:t>BING</a:t>
          </a:r>
          <a:r>
            <a:rPr lang="zh-CN" dirty="0" smtClean="0"/>
            <a:t>和</a:t>
          </a:r>
          <a:r>
            <a:rPr lang="en-US" dirty="0" smtClean="0"/>
            <a:t>C4</a:t>
          </a:r>
          <a:r>
            <a:rPr lang="zh-CN" dirty="0" smtClean="0"/>
            <a:t>的行人检测在</a:t>
          </a:r>
          <a:r>
            <a:rPr lang="en-US" dirty="0" smtClean="0"/>
            <a:t>TX1</a:t>
          </a:r>
          <a:r>
            <a:rPr lang="zh-CN" dirty="0" smtClean="0"/>
            <a:t>上的实现</a:t>
          </a:r>
          <a:endParaRPr lang="zh-CN" altLang="en-US" dirty="0">
            <a:solidFill>
              <a:schemeClr val="tx1"/>
            </a:solidFill>
          </a:endParaRPr>
        </a:p>
      </dgm:t>
    </dgm:pt>
    <dgm:pt modelId="{E02C7A51-EE02-44C2-93F0-6E75386EAFFE}" type="parTrans" cxnId="{49E7CED1-82AB-4E23-8CAB-E64A6B6432AA}">
      <dgm:prSet/>
      <dgm:spPr/>
      <dgm:t>
        <a:bodyPr/>
        <a:lstStyle/>
        <a:p>
          <a:endParaRPr lang="zh-CN" altLang="en-US"/>
        </a:p>
      </dgm:t>
    </dgm:pt>
    <dgm:pt modelId="{D5D63FB6-BCA7-466C-96A7-DD3C1282D128}" type="sibTrans" cxnId="{49E7CED1-82AB-4E23-8CAB-E64A6B6432AA}">
      <dgm:prSet/>
      <dgm:spPr/>
      <dgm:t>
        <a:bodyPr/>
        <a:lstStyle/>
        <a:p>
          <a:endParaRPr lang="zh-CN" altLang="en-US"/>
        </a:p>
      </dgm:t>
    </dgm:pt>
    <dgm:pt modelId="{F11849A2-983F-43AA-A2FC-D3E8B0229A0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en-US" dirty="0" smtClean="0"/>
            <a:t>BIN</a:t>
          </a:r>
          <a:r>
            <a:rPr lang="zh-CN" dirty="0" smtClean="0">
              <a:effectLst/>
              <a:latin typeface="Calibri"/>
              <a:ea typeface="宋体"/>
              <a:cs typeface="Times New Roman"/>
            </a:rPr>
            <a:t>基于</a:t>
          </a:r>
          <a:r>
            <a:rPr lang="en-US" dirty="0" smtClean="0">
              <a:effectLst/>
              <a:latin typeface="Calibri"/>
              <a:ea typeface="宋体"/>
              <a:cs typeface="Times New Roman"/>
            </a:rPr>
            <a:t>BING</a:t>
          </a:r>
          <a:r>
            <a:rPr lang="zh-CN" dirty="0" smtClean="0">
              <a:effectLst/>
              <a:latin typeface="Calibri"/>
              <a:ea typeface="宋体"/>
              <a:cs typeface="Times New Roman"/>
            </a:rPr>
            <a:t>和</a:t>
          </a:r>
          <a:r>
            <a:rPr lang="en-US" dirty="0" smtClean="0">
              <a:effectLst/>
              <a:latin typeface="Calibri"/>
              <a:ea typeface="宋体"/>
              <a:cs typeface="Times New Roman"/>
            </a:rPr>
            <a:t>C4</a:t>
          </a:r>
          <a:r>
            <a:rPr lang="zh-CN" dirty="0" smtClean="0">
              <a:effectLst/>
              <a:latin typeface="Calibri"/>
              <a:ea typeface="宋体"/>
              <a:cs typeface="Times New Roman"/>
            </a:rPr>
            <a:t>的行人检测在</a:t>
          </a:r>
          <a:r>
            <a:rPr lang="en-US" dirty="0" smtClean="0">
              <a:effectLst/>
              <a:latin typeface="Calibri"/>
              <a:ea typeface="宋体"/>
              <a:cs typeface="Times New Roman"/>
            </a:rPr>
            <a:t>TX1</a:t>
          </a:r>
          <a:r>
            <a:rPr lang="zh-CN" dirty="0" smtClean="0">
              <a:effectLst/>
              <a:latin typeface="Calibri"/>
              <a:ea typeface="宋体"/>
              <a:cs typeface="Times New Roman"/>
            </a:rPr>
            <a:t>上的</a:t>
          </a:r>
          <a:r>
            <a:rPr lang="en-US" dirty="0" smtClean="0">
              <a:effectLst/>
              <a:latin typeface="Calibri"/>
              <a:ea typeface="宋体"/>
              <a:cs typeface="Times New Roman"/>
            </a:rPr>
            <a:t>s</a:t>
          </a:r>
          <a:r>
            <a:rPr lang="zh-CN" dirty="0" smtClean="0">
              <a:effectLst/>
              <a:latin typeface="Calibri"/>
              <a:ea typeface="宋体"/>
              <a:cs typeface="Times New Roman"/>
            </a:rPr>
            <a:t>实现</a:t>
          </a:r>
          <a:r>
            <a:rPr lang="en-US" dirty="0" smtClean="0"/>
            <a:t>G</a:t>
          </a:r>
          <a:r>
            <a:rPr lang="zh-CN" dirty="0" smtClean="0"/>
            <a:t>似物性算法原理</a:t>
          </a:r>
          <a:endParaRPr lang="zh-C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84538B-DA45-4DD6-99DC-9CA2E344DC5B}" type="parTrans" cxnId="{5A29317F-CF08-4703-9586-A6A49A9DDD03}">
      <dgm:prSet/>
      <dgm:spPr/>
      <dgm:t>
        <a:bodyPr/>
        <a:lstStyle/>
        <a:p>
          <a:endParaRPr lang="zh-CN" altLang="en-US"/>
        </a:p>
      </dgm:t>
    </dgm:pt>
    <dgm:pt modelId="{96189B2F-D6A5-449F-B5A0-92ED1AD911AD}" type="sibTrans" cxnId="{5A29317F-CF08-4703-9586-A6A49A9DDD03}">
      <dgm:prSet/>
      <dgm:spPr/>
      <dgm:t>
        <a:bodyPr/>
        <a:lstStyle/>
        <a:p>
          <a:endParaRPr lang="zh-CN" altLang="en-US"/>
        </a:p>
      </dgm:t>
    </dgm:pt>
    <dgm:pt modelId="{BEAE3EDB-53E5-4797-B227-B14CFE2EC1E4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dirty="0" smtClean="0"/>
            <a:t>基于</a:t>
          </a:r>
          <a:r>
            <a:rPr lang="en-US" dirty="0" smtClean="0"/>
            <a:t>CENTRIST</a:t>
          </a:r>
          <a:r>
            <a:rPr lang="zh-CN" dirty="0" smtClean="0"/>
            <a:t>特征的行人检测算法原理</a:t>
          </a:r>
          <a:endParaRPr lang="zh-CN" b="0" dirty="0">
            <a:solidFill>
              <a:schemeClr val="tx1"/>
            </a:solidFill>
          </a:endParaRPr>
        </a:p>
      </dgm:t>
    </dgm:pt>
    <dgm:pt modelId="{F5123B97-8D57-45A6-ABA0-73A6FFC68019}" type="parTrans" cxnId="{5F3C4175-5FBB-4ADE-88AC-AA5813FD70C8}">
      <dgm:prSet/>
      <dgm:spPr/>
      <dgm:t>
        <a:bodyPr/>
        <a:lstStyle/>
        <a:p>
          <a:endParaRPr lang="zh-CN" altLang="en-US"/>
        </a:p>
      </dgm:t>
    </dgm:pt>
    <dgm:pt modelId="{2375AFDB-A86A-4C05-AA86-AA6E4FA2CABD}" type="sibTrans" cxnId="{5F3C4175-5FBB-4ADE-88AC-AA5813FD70C8}">
      <dgm:prSet/>
      <dgm:spPr/>
      <dgm:t>
        <a:bodyPr/>
        <a:lstStyle/>
        <a:p>
          <a:endParaRPr lang="zh-CN" altLang="en-US"/>
        </a:p>
      </dgm:t>
    </dgm:pt>
    <dgm:pt modelId="{0824D096-4830-4653-A4F1-FA43BE5CB72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5.</a:t>
          </a:r>
          <a:r>
            <a:rPr lang="zh-CN" dirty="0" smtClean="0"/>
            <a:t>结论与展望</a:t>
          </a:r>
          <a:endParaRPr lang="zh-CN" altLang="en-US" dirty="0">
            <a:solidFill>
              <a:schemeClr val="bg1"/>
            </a:solidFill>
          </a:endParaRPr>
        </a:p>
      </dgm:t>
    </dgm:pt>
    <dgm:pt modelId="{F40E55B6-0998-4D6B-8C1A-9E5E6703B9B6}" type="parTrans" cxnId="{1E94DC4F-C8DC-42E9-B232-EEADCEF4DE8D}">
      <dgm:prSet/>
      <dgm:spPr/>
      <dgm:t>
        <a:bodyPr/>
        <a:lstStyle/>
        <a:p>
          <a:endParaRPr lang="zh-CN" altLang="en-US"/>
        </a:p>
      </dgm:t>
    </dgm:pt>
    <dgm:pt modelId="{352CE671-54CD-41EF-8D21-000C816E63B5}" type="sibTrans" cxnId="{1E94DC4F-C8DC-42E9-B232-EEADCEF4DE8D}">
      <dgm:prSet custLinFactNeighborX="190" custLinFactNeighborY="1096"/>
      <dgm:spPr/>
      <dgm:t>
        <a:bodyPr/>
        <a:lstStyle/>
        <a:p>
          <a:endParaRPr lang="zh-CN" altLang="en-US"/>
        </a:p>
      </dgm:t>
    </dgm:pt>
    <dgm:pt modelId="{2E866B26-C1CB-40DA-B28D-021409A315A1}" type="pres">
      <dgm:prSet presAssocID="{8B4190D1-D25D-4CF9-A730-E41964B5BD4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70C2D9E-BE76-407F-89D1-C208E9C0BCF6}" type="pres">
      <dgm:prSet presAssocID="{8B4190D1-D25D-4CF9-A730-E41964B5BD4E}" presName="Name1" presStyleCnt="0"/>
      <dgm:spPr/>
    </dgm:pt>
    <dgm:pt modelId="{D8AE00A6-15FE-440D-BD83-B43612A6E43D}" type="pres">
      <dgm:prSet presAssocID="{8B4190D1-D25D-4CF9-A730-E41964B5BD4E}" presName="cycle" presStyleCnt="0"/>
      <dgm:spPr/>
    </dgm:pt>
    <dgm:pt modelId="{859E1CB3-9ABB-4CBB-AFE8-41108EFB94D5}" type="pres">
      <dgm:prSet presAssocID="{8B4190D1-D25D-4CF9-A730-E41964B5BD4E}" presName="srcNode" presStyleLbl="node1" presStyleIdx="0" presStyleCnt="5"/>
      <dgm:spPr/>
    </dgm:pt>
    <dgm:pt modelId="{790E947A-CB20-4932-ADB9-64793DE8D3E8}" type="pres">
      <dgm:prSet presAssocID="{8B4190D1-D25D-4CF9-A730-E41964B5BD4E}" presName="conn" presStyleLbl="parChTrans1D2" presStyleIdx="0" presStyleCnt="1" custLinFactNeighborX="190" custLinFactNeighborY="1096"/>
      <dgm:spPr/>
      <dgm:t>
        <a:bodyPr/>
        <a:lstStyle/>
        <a:p>
          <a:endParaRPr lang="zh-CN" altLang="en-US"/>
        </a:p>
      </dgm:t>
    </dgm:pt>
    <dgm:pt modelId="{08A88977-C2A8-44AD-B3FA-80B7F149F6B0}" type="pres">
      <dgm:prSet presAssocID="{8B4190D1-D25D-4CF9-A730-E41964B5BD4E}" presName="extraNode" presStyleLbl="node1" presStyleIdx="0" presStyleCnt="5"/>
      <dgm:spPr/>
    </dgm:pt>
    <dgm:pt modelId="{7D48D149-7DB0-42F8-ADD7-24A7CDC08054}" type="pres">
      <dgm:prSet presAssocID="{8B4190D1-D25D-4CF9-A730-E41964B5BD4E}" presName="dstNode" presStyleLbl="node1" presStyleIdx="0" presStyleCnt="5"/>
      <dgm:spPr/>
    </dgm:pt>
    <dgm:pt modelId="{831AE508-9EA1-4B05-99BD-803DF5419825}" type="pres">
      <dgm:prSet presAssocID="{262AB7B7-B2B3-4B70-BDD0-93579F9BF318}" presName="text_1" presStyleLbl="node1" presStyleIdx="0" presStyleCnt="5" custScaleY="94901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FA7F95E9-9EF5-4593-BD49-9A8AE864C338}" type="pres">
      <dgm:prSet presAssocID="{262AB7B7-B2B3-4B70-BDD0-93579F9BF318}" presName="accent_1" presStyleCnt="0"/>
      <dgm:spPr/>
    </dgm:pt>
    <dgm:pt modelId="{3A3D80BA-7E43-40D9-84CA-F3D999C52475}" type="pres">
      <dgm:prSet presAssocID="{262AB7B7-B2B3-4B70-BDD0-93579F9BF318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D58DBEE7-744F-4D89-8ADB-F4F2A0A19517}" type="pres">
      <dgm:prSet presAssocID="{F11849A2-983F-43AA-A2FC-D3E8B0229A0E}" presName="text_2" presStyleLbl="node1" presStyleIdx="1" presStyleCnt="5" custScaleX="98090" custScaleY="92654" custLinFactNeighborX="156" custLinFactNeighborY="-192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265514-8915-4795-B7C1-DE4D18F9D56C}" type="pres">
      <dgm:prSet presAssocID="{F11849A2-983F-43AA-A2FC-D3E8B0229A0E}" presName="accent_2" presStyleCnt="0"/>
      <dgm:spPr/>
    </dgm:pt>
    <dgm:pt modelId="{9A0159E8-8630-4D5D-8EA5-E1E49362DC08}" type="pres">
      <dgm:prSet presAssocID="{F11849A2-983F-43AA-A2FC-D3E8B0229A0E}" presName="accentRepeatNode" presStyleLbl="solidFgAcc1" presStyleIdx="1" presStyleCnt="5" custScaleX="80199" custScaleY="81125" custLinFactNeighborX="-5439" custLinFactNeighborY="-15842"/>
      <dgm:spPr/>
    </dgm:pt>
    <dgm:pt modelId="{F23FCCDD-5E96-499A-8C57-8F507E06561B}" type="pres">
      <dgm:prSet presAssocID="{BEAE3EDB-53E5-4797-B227-B14CFE2EC1E4}" presName="text_3" presStyleLbl="node1" presStyleIdx="2" presStyleCnt="5" custScaleX="99192" custScaleY="88481" custLinFactNeighborX="-1110" custLinFactNeighborY="-230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34F31-DC03-4892-A693-9C349A1D171A}" type="pres">
      <dgm:prSet presAssocID="{BEAE3EDB-53E5-4797-B227-B14CFE2EC1E4}" presName="accent_3" presStyleCnt="0"/>
      <dgm:spPr/>
    </dgm:pt>
    <dgm:pt modelId="{D78A21F7-B19D-4B6D-BB8D-469DE7072746}" type="pres">
      <dgm:prSet presAssocID="{BEAE3EDB-53E5-4797-B227-B14CFE2EC1E4}" presName="accentRepeatNode" presStyleLbl="solidFgAcc1" presStyleIdx="2" presStyleCnt="5" custScaleX="76517" custScaleY="75587" custLinFactNeighborX="-3375" custLinFactNeighborY="-20069"/>
      <dgm:spPr/>
    </dgm:pt>
    <dgm:pt modelId="{1294CD0F-C428-489B-9A56-E7C308BEA0CB}" type="pres">
      <dgm:prSet presAssocID="{D2982E5A-EB26-4D99-8A12-4BF768C5BAEF}" presName="text_4" presStyleLbl="node1" presStyleIdx="3" presStyleCnt="5" custScaleX="98035" custScaleY="82345" custLinFactNeighborX="-336" custLinFactNeighborY="-252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55031-CEA2-470A-A5CE-367F04F3A153}" type="pres">
      <dgm:prSet presAssocID="{D2982E5A-EB26-4D99-8A12-4BF768C5BAEF}" presName="accent_4" presStyleCnt="0"/>
      <dgm:spPr/>
    </dgm:pt>
    <dgm:pt modelId="{3A1DFC7B-D986-4D38-BBD1-15D9DDDA39A4}" type="pres">
      <dgm:prSet presAssocID="{D2982E5A-EB26-4D99-8A12-4BF768C5BAEF}" presName="accentRepeatNode" presStyleLbl="solidFgAcc1" presStyleIdx="3" presStyleCnt="5" custScaleX="77984" custScaleY="74852" custLinFactNeighborX="1831" custLinFactNeighborY="-20017"/>
      <dgm:spPr/>
      <dgm:t>
        <a:bodyPr/>
        <a:lstStyle/>
        <a:p>
          <a:endParaRPr lang="zh-CN" altLang="en-US"/>
        </a:p>
      </dgm:t>
    </dgm:pt>
    <dgm:pt modelId="{D7E613A3-A910-4E95-8D69-5E0F3BC89914}" type="pres">
      <dgm:prSet presAssocID="{0824D096-4830-4653-A4F1-FA43BE5CB725}" presName="text_5" presStyleLbl="node1" presStyleIdx="4" presStyleCnt="5" custScaleX="98370" custScaleY="91385" custLinFactNeighborX="-172" custLinFactNeighborY="-233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7E958-91A9-4E94-AC29-D888A3427262}" type="pres">
      <dgm:prSet presAssocID="{0824D096-4830-4653-A4F1-FA43BE5CB725}" presName="accent_5" presStyleCnt="0"/>
      <dgm:spPr/>
    </dgm:pt>
    <dgm:pt modelId="{0F517929-54DA-4C04-867B-FDACC52E75C1}" type="pres">
      <dgm:prSet presAssocID="{0824D096-4830-4653-A4F1-FA43BE5CB725}" presName="accentRepeatNode" presStyleLbl="solidFgAcc1" presStyleIdx="4" presStyleCnt="5" custLinFactNeighborX="7271" custLinFactNeighborY="-20532"/>
      <dgm:spPr/>
    </dgm:pt>
  </dgm:ptLst>
  <dgm:cxnLst>
    <dgm:cxn modelId="{48891AEA-685D-4E40-8564-8568E101CD9F}" type="presOf" srcId="{262AB7B7-B2B3-4B70-BDD0-93579F9BF318}" destId="{831AE508-9EA1-4B05-99BD-803DF5419825}" srcOrd="0" destOrd="0" presId="urn:microsoft.com/office/officeart/2008/layout/VerticalCurvedList"/>
    <dgm:cxn modelId="{7718CC9A-DE7F-4E45-88EF-03FAE485028A}" type="presOf" srcId="{BEAE3EDB-53E5-4797-B227-B14CFE2EC1E4}" destId="{F23FCCDD-5E96-499A-8C57-8F507E06561B}" srcOrd="0" destOrd="0" presId="urn:microsoft.com/office/officeart/2008/layout/VerticalCurvedList"/>
    <dgm:cxn modelId="{5F3C4175-5FBB-4ADE-88AC-AA5813FD70C8}" srcId="{8B4190D1-D25D-4CF9-A730-E41964B5BD4E}" destId="{BEAE3EDB-53E5-4797-B227-B14CFE2EC1E4}" srcOrd="2" destOrd="0" parTransId="{F5123B97-8D57-45A6-ABA0-73A6FFC68019}" sibTransId="{2375AFDB-A86A-4C05-AA86-AA6E4FA2CABD}"/>
    <dgm:cxn modelId="{55315A29-6C13-4D68-BFF8-528C92099584}" type="presOf" srcId="{B5D045AE-A58A-4630-A308-E32FBF0FEE76}" destId="{790E947A-CB20-4932-ADB9-64793DE8D3E8}" srcOrd="0" destOrd="0" presId="urn:microsoft.com/office/officeart/2008/layout/VerticalCurvedList"/>
    <dgm:cxn modelId="{82551323-8F22-428A-A770-FF1EE2D2658B}" type="presOf" srcId="{0824D096-4830-4653-A4F1-FA43BE5CB725}" destId="{D7E613A3-A910-4E95-8D69-5E0F3BC89914}" srcOrd="0" destOrd="0" presId="urn:microsoft.com/office/officeart/2008/layout/VerticalCurvedList"/>
    <dgm:cxn modelId="{35DD0F6E-9924-4F53-910C-1D49BBD0759A}" type="presOf" srcId="{D2982E5A-EB26-4D99-8A12-4BF768C5BAEF}" destId="{1294CD0F-C428-489B-9A56-E7C308BEA0CB}" srcOrd="0" destOrd="0" presId="urn:microsoft.com/office/officeart/2008/layout/VerticalCurvedList"/>
    <dgm:cxn modelId="{236AFD26-71D2-4F28-ADA7-13F00C49E2E9}" srcId="{8B4190D1-D25D-4CF9-A730-E41964B5BD4E}" destId="{262AB7B7-B2B3-4B70-BDD0-93579F9BF318}" srcOrd="0" destOrd="0" parTransId="{7773A4F9-D827-44EE-83A8-1ED9BA1E8F88}" sibTransId="{B5D045AE-A58A-4630-A308-E32FBF0FEE76}"/>
    <dgm:cxn modelId="{1E94DC4F-C8DC-42E9-B232-EEADCEF4DE8D}" srcId="{8B4190D1-D25D-4CF9-A730-E41964B5BD4E}" destId="{0824D096-4830-4653-A4F1-FA43BE5CB725}" srcOrd="4" destOrd="0" parTransId="{F40E55B6-0998-4D6B-8C1A-9E5E6703B9B6}" sibTransId="{352CE671-54CD-41EF-8D21-000C816E63B5}"/>
    <dgm:cxn modelId="{9363BBDA-C014-4274-AD0D-66DBE4A6EB75}" type="presOf" srcId="{F11849A2-983F-43AA-A2FC-D3E8B0229A0E}" destId="{D58DBEE7-744F-4D89-8ADB-F4F2A0A19517}" srcOrd="0" destOrd="0" presId="urn:microsoft.com/office/officeart/2008/layout/VerticalCurvedList"/>
    <dgm:cxn modelId="{234EFB56-CCEA-480C-A710-6A92C4782500}" type="presOf" srcId="{8B4190D1-D25D-4CF9-A730-E41964B5BD4E}" destId="{2E866B26-C1CB-40DA-B28D-021409A315A1}" srcOrd="0" destOrd="0" presId="urn:microsoft.com/office/officeart/2008/layout/VerticalCurvedList"/>
    <dgm:cxn modelId="{5A29317F-CF08-4703-9586-A6A49A9DDD03}" srcId="{8B4190D1-D25D-4CF9-A730-E41964B5BD4E}" destId="{F11849A2-983F-43AA-A2FC-D3E8B0229A0E}" srcOrd="1" destOrd="0" parTransId="{8B84538B-DA45-4DD6-99DC-9CA2E344DC5B}" sibTransId="{96189B2F-D6A5-449F-B5A0-92ED1AD911AD}"/>
    <dgm:cxn modelId="{49E7CED1-82AB-4E23-8CAB-E64A6B6432AA}" srcId="{8B4190D1-D25D-4CF9-A730-E41964B5BD4E}" destId="{D2982E5A-EB26-4D99-8A12-4BF768C5BAEF}" srcOrd="3" destOrd="0" parTransId="{E02C7A51-EE02-44C2-93F0-6E75386EAFFE}" sibTransId="{D5D63FB6-BCA7-466C-96A7-DD3C1282D128}"/>
    <dgm:cxn modelId="{9BB524B1-FDE0-427F-908C-EA5F879A6FD9}" type="presParOf" srcId="{2E866B26-C1CB-40DA-B28D-021409A315A1}" destId="{170C2D9E-BE76-407F-89D1-C208E9C0BCF6}" srcOrd="0" destOrd="0" presId="urn:microsoft.com/office/officeart/2008/layout/VerticalCurvedList"/>
    <dgm:cxn modelId="{43219F97-3902-4FA9-BA40-AAF7A68BB03B}" type="presParOf" srcId="{170C2D9E-BE76-407F-89D1-C208E9C0BCF6}" destId="{D8AE00A6-15FE-440D-BD83-B43612A6E43D}" srcOrd="0" destOrd="0" presId="urn:microsoft.com/office/officeart/2008/layout/VerticalCurvedList"/>
    <dgm:cxn modelId="{C50812D9-B40B-4A0A-BF0C-E6DF91D4E241}" type="presParOf" srcId="{D8AE00A6-15FE-440D-BD83-B43612A6E43D}" destId="{859E1CB3-9ABB-4CBB-AFE8-41108EFB94D5}" srcOrd="0" destOrd="0" presId="urn:microsoft.com/office/officeart/2008/layout/VerticalCurvedList"/>
    <dgm:cxn modelId="{83A23C17-04C6-401E-B2F6-C622A9A013A7}" type="presParOf" srcId="{D8AE00A6-15FE-440D-BD83-B43612A6E43D}" destId="{790E947A-CB20-4932-ADB9-64793DE8D3E8}" srcOrd="1" destOrd="0" presId="urn:microsoft.com/office/officeart/2008/layout/VerticalCurvedList"/>
    <dgm:cxn modelId="{CE2BDF71-A85D-485D-B8A7-C471019B6BFD}" type="presParOf" srcId="{D8AE00A6-15FE-440D-BD83-B43612A6E43D}" destId="{08A88977-C2A8-44AD-B3FA-80B7F149F6B0}" srcOrd="2" destOrd="0" presId="urn:microsoft.com/office/officeart/2008/layout/VerticalCurvedList"/>
    <dgm:cxn modelId="{8DAC635B-D0B1-4462-8810-A152BDB03986}" type="presParOf" srcId="{D8AE00A6-15FE-440D-BD83-B43612A6E43D}" destId="{7D48D149-7DB0-42F8-ADD7-24A7CDC08054}" srcOrd="3" destOrd="0" presId="urn:microsoft.com/office/officeart/2008/layout/VerticalCurvedList"/>
    <dgm:cxn modelId="{3758C74C-334C-4B04-B276-0DBA800709B4}" type="presParOf" srcId="{170C2D9E-BE76-407F-89D1-C208E9C0BCF6}" destId="{831AE508-9EA1-4B05-99BD-803DF5419825}" srcOrd="1" destOrd="0" presId="urn:microsoft.com/office/officeart/2008/layout/VerticalCurvedList"/>
    <dgm:cxn modelId="{71BD94BB-4C38-4999-87F4-08B215762A52}" type="presParOf" srcId="{170C2D9E-BE76-407F-89D1-C208E9C0BCF6}" destId="{FA7F95E9-9EF5-4593-BD49-9A8AE864C338}" srcOrd="2" destOrd="0" presId="urn:microsoft.com/office/officeart/2008/layout/VerticalCurvedList"/>
    <dgm:cxn modelId="{610A2CF6-F47F-4276-991C-5999B0C45A18}" type="presParOf" srcId="{FA7F95E9-9EF5-4593-BD49-9A8AE864C338}" destId="{3A3D80BA-7E43-40D9-84CA-F3D999C52475}" srcOrd="0" destOrd="0" presId="urn:microsoft.com/office/officeart/2008/layout/VerticalCurvedList"/>
    <dgm:cxn modelId="{21B6497C-2FE6-441F-BFA3-168542BE6DBC}" type="presParOf" srcId="{170C2D9E-BE76-407F-89D1-C208E9C0BCF6}" destId="{D58DBEE7-744F-4D89-8ADB-F4F2A0A19517}" srcOrd="3" destOrd="0" presId="urn:microsoft.com/office/officeart/2008/layout/VerticalCurvedList"/>
    <dgm:cxn modelId="{56DF948C-40E2-471B-8A29-DBDE2FAC4D16}" type="presParOf" srcId="{170C2D9E-BE76-407F-89D1-C208E9C0BCF6}" destId="{67265514-8915-4795-B7C1-DE4D18F9D56C}" srcOrd="4" destOrd="0" presId="urn:microsoft.com/office/officeart/2008/layout/VerticalCurvedList"/>
    <dgm:cxn modelId="{0A3D767F-0DD6-4FE2-83E7-E364743426E9}" type="presParOf" srcId="{67265514-8915-4795-B7C1-DE4D18F9D56C}" destId="{9A0159E8-8630-4D5D-8EA5-E1E49362DC08}" srcOrd="0" destOrd="0" presId="urn:microsoft.com/office/officeart/2008/layout/VerticalCurvedList"/>
    <dgm:cxn modelId="{F3FF7CE9-90A4-4A75-8CDC-43EC63B5C393}" type="presParOf" srcId="{170C2D9E-BE76-407F-89D1-C208E9C0BCF6}" destId="{F23FCCDD-5E96-499A-8C57-8F507E06561B}" srcOrd="5" destOrd="0" presId="urn:microsoft.com/office/officeart/2008/layout/VerticalCurvedList"/>
    <dgm:cxn modelId="{C9E9CB6C-B23C-4EC9-83BE-2FC32FCC14E6}" type="presParOf" srcId="{170C2D9E-BE76-407F-89D1-C208E9C0BCF6}" destId="{9B834F31-DC03-4892-A693-9C349A1D171A}" srcOrd="6" destOrd="0" presId="urn:microsoft.com/office/officeart/2008/layout/VerticalCurvedList"/>
    <dgm:cxn modelId="{9A844F23-1E28-49C6-B56B-66D3616433F6}" type="presParOf" srcId="{9B834F31-DC03-4892-A693-9C349A1D171A}" destId="{D78A21F7-B19D-4B6D-BB8D-469DE7072746}" srcOrd="0" destOrd="0" presId="urn:microsoft.com/office/officeart/2008/layout/VerticalCurvedList"/>
    <dgm:cxn modelId="{1F25EC5F-C73F-4FE9-8413-0984D9AE98CF}" type="presParOf" srcId="{170C2D9E-BE76-407F-89D1-C208E9C0BCF6}" destId="{1294CD0F-C428-489B-9A56-E7C308BEA0CB}" srcOrd="7" destOrd="0" presId="urn:microsoft.com/office/officeart/2008/layout/VerticalCurvedList"/>
    <dgm:cxn modelId="{26D21145-3D57-4FC8-AB00-044D7FF72181}" type="presParOf" srcId="{170C2D9E-BE76-407F-89D1-C208E9C0BCF6}" destId="{1E155031-CEA2-470A-A5CE-367F04F3A153}" srcOrd="8" destOrd="0" presId="urn:microsoft.com/office/officeart/2008/layout/VerticalCurvedList"/>
    <dgm:cxn modelId="{72C862B0-E49C-4FFF-9826-7BB65ABCBC75}" type="presParOf" srcId="{1E155031-CEA2-470A-A5CE-367F04F3A153}" destId="{3A1DFC7B-D986-4D38-BBD1-15D9DDDA39A4}" srcOrd="0" destOrd="0" presId="urn:microsoft.com/office/officeart/2008/layout/VerticalCurvedList"/>
    <dgm:cxn modelId="{1CEBDDCC-36D8-4D10-9023-065659B991E7}" type="presParOf" srcId="{170C2D9E-BE76-407F-89D1-C208E9C0BCF6}" destId="{D7E613A3-A910-4E95-8D69-5E0F3BC89914}" srcOrd="9" destOrd="0" presId="urn:microsoft.com/office/officeart/2008/layout/VerticalCurvedList"/>
    <dgm:cxn modelId="{47C9C9C8-CD45-4FD1-87C4-7F948828C78F}" type="presParOf" srcId="{170C2D9E-BE76-407F-89D1-C208E9C0BCF6}" destId="{6FB7E958-91A9-4E94-AC29-D888A3427262}" srcOrd="10" destOrd="0" presId="urn:microsoft.com/office/officeart/2008/layout/VerticalCurvedList"/>
    <dgm:cxn modelId="{20677F83-1B38-4D68-8985-553C46F02E1F}" type="presParOf" srcId="{6FB7E958-91A9-4E94-AC29-D888A3427262}" destId="{0F517929-54DA-4C04-867B-FDACC52E75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E947A-CB20-4932-ADB9-64793DE8D3E8}">
      <dsp:nvSpPr>
        <dsp:cNvPr id="0" name=""/>
        <dsp:cNvSpPr/>
      </dsp:nvSpPr>
      <dsp:spPr>
        <a:xfrm>
          <a:off x="-6113123" y="-857474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AE508-9EA1-4B05-99BD-803DF5419825}">
      <dsp:nvSpPr>
        <dsp:cNvPr id="0" name=""/>
        <dsp:cNvSpPr/>
      </dsp:nvSpPr>
      <dsp:spPr>
        <a:xfrm>
          <a:off x="509717" y="355832"/>
          <a:ext cx="10157902" cy="643001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zh-CN" altLang="en-US" sz="2500" kern="1200" dirty="0" smtClean="0">
              <a:solidFill>
                <a:schemeClr val="bg1"/>
              </a:solidFill>
            </a:rPr>
            <a:t>绪论</a:t>
          </a:r>
          <a:endParaRPr lang="zh-CN" altLang="en-US" sz="2500" kern="1200" dirty="0">
            <a:solidFill>
              <a:schemeClr val="bg1"/>
            </a:solidFill>
          </a:endParaRPr>
        </a:p>
      </dsp:txBody>
      <dsp:txXfrm>
        <a:off x="541105" y="387220"/>
        <a:ext cx="10095126" cy="580225"/>
      </dsp:txXfrm>
    </dsp:sp>
    <dsp:sp modelId="{3A3D80BA-7E43-40D9-84CA-F3D999C5247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DBEE7-744F-4D89-8ADB-F4F2A0A19517}">
      <dsp:nvSpPr>
        <dsp:cNvPr id="0" name=""/>
        <dsp:cNvSpPr/>
      </dsp:nvSpPr>
      <dsp:spPr>
        <a:xfrm>
          <a:off x="1102690" y="1249124"/>
          <a:ext cx="9487647" cy="627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en-US" sz="2500" kern="1200" dirty="0" smtClean="0"/>
            <a:t>BIN</a:t>
          </a:r>
          <a:r>
            <a:rPr lang="zh-CN" sz="2500" kern="1200" dirty="0" smtClean="0">
              <a:effectLst/>
              <a:latin typeface="Calibri"/>
              <a:ea typeface="宋体"/>
              <a:cs typeface="Times New Roman"/>
            </a:rPr>
            <a:t>基于</a:t>
          </a:r>
          <a:r>
            <a:rPr lang="en-US" sz="2500" kern="1200" dirty="0" smtClean="0">
              <a:effectLst/>
              <a:latin typeface="Calibri"/>
              <a:ea typeface="宋体"/>
              <a:cs typeface="Times New Roman"/>
            </a:rPr>
            <a:t>BING</a:t>
          </a:r>
          <a:r>
            <a:rPr lang="zh-CN" sz="2500" kern="1200" dirty="0" smtClean="0">
              <a:effectLst/>
              <a:latin typeface="Calibri"/>
              <a:ea typeface="宋体"/>
              <a:cs typeface="Times New Roman"/>
            </a:rPr>
            <a:t>和</a:t>
          </a:r>
          <a:r>
            <a:rPr lang="en-US" sz="2500" kern="1200" dirty="0" smtClean="0">
              <a:effectLst/>
              <a:latin typeface="Calibri"/>
              <a:ea typeface="宋体"/>
              <a:cs typeface="Times New Roman"/>
            </a:rPr>
            <a:t>C4</a:t>
          </a:r>
          <a:r>
            <a:rPr lang="zh-CN" sz="2500" kern="1200" dirty="0" smtClean="0">
              <a:effectLst/>
              <a:latin typeface="Calibri"/>
              <a:ea typeface="宋体"/>
              <a:cs typeface="Times New Roman"/>
            </a:rPr>
            <a:t>的行人检测在</a:t>
          </a:r>
          <a:r>
            <a:rPr lang="en-US" sz="2500" kern="1200" dirty="0" smtClean="0">
              <a:effectLst/>
              <a:latin typeface="Calibri"/>
              <a:ea typeface="宋体"/>
              <a:cs typeface="Times New Roman"/>
            </a:rPr>
            <a:t>TX1</a:t>
          </a:r>
          <a:r>
            <a:rPr lang="zh-CN" sz="2500" kern="1200" dirty="0" smtClean="0">
              <a:effectLst/>
              <a:latin typeface="Calibri"/>
              <a:ea typeface="宋体"/>
              <a:cs typeface="Times New Roman"/>
            </a:rPr>
            <a:t>上的</a:t>
          </a:r>
          <a:r>
            <a:rPr lang="en-US" sz="2500" kern="1200" dirty="0" smtClean="0">
              <a:effectLst/>
              <a:latin typeface="Calibri"/>
              <a:ea typeface="宋体"/>
              <a:cs typeface="Times New Roman"/>
            </a:rPr>
            <a:t>s</a:t>
          </a:r>
          <a:r>
            <a:rPr lang="zh-CN" sz="2500" kern="1200" dirty="0" smtClean="0">
              <a:effectLst/>
              <a:latin typeface="Calibri"/>
              <a:ea typeface="宋体"/>
              <a:cs typeface="Times New Roman"/>
            </a:rPr>
            <a:t>实现</a:t>
          </a:r>
          <a:r>
            <a:rPr lang="en-US" sz="2500" kern="1200" dirty="0" smtClean="0"/>
            <a:t>G</a:t>
          </a:r>
          <a:r>
            <a:rPr lang="zh-CN" sz="2500" kern="1200" dirty="0" smtClean="0"/>
            <a:t>似物性算法原理</a:t>
          </a:r>
          <a:endParaRPr lang="zh-CN" altLang="en-US" sz="2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2690" y="1249124"/>
        <a:ext cx="9487647" cy="627777"/>
      </dsp:txXfrm>
    </dsp:sp>
    <dsp:sp modelId="{9A0159E8-8630-4D5D-8EA5-E1E49362DC08}">
      <dsp:nvSpPr>
        <dsp:cNvPr id="0" name=""/>
        <dsp:cNvSpPr/>
      </dsp:nvSpPr>
      <dsp:spPr>
        <a:xfrm>
          <a:off x="609547" y="1215622"/>
          <a:ext cx="679235" cy="687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FCCDD-5E96-499A-8C57-8F507E06561B}">
      <dsp:nvSpPr>
        <dsp:cNvPr id="0" name=""/>
        <dsp:cNvSpPr/>
      </dsp:nvSpPr>
      <dsp:spPr>
        <a:xfrm>
          <a:off x="1077008" y="2253345"/>
          <a:ext cx="9446427" cy="599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3.</a:t>
          </a:r>
          <a:r>
            <a:rPr lang="zh-CN" sz="2500" kern="1200" dirty="0" smtClean="0"/>
            <a:t>基于</a:t>
          </a:r>
          <a:r>
            <a:rPr lang="en-US" sz="2500" kern="1200" dirty="0" smtClean="0"/>
            <a:t>CENTRIST</a:t>
          </a:r>
          <a:r>
            <a:rPr lang="zh-CN" sz="2500" kern="1200" dirty="0" smtClean="0"/>
            <a:t>特征的行人检测算法原理</a:t>
          </a:r>
          <a:endParaRPr lang="zh-CN" sz="2500" b="0" kern="1200" dirty="0">
            <a:solidFill>
              <a:schemeClr val="tx1"/>
            </a:solidFill>
          </a:endParaRPr>
        </a:p>
      </dsp:txBody>
      <dsp:txXfrm>
        <a:off x="1077008" y="2253345"/>
        <a:ext cx="9446427" cy="599503"/>
      </dsp:txXfrm>
    </dsp:sp>
    <dsp:sp modelId="{D78A21F7-B19D-4B6D-BB8D-469DE7072746}">
      <dsp:nvSpPr>
        <dsp:cNvPr id="0" name=""/>
        <dsp:cNvSpPr/>
      </dsp:nvSpPr>
      <dsp:spPr>
        <a:xfrm>
          <a:off x="791633" y="2219274"/>
          <a:ext cx="648051" cy="64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4CD0F-C428-489B-9A56-E7C308BEA0CB}">
      <dsp:nvSpPr>
        <dsp:cNvPr id="0" name=""/>
        <dsp:cNvSpPr/>
      </dsp:nvSpPr>
      <dsp:spPr>
        <a:xfrm>
          <a:off x="1057762" y="3275206"/>
          <a:ext cx="9482327" cy="557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zh-CN" sz="2500" kern="1200" dirty="0" smtClean="0"/>
            <a:t>基于</a:t>
          </a:r>
          <a:r>
            <a:rPr lang="en-US" sz="2500" kern="1200" dirty="0" smtClean="0"/>
            <a:t>BING</a:t>
          </a:r>
          <a:r>
            <a:rPr lang="zh-CN" sz="2500" kern="1200" dirty="0" smtClean="0"/>
            <a:t>和</a:t>
          </a:r>
          <a:r>
            <a:rPr lang="en-US" sz="2500" kern="1200" dirty="0" smtClean="0"/>
            <a:t>C4</a:t>
          </a:r>
          <a:r>
            <a:rPr lang="zh-CN" sz="2500" kern="1200" dirty="0" smtClean="0"/>
            <a:t>的行人检测在</a:t>
          </a:r>
          <a:r>
            <a:rPr lang="en-US" sz="2500" kern="1200" dirty="0" smtClean="0"/>
            <a:t>TX1</a:t>
          </a:r>
          <a:r>
            <a:rPr lang="zh-CN" sz="2500" kern="1200" dirty="0" smtClean="0"/>
            <a:t>上的实现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1057762" y="3275206"/>
        <a:ext cx="9482327" cy="557928"/>
      </dsp:txXfrm>
    </dsp:sp>
    <dsp:sp modelId="{3A1DFC7B-D986-4D38-BBD1-15D9DDDA39A4}">
      <dsp:nvSpPr>
        <dsp:cNvPr id="0" name=""/>
        <dsp:cNvSpPr/>
      </dsp:nvSpPr>
      <dsp:spPr>
        <a:xfrm>
          <a:off x="680499" y="3238827"/>
          <a:ext cx="660475" cy="633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613A3-A910-4E95-8D69-5E0F3BC89914}">
      <dsp:nvSpPr>
        <dsp:cNvPr id="0" name=""/>
        <dsp:cNvSpPr/>
      </dsp:nvSpPr>
      <dsp:spPr>
        <a:xfrm>
          <a:off x="575032" y="4273481"/>
          <a:ext cx="9992328" cy="619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5.</a:t>
          </a:r>
          <a:r>
            <a:rPr lang="zh-CN" sz="2500" kern="1200" dirty="0" smtClean="0"/>
            <a:t>结论与展望</a:t>
          </a:r>
          <a:endParaRPr lang="zh-CN" altLang="en-US" sz="2500" kern="1200" dirty="0">
            <a:solidFill>
              <a:schemeClr val="bg1"/>
            </a:solidFill>
          </a:endParaRPr>
        </a:p>
      </dsp:txBody>
      <dsp:txXfrm>
        <a:off x="575032" y="4273481"/>
        <a:ext cx="9992328" cy="619179"/>
      </dsp:txXfrm>
    </dsp:sp>
    <dsp:sp modelId="{0F517929-54DA-4C04-867B-FDACC52E75C1}">
      <dsp:nvSpPr>
        <dsp:cNvPr id="0" name=""/>
        <dsp:cNvSpPr/>
      </dsp:nvSpPr>
      <dsp:spPr>
        <a:xfrm>
          <a:off x="147829" y="4143971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0.02872</cdr:x>
      <cdr:y>0.1831</cdr:y>
    </cdr:from>
    <cdr:to>
      <cdr:x>0.08175</cdr:x>
      <cdr:y>0.62324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1547" y="709684"/>
          <a:ext cx="279779" cy="17059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0.04036</cdr:x>
      <cdr:y>0.28345</cdr:y>
    </cdr:from>
    <cdr:to>
      <cdr:x>0.08951</cdr:x>
      <cdr:y>0.67077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12962" y="1098645"/>
          <a:ext cx="259307" cy="15012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zh-CN" altLang="en-US" sz="1100"/>
            <a:t>平均</a:t>
          </a:r>
          <a:r>
            <a:rPr lang="en-US" altLang="zh-CN" sz="1100"/>
            <a:t>Miss Rate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0.39221</cdr:x>
      <cdr:y>0.84684</cdr:y>
    </cdr:from>
    <cdr:to>
      <cdr:x>0.64439</cdr:x>
      <cdr:y>0.9433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932655" y="2086453"/>
          <a:ext cx="1242642" cy="2376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100"/>
            <a:t>建议窗口数量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CBBB9-5EAC-41B7-AE68-7057003E36B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51C7-EF6A-4327-AEFA-8BF63D2C42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6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各位老师，各位同学，大家下午好，我是王卫芳，首先非常感谢各位老师抽空来参加我的硕士毕业论文答辩，我的论文题目是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复合磁性催化剂的制备与表征，主要包括以下四个部分：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FT-IR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：左边从下到上依次是制备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和复合样品的红外图谱，可以看出，复合样品在波数为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470.6cm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523.6cm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附近的吸收峰属于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键振动峰，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573cm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附近的吸收峰属于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Fe—O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键振动峰，进一步证明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已成功复合。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30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1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第一小部分，制备：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复合磁性光催化剂是在制备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的过程中加入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，采用浸渍焙烧法制备的。参考相关的文献，在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的质量比为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15:100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的降解效果最好，所以本文固定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的质量比为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15:100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8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45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主要包括以下四个部分：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85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三相复合磁性光催化剂催化活性提高的原因有五个：一、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给复合磁性催化剂提供一个稳定的磁场，促使光生电子双向分流，延长光生电子独立存在的时间；二、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作为电子转移和存储中心，抑制了电子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空穴对复合；三、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异质结，加快光生电子在半导体表面上的迁移速度，促使电荷有效分离，抑制了电荷载流子复合；四、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的禁带宽度减小，在可见光区域的光响应能力明显增强；五、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自身的黑色，有助于吸收更多的光子。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本文主要有两个结论：第一，采用化学共沉淀法制备了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(20:100,1.1:1)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的降解率为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93.9%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，饱和磁化强度为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6.65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，重复五次回收率平均为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，且五次回收后对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的降解率可达到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。第二，采用浸渍焙烧法制备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1.75h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的降解率为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98.9%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；饱和磁化强度为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6.95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，重复五次回收率平均为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，且五次回收后对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的降解率达到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95.7%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47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我的答辩到此结束，谢谢各位老师。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7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我国的人口众多，人均水资源占有量仅为世界人均的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很多水域普遍受到不同程度的污染，其中染料废水会严重伤害水体环境和人类的安全。染料废水的常规处理方法容易造成二次污染，而且处理周期长、去除率低。而催化湿式过氧化物氧化法和半导体光催化技术可以克服这些缺点，加快对有机污染废水的降解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6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目前常见的磁性基体主要有：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具有高饱和磁化强度、高磁导率、高稳定性和低损耗等优点，所以选择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作为复合的磁性基体。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3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本文的研究内容主要有两个：第一，先采用化学共沉淀法制备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复合磁性催化剂，并研究不同单因素对复合磁性催化剂催化活性的影响。第二，采用浸渍焙烧法制备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/β-Bi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复合磁性光催化剂，研究不同单因素对复合磁性光催化剂催化活性的影响。此外，对催化效果最好的催化剂进行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、红外、扫描电镜和磁性能的表征，并探讨了其回收再利用情况。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7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第一小部分，制备：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复合磁性催化剂是在制备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的过程中加入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，采用化学共沉淀法制备的。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4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第三个因素是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的投加量，从图中可以看出，随着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投加量的增加，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的降解率逐渐升高，但是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投加量超过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后，降解率增长缓慢，那是因为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少量时，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含量增多，产生的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·OH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也随之增多，但是因为溶液中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/β-MnO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的含量一定，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过多时，多余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只能依靠缓慢的自降解来产生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·OH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。所以为了提高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的利用率，本实验中选择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投加量为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51C7-EF6A-4327-AEFA-8BF63D2C427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/>
          <p:cNvGrpSpPr>
            <a:grpSpLocks/>
          </p:cNvGrpSpPr>
          <p:nvPr userDrawn="1"/>
        </p:nvGrpSpPr>
        <p:grpSpPr bwMode="auto">
          <a:xfrm>
            <a:off x="251520" y="1261271"/>
            <a:ext cx="7086601" cy="22225"/>
            <a:chOff x="0" y="720"/>
            <a:chExt cx="4464" cy="14"/>
          </a:xfrm>
        </p:grpSpPr>
        <p:sp>
          <p:nvSpPr>
            <p:cNvPr id="8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0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CE1-2800-47BD-9E87-AD5451A4E483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8118-BBF3-41BE-BDCC-BCE0BCC070EF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E9364-4D77-4A7B-9D3B-B10D018E54AF}" type="datetime1">
              <a:rPr lang="en-US" altLang="zh-CN" smtClean="0"/>
              <a:pPr>
                <a:defRPr/>
              </a:pPr>
              <a:t>5/30/2018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C1E7B-2BB2-43C2-B084-4DA11CA11DCD}" type="slidenum">
              <a:rPr lang="zh-CN" altLang="en-US"/>
              <a:pPr>
                <a:defRPr/>
              </a:pPr>
              <a:t>‹#›</a:t>
            </a:fld>
            <a:endParaRPr lang="en-US" altLang="zh-CN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369-4BE1-488D-9423-2472A4A94712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8C9-BAF6-4A92-8A56-B70141DBAE7E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4BC5-9EB0-4993-9890-F453CFD86A69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6A8-8B95-46F5-84C9-EEBC81CBCB9E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659-3DC4-48B3-BE71-EBF7858B9C1C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9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DC3D-7F5E-4287-B59C-502B97CC1E1F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9409-0376-4219-83A1-768061D89967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F82-6850-491E-A510-7BC9FA6C0A96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4D2A-96D4-40A5-BD0D-AC1B30F45295}" type="datetime1">
              <a:rPr lang="en-US" altLang="zh-CN" smtClean="0"/>
              <a:pPr/>
              <a:t>5/30/2018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DCCA-FE44-4C4A-8ECA-5B114B4C3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2370747" y="1346036"/>
            <a:ext cx="7584983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  <a:defRPr sz="2000" b="1">
                <a:solidFill>
                  <a:schemeClr val="fol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BING</a:t>
            </a:r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的快速行人检测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7857" y="3678008"/>
            <a:ext cx="9990761" cy="1246495"/>
            <a:chOff x="1117274" y="3663204"/>
            <a:chExt cx="9990761" cy="1246495"/>
          </a:xfrm>
        </p:grpSpPr>
        <p:sp>
          <p:nvSpPr>
            <p:cNvPr id="24" name="文本框 2"/>
            <p:cNvSpPr txBox="1">
              <a:spLocks noChangeArrowheads="1"/>
            </p:cNvSpPr>
            <p:nvPr/>
          </p:nvSpPr>
          <p:spPr bwMode="auto">
            <a:xfrm>
              <a:off x="7798503" y="3663204"/>
              <a:ext cx="3309532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u"/>
                <a:defRPr sz="2000" b="1">
                  <a:solidFill>
                    <a:schemeClr val="fol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dirty="0" smtClean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 辩 人：</a:t>
              </a:r>
              <a:r>
                <a:rPr lang="zh-CN" altLang="en-US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艾伦</a:t>
              </a:r>
              <a:endPara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宋体" panose="02010600030101010101" pitchFamily="2" charset="-122"/>
                </a:rPr>
                <a:t>指导教师</a:t>
              </a:r>
              <a:r>
                <a:rPr lang="zh-CN" altLang="en-US" dirty="0" smtClean="0">
                  <a:solidFill>
                    <a:srgbClr val="C00000"/>
                  </a:solidFill>
                  <a:latin typeface="宋体" panose="02010600030101010101" pitchFamily="2" charset="-122"/>
                </a:rPr>
                <a:t>：</a:t>
              </a:r>
              <a:r>
                <a:rPr lang="zh-CN" altLang="en-US" dirty="0">
                  <a:solidFill>
                    <a:srgbClr val="C00000"/>
                  </a:solidFill>
                  <a:latin typeface="宋体" panose="02010600030101010101" pitchFamily="2" charset="-122"/>
                </a:rPr>
                <a:t>任家富　</a:t>
              </a:r>
              <a:r>
                <a:rPr lang="zh-CN" altLang="en-US" dirty="0" smtClean="0">
                  <a:solidFill>
                    <a:srgbClr val="C00000"/>
                  </a:solidFill>
                  <a:latin typeface="宋体" panose="02010600030101010101" pitchFamily="2" charset="-122"/>
                </a:rPr>
                <a:t>教授</a:t>
              </a:r>
              <a:endPara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ClrTx/>
                <a:buNone/>
              </a:pPr>
              <a:r>
                <a:rPr lang="zh-CN" altLang="en-US" dirty="0" smtClean="0">
                  <a:solidFill>
                    <a:srgbClr val="C00000"/>
                  </a:solidFill>
                  <a:latin typeface="宋体" panose="02010600030101010101" pitchFamily="2" charset="-122"/>
                </a:rPr>
                <a:t>专    业：仪器仪表工程</a:t>
              </a:r>
              <a:endParaRPr lang="en-US" altLang="zh-CN" dirty="0">
                <a:solidFill>
                  <a:srgbClr val="C0000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17274" y="4909699"/>
              <a:ext cx="999076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34115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/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400" dirty="0" smtClean="0"/>
              <a:t> BING</a:t>
            </a:r>
            <a:r>
              <a:rPr lang="zh-CN" altLang="zh-CN" sz="2400" dirty="0" smtClean="0"/>
              <a:t>似物性算法原理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7963270" y="295399"/>
            <a:ext cx="3698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2.6 BING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算法应用于行人检测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 flipV="1">
            <a:off x="685801" y="792587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7132" y="1098721"/>
            <a:ext cx="6401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检测结果对比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12</a:t>
            </a:r>
            <a:endParaRPr lang="zh-CN" altLang="en-US" dirty="0"/>
          </a:p>
        </p:txBody>
      </p:sp>
      <p:pic>
        <p:nvPicPr>
          <p:cNvPr id="14" name="图片 13" descr="47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819" y="1748902"/>
            <a:ext cx="5274077" cy="2968422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9" y="1811045"/>
            <a:ext cx="5164531" cy="29069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72627" y="4993234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BING</a:t>
            </a:r>
            <a:r>
              <a:rPr lang="zh-CN" altLang="zh-CN" dirty="0" smtClean="0"/>
              <a:t>提供的第一个检测框与检测结果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72596" y="4966602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BING</a:t>
            </a:r>
            <a:r>
              <a:rPr lang="zh-CN" altLang="zh-CN" dirty="0" smtClean="0"/>
              <a:t>提供的</a:t>
            </a:r>
            <a:r>
              <a:rPr lang="zh-CN" altLang="en-US" dirty="0" smtClean="0"/>
              <a:t>第二</a:t>
            </a:r>
            <a:r>
              <a:rPr lang="zh-CN" altLang="zh-CN" dirty="0" smtClean="0"/>
              <a:t>个检测框与检测结果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3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06537" y="1111374"/>
            <a:ext cx="10246288" cy="846937"/>
            <a:chOff x="1232159" y="2127372"/>
            <a:chExt cx="10246288" cy="846937"/>
          </a:xfrm>
        </p:grpSpPr>
        <p:sp>
          <p:nvSpPr>
            <p:cNvPr id="7" name="任意多边形 6"/>
            <p:cNvSpPr/>
            <p:nvPr/>
          </p:nvSpPr>
          <p:spPr>
            <a:xfrm>
              <a:off x="1655627" y="2200141"/>
              <a:ext cx="9822820" cy="677550"/>
            </a:xfrm>
            <a:custGeom>
              <a:avLst/>
              <a:gdLst>
                <a:gd name="connsiteX0" fmla="*/ 0 w 9672389"/>
                <a:gd name="connsiteY0" fmla="*/ 112925 h 677550"/>
                <a:gd name="connsiteX1" fmla="*/ 112925 w 9672389"/>
                <a:gd name="connsiteY1" fmla="*/ 0 h 677550"/>
                <a:gd name="connsiteX2" fmla="*/ 9559464 w 9672389"/>
                <a:gd name="connsiteY2" fmla="*/ 0 h 677550"/>
                <a:gd name="connsiteX3" fmla="*/ 9672389 w 9672389"/>
                <a:gd name="connsiteY3" fmla="*/ 112925 h 677550"/>
                <a:gd name="connsiteX4" fmla="*/ 9672389 w 9672389"/>
                <a:gd name="connsiteY4" fmla="*/ 564625 h 677550"/>
                <a:gd name="connsiteX5" fmla="*/ 9559464 w 9672389"/>
                <a:gd name="connsiteY5" fmla="*/ 677550 h 677550"/>
                <a:gd name="connsiteX6" fmla="*/ 112925 w 9672389"/>
                <a:gd name="connsiteY6" fmla="*/ 677550 h 677550"/>
                <a:gd name="connsiteX7" fmla="*/ 0 w 9672389"/>
                <a:gd name="connsiteY7" fmla="*/ 564625 h 677550"/>
                <a:gd name="connsiteX8" fmla="*/ 0 w 9672389"/>
                <a:gd name="connsiteY8" fmla="*/ 112925 h 67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2389" h="677550">
                  <a:moveTo>
                    <a:pt x="0" y="112925"/>
                  </a:moveTo>
                  <a:cubicBezTo>
                    <a:pt x="0" y="50558"/>
                    <a:pt x="50558" y="0"/>
                    <a:pt x="112925" y="0"/>
                  </a:cubicBezTo>
                  <a:lnTo>
                    <a:pt x="9559464" y="0"/>
                  </a:lnTo>
                  <a:cubicBezTo>
                    <a:pt x="9621831" y="0"/>
                    <a:pt x="9672389" y="50558"/>
                    <a:pt x="9672389" y="112925"/>
                  </a:cubicBezTo>
                  <a:lnTo>
                    <a:pt x="9672389" y="564625"/>
                  </a:lnTo>
                  <a:cubicBezTo>
                    <a:pt x="9672389" y="626992"/>
                    <a:pt x="9621831" y="677550"/>
                    <a:pt x="9559464" y="677550"/>
                  </a:cubicBezTo>
                  <a:lnTo>
                    <a:pt x="112925" y="677550"/>
                  </a:lnTo>
                  <a:cubicBezTo>
                    <a:pt x="50558" y="677550"/>
                    <a:pt x="0" y="626992"/>
                    <a:pt x="0" y="564625"/>
                  </a:cubicBezTo>
                  <a:lnTo>
                    <a:pt x="0" y="1129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0880" tIns="99115" rIns="99115" bIns="99115" numCol="1" spcCol="1270" anchor="ctr" anchorCtr="0">
              <a:noAutofit/>
            </a:bodyPr>
            <a:lstStyle/>
            <a:p>
              <a:r>
                <a:rPr lang="zh-CN" altLang="zh-CN" sz="2400" b="1" dirty="0" smtClean="0"/>
                <a:t>基于</a:t>
              </a:r>
              <a:r>
                <a:rPr lang="en-US" altLang="zh-CN" sz="2400" b="1" dirty="0" smtClean="0"/>
                <a:t>CENTRIST</a:t>
              </a:r>
              <a:r>
                <a:rPr lang="zh-CN" altLang="zh-CN" sz="2400" b="1" dirty="0" smtClean="0"/>
                <a:t>特征的行人检测算法原理</a:t>
              </a:r>
              <a:endParaRPr lang="zh-CN" altLang="zh-CN" sz="2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232159" y="2127372"/>
              <a:ext cx="846937" cy="846937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31" name="直接连接符 30"/>
          <p:cNvCxnSpPr/>
          <p:nvPr/>
        </p:nvCxnSpPr>
        <p:spPr>
          <a:xfrm>
            <a:off x="1170118" y="1958311"/>
            <a:ext cx="28367" cy="20268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57302" y="2385903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82927" y="3129598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82927" y="3985139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2452709" y="2030689"/>
            <a:ext cx="8413018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solidFill>
                  <a:prstClr val="white"/>
                </a:solidFill>
              </a:rPr>
              <a:t>CENTRIST</a:t>
            </a:r>
            <a:r>
              <a:rPr lang="zh-CN" altLang="en-US" sz="2400" dirty="0" smtClean="0">
                <a:solidFill>
                  <a:prstClr val="white"/>
                </a:solidFill>
              </a:rPr>
              <a:t>特征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2458071" y="2827380"/>
            <a:ext cx="8425830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solidFill>
                  <a:prstClr val="white"/>
                </a:solidFill>
              </a:rPr>
              <a:t>C4</a:t>
            </a:r>
            <a:r>
              <a:rPr lang="zh-CN" altLang="en-US" sz="2400" dirty="0" smtClean="0">
                <a:solidFill>
                  <a:prstClr val="white"/>
                </a:solidFill>
              </a:rPr>
              <a:t>检测过程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8" y="218252"/>
            <a:ext cx="6663684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800" b="1" dirty="0" smtClean="0"/>
              <a:t>基于</a:t>
            </a:r>
            <a:r>
              <a:rPr lang="en-US" altLang="zh-CN" sz="2800" b="1" dirty="0" smtClean="0"/>
              <a:t>CENTRIST</a:t>
            </a:r>
            <a:r>
              <a:rPr lang="zh-CN" altLang="zh-CN" sz="2800" b="1" dirty="0" smtClean="0"/>
              <a:t>特征的行人检测算法原理</a:t>
            </a:r>
            <a:endParaRPr lang="zh-CN" altLang="zh-CN" sz="2800" dirty="0" smtClean="0"/>
          </a:p>
          <a:p>
            <a:pPr lvl="0"/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8" name="Group 35"/>
          <p:cNvGrpSpPr>
            <a:grpSpLocks/>
          </p:cNvGrpSpPr>
          <p:nvPr/>
        </p:nvGrpSpPr>
        <p:grpSpPr bwMode="auto">
          <a:xfrm flipV="1">
            <a:off x="685799" y="749508"/>
            <a:ext cx="10944000" cy="108000"/>
            <a:chOff x="0" y="720"/>
            <a:chExt cx="4380" cy="11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328" y="731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>
            <a:off x="2439897" y="3646364"/>
            <a:ext cx="8425830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使用级联分类器进行行人检测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3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03737 -0.14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9" y="218254"/>
            <a:ext cx="5763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CENTRIST</a:t>
            </a:r>
            <a:r>
              <a:rPr lang="zh-CN" altLang="zh-CN" sz="2400" b="1" dirty="0" smtClean="0"/>
              <a:t>特征的行人检测算法原理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>
            <a:spLocks noChangeArrowheads="1"/>
          </p:cNvSpPr>
          <p:nvPr/>
        </p:nvSpPr>
        <p:spPr bwMode="auto">
          <a:xfrm>
            <a:off x="8851037" y="282279"/>
            <a:ext cx="28556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3.1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CENTRIST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 flipV="1">
            <a:off x="685801" y="739701"/>
            <a:ext cx="10946503" cy="117818"/>
            <a:chOff x="0" y="720"/>
            <a:chExt cx="4381" cy="12"/>
          </a:xfrm>
        </p:grpSpPr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4012" y="731"/>
              <a:ext cx="36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8273" y="896645"/>
            <a:ext cx="11301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CENTRIST</a:t>
            </a:r>
            <a:r>
              <a:rPr lang="zh-CN" altLang="zh-CN" dirty="0" smtClean="0"/>
              <a:t>特征是吴建鑫等人提出的一种针对行人的局部轮廓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特征描述子，其具有计算简单，检测效果好的</a:t>
            </a:r>
            <a:endParaRPr lang="en-US" altLang="zh-CN" dirty="0" smtClean="0"/>
          </a:p>
          <a:p>
            <a:r>
              <a:rPr lang="zh-CN" altLang="zh-CN" dirty="0" smtClean="0"/>
              <a:t>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特征计算步骤：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）读取原始图片到内存中；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）使用</a:t>
            </a:r>
            <a:r>
              <a:rPr lang="en-US" altLang="zh-CN" dirty="0" err="1" smtClean="0"/>
              <a:t>Sobel</a:t>
            </a:r>
            <a:r>
              <a:rPr lang="zh-CN" altLang="zh-CN" dirty="0" smtClean="0"/>
              <a:t>算子对图像进行处理，构建</a:t>
            </a:r>
            <a:r>
              <a:rPr lang="en-US" altLang="zh-CN" dirty="0" err="1" smtClean="0"/>
              <a:t>Sobel</a:t>
            </a:r>
            <a:r>
              <a:rPr lang="zh-CN" altLang="zh-CN" dirty="0" smtClean="0"/>
              <a:t>图像；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）根据前面介绍的计算</a:t>
            </a:r>
            <a:r>
              <a:rPr lang="en-US" altLang="zh-CN" dirty="0" smtClean="0"/>
              <a:t>CT</a:t>
            </a:r>
            <a:r>
              <a:rPr lang="zh-CN" altLang="zh-CN" dirty="0" smtClean="0"/>
              <a:t>值的方法计算</a:t>
            </a:r>
            <a:r>
              <a:rPr lang="en-US" altLang="zh-CN" dirty="0" smtClean="0"/>
              <a:t>CT</a:t>
            </a:r>
            <a:r>
              <a:rPr lang="zh-CN" altLang="zh-CN" dirty="0" smtClean="0"/>
              <a:t>图像，从而提取行人的轮廓信息；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）将目标窗口中的</a:t>
            </a:r>
            <a:r>
              <a:rPr lang="en-US" altLang="zh-CN" dirty="0" smtClean="0"/>
              <a:t>CT</a:t>
            </a:r>
            <a:r>
              <a:rPr lang="zh-CN" altLang="zh-CN" dirty="0" smtClean="0"/>
              <a:t>值转换为一个</a:t>
            </a:r>
            <a:r>
              <a:rPr lang="en-US" altLang="zh-CN" dirty="0" smtClean="0"/>
              <a:t>6144</a:t>
            </a:r>
            <a:r>
              <a:rPr lang="zh-CN" altLang="zh-CN" dirty="0" smtClean="0"/>
              <a:t>维的</a:t>
            </a:r>
            <a:r>
              <a:rPr lang="en-US" altLang="zh-CN" dirty="0" smtClean="0"/>
              <a:t>CENTRIST</a:t>
            </a:r>
            <a:r>
              <a:rPr lang="zh-CN" altLang="zh-CN" dirty="0" smtClean="0"/>
              <a:t>特征；</a:t>
            </a:r>
          </a:p>
          <a:p>
            <a:endParaRPr lang="zh-CN" altLang="en-US" dirty="0"/>
          </a:p>
        </p:txBody>
      </p:sp>
      <p:pic>
        <p:nvPicPr>
          <p:cNvPr id="35" name="图片 34" descr="6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3165" y="3338003"/>
            <a:ext cx="7973809" cy="26011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785065" y="5956917"/>
            <a:ext cx="338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计算一张原始图片</a:t>
            </a:r>
            <a:r>
              <a:rPr lang="en-US" altLang="zh-CN" sz="1400" dirty="0" smtClean="0"/>
              <a:t>CENTRIST</a:t>
            </a:r>
            <a:r>
              <a:rPr lang="zh-CN" altLang="en-US" sz="1400" dirty="0" smtClean="0"/>
              <a:t>特征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1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5769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</a:t>
            </a:r>
            <a:r>
              <a:rPr lang="zh-CN" altLang="zh-CN" sz="2400" b="1" dirty="0"/>
              <a:t>基于</a:t>
            </a:r>
            <a:r>
              <a:rPr lang="en-US" altLang="zh-CN" sz="2400" b="1" dirty="0"/>
              <a:t>CENTRIST</a:t>
            </a:r>
            <a:r>
              <a:rPr lang="zh-CN" altLang="zh-CN" sz="2400" b="1" dirty="0"/>
              <a:t>特征的行人检测算法原理</a:t>
            </a:r>
            <a:endParaRPr lang="zh-CN" altLang="zh-CN" sz="2400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 descr="2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8836" y="1025236"/>
            <a:ext cx="5709837" cy="471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06361" y="58649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C4</a:t>
            </a:r>
            <a:r>
              <a:rPr lang="zh-CN" altLang="en-US" dirty="0" smtClean="0"/>
              <a:t>检测流程图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8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5763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CENTRIST</a:t>
            </a:r>
            <a:r>
              <a:rPr lang="zh-CN" altLang="zh-CN" sz="2400" b="1" dirty="0" smtClean="0"/>
              <a:t>特征的行人检测算法原理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7712364" y="295399"/>
            <a:ext cx="3949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使用级联分类器进行行人检测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flipV="1">
            <a:off x="685801" y="7925867"/>
            <a:ext cx="10946498" cy="12"/>
            <a:chOff x="0" y="720"/>
            <a:chExt cx="4381" cy="12"/>
          </a:xfrm>
        </p:grpSpPr>
        <p:sp>
          <p:nvSpPr>
            <p:cNvPr id="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 flipV="1">
              <a:off x="3480" y="731"/>
              <a:ext cx="90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2759" y="1004344"/>
            <a:ext cx="111165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级联分类器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zh-CN" altLang="zh-CN" sz="2000" dirty="0" smtClean="0"/>
              <a:t>因为</a:t>
            </a:r>
            <a:r>
              <a:rPr lang="zh-CN" altLang="zh-CN" sz="2000" dirty="0"/>
              <a:t>线性</a:t>
            </a:r>
            <a:r>
              <a:rPr lang="en-US" altLang="zh-CN" sz="2000" dirty="0"/>
              <a:t>SVM</a:t>
            </a:r>
            <a:r>
              <a:rPr lang="zh-CN" altLang="zh-CN" sz="2000" dirty="0"/>
              <a:t>的分类能力有限，但却可以将大部分不包含行人的窗口快速排除掉，同时保留几乎所有包含行人的窗口，而</a:t>
            </a:r>
            <a:r>
              <a:rPr lang="en-US" altLang="zh-CN" sz="2000" dirty="0"/>
              <a:t>HIK SVM</a:t>
            </a:r>
            <a:r>
              <a:rPr lang="zh-CN" altLang="zh-CN" sz="2000" dirty="0"/>
              <a:t>则可以较为准确地对图像进行分类，所以使用两级分类器可以达到较好的检测</a:t>
            </a:r>
            <a:r>
              <a:rPr lang="zh-CN" altLang="zh-CN" sz="2000" dirty="0" smtClean="0"/>
              <a:t>结果</a:t>
            </a:r>
            <a:r>
              <a:rPr lang="zh-CN" altLang="en-US" sz="2000" dirty="0"/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20</a:t>
            </a:r>
            <a:endParaRPr lang="zh-CN" altLang="en-US" dirty="0"/>
          </a:p>
        </p:txBody>
      </p:sp>
      <p:pic>
        <p:nvPicPr>
          <p:cNvPr id="15" name="图片 14" descr="14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712" y="3202767"/>
            <a:ext cx="3477317" cy="2486832"/>
          </a:xfrm>
          <a:prstGeom prst="rect">
            <a:avLst/>
          </a:prstGeom>
        </p:spPr>
      </p:pic>
      <p:pic>
        <p:nvPicPr>
          <p:cNvPr id="16" name="图片 15" descr="15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9" y="3225798"/>
            <a:ext cx="3740728" cy="24638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84783" y="5719556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HOG</a:t>
            </a:r>
            <a:r>
              <a:rPr lang="zh-CN" altLang="zh-CN" dirty="0"/>
              <a:t>和</a:t>
            </a:r>
            <a:r>
              <a:rPr lang="en-US" altLang="zh-CN" dirty="0"/>
              <a:t>C4</a:t>
            </a:r>
            <a:r>
              <a:rPr lang="zh-CN" altLang="zh-CN" dirty="0"/>
              <a:t>检测结果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71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8" y="218252"/>
            <a:ext cx="69301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</a:t>
            </a:r>
            <a:r>
              <a:rPr lang="zh-CN" altLang="zh-CN" sz="2800" b="1" dirty="0" smtClean="0"/>
              <a:t>基于</a:t>
            </a:r>
            <a:r>
              <a:rPr lang="en-US" altLang="zh-CN" sz="2800" b="1" dirty="0" smtClean="0"/>
              <a:t>BING</a:t>
            </a:r>
            <a:r>
              <a:rPr lang="zh-CN" altLang="zh-CN" sz="2800" b="1" dirty="0" smtClean="0"/>
              <a:t>和</a:t>
            </a:r>
            <a:r>
              <a:rPr lang="en-US" altLang="zh-CN" sz="2800" b="1" dirty="0" smtClean="0"/>
              <a:t>C4</a:t>
            </a:r>
            <a:r>
              <a:rPr lang="zh-CN" altLang="zh-CN" sz="2800" b="1" dirty="0" smtClean="0"/>
              <a:t>的行人检测在</a:t>
            </a:r>
            <a:r>
              <a:rPr lang="en-US" altLang="zh-CN" sz="2800" b="1" dirty="0" smtClean="0"/>
              <a:t>TX1</a:t>
            </a:r>
            <a:r>
              <a:rPr lang="zh-CN" altLang="zh-CN" sz="2800" b="1" dirty="0" smtClean="0"/>
              <a:t>上的实现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 flipV="1">
            <a:off x="685799" y="749508"/>
            <a:ext cx="10944000" cy="108000"/>
            <a:chOff x="0" y="720"/>
            <a:chExt cx="4380" cy="11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328" y="731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783268" y="1122173"/>
            <a:ext cx="10581371" cy="846937"/>
            <a:chOff x="746646" y="5175372"/>
            <a:chExt cx="10581371" cy="846937"/>
          </a:xfrm>
        </p:grpSpPr>
        <p:sp>
          <p:nvSpPr>
            <p:cNvPr id="13" name="任意多边形 12"/>
            <p:cNvSpPr/>
            <p:nvPr/>
          </p:nvSpPr>
          <p:spPr>
            <a:xfrm>
              <a:off x="1170115" y="5260066"/>
              <a:ext cx="10157902" cy="677550"/>
            </a:xfrm>
            <a:custGeom>
              <a:avLst/>
              <a:gdLst>
                <a:gd name="connsiteX0" fmla="*/ 0 w 10157902"/>
                <a:gd name="connsiteY0" fmla="*/ 112925 h 677550"/>
                <a:gd name="connsiteX1" fmla="*/ 112925 w 10157902"/>
                <a:gd name="connsiteY1" fmla="*/ 0 h 677550"/>
                <a:gd name="connsiteX2" fmla="*/ 10044977 w 10157902"/>
                <a:gd name="connsiteY2" fmla="*/ 0 h 677550"/>
                <a:gd name="connsiteX3" fmla="*/ 10157902 w 10157902"/>
                <a:gd name="connsiteY3" fmla="*/ 112925 h 677550"/>
                <a:gd name="connsiteX4" fmla="*/ 10157902 w 10157902"/>
                <a:gd name="connsiteY4" fmla="*/ 564625 h 677550"/>
                <a:gd name="connsiteX5" fmla="*/ 10044977 w 10157902"/>
                <a:gd name="connsiteY5" fmla="*/ 677550 h 677550"/>
                <a:gd name="connsiteX6" fmla="*/ 112925 w 10157902"/>
                <a:gd name="connsiteY6" fmla="*/ 677550 h 677550"/>
                <a:gd name="connsiteX7" fmla="*/ 0 w 10157902"/>
                <a:gd name="connsiteY7" fmla="*/ 564625 h 677550"/>
                <a:gd name="connsiteX8" fmla="*/ 0 w 10157902"/>
                <a:gd name="connsiteY8" fmla="*/ 112925 h 67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7902" h="677550">
                  <a:moveTo>
                    <a:pt x="0" y="112925"/>
                  </a:moveTo>
                  <a:cubicBezTo>
                    <a:pt x="0" y="50558"/>
                    <a:pt x="50558" y="0"/>
                    <a:pt x="112925" y="0"/>
                  </a:cubicBezTo>
                  <a:lnTo>
                    <a:pt x="10044977" y="0"/>
                  </a:lnTo>
                  <a:cubicBezTo>
                    <a:pt x="10107344" y="0"/>
                    <a:pt x="10157902" y="50558"/>
                    <a:pt x="10157902" y="112925"/>
                  </a:cubicBezTo>
                  <a:lnTo>
                    <a:pt x="10157902" y="564625"/>
                  </a:lnTo>
                  <a:cubicBezTo>
                    <a:pt x="10157902" y="626992"/>
                    <a:pt x="10107344" y="677550"/>
                    <a:pt x="10044977" y="677550"/>
                  </a:cubicBezTo>
                  <a:lnTo>
                    <a:pt x="112925" y="677550"/>
                  </a:lnTo>
                  <a:cubicBezTo>
                    <a:pt x="50558" y="677550"/>
                    <a:pt x="0" y="626992"/>
                    <a:pt x="0" y="564625"/>
                  </a:cubicBezTo>
                  <a:lnTo>
                    <a:pt x="0" y="1129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0880" tIns="99115" rIns="99115" bIns="99115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2400" b="1" dirty="0" smtClean="0"/>
                <a:t>基于</a:t>
              </a:r>
              <a:r>
                <a:rPr lang="en-US" altLang="zh-CN" sz="2400" b="1" dirty="0" smtClean="0"/>
                <a:t>BING</a:t>
              </a:r>
              <a:r>
                <a:rPr lang="zh-CN" altLang="zh-CN" sz="2400" b="1" dirty="0" smtClean="0"/>
                <a:t>和</a:t>
              </a:r>
              <a:r>
                <a:rPr lang="en-US" altLang="zh-CN" sz="2400" b="1" dirty="0" smtClean="0"/>
                <a:t>C4</a:t>
              </a:r>
              <a:r>
                <a:rPr lang="zh-CN" altLang="zh-CN" sz="2400" b="1" dirty="0" smtClean="0"/>
                <a:t>的行人检测在</a:t>
              </a:r>
              <a:r>
                <a:rPr lang="en-US" altLang="zh-CN" sz="2400" b="1" dirty="0" smtClean="0"/>
                <a:t>TX1</a:t>
              </a:r>
              <a:r>
                <a:rPr lang="zh-CN" altLang="zh-CN" sz="2400" b="1" dirty="0" smtClean="0"/>
                <a:t>上的实现</a:t>
              </a:r>
              <a:endParaRPr lang="zh-CN" altLang="en-US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46646" y="5175372"/>
              <a:ext cx="846937" cy="846937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7" name="直接连接符 26"/>
          <p:cNvCxnSpPr/>
          <p:nvPr/>
        </p:nvCxnSpPr>
        <p:spPr>
          <a:xfrm>
            <a:off x="1170117" y="1958311"/>
            <a:ext cx="1735" cy="252618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82927" y="2553383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91805" y="3436390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470883" y="2214608"/>
            <a:ext cx="8413018" cy="608491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600" dirty="0" smtClean="0">
                <a:solidFill>
                  <a:schemeClr val="bg1"/>
                </a:solidFill>
              </a:rPr>
              <a:t>BING</a:t>
            </a:r>
            <a:r>
              <a:rPr lang="zh-CN" altLang="en-US" sz="2600" dirty="0" smtClean="0">
                <a:solidFill>
                  <a:schemeClr val="bg1"/>
                </a:solidFill>
              </a:rPr>
              <a:t>和</a:t>
            </a:r>
            <a:r>
              <a:rPr lang="en-US" altLang="zh-CN" sz="2600" dirty="0" smtClean="0">
                <a:solidFill>
                  <a:schemeClr val="bg1"/>
                </a:solidFill>
              </a:rPr>
              <a:t>C4</a:t>
            </a:r>
            <a:r>
              <a:rPr lang="zh-CN" altLang="en-US" sz="2600" dirty="0" smtClean="0">
                <a:solidFill>
                  <a:schemeClr val="bg1"/>
                </a:solidFill>
              </a:rPr>
              <a:t>的行人检测流程</a:t>
            </a:r>
            <a:endParaRPr lang="zh-CN" altLang="en-US" sz="2600" kern="1200" dirty="0">
              <a:solidFill>
                <a:schemeClr val="bg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2450673" y="3139382"/>
            <a:ext cx="8425830" cy="594016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600" dirty="0" smtClean="0">
                <a:solidFill>
                  <a:schemeClr val="bg1"/>
                </a:solidFill>
              </a:rPr>
              <a:t>BING+C4</a:t>
            </a:r>
            <a:r>
              <a:rPr lang="zh-CN" altLang="en-US" sz="2600" dirty="0" smtClean="0">
                <a:solidFill>
                  <a:schemeClr val="bg1"/>
                </a:solidFill>
              </a:rPr>
              <a:t>算法</a:t>
            </a:r>
            <a:r>
              <a:rPr lang="zh-CN" altLang="en-US" sz="2600" dirty="0" smtClean="0">
                <a:solidFill>
                  <a:schemeClr val="bg1"/>
                </a:solidFill>
              </a:rPr>
              <a:t>实现</a:t>
            </a:r>
            <a:endParaRPr lang="zh-CN" altLang="en-US" sz="2600" kern="12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62717" y="4484493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2479761" y="4187485"/>
            <a:ext cx="8425830" cy="594016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600" dirty="0" smtClean="0">
                <a:solidFill>
                  <a:schemeClr val="bg1"/>
                </a:solidFill>
              </a:rPr>
              <a:t>BING</a:t>
            </a:r>
            <a:r>
              <a:rPr lang="zh-CN" altLang="en-US" sz="2600" dirty="0" smtClean="0">
                <a:solidFill>
                  <a:schemeClr val="bg1"/>
                </a:solidFill>
              </a:rPr>
              <a:t>和</a:t>
            </a:r>
            <a:r>
              <a:rPr lang="en-US" altLang="zh-CN" sz="2600" dirty="0" smtClean="0">
                <a:solidFill>
                  <a:schemeClr val="bg1"/>
                </a:solidFill>
              </a:rPr>
              <a:t>C4</a:t>
            </a:r>
            <a:r>
              <a:rPr lang="zh-CN" altLang="en-US" sz="2600" dirty="0" smtClean="0">
                <a:solidFill>
                  <a:schemeClr val="bg1"/>
                </a:solidFill>
              </a:rPr>
              <a:t>在</a:t>
            </a:r>
            <a:r>
              <a:rPr lang="en-US" altLang="zh-CN" sz="2600" dirty="0" smtClean="0">
                <a:solidFill>
                  <a:schemeClr val="bg1"/>
                </a:solidFill>
              </a:rPr>
              <a:t>TX1</a:t>
            </a:r>
            <a:r>
              <a:rPr lang="zh-CN" altLang="en-US" sz="2600" dirty="0" smtClean="0">
                <a:solidFill>
                  <a:schemeClr val="bg1"/>
                </a:solidFill>
              </a:rPr>
              <a:t>上的实验评估</a:t>
            </a:r>
            <a:endParaRPr lang="zh-CN" altLang="en-US" sz="2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-0.00326 -0.593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7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8211845" y="295399"/>
            <a:ext cx="3449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4.1BING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行人检测流程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pic>
        <p:nvPicPr>
          <p:cNvPr id="9" name="图片 8" descr="18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0440" y="1421351"/>
            <a:ext cx="6880194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822898" y="53394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行人检测流程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BING+C4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373" y="1118586"/>
            <a:ext cx="105200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Sobel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Sobel</a:t>
            </a:r>
            <a:r>
              <a:rPr lang="zh-CN" altLang="zh-CN" dirty="0" smtClean="0"/>
              <a:t>算子是一个离散差分算子。它结合了高斯平滑和微分求导，用来计算图像灰度函数的近似梯度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908" y="2054579"/>
            <a:ext cx="30099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2957" y="2041818"/>
            <a:ext cx="27336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450238" y="3018411"/>
            <a:ext cx="18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水平方向梯度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31115" y="30805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竖直方向梯度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32660" y="3666478"/>
            <a:ext cx="561679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CT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Sobel</a:t>
            </a:r>
            <a:r>
              <a:rPr lang="zh-CN" altLang="zh-CN" dirty="0" smtClean="0"/>
              <a:t>图像中某个像素的值对应的</a:t>
            </a:r>
            <a:r>
              <a:rPr lang="en-US" altLang="zh-CN" dirty="0" smtClean="0"/>
              <a:t>CT</a:t>
            </a:r>
            <a:r>
              <a:rPr lang="zh-CN" altLang="zh-CN" dirty="0" smtClean="0"/>
              <a:t>值是根据该像素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8</a:t>
            </a:r>
            <a:r>
              <a:rPr lang="zh-CN" altLang="zh-CN" dirty="0" smtClean="0"/>
              <a:t>邻域的灰度值的比较计算得到</a:t>
            </a:r>
            <a:r>
              <a:rPr lang="zh-CN" altLang="en-US" dirty="0" smtClean="0"/>
              <a:t>。</a:t>
            </a:r>
            <a:r>
              <a:rPr lang="zh-CN" altLang="zh-CN" dirty="0" smtClean="0"/>
              <a:t>计算</a:t>
            </a:r>
            <a:r>
              <a:rPr lang="en-US" altLang="zh-CN" dirty="0" smtClean="0"/>
              <a:t>CT</a:t>
            </a:r>
            <a:r>
              <a:rPr lang="zh-CN" altLang="zh-CN" dirty="0" smtClean="0"/>
              <a:t>值的过程会得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到一个八位的二进制数，然后再将这个数转换为十进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制值得到</a:t>
            </a:r>
            <a:r>
              <a:rPr lang="en-US" altLang="zh-CN" dirty="0" smtClean="0"/>
              <a:t>CT</a:t>
            </a:r>
            <a:r>
              <a:rPr lang="zh-CN" altLang="zh-CN" dirty="0" smtClean="0"/>
              <a:t>值。</a:t>
            </a:r>
            <a:endParaRPr lang="zh-CN" altLang="en-US" dirty="0"/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2290" y="5917615"/>
            <a:ext cx="3752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 descr="25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2339" y="3604334"/>
            <a:ext cx="3783156" cy="23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BING+C4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  <a:p>
            <a:pPr algn="r"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373" y="1118586"/>
            <a:ext cx="105200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</a:t>
            </a:r>
            <a:r>
              <a:rPr lang="zh-CN" altLang="en-US" dirty="0"/>
              <a:t>辅助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采用</a:t>
            </a:r>
            <a:r>
              <a:rPr lang="zh-CN" altLang="zh-CN" dirty="0"/>
              <a:t>线性</a:t>
            </a:r>
            <a:r>
              <a:rPr lang="en-US" altLang="zh-CN" dirty="0"/>
              <a:t>SVM</a:t>
            </a:r>
            <a:r>
              <a:rPr lang="zh-CN" altLang="zh-CN" dirty="0"/>
              <a:t>检测时只需要构造一幅辅助图像即可，不用显式提取</a:t>
            </a:r>
            <a:r>
              <a:rPr lang="en-US" altLang="zh-CN" dirty="0"/>
              <a:t>CENTRIST</a:t>
            </a:r>
            <a:r>
              <a:rPr lang="zh-CN" altLang="zh-CN" dirty="0"/>
              <a:t>特征就能快速完成对行人</a:t>
            </a:r>
            <a:r>
              <a:rPr lang="zh-CN" altLang="zh-CN" dirty="0" smtClean="0"/>
              <a:t>检测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356951" y="2131795"/>
                <a:ext cx="4148059" cy="91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𝐴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  <m:r>
                            <a:rPr lang="en-US" altLang="zh-CN" i="1"/>
                            <m:t>,</m:t>
                          </m:r>
                          <m:r>
                            <a:rPr lang="en-US" altLang="zh-CN" i="1"/>
                            <m:t>𝑦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/>
                            <m:t>8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𝑗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𝑖</m:t>
                                      </m:r>
                                      <m:r>
                                        <a:rPr lang="en-US" altLang="zh-CN" i="1"/>
                                        <m:t>,</m:t>
                                      </m:r>
                                      <m:r>
                                        <a:rPr lang="en-US" altLang="zh-CN" i="1"/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/>
                                    <m:t>𝐶</m:t>
                                  </m:r>
                                  <m:r>
                                    <a:rPr lang="en-US" altLang="zh-CN"/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𝑖</m:t>
                                      </m:r>
                                      <m:r>
                                        <a:rPr lang="en-US" altLang="zh-CN" i="1"/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+</m:t>
                                  </m:r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𝑗</m:t>
                                      </m:r>
                                      <m:r>
                                        <a:rPr lang="en-US" altLang="zh-CN" i="1"/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+</m:t>
                                  </m:r>
                                  <m:r>
                                    <a:rPr lang="en-US" altLang="zh-CN" i="1"/>
                                    <m:t>𝑦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51" y="2131795"/>
                <a:ext cx="4148059" cy="913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3573" y="314343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辅助图像计算公式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1717" y="3685462"/>
            <a:ext cx="3925628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计算积分图像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积分</a:t>
            </a:r>
            <a:r>
              <a:rPr lang="zh-CN" altLang="zh-CN" dirty="0"/>
              <a:t>图像的定义是取图像左上测的全部像素计算累加和，并用这个累加和替换原图像中的每一个像素值，通过这种方式得到的图像就是积分</a:t>
            </a:r>
            <a:r>
              <a:rPr lang="zh-CN" altLang="zh-CN" dirty="0" smtClean="0"/>
              <a:t>图像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1" name="图片 20" descr="27.jpg"/>
          <p:cNvPicPr/>
          <p:nvPr/>
        </p:nvPicPr>
        <p:blipFill rotWithShape="1">
          <a:blip r:embed="rId4" cstate="print"/>
          <a:srcRect t="2366" b="2615"/>
          <a:stretch/>
        </p:blipFill>
        <p:spPr bwMode="auto">
          <a:xfrm>
            <a:off x="6276655" y="3537466"/>
            <a:ext cx="3264510" cy="2419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77831" y="60386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积分图像计算原理图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BING+C4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372" y="1053931"/>
            <a:ext cx="1052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HIK SVM</a:t>
            </a:r>
            <a:r>
              <a:rPr lang="zh-CN" altLang="en-US" dirty="0" smtClean="0"/>
              <a:t>检测行人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 descr="28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535" y="1727199"/>
            <a:ext cx="6474691" cy="25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132050" y="4620552"/>
            <a:ext cx="465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线性</a:t>
            </a:r>
            <a:r>
              <a:rPr lang="en-US" altLang="zh-CN" dirty="0"/>
              <a:t>SVM</a:t>
            </a:r>
            <a:r>
              <a:rPr lang="zh-CN" altLang="zh-CN" dirty="0"/>
              <a:t>和</a:t>
            </a:r>
            <a:r>
              <a:rPr lang="en-US" altLang="zh-CN" dirty="0"/>
              <a:t>HIK SVM</a:t>
            </a:r>
            <a:r>
              <a:rPr lang="zh-CN" altLang="zh-CN" dirty="0"/>
              <a:t>检测单个行人的结果对比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" y="5412509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zh-CN" dirty="0"/>
              <a:t>用</a:t>
            </a:r>
            <a:r>
              <a:rPr lang="en-US" altLang="zh-CN" dirty="0"/>
              <a:t>NMS</a:t>
            </a:r>
            <a:r>
              <a:rPr lang="zh-CN" altLang="zh-CN" dirty="0"/>
              <a:t>处理结果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8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8" y="218252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论文目录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8" name="Group 35"/>
          <p:cNvGrpSpPr>
            <a:grpSpLocks/>
          </p:cNvGrpSpPr>
          <p:nvPr/>
        </p:nvGrpSpPr>
        <p:grpSpPr bwMode="auto">
          <a:xfrm flipV="1">
            <a:off x="685799" y="749508"/>
            <a:ext cx="10944000" cy="108000"/>
            <a:chOff x="0" y="720"/>
            <a:chExt cx="4380" cy="11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328" y="731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28381654"/>
              </p:ext>
            </p:extLst>
          </p:nvPr>
        </p:nvGraphicFramePr>
        <p:xfrm>
          <a:off x="660397" y="857508"/>
          <a:ext cx="107442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TX1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372" y="1053931"/>
            <a:ext cx="10520039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NVIDIA </a:t>
            </a:r>
            <a:r>
              <a:rPr lang="en-US" altLang="zh-CN" dirty="0"/>
              <a:t>TX1</a:t>
            </a:r>
            <a:r>
              <a:rPr lang="zh-CN" altLang="zh-CN" dirty="0"/>
              <a:t>嵌入式</a:t>
            </a:r>
            <a:r>
              <a:rPr lang="zh-CN" altLang="zh-CN" dirty="0" smtClean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Jetson</a:t>
            </a:r>
            <a:r>
              <a:rPr lang="en-US" altLang="zh-CN" dirty="0" smtClean="0"/>
              <a:t> </a:t>
            </a:r>
            <a:r>
              <a:rPr lang="en-US" altLang="zh-CN" dirty="0"/>
              <a:t>TX1</a:t>
            </a:r>
            <a:r>
              <a:rPr lang="zh-CN" altLang="zh-CN" dirty="0"/>
              <a:t>就是</a:t>
            </a:r>
            <a:r>
              <a:rPr lang="en-US" altLang="zh-CN" dirty="0"/>
              <a:t>NVIDIA</a:t>
            </a:r>
            <a:r>
              <a:rPr lang="zh-CN" altLang="zh-CN" dirty="0"/>
              <a:t>开发的第二代嵌入式平台开发者</a:t>
            </a:r>
            <a:r>
              <a:rPr lang="zh-CN" altLang="zh-CN" dirty="0" smtClean="0"/>
              <a:t>套件</a:t>
            </a:r>
            <a:r>
              <a:rPr lang="zh-CN" altLang="en-US" dirty="0" smtClean="0"/>
              <a:t>，首先需要在平台上搭建好开发环境。</a:t>
            </a:r>
            <a:endParaRPr lang="en-US" altLang="zh-CN" dirty="0" smtClean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56241" y="544933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TX1 </a:t>
            </a:r>
            <a:r>
              <a:rPr lang="zh-CN" altLang="en-US" dirty="0" smtClean="0"/>
              <a:t>实物图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3763" y="2176371"/>
            <a:ext cx="5433837" cy="304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7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TX1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372" y="1053931"/>
            <a:ext cx="105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 BING</a:t>
            </a:r>
            <a:r>
              <a:rPr lang="zh-CN" altLang="zh-CN" b="1" dirty="0"/>
              <a:t>建议窗口数量</a:t>
            </a:r>
            <a:r>
              <a:rPr lang="zh-CN" altLang="zh-CN" b="1" dirty="0" smtClean="0"/>
              <a:t>实验</a:t>
            </a:r>
            <a:endParaRPr lang="zh-CN" altLang="zh-CN" b="1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4205" y="5080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建议窗口数量对检测精度影响图</a:t>
            </a:r>
            <a:endParaRPr lang="zh-CN" altLang="en-US" dirty="0"/>
          </a:p>
        </p:txBody>
      </p:sp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270406"/>
              </p:ext>
            </p:extLst>
          </p:nvPr>
        </p:nvGraphicFramePr>
        <p:xfrm>
          <a:off x="2152073" y="1708727"/>
          <a:ext cx="7305963" cy="34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55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TX1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132" y="1053931"/>
            <a:ext cx="1042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 </a:t>
            </a:r>
            <a:r>
              <a:rPr lang="en-US" altLang="zh-CN" dirty="0"/>
              <a:t>BING+C4</a:t>
            </a:r>
            <a:r>
              <a:rPr lang="zh-CN" altLang="zh-CN" dirty="0"/>
              <a:t>检测</a:t>
            </a:r>
            <a:r>
              <a:rPr lang="zh-CN" altLang="zh-CN" dirty="0" smtClean="0"/>
              <a:t>速度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HOG+SVM</a:t>
            </a:r>
            <a:r>
              <a:rPr lang="zh-CN" altLang="en-US" dirty="0" smtClean="0"/>
              <a:t>检测结果</a:t>
            </a:r>
            <a:r>
              <a:rPr lang="zh-CN" altLang="zh-CN" dirty="0" smtClean="0"/>
              <a:t>对比</a:t>
            </a:r>
            <a:endParaRPr lang="zh-CN" altLang="zh-CN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57225"/>
              </p:ext>
            </p:extLst>
          </p:nvPr>
        </p:nvGraphicFramePr>
        <p:xfrm>
          <a:off x="1846555" y="1551710"/>
          <a:ext cx="8498889" cy="1634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8134"/>
                <a:gridCol w="2832396"/>
                <a:gridCol w="1688217"/>
                <a:gridCol w="2040142"/>
              </a:tblGrid>
              <a:tr h="52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检测方法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检测时间（每帧图）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总检测时间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平均漏检率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HOG+SVM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0.772s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420.37s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45.85%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96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BING+C4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0.15s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66.15s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16.32%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40241"/>
              </p:ext>
            </p:extLst>
          </p:nvPr>
        </p:nvGraphicFramePr>
        <p:xfrm>
          <a:off x="1773382" y="4400478"/>
          <a:ext cx="8598356" cy="171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816"/>
                <a:gridCol w="2865545"/>
                <a:gridCol w="1707976"/>
                <a:gridCol w="2064019"/>
              </a:tblGrid>
              <a:tr h="571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检测方法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检测时间（每帧图）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总检测时间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平均漏检率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1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0.31s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125.6s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16.18%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1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BING+C4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0.15s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61.15s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16.32%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85801" y="3826225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是否用</a:t>
            </a:r>
            <a:r>
              <a:rPr lang="en-US" altLang="zh-CN" dirty="0"/>
              <a:t>BING</a:t>
            </a:r>
            <a:r>
              <a:rPr lang="zh-CN" altLang="zh-CN" dirty="0"/>
              <a:t>算法预处理检测结果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6000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基于</a:t>
            </a:r>
            <a:r>
              <a:rPr lang="en-US" altLang="zh-CN" sz="2400" b="1" dirty="0" smtClean="0"/>
              <a:t>BING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C4</a:t>
            </a:r>
            <a:r>
              <a:rPr lang="zh-CN" altLang="zh-CN" sz="2400" b="1" dirty="0" smtClean="0"/>
              <a:t>的行人检测在</a:t>
            </a:r>
            <a:r>
              <a:rPr lang="en-US" altLang="zh-CN" sz="2400" b="1" dirty="0" smtClean="0"/>
              <a:t>TX1</a:t>
            </a:r>
            <a:r>
              <a:rPr lang="zh-CN" altLang="zh-CN" sz="2400" b="1" dirty="0" smtClean="0"/>
              <a:t>上的实现</a:t>
            </a:r>
            <a:endParaRPr lang="zh-CN" altLang="zh-CN" sz="2400" b="1" dirty="0"/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9108489" y="322032"/>
            <a:ext cx="2526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TX1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0063159" y="749508"/>
            <a:ext cx="15691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 flipV="1">
            <a:off x="685801" y="857519"/>
            <a:ext cx="1094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132" y="1053931"/>
            <a:ext cx="1042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 BING+C4</a:t>
            </a:r>
            <a:r>
              <a:rPr lang="zh-CN" altLang="en-US" b="1" dirty="0" smtClean="0"/>
              <a:t>算法检测效果图</a:t>
            </a:r>
            <a:endParaRPr lang="zh-CN" altLang="zh-CN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 descr="3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1653366"/>
            <a:ext cx="5280890" cy="23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39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5999" y="1653367"/>
            <a:ext cx="5123815" cy="231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42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3236" y="4245003"/>
            <a:ext cx="3435928" cy="209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41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42545" y="4245003"/>
            <a:ext cx="3713019" cy="209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8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8" y="218252"/>
            <a:ext cx="21018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结论与展望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8" name="Group 35"/>
          <p:cNvGrpSpPr>
            <a:grpSpLocks/>
          </p:cNvGrpSpPr>
          <p:nvPr/>
        </p:nvGrpSpPr>
        <p:grpSpPr bwMode="auto">
          <a:xfrm flipV="1">
            <a:off x="685799" y="749508"/>
            <a:ext cx="10944000" cy="108000"/>
            <a:chOff x="0" y="720"/>
            <a:chExt cx="4380" cy="11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328" y="731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3268" y="1122173"/>
            <a:ext cx="10581371" cy="846937"/>
            <a:chOff x="746646" y="5175372"/>
            <a:chExt cx="10581371" cy="846937"/>
          </a:xfrm>
        </p:grpSpPr>
        <p:sp>
          <p:nvSpPr>
            <p:cNvPr id="13" name="任意多边形 12"/>
            <p:cNvSpPr/>
            <p:nvPr/>
          </p:nvSpPr>
          <p:spPr>
            <a:xfrm>
              <a:off x="1170115" y="5260066"/>
              <a:ext cx="10157902" cy="677550"/>
            </a:xfrm>
            <a:custGeom>
              <a:avLst/>
              <a:gdLst>
                <a:gd name="connsiteX0" fmla="*/ 0 w 10157902"/>
                <a:gd name="connsiteY0" fmla="*/ 112925 h 677550"/>
                <a:gd name="connsiteX1" fmla="*/ 112925 w 10157902"/>
                <a:gd name="connsiteY1" fmla="*/ 0 h 677550"/>
                <a:gd name="connsiteX2" fmla="*/ 10044977 w 10157902"/>
                <a:gd name="connsiteY2" fmla="*/ 0 h 677550"/>
                <a:gd name="connsiteX3" fmla="*/ 10157902 w 10157902"/>
                <a:gd name="connsiteY3" fmla="*/ 112925 h 677550"/>
                <a:gd name="connsiteX4" fmla="*/ 10157902 w 10157902"/>
                <a:gd name="connsiteY4" fmla="*/ 564625 h 677550"/>
                <a:gd name="connsiteX5" fmla="*/ 10044977 w 10157902"/>
                <a:gd name="connsiteY5" fmla="*/ 677550 h 677550"/>
                <a:gd name="connsiteX6" fmla="*/ 112925 w 10157902"/>
                <a:gd name="connsiteY6" fmla="*/ 677550 h 677550"/>
                <a:gd name="connsiteX7" fmla="*/ 0 w 10157902"/>
                <a:gd name="connsiteY7" fmla="*/ 564625 h 677550"/>
                <a:gd name="connsiteX8" fmla="*/ 0 w 10157902"/>
                <a:gd name="connsiteY8" fmla="*/ 112925 h 67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7902" h="677550">
                  <a:moveTo>
                    <a:pt x="0" y="112925"/>
                  </a:moveTo>
                  <a:cubicBezTo>
                    <a:pt x="0" y="50558"/>
                    <a:pt x="50558" y="0"/>
                    <a:pt x="112925" y="0"/>
                  </a:cubicBezTo>
                  <a:lnTo>
                    <a:pt x="10044977" y="0"/>
                  </a:lnTo>
                  <a:cubicBezTo>
                    <a:pt x="10107344" y="0"/>
                    <a:pt x="10157902" y="50558"/>
                    <a:pt x="10157902" y="112925"/>
                  </a:cubicBezTo>
                  <a:lnTo>
                    <a:pt x="10157902" y="564625"/>
                  </a:lnTo>
                  <a:cubicBezTo>
                    <a:pt x="10157902" y="626992"/>
                    <a:pt x="10107344" y="677550"/>
                    <a:pt x="10044977" y="677550"/>
                  </a:cubicBezTo>
                  <a:lnTo>
                    <a:pt x="112925" y="677550"/>
                  </a:lnTo>
                  <a:cubicBezTo>
                    <a:pt x="50558" y="677550"/>
                    <a:pt x="0" y="626992"/>
                    <a:pt x="0" y="564625"/>
                  </a:cubicBezTo>
                  <a:lnTo>
                    <a:pt x="0" y="1129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0880" tIns="99115" rIns="99115" bIns="99115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600" kern="1200" dirty="0" smtClean="0">
                  <a:solidFill>
                    <a:schemeClr val="tx1"/>
                  </a:solidFill>
                </a:rPr>
                <a:t>结论</a:t>
              </a:r>
              <a:r>
                <a:rPr lang="zh-CN" sz="2600" kern="1200" dirty="0" smtClean="0">
                  <a:solidFill>
                    <a:schemeClr val="tx1"/>
                  </a:solidFill>
                </a:rPr>
                <a:t>与</a:t>
              </a:r>
              <a:r>
                <a:rPr lang="zh-CN" altLang="en-US" sz="2600" dirty="0">
                  <a:solidFill>
                    <a:schemeClr val="tx1"/>
                  </a:solidFill>
                </a:rPr>
                <a:t>展望</a:t>
              </a:r>
              <a:endParaRPr lang="zh-CN" altLang="en-US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46646" y="5175372"/>
              <a:ext cx="846937" cy="846937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7" name="直接连接符 26"/>
          <p:cNvCxnSpPr/>
          <p:nvPr/>
        </p:nvCxnSpPr>
        <p:spPr>
          <a:xfrm flipH="1">
            <a:off x="1170115" y="1958311"/>
            <a:ext cx="1" cy="1608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82927" y="2553383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82927" y="3560677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470883" y="2214608"/>
            <a:ext cx="8413018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600" dirty="0" smtClean="0">
                <a:solidFill>
                  <a:schemeClr val="bg1"/>
                </a:solidFill>
              </a:rPr>
              <a:t>结论</a:t>
            </a:r>
            <a:endParaRPr lang="zh-CN" altLang="en-US" sz="2600" kern="1200" dirty="0">
              <a:solidFill>
                <a:schemeClr val="bg1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458071" y="3221902"/>
            <a:ext cx="8425830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600" dirty="0">
                <a:solidFill>
                  <a:schemeClr val="bg1"/>
                </a:solidFill>
              </a:rPr>
              <a:t>展望</a:t>
            </a:r>
            <a:endParaRPr lang="zh-CN" altLang="en-US" sz="2600" kern="1200" dirty="0">
              <a:solidFill>
                <a:schemeClr val="bg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-0.00326 -0.593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35"/>
          <p:cNvGrpSpPr>
            <a:grpSpLocks/>
          </p:cNvGrpSpPr>
          <p:nvPr/>
        </p:nvGrpSpPr>
        <p:grpSpPr bwMode="auto">
          <a:xfrm flipV="1">
            <a:off x="685801" y="749508"/>
            <a:ext cx="10946498" cy="108000"/>
            <a:chOff x="0" y="720"/>
            <a:chExt cx="4381" cy="11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3847" y="731"/>
              <a:ext cx="5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" name="TextBox 12"/>
          <p:cNvSpPr>
            <a:spLocks noChangeArrowheads="1"/>
          </p:cNvSpPr>
          <p:nvPr/>
        </p:nvSpPr>
        <p:spPr bwMode="auto">
          <a:xfrm>
            <a:off x="572639" y="311400"/>
            <a:ext cx="21018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结论与建议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13"/>
          <p:cNvSpPr>
            <a:spLocks noChangeArrowheads="1"/>
          </p:cNvSpPr>
          <p:nvPr/>
        </p:nvSpPr>
        <p:spPr bwMode="auto">
          <a:xfrm>
            <a:off x="8895806" y="324427"/>
            <a:ext cx="2802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4.1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801" y="1244940"/>
            <a:ext cx="107659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dirty="0" smtClean="0"/>
              <a:t>BING</a:t>
            </a:r>
            <a:r>
              <a:rPr lang="zh-CN" altLang="en-US" sz="2400" dirty="0" smtClean="0"/>
              <a:t>是一种有效的似物性检测算法，</a:t>
            </a:r>
            <a:r>
              <a:rPr lang="zh-CN" altLang="zh-CN" sz="2400" dirty="0" smtClean="0"/>
              <a:t>并</a:t>
            </a:r>
            <a:r>
              <a:rPr lang="zh-CN" altLang="zh-CN" sz="2400" dirty="0"/>
              <a:t>通过实验证明了</a:t>
            </a:r>
            <a:r>
              <a:rPr lang="en-US" altLang="zh-CN" sz="2400" dirty="0"/>
              <a:t>BING</a:t>
            </a:r>
            <a:r>
              <a:rPr lang="zh-CN" altLang="zh-CN" sz="2400" dirty="0"/>
              <a:t>算法在设置</a:t>
            </a:r>
            <a:r>
              <a:rPr lang="en-US" altLang="zh-CN" sz="2400" dirty="0"/>
              <a:t>5000</a:t>
            </a:r>
            <a:r>
              <a:rPr lang="zh-CN" altLang="zh-CN" sz="2400" dirty="0"/>
              <a:t>左右的感兴趣窗口的情况下可以取得良好的检测效果。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行人检测算法是一种高效的行人检测算法，比传统的基于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特征的行人检测算法的检测效果更好。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结合可以在嵌入式平台上取得较好的检测效果，证明该算法可以应用在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5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flipH="1" flipV="1">
            <a:off x="1263500" y="4023306"/>
            <a:ext cx="9792000" cy="460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rgbClr val="92D050"/>
            </a:solidFill>
          </a:ln>
          <a:effectLst/>
          <a:extLst/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9701" y="2161310"/>
            <a:ext cx="9139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 YOU  !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 flipH="1" flipV="1">
            <a:off x="1263500" y="4028523"/>
            <a:ext cx="9792000" cy="460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  <a:effectLst/>
          <a:extLst/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43526" y="4235553"/>
            <a:ext cx="6631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敬请批评指正</a:t>
            </a:r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mph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8" y="218252"/>
            <a:ext cx="1151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绪论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8" name="Group 35"/>
          <p:cNvGrpSpPr>
            <a:grpSpLocks/>
          </p:cNvGrpSpPr>
          <p:nvPr/>
        </p:nvGrpSpPr>
        <p:grpSpPr bwMode="auto">
          <a:xfrm flipV="1">
            <a:off x="685799" y="749508"/>
            <a:ext cx="10944000" cy="108000"/>
            <a:chOff x="0" y="720"/>
            <a:chExt cx="4380" cy="11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328" y="731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1170116" y="1196066"/>
            <a:ext cx="10157902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tx1"/>
                </a:solidFill>
              </a:rPr>
              <a:t>绪论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6646" y="1111374"/>
            <a:ext cx="846937" cy="84693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7" name="直接连接符 16"/>
          <p:cNvCxnSpPr>
            <a:stCxn id="6" idx="4"/>
          </p:cNvCxnSpPr>
          <p:nvPr/>
        </p:nvCxnSpPr>
        <p:spPr>
          <a:xfrm flipH="1">
            <a:off x="1170112" y="1958311"/>
            <a:ext cx="3" cy="270258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70114" y="2590800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2458069" y="2252025"/>
            <a:ext cx="8869947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 w="2857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dirty="0"/>
              <a:t>课题研究背景及意义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70113" y="3646154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2458069" y="3307379"/>
            <a:ext cx="8869947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 w="2857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dirty="0"/>
              <a:t>课题研究现状分析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70112" y="4660900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458068" y="4322125"/>
            <a:ext cx="8869947" cy="677550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 w="2857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 smtClean="0"/>
              <a:t>研究内容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7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7" y="218252"/>
            <a:ext cx="1151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绪论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6" name="TextBox 13"/>
          <p:cNvSpPr>
            <a:spLocks noChangeArrowheads="1"/>
          </p:cNvSpPr>
          <p:nvPr/>
        </p:nvSpPr>
        <p:spPr bwMode="auto">
          <a:xfrm>
            <a:off x="8419605" y="295399"/>
            <a:ext cx="322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选题背景及意义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35"/>
          <p:cNvGrpSpPr>
            <a:grpSpLocks/>
          </p:cNvGrpSpPr>
          <p:nvPr/>
        </p:nvGrpSpPr>
        <p:grpSpPr bwMode="auto">
          <a:xfrm flipV="1">
            <a:off x="685801" y="749508"/>
            <a:ext cx="10944000" cy="108000"/>
            <a:chOff x="0" y="720"/>
            <a:chExt cx="4380" cy="11"/>
          </a:xfrm>
        </p:grpSpPr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634" y="73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43147" y="1019509"/>
            <a:ext cx="9858719" cy="124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3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zh-CN" altLang="zh-CN" sz="2000" dirty="0" smtClean="0">
                <a:latin typeface="+mn-ea"/>
                <a:ea typeface="+mn-ea"/>
              </a:rPr>
              <a:t>随着计算机科学技术的不断发展，人工智能的概念被提了出来，使得计算机可以在很多场景上代替人类。机器视觉就是人工智能的一个主要应用领域，其主要目标便是通过对图像的处理和分析，模拟人类的视觉识别能力并做出相应的判断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38200" y="2133601"/>
            <a:ext cx="9922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</a:t>
            </a:r>
            <a:r>
              <a:rPr kumimoji="1" lang="zh-CN" altLang="zh-CN" sz="2000" dirty="0" smtClean="0">
                <a:latin typeface="+mn-ea"/>
              </a:rPr>
              <a:t>我国的汽车保有量增长迅速，相应的交通事故也不断增长，交通事故的主要原因也是人为疏忽导致，行人检测装置检测到行人时就会提醒司机或者自动采取制动措施，从而避免交通事故的发生。</a:t>
            </a:r>
            <a:endParaRPr kumimoji="1" lang="zh-CN" altLang="en-US" sz="2000" dirty="0" smtClean="0">
              <a:latin typeface="+mn-ea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749800" y="596820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ADAS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行人检测效果图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4" name="图片 13" descr="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5033" y="3382962"/>
            <a:ext cx="46482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1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7" y="218252"/>
            <a:ext cx="1151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绪论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6" name="TextBox 13"/>
          <p:cNvSpPr>
            <a:spLocks noChangeArrowheads="1"/>
          </p:cNvSpPr>
          <p:nvPr/>
        </p:nvSpPr>
        <p:spPr bwMode="auto">
          <a:xfrm>
            <a:off x="8959272" y="295399"/>
            <a:ext cx="2702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35"/>
          <p:cNvGrpSpPr>
            <a:grpSpLocks/>
          </p:cNvGrpSpPr>
          <p:nvPr/>
        </p:nvGrpSpPr>
        <p:grpSpPr bwMode="auto">
          <a:xfrm flipV="1">
            <a:off x="685801" y="749508"/>
            <a:ext cx="10946498" cy="108000"/>
            <a:chOff x="0" y="720"/>
            <a:chExt cx="4381" cy="11"/>
          </a:xfrm>
        </p:grpSpPr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753" y="731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67497" y="1265922"/>
            <a:ext cx="11580606" cy="41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  <a:defRPr sz="2000" b="1">
                <a:solidFill>
                  <a:schemeClr val="fol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indent="-457200" algn="just">
              <a:lnSpc>
                <a:spcPts val="4500"/>
              </a:lnSpc>
              <a:spcBef>
                <a:spcPts val="0"/>
              </a:spcBef>
              <a:buClr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）难点</a:t>
            </a:r>
            <a:endParaRPr lang="en-US" altLang="zh-CN" sz="2400" b="0" dirty="0" smtClean="0">
              <a:solidFill>
                <a:schemeClr val="tx1"/>
              </a:solidFill>
              <a:latin typeface="+mn-ea"/>
            </a:endParaRPr>
          </a:p>
          <a:p>
            <a:pPr indent="-457200" algn="just">
              <a:lnSpc>
                <a:spcPts val="4500"/>
              </a:lnSpc>
              <a:spcBef>
                <a:spcPts val="0"/>
              </a:spcBef>
              <a:buClrTx/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</a:rPr>
              <a:t>行人姿态变化，检测环境复杂，实时性等。</a:t>
            </a:r>
            <a:endParaRPr lang="zh-CN" altLang="zh-CN" sz="2400" b="0" dirty="0">
              <a:solidFill>
                <a:schemeClr val="tx1"/>
              </a:solidFill>
              <a:latin typeface="+mn-ea"/>
            </a:endParaRPr>
          </a:p>
          <a:p>
            <a:pPr indent="-457200" algn="just">
              <a:lnSpc>
                <a:spcPts val="4500"/>
              </a:lnSpc>
              <a:spcBef>
                <a:spcPts val="0"/>
              </a:spcBef>
              <a:buClr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）常用的行人检测方法</a:t>
            </a:r>
            <a:endParaRPr lang="en-US" altLang="zh-CN" sz="2400" b="0" dirty="0">
              <a:solidFill>
                <a:schemeClr val="tx1"/>
              </a:solidFill>
              <a:latin typeface="+mn-ea"/>
            </a:endParaRPr>
          </a:p>
          <a:p>
            <a:pPr indent="-457200" algn="just">
              <a:lnSpc>
                <a:spcPts val="4500"/>
              </a:lnSpc>
              <a:spcBef>
                <a:spcPts val="0"/>
              </a:spcBef>
              <a:buClrTx/>
              <a:buNone/>
            </a:pPr>
            <a:r>
              <a:rPr lang="en-US" altLang="zh-CN" sz="2400" b="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基于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HOG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特征，积分通道特征，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CENTRIST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特征等的统计学习方法以及深度学习的方法。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indent="-457200" algn="just">
              <a:lnSpc>
                <a:spcPts val="4500"/>
              </a:lnSpc>
              <a:spcBef>
                <a:spcPts val="0"/>
              </a:spcBef>
              <a:buClr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）似物性检测现状</a:t>
            </a:r>
            <a:endParaRPr lang="en-US" altLang="zh-CN" sz="2400" b="0" dirty="0" smtClean="0">
              <a:solidFill>
                <a:schemeClr val="tx1"/>
              </a:solidFill>
              <a:latin typeface="+mn-ea"/>
            </a:endParaRPr>
          </a:p>
          <a:p>
            <a:pPr indent="-457200" algn="just">
              <a:lnSpc>
                <a:spcPts val="4500"/>
              </a:lnSpc>
              <a:spcBef>
                <a:spcPts val="0"/>
              </a:spcBef>
              <a:buClrTx/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BING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似物性检测可以取得较好的检测效果。</a:t>
            </a:r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1151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绪论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8959272" y="295399"/>
            <a:ext cx="2702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研究内容及方法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flipV="1">
            <a:off x="685801" y="739701"/>
            <a:ext cx="10946498" cy="117818"/>
            <a:chOff x="0" y="720"/>
            <a:chExt cx="4381" cy="12"/>
          </a:xfrm>
        </p:grpSpPr>
        <p:sp>
          <p:nvSpPr>
            <p:cNvPr id="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 flipV="1">
              <a:off x="3480" y="731"/>
              <a:ext cx="90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4700" y="1923034"/>
            <a:ext cx="11526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BING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算法应用在行人检测，研究其似物性检测的效果。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行人检测算法的介绍，实验证明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算法的检测效果（与其他行人检测算法对比）。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算法进行行人检测在性能上的提升。</a:t>
            </a:r>
            <a:endParaRPr lang="en-US" altLang="zh-CN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6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769869" y="1111374"/>
            <a:ext cx="10095858" cy="846937"/>
            <a:chOff x="1232159" y="2127372"/>
            <a:chExt cx="10095858" cy="846937"/>
          </a:xfrm>
        </p:grpSpPr>
        <p:sp>
          <p:nvSpPr>
            <p:cNvPr id="7" name="任意多边形 6"/>
            <p:cNvSpPr/>
            <p:nvPr/>
          </p:nvSpPr>
          <p:spPr>
            <a:xfrm>
              <a:off x="1655628" y="2212066"/>
              <a:ext cx="9672389" cy="677550"/>
            </a:xfrm>
            <a:custGeom>
              <a:avLst/>
              <a:gdLst>
                <a:gd name="connsiteX0" fmla="*/ 0 w 9672389"/>
                <a:gd name="connsiteY0" fmla="*/ 112925 h 677550"/>
                <a:gd name="connsiteX1" fmla="*/ 112925 w 9672389"/>
                <a:gd name="connsiteY1" fmla="*/ 0 h 677550"/>
                <a:gd name="connsiteX2" fmla="*/ 9559464 w 9672389"/>
                <a:gd name="connsiteY2" fmla="*/ 0 h 677550"/>
                <a:gd name="connsiteX3" fmla="*/ 9672389 w 9672389"/>
                <a:gd name="connsiteY3" fmla="*/ 112925 h 677550"/>
                <a:gd name="connsiteX4" fmla="*/ 9672389 w 9672389"/>
                <a:gd name="connsiteY4" fmla="*/ 564625 h 677550"/>
                <a:gd name="connsiteX5" fmla="*/ 9559464 w 9672389"/>
                <a:gd name="connsiteY5" fmla="*/ 677550 h 677550"/>
                <a:gd name="connsiteX6" fmla="*/ 112925 w 9672389"/>
                <a:gd name="connsiteY6" fmla="*/ 677550 h 677550"/>
                <a:gd name="connsiteX7" fmla="*/ 0 w 9672389"/>
                <a:gd name="connsiteY7" fmla="*/ 564625 h 677550"/>
                <a:gd name="connsiteX8" fmla="*/ 0 w 9672389"/>
                <a:gd name="connsiteY8" fmla="*/ 112925 h 67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2389" h="677550">
                  <a:moveTo>
                    <a:pt x="0" y="112925"/>
                  </a:moveTo>
                  <a:cubicBezTo>
                    <a:pt x="0" y="50558"/>
                    <a:pt x="50558" y="0"/>
                    <a:pt x="112925" y="0"/>
                  </a:cubicBezTo>
                  <a:lnTo>
                    <a:pt x="9559464" y="0"/>
                  </a:lnTo>
                  <a:cubicBezTo>
                    <a:pt x="9621831" y="0"/>
                    <a:pt x="9672389" y="50558"/>
                    <a:pt x="9672389" y="112925"/>
                  </a:cubicBezTo>
                  <a:lnTo>
                    <a:pt x="9672389" y="564625"/>
                  </a:lnTo>
                  <a:cubicBezTo>
                    <a:pt x="9672389" y="626992"/>
                    <a:pt x="9621831" y="677550"/>
                    <a:pt x="9559464" y="677550"/>
                  </a:cubicBezTo>
                  <a:lnTo>
                    <a:pt x="112925" y="677550"/>
                  </a:lnTo>
                  <a:cubicBezTo>
                    <a:pt x="50558" y="677550"/>
                    <a:pt x="0" y="626992"/>
                    <a:pt x="0" y="564625"/>
                  </a:cubicBezTo>
                  <a:lnTo>
                    <a:pt x="0" y="1129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0880" tIns="99115" rIns="99115" bIns="99115" numCol="1" spcCol="1270" anchor="ctr" anchorCtr="0">
              <a:noAutofit/>
            </a:bodyPr>
            <a:lstStyle/>
            <a:p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tx1"/>
                  </a:solidFill>
                </a:rPr>
                <a:t>BING</a:t>
              </a:r>
              <a:r>
                <a:rPr lang="zh-CN" altLang="zh-CN" sz="2400" dirty="0">
                  <a:solidFill>
                    <a:schemeClr val="tx1"/>
                  </a:solidFill>
                </a:rPr>
                <a:t>似物性算法</a:t>
              </a:r>
              <a:r>
                <a:rPr lang="zh-CN" altLang="zh-CN" sz="2400" dirty="0" smtClean="0">
                  <a:solidFill>
                    <a:schemeClr val="tx1"/>
                  </a:solidFill>
                </a:rPr>
                <a:t>原理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32159" y="2127372"/>
              <a:ext cx="846937" cy="846937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31" name="直接连接符 30"/>
          <p:cNvCxnSpPr/>
          <p:nvPr/>
        </p:nvCxnSpPr>
        <p:spPr>
          <a:xfrm>
            <a:off x="1170120" y="1958311"/>
            <a:ext cx="10610" cy="29785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80730" y="2533516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61030" y="3696773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2452709" y="2161309"/>
            <a:ext cx="8413018" cy="757381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dirty="0"/>
              <a:t>似物性采</a:t>
            </a:r>
            <a:r>
              <a:rPr lang="zh-CN" altLang="zh-CN" sz="2400" dirty="0" smtClean="0"/>
              <a:t>样</a:t>
            </a:r>
            <a:r>
              <a:rPr lang="zh-CN" altLang="en-US" sz="2400" dirty="0" smtClean="0"/>
              <a:t>算法</a:t>
            </a:r>
            <a:endParaRPr lang="zh-CN" altLang="en-US" sz="2400" kern="1200" dirty="0">
              <a:solidFill>
                <a:schemeClr val="bg1"/>
              </a:solidFill>
            </a:endParaRPr>
          </a:p>
        </p:txBody>
      </p:sp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8" y="218252"/>
            <a:ext cx="38908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/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/>
              <a:t> BING</a:t>
            </a:r>
            <a:r>
              <a:rPr lang="zh-CN" altLang="zh-CN" sz="2800" dirty="0"/>
              <a:t>似物性算法原理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8" name="Group 35"/>
          <p:cNvGrpSpPr>
            <a:grpSpLocks/>
          </p:cNvGrpSpPr>
          <p:nvPr/>
        </p:nvGrpSpPr>
        <p:grpSpPr bwMode="auto">
          <a:xfrm flipV="1">
            <a:off x="685799" y="749508"/>
            <a:ext cx="10944000" cy="108000"/>
            <a:chOff x="0" y="720"/>
            <a:chExt cx="4380" cy="11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328" y="731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180730" y="4922981"/>
            <a:ext cx="12879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2417198" y="4507345"/>
            <a:ext cx="8425830" cy="766619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/>
              <a:t>BING</a:t>
            </a:r>
            <a:r>
              <a:rPr lang="zh-CN" altLang="zh-CN" sz="2400" dirty="0"/>
              <a:t>算法应用于行人检测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452709" y="3297381"/>
            <a:ext cx="8413018" cy="794327"/>
          </a:xfrm>
          <a:custGeom>
            <a:avLst/>
            <a:gdLst>
              <a:gd name="connsiteX0" fmla="*/ 0 w 10157902"/>
              <a:gd name="connsiteY0" fmla="*/ 112925 h 677550"/>
              <a:gd name="connsiteX1" fmla="*/ 112925 w 10157902"/>
              <a:gd name="connsiteY1" fmla="*/ 0 h 677550"/>
              <a:gd name="connsiteX2" fmla="*/ 10044977 w 10157902"/>
              <a:gd name="connsiteY2" fmla="*/ 0 h 677550"/>
              <a:gd name="connsiteX3" fmla="*/ 10157902 w 10157902"/>
              <a:gd name="connsiteY3" fmla="*/ 112925 h 677550"/>
              <a:gd name="connsiteX4" fmla="*/ 10157902 w 10157902"/>
              <a:gd name="connsiteY4" fmla="*/ 564625 h 677550"/>
              <a:gd name="connsiteX5" fmla="*/ 10044977 w 10157902"/>
              <a:gd name="connsiteY5" fmla="*/ 677550 h 677550"/>
              <a:gd name="connsiteX6" fmla="*/ 112925 w 10157902"/>
              <a:gd name="connsiteY6" fmla="*/ 677550 h 677550"/>
              <a:gd name="connsiteX7" fmla="*/ 0 w 10157902"/>
              <a:gd name="connsiteY7" fmla="*/ 564625 h 677550"/>
              <a:gd name="connsiteX8" fmla="*/ 0 w 10157902"/>
              <a:gd name="connsiteY8" fmla="*/ 112925 h 67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02" h="677550">
                <a:moveTo>
                  <a:pt x="0" y="112925"/>
                </a:moveTo>
                <a:cubicBezTo>
                  <a:pt x="0" y="50558"/>
                  <a:pt x="50558" y="0"/>
                  <a:pt x="112925" y="0"/>
                </a:cubicBezTo>
                <a:lnTo>
                  <a:pt x="10044977" y="0"/>
                </a:lnTo>
                <a:cubicBezTo>
                  <a:pt x="10107344" y="0"/>
                  <a:pt x="10157902" y="50558"/>
                  <a:pt x="10157902" y="112925"/>
                </a:cubicBezTo>
                <a:lnTo>
                  <a:pt x="10157902" y="564625"/>
                </a:lnTo>
                <a:cubicBezTo>
                  <a:pt x="10157902" y="626992"/>
                  <a:pt x="10107344" y="677550"/>
                  <a:pt x="10044977" y="677550"/>
                </a:cubicBezTo>
                <a:lnTo>
                  <a:pt x="112925" y="677550"/>
                </a:lnTo>
                <a:cubicBezTo>
                  <a:pt x="50558" y="677550"/>
                  <a:pt x="0" y="626992"/>
                  <a:pt x="0" y="564625"/>
                </a:cubicBezTo>
                <a:lnTo>
                  <a:pt x="0" y="1129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0880" tIns="99115" rIns="99115" bIns="99115" numCol="1" spcCol="1270" anchor="ctr" anchorCtr="0">
            <a:no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/>
              <a:t>BING</a:t>
            </a:r>
            <a:r>
              <a:rPr lang="zh-CN" altLang="en-US" sz="2400" dirty="0" smtClean="0"/>
              <a:t>计算过程</a:t>
            </a:r>
            <a:endParaRPr lang="zh-CN" altLang="en-US" sz="24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214E-6 -7.40741E-7 L -0.03739 -0.14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2"/>
          <p:cNvSpPr>
            <a:spLocks noChangeArrowheads="1"/>
          </p:cNvSpPr>
          <p:nvPr/>
        </p:nvSpPr>
        <p:spPr bwMode="auto">
          <a:xfrm>
            <a:off x="581719" y="218254"/>
            <a:ext cx="34115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/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smtClean="0"/>
              <a:t> BING</a:t>
            </a:r>
            <a:r>
              <a:rPr lang="zh-CN" altLang="zh-CN" sz="2400" dirty="0" smtClean="0"/>
              <a:t>似物性算法原理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 flipV="1">
            <a:off x="685801" y="739701"/>
            <a:ext cx="10946503" cy="117818"/>
            <a:chOff x="0" y="720"/>
            <a:chExt cx="4381" cy="12"/>
          </a:xfrm>
        </p:grpSpPr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4012" y="731"/>
              <a:ext cx="36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4" name="TextBox 13"/>
          <p:cNvSpPr>
            <a:spLocks noChangeArrowheads="1"/>
          </p:cNvSpPr>
          <p:nvPr/>
        </p:nvSpPr>
        <p:spPr bwMode="auto">
          <a:xfrm>
            <a:off x="8460419" y="295399"/>
            <a:ext cx="3338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似物性采样算法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8889" y="958790"/>
            <a:ext cx="107153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3544" y="1990514"/>
            <a:ext cx="553078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</a:t>
            </a:r>
            <a:r>
              <a:rPr lang="en-US" altLang="zh-CN" dirty="0" smtClean="0"/>
              <a:t>BING</a:t>
            </a:r>
            <a:r>
              <a:rPr lang="zh-CN" altLang="en-US" dirty="0" smtClean="0"/>
              <a:t>原理：</a:t>
            </a:r>
            <a:r>
              <a:rPr lang="en-US" altLang="zh-CN" dirty="0" smtClean="0"/>
              <a:t>BING</a:t>
            </a:r>
            <a:r>
              <a:rPr lang="zh-CN" altLang="zh-CN" dirty="0" smtClean="0"/>
              <a:t>算法是基于一个独立事物都拥有很好的闭合边缘特征和中心，相反背景都是杂乱的没有统一特征和纹理。作者提出了无论什么形状和类别的图像，只要是一个独立的物体，那么把它的图像响应窗口调整到一个小的固定大小的尺寸（常用的是</a:t>
            </a:r>
            <a:r>
              <a:rPr lang="en-US" altLang="zh-CN" dirty="0" smtClean="0"/>
              <a:t>8*</a:t>
            </a:r>
            <a:r>
              <a:rPr lang="en-US" altLang="zh-CN" dirty="0" err="1" smtClean="0"/>
              <a:t>8</a:t>
            </a:r>
            <a:r>
              <a:rPr lang="zh-CN" altLang="zh-CN" dirty="0" smtClean="0"/>
              <a:t>的尺寸），那么它的</a:t>
            </a:r>
            <a:r>
              <a:rPr lang="en-US" altLang="zh-CN" dirty="0" smtClean="0"/>
              <a:t>NG</a:t>
            </a:r>
            <a:r>
              <a:rPr lang="zh-CN" altLang="zh-CN" dirty="0" smtClean="0"/>
              <a:t>特征（梯度幅值）会有很明显的闭合边缘共性。</a:t>
            </a:r>
            <a:endParaRPr lang="zh-CN" altLang="en-US" dirty="0" smtClean="0"/>
          </a:p>
        </p:txBody>
      </p:sp>
      <p:pic>
        <p:nvPicPr>
          <p:cNvPr id="51" name="图片 50" descr="29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5272" y="2167581"/>
            <a:ext cx="4500058" cy="26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>
            <a:spLocks noChangeArrowheads="1"/>
          </p:cNvSpPr>
          <p:nvPr/>
        </p:nvSpPr>
        <p:spPr bwMode="auto">
          <a:xfrm>
            <a:off x="581717" y="218252"/>
            <a:ext cx="38908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/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 smtClean="0"/>
              <a:t> BING</a:t>
            </a:r>
            <a:r>
              <a:rPr lang="zh-CN" altLang="zh-CN" sz="2800" dirty="0" smtClean="0"/>
              <a:t>似物性算法原理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13"/>
          <p:cNvSpPr>
            <a:spLocks noChangeArrowheads="1"/>
          </p:cNvSpPr>
          <p:nvPr/>
        </p:nvSpPr>
        <p:spPr bwMode="auto">
          <a:xfrm>
            <a:off x="8839200" y="295399"/>
            <a:ext cx="2822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检测流程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flipV="1">
            <a:off x="685801" y="739701"/>
            <a:ext cx="10946498" cy="117818"/>
            <a:chOff x="0" y="720"/>
            <a:chExt cx="4381" cy="12"/>
          </a:xfrm>
        </p:grpSpPr>
        <p:sp>
          <p:nvSpPr>
            <p:cNvPr id="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 flipV="1">
              <a:off x="3480" y="731"/>
              <a:ext cx="90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219200" y="1288474"/>
            <a:ext cx="1849399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标准梯度计算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2"/>
          </p:cNvCxnSpPr>
          <p:nvPr/>
        </p:nvCxnSpPr>
        <p:spPr>
          <a:xfrm flipH="1">
            <a:off x="2143899" y="1888837"/>
            <a:ext cx="1" cy="49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219200" y="2387601"/>
            <a:ext cx="1997180" cy="60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二值化</a:t>
            </a:r>
            <a:r>
              <a:rPr lang="en-US" altLang="zh-CN" dirty="0" smtClean="0"/>
              <a:t>NG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19200" y="3389745"/>
            <a:ext cx="1997180" cy="63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>
            <a:off x="2217790" y="2987965"/>
            <a:ext cx="0" cy="40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293090" y="4414981"/>
            <a:ext cx="1849399" cy="64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二级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5" idx="2"/>
            <a:endCxn id="22" idx="0"/>
          </p:cNvCxnSpPr>
          <p:nvPr/>
        </p:nvCxnSpPr>
        <p:spPr>
          <a:xfrm>
            <a:off x="2217790" y="4027055"/>
            <a:ext cx="0" cy="387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81898" y="5578763"/>
            <a:ext cx="1671782" cy="59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NMS</a:t>
            </a:r>
            <a:r>
              <a:rPr lang="zh-CN" altLang="en-US" dirty="0" smtClean="0"/>
              <a:t>处理结果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2" idx="2"/>
            <a:endCxn id="26" idx="0"/>
          </p:cNvCxnSpPr>
          <p:nvPr/>
        </p:nvCxnSpPr>
        <p:spPr>
          <a:xfrm flipH="1">
            <a:off x="2217789" y="5061526"/>
            <a:ext cx="1" cy="51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81898" y="631755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BING</a:t>
            </a:r>
            <a:r>
              <a:rPr lang="zh-CN" altLang="en-US" dirty="0" smtClean="0"/>
              <a:t>检测流程图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5" idx="3"/>
            <a:endCxn id="46" idx="1"/>
          </p:cNvCxnSpPr>
          <p:nvPr/>
        </p:nvCxnSpPr>
        <p:spPr>
          <a:xfrm flipV="1">
            <a:off x="3216380" y="3318164"/>
            <a:ext cx="2605108" cy="39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821488" y="2847109"/>
            <a:ext cx="4092674" cy="9421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VOC2007</a:t>
            </a:r>
            <a:r>
              <a:rPr lang="zh-CN" altLang="en-US" dirty="0" smtClean="0"/>
              <a:t>数据集训练得到一个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维的模型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2" idx="3"/>
            <a:endCxn id="49" idx="1"/>
          </p:cNvCxnSpPr>
          <p:nvPr/>
        </p:nvCxnSpPr>
        <p:spPr>
          <a:xfrm flipV="1">
            <a:off x="3142489" y="4539673"/>
            <a:ext cx="2489113" cy="19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631602" y="4027055"/>
            <a:ext cx="4023942" cy="10252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针对不同尺寸的窗口包含目标的可能性不同，训练了多个模型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endCxn id="54" idx="1"/>
          </p:cNvCxnSpPr>
          <p:nvPr/>
        </p:nvCxnSpPr>
        <p:spPr>
          <a:xfrm flipV="1">
            <a:off x="3226130" y="2079556"/>
            <a:ext cx="2323367" cy="60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5549497" y="1659988"/>
            <a:ext cx="2318328" cy="839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二值化特征和模型可以加速计算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17992</TotalTime>
  <Words>3374</Words>
  <Application>Microsoft Office PowerPoint</Application>
  <PresentationFormat>自定义</PresentationFormat>
  <Paragraphs>240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ZCL</dc:creator>
  <cp:lastModifiedBy>admin</cp:lastModifiedBy>
  <cp:revision>900</cp:revision>
  <dcterms:created xsi:type="dcterms:W3CDTF">2014-11-19T15:53:12Z</dcterms:created>
  <dcterms:modified xsi:type="dcterms:W3CDTF">2018-05-30T14:49:50Z</dcterms:modified>
</cp:coreProperties>
</file>