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68" r:id="rId2"/>
    <p:sldId id="282" r:id="rId3"/>
    <p:sldId id="499" r:id="rId4"/>
    <p:sldId id="264" r:id="rId5"/>
    <p:sldId id="364" r:id="rId6"/>
    <p:sldId id="371" r:id="rId7"/>
    <p:sldId id="472" r:id="rId8"/>
    <p:sldId id="363" r:id="rId9"/>
    <p:sldId id="474" r:id="rId10"/>
    <p:sldId id="475" r:id="rId11"/>
    <p:sldId id="476" r:id="rId12"/>
    <p:sldId id="477" r:id="rId13"/>
    <p:sldId id="478" r:id="rId14"/>
    <p:sldId id="480" r:id="rId15"/>
    <p:sldId id="482" r:id="rId16"/>
    <p:sldId id="484" r:id="rId17"/>
    <p:sldId id="485" r:id="rId18"/>
    <p:sldId id="500" r:id="rId19"/>
    <p:sldId id="487" r:id="rId20"/>
    <p:sldId id="489" r:id="rId21"/>
    <p:sldId id="490" r:id="rId22"/>
    <p:sldId id="491" r:id="rId23"/>
    <p:sldId id="492" r:id="rId24"/>
    <p:sldId id="493" r:id="rId25"/>
    <p:sldId id="495" r:id="rId26"/>
    <p:sldId id="502" r:id="rId27"/>
    <p:sldId id="496" r:id="rId28"/>
    <p:sldId id="503" r:id="rId29"/>
    <p:sldId id="504" r:id="rId30"/>
    <p:sldId id="505" r:id="rId31"/>
    <p:sldId id="506" r:id="rId32"/>
    <p:sldId id="462" r:id="rId33"/>
    <p:sldId id="463" r:id="rId34"/>
    <p:sldId id="498" r:id="rId35"/>
    <p:sldId id="28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2DEEF"/>
    <a:srgbClr val="FF0000"/>
    <a:srgbClr val="3CE4E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84" autoAdjust="0"/>
    <p:restoredTop sz="90337" autoAdjust="0"/>
  </p:normalViewPr>
  <p:slideViewPr>
    <p:cSldViewPr snapToGrid="0" showGuides="1">
      <p:cViewPr varScale="1">
        <p:scale>
          <a:sx n="107" d="100"/>
          <a:sy n="107" d="100"/>
        </p:scale>
        <p:origin x="-1080" y="-96"/>
      </p:cViewPr>
      <p:guideLst>
        <p:guide orient="horz" pos="2160"/>
        <p:guide pos="3840"/>
      </p:guideLst>
    </p:cSldViewPr>
  </p:slideViewPr>
  <p:notesTextViewPr>
    <p:cViewPr>
      <p:scale>
        <a:sx n="1" d="1"/>
        <a:sy n="1" d="1"/>
      </p:scale>
      <p:origin x="0" y="0"/>
    </p:cViewPr>
  </p:notesTextViewPr>
  <p:sorterViewPr>
    <p:cViewPr>
      <p:scale>
        <a:sx n="100" d="100"/>
        <a:sy n="100" d="100"/>
      </p:scale>
      <p:origin x="0" y="-8850"/>
    </p:cViewPr>
  </p:sorterViewPr>
  <p:gridSpacing cx="1474560488" cy="14745604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190D1-D25D-4CF9-A730-E41964B5BD4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62AB7B7-B2B3-4B70-BDD0-93579F9BF318}">
      <dgm:prSet phldrT="[文本]"/>
      <dgm:spPr/>
      <dgm:t>
        <a:bodyPr/>
        <a:lstStyle/>
        <a:p>
          <a:r>
            <a:rPr lang="en-US" altLang="zh-CN" dirty="0" smtClean="0">
              <a:solidFill>
                <a:schemeClr val="bg1"/>
              </a:solidFill>
              <a:latin typeface="Times New Roman" panose="02020603050405020304" pitchFamily="18" charset="0"/>
              <a:cs typeface="Times New Roman" panose="02020603050405020304" pitchFamily="18" charset="0"/>
            </a:rPr>
            <a:t>1.</a:t>
          </a:r>
          <a:r>
            <a:rPr lang="zh-CN" altLang="en-US" dirty="0" smtClean="0">
              <a:solidFill>
                <a:schemeClr val="bg1"/>
              </a:solidFill>
            </a:rPr>
            <a:t>绪论</a:t>
          </a:r>
          <a:endParaRPr lang="zh-CN" altLang="en-US" dirty="0">
            <a:solidFill>
              <a:schemeClr val="bg1"/>
            </a:solidFill>
          </a:endParaRPr>
        </a:p>
      </dgm:t>
    </dgm:pt>
    <dgm:pt modelId="{7773A4F9-D827-44EE-83A8-1ED9BA1E8F88}" type="parTrans" cxnId="{236AFD26-71D2-4F28-ADA7-13F00C49E2E9}">
      <dgm:prSet/>
      <dgm:spPr/>
      <dgm:t>
        <a:bodyPr/>
        <a:lstStyle/>
        <a:p>
          <a:endParaRPr lang="zh-CN" altLang="en-US"/>
        </a:p>
      </dgm:t>
    </dgm:pt>
    <dgm:pt modelId="{B5D045AE-A58A-4630-A308-E32FBF0FEE76}" type="sibTrans" cxnId="{236AFD26-71D2-4F28-ADA7-13F00C49E2E9}">
      <dgm:prSet/>
      <dgm:spPr/>
      <dgm:t>
        <a:bodyPr/>
        <a:lstStyle/>
        <a:p>
          <a:endParaRPr lang="zh-CN" altLang="en-US"/>
        </a:p>
      </dgm:t>
    </dgm:pt>
    <dgm:pt modelId="{D2982E5A-EB26-4D99-8A12-4BF768C5BAEF}">
      <dgm:prSet phldrT="[文本]"/>
      <dgm:spPr/>
      <dgm:t>
        <a:bodyPr/>
        <a:lstStyle/>
        <a:p>
          <a:r>
            <a:rPr lang="en-US" altLang="zh-CN" dirty="0" smtClean="0">
              <a:solidFill>
                <a:schemeClr val="bg1"/>
              </a:solidFill>
              <a:latin typeface="Times New Roman" panose="02020603050405020304" pitchFamily="18" charset="0"/>
              <a:cs typeface="Times New Roman" panose="02020603050405020304" pitchFamily="18" charset="0"/>
            </a:rPr>
            <a:t>4.</a:t>
          </a:r>
          <a:r>
            <a:rPr lang="zh-CN" dirty="0" smtClean="0"/>
            <a:t>基于</a:t>
          </a:r>
          <a:r>
            <a:rPr lang="en-US" dirty="0" smtClean="0"/>
            <a:t>BING</a:t>
          </a:r>
          <a:r>
            <a:rPr lang="zh-CN" dirty="0" smtClean="0"/>
            <a:t>和</a:t>
          </a:r>
          <a:r>
            <a:rPr lang="en-US" dirty="0" smtClean="0"/>
            <a:t>C4</a:t>
          </a:r>
          <a:r>
            <a:rPr lang="zh-CN" dirty="0" smtClean="0"/>
            <a:t>的行人检测在</a:t>
          </a:r>
          <a:r>
            <a:rPr lang="en-US" dirty="0" smtClean="0"/>
            <a:t>TX1</a:t>
          </a:r>
          <a:r>
            <a:rPr lang="zh-CN" dirty="0" smtClean="0"/>
            <a:t>上的实现</a:t>
          </a:r>
          <a:endParaRPr lang="zh-CN" altLang="en-US" dirty="0">
            <a:solidFill>
              <a:schemeClr val="tx1"/>
            </a:solidFill>
          </a:endParaRPr>
        </a:p>
      </dgm:t>
    </dgm:pt>
    <dgm:pt modelId="{E02C7A51-EE02-44C2-93F0-6E75386EAFFE}" type="parTrans" cxnId="{49E7CED1-82AB-4E23-8CAB-E64A6B6432AA}">
      <dgm:prSet/>
      <dgm:spPr/>
      <dgm:t>
        <a:bodyPr/>
        <a:lstStyle/>
        <a:p>
          <a:endParaRPr lang="zh-CN" altLang="en-US"/>
        </a:p>
      </dgm:t>
    </dgm:pt>
    <dgm:pt modelId="{D5D63FB6-BCA7-466C-96A7-DD3C1282D128}" type="sibTrans" cxnId="{49E7CED1-82AB-4E23-8CAB-E64A6B6432AA}">
      <dgm:prSet/>
      <dgm:spPr/>
      <dgm:t>
        <a:bodyPr/>
        <a:lstStyle/>
        <a:p>
          <a:endParaRPr lang="zh-CN" altLang="en-US"/>
        </a:p>
      </dgm:t>
    </dgm:pt>
    <dgm:pt modelId="{F11849A2-983F-43AA-A2FC-D3E8B0229A0E}">
      <dgm:prSet/>
      <dgm:spPr/>
      <dgm:t>
        <a:bodyPr/>
        <a:lstStyle/>
        <a:p>
          <a:r>
            <a:rPr lang="en-US" dirty="0" smtClean="0">
              <a:solidFill>
                <a:schemeClr val="bg1"/>
              </a:solidFill>
              <a:latin typeface="Times New Roman" panose="02020603050405020304" pitchFamily="18" charset="0"/>
              <a:cs typeface="Times New Roman" panose="02020603050405020304" pitchFamily="18" charset="0"/>
            </a:rPr>
            <a:t>2.</a:t>
          </a:r>
          <a:r>
            <a:rPr lang="en-US" dirty="0" smtClean="0"/>
            <a:t>BIN</a:t>
          </a:r>
          <a:r>
            <a:rPr lang="zh-CN" dirty="0" smtClean="0">
              <a:effectLst/>
              <a:latin typeface="Calibri"/>
              <a:ea typeface="宋体"/>
              <a:cs typeface="Times New Roman"/>
            </a:rPr>
            <a:t>基于</a:t>
          </a:r>
          <a:r>
            <a:rPr lang="en-US" dirty="0" smtClean="0">
              <a:effectLst/>
              <a:latin typeface="Calibri"/>
              <a:ea typeface="宋体"/>
              <a:cs typeface="Times New Roman"/>
            </a:rPr>
            <a:t>BING</a:t>
          </a:r>
          <a:r>
            <a:rPr lang="zh-CN" dirty="0" smtClean="0">
              <a:effectLst/>
              <a:latin typeface="Calibri"/>
              <a:ea typeface="宋体"/>
              <a:cs typeface="Times New Roman"/>
            </a:rPr>
            <a:t>和</a:t>
          </a:r>
          <a:r>
            <a:rPr lang="en-US" dirty="0" smtClean="0">
              <a:effectLst/>
              <a:latin typeface="Calibri"/>
              <a:ea typeface="宋体"/>
              <a:cs typeface="Times New Roman"/>
            </a:rPr>
            <a:t>C4</a:t>
          </a:r>
          <a:r>
            <a:rPr lang="zh-CN" dirty="0" smtClean="0">
              <a:effectLst/>
              <a:latin typeface="Calibri"/>
              <a:ea typeface="宋体"/>
              <a:cs typeface="Times New Roman"/>
            </a:rPr>
            <a:t>的行人检测在</a:t>
          </a:r>
          <a:r>
            <a:rPr lang="en-US" dirty="0" smtClean="0">
              <a:effectLst/>
              <a:latin typeface="Calibri"/>
              <a:ea typeface="宋体"/>
              <a:cs typeface="Times New Roman"/>
            </a:rPr>
            <a:t>TX1</a:t>
          </a:r>
          <a:r>
            <a:rPr lang="zh-CN" dirty="0" smtClean="0">
              <a:effectLst/>
              <a:latin typeface="Calibri"/>
              <a:ea typeface="宋体"/>
              <a:cs typeface="Times New Roman"/>
            </a:rPr>
            <a:t>上的</a:t>
          </a:r>
          <a:r>
            <a:rPr lang="en-US" dirty="0" smtClean="0">
              <a:effectLst/>
              <a:latin typeface="Calibri"/>
              <a:ea typeface="宋体"/>
              <a:cs typeface="Times New Roman"/>
            </a:rPr>
            <a:t>s</a:t>
          </a:r>
          <a:r>
            <a:rPr lang="zh-CN" dirty="0" smtClean="0">
              <a:effectLst/>
              <a:latin typeface="Calibri"/>
              <a:ea typeface="宋体"/>
              <a:cs typeface="Times New Roman"/>
            </a:rPr>
            <a:t>实现</a:t>
          </a:r>
          <a:r>
            <a:rPr lang="en-US" dirty="0" smtClean="0"/>
            <a:t>G</a:t>
          </a:r>
          <a:r>
            <a:rPr lang="zh-CN" dirty="0" smtClean="0"/>
            <a:t>似物性算法原理</a:t>
          </a:r>
          <a:endParaRPr lang="zh-CN" altLang="en-US" dirty="0">
            <a:solidFill>
              <a:schemeClr val="tx1"/>
            </a:solidFill>
            <a:latin typeface="Times New Roman" panose="02020603050405020304" pitchFamily="18" charset="0"/>
            <a:cs typeface="Times New Roman" panose="02020603050405020304" pitchFamily="18" charset="0"/>
          </a:endParaRPr>
        </a:p>
      </dgm:t>
    </dgm:pt>
    <dgm:pt modelId="{8B84538B-DA45-4DD6-99DC-9CA2E344DC5B}" type="parTrans" cxnId="{5A29317F-CF08-4703-9586-A6A49A9DDD03}">
      <dgm:prSet/>
      <dgm:spPr/>
      <dgm:t>
        <a:bodyPr/>
        <a:lstStyle/>
        <a:p>
          <a:endParaRPr lang="zh-CN" altLang="en-US"/>
        </a:p>
      </dgm:t>
    </dgm:pt>
    <dgm:pt modelId="{96189B2F-D6A5-449F-B5A0-92ED1AD911AD}" type="sibTrans" cxnId="{5A29317F-CF08-4703-9586-A6A49A9DDD03}">
      <dgm:prSet/>
      <dgm:spPr/>
      <dgm:t>
        <a:bodyPr/>
        <a:lstStyle/>
        <a:p>
          <a:endParaRPr lang="zh-CN" altLang="en-US"/>
        </a:p>
      </dgm:t>
    </dgm:pt>
    <dgm:pt modelId="{BEAE3EDB-53E5-4797-B227-B14CFE2EC1E4}">
      <dgm:prSet/>
      <dgm:spPr/>
      <dgm:t>
        <a:bodyPr/>
        <a:lstStyle/>
        <a:p>
          <a:r>
            <a:rPr lang="en-US" altLang="zh-CN" dirty="0" smtClean="0"/>
            <a:t>3.</a:t>
          </a:r>
          <a:r>
            <a:rPr lang="zh-CN" dirty="0" smtClean="0"/>
            <a:t>基于</a:t>
          </a:r>
          <a:r>
            <a:rPr lang="en-US" dirty="0" smtClean="0"/>
            <a:t>CENTRIST</a:t>
          </a:r>
          <a:r>
            <a:rPr lang="zh-CN" dirty="0" smtClean="0"/>
            <a:t>特征的行人检测算法原理</a:t>
          </a:r>
          <a:endParaRPr lang="zh-CN" b="0" dirty="0">
            <a:solidFill>
              <a:schemeClr val="tx1"/>
            </a:solidFill>
          </a:endParaRPr>
        </a:p>
      </dgm:t>
    </dgm:pt>
    <dgm:pt modelId="{F5123B97-8D57-45A6-ABA0-73A6FFC68019}" type="parTrans" cxnId="{5F3C4175-5FBB-4ADE-88AC-AA5813FD70C8}">
      <dgm:prSet/>
      <dgm:spPr/>
      <dgm:t>
        <a:bodyPr/>
        <a:lstStyle/>
        <a:p>
          <a:endParaRPr lang="zh-CN" altLang="en-US"/>
        </a:p>
      </dgm:t>
    </dgm:pt>
    <dgm:pt modelId="{2375AFDB-A86A-4C05-AA86-AA6E4FA2CABD}" type="sibTrans" cxnId="{5F3C4175-5FBB-4ADE-88AC-AA5813FD70C8}">
      <dgm:prSet/>
      <dgm:spPr/>
      <dgm:t>
        <a:bodyPr/>
        <a:lstStyle/>
        <a:p>
          <a:endParaRPr lang="zh-CN" altLang="en-US"/>
        </a:p>
      </dgm:t>
    </dgm:pt>
    <dgm:pt modelId="{0824D096-4830-4653-A4F1-FA43BE5CB725}">
      <dgm:prSet phldrT="[文本]"/>
      <dgm:spPr/>
      <dgm:t>
        <a:bodyPr/>
        <a:lstStyle/>
        <a:p>
          <a:r>
            <a:rPr lang="en-US" altLang="zh-CN" dirty="0" smtClean="0">
              <a:solidFill>
                <a:schemeClr val="bg1"/>
              </a:solidFill>
              <a:latin typeface="Times New Roman" panose="02020603050405020304" pitchFamily="18" charset="0"/>
              <a:cs typeface="Times New Roman" panose="02020603050405020304" pitchFamily="18" charset="0"/>
            </a:rPr>
            <a:t>   5.</a:t>
          </a:r>
          <a:r>
            <a:rPr lang="zh-CN" dirty="0" smtClean="0"/>
            <a:t>结论与展望</a:t>
          </a:r>
          <a:endParaRPr lang="zh-CN" altLang="en-US" dirty="0">
            <a:solidFill>
              <a:schemeClr val="bg1"/>
            </a:solidFill>
          </a:endParaRPr>
        </a:p>
      </dgm:t>
    </dgm:pt>
    <dgm:pt modelId="{F40E55B6-0998-4D6B-8C1A-9E5E6703B9B6}" type="parTrans" cxnId="{1E94DC4F-C8DC-42E9-B232-EEADCEF4DE8D}">
      <dgm:prSet/>
      <dgm:spPr/>
      <dgm:t>
        <a:bodyPr/>
        <a:lstStyle/>
        <a:p>
          <a:endParaRPr lang="zh-CN" altLang="en-US"/>
        </a:p>
      </dgm:t>
    </dgm:pt>
    <dgm:pt modelId="{352CE671-54CD-41EF-8D21-000C816E63B5}" type="sibTrans" cxnId="{1E94DC4F-C8DC-42E9-B232-EEADCEF4DE8D}">
      <dgm:prSet custLinFactNeighborX="190" custLinFactNeighborY="1096"/>
      <dgm:spPr/>
      <dgm:t>
        <a:bodyPr/>
        <a:lstStyle/>
        <a:p>
          <a:endParaRPr lang="zh-CN" altLang="en-US"/>
        </a:p>
      </dgm:t>
    </dgm:pt>
    <dgm:pt modelId="{2E866B26-C1CB-40DA-B28D-021409A315A1}" type="pres">
      <dgm:prSet presAssocID="{8B4190D1-D25D-4CF9-A730-E41964B5BD4E}" presName="Name0" presStyleCnt="0">
        <dgm:presLayoutVars>
          <dgm:chMax val="7"/>
          <dgm:chPref val="7"/>
          <dgm:dir/>
        </dgm:presLayoutVars>
      </dgm:prSet>
      <dgm:spPr/>
      <dgm:t>
        <a:bodyPr/>
        <a:lstStyle/>
        <a:p>
          <a:endParaRPr lang="zh-CN" altLang="en-US"/>
        </a:p>
      </dgm:t>
    </dgm:pt>
    <dgm:pt modelId="{170C2D9E-BE76-407F-89D1-C208E9C0BCF6}" type="pres">
      <dgm:prSet presAssocID="{8B4190D1-D25D-4CF9-A730-E41964B5BD4E}" presName="Name1" presStyleCnt="0"/>
      <dgm:spPr/>
    </dgm:pt>
    <dgm:pt modelId="{D8AE00A6-15FE-440D-BD83-B43612A6E43D}" type="pres">
      <dgm:prSet presAssocID="{8B4190D1-D25D-4CF9-A730-E41964B5BD4E}" presName="cycle" presStyleCnt="0"/>
      <dgm:spPr/>
    </dgm:pt>
    <dgm:pt modelId="{859E1CB3-9ABB-4CBB-AFE8-41108EFB94D5}" type="pres">
      <dgm:prSet presAssocID="{8B4190D1-D25D-4CF9-A730-E41964B5BD4E}" presName="srcNode" presStyleLbl="node1" presStyleIdx="0" presStyleCnt="5"/>
      <dgm:spPr/>
    </dgm:pt>
    <dgm:pt modelId="{790E947A-CB20-4932-ADB9-64793DE8D3E8}" type="pres">
      <dgm:prSet presAssocID="{8B4190D1-D25D-4CF9-A730-E41964B5BD4E}" presName="conn" presStyleLbl="parChTrans1D2" presStyleIdx="0" presStyleCnt="1" custLinFactNeighborX="190" custLinFactNeighborY="1096"/>
      <dgm:spPr/>
      <dgm:t>
        <a:bodyPr/>
        <a:lstStyle/>
        <a:p>
          <a:endParaRPr lang="zh-CN" altLang="en-US"/>
        </a:p>
      </dgm:t>
    </dgm:pt>
    <dgm:pt modelId="{08A88977-C2A8-44AD-B3FA-80B7F149F6B0}" type="pres">
      <dgm:prSet presAssocID="{8B4190D1-D25D-4CF9-A730-E41964B5BD4E}" presName="extraNode" presStyleLbl="node1" presStyleIdx="0" presStyleCnt="5"/>
      <dgm:spPr/>
    </dgm:pt>
    <dgm:pt modelId="{7D48D149-7DB0-42F8-ADD7-24A7CDC08054}" type="pres">
      <dgm:prSet presAssocID="{8B4190D1-D25D-4CF9-A730-E41964B5BD4E}" presName="dstNode" presStyleLbl="node1" presStyleIdx="0" presStyleCnt="5"/>
      <dgm:spPr/>
    </dgm:pt>
    <dgm:pt modelId="{831AE508-9EA1-4B05-99BD-803DF5419825}" type="pres">
      <dgm:prSet presAssocID="{262AB7B7-B2B3-4B70-BDD0-93579F9BF318}" presName="text_1" presStyleLbl="node1" presStyleIdx="0" presStyleCnt="5" custScaleY="94901">
        <dgm:presLayoutVars>
          <dgm:bulletEnabled val="1"/>
        </dgm:presLayoutVars>
      </dgm:prSet>
      <dgm:spPr>
        <a:prstGeom prst="flowChartAlternateProcess">
          <a:avLst/>
        </a:prstGeom>
      </dgm:spPr>
      <dgm:t>
        <a:bodyPr/>
        <a:lstStyle/>
        <a:p>
          <a:endParaRPr lang="zh-CN" altLang="en-US"/>
        </a:p>
      </dgm:t>
    </dgm:pt>
    <dgm:pt modelId="{FA7F95E9-9EF5-4593-BD49-9A8AE864C338}" type="pres">
      <dgm:prSet presAssocID="{262AB7B7-B2B3-4B70-BDD0-93579F9BF318}" presName="accent_1" presStyleCnt="0"/>
      <dgm:spPr/>
    </dgm:pt>
    <dgm:pt modelId="{3A3D80BA-7E43-40D9-84CA-F3D999C52475}" type="pres">
      <dgm:prSet presAssocID="{262AB7B7-B2B3-4B70-BDD0-93579F9BF318}" presName="accentRepeatNode" presStyleLbl="solidFgAcc1" presStyleIdx="0" presStyleCnt="5"/>
      <dgm:spPr/>
      <dgm:t>
        <a:bodyPr/>
        <a:lstStyle/>
        <a:p>
          <a:endParaRPr lang="zh-CN" altLang="en-US"/>
        </a:p>
      </dgm:t>
    </dgm:pt>
    <dgm:pt modelId="{D58DBEE7-744F-4D89-8ADB-F4F2A0A19517}" type="pres">
      <dgm:prSet presAssocID="{F11849A2-983F-43AA-A2FC-D3E8B0229A0E}" presName="text_2" presStyleLbl="node1" presStyleIdx="1" presStyleCnt="5" custScaleX="98090" custScaleY="92654" custLinFactNeighborX="156" custLinFactNeighborY="-19234">
        <dgm:presLayoutVars>
          <dgm:bulletEnabled val="1"/>
        </dgm:presLayoutVars>
      </dgm:prSet>
      <dgm:spPr/>
      <dgm:t>
        <a:bodyPr/>
        <a:lstStyle/>
        <a:p>
          <a:endParaRPr lang="zh-CN" altLang="en-US"/>
        </a:p>
      </dgm:t>
    </dgm:pt>
    <dgm:pt modelId="{67265514-8915-4795-B7C1-DE4D18F9D56C}" type="pres">
      <dgm:prSet presAssocID="{F11849A2-983F-43AA-A2FC-D3E8B0229A0E}" presName="accent_2" presStyleCnt="0"/>
      <dgm:spPr/>
    </dgm:pt>
    <dgm:pt modelId="{9A0159E8-8630-4D5D-8EA5-E1E49362DC08}" type="pres">
      <dgm:prSet presAssocID="{F11849A2-983F-43AA-A2FC-D3E8B0229A0E}" presName="accentRepeatNode" presStyleLbl="solidFgAcc1" presStyleIdx="1" presStyleCnt="5" custScaleX="80199" custScaleY="81125" custLinFactNeighborX="-5439" custLinFactNeighborY="-15842"/>
      <dgm:spPr/>
    </dgm:pt>
    <dgm:pt modelId="{F23FCCDD-5E96-499A-8C57-8F507E06561B}" type="pres">
      <dgm:prSet presAssocID="{BEAE3EDB-53E5-4797-B227-B14CFE2EC1E4}" presName="text_3" presStyleLbl="node1" presStyleIdx="2" presStyleCnt="5" custScaleX="99192" custScaleY="88481" custLinFactNeighborX="-1110" custLinFactNeighborY="-23059">
        <dgm:presLayoutVars>
          <dgm:bulletEnabled val="1"/>
        </dgm:presLayoutVars>
      </dgm:prSet>
      <dgm:spPr/>
      <dgm:t>
        <a:bodyPr/>
        <a:lstStyle/>
        <a:p>
          <a:endParaRPr lang="zh-CN" altLang="en-US"/>
        </a:p>
      </dgm:t>
    </dgm:pt>
    <dgm:pt modelId="{9B834F31-DC03-4892-A693-9C349A1D171A}" type="pres">
      <dgm:prSet presAssocID="{BEAE3EDB-53E5-4797-B227-B14CFE2EC1E4}" presName="accent_3" presStyleCnt="0"/>
      <dgm:spPr/>
    </dgm:pt>
    <dgm:pt modelId="{D78A21F7-B19D-4B6D-BB8D-469DE7072746}" type="pres">
      <dgm:prSet presAssocID="{BEAE3EDB-53E5-4797-B227-B14CFE2EC1E4}" presName="accentRepeatNode" presStyleLbl="solidFgAcc1" presStyleIdx="2" presStyleCnt="5" custScaleX="76517" custScaleY="75587" custLinFactNeighborX="-3375" custLinFactNeighborY="-20069"/>
      <dgm:spPr/>
    </dgm:pt>
    <dgm:pt modelId="{1294CD0F-C428-489B-9A56-E7C308BEA0CB}" type="pres">
      <dgm:prSet presAssocID="{D2982E5A-EB26-4D99-8A12-4BF768C5BAEF}" presName="text_4" presStyleLbl="node1" presStyleIdx="3" presStyleCnt="5" custScaleX="98035" custScaleY="82345" custLinFactNeighborX="-336" custLinFactNeighborY="-25262">
        <dgm:presLayoutVars>
          <dgm:bulletEnabled val="1"/>
        </dgm:presLayoutVars>
      </dgm:prSet>
      <dgm:spPr/>
      <dgm:t>
        <a:bodyPr/>
        <a:lstStyle/>
        <a:p>
          <a:endParaRPr lang="zh-CN" altLang="en-US"/>
        </a:p>
      </dgm:t>
    </dgm:pt>
    <dgm:pt modelId="{1E155031-CEA2-470A-A5CE-367F04F3A153}" type="pres">
      <dgm:prSet presAssocID="{D2982E5A-EB26-4D99-8A12-4BF768C5BAEF}" presName="accent_4" presStyleCnt="0"/>
      <dgm:spPr/>
    </dgm:pt>
    <dgm:pt modelId="{3A1DFC7B-D986-4D38-BBD1-15D9DDDA39A4}" type="pres">
      <dgm:prSet presAssocID="{D2982E5A-EB26-4D99-8A12-4BF768C5BAEF}" presName="accentRepeatNode" presStyleLbl="solidFgAcc1" presStyleIdx="3" presStyleCnt="5" custScaleX="77984" custScaleY="74852" custLinFactNeighborX="1831" custLinFactNeighborY="-20017"/>
      <dgm:spPr/>
      <dgm:t>
        <a:bodyPr/>
        <a:lstStyle/>
        <a:p>
          <a:endParaRPr lang="zh-CN" altLang="en-US"/>
        </a:p>
      </dgm:t>
    </dgm:pt>
    <dgm:pt modelId="{D7E613A3-A910-4E95-8D69-5E0F3BC89914}" type="pres">
      <dgm:prSet presAssocID="{0824D096-4830-4653-A4F1-FA43BE5CB725}" presName="text_5" presStyleLbl="node1" presStyleIdx="4" presStyleCnt="5" custScaleX="98370" custScaleY="91385" custLinFactNeighborX="-172" custLinFactNeighborY="-23358">
        <dgm:presLayoutVars>
          <dgm:bulletEnabled val="1"/>
        </dgm:presLayoutVars>
      </dgm:prSet>
      <dgm:spPr/>
      <dgm:t>
        <a:bodyPr/>
        <a:lstStyle/>
        <a:p>
          <a:endParaRPr lang="zh-CN" altLang="en-US"/>
        </a:p>
      </dgm:t>
    </dgm:pt>
    <dgm:pt modelId="{6FB7E958-91A9-4E94-AC29-D888A3427262}" type="pres">
      <dgm:prSet presAssocID="{0824D096-4830-4653-A4F1-FA43BE5CB725}" presName="accent_5" presStyleCnt="0"/>
      <dgm:spPr/>
    </dgm:pt>
    <dgm:pt modelId="{0F517929-54DA-4C04-867B-FDACC52E75C1}" type="pres">
      <dgm:prSet presAssocID="{0824D096-4830-4653-A4F1-FA43BE5CB725}" presName="accentRepeatNode" presStyleLbl="solidFgAcc1" presStyleIdx="4" presStyleCnt="5" custLinFactNeighborX="7271" custLinFactNeighborY="-20532"/>
      <dgm:spPr/>
    </dgm:pt>
  </dgm:ptLst>
  <dgm:cxnLst>
    <dgm:cxn modelId="{35DD0F6E-9924-4F53-910C-1D49BBD0759A}" type="presOf" srcId="{D2982E5A-EB26-4D99-8A12-4BF768C5BAEF}" destId="{1294CD0F-C428-489B-9A56-E7C308BEA0CB}" srcOrd="0" destOrd="0" presId="urn:microsoft.com/office/officeart/2008/layout/VerticalCurvedList"/>
    <dgm:cxn modelId="{5F3C4175-5FBB-4ADE-88AC-AA5813FD70C8}" srcId="{8B4190D1-D25D-4CF9-A730-E41964B5BD4E}" destId="{BEAE3EDB-53E5-4797-B227-B14CFE2EC1E4}" srcOrd="2" destOrd="0" parTransId="{F5123B97-8D57-45A6-ABA0-73A6FFC68019}" sibTransId="{2375AFDB-A86A-4C05-AA86-AA6E4FA2CABD}"/>
    <dgm:cxn modelId="{5A29317F-CF08-4703-9586-A6A49A9DDD03}" srcId="{8B4190D1-D25D-4CF9-A730-E41964B5BD4E}" destId="{F11849A2-983F-43AA-A2FC-D3E8B0229A0E}" srcOrd="1" destOrd="0" parTransId="{8B84538B-DA45-4DD6-99DC-9CA2E344DC5B}" sibTransId="{96189B2F-D6A5-449F-B5A0-92ED1AD911AD}"/>
    <dgm:cxn modelId="{234EFB56-CCEA-480C-A710-6A92C4782500}" type="presOf" srcId="{8B4190D1-D25D-4CF9-A730-E41964B5BD4E}" destId="{2E866B26-C1CB-40DA-B28D-021409A315A1}" srcOrd="0" destOrd="0" presId="urn:microsoft.com/office/officeart/2008/layout/VerticalCurvedList"/>
    <dgm:cxn modelId="{49E7CED1-82AB-4E23-8CAB-E64A6B6432AA}" srcId="{8B4190D1-D25D-4CF9-A730-E41964B5BD4E}" destId="{D2982E5A-EB26-4D99-8A12-4BF768C5BAEF}" srcOrd="3" destOrd="0" parTransId="{E02C7A51-EE02-44C2-93F0-6E75386EAFFE}" sibTransId="{D5D63FB6-BCA7-466C-96A7-DD3C1282D128}"/>
    <dgm:cxn modelId="{1E94DC4F-C8DC-42E9-B232-EEADCEF4DE8D}" srcId="{8B4190D1-D25D-4CF9-A730-E41964B5BD4E}" destId="{0824D096-4830-4653-A4F1-FA43BE5CB725}" srcOrd="4" destOrd="0" parTransId="{F40E55B6-0998-4D6B-8C1A-9E5E6703B9B6}" sibTransId="{352CE671-54CD-41EF-8D21-000C816E63B5}"/>
    <dgm:cxn modelId="{48891AEA-685D-4E40-8564-8568E101CD9F}" type="presOf" srcId="{262AB7B7-B2B3-4B70-BDD0-93579F9BF318}" destId="{831AE508-9EA1-4B05-99BD-803DF5419825}" srcOrd="0" destOrd="0" presId="urn:microsoft.com/office/officeart/2008/layout/VerticalCurvedList"/>
    <dgm:cxn modelId="{7718CC9A-DE7F-4E45-88EF-03FAE485028A}" type="presOf" srcId="{BEAE3EDB-53E5-4797-B227-B14CFE2EC1E4}" destId="{F23FCCDD-5E96-499A-8C57-8F507E06561B}" srcOrd="0" destOrd="0" presId="urn:microsoft.com/office/officeart/2008/layout/VerticalCurvedList"/>
    <dgm:cxn modelId="{82551323-8F22-428A-A770-FF1EE2D2658B}" type="presOf" srcId="{0824D096-4830-4653-A4F1-FA43BE5CB725}" destId="{D7E613A3-A910-4E95-8D69-5E0F3BC89914}" srcOrd="0" destOrd="0" presId="urn:microsoft.com/office/officeart/2008/layout/VerticalCurvedList"/>
    <dgm:cxn modelId="{55315A29-6C13-4D68-BFF8-528C92099584}" type="presOf" srcId="{B5D045AE-A58A-4630-A308-E32FBF0FEE76}" destId="{790E947A-CB20-4932-ADB9-64793DE8D3E8}" srcOrd="0" destOrd="0" presId="urn:microsoft.com/office/officeart/2008/layout/VerticalCurvedList"/>
    <dgm:cxn modelId="{9363BBDA-C014-4274-AD0D-66DBE4A6EB75}" type="presOf" srcId="{F11849A2-983F-43AA-A2FC-D3E8B0229A0E}" destId="{D58DBEE7-744F-4D89-8ADB-F4F2A0A19517}" srcOrd="0" destOrd="0" presId="urn:microsoft.com/office/officeart/2008/layout/VerticalCurvedList"/>
    <dgm:cxn modelId="{236AFD26-71D2-4F28-ADA7-13F00C49E2E9}" srcId="{8B4190D1-D25D-4CF9-A730-E41964B5BD4E}" destId="{262AB7B7-B2B3-4B70-BDD0-93579F9BF318}" srcOrd="0" destOrd="0" parTransId="{7773A4F9-D827-44EE-83A8-1ED9BA1E8F88}" sibTransId="{B5D045AE-A58A-4630-A308-E32FBF0FEE76}"/>
    <dgm:cxn modelId="{9BB524B1-FDE0-427F-908C-EA5F879A6FD9}" type="presParOf" srcId="{2E866B26-C1CB-40DA-B28D-021409A315A1}" destId="{170C2D9E-BE76-407F-89D1-C208E9C0BCF6}" srcOrd="0" destOrd="0" presId="urn:microsoft.com/office/officeart/2008/layout/VerticalCurvedList"/>
    <dgm:cxn modelId="{43219F97-3902-4FA9-BA40-AAF7A68BB03B}" type="presParOf" srcId="{170C2D9E-BE76-407F-89D1-C208E9C0BCF6}" destId="{D8AE00A6-15FE-440D-BD83-B43612A6E43D}" srcOrd="0" destOrd="0" presId="urn:microsoft.com/office/officeart/2008/layout/VerticalCurvedList"/>
    <dgm:cxn modelId="{C50812D9-B40B-4A0A-BF0C-E6DF91D4E241}" type="presParOf" srcId="{D8AE00A6-15FE-440D-BD83-B43612A6E43D}" destId="{859E1CB3-9ABB-4CBB-AFE8-41108EFB94D5}" srcOrd="0" destOrd="0" presId="urn:microsoft.com/office/officeart/2008/layout/VerticalCurvedList"/>
    <dgm:cxn modelId="{83A23C17-04C6-401E-B2F6-C622A9A013A7}" type="presParOf" srcId="{D8AE00A6-15FE-440D-BD83-B43612A6E43D}" destId="{790E947A-CB20-4932-ADB9-64793DE8D3E8}" srcOrd="1" destOrd="0" presId="urn:microsoft.com/office/officeart/2008/layout/VerticalCurvedList"/>
    <dgm:cxn modelId="{CE2BDF71-A85D-485D-B8A7-C471019B6BFD}" type="presParOf" srcId="{D8AE00A6-15FE-440D-BD83-B43612A6E43D}" destId="{08A88977-C2A8-44AD-B3FA-80B7F149F6B0}" srcOrd="2" destOrd="0" presId="urn:microsoft.com/office/officeart/2008/layout/VerticalCurvedList"/>
    <dgm:cxn modelId="{8DAC635B-D0B1-4462-8810-A152BDB03986}" type="presParOf" srcId="{D8AE00A6-15FE-440D-BD83-B43612A6E43D}" destId="{7D48D149-7DB0-42F8-ADD7-24A7CDC08054}" srcOrd="3" destOrd="0" presId="urn:microsoft.com/office/officeart/2008/layout/VerticalCurvedList"/>
    <dgm:cxn modelId="{3758C74C-334C-4B04-B276-0DBA800709B4}" type="presParOf" srcId="{170C2D9E-BE76-407F-89D1-C208E9C0BCF6}" destId="{831AE508-9EA1-4B05-99BD-803DF5419825}" srcOrd="1" destOrd="0" presId="urn:microsoft.com/office/officeart/2008/layout/VerticalCurvedList"/>
    <dgm:cxn modelId="{71BD94BB-4C38-4999-87F4-08B215762A52}" type="presParOf" srcId="{170C2D9E-BE76-407F-89D1-C208E9C0BCF6}" destId="{FA7F95E9-9EF5-4593-BD49-9A8AE864C338}" srcOrd="2" destOrd="0" presId="urn:microsoft.com/office/officeart/2008/layout/VerticalCurvedList"/>
    <dgm:cxn modelId="{610A2CF6-F47F-4276-991C-5999B0C45A18}" type="presParOf" srcId="{FA7F95E9-9EF5-4593-BD49-9A8AE864C338}" destId="{3A3D80BA-7E43-40D9-84CA-F3D999C52475}" srcOrd="0" destOrd="0" presId="urn:microsoft.com/office/officeart/2008/layout/VerticalCurvedList"/>
    <dgm:cxn modelId="{21B6497C-2FE6-441F-BFA3-168542BE6DBC}" type="presParOf" srcId="{170C2D9E-BE76-407F-89D1-C208E9C0BCF6}" destId="{D58DBEE7-744F-4D89-8ADB-F4F2A0A19517}" srcOrd="3" destOrd="0" presId="urn:microsoft.com/office/officeart/2008/layout/VerticalCurvedList"/>
    <dgm:cxn modelId="{56DF948C-40E2-471B-8A29-DBDE2FAC4D16}" type="presParOf" srcId="{170C2D9E-BE76-407F-89D1-C208E9C0BCF6}" destId="{67265514-8915-4795-B7C1-DE4D18F9D56C}" srcOrd="4" destOrd="0" presId="urn:microsoft.com/office/officeart/2008/layout/VerticalCurvedList"/>
    <dgm:cxn modelId="{0A3D767F-0DD6-4FE2-83E7-E364743426E9}" type="presParOf" srcId="{67265514-8915-4795-B7C1-DE4D18F9D56C}" destId="{9A0159E8-8630-4D5D-8EA5-E1E49362DC08}" srcOrd="0" destOrd="0" presId="urn:microsoft.com/office/officeart/2008/layout/VerticalCurvedList"/>
    <dgm:cxn modelId="{F3FF7CE9-90A4-4A75-8CDC-43EC63B5C393}" type="presParOf" srcId="{170C2D9E-BE76-407F-89D1-C208E9C0BCF6}" destId="{F23FCCDD-5E96-499A-8C57-8F507E06561B}" srcOrd="5" destOrd="0" presId="urn:microsoft.com/office/officeart/2008/layout/VerticalCurvedList"/>
    <dgm:cxn modelId="{C9E9CB6C-B23C-4EC9-83BE-2FC32FCC14E6}" type="presParOf" srcId="{170C2D9E-BE76-407F-89D1-C208E9C0BCF6}" destId="{9B834F31-DC03-4892-A693-9C349A1D171A}" srcOrd="6" destOrd="0" presId="urn:microsoft.com/office/officeart/2008/layout/VerticalCurvedList"/>
    <dgm:cxn modelId="{9A844F23-1E28-49C6-B56B-66D3616433F6}" type="presParOf" srcId="{9B834F31-DC03-4892-A693-9C349A1D171A}" destId="{D78A21F7-B19D-4B6D-BB8D-469DE7072746}" srcOrd="0" destOrd="0" presId="urn:microsoft.com/office/officeart/2008/layout/VerticalCurvedList"/>
    <dgm:cxn modelId="{1F25EC5F-C73F-4FE9-8413-0984D9AE98CF}" type="presParOf" srcId="{170C2D9E-BE76-407F-89D1-C208E9C0BCF6}" destId="{1294CD0F-C428-489B-9A56-E7C308BEA0CB}" srcOrd="7" destOrd="0" presId="urn:microsoft.com/office/officeart/2008/layout/VerticalCurvedList"/>
    <dgm:cxn modelId="{26D21145-3D57-4FC8-AB00-044D7FF72181}" type="presParOf" srcId="{170C2D9E-BE76-407F-89D1-C208E9C0BCF6}" destId="{1E155031-CEA2-470A-A5CE-367F04F3A153}" srcOrd="8" destOrd="0" presId="urn:microsoft.com/office/officeart/2008/layout/VerticalCurvedList"/>
    <dgm:cxn modelId="{72C862B0-E49C-4FFF-9826-7BB65ABCBC75}" type="presParOf" srcId="{1E155031-CEA2-470A-A5CE-367F04F3A153}" destId="{3A1DFC7B-D986-4D38-BBD1-15D9DDDA39A4}" srcOrd="0" destOrd="0" presId="urn:microsoft.com/office/officeart/2008/layout/VerticalCurvedList"/>
    <dgm:cxn modelId="{1CEBDDCC-36D8-4D10-9023-065659B991E7}" type="presParOf" srcId="{170C2D9E-BE76-407F-89D1-C208E9C0BCF6}" destId="{D7E613A3-A910-4E95-8D69-5E0F3BC89914}" srcOrd="9" destOrd="0" presId="urn:microsoft.com/office/officeart/2008/layout/VerticalCurvedList"/>
    <dgm:cxn modelId="{47C9C9C8-CD45-4FD1-87C4-7F948828C78F}" type="presParOf" srcId="{170C2D9E-BE76-407F-89D1-C208E9C0BCF6}" destId="{6FB7E958-91A9-4E94-AC29-D888A3427262}" srcOrd="10" destOrd="0" presId="urn:microsoft.com/office/officeart/2008/layout/VerticalCurvedList"/>
    <dgm:cxn modelId="{20677F83-1B38-4D68-8985-553C46F02E1F}" type="presParOf" srcId="{6FB7E958-91A9-4E94-AC29-D888A3427262}" destId="{0F517929-54DA-4C04-867B-FDACC52E75C1}"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0E947A-CB20-4932-ADB9-64793DE8D3E8}">
      <dsp:nvSpPr>
        <dsp:cNvPr id="0" name=""/>
        <dsp:cNvSpPr/>
      </dsp:nvSpPr>
      <dsp:spPr>
        <a:xfrm>
          <a:off x="-6113123" y="-857474"/>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1AE508-9EA1-4B05-99BD-803DF5419825}">
      <dsp:nvSpPr>
        <dsp:cNvPr id="0" name=""/>
        <dsp:cNvSpPr/>
      </dsp:nvSpPr>
      <dsp:spPr>
        <a:xfrm>
          <a:off x="509717" y="355832"/>
          <a:ext cx="10157902" cy="643001"/>
        </a:xfrm>
        <a:prstGeom prst="flowChartAlternateProcess">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solidFill>
              <a:latin typeface="Times New Roman" panose="02020603050405020304" pitchFamily="18" charset="0"/>
              <a:cs typeface="Times New Roman" panose="02020603050405020304" pitchFamily="18" charset="0"/>
            </a:rPr>
            <a:t>1.</a:t>
          </a:r>
          <a:r>
            <a:rPr lang="zh-CN" altLang="en-US" sz="2500" kern="1200" dirty="0" smtClean="0">
              <a:solidFill>
                <a:schemeClr val="bg1"/>
              </a:solidFill>
            </a:rPr>
            <a:t>绪论</a:t>
          </a:r>
          <a:endParaRPr lang="zh-CN" altLang="en-US" sz="2500" kern="1200" dirty="0">
            <a:solidFill>
              <a:schemeClr val="bg1"/>
            </a:solidFill>
          </a:endParaRPr>
        </a:p>
      </dsp:txBody>
      <dsp:txXfrm>
        <a:off x="509717" y="355832"/>
        <a:ext cx="10157902" cy="643001"/>
      </dsp:txXfrm>
    </dsp:sp>
    <dsp:sp modelId="{3A3D80BA-7E43-40D9-84CA-F3D999C52475}">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8DBEE7-744F-4D89-8ADB-F4F2A0A19517}">
      <dsp:nvSpPr>
        <dsp:cNvPr id="0" name=""/>
        <dsp:cNvSpPr/>
      </dsp:nvSpPr>
      <dsp:spPr>
        <a:xfrm>
          <a:off x="1102690" y="1249124"/>
          <a:ext cx="9487647" cy="6277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solidFill>
                <a:schemeClr val="bg1"/>
              </a:solidFill>
              <a:latin typeface="Times New Roman" panose="02020603050405020304" pitchFamily="18" charset="0"/>
              <a:cs typeface="Times New Roman" panose="02020603050405020304" pitchFamily="18" charset="0"/>
            </a:rPr>
            <a:t>2.</a:t>
          </a:r>
          <a:r>
            <a:rPr lang="en-US" sz="2500" kern="1200" dirty="0" smtClean="0"/>
            <a:t>BIN</a:t>
          </a:r>
          <a:r>
            <a:rPr lang="zh-CN" sz="2500" kern="1200" dirty="0" smtClean="0">
              <a:effectLst/>
              <a:latin typeface="Calibri"/>
              <a:ea typeface="宋体"/>
              <a:cs typeface="Times New Roman"/>
            </a:rPr>
            <a:t>基于</a:t>
          </a:r>
          <a:r>
            <a:rPr lang="en-US" sz="2500" kern="1200" dirty="0" smtClean="0">
              <a:effectLst/>
              <a:latin typeface="Calibri"/>
              <a:ea typeface="宋体"/>
              <a:cs typeface="Times New Roman"/>
            </a:rPr>
            <a:t>BING</a:t>
          </a:r>
          <a:r>
            <a:rPr lang="zh-CN" sz="2500" kern="1200" dirty="0" smtClean="0">
              <a:effectLst/>
              <a:latin typeface="Calibri"/>
              <a:ea typeface="宋体"/>
              <a:cs typeface="Times New Roman"/>
            </a:rPr>
            <a:t>和</a:t>
          </a:r>
          <a:r>
            <a:rPr lang="en-US" sz="2500" kern="1200" dirty="0" smtClean="0">
              <a:effectLst/>
              <a:latin typeface="Calibri"/>
              <a:ea typeface="宋体"/>
              <a:cs typeface="Times New Roman"/>
            </a:rPr>
            <a:t>C4</a:t>
          </a:r>
          <a:r>
            <a:rPr lang="zh-CN" sz="2500" kern="1200" dirty="0" smtClean="0">
              <a:effectLst/>
              <a:latin typeface="Calibri"/>
              <a:ea typeface="宋体"/>
              <a:cs typeface="Times New Roman"/>
            </a:rPr>
            <a:t>的行人检测在</a:t>
          </a:r>
          <a:r>
            <a:rPr lang="en-US" sz="2500" kern="1200" dirty="0" smtClean="0">
              <a:effectLst/>
              <a:latin typeface="Calibri"/>
              <a:ea typeface="宋体"/>
              <a:cs typeface="Times New Roman"/>
            </a:rPr>
            <a:t>TX1</a:t>
          </a:r>
          <a:r>
            <a:rPr lang="zh-CN" sz="2500" kern="1200" dirty="0" smtClean="0">
              <a:effectLst/>
              <a:latin typeface="Calibri"/>
              <a:ea typeface="宋体"/>
              <a:cs typeface="Times New Roman"/>
            </a:rPr>
            <a:t>上的</a:t>
          </a:r>
          <a:r>
            <a:rPr lang="en-US" sz="2500" kern="1200" dirty="0" smtClean="0">
              <a:effectLst/>
              <a:latin typeface="Calibri"/>
              <a:ea typeface="宋体"/>
              <a:cs typeface="Times New Roman"/>
            </a:rPr>
            <a:t>s</a:t>
          </a:r>
          <a:r>
            <a:rPr lang="zh-CN" sz="2500" kern="1200" dirty="0" smtClean="0">
              <a:effectLst/>
              <a:latin typeface="Calibri"/>
              <a:ea typeface="宋体"/>
              <a:cs typeface="Times New Roman"/>
            </a:rPr>
            <a:t>实现</a:t>
          </a:r>
          <a:r>
            <a:rPr lang="en-US" sz="2500" kern="1200" dirty="0" smtClean="0"/>
            <a:t>G</a:t>
          </a:r>
          <a:r>
            <a:rPr lang="zh-CN" sz="2500" kern="1200" dirty="0" smtClean="0"/>
            <a:t>似物性算法原理</a:t>
          </a:r>
          <a:endParaRPr lang="zh-CN" altLang="en-US" sz="2500" kern="1200" dirty="0">
            <a:solidFill>
              <a:schemeClr val="tx1"/>
            </a:solidFill>
            <a:latin typeface="Times New Roman" panose="02020603050405020304" pitchFamily="18" charset="0"/>
            <a:cs typeface="Times New Roman" panose="02020603050405020304" pitchFamily="18" charset="0"/>
          </a:endParaRPr>
        </a:p>
      </dsp:txBody>
      <dsp:txXfrm>
        <a:off x="1102690" y="1249124"/>
        <a:ext cx="9487647" cy="627777"/>
      </dsp:txXfrm>
    </dsp:sp>
    <dsp:sp modelId="{9A0159E8-8630-4D5D-8EA5-E1E49362DC08}">
      <dsp:nvSpPr>
        <dsp:cNvPr id="0" name=""/>
        <dsp:cNvSpPr/>
      </dsp:nvSpPr>
      <dsp:spPr>
        <a:xfrm>
          <a:off x="609547" y="1215622"/>
          <a:ext cx="679235" cy="6870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3FCCDD-5E96-499A-8C57-8F507E06561B}">
      <dsp:nvSpPr>
        <dsp:cNvPr id="0" name=""/>
        <dsp:cNvSpPr/>
      </dsp:nvSpPr>
      <dsp:spPr>
        <a:xfrm>
          <a:off x="1077008" y="2253345"/>
          <a:ext cx="9446427" cy="5995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t>3.</a:t>
          </a:r>
          <a:r>
            <a:rPr lang="zh-CN" sz="2500" kern="1200" dirty="0" smtClean="0"/>
            <a:t>基于</a:t>
          </a:r>
          <a:r>
            <a:rPr lang="en-US" sz="2500" kern="1200" dirty="0" smtClean="0"/>
            <a:t>CENTRIST</a:t>
          </a:r>
          <a:r>
            <a:rPr lang="zh-CN" sz="2500" kern="1200" dirty="0" smtClean="0"/>
            <a:t>特征的行人检测算法原理</a:t>
          </a:r>
          <a:endParaRPr lang="zh-CN" sz="2500" b="0" kern="1200" dirty="0">
            <a:solidFill>
              <a:schemeClr val="tx1"/>
            </a:solidFill>
          </a:endParaRPr>
        </a:p>
      </dsp:txBody>
      <dsp:txXfrm>
        <a:off x="1077008" y="2253345"/>
        <a:ext cx="9446427" cy="599503"/>
      </dsp:txXfrm>
    </dsp:sp>
    <dsp:sp modelId="{D78A21F7-B19D-4B6D-BB8D-469DE7072746}">
      <dsp:nvSpPr>
        <dsp:cNvPr id="0" name=""/>
        <dsp:cNvSpPr/>
      </dsp:nvSpPr>
      <dsp:spPr>
        <a:xfrm>
          <a:off x="791633" y="2219274"/>
          <a:ext cx="648051" cy="64017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94CD0F-C428-489B-9A56-E7C308BEA0CB}">
      <dsp:nvSpPr>
        <dsp:cNvPr id="0" name=""/>
        <dsp:cNvSpPr/>
      </dsp:nvSpPr>
      <dsp:spPr>
        <a:xfrm>
          <a:off x="1057762" y="3275206"/>
          <a:ext cx="9482327" cy="557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solidFill>
              <a:latin typeface="Times New Roman" panose="02020603050405020304" pitchFamily="18" charset="0"/>
              <a:cs typeface="Times New Roman" panose="02020603050405020304" pitchFamily="18" charset="0"/>
            </a:rPr>
            <a:t>4.</a:t>
          </a:r>
          <a:r>
            <a:rPr lang="zh-CN" sz="2500" kern="1200" dirty="0" smtClean="0"/>
            <a:t>基于</a:t>
          </a:r>
          <a:r>
            <a:rPr lang="en-US" sz="2500" kern="1200" dirty="0" smtClean="0"/>
            <a:t>BING</a:t>
          </a:r>
          <a:r>
            <a:rPr lang="zh-CN" sz="2500" kern="1200" dirty="0" smtClean="0"/>
            <a:t>和</a:t>
          </a:r>
          <a:r>
            <a:rPr lang="en-US" sz="2500" kern="1200" dirty="0" smtClean="0"/>
            <a:t>C4</a:t>
          </a:r>
          <a:r>
            <a:rPr lang="zh-CN" sz="2500" kern="1200" dirty="0" smtClean="0"/>
            <a:t>的行人检测在</a:t>
          </a:r>
          <a:r>
            <a:rPr lang="en-US" sz="2500" kern="1200" dirty="0" smtClean="0"/>
            <a:t>TX1</a:t>
          </a:r>
          <a:r>
            <a:rPr lang="zh-CN" sz="2500" kern="1200" dirty="0" smtClean="0"/>
            <a:t>上的实现</a:t>
          </a:r>
          <a:endParaRPr lang="zh-CN" altLang="en-US" sz="2500" kern="1200" dirty="0">
            <a:solidFill>
              <a:schemeClr val="tx1"/>
            </a:solidFill>
          </a:endParaRPr>
        </a:p>
      </dsp:txBody>
      <dsp:txXfrm>
        <a:off x="1057762" y="3275206"/>
        <a:ext cx="9482327" cy="557928"/>
      </dsp:txXfrm>
    </dsp:sp>
    <dsp:sp modelId="{3A1DFC7B-D986-4D38-BBD1-15D9DDDA39A4}">
      <dsp:nvSpPr>
        <dsp:cNvPr id="0" name=""/>
        <dsp:cNvSpPr/>
      </dsp:nvSpPr>
      <dsp:spPr>
        <a:xfrm>
          <a:off x="680499" y="3238827"/>
          <a:ext cx="660475" cy="63394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E613A3-A910-4E95-8D69-5E0F3BC89914}">
      <dsp:nvSpPr>
        <dsp:cNvPr id="0" name=""/>
        <dsp:cNvSpPr/>
      </dsp:nvSpPr>
      <dsp:spPr>
        <a:xfrm>
          <a:off x="575032" y="4273481"/>
          <a:ext cx="9992328" cy="61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solidFill>
                <a:schemeClr val="bg1"/>
              </a:solidFill>
              <a:latin typeface="Times New Roman" panose="02020603050405020304" pitchFamily="18" charset="0"/>
              <a:cs typeface="Times New Roman" panose="02020603050405020304" pitchFamily="18" charset="0"/>
            </a:rPr>
            <a:t>   5.</a:t>
          </a:r>
          <a:r>
            <a:rPr lang="zh-CN" sz="2500" kern="1200" dirty="0" smtClean="0"/>
            <a:t>结论与展望</a:t>
          </a:r>
          <a:endParaRPr lang="zh-CN" altLang="en-US" sz="2500" kern="1200" dirty="0">
            <a:solidFill>
              <a:schemeClr val="bg1"/>
            </a:solidFill>
          </a:endParaRPr>
        </a:p>
      </dsp:txBody>
      <dsp:txXfrm>
        <a:off x="575032" y="4273481"/>
        <a:ext cx="9992328" cy="619179"/>
      </dsp:txXfrm>
    </dsp:sp>
    <dsp:sp modelId="{0F517929-54DA-4C04-867B-FDACC52E75C1}">
      <dsp:nvSpPr>
        <dsp:cNvPr id="0" name=""/>
        <dsp:cNvSpPr/>
      </dsp:nvSpPr>
      <dsp:spPr>
        <a:xfrm>
          <a:off x="147829" y="4143971"/>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CBBB9-5EAC-41B7-AE68-7057003E36B2}" type="datetimeFigureOut">
              <a:rPr lang="zh-CN" altLang="en-US" smtClean="0"/>
              <a:pPr/>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051C7-EF6A-4327-AEFA-8BF63D2C4274}" type="slidenum">
              <a:rPr lang="zh-CN" altLang="en-US" smtClean="0"/>
              <a:pPr/>
              <a:t>‹#›</a:t>
            </a:fld>
            <a:endParaRPr lang="zh-CN" altLang="en-US"/>
          </a:p>
        </p:txBody>
      </p:sp>
    </p:spTree>
    <p:extLst>
      <p:ext uri="{BB962C8B-B14F-4D97-AF65-F5344CB8AC3E}">
        <p14:creationId xmlns:p14="http://schemas.microsoft.com/office/powerpoint/2010/main" xmlns="" val="307416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各位老师，各位同学，大家下午好，我是王卫芳，首先非常感谢各位老师抽空来参加我的硕士毕业论文答辩，我的论文题目是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复合磁性催化剂的制备与表征，主要包括以下四个部分：</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1</a:t>
            </a:fld>
            <a:endParaRPr lang="zh-CN" altLang="en-US"/>
          </a:p>
        </p:txBody>
      </p:sp>
    </p:spTree>
    <p:extLst>
      <p:ext uri="{BB962C8B-B14F-4D97-AF65-F5344CB8AC3E}">
        <p14:creationId xmlns:p14="http://schemas.microsoft.com/office/powerpoint/2010/main" xmlns="" val="28066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因为</a:t>
            </a:r>
            <a:r>
              <a:rPr lang="en-US" altLang="zh-CN" sz="1200" kern="1200" dirty="0" smtClean="0">
                <a:solidFill>
                  <a:schemeClr val="tx1"/>
                </a:solidFill>
                <a:effectLst/>
                <a:latin typeface="+mn-lt"/>
                <a:ea typeface="+mn-ea"/>
                <a:cs typeface="+mn-cs"/>
              </a:rPr>
              <a:t>MnSO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含量低时，生成的</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结晶度不高，之后随着</a:t>
            </a:r>
            <a:r>
              <a:rPr lang="en-US" altLang="zh-CN" sz="1200" kern="1200" dirty="0" smtClean="0">
                <a:solidFill>
                  <a:schemeClr val="tx1"/>
                </a:solidFill>
                <a:effectLst/>
                <a:latin typeface="+mn-lt"/>
                <a:ea typeface="+mn-ea"/>
                <a:cs typeface="+mn-cs"/>
              </a:rPr>
              <a:t>MnSO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含量的增加，生成的</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结晶度增强，进而提高对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的降解效果；但是</a:t>
            </a:r>
            <a:r>
              <a:rPr lang="en-US" altLang="zh-CN" sz="1200" kern="1200" dirty="0" smtClean="0">
                <a:solidFill>
                  <a:schemeClr val="tx1"/>
                </a:solidFill>
                <a:effectLst/>
                <a:latin typeface="+mn-lt"/>
                <a:ea typeface="+mn-ea"/>
                <a:cs typeface="+mn-cs"/>
              </a:rPr>
              <a:t>MnSO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含量过高时，生成复合磁性催化剂的比表面积减小，对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的吸附减弱，进而降低对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的降解效果。因此，</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的降解率会随</a:t>
            </a:r>
            <a:r>
              <a:rPr lang="en-US" altLang="zh-CN" sz="1200" kern="1200" dirty="0" smtClean="0">
                <a:solidFill>
                  <a:schemeClr val="tx1"/>
                </a:solidFill>
                <a:effectLst/>
                <a:latin typeface="+mn-lt"/>
                <a:ea typeface="+mn-ea"/>
                <a:cs typeface="+mn-cs"/>
              </a:rPr>
              <a:t>MnSO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KMnO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的摩尔比的增加而先升高后降低。</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10</a:t>
            </a:fld>
            <a:endParaRPr lang="zh-CN" altLang="en-US"/>
          </a:p>
        </p:txBody>
      </p:sp>
    </p:spTree>
    <p:extLst>
      <p:ext uri="{BB962C8B-B14F-4D97-AF65-F5344CB8AC3E}">
        <p14:creationId xmlns:p14="http://schemas.microsoft.com/office/powerpoint/2010/main" xmlns="" val="3275537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第三个因素是</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的投加量，从图中可以看出，随着</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投加量的增加，</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的降解率逐渐升高，但是</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投加量超过</a:t>
            </a:r>
            <a:r>
              <a:rPr lang="en-US" altLang="zh-CN" sz="1200" kern="1200" dirty="0" smtClean="0">
                <a:solidFill>
                  <a:schemeClr val="tx1"/>
                </a:solidFill>
                <a:effectLst/>
                <a:latin typeface="+mn-lt"/>
                <a:ea typeface="+mn-ea"/>
                <a:cs typeface="+mn-cs"/>
              </a:rPr>
              <a:t>2mL</a:t>
            </a:r>
            <a:r>
              <a:rPr lang="zh-CN" altLang="zh-CN" sz="1200" kern="1200" dirty="0" smtClean="0">
                <a:solidFill>
                  <a:schemeClr val="tx1"/>
                </a:solidFill>
                <a:effectLst/>
                <a:latin typeface="+mn-lt"/>
                <a:ea typeface="+mn-ea"/>
                <a:cs typeface="+mn-cs"/>
              </a:rPr>
              <a:t>后，降解率增长缓慢，那是因为</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少量时，</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含量增多，产生的</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也随之增多，但是因为溶液中</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的含量一定，</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过多时，多余</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只能依靠缓慢的自降解来产生</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。所以为了提高</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的利用率，本实验中选择</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投加量为</a:t>
            </a:r>
            <a:r>
              <a:rPr lang="en-US" altLang="zh-CN" sz="1200" kern="1200" dirty="0" smtClean="0">
                <a:solidFill>
                  <a:schemeClr val="tx1"/>
                </a:solidFill>
                <a:effectLst/>
                <a:latin typeface="+mn-lt"/>
                <a:ea typeface="+mn-ea"/>
                <a:cs typeface="+mn-cs"/>
              </a:rPr>
              <a:t>2mL</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11</a:t>
            </a:fld>
            <a:endParaRPr lang="zh-CN" altLang="en-US"/>
          </a:p>
        </p:txBody>
      </p:sp>
    </p:spTree>
    <p:extLst>
      <p:ext uri="{BB962C8B-B14F-4D97-AF65-F5344CB8AC3E}">
        <p14:creationId xmlns:p14="http://schemas.microsoft.com/office/powerpoint/2010/main" xmlns="" val="3096390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XRD</a:t>
            </a:r>
            <a:r>
              <a:rPr lang="zh-CN" altLang="zh-CN" sz="1200" kern="1200" dirty="0" smtClean="0">
                <a:solidFill>
                  <a:schemeClr val="tx1"/>
                </a:solidFill>
                <a:effectLst/>
                <a:latin typeface="+mn-lt"/>
                <a:ea typeface="+mn-ea"/>
                <a:cs typeface="+mn-cs"/>
              </a:rPr>
              <a:t>：左边从下到上依次是制备</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和复合样品的</a:t>
            </a:r>
            <a:r>
              <a:rPr lang="en-US" altLang="zh-CN" sz="1200" kern="1200" dirty="0" smtClean="0">
                <a:solidFill>
                  <a:schemeClr val="tx1"/>
                </a:solidFill>
                <a:effectLst/>
                <a:latin typeface="+mn-lt"/>
                <a:ea typeface="+mn-ea"/>
                <a:cs typeface="+mn-cs"/>
              </a:rPr>
              <a:t>XRD</a:t>
            </a:r>
            <a:r>
              <a:rPr lang="zh-CN" altLang="zh-CN" sz="1200" kern="1200" dirty="0" smtClean="0">
                <a:solidFill>
                  <a:schemeClr val="tx1"/>
                </a:solidFill>
                <a:effectLst/>
                <a:latin typeface="+mn-lt"/>
                <a:ea typeface="+mn-ea"/>
                <a:cs typeface="+mn-cs"/>
              </a:rPr>
              <a:t>图谱，可以看出，制备的复合样品中同时存在</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的衍射吸收峰，表明所制备的复合样品是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复合磁性催化剂。</a:t>
            </a:r>
            <a:endParaRPr lang="en-US"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12</a:t>
            </a:fld>
            <a:endParaRPr lang="zh-CN" altLang="en-US"/>
          </a:p>
        </p:txBody>
      </p:sp>
    </p:spTree>
    <p:extLst>
      <p:ext uri="{BB962C8B-B14F-4D97-AF65-F5344CB8AC3E}">
        <p14:creationId xmlns:p14="http://schemas.microsoft.com/office/powerpoint/2010/main" xmlns="" val="250093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FT-IR</a:t>
            </a:r>
            <a:r>
              <a:rPr lang="zh-CN" altLang="zh-CN" sz="1200" kern="1200" dirty="0" smtClean="0">
                <a:solidFill>
                  <a:schemeClr val="tx1"/>
                </a:solidFill>
                <a:effectLst/>
                <a:latin typeface="+mn-lt"/>
                <a:ea typeface="+mn-ea"/>
                <a:cs typeface="+mn-cs"/>
              </a:rPr>
              <a:t>：左边从下到上依次是制备</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和复合样品的红外图谱，可以看出，复合样品在波数为</a:t>
            </a:r>
            <a:r>
              <a:rPr lang="en-US" altLang="zh-CN" sz="1200" kern="1200" dirty="0" smtClean="0">
                <a:solidFill>
                  <a:schemeClr val="tx1"/>
                </a:solidFill>
                <a:effectLst/>
                <a:latin typeface="+mn-lt"/>
                <a:ea typeface="+mn-ea"/>
                <a:cs typeface="+mn-cs"/>
              </a:rPr>
              <a:t>470.6cm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523.6cm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附近的吸收峰属于</a:t>
            </a:r>
            <a:r>
              <a:rPr lang="en-US" altLang="zh-CN" sz="1200" kern="1200" dirty="0" err="1" smtClean="0">
                <a:solidFill>
                  <a:schemeClr val="tx1"/>
                </a:solidFill>
                <a:effectLst/>
                <a:latin typeface="+mn-lt"/>
                <a:ea typeface="+mn-ea"/>
                <a:cs typeface="+mn-cs"/>
              </a:rPr>
              <a:t>Mn</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键振动峰，</a:t>
            </a:r>
            <a:r>
              <a:rPr lang="en-US" altLang="zh-CN" sz="1200" kern="1200" dirty="0" smtClean="0">
                <a:solidFill>
                  <a:schemeClr val="tx1"/>
                </a:solidFill>
                <a:effectLst/>
                <a:latin typeface="+mn-lt"/>
                <a:ea typeface="+mn-ea"/>
                <a:cs typeface="+mn-cs"/>
              </a:rPr>
              <a:t>573cm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附近的吸收峰属于</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Fe—O</a:t>
            </a:r>
            <a:r>
              <a:rPr lang="zh-CN" altLang="zh-CN" sz="1200" kern="1200" dirty="0" smtClean="0">
                <a:solidFill>
                  <a:schemeClr val="tx1"/>
                </a:solidFill>
                <a:effectLst/>
                <a:latin typeface="+mn-lt"/>
                <a:ea typeface="+mn-ea"/>
                <a:cs typeface="+mn-cs"/>
              </a:rPr>
              <a:t>键振动峰，进一步证明</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已成功复合。</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13</a:t>
            </a:fld>
            <a:endParaRPr lang="zh-CN" altLang="en-US"/>
          </a:p>
        </p:txBody>
      </p:sp>
    </p:spTree>
    <p:extLst>
      <p:ext uri="{BB962C8B-B14F-4D97-AF65-F5344CB8AC3E}">
        <p14:creationId xmlns:p14="http://schemas.microsoft.com/office/powerpoint/2010/main" xmlns="" val="3083130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磁性：左边的线图是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和其回收使用五次后的磁滞回线。复合磁性催化剂其回收使用五次后的饱和磁化强度为</a:t>
            </a:r>
            <a:r>
              <a:rPr lang="en-US" altLang="zh-CN" sz="1200" kern="1200" dirty="0" smtClean="0">
                <a:solidFill>
                  <a:schemeClr val="tx1"/>
                </a:solidFill>
                <a:effectLst/>
                <a:latin typeface="+mn-lt"/>
                <a:ea typeface="+mn-ea"/>
                <a:cs typeface="+mn-cs"/>
              </a:rPr>
              <a:t>5.63</a:t>
            </a:r>
            <a:r>
              <a:rPr lang="zh-CN" altLang="zh-CN" sz="1200" kern="1200" dirty="0" smtClean="0">
                <a:solidFill>
                  <a:schemeClr val="tx1"/>
                </a:solidFill>
                <a:effectLst/>
                <a:latin typeface="+mn-lt"/>
                <a:ea typeface="+mn-ea"/>
                <a:cs typeface="+mn-cs"/>
              </a:rPr>
              <a:t>，与初始的</a:t>
            </a:r>
            <a:r>
              <a:rPr lang="en-US" altLang="zh-CN" sz="1200" kern="1200" dirty="0" smtClean="0">
                <a:solidFill>
                  <a:schemeClr val="tx1"/>
                </a:solidFill>
                <a:effectLst/>
                <a:latin typeface="+mn-lt"/>
                <a:ea typeface="+mn-ea"/>
                <a:cs typeface="+mn-cs"/>
              </a:rPr>
              <a:t>6.65</a:t>
            </a:r>
            <a:r>
              <a:rPr lang="zh-CN" altLang="zh-CN" sz="1200" kern="1200" dirty="0" smtClean="0">
                <a:solidFill>
                  <a:schemeClr val="tx1"/>
                </a:solidFill>
                <a:effectLst/>
                <a:latin typeface="+mn-lt"/>
                <a:ea typeface="+mn-ea"/>
                <a:cs typeface="+mn-cs"/>
              </a:rPr>
              <a:t>相比只有少量降低，左边的插图为复合磁性催化剂的磁分离效果图，可以看出，复合磁性催化剂在磁铁的作用下可以实现很好的回收，说明制备的复合磁性催化剂有很强的磁学稳定性，便于实现其回收再利用。</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14</a:t>
            </a:fld>
            <a:endParaRPr lang="zh-CN" altLang="en-US"/>
          </a:p>
        </p:txBody>
      </p:sp>
    </p:spTree>
    <p:extLst>
      <p:ext uri="{BB962C8B-B14F-4D97-AF65-F5344CB8AC3E}">
        <p14:creationId xmlns:p14="http://schemas.microsoft.com/office/powerpoint/2010/main" xmlns="" val="3788173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xmlns="" val="3596512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第一小部分，制备：</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复合磁性光催化剂是在制备</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的过程中加入</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，采用浸渍焙烧法制备的。参考相关的文献，在</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的质量比为</a:t>
            </a:r>
            <a:r>
              <a:rPr lang="en-US" altLang="zh-CN" sz="1200" kern="1200" dirty="0" smtClean="0">
                <a:solidFill>
                  <a:schemeClr val="tx1"/>
                </a:solidFill>
                <a:effectLst/>
                <a:latin typeface="+mn-lt"/>
                <a:ea typeface="+mn-ea"/>
                <a:cs typeface="+mn-cs"/>
              </a:rPr>
              <a:t>15:100</a:t>
            </a:r>
            <a:r>
              <a:rPr lang="zh-CN" altLang="zh-CN" sz="1200" kern="1200" dirty="0" smtClean="0">
                <a:solidFill>
                  <a:schemeClr val="tx1"/>
                </a:solidFill>
                <a:effectLst/>
                <a:latin typeface="+mn-lt"/>
                <a:ea typeface="+mn-ea"/>
                <a:cs typeface="+mn-cs"/>
              </a:rPr>
              <a:t>时，</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的降解效果最好，所以本文固定</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的质量比为</a:t>
            </a:r>
            <a:r>
              <a:rPr lang="en-US" altLang="zh-CN" sz="1200" kern="1200" dirty="0" smtClean="0">
                <a:solidFill>
                  <a:schemeClr val="tx1"/>
                </a:solidFill>
                <a:effectLst/>
                <a:latin typeface="+mn-lt"/>
                <a:ea typeface="+mn-ea"/>
                <a:cs typeface="+mn-cs"/>
              </a:rPr>
              <a:t>15:100</a:t>
            </a:r>
            <a:r>
              <a:rPr lang="zh-CN" altLang="zh-CN" sz="1200" kern="1200" dirty="0" smtClean="0">
                <a:solidFill>
                  <a:schemeClr val="tx1"/>
                </a:solidFill>
                <a:effectLst/>
                <a:latin typeface="+mn-lt"/>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16</a:t>
            </a:fld>
            <a:endParaRPr lang="zh-CN" altLang="en-US"/>
          </a:p>
        </p:txBody>
      </p:sp>
    </p:spTree>
    <p:extLst>
      <p:ext uri="{BB962C8B-B14F-4D97-AF65-F5344CB8AC3E}">
        <p14:creationId xmlns:p14="http://schemas.microsoft.com/office/powerpoint/2010/main" xmlns="" val="1141586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17</a:t>
            </a:fld>
            <a:endParaRPr lang="zh-CN" altLang="en-US"/>
          </a:p>
        </p:txBody>
      </p:sp>
    </p:spTree>
    <p:extLst>
      <p:ext uri="{BB962C8B-B14F-4D97-AF65-F5344CB8AC3E}">
        <p14:creationId xmlns:p14="http://schemas.microsoft.com/office/powerpoint/2010/main" xmlns="" val="1099445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第二个因素是催化剂的投加量，可以看出，随着催化剂投加量的增加，</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的降解率呈先升高后降低的趋势，当投加量为</a:t>
            </a:r>
            <a:r>
              <a:rPr lang="en-US" altLang="zh-CN" sz="1200" kern="1200" dirty="0" smtClean="0">
                <a:solidFill>
                  <a:schemeClr val="tx1"/>
                </a:solidFill>
                <a:effectLst/>
                <a:latin typeface="+mn-lt"/>
                <a:ea typeface="+mn-ea"/>
                <a:cs typeface="+mn-cs"/>
              </a:rPr>
              <a:t>0.1g</a:t>
            </a:r>
            <a:r>
              <a:rPr lang="zh-CN" altLang="zh-CN" sz="1200" kern="1200" dirty="0" smtClean="0">
                <a:solidFill>
                  <a:schemeClr val="tx1"/>
                </a:solidFill>
                <a:effectLst/>
                <a:latin typeface="+mn-lt"/>
                <a:ea typeface="+mn-ea"/>
                <a:cs typeface="+mn-cs"/>
              </a:rPr>
              <a:t>时，对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的降解效果最好。因为适当增加催化剂的量可以增大其与</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的接触面积，提高催化活性，但催化剂过多时，会起到遮蔽光的副作用，不利于充分利用太阳光，从而降低其催化效果，因此</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的降解率会随催化剂投加量的增加而先升高后降低。</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18</a:t>
            </a:fld>
            <a:endParaRPr lang="zh-CN" altLang="en-US"/>
          </a:p>
        </p:txBody>
      </p:sp>
    </p:spTree>
    <p:extLst>
      <p:ext uri="{BB962C8B-B14F-4D97-AF65-F5344CB8AC3E}">
        <p14:creationId xmlns:p14="http://schemas.microsoft.com/office/powerpoint/2010/main" xmlns="" val="3338406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第三个因素是</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初始浓度，可以看出，随着</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初始浓度的增加，其降解率呈降低趋势，因为随着</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初始浓度的增加，吸附在催化剂表面的</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分子增多，对活性位点竞争的激烈程度增加，导致</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减少，从而降低了催化效果。从图中可以看出，在</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初始浓度为</a:t>
            </a:r>
            <a:r>
              <a:rPr lang="en-US" altLang="zh-CN" sz="1200" kern="1200" dirty="0" smtClean="0">
                <a:solidFill>
                  <a:schemeClr val="tx1"/>
                </a:solidFill>
                <a:effectLst/>
                <a:latin typeface="+mn-lt"/>
                <a:ea typeface="+mn-ea"/>
                <a:cs typeface="+mn-cs"/>
              </a:rPr>
              <a:t>10mg/L</a:t>
            </a:r>
            <a:r>
              <a:rPr lang="zh-CN" altLang="zh-CN" sz="1200" kern="1200" dirty="0" smtClean="0">
                <a:solidFill>
                  <a:schemeClr val="tx1"/>
                </a:solidFill>
                <a:effectLst/>
                <a:latin typeface="+mn-lt"/>
                <a:ea typeface="+mn-ea"/>
                <a:cs typeface="+mn-cs"/>
              </a:rPr>
              <a:t>时，仍能保持很高的降解率，选择本文选择</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的初始浓度为</a:t>
            </a:r>
            <a:r>
              <a:rPr lang="en-US" altLang="zh-CN" sz="1200" kern="1200" dirty="0" smtClean="0">
                <a:solidFill>
                  <a:schemeClr val="tx1"/>
                </a:solidFill>
                <a:effectLst/>
                <a:latin typeface="+mn-lt"/>
                <a:ea typeface="+mn-ea"/>
                <a:cs typeface="+mn-cs"/>
              </a:rPr>
              <a:t>10mg/L</a:t>
            </a:r>
            <a:r>
              <a:rPr lang="zh-CN" altLang="zh-CN" sz="1200" kern="1200" dirty="0" smtClean="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19</a:t>
            </a:fld>
            <a:endParaRPr lang="zh-CN" altLang="en-US"/>
          </a:p>
        </p:txBody>
      </p:sp>
    </p:spTree>
    <p:extLst>
      <p:ext uri="{BB962C8B-B14F-4D97-AF65-F5344CB8AC3E}">
        <p14:creationId xmlns:p14="http://schemas.microsoft.com/office/powerpoint/2010/main" xmlns="" val="2409110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主要包括以下四个部分：</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2</a:t>
            </a:fld>
            <a:endParaRPr lang="zh-CN" altLang="en-US"/>
          </a:p>
        </p:txBody>
      </p:sp>
    </p:spTree>
    <p:extLst>
      <p:ext uri="{BB962C8B-B14F-4D97-AF65-F5344CB8AC3E}">
        <p14:creationId xmlns:p14="http://schemas.microsoft.com/office/powerpoint/2010/main" xmlns="" val="1682585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XRD</a:t>
            </a:r>
            <a:r>
              <a:rPr lang="zh-CN" altLang="zh-CN" sz="1200" kern="1200" dirty="0" smtClean="0">
                <a:solidFill>
                  <a:schemeClr val="tx1"/>
                </a:solidFill>
                <a:effectLst/>
                <a:latin typeface="+mn-lt"/>
                <a:ea typeface="+mn-ea"/>
                <a:cs typeface="+mn-cs"/>
              </a:rPr>
              <a:t>：左边从下到上依次是制备的</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两相复合样品和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三相复合样品的</a:t>
            </a:r>
            <a:r>
              <a:rPr lang="en-US" altLang="zh-CN" sz="1200" kern="1200" dirty="0" smtClean="0">
                <a:solidFill>
                  <a:schemeClr val="tx1"/>
                </a:solidFill>
                <a:effectLst/>
                <a:latin typeface="+mn-lt"/>
                <a:ea typeface="+mn-ea"/>
                <a:cs typeface="+mn-cs"/>
              </a:rPr>
              <a:t>XRD</a:t>
            </a:r>
            <a:r>
              <a:rPr lang="zh-CN" altLang="zh-CN" sz="1200" kern="1200" dirty="0" smtClean="0">
                <a:solidFill>
                  <a:schemeClr val="tx1"/>
                </a:solidFill>
                <a:effectLst/>
                <a:latin typeface="+mn-lt"/>
                <a:ea typeface="+mn-ea"/>
                <a:cs typeface="+mn-cs"/>
              </a:rPr>
              <a:t>图谱，可以看出，三相复合样品中同时存在</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的衍射吸收峰，表明制备的三相复合样品是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复合磁性光催化剂。</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20</a:t>
            </a:fld>
            <a:endParaRPr lang="zh-CN" altLang="en-US"/>
          </a:p>
        </p:txBody>
      </p:sp>
    </p:spTree>
    <p:extLst>
      <p:ext uri="{BB962C8B-B14F-4D97-AF65-F5344CB8AC3E}">
        <p14:creationId xmlns:p14="http://schemas.microsoft.com/office/powerpoint/2010/main" xmlns="" val="3931306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红外：左边从下到上依次是制备</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样品的红外图谱，可以看出，三相复合样品在波数为</a:t>
            </a:r>
            <a:r>
              <a:rPr lang="en-US" altLang="zh-CN" sz="1200" kern="1200" dirty="0" smtClean="0">
                <a:solidFill>
                  <a:schemeClr val="tx1"/>
                </a:solidFill>
                <a:effectLst/>
                <a:latin typeface="+mn-lt"/>
                <a:ea typeface="+mn-ea"/>
                <a:cs typeface="+mn-cs"/>
              </a:rPr>
              <a:t>520.6cm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845.4cm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1382.7cm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附近的吸收峰属于</a:t>
            </a:r>
            <a:r>
              <a:rPr lang="en-US" altLang="zh-CN" sz="1200" kern="1200" dirty="0" smtClean="0">
                <a:solidFill>
                  <a:schemeClr val="tx1"/>
                </a:solidFill>
                <a:effectLst/>
                <a:latin typeface="+mn-lt"/>
                <a:ea typeface="+mn-ea"/>
                <a:cs typeface="+mn-cs"/>
              </a:rPr>
              <a:t>Bi–O</a:t>
            </a:r>
            <a:r>
              <a:rPr lang="zh-CN" altLang="zh-CN" sz="1200" kern="1200" dirty="0" smtClean="0">
                <a:solidFill>
                  <a:schemeClr val="tx1"/>
                </a:solidFill>
                <a:effectLst/>
                <a:latin typeface="+mn-lt"/>
                <a:ea typeface="+mn-ea"/>
                <a:cs typeface="+mn-cs"/>
              </a:rPr>
              <a:t>键振动峰，</a:t>
            </a:r>
            <a:r>
              <a:rPr lang="en-US" altLang="zh-CN" sz="1200" kern="1200" dirty="0" smtClean="0">
                <a:solidFill>
                  <a:schemeClr val="tx1"/>
                </a:solidFill>
                <a:effectLst/>
                <a:latin typeface="+mn-lt"/>
                <a:ea typeface="+mn-ea"/>
                <a:cs typeface="+mn-cs"/>
              </a:rPr>
              <a:t>471.5cm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附近的吸收峰属于</a:t>
            </a:r>
            <a:r>
              <a:rPr lang="en-US" altLang="zh-CN" sz="1200" kern="1200" dirty="0" err="1" smtClean="0">
                <a:solidFill>
                  <a:schemeClr val="tx1"/>
                </a:solidFill>
                <a:effectLst/>
                <a:latin typeface="+mn-lt"/>
                <a:ea typeface="+mn-ea"/>
                <a:cs typeface="+mn-cs"/>
              </a:rPr>
              <a:t>Mn</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键振动峰，</a:t>
            </a:r>
            <a:r>
              <a:rPr lang="en-US" altLang="zh-CN" sz="1200" kern="1200" dirty="0" smtClean="0">
                <a:solidFill>
                  <a:schemeClr val="tx1"/>
                </a:solidFill>
                <a:effectLst/>
                <a:latin typeface="+mn-lt"/>
                <a:ea typeface="+mn-ea"/>
                <a:cs typeface="+mn-cs"/>
              </a:rPr>
              <a:t>539.0cm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593.9cm</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的吸收峰属于</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的振动吸收峰，进一步证明</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已经成功制备。</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21</a:t>
            </a:fld>
            <a:endParaRPr lang="zh-CN" altLang="en-US"/>
          </a:p>
        </p:txBody>
      </p:sp>
    </p:spTree>
    <p:extLst>
      <p:ext uri="{BB962C8B-B14F-4D97-AF65-F5344CB8AC3E}">
        <p14:creationId xmlns:p14="http://schemas.microsoft.com/office/powerpoint/2010/main" xmlns="" val="1911561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扫描电镜：</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依次是制备的</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的扫描电镜图，可以看出</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呈片状、球状和柱状形貌，</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是两相复合样品的扫描电镜图，</a:t>
            </a:r>
            <a:r>
              <a:rPr lang="en-US" altLang="zh-CN" sz="1200" kern="1200" dirty="0" smtClean="0">
                <a:solidFill>
                  <a:schemeClr val="tx1"/>
                </a:solidFill>
                <a:effectLst/>
                <a:latin typeface="+mn-lt"/>
                <a:ea typeface="+mn-ea"/>
                <a:cs typeface="+mn-cs"/>
              </a:rPr>
              <a:t>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为不同分辨率下三相复合样品的扫描电镜图，从这三张图中可以看出，呈片状和球状等形貌的</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很好的附着在块状</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的表面，但是因为</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的球状形貌与</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的部分形貌相似，所以不能从</a:t>
            </a:r>
            <a:r>
              <a:rPr lang="en-US" altLang="zh-CN" sz="1200" kern="1200" dirty="0" smtClean="0">
                <a:solidFill>
                  <a:schemeClr val="tx1"/>
                </a:solidFill>
                <a:effectLst/>
                <a:latin typeface="+mn-lt"/>
                <a:ea typeface="+mn-ea"/>
                <a:cs typeface="+mn-cs"/>
              </a:rPr>
              <a:t>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图上直观的验证</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是否存在。因此为了进一步判断</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是否存在，对两相复合和三相复合样品进行了</a:t>
            </a:r>
            <a:r>
              <a:rPr lang="en-US" altLang="zh-CN" sz="1200" kern="1200" dirty="0" err="1" smtClean="0">
                <a:solidFill>
                  <a:schemeClr val="tx1"/>
                </a:solidFill>
                <a:effectLst/>
                <a:latin typeface="+mn-lt"/>
                <a:ea typeface="+mn-ea"/>
                <a:cs typeface="+mn-cs"/>
              </a:rPr>
              <a:t>Eds</a:t>
            </a:r>
            <a:r>
              <a:rPr lang="zh-CN" altLang="zh-CN" sz="1200" kern="1200" dirty="0" smtClean="0">
                <a:solidFill>
                  <a:schemeClr val="tx1"/>
                </a:solidFill>
                <a:effectLst/>
                <a:latin typeface="+mn-lt"/>
                <a:ea typeface="+mn-ea"/>
                <a:cs typeface="+mn-cs"/>
              </a:rPr>
              <a:t>分析，从图和表格中可以看出，三相复合催化剂中</a:t>
            </a:r>
            <a:r>
              <a:rPr lang="en-US" altLang="zh-CN" sz="1200" kern="1200" dirty="0" err="1" smtClean="0">
                <a:solidFill>
                  <a:schemeClr val="tx1"/>
                </a:solidFill>
                <a:effectLst/>
                <a:latin typeface="+mn-lt"/>
                <a:ea typeface="+mn-ea"/>
                <a:cs typeface="+mn-cs"/>
              </a:rPr>
              <a:t>Mn</a:t>
            </a:r>
            <a:r>
              <a:rPr lang="zh-CN" altLang="zh-CN" sz="1200" kern="1200" dirty="0" smtClean="0">
                <a:solidFill>
                  <a:schemeClr val="tx1"/>
                </a:solidFill>
                <a:effectLst/>
                <a:latin typeface="+mn-lt"/>
                <a:ea typeface="+mn-ea"/>
                <a:cs typeface="+mn-cs"/>
              </a:rPr>
              <a:t>元素含量为</a:t>
            </a:r>
            <a:r>
              <a:rPr lang="en-US" altLang="zh-CN" sz="1200" kern="1200" dirty="0" smtClean="0">
                <a:solidFill>
                  <a:schemeClr val="tx1"/>
                </a:solidFill>
                <a:effectLst/>
                <a:latin typeface="+mn-lt"/>
                <a:ea typeface="+mn-ea"/>
                <a:cs typeface="+mn-cs"/>
              </a:rPr>
              <a:t>5.50%</a:t>
            </a:r>
            <a:r>
              <a:rPr lang="zh-CN" altLang="zh-CN" sz="1200" kern="1200" dirty="0" smtClean="0">
                <a:solidFill>
                  <a:schemeClr val="tx1"/>
                </a:solidFill>
                <a:effectLst/>
                <a:latin typeface="+mn-lt"/>
                <a:ea typeface="+mn-ea"/>
                <a:cs typeface="+mn-cs"/>
              </a:rPr>
              <a:t>，远高于两相催化剂中</a:t>
            </a:r>
            <a:r>
              <a:rPr lang="en-US" altLang="zh-CN" sz="1200" kern="1200" dirty="0" err="1" smtClean="0">
                <a:solidFill>
                  <a:schemeClr val="tx1"/>
                </a:solidFill>
                <a:effectLst/>
                <a:latin typeface="+mn-lt"/>
                <a:ea typeface="+mn-ea"/>
                <a:cs typeface="+mn-cs"/>
              </a:rPr>
              <a:t>Mn</a:t>
            </a:r>
            <a:r>
              <a:rPr lang="zh-CN" altLang="zh-CN" sz="1200" kern="1200" dirty="0" smtClean="0">
                <a:solidFill>
                  <a:schemeClr val="tx1"/>
                </a:solidFill>
                <a:effectLst/>
                <a:latin typeface="+mn-lt"/>
                <a:ea typeface="+mn-ea"/>
                <a:cs typeface="+mn-cs"/>
              </a:rPr>
              <a:t>含量，说明</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已经成功负载，这是对</a:t>
            </a:r>
            <a:r>
              <a:rPr lang="en-US" altLang="zh-CN" sz="1200" kern="1200" dirty="0" smtClean="0">
                <a:solidFill>
                  <a:schemeClr val="tx1"/>
                </a:solidFill>
                <a:effectLst/>
                <a:latin typeface="+mn-lt"/>
                <a:ea typeface="+mn-ea"/>
                <a:cs typeface="+mn-cs"/>
              </a:rPr>
              <a:t>SEM</a:t>
            </a:r>
            <a:r>
              <a:rPr lang="zh-CN" altLang="zh-CN" sz="1200" kern="1200" dirty="0" smtClean="0">
                <a:solidFill>
                  <a:schemeClr val="tx1"/>
                </a:solidFill>
                <a:effectLst/>
                <a:latin typeface="+mn-lt"/>
                <a:ea typeface="+mn-ea"/>
                <a:cs typeface="+mn-cs"/>
              </a:rPr>
              <a:t>的一个有效补充。</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22</a:t>
            </a:fld>
            <a:endParaRPr lang="zh-CN" altLang="en-US"/>
          </a:p>
        </p:txBody>
      </p:sp>
    </p:spTree>
    <p:extLst>
      <p:ext uri="{BB962C8B-B14F-4D97-AF65-F5344CB8AC3E}">
        <p14:creationId xmlns:p14="http://schemas.microsoft.com/office/powerpoint/2010/main" xmlns="" val="258893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紫外漫反射：从左到右依次是</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的紫外漫反射图，可以看出，三相复合催化剂在可见光区对光的吸收能力要高于两相复合催化剂和纯</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，经过换算，三相复合催化剂的禁带宽度为</a:t>
            </a:r>
            <a:r>
              <a:rPr lang="en-US" altLang="zh-CN" sz="1200" kern="1200" dirty="0" smtClean="0">
                <a:solidFill>
                  <a:schemeClr val="tx1"/>
                </a:solidFill>
                <a:effectLst/>
                <a:latin typeface="+mn-lt"/>
                <a:ea typeface="+mn-ea"/>
                <a:cs typeface="+mn-cs"/>
              </a:rPr>
              <a:t>2.34</a:t>
            </a:r>
            <a:r>
              <a:rPr lang="zh-CN" altLang="zh-CN" sz="1200" kern="1200" dirty="0" smtClean="0">
                <a:solidFill>
                  <a:schemeClr val="tx1"/>
                </a:solidFill>
                <a:effectLst/>
                <a:latin typeface="+mn-lt"/>
                <a:ea typeface="+mn-ea"/>
                <a:cs typeface="+mn-cs"/>
              </a:rPr>
              <a:t>，小于两相复合催化剂和纯</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的禁带宽度，最大吸收波长为</a:t>
            </a:r>
            <a:r>
              <a:rPr lang="en-US" altLang="zh-CN" sz="1200" kern="1200" dirty="0" smtClean="0">
                <a:solidFill>
                  <a:schemeClr val="tx1"/>
                </a:solidFill>
                <a:effectLst/>
                <a:latin typeface="+mn-lt"/>
                <a:ea typeface="+mn-ea"/>
                <a:cs typeface="+mn-cs"/>
              </a:rPr>
              <a:t>530nm,</a:t>
            </a:r>
            <a:r>
              <a:rPr lang="zh-CN" altLang="zh-CN" sz="1200" kern="1200" dirty="0" smtClean="0">
                <a:solidFill>
                  <a:schemeClr val="tx1"/>
                </a:solidFill>
                <a:effectLst/>
                <a:latin typeface="+mn-lt"/>
                <a:ea typeface="+mn-ea"/>
                <a:cs typeface="+mn-cs"/>
              </a:rPr>
              <a:t>大于两相复合催化剂和纯</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，说明三相复合磁性光催化剂在在可见光区的光响应能力增加，有利于提高其光催化活性。</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23</a:t>
            </a:fld>
            <a:endParaRPr lang="zh-CN" altLang="en-US"/>
          </a:p>
        </p:txBody>
      </p:sp>
    </p:spTree>
    <p:extLst>
      <p:ext uri="{BB962C8B-B14F-4D97-AF65-F5344CB8AC3E}">
        <p14:creationId xmlns:p14="http://schemas.microsoft.com/office/powerpoint/2010/main" xmlns="" val="3637778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磁性能：左边的图是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两相复合催化剂和</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不同质量比制备的三相复合催化剂的磁滞回线，右边是质量比为</a:t>
            </a:r>
            <a:r>
              <a:rPr lang="en-US" altLang="zh-CN" sz="1200" kern="1200" dirty="0" smtClean="0">
                <a:solidFill>
                  <a:schemeClr val="tx1"/>
                </a:solidFill>
                <a:effectLst/>
                <a:latin typeface="+mn-lt"/>
                <a:ea typeface="+mn-ea"/>
                <a:cs typeface="+mn-cs"/>
              </a:rPr>
              <a:t>10:100</a:t>
            </a:r>
            <a:r>
              <a:rPr lang="zh-CN" altLang="zh-CN" sz="1200" kern="1200" dirty="0" smtClean="0">
                <a:solidFill>
                  <a:schemeClr val="tx1"/>
                </a:solidFill>
                <a:effectLst/>
                <a:latin typeface="+mn-lt"/>
                <a:ea typeface="+mn-ea"/>
                <a:cs typeface="+mn-cs"/>
              </a:rPr>
              <a:t>时制备的三相复合磁性光催化剂和其回收使用五次后的磁滞回线。三相复合磁性光催化剂</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次回收使用后的饱和磁化强度仍然有</a:t>
            </a:r>
            <a:r>
              <a:rPr lang="en-US" altLang="zh-CN" sz="1200" kern="1200" dirty="0" smtClean="0">
                <a:solidFill>
                  <a:schemeClr val="tx1"/>
                </a:solidFill>
                <a:effectLst/>
                <a:latin typeface="+mn-lt"/>
                <a:ea typeface="+mn-ea"/>
                <a:cs typeface="+mn-cs"/>
              </a:rPr>
              <a:t>5.86</a:t>
            </a:r>
            <a:r>
              <a:rPr lang="zh-CN" altLang="zh-CN" sz="1200" kern="1200" dirty="0" smtClean="0">
                <a:solidFill>
                  <a:schemeClr val="tx1"/>
                </a:solidFill>
                <a:effectLst/>
                <a:latin typeface="+mn-lt"/>
                <a:ea typeface="+mn-ea"/>
                <a:cs typeface="+mn-cs"/>
              </a:rPr>
              <a:t>，较初始的</a:t>
            </a:r>
            <a:r>
              <a:rPr lang="en-US" altLang="zh-CN" sz="1200" kern="1200" dirty="0" smtClean="0">
                <a:solidFill>
                  <a:schemeClr val="tx1"/>
                </a:solidFill>
                <a:effectLst/>
                <a:latin typeface="+mn-lt"/>
                <a:ea typeface="+mn-ea"/>
                <a:cs typeface="+mn-cs"/>
              </a:rPr>
              <a:t>6.95</a:t>
            </a:r>
            <a:r>
              <a:rPr lang="zh-CN" altLang="zh-CN" sz="1200" kern="1200" dirty="0" smtClean="0">
                <a:solidFill>
                  <a:schemeClr val="tx1"/>
                </a:solidFill>
                <a:effectLst/>
                <a:latin typeface="+mn-lt"/>
                <a:ea typeface="+mn-ea"/>
                <a:cs typeface="+mn-cs"/>
              </a:rPr>
              <a:t>只有较小的降低，可以保持稳定的磁性能；右下角的插图为三相复合磁性光催化剂的磁分离效果图，可以看出，三相复合磁性光催化剂在磁铁的作用下可以实现很好的回收，说明制备的三相复合磁性催化剂有很强的磁学稳定性，便于实现其回收再利用。</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24</a:t>
            </a:fld>
            <a:endParaRPr lang="zh-CN" altLang="en-US"/>
          </a:p>
        </p:txBody>
      </p:sp>
    </p:spTree>
    <p:extLst>
      <p:ext uri="{BB962C8B-B14F-4D97-AF65-F5344CB8AC3E}">
        <p14:creationId xmlns:p14="http://schemas.microsoft.com/office/powerpoint/2010/main" xmlns="" val="3515250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第四小部分是三相复合磁性光催化剂的重复再利用：上面的图是三相复合磁性光催化剂五次重复实验的效果图，可以看出，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次的回收之后的催化剂在</a:t>
            </a:r>
            <a:r>
              <a:rPr lang="en-US" altLang="zh-CN" sz="1200" kern="1200" dirty="0" smtClean="0">
                <a:solidFill>
                  <a:schemeClr val="tx1"/>
                </a:solidFill>
                <a:effectLst/>
                <a:latin typeface="+mn-lt"/>
                <a:ea typeface="+mn-ea"/>
                <a:cs typeface="+mn-cs"/>
              </a:rPr>
              <a:t>1.75h</a:t>
            </a:r>
            <a:r>
              <a:rPr lang="zh-CN" altLang="zh-CN" sz="1200" kern="1200" dirty="0" smtClean="0">
                <a:solidFill>
                  <a:schemeClr val="tx1"/>
                </a:solidFill>
                <a:effectLst/>
                <a:latin typeface="+mn-lt"/>
                <a:ea typeface="+mn-ea"/>
                <a:cs typeface="+mn-cs"/>
              </a:rPr>
              <a:t>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的降解率能够达到</a:t>
            </a:r>
            <a:r>
              <a:rPr lang="en-US" altLang="zh-CN" sz="1200" kern="1200" dirty="0" smtClean="0">
                <a:solidFill>
                  <a:schemeClr val="tx1"/>
                </a:solidFill>
                <a:effectLst/>
                <a:latin typeface="+mn-lt"/>
                <a:ea typeface="+mn-ea"/>
                <a:cs typeface="+mn-cs"/>
              </a:rPr>
              <a:t>95.7%</a:t>
            </a:r>
            <a:r>
              <a:rPr lang="zh-CN" altLang="zh-CN" sz="1200" kern="1200" dirty="0" smtClean="0">
                <a:solidFill>
                  <a:schemeClr val="tx1"/>
                </a:solidFill>
                <a:effectLst/>
                <a:latin typeface="+mn-lt"/>
                <a:ea typeface="+mn-ea"/>
                <a:cs typeface="+mn-cs"/>
              </a:rPr>
              <a:t>，且其</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次回收率平均为</a:t>
            </a:r>
            <a:r>
              <a:rPr lang="en-US" altLang="zh-CN" sz="1200" kern="1200" dirty="0" smtClean="0">
                <a:solidFill>
                  <a:schemeClr val="tx1"/>
                </a:solidFill>
                <a:effectLst/>
                <a:latin typeface="+mn-lt"/>
                <a:ea typeface="+mn-ea"/>
                <a:cs typeface="+mn-cs"/>
              </a:rPr>
              <a:t>87%</a:t>
            </a:r>
            <a:r>
              <a:rPr lang="zh-CN" altLang="zh-CN" sz="1200" kern="1200" dirty="0" smtClean="0">
                <a:solidFill>
                  <a:schemeClr val="tx1"/>
                </a:solidFill>
                <a:effectLst/>
                <a:latin typeface="+mn-lt"/>
                <a:ea typeface="+mn-ea"/>
                <a:cs typeface="+mn-cs"/>
              </a:rPr>
              <a:t>，说明制备的三相复合磁性光催化剂有很好的催化稳定性。</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25</a:t>
            </a:fld>
            <a:endParaRPr lang="zh-CN" altLang="en-US"/>
          </a:p>
        </p:txBody>
      </p:sp>
    </p:spTree>
    <p:extLst>
      <p:ext uri="{BB962C8B-B14F-4D97-AF65-F5344CB8AC3E}">
        <p14:creationId xmlns:p14="http://schemas.microsoft.com/office/powerpoint/2010/main" xmlns="" val="2374473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第五小部分是复合磁性光催化剂的机理分析：</a:t>
            </a:r>
          </a:p>
          <a:p>
            <a:r>
              <a:rPr lang="zh-CN" altLang="zh-CN" sz="1200" kern="1200" dirty="0" smtClean="0">
                <a:solidFill>
                  <a:schemeClr val="tx1"/>
                </a:solidFill>
                <a:effectLst/>
                <a:latin typeface="+mn-lt"/>
                <a:ea typeface="+mn-ea"/>
                <a:cs typeface="+mn-cs"/>
              </a:rPr>
              <a:t>复合磁性光催化剂降解</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主要有三步：第一步，在光的照射下，催化剂会吸收能量大于其禁带宽度的光子；第二步，光子激发价带上的电子跃迁到导带，同时，价带失去电子成为带正电荷的空穴，从而在催化剂内部产生光生电子</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空穴对；第三步，空穴具有强的氧化性，会直接夺取光催化剂表面吸附的</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的电子，将其氧化分解为</a:t>
            </a:r>
            <a:r>
              <a:rPr lang="en-US" altLang="zh-CN" sz="1200" kern="1200" dirty="0" smtClean="0">
                <a:solidFill>
                  <a:schemeClr val="tx1"/>
                </a:solidFill>
                <a:effectLst/>
                <a:latin typeface="+mn-lt"/>
                <a:ea typeface="+mn-ea"/>
                <a:cs typeface="+mn-cs"/>
              </a:rPr>
              <a:t>CO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等无害物质，而光生电子有强的还原性，会夺取溶解氧的正电荷形成超氧自由基，然后超氧自由基直接将</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氧化为</a:t>
            </a:r>
            <a:r>
              <a:rPr lang="en-US" altLang="zh-CN" sz="1200" kern="1200" dirty="0" smtClean="0">
                <a:solidFill>
                  <a:schemeClr val="tx1"/>
                </a:solidFill>
                <a:effectLst/>
                <a:latin typeface="+mn-lt"/>
                <a:ea typeface="+mn-ea"/>
                <a:cs typeface="+mn-cs"/>
              </a:rPr>
              <a:t>CO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zh-CN" altLang="zh-CN" sz="1200" kern="1200" dirty="0" smtClean="0">
                <a:solidFill>
                  <a:schemeClr val="tx1"/>
                </a:solidFill>
                <a:effectLst/>
                <a:latin typeface="+mn-lt"/>
                <a:ea typeface="+mn-ea"/>
                <a:cs typeface="+mn-cs"/>
              </a:rPr>
              <a:t>等无害物质。</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26</a:t>
            </a:fld>
            <a:endParaRPr lang="zh-CN" altLang="en-US"/>
          </a:p>
        </p:txBody>
      </p:sp>
    </p:spTree>
    <p:extLst>
      <p:ext uri="{BB962C8B-B14F-4D97-AF65-F5344CB8AC3E}">
        <p14:creationId xmlns:p14="http://schemas.microsoft.com/office/powerpoint/2010/main" xmlns="" val="2078981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三相复合磁性光催化剂催化活性提高的原因有五个：一、</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给复合磁性催化剂提供一个稳定的磁场，促使光生电子双向分流，延长光生电子独立存在的时间；二、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作为电子转移和存储中心，抑制了电子</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空穴对复合；三、</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之间形成</a:t>
            </a:r>
            <a:r>
              <a:rPr lang="en-US" altLang="zh-CN" sz="1200" kern="1200" dirty="0" smtClean="0">
                <a:solidFill>
                  <a:schemeClr val="tx1"/>
                </a:solidFill>
                <a:effectLst/>
                <a:latin typeface="+mn-lt"/>
                <a:ea typeface="+mn-ea"/>
                <a:cs typeface="+mn-cs"/>
              </a:rPr>
              <a:t>p-n</a:t>
            </a:r>
            <a:r>
              <a:rPr lang="zh-CN" altLang="zh-CN" sz="1200" kern="1200" dirty="0" smtClean="0">
                <a:solidFill>
                  <a:schemeClr val="tx1"/>
                </a:solidFill>
                <a:effectLst/>
                <a:latin typeface="+mn-lt"/>
                <a:ea typeface="+mn-ea"/>
                <a:cs typeface="+mn-cs"/>
              </a:rPr>
              <a:t>异质结，加快光生电子在半导体表面上的迁移速度，促使电荷有效分离，抑制了电荷载流子复合；四、</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的禁带宽度减小，在可见光区域的光响应能力明显增强；五、</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自身的黑色，有助于吸收更多的光子。</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27</a:t>
            </a:fld>
            <a:endParaRPr lang="zh-CN" altLang="en-US"/>
          </a:p>
        </p:txBody>
      </p:sp>
    </p:spTree>
    <p:extLst>
      <p:ext uri="{BB962C8B-B14F-4D97-AF65-F5344CB8AC3E}">
        <p14:creationId xmlns:p14="http://schemas.microsoft.com/office/powerpoint/2010/main" xmlns="" val="2640589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三相复合磁性光催化剂催化活性提高的原因有五个：一、</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给复合磁性催化剂提供一个稳定的磁场，促使光生电子双向分流，延长光生电子独立存在的时间；二、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作为电子转移和存储中心，抑制了电子</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空穴对复合；三、</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之间形成</a:t>
            </a:r>
            <a:r>
              <a:rPr lang="en-US" altLang="zh-CN" sz="1200" kern="1200" dirty="0" smtClean="0">
                <a:solidFill>
                  <a:schemeClr val="tx1"/>
                </a:solidFill>
                <a:effectLst/>
                <a:latin typeface="+mn-lt"/>
                <a:ea typeface="+mn-ea"/>
                <a:cs typeface="+mn-cs"/>
              </a:rPr>
              <a:t>p-n</a:t>
            </a:r>
            <a:r>
              <a:rPr lang="zh-CN" altLang="zh-CN" sz="1200" kern="1200" dirty="0" smtClean="0">
                <a:solidFill>
                  <a:schemeClr val="tx1"/>
                </a:solidFill>
                <a:effectLst/>
                <a:latin typeface="+mn-lt"/>
                <a:ea typeface="+mn-ea"/>
                <a:cs typeface="+mn-cs"/>
              </a:rPr>
              <a:t>异质结，加快光生电子在半导体表面上的迁移速度，促使电荷有效分离，抑制了电荷载流子复合；四、</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的禁带宽度减小，在可见光区域的光响应能力明显增强；五、</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自身的黑色，有助于吸收更多的光子。</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29</a:t>
            </a:fld>
            <a:endParaRPr lang="zh-CN" altLang="en-US"/>
          </a:p>
        </p:txBody>
      </p:sp>
    </p:spTree>
    <p:extLst>
      <p:ext uri="{BB962C8B-B14F-4D97-AF65-F5344CB8AC3E}">
        <p14:creationId xmlns:p14="http://schemas.microsoft.com/office/powerpoint/2010/main" xmlns="" val="2640589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三相复合磁性光催化剂催化活性提高的原因有五个：一、</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给复合磁性催化剂提供一个稳定的磁场，促使光生电子双向分流，延长光生电子独立存在的时间；二、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作为电子转移和存储中心，抑制了电子</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空穴对复合；三、</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之间形成</a:t>
            </a:r>
            <a:r>
              <a:rPr lang="en-US" altLang="zh-CN" sz="1200" kern="1200" dirty="0" smtClean="0">
                <a:solidFill>
                  <a:schemeClr val="tx1"/>
                </a:solidFill>
                <a:effectLst/>
                <a:latin typeface="+mn-lt"/>
                <a:ea typeface="+mn-ea"/>
                <a:cs typeface="+mn-cs"/>
              </a:rPr>
              <a:t>p-n</a:t>
            </a:r>
            <a:r>
              <a:rPr lang="zh-CN" altLang="zh-CN" sz="1200" kern="1200" dirty="0" smtClean="0">
                <a:solidFill>
                  <a:schemeClr val="tx1"/>
                </a:solidFill>
                <a:effectLst/>
                <a:latin typeface="+mn-lt"/>
                <a:ea typeface="+mn-ea"/>
                <a:cs typeface="+mn-cs"/>
              </a:rPr>
              <a:t>异质结，加快光生电子在半导体表面上的迁移速度，促使电荷有效分离，抑制了电荷载流子复合；四、</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的禁带宽度减小，在可见光区域的光响应能力明显增强；五、</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自身的黑色，有助于吸收更多的光子。</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30</a:t>
            </a:fld>
            <a:endParaRPr lang="zh-CN" altLang="en-US"/>
          </a:p>
        </p:txBody>
      </p:sp>
    </p:spTree>
    <p:extLst>
      <p:ext uri="{BB962C8B-B14F-4D97-AF65-F5344CB8AC3E}">
        <p14:creationId xmlns:p14="http://schemas.microsoft.com/office/powerpoint/2010/main" xmlns="" val="264058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3</a:t>
            </a:fld>
            <a:endParaRPr lang="zh-CN" altLang="en-US"/>
          </a:p>
        </p:txBody>
      </p:sp>
    </p:spTree>
    <p:extLst>
      <p:ext uri="{BB962C8B-B14F-4D97-AF65-F5344CB8AC3E}">
        <p14:creationId xmlns:p14="http://schemas.microsoft.com/office/powerpoint/2010/main" xmlns="" val="3806272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三相复合磁性光催化剂催化活性提高的原因有五个：一、</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给复合磁性催化剂提供一个稳定的磁场，促使光生电子双向分流，延长光生电子独立存在的时间；二、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作为电子转移和存储中心，抑制了电子</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空穴对复合；三、</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之间形成</a:t>
            </a:r>
            <a:r>
              <a:rPr lang="en-US" altLang="zh-CN" sz="1200" kern="1200" dirty="0" smtClean="0">
                <a:solidFill>
                  <a:schemeClr val="tx1"/>
                </a:solidFill>
                <a:effectLst/>
                <a:latin typeface="+mn-lt"/>
                <a:ea typeface="+mn-ea"/>
                <a:cs typeface="+mn-cs"/>
              </a:rPr>
              <a:t>p-n</a:t>
            </a:r>
            <a:r>
              <a:rPr lang="zh-CN" altLang="zh-CN" sz="1200" kern="1200" dirty="0" smtClean="0">
                <a:solidFill>
                  <a:schemeClr val="tx1"/>
                </a:solidFill>
                <a:effectLst/>
                <a:latin typeface="+mn-lt"/>
                <a:ea typeface="+mn-ea"/>
                <a:cs typeface="+mn-cs"/>
              </a:rPr>
              <a:t>异质结，加快光生电子在半导体表面上的迁移速度，促使电荷有效分离，抑制了电荷载流子复合；四、</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的禁带宽度减小，在可见光区域的光响应能力明显增强；五、</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自身的黑色，有助于吸收更多的光子。</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31</a:t>
            </a:fld>
            <a:endParaRPr lang="zh-CN" altLang="en-US"/>
          </a:p>
        </p:txBody>
      </p:sp>
    </p:spTree>
    <p:extLst>
      <p:ext uri="{BB962C8B-B14F-4D97-AF65-F5344CB8AC3E}">
        <p14:creationId xmlns:p14="http://schemas.microsoft.com/office/powerpoint/2010/main" xmlns="" val="2640589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本文主要有两个结论：第一，采用化学共沉淀法制备了</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 (20:100,1.1:1)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1h</a:t>
            </a:r>
            <a:r>
              <a:rPr lang="zh-CN" altLang="zh-CN" sz="1200" kern="1200" dirty="0" smtClean="0">
                <a:solidFill>
                  <a:schemeClr val="tx1"/>
                </a:solidFill>
                <a:effectLst/>
                <a:latin typeface="+mn-lt"/>
                <a:ea typeface="+mn-ea"/>
                <a:cs typeface="+mn-cs"/>
              </a:rPr>
              <a:t>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的降解率为</a:t>
            </a:r>
            <a:r>
              <a:rPr lang="en-US" altLang="zh-CN" sz="1200" kern="1200" dirty="0" smtClean="0">
                <a:solidFill>
                  <a:schemeClr val="tx1"/>
                </a:solidFill>
                <a:effectLst/>
                <a:latin typeface="+mn-lt"/>
                <a:ea typeface="+mn-ea"/>
                <a:cs typeface="+mn-cs"/>
              </a:rPr>
              <a:t>93.9%</a:t>
            </a:r>
            <a:r>
              <a:rPr lang="zh-CN" altLang="zh-CN" sz="1200" kern="1200" dirty="0" smtClean="0">
                <a:solidFill>
                  <a:schemeClr val="tx1"/>
                </a:solidFill>
                <a:effectLst/>
                <a:latin typeface="+mn-lt"/>
                <a:ea typeface="+mn-ea"/>
                <a:cs typeface="+mn-cs"/>
              </a:rPr>
              <a:t>，饱和磁化强度为</a:t>
            </a:r>
            <a:r>
              <a:rPr lang="en-US" altLang="zh-CN" sz="1200" kern="1200" dirty="0" smtClean="0">
                <a:solidFill>
                  <a:schemeClr val="tx1"/>
                </a:solidFill>
                <a:effectLst/>
                <a:latin typeface="+mn-lt"/>
                <a:ea typeface="+mn-ea"/>
                <a:cs typeface="+mn-cs"/>
              </a:rPr>
              <a:t>6.65</a:t>
            </a:r>
            <a:r>
              <a:rPr lang="zh-CN" altLang="zh-CN" sz="1200" kern="1200" dirty="0" smtClean="0">
                <a:solidFill>
                  <a:schemeClr val="tx1"/>
                </a:solidFill>
                <a:effectLst/>
                <a:latin typeface="+mn-lt"/>
                <a:ea typeface="+mn-ea"/>
                <a:cs typeface="+mn-cs"/>
              </a:rPr>
              <a:t>，重复五次回收率平均为</a:t>
            </a:r>
            <a:r>
              <a:rPr lang="en-US" altLang="zh-CN" sz="1200" kern="1200" dirty="0" smtClean="0">
                <a:solidFill>
                  <a:schemeClr val="tx1"/>
                </a:solidFill>
                <a:effectLst/>
                <a:latin typeface="+mn-lt"/>
                <a:ea typeface="+mn-ea"/>
                <a:cs typeface="+mn-cs"/>
              </a:rPr>
              <a:t>89%</a:t>
            </a:r>
            <a:r>
              <a:rPr lang="zh-CN" altLang="zh-CN" sz="1200" kern="1200" dirty="0" smtClean="0">
                <a:solidFill>
                  <a:schemeClr val="tx1"/>
                </a:solidFill>
                <a:effectLst/>
                <a:latin typeface="+mn-lt"/>
                <a:ea typeface="+mn-ea"/>
                <a:cs typeface="+mn-cs"/>
              </a:rPr>
              <a:t>，且五次回收后对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的降解率可达到</a:t>
            </a:r>
            <a:r>
              <a:rPr lang="en-US" altLang="zh-CN" sz="1200" kern="1200" dirty="0" smtClean="0">
                <a:solidFill>
                  <a:schemeClr val="tx1"/>
                </a:solidFill>
                <a:effectLst/>
                <a:latin typeface="+mn-lt"/>
                <a:ea typeface="+mn-ea"/>
                <a:cs typeface="+mn-cs"/>
              </a:rPr>
              <a:t>76%</a:t>
            </a:r>
            <a:r>
              <a:rPr lang="zh-CN" altLang="zh-CN" sz="1200" kern="1200" dirty="0" smtClean="0">
                <a:solidFill>
                  <a:schemeClr val="tx1"/>
                </a:solidFill>
                <a:effectLst/>
                <a:latin typeface="+mn-lt"/>
                <a:ea typeface="+mn-ea"/>
                <a:cs typeface="+mn-cs"/>
              </a:rPr>
              <a:t>。第二，采用浸渍焙烧法制备</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1.75h</a:t>
            </a:r>
            <a:r>
              <a:rPr lang="zh-CN" altLang="zh-CN" sz="1200" kern="1200" dirty="0" smtClean="0">
                <a:solidFill>
                  <a:schemeClr val="tx1"/>
                </a:solidFill>
                <a:effectLst/>
                <a:latin typeface="+mn-lt"/>
                <a:ea typeface="+mn-ea"/>
                <a:cs typeface="+mn-cs"/>
              </a:rPr>
              <a:t>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的降解率为</a:t>
            </a:r>
            <a:r>
              <a:rPr lang="en-US" altLang="zh-CN" sz="1200" kern="1200" dirty="0" smtClean="0">
                <a:solidFill>
                  <a:schemeClr val="tx1"/>
                </a:solidFill>
                <a:effectLst/>
                <a:latin typeface="+mn-lt"/>
                <a:ea typeface="+mn-ea"/>
                <a:cs typeface="+mn-cs"/>
              </a:rPr>
              <a:t>98.9%</a:t>
            </a:r>
            <a:r>
              <a:rPr lang="zh-CN" altLang="zh-CN" sz="1200" kern="1200" dirty="0" smtClean="0">
                <a:solidFill>
                  <a:schemeClr val="tx1"/>
                </a:solidFill>
                <a:effectLst/>
                <a:latin typeface="+mn-lt"/>
                <a:ea typeface="+mn-ea"/>
                <a:cs typeface="+mn-cs"/>
              </a:rPr>
              <a:t>；饱和磁化强度为</a:t>
            </a:r>
            <a:r>
              <a:rPr lang="en-US" altLang="zh-CN" sz="1200" kern="1200" dirty="0" smtClean="0">
                <a:solidFill>
                  <a:schemeClr val="tx1"/>
                </a:solidFill>
                <a:effectLst/>
                <a:latin typeface="+mn-lt"/>
                <a:ea typeface="+mn-ea"/>
                <a:cs typeface="+mn-cs"/>
              </a:rPr>
              <a:t>6.95</a:t>
            </a:r>
            <a:r>
              <a:rPr lang="zh-CN" altLang="zh-CN" sz="1200" kern="1200" dirty="0" smtClean="0">
                <a:solidFill>
                  <a:schemeClr val="tx1"/>
                </a:solidFill>
                <a:effectLst/>
                <a:latin typeface="+mn-lt"/>
                <a:ea typeface="+mn-ea"/>
                <a:cs typeface="+mn-cs"/>
              </a:rPr>
              <a:t>，重复五次回收率平均为</a:t>
            </a:r>
            <a:r>
              <a:rPr lang="en-US" altLang="zh-CN" sz="1200" kern="1200" dirty="0" smtClean="0">
                <a:solidFill>
                  <a:schemeClr val="tx1"/>
                </a:solidFill>
                <a:effectLst/>
                <a:latin typeface="+mn-lt"/>
                <a:ea typeface="+mn-ea"/>
                <a:cs typeface="+mn-cs"/>
              </a:rPr>
              <a:t>87%</a:t>
            </a:r>
            <a:r>
              <a:rPr lang="zh-CN" altLang="zh-CN" sz="1200" kern="1200" dirty="0" smtClean="0">
                <a:solidFill>
                  <a:schemeClr val="tx1"/>
                </a:solidFill>
                <a:effectLst/>
                <a:latin typeface="+mn-lt"/>
                <a:ea typeface="+mn-ea"/>
                <a:cs typeface="+mn-cs"/>
              </a:rPr>
              <a:t>，且五次回收后对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的降解率达到</a:t>
            </a:r>
            <a:r>
              <a:rPr lang="en-US" altLang="zh-CN" sz="1200" kern="1200" dirty="0" smtClean="0">
                <a:solidFill>
                  <a:schemeClr val="tx1"/>
                </a:solidFill>
                <a:effectLst/>
                <a:latin typeface="+mn-lt"/>
                <a:ea typeface="+mn-ea"/>
                <a:cs typeface="+mn-cs"/>
              </a:rPr>
              <a:t>95.7%</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33</a:t>
            </a:fld>
            <a:endParaRPr lang="zh-CN" altLang="en-US"/>
          </a:p>
        </p:txBody>
      </p:sp>
    </p:spTree>
    <p:extLst>
      <p:ext uri="{BB962C8B-B14F-4D97-AF65-F5344CB8AC3E}">
        <p14:creationId xmlns:p14="http://schemas.microsoft.com/office/powerpoint/2010/main" xmlns="" val="6904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本文的建议由三个：第一，因为复合磁性催化剂对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的降解效果很好，所以可以进一步研究其对其它污染物的降解情况；第二，为了</a:t>
            </a:r>
            <a:r>
              <a:rPr lang="en-US" altLang="zh-CN" sz="1200" kern="1200" dirty="0" smtClean="0">
                <a:solidFill>
                  <a:schemeClr val="tx1"/>
                </a:solidFill>
                <a:effectLst/>
                <a:latin typeface="+mn-lt"/>
                <a:ea typeface="+mn-ea"/>
                <a:cs typeface="+mn-cs"/>
              </a:rPr>
              <a:t>M-Z</a:t>
            </a:r>
            <a:r>
              <a:rPr lang="zh-CN" altLang="zh-CN" sz="1200" kern="1200" dirty="0" smtClean="0">
                <a:solidFill>
                  <a:schemeClr val="tx1"/>
                </a:solidFill>
                <a:effectLst/>
                <a:latin typeface="+mn-lt"/>
                <a:ea typeface="+mn-ea"/>
                <a:cs typeface="+mn-cs"/>
              </a:rPr>
              <a:t>可以得到更好地负载效果，可以尝试用其它的方法来制备粒径更小的</a:t>
            </a:r>
            <a:r>
              <a:rPr lang="en-US" altLang="zh-CN" sz="1200" kern="1200" dirty="0" smtClean="0">
                <a:solidFill>
                  <a:schemeClr val="tx1"/>
                </a:solidFill>
                <a:effectLst/>
                <a:latin typeface="+mn-lt"/>
                <a:ea typeface="+mn-ea"/>
                <a:cs typeface="+mn-cs"/>
              </a:rPr>
              <a:t>M-Z</a:t>
            </a:r>
            <a:r>
              <a:rPr lang="zh-CN" altLang="zh-CN" sz="1200" kern="1200" dirty="0" smtClean="0">
                <a:solidFill>
                  <a:schemeClr val="tx1"/>
                </a:solidFill>
                <a:effectLst/>
                <a:latin typeface="+mn-lt"/>
                <a:ea typeface="+mn-ea"/>
                <a:cs typeface="+mn-cs"/>
              </a:rPr>
              <a:t>；第三，由于时间和条件的限制，对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的降解只停留在定性上，可以在定量上进行更深入的研究。</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34</a:t>
            </a:fld>
            <a:endParaRPr lang="zh-CN" altLang="en-US"/>
          </a:p>
        </p:txBody>
      </p:sp>
    </p:spTree>
    <p:extLst>
      <p:ext uri="{BB962C8B-B14F-4D97-AF65-F5344CB8AC3E}">
        <p14:creationId xmlns:p14="http://schemas.microsoft.com/office/powerpoint/2010/main" xmlns="" val="3847125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我的答辩到此结束，谢谢各位老师。</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35</a:t>
            </a:fld>
            <a:endParaRPr lang="zh-CN" altLang="en-US"/>
          </a:p>
        </p:txBody>
      </p:sp>
    </p:spTree>
    <p:extLst>
      <p:ext uri="{BB962C8B-B14F-4D97-AF65-F5344CB8AC3E}">
        <p14:creationId xmlns:p14="http://schemas.microsoft.com/office/powerpoint/2010/main" xmlns="" val="306027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我国的人口众多，人均水资源占有量仅为世界人均的</a:t>
            </a:r>
            <a:r>
              <a:rPr lang="en-US" altLang="zh-CN" sz="1200" kern="1200" dirty="0" smtClean="0">
                <a:solidFill>
                  <a:schemeClr val="tx1"/>
                </a:solidFill>
                <a:effectLst/>
                <a:latin typeface="+mn-lt"/>
                <a:ea typeface="+mn-ea"/>
                <a:cs typeface="+mn-cs"/>
              </a:rPr>
              <a:t>1/4</a:t>
            </a:r>
            <a:r>
              <a:rPr lang="zh-CN" altLang="zh-CN" sz="1200" kern="1200" dirty="0" smtClean="0">
                <a:solidFill>
                  <a:schemeClr val="tx1"/>
                </a:solidFill>
                <a:effectLst/>
                <a:latin typeface="+mn-lt"/>
                <a:ea typeface="+mn-ea"/>
                <a:cs typeface="+mn-cs"/>
              </a:rPr>
              <a:t>，而且很多水域普遍受到不同程度的污染，其中染料废水会严重伤害水体环境和人类的安全。染料废水的常规处理方法容易造成二次污染，而且处理周期长、去除率低。而催化湿式过氧化物氧化法和半导体光催化技术可以克服这些缺点，加快对有机污染废水的降解。</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4</a:t>
            </a:fld>
            <a:endParaRPr lang="zh-CN" altLang="en-US"/>
          </a:p>
        </p:txBody>
      </p:sp>
    </p:spTree>
    <p:extLst>
      <p:ext uri="{BB962C8B-B14F-4D97-AF65-F5344CB8AC3E}">
        <p14:creationId xmlns:p14="http://schemas.microsoft.com/office/powerpoint/2010/main" xmlns="" val="80306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目前常见的磁性基体主要有：</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3</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SrFe</a:t>
            </a:r>
            <a:r>
              <a:rPr lang="en-US" altLang="zh-CN" sz="1200" kern="1200" baseline="-25000" dirty="0" smtClean="0">
                <a:solidFill>
                  <a:schemeClr val="tx1"/>
                </a:solidFill>
                <a:effectLst/>
                <a:latin typeface="+mn-lt"/>
                <a:ea typeface="+mn-ea"/>
                <a:cs typeface="+mn-cs"/>
              </a:rPr>
              <a:t>12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等，而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具有高饱和磁化强度、高磁导率、高稳定性和低损耗等优点，所以选择</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作为复合的磁性基体。</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5</a:t>
            </a:fld>
            <a:endParaRPr lang="zh-CN" altLang="en-US"/>
          </a:p>
        </p:txBody>
      </p:sp>
    </p:spTree>
    <p:extLst>
      <p:ext uri="{BB962C8B-B14F-4D97-AF65-F5344CB8AC3E}">
        <p14:creationId xmlns:p14="http://schemas.microsoft.com/office/powerpoint/2010/main" xmlns="" val="2477239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本文的研究内容主要有两个：第一，先采用化学共沉淀法制备</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复合磁性催化剂，并研究不同单因素对复合磁性催化剂催化活性的影响。第二，采用浸渍焙烧法制备</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/β-Bi</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复合磁性光催化剂，研究不同单因素对复合磁性光催化剂催化活性的影响。此外，对催化效果最好的催化剂进行</a:t>
            </a:r>
            <a:r>
              <a:rPr lang="en-US" altLang="zh-CN" sz="1200" kern="1200" dirty="0" smtClean="0">
                <a:solidFill>
                  <a:schemeClr val="tx1"/>
                </a:solidFill>
                <a:effectLst/>
                <a:latin typeface="+mn-lt"/>
                <a:ea typeface="+mn-ea"/>
                <a:cs typeface="+mn-cs"/>
              </a:rPr>
              <a:t>XRD</a:t>
            </a:r>
            <a:r>
              <a:rPr lang="zh-CN" altLang="zh-CN" sz="1200" kern="1200" dirty="0" smtClean="0">
                <a:solidFill>
                  <a:schemeClr val="tx1"/>
                </a:solidFill>
                <a:effectLst/>
                <a:latin typeface="+mn-lt"/>
                <a:ea typeface="+mn-ea"/>
                <a:cs typeface="+mn-cs"/>
              </a:rPr>
              <a:t>、红外、扫描电镜和磁性能的表征，并探讨了其回收再利用情况。</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6</a:t>
            </a:fld>
            <a:endParaRPr lang="zh-CN" altLang="en-US"/>
          </a:p>
        </p:txBody>
      </p:sp>
    </p:spTree>
    <p:extLst>
      <p:ext uri="{BB962C8B-B14F-4D97-AF65-F5344CB8AC3E}">
        <p14:creationId xmlns:p14="http://schemas.microsoft.com/office/powerpoint/2010/main" xmlns="" val="167238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7</a:t>
            </a:fld>
            <a:endParaRPr lang="zh-CN" altLang="en-US"/>
          </a:p>
        </p:txBody>
      </p:sp>
    </p:spTree>
    <p:extLst>
      <p:ext uri="{BB962C8B-B14F-4D97-AF65-F5344CB8AC3E}">
        <p14:creationId xmlns:p14="http://schemas.microsoft.com/office/powerpoint/2010/main" xmlns="" val="1084973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第一小部分，制备：</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复合磁性催化剂是在制备</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的过程中加入</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，采用化学共沉淀法制备的。</a:t>
            </a:r>
          </a:p>
          <a:p>
            <a:endParaRPr lang="zh-CN" altLang="en-US" dirty="0"/>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8</a:t>
            </a:fld>
            <a:endParaRPr lang="zh-CN" altLang="en-US"/>
          </a:p>
        </p:txBody>
      </p:sp>
    </p:spTree>
    <p:extLst>
      <p:ext uri="{BB962C8B-B14F-4D97-AF65-F5344CB8AC3E}">
        <p14:creationId xmlns:p14="http://schemas.microsoft.com/office/powerpoint/2010/main" xmlns="" val="493746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第二小部分是不同单因素实验对复合磁性催化剂催化活性的影响，催化剂的催化活性是通过对模拟污染物</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的降解率来判断的。</a:t>
            </a:r>
          </a:p>
          <a:p>
            <a:r>
              <a:rPr lang="zh-CN" altLang="zh-CN" sz="1200" kern="1200" dirty="0" smtClean="0">
                <a:solidFill>
                  <a:schemeClr val="tx1"/>
                </a:solidFill>
                <a:effectLst/>
                <a:latin typeface="+mn-lt"/>
                <a:ea typeface="+mn-ea"/>
                <a:cs typeface="+mn-cs"/>
              </a:rPr>
              <a:t>因为适量的</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可以提高复合催化剂的磁性和导电性，提高</a:t>
            </a:r>
            <a:r>
              <a:rPr lang="en-US" altLang="zh-CN" sz="1200" kern="1200" dirty="0" smtClean="0">
                <a:solidFill>
                  <a:schemeClr val="tx1"/>
                </a:solidFill>
                <a:effectLst/>
                <a:latin typeface="+mn-lt"/>
                <a:ea typeface="+mn-ea"/>
                <a:cs typeface="+mn-cs"/>
              </a:rPr>
              <a:t>H</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产生</a:t>
            </a:r>
            <a:r>
              <a:rPr lang="en-US" altLang="zh-CN" sz="1200" kern="1200" dirty="0" smtClean="0">
                <a:solidFill>
                  <a:schemeClr val="tx1"/>
                </a:solidFill>
                <a:effectLst/>
                <a:latin typeface="+mn-lt"/>
                <a:ea typeface="+mn-ea"/>
                <a:cs typeface="+mn-cs"/>
              </a:rPr>
              <a:t>·OH</a:t>
            </a:r>
            <a:r>
              <a:rPr lang="zh-CN" altLang="zh-CN" sz="1200" kern="1200" dirty="0" smtClean="0">
                <a:solidFill>
                  <a:schemeClr val="tx1"/>
                </a:solidFill>
                <a:effectLst/>
                <a:latin typeface="+mn-lt"/>
                <a:ea typeface="+mn-ea"/>
                <a:cs typeface="+mn-cs"/>
              </a:rPr>
              <a:t>的速率；而且纯</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之间存在严重的团聚现象，</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的加入可以降低纯</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的团聚，进而提高对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的降解。但是</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含量过大时，活性组分</a:t>
            </a:r>
            <a:r>
              <a:rPr lang="en-US" altLang="zh-CN" sz="1200" kern="1200" dirty="0" smtClean="0">
                <a:solidFill>
                  <a:schemeClr val="tx1"/>
                </a:solidFill>
                <a:effectLst/>
                <a:latin typeface="+mn-lt"/>
                <a:ea typeface="+mn-ea"/>
                <a:cs typeface="+mn-cs"/>
              </a:rPr>
              <a:t>β-MnO</a:t>
            </a:r>
            <a:r>
              <a:rPr lang="en-US" altLang="zh-CN" sz="1200" kern="1200" baseline="-25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的含量减少太多，对</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的降解率会下降。因此，</a:t>
            </a:r>
            <a:r>
              <a:rPr lang="en-US" altLang="zh-CN" sz="1200" kern="1200" dirty="0" err="1" smtClean="0">
                <a:solidFill>
                  <a:schemeClr val="tx1"/>
                </a:solidFill>
                <a:effectLst/>
                <a:latin typeface="+mn-lt"/>
                <a:ea typeface="+mn-ea"/>
                <a:cs typeface="+mn-cs"/>
              </a:rPr>
              <a:t>RhB</a:t>
            </a:r>
            <a:r>
              <a:rPr lang="zh-CN" altLang="zh-CN" sz="1200" kern="1200" dirty="0" smtClean="0">
                <a:solidFill>
                  <a:schemeClr val="tx1"/>
                </a:solidFill>
                <a:effectLst/>
                <a:latin typeface="+mn-lt"/>
                <a:ea typeface="+mn-ea"/>
                <a:cs typeface="+mn-cs"/>
              </a:rPr>
              <a:t>的降解率会随</a:t>
            </a:r>
            <a:r>
              <a:rPr lang="en-US" altLang="zh-CN" sz="1200" kern="1200" dirty="0" smtClean="0">
                <a:solidFill>
                  <a:schemeClr val="tx1"/>
                </a:solidFill>
                <a:effectLst/>
                <a:latin typeface="+mn-lt"/>
                <a:ea typeface="+mn-ea"/>
                <a:cs typeface="+mn-cs"/>
              </a:rPr>
              <a:t>Mn</a:t>
            </a:r>
            <a:r>
              <a:rPr lang="en-US" altLang="zh-CN" sz="1200" kern="1200" baseline="-250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Zn</a:t>
            </a:r>
            <a:r>
              <a:rPr lang="en-US" altLang="zh-CN" sz="1200" kern="1200" baseline="-25000" dirty="0" smtClean="0">
                <a:solidFill>
                  <a:schemeClr val="tx1"/>
                </a:solidFill>
                <a:effectLst/>
                <a:latin typeface="+mn-lt"/>
                <a:ea typeface="+mn-ea"/>
                <a:cs typeface="+mn-cs"/>
              </a:rPr>
              <a:t>1-x</a:t>
            </a:r>
            <a:r>
              <a:rPr lang="en-US" altLang="zh-CN" sz="1200" kern="1200" dirty="0" smtClean="0">
                <a:solidFill>
                  <a:schemeClr val="tx1"/>
                </a:solidFill>
                <a:effectLst/>
                <a:latin typeface="+mn-lt"/>
                <a:ea typeface="+mn-ea"/>
                <a:cs typeface="+mn-cs"/>
              </a:rPr>
              <a:t>Fe</a:t>
            </a:r>
            <a:r>
              <a:rPr lang="en-US" altLang="zh-CN" sz="1200" kern="1200" baseline="-25000" dirty="0" smtClean="0">
                <a:solidFill>
                  <a:schemeClr val="tx1"/>
                </a:solidFill>
                <a:effectLst/>
                <a:latin typeface="+mn-lt"/>
                <a:ea typeface="+mn-ea"/>
                <a:cs typeface="+mn-cs"/>
              </a:rPr>
              <a:t>2</a:t>
            </a:r>
            <a:r>
              <a:rPr lang="en-US" altLang="zh-CN" sz="1200" kern="1200" dirty="0" smtClean="0">
                <a:solidFill>
                  <a:schemeClr val="tx1"/>
                </a:solidFill>
                <a:effectLst/>
                <a:latin typeface="+mn-lt"/>
                <a:ea typeface="+mn-ea"/>
                <a:cs typeface="+mn-cs"/>
              </a:rPr>
              <a:t>O</a:t>
            </a:r>
            <a:r>
              <a:rPr lang="en-US" altLang="zh-CN" sz="1200" kern="1200" baseline="-25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质量比的增加而先升高后降低。</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EC051C7-EF6A-4327-AEFA-8BF63D2C4274}" type="slidenum">
              <a:rPr lang="zh-CN" altLang="en-US" smtClean="0"/>
              <a:pPr/>
              <a:t>9</a:t>
            </a:fld>
            <a:endParaRPr lang="zh-CN" altLang="en-US"/>
          </a:p>
        </p:txBody>
      </p:sp>
    </p:spTree>
    <p:extLst>
      <p:ext uri="{BB962C8B-B14F-4D97-AF65-F5344CB8AC3E}">
        <p14:creationId xmlns:p14="http://schemas.microsoft.com/office/powerpoint/2010/main" xmlns="" val="3638625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Group 35"/>
          <p:cNvGrpSpPr>
            <a:grpSpLocks/>
          </p:cNvGrpSpPr>
          <p:nvPr userDrawn="1"/>
        </p:nvGrpSpPr>
        <p:grpSpPr bwMode="auto">
          <a:xfrm>
            <a:off x="251520" y="1261271"/>
            <a:ext cx="7086601" cy="22225"/>
            <a:chOff x="0" y="720"/>
            <a:chExt cx="4464" cy="14"/>
          </a:xfrm>
        </p:grpSpPr>
        <p:sp>
          <p:nvSpPr>
            <p:cNvPr id="8"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xmlns="" val="144205520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6"/>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6C9CE1-2800-47BD-9E87-AD5451A4E483}" type="datetime1">
              <a:rPr lang="en-US" altLang="zh-CN" smtClean="0"/>
              <a:pPr/>
              <a:t>5/30/2018</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33239395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B88118-BBF3-41BE-BDCC-BCE0BCC070EF}" type="datetime1">
              <a:rPr lang="en-US" altLang="zh-CN" smtClean="0"/>
              <a:pPr/>
              <a:t>5/30/2018</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417968212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lvl1pPr>
              <a:defRPr/>
            </a:lvl1pPr>
          </a:lstStyle>
          <a:p>
            <a:pPr>
              <a:defRPr/>
            </a:pPr>
            <a:fld id="{A0DE9364-4D77-4A7B-9D3B-B10D018E54AF}" type="datetime1">
              <a:rPr lang="en-US" altLang="zh-CN" smtClean="0"/>
              <a:pPr>
                <a:defRPr/>
              </a:pPr>
              <a:t>5/30/2018</a:t>
            </a:fld>
            <a:endParaRPr lang="zh-CN" altLang="en-US" sz="216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r>
              <a:rPr lang="en-US" altLang="zh-CN" smtClean="0"/>
              <a:t>1</a:t>
            </a: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595C1E7B-2BB2-43C2-B084-4DA11CA11DCD}" type="slidenum">
              <a:rPr lang="zh-CN" altLang="en-US"/>
              <a:pPr>
                <a:defRPr/>
              </a:pPr>
              <a:t>‹#›</a:t>
            </a:fld>
            <a:endParaRPr lang="en-US" altLang="zh-CN" sz="2160">
              <a:solidFill>
                <a:schemeClr val="tx1"/>
              </a:solidFill>
            </a:endParaRPr>
          </a:p>
        </p:txBody>
      </p:sp>
    </p:spTree>
    <p:extLst>
      <p:ext uri="{BB962C8B-B14F-4D97-AF65-F5344CB8AC3E}">
        <p14:creationId xmlns:p14="http://schemas.microsoft.com/office/powerpoint/2010/main" xmlns="" val="14602533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6"/>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1"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1D4369-4BE1-488D-9423-2472A4A94712}" type="datetime1">
              <a:rPr lang="en-US" altLang="zh-CN" smtClean="0"/>
              <a:pPr/>
              <a:t>5/30/2018</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384663860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5"/>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55B78C9-BAF6-4A92-8A56-B70141DBAE7E}" type="datetime1">
              <a:rPr lang="en-US" altLang="zh-CN" smtClean="0"/>
              <a:pPr/>
              <a:t>5/30/2018</a:t>
            </a:fld>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
        <p:nvSpPr>
          <p:cNvPr id="6" name="灯片编号占位符 5"/>
          <p:cNvSpPr>
            <a:spLocks noGrp="1"/>
          </p:cNvSpPr>
          <p:nvPr>
            <p:ph type="sldNum" sz="quarter" idx="12"/>
          </p:nvPr>
        </p:nvSpPr>
        <p:spPr/>
        <p:txBody>
          <a:body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54321690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6"/>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1"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1"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4424BC5-9EB0-4993-9890-F453CFD86A69}" type="datetime1">
              <a:rPr lang="en-US" altLang="zh-CN" smtClean="0"/>
              <a:pPr/>
              <a:t>5/30/2018</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18192696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6"/>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BFF6A8-8B95-46F5-84C9-EEBC81CBCB9E}" type="datetime1">
              <a:rPr lang="en-US" altLang="zh-CN" smtClean="0"/>
              <a:pPr/>
              <a:t>5/30/2018</a:t>
            </a:fld>
            <a:endParaRPr lang="zh-CN" altLang="en-US"/>
          </a:p>
        </p:txBody>
      </p:sp>
      <p:sp>
        <p:nvSpPr>
          <p:cNvPr id="8" name="页脚占位符 7"/>
          <p:cNvSpPr>
            <a:spLocks noGrp="1"/>
          </p:cNvSpPr>
          <p:nvPr>
            <p:ph type="ftr" sz="quarter" idx="11"/>
          </p:nvPr>
        </p:nvSpPr>
        <p:spPr/>
        <p:txBody>
          <a:bodyPr/>
          <a:lstStyle/>
          <a:p>
            <a:r>
              <a:rPr lang="en-US" altLang="zh-CN" smtClean="0"/>
              <a:t>1</a:t>
            </a:r>
            <a:endParaRPr lang="zh-CN" altLang="en-US"/>
          </a:p>
        </p:txBody>
      </p:sp>
      <p:sp>
        <p:nvSpPr>
          <p:cNvPr id="9" name="灯片编号占位符 8"/>
          <p:cNvSpPr>
            <a:spLocks noGrp="1"/>
          </p:cNvSpPr>
          <p:nvPr>
            <p:ph type="sldNum" sz="quarter" idx="12"/>
          </p:nvPr>
        </p:nvSpPr>
        <p:spPr/>
        <p:txBody>
          <a:body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248097323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6"/>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1B0D659-3DC4-48B3-BE71-EBF7858B9C1C}" type="datetime1">
              <a:rPr lang="en-US" altLang="zh-CN" smtClean="0"/>
              <a:pPr/>
              <a:t>5/30/2018</a:t>
            </a:fld>
            <a:endParaRPr lang="zh-CN" altLang="en-US"/>
          </a:p>
        </p:txBody>
      </p:sp>
      <p:sp>
        <p:nvSpPr>
          <p:cNvPr id="4" name="页脚占位符 3"/>
          <p:cNvSpPr>
            <a:spLocks noGrp="1"/>
          </p:cNvSpPr>
          <p:nvPr>
            <p:ph type="ftr" sz="quarter" idx="11"/>
          </p:nvPr>
        </p:nvSpPr>
        <p:spPr/>
        <p:txBody>
          <a:bodyPr/>
          <a:lstStyle/>
          <a:p>
            <a:r>
              <a:rPr lang="en-US" altLang="zh-CN" smtClean="0"/>
              <a:t>1</a:t>
            </a:r>
            <a:endParaRPr lang="zh-CN" altLang="en-US"/>
          </a:p>
        </p:txBody>
      </p:sp>
      <p:sp>
        <p:nvSpPr>
          <p:cNvPr id="5" name="灯片编号占位符 4"/>
          <p:cNvSpPr>
            <a:spLocks noGrp="1"/>
          </p:cNvSpPr>
          <p:nvPr>
            <p:ph type="sldNum" sz="quarter" idx="12"/>
          </p:nvPr>
        </p:nvSpPr>
        <p:spPr/>
        <p:txBody>
          <a:body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8703990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42DC3D-7F5E-4287-B59C-502B97CC1E1F}" type="datetime1">
              <a:rPr lang="en-US" altLang="zh-CN" smtClean="0"/>
              <a:pPr/>
              <a:t>5/30/2018</a:t>
            </a:fld>
            <a:endParaRPr lang="zh-CN" altLang="en-US"/>
          </a:p>
        </p:txBody>
      </p:sp>
      <p:sp>
        <p:nvSpPr>
          <p:cNvPr id="3" name="页脚占位符 2"/>
          <p:cNvSpPr>
            <a:spLocks noGrp="1"/>
          </p:cNvSpPr>
          <p:nvPr>
            <p:ph type="ftr" sz="quarter" idx="11"/>
          </p:nvPr>
        </p:nvSpPr>
        <p:spPr/>
        <p:txBody>
          <a:bodyPr/>
          <a:lstStyle/>
          <a:p>
            <a:r>
              <a:rPr lang="en-US" altLang="zh-CN" smtClean="0"/>
              <a:t>1</a:t>
            </a:r>
            <a:endParaRPr lang="zh-CN" altLang="en-US"/>
          </a:p>
        </p:txBody>
      </p:sp>
      <p:sp>
        <p:nvSpPr>
          <p:cNvPr id="4" name="灯片编号占位符 3"/>
          <p:cNvSpPr>
            <a:spLocks noGrp="1"/>
          </p:cNvSpPr>
          <p:nvPr>
            <p:ph type="sldNum" sz="quarter" idx="12"/>
          </p:nvPr>
        </p:nvSpPr>
        <p:spPr/>
        <p:txBody>
          <a:body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21986614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8"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9"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8E59409-0376-4219-83A1-768061D89967}" type="datetime1">
              <a:rPr lang="en-US" altLang="zh-CN" smtClean="0"/>
              <a:pPr/>
              <a:t>5/30/2018</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33377981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8"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1"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9" y="2057400"/>
            <a:ext cx="393223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D39FF82-6850-491E-A510-7BC9FA6C0A96}" type="datetime1">
              <a:rPr lang="en-US" altLang="zh-CN" smtClean="0"/>
              <a:pPr/>
              <a:t>5/30/2018</a:t>
            </a:fld>
            <a:endParaRPr lang="zh-CN" altLang="en-US"/>
          </a:p>
        </p:txBody>
      </p:sp>
      <p:sp>
        <p:nvSpPr>
          <p:cNvPr id="6" name="页脚占位符 5"/>
          <p:cNvSpPr>
            <a:spLocks noGrp="1"/>
          </p:cNvSpPr>
          <p:nvPr>
            <p:ph type="ftr" sz="quarter" idx="11"/>
          </p:nvPr>
        </p:nvSpPr>
        <p:spPr/>
        <p:txBody>
          <a:bodyPr/>
          <a:lstStyle/>
          <a:p>
            <a:r>
              <a:rPr lang="en-US" altLang="zh-CN" smtClean="0"/>
              <a:t>1</a:t>
            </a:r>
            <a:endParaRPr lang="zh-CN" altLang="en-US"/>
          </a:p>
        </p:txBody>
      </p:sp>
      <p:sp>
        <p:nvSpPr>
          <p:cNvPr id="7" name="灯片编号占位符 6"/>
          <p:cNvSpPr>
            <a:spLocks noGrp="1"/>
          </p:cNvSpPr>
          <p:nvPr>
            <p:ph type="sldNum" sz="quarter" idx="12"/>
          </p:nvPr>
        </p:nvSpPr>
        <p:spPr/>
        <p:txBody>
          <a:body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195926626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D4D2A-96D4-40A5-BD0D-AC1B30F45295}" type="datetime1">
              <a:rPr lang="en-US" altLang="zh-CN" smtClean="0"/>
              <a:pPr/>
              <a:t>5/30/2018</a:t>
            </a:fld>
            <a:endParaRPr lang="zh-CN" altLang="en-US"/>
          </a:p>
        </p:txBody>
      </p:sp>
      <p:sp>
        <p:nvSpPr>
          <p:cNvPr id="5" name="页脚占位符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1</a:t>
            </a:r>
            <a:endParaRPr lang="zh-CN" altLang="en-US"/>
          </a:p>
        </p:txBody>
      </p:sp>
      <p:sp>
        <p:nvSpPr>
          <p:cNvPr id="6" name="灯片编号占位符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CDCCA-FE44-4C4A-8ECA-5B114B4C3291}" type="slidenum">
              <a:rPr lang="zh-CN" altLang="en-US" smtClean="0"/>
              <a:pPr/>
              <a:t>‹#›</a:t>
            </a:fld>
            <a:endParaRPr lang="zh-CN" altLang="en-US"/>
          </a:p>
        </p:txBody>
      </p:sp>
    </p:spTree>
    <p:extLst>
      <p:ext uri="{BB962C8B-B14F-4D97-AF65-F5344CB8AC3E}">
        <p14:creationId xmlns:p14="http://schemas.microsoft.com/office/powerpoint/2010/main" xmlns="" val="1409710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xmlns="" Requires="p14">
      <p:transition p14:dur="0"/>
    </mc:Choice>
    <mc:Fallback>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1"/>
          <p:cNvSpPr txBox="1">
            <a:spLocks noChangeArrowheads="1"/>
          </p:cNvSpPr>
          <p:nvPr/>
        </p:nvSpPr>
        <p:spPr bwMode="auto">
          <a:xfrm>
            <a:off x="2370747" y="1346036"/>
            <a:ext cx="7584983" cy="707886"/>
          </a:xfrm>
          <a:prstGeom prst="rect">
            <a:avLst/>
          </a:prstGeom>
          <a:noFill/>
          <a:ln>
            <a:noFill/>
          </a:ln>
          <a:extLst/>
        </p:spPr>
        <p:txBody>
          <a:bodyPr wrap="square">
            <a:spAutoFit/>
          </a:bodyPr>
          <a:lstStyle>
            <a:lvl1pPr>
              <a:spcBef>
                <a:spcPct val="20000"/>
              </a:spcBef>
              <a:buClr>
                <a:schemeClr val="folHlink"/>
              </a:buClr>
              <a:buFont typeface="Wingdings" panose="05000000000000000000" pitchFamily="2" charset="2"/>
              <a:buChar char="u"/>
              <a:defRPr sz="2000"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16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16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9pPr>
          </a:lstStyle>
          <a:p>
            <a:pPr algn="ctr">
              <a:spcBef>
                <a:spcPct val="0"/>
              </a:spcBef>
              <a:buClrTx/>
              <a:buFontTx/>
              <a:buNone/>
            </a:pPr>
            <a:r>
              <a:rPr lang="zh-CN" altLang="en-US" sz="4000" dirty="0" smtClean="0">
                <a:solidFill>
                  <a:schemeClr val="accent5"/>
                </a:solidFill>
                <a:latin typeface="微软雅黑" panose="020B0503020204020204" pitchFamily="34" charset="-122"/>
                <a:ea typeface="微软雅黑" panose="020B0503020204020204" pitchFamily="34" charset="-122"/>
              </a:rPr>
              <a:t>基于</a:t>
            </a:r>
            <a:r>
              <a:rPr lang="en-US" altLang="zh-CN" sz="4000" dirty="0" smtClean="0">
                <a:solidFill>
                  <a:schemeClr val="accent5"/>
                </a:solidFill>
                <a:latin typeface="微软雅黑" panose="020B0503020204020204" pitchFamily="34" charset="-122"/>
                <a:ea typeface="微软雅黑" panose="020B0503020204020204" pitchFamily="34" charset="-122"/>
              </a:rPr>
              <a:t>BING</a:t>
            </a:r>
            <a:r>
              <a:rPr lang="zh-CN" altLang="en-US" sz="4000" dirty="0" smtClean="0">
                <a:solidFill>
                  <a:schemeClr val="accent5"/>
                </a:solidFill>
                <a:latin typeface="微软雅黑" panose="020B0503020204020204" pitchFamily="34" charset="-122"/>
                <a:ea typeface="微软雅黑" panose="020B0503020204020204" pitchFamily="34" charset="-122"/>
              </a:rPr>
              <a:t>和</a:t>
            </a:r>
            <a:r>
              <a:rPr lang="en-US" altLang="zh-CN" sz="4000" dirty="0" smtClean="0">
                <a:solidFill>
                  <a:schemeClr val="accent5"/>
                </a:solidFill>
                <a:latin typeface="微软雅黑" panose="020B0503020204020204" pitchFamily="34" charset="-122"/>
                <a:ea typeface="微软雅黑" panose="020B0503020204020204" pitchFamily="34" charset="-122"/>
              </a:rPr>
              <a:t>C4</a:t>
            </a:r>
            <a:r>
              <a:rPr lang="zh-CN" altLang="en-US" sz="4000" dirty="0" smtClean="0">
                <a:solidFill>
                  <a:schemeClr val="accent5"/>
                </a:solidFill>
                <a:latin typeface="微软雅黑" panose="020B0503020204020204" pitchFamily="34" charset="-122"/>
                <a:ea typeface="微软雅黑" panose="020B0503020204020204" pitchFamily="34" charset="-122"/>
              </a:rPr>
              <a:t>的快速行人检测</a:t>
            </a:r>
            <a:endParaRPr lang="zh-CN" altLang="en-US" sz="4000" dirty="0">
              <a:solidFill>
                <a:schemeClr val="accent5"/>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167857" y="3678008"/>
            <a:ext cx="9990761" cy="2972174"/>
            <a:chOff x="1117274" y="3663204"/>
            <a:chExt cx="9990761" cy="2972174"/>
          </a:xfrm>
        </p:grpSpPr>
        <p:sp>
          <p:nvSpPr>
            <p:cNvPr id="24" name="文本框 2"/>
            <p:cNvSpPr txBox="1">
              <a:spLocks noChangeArrowheads="1"/>
            </p:cNvSpPr>
            <p:nvPr/>
          </p:nvSpPr>
          <p:spPr bwMode="auto">
            <a:xfrm>
              <a:off x="7798503" y="3663204"/>
              <a:ext cx="3309532" cy="1246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Font typeface="Wingdings" panose="05000000000000000000" pitchFamily="2" charset="2"/>
                <a:buChar char="u"/>
                <a:defRPr sz="2000"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16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16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9pPr>
            </a:lstStyle>
            <a:p>
              <a:pPr>
                <a:lnSpc>
                  <a:spcPct val="125000"/>
                </a:lnSpc>
                <a:spcBef>
                  <a:spcPct val="0"/>
                </a:spcBef>
                <a:buClrTx/>
                <a:buFontTx/>
                <a:buNone/>
              </a:pPr>
              <a:r>
                <a:rPr lang="zh-CN" altLang="en-US" dirty="0" smtClean="0">
                  <a:solidFill>
                    <a:srgbClr val="C00000"/>
                  </a:solidFill>
                  <a:latin typeface="宋体" panose="02010600030101010101" pitchFamily="2" charset="-122"/>
                  <a:ea typeface="宋体" panose="02010600030101010101" pitchFamily="2" charset="-122"/>
                </a:rPr>
                <a:t>答 辩 人：</a:t>
              </a:r>
              <a:r>
                <a:rPr lang="zh-CN" altLang="en-US" dirty="0">
                  <a:solidFill>
                    <a:srgbClr val="C00000"/>
                  </a:solidFill>
                  <a:latin typeface="宋体" panose="02010600030101010101" pitchFamily="2" charset="-122"/>
                  <a:ea typeface="宋体" panose="02010600030101010101" pitchFamily="2" charset="-122"/>
                </a:rPr>
                <a:t>艾伦</a:t>
              </a:r>
              <a:endParaRPr lang="en-US" altLang="zh-CN" dirty="0" smtClean="0">
                <a:solidFill>
                  <a:srgbClr val="C00000"/>
                </a:solidFill>
                <a:latin typeface="宋体" panose="02010600030101010101" pitchFamily="2" charset="-122"/>
                <a:ea typeface="宋体" panose="02010600030101010101" pitchFamily="2" charset="-122"/>
              </a:endParaRPr>
            </a:p>
            <a:p>
              <a:pPr>
                <a:lnSpc>
                  <a:spcPct val="125000"/>
                </a:lnSpc>
                <a:spcBef>
                  <a:spcPct val="0"/>
                </a:spcBef>
                <a:buClrTx/>
                <a:buNone/>
              </a:pPr>
              <a:r>
                <a:rPr lang="zh-CN" altLang="en-US" dirty="0">
                  <a:solidFill>
                    <a:srgbClr val="C00000"/>
                  </a:solidFill>
                  <a:latin typeface="宋体" panose="02010600030101010101" pitchFamily="2" charset="-122"/>
                </a:rPr>
                <a:t>指导教师</a:t>
              </a:r>
              <a:r>
                <a:rPr lang="zh-CN" altLang="en-US" dirty="0" smtClean="0">
                  <a:solidFill>
                    <a:srgbClr val="C00000"/>
                  </a:solidFill>
                  <a:latin typeface="宋体" panose="02010600030101010101" pitchFamily="2" charset="-122"/>
                </a:rPr>
                <a:t>：</a:t>
              </a:r>
              <a:r>
                <a:rPr lang="zh-CN" altLang="en-US" dirty="0">
                  <a:solidFill>
                    <a:srgbClr val="C00000"/>
                  </a:solidFill>
                  <a:latin typeface="宋体" panose="02010600030101010101" pitchFamily="2" charset="-122"/>
                </a:rPr>
                <a:t>任家富　</a:t>
              </a:r>
              <a:r>
                <a:rPr lang="zh-CN" altLang="en-US" dirty="0" smtClean="0">
                  <a:solidFill>
                    <a:srgbClr val="C00000"/>
                  </a:solidFill>
                  <a:latin typeface="宋体" panose="02010600030101010101" pitchFamily="2" charset="-122"/>
                </a:rPr>
                <a:t>教授</a:t>
              </a:r>
              <a:endParaRPr lang="en-US" altLang="zh-CN" dirty="0" smtClean="0">
                <a:solidFill>
                  <a:srgbClr val="C00000"/>
                </a:solidFill>
                <a:latin typeface="宋体" panose="02010600030101010101" pitchFamily="2" charset="-122"/>
              </a:endParaRPr>
            </a:p>
            <a:p>
              <a:pPr>
                <a:lnSpc>
                  <a:spcPct val="125000"/>
                </a:lnSpc>
                <a:spcBef>
                  <a:spcPct val="0"/>
                </a:spcBef>
                <a:buClrTx/>
                <a:buNone/>
              </a:pPr>
              <a:r>
                <a:rPr lang="zh-CN" altLang="en-US" dirty="0" smtClean="0">
                  <a:solidFill>
                    <a:srgbClr val="C00000"/>
                  </a:solidFill>
                  <a:latin typeface="宋体" panose="02010600030101010101" pitchFamily="2" charset="-122"/>
                </a:rPr>
                <a:t>专    业：仪器仪表工程</a:t>
              </a:r>
              <a:endParaRPr lang="en-US" altLang="zh-CN" dirty="0">
                <a:solidFill>
                  <a:srgbClr val="C00000"/>
                </a:solidFill>
                <a:latin typeface="宋体" panose="02010600030101010101" pitchFamily="2" charset="-122"/>
              </a:endParaRPr>
            </a:p>
          </p:txBody>
        </p:sp>
        <p:cxnSp>
          <p:nvCxnSpPr>
            <p:cNvPr id="20" name="直接连接符 19"/>
            <p:cNvCxnSpPr/>
            <p:nvPr/>
          </p:nvCxnSpPr>
          <p:spPr>
            <a:xfrm>
              <a:off x="1117274" y="4909699"/>
              <a:ext cx="999076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453203" y="5209347"/>
              <a:ext cx="492443" cy="1426031"/>
            </a:xfrm>
            <a:prstGeom prst="rect">
              <a:avLst/>
            </a:prstGeom>
            <a:noFill/>
          </p:spPr>
          <p:txBody>
            <a:bodyPr vert="eaVert" wrap="none" rtlCol="0">
              <a:spAutoFit/>
            </a:bodyPr>
            <a:lstStyle/>
            <a:p>
              <a:r>
                <a:rPr lang="zh-CN" altLang="en-US" sz="2000" dirty="0">
                  <a:solidFill>
                    <a:srgbClr val="00B050"/>
                  </a:solidFill>
                  <a:latin typeface="华文楷体" panose="02010600040101010101" pitchFamily="2" charset="-122"/>
                  <a:ea typeface="华文楷体" panose="02010600040101010101" pitchFamily="2" charset="-122"/>
                </a:rPr>
                <a:t>研究学术</a:t>
              </a:r>
            </a:p>
          </p:txBody>
        </p:sp>
        <p:sp>
          <p:nvSpPr>
            <p:cNvPr id="30" name="文本框 29"/>
            <p:cNvSpPr txBox="1"/>
            <p:nvPr/>
          </p:nvSpPr>
          <p:spPr>
            <a:xfrm>
              <a:off x="5014116" y="5209347"/>
              <a:ext cx="492443" cy="1426031"/>
            </a:xfrm>
            <a:prstGeom prst="rect">
              <a:avLst/>
            </a:prstGeom>
            <a:noFill/>
          </p:spPr>
          <p:txBody>
            <a:bodyPr vert="eaVert" wrap="none" rtlCol="0">
              <a:spAutoFit/>
            </a:bodyPr>
            <a:lstStyle/>
            <a:p>
              <a:r>
                <a:rPr lang="zh-CN" altLang="en-US" sz="2000" dirty="0">
                  <a:solidFill>
                    <a:srgbClr val="00B050"/>
                  </a:solidFill>
                  <a:latin typeface="华文楷体" panose="02010600040101010101" pitchFamily="2" charset="-122"/>
                  <a:ea typeface="华文楷体" panose="02010600040101010101" pitchFamily="2" charset="-122"/>
                </a:rPr>
                <a:t>佑启乡邦</a:t>
              </a:r>
            </a:p>
          </p:txBody>
        </p:sp>
        <p:sp>
          <p:nvSpPr>
            <p:cNvPr id="31" name="文本框 30"/>
            <p:cNvSpPr txBox="1"/>
            <p:nvPr/>
          </p:nvSpPr>
          <p:spPr>
            <a:xfrm>
              <a:off x="6713424" y="5202401"/>
              <a:ext cx="492443" cy="1426031"/>
            </a:xfrm>
            <a:prstGeom prst="rect">
              <a:avLst/>
            </a:prstGeom>
            <a:noFill/>
          </p:spPr>
          <p:txBody>
            <a:bodyPr vert="eaVert" wrap="none" rtlCol="0">
              <a:spAutoFit/>
            </a:bodyPr>
            <a:lstStyle/>
            <a:p>
              <a:r>
                <a:rPr lang="zh-CN" altLang="en-US" sz="2000" dirty="0">
                  <a:solidFill>
                    <a:srgbClr val="00B050"/>
                  </a:solidFill>
                  <a:latin typeface="华文楷体" panose="02010600040101010101" pitchFamily="2" charset="-122"/>
                  <a:ea typeface="华文楷体" panose="02010600040101010101" pitchFamily="2" charset="-122"/>
                </a:rPr>
                <a:t>造就人才</a:t>
              </a:r>
            </a:p>
          </p:txBody>
        </p:sp>
        <p:sp>
          <p:nvSpPr>
            <p:cNvPr id="32" name="文本框 31"/>
            <p:cNvSpPr txBox="1"/>
            <p:nvPr/>
          </p:nvSpPr>
          <p:spPr>
            <a:xfrm>
              <a:off x="3274337" y="5202401"/>
              <a:ext cx="492443" cy="1426031"/>
            </a:xfrm>
            <a:prstGeom prst="rect">
              <a:avLst/>
            </a:prstGeom>
            <a:noFill/>
          </p:spPr>
          <p:txBody>
            <a:bodyPr vert="eaVert" wrap="square" rtlCol="0">
              <a:spAutoFit/>
            </a:bodyPr>
            <a:lstStyle/>
            <a:p>
              <a:r>
                <a:rPr lang="zh-CN" altLang="en-US" sz="2000" dirty="0">
                  <a:solidFill>
                    <a:srgbClr val="00B050"/>
                  </a:solidFill>
                  <a:latin typeface="华文楷体" panose="02010600040101010101" pitchFamily="2" charset="-122"/>
                  <a:ea typeface="华文楷体" panose="02010600040101010101" pitchFamily="2" charset="-122"/>
                </a:rPr>
                <a:t>振导社会</a:t>
              </a:r>
            </a:p>
          </p:txBody>
        </p:sp>
      </p:grpSp>
      <p:sp>
        <p:nvSpPr>
          <p:cNvPr id="2" name="页脚占位符 1"/>
          <p:cNvSpPr>
            <a:spLocks noGrp="1"/>
          </p:cNvSpPr>
          <p:nvPr>
            <p:ph type="ftr" sz="quarter" idx="11"/>
          </p:nvPr>
        </p:nvSpPr>
        <p:spPr/>
        <p:txBody>
          <a:bodyPr/>
          <a:lstStyle/>
          <a:p>
            <a:pPr>
              <a:defRPr/>
            </a:pPr>
            <a:endParaRPr lang="zh-CN" altLang="en-US" dirty="0"/>
          </a:p>
        </p:txBody>
      </p:sp>
    </p:spTree>
    <p:extLst>
      <p:ext uri="{BB962C8B-B14F-4D97-AF65-F5344CB8AC3E}">
        <p14:creationId xmlns:p14="http://schemas.microsoft.com/office/powerpoint/2010/main" xmlns="" val="17791411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341151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t> BING</a:t>
            </a:r>
            <a:r>
              <a:rPr lang="zh-CN" altLang="zh-CN" sz="2400" dirty="0" smtClean="0"/>
              <a:t>似物性算法原理</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8194089" y="295399"/>
            <a:ext cx="34675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训</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练目标模型和校正参数</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39701"/>
            <a:ext cx="10946498" cy="117818"/>
            <a:chOff x="0" y="720"/>
            <a:chExt cx="4381" cy="12"/>
          </a:xfrm>
        </p:grpSpPr>
        <p:sp>
          <p:nvSpPr>
            <p:cNvPr id="5"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94700" y="1131464"/>
            <a:ext cx="10143093" cy="2123658"/>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）使用</a:t>
            </a:r>
            <a:r>
              <a:rPr lang="en-US" altLang="zh-CN" sz="2400" dirty="0" smtClean="0">
                <a:latin typeface="Times New Roman" panose="02020603050405020304" pitchFamily="18" charset="0"/>
                <a:cs typeface="Times New Roman" panose="02020603050405020304" pitchFamily="18" charset="0"/>
              </a:rPr>
              <a:t>VOC2007</a:t>
            </a:r>
            <a:r>
              <a:rPr lang="zh-CN" altLang="en-US" sz="2400" dirty="0" smtClean="0">
                <a:latin typeface="Times New Roman" panose="02020603050405020304" pitchFamily="18" charset="0"/>
                <a:cs typeface="Times New Roman" panose="02020603050405020304" pitchFamily="18" charset="0"/>
              </a:rPr>
              <a:t>数据库产生正、负样本集</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9" name="页脚占位符 8"/>
          <p:cNvSpPr>
            <a:spLocks noGrp="1"/>
          </p:cNvSpPr>
          <p:nvPr>
            <p:ph type="ftr" sz="quarter" idx="11"/>
          </p:nvPr>
        </p:nvSpPr>
        <p:spPr/>
        <p:txBody>
          <a:bodyPr/>
          <a:lstStyle/>
          <a:p>
            <a:pPr>
              <a:defRPr/>
            </a:pPr>
            <a:r>
              <a:rPr lang="en-US" altLang="zh-CN" dirty="0" smtClean="0"/>
              <a:t>9</a:t>
            </a:r>
            <a:endParaRPr lang="zh-CN" altLang="en-US" dirty="0"/>
          </a:p>
        </p:txBody>
      </p:sp>
      <p:pic>
        <p:nvPicPr>
          <p:cNvPr id="12" name="图片 11" descr="19.jpg"/>
          <p:cNvPicPr/>
          <p:nvPr/>
        </p:nvPicPr>
        <p:blipFill>
          <a:blip r:embed="rId3" cstate="print"/>
          <a:stretch>
            <a:fillRect/>
          </a:stretch>
        </p:blipFill>
        <p:spPr>
          <a:xfrm>
            <a:off x="2409783" y="1620434"/>
            <a:ext cx="6894015" cy="1273428"/>
          </a:xfrm>
          <a:prstGeom prst="rect">
            <a:avLst/>
          </a:prstGeom>
        </p:spPr>
      </p:pic>
      <p:sp>
        <p:nvSpPr>
          <p:cNvPr id="14" name="TextBox 13"/>
          <p:cNvSpPr txBox="1"/>
          <p:nvPr/>
        </p:nvSpPr>
        <p:spPr>
          <a:xfrm>
            <a:off x="417249" y="3187084"/>
            <a:ext cx="9117368" cy="461665"/>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）使用</a:t>
            </a:r>
            <a:r>
              <a:rPr lang="en-US" altLang="zh-CN" sz="2400" dirty="0" smtClean="0">
                <a:latin typeface="Times New Roman" panose="02020603050405020304" pitchFamily="18" charset="0"/>
                <a:cs typeface="Times New Roman" panose="02020603050405020304" pitchFamily="18" charset="0"/>
              </a:rPr>
              <a:t>LIBLINEAR</a:t>
            </a:r>
            <a:r>
              <a:rPr lang="zh-CN" altLang="en-US" sz="2400" dirty="0" smtClean="0">
                <a:latin typeface="Times New Roman" panose="02020603050405020304" pitchFamily="18" charset="0"/>
                <a:cs typeface="Times New Roman" panose="02020603050405020304" pitchFamily="18" charset="0"/>
              </a:rPr>
              <a:t>库训</a:t>
            </a:r>
            <a:r>
              <a:rPr lang="zh-CN" altLang="en-US" sz="2400" dirty="0" smtClean="0">
                <a:latin typeface="Times New Roman" panose="02020603050405020304" pitchFamily="18" charset="0"/>
                <a:cs typeface="Times New Roman" panose="02020603050405020304" pitchFamily="18" charset="0"/>
              </a:rPr>
              <a:t>练一级分</a:t>
            </a:r>
            <a:r>
              <a:rPr lang="zh-CN" altLang="en-US" sz="2400" dirty="0" smtClean="0">
                <a:latin typeface="Times New Roman" panose="02020603050405020304" pitchFamily="18" charset="0"/>
                <a:cs typeface="Times New Roman" panose="02020603050405020304" pitchFamily="18" charset="0"/>
              </a:rPr>
              <a:t>类器模</a:t>
            </a:r>
            <a:r>
              <a:rPr lang="zh-CN" altLang="en-US" sz="2400" dirty="0" smtClean="0">
                <a:latin typeface="Times New Roman" panose="02020603050405020304" pitchFamily="18" charset="0"/>
                <a:cs typeface="Times New Roman" panose="02020603050405020304" pitchFamily="18" charset="0"/>
              </a:rPr>
              <a:t>型，得到一个</a:t>
            </a:r>
            <a:r>
              <a:rPr lang="en-US" altLang="zh-CN" sz="2400" dirty="0" smtClean="0">
                <a:latin typeface="Times New Roman" panose="02020603050405020304" pitchFamily="18" charset="0"/>
                <a:cs typeface="Times New Roman" panose="02020603050405020304" pitchFamily="18" charset="0"/>
              </a:rPr>
              <a:t>64</a:t>
            </a:r>
            <a:r>
              <a:rPr lang="zh-CN" altLang="en-US" sz="2400" dirty="0" smtClean="0">
                <a:latin typeface="Times New Roman" panose="02020603050405020304" pitchFamily="18" charset="0"/>
                <a:cs typeface="Times New Roman" panose="02020603050405020304" pitchFamily="18" charset="0"/>
              </a:rPr>
              <a:t>维向量。</a:t>
            </a:r>
            <a:endParaRPr lang="zh-CN" altLang="en-US" sz="2400" dirty="0" smtClean="0">
              <a:latin typeface="Times New Roman" panose="02020603050405020304" pitchFamily="18" charset="0"/>
              <a:cs typeface="Times New Roman" panose="02020603050405020304" pitchFamily="18" charset="0"/>
            </a:endParaRPr>
          </a:p>
        </p:txBody>
      </p:sp>
      <p:sp>
        <p:nvSpPr>
          <p:cNvPr id="15" name="TextBox 14"/>
          <p:cNvSpPr txBox="1"/>
          <p:nvPr/>
        </p:nvSpPr>
        <p:spPr>
          <a:xfrm>
            <a:off x="417250" y="3959441"/>
            <a:ext cx="9863091" cy="461665"/>
          </a:xfrm>
          <a:prstGeom prst="rect">
            <a:avLst/>
          </a:prstGeom>
          <a:noFill/>
        </p:spPr>
        <p:txBody>
          <a:bodyPr wrap="square" rtlCol="0">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）第二级</a:t>
            </a:r>
            <a:r>
              <a:rPr lang="en-US" altLang="zh-CN" sz="2400" dirty="0" smtClean="0">
                <a:latin typeface="Times New Roman" panose="02020603050405020304" pitchFamily="18" charset="0"/>
                <a:cs typeface="Times New Roman" panose="02020603050405020304" pitchFamily="18" charset="0"/>
              </a:rPr>
              <a:t>SVM</a:t>
            </a:r>
            <a:r>
              <a:rPr lang="zh-CN" altLang="en-US" sz="2400" dirty="0" smtClean="0">
                <a:latin typeface="Times New Roman" panose="02020603050405020304" pitchFamily="18" charset="0"/>
                <a:cs typeface="Times New Roman" panose="02020603050405020304" pitchFamily="18" charset="0"/>
              </a:rPr>
              <a:t>模型用于校准不同尺寸窗口包含对象的概</a:t>
            </a:r>
            <a:r>
              <a:rPr lang="zh-CN" altLang="en-US" sz="2400" dirty="0" smtClean="0">
                <a:latin typeface="Times New Roman" panose="02020603050405020304" pitchFamily="18" charset="0"/>
                <a:cs typeface="Times New Roman" panose="02020603050405020304" pitchFamily="18" charset="0"/>
              </a:rPr>
              <a:t>率</a:t>
            </a:r>
            <a:r>
              <a:rPr lang="zh-CN" altLang="en-US" dirty="0" smtClean="0"/>
              <a:t>。</a:t>
            </a:r>
            <a:endParaRPr lang="zh-CN" altLang="en-US" dirty="0"/>
          </a:p>
        </p:txBody>
      </p:sp>
    </p:spTree>
    <p:extLst>
      <p:ext uri="{BB962C8B-B14F-4D97-AF65-F5344CB8AC3E}">
        <p14:creationId xmlns:p14="http://schemas.microsoft.com/office/powerpoint/2010/main" xmlns="" val="263087023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389080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smtClean="0"/>
              <a:t> BING</a:t>
            </a:r>
            <a:r>
              <a:rPr lang="zh-CN" altLang="zh-CN" sz="2800" dirty="0" smtClean="0"/>
              <a:t>似物性算法原理</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2.4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二值化</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39701"/>
            <a:ext cx="10946498" cy="117818"/>
            <a:chOff x="0" y="720"/>
            <a:chExt cx="4381" cy="12"/>
          </a:xfrm>
        </p:grpSpPr>
        <p:sp>
          <p:nvSpPr>
            <p:cNvPr id="5"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94700" y="1131464"/>
            <a:ext cx="11350457" cy="1754326"/>
          </a:xfrm>
          <a:prstGeom prst="rect">
            <a:avLst/>
          </a:prstGeom>
        </p:spPr>
        <p:txBody>
          <a:bodyPr wrap="square">
            <a:spAutoFit/>
          </a:bodyPr>
          <a:lstStyle/>
          <a:p>
            <a:pPr>
              <a:lnSpc>
                <a:spcPct val="150000"/>
              </a:lnSpc>
            </a:pPr>
            <a:r>
              <a:rPr lang="zh-CN" altLang="en-US" sz="2400" b="1" kern="100" dirty="0" smtClean="0">
                <a:latin typeface="Times New Roman" panose="02020603050405020304" pitchFamily="18" charset="0"/>
                <a:cs typeface="Times New Roman" panose="02020603050405020304" pitchFamily="18" charset="0"/>
              </a:rPr>
              <a:t>      将模型及其梯度特征二值化后，可以使用位操作指令加速计算过程。</a:t>
            </a:r>
            <a:endParaRPr lang="en-US" altLang="zh-CN" sz="2400" b="1"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9" name="页脚占位符 8"/>
          <p:cNvSpPr>
            <a:spLocks noGrp="1"/>
          </p:cNvSpPr>
          <p:nvPr>
            <p:ph type="ftr" sz="quarter" idx="11"/>
          </p:nvPr>
        </p:nvSpPr>
        <p:spPr/>
        <p:txBody>
          <a:bodyPr/>
          <a:lstStyle/>
          <a:p>
            <a:pPr>
              <a:defRPr/>
            </a:pPr>
            <a:r>
              <a:rPr lang="en-US" altLang="zh-CN" dirty="0" smtClean="0"/>
              <a:t>10</a:t>
            </a:r>
            <a:endParaRPr lang="zh-CN" altLang="en-US" dirty="0"/>
          </a:p>
        </p:txBody>
      </p:sp>
    </p:spTree>
    <p:extLst>
      <p:ext uri="{BB962C8B-B14F-4D97-AF65-F5344CB8AC3E}">
        <p14:creationId xmlns:p14="http://schemas.microsoft.com/office/powerpoint/2010/main" xmlns="" val="391746297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dirty="0" smtClean="0"/>
              <a:t>11</a:t>
            </a:r>
            <a:endParaRPr lang="zh-CN" altLang="en-US" dirty="0"/>
          </a:p>
        </p:txBody>
      </p:sp>
      <p:sp>
        <p:nvSpPr>
          <p:cNvPr id="2" name="TextBox 12"/>
          <p:cNvSpPr>
            <a:spLocks noChangeArrowheads="1"/>
          </p:cNvSpPr>
          <p:nvPr/>
        </p:nvSpPr>
        <p:spPr bwMode="auto">
          <a:xfrm>
            <a:off x="581717" y="218252"/>
            <a:ext cx="341151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t> BING</a:t>
            </a:r>
            <a:r>
              <a:rPr lang="zh-CN" altLang="zh-CN" sz="2400" dirty="0" smtClean="0"/>
              <a:t>似物性算法原理</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2.5</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过滤候选框</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11167090" cy="1754326"/>
          </a:xfrm>
          <a:prstGeom prst="rect">
            <a:avLst/>
          </a:prstGeom>
        </p:spPr>
        <p:txBody>
          <a:bodyPr wrap="square">
            <a:spAutoFit/>
          </a:bodyPr>
          <a:lstStyle/>
          <a:p>
            <a:pPr>
              <a:lnSpc>
                <a:spcPct val="150000"/>
              </a:lnSpc>
            </a:pPr>
            <a:r>
              <a:rPr lang="en-US" altLang="zh-CN" sz="2400" dirty="0" smtClean="0"/>
              <a:t>       </a:t>
            </a:r>
            <a:r>
              <a:rPr lang="zh-CN" altLang="zh-CN" sz="2400" dirty="0" smtClean="0"/>
              <a:t>非</a:t>
            </a:r>
            <a:r>
              <a:rPr lang="zh-CN" altLang="zh-CN" sz="2400" dirty="0" smtClean="0"/>
              <a:t>极大值抑制是（</a:t>
            </a:r>
            <a:r>
              <a:rPr lang="en-US" altLang="zh-CN" sz="2400" dirty="0" smtClean="0"/>
              <a:t>Non-maximum Suppression</a:t>
            </a:r>
            <a:r>
              <a:rPr lang="zh-CN" altLang="zh-CN" sz="2400" dirty="0" smtClean="0"/>
              <a:t>）是由</a:t>
            </a:r>
            <a:r>
              <a:rPr lang="en-US" altLang="zh-CN" sz="2400" dirty="0" smtClean="0"/>
              <a:t>Alexander </a:t>
            </a:r>
            <a:r>
              <a:rPr lang="en-US" altLang="zh-CN" sz="2400" dirty="0" err="1" smtClean="0"/>
              <a:t>Neubeck</a:t>
            </a:r>
            <a:r>
              <a:rPr lang="zh-CN" altLang="zh-CN" sz="2400" dirty="0" smtClean="0"/>
              <a:t>和</a:t>
            </a:r>
            <a:r>
              <a:rPr lang="en-US" altLang="zh-CN" sz="2400" dirty="0" smtClean="0"/>
              <a:t>Luc Van </a:t>
            </a:r>
            <a:r>
              <a:rPr lang="en-US" altLang="zh-CN" sz="2400" dirty="0" err="1" smtClean="0"/>
              <a:t>Gool</a:t>
            </a:r>
            <a:r>
              <a:rPr lang="zh-CN" altLang="zh-CN" sz="2400" dirty="0" smtClean="0"/>
              <a:t>提出的一种高效过滤方法，该方法在局部搜索极大值。</a:t>
            </a: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TextBox 12"/>
          <p:cNvSpPr txBox="1"/>
          <p:nvPr/>
        </p:nvSpPr>
        <p:spPr>
          <a:xfrm>
            <a:off x="305358" y="2385456"/>
            <a:ext cx="10969284" cy="4062651"/>
          </a:xfrm>
          <a:prstGeom prst="rect">
            <a:avLst/>
          </a:prstGeom>
          <a:noFill/>
        </p:spPr>
        <p:txBody>
          <a:bodyPr wrap="square" rtlCol="0">
            <a:spAutoFit/>
          </a:bodyPr>
          <a:lstStyle/>
          <a:p>
            <a:pPr>
              <a:lnSpc>
                <a:spcPct val="150000"/>
              </a:lnSpc>
            </a:pPr>
            <a:r>
              <a:rPr lang="zh-CN" altLang="en-US" sz="2400" dirty="0" smtClean="0"/>
              <a:t>        计</a:t>
            </a:r>
            <a:r>
              <a:rPr lang="zh-CN" altLang="en-US" sz="2400" dirty="0" smtClean="0"/>
              <a:t>算步骤：</a:t>
            </a:r>
            <a:endParaRPr lang="en-US" altLang="zh-CN" sz="2400" dirty="0" smtClean="0"/>
          </a:p>
          <a:p>
            <a:pPr>
              <a:lnSpc>
                <a:spcPct val="150000"/>
              </a:lnSpc>
            </a:pPr>
            <a:r>
              <a:rPr lang="en-US" altLang="zh-CN" sz="2400" dirty="0" smtClean="0"/>
              <a:t>       </a:t>
            </a:r>
            <a:r>
              <a:rPr lang="zh-CN" altLang="zh-CN" sz="2400" dirty="0" smtClean="0"/>
              <a:t>（</a:t>
            </a:r>
            <a:r>
              <a:rPr lang="en-US" altLang="zh-CN" sz="2400" dirty="0" smtClean="0"/>
              <a:t>1</a:t>
            </a:r>
            <a:r>
              <a:rPr lang="zh-CN" altLang="zh-CN" sz="2400" dirty="0" smtClean="0"/>
              <a:t>）把</a:t>
            </a:r>
            <a:r>
              <a:rPr lang="en-US" altLang="zh-CN" sz="2400" dirty="0" smtClean="0"/>
              <a:t>BING</a:t>
            </a:r>
            <a:r>
              <a:rPr lang="zh-CN" altLang="zh-CN" sz="2400" dirty="0" smtClean="0"/>
              <a:t>算法计算后的输出的预测框，按照分数高低进行降序排序。</a:t>
            </a:r>
          </a:p>
          <a:p>
            <a:pPr>
              <a:lnSpc>
                <a:spcPct val="150000"/>
              </a:lnSpc>
            </a:pPr>
            <a:r>
              <a:rPr lang="en-US" altLang="zh-CN" sz="2400" dirty="0" smtClean="0"/>
              <a:t>       </a:t>
            </a:r>
            <a:r>
              <a:rPr lang="zh-CN" altLang="zh-CN" sz="2400" dirty="0" smtClean="0"/>
              <a:t>（</a:t>
            </a:r>
            <a:r>
              <a:rPr lang="en-US" altLang="zh-CN" sz="2400" dirty="0" smtClean="0"/>
              <a:t>2</a:t>
            </a:r>
            <a:r>
              <a:rPr lang="zh-CN" altLang="zh-CN" sz="2400" dirty="0" smtClean="0"/>
              <a:t>）每个框对应一个标记信息。</a:t>
            </a:r>
          </a:p>
          <a:p>
            <a:pPr>
              <a:lnSpc>
                <a:spcPct val="150000"/>
              </a:lnSpc>
            </a:pPr>
            <a:r>
              <a:rPr lang="en-US" altLang="zh-CN" sz="2400" dirty="0" smtClean="0"/>
              <a:t>       </a:t>
            </a:r>
            <a:r>
              <a:rPr lang="zh-CN" altLang="zh-CN" sz="2400" dirty="0" smtClean="0"/>
              <a:t>（</a:t>
            </a:r>
            <a:r>
              <a:rPr lang="en-US" altLang="zh-CN" sz="2400" dirty="0" smtClean="0"/>
              <a:t>3</a:t>
            </a:r>
            <a:r>
              <a:rPr lang="zh-CN" altLang="zh-CN" sz="2400" dirty="0" smtClean="0"/>
              <a:t>）从得分最高的框开始，检查在其邻域内的检测框，如果标记为</a:t>
            </a:r>
            <a:r>
              <a:rPr lang="en-US" altLang="zh-CN" sz="2400" dirty="0" smtClean="0"/>
              <a:t>1</a:t>
            </a:r>
            <a:r>
              <a:rPr lang="zh-CN" altLang="zh-CN" sz="2400" dirty="0" smtClean="0"/>
              <a:t>，则重新标注为</a:t>
            </a:r>
            <a:r>
              <a:rPr lang="en-US" altLang="zh-CN" sz="2400" dirty="0" smtClean="0"/>
              <a:t>0</a:t>
            </a:r>
            <a:r>
              <a:rPr lang="zh-CN" altLang="zh-CN" sz="2400" dirty="0" smtClean="0"/>
              <a:t>；同样的方法处理剩余的窗口。</a:t>
            </a:r>
          </a:p>
          <a:p>
            <a:pPr>
              <a:lnSpc>
                <a:spcPct val="150000"/>
              </a:lnSpc>
            </a:pPr>
            <a:r>
              <a:rPr lang="en-US" altLang="zh-CN" sz="2400" dirty="0" smtClean="0"/>
              <a:t>       </a:t>
            </a:r>
            <a:r>
              <a:rPr lang="zh-CN" altLang="zh-CN" sz="2400" dirty="0" smtClean="0"/>
              <a:t>（</a:t>
            </a:r>
            <a:r>
              <a:rPr lang="en-US" altLang="zh-CN" sz="2400" dirty="0" smtClean="0"/>
              <a:t>4</a:t>
            </a:r>
            <a:r>
              <a:rPr lang="zh-CN" altLang="zh-CN" sz="2400" dirty="0" smtClean="0"/>
              <a:t>）最后对所有预测框中标记为</a:t>
            </a:r>
            <a:r>
              <a:rPr lang="en-US" altLang="zh-CN" sz="2400" dirty="0" smtClean="0"/>
              <a:t>1</a:t>
            </a:r>
            <a:r>
              <a:rPr lang="zh-CN" altLang="zh-CN" sz="2400" dirty="0" smtClean="0"/>
              <a:t>输出，否则就舍弃。直到获得所有的框。</a:t>
            </a:r>
          </a:p>
          <a:p>
            <a:endParaRPr lang="en-US" altLang="zh-CN" sz="2400" dirty="0" smtClean="0"/>
          </a:p>
          <a:p>
            <a:endParaRPr lang="zh-CN" altLang="en-US" dirty="0"/>
          </a:p>
        </p:txBody>
      </p:sp>
    </p:spTree>
    <p:extLst>
      <p:ext uri="{BB962C8B-B14F-4D97-AF65-F5344CB8AC3E}">
        <p14:creationId xmlns:p14="http://schemas.microsoft.com/office/powerpoint/2010/main" xmlns="" val="166411457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341151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smtClean="0"/>
              <a:t> BING</a:t>
            </a:r>
            <a:r>
              <a:rPr lang="zh-CN" altLang="zh-CN" sz="2400" dirty="0" smtClean="0"/>
              <a:t>似物性算法原理</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7963270" y="295399"/>
            <a:ext cx="36983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2.6 BING</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算法应用于行人检测</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461665"/>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HOG</a:t>
            </a:r>
            <a:r>
              <a:rPr lang="zh-CN" altLang="en-US" sz="2400" dirty="0" smtClean="0">
                <a:latin typeface="Times New Roman" panose="02020603050405020304" pitchFamily="18" charset="0"/>
                <a:cs typeface="Times New Roman" panose="02020603050405020304" pitchFamily="18" charset="0"/>
              </a:rPr>
              <a:t>与</a:t>
            </a:r>
            <a:r>
              <a:rPr lang="en-US" altLang="zh-CN" sz="2400" dirty="0" smtClean="0">
                <a:latin typeface="Times New Roman" panose="02020603050405020304" pitchFamily="18" charset="0"/>
                <a:cs typeface="Times New Roman" panose="02020603050405020304" pitchFamily="18" charset="0"/>
              </a:rPr>
              <a:t>BING</a:t>
            </a:r>
            <a:r>
              <a:rPr lang="zh-CN" altLang="en-US" sz="2400" dirty="0" smtClean="0">
                <a:latin typeface="Times New Roman" panose="02020603050405020304" pitchFamily="18" charset="0"/>
                <a:cs typeface="Times New Roman" panose="02020603050405020304" pitchFamily="18" charset="0"/>
              </a:rPr>
              <a:t>检测结果对比</a:t>
            </a:r>
            <a:endParaRPr lang="zh-CN" altLang="zh-CN" sz="2400" dirty="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12</a:t>
            </a:r>
            <a:endParaRPr lang="zh-CN" altLang="en-US" dirty="0"/>
          </a:p>
        </p:txBody>
      </p:sp>
      <p:pic>
        <p:nvPicPr>
          <p:cNvPr id="14" name="图片 13" descr="47.jpg"/>
          <p:cNvPicPr/>
          <p:nvPr/>
        </p:nvPicPr>
        <p:blipFill>
          <a:blip r:embed="rId3" cstate="print"/>
          <a:stretch>
            <a:fillRect/>
          </a:stretch>
        </p:blipFill>
        <p:spPr>
          <a:xfrm>
            <a:off x="493819" y="1748902"/>
            <a:ext cx="5274077" cy="2968422"/>
          </a:xfrm>
          <a:prstGeom prst="rect">
            <a:avLst/>
          </a:prstGeom>
        </p:spPr>
      </p:pic>
      <p:pic>
        <p:nvPicPr>
          <p:cNvPr id="15" name="图片 14"/>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159279" y="1811045"/>
            <a:ext cx="5164531" cy="2906921"/>
          </a:xfrm>
          <a:prstGeom prst="rect">
            <a:avLst/>
          </a:prstGeom>
        </p:spPr>
      </p:pic>
      <p:sp>
        <p:nvSpPr>
          <p:cNvPr id="16" name="矩形 15"/>
          <p:cNvSpPr/>
          <p:nvPr/>
        </p:nvSpPr>
        <p:spPr>
          <a:xfrm>
            <a:off x="1272627" y="4993234"/>
            <a:ext cx="3894015" cy="369332"/>
          </a:xfrm>
          <a:prstGeom prst="rect">
            <a:avLst/>
          </a:prstGeom>
        </p:spPr>
        <p:txBody>
          <a:bodyPr wrap="none">
            <a:spAutoFit/>
          </a:bodyPr>
          <a:lstStyle/>
          <a:p>
            <a:r>
              <a:rPr lang="en-US" altLang="zh-CN" dirty="0" smtClean="0"/>
              <a:t>BING</a:t>
            </a:r>
            <a:r>
              <a:rPr lang="zh-CN" altLang="zh-CN" dirty="0" smtClean="0"/>
              <a:t>提供的第一个检测框与检测结果</a:t>
            </a:r>
            <a:endParaRPr lang="zh-CN" altLang="en-US" dirty="0"/>
          </a:p>
        </p:txBody>
      </p:sp>
      <p:sp>
        <p:nvSpPr>
          <p:cNvPr id="17" name="矩形 16"/>
          <p:cNvSpPr/>
          <p:nvPr/>
        </p:nvSpPr>
        <p:spPr>
          <a:xfrm>
            <a:off x="6572596" y="4966602"/>
            <a:ext cx="3894015" cy="369332"/>
          </a:xfrm>
          <a:prstGeom prst="rect">
            <a:avLst/>
          </a:prstGeom>
        </p:spPr>
        <p:txBody>
          <a:bodyPr wrap="none">
            <a:spAutoFit/>
          </a:bodyPr>
          <a:lstStyle/>
          <a:p>
            <a:r>
              <a:rPr lang="en-US" altLang="zh-CN" dirty="0" smtClean="0"/>
              <a:t>BING</a:t>
            </a:r>
            <a:r>
              <a:rPr lang="zh-CN" altLang="zh-CN" dirty="0" smtClean="0"/>
              <a:t>提供</a:t>
            </a:r>
            <a:r>
              <a:rPr lang="zh-CN" altLang="zh-CN" dirty="0" smtClean="0"/>
              <a:t>的</a:t>
            </a:r>
            <a:r>
              <a:rPr lang="zh-CN" altLang="en-US" dirty="0" smtClean="0"/>
              <a:t>第二</a:t>
            </a:r>
            <a:r>
              <a:rPr lang="zh-CN" altLang="zh-CN" dirty="0" smtClean="0"/>
              <a:t>个</a:t>
            </a:r>
            <a:r>
              <a:rPr lang="zh-CN" altLang="zh-CN" dirty="0" smtClean="0"/>
              <a:t>检测框与检测结果</a:t>
            </a:r>
            <a:endParaRPr lang="zh-CN" altLang="en-US" dirty="0"/>
          </a:p>
        </p:txBody>
      </p:sp>
    </p:spTree>
    <p:extLst>
      <p:ext uri="{BB962C8B-B14F-4D97-AF65-F5344CB8AC3E}">
        <p14:creationId xmlns:p14="http://schemas.microsoft.com/office/powerpoint/2010/main" xmlns="" val="27623839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341151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t> BING</a:t>
            </a:r>
            <a:r>
              <a:rPr lang="zh-CN" altLang="zh-CN" sz="2400" dirty="0" smtClean="0"/>
              <a:t>似物性算法原理</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2.7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本章小结</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34"/>
          <p:cNvSpPr>
            <a:spLocks noChangeShapeType="1"/>
          </p:cNvSpPr>
          <p:nvPr/>
        </p:nvSpPr>
        <p:spPr bwMode="auto">
          <a:xfrm flipV="1">
            <a:off x="10060660" y="689345"/>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14</a:t>
            </a:r>
            <a:endParaRPr lang="zh-CN" altLang="en-US" dirty="0"/>
          </a:p>
        </p:txBody>
      </p:sp>
      <p:sp>
        <p:nvSpPr>
          <p:cNvPr id="15" name="TextBox 14"/>
          <p:cNvSpPr txBox="1"/>
          <p:nvPr/>
        </p:nvSpPr>
        <p:spPr>
          <a:xfrm>
            <a:off x="861133" y="1083076"/>
            <a:ext cx="10413507" cy="3970318"/>
          </a:xfrm>
          <a:prstGeom prst="rect">
            <a:avLst/>
          </a:prstGeom>
          <a:noFill/>
        </p:spPr>
        <p:txBody>
          <a:bodyPr wrap="square" rtlCol="0">
            <a:spAutoFit/>
          </a:bodyPr>
          <a:lstStyle/>
          <a:p>
            <a:pPr>
              <a:lnSpc>
                <a:spcPct val="150000"/>
              </a:lnSpc>
            </a:pPr>
            <a:r>
              <a:rPr lang="en-US" altLang="zh-CN" dirty="0" smtClean="0"/>
              <a:t>       </a:t>
            </a:r>
            <a:r>
              <a:rPr lang="zh-CN" altLang="zh-CN" sz="2400" dirty="0" smtClean="0">
                <a:latin typeface="Calibri" panose="020F0502020204030204" pitchFamily="34" charset="0"/>
                <a:ea typeface="宋体" panose="02010600030101010101" pitchFamily="2" charset="-122"/>
                <a:sym typeface="Calibri" panose="020F0502020204030204" pitchFamily="34" charset="0"/>
              </a:rPr>
              <a:t>本章详细介绍了似物性检测算法</a:t>
            </a:r>
            <a:r>
              <a:rPr lang="en-US" altLang="zh-CN" sz="2400" dirty="0" smtClean="0">
                <a:latin typeface="Calibri" panose="020F0502020204030204" pitchFamily="34" charset="0"/>
                <a:ea typeface="宋体" panose="02010600030101010101" pitchFamily="2" charset="-122"/>
                <a:sym typeface="Calibri" panose="020F0502020204030204" pitchFamily="34" charset="0"/>
              </a:rPr>
              <a:t>BING</a:t>
            </a:r>
            <a:r>
              <a:rPr lang="zh-CN" altLang="zh-CN" sz="2400" dirty="0" smtClean="0">
                <a:latin typeface="Calibri" panose="020F0502020204030204" pitchFamily="34" charset="0"/>
                <a:ea typeface="宋体" panose="02010600030101010101" pitchFamily="2" charset="-122"/>
                <a:sym typeface="Calibri" panose="020F0502020204030204" pitchFamily="34" charset="0"/>
              </a:rPr>
              <a:t>（二值化梯度幅值特征），采用预测框策略代替传统方法中的滑动窗口方法，先从图片中提取可能的目标窗口。</a:t>
            </a:r>
            <a:r>
              <a:rPr lang="en-US" altLang="zh-CN" sz="2400" dirty="0" smtClean="0">
                <a:latin typeface="Calibri" panose="020F0502020204030204" pitchFamily="34" charset="0"/>
                <a:ea typeface="宋体" panose="02010600030101010101" pitchFamily="2" charset="-122"/>
                <a:sym typeface="Calibri" panose="020F0502020204030204" pitchFamily="34" charset="0"/>
              </a:rPr>
              <a:t>BING</a:t>
            </a:r>
            <a:r>
              <a:rPr lang="zh-CN" altLang="zh-CN" sz="2400" dirty="0" smtClean="0">
                <a:latin typeface="Calibri" panose="020F0502020204030204" pitchFamily="34" charset="0"/>
                <a:ea typeface="宋体" panose="02010600030101010101" pitchFamily="2" charset="-122"/>
                <a:sym typeface="Calibri" panose="020F0502020204030204" pitchFamily="34" charset="0"/>
              </a:rPr>
              <a:t>是利用一般目标都具有封闭曲线特征，同时结合目标在梯度空间的共性，将细节丢失后，闭合曲线或多或少像个圆形，而非目标并没有这个特点。</a:t>
            </a:r>
            <a:r>
              <a:rPr lang="en-US" altLang="zh-CN" sz="2400" dirty="0" smtClean="0">
                <a:latin typeface="Calibri" panose="020F0502020204030204" pitchFamily="34" charset="0"/>
                <a:ea typeface="宋体" panose="02010600030101010101" pitchFamily="2" charset="-122"/>
                <a:sym typeface="Calibri" panose="020F0502020204030204" pitchFamily="34" charset="0"/>
              </a:rPr>
              <a:t>BING</a:t>
            </a:r>
            <a:r>
              <a:rPr lang="zh-CN" altLang="zh-CN" sz="2400" dirty="0" smtClean="0">
                <a:latin typeface="Calibri" panose="020F0502020204030204" pitchFamily="34" charset="0"/>
                <a:ea typeface="宋体" panose="02010600030101010101" pitchFamily="2" charset="-122"/>
                <a:sym typeface="Calibri" panose="020F0502020204030204" pitchFamily="34" charset="0"/>
              </a:rPr>
              <a:t>算法包含计算梯度特征，训练模型参数，二值化，非极大值抑制这几个主要步骤。并通过实验数据证明</a:t>
            </a:r>
            <a:r>
              <a:rPr lang="en-US" altLang="zh-CN" sz="2400" dirty="0" smtClean="0">
                <a:latin typeface="Calibri" panose="020F0502020204030204" pitchFamily="34" charset="0"/>
                <a:ea typeface="宋体" panose="02010600030101010101" pitchFamily="2" charset="-122"/>
                <a:sym typeface="Calibri" panose="020F0502020204030204" pitchFamily="34" charset="0"/>
              </a:rPr>
              <a:t>BING</a:t>
            </a:r>
            <a:r>
              <a:rPr lang="zh-CN" altLang="zh-CN" sz="2400" dirty="0" smtClean="0">
                <a:latin typeface="Calibri" panose="020F0502020204030204" pitchFamily="34" charset="0"/>
                <a:ea typeface="宋体" panose="02010600030101010101" pitchFamily="2" charset="-122"/>
                <a:sym typeface="Calibri" panose="020F0502020204030204" pitchFamily="34" charset="0"/>
              </a:rPr>
              <a:t>算法对物体的检测有比较好的效果。</a:t>
            </a:r>
          </a:p>
          <a:p>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xmlns="" val="426911070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806537" y="1163789"/>
            <a:ext cx="10246288" cy="846937"/>
            <a:chOff x="1232159" y="2127372"/>
            <a:chExt cx="10246288" cy="846937"/>
          </a:xfrm>
        </p:grpSpPr>
        <p:sp>
          <p:nvSpPr>
            <p:cNvPr id="7" name="任意多边形 6"/>
            <p:cNvSpPr/>
            <p:nvPr/>
          </p:nvSpPr>
          <p:spPr>
            <a:xfrm>
              <a:off x="1655627" y="2200141"/>
              <a:ext cx="9822820" cy="677550"/>
            </a:xfrm>
            <a:custGeom>
              <a:avLst/>
              <a:gdLst>
                <a:gd name="connsiteX0" fmla="*/ 0 w 9672389"/>
                <a:gd name="connsiteY0" fmla="*/ 112925 h 677550"/>
                <a:gd name="connsiteX1" fmla="*/ 112925 w 9672389"/>
                <a:gd name="connsiteY1" fmla="*/ 0 h 677550"/>
                <a:gd name="connsiteX2" fmla="*/ 9559464 w 9672389"/>
                <a:gd name="connsiteY2" fmla="*/ 0 h 677550"/>
                <a:gd name="connsiteX3" fmla="*/ 9672389 w 9672389"/>
                <a:gd name="connsiteY3" fmla="*/ 112925 h 677550"/>
                <a:gd name="connsiteX4" fmla="*/ 9672389 w 9672389"/>
                <a:gd name="connsiteY4" fmla="*/ 564625 h 677550"/>
                <a:gd name="connsiteX5" fmla="*/ 9559464 w 9672389"/>
                <a:gd name="connsiteY5" fmla="*/ 677550 h 677550"/>
                <a:gd name="connsiteX6" fmla="*/ 112925 w 9672389"/>
                <a:gd name="connsiteY6" fmla="*/ 677550 h 677550"/>
                <a:gd name="connsiteX7" fmla="*/ 0 w 9672389"/>
                <a:gd name="connsiteY7" fmla="*/ 564625 h 677550"/>
                <a:gd name="connsiteX8" fmla="*/ 0 w 9672389"/>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72389" h="677550">
                  <a:moveTo>
                    <a:pt x="0" y="112925"/>
                  </a:moveTo>
                  <a:cubicBezTo>
                    <a:pt x="0" y="50558"/>
                    <a:pt x="50558" y="0"/>
                    <a:pt x="112925" y="0"/>
                  </a:cubicBezTo>
                  <a:lnTo>
                    <a:pt x="9559464" y="0"/>
                  </a:lnTo>
                  <a:cubicBezTo>
                    <a:pt x="9621831" y="0"/>
                    <a:pt x="9672389" y="50558"/>
                    <a:pt x="9672389" y="112925"/>
                  </a:cubicBezTo>
                  <a:lnTo>
                    <a:pt x="9672389" y="564625"/>
                  </a:lnTo>
                  <a:cubicBezTo>
                    <a:pt x="9672389" y="626992"/>
                    <a:pt x="9621831" y="677550"/>
                    <a:pt x="9559464" y="677550"/>
                  </a:cubicBezTo>
                  <a:lnTo>
                    <a:pt x="112925" y="677550"/>
                  </a:lnTo>
                  <a:cubicBezTo>
                    <a:pt x="50558" y="677550"/>
                    <a:pt x="0" y="626992"/>
                    <a:pt x="0" y="564625"/>
                  </a:cubicBezTo>
                  <a:lnTo>
                    <a:pt x="0" y="112925"/>
                  </a:lnTo>
                  <a:close/>
                </a:path>
              </a:pathLst>
            </a:custGeom>
            <a:ln w="28575">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r>
                <a:rPr lang="zh-CN" altLang="zh-CN" sz="2400" b="1" dirty="0" smtClean="0"/>
                <a:t>基于</a:t>
              </a:r>
              <a:r>
                <a:rPr lang="en-US" altLang="zh-CN" sz="2400" b="1" dirty="0" smtClean="0"/>
                <a:t>CENTRIST</a:t>
              </a:r>
              <a:r>
                <a:rPr lang="zh-CN" altLang="zh-CN" sz="2400" b="1" dirty="0" smtClean="0"/>
                <a:t>特征的行人检测算法原理</a:t>
              </a:r>
              <a:endParaRPr lang="zh-CN" altLang="zh-CN" sz="2400" dirty="0"/>
            </a:p>
          </p:txBody>
        </p:sp>
        <p:sp>
          <p:nvSpPr>
            <p:cNvPr id="8" name="椭圆 7"/>
            <p:cNvSpPr/>
            <p:nvPr/>
          </p:nvSpPr>
          <p:spPr>
            <a:xfrm>
              <a:off x="1232159" y="2127372"/>
              <a:ext cx="846937" cy="846937"/>
            </a:xfrm>
            <a:prstGeom prst="ellipse">
              <a:avLst/>
            </a:prstGeom>
            <a:ln w="28575">
              <a:solidFill>
                <a:srgbClr val="FF0000"/>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cxnSp>
        <p:nvCxnSpPr>
          <p:cNvPr id="31" name="直接连接符 30"/>
          <p:cNvCxnSpPr/>
          <p:nvPr/>
        </p:nvCxnSpPr>
        <p:spPr>
          <a:xfrm>
            <a:off x="1170118" y="1958311"/>
            <a:ext cx="28367" cy="284450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57302" y="238590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182927" y="3129598"/>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82927" y="3985139"/>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193398" y="4784544"/>
            <a:ext cx="1264672"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2452709" y="2030689"/>
            <a:ext cx="8413018"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defTabSz="1155700">
              <a:lnSpc>
                <a:spcPct val="90000"/>
              </a:lnSpc>
              <a:spcBef>
                <a:spcPct val="0"/>
              </a:spcBef>
              <a:spcAft>
                <a:spcPct val="35000"/>
              </a:spcAft>
            </a:pPr>
            <a:r>
              <a:rPr lang="en-US" altLang="zh-CN" sz="2400" dirty="0" smtClean="0">
                <a:solidFill>
                  <a:prstClr val="white"/>
                </a:solidFill>
              </a:rPr>
              <a:t>CENTRIST</a:t>
            </a:r>
            <a:r>
              <a:rPr lang="zh-CN" altLang="en-US" sz="2400" dirty="0" smtClean="0">
                <a:solidFill>
                  <a:prstClr val="white"/>
                </a:solidFill>
              </a:rPr>
              <a:t>特征</a:t>
            </a:r>
            <a:endParaRPr lang="zh-CN" altLang="en-US" sz="2400" dirty="0">
              <a:solidFill>
                <a:prstClr val="white"/>
              </a:solidFill>
            </a:endParaRPr>
          </a:p>
        </p:txBody>
      </p:sp>
      <p:sp>
        <p:nvSpPr>
          <p:cNvPr id="39" name="任意多边形 38"/>
          <p:cNvSpPr/>
          <p:nvPr/>
        </p:nvSpPr>
        <p:spPr>
          <a:xfrm>
            <a:off x="2458071" y="2827380"/>
            <a:ext cx="8425830"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defTabSz="1155700">
              <a:lnSpc>
                <a:spcPct val="90000"/>
              </a:lnSpc>
              <a:spcBef>
                <a:spcPct val="0"/>
              </a:spcBef>
              <a:spcAft>
                <a:spcPct val="35000"/>
              </a:spcAft>
            </a:pPr>
            <a:r>
              <a:rPr lang="en-US" altLang="zh-CN" sz="2400" dirty="0" smtClean="0">
                <a:solidFill>
                  <a:prstClr val="white"/>
                </a:solidFill>
              </a:rPr>
              <a:t>SVM</a:t>
            </a:r>
            <a:r>
              <a:rPr lang="zh-CN" altLang="en-US" sz="2400" dirty="0" smtClean="0">
                <a:solidFill>
                  <a:prstClr val="white"/>
                </a:solidFill>
              </a:rPr>
              <a:t>原理</a:t>
            </a:r>
            <a:endParaRPr lang="zh-CN" altLang="en-US" sz="2400" dirty="0">
              <a:solidFill>
                <a:prstClr val="white"/>
              </a:solidFill>
            </a:endParaRPr>
          </a:p>
        </p:txBody>
      </p:sp>
      <p:sp>
        <p:nvSpPr>
          <p:cNvPr id="40" name="任意多边形 39"/>
          <p:cNvSpPr/>
          <p:nvPr/>
        </p:nvSpPr>
        <p:spPr>
          <a:xfrm>
            <a:off x="2449193" y="3607830"/>
            <a:ext cx="8425830"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defTabSz="1155700">
              <a:lnSpc>
                <a:spcPct val="90000"/>
              </a:lnSpc>
              <a:spcBef>
                <a:spcPct val="0"/>
              </a:spcBef>
              <a:spcAft>
                <a:spcPct val="35000"/>
              </a:spcAft>
            </a:pPr>
            <a:r>
              <a:rPr lang="en-US" altLang="zh-CN" sz="2400" dirty="0" smtClean="0">
                <a:solidFill>
                  <a:prstClr val="white"/>
                </a:solidFill>
              </a:rPr>
              <a:t>HIK SVM</a:t>
            </a:r>
            <a:r>
              <a:rPr lang="zh-CN" altLang="en-US" sz="2400" dirty="0" smtClean="0">
                <a:solidFill>
                  <a:prstClr val="white"/>
                </a:solidFill>
              </a:rPr>
              <a:t>原理</a:t>
            </a:r>
            <a:endParaRPr lang="zh-CN" altLang="en-US" sz="2400" dirty="0">
              <a:solidFill>
                <a:prstClr val="white"/>
              </a:solidFill>
            </a:endParaRPr>
          </a:p>
        </p:txBody>
      </p:sp>
      <p:sp>
        <p:nvSpPr>
          <p:cNvPr id="21512" name="TextBox 12"/>
          <p:cNvSpPr>
            <a:spLocks noChangeArrowheads="1"/>
          </p:cNvSpPr>
          <p:nvPr/>
        </p:nvSpPr>
        <p:spPr bwMode="auto">
          <a:xfrm>
            <a:off x="581718" y="218252"/>
            <a:ext cx="6663684" cy="1003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800" b="1" dirty="0" smtClean="0"/>
              <a:t>基于</a:t>
            </a:r>
            <a:r>
              <a:rPr lang="en-US" altLang="zh-CN" sz="2800" b="1" dirty="0" smtClean="0"/>
              <a:t>CENTRIST</a:t>
            </a:r>
            <a:r>
              <a:rPr lang="zh-CN" altLang="zh-CN" sz="2800" b="1" dirty="0" smtClean="0"/>
              <a:t>特征的行人检测算法原理</a:t>
            </a:r>
            <a:endParaRPr lang="zh-CN" altLang="zh-CN" sz="2800" dirty="0" smtClean="0"/>
          </a:p>
          <a:p>
            <a:pPr lvl="0"/>
            <a:endParaRPr lang="zh-CN" altLang="zh-CN" sz="2600" b="1" dirty="0">
              <a:latin typeface="微软雅黑" panose="020B0503020204020204" pitchFamily="34" charset="-122"/>
              <a:ea typeface="微软雅黑" panose="020B0503020204020204" pitchFamily="34" charset="-122"/>
            </a:endParaRPr>
          </a:p>
        </p:txBody>
      </p:sp>
      <p:grpSp>
        <p:nvGrpSpPr>
          <p:cNvPr id="138"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140" name="Line 34"/>
            <p:cNvSpPr>
              <a:spLocks noChangeShapeType="1"/>
            </p:cNvSpPr>
            <p:nvPr/>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18" name="任意多边形 17"/>
          <p:cNvSpPr/>
          <p:nvPr/>
        </p:nvSpPr>
        <p:spPr>
          <a:xfrm>
            <a:off x="2423702" y="4421285"/>
            <a:ext cx="8425830"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en-US" sz="2400" dirty="0" smtClean="0">
                <a:solidFill>
                  <a:schemeClr val="bg1"/>
                </a:solidFill>
              </a:rPr>
              <a:t>使</a:t>
            </a:r>
            <a:r>
              <a:rPr lang="zh-CN" altLang="en-US" sz="2400" dirty="0" smtClean="0">
                <a:solidFill>
                  <a:schemeClr val="bg1"/>
                </a:solidFill>
              </a:rPr>
              <a:t>用级联分类器进行行人检测</a:t>
            </a:r>
            <a:endParaRPr lang="zh-CN" altLang="en-US" sz="2400" dirty="0">
              <a:solidFill>
                <a:schemeClr val="bg1"/>
              </a:solidFill>
            </a:endParaRPr>
          </a:p>
        </p:txBody>
      </p:sp>
      <p:sp>
        <p:nvSpPr>
          <p:cNvPr id="2" name="页脚占位符 1"/>
          <p:cNvSpPr>
            <a:spLocks noGrp="1"/>
          </p:cNvSpPr>
          <p:nvPr>
            <p:ph type="ftr" sz="quarter" idx="11"/>
          </p:nvPr>
        </p:nvSpPr>
        <p:spPr/>
        <p:txBody>
          <a:bodyPr/>
          <a:lstStyle/>
          <a:p>
            <a:pPr>
              <a:defRPr/>
            </a:pPr>
            <a:r>
              <a:rPr lang="en-US" altLang="zh-CN" dirty="0" smtClean="0"/>
              <a:t>18</a:t>
            </a:r>
            <a:endParaRPr lang="zh-CN" altLang="en-US" dirty="0"/>
          </a:p>
        </p:txBody>
      </p:sp>
    </p:spTree>
    <p:extLst>
      <p:ext uri="{BB962C8B-B14F-4D97-AF65-F5344CB8AC3E}">
        <p14:creationId xmlns:p14="http://schemas.microsoft.com/office/powerpoint/2010/main" xmlns="" val="320131373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04167E-6 1.11111E-6 L -0.03737 -0.14815 " pathEditMode="relative" rAng="0" ptsTypes="AA">
                                      <p:cBhvr>
                                        <p:cTn id="6" dur="1000" fill="hold"/>
                                        <p:tgtEl>
                                          <p:spTgt spid="16"/>
                                        </p:tgtEl>
                                        <p:attrNameLst>
                                          <p:attrName>ppt_x</p:attrName>
                                          <p:attrName>ppt_y</p:attrName>
                                        </p:attrNameLst>
                                      </p:cBhvr>
                                      <p:rCtr x="-1875" y="-7407"/>
                                    </p:animMotion>
                                  </p:childTnLst>
                                </p:cTn>
                              </p:par>
                            </p:childTnLst>
                          </p:cTn>
                        </p:par>
                        <p:par>
                          <p:cTn id="7" fill="hold">
                            <p:stCondLst>
                              <p:cond delay="1000"/>
                            </p:stCondLst>
                            <p:childTnLst>
                              <p:par>
                                <p:cTn id="8" presetID="22" presetClass="entr" presetSubtype="1" fill="hold" nodeType="afterEffect">
                                  <p:stCondLst>
                                    <p:cond delay="10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2500"/>
                                        <p:tgtEl>
                                          <p:spTgt spid="31"/>
                                        </p:tgtEl>
                                      </p:cBhvr>
                                    </p:animEffect>
                                  </p:childTnLst>
                                </p:cTn>
                              </p:par>
                              <p:par>
                                <p:cTn id="11" presetID="2" presetClass="entr" presetSubtype="2"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1+#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50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1+#ppt_w/2"/>
                                          </p:val>
                                        </p:tav>
                                        <p:tav tm="100000">
                                          <p:val>
                                            <p:strVal val="#ppt_x"/>
                                          </p:val>
                                        </p:tav>
                                      </p:tavLst>
                                    </p:anim>
                                    <p:anim calcmode="lin" valueType="num">
                                      <p:cBhvr additive="base">
                                        <p:cTn id="22" dur="500" fill="hold"/>
                                        <p:tgtEl>
                                          <p:spTgt spid="3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100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1+#ppt_w/2"/>
                                          </p:val>
                                        </p:tav>
                                        <p:tav tm="100000">
                                          <p:val>
                                            <p:strVal val="#ppt_x"/>
                                          </p:val>
                                        </p:tav>
                                      </p:tavLst>
                                    </p:anim>
                                    <p:anim calcmode="lin" valueType="num">
                                      <p:cBhvr additive="base">
                                        <p:cTn id="26" dur="500" fill="hold"/>
                                        <p:tgtEl>
                                          <p:spTgt spid="39"/>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100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1+#ppt_w/2"/>
                                          </p:val>
                                        </p:tav>
                                        <p:tav tm="100000">
                                          <p:val>
                                            <p:strVal val="#ppt_x"/>
                                          </p:val>
                                        </p:tav>
                                      </p:tavLst>
                                    </p:anim>
                                    <p:anim calcmode="lin" valueType="num">
                                      <p:cBhvr additive="base">
                                        <p:cTn id="30" dur="500" fill="hold"/>
                                        <p:tgtEl>
                                          <p:spTgt spid="34"/>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150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1+#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150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1+#ppt_w/2"/>
                                          </p:val>
                                        </p:tav>
                                        <p:tav tm="100000">
                                          <p:val>
                                            <p:strVal val="#ppt_x"/>
                                          </p:val>
                                        </p:tav>
                                      </p:tavLst>
                                    </p:anim>
                                    <p:anim calcmode="lin" valueType="num">
                                      <p:cBhvr additive="base">
                                        <p:cTn id="38" dur="500" fill="hold"/>
                                        <p:tgtEl>
                                          <p:spTgt spid="35"/>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2" presetClass="entr" presetSubtype="4"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9" y="218254"/>
            <a:ext cx="57633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smtClean="0"/>
              <a:t>基于</a:t>
            </a:r>
            <a:r>
              <a:rPr lang="en-US" altLang="zh-CN" sz="2400" b="1" dirty="0" smtClean="0"/>
              <a:t>CENTRIST</a:t>
            </a:r>
            <a:r>
              <a:rPr lang="zh-CN" altLang="zh-CN" sz="2400" b="1" dirty="0" smtClean="0"/>
              <a:t>特征的行人检测算法原理</a:t>
            </a:r>
            <a:endParaRPr lang="zh-CN" altLang="zh-CN" sz="2400" b="1" dirty="0">
              <a:latin typeface="微软雅黑" panose="020B0503020204020204" pitchFamily="34" charset="-122"/>
              <a:ea typeface="微软雅黑" panose="020B0503020204020204" pitchFamily="34" charset="-122"/>
            </a:endParaRPr>
          </a:p>
        </p:txBody>
      </p:sp>
      <p:sp>
        <p:nvSpPr>
          <p:cNvPr id="9" name="TextBox 13"/>
          <p:cNvSpPr>
            <a:spLocks noChangeArrowheads="1"/>
          </p:cNvSpPr>
          <p:nvPr/>
        </p:nvSpPr>
        <p:spPr bwMode="auto">
          <a:xfrm>
            <a:off x="8851037" y="282279"/>
            <a:ext cx="285564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3.1 </a:t>
            </a: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CENTRIST</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特征</a:t>
            </a:r>
            <a:endParaRPr lang="zh-CN" altLang="en-US" sz="2000" dirty="0">
              <a:latin typeface="微软雅黑" panose="020B0503020204020204" pitchFamily="34" charset="-122"/>
              <a:ea typeface="微软雅黑" panose="020B0503020204020204" pitchFamily="34" charset="-122"/>
            </a:endParaRPr>
          </a:p>
        </p:txBody>
      </p:sp>
      <p:grpSp>
        <p:nvGrpSpPr>
          <p:cNvPr id="10" name="Group 35"/>
          <p:cNvGrpSpPr>
            <a:grpSpLocks/>
          </p:cNvGrpSpPr>
          <p:nvPr/>
        </p:nvGrpSpPr>
        <p:grpSpPr bwMode="auto">
          <a:xfrm flipV="1">
            <a:off x="685801" y="739701"/>
            <a:ext cx="10946503" cy="117818"/>
            <a:chOff x="0" y="720"/>
            <a:chExt cx="4381" cy="12"/>
          </a:xfrm>
        </p:grpSpPr>
        <p:sp>
          <p:nvSpPr>
            <p:cNvPr id="11"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34"/>
            <p:cNvSpPr>
              <a:spLocks noChangeShapeType="1"/>
            </p:cNvSpPr>
            <p:nvPr/>
          </p:nvSpPr>
          <p:spPr bwMode="auto">
            <a:xfrm flipV="1">
              <a:off x="4012" y="731"/>
              <a:ext cx="369"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页脚占位符 2"/>
          <p:cNvSpPr>
            <a:spLocks noGrp="1"/>
          </p:cNvSpPr>
          <p:nvPr>
            <p:ph type="ftr" sz="quarter" idx="11"/>
          </p:nvPr>
        </p:nvSpPr>
        <p:spPr/>
        <p:txBody>
          <a:bodyPr/>
          <a:lstStyle/>
          <a:p>
            <a:pPr>
              <a:defRPr/>
            </a:pPr>
            <a:r>
              <a:rPr lang="en-US" altLang="zh-CN" dirty="0" smtClean="0"/>
              <a:t>19</a:t>
            </a:r>
            <a:endParaRPr lang="zh-CN" altLang="en-US" dirty="0"/>
          </a:p>
        </p:txBody>
      </p:sp>
      <p:sp>
        <p:nvSpPr>
          <p:cNvPr id="33" name="TextBox 32"/>
          <p:cNvSpPr txBox="1"/>
          <p:nvPr/>
        </p:nvSpPr>
        <p:spPr>
          <a:xfrm>
            <a:off x="488273" y="896645"/>
            <a:ext cx="11301274" cy="2308324"/>
          </a:xfrm>
          <a:prstGeom prst="rect">
            <a:avLst/>
          </a:prstGeom>
          <a:noFill/>
        </p:spPr>
        <p:txBody>
          <a:bodyPr wrap="square" rtlCol="0">
            <a:spAutoFit/>
          </a:bodyPr>
          <a:lstStyle/>
          <a:p>
            <a:r>
              <a:rPr lang="en-US" altLang="zh-CN" dirty="0" smtClean="0"/>
              <a:t> </a:t>
            </a:r>
            <a:r>
              <a:rPr lang="en-US" altLang="zh-CN" dirty="0" smtClean="0"/>
              <a:t>     CENTRIST</a:t>
            </a:r>
            <a:r>
              <a:rPr lang="zh-CN" altLang="zh-CN" dirty="0" smtClean="0"/>
              <a:t>特征是吴建鑫等人提出的一</a:t>
            </a:r>
            <a:r>
              <a:rPr lang="zh-CN" altLang="zh-CN" dirty="0" smtClean="0"/>
              <a:t>种</a:t>
            </a:r>
            <a:r>
              <a:rPr lang="zh-CN" altLang="zh-CN" dirty="0" smtClean="0"/>
              <a:t>针对行人的局部轮</a:t>
            </a:r>
            <a:r>
              <a:rPr lang="zh-CN" altLang="zh-CN" dirty="0" smtClean="0"/>
              <a:t>廓</a:t>
            </a:r>
            <a:r>
              <a:rPr lang="zh-CN" altLang="en-US" dirty="0" smtClean="0"/>
              <a:t>的</a:t>
            </a:r>
            <a:r>
              <a:rPr lang="zh-CN" altLang="zh-CN" dirty="0" smtClean="0"/>
              <a:t>特</a:t>
            </a:r>
            <a:r>
              <a:rPr lang="zh-CN" altLang="zh-CN" dirty="0" smtClean="0"/>
              <a:t>征描述子，其具有计算简单，检测效果好</a:t>
            </a:r>
            <a:r>
              <a:rPr lang="zh-CN" altLang="zh-CN" dirty="0" smtClean="0"/>
              <a:t>的</a:t>
            </a:r>
            <a:endParaRPr lang="en-US" altLang="zh-CN" dirty="0" smtClean="0"/>
          </a:p>
          <a:p>
            <a:r>
              <a:rPr lang="zh-CN" altLang="zh-CN" dirty="0" smtClean="0"/>
              <a:t>特点</a:t>
            </a:r>
            <a:r>
              <a:rPr lang="zh-CN" altLang="en-US" dirty="0" smtClean="0"/>
              <a:t>。</a:t>
            </a:r>
            <a:endParaRPr lang="en-US" altLang="zh-CN" dirty="0" smtClean="0"/>
          </a:p>
          <a:p>
            <a:r>
              <a:rPr lang="en-US" altLang="zh-CN" dirty="0" smtClean="0"/>
              <a:t>     </a:t>
            </a:r>
            <a:r>
              <a:rPr lang="zh-CN" altLang="en-US" dirty="0" smtClean="0"/>
              <a:t>特征计算步骤：</a:t>
            </a:r>
            <a:endParaRPr lang="en-US" altLang="zh-CN" dirty="0" smtClean="0"/>
          </a:p>
          <a:p>
            <a:r>
              <a:rPr lang="zh-CN" altLang="zh-CN" dirty="0" smtClean="0"/>
              <a:t>（</a:t>
            </a:r>
            <a:r>
              <a:rPr lang="en-US" altLang="zh-CN" dirty="0" smtClean="0"/>
              <a:t>1</a:t>
            </a:r>
            <a:r>
              <a:rPr lang="zh-CN" altLang="zh-CN" dirty="0" smtClean="0"/>
              <a:t>）读取原始图片到内存中；</a:t>
            </a:r>
          </a:p>
          <a:p>
            <a:r>
              <a:rPr lang="zh-CN" altLang="zh-CN" dirty="0" smtClean="0"/>
              <a:t>（</a:t>
            </a:r>
            <a:r>
              <a:rPr lang="en-US" altLang="zh-CN" dirty="0" smtClean="0"/>
              <a:t>2</a:t>
            </a:r>
            <a:r>
              <a:rPr lang="zh-CN" altLang="zh-CN" dirty="0" smtClean="0"/>
              <a:t>）</a:t>
            </a:r>
            <a:r>
              <a:rPr lang="zh-CN" altLang="zh-CN" dirty="0" smtClean="0"/>
              <a:t>使用</a:t>
            </a:r>
            <a:r>
              <a:rPr lang="en-US" altLang="zh-CN" dirty="0" err="1" smtClean="0"/>
              <a:t>Sobel</a:t>
            </a:r>
            <a:r>
              <a:rPr lang="zh-CN" altLang="zh-CN" dirty="0" smtClean="0"/>
              <a:t>算子对图像进行处理，构建</a:t>
            </a:r>
            <a:r>
              <a:rPr lang="en-US" altLang="zh-CN" dirty="0" err="1" smtClean="0"/>
              <a:t>Sobel</a:t>
            </a:r>
            <a:r>
              <a:rPr lang="zh-CN" altLang="zh-CN" dirty="0" smtClean="0"/>
              <a:t>图像；</a:t>
            </a:r>
          </a:p>
          <a:p>
            <a:r>
              <a:rPr lang="zh-CN" altLang="zh-CN" dirty="0" smtClean="0"/>
              <a:t>（</a:t>
            </a:r>
            <a:r>
              <a:rPr lang="en-US" altLang="zh-CN" dirty="0" smtClean="0"/>
              <a:t>3</a:t>
            </a:r>
            <a:r>
              <a:rPr lang="zh-CN" altLang="zh-CN" dirty="0" smtClean="0"/>
              <a:t>）</a:t>
            </a:r>
            <a:r>
              <a:rPr lang="zh-CN" altLang="zh-CN" dirty="0" smtClean="0"/>
              <a:t>根据前面介绍的计算</a:t>
            </a:r>
            <a:r>
              <a:rPr lang="en-US" altLang="zh-CN" dirty="0" smtClean="0"/>
              <a:t>CT</a:t>
            </a:r>
            <a:r>
              <a:rPr lang="zh-CN" altLang="zh-CN" dirty="0" smtClean="0"/>
              <a:t>值的方法计算</a:t>
            </a:r>
            <a:r>
              <a:rPr lang="en-US" altLang="zh-CN" dirty="0" smtClean="0"/>
              <a:t>CT</a:t>
            </a:r>
            <a:r>
              <a:rPr lang="zh-CN" altLang="zh-CN" dirty="0" smtClean="0"/>
              <a:t>图像，从而提取行人的轮廓信息；</a:t>
            </a:r>
          </a:p>
          <a:p>
            <a:r>
              <a:rPr lang="zh-CN" altLang="zh-CN" dirty="0" smtClean="0"/>
              <a:t>（</a:t>
            </a:r>
            <a:r>
              <a:rPr lang="en-US" altLang="zh-CN" dirty="0" smtClean="0"/>
              <a:t>4</a:t>
            </a:r>
            <a:r>
              <a:rPr lang="zh-CN" altLang="zh-CN" dirty="0" smtClean="0"/>
              <a:t>）</a:t>
            </a:r>
            <a:r>
              <a:rPr lang="zh-CN" altLang="zh-CN" dirty="0" smtClean="0"/>
              <a:t>将目标窗口中的</a:t>
            </a:r>
            <a:r>
              <a:rPr lang="en-US" altLang="zh-CN" dirty="0" smtClean="0"/>
              <a:t>CT</a:t>
            </a:r>
            <a:r>
              <a:rPr lang="zh-CN" altLang="zh-CN" dirty="0" smtClean="0"/>
              <a:t>值转换为一个</a:t>
            </a:r>
            <a:r>
              <a:rPr lang="en-US" altLang="zh-CN" dirty="0" smtClean="0"/>
              <a:t>6144</a:t>
            </a:r>
            <a:r>
              <a:rPr lang="zh-CN" altLang="zh-CN" dirty="0" smtClean="0"/>
              <a:t>维的</a:t>
            </a:r>
            <a:r>
              <a:rPr lang="en-US" altLang="zh-CN" dirty="0" smtClean="0"/>
              <a:t>CENTRIST</a:t>
            </a:r>
            <a:r>
              <a:rPr lang="zh-CN" altLang="zh-CN" dirty="0" smtClean="0"/>
              <a:t>特征；</a:t>
            </a:r>
          </a:p>
          <a:p>
            <a:endParaRPr lang="zh-CN" altLang="en-US" dirty="0"/>
          </a:p>
        </p:txBody>
      </p:sp>
      <p:pic>
        <p:nvPicPr>
          <p:cNvPr id="35" name="图片 34" descr="6.jpg"/>
          <p:cNvPicPr/>
          <p:nvPr/>
        </p:nvPicPr>
        <p:blipFill>
          <a:blip r:embed="rId3" cstate="print"/>
          <a:stretch>
            <a:fillRect/>
          </a:stretch>
        </p:blipFill>
        <p:spPr>
          <a:xfrm>
            <a:off x="2333165" y="3338003"/>
            <a:ext cx="7973809" cy="2601158"/>
          </a:xfrm>
          <a:prstGeom prst="rect">
            <a:avLst/>
          </a:prstGeom>
        </p:spPr>
      </p:pic>
      <p:sp>
        <p:nvSpPr>
          <p:cNvPr id="36" name="TextBox 35"/>
          <p:cNvSpPr txBox="1"/>
          <p:nvPr/>
        </p:nvSpPr>
        <p:spPr>
          <a:xfrm>
            <a:off x="4785065" y="5956917"/>
            <a:ext cx="3382392" cy="307777"/>
          </a:xfrm>
          <a:prstGeom prst="rect">
            <a:avLst/>
          </a:prstGeom>
          <a:noFill/>
        </p:spPr>
        <p:txBody>
          <a:bodyPr wrap="square" rtlCol="0">
            <a:spAutoFit/>
          </a:bodyPr>
          <a:lstStyle/>
          <a:p>
            <a:r>
              <a:rPr lang="zh-CN" altLang="en-US" sz="1400" dirty="0" smtClean="0"/>
              <a:t>计算</a:t>
            </a:r>
            <a:r>
              <a:rPr lang="zh-CN" altLang="en-US" sz="1400" dirty="0" smtClean="0"/>
              <a:t>一张原始图片</a:t>
            </a:r>
            <a:r>
              <a:rPr lang="en-US" altLang="zh-CN" sz="1400" dirty="0" smtClean="0"/>
              <a:t>CENTRIST</a:t>
            </a:r>
            <a:r>
              <a:rPr lang="zh-CN" altLang="en-US" sz="1400" dirty="0" smtClean="0"/>
              <a:t>特征</a:t>
            </a:r>
            <a:endParaRPr lang="zh-CN" altLang="en-US" sz="1400" dirty="0"/>
          </a:p>
        </p:txBody>
      </p:sp>
    </p:spTree>
    <p:extLst>
      <p:ext uri="{BB962C8B-B14F-4D97-AF65-F5344CB8AC3E}">
        <p14:creationId xmlns:p14="http://schemas.microsoft.com/office/powerpoint/2010/main" xmlns="" val="5301066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57633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smtClean="0"/>
              <a:t>基于</a:t>
            </a:r>
            <a:r>
              <a:rPr lang="en-US" altLang="zh-CN" sz="2400" b="1" dirty="0" smtClean="0"/>
              <a:t>CENTRIST</a:t>
            </a:r>
            <a:r>
              <a:rPr lang="zh-CN" altLang="zh-CN" sz="2400" b="1" dirty="0" smtClean="0"/>
              <a:t>特征的行人检测算法原理</a:t>
            </a:r>
            <a:endParaRPr lang="zh-CN" altLang="zh-CN" sz="2400" b="1" dirty="0">
              <a:latin typeface="微软雅黑" panose="020B0503020204020204" pitchFamily="34" charset="-122"/>
              <a:ea typeface="微软雅黑" panose="020B0503020204020204" pitchFamily="34" charset="-122"/>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3.2 </a:t>
            </a: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SVM</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原理</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925867"/>
            <a:ext cx="10946498" cy="12"/>
            <a:chOff x="0" y="720"/>
            <a:chExt cx="4381" cy="12"/>
          </a:xfrm>
        </p:grpSpPr>
        <p:sp>
          <p:nvSpPr>
            <p:cNvPr id="5"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6401885" cy="1754326"/>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a:t>
            </a:r>
            <a:r>
              <a:rPr lang="zh-CN" altLang="zh-CN" sz="2400" dirty="0" smtClean="0">
                <a:latin typeface="Times New Roman" panose="02020603050405020304" pitchFamily="18" charset="0"/>
                <a:cs typeface="Times New Roman" panose="02020603050405020304" pitchFamily="18" charset="0"/>
              </a:rPr>
              <a:t>与</a:t>
            </a:r>
            <a:r>
              <a:rPr lang="en-US" altLang="zh-CN" sz="2400" dirty="0" smtClean="0">
                <a:latin typeface="Times New Roman" panose="02020603050405020304" pitchFamily="18" charset="0"/>
                <a:cs typeface="Times New Roman" panose="02020603050405020304" pitchFamily="18" charset="0"/>
              </a:rPr>
              <a:t>B</a:t>
            </a:r>
            <a:r>
              <a:rPr lang="zh-CN" altLang="zh-CN" sz="2400" dirty="0" smtClean="0">
                <a:latin typeface="Times New Roman" panose="02020603050405020304" pitchFamily="18" charset="0"/>
                <a:cs typeface="Times New Roman" panose="02020603050405020304" pitchFamily="18" charset="0"/>
              </a:rPr>
              <a:t>不同</a:t>
            </a:r>
            <a:r>
              <a:rPr lang="zh-CN" altLang="zh-CN" sz="2400" dirty="0">
                <a:latin typeface="Times New Roman" panose="02020603050405020304" pitchFamily="18" charset="0"/>
                <a:cs typeface="Times New Roman" panose="02020603050405020304" pitchFamily="18" charset="0"/>
              </a:rPr>
              <a:t>质量比</a:t>
            </a:r>
            <a:endParaRPr lang="en-US" altLang="zh-CN" sz="2400"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6863021" y="1899911"/>
            <a:ext cx="5036023" cy="3416320"/>
          </a:xfrm>
          <a:prstGeom prst="rect">
            <a:avLst/>
          </a:prstGeom>
        </p:spPr>
        <p:txBody>
          <a:bodyPr wrap="square">
            <a:spAutoFit/>
          </a:bodyPr>
          <a:lstStyle/>
          <a:p>
            <a:pPr>
              <a:lnSpc>
                <a:spcPct val="150000"/>
              </a:lnSpc>
            </a:pPr>
            <a:r>
              <a:rPr lang="en-US" altLang="zh-CN" sz="2400" dirty="0">
                <a:latin typeface="Calibri" panose="020F0502020204030204" pitchFamily="34" charset="0"/>
                <a:cs typeface="Times New Roman" panose="02020603050405020304" pitchFamily="18" charset="0"/>
              </a:rPr>
              <a:t>①</a:t>
            </a:r>
            <a:r>
              <a:rPr lang="en-US" altLang="zh-CN" sz="2400" dirty="0" err="1">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的降解率</a:t>
            </a:r>
            <a:r>
              <a:rPr lang="zh-CN" altLang="en-US" sz="2400" dirty="0">
                <a:solidFill>
                  <a:srgbClr val="FF0000"/>
                </a:solidFill>
                <a:latin typeface="Times New Roman" panose="02020603050405020304" pitchFamily="18" charset="0"/>
                <a:cs typeface="Times New Roman" panose="02020603050405020304" pitchFamily="18" charset="0"/>
              </a:rPr>
              <a:t>先升高后降低</a:t>
            </a:r>
            <a:endParaRPr lang="en-US" altLang="zh-CN" sz="24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zh-CN" altLang="en-US" sz="2400" dirty="0">
                <a:latin typeface="Times New Roman" panose="02020603050405020304" pitchFamily="18" charset="0"/>
                <a:cs typeface="Times New Roman" panose="02020603050405020304" pitchFamily="18" charset="0"/>
              </a:rPr>
              <a:t>质量比为</a:t>
            </a:r>
            <a:r>
              <a:rPr lang="en-US" altLang="zh-CN" sz="2400" dirty="0">
                <a:solidFill>
                  <a:srgbClr val="FF0000"/>
                </a:solidFill>
                <a:latin typeface="Times New Roman" panose="02020603050405020304" pitchFamily="18" charset="0"/>
                <a:cs typeface="Times New Roman" panose="02020603050405020304" pitchFamily="18" charset="0"/>
              </a:rPr>
              <a:t>10:100</a:t>
            </a:r>
            <a:r>
              <a:rPr lang="zh-CN" altLang="en-US" sz="2400" dirty="0" smtClean="0">
                <a:latin typeface="Times New Roman" panose="02020603050405020304" pitchFamily="18" charset="0"/>
                <a:cs typeface="Times New Roman" panose="02020603050405020304" pitchFamily="18" charset="0"/>
              </a:rPr>
              <a:t>最好</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原因：</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含量较少时，与</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之间形成的</a:t>
            </a:r>
            <a:r>
              <a:rPr lang="zh-CN" altLang="zh-CN" sz="2400" dirty="0"/>
              <a:t>异质结作用不</a:t>
            </a:r>
            <a:r>
              <a:rPr lang="zh-CN" altLang="zh-CN" sz="2400" dirty="0" smtClean="0"/>
              <a:t>明显</a:t>
            </a:r>
            <a:r>
              <a:rPr lang="zh-CN" altLang="en-US" sz="2400" dirty="0" smtClean="0"/>
              <a: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含量过多时，光活性组分</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含量减少。</a:t>
            </a:r>
            <a:endParaRPr lang="en-US" altLang="zh-CN" sz="2400" baseline="-250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3963199655"/>
              </p:ext>
            </p:extLst>
          </p:nvPr>
        </p:nvGraphicFramePr>
        <p:xfrm>
          <a:off x="343570" y="1678717"/>
          <a:ext cx="6480262" cy="4860197"/>
        </p:xfrm>
        <a:graphic>
          <a:graphicData uri="http://schemas.openxmlformats.org/presentationml/2006/ole">
            <p:oleObj spid="_x0000_s69705" name="Graph" r:id="rId4" imgW="4276954" imgH="3023616" progId="">
              <p:embed/>
            </p:oleObj>
          </a:graphicData>
        </a:graphic>
      </p:graphicFrame>
      <p:sp>
        <p:nvSpPr>
          <p:cNvPr id="9" name="页脚占位符 8"/>
          <p:cNvSpPr>
            <a:spLocks noGrp="1"/>
          </p:cNvSpPr>
          <p:nvPr>
            <p:ph type="ftr" sz="quarter" idx="11"/>
          </p:nvPr>
        </p:nvSpPr>
        <p:spPr/>
        <p:txBody>
          <a:bodyPr/>
          <a:lstStyle/>
          <a:p>
            <a:pPr>
              <a:defRPr/>
            </a:pPr>
            <a:r>
              <a:rPr lang="en-US" altLang="zh-CN" dirty="0" smtClean="0"/>
              <a:t>20</a:t>
            </a:r>
            <a:endParaRPr lang="zh-CN" altLang="en-US" dirty="0"/>
          </a:p>
        </p:txBody>
      </p:sp>
    </p:spTree>
    <p:extLst>
      <p:ext uri="{BB962C8B-B14F-4D97-AF65-F5344CB8AC3E}">
        <p14:creationId xmlns:p14="http://schemas.microsoft.com/office/powerpoint/2010/main" xmlns="" val="270771141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2">
                                            <p:txEl>
                                              <p:pRg st="1" end="1"/>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57633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smtClean="0"/>
              <a:t>基于</a:t>
            </a:r>
            <a:r>
              <a:rPr lang="en-US" altLang="zh-CN" sz="2400" b="1" dirty="0" smtClean="0"/>
              <a:t>CENTRIST</a:t>
            </a:r>
            <a:r>
              <a:rPr lang="zh-CN" altLang="zh-CN" sz="2400" b="1" dirty="0" smtClean="0"/>
              <a:t>特征的行人检测算法原理</a:t>
            </a:r>
            <a:endParaRPr lang="zh-CN" altLang="zh-CN" sz="2400" b="1" dirty="0">
              <a:latin typeface="微软雅黑" panose="020B0503020204020204" pitchFamily="34" charset="-122"/>
              <a:ea typeface="微软雅黑" panose="020B0503020204020204" pitchFamily="34" charset="-122"/>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3.2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单因素实验</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925867"/>
            <a:ext cx="10946498" cy="12"/>
            <a:chOff x="0" y="720"/>
            <a:chExt cx="4381" cy="12"/>
          </a:xfrm>
        </p:grpSpPr>
        <p:sp>
          <p:nvSpPr>
            <p:cNvPr id="5"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6401885" cy="1754326"/>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）催化剂投加量</a:t>
            </a:r>
            <a:endParaRPr lang="en-US" altLang="zh-CN" sz="2400"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6863021" y="1881507"/>
            <a:ext cx="5036023" cy="3416320"/>
          </a:xfrm>
          <a:prstGeom prst="rect">
            <a:avLst/>
          </a:prstGeom>
        </p:spPr>
        <p:txBody>
          <a:bodyPr wrap="square">
            <a:spAutoFit/>
          </a:bodyPr>
          <a:lstStyle/>
          <a:p>
            <a:pPr>
              <a:lnSpc>
                <a:spcPct val="150000"/>
              </a:lnSpc>
            </a:pPr>
            <a:r>
              <a:rPr lang="en-US" altLang="zh-CN" sz="2400" dirty="0" smtClean="0">
                <a:latin typeface="Calibri" panose="020F0502020204030204" pitchFamily="34" charset="0"/>
                <a:cs typeface="Times New Roman" panose="02020603050405020304" pitchFamily="18" charset="0"/>
              </a:rPr>
              <a:t>①</a:t>
            </a:r>
            <a:r>
              <a:rPr lang="en-US" altLang="zh-CN" sz="2400" dirty="0" err="1" smtClean="0">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的</a:t>
            </a:r>
            <a:r>
              <a:rPr lang="zh-CN" altLang="en-US" sz="2400" dirty="0" smtClean="0">
                <a:latin typeface="Times New Roman" panose="02020603050405020304" pitchFamily="18" charset="0"/>
                <a:cs typeface="Times New Roman" panose="02020603050405020304" pitchFamily="18" charset="0"/>
              </a:rPr>
              <a:t>降解率</a:t>
            </a:r>
            <a:r>
              <a:rPr lang="zh-CN" altLang="en-US" sz="2400" dirty="0" smtClean="0">
                <a:solidFill>
                  <a:srgbClr val="FF0000"/>
                </a:solidFill>
                <a:latin typeface="Times New Roman" panose="02020603050405020304" pitchFamily="18" charset="0"/>
                <a:cs typeface="Times New Roman" panose="02020603050405020304" pitchFamily="18" charset="0"/>
              </a:rPr>
              <a:t>先升高后降低</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zh-CN" altLang="en-US" sz="2400" dirty="0" smtClean="0">
                <a:latin typeface="Times New Roman" panose="02020603050405020304" pitchFamily="18" charset="0"/>
                <a:cs typeface="Times New Roman" panose="02020603050405020304" pitchFamily="18" charset="0"/>
              </a:rPr>
              <a:t>投放</a:t>
            </a:r>
            <a:r>
              <a:rPr lang="en-US" altLang="zh-CN" sz="2400" dirty="0" smtClean="0">
                <a:solidFill>
                  <a:srgbClr val="FF0000"/>
                </a:solidFill>
                <a:latin typeface="Times New Roman" panose="02020603050405020304" pitchFamily="18" charset="0"/>
                <a:cs typeface="Times New Roman" panose="02020603050405020304" pitchFamily="18" charset="0"/>
              </a:rPr>
              <a:t>0.1g</a:t>
            </a:r>
            <a:r>
              <a:rPr lang="zh-CN" altLang="en-US" sz="2400" dirty="0" smtClean="0">
                <a:latin typeface="Times New Roman" panose="02020603050405020304" pitchFamily="18" charset="0"/>
                <a:cs typeface="Times New Roman" panose="02020603050405020304" pitchFamily="18" charset="0"/>
              </a:rPr>
              <a:t>最好。</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zh-CN" altLang="en-US" sz="24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t> </a:t>
            </a:r>
            <a:r>
              <a:rPr lang="zh-CN" altLang="en-US" sz="2400" dirty="0" smtClean="0"/>
              <a:t>原因：</a:t>
            </a:r>
            <a:r>
              <a:rPr lang="zh-CN" altLang="zh-CN" sz="2400" dirty="0" smtClean="0"/>
              <a:t>适当</a:t>
            </a:r>
            <a:r>
              <a:rPr lang="zh-CN" altLang="zh-CN" sz="2400" dirty="0"/>
              <a:t>增加</a:t>
            </a:r>
            <a:r>
              <a:rPr lang="zh-CN" altLang="zh-CN" sz="2400" dirty="0" smtClean="0"/>
              <a:t>催化剂可以</a:t>
            </a:r>
            <a:r>
              <a:rPr lang="zh-CN" altLang="zh-CN" sz="2400" dirty="0"/>
              <a:t>增大催化剂</a:t>
            </a:r>
            <a:r>
              <a:rPr lang="zh-CN" altLang="zh-CN" sz="2400" dirty="0" smtClean="0"/>
              <a:t>与</a:t>
            </a:r>
            <a:r>
              <a:rPr lang="en-US" altLang="zh-CN" sz="2400" dirty="0" err="1">
                <a:latin typeface="Times New Roman" panose="02020603050405020304" pitchFamily="18" charset="0"/>
                <a:cs typeface="Times New Roman" panose="02020603050405020304" pitchFamily="18" charset="0"/>
              </a:rPr>
              <a:t>RhB</a:t>
            </a:r>
            <a:r>
              <a:rPr lang="zh-CN" altLang="zh-CN" sz="2400" dirty="0" smtClean="0"/>
              <a:t>的</a:t>
            </a:r>
            <a:r>
              <a:rPr lang="zh-CN" altLang="zh-CN" sz="2400" dirty="0"/>
              <a:t>接触面积</a:t>
            </a:r>
            <a:r>
              <a:rPr lang="zh-CN" altLang="zh-CN" sz="2400" dirty="0" smtClean="0"/>
              <a:t>，</a:t>
            </a:r>
            <a:r>
              <a:rPr lang="zh-CN" altLang="en-US" sz="2400" dirty="0"/>
              <a:t>但</a:t>
            </a:r>
            <a:r>
              <a:rPr lang="zh-CN" altLang="zh-CN" sz="2400" dirty="0" smtClean="0"/>
              <a:t>催化剂过多，起遮蔽</a:t>
            </a:r>
            <a:r>
              <a:rPr lang="zh-CN" altLang="zh-CN" sz="2400" dirty="0"/>
              <a:t>光的</a:t>
            </a:r>
            <a:r>
              <a:rPr lang="zh-CN" altLang="zh-CN" sz="2400" dirty="0" smtClean="0"/>
              <a:t>副作用</a:t>
            </a:r>
            <a:r>
              <a:rPr lang="zh-CN" altLang="en-US" sz="2400" dirty="0" smtClean="0"/>
              <a:t>。</a:t>
            </a:r>
            <a:endParaRPr lang="en-US" altLang="zh-CN" sz="2400" baseline="-250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xmlns="" val="2320932059"/>
              </p:ext>
            </p:extLst>
          </p:nvPr>
        </p:nvGraphicFramePr>
        <p:xfrm>
          <a:off x="382759" y="1653606"/>
          <a:ext cx="6281304" cy="5067871"/>
        </p:xfrm>
        <a:graphic>
          <a:graphicData uri="http://schemas.openxmlformats.org/presentationml/2006/ole">
            <p:oleObj spid="_x0000_s83006" name="Graph" r:id="rId4" imgW="4276954" imgH="3023616" progId="">
              <p:embed/>
            </p:oleObj>
          </a:graphicData>
        </a:graphic>
      </p:graphicFrame>
      <p:sp>
        <p:nvSpPr>
          <p:cNvPr id="9" name="页脚占位符 8"/>
          <p:cNvSpPr>
            <a:spLocks noGrp="1"/>
          </p:cNvSpPr>
          <p:nvPr>
            <p:ph type="ftr" sz="quarter" idx="11"/>
          </p:nvPr>
        </p:nvSpPr>
        <p:spPr/>
        <p:txBody>
          <a:bodyPr/>
          <a:lstStyle/>
          <a:p>
            <a:pPr>
              <a:defRPr/>
            </a:pPr>
            <a:r>
              <a:rPr lang="en-US" altLang="zh-CN" dirty="0" smtClean="0"/>
              <a:t>21</a:t>
            </a:r>
            <a:endParaRPr lang="zh-CN" altLang="en-US" dirty="0"/>
          </a:p>
        </p:txBody>
      </p:sp>
    </p:spTree>
    <p:extLst>
      <p:ext uri="{BB962C8B-B14F-4D97-AF65-F5344CB8AC3E}">
        <p14:creationId xmlns:p14="http://schemas.microsoft.com/office/powerpoint/2010/main" xmlns="" val="13981735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2">
                                            <p:txEl>
                                              <p:pRg st="1" end="1"/>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57633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smtClean="0"/>
              <a:t>基于</a:t>
            </a:r>
            <a:r>
              <a:rPr lang="en-US" altLang="zh-CN" sz="2400" b="1" dirty="0" smtClean="0"/>
              <a:t>CENTRIST</a:t>
            </a:r>
            <a:r>
              <a:rPr lang="zh-CN" altLang="zh-CN" sz="2400" b="1" dirty="0" smtClean="0"/>
              <a:t>特征的行人检测算法原理</a:t>
            </a:r>
            <a:endParaRPr lang="zh-CN" altLang="zh-CN" sz="2400" b="1" dirty="0">
              <a:latin typeface="微软雅黑" panose="020B0503020204020204" pitchFamily="34" charset="-122"/>
              <a:ea typeface="微软雅黑" panose="020B0503020204020204" pitchFamily="34" charset="-122"/>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3.2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单因素实验</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925867"/>
            <a:ext cx="10946498" cy="12"/>
            <a:chOff x="0" y="720"/>
            <a:chExt cx="4381" cy="12"/>
          </a:xfrm>
        </p:grpSpPr>
        <p:sp>
          <p:nvSpPr>
            <p:cNvPr id="5"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6401885" cy="1754326"/>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初始浓度</a:t>
            </a:r>
            <a:endParaRPr lang="en-US" altLang="zh-CN" sz="2400"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6784644" y="2056418"/>
            <a:ext cx="5036023" cy="3416320"/>
          </a:xfrm>
          <a:prstGeom prst="rect">
            <a:avLst/>
          </a:prstGeom>
        </p:spPr>
        <p:txBody>
          <a:bodyPr wrap="square">
            <a:spAutoFit/>
          </a:bodyPr>
          <a:lstStyle/>
          <a:p>
            <a:pPr>
              <a:lnSpc>
                <a:spcPct val="150000"/>
              </a:lnSpc>
            </a:pPr>
            <a:r>
              <a:rPr lang="en-US" altLang="zh-CN" sz="2400" dirty="0" smtClean="0">
                <a:latin typeface="Calibri" panose="020F0502020204030204" pitchFamily="34" charset="0"/>
                <a:cs typeface="Times New Roman" panose="02020603050405020304" pitchFamily="18" charset="0"/>
              </a:rPr>
              <a:t>①</a:t>
            </a:r>
            <a:r>
              <a:rPr lang="en-US" altLang="zh-CN" sz="2400" dirty="0" err="1">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的</a:t>
            </a:r>
            <a:r>
              <a:rPr lang="zh-CN" altLang="en-US" sz="2400" dirty="0" smtClean="0">
                <a:latin typeface="Times New Roman" panose="02020603050405020304" pitchFamily="18" charset="0"/>
                <a:cs typeface="Times New Roman" panose="02020603050405020304" pitchFamily="18" charset="0"/>
              </a:rPr>
              <a:t>降解</a:t>
            </a:r>
            <a:r>
              <a:rPr lang="zh-CN" altLang="en-US" sz="2400" dirty="0">
                <a:latin typeface="Times New Roman" panose="02020603050405020304" pitchFamily="18" charset="0"/>
                <a:cs typeface="Times New Roman" panose="02020603050405020304" pitchFamily="18" charset="0"/>
              </a:rPr>
              <a:t>呈</a:t>
            </a:r>
            <a:r>
              <a:rPr lang="zh-CN" altLang="en-US" sz="2400" dirty="0">
                <a:solidFill>
                  <a:srgbClr val="FF0000"/>
                </a:solidFill>
                <a:latin typeface="Times New Roman" panose="02020603050405020304" pitchFamily="18" charset="0"/>
                <a:cs typeface="Times New Roman" panose="02020603050405020304" pitchFamily="18" charset="0"/>
              </a:rPr>
              <a:t>降低</a:t>
            </a:r>
            <a:r>
              <a:rPr lang="zh-CN" altLang="en-US" sz="2400" dirty="0" smtClean="0">
                <a:solidFill>
                  <a:srgbClr val="FF0000"/>
                </a:solidFill>
                <a:latin typeface="Times New Roman" panose="02020603050405020304" pitchFamily="18" charset="0"/>
                <a:cs typeface="Times New Roman" panose="02020603050405020304" pitchFamily="18" charset="0"/>
              </a:rPr>
              <a:t>趋势</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10mg/L</a:t>
            </a:r>
            <a:r>
              <a:rPr lang="zh-CN" altLang="en-US" sz="2400" dirty="0">
                <a:latin typeface="Times New Roman" panose="02020603050405020304" pitchFamily="18" charset="0"/>
                <a:cs typeface="Times New Roman" panose="02020603050405020304" pitchFamily="18" charset="0"/>
              </a:rPr>
              <a:t>仍能保持高的降解率，</a:t>
            </a:r>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原因：</a:t>
            </a:r>
            <a:r>
              <a:rPr lang="en-US" altLang="zh-CN" sz="2400" dirty="0" err="1" smtClean="0">
                <a:latin typeface="Times New Roman" panose="02020603050405020304" pitchFamily="18" charset="0"/>
                <a:cs typeface="Times New Roman" panose="02020603050405020304" pitchFamily="18" charset="0"/>
              </a:rPr>
              <a:t>RhB</a:t>
            </a:r>
            <a:r>
              <a:rPr lang="zh-CN" altLang="en-US" sz="2400" dirty="0">
                <a:latin typeface="Times New Roman" panose="02020603050405020304" pitchFamily="18" charset="0"/>
                <a:cs typeface="Times New Roman" panose="02020603050405020304" pitchFamily="18" charset="0"/>
              </a:rPr>
              <a:t>初始</a:t>
            </a:r>
            <a:r>
              <a:rPr lang="zh-CN" altLang="en-US" sz="2400" dirty="0" smtClean="0">
                <a:latin typeface="Times New Roman" panose="02020603050405020304" pitchFamily="18" charset="0"/>
                <a:cs typeface="Times New Roman" panose="02020603050405020304" pitchFamily="18" charset="0"/>
              </a:rPr>
              <a:t>浓度</a:t>
            </a:r>
            <a:r>
              <a:rPr lang="zh-CN" altLang="zh-CN" sz="2400" dirty="0" smtClean="0">
                <a:latin typeface="Times New Roman" panose="02020603050405020304" pitchFamily="18" charset="0"/>
                <a:cs typeface="Times New Roman" panose="02020603050405020304" pitchFamily="18" charset="0"/>
              </a:rPr>
              <a:t>增加</a:t>
            </a:r>
            <a:r>
              <a:rPr lang="zh-CN" altLang="zh-CN" sz="2400" dirty="0">
                <a:latin typeface="Times New Roman" panose="02020603050405020304" pitchFamily="18" charset="0"/>
                <a:cs typeface="Times New Roman" panose="02020603050405020304" pitchFamily="18" charset="0"/>
              </a:rPr>
              <a:t>，吸附在催化剂表面的污染物</a:t>
            </a:r>
            <a:r>
              <a:rPr lang="zh-CN" altLang="zh-CN" sz="2400" dirty="0" smtClean="0">
                <a:latin typeface="Times New Roman" panose="02020603050405020304" pitchFamily="18" charset="0"/>
                <a:cs typeface="Times New Roman" panose="02020603050405020304" pitchFamily="18" charset="0"/>
              </a:rPr>
              <a:t>分子对活性位点竞争</a:t>
            </a:r>
            <a:r>
              <a:rPr lang="zh-CN" altLang="en-US" sz="2400" dirty="0" smtClean="0">
                <a:latin typeface="Times New Roman" panose="02020603050405020304" pitchFamily="18" charset="0"/>
                <a:cs typeface="Times New Roman" panose="02020603050405020304" pitchFamily="18" charset="0"/>
              </a:rPr>
              <a:t>激烈程度增加</a:t>
            </a:r>
            <a:r>
              <a:rPr lang="zh-CN"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导致</a:t>
            </a:r>
            <a:r>
              <a:rPr lang="en-US" altLang="zh-CN" sz="2400" dirty="0" smtClean="0">
                <a:latin typeface="Times New Roman" panose="02020603050405020304" pitchFamily="18" charset="0"/>
                <a:cs typeface="Times New Roman" panose="02020603050405020304" pitchFamily="18" charset="0"/>
              </a:rPr>
              <a:t>·OH</a:t>
            </a:r>
            <a:r>
              <a:rPr lang="zh-CN" altLang="zh-CN" sz="2400" dirty="0" smtClean="0">
                <a:latin typeface="Times New Roman" panose="02020603050405020304" pitchFamily="18" charset="0"/>
                <a:cs typeface="Times New Roman" panose="02020603050405020304" pitchFamily="18" charset="0"/>
              </a:rPr>
              <a:t>减少</a:t>
            </a:r>
            <a:r>
              <a:rPr lang="zh-CN" altLang="en-US" sz="2400" dirty="0" smtClean="0">
                <a:latin typeface="Times New Roman" panose="02020603050405020304" pitchFamily="18" charset="0"/>
                <a:cs typeface="Times New Roman" panose="02020603050405020304" pitchFamily="18" charset="0"/>
              </a:rPr>
              <a:t>。</a:t>
            </a:r>
            <a:endParaRPr lang="en-US" altLang="zh-CN" sz="2400" baseline="-250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2478298259"/>
              </p:ext>
            </p:extLst>
          </p:nvPr>
        </p:nvGraphicFramePr>
        <p:xfrm>
          <a:off x="379283" y="1741134"/>
          <a:ext cx="6408837" cy="4802401"/>
        </p:xfrm>
        <a:graphic>
          <a:graphicData uri="http://schemas.openxmlformats.org/presentationml/2006/ole">
            <p:oleObj spid="_x0000_s72772" name="Graph" r:id="rId4" imgW="4276954" imgH="3023616" progId="">
              <p:embed/>
            </p:oleObj>
          </a:graphicData>
        </a:graphic>
      </p:graphicFrame>
      <p:sp>
        <p:nvSpPr>
          <p:cNvPr id="9" name="页脚占位符 8"/>
          <p:cNvSpPr>
            <a:spLocks noGrp="1"/>
          </p:cNvSpPr>
          <p:nvPr>
            <p:ph type="ftr" sz="quarter" idx="11"/>
          </p:nvPr>
        </p:nvSpPr>
        <p:spPr/>
        <p:txBody>
          <a:bodyPr/>
          <a:lstStyle/>
          <a:p>
            <a:pPr>
              <a:defRPr/>
            </a:pPr>
            <a:r>
              <a:rPr lang="en-US" altLang="zh-CN" dirty="0" smtClean="0"/>
              <a:t>22</a:t>
            </a:r>
            <a:endParaRPr lang="zh-CN" altLang="en-US" dirty="0"/>
          </a:p>
        </p:txBody>
      </p:sp>
    </p:spTree>
    <p:extLst>
      <p:ext uri="{BB962C8B-B14F-4D97-AF65-F5344CB8AC3E}">
        <p14:creationId xmlns:p14="http://schemas.microsoft.com/office/powerpoint/2010/main" xmlns="" val="8322903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p:cTn id="13"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12">
                                            <p:txEl>
                                              <p:pRg st="0" end="0"/>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 calcmode="lin" valueType="num">
                                      <p:cBhvr>
                                        <p:cTn id="19"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2">
                                            <p:txEl>
                                              <p:pRg st="1" end="1"/>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p:cTn id="25"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8" y="218252"/>
            <a:ext cx="1518364"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600" b="1" dirty="0" smtClean="0">
                <a:latin typeface="微软雅黑" panose="020B0503020204020204" pitchFamily="34" charset="-122"/>
                <a:ea typeface="微软雅黑" panose="020B0503020204020204" pitchFamily="34" charset="-122"/>
                <a:sym typeface="微软雅黑" panose="020B0503020204020204" pitchFamily="34" charset="-122"/>
              </a:rPr>
              <a:t>论文目录</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8"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0" name="Line 34"/>
            <p:cNvSpPr>
              <a:spLocks noChangeShapeType="1"/>
            </p:cNvSpPr>
            <p:nvPr/>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aphicFrame>
        <p:nvGraphicFramePr>
          <p:cNvPr id="2" name="图示 1"/>
          <p:cNvGraphicFramePr/>
          <p:nvPr>
            <p:extLst>
              <p:ext uri="{D42A27DB-BD31-4B8C-83A1-F6EECF244321}">
                <p14:modId xmlns:p14="http://schemas.microsoft.com/office/powerpoint/2010/main" xmlns="" val="828381654"/>
              </p:ext>
            </p:extLst>
          </p:nvPr>
        </p:nvGraphicFramePr>
        <p:xfrm>
          <a:off x="660397" y="857508"/>
          <a:ext cx="1074420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页脚占位符 2"/>
          <p:cNvSpPr>
            <a:spLocks noGrp="1"/>
          </p:cNvSpPr>
          <p:nvPr>
            <p:ph type="ftr" sz="quarter" idx="11"/>
          </p:nvPr>
        </p:nvSpPr>
        <p:spPr/>
        <p:txBody>
          <a:bodyPr/>
          <a:lstStyle/>
          <a:p>
            <a:pPr>
              <a:defRPr/>
            </a:pPr>
            <a:r>
              <a:rPr lang="en-US" altLang="zh-CN" smtClean="0"/>
              <a:t>1</a:t>
            </a:r>
            <a:endParaRPr lang="zh-CN" altLang="en-US"/>
          </a:p>
        </p:txBody>
      </p:sp>
    </p:spTree>
    <p:extLst>
      <p:ext uri="{BB962C8B-B14F-4D97-AF65-F5344CB8AC3E}">
        <p14:creationId xmlns:p14="http://schemas.microsoft.com/office/powerpoint/2010/main" xmlns="" val="67030481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57633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smtClean="0"/>
              <a:t>基于</a:t>
            </a:r>
            <a:r>
              <a:rPr lang="en-US" altLang="zh-CN" sz="2400" b="1" dirty="0" smtClean="0"/>
              <a:t>CENTRIST</a:t>
            </a:r>
            <a:r>
              <a:rPr lang="zh-CN" altLang="zh-CN" sz="2400" b="1" dirty="0" smtClean="0"/>
              <a:t>特征的行人检测算法原理</a:t>
            </a:r>
            <a:endParaRPr lang="zh-CN" altLang="zh-CN" sz="2400" b="1" dirty="0">
              <a:latin typeface="微软雅黑" panose="020B0503020204020204" pitchFamily="34" charset="-122"/>
              <a:ea typeface="微软雅黑" panose="020B0503020204020204" pitchFamily="34" charset="-122"/>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925867"/>
            <a:ext cx="10946498" cy="12"/>
            <a:chOff x="0" y="720"/>
            <a:chExt cx="4381" cy="12"/>
          </a:xfrm>
        </p:grpSpPr>
        <p:sp>
          <p:nvSpPr>
            <p:cNvPr id="5"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6401885" cy="1754326"/>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XRD</a:t>
            </a:r>
            <a:r>
              <a:rPr lang="zh-CN" altLang="zh-CN" sz="2400" dirty="0">
                <a:latin typeface="Times New Roman" panose="02020603050405020304" pitchFamily="18" charset="0"/>
                <a:cs typeface="Times New Roman" panose="02020603050405020304" pitchFamily="18" charset="0"/>
              </a:rPr>
              <a:t>分析</a:t>
            </a:r>
            <a:endParaRPr lang="en-US" altLang="zh-CN" sz="2400"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2" name="矩形 11"/>
          <p:cNvSpPr/>
          <p:nvPr/>
        </p:nvSpPr>
        <p:spPr>
          <a:xfrm>
            <a:off x="7055100" y="1949336"/>
            <a:ext cx="5036023" cy="3970318"/>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M-Z:74-2400</a:t>
            </a: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M:24-0735</a:t>
            </a: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B:27-0050</a:t>
            </a: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M-Z/M/B:74-2400, 24-0735, 27-0050</a:t>
            </a:r>
            <a:endParaRPr lang="en-US" altLang="zh-CN" sz="2400" dirty="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 name="页脚占位符 8"/>
          <p:cNvSpPr>
            <a:spLocks noGrp="1"/>
          </p:cNvSpPr>
          <p:nvPr>
            <p:ph type="ftr" sz="quarter" idx="11"/>
          </p:nvPr>
        </p:nvSpPr>
        <p:spPr/>
        <p:txBody>
          <a:bodyPr/>
          <a:lstStyle/>
          <a:p>
            <a:pPr>
              <a:defRPr/>
            </a:pPr>
            <a:r>
              <a:rPr lang="en-US" altLang="zh-CN" dirty="0" smtClean="0"/>
              <a:t>23</a:t>
            </a:r>
            <a:endParaRPr lang="zh-CN" altLang="en-US" dirty="0"/>
          </a:p>
        </p:txBody>
      </p:sp>
      <p:graphicFrame>
        <p:nvGraphicFramePr>
          <p:cNvPr id="13" name="对象 12"/>
          <p:cNvGraphicFramePr>
            <a:graphicFrameLocks noChangeAspect="1"/>
          </p:cNvGraphicFramePr>
          <p:nvPr>
            <p:extLst>
              <p:ext uri="{D42A27DB-BD31-4B8C-83A1-F6EECF244321}">
                <p14:modId xmlns:p14="http://schemas.microsoft.com/office/powerpoint/2010/main" xmlns="" val="3670924125"/>
              </p:ext>
            </p:extLst>
          </p:nvPr>
        </p:nvGraphicFramePr>
        <p:xfrm>
          <a:off x="0" y="1366230"/>
          <a:ext cx="6903386" cy="5491770"/>
        </p:xfrm>
        <a:graphic>
          <a:graphicData uri="http://schemas.openxmlformats.org/presentationml/2006/ole">
            <p:oleObj spid="_x0000_s73799" name="Graph" r:id="rId4" imgW="4276954" imgH="3023616" progId="">
              <p:embed/>
            </p:oleObj>
          </a:graphicData>
        </a:graphic>
      </p:graphicFrame>
    </p:spTree>
    <p:extLst>
      <p:ext uri="{BB962C8B-B14F-4D97-AF65-F5344CB8AC3E}">
        <p14:creationId xmlns:p14="http://schemas.microsoft.com/office/powerpoint/2010/main" xmlns="" val="423435957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p:cTn id="25"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2">
                                            <p:txEl>
                                              <p:pRg st="2" end="2"/>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p:cTn id="31"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2">
                                            <p:txEl>
                                              <p:pRg st="4" end="4"/>
                                            </p:txEl>
                                          </p:spTgt>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p:cTn id="37" dur="500" fill="hold"/>
                                        <p:tgtEl>
                                          <p:spTgt spid="12">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12">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57633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smtClean="0"/>
              <a:t>基于</a:t>
            </a:r>
            <a:r>
              <a:rPr lang="en-US" altLang="zh-CN" sz="2400" b="1" dirty="0" smtClean="0"/>
              <a:t>CENTRIST</a:t>
            </a:r>
            <a:r>
              <a:rPr lang="zh-CN" altLang="zh-CN" sz="2400" b="1" dirty="0" smtClean="0"/>
              <a:t>特征的行人检测算法原理</a:t>
            </a:r>
            <a:endParaRPr lang="zh-CN" altLang="zh-CN" sz="2400" b="1" dirty="0">
              <a:latin typeface="微软雅黑" panose="020B0503020204020204" pitchFamily="34" charset="-122"/>
              <a:ea typeface="微软雅黑" panose="020B0503020204020204" pitchFamily="34" charset="-122"/>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461665"/>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FT-IR</a:t>
            </a:r>
            <a:r>
              <a:rPr lang="zh-CN" altLang="zh-CN" sz="2400" dirty="0" smtClean="0">
                <a:latin typeface="Times New Roman" panose="02020603050405020304" pitchFamily="18" charset="0"/>
                <a:cs typeface="Times New Roman" panose="02020603050405020304" pitchFamily="18" charset="0"/>
              </a:rPr>
              <a:t>分析</a:t>
            </a:r>
            <a:endParaRPr lang="zh-CN" altLang="zh-CN" sz="2400" dirty="0">
              <a:latin typeface="Times New Roman" panose="02020603050405020304" pitchFamily="18" charset="0"/>
              <a:cs typeface="Times New Roman" panose="02020603050405020304" pitchFamily="18" charset="0"/>
            </a:endParaRPr>
          </a:p>
        </p:txBody>
      </p:sp>
      <p:sp>
        <p:nvSpPr>
          <p:cNvPr id="12" name="矩形 11"/>
          <p:cNvSpPr/>
          <p:nvPr/>
        </p:nvSpPr>
        <p:spPr>
          <a:xfrm>
            <a:off x="6739017" y="2284270"/>
            <a:ext cx="5414461" cy="2492990"/>
          </a:xfrm>
          <a:prstGeom prst="rect">
            <a:avLst/>
          </a:prstGeom>
        </p:spPr>
        <p:txBody>
          <a:bodyPr wrap="square">
            <a:spAutoFit/>
          </a:bodyPr>
          <a:lstStyle/>
          <a:p>
            <a:pPr>
              <a:lnSpc>
                <a:spcPct val="150000"/>
              </a:lnSpc>
            </a:pPr>
            <a:r>
              <a:rPr lang="zh-CN" altLang="en-US" sz="2400" b="1"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Bi–O</a:t>
            </a:r>
            <a:r>
              <a:rPr lang="zh-CN" altLang="zh-CN" sz="2400" dirty="0" smtClean="0">
                <a:latin typeface="Times New Roman" panose="02020603050405020304" pitchFamily="18" charset="0"/>
                <a:cs typeface="Times New Roman" panose="02020603050405020304" pitchFamily="18" charset="0"/>
              </a:rPr>
              <a:t>键</a:t>
            </a:r>
            <a:r>
              <a:rPr lang="en-US" altLang="zh-CN" sz="2400" dirty="0" smtClean="0">
                <a:latin typeface="Times New Roman" panose="02020603050405020304" pitchFamily="18" charset="0"/>
                <a:cs typeface="Times New Roman" panose="02020603050405020304" pitchFamily="18" charset="0"/>
              </a:rPr>
              <a:t>:520.6cm</a:t>
            </a:r>
            <a:r>
              <a:rPr lang="en-US" altLang="zh-CN" sz="2400" baseline="30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845.4cm</a:t>
            </a:r>
            <a:r>
              <a:rPr lang="en-US" altLang="zh-CN" sz="2400" baseline="30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,1382.7cm</a:t>
            </a:r>
            <a:r>
              <a:rPr lang="en-US" altLang="zh-CN" sz="2400" baseline="30000" dirty="0" smtClean="0">
                <a:latin typeface="Times New Roman" panose="02020603050405020304" pitchFamily="18" charset="0"/>
                <a:cs typeface="Times New Roman" panose="02020603050405020304" pitchFamily="18" charset="0"/>
              </a:rPr>
              <a:t>-1</a:t>
            </a:r>
          </a:p>
          <a:p>
            <a:pPr>
              <a:lnSpc>
                <a:spcPct val="150000"/>
              </a:lnSpc>
            </a:pPr>
            <a:endParaRPr lang="en-US" altLang="zh-CN" sz="2400" baseline="300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err="1">
                <a:latin typeface="Times New Roman" panose="02020603050405020304" pitchFamily="18" charset="0"/>
                <a:cs typeface="Times New Roman" panose="02020603050405020304" pitchFamily="18" charset="0"/>
              </a:rPr>
              <a:t>Mn</a:t>
            </a:r>
            <a:r>
              <a:rPr lang="en-US" altLang="zh-CN" sz="2400" dirty="0">
                <a:latin typeface="Times New Roman" panose="02020603050405020304" pitchFamily="18" charset="0"/>
                <a:cs typeface="Times New Roman" panose="02020603050405020304" pitchFamily="18" charset="0"/>
              </a:rPr>
              <a:t>–O</a:t>
            </a:r>
            <a:r>
              <a:rPr lang="zh-CN" altLang="zh-CN" sz="2400" dirty="0" smtClean="0">
                <a:latin typeface="Times New Roman" panose="02020603050405020304" pitchFamily="18" charset="0"/>
                <a:cs typeface="Times New Roman" panose="02020603050405020304" pitchFamily="18" charset="0"/>
              </a:rPr>
              <a:t>键</a:t>
            </a:r>
            <a:r>
              <a:rPr lang="en-US" altLang="zh-CN" sz="2400" dirty="0" smtClean="0">
                <a:latin typeface="Times New Roman" panose="02020603050405020304" pitchFamily="18" charset="0"/>
                <a:cs typeface="Times New Roman" panose="02020603050405020304" pitchFamily="18" charset="0"/>
              </a:rPr>
              <a:t>:471.5cm</a:t>
            </a:r>
            <a:r>
              <a:rPr lang="en-US" altLang="zh-CN" sz="2400" baseline="30000" dirty="0" smtClean="0">
                <a:latin typeface="Times New Roman" panose="02020603050405020304" pitchFamily="18" charset="0"/>
                <a:cs typeface="Times New Roman" panose="02020603050405020304" pitchFamily="18" charset="0"/>
              </a:rPr>
              <a:t>-1</a:t>
            </a:r>
          </a:p>
          <a:p>
            <a:pPr>
              <a:lnSpc>
                <a:spcPct val="150000"/>
              </a:lnSpc>
            </a:pPr>
            <a:endParaRPr lang="en-US" altLang="zh-CN" sz="2400" baseline="300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M-Z:539.0cm</a:t>
            </a:r>
            <a:r>
              <a:rPr lang="en-US" altLang="zh-CN" sz="2400" baseline="30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,593.9cm</a:t>
            </a:r>
            <a:r>
              <a:rPr lang="en-US" altLang="zh-CN" sz="2400" baseline="30000" dirty="0" smtClean="0">
                <a:latin typeface="Times New Roman" panose="02020603050405020304" pitchFamily="18" charset="0"/>
                <a:cs typeface="Times New Roman" panose="02020603050405020304" pitchFamily="18" charset="0"/>
              </a:rPr>
              <a:t>-1</a:t>
            </a:r>
            <a:endParaRPr lang="en-US" altLang="zh-CN" sz="2400" dirty="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a:xfrm>
            <a:off x="4100400" y="6446006"/>
            <a:ext cx="4114800" cy="365125"/>
          </a:xfrm>
        </p:spPr>
        <p:txBody>
          <a:bodyPr/>
          <a:lstStyle/>
          <a:p>
            <a:pPr>
              <a:defRPr/>
            </a:pPr>
            <a:r>
              <a:rPr lang="en-US" altLang="zh-CN" dirty="0" smtClean="0"/>
              <a:t>24</a:t>
            </a:r>
            <a:endParaRPr lang="zh-CN" altLang="en-US" dirty="0"/>
          </a:p>
        </p:txBody>
      </p:sp>
      <p:graphicFrame>
        <p:nvGraphicFramePr>
          <p:cNvPr id="15" name="对象 14"/>
          <p:cNvGraphicFramePr>
            <a:graphicFrameLocks noChangeAspect="1"/>
          </p:cNvGraphicFramePr>
          <p:nvPr>
            <p:extLst>
              <p:ext uri="{D42A27DB-BD31-4B8C-83A1-F6EECF244321}">
                <p14:modId xmlns:p14="http://schemas.microsoft.com/office/powerpoint/2010/main" xmlns="" val="657836810"/>
              </p:ext>
            </p:extLst>
          </p:nvPr>
        </p:nvGraphicFramePr>
        <p:xfrm>
          <a:off x="152401" y="1336960"/>
          <a:ext cx="6699160" cy="5474171"/>
        </p:xfrm>
        <a:graphic>
          <a:graphicData uri="http://schemas.openxmlformats.org/presentationml/2006/ole">
            <p:oleObj spid="_x0000_s75850" name="Graph" r:id="rId4" imgW="4276954" imgH="3023616" progId="">
              <p:embed/>
            </p:oleObj>
          </a:graphicData>
        </a:graphic>
      </p:graphicFrame>
    </p:spTree>
    <p:extLst>
      <p:ext uri="{BB962C8B-B14F-4D97-AF65-F5344CB8AC3E}">
        <p14:creationId xmlns:p14="http://schemas.microsoft.com/office/powerpoint/2010/main" xmlns="" val="16673532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p:cTn id="25"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2">
                                            <p:txEl>
                                              <p:pRg st="2" end="2"/>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p:cTn id="31"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2">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pPr>
              <a:defRPr/>
            </a:pPr>
            <a:r>
              <a:rPr lang="en-US" altLang="zh-CN" dirty="0" smtClean="0"/>
              <a:t>25</a:t>
            </a:r>
            <a:endParaRPr lang="zh-CN" altLang="en-US" dirty="0"/>
          </a:p>
        </p:txBody>
      </p:sp>
      <p:sp>
        <p:nvSpPr>
          <p:cNvPr id="2" name="TextBox 12"/>
          <p:cNvSpPr>
            <a:spLocks noChangeArrowheads="1"/>
          </p:cNvSpPr>
          <p:nvPr/>
        </p:nvSpPr>
        <p:spPr bwMode="auto">
          <a:xfrm>
            <a:off x="581717" y="218252"/>
            <a:ext cx="57633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smtClean="0"/>
              <a:t>基于</a:t>
            </a:r>
            <a:r>
              <a:rPr lang="en-US" altLang="zh-CN" sz="2400" b="1" dirty="0" smtClean="0"/>
              <a:t>CENTRIST</a:t>
            </a:r>
            <a:r>
              <a:rPr lang="zh-CN" altLang="zh-CN" sz="2400" b="1" dirty="0" smtClean="0"/>
              <a:t>特征的行人检测算法原理</a:t>
            </a:r>
            <a:endParaRPr lang="zh-CN" altLang="zh-CN" sz="2400" b="1" dirty="0">
              <a:latin typeface="微软雅黑" panose="020B0503020204020204" pitchFamily="34" charset="-122"/>
              <a:ea typeface="微软雅黑" panose="020B0503020204020204" pitchFamily="34" charset="-122"/>
            </a:endParaRP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1569660"/>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SEM</a:t>
            </a:r>
            <a:r>
              <a:rPr lang="zh-CN" altLang="en-US" sz="2400" dirty="0" smtClean="0">
                <a:latin typeface="Times New Roman" panose="02020603050405020304" pitchFamily="18" charset="0"/>
                <a:cs typeface="Times New Roman" panose="02020603050405020304" pitchFamily="18" charset="0"/>
              </a:rPr>
              <a:t>及</a:t>
            </a:r>
            <a:r>
              <a:rPr lang="en-US" altLang="zh-CN" sz="2400" dirty="0" smtClean="0">
                <a:latin typeface="Times New Roman" panose="02020603050405020304" pitchFamily="18" charset="0"/>
                <a:cs typeface="Times New Roman" panose="02020603050405020304" pitchFamily="18" charset="0"/>
              </a:rPr>
              <a:t>EDS</a:t>
            </a:r>
            <a:r>
              <a:rPr lang="zh-CN" altLang="zh-CN" sz="2400" dirty="0" smtClean="0">
                <a:latin typeface="Times New Roman" panose="02020603050405020304" pitchFamily="18" charset="0"/>
                <a:cs typeface="Times New Roman" panose="02020603050405020304" pitchFamily="18" charset="0"/>
              </a:rPr>
              <a:t>分析</a:t>
            </a:r>
            <a:endParaRPr lang="zh-CN"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33438906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en-US" altLang="zh-CN" dirty="0" smtClean="0"/>
              <a:t>26</a:t>
            </a:r>
            <a:endParaRPr lang="zh-CN" altLang="en-US" dirty="0"/>
          </a:p>
        </p:txBody>
      </p:sp>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461665"/>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UV-vis DRS</a:t>
            </a:r>
            <a:r>
              <a:rPr lang="zh-CN" altLang="zh-CN" sz="2400" dirty="0">
                <a:latin typeface="Times New Roman" panose="02020603050405020304" pitchFamily="18" charset="0"/>
                <a:cs typeface="Times New Roman" panose="02020603050405020304" pitchFamily="18" charset="0"/>
              </a:rPr>
              <a:t>图</a:t>
            </a:r>
            <a:r>
              <a:rPr lang="zh-CN" altLang="zh-CN" sz="2400" dirty="0" smtClean="0">
                <a:latin typeface="Times New Roman" panose="02020603050405020304" pitchFamily="18" charset="0"/>
                <a:cs typeface="Times New Roman" panose="02020603050405020304" pitchFamily="18" charset="0"/>
              </a:rPr>
              <a:t>谱分析</a:t>
            </a:r>
            <a:endParaRPr lang="en-US" altLang="zh-CN" sz="2400" kern="100" dirty="0" smtClean="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aphicFrame>
        <p:nvGraphicFramePr>
          <p:cNvPr id="18" name="表格 17"/>
          <p:cNvGraphicFramePr>
            <a:graphicFrameLocks noGrp="1"/>
          </p:cNvGraphicFramePr>
          <p:nvPr>
            <p:extLst>
              <p:ext uri="{D42A27DB-BD31-4B8C-83A1-F6EECF244321}">
                <p14:modId xmlns:p14="http://schemas.microsoft.com/office/powerpoint/2010/main" xmlns="" val="1565809082"/>
              </p:ext>
            </p:extLst>
          </p:nvPr>
        </p:nvGraphicFramePr>
        <p:xfrm>
          <a:off x="3247783" y="4728867"/>
          <a:ext cx="5820033" cy="1859803"/>
        </p:xfrm>
        <a:graphic>
          <a:graphicData uri="http://schemas.openxmlformats.org/drawingml/2006/table">
            <a:tbl>
              <a:tblPr firstRow="1" bandRow="1">
                <a:tableStyleId>{5C22544A-7EE6-4342-B048-85BDC9FD1C3A}</a:tableStyleId>
              </a:tblPr>
              <a:tblGrid>
                <a:gridCol w="1272746"/>
                <a:gridCol w="951470"/>
                <a:gridCol w="1272746"/>
                <a:gridCol w="2323071"/>
              </a:tblGrid>
              <a:tr h="543697">
                <a:tc>
                  <a:txBody>
                    <a:bodyPr/>
                    <a:lstStyle/>
                    <a:p>
                      <a:pPr algn="ct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kern="1200" dirty="0" smtClean="0">
                          <a:solidFill>
                            <a:schemeClr val="tx1"/>
                          </a:solidFill>
                          <a:effectLst/>
                          <a:latin typeface="Times New Roman" panose="02020603050405020304" pitchFamily="18" charset="0"/>
                          <a:ea typeface="+mn-ea"/>
                          <a:cs typeface="Times New Roman" panose="02020603050405020304" pitchFamily="18" charset="0"/>
                        </a:rPr>
                        <a:t>B</a:t>
                      </a:r>
                      <a:endParaRPr lang="en-US" altLang="zh-CN" sz="2000" b="0" kern="1200" baseline="-250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000" b="0" kern="1200" dirty="0" smtClean="0">
                          <a:solidFill>
                            <a:schemeClr val="tx1"/>
                          </a:solidFill>
                          <a:effectLst/>
                          <a:latin typeface="Times New Roman" panose="02020603050405020304" pitchFamily="18" charset="0"/>
                          <a:ea typeface="+mn-ea"/>
                          <a:cs typeface="Times New Roman" panose="02020603050405020304" pitchFamily="18" charset="0"/>
                        </a:rPr>
                        <a:t>M-Z/B</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tx1"/>
                          </a:solidFill>
                          <a:effectLst/>
                          <a:latin typeface="Times New Roman" panose="02020603050405020304" pitchFamily="18" charset="0"/>
                          <a:ea typeface="+mn-ea"/>
                          <a:cs typeface="Times New Roman" panose="02020603050405020304" pitchFamily="18" charset="0"/>
                        </a:rPr>
                        <a:t>M-Z/M/B(10:100)</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a:tc>
              </a:tr>
              <a:tr h="564181">
                <a:tc>
                  <a:txBody>
                    <a:bodyPr/>
                    <a:lstStyle/>
                    <a:p>
                      <a:pPr algn="ctr"/>
                      <a:r>
                        <a:rPr lang="en-US" altLang="zh-CN" sz="2000" b="0" kern="1200" dirty="0" err="1" smtClean="0">
                          <a:solidFill>
                            <a:schemeClr val="dk1"/>
                          </a:solidFill>
                          <a:effectLst/>
                          <a:latin typeface="Times New Roman" panose="02020603050405020304" pitchFamily="18" charset="0"/>
                          <a:ea typeface="+mn-ea"/>
                          <a:cs typeface="Times New Roman" panose="02020603050405020304" pitchFamily="18" charset="0"/>
                        </a:rPr>
                        <a:t>E</a:t>
                      </a:r>
                      <a:r>
                        <a:rPr lang="en-US" altLang="zh-CN" sz="2000" b="0" kern="1200" baseline="-25000" dirty="0" err="1" smtClean="0">
                          <a:solidFill>
                            <a:schemeClr val="dk1"/>
                          </a:solidFill>
                          <a:effectLst/>
                          <a:latin typeface="Times New Roman" panose="02020603050405020304" pitchFamily="18" charset="0"/>
                          <a:ea typeface="+mn-ea"/>
                          <a:cs typeface="Times New Roman" panose="02020603050405020304" pitchFamily="18" charset="0"/>
                        </a:rPr>
                        <a:t>g</a:t>
                      </a:r>
                      <a:r>
                        <a:rPr lang="en-US" altLang="zh-CN" sz="2000" b="0" dirty="0" smtClean="0">
                          <a:latin typeface="Times New Roman" panose="02020603050405020304" pitchFamily="18" charset="0"/>
                          <a:cs typeface="Times New Roman" panose="02020603050405020304" pitchFamily="18" charset="0"/>
                        </a:rPr>
                        <a:t>(eV)</a:t>
                      </a: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2.48</a:t>
                      </a: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2.43</a:t>
                      </a: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2.34</a:t>
                      </a:r>
                      <a:endParaRPr lang="zh-CN" altLang="en-US" sz="2000" b="0" dirty="0">
                        <a:latin typeface="Times New Roman" panose="02020603050405020304" pitchFamily="18" charset="0"/>
                        <a:cs typeface="Times New Roman" panose="02020603050405020304" pitchFamily="18" charset="0"/>
                      </a:endParaRPr>
                    </a:p>
                  </a:txBody>
                  <a:tcPr/>
                </a:tc>
              </a:tr>
              <a:tr h="7519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kern="1200" dirty="0" err="1" smtClean="0">
                          <a:solidFill>
                            <a:schemeClr val="dk1"/>
                          </a:solidFill>
                          <a:effectLst/>
                          <a:latin typeface="Times New Roman" panose="02020603050405020304" pitchFamily="18" charset="0"/>
                          <a:ea typeface="+mn-ea"/>
                          <a:cs typeface="Times New Roman" panose="02020603050405020304" pitchFamily="18" charset="0"/>
                        </a:rPr>
                        <a:t>λ</a:t>
                      </a:r>
                      <a:r>
                        <a:rPr lang="en-US" altLang="zh-CN" sz="2000" b="0" kern="1200" baseline="-25000" dirty="0" err="1" smtClean="0">
                          <a:solidFill>
                            <a:schemeClr val="dk1"/>
                          </a:solidFill>
                          <a:effectLst/>
                          <a:latin typeface="Times New Roman" panose="02020603050405020304" pitchFamily="18" charset="0"/>
                          <a:ea typeface="+mn-ea"/>
                          <a:cs typeface="Times New Roman" panose="02020603050405020304" pitchFamily="18" charset="0"/>
                        </a:rPr>
                        <a:t>max</a:t>
                      </a:r>
                      <a:r>
                        <a:rPr lang="en-US" altLang="zh-CN" sz="2000" b="0" dirty="0" smtClean="0">
                          <a:latin typeface="Times New Roman" panose="02020603050405020304" pitchFamily="18" charset="0"/>
                          <a:cs typeface="Times New Roman" panose="02020603050405020304" pitchFamily="18" charset="0"/>
                        </a:rPr>
                        <a:t> (nm)</a:t>
                      </a: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500</a:t>
                      </a: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510</a:t>
                      </a:r>
                      <a:endParaRPr lang="zh-CN" alt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0" kern="1200" dirty="0" smtClean="0">
                          <a:solidFill>
                            <a:schemeClr val="dk1"/>
                          </a:solidFill>
                          <a:effectLst/>
                          <a:latin typeface="Times New Roman" panose="02020603050405020304" pitchFamily="18" charset="0"/>
                          <a:ea typeface="+mn-ea"/>
                          <a:cs typeface="Times New Roman" panose="02020603050405020304" pitchFamily="18" charset="0"/>
                        </a:rPr>
                        <a:t>530</a:t>
                      </a:r>
                      <a:endParaRPr lang="zh-CN" altLang="en-US" sz="2000" b="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276870170"/>
              </p:ext>
            </p:extLst>
          </p:nvPr>
        </p:nvGraphicFramePr>
        <p:xfrm>
          <a:off x="36440" y="1580640"/>
          <a:ext cx="4213587" cy="3139986"/>
        </p:xfrm>
        <a:graphic>
          <a:graphicData uri="http://schemas.openxmlformats.org/presentationml/2006/ole">
            <p:oleObj spid="_x0000_s78047" name="Graph" r:id="rId4" imgW="4276954" imgH="3023616" progId="">
              <p:embed/>
            </p:oleObj>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xmlns="" val="3800762592"/>
              </p:ext>
            </p:extLst>
          </p:nvPr>
        </p:nvGraphicFramePr>
        <p:xfrm>
          <a:off x="4069046" y="1619174"/>
          <a:ext cx="4002277" cy="3101451"/>
        </p:xfrm>
        <a:graphic>
          <a:graphicData uri="http://schemas.openxmlformats.org/presentationml/2006/ole">
            <p:oleObj spid="_x0000_s78048" name="Graph" r:id="rId5" imgW="4276954" imgH="3023616" progId="">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1713628600"/>
              </p:ext>
            </p:extLst>
          </p:nvPr>
        </p:nvGraphicFramePr>
        <p:xfrm>
          <a:off x="7997782" y="1619175"/>
          <a:ext cx="4059132" cy="3091185"/>
        </p:xfrm>
        <a:graphic>
          <a:graphicData uri="http://schemas.openxmlformats.org/presentationml/2006/ole">
            <p:oleObj spid="_x0000_s78049" name="Graph" r:id="rId6" imgW="4276954" imgH="3023616" progId="">
              <p:embed/>
            </p:oleObj>
          </a:graphicData>
        </a:graphic>
      </p:graphicFrame>
    </p:spTree>
    <p:extLst>
      <p:ext uri="{BB962C8B-B14F-4D97-AF65-F5344CB8AC3E}">
        <p14:creationId xmlns:p14="http://schemas.microsoft.com/office/powerpoint/2010/main" xmlns="" val="160453799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a:xfrm>
            <a:off x="4038601" y="6420747"/>
            <a:ext cx="4114800" cy="365125"/>
          </a:xfrm>
        </p:spPr>
        <p:txBody>
          <a:bodyPr/>
          <a:lstStyle/>
          <a:p>
            <a:pPr>
              <a:defRPr/>
            </a:pPr>
            <a:r>
              <a:rPr lang="en-US" altLang="zh-CN" dirty="0" smtClean="0"/>
              <a:t>27</a:t>
            </a:r>
            <a:endParaRPr lang="zh-CN" altLang="en-US" dirty="0"/>
          </a:p>
        </p:txBody>
      </p:sp>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表征</a:t>
            </a:r>
            <a:endParaRPr lang="zh-CN" altLang="en-US" sz="2000" dirty="0">
              <a:latin typeface="微软雅黑" panose="020B0503020204020204" pitchFamily="34" charset="-122"/>
              <a:ea typeface="微软雅黑" panose="020B0503020204020204" pitchFamily="34" charset="-122"/>
            </a:endParaRPr>
          </a:p>
        </p:txBody>
      </p:sp>
      <p:sp>
        <p:nvSpPr>
          <p:cNvPr id="5" name="Line 31"/>
          <p:cNvSpPr>
            <a:spLocks noChangeShapeType="1"/>
          </p:cNvSpPr>
          <p:nvPr/>
        </p:nvSpPr>
        <p:spPr bwMode="auto">
          <a:xfrm flipH="1" flipV="1">
            <a:off x="685801" y="792587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37132" y="1098721"/>
            <a:ext cx="6401885" cy="461665"/>
          </a:xfrm>
          <a:prstGeom prst="rect">
            <a:avLst/>
          </a:prstGeom>
        </p:spPr>
        <p:txBody>
          <a:bodyPr wrap="square">
            <a:spAutoFit/>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磁性</a:t>
            </a:r>
            <a:r>
              <a:rPr lang="zh-CN" altLang="zh-CN" sz="2400" dirty="0" smtClean="0">
                <a:latin typeface="Times New Roman" panose="02020603050405020304" pitchFamily="18" charset="0"/>
                <a:cs typeface="Times New Roman" panose="02020603050405020304" pitchFamily="18" charset="0"/>
              </a:rPr>
              <a:t>分析</a:t>
            </a:r>
            <a:endParaRPr lang="zh-CN" altLang="zh-CN" sz="2400" dirty="0">
              <a:latin typeface="Times New Roman" panose="02020603050405020304" pitchFamily="18" charset="0"/>
              <a:cs typeface="Times New Roman" panose="02020603050405020304" pitchFamily="18" charset="0"/>
            </a:endParaRPr>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pic>
        <p:nvPicPr>
          <p:cNvPr id="18" name="图片 17" descr="C:\Users\fang\Desktop\毕业论文\P70404-101340(1).jp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614979" y="3370102"/>
            <a:ext cx="1328993" cy="1536361"/>
          </a:xfrm>
          <a:prstGeom prst="rect">
            <a:avLst/>
          </a:prstGeom>
          <a:noFill/>
          <a:ln>
            <a:noFill/>
          </a:ln>
        </p:spPr>
      </p:pic>
      <p:graphicFrame>
        <p:nvGraphicFramePr>
          <p:cNvPr id="19" name="表格 18"/>
          <p:cNvGraphicFramePr>
            <a:graphicFrameLocks noGrp="1"/>
          </p:cNvGraphicFramePr>
          <p:nvPr>
            <p:extLst>
              <p:ext uri="{D42A27DB-BD31-4B8C-83A1-F6EECF244321}">
                <p14:modId xmlns:p14="http://schemas.microsoft.com/office/powerpoint/2010/main" xmlns="" val="1412514206"/>
              </p:ext>
            </p:extLst>
          </p:nvPr>
        </p:nvGraphicFramePr>
        <p:xfrm>
          <a:off x="1129058" y="5659957"/>
          <a:ext cx="9933886" cy="1010920"/>
        </p:xfrm>
        <a:graphic>
          <a:graphicData uri="http://schemas.openxmlformats.org/drawingml/2006/table">
            <a:tbl>
              <a:tblPr firstRow="1" bandRow="1">
                <a:tableStyleId>{5C22544A-7EE6-4342-B048-85BDC9FD1C3A}</a:tableStyleId>
              </a:tblPr>
              <a:tblGrid>
                <a:gridCol w="1228689"/>
                <a:gridCol w="1328213"/>
                <a:gridCol w="1099752"/>
                <a:gridCol w="1124464"/>
                <a:gridCol w="1186249"/>
                <a:gridCol w="1248033"/>
                <a:gridCol w="1198605"/>
                <a:gridCol w="1519881"/>
              </a:tblGrid>
              <a:tr h="404863">
                <a:tc>
                  <a:txBody>
                    <a:bodyPr/>
                    <a:lstStyle/>
                    <a:p>
                      <a:pPr algn="ctr"/>
                      <a:endParaRPr lang="en-US" altLang="zh-CN" b="0" dirty="0" smtClean="0">
                        <a:solidFill>
                          <a:schemeClr val="tx1"/>
                        </a:solidFill>
                        <a:latin typeface="Times New Roman" panose="02020603050405020304" pitchFamily="18" charset="0"/>
                        <a:cs typeface="Times New Roman" panose="02020603050405020304" pitchFamily="18" charset="0"/>
                      </a:endParaRPr>
                    </a:p>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M-Z/B</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5:100</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10:100</a:t>
                      </a:r>
                      <a:endParaRPr lang="zh-CN" altLang="en-US" b="0" dirty="0" smtClean="0">
                        <a:solidFill>
                          <a:schemeClr val="tx1"/>
                        </a:solidFill>
                        <a:latin typeface="Times New Roman" panose="02020603050405020304" pitchFamily="18" charset="0"/>
                        <a:cs typeface="Times New Roman" panose="02020603050405020304" pitchFamily="18" charset="0"/>
                      </a:endParaRPr>
                    </a:p>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15:100</a:t>
                      </a:r>
                      <a:endParaRPr lang="zh-CN" altLang="en-US" b="0" dirty="0" smtClean="0">
                        <a:solidFill>
                          <a:schemeClr val="tx1"/>
                        </a:solidFill>
                        <a:latin typeface="Times New Roman" panose="02020603050405020304" pitchFamily="18" charset="0"/>
                        <a:cs typeface="Times New Roman" panose="02020603050405020304" pitchFamily="18" charset="0"/>
                      </a:endParaRPr>
                    </a:p>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20:100</a:t>
                      </a:r>
                      <a:endParaRPr lang="zh-CN" altLang="en-US" b="0"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25:100</a:t>
                      </a:r>
                      <a:endParaRPr lang="zh-CN" altLang="en-US" b="0" dirty="0" smtClean="0">
                        <a:solidFill>
                          <a:schemeClr val="tx1"/>
                        </a:solidFill>
                        <a:latin typeface="Times New Roman" panose="02020603050405020304" pitchFamily="18" charset="0"/>
                        <a:cs typeface="Times New Roman" panose="02020603050405020304" pitchFamily="18" charset="0"/>
                      </a:endParaRPr>
                    </a:p>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10:100</a:t>
                      </a:r>
                      <a:r>
                        <a:rPr lang="zh-CN" altLang="en-US" b="0" dirty="0" smtClean="0">
                          <a:solidFill>
                            <a:schemeClr val="tx1"/>
                          </a:solidFill>
                          <a:latin typeface="Times New Roman" panose="02020603050405020304" pitchFamily="18" charset="0"/>
                          <a:cs typeface="Times New Roman" panose="02020603050405020304" pitchFamily="18" charset="0"/>
                        </a:rPr>
                        <a:t>回收</a:t>
                      </a:r>
                    </a:p>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1800" b="0" kern="1200" dirty="0" err="1" smtClean="0">
                          <a:solidFill>
                            <a:schemeClr val="tx1"/>
                          </a:solidFill>
                          <a:effectLst/>
                          <a:latin typeface="Times New Roman" panose="02020603050405020304" pitchFamily="18" charset="0"/>
                          <a:ea typeface="+mn-ea"/>
                          <a:cs typeface="Times New Roman" panose="02020603050405020304" pitchFamily="18" charset="0"/>
                        </a:rPr>
                        <a:t>M</a:t>
                      </a:r>
                      <a:r>
                        <a:rPr lang="en-US" altLang="zh-CN" sz="1800" b="0" kern="1200" baseline="-25000" dirty="0" err="1" smtClean="0">
                          <a:solidFill>
                            <a:schemeClr val="tx1"/>
                          </a:solidFill>
                          <a:effectLst/>
                          <a:latin typeface="Times New Roman" panose="02020603050405020304" pitchFamily="18" charset="0"/>
                          <a:ea typeface="+mn-ea"/>
                          <a:cs typeface="Times New Roman" panose="02020603050405020304" pitchFamily="18" charset="0"/>
                        </a:rPr>
                        <a:t>s</a:t>
                      </a:r>
                      <a:r>
                        <a:rPr lang="en-US" altLang="zh-CN" sz="1800" b="0" kern="1200" dirty="0" smtClean="0">
                          <a:solidFill>
                            <a:schemeClr val="tx1"/>
                          </a:solidFill>
                          <a:effectLst/>
                          <a:latin typeface="Times New Roman" panose="02020603050405020304" pitchFamily="18" charset="0"/>
                          <a:ea typeface="+mn-ea"/>
                          <a:cs typeface="Times New Roman" panose="02020603050405020304" pitchFamily="18" charset="0"/>
                        </a:rPr>
                        <a:t>(emu/g)</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8.23</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7.21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6.95</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6.22</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5.81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4.99</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1800" b="0" kern="1200" dirty="0" smtClean="0">
                          <a:solidFill>
                            <a:schemeClr val="dk1"/>
                          </a:solidFill>
                          <a:effectLst/>
                          <a:latin typeface="Times New Roman" panose="02020603050405020304" pitchFamily="18" charset="0"/>
                          <a:ea typeface="+mn-ea"/>
                          <a:cs typeface="Times New Roman" panose="02020603050405020304" pitchFamily="18" charset="0"/>
                        </a:rPr>
                        <a:t>5.86</a:t>
                      </a:r>
                      <a:endParaRPr lang="zh-CN" altLang="en-US" b="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1015016202"/>
              </p:ext>
            </p:extLst>
          </p:nvPr>
        </p:nvGraphicFramePr>
        <p:xfrm>
          <a:off x="397102" y="1478781"/>
          <a:ext cx="5506197" cy="4181176"/>
        </p:xfrm>
        <a:graphic>
          <a:graphicData uri="http://schemas.openxmlformats.org/presentationml/2006/ole">
            <p:oleObj spid="_x0000_s80019" name="Graph" r:id="rId5" imgW="4276954" imgH="3023616" progId="">
              <p:embed/>
            </p:oleObj>
          </a:graphicData>
        </a:graphic>
      </p:graphicFrame>
      <p:sp>
        <p:nvSpPr>
          <p:cNvPr id="12" name="Rectangle 94"/>
          <p:cNvSpPr>
            <a:spLocks noChangeArrowheads="1"/>
          </p:cNvSpPr>
          <p:nvPr/>
        </p:nvSpPr>
        <p:spPr bwMode="auto">
          <a:xfrm>
            <a:off x="5966904" y="2052336"/>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xmlns="" val="1741123681"/>
              </p:ext>
            </p:extLst>
          </p:nvPr>
        </p:nvGraphicFramePr>
        <p:xfrm>
          <a:off x="6030888" y="1478781"/>
          <a:ext cx="5599266" cy="4181176"/>
        </p:xfrm>
        <a:graphic>
          <a:graphicData uri="http://schemas.openxmlformats.org/presentationml/2006/ole">
            <p:oleObj spid="_x0000_s80020" name="Graph" r:id="rId6" imgW="4276954" imgH="3023616" progId="">
              <p:embed/>
            </p:oleObj>
          </a:graphicData>
        </a:graphic>
      </p:graphicFrame>
    </p:spTree>
    <p:extLst>
      <p:ext uri="{BB962C8B-B14F-4D97-AF65-F5344CB8AC3E}">
        <p14:creationId xmlns:p14="http://schemas.microsoft.com/office/powerpoint/2010/main" xmlns="" val="146627155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3.4 </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回收再利用</a:t>
            </a:r>
            <a:endParaRPr lang="zh-CN" altLang="en-US" sz="2000" dirty="0">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2658636789"/>
              </p:ext>
            </p:extLst>
          </p:nvPr>
        </p:nvGraphicFramePr>
        <p:xfrm>
          <a:off x="1084520" y="927111"/>
          <a:ext cx="10059291" cy="4472792"/>
        </p:xfrm>
        <a:graphic>
          <a:graphicData uri="http://schemas.openxmlformats.org/presentationml/2006/ole">
            <p:oleObj spid="_x0000_s80960" name="Graph" r:id="rId4" imgW="4276954" imgH="3023616" progId="">
              <p:embed/>
            </p:oleObj>
          </a:graphicData>
        </a:graphic>
      </p:graphicFrame>
      <p:sp>
        <p:nvSpPr>
          <p:cNvPr id="15" name="矩形 14"/>
          <p:cNvSpPr/>
          <p:nvPr/>
        </p:nvSpPr>
        <p:spPr>
          <a:xfrm>
            <a:off x="814939" y="5306103"/>
            <a:ext cx="10685721" cy="1200329"/>
          </a:xfrm>
          <a:prstGeom prst="rect">
            <a:avLst/>
          </a:prstGeom>
        </p:spPr>
        <p:txBody>
          <a:bodyPr wrap="square">
            <a:spAutoFit/>
          </a:bodyPr>
          <a:lstStyle/>
          <a:p>
            <a:pPr>
              <a:lnSpc>
                <a:spcPct val="150000"/>
              </a:lnSpc>
            </a:pPr>
            <a:r>
              <a:rPr lang="en-US" altLang="zh-CN" sz="2400" dirty="0" smtClean="0"/>
              <a:t>         </a:t>
            </a:r>
            <a:r>
              <a:rPr lang="en-US" altLang="zh-CN" sz="2400" dirty="0" smtClean="0">
                <a:latin typeface="Times New Roman" panose="02020603050405020304" pitchFamily="18" charset="0"/>
                <a:cs typeface="Times New Roman" panose="02020603050405020304" pitchFamily="18" charset="0"/>
              </a:rPr>
              <a:t>5</a:t>
            </a:r>
            <a:r>
              <a:rPr lang="zh-CN" altLang="zh-CN" sz="2400" dirty="0" smtClean="0">
                <a:latin typeface="Times New Roman" panose="02020603050405020304" pitchFamily="18" charset="0"/>
                <a:cs typeface="Times New Roman" panose="02020603050405020304" pitchFamily="18" charset="0"/>
              </a:rPr>
              <a:t>次</a:t>
            </a:r>
            <a:r>
              <a:rPr lang="zh-CN" altLang="en-US" sz="2400" dirty="0" smtClean="0">
                <a:latin typeface="Times New Roman" panose="02020603050405020304" pitchFamily="18" charset="0"/>
                <a:cs typeface="Times New Roman" panose="02020603050405020304" pitchFamily="18" charset="0"/>
              </a:rPr>
              <a:t>回收率</a:t>
            </a:r>
            <a:r>
              <a:rPr lang="zh-CN" altLang="zh-CN" sz="2400" dirty="0" smtClean="0">
                <a:latin typeface="Times New Roman" panose="02020603050405020304" pitchFamily="18" charset="0"/>
                <a:cs typeface="Times New Roman" panose="02020603050405020304" pitchFamily="18" charset="0"/>
              </a:rPr>
              <a:t>平均</a:t>
            </a:r>
            <a:r>
              <a:rPr lang="zh-CN" altLang="zh-CN" sz="2400" dirty="0">
                <a:latin typeface="Times New Roman" panose="02020603050405020304" pitchFamily="18" charset="0"/>
                <a:cs typeface="Times New Roman" panose="02020603050405020304" pitchFamily="18" charset="0"/>
              </a:rPr>
              <a:t>为</a:t>
            </a:r>
            <a:r>
              <a:rPr lang="en-US" altLang="zh-CN" sz="2400" dirty="0" smtClean="0">
                <a:solidFill>
                  <a:srgbClr val="FF0000"/>
                </a:solidFill>
                <a:latin typeface="Times New Roman" panose="02020603050405020304" pitchFamily="18" charset="0"/>
                <a:cs typeface="Times New Roman" panose="02020603050405020304" pitchFamily="18" charset="0"/>
              </a:rPr>
              <a:t>87%</a:t>
            </a:r>
            <a:r>
              <a:rPr lang="zh-CN" altLang="en-US" sz="2400" dirty="0" smtClean="0">
                <a:latin typeface="Times New Roman" panose="02020603050405020304" pitchFamily="18" charset="0"/>
                <a:cs typeface="Times New Roman" panose="02020603050405020304" pitchFamily="18" charset="0"/>
              </a:rPr>
              <a:t>，且</a:t>
            </a:r>
            <a:r>
              <a:rPr lang="en-US" altLang="zh-CN" sz="2400" dirty="0" smtClean="0">
                <a:latin typeface="Times New Roman" panose="02020603050405020304" pitchFamily="18" charset="0"/>
                <a:cs typeface="Times New Roman" panose="02020603050405020304" pitchFamily="18" charset="0"/>
              </a:rPr>
              <a:t>5</a:t>
            </a:r>
            <a:r>
              <a:rPr lang="zh-CN" altLang="zh-CN" sz="2400" dirty="0">
                <a:latin typeface="Times New Roman" panose="02020603050405020304" pitchFamily="18" charset="0"/>
                <a:cs typeface="Times New Roman" panose="02020603050405020304" pitchFamily="18" charset="0"/>
              </a:rPr>
              <a:t>次</a:t>
            </a:r>
            <a:r>
              <a:rPr lang="zh-CN" altLang="en-US" sz="2400" dirty="0">
                <a:latin typeface="Times New Roman" panose="02020603050405020304" pitchFamily="18" charset="0"/>
                <a:cs typeface="Times New Roman" panose="02020603050405020304" pitchFamily="18" charset="0"/>
              </a:rPr>
              <a:t>的</a:t>
            </a:r>
            <a:r>
              <a:rPr lang="zh-CN" altLang="zh-CN" sz="2400" dirty="0" smtClean="0">
                <a:latin typeface="Times New Roman" panose="02020603050405020304" pitchFamily="18" charset="0"/>
                <a:cs typeface="Times New Roman" panose="02020603050405020304" pitchFamily="18" charset="0"/>
              </a:rPr>
              <a:t>回收</a:t>
            </a:r>
            <a:r>
              <a:rPr lang="zh-CN" altLang="zh-CN" sz="2400" dirty="0">
                <a:latin typeface="Times New Roman" panose="02020603050405020304" pitchFamily="18" charset="0"/>
                <a:cs typeface="Times New Roman" panose="02020603050405020304" pitchFamily="18" charset="0"/>
              </a:rPr>
              <a:t>之后</a:t>
            </a:r>
            <a:r>
              <a:rPr lang="zh-CN" altLang="zh-CN" sz="2400" dirty="0" smtClean="0">
                <a:latin typeface="Times New Roman" panose="02020603050405020304" pitchFamily="18" charset="0"/>
                <a:cs typeface="Times New Roman" panose="02020603050405020304" pitchFamily="18" charset="0"/>
              </a:rPr>
              <a:t>的</a:t>
            </a:r>
            <a:r>
              <a:rPr lang="en-US" altLang="zh-CN" sz="2400" dirty="0" smtClean="0">
                <a:latin typeface="Times New Roman" panose="02020603050405020304" pitchFamily="18" charset="0"/>
                <a:cs typeface="Times New Roman" panose="02020603050405020304" pitchFamily="18" charset="0"/>
              </a:rPr>
              <a:t>M-Z/M/B</a:t>
            </a:r>
            <a:r>
              <a:rPr lang="zh-CN" altLang="en-US" sz="2400" dirty="0" smtClean="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1.75h</a:t>
            </a:r>
            <a:r>
              <a:rPr lang="zh-CN" altLang="zh-CN" sz="2400" dirty="0" smtClean="0">
                <a:latin typeface="Times New Roman" panose="02020603050405020304" pitchFamily="18" charset="0"/>
                <a:cs typeface="Times New Roman" panose="02020603050405020304" pitchFamily="18" charset="0"/>
              </a:rPr>
              <a:t>对</a:t>
            </a:r>
            <a:r>
              <a:rPr lang="en-US" altLang="zh-CN" sz="2400" dirty="0" err="1">
                <a:latin typeface="Times New Roman" panose="02020603050405020304" pitchFamily="18" charset="0"/>
                <a:cs typeface="Times New Roman" panose="02020603050405020304" pitchFamily="18" charset="0"/>
              </a:rPr>
              <a:t>RhB</a:t>
            </a:r>
            <a:r>
              <a:rPr lang="zh-CN" altLang="zh-CN" sz="2400" dirty="0" smtClean="0">
                <a:latin typeface="Times New Roman" panose="02020603050405020304" pitchFamily="18" charset="0"/>
                <a:cs typeface="Times New Roman" panose="02020603050405020304" pitchFamily="18" charset="0"/>
              </a:rPr>
              <a:t>的</a:t>
            </a:r>
            <a:r>
              <a:rPr lang="zh-CN" altLang="zh-CN" sz="2400" dirty="0">
                <a:latin typeface="Times New Roman" panose="02020603050405020304" pitchFamily="18" charset="0"/>
                <a:cs typeface="Times New Roman" panose="02020603050405020304" pitchFamily="18" charset="0"/>
              </a:rPr>
              <a:t>降解率能够</a:t>
            </a:r>
            <a:r>
              <a:rPr lang="zh-CN" altLang="zh-CN" sz="2400" dirty="0" smtClean="0">
                <a:latin typeface="Times New Roman" panose="02020603050405020304" pitchFamily="18" charset="0"/>
                <a:cs typeface="Times New Roman" panose="02020603050405020304" pitchFamily="18" charset="0"/>
              </a:rPr>
              <a:t>达到</a:t>
            </a:r>
            <a:r>
              <a:rPr lang="en-US" altLang="zh-CN" sz="2400" dirty="0">
                <a:solidFill>
                  <a:srgbClr val="FF0000"/>
                </a:solidFill>
                <a:latin typeface="Times New Roman" panose="02020603050405020304" pitchFamily="18" charset="0"/>
                <a:cs typeface="Times New Roman" panose="02020603050405020304" pitchFamily="18" charset="0"/>
              </a:rPr>
              <a:t>95.7%</a:t>
            </a:r>
            <a:r>
              <a:rPr lang="en-US"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仍具有</a:t>
            </a:r>
            <a:r>
              <a:rPr lang="zh-CN" altLang="en-US" sz="2400" dirty="0">
                <a:latin typeface="Times New Roman" panose="02020603050405020304" pitchFamily="18" charset="0"/>
                <a:cs typeface="Times New Roman" panose="02020603050405020304" pitchFamily="18" charset="0"/>
              </a:rPr>
              <a:t>很</a:t>
            </a:r>
            <a:r>
              <a:rPr lang="zh-CN" altLang="en-US" sz="2400" dirty="0" smtClean="0">
                <a:latin typeface="Times New Roman" panose="02020603050405020304" pitchFamily="18" charset="0"/>
                <a:cs typeface="Times New Roman" panose="02020603050405020304" pitchFamily="18" charset="0"/>
              </a:rPr>
              <a:t>好的催化活性。</a:t>
            </a:r>
            <a:endParaRPr lang="zh-CN" altLang="en-US" sz="24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dirty="0" smtClean="0"/>
              <a:t>28</a:t>
            </a:r>
            <a:endParaRPr lang="zh-CN" altLang="en-US" dirty="0"/>
          </a:p>
        </p:txBody>
      </p:sp>
    </p:spTree>
    <p:extLst>
      <p:ext uri="{BB962C8B-B14F-4D97-AF65-F5344CB8AC3E}">
        <p14:creationId xmlns:p14="http://schemas.microsoft.com/office/powerpoint/2010/main" xmlns="" val="10639006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p:nvPr/>
        </p:nvPicPr>
        <p:blipFill rotWithShape="1">
          <a:blip r:embed="rId3" cstate="print">
            <a:extLst>
              <a:ext uri="{28A0092B-C50C-407E-A947-70E740481C1C}">
                <a14:useLocalDpi xmlns:a14="http://schemas.microsoft.com/office/drawing/2010/main" xmlns="" val="0"/>
              </a:ext>
            </a:extLst>
          </a:blip>
          <a:srcRect t="9102"/>
          <a:stretch/>
        </p:blipFill>
        <p:spPr bwMode="auto">
          <a:xfrm>
            <a:off x="277757" y="1706047"/>
            <a:ext cx="5364276" cy="3446571"/>
          </a:xfrm>
          <a:prstGeom prst="rect">
            <a:avLst/>
          </a:prstGeom>
          <a:ln>
            <a:noFill/>
          </a:ln>
          <a:extLst>
            <a:ext uri="{53640926-AAD7-44D8-BBD7-CCE9431645EC}">
              <a14:shadowObscured xmlns:a14="http://schemas.microsoft.com/office/drawing/2010/main" xmlns=""/>
            </a:ext>
          </a:extLst>
        </p:spPr>
      </p:pic>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3.5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机理分析</a:t>
            </a:r>
            <a:endParaRPr lang="zh-CN" altLang="en-US" sz="2000" dirty="0">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 name="矩形 3"/>
          <p:cNvSpPr/>
          <p:nvPr/>
        </p:nvSpPr>
        <p:spPr>
          <a:xfrm>
            <a:off x="5236250" y="1775639"/>
            <a:ext cx="6989414" cy="3970318"/>
          </a:xfrm>
          <a:prstGeom prst="rect">
            <a:avLst/>
          </a:prstGeom>
        </p:spPr>
        <p:txBody>
          <a:bodyPr wrap="none">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①吸收光子</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催化剂吸收能量大于禁带宽度的光子</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zh-CN" sz="2400" dirty="0" smtClean="0">
                <a:latin typeface="Times New Roman" panose="02020603050405020304" pitchFamily="18" charset="0"/>
                <a:cs typeface="Times New Roman" panose="02020603050405020304" pitchFamily="18" charset="0"/>
              </a:rPr>
              <a:t>②</a:t>
            </a:r>
            <a:r>
              <a:rPr lang="zh-CN" altLang="zh-CN" sz="2400" dirty="0">
                <a:latin typeface="Times New Roman" panose="02020603050405020304" pitchFamily="18" charset="0"/>
                <a:cs typeface="Times New Roman" panose="02020603050405020304" pitchFamily="18" charset="0"/>
              </a:rPr>
              <a:t>光生电子</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空穴</a:t>
            </a:r>
            <a:r>
              <a:rPr lang="zh-CN" altLang="zh-CN" sz="2400" dirty="0" smtClean="0">
                <a:latin typeface="Times New Roman" panose="02020603050405020304" pitchFamily="18" charset="0"/>
                <a:cs typeface="Times New Roman" panose="02020603050405020304" pitchFamily="18" charset="0"/>
              </a:rPr>
              <a:t>对</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激发价带的电子到导带，同时</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价带失去电子成为空穴，形成</a:t>
            </a:r>
            <a:r>
              <a:rPr lang="zh-CN" altLang="zh-CN" sz="2400" dirty="0">
                <a:latin typeface="Times New Roman" panose="02020603050405020304" pitchFamily="18" charset="0"/>
                <a:cs typeface="Times New Roman" panose="02020603050405020304" pitchFamily="18" charset="0"/>
              </a:rPr>
              <a:t>光生电子</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空穴</a:t>
            </a:r>
            <a:r>
              <a:rPr lang="zh-CN" altLang="zh-CN" sz="2400" dirty="0" smtClean="0">
                <a:latin typeface="Times New Roman" panose="02020603050405020304" pitchFamily="18" charset="0"/>
                <a:cs typeface="Times New Roman" panose="02020603050405020304" pitchFamily="18" charset="0"/>
              </a:rPr>
              <a:t>对</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zh-CN" altLang="en-US" sz="24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③</a:t>
            </a:r>
            <a:r>
              <a:rPr lang="zh-CN" altLang="en-US" sz="2400" dirty="0" smtClean="0">
                <a:latin typeface="Times New Roman" panose="02020603050405020304" pitchFamily="18" charset="0"/>
                <a:cs typeface="Times New Roman" panose="02020603050405020304" pitchFamily="18" charset="0"/>
              </a:rPr>
              <a:t>氧化降解</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空穴直接氧化</a:t>
            </a:r>
            <a:r>
              <a:rPr lang="en-US" altLang="zh-CN" sz="2400" dirty="0" err="1" smtClean="0">
                <a:latin typeface="Times New Roman" panose="02020603050405020304" pitchFamily="18" charset="0"/>
                <a:cs typeface="Times New Roman" panose="02020603050405020304" pitchFamily="18" charset="0"/>
              </a:rPr>
              <a:t>RhB</a:t>
            </a:r>
            <a:r>
              <a:rPr lang="zh-CN" altLang="en-US" sz="2400" dirty="0" smtClean="0">
                <a:latin typeface="Times New Roman" panose="02020603050405020304" pitchFamily="18" charset="0"/>
                <a:cs typeface="Times New Roman" panose="02020603050405020304" pitchFamily="18" charset="0"/>
              </a:rPr>
              <a:t>，光生电子夺取溶解</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氧的正电荷形成超氧自由基，降解</a:t>
            </a:r>
            <a:r>
              <a:rPr lang="en-US" altLang="zh-CN" sz="2400" dirty="0" err="1" smtClean="0">
                <a:latin typeface="Times New Roman" panose="02020603050405020304" pitchFamily="18" charset="0"/>
                <a:cs typeface="Times New Roman" panose="02020603050405020304" pitchFamily="18" charset="0"/>
              </a:rPr>
              <a:t>RhB</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p:txBody>
      </p:sp>
      <p:sp>
        <p:nvSpPr>
          <p:cNvPr id="6" name="页脚占位符 5"/>
          <p:cNvSpPr>
            <a:spLocks noGrp="1"/>
          </p:cNvSpPr>
          <p:nvPr>
            <p:ph type="ftr" sz="quarter" idx="11"/>
          </p:nvPr>
        </p:nvSpPr>
        <p:spPr/>
        <p:txBody>
          <a:bodyPr/>
          <a:lstStyle/>
          <a:p>
            <a:pPr>
              <a:defRPr/>
            </a:pPr>
            <a:r>
              <a:rPr lang="en-US" altLang="zh-CN" dirty="0" smtClean="0"/>
              <a:t>29</a:t>
            </a:r>
            <a:endParaRPr lang="zh-CN" altLang="en-US" dirty="0"/>
          </a:p>
        </p:txBody>
      </p:sp>
    </p:spTree>
    <p:extLst>
      <p:ext uri="{BB962C8B-B14F-4D97-AF65-F5344CB8AC3E}">
        <p14:creationId xmlns:p14="http://schemas.microsoft.com/office/powerpoint/2010/main" xmlns="" val="33627816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935865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3.Mn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Zn</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/β-MnO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/β-Bi</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b="1" dirty="0">
                <a:latin typeface="微软雅黑" panose="020B0503020204020204" pitchFamily="34" charset="-122"/>
                <a:ea typeface="微软雅黑" panose="020B0503020204020204" pitchFamily="34" charset="-122"/>
              </a:rPr>
              <a:t>复合磁性光催化剂制备及特性表征</a:t>
            </a:r>
          </a:p>
        </p:txBody>
      </p:sp>
      <p:sp>
        <p:nvSpPr>
          <p:cNvPr id="3" name="TextBox 13"/>
          <p:cNvSpPr>
            <a:spLocks noChangeArrowheads="1"/>
          </p:cNvSpPr>
          <p:nvPr/>
        </p:nvSpPr>
        <p:spPr bwMode="auto">
          <a:xfrm>
            <a:off x="9689910" y="295399"/>
            <a:ext cx="19717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3.5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机理分析</a:t>
            </a:r>
            <a:endParaRPr lang="zh-CN" altLang="en-US" sz="2000" dirty="0">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矩形 14"/>
          <p:cNvSpPr/>
          <p:nvPr/>
        </p:nvSpPr>
        <p:spPr>
          <a:xfrm>
            <a:off x="814939" y="1019530"/>
            <a:ext cx="10685721" cy="4414927"/>
          </a:xfrm>
          <a:prstGeom prst="rect">
            <a:avLst/>
          </a:prstGeom>
          <a:solidFill>
            <a:schemeClr val="bg1"/>
          </a:solidFill>
        </p:spPr>
        <p:txBody>
          <a:bodyPr wrap="square">
            <a:spAutoFit/>
          </a:bodyPr>
          <a:lstStyle/>
          <a:p>
            <a:pPr>
              <a:lnSpc>
                <a:spcPct val="200000"/>
              </a:lnSpc>
            </a:pPr>
            <a:r>
              <a:rPr lang="zh-CN" altLang="en-US" sz="2400" dirty="0" smtClean="0">
                <a:latin typeface="Times New Roman" panose="02020603050405020304" pitchFamily="18" charset="0"/>
                <a:cs typeface="Times New Roman" panose="02020603050405020304" pitchFamily="18" charset="0"/>
              </a:rPr>
              <a:t>催化活性提高原因：</a:t>
            </a:r>
            <a:endParaRPr lang="en-US" altLang="zh-CN" sz="2400" dirty="0" smtClean="0">
              <a:latin typeface="Times New Roman" panose="02020603050405020304" pitchFamily="18" charset="0"/>
              <a:cs typeface="Times New Roman" panose="02020603050405020304" pitchFamily="18" charset="0"/>
            </a:endParaRPr>
          </a:p>
          <a:p>
            <a:pPr>
              <a:lnSpc>
                <a:spcPct val="200000"/>
              </a:lnSpc>
            </a:pPr>
            <a:r>
              <a:rPr lang="zh-CN" altLang="en-US" sz="2400" dirty="0" smtClean="0">
                <a:latin typeface="Times New Roman" panose="02020603050405020304" pitchFamily="18" charset="0"/>
                <a:cs typeface="Times New Roman" panose="02020603050405020304" pitchFamily="18" charset="0"/>
              </a:rPr>
              <a:t>        </a:t>
            </a:r>
            <a:r>
              <a:rPr lang="zh-CN" altLang="zh-CN" sz="2400" dirty="0" smtClean="0"/>
              <a:t>① </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提供磁场，促使光生电子双向分流，延长光生电子独立存在的时间；</a:t>
            </a:r>
            <a:endParaRPr lang="en-US" altLang="zh-CN" sz="2400" dirty="0" smtClean="0">
              <a:latin typeface="Times New Roman" panose="02020603050405020304" pitchFamily="18" charset="0"/>
              <a:cs typeface="Times New Roman" panose="02020603050405020304" pitchFamily="18" charset="0"/>
            </a:endParaRPr>
          </a:p>
          <a:p>
            <a:pPr>
              <a:lnSpc>
                <a:spcPct val="20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t> ② </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作</a:t>
            </a:r>
            <a:r>
              <a:rPr lang="zh-CN" altLang="en-US" sz="2400" dirty="0" smtClean="0">
                <a:latin typeface="Times New Roman" panose="02020603050405020304" pitchFamily="18" charset="0"/>
                <a:cs typeface="Times New Roman" panose="02020603050405020304" pitchFamily="18" charset="0"/>
              </a:rPr>
              <a:t>为</a:t>
            </a:r>
            <a:r>
              <a:rPr lang="zh-CN" altLang="zh-CN" sz="2400" dirty="0" smtClean="0">
                <a:latin typeface="Times New Roman" panose="02020603050405020304" pitchFamily="18" charset="0"/>
                <a:cs typeface="Times New Roman" panose="02020603050405020304" pitchFamily="18" charset="0"/>
              </a:rPr>
              <a:t>电子转移和存储中心，抑制了电子</a:t>
            </a:r>
            <a:r>
              <a:rPr lang="en-US" altLang="zh-CN"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空穴对复合；</a:t>
            </a:r>
            <a:endParaRPr lang="en-US" altLang="zh-CN" sz="2400" dirty="0" smtClean="0">
              <a:latin typeface="Times New Roman" panose="02020603050405020304" pitchFamily="18" charset="0"/>
              <a:cs typeface="Times New Roman" panose="02020603050405020304" pitchFamily="18" charset="0"/>
            </a:endParaRPr>
          </a:p>
          <a:p>
            <a:pPr>
              <a:lnSpc>
                <a:spcPct val="20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t> </a:t>
            </a:r>
            <a:r>
              <a:rPr lang="en-US" altLang="zh-CN" sz="2400" dirty="0" smtClean="0"/>
              <a:t>     </a:t>
            </a:r>
            <a:r>
              <a:rPr lang="zh-CN" altLang="zh-CN" sz="2400" dirty="0" smtClean="0"/>
              <a:t>③ </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M</a:t>
            </a:r>
            <a:r>
              <a:rPr lang="zh-CN" altLang="zh-CN" sz="2400" dirty="0" smtClean="0">
                <a:latin typeface="Times New Roman" panose="02020603050405020304" pitchFamily="18" charset="0"/>
                <a:cs typeface="Times New Roman" panose="02020603050405020304" pitchFamily="18" charset="0"/>
              </a:rPr>
              <a:t>之间形成</a:t>
            </a:r>
            <a:r>
              <a:rPr lang="en-US" altLang="zh-CN" sz="2400" dirty="0" smtClean="0">
                <a:latin typeface="Times New Roman" panose="02020603050405020304" pitchFamily="18" charset="0"/>
                <a:cs typeface="Times New Roman" panose="02020603050405020304" pitchFamily="18" charset="0"/>
              </a:rPr>
              <a:t>p-n</a:t>
            </a:r>
            <a:r>
              <a:rPr lang="zh-CN" altLang="zh-CN" sz="2400" dirty="0" smtClean="0">
                <a:latin typeface="Times New Roman" panose="02020603050405020304" pitchFamily="18" charset="0"/>
                <a:cs typeface="Times New Roman" panose="02020603050405020304" pitchFamily="18" charset="0"/>
              </a:rPr>
              <a:t>异质结，</a:t>
            </a:r>
            <a:r>
              <a:rPr lang="zh-CN" altLang="en-US" sz="2400" dirty="0" smtClean="0">
                <a:latin typeface="Times New Roman" panose="02020603050405020304" pitchFamily="18" charset="0"/>
                <a:cs typeface="Times New Roman" panose="02020603050405020304" pitchFamily="18" charset="0"/>
              </a:rPr>
              <a:t>促使</a:t>
            </a:r>
            <a:r>
              <a:rPr lang="zh-CN" altLang="zh-CN" sz="2400" dirty="0" smtClean="0">
                <a:latin typeface="Times New Roman" panose="02020603050405020304" pitchFamily="18" charset="0"/>
                <a:cs typeface="Times New Roman" panose="02020603050405020304" pitchFamily="18" charset="0"/>
              </a:rPr>
              <a:t>电荷有效分离，</a:t>
            </a:r>
            <a:r>
              <a:rPr lang="zh-CN" altLang="en-US" sz="2400" dirty="0" smtClean="0">
                <a:latin typeface="Times New Roman" panose="02020603050405020304" pitchFamily="18" charset="0"/>
                <a:cs typeface="Times New Roman" panose="02020603050405020304" pitchFamily="18" charset="0"/>
              </a:rPr>
              <a:t>抑制</a:t>
            </a:r>
            <a:r>
              <a:rPr lang="zh-CN" altLang="zh-CN" sz="2400" dirty="0" smtClean="0">
                <a:latin typeface="Times New Roman" panose="02020603050405020304" pitchFamily="18" charset="0"/>
                <a:cs typeface="Times New Roman" panose="02020603050405020304" pitchFamily="18" charset="0"/>
              </a:rPr>
              <a:t>了电荷载流子复合；</a:t>
            </a:r>
            <a:endParaRPr lang="en-US" altLang="zh-CN" sz="2400" dirty="0" smtClean="0">
              <a:latin typeface="Times New Roman" panose="02020603050405020304" pitchFamily="18" charset="0"/>
              <a:cs typeface="Times New Roman" panose="02020603050405020304" pitchFamily="18" charset="0"/>
            </a:endParaRPr>
          </a:p>
          <a:p>
            <a:pPr>
              <a:lnSpc>
                <a:spcPct val="20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t> </a:t>
            </a:r>
            <a:r>
              <a:rPr lang="zh-CN" altLang="zh-CN" sz="2400" dirty="0"/>
              <a:t>④ </a:t>
            </a:r>
            <a:r>
              <a:rPr lang="en-US" altLang="zh-CN" sz="2400" dirty="0" smtClean="0">
                <a:latin typeface="Times New Roman" panose="02020603050405020304" pitchFamily="18" charset="0"/>
                <a:cs typeface="Times New Roman" panose="02020603050405020304" pitchFamily="18" charset="0"/>
              </a:rPr>
              <a:t>M-Z/M/B</a:t>
            </a:r>
            <a:r>
              <a:rPr lang="zh-CN" altLang="zh-CN" sz="2400" dirty="0" smtClean="0">
                <a:latin typeface="Times New Roman" panose="02020603050405020304" pitchFamily="18" charset="0"/>
                <a:cs typeface="Times New Roman" panose="02020603050405020304" pitchFamily="18" charset="0"/>
              </a:rPr>
              <a:t>的</a:t>
            </a:r>
            <a:r>
              <a:rPr lang="en-US" altLang="zh-CN" sz="2400" dirty="0" err="1" smtClean="0">
                <a:latin typeface="Times New Roman" panose="02020603050405020304" pitchFamily="18" charset="0"/>
                <a:cs typeface="Times New Roman" panose="02020603050405020304" pitchFamily="18" charset="0"/>
              </a:rPr>
              <a:t>E</a:t>
            </a:r>
            <a:r>
              <a:rPr lang="en-US" altLang="zh-CN" sz="2400" baseline="-25000" dirty="0" err="1" smtClean="0">
                <a:latin typeface="Times New Roman" panose="02020603050405020304" pitchFamily="18" charset="0"/>
                <a:cs typeface="Times New Roman" panose="02020603050405020304" pitchFamily="18" charset="0"/>
              </a:rPr>
              <a:t>g</a:t>
            </a:r>
            <a:r>
              <a:rPr lang="zh-CN" altLang="zh-CN" sz="2400" dirty="0" smtClean="0">
                <a:latin typeface="Times New Roman" panose="02020603050405020304" pitchFamily="18" charset="0"/>
                <a:cs typeface="Times New Roman" panose="02020603050405020304" pitchFamily="18" charset="0"/>
              </a:rPr>
              <a:t>减小，在可见光区域的光响应能力明显增强；</a:t>
            </a:r>
            <a:endParaRPr lang="en-US" altLang="zh-CN" sz="2400" dirty="0" smtClean="0">
              <a:latin typeface="Times New Roman" panose="02020603050405020304" pitchFamily="18" charset="0"/>
              <a:cs typeface="Times New Roman" panose="02020603050405020304" pitchFamily="18" charset="0"/>
            </a:endParaRPr>
          </a:p>
          <a:p>
            <a:pPr>
              <a:lnSpc>
                <a:spcPct val="20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t> </a:t>
            </a:r>
            <a:r>
              <a:rPr lang="zh-CN" altLang="zh-CN" sz="2400" dirty="0"/>
              <a:t>⑤ </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M</a:t>
            </a:r>
            <a:r>
              <a:rPr lang="zh-CN" altLang="zh-CN" sz="2400" dirty="0" smtClean="0">
                <a:latin typeface="Times New Roman" panose="02020603050405020304" pitchFamily="18" charset="0"/>
                <a:cs typeface="Times New Roman" panose="02020603050405020304" pitchFamily="18" charset="0"/>
              </a:rPr>
              <a:t>自身</a:t>
            </a:r>
            <a:r>
              <a:rPr lang="zh-CN" altLang="en-US" sz="2400" dirty="0" smtClean="0">
                <a:latin typeface="Times New Roman" panose="02020603050405020304" pitchFamily="18" charset="0"/>
                <a:cs typeface="Times New Roman" panose="02020603050405020304" pitchFamily="18" charset="0"/>
              </a:rPr>
              <a:t>的</a:t>
            </a:r>
            <a:r>
              <a:rPr lang="zh-CN" altLang="zh-CN" sz="2400" dirty="0" smtClean="0">
                <a:latin typeface="Times New Roman" panose="02020603050405020304" pitchFamily="18" charset="0"/>
                <a:cs typeface="Times New Roman" panose="02020603050405020304" pitchFamily="18" charset="0"/>
              </a:rPr>
              <a:t>黑色，有助于吸收</a:t>
            </a:r>
            <a:r>
              <a:rPr lang="zh-CN" altLang="en-US" sz="2400" dirty="0" smtClean="0">
                <a:latin typeface="Times New Roman" panose="02020603050405020304" pitchFamily="18" charset="0"/>
                <a:cs typeface="Times New Roman" panose="02020603050405020304" pitchFamily="18" charset="0"/>
              </a:rPr>
              <a:t>更多</a:t>
            </a:r>
            <a:r>
              <a:rPr lang="zh-CN" altLang="zh-CN" sz="2400" dirty="0" smtClean="0">
                <a:latin typeface="Times New Roman" panose="02020603050405020304" pitchFamily="18" charset="0"/>
                <a:cs typeface="Times New Roman" panose="02020603050405020304" pitchFamily="18" charset="0"/>
              </a:rPr>
              <a:t>的光子</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dirty="0" smtClean="0"/>
              <a:t>30</a:t>
            </a:r>
            <a:endParaRPr lang="zh-CN" altLang="en-US" dirty="0"/>
          </a:p>
        </p:txBody>
      </p:sp>
    </p:spTree>
    <p:extLst>
      <p:ext uri="{BB962C8B-B14F-4D97-AF65-F5344CB8AC3E}">
        <p14:creationId xmlns:p14="http://schemas.microsoft.com/office/powerpoint/2010/main" xmlns="" val="5494454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8" y="218252"/>
            <a:ext cx="6930102"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4</a:t>
            </a: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a:t>
            </a:r>
            <a:r>
              <a:rPr lang="zh-CN" altLang="zh-CN" sz="2800" b="1" dirty="0" smtClean="0"/>
              <a:t>基于</a:t>
            </a:r>
            <a:r>
              <a:rPr lang="en-US" altLang="zh-CN" sz="2800" b="1" dirty="0" smtClean="0"/>
              <a:t>BING</a:t>
            </a:r>
            <a:r>
              <a:rPr lang="zh-CN" altLang="zh-CN" sz="2800" b="1" dirty="0" smtClean="0"/>
              <a:t>和</a:t>
            </a:r>
            <a:r>
              <a:rPr lang="en-US" altLang="zh-CN" sz="2800" b="1" dirty="0" smtClean="0"/>
              <a:t>C4</a:t>
            </a:r>
            <a:r>
              <a:rPr lang="zh-CN" altLang="zh-CN" sz="2800" b="1" dirty="0" smtClean="0"/>
              <a:t>的行人检测在</a:t>
            </a:r>
            <a:r>
              <a:rPr lang="en-US" altLang="zh-CN" sz="2800" b="1" dirty="0" smtClean="0"/>
              <a:t>TX1</a:t>
            </a:r>
            <a:r>
              <a:rPr lang="zh-CN" altLang="zh-CN" sz="2800" b="1" dirty="0" smtClean="0"/>
              <a:t>上</a:t>
            </a:r>
            <a:r>
              <a:rPr lang="zh-CN" altLang="zh-CN" sz="2800" b="1" dirty="0" smtClean="0"/>
              <a:t>的实</a:t>
            </a:r>
            <a:r>
              <a:rPr lang="zh-CN" altLang="zh-CN" sz="2800" b="1" dirty="0" smtClean="0"/>
              <a:t>现</a:t>
            </a:r>
          </a:p>
          <a:p>
            <a:pPr eaLnBrk="1" hangingPunct="1">
              <a:spcBef>
                <a:spcPct val="0"/>
              </a:spcBef>
              <a:buFontTx/>
              <a:buNone/>
            </a:pP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0" name="Line 34"/>
            <p:cNvSpPr>
              <a:spLocks noChangeShapeType="1"/>
            </p:cNvSpPr>
            <p:nvPr/>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 name="组合 24"/>
          <p:cNvGrpSpPr/>
          <p:nvPr/>
        </p:nvGrpSpPr>
        <p:grpSpPr>
          <a:xfrm>
            <a:off x="783268" y="1122173"/>
            <a:ext cx="10581371" cy="846937"/>
            <a:chOff x="746646" y="5175372"/>
            <a:chExt cx="10581371" cy="846937"/>
          </a:xfrm>
        </p:grpSpPr>
        <p:sp>
          <p:nvSpPr>
            <p:cNvPr id="13" name="任意多边形 12"/>
            <p:cNvSpPr/>
            <p:nvPr/>
          </p:nvSpPr>
          <p:spPr>
            <a:xfrm>
              <a:off x="1170115" y="5260066"/>
              <a:ext cx="10157902"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ln w="28575">
              <a:solidFill>
                <a:srgbClr val="FF0000"/>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b="1" dirty="0" smtClean="0"/>
                <a:t>基于</a:t>
              </a:r>
              <a:r>
                <a:rPr lang="en-US" altLang="zh-CN" sz="2400" b="1" dirty="0" smtClean="0"/>
                <a:t>BING</a:t>
              </a:r>
              <a:r>
                <a:rPr lang="zh-CN" altLang="zh-CN" sz="2400" b="1" dirty="0" smtClean="0"/>
                <a:t>和</a:t>
              </a:r>
              <a:r>
                <a:rPr lang="en-US" altLang="zh-CN" sz="2400" b="1" dirty="0" smtClean="0"/>
                <a:t>C4</a:t>
              </a:r>
              <a:r>
                <a:rPr lang="zh-CN" altLang="zh-CN" sz="2400" b="1" dirty="0" smtClean="0"/>
                <a:t>的行人检测在</a:t>
              </a:r>
              <a:r>
                <a:rPr lang="en-US" altLang="zh-CN" sz="2400" b="1" dirty="0" smtClean="0"/>
                <a:t>TX1</a:t>
              </a:r>
              <a:r>
                <a:rPr lang="zh-CN" altLang="zh-CN" sz="2400" b="1" dirty="0" smtClean="0"/>
                <a:t>上</a:t>
              </a:r>
              <a:r>
                <a:rPr lang="zh-CN" altLang="zh-CN" sz="2400" b="1" dirty="0" smtClean="0"/>
                <a:t>的实</a:t>
              </a:r>
              <a:r>
                <a:rPr lang="zh-CN" altLang="zh-CN" sz="2400" b="1" dirty="0" smtClean="0"/>
                <a:t>现</a:t>
              </a:r>
              <a:endParaRPr lang="zh-CN" altLang="en-US" sz="2600" kern="1200" dirty="0">
                <a:solidFill>
                  <a:schemeClr val="tx1"/>
                </a:solidFill>
              </a:endParaRPr>
            </a:p>
          </p:txBody>
        </p:sp>
        <p:sp>
          <p:nvSpPr>
            <p:cNvPr id="14" name="椭圆 13"/>
            <p:cNvSpPr/>
            <p:nvPr/>
          </p:nvSpPr>
          <p:spPr>
            <a:xfrm>
              <a:off x="746646" y="5175372"/>
              <a:ext cx="846937" cy="846937"/>
            </a:xfrm>
            <a:prstGeom prst="ellipse">
              <a:avLst/>
            </a:prstGeom>
            <a:ln w="28575">
              <a:solidFill>
                <a:srgbClr val="FF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cxnSp>
        <p:nvCxnSpPr>
          <p:cNvPr id="27" name="直接连接符 26"/>
          <p:cNvCxnSpPr/>
          <p:nvPr/>
        </p:nvCxnSpPr>
        <p:spPr>
          <a:xfrm>
            <a:off x="1170117" y="1958311"/>
            <a:ext cx="1735" cy="32883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82927" y="255338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191805" y="3436390"/>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2470883" y="2214608"/>
            <a:ext cx="8413018" cy="608491"/>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en-US" altLang="zh-CN" sz="2600" dirty="0" smtClean="0">
                <a:solidFill>
                  <a:schemeClr val="bg1"/>
                </a:solidFill>
              </a:rPr>
              <a:t>BING</a:t>
            </a:r>
            <a:r>
              <a:rPr lang="zh-CN" altLang="en-US" sz="2600" dirty="0" smtClean="0">
                <a:solidFill>
                  <a:schemeClr val="bg1"/>
                </a:solidFill>
              </a:rPr>
              <a:t>和</a:t>
            </a:r>
            <a:r>
              <a:rPr lang="en-US" altLang="zh-CN" sz="2600" dirty="0" smtClean="0">
                <a:solidFill>
                  <a:schemeClr val="bg1"/>
                </a:solidFill>
              </a:rPr>
              <a:t>C4</a:t>
            </a:r>
            <a:r>
              <a:rPr lang="zh-CN" altLang="en-US" sz="2600" dirty="0" smtClean="0">
                <a:solidFill>
                  <a:schemeClr val="bg1"/>
                </a:solidFill>
              </a:rPr>
              <a:t>的行人检测流程</a:t>
            </a:r>
            <a:endParaRPr lang="zh-CN" altLang="en-US" sz="2600" kern="1200" dirty="0">
              <a:solidFill>
                <a:schemeClr val="bg1"/>
              </a:solidFill>
            </a:endParaRPr>
          </a:p>
        </p:txBody>
      </p:sp>
      <p:sp>
        <p:nvSpPr>
          <p:cNvPr id="35" name="任意多边形 34"/>
          <p:cNvSpPr/>
          <p:nvPr/>
        </p:nvSpPr>
        <p:spPr>
          <a:xfrm>
            <a:off x="2484705" y="3177514"/>
            <a:ext cx="8425830" cy="568863"/>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en-US" altLang="zh-CN" sz="2600" kern="1200" dirty="0" smtClean="0">
                <a:solidFill>
                  <a:schemeClr val="bg1"/>
                </a:solidFill>
              </a:rPr>
              <a:t>BING</a:t>
            </a:r>
            <a:r>
              <a:rPr lang="zh-CN" altLang="en-US" sz="2600" kern="1200" dirty="0" smtClean="0">
                <a:solidFill>
                  <a:schemeClr val="bg1"/>
                </a:solidFill>
              </a:rPr>
              <a:t>检测目标</a:t>
            </a:r>
            <a:endParaRPr lang="zh-CN" altLang="en-US" sz="2600" kern="1200" dirty="0">
              <a:solidFill>
                <a:schemeClr val="bg1"/>
              </a:solidFill>
            </a:endParaRPr>
          </a:p>
        </p:txBody>
      </p:sp>
      <p:sp>
        <p:nvSpPr>
          <p:cNvPr id="2" name="页脚占位符 1"/>
          <p:cNvSpPr>
            <a:spLocks noGrp="1"/>
          </p:cNvSpPr>
          <p:nvPr>
            <p:ph type="ftr" sz="quarter" idx="11"/>
          </p:nvPr>
        </p:nvSpPr>
        <p:spPr/>
        <p:txBody>
          <a:bodyPr/>
          <a:lstStyle/>
          <a:p>
            <a:pPr>
              <a:defRPr/>
            </a:pPr>
            <a:r>
              <a:rPr lang="en-US" altLang="zh-CN" dirty="0" smtClean="0"/>
              <a:t>31</a:t>
            </a:r>
            <a:endParaRPr lang="zh-CN" altLang="en-US" dirty="0"/>
          </a:p>
        </p:txBody>
      </p:sp>
      <p:cxnSp>
        <p:nvCxnSpPr>
          <p:cNvPr id="15" name="直接连接符 14"/>
          <p:cNvCxnSpPr/>
          <p:nvPr/>
        </p:nvCxnSpPr>
        <p:spPr>
          <a:xfrm>
            <a:off x="1166651" y="4290126"/>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2450673" y="4040128"/>
            <a:ext cx="8425830" cy="594016"/>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en-US" altLang="zh-CN" sz="2600" dirty="0" smtClean="0">
                <a:solidFill>
                  <a:schemeClr val="bg1"/>
                </a:solidFill>
              </a:rPr>
              <a:t>C4</a:t>
            </a:r>
            <a:r>
              <a:rPr lang="zh-CN" altLang="en-US" sz="2600" dirty="0" smtClean="0">
                <a:solidFill>
                  <a:schemeClr val="bg1"/>
                </a:solidFill>
              </a:rPr>
              <a:t>检</a:t>
            </a:r>
            <a:r>
              <a:rPr lang="zh-CN" altLang="en-US" sz="2600" dirty="0" smtClean="0">
                <a:solidFill>
                  <a:schemeClr val="bg1"/>
                </a:solidFill>
              </a:rPr>
              <a:t>测过程</a:t>
            </a:r>
            <a:endParaRPr lang="zh-CN" altLang="en-US" sz="2600" kern="1200" dirty="0">
              <a:solidFill>
                <a:schemeClr val="bg1"/>
              </a:solidFill>
            </a:endParaRPr>
          </a:p>
        </p:txBody>
      </p:sp>
      <p:cxnSp>
        <p:nvCxnSpPr>
          <p:cNvPr id="18" name="直接连接符 17"/>
          <p:cNvCxnSpPr/>
          <p:nvPr/>
        </p:nvCxnSpPr>
        <p:spPr>
          <a:xfrm>
            <a:off x="1168131" y="5232639"/>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2452152" y="4929374"/>
            <a:ext cx="8425830" cy="594016"/>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en-US" altLang="zh-CN" sz="2600" dirty="0" smtClean="0">
                <a:solidFill>
                  <a:schemeClr val="bg1"/>
                </a:solidFill>
              </a:rPr>
              <a:t>BING</a:t>
            </a:r>
            <a:r>
              <a:rPr lang="zh-CN" altLang="en-US" sz="2600" dirty="0" smtClean="0">
                <a:solidFill>
                  <a:schemeClr val="bg1"/>
                </a:solidFill>
              </a:rPr>
              <a:t>和</a:t>
            </a:r>
            <a:r>
              <a:rPr lang="en-US" altLang="zh-CN" sz="2600" dirty="0" smtClean="0">
                <a:solidFill>
                  <a:schemeClr val="bg1"/>
                </a:solidFill>
              </a:rPr>
              <a:t>C4</a:t>
            </a:r>
            <a:r>
              <a:rPr lang="zh-CN" altLang="en-US" sz="2600" dirty="0" smtClean="0">
                <a:solidFill>
                  <a:schemeClr val="bg1"/>
                </a:solidFill>
              </a:rPr>
              <a:t>在</a:t>
            </a:r>
            <a:r>
              <a:rPr lang="en-US" altLang="zh-CN" sz="2600" dirty="0" smtClean="0">
                <a:solidFill>
                  <a:schemeClr val="bg1"/>
                </a:solidFill>
              </a:rPr>
              <a:t>TX1</a:t>
            </a:r>
            <a:r>
              <a:rPr lang="zh-CN" altLang="en-US" sz="2600" dirty="0" smtClean="0">
                <a:solidFill>
                  <a:schemeClr val="bg1"/>
                </a:solidFill>
              </a:rPr>
              <a:t>上的实验评估</a:t>
            </a:r>
            <a:endParaRPr lang="zh-CN" altLang="en-US" sz="2600" kern="1200" dirty="0">
              <a:solidFill>
                <a:schemeClr val="bg1"/>
              </a:solidFill>
            </a:endParaRPr>
          </a:p>
        </p:txBody>
      </p:sp>
    </p:spTree>
    <p:extLst>
      <p:ext uri="{BB962C8B-B14F-4D97-AF65-F5344CB8AC3E}">
        <p14:creationId xmlns:p14="http://schemas.microsoft.com/office/powerpoint/2010/main" xmlns="" val="342984353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5.55112E-17 -4.44444E-6 L -0.00326 -0.59351 " pathEditMode="relative" rAng="0" ptsTypes="AA">
                                      <p:cBhvr>
                                        <p:cTn id="6" dur="1000" fill="hold"/>
                                        <p:tgtEl>
                                          <p:spTgt spid="4"/>
                                        </p:tgtEl>
                                        <p:attrNameLst>
                                          <p:attrName>ppt_x</p:attrName>
                                          <p:attrName>ppt_y</p:attrName>
                                        </p:attrNameLst>
                                      </p:cBhvr>
                                      <p:rCtr x="-169" y="-29676"/>
                                    </p:animMotion>
                                  </p:childTnLst>
                                </p:cTn>
                              </p:par>
                            </p:childTnLst>
                          </p:cTn>
                        </p:par>
                        <p:par>
                          <p:cTn id="7" fill="hold">
                            <p:stCondLst>
                              <p:cond delay="100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par>
                                <p:cTn id="11" presetID="2" presetClass="entr" presetSubtype="2"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1+#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1+#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50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1+#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1+#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50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1+#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1+#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50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1+#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17" grpId="0" animBg="1"/>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600036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en-US" altLang="zh-CN" sz="2400" b="1" dirty="0" smtClean="0"/>
              <a:t>4.</a:t>
            </a:r>
            <a:r>
              <a:rPr lang="zh-CN" altLang="zh-CN" sz="2400" b="1" dirty="0" smtClean="0"/>
              <a:t>基</a:t>
            </a:r>
            <a:r>
              <a:rPr lang="zh-CN" altLang="zh-CN" sz="2400" b="1" dirty="0" smtClean="0"/>
              <a:t>于</a:t>
            </a:r>
            <a:r>
              <a:rPr lang="en-US" altLang="zh-CN" sz="2400" b="1" dirty="0" smtClean="0"/>
              <a:t>BING</a:t>
            </a:r>
            <a:r>
              <a:rPr lang="zh-CN" altLang="zh-CN" sz="2400" b="1" dirty="0" smtClean="0"/>
              <a:t>和</a:t>
            </a:r>
            <a:r>
              <a:rPr lang="en-US" altLang="zh-CN" sz="2400" b="1" dirty="0" smtClean="0"/>
              <a:t>C4</a:t>
            </a:r>
            <a:r>
              <a:rPr lang="zh-CN" altLang="zh-CN" sz="2400" b="1" dirty="0" smtClean="0"/>
              <a:t>的行人检测在</a:t>
            </a:r>
            <a:r>
              <a:rPr lang="en-US" altLang="zh-CN" sz="2400" b="1" dirty="0" smtClean="0"/>
              <a:t>TX1</a:t>
            </a:r>
            <a:r>
              <a:rPr lang="zh-CN" altLang="zh-CN" sz="2400" b="1" dirty="0" smtClean="0"/>
              <a:t>上</a:t>
            </a:r>
            <a:r>
              <a:rPr lang="zh-CN" altLang="zh-CN" sz="2400" b="1" dirty="0" smtClean="0"/>
              <a:t>的实</a:t>
            </a:r>
            <a:r>
              <a:rPr lang="zh-CN" altLang="zh-CN" sz="2400" b="1" dirty="0" smtClean="0"/>
              <a:t>现</a:t>
            </a:r>
            <a:endParaRPr lang="zh-CN" altLang="zh-CN" sz="2400" b="1" dirty="0"/>
          </a:p>
        </p:txBody>
      </p:sp>
      <p:sp>
        <p:nvSpPr>
          <p:cNvPr id="3" name="TextBox 13"/>
          <p:cNvSpPr>
            <a:spLocks noChangeArrowheads="1"/>
          </p:cNvSpPr>
          <p:nvPr/>
        </p:nvSpPr>
        <p:spPr bwMode="auto">
          <a:xfrm>
            <a:off x="8211845" y="295399"/>
            <a:ext cx="34497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dirty="0" smtClean="0">
                <a:latin typeface="微软雅黑" panose="020B0503020204020204" pitchFamily="34" charset="-122"/>
                <a:ea typeface="微软雅黑" panose="020B0503020204020204" pitchFamily="34" charset="-122"/>
              </a:rPr>
              <a:t>4.1BING</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C4</a:t>
            </a:r>
            <a:r>
              <a:rPr lang="zh-CN" altLang="en-US" sz="2000" dirty="0" smtClean="0">
                <a:latin typeface="微软雅黑" panose="020B0503020204020204" pitchFamily="34" charset="-122"/>
                <a:ea typeface="微软雅黑" panose="020B0503020204020204" pitchFamily="34" charset="-122"/>
              </a:rPr>
              <a:t>行人检测流程</a:t>
            </a:r>
            <a:endParaRPr lang="zh-CN" altLang="en-US" sz="2000" dirty="0">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30</a:t>
            </a:r>
            <a:endParaRPr lang="zh-CN" altLang="en-US" dirty="0"/>
          </a:p>
        </p:txBody>
      </p:sp>
      <p:pic>
        <p:nvPicPr>
          <p:cNvPr id="9" name="图片 8" descr="18.jpg"/>
          <p:cNvPicPr/>
          <p:nvPr/>
        </p:nvPicPr>
        <p:blipFill>
          <a:blip r:embed="rId3" cstate="print"/>
          <a:srcRect/>
          <a:stretch>
            <a:fillRect/>
          </a:stretch>
        </p:blipFill>
        <p:spPr bwMode="auto">
          <a:xfrm>
            <a:off x="2290440" y="1421351"/>
            <a:ext cx="6880194" cy="3695700"/>
          </a:xfrm>
          <a:prstGeom prst="rect">
            <a:avLst/>
          </a:prstGeom>
          <a:noFill/>
          <a:ln w="9525">
            <a:noFill/>
            <a:miter lim="800000"/>
            <a:headEnd/>
            <a:tailEnd/>
          </a:ln>
        </p:spPr>
      </p:pic>
      <p:sp>
        <p:nvSpPr>
          <p:cNvPr id="10" name="矩形 9"/>
          <p:cNvSpPr/>
          <p:nvPr/>
        </p:nvSpPr>
        <p:spPr>
          <a:xfrm>
            <a:off x="4822898" y="5339464"/>
            <a:ext cx="1569660" cy="369332"/>
          </a:xfrm>
          <a:prstGeom prst="rect">
            <a:avLst/>
          </a:prstGeom>
        </p:spPr>
        <p:txBody>
          <a:bodyPr wrap="none">
            <a:spAutoFit/>
          </a:bodyPr>
          <a:lstStyle/>
          <a:p>
            <a:r>
              <a:rPr lang="zh-CN" altLang="zh-CN" dirty="0" smtClean="0"/>
              <a:t>行人检测流程</a:t>
            </a:r>
            <a:endParaRPr lang="zh-CN" altLang="en-US" dirty="0"/>
          </a:p>
        </p:txBody>
      </p:sp>
    </p:spTree>
    <p:extLst>
      <p:ext uri="{BB962C8B-B14F-4D97-AF65-F5344CB8AC3E}">
        <p14:creationId xmlns:p14="http://schemas.microsoft.com/office/powerpoint/2010/main" xmlns="" val="5494454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8" y="218252"/>
            <a:ext cx="115127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绪论</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8"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0" name="Line 34"/>
            <p:cNvSpPr>
              <a:spLocks noChangeShapeType="1"/>
            </p:cNvSpPr>
            <p:nvPr/>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5" name="任意多边形 4"/>
          <p:cNvSpPr/>
          <p:nvPr/>
        </p:nvSpPr>
        <p:spPr>
          <a:xfrm>
            <a:off x="1170116" y="1196066"/>
            <a:ext cx="10157902"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ln w="28575">
            <a:solidFill>
              <a:srgbClr val="FF0000"/>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zh-CN" altLang="en-US" sz="2400" kern="1200" dirty="0" smtClean="0">
                <a:solidFill>
                  <a:schemeClr val="tx1"/>
                </a:solidFill>
              </a:rPr>
              <a:t>绪论</a:t>
            </a:r>
            <a:endParaRPr lang="zh-CN" altLang="en-US" sz="2400" kern="1200" dirty="0">
              <a:solidFill>
                <a:schemeClr val="tx1"/>
              </a:solidFill>
            </a:endParaRPr>
          </a:p>
        </p:txBody>
      </p:sp>
      <p:sp>
        <p:nvSpPr>
          <p:cNvPr id="6" name="椭圆 5"/>
          <p:cNvSpPr/>
          <p:nvPr/>
        </p:nvSpPr>
        <p:spPr>
          <a:xfrm>
            <a:off x="746646" y="1111374"/>
            <a:ext cx="846937" cy="846937"/>
          </a:xfrm>
          <a:prstGeom prst="ellipse">
            <a:avLst/>
          </a:prstGeom>
          <a:ln w="28575">
            <a:solidFill>
              <a:srgbClr val="FF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cxnSp>
        <p:nvCxnSpPr>
          <p:cNvPr id="17" name="直接连接符 16"/>
          <p:cNvCxnSpPr>
            <a:stCxn id="6" idx="4"/>
          </p:cNvCxnSpPr>
          <p:nvPr/>
        </p:nvCxnSpPr>
        <p:spPr>
          <a:xfrm flipH="1">
            <a:off x="1170112" y="1958311"/>
            <a:ext cx="3" cy="270258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70114" y="2590800"/>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2458069" y="2252025"/>
            <a:ext cx="8869947"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w="285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课题研究背景及意义</a:t>
            </a:r>
            <a:endParaRPr lang="zh-CN" altLang="en-US" sz="2400" dirty="0">
              <a:solidFill>
                <a:schemeClr val="bg1"/>
              </a:solidFill>
            </a:endParaRPr>
          </a:p>
        </p:txBody>
      </p:sp>
      <p:cxnSp>
        <p:nvCxnSpPr>
          <p:cNvPr id="26" name="直接连接符 25"/>
          <p:cNvCxnSpPr/>
          <p:nvPr/>
        </p:nvCxnSpPr>
        <p:spPr>
          <a:xfrm>
            <a:off x="1170113" y="3646154"/>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任意多边形 26"/>
          <p:cNvSpPr/>
          <p:nvPr/>
        </p:nvSpPr>
        <p:spPr>
          <a:xfrm>
            <a:off x="2458069" y="3307379"/>
            <a:ext cx="8869947"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w="285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课题研究现状分析</a:t>
            </a:r>
            <a:endParaRPr lang="zh-CN" altLang="en-US" sz="2400" dirty="0">
              <a:solidFill>
                <a:schemeClr val="bg1"/>
              </a:solidFill>
            </a:endParaRPr>
          </a:p>
        </p:txBody>
      </p:sp>
      <p:cxnSp>
        <p:nvCxnSpPr>
          <p:cNvPr id="28" name="直接连接符 27"/>
          <p:cNvCxnSpPr/>
          <p:nvPr/>
        </p:nvCxnSpPr>
        <p:spPr>
          <a:xfrm>
            <a:off x="1170112" y="4660900"/>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p:nvSpPr>
        <p:spPr>
          <a:xfrm>
            <a:off x="2458068" y="4322125"/>
            <a:ext cx="8869947"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w="285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本文组织结构及主要工作</a:t>
            </a:r>
            <a:endParaRPr lang="zh-CN" altLang="en-US" sz="2400" dirty="0">
              <a:solidFill>
                <a:schemeClr val="bg1"/>
              </a:solidFill>
            </a:endParaRPr>
          </a:p>
        </p:txBody>
      </p:sp>
      <p:sp>
        <p:nvSpPr>
          <p:cNvPr id="2" name="页脚占位符 1"/>
          <p:cNvSpPr>
            <a:spLocks noGrp="1"/>
          </p:cNvSpPr>
          <p:nvPr>
            <p:ph type="ftr" sz="quarter" idx="11"/>
          </p:nvPr>
        </p:nvSpPr>
        <p:spPr/>
        <p:txBody>
          <a:bodyPr/>
          <a:lstStyle/>
          <a:p>
            <a:pPr>
              <a:defRPr/>
            </a:pPr>
            <a:r>
              <a:rPr lang="en-US" altLang="zh-CN" dirty="0" smtClean="0"/>
              <a:t>1</a:t>
            </a:r>
            <a:endParaRPr lang="zh-CN" altLang="en-US" dirty="0"/>
          </a:p>
        </p:txBody>
      </p:sp>
    </p:spTree>
    <p:extLst>
      <p:ext uri="{BB962C8B-B14F-4D97-AF65-F5344CB8AC3E}">
        <p14:creationId xmlns:p14="http://schemas.microsoft.com/office/powerpoint/2010/main" xmlns="" val="71573879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2000"/>
                                        <p:tgtEl>
                                          <p:spTgt spid="17"/>
                                        </p:tgtEl>
                                      </p:cBhvr>
                                    </p:animEffect>
                                  </p:childTnLst>
                                </p:cTn>
                              </p:par>
                              <p:par>
                                <p:cTn id="8" presetID="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500" fill="hold"/>
                                        <p:tgtEl>
                                          <p:spTgt spid="19"/>
                                        </p:tgtEl>
                                        <p:attrNameLst>
                                          <p:attrName>ppt_x</p:attrName>
                                        </p:attrNameLst>
                                      </p:cBhvr>
                                      <p:tavLst>
                                        <p:tav tm="0">
                                          <p:val>
                                            <p:strVal val="1+#ppt_w/2"/>
                                          </p:val>
                                        </p:tav>
                                        <p:tav tm="100000">
                                          <p:val>
                                            <p:strVal val="#ppt_x"/>
                                          </p:val>
                                        </p:tav>
                                      </p:tavLst>
                                    </p:anim>
                                    <p:anim calcmode="lin" valueType="num">
                                      <p:cBhvr additive="base">
                                        <p:cTn id="11" dur="500" fill="hold"/>
                                        <p:tgtEl>
                                          <p:spTgt spid="19"/>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1+#ppt_w/2"/>
                                          </p:val>
                                        </p:tav>
                                        <p:tav tm="100000">
                                          <p:val>
                                            <p:strVal val="#ppt_x"/>
                                          </p:val>
                                        </p:tav>
                                      </p:tavLst>
                                    </p:anim>
                                    <p:anim calcmode="lin" valueType="num">
                                      <p:cBhvr additive="base">
                                        <p:cTn id="15" dur="500" fill="hold"/>
                                        <p:tgtEl>
                                          <p:spTgt spid="24"/>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50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50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1+#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00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1+#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10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1+#ppt_w/2"/>
                                          </p:val>
                                        </p:tav>
                                        <p:tav tm="100000">
                                          <p:val>
                                            <p:strVal val="#ppt_x"/>
                                          </p:val>
                                        </p:tav>
                                      </p:tavLst>
                                    </p:anim>
                                    <p:anim calcmode="lin" valueType="num">
                                      <p:cBhvr additive="base">
                                        <p:cTn id="31"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600036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en-US" altLang="zh-CN" sz="2400" b="1" dirty="0" smtClean="0"/>
              <a:t>4.</a:t>
            </a:r>
            <a:r>
              <a:rPr lang="zh-CN" altLang="zh-CN" sz="2400" b="1" dirty="0" smtClean="0"/>
              <a:t>基</a:t>
            </a:r>
            <a:r>
              <a:rPr lang="zh-CN" altLang="zh-CN" sz="2400" b="1" dirty="0" smtClean="0"/>
              <a:t>于</a:t>
            </a:r>
            <a:r>
              <a:rPr lang="en-US" altLang="zh-CN" sz="2400" b="1" dirty="0" smtClean="0"/>
              <a:t>BING</a:t>
            </a:r>
            <a:r>
              <a:rPr lang="zh-CN" altLang="zh-CN" sz="2400" b="1" dirty="0" smtClean="0"/>
              <a:t>和</a:t>
            </a:r>
            <a:r>
              <a:rPr lang="en-US" altLang="zh-CN" sz="2400" b="1" dirty="0" smtClean="0"/>
              <a:t>C4</a:t>
            </a:r>
            <a:r>
              <a:rPr lang="zh-CN" altLang="zh-CN" sz="2400" b="1" dirty="0" smtClean="0"/>
              <a:t>的行人检测在</a:t>
            </a:r>
            <a:r>
              <a:rPr lang="en-US" altLang="zh-CN" sz="2400" b="1" dirty="0" smtClean="0"/>
              <a:t>TX1</a:t>
            </a:r>
            <a:r>
              <a:rPr lang="zh-CN" altLang="zh-CN" sz="2400" b="1" dirty="0" smtClean="0"/>
              <a:t>上</a:t>
            </a:r>
            <a:r>
              <a:rPr lang="zh-CN" altLang="zh-CN" sz="2400" b="1" dirty="0" smtClean="0"/>
              <a:t>的实</a:t>
            </a:r>
            <a:r>
              <a:rPr lang="zh-CN" altLang="zh-CN" sz="2400" b="1" dirty="0" smtClean="0"/>
              <a:t>现</a:t>
            </a:r>
            <a:endParaRPr lang="zh-CN" altLang="zh-CN" sz="2400" b="1" dirty="0"/>
          </a:p>
        </p:txBody>
      </p:sp>
      <p:sp>
        <p:nvSpPr>
          <p:cNvPr id="3" name="TextBox 13"/>
          <p:cNvSpPr>
            <a:spLocks noChangeArrowheads="1"/>
          </p:cNvSpPr>
          <p:nvPr/>
        </p:nvSpPr>
        <p:spPr bwMode="auto">
          <a:xfrm>
            <a:off x="9108489" y="322032"/>
            <a:ext cx="252649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dirty="0" smtClean="0">
                <a:latin typeface="微软雅黑" panose="020B0503020204020204" pitchFamily="34" charset="-122"/>
                <a:ea typeface="微软雅黑" panose="020B0503020204020204" pitchFamily="34" charset="-122"/>
              </a:rPr>
              <a:t>4.2 BING</a:t>
            </a:r>
            <a:r>
              <a:rPr lang="zh-CN" altLang="en-US" sz="2000" dirty="0" smtClean="0">
                <a:latin typeface="微软雅黑" panose="020B0503020204020204" pitchFamily="34" charset="-122"/>
                <a:ea typeface="微软雅黑" panose="020B0503020204020204" pitchFamily="34" charset="-122"/>
              </a:rPr>
              <a:t>目</a:t>
            </a:r>
            <a:r>
              <a:rPr lang="zh-CN" altLang="en-US" sz="2000" dirty="0" smtClean="0">
                <a:latin typeface="微软雅黑" panose="020B0503020204020204" pitchFamily="34" charset="-122"/>
                <a:ea typeface="微软雅黑" panose="020B0503020204020204" pitchFamily="34" charset="-122"/>
              </a:rPr>
              <a:t>标检测</a:t>
            </a:r>
            <a:endParaRPr lang="zh-CN" altLang="en-US" sz="2000" dirty="0">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30</a:t>
            </a:r>
            <a:endParaRPr lang="zh-CN" altLang="en-US" dirty="0"/>
          </a:p>
        </p:txBody>
      </p:sp>
      <p:sp>
        <p:nvSpPr>
          <p:cNvPr id="12" name="TextBox 11"/>
          <p:cNvSpPr txBox="1"/>
          <p:nvPr/>
        </p:nvSpPr>
        <p:spPr>
          <a:xfrm>
            <a:off x="408373" y="1118586"/>
            <a:ext cx="9960745" cy="2169825"/>
          </a:xfrm>
          <a:prstGeom prst="rect">
            <a:avLst/>
          </a:prstGeom>
          <a:noFill/>
        </p:spPr>
        <p:txBody>
          <a:bodyPr wrap="square" rtlCol="0">
            <a:spAutoFit/>
          </a:bodyPr>
          <a:lstStyle/>
          <a:p>
            <a:pPr>
              <a:lnSpc>
                <a:spcPct val="150000"/>
              </a:lnSpc>
            </a:pPr>
            <a:r>
              <a:rPr lang="en-US" altLang="zh-CN" dirty="0" smtClean="0"/>
              <a:t>1.</a:t>
            </a:r>
            <a:r>
              <a:rPr lang="zh-CN" altLang="en-US" dirty="0" smtClean="0"/>
              <a:t>训练分类器</a:t>
            </a:r>
            <a:endParaRPr lang="en-US" altLang="zh-CN" dirty="0" smtClean="0"/>
          </a:p>
          <a:p>
            <a:pPr>
              <a:lnSpc>
                <a:spcPct val="150000"/>
              </a:lnSpc>
            </a:pPr>
            <a:r>
              <a:rPr lang="en-US" altLang="zh-CN" dirty="0" smtClean="0"/>
              <a:t> </a:t>
            </a:r>
            <a:r>
              <a:rPr lang="en-US" altLang="zh-CN" dirty="0" smtClean="0"/>
              <a:t>       </a:t>
            </a:r>
            <a:r>
              <a:rPr lang="zh-CN" altLang="en-US" dirty="0" smtClean="0"/>
              <a:t>训练过程分为两步，</a:t>
            </a:r>
            <a:r>
              <a:rPr lang="zh-CN" altLang="zh-CN" dirty="0" smtClean="0"/>
              <a:t>第一步</a:t>
            </a:r>
            <a:r>
              <a:rPr lang="zh-CN" altLang="zh-CN" dirty="0" smtClean="0"/>
              <a:t>，我</a:t>
            </a:r>
            <a:r>
              <a:rPr lang="zh-CN" altLang="zh-CN" dirty="0" smtClean="0"/>
              <a:t>们将已经封装好的正负样本数据输入到训练</a:t>
            </a:r>
            <a:r>
              <a:rPr lang="en-US" altLang="zh-CN" dirty="0" smtClean="0"/>
              <a:t>SVM</a:t>
            </a:r>
            <a:r>
              <a:rPr lang="zh-CN" altLang="zh-CN" dirty="0" smtClean="0"/>
              <a:t>的函数中得到一个</a:t>
            </a:r>
            <a:r>
              <a:rPr lang="en-US" altLang="zh-CN" dirty="0" smtClean="0"/>
              <a:t>8*</a:t>
            </a:r>
            <a:r>
              <a:rPr lang="en-US" altLang="zh-CN" dirty="0" err="1" smtClean="0"/>
              <a:t>8</a:t>
            </a:r>
            <a:r>
              <a:rPr lang="zh-CN" altLang="zh-CN" dirty="0" smtClean="0"/>
              <a:t>的线性模</a:t>
            </a:r>
            <a:r>
              <a:rPr lang="zh-CN" altLang="zh-CN" dirty="0" smtClean="0"/>
              <a:t>型</a:t>
            </a:r>
            <a:r>
              <a:rPr lang="zh-CN" altLang="en-US" dirty="0" smtClean="0"/>
              <a:t>；</a:t>
            </a:r>
            <a:r>
              <a:rPr lang="zh-CN" altLang="zh-CN" dirty="0" smtClean="0"/>
              <a:t>第二步</a:t>
            </a:r>
            <a:r>
              <a:rPr lang="zh-CN" altLang="zh-CN" dirty="0" smtClean="0"/>
              <a:t>，</a:t>
            </a:r>
            <a:r>
              <a:rPr lang="zh-CN" altLang="en-US" dirty="0" smtClean="0"/>
              <a:t>将一级分类器分类的结果按照对应尺寸训练第二级分类器。</a:t>
            </a:r>
            <a:endParaRPr lang="en-US" altLang="zh-CN" dirty="0" smtClean="0"/>
          </a:p>
          <a:p>
            <a:endParaRPr lang="en-US" altLang="zh-CN" dirty="0" smtClean="0"/>
          </a:p>
          <a:p>
            <a:r>
              <a:rPr lang="en-US" altLang="zh-CN" dirty="0" smtClean="0"/>
              <a:t>2.</a:t>
            </a:r>
            <a:r>
              <a:rPr lang="zh-CN" altLang="en-US" dirty="0" smtClean="0"/>
              <a:t>使用</a:t>
            </a:r>
            <a:r>
              <a:rPr lang="en-US" altLang="zh-CN" dirty="0" err="1" smtClean="0"/>
              <a:t>OpenMp</a:t>
            </a:r>
            <a:r>
              <a:rPr lang="zh-CN" altLang="en-US" dirty="0" smtClean="0"/>
              <a:t>加速计算</a:t>
            </a:r>
            <a:endParaRPr lang="en-US" altLang="zh-CN" dirty="0" smtClean="0"/>
          </a:p>
          <a:p>
            <a:endParaRPr lang="en-US" altLang="zh-CN" dirty="0" smtClean="0"/>
          </a:p>
        </p:txBody>
      </p:sp>
      <p:pic>
        <p:nvPicPr>
          <p:cNvPr id="14" name="图片 13" descr="kk.gif"/>
          <p:cNvPicPr/>
          <p:nvPr/>
        </p:nvPicPr>
        <p:blipFill>
          <a:blip r:embed="rId3" cstate="print"/>
          <a:srcRect/>
          <a:stretch>
            <a:fillRect/>
          </a:stretch>
        </p:blipFill>
        <p:spPr bwMode="auto">
          <a:xfrm>
            <a:off x="2108168" y="3180008"/>
            <a:ext cx="6503172" cy="2466190"/>
          </a:xfrm>
          <a:prstGeom prst="rect">
            <a:avLst/>
          </a:prstGeom>
          <a:noFill/>
          <a:ln w="9525">
            <a:noFill/>
            <a:miter lim="800000"/>
            <a:headEnd/>
            <a:tailEnd/>
          </a:ln>
        </p:spPr>
      </p:pic>
      <p:sp>
        <p:nvSpPr>
          <p:cNvPr id="15" name="矩形 14"/>
          <p:cNvSpPr/>
          <p:nvPr/>
        </p:nvSpPr>
        <p:spPr>
          <a:xfrm>
            <a:off x="3867779" y="5801103"/>
            <a:ext cx="2627642" cy="369332"/>
          </a:xfrm>
          <a:prstGeom prst="rect">
            <a:avLst/>
          </a:prstGeom>
        </p:spPr>
        <p:txBody>
          <a:bodyPr wrap="none">
            <a:spAutoFit/>
          </a:bodyPr>
          <a:lstStyle/>
          <a:p>
            <a:r>
              <a:rPr lang="en-US" altLang="zh-CN" dirty="0" err="1" smtClean="0"/>
              <a:t>OpenMP</a:t>
            </a:r>
            <a:r>
              <a:rPr lang="zh-CN" altLang="zh-CN" dirty="0" smtClean="0"/>
              <a:t>计算架构示意图</a:t>
            </a:r>
            <a:endParaRPr lang="zh-CN" altLang="en-US" dirty="0"/>
          </a:p>
        </p:txBody>
      </p:sp>
    </p:spTree>
    <p:extLst>
      <p:ext uri="{BB962C8B-B14F-4D97-AF65-F5344CB8AC3E}">
        <p14:creationId xmlns:p14="http://schemas.microsoft.com/office/powerpoint/2010/main" xmlns="" val="5494454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600036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en-US" altLang="zh-CN" sz="2400" b="1" dirty="0" smtClean="0"/>
              <a:t>4.</a:t>
            </a:r>
            <a:r>
              <a:rPr lang="zh-CN" altLang="zh-CN" sz="2400" b="1" dirty="0" smtClean="0"/>
              <a:t>基</a:t>
            </a:r>
            <a:r>
              <a:rPr lang="zh-CN" altLang="zh-CN" sz="2400" b="1" dirty="0" smtClean="0"/>
              <a:t>于</a:t>
            </a:r>
            <a:r>
              <a:rPr lang="en-US" altLang="zh-CN" sz="2400" b="1" dirty="0" smtClean="0"/>
              <a:t>BING</a:t>
            </a:r>
            <a:r>
              <a:rPr lang="zh-CN" altLang="zh-CN" sz="2400" b="1" dirty="0" smtClean="0"/>
              <a:t>和</a:t>
            </a:r>
            <a:r>
              <a:rPr lang="en-US" altLang="zh-CN" sz="2400" b="1" dirty="0" smtClean="0"/>
              <a:t>C4</a:t>
            </a:r>
            <a:r>
              <a:rPr lang="zh-CN" altLang="zh-CN" sz="2400" b="1" dirty="0" smtClean="0"/>
              <a:t>的行人检测在</a:t>
            </a:r>
            <a:r>
              <a:rPr lang="en-US" altLang="zh-CN" sz="2400" b="1" dirty="0" smtClean="0"/>
              <a:t>TX1</a:t>
            </a:r>
            <a:r>
              <a:rPr lang="zh-CN" altLang="zh-CN" sz="2400" b="1" dirty="0" smtClean="0"/>
              <a:t>上</a:t>
            </a:r>
            <a:r>
              <a:rPr lang="zh-CN" altLang="zh-CN" sz="2400" b="1" dirty="0" smtClean="0"/>
              <a:t>的实</a:t>
            </a:r>
            <a:r>
              <a:rPr lang="zh-CN" altLang="zh-CN" sz="2400" b="1" dirty="0" smtClean="0"/>
              <a:t>现</a:t>
            </a:r>
            <a:endParaRPr lang="zh-CN" altLang="zh-CN" sz="2400" b="1" dirty="0"/>
          </a:p>
        </p:txBody>
      </p:sp>
      <p:sp>
        <p:nvSpPr>
          <p:cNvPr id="3" name="TextBox 13"/>
          <p:cNvSpPr>
            <a:spLocks noChangeArrowheads="1"/>
          </p:cNvSpPr>
          <p:nvPr/>
        </p:nvSpPr>
        <p:spPr bwMode="auto">
          <a:xfrm>
            <a:off x="9108489" y="322032"/>
            <a:ext cx="252649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dirty="0" smtClean="0">
                <a:latin typeface="微软雅黑" panose="020B0503020204020204" pitchFamily="34" charset="-122"/>
                <a:ea typeface="微软雅黑" panose="020B0503020204020204" pitchFamily="34" charset="-122"/>
              </a:rPr>
              <a:t>4.2 C4</a:t>
            </a:r>
            <a:r>
              <a:rPr lang="zh-CN" altLang="en-US" sz="2000" dirty="0" smtClean="0">
                <a:latin typeface="微软雅黑" panose="020B0503020204020204" pitchFamily="34" charset="-122"/>
                <a:ea typeface="微软雅黑" panose="020B0503020204020204" pitchFamily="34" charset="-122"/>
              </a:rPr>
              <a:t>检测过程</a:t>
            </a:r>
            <a:endParaRPr lang="zh-CN" altLang="en-US" sz="2000" dirty="0">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Line 34"/>
          <p:cNvSpPr>
            <a:spLocks noChangeShapeType="1"/>
          </p:cNvSpPr>
          <p:nvPr/>
        </p:nvSpPr>
        <p:spPr bwMode="auto">
          <a:xfrm flipV="1">
            <a:off x="10063159" y="749508"/>
            <a:ext cx="15691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31"/>
          <p:cNvSpPr>
            <a:spLocks noChangeShapeType="1"/>
          </p:cNvSpPr>
          <p:nvPr/>
        </p:nvSpPr>
        <p:spPr bwMode="auto">
          <a:xfrm flipH="1" flipV="1">
            <a:off x="685801" y="857519"/>
            <a:ext cx="10943999"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dirty="0" smtClean="0"/>
              <a:t>30</a:t>
            </a:r>
            <a:endParaRPr lang="zh-CN" altLang="en-US" dirty="0"/>
          </a:p>
        </p:txBody>
      </p:sp>
      <p:sp>
        <p:nvSpPr>
          <p:cNvPr id="12" name="TextBox 11"/>
          <p:cNvSpPr txBox="1"/>
          <p:nvPr/>
        </p:nvSpPr>
        <p:spPr>
          <a:xfrm>
            <a:off x="408373" y="1118586"/>
            <a:ext cx="10520039" cy="1338828"/>
          </a:xfrm>
          <a:prstGeom prst="rect">
            <a:avLst/>
          </a:prstGeom>
          <a:noFill/>
        </p:spPr>
        <p:txBody>
          <a:bodyPr wrap="square" rtlCol="0">
            <a:spAutoFit/>
          </a:bodyPr>
          <a:lstStyle/>
          <a:p>
            <a:pPr>
              <a:lnSpc>
                <a:spcPct val="150000"/>
              </a:lnSpc>
            </a:pPr>
            <a:r>
              <a:rPr lang="en-US" altLang="zh-CN" dirty="0" smtClean="0"/>
              <a:t>1.</a:t>
            </a:r>
            <a:r>
              <a:rPr lang="zh-CN" altLang="en-US" dirty="0" smtClean="0"/>
              <a:t>计算</a:t>
            </a:r>
            <a:r>
              <a:rPr lang="en-US" altLang="zh-CN" dirty="0" err="1" smtClean="0"/>
              <a:t>Sobel</a:t>
            </a:r>
            <a:r>
              <a:rPr lang="zh-CN" altLang="en-US" dirty="0" smtClean="0"/>
              <a:t>图像</a:t>
            </a:r>
            <a:endParaRPr lang="en-US" altLang="zh-CN" dirty="0" smtClean="0"/>
          </a:p>
          <a:p>
            <a:pPr>
              <a:lnSpc>
                <a:spcPct val="150000"/>
              </a:lnSpc>
            </a:pPr>
            <a:r>
              <a:rPr lang="en-US" altLang="zh-CN" dirty="0" smtClean="0"/>
              <a:t> </a:t>
            </a:r>
            <a:r>
              <a:rPr lang="en-US" altLang="zh-CN" dirty="0" smtClean="0"/>
              <a:t>    </a:t>
            </a:r>
            <a:r>
              <a:rPr lang="en-US" altLang="zh-CN" dirty="0" err="1" smtClean="0"/>
              <a:t>Sobel</a:t>
            </a:r>
            <a:r>
              <a:rPr lang="zh-CN" altLang="zh-CN" dirty="0" smtClean="0"/>
              <a:t>算子是一个离散差分算子。它结合了高斯平滑和微分求导，用来计算图像灰度函数的近似梯</a:t>
            </a:r>
            <a:r>
              <a:rPr lang="zh-CN" altLang="zh-CN" dirty="0" smtClean="0"/>
              <a:t>度</a:t>
            </a:r>
            <a:r>
              <a:rPr lang="zh-CN" altLang="en-US" dirty="0" smtClean="0"/>
              <a:t>。</a:t>
            </a:r>
            <a:endParaRPr lang="en-US" altLang="zh-CN" dirty="0" smtClean="0"/>
          </a:p>
          <a:p>
            <a:pPr>
              <a:lnSpc>
                <a:spcPct val="150000"/>
              </a:lnSpc>
            </a:pPr>
            <a:r>
              <a:rPr lang="en-US" altLang="zh-CN" dirty="0" smtClean="0"/>
              <a:t> </a:t>
            </a:r>
          </a:p>
        </p:txBody>
      </p:sp>
      <p:sp>
        <p:nvSpPr>
          <p:cNvPr id="14950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9507" name="Picture 3"/>
          <p:cNvPicPr>
            <a:picLocks noChangeAspect="1" noChangeArrowheads="1"/>
          </p:cNvPicPr>
          <p:nvPr/>
        </p:nvPicPr>
        <p:blipFill>
          <a:blip r:embed="rId3" cstate="print"/>
          <a:srcRect/>
          <a:stretch>
            <a:fillRect/>
          </a:stretch>
        </p:blipFill>
        <p:spPr bwMode="auto">
          <a:xfrm>
            <a:off x="1625908" y="2054579"/>
            <a:ext cx="3009900" cy="866775"/>
          </a:xfrm>
          <a:prstGeom prst="rect">
            <a:avLst/>
          </a:prstGeom>
          <a:noFill/>
          <a:ln w="9525">
            <a:noFill/>
            <a:miter lim="800000"/>
            <a:headEnd/>
            <a:tailEnd/>
          </a:ln>
        </p:spPr>
      </p:pic>
      <p:pic>
        <p:nvPicPr>
          <p:cNvPr id="149508" name="Picture 4"/>
          <p:cNvPicPr>
            <a:picLocks noChangeAspect="1" noChangeArrowheads="1"/>
          </p:cNvPicPr>
          <p:nvPr/>
        </p:nvPicPr>
        <p:blipFill>
          <a:blip r:embed="rId4" cstate="print"/>
          <a:srcRect/>
          <a:stretch>
            <a:fillRect/>
          </a:stretch>
        </p:blipFill>
        <p:spPr bwMode="auto">
          <a:xfrm>
            <a:off x="6122957" y="2041818"/>
            <a:ext cx="2733675" cy="981075"/>
          </a:xfrm>
          <a:prstGeom prst="rect">
            <a:avLst/>
          </a:prstGeom>
          <a:noFill/>
          <a:ln w="9525">
            <a:noFill/>
            <a:miter lim="800000"/>
            <a:headEnd/>
            <a:tailEnd/>
          </a:ln>
        </p:spPr>
      </p:pic>
      <p:sp>
        <p:nvSpPr>
          <p:cNvPr id="16" name="TextBox 15"/>
          <p:cNvSpPr txBox="1"/>
          <p:nvPr/>
        </p:nvSpPr>
        <p:spPr>
          <a:xfrm>
            <a:off x="2450238" y="3018411"/>
            <a:ext cx="1855433" cy="307777"/>
          </a:xfrm>
          <a:prstGeom prst="rect">
            <a:avLst/>
          </a:prstGeom>
          <a:noFill/>
        </p:spPr>
        <p:txBody>
          <a:bodyPr wrap="square" rtlCol="0">
            <a:spAutoFit/>
          </a:bodyPr>
          <a:lstStyle/>
          <a:p>
            <a:r>
              <a:rPr lang="zh-CN" altLang="en-US" sz="1400" dirty="0" smtClean="0"/>
              <a:t>水平方向梯度</a:t>
            </a:r>
            <a:endParaRPr lang="zh-CN" altLang="en-US" sz="1400" dirty="0"/>
          </a:p>
        </p:txBody>
      </p:sp>
      <p:sp>
        <p:nvSpPr>
          <p:cNvPr id="17" name="TextBox 16"/>
          <p:cNvSpPr txBox="1"/>
          <p:nvPr/>
        </p:nvSpPr>
        <p:spPr>
          <a:xfrm>
            <a:off x="7031115" y="3080550"/>
            <a:ext cx="1261884" cy="307777"/>
          </a:xfrm>
          <a:prstGeom prst="rect">
            <a:avLst/>
          </a:prstGeom>
          <a:noFill/>
        </p:spPr>
        <p:txBody>
          <a:bodyPr wrap="none" rtlCol="0">
            <a:spAutoFit/>
          </a:bodyPr>
          <a:lstStyle/>
          <a:p>
            <a:r>
              <a:rPr lang="zh-CN" altLang="en-US" sz="1400" dirty="0" smtClean="0"/>
              <a:t>竖直方向梯度</a:t>
            </a:r>
            <a:endParaRPr lang="zh-CN" altLang="en-US" sz="1400" dirty="0"/>
          </a:p>
        </p:txBody>
      </p:sp>
      <p:sp>
        <p:nvSpPr>
          <p:cNvPr id="18" name="TextBox 17"/>
          <p:cNvSpPr txBox="1"/>
          <p:nvPr/>
        </p:nvSpPr>
        <p:spPr>
          <a:xfrm>
            <a:off x="532660" y="3666478"/>
            <a:ext cx="5616794" cy="2169825"/>
          </a:xfrm>
          <a:prstGeom prst="rect">
            <a:avLst/>
          </a:prstGeom>
          <a:noFill/>
        </p:spPr>
        <p:txBody>
          <a:bodyPr wrap="none" rtlCol="0">
            <a:spAutoFit/>
          </a:bodyPr>
          <a:lstStyle/>
          <a:p>
            <a:pPr>
              <a:lnSpc>
                <a:spcPct val="150000"/>
              </a:lnSpc>
            </a:pPr>
            <a:r>
              <a:rPr lang="en-US" altLang="zh-CN" dirty="0" smtClean="0"/>
              <a:t>2.</a:t>
            </a:r>
            <a:r>
              <a:rPr lang="zh-CN" altLang="en-US" dirty="0" smtClean="0"/>
              <a:t>计算</a:t>
            </a:r>
            <a:r>
              <a:rPr lang="en-US" altLang="zh-CN" dirty="0" smtClean="0"/>
              <a:t>CT</a:t>
            </a:r>
            <a:r>
              <a:rPr lang="zh-CN" altLang="en-US" dirty="0" smtClean="0"/>
              <a:t>图像</a:t>
            </a:r>
            <a:endParaRPr lang="en-US" altLang="zh-CN" dirty="0" smtClean="0"/>
          </a:p>
          <a:p>
            <a:pPr>
              <a:lnSpc>
                <a:spcPct val="150000"/>
              </a:lnSpc>
            </a:pPr>
            <a:r>
              <a:rPr lang="en-US" altLang="zh-CN" dirty="0" smtClean="0"/>
              <a:t>    </a:t>
            </a:r>
            <a:r>
              <a:rPr lang="en-US" altLang="zh-CN" dirty="0" err="1" smtClean="0"/>
              <a:t>Sobel</a:t>
            </a:r>
            <a:r>
              <a:rPr lang="zh-CN" altLang="zh-CN" dirty="0" smtClean="0"/>
              <a:t>图像中某个像素的值对应的</a:t>
            </a:r>
            <a:r>
              <a:rPr lang="en-US" altLang="zh-CN" dirty="0" smtClean="0"/>
              <a:t>CT</a:t>
            </a:r>
            <a:r>
              <a:rPr lang="zh-CN" altLang="zh-CN" dirty="0" smtClean="0"/>
              <a:t>值是根据该像</a:t>
            </a:r>
            <a:r>
              <a:rPr lang="zh-CN" altLang="zh-CN" dirty="0" smtClean="0"/>
              <a:t>素</a:t>
            </a:r>
            <a:endParaRPr lang="en-US" altLang="zh-CN" dirty="0" smtClean="0"/>
          </a:p>
          <a:p>
            <a:pPr>
              <a:lnSpc>
                <a:spcPct val="150000"/>
              </a:lnSpc>
            </a:pPr>
            <a:r>
              <a:rPr lang="en-US" altLang="zh-CN" dirty="0" smtClean="0"/>
              <a:t>8</a:t>
            </a:r>
            <a:r>
              <a:rPr lang="zh-CN" altLang="zh-CN" dirty="0" smtClean="0"/>
              <a:t>邻域的灰度值的比较计算得</a:t>
            </a:r>
            <a:r>
              <a:rPr lang="zh-CN" altLang="zh-CN" dirty="0" smtClean="0"/>
              <a:t>到</a:t>
            </a:r>
            <a:r>
              <a:rPr lang="zh-CN" altLang="en-US" dirty="0" smtClean="0"/>
              <a:t>。</a:t>
            </a:r>
            <a:r>
              <a:rPr lang="zh-CN" altLang="zh-CN" dirty="0" smtClean="0"/>
              <a:t>计算</a:t>
            </a:r>
            <a:r>
              <a:rPr lang="en-US" altLang="zh-CN" dirty="0" smtClean="0"/>
              <a:t>CT</a:t>
            </a:r>
            <a:r>
              <a:rPr lang="zh-CN" altLang="zh-CN" dirty="0" smtClean="0"/>
              <a:t>值的过程</a:t>
            </a:r>
            <a:r>
              <a:rPr lang="zh-CN" altLang="zh-CN" dirty="0" smtClean="0"/>
              <a:t>会得</a:t>
            </a:r>
            <a:endParaRPr lang="en-US" altLang="zh-CN" dirty="0" smtClean="0"/>
          </a:p>
          <a:p>
            <a:pPr>
              <a:lnSpc>
                <a:spcPct val="150000"/>
              </a:lnSpc>
            </a:pPr>
            <a:r>
              <a:rPr lang="zh-CN" altLang="zh-CN" dirty="0" smtClean="0"/>
              <a:t>到一</a:t>
            </a:r>
            <a:r>
              <a:rPr lang="zh-CN" altLang="zh-CN" dirty="0" smtClean="0"/>
              <a:t>个八位的二进制数，然后再将这个数转换为十</a:t>
            </a:r>
            <a:r>
              <a:rPr lang="zh-CN" altLang="zh-CN" dirty="0" smtClean="0"/>
              <a:t>进</a:t>
            </a:r>
            <a:endParaRPr lang="en-US" altLang="zh-CN" dirty="0" smtClean="0"/>
          </a:p>
          <a:p>
            <a:pPr>
              <a:lnSpc>
                <a:spcPct val="150000"/>
              </a:lnSpc>
            </a:pPr>
            <a:r>
              <a:rPr lang="zh-CN" altLang="zh-CN" dirty="0" smtClean="0"/>
              <a:t>制</a:t>
            </a:r>
            <a:r>
              <a:rPr lang="zh-CN" altLang="zh-CN" dirty="0" smtClean="0"/>
              <a:t>值得到</a:t>
            </a:r>
            <a:r>
              <a:rPr lang="en-US" altLang="zh-CN" dirty="0" smtClean="0"/>
              <a:t>CT</a:t>
            </a:r>
            <a:r>
              <a:rPr lang="zh-CN" altLang="zh-CN" dirty="0" smtClean="0"/>
              <a:t>值。</a:t>
            </a:r>
            <a:endParaRPr lang="zh-CN" altLang="en-US" dirty="0"/>
          </a:p>
        </p:txBody>
      </p:sp>
      <p:pic>
        <p:nvPicPr>
          <p:cNvPr id="149509" name="Picture 5"/>
          <p:cNvPicPr>
            <a:picLocks noChangeAspect="1" noChangeArrowheads="1"/>
          </p:cNvPicPr>
          <p:nvPr/>
        </p:nvPicPr>
        <p:blipFill>
          <a:blip r:embed="rId5" cstate="print"/>
          <a:srcRect/>
          <a:stretch>
            <a:fillRect/>
          </a:stretch>
        </p:blipFill>
        <p:spPr bwMode="auto">
          <a:xfrm>
            <a:off x="1192290" y="5917615"/>
            <a:ext cx="3752850" cy="438150"/>
          </a:xfrm>
          <a:prstGeom prst="rect">
            <a:avLst/>
          </a:prstGeom>
          <a:noFill/>
          <a:ln w="9525">
            <a:noFill/>
            <a:miter lim="800000"/>
            <a:headEnd/>
            <a:tailEnd/>
          </a:ln>
        </p:spPr>
      </p:pic>
      <p:pic>
        <p:nvPicPr>
          <p:cNvPr id="20" name="图片 19" descr="25.jpg"/>
          <p:cNvPicPr/>
          <p:nvPr/>
        </p:nvPicPr>
        <p:blipFill>
          <a:blip r:embed="rId6" cstate="print"/>
          <a:stretch>
            <a:fillRect/>
          </a:stretch>
        </p:blipFill>
        <p:spPr>
          <a:xfrm>
            <a:off x="6942339" y="3604334"/>
            <a:ext cx="3783156" cy="2336693"/>
          </a:xfrm>
          <a:prstGeom prst="rect">
            <a:avLst/>
          </a:prstGeom>
        </p:spPr>
      </p:pic>
    </p:spTree>
    <p:extLst>
      <p:ext uri="{BB962C8B-B14F-4D97-AF65-F5344CB8AC3E}">
        <p14:creationId xmlns:p14="http://schemas.microsoft.com/office/powerpoint/2010/main" xmlns="" val="5494454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8" y="218252"/>
            <a:ext cx="210185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5</a:t>
            </a: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sym typeface="微软雅黑" panose="020B0503020204020204" pitchFamily="34" charset="-122"/>
              </a:rPr>
              <a:t>结论与建议</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8"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0" name="Line 34"/>
            <p:cNvSpPr>
              <a:spLocks noChangeShapeType="1"/>
            </p:cNvSpPr>
            <p:nvPr/>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25" name="组合 24"/>
          <p:cNvGrpSpPr/>
          <p:nvPr/>
        </p:nvGrpSpPr>
        <p:grpSpPr>
          <a:xfrm>
            <a:off x="783268" y="1122173"/>
            <a:ext cx="10581371" cy="846937"/>
            <a:chOff x="746646" y="5175372"/>
            <a:chExt cx="10581371" cy="846937"/>
          </a:xfrm>
        </p:grpSpPr>
        <p:sp>
          <p:nvSpPr>
            <p:cNvPr id="13" name="任意多边形 12"/>
            <p:cNvSpPr/>
            <p:nvPr/>
          </p:nvSpPr>
          <p:spPr>
            <a:xfrm>
              <a:off x="1170115" y="5260066"/>
              <a:ext cx="10157902"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ln w="28575">
              <a:solidFill>
                <a:srgbClr val="FF0000"/>
              </a:solid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zh-CN" sz="2600" kern="1200" dirty="0" smtClean="0">
                  <a:solidFill>
                    <a:schemeClr val="tx1"/>
                  </a:solidFill>
                </a:rPr>
                <a:t>结论与</a:t>
              </a:r>
              <a:r>
                <a:rPr lang="zh-CN" altLang="en-US" sz="2600" kern="1200" dirty="0" smtClean="0">
                  <a:solidFill>
                    <a:schemeClr val="tx1"/>
                  </a:solidFill>
                </a:rPr>
                <a:t>建议</a:t>
              </a:r>
              <a:endParaRPr lang="zh-CN" altLang="en-US" sz="2600" kern="1200" dirty="0">
                <a:solidFill>
                  <a:schemeClr val="tx1"/>
                </a:solidFill>
              </a:endParaRPr>
            </a:p>
          </p:txBody>
        </p:sp>
        <p:sp>
          <p:nvSpPr>
            <p:cNvPr id="14" name="椭圆 13"/>
            <p:cNvSpPr/>
            <p:nvPr/>
          </p:nvSpPr>
          <p:spPr>
            <a:xfrm>
              <a:off x="746646" y="5175372"/>
              <a:ext cx="846937" cy="846937"/>
            </a:xfrm>
            <a:prstGeom prst="ellipse">
              <a:avLst/>
            </a:prstGeom>
            <a:ln w="28575">
              <a:solidFill>
                <a:srgbClr val="FF0000"/>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cxnSp>
        <p:nvCxnSpPr>
          <p:cNvPr id="27" name="直接连接符 26"/>
          <p:cNvCxnSpPr/>
          <p:nvPr/>
        </p:nvCxnSpPr>
        <p:spPr>
          <a:xfrm flipH="1">
            <a:off x="1170115" y="1958311"/>
            <a:ext cx="1" cy="160853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82927" y="255338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182927" y="3560677"/>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2470883" y="2214608"/>
            <a:ext cx="8413018"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zh-CN" altLang="en-US" sz="2600" dirty="0" smtClean="0">
                <a:solidFill>
                  <a:schemeClr val="bg1"/>
                </a:solidFill>
              </a:rPr>
              <a:t>结论</a:t>
            </a:r>
            <a:endParaRPr lang="zh-CN" altLang="en-US" sz="2600" kern="1200" dirty="0">
              <a:solidFill>
                <a:schemeClr val="bg1"/>
              </a:solidFill>
            </a:endParaRPr>
          </a:p>
        </p:txBody>
      </p:sp>
      <p:sp>
        <p:nvSpPr>
          <p:cNvPr id="35" name="任意多边形 34"/>
          <p:cNvSpPr/>
          <p:nvPr/>
        </p:nvSpPr>
        <p:spPr>
          <a:xfrm>
            <a:off x="2458071" y="3221902"/>
            <a:ext cx="8425830" cy="677550"/>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algn="l" defTabSz="1155700">
              <a:lnSpc>
                <a:spcPct val="90000"/>
              </a:lnSpc>
              <a:spcBef>
                <a:spcPct val="0"/>
              </a:spcBef>
              <a:spcAft>
                <a:spcPct val="35000"/>
              </a:spcAft>
            </a:pPr>
            <a:r>
              <a:rPr lang="zh-CN" altLang="en-US" sz="2600" kern="1200" dirty="0" smtClean="0">
                <a:solidFill>
                  <a:schemeClr val="bg1"/>
                </a:solidFill>
              </a:rPr>
              <a:t>建议</a:t>
            </a:r>
            <a:endParaRPr lang="zh-CN" altLang="en-US" sz="2600" kern="1200" dirty="0">
              <a:solidFill>
                <a:schemeClr val="bg1"/>
              </a:solidFill>
            </a:endParaRPr>
          </a:p>
        </p:txBody>
      </p:sp>
      <p:sp>
        <p:nvSpPr>
          <p:cNvPr id="2" name="页脚占位符 1"/>
          <p:cNvSpPr>
            <a:spLocks noGrp="1"/>
          </p:cNvSpPr>
          <p:nvPr>
            <p:ph type="ftr" sz="quarter" idx="11"/>
          </p:nvPr>
        </p:nvSpPr>
        <p:spPr/>
        <p:txBody>
          <a:bodyPr/>
          <a:lstStyle/>
          <a:p>
            <a:pPr>
              <a:defRPr/>
            </a:pPr>
            <a:r>
              <a:rPr lang="en-US" altLang="zh-CN" dirty="0" smtClean="0"/>
              <a:t>31</a:t>
            </a:r>
            <a:endParaRPr lang="zh-CN" altLang="en-US" dirty="0"/>
          </a:p>
        </p:txBody>
      </p:sp>
    </p:spTree>
    <p:extLst>
      <p:ext uri="{BB962C8B-B14F-4D97-AF65-F5344CB8AC3E}">
        <p14:creationId xmlns:p14="http://schemas.microsoft.com/office/powerpoint/2010/main" xmlns="" val="342984353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5.55112E-17 -4.44444E-6 L -0.00326 -0.59351 " pathEditMode="relative" rAng="0" ptsTypes="AA">
                                      <p:cBhvr>
                                        <p:cTn id="6" dur="1000" fill="hold"/>
                                        <p:tgtEl>
                                          <p:spTgt spid="25"/>
                                        </p:tgtEl>
                                        <p:attrNameLst>
                                          <p:attrName>ppt_x</p:attrName>
                                          <p:attrName>ppt_y</p:attrName>
                                        </p:attrNameLst>
                                      </p:cBhvr>
                                      <p:rCtr x="-169" y="-29676"/>
                                    </p:animMotion>
                                  </p:childTnLst>
                                </p:cTn>
                              </p:par>
                            </p:childTnLst>
                          </p:cTn>
                        </p:par>
                        <p:par>
                          <p:cTn id="7" fill="hold">
                            <p:stCondLst>
                              <p:cond delay="100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par>
                                <p:cTn id="11" presetID="2" presetClass="entr" presetSubtype="2"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1+#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1+#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50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1+#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35"/>
          <p:cNvGrpSpPr>
            <a:grpSpLocks/>
          </p:cNvGrpSpPr>
          <p:nvPr/>
        </p:nvGrpSpPr>
        <p:grpSpPr bwMode="auto">
          <a:xfrm flipV="1">
            <a:off x="685801" y="749508"/>
            <a:ext cx="10946498" cy="108000"/>
            <a:chOff x="0" y="720"/>
            <a:chExt cx="4381" cy="11"/>
          </a:xfrm>
        </p:grpSpPr>
        <p:sp>
          <p:nvSpPr>
            <p:cNvPr id="29"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34"/>
            <p:cNvSpPr>
              <a:spLocks noChangeShapeType="1"/>
            </p:cNvSpPr>
            <p:nvPr/>
          </p:nvSpPr>
          <p:spPr bwMode="auto">
            <a:xfrm flipV="1">
              <a:off x="3847" y="731"/>
              <a:ext cx="534"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51" name="TextBox 12"/>
          <p:cNvSpPr>
            <a:spLocks noChangeArrowheads="1"/>
          </p:cNvSpPr>
          <p:nvPr/>
        </p:nvSpPr>
        <p:spPr bwMode="auto">
          <a:xfrm>
            <a:off x="572639" y="311400"/>
            <a:ext cx="210185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4.</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结论与建议</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13"/>
          <p:cNvSpPr>
            <a:spLocks noChangeArrowheads="1"/>
          </p:cNvSpPr>
          <p:nvPr/>
        </p:nvSpPr>
        <p:spPr bwMode="auto">
          <a:xfrm>
            <a:off x="8895806" y="324427"/>
            <a:ext cx="28027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spcBef>
                <a:spcPct val="0"/>
              </a:spcBef>
              <a:buFontTx/>
              <a:buNone/>
            </a:pPr>
            <a:r>
              <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4.1</a:t>
            </a:r>
            <a:r>
              <a:rPr lang="en-US" altLang="zh-CN" sz="1800" b="1"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smtClean="0">
                <a:latin typeface="微软雅黑" panose="020B0503020204020204" pitchFamily="34" charset="-122"/>
                <a:ea typeface="微软雅黑" panose="020B0503020204020204" pitchFamily="34" charset="-122"/>
                <a:sym typeface="微软雅黑" panose="020B0503020204020204" pitchFamily="34" charset="-122"/>
              </a:rPr>
              <a:t>结论</a:t>
            </a:r>
            <a:endParaRPr lang="zh-CN" altLang="en-US" sz="1800" dirty="0">
              <a:latin typeface="微软雅黑" panose="020B0503020204020204" pitchFamily="34" charset="-122"/>
              <a:ea typeface="微软雅黑" panose="020B0503020204020204" pitchFamily="34" charset="-122"/>
            </a:endParaRPr>
          </a:p>
        </p:txBody>
      </p:sp>
      <p:sp>
        <p:nvSpPr>
          <p:cNvPr id="11" name="Rectangle 1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6"/>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685801" y="1244940"/>
            <a:ext cx="10765970" cy="3970318"/>
          </a:xfrm>
          <a:prstGeom prst="rect">
            <a:avLst/>
          </a:prstGeom>
          <a:noFill/>
        </p:spPr>
        <p:txBody>
          <a:bodyPr wrap="square" rtlCol="0">
            <a:spAutoFit/>
          </a:bodyPr>
          <a:lstStyle/>
          <a:p>
            <a:pPr>
              <a:lnSpc>
                <a:spcPct val="150000"/>
              </a:lnSpc>
            </a:pPr>
            <a:r>
              <a:rPr lang="en-US" altLang="zh-CN" sz="2400" dirty="0" smtClean="0"/>
              <a:t>         </a:t>
            </a:r>
            <a:r>
              <a:rPr lang="zh-CN" altLang="zh-CN" sz="2400" dirty="0" smtClean="0">
                <a:latin typeface="Times New Roman" panose="02020603050405020304" pitchFamily="18" charset="0"/>
                <a:cs typeface="Times New Roman" panose="02020603050405020304" pitchFamily="18" charset="0"/>
              </a:rPr>
              <a:t>①采用</a:t>
            </a:r>
            <a:r>
              <a:rPr lang="zh-CN" altLang="zh-CN" sz="2400" dirty="0">
                <a:latin typeface="Times New Roman" panose="02020603050405020304" pitchFamily="18" charset="0"/>
                <a:cs typeface="Times New Roman" panose="02020603050405020304" pitchFamily="18" charset="0"/>
              </a:rPr>
              <a:t>化学共沉淀法制备</a:t>
            </a:r>
            <a:r>
              <a:rPr lang="zh-CN" altLang="zh-CN" sz="2400" dirty="0" smtClean="0">
                <a:latin typeface="Times New Roman" panose="02020603050405020304" pitchFamily="18" charset="0"/>
                <a:cs typeface="Times New Roman" panose="02020603050405020304" pitchFamily="18" charset="0"/>
              </a:rPr>
              <a:t>了</a:t>
            </a:r>
            <a:r>
              <a:rPr lang="en-US" altLang="zh-CN" sz="2400" b="1" dirty="0" smtClean="0">
                <a:solidFill>
                  <a:schemeClr val="accent6"/>
                </a:solidFill>
                <a:latin typeface="Times New Roman" panose="02020603050405020304" pitchFamily="18" charset="0"/>
                <a:cs typeface="Times New Roman" panose="02020603050405020304" pitchFamily="18" charset="0"/>
              </a:rPr>
              <a:t>M-Z/M </a:t>
            </a:r>
            <a:r>
              <a:rPr lang="en-US" altLang="zh-CN" sz="2400" dirty="0" smtClean="0">
                <a:latin typeface="Times New Roman" panose="02020603050405020304" pitchFamily="18" charset="0"/>
                <a:cs typeface="Times New Roman" panose="02020603050405020304" pitchFamily="18" charset="0"/>
              </a:rPr>
              <a:t>(20:100,1.1:1)</a:t>
            </a:r>
            <a:r>
              <a:rPr lang="zh-CN" altLang="en-US"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1h</a:t>
            </a:r>
            <a:r>
              <a:rPr lang="zh-CN" altLang="en-US" sz="2400" dirty="0" smtClean="0">
                <a:latin typeface="Times New Roman" panose="02020603050405020304" pitchFamily="18" charset="0"/>
                <a:cs typeface="Times New Roman" panose="02020603050405020304" pitchFamily="18" charset="0"/>
              </a:rPr>
              <a:t>对</a:t>
            </a:r>
            <a:r>
              <a:rPr lang="en-US" altLang="zh-CN" sz="2400" dirty="0" err="1" smtClean="0">
                <a:latin typeface="Times New Roman" panose="02020603050405020304" pitchFamily="18" charset="0"/>
                <a:cs typeface="Times New Roman" panose="02020603050405020304" pitchFamily="18" charset="0"/>
              </a:rPr>
              <a:t>RhB</a:t>
            </a:r>
            <a:r>
              <a:rPr lang="zh-CN" altLang="en-US" sz="2400" dirty="0" smtClean="0">
                <a:latin typeface="Times New Roman" panose="02020603050405020304" pitchFamily="18" charset="0"/>
                <a:cs typeface="Times New Roman" panose="02020603050405020304" pitchFamily="18" charset="0"/>
              </a:rPr>
              <a:t>的降解率为</a:t>
            </a:r>
            <a:r>
              <a:rPr lang="en-US" altLang="zh-CN" sz="2400" dirty="0" smtClean="0">
                <a:solidFill>
                  <a:srgbClr val="FF0000"/>
                </a:solidFill>
                <a:latin typeface="Times New Roman" panose="02020603050405020304" pitchFamily="18" charset="0"/>
                <a:cs typeface="Times New Roman" panose="02020603050405020304" pitchFamily="18" charset="0"/>
              </a:rPr>
              <a:t>93.9%</a:t>
            </a:r>
            <a:r>
              <a:rPr lang="zh-CN" altLang="en-US" sz="2400" dirty="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M</a:t>
            </a:r>
            <a:r>
              <a:rPr lang="en-US" altLang="zh-CN" sz="2400" baseline="-25000" dirty="0" err="1" smtClean="0">
                <a:latin typeface="Times New Roman" panose="02020603050405020304" pitchFamily="18" charset="0"/>
                <a:cs typeface="Times New Roman" panose="02020603050405020304" pitchFamily="18" charset="0"/>
              </a:rPr>
              <a:t>s</a:t>
            </a:r>
            <a:r>
              <a:rPr lang="zh-CN" altLang="zh-CN" sz="2400" dirty="0" smtClean="0">
                <a:latin typeface="Times New Roman" panose="02020603050405020304" pitchFamily="18" charset="0"/>
                <a:cs typeface="Times New Roman" panose="02020603050405020304" pitchFamily="18" charset="0"/>
              </a:rPr>
              <a:t>为</a:t>
            </a:r>
            <a:r>
              <a:rPr lang="zh-CN" altLang="zh-CN" sz="2400" dirty="0">
                <a:latin typeface="Times New Roman" panose="02020603050405020304" pitchFamily="18" charset="0"/>
                <a:cs typeface="Times New Roman" panose="02020603050405020304" pitchFamily="18" charset="0"/>
              </a:rPr>
              <a:t>6.65emu</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cs typeface="Times New Roman" panose="02020603050405020304" pitchFamily="18" charset="0"/>
              </a:rPr>
              <a:t>g</a:t>
            </a:r>
            <a:r>
              <a:rPr lang="zh-CN" altLang="zh-CN" sz="2400" baseline="30000" dirty="0">
                <a:latin typeface="Times New Roman" panose="02020603050405020304" pitchFamily="18" charset="0"/>
                <a:cs typeface="Times New Roman" panose="02020603050405020304" pitchFamily="18" charset="0"/>
              </a:rPr>
              <a:t>-</a:t>
            </a:r>
            <a:r>
              <a:rPr lang="zh-CN" altLang="zh-CN" sz="2400" baseline="30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，重复</a:t>
            </a:r>
            <a:r>
              <a:rPr lang="zh-CN" altLang="zh-CN" sz="2400" dirty="0" smtClean="0">
                <a:latin typeface="Times New Roman" panose="02020603050405020304" pitchFamily="18" charset="0"/>
                <a:cs typeface="Times New Roman" panose="02020603050405020304" pitchFamily="18" charset="0"/>
              </a:rPr>
              <a:t>五次回收率</a:t>
            </a:r>
            <a:r>
              <a:rPr lang="zh-CN" altLang="zh-CN" sz="2400" dirty="0">
                <a:latin typeface="Times New Roman" panose="02020603050405020304" pitchFamily="18" charset="0"/>
                <a:cs typeface="Times New Roman" panose="02020603050405020304" pitchFamily="18" charset="0"/>
              </a:rPr>
              <a:t>平均为</a:t>
            </a:r>
            <a:r>
              <a:rPr lang="en-US" altLang="zh-CN" sz="2400" dirty="0">
                <a:solidFill>
                  <a:srgbClr val="FF0000"/>
                </a:solidFill>
                <a:latin typeface="Times New Roman" panose="02020603050405020304" pitchFamily="18" charset="0"/>
                <a:cs typeface="Times New Roman" panose="02020603050405020304" pitchFamily="18" charset="0"/>
              </a:rPr>
              <a:t>89</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且五次回收</a:t>
            </a:r>
            <a:r>
              <a:rPr lang="zh-CN" altLang="zh-CN" sz="2400" dirty="0" smtClean="0">
                <a:latin typeface="Times New Roman" panose="02020603050405020304" pitchFamily="18" charset="0"/>
                <a:cs typeface="Times New Roman" panose="02020603050405020304" pitchFamily="18" charset="0"/>
              </a:rPr>
              <a:t>后</a:t>
            </a:r>
            <a:r>
              <a:rPr lang="zh-CN" altLang="en-US" sz="2400" dirty="0" smtClean="0">
                <a:latin typeface="Times New Roman" panose="02020603050405020304" pitchFamily="18" charset="0"/>
                <a:cs typeface="Times New Roman" panose="02020603050405020304" pitchFamily="18" charset="0"/>
              </a:rPr>
              <a:t>对</a:t>
            </a:r>
            <a:r>
              <a:rPr lang="en-US" altLang="zh-CN" sz="2400" dirty="0" err="1" smtClean="0">
                <a:latin typeface="Times New Roman" panose="02020603050405020304" pitchFamily="18" charset="0"/>
                <a:cs typeface="Times New Roman" panose="02020603050405020304" pitchFamily="18" charset="0"/>
              </a:rPr>
              <a:t>RhB</a:t>
            </a:r>
            <a:r>
              <a:rPr lang="zh-CN" altLang="zh-CN" sz="2400" dirty="0">
                <a:latin typeface="Times New Roman" panose="02020603050405020304" pitchFamily="18" charset="0"/>
                <a:cs typeface="Times New Roman" panose="02020603050405020304" pitchFamily="18" charset="0"/>
              </a:rPr>
              <a:t>的降解率可达到</a:t>
            </a:r>
            <a:r>
              <a:rPr lang="en-US" altLang="zh-CN" sz="2400" dirty="0">
                <a:solidFill>
                  <a:srgbClr val="FF0000"/>
                </a:solidFill>
                <a:latin typeface="Times New Roman" panose="02020603050405020304" pitchFamily="18" charset="0"/>
                <a:cs typeface="Times New Roman" panose="02020603050405020304" pitchFamily="18" charset="0"/>
              </a:rPr>
              <a:t>76</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p>
          <a:p>
            <a:pPr>
              <a:lnSpc>
                <a:spcPct val="15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②</a:t>
            </a:r>
            <a:r>
              <a:rPr lang="zh-CN" altLang="zh-CN" sz="2400" dirty="0">
                <a:latin typeface="Times New Roman" panose="02020603050405020304" pitchFamily="18" charset="0"/>
                <a:cs typeface="Times New Roman" panose="02020603050405020304" pitchFamily="18" charset="0"/>
              </a:rPr>
              <a:t>采用浸渍焙烧法制备</a:t>
            </a:r>
            <a:r>
              <a:rPr lang="en-US" altLang="zh-CN" sz="2400" b="1" dirty="0" smtClean="0">
                <a:solidFill>
                  <a:schemeClr val="accent6"/>
                </a:solidFill>
                <a:latin typeface="Times New Roman" panose="02020603050405020304" pitchFamily="18" charset="0"/>
                <a:cs typeface="Times New Roman" panose="02020603050405020304" pitchFamily="18" charset="0"/>
              </a:rPr>
              <a:t>M-Z/M/B</a:t>
            </a:r>
            <a:r>
              <a:rPr lang="en-US" altLang="zh-CN" sz="2400" dirty="0" smtClean="0">
                <a:latin typeface="Times New Roman" panose="02020603050405020304" pitchFamily="18" charset="0"/>
                <a:cs typeface="Times New Roman" panose="02020603050405020304" pitchFamily="18" charset="0"/>
              </a:rPr>
              <a:t> (10:100) </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1.75h</a:t>
            </a:r>
            <a:r>
              <a:rPr lang="zh-CN" altLang="zh-CN" sz="2400" dirty="0">
                <a:latin typeface="Times New Roman" panose="02020603050405020304" pitchFamily="18" charset="0"/>
                <a:cs typeface="Times New Roman" panose="02020603050405020304" pitchFamily="18" charset="0"/>
              </a:rPr>
              <a:t>降解</a:t>
            </a:r>
            <a:r>
              <a:rPr lang="en-US" altLang="zh-CN" sz="2400" dirty="0">
                <a:solidFill>
                  <a:srgbClr val="FF0000"/>
                </a:solidFill>
                <a:latin typeface="Times New Roman" panose="02020603050405020304" pitchFamily="18" charset="0"/>
                <a:cs typeface="Times New Roman" panose="02020603050405020304" pitchFamily="18" charset="0"/>
              </a:rPr>
              <a:t>98.9%</a:t>
            </a:r>
            <a:r>
              <a:rPr lang="zh-CN" altLang="en-US"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M</a:t>
            </a:r>
            <a:r>
              <a:rPr lang="en-US" altLang="zh-CN" sz="2400" baseline="-25000" dirty="0" err="1" smtClean="0">
                <a:latin typeface="Times New Roman" panose="02020603050405020304" pitchFamily="18" charset="0"/>
                <a:cs typeface="Times New Roman" panose="02020603050405020304" pitchFamily="18" charset="0"/>
              </a:rPr>
              <a:t>s</a:t>
            </a:r>
            <a:r>
              <a:rPr lang="zh-CN" altLang="zh-CN"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6.95emu</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g</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重复</a:t>
            </a:r>
            <a:r>
              <a:rPr lang="zh-CN" altLang="zh-CN" sz="2400" dirty="0">
                <a:latin typeface="Times New Roman" panose="02020603050405020304" pitchFamily="18" charset="0"/>
                <a:cs typeface="Times New Roman" panose="02020603050405020304" pitchFamily="18" charset="0"/>
              </a:rPr>
              <a:t>五次回收率</a:t>
            </a:r>
            <a:r>
              <a:rPr lang="zh-CN" altLang="zh-CN" sz="2400" dirty="0" smtClean="0">
                <a:latin typeface="Times New Roman" panose="02020603050405020304" pitchFamily="18" charset="0"/>
                <a:cs typeface="Times New Roman" panose="02020603050405020304" pitchFamily="18" charset="0"/>
              </a:rPr>
              <a:t>平均</a:t>
            </a:r>
            <a:r>
              <a:rPr lang="zh-CN" altLang="zh-CN" sz="2400" dirty="0">
                <a:latin typeface="Times New Roman" panose="02020603050405020304" pitchFamily="18" charset="0"/>
                <a:cs typeface="Times New Roman" panose="02020603050405020304" pitchFamily="18" charset="0"/>
              </a:rPr>
              <a:t>为</a:t>
            </a:r>
            <a:r>
              <a:rPr lang="en-US" altLang="zh-CN" sz="2400" dirty="0">
                <a:solidFill>
                  <a:srgbClr val="FF0000"/>
                </a:solidFill>
                <a:latin typeface="Times New Roman" panose="02020603050405020304" pitchFamily="18" charset="0"/>
                <a:cs typeface="Times New Roman" panose="02020603050405020304" pitchFamily="18" charset="0"/>
              </a:rPr>
              <a:t>87%</a:t>
            </a:r>
            <a:r>
              <a:rPr lang="zh-CN"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且</a:t>
            </a:r>
            <a:r>
              <a:rPr lang="zh-CN" altLang="zh-CN" sz="2400" dirty="0">
                <a:latin typeface="Times New Roman" panose="02020603050405020304" pitchFamily="18" charset="0"/>
                <a:cs typeface="Times New Roman" panose="02020603050405020304" pitchFamily="18" charset="0"/>
              </a:rPr>
              <a:t>五次回收</a:t>
            </a:r>
            <a:r>
              <a:rPr lang="zh-CN" altLang="zh-CN" sz="2400" dirty="0" smtClean="0">
                <a:latin typeface="Times New Roman" panose="02020603050405020304" pitchFamily="18" charset="0"/>
                <a:cs typeface="Times New Roman" panose="02020603050405020304" pitchFamily="18" charset="0"/>
              </a:rPr>
              <a:t>后</a:t>
            </a:r>
            <a:r>
              <a:rPr lang="zh-CN" altLang="en-US" sz="2400" dirty="0" smtClean="0">
                <a:latin typeface="Times New Roman" panose="02020603050405020304" pitchFamily="18" charset="0"/>
                <a:cs typeface="Times New Roman" panose="02020603050405020304" pitchFamily="18" charset="0"/>
              </a:rPr>
              <a:t>对</a:t>
            </a:r>
            <a:r>
              <a:rPr lang="en-US" altLang="zh-CN" sz="2400" dirty="0" err="1" smtClean="0">
                <a:latin typeface="Times New Roman" panose="02020603050405020304" pitchFamily="18" charset="0"/>
                <a:cs typeface="Times New Roman" panose="02020603050405020304" pitchFamily="18" charset="0"/>
              </a:rPr>
              <a:t>RhB</a:t>
            </a:r>
            <a:r>
              <a:rPr lang="zh-CN" altLang="zh-CN" sz="2400" dirty="0">
                <a:latin typeface="Times New Roman" panose="02020603050405020304" pitchFamily="18" charset="0"/>
                <a:cs typeface="Times New Roman" panose="02020603050405020304" pitchFamily="18" charset="0"/>
              </a:rPr>
              <a:t>的降解率达到</a:t>
            </a:r>
            <a:r>
              <a:rPr lang="en-US" altLang="zh-CN" sz="2400" dirty="0">
                <a:solidFill>
                  <a:srgbClr val="FF0000"/>
                </a:solidFill>
                <a:latin typeface="Times New Roman" panose="02020603050405020304" pitchFamily="18" charset="0"/>
                <a:cs typeface="Times New Roman" panose="02020603050405020304" pitchFamily="18" charset="0"/>
              </a:rPr>
              <a:t>95.7%</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dirty="0" smtClean="0"/>
              <a:t>32</a:t>
            </a:r>
            <a:endParaRPr lang="zh-CN" altLang="en-US" dirty="0"/>
          </a:p>
        </p:txBody>
      </p:sp>
    </p:spTree>
    <p:extLst>
      <p:ext uri="{BB962C8B-B14F-4D97-AF65-F5344CB8AC3E}">
        <p14:creationId xmlns:p14="http://schemas.microsoft.com/office/powerpoint/2010/main" xmlns="" val="31205997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35"/>
          <p:cNvGrpSpPr>
            <a:grpSpLocks/>
          </p:cNvGrpSpPr>
          <p:nvPr/>
        </p:nvGrpSpPr>
        <p:grpSpPr bwMode="auto">
          <a:xfrm flipV="1">
            <a:off x="685801" y="749508"/>
            <a:ext cx="10946498" cy="108000"/>
            <a:chOff x="0" y="720"/>
            <a:chExt cx="4381" cy="11"/>
          </a:xfrm>
        </p:grpSpPr>
        <p:sp>
          <p:nvSpPr>
            <p:cNvPr id="29"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34"/>
            <p:cNvSpPr>
              <a:spLocks noChangeShapeType="1"/>
            </p:cNvSpPr>
            <p:nvPr/>
          </p:nvSpPr>
          <p:spPr bwMode="auto">
            <a:xfrm flipV="1">
              <a:off x="3847" y="731"/>
              <a:ext cx="534"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51" name="TextBox 12"/>
          <p:cNvSpPr>
            <a:spLocks noChangeArrowheads="1"/>
          </p:cNvSpPr>
          <p:nvPr/>
        </p:nvSpPr>
        <p:spPr bwMode="auto">
          <a:xfrm>
            <a:off x="572639" y="311400"/>
            <a:ext cx="210185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4.</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结论与建议</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13"/>
          <p:cNvSpPr>
            <a:spLocks noChangeArrowheads="1"/>
          </p:cNvSpPr>
          <p:nvPr/>
        </p:nvSpPr>
        <p:spPr bwMode="auto">
          <a:xfrm>
            <a:off x="8895806" y="324427"/>
            <a:ext cx="28027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1800" b="1" dirty="0" smtClean="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4.2</a:t>
            </a:r>
            <a:r>
              <a:rPr lang="en-US" altLang="zh-CN" sz="1800" b="1"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smtClean="0">
                <a:latin typeface="微软雅黑" panose="020B0503020204020204" pitchFamily="34" charset="-122"/>
                <a:ea typeface="微软雅黑" panose="020B0503020204020204" pitchFamily="34" charset="-122"/>
                <a:sym typeface="微软雅黑" panose="020B0503020204020204" pitchFamily="34" charset="-122"/>
              </a:rPr>
              <a:t>建议</a:t>
            </a:r>
            <a:endParaRPr lang="zh-CN" altLang="en-US" sz="1800" dirty="0">
              <a:latin typeface="微软雅黑" panose="020B0503020204020204" pitchFamily="34" charset="-122"/>
              <a:ea typeface="微软雅黑" panose="020B0503020204020204" pitchFamily="34" charset="-122"/>
            </a:endParaRPr>
          </a:p>
        </p:txBody>
      </p:sp>
      <p:sp>
        <p:nvSpPr>
          <p:cNvPr id="11" name="Rectangle 1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6"/>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533514" y="1378666"/>
            <a:ext cx="11248572" cy="4524315"/>
          </a:xfrm>
          <a:prstGeom prst="rect">
            <a:avLst/>
          </a:prstGeom>
          <a:noFill/>
        </p:spPr>
        <p:txBody>
          <a:bodyPr wrap="square" rtlCol="0">
            <a:spAutoFit/>
          </a:bodyPr>
          <a:lstStyle/>
          <a:p>
            <a:pPr>
              <a:lnSpc>
                <a:spcPct val="200000"/>
              </a:lnSpc>
            </a:pP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①</a:t>
            </a:r>
            <a:r>
              <a:rPr lang="zh-CN" altLang="zh-CN" sz="2400" dirty="0">
                <a:latin typeface="Times New Roman" panose="02020603050405020304" pitchFamily="18" charset="0"/>
                <a:cs typeface="Times New Roman" panose="02020603050405020304" pitchFamily="18" charset="0"/>
              </a:rPr>
              <a:t>因为复合磁性催化剂对</a:t>
            </a:r>
            <a:r>
              <a:rPr lang="en-US" altLang="zh-CN" sz="2400" dirty="0" err="1">
                <a:latin typeface="Times New Roman" panose="02020603050405020304" pitchFamily="18" charset="0"/>
                <a:cs typeface="Times New Roman" panose="02020603050405020304" pitchFamily="18" charset="0"/>
              </a:rPr>
              <a:t>RhB</a:t>
            </a:r>
            <a:r>
              <a:rPr lang="zh-CN" altLang="zh-CN" sz="2400" dirty="0">
                <a:latin typeface="Times New Roman" panose="02020603050405020304" pitchFamily="18" charset="0"/>
                <a:cs typeface="Times New Roman" panose="02020603050405020304" pitchFamily="18" charset="0"/>
              </a:rPr>
              <a:t>的降解效果很好，所以可以进一步研究其对其它污染物的降解情况；</a:t>
            </a:r>
          </a:p>
          <a:p>
            <a:pPr>
              <a:lnSpc>
                <a:spcPct val="200000"/>
              </a:lnSpc>
            </a:pP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②</a:t>
            </a:r>
            <a:r>
              <a:rPr lang="zh-CN" altLang="zh-CN" sz="2400" dirty="0">
                <a:latin typeface="Times New Roman" panose="02020603050405020304" pitchFamily="18" charset="0"/>
                <a:cs typeface="Times New Roman" panose="02020603050405020304" pitchFamily="18" charset="0"/>
              </a:rPr>
              <a:t>为了</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可以</a:t>
            </a:r>
            <a:r>
              <a:rPr lang="zh-CN" altLang="zh-CN" sz="2400" dirty="0">
                <a:latin typeface="Times New Roman" panose="02020603050405020304" pitchFamily="18" charset="0"/>
                <a:cs typeface="Times New Roman" panose="02020603050405020304" pitchFamily="18" charset="0"/>
              </a:rPr>
              <a:t>得到更好地负载效果，可以尝试用其它的方法来制备粒径更小的</a:t>
            </a:r>
            <a:r>
              <a:rPr lang="en-US" altLang="zh-CN" sz="2400" dirty="0" smtClean="0">
                <a:latin typeface="Times New Roman" panose="02020603050405020304" pitchFamily="18" charset="0"/>
                <a:cs typeface="Times New Roman" panose="02020603050405020304" pitchFamily="18" charset="0"/>
              </a:rPr>
              <a:t>M-Z</a:t>
            </a:r>
            <a:r>
              <a:rPr lang="zh-CN" altLang="zh-CN"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a:lnSpc>
                <a:spcPct val="200000"/>
              </a:lnSpc>
            </a:pP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③</a:t>
            </a:r>
            <a:r>
              <a:rPr lang="zh-CN" altLang="zh-CN" sz="2400" dirty="0">
                <a:latin typeface="Times New Roman" panose="02020603050405020304" pitchFamily="18" charset="0"/>
                <a:cs typeface="Times New Roman" panose="02020603050405020304" pitchFamily="18" charset="0"/>
              </a:rPr>
              <a:t>由于时间和条件的限制，对</a:t>
            </a:r>
            <a:r>
              <a:rPr lang="en-US" altLang="zh-CN" sz="2400" dirty="0" err="1">
                <a:latin typeface="Times New Roman" panose="02020603050405020304" pitchFamily="18" charset="0"/>
                <a:cs typeface="Times New Roman" panose="02020603050405020304" pitchFamily="18" charset="0"/>
              </a:rPr>
              <a:t>RhB</a:t>
            </a:r>
            <a:r>
              <a:rPr lang="zh-CN" altLang="zh-CN" sz="2400" dirty="0">
                <a:latin typeface="Times New Roman" panose="02020603050405020304" pitchFamily="18" charset="0"/>
                <a:cs typeface="Times New Roman" panose="02020603050405020304" pitchFamily="18" charset="0"/>
              </a:rPr>
              <a:t>的降解只停留在定性上，可以在定量上进行更深入的研究</a:t>
            </a:r>
            <a:r>
              <a:rPr lang="zh-CN"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dirty="0" smtClean="0"/>
              <a:t>34</a:t>
            </a:r>
            <a:endParaRPr lang="zh-CN" altLang="en-US" dirty="0"/>
          </a:p>
        </p:txBody>
      </p:sp>
    </p:spTree>
    <p:extLst>
      <p:ext uri="{BB962C8B-B14F-4D97-AF65-F5344CB8AC3E}">
        <p14:creationId xmlns:p14="http://schemas.microsoft.com/office/powerpoint/2010/main" xmlns="" val="196208971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flipH="1" flipV="1">
            <a:off x="1263500" y="4023306"/>
            <a:ext cx="9792000" cy="46037"/>
          </a:xfrm>
          <a:prstGeom prst="rect">
            <a:avLst/>
          </a:prstGeom>
          <a:solidFill>
            <a:schemeClr val="accent5">
              <a:lumMod val="75000"/>
            </a:schemeClr>
          </a:solidFill>
          <a:ln w="57150">
            <a:solidFill>
              <a:srgbClr val="92D050"/>
            </a:solidFill>
          </a:ln>
          <a:effectLst/>
          <a:extLst/>
        </p:spPr>
        <p:txBody>
          <a:bodyPr/>
          <a:lstStyle>
            <a:lvl1pPr>
              <a:defRPr sz="1400">
                <a:solidFill>
                  <a:schemeClr val="bg1"/>
                </a:solidFill>
                <a:latin typeface="Times New Roman" panose="02020603050405020304" pitchFamily="18" charset="0"/>
                <a:ea typeface="Gulim" panose="020B0600000101010101" pitchFamily="34" charset="-127"/>
              </a:defRPr>
            </a:lvl1pPr>
            <a:lvl2pPr marL="742950" indent="-285750">
              <a:defRPr sz="1400">
                <a:solidFill>
                  <a:schemeClr val="bg1"/>
                </a:solidFill>
                <a:latin typeface="Times New Roman" panose="02020603050405020304" pitchFamily="18" charset="0"/>
                <a:ea typeface="Gulim" panose="020B0600000101010101" pitchFamily="34" charset="-127"/>
              </a:defRPr>
            </a:lvl2pPr>
            <a:lvl3pPr marL="1143000" indent="-228600">
              <a:defRPr sz="1400">
                <a:solidFill>
                  <a:schemeClr val="bg1"/>
                </a:solidFill>
                <a:latin typeface="Times New Roman" panose="02020603050405020304" pitchFamily="18" charset="0"/>
                <a:ea typeface="Gulim" panose="020B0600000101010101" pitchFamily="34" charset="-127"/>
              </a:defRPr>
            </a:lvl3pPr>
            <a:lvl4pPr marL="1600200" indent="-228600">
              <a:defRPr sz="1400">
                <a:solidFill>
                  <a:schemeClr val="bg1"/>
                </a:solidFill>
                <a:latin typeface="Times New Roman" panose="02020603050405020304" pitchFamily="18" charset="0"/>
                <a:ea typeface="Gulim" panose="020B0600000101010101" pitchFamily="34" charset="-127"/>
              </a:defRPr>
            </a:lvl4pPr>
            <a:lvl5pPr marL="2057400" indent="-228600">
              <a:defRPr sz="1400">
                <a:solidFill>
                  <a:schemeClr val="bg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9pPr>
          </a:lstStyle>
          <a:p>
            <a:pPr algn="ctr" eaLnBrk="1" hangingPunct="1">
              <a:defRPr/>
            </a:pPr>
            <a:endParaRPr lang="zh-CN" altLang="en-US" smtClean="0">
              <a:effectLst>
                <a:outerShdw blurRad="38100" dist="38100" dir="2700000" algn="tl">
                  <a:srgbClr val="000000"/>
                </a:outerShdw>
              </a:effectLst>
            </a:endParaRPr>
          </a:p>
        </p:txBody>
      </p:sp>
      <p:sp>
        <p:nvSpPr>
          <p:cNvPr id="2" name="文本框 1"/>
          <p:cNvSpPr txBox="1"/>
          <p:nvPr/>
        </p:nvSpPr>
        <p:spPr>
          <a:xfrm>
            <a:off x="1409701" y="2161310"/>
            <a:ext cx="9139376" cy="1569660"/>
          </a:xfrm>
          <a:prstGeom prst="rect">
            <a:avLst/>
          </a:prstGeom>
          <a:noFill/>
        </p:spPr>
        <p:txBody>
          <a:bodyPr wrap="square" rtlCol="0">
            <a:spAutoFit/>
          </a:bodyPr>
          <a:lstStyle/>
          <a:p>
            <a:r>
              <a:rPr lang="en-US" altLang="zh-CN" sz="9600" dirty="0" smtClean="0">
                <a:latin typeface="Times New Roman" panose="02020603050405020304" pitchFamily="18" charset="0"/>
                <a:cs typeface="Times New Roman" panose="02020603050405020304" pitchFamily="18" charset="0"/>
              </a:rPr>
              <a:t>THANK   YOU  !</a:t>
            </a:r>
            <a:endParaRPr lang="zh-CN" altLang="en-US" sz="9600" dirty="0">
              <a:latin typeface="Times New Roman" panose="02020603050405020304" pitchFamily="18" charset="0"/>
              <a:cs typeface="Times New Roman" panose="02020603050405020304" pitchFamily="18" charset="0"/>
            </a:endParaRPr>
          </a:p>
        </p:txBody>
      </p:sp>
      <p:sp>
        <p:nvSpPr>
          <p:cNvPr id="11" name="矩形 10"/>
          <p:cNvSpPr/>
          <p:nvPr/>
        </p:nvSpPr>
        <p:spPr bwMode="auto">
          <a:xfrm flipH="1" flipV="1">
            <a:off x="1263500" y="4028523"/>
            <a:ext cx="9792000" cy="46037"/>
          </a:xfrm>
          <a:prstGeom prst="rect">
            <a:avLst/>
          </a:prstGeom>
          <a:solidFill>
            <a:schemeClr val="accent5">
              <a:lumMod val="75000"/>
            </a:schemeClr>
          </a:solidFill>
          <a:ln w="57150">
            <a:solidFill>
              <a:schemeClr val="tx1"/>
            </a:solidFill>
          </a:ln>
          <a:effectLst/>
          <a:extLst/>
        </p:spPr>
        <p:txBody>
          <a:bodyPr/>
          <a:lstStyle>
            <a:lvl1pPr>
              <a:defRPr sz="1400">
                <a:solidFill>
                  <a:schemeClr val="bg1"/>
                </a:solidFill>
                <a:latin typeface="Times New Roman" panose="02020603050405020304" pitchFamily="18" charset="0"/>
                <a:ea typeface="Gulim" panose="020B0600000101010101" pitchFamily="34" charset="-127"/>
              </a:defRPr>
            </a:lvl1pPr>
            <a:lvl2pPr marL="742950" indent="-285750">
              <a:defRPr sz="1400">
                <a:solidFill>
                  <a:schemeClr val="bg1"/>
                </a:solidFill>
                <a:latin typeface="Times New Roman" panose="02020603050405020304" pitchFamily="18" charset="0"/>
                <a:ea typeface="Gulim" panose="020B0600000101010101" pitchFamily="34" charset="-127"/>
              </a:defRPr>
            </a:lvl2pPr>
            <a:lvl3pPr marL="1143000" indent="-228600">
              <a:defRPr sz="1400">
                <a:solidFill>
                  <a:schemeClr val="bg1"/>
                </a:solidFill>
                <a:latin typeface="Times New Roman" panose="02020603050405020304" pitchFamily="18" charset="0"/>
                <a:ea typeface="Gulim" panose="020B0600000101010101" pitchFamily="34" charset="-127"/>
              </a:defRPr>
            </a:lvl3pPr>
            <a:lvl4pPr marL="1600200" indent="-228600">
              <a:defRPr sz="1400">
                <a:solidFill>
                  <a:schemeClr val="bg1"/>
                </a:solidFill>
                <a:latin typeface="Times New Roman" panose="02020603050405020304" pitchFamily="18" charset="0"/>
                <a:ea typeface="Gulim" panose="020B0600000101010101" pitchFamily="34" charset="-127"/>
              </a:defRPr>
            </a:lvl4pPr>
            <a:lvl5pPr marL="2057400" indent="-228600">
              <a:defRPr sz="1400">
                <a:solidFill>
                  <a:schemeClr val="bg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9pPr>
          </a:lstStyle>
          <a:p>
            <a:pPr algn="ctr" eaLnBrk="1" hangingPunct="1">
              <a:defRPr/>
            </a:pPr>
            <a:endParaRPr lang="zh-CN" altLang="en-US" smtClean="0">
              <a:effectLst>
                <a:outerShdw blurRad="38100" dist="38100" dir="2700000" algn="tl">
                  <a:srgbClr val="000000"/>
                </a:outerShdw>
              </a:effectLst>
            </a:endParaRPr>
          </a:p>
        </p:txBody>
      </p:sp>
      <p:sp>
        <p:nvSpPr>
          <p:cNvPr id="12" name="文本框 11"/>
          <p:cNvSpPr txBox="1"/>
          <p:nvPr/>
        </p:nvSpPr>
        <p:spPr>
          <a:xfrm>
            <a:off x="2843526" y="4235553"/>
            <a:ext cx="6631948" cy="1323439"/>
          </a:xfrm>
          <a:prstGeom prst="rect">
            <a:avLst/>
          </a:prstGeom>
          <a:noFill/>
        </p:spPr>
        <p:txBody>
          <a:bodyPr wrap="square" rtlCol="0">
            <a:spAutoFit/>
          </a:bodyPr>
          <a:lstStyle/>
          <a:p>
            <a:r>
              <a:rPr lang="zh-CN" altLang="en-US" sz="8000" dirty="0" smtClean="0">
                <a:latin typeface="Times New Roman" panose="02020603050405020304" pitchFamily="18" charset="0"/>
                <a:cs typeface="Times New Roman" panose="02020603050405020304" pitchFamily="18" charset="0"/>
              </a:rPr>
              <a:t>敬请批评指正</a:t>
            </a:r>
            <a:r>
              <a:rPr lang="en-US" altLang="zh-CN" sz="8000" dirty="0" smtClean="0">
                <a:latin typeface="Times New Roman" panose="02020603050405020304" pitchFamily="18" charset="0"/>
                <a:cs typeface="Times New Roman" panose="02020603050405020304" pitchFamily="18" charset="0"/>
              </a:rPr>
              <a:t>!</a:t>
            </a:r>
            <a:endParaRPr lang="zh-CN" altLang="en-US" sz="8000" dirty="0">
              <a:latin typeface="Times New Roman" panose="02020603050405020304" pitchFamily="18" charset="0"/>
              <a:cs typeface="Times New Roman" panose="02020603050405020304" pitchFamily="18" charset="0"/>
            </a:endParaRPr>
          </a:p>
        </p:txBody>
      </p:sp>
      <p:sp>
        <p:nvSpPr>
          <p:cNvPr id="3" name="页脚占位符 2"/>
          <p:cNvSpPr>
            <a:spLocks noGrp="1"/>
          </p:cNvSpPr>
          <p:nvPr>
            <p:ph type="ftr" sz="quarter" idx="11"/>
          </p:nvPr>
        </p:nvSpPr>
        <p:spPr/>
        <p:txBody>
          <a:bodyPr/>
          <a:lstStyle/>
          <a:p>
            <a:pPr>
              <a:defRPr/>
            </a:pPr>
            <a:r>
              <a:rPr lang="en-US" altLang="zh-CN" dirty="0" smtClean="0"/>
              <a:t>35</a:t>
            </a:r>
            <a:endParaRPr lang="zh-CN" altLang="en-US" dirty="0"/>
          </a:p>
        </p:txBody>
      </p:sp>
    </p:spTree>
    <p:extLst>
      <p:ext uri="{BB962C8B-B14F-4D97-AF65-F5344CB8AC3E}">
        <p14:creationId xmlns:p14="http://schemas.microsoft.com/office/powerpoint/2010/main" xmlns="" val="34559460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250"/>
                                  </p:stCondLst>
                                  <p:iterate type="lt">
                                    <p:tmPct val="4000"/>
                                  </p:iterate>
                                  <p:childTnLst>
                                    <p:set>
                                      <p:cBhvr override="childStyle">
                                        <p:cTn id="6" dur="750" fill="hold"/>
                                        <p:tgtEl>
                                          <p:spTgt spid="2">
                                            <p:txEl>
                                              <p:pRg st="0" end="0"/>
                                            </p:txEl>
                                          </p:spTgt>
                                        </p:tgtEl>
                                        <p:attrNameLst>
                                          <p:attrName>style.color</p:attrName>
                                        </p:attrNameLst>
                                      </p:cBhvr>
                                      <p:to>
                                        <p:clrVal>
                                          <a:srgbClr val="FF0000"/>
                                        </p:clrVal>
                                      </p:to>
                                    </p:set>
                                    <p:set>
                                      <p:cBhvr>
                                        <p:cTn id="7" dur="750" fill="hold"/>
                                        <p:tgtEl>
                                          <p:spTgt spid="2">
                                            <p:txEl>
                                              <p:pRg st="0" end="0"/>
                                            </p:txEl>
                                          </p:spTgt>
                                        </p:tgtEl>
                                        <p:attrNameLst>
                                          <p:attrName>fillcolor</p:attrName>
                                        </p:attrNameLst>
                                      </p:cBhvr>
                                      <p:to>
                                        <p:clrVal>
                                          <a:srgbClr val="FF0000"/>
                                        </p:clrVal>
                                      </p:to>
                                    </p:set>
                                    <p:set>
                                      <p:cBhvr>
                                        <p:cTn id="8" dur="750" fill="hold"/>
                                        <p:tgtEl>
                                          <p:spTgt spid="2">
                                            <p:txEl>
                                              <p:pRg st="0" end="0"/>
                                            </p:txEl>
                                          </p:spTgt>
                                        </p:tgtEl>
                                        <p:attrNameLst>
                                          <p:attrName>fill.type</p:attrName>
                                        </p:attrNameLst>
                                      </p:cBhvr>
                                      <p:to>
                                        <p:strVal val="solid"/>
                                      </p:to>
                                    </p:set>
                                  </p:childTnLst>
                                </p:cTn>
                              </p:par>
                              <p:par>
                                <p:cTn id="9" presetID="22" presetClass="exit" presetSubtype="8" fill="hold" grpId="0" nodeType="withEffect">
                                  <p:stCondLst>
                                    <p:cond delay="250"/>
                                  </p:stCondLst>
                                  <p:childTnLst>
                                    <p:animEffect transition="out" filter="wipe(left)">
                                      <p:cBhvr>
                                        <p:cTn id="10" dur="750"/>
                                        <p:tgtEl>
                                          <p:spTgt spid="11"/>
                                        </p:tgtEl>
                                      </p:cBhvr>
                                    </p:animEffect>
                                    <p:set>
                                      <p:cBhvr>
                                        <p:cTn id="11" dur="1" fill="hold">
                                          <p:stCondLst>
                                            <p:cond delay="749"/>
                                          </p:stCondLst>
                                        </p:cTn>
                                        <p:tgtEl>
                                          <p:spTgt spid="11"/>
                                        </p:tgtEl>
                                        <p:attrNameLst>
                                          <p:attrName>style.visibility</p:attrName>
                                        </p:attrNameLst>
                                      </p:cBhvr>
                                      <p:to>
                                        <p:strVal val="hidden"/>
                                      </p:to>
                                    </p:set>
                                  </p:childTnLst>
                                </p:cTn>
                              </p:par>
                              <p:par>
                                <p:cTn id="12" presetID="16" presetClass="emph" presetSubtype="0" fill="hold" nodeType="withEffect">
                                  <p:stCondLst>
                                    <p:cond delay="250"/>
                                  </p:stCondLst>
                                  <p:iterate type="lt">
                                    <p:tmPct val="4000"/>
                                  </p:iterate>
                                  <p:childTnLst>
                                    <p:set>
                                      <p:cBhvr override="childStyle">
                                        <p:cTn id="13" dur="750" fill="hold"/>
                                        <p:tgtEl>
                                          <p:spTgt spid="12">
                                            <p:txEl>
                                              <p:pRg st="0" end="0"/>
                                            </p:txEl>
                                          </p:spTgt>
                                        </p:tgtEl>
                                        <p:attrNameLst>
                                          <p:attrName>style.color</p:attrName>
                                        </p:attrNameLst>
                                      </p:cBhvr>
                                      <p:to>
                                        <p:clrVal>
                                          <a:schemeClr val="hlink"/>
                                        </p:clrVal>
                                      </p:to>
                                    </p:set>
                                    <p:set>
                                      <p:cBhvr>
                                        <p:cTn id="14" dur="750" fill="hold"/>
                                        <p:tgtEl>
                                          <p:spTgt spid="12">
                                            <p:txEl>
                                              <p:pRg st="0" end="0"/>
                                            </p:txEl>
                                          </p:spTgt>
                                        </p:tgtEl>
                                        <p:attrNameLst>
                                          <p:attrName>fillcolor</p:attrName>
                                        </p:attrNameLst>
                                      </p:cBhvr>
                                      <p:to>
                                        <p:clrVal>
                                          <a:schemeClr val="hlink"/>
                                        </p:clrVal>
                                      </p:to>
                                    </p:set>
                                    <p:set>
                                      <p:cBhvr>
                                        <p:cTn id="15" dur="750" fill="hold"/>
                                        <p:tgtEl>
                                          <p:spTgt spid="1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7" y="218252"/>
            <a:ext cx="115127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绪论</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066" name="TextBox 13"/>
          <p:cNvSpPr>
            <a:spLocks noChangeArrowheads="1"/>
          </p:cNvSpPr>
          <p:nvPr/>
        </p:nvSpPr>
        <p:spPr bwMode="auto">
          <a:xfrm>
            <a:off x="8419605" y="295399"/>
            <a:ext cx="322613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spcBef>
                <a:spcPct val="0"/>
              </a:spcBef>
              <a:buFontTx/>
              <a:buNone/>
            </a:pP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2000" dirty="0">
              <a:latin typeface="微软雅黑" panose="020B0503020204020204" pitchFamily="34" charset="-122"/>
              <a:ea typeface="微软雅黑" panose="020B0503020204020204" pitchFamily="34" charset="-122"/>
            </a:endParaRPr>
          </a:p>
        </p:txBody>
      </p:sp>
      <p:grpSp>
        <p:nvGrpSpPr>
          <p:cNvPr id="18" name="Group 35"/>
          <p:cNvGrpSpPr>
            <a:grpSpLocks/>
          </p:cNvGrpSpPr>
          <p:nvPr/>
        </p:nvGrpSpPr>
        <p:grpSpPr bwMode="auto">
          <a:xfrm flipV="1">
            <a:off x="685801" y="749508"/>
            <a:ext cx="10944000" cy="108000"/>
            <a:chOff x="0" y="720"/>
            <a:chExt cx="4380" cy="11"/>
          </a:xfrm>
        </p:grpSpPr>
        <p:sp>
          <p:nvSpPr>
            <p:cNvPr id="19"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34"/>
            <p:cNvSpPr>
              <a:spLocks noChangeShapeType="1"/>
            </p:cNvSpPr>
            <p:nvPr/>
          </p:nvSpPr>
          <p:spPr bwMode="auto">
            <a:xfrm>
              <a:off x="3634" y="731"/>
              <a:ext cx="745"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5" name="Text Box 6"/>
          <p:cNvSpPr txBox="1">
            <a:spLocks noChangeArrowheads="1"/>
          </p:cNvSpPr>
          <p:nvPr/>
        </p:nvSpPr>
        <p:spPr bwMode="auto">
          <a:xfrm>
            <a:off x="843147" y="1019509"/>
            <a:ext cx="9858719" cy="1241091"/>
          </a:xfrm>
          <a:prstGeom prst="rect">
            <a:avLst/>
          </a:prstGeom>
          <a:noFill/>
          <a:ln>
            <a:noFill/>
          </a:ln>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6350" eaLnBrk="0" hangingPunct="0">
              <a:defRPr kumimoji="1" sz="2400">
                <a:solidFill>
                  <a:schemeClr val="tx1"/>
                </a:solidFill>
                <a:latin typeface="Gulim" pitchFamily="34" charset="-127"/>
                <a:ea typeface="Gulim" pitchFamily="34" charset="-127"/>
              </a:defRPr>
            </a:lvl1pPr>
            <a:lvl2pPr marL="742950" indent="-285750" eaLnBrk="0" hangingPunct="0">
              <a:defRPr kumimoji="1" sz="2400">
                <a:solidFill>
                  <a:schemeClr val="tx1"/>
                </a:solidFill>
                <a:latin typeface="Gulim" pitchFamily="34" charset="-127"/>
                <a:ea typeface="Gulim" pitchFamily="34" charset="-127"/>
              </a:defRPr>
            </a:lvl2pPr>
            <a:lvl3pPr marL="1143000" indent="-228600" eaLnBrk="0" hangingPunct="0">
              <a:defRPr kumimoji="1" sz="2400">
                <a:solidFill>
                  <a:schemeClr val="tx1"/>
                </a:solidFill>
                <a:latin typeface="Gulim" pitchFamily="34" charset="-127"/>
                <a:ea typeface="Gulim" pitchFamily="34" charset="-127"/>
              </a:defRPr>
            </a:lvl3pPr>
            <a:lvl4pPr marL="1600200" indent="-228600" eaLnBrk="0" hangingPunct="0">
              <a:defRPr kumimoji="1" sz="2400">
                <a:solidFill>
                  <a:schemeClr val="tx1"/>
                </a:solidFill>
                <a:latin typeface="Gulim" pitchFamily="34" charset="-127"/>
                <a:ea typeface="Gulim" pitchFamily="34" charset="-127"/>
              </a:defRPr>
            </a:lvl4pPr>
            <a:lvl5pPr marL="2057400" indent="-228600" eaLnBrk="0" hangingPunct="0">
              <a:defRPr kumimoji="1"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sz="2400">
                <a:solidFill>
                  <a:schemeClr val="tx1"/>
                </a:solidFill>
                <a:latin typeface="Gulim" pitchFamily="34" charset="-127"/>
                <a:ea typeface="Gulim" pitchFamily="34" charset="-127"/>
              </a:defRPr>
            </a:lvl9pPr>
          </a:lstStyle>
          <a:p>
            <a:r>
              <a:rPr lang="en-US" altLang="zh-CN" sz="2000" dirty="0" smtClean="0">
                <a:latin typeface="+mn-ea"/>
                <a:ea typeface="+mn-ea"/>
              </a:rPr>
              <a:t>   </a:t>
            </a:r>
            <a:r>
              <a:rPr lang="zh-CN" altLang="zh-CN" sz="2000" dirty="0" smtClean="0">
                <a:latin typeface="+mn-ea"/>
                <a:ea typeface="+mn-ea"/>
              </a:rPr>
              <a:t>随着计算机科学技术的不断发展，人工智能的概念被提了出来，使得计算机可以在很多场景上代替人类。机器视觉就是人工智能的一个主要应用领域，其主要目标便是通过对图像的处理和分析，模拟人类的视觉识别能力并做出相应的判断。</a:t>
            </a:r>
          </a:p>
        </p:txBody>
      </p:sp>
      <p:sp>
        <p:nvSpPr>
          <p:cNvPr id="17" name="矩形 16"/>
          <p:cNvSpPr/>
          <p:nvPr/>
        </p:nvSpPr>
        <p:spPr>
          <a:xfrm>
            <a:off x="838200" y="2133601"/>
            <a:ext cx="9922934" cy="1077218"/>
          </a:xfrm>
          <a:prstGeom prst="rect">
            <a:avLst/>
          </a:prstGeom>
        </p:spPr>
        <p:txBody>
          <a:bodyPr wrap="square">
            <a:spAutoFit/>
          </a:bodyPr>
          <a:lstStyle/>
          <a:p>
            <a:r>
              <a:rPr lang="en-US" altLang="zh-CN" sz="2400" dirty="0" smtClean="0"/>
              <a:t>     </a:t>
            </a:r>
            <a:r>
              <a:rPr kumimoji="1" lang="zh-CN" altLang="zh-CN" sz="2000" dirty="0" smtClean="0">
                <a:latin typeface="+mn-ea"/>
              </a:rPr>
              <a:t>我</a:t>
            </a:r>
            <a:r>
              <a:rPr kumimoji="1" lang="zh-CN" altLang="zh-CN" sz="2000" dirty="0" smtClean="0">
                <a:latin typeface="+mn-ea"/>
              </a:rPr>
              <a:t>国的汽车保有量增长迅速，相应的交通事故也不断增长，交通事故的主要原因也是人为疏忽导致，行人检测装置检测到行人时就会提醒司机或者自动采取制动措施，从而避免交通事故的发生。</a:t>
            </a:r>
            <a:endParaRPr kumimoji="1" lang="zh-CN" altLang="en-US" sz="2000" dirty="0" smtClean="0">
              <a:latin typeface="+mn-ea"/>
            </a:endParaRPr>
          </a:p>
        </p:txBody>
      </p:sp>
      <p:sp>
        <p:nvSpPr>
          <p:cNvPr id="16" name="TextBox 1"/>
          <p:cNvSpPr txBox="1"/>
          <p:nvPr/>
        </p:nvSpPr>
        <p:spPr>
          <a:xfrm>
            <a:off x="4749800" y="5968206"/>
            <a:ext cx="2819400" cy="369332"/>
          </a:xfrm>
          <a:prstGeom prst="rect">
            <a:avLst/>
          </a:prstGeom>
          <a:noFill/>
        </p:spPr>
        <p:txBody>
          <a:bodyPr wrap="square" rtlCol="0">
            <a:spAutoFit/>
          </a:bodyPr>
          <a:lstStyle/>
          <a:p>
            <a:r>
              <a:rPr lang="en-US" altLang="zh-CN" dirty="0" smtClean="0">
                <a:latin typeface="Times New Roman" pitchFamily="18" charset="0"/>
                <a:ea typeface="宋体" pitchFamily="2" charset="-122"/>
              </a:rPr>
              <a:t>ADAS</a:t>
            </a:r>
            <a:r>
              <a:rPr lang="zh-CN" altLang="en-US" dirty="0" smtClean="0">
                <a:latin typeface="Times New Roman" pitchFamily="18" charset="0"/>
                <a:ea typeface="宋体" pitchFamily="2" charset="-122"/>
              </a:rPr>
              <a:t>行人检测效果图</a:t>
            </a:r>
            <a:endParaRPr lang="zh-CN" altLang="en-US" dirty="0">
              <a:latin typeface="Times New Roman" pitchFamily="18" charset="0"/>
              <a:ea typeface="宋体" pitchFamily="2" charset="-122"/>
            </a:endParaRPr>
          </a:p>
        </p:txBody>
      </p:sp>
      <p:sp>
        <p:nvSpPr>
          <p:cNvPr id="4" name="页脚占位符 3"/>
          <p:cNvSpPr>
            <a:spLocks noGrp="1"/>
          </p:cNvSpPr>
          <p:nvPr>
            <p:ph type="ftr" sz="quarter" idx="11"/>
          </p:nvPr>
        </p:nvSpPr>
        <p:spPr/>
        <p:txBody>
          <a:bodyPr/>
          <a:lstStyle/>
          <a:p>
            <a:pPr>
              <a:defRPr/>
            </a:pPr>
            <a:r>
              <a:rPr lang="en-US" altLang="zh-CN" dirty="0" smtClean="0"/>
              <a:t>2</a:t>
            </a:r>
            <a:endParaRPr lang="zh-CN" altLang="en-US" dirty="0"/>
          </a:p>
        </p:txBody>
      </p:sp>
      <p:pic>
        <p:nvPicPr>
          <p:cNvPr id="14" name="图片 13" descr="2.jpg"/>
          <p:cNvPicPr/>
          <p:nvPr/>
        </p:nvPicPr>
        <p:blipFill>
          <a:blip r:embed="rId4" cstate="print"/>
          <a:srcRect/>
          <a:stretch>
            <a:fillRect/>
          </a:stretch>
        </p:blipFill>
        <p:spPr bwMode="auto">
          <a:xfrm>
            <a:off x="3865033" y="3382962"/>
            <a:ext cx="4648200" cy="24288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xmlns="" val="20841585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7" y="218252"/>
            <a:ext cx="115127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绪论</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066" name="TextBox 13"/>
          <p:cNvSpPr>
            <a:spLocks noChangeArrowheads="1"/>
          </p:cNvSpPr>
          <p:nvPr/>
        </p:nvSpPr>
        <p:spPr bwMode="auto">
          <a:xfrm>
            <a:off x="8959272" y="295399"/>
            <a:ext cx="270234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spcBef>
                <a:spcPct val="0"/>
              </a:spcBef>
              <a:buFontTx/>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研究现状</a:t>
            </a:r>
            <a:endParaRPr lang="zh-CN" altLang="en-US" sz="2000" dirty="0">
              <a:latin typeface="微软雅黑" panose="020B0503020204020204" pitchFamily="34" charset="-122"/>
              <a:ea typeface="微软雅黑" panose="020B0503020204020204" pitchFamily="34" charset="-122"/>
            </a:endParaRPr>
          </a:p>
        </p:txBody>
      </p:sp>
      <p:grpSp>
        <p:nvGrpSpPr>
          <p:cNvPr id="18" name="Group 35"/>
          <p:cNvGrpSpPr>
            <a:grpSpLocks/>
          </p:cNvGrpSpPr>
          <p:nvPr/>
        </p:nvGrpSpPr>
        <p:grpSpPr bwMode="auto">
          <a:xfrm flipV="1">
            <a:off x="685801" y="749508"/>
            <a:ext cx="10946498" cy="108000"/>
            <a:chOff x="0" y="720"/>
            <a:chExt cx="4381" cy="11"/>
          </a:xfrm>
        </p:grpSpPr>
        <p:sp>
          <p:nvSpPr>
            <p:cNvPr id="19"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34"/>
            <p:cNvSpPr>
              <a:spLocks noChangeShapeType="1"/>
            </p:cNvSpPr>
            <p:nvPr/>
          </p:nvSpPr>
          <p:spPr bwMode="auto">
            <a:xfrm>
              <a:off x="3753" y="731"/>
              <a:ext cx="62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9" name="文本框 2"/>
          <p:cNvSpPr txBox="1">
            <a:spLocks noChangeArrowheads="1"/>
          </p:cNvSpPr>
          <p:nvPr/>
        </p:nvSpPr>
        <p:spPr bwMode="auto">
          <a:xfrm>
            <a:off x="367497" y="1265922"/>
            <a:ext cx="11580606" cy="413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Font typeface="Wingdings" panose="05000000000000000000" pitchFamily="2" charset="2"/>
              <a:buChar char="u"/>
              <a:defRPr sz="2000"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16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16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9pPr>
          </a:lstStyle>
          <a:p>
            <a:pPr indent="-457200" algn="just">
              <a:lnSpc>
                <a:spcPts val="4500"/>
              </a:lnSpc>
              <a:spcBef>
                <a:spcPts val="0"/>
              </a:spcBef>
              <a:buClrTx/>
              <a:buNone/>
            </a:pPr>
            <a:r>
              <a:rPr lang="zh-CN" altLang="en-US" sz="2400" b="0" dirty="0" smtClean="0">
                <a:solidFill>
                  <a:schemeClr val="tx1"/>
                </a:solidFill>
                <a:latin typeface="Times New Roman" panose="02020603050405020304" pitchFamily="18" charset="0"/>
                <a:cs typeface="Times New Roman" panose="02020603050405020304" pitchFamily="18" charset="0"/>
              </a:rPr>
              <a:t>（</a:t>
            </a:r>
            <a:r>
              <a:rPr lang="en-US" altLang="zh-CN" sz="2400" b="0" dirty="0" smtClean="0">
                <a:solidFill>
                  <a:schemeClr val="tx1"/>
                </a:solidFill>
                <a:latin typeface="Times New Roman" panose="02020603050405020304" pitchFamily="18" charset="0"/>
                <a:cs typeface="Times New Roman" panose="02020603050405020304" pitchFamily="18" charset="0"/>
              </a:rPr>
              <a:t>1</a:t>
            </a:r>
            <a:r>
              <a:rPr lang="zh-CN" altLang="en-US" sz="2400" b="0" dirty="0" smtClean="0">
                <a:solidFill>
                  <a:schemeClr val="tx1"/>
                </a:solidFill>
                <a:latin typeface="Times New Roman" panose="02020603050405020304" pitchFamily="18" charset="0"/>
                <a:cs typeface="Times New Roman" panose="02020603050405020304" pitchFamily="18" charset="0"/>
              </a:rPr>
              <a:t>）</a:t>
            </a:r>
            <a:r>
              <a:rPr lang="zh-CN" altLang="en-US" sz="2400" b="0" dirty="0" smtClean="0">
                <a:solidFill>
                  <a:schemeClr val="tx1"/>
                </a:solidFill>
                <a:latin typeface="Times New Roman" panose="02020603050405020304" pitchFamily="18" charset="0"/>
                <a:cs typeface="Times New Roman" panose="02020603050405020304" pitchFamily="18" charset="0"/>
              </a:rPr>
              <a:t>难点</a:t>
            </a:r>
            <a:endParaRPr lang="en-US" altLang="zh-CN" sz="2400" b="0" dirty="0" smtClean="0">
              <a:solidFill>
                <a:schemeClr val="tx1"/>
              </a:solidFill>
              <a:latin typeface="+mn-ea"/>
            </a:endParaRPr>
          </a:p>
          <a:p>
            <a:pPr indent="-457200" algn="just">
              <a:lnSpc>
                <a:spcPts val="4500"/>
              </a:lnSpc>
              <a:spcBef>
                <a:spcPts val="0"/>
              </a:spcBef>
              <a:buClrTx/>
              <a:buNone/>
            </a:pPr>
            <a:r>
              <a:rPr lang="en-US" altLang="zh-CN" sz="2400" b="0" dirty="0" smtClean="0">
                <a:solidFill>
                  <a:schemeClr val="tx1"/>
                </a:solidFill>
                <a:latin typeface="+mn-ea"/>
              </a:rPr>
              <a:t>    </a:t>
            </a:r>
            <a:r>
              <a:rPr lang="zh-CN" altLang="en-US" sz="2400" b="0" dirty="0" smtClean="0">
                <a:solidFill>
                  <a:schemeClr val="tx1"/>
                </a:solidFill>
                <a:latin typeface="+mn-ea"/>
              </a:rPr>
              <a:t>行人姿态变化，检测环境复杂，实时性等。</a:t>
            </a:r>
            <a:endParaRPr lang="zh-CN" altLang="zh-CN" sz="2400" b="0" dirty="0">
              <a:solidFill>
                <a:schemeClr val="tx1"/>
              </a:solidFill>
              <a:latin typeface="+mn-ea"/>
            </a:endParaRPr>
          </a:p>
          <a:p>
            <a:pPr indent="-457200" algn="just">
              <a:lnSpc>
                <a:spcPts val="4500"/>
              </a:lnSpc>
              <a:spcBef>
                <a:spcPts val="0"/>
              </a:spcBef>
              <a:buClrTx/>
              <a:buNone/>
            </a:pPr>
            <a:r>
              <a:rPr lang="zh-CN" altLang="en-US" sz="2400" b="0" dirty="0" smtClean="0">
                <a:solidFill>
                  <a:schemeClr val="tx1"/>
                </a:solidFill>
                <a:latin typeface="Times New Roman" panose="02020603050405020304" pitchFamily="18" charset="0"/>
                <a:cs typeface="Times New Roman" panose="02020603050405020304" pitchFamily="18" charset="0"/>
              </a:rPr>
              <a:t>（</a:t>
            </a:r>
            <a:r>
              <a:rPr lang="en-US" altLang="zh-CN" sz="2400" b="0" dirty="0" smtClean="0">
                <a:solidFill>
                  <a:schemeClr val="tx1"/>
                </a:solidFill>
                <a:latin typeface="Times New Roman" panose="02020603050405020304" pitchFamily="18" charset="0"/>
                <a:cs typeface="Times New Roman" panose="02020603050405020304" pitchFamily="18" charset="0"/>
              </a:rPr>
              <a:t>2</a:t>
            </a:r>
            <a:r>
              <a:rPr lang="zh-CN" altLang="en-US" sz="2400" b="0" dirty="0" smtClean="0">
                <a:solidFill>
                  <a:schemeClr val="tx1"/>
                </a:solidFill>
                <a:latin typeface="Times New Roman" panose="02020603050405020304" pitchFamily="18" charset="0"/>
                <a:cs typeface="Times New Roman" panose="02020603050405020304" pitchFamily="18" charset="0"/>
              </a:rPr>
              <a:t>）常用的行人检测方法</a:t>
            </a:r>
            <a:endParaRPr lang="en-US" altLang="zh-CN" sz="2400" b="0" dirty="0">
              <a:solidFill>
                <a:schemeClr val="tx1"/>
              </a:solidFill>
              <a:latin typeface="+mn-ea"/>
            </a:endParaRPr>
          </a:p>
          <a:p>
            <a:pPr indent="-457200" algn="just">
              <a:lnSpc>
                <a:spcPts val="4500"/>
              </a:lnSpc>
              <a:spcBef>
                <a:spcPts val="0"/>
              </a:spcBef>
              <a:buClrTx/>
              <a:buNone/>
            </a:pPr>
            <a:r>
              <a:rPr lang="en-US" altLang="zh-CN" sz="2400" b="0" dirty="0" smtClean="0">
                <a:solidFill>
                  <a:schemeClr val="tx1"/>
                </a:solidFill>
              </a:rPr>
              <a:t> </a:t>
            </a:r>
            <a:r>
              <a:rPr lang="en-US" altLang="zh-CN" sz="2400" b="0" dirty="0" smtClean="0">
                <a:solidFill>
                  <a:schemeClr val="tx1"/>
                </a:solidFill>
              </a:rPr>
              <a:t>    </a:t>
            </a:r>
            <a:r>
              <a:rPr lang="zh-CN" altLang="en-US" sz="2400" b="0" dirty="0" smtClean="0">
                <a:solidFill>
                  <a:schemeClr val="tx1"/>
                </a:solidFill>
              </a:rPr>
              <a:t>基于</a:t>
            </a:r>
            <a:r>
              <a:rPr lang="en-US" altLang="zh-CN" sz="2400" b="0" dirty="0" smtClean="0">
                <a:solidFill>
                  <a:schemeClr val="tx1"/>
                </a:solidFill>
              </a:rPr>
              <a:t>HOG</a:t>
            </a:r>
            <a:r>
              <a:rPr lang="zh-CN" altLang="en-US" sz="2400" b="0" dirty="0" smtClean="0">
                <a:solidFill>
                  <a:schemeClr val="tx1"/>
                </a:solidFill>
              </a:rPr>
              <a:t>特征，积分通道特征，</a:t>
            </a:r>
            <a:r>
              <a:rPr lang="en-US" altLang="zh-CN" sz="2400" b="0" dirty="0" smtClean="0">
                <a:solidFill>
                  <a:schemeClr val="tx1"/>
                </a:solidFill>
              </a:rPr>
              <a:t>CENTRIST</a:t>
            </a:r>
            <a:r>
              <a:rPr lang="zh-CN" altLang="en-US" sz="2400" b="0" dirty="0" smtClean="0">
                <a:solidFill>
                  <a:schemeClr val="tx1"/>
                </a:solidFill>
              </a:rPr>
              <a:t>特征等的统计学习方法以及深度学习的方法</a:t>
            </a:r>
            <a:r>
              <a:rPr lang="zh-CN" altLang="en-US" sz="2400" b="0" dirty="0" smtClean="0">
                <a:solidFill>
                  <a:schemeClr val="tx1"/>
                </a:solidFill>
              </a:rPr>
              <a:t>。</a:t>
            </a:r>
            <a:endParaRPr lang="en-US" altLang="zh-CN" sz="2400" b="0" dirty="0" smtClean="0">
              <a:solidFill>
                <a:schemeClr val="tx1"/>
              </a:solidFill>
            </a:endParaRPr>
          </a:p>
          <a:p>
            <a:pPr indent="-457200" algn="just">
              <a:lnSpc>
                <a:spcPts val="4500"/>
              </a:lnSpc>
              <a:spcBef>
                <a:spcPts val="0"/>
              </a:spcBef>
              <a:buClrTx/>
              <a:buNone/>
            </a:pPr>
            <a:r>
              <a:rPr lang="zh-CN" altLang="en-US" sz="2400" b="0" dirty="0" smtClean="0">
                <a:solidFill>
                  <a:schemeClr val="tx1"/>
                </a:solidFill>
                <a:latin typeface="Times New Roman" panose="02020603050405020304" pitchFamily="18" charset="0"/>
                <a:cs typeface="Times New Roman" panose="02020603050405020304" pitchFamily="18" charset="0"/>
              </a:rPr>
              <a:t>（</a:t>
            </a:r>
            <a:r>
              <a:rPr lang="en-US" altLang="zh-CN" sz="2400" b="0" dirty="0" smtClean="0">
                <a:solidFill>
                  <a:schemeClr val="tx1"/>
                </a:solidFill>
                <a:latin typeface="Times New Roman" panose="02020603050405020304" pitchFamily="18" charset="0"/>
                <a:cs typeface="Times New Roman" panose="02020603050405020304" pitchFamily="18" charset="0"/>
              </a:rPr>
              <a:t>3</a:t>
            </a:r>
            <a:r>
              <a:rPr lang="zh-CN" altLang="en-US" sz="2400" b="0" dirty="0" smtClean="0">
                <a:solidFill>
                  <a:schemeClr val="tx1"/>
                </a:solidFill>
                <a:latin typeface="Times New Roman" panose="02020603050405020304" pitchFamily="18" charset="0"/>
                <a:cs typeface="Times New Roman" panose="02020603050405020304" pitchFamily="18" charset="0"/>
              </a:rPr>
              <a:t>）似物性检测现状</a:t>
            </a:r>
            <a:endParaRPr lang="en-US" altLang="zh-CN" sz="2400" b="0" dirty="0" smtClean="0">
              <a:solidFill>
                <a:schemeClr val="tx1"/>
              </a:solidFill>
              <a:latin typeface="+mn-ea"/>
            </a:endParaRPr>
          </a:p>
          <a:p>
            <a:pPr indent="-457200" algn="just">
              <a:lnSpc>
                <a:spcPts val="4500"/>
              </a:lnSpc>
              <a:spcBef>
                <a:spcPts val="0"/>
              </a:spcBef>
              <a:buClrTx/>
              <a:buNone/>
            </a:pPr>
            <a:r>
              <a:rPr lang="en-US" altLang="zh-CN" sz="2400" b="0" dirty="0" smtClean="0">
                <a:solidFill>
                  <a:schemeClr val="tx1"/>
                </a:solidFill>
                <a:latin typeface="Times New Roman" panose="02020603050405020304" pitchFamily="18" charset="0"/>
                <a:cs typeface="Times New Roman" panose="02020603050405020304" pitchFamily="18" charset="0"/>
              </a:rPr>
              <a:t>        </a:t>
            </a:r>
            <a:r>
              <a:rPr lang="en-US" altLang="zh-CN" sz="2400" b="0" dirty="0" smtClean="0">
                <a:solidFill>
                  <a:schemeClr val="tx1"/>
                </a:solidFill>
                <a:latin typeface="Times New Roman" panose="02020603050405020304" pitchFamily="18" charset="0"/>
                <a:cs typeface="Times New Roman" panose="02020603050405020304" pitchFamily="18" charset="0"/>
              </a:rPr>
              <a:t>BING</a:t>
            </a:r>
            <a:r>
              <a:rPr lang="zh-CN" altLang="en-US" sz="2400" b="0" dirty="0" smtClean="0">
                <a:solidFill>
                  <a:schemeClr val="tx1"/>
                </a:solidFill>
                <a:latin typeface="Times New Roman" panose="02020603050405020304" pitchFamily="18" charset="0"/>
                <a:cs typeface="Times New Roman" panose="02020603050405020304" pitchFamily="18" charset="0"/>
              </a:rPr>
              <a:t>似物性检测可以取得较好的检测效果。</a:t>
            </a:r>
            <a:endParaRPr lang="zh-CN" altLang="zh-CN" sz="2400" b="0" dirty="0">
              <a:solidFill>
                <a:schemeClr val="tx1"/>
              </a:solidFill>
              <a:latin typeface="Times New Roman" panose="02020603050405020304" pitchFamily="18" charset="0"/>
              <a:cs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r>
              <a:rPr lang="en-US" altLang="zh-CN" dirty="0" smtClean="0"/>
              <a:t>4</a:t>
            </a:r>
            <a:endParaRPr lang="zh-CN" altLang="en-US" dirty="0"/>
          </a:p>
        </p:txBody>
      </p:sp>
    </p:spTree>
    <p:extLst>
      <p:ext uri="{BB962C8B-B14F-4D97-AF65-F5344CB8AC3E}">
        <p14:creationId xmlns:p14="http://schemas.microsoft.com/office/powerpoint/2010/main" xmlns="" val="226778402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p:cTn id="13"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9">
                                            <p:txEl>
                                              <p:pRg st="1" end="1"/>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p:cTn id="19"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9">
                                            <p:txEl>
                                              <p:pRg st="2" end="2"/>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p:cTn id="25" dur="500" fill="hold"/>
                                        <p:tgtEl>
                                          <p:spTgt spid="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9">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9">
                                            <p:txEl>
                                              <p:pRg st="3" end="3"/>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p:cTn id="31" dur="500" fill="hold"/>
                                        <p:tgtEl>
                                          <p:spTgt spid="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9">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9">
                                            <p:txEl>
                                              <p:pRg st="4" end="4"/>
                                            </p:txEl>
                                          </p:spTgt>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p:cTn id="37" dur="500" fill="hold"/>
                                        <p:tgtEl>
                                          <p:spTgt spid="9">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9">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115127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en-US" altLang="zh-CN" sz="2600" b="1"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sym typeface="微软雅黑" panose="020B0503020204020204" pitchFamily="34" charset="-122"/>
              </a:rPr>
              <a:t>绪论</a:t>
            </a:r>
            <a:endParaRPr lang="en-US" altLang="zh-CN" sz="26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3"/>
          <p:cNvSpPr>
            <a:spLocks noChangeArrowheads="1"/>
          </p:cNvSpPr>
          <p:nvPr/>
        </p:nvSpPr>
        <p:spPr bwMode="auto">
          <a:xfrm>
            <a:off x="8959272" y="295399"/>
            <a:ext cx="270234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spcBef>
                <a:spcPct val="0"/>
              </a:spcBef>
              <a:buFontTx/>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研究内容及方法</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39701"/>
            <a:ext cx="10946498" cy="117818"/>
            <a:chOff x="0" y="720"/>
            <a:chExt cx="4381" cy="12"/>
          </a:xfrm>
        </p:grpSpPr>
        <p:sp>
          <p:nvSpPr>
            <p:cNvPr id="5"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94700" y="1923034"/>
            <a:ext cx="11526199" cy="2308324"/>
          </a:xfrm>
          <a:prstGeom prst="rect">
            <a:avLst/>
          </a:prstGeom>
        </p:spPr>
        <p:txBody>
          <a:bodyPr wrap="square">
            <a:spAutoFit/>
          </a:bodyPr>
          <a:lstStyle/>
          <a:p>
            <a:pPr>
              <a:lnSpc>
                <a:spcPct val="150000"/>
              </a:lnSpc>
            </a:pPr>
            <a:r>
              <a:rPr lang="en-US" altLang="zh-CN" sz="2400" kern="100" dirty="0" smtClean="0">
                <a:latin typeface="Times New Roman" panose="02020603050405020304" pitchFamily="18" charset="0"/>
              </a:rPr>
              <a:t>        </a:t>
            </a:r>
            <a:r>
              <a:rPr lang="en-US" altLang="zh-CN" sz="2400" kern="100" dirty="0" smtClean="0">
                <a:latin typeface="Times New Roman" panose="02020603050405020304" pitchFamily="18" charset="0"/>
                <a:cs typeface="Times New Roman" panose="02020603050405020304" pitchFamily="18" charset="0"/>
              </a:rPr>
              <a:t>1</a:t>
            </a:r>
            <a:r>
              <a:rPr lang="zh-CN" altLang="en-US" sz="2400" kern="100" dirty="0" smtClean="0">
                <a:latin typeface="Times New Roman" panose="02020603050405020304" pitchFamily="18" charset="0"/>
                <a:cs typeface="Times New Roman" panose="02020603050405020304" pitchFamily="18" charset="0"/>
              </a:rPr>
              <a:t>）将</a:t>
            </a:r>
            <a:r>
              <a:rPr lang="en-US" altLang="zh-CN" sz="2400" kern="100" dirty="0" smtClean="0">
                <a:latin typeface="Times New Roman" panose="02020603050405020304" pitchFamily="18" charset="0"/>
                <a:cs typeface="Times New Roman" panose="02020603050405020304" pitchFamily="18" charset="0"/>
              </a:rPr>
              <a:t>BING</a:t>
            </a:r>
            <a:r>
              <a:rPr lang="zh-CN" altLang="en-US" sz="2400" kern="100" dirty="0" smtClean="0">
                <a:latin typeface="Times New Roman" panose="02020603050405020304" pitchFamily="18" charset="0"/>
                <a:cs typeface="Times New Roman" panose="02020603050405020304" pitchFamily="18" charset="0"/>
              </a:rPr>
              <a:t>算法应用在行人检测，研究其似物性检测的效果。</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kern="100" dirty="0" smtClean="0">
                <a:latin typeface="Times New Roman" panose="02020603050405020304" pitchFamily="18" charset="0"/>
                <a:cs typeface="Times New Roman" panose="02020603050405020304" pitchFamily="18" charset="0"/>
              </a:rPr>
              <a:t>        2</a:t>
            </a:r>
            <a:r>
              <a:rPr lang="zh-CN" altLang="en-US" sz="2400" kern="100" dirty="0" smtClean="0">
                <a:latin typeface="Times New Roman" panose="02020603050405020304" pitchFamily="18" charset="0"/>
                <a:cs typeface="Times New Roman" panose="02020603050405020304" pitchFamily="18" charset="0"/>
              </a:rPr>
              <a:t>）</a:t>
            </a:r>
            <a:r>
              <a:rPr lang="en-US" altLang="zh-CN" sz="2400" kern="100" dirty="0" smtClean="0">
                <a:latin typeface="Times New Roman" panose="02020603050405020304" pitchFamily="18" charset="0"/>
                <a:cs typeface="Times New Roman" panose="02020603050405020304" pitchFamily="18" charset="0"/>
              </a:rPr>
              <a:t>C4</a:t>
            </a:r>
            <a:r>
              <a:rPr lang="zh-CN" altLang="en-US" sz="2400" kern="100" dirty="0" smtClean="0">
                <a:latin typeface="Times New Roman" panose="02020603050405020304" pitchFamily="18" charset="0"/>
                <a:cs typeface="Times New Roman" panose="02020603050405020304" pitchFamily="18" charset="0"/>
              </a:rPr>
              <a:t>行</a:t>
            </a:r>
            <a:r>
              <a:rPr lang="zh-CN" altLang="en-US" sz="2400" kern="100" dirty="0" smtClean="0">
                <a:latin typeface="Times New Roman" panose="02020603050405020304" pitchFamily="18" charset="0"/>
                <a:cs typeface="Times New Roman" panose="02020603050405020304" pitchFamily="18" charset="0"/>
              </a:rPr>
              <a:t>人检测算法的介绍，实验证明</a:t>
            </a:r>
            <a:r>
              <a:rPr lang="en-US" altLang="zh-CN" sz="2400" kern="100" dirty="0" smtClean="0">
                <a:latin typeface="Times New Roman" panose="02020603050405020304" pitchFamily="18" charset="0"/>
                <a:cs typeface="Times New Roman" panose="02020603050405020304" pitchFamily="18" charset="0"/>
              </a:rPr>
              <a:t>C4</a:t>
            </a:r>
            <a:r>
              <a:rPr lang="zh-CN" altLang="en-US" sz="2400" kern="100" dirty="0" smtClean="0">
                <a:latin typeface="Times New Roman" panose="02020603050405020304" pitchFamily="18" charset="0"/>
                <a:cs typeface="Times New Roman" panose="02020603050405020304" pitchFamily="18" charset="0"/>
              </a:rPr>
              <a:t>算法的检测效果（与其他行人检测算法对比）。</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BING</a:t>
            </a:r>
            <a:r>
              <a:rPr lang="zh-CN" altLang="en-US" sz="2400" dirty="0" smtClean="0">
                <a:latin typeface="Times New Roman" panose="02020603050405020304" pitchFamily="18" charset="0"/>
                <a:cs typeface="Times New Roman" panose="02020603050405020304" pitchFamily="18" charset="0"/>
              </a:rPr>
              <a:t>结</a:t>
            </a:r>
            <a:r>
              <a:rPr lang="zh-CN" altLang="en-US" sz="2400" dirty="0" smtClean="0">
                <a:latin typeface="Times New Roman" panose="02020603050405020304" pitchFamily="18" charset="0"/>
                <a:cs typeface="Times New Roman" panose="02020603050405020304" pitchFamily="18" charset="0"/>
              </a:rPr>
              <a:t>合</a:t>
            </a:r>
            <a:r>
              <a:rPr lang="en-US" altLang="zh-CN" sz="2400" dirty="0" smtClean="0">
                <a:latin typeface="Times New Roman" panose="02020603050405020304" pitchFamily="18" charset="0"/>
                <a:cs typeface="Times New Roman" panose="02020603050405020304" pitchFamily="18" charset="0"/>
              </a:rPr>
              <a:t>C4</a:t>
            </a:r>
            <a:r>
              <a:rPr lang="zh-CN" altLang="en-US" sz="2400" dirty="0" smtClean="0">
                <a:latin typeface="Times New Roman" panose="02020603050405020304" pitchFamily="18" charset="0"/>
                <a:cs typeface="Times New Roman" panose="02020603050405020304" pitchFamily="18" charset="0"/>
              </a:rPr>
              <a:t>算法进行行人检测在性能上的提升。</a:t>
            </a:r>
            <a:endParaRPr lang="en-US" altLang="zh-CN" sz="2400" kern="100" dirty="0" smtClean="0">
              <a:latin typeface="Times New Roman" panose="02020603050405020304" pitchFamily="18" charset="0"/>
              <a:cs typeface="Times New Roman" panose="02020603050405020304" pitchFamily="18" charset="0"/>
            </a:endParaRPr>
          </a:p>
        </p:txBody>
      </p:sp>
      <p:sp>
        <p:nvSpPr>
          <p:cNvPr id="9" name="页脚占位符 8"/>
          <p:cNvSpPr>
            <a:spLocks noGrp="1"/>
          </p:cNvSpPr>
          <p:nvPr>
            <p:ph type="ftr" sz="quarter" idx="11"/>
          </p:nvPr>
        </p:nvSpPr>
        <p:spPr/>
        <p:txBody>
          <a:bodyPr/>
          <a:lstStyle/>
          <a:p>
            <a:pPr>
              <a:defRPr/>
            </a:pPr>
            <a:r>
              <a:rPr lang="en-US" altLang="zh-CN" dirty="0" smtClean="0"/>
              <a:t>5</a:t>
            </a:r>
            <a:endParaRPr lang="zh-CN" altLang="en-US" dirty="0"/>
          </a:p>
        </p:txBody>
      </p:sp>
    </p:spTree>
    <p:extLst>
      <p:ext uri="{BB962C8B-B14F-4D97-AF65-F5344CB8AC3E}">
        <p14:creationId xmlns:p14="http://schemas.microsoft.com/office/powerpoint/2010/main" xmlns="" val="39516322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p:cTn id="13"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8">
                                            <p:txEl>
                                              <p:pRg st="1" end="1"/>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p:cTn id="19"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69869" y="1111374"/>
            <a:ext cx="10095858" cy="846937"/>
            <a:chOff x="1232159" y="2127372"/>
            <a:chExt cx="10095858" cy="846937"/>
          </a:xfrm>
        </p:grpSpPr>
        <p:sp>
          <p:nvSpPr>
            <p:cNvPr id="7" name="任意多边形 6"/>
            <p:cNvSpPr/>
            <p:nvPr/>
          </p:nvSpPr>
          <p:spPr>
            <a:xfrm>
              <a:off x="1655628" y="2212066"/>
              <a:ext cx="9672389" cy="677550"/>
            </a:xfrm>
            <a:custGeom>
              <a:avLst/>
              <a:gdLst>
                <a:gd name="connsiteX0" fmla="*/ 0 w 9672389"/>
                <a:gd name="connsiteY0" fmla="*/ 112925 h 677550"/>
                <a:gd name="connsiteX1" fmla="*/ 112925 w 9672389"/>
                <a:gd name="connsiteY1" fmla="*/ 0 h 677550"/>
                <a:gd name="connsiteX2" fmla="*/ 9559464 w 9672389"/>
                <a:gd name="connsiteY2" fmla="*/ 0 h 677550"/>
                <a:gd name="connsiteX3" fmla="*/ 9672389 w 9672389"/>
                <a:gd name="connsiteY3" fmla="*/ 112925 h 677550"/>
                <a:gd name="connsiteX4" fmla="*/ 9672389 w 9672389"/>
                <a:gd name="connsiteY4" fmla="*/ 564625 h 677550"/>
                <a:gd name="connsiteX5" fmla="*/ 9559464 w 9672389"/>
                <a:gd name="connsiteY5" fmla="*/ 677550 h 677550"/>
                <a:gd name="connsiteX6" fmla="*/ 112925 w 9672389"/>
                <a:gd name="connsiteY6" fmla="*/ 677550 h 677550"/>
                <a:gd name="connsiteX7" fmla="*/ 0 w 9672389"/>
                <a:gd name="connsiteY7" fmla="*/ 564625 h 677550"/>
                <a:gd name="connsiteX8" fmla="*/ 0 w 9672389"/>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72389" h="677550">
                  <a:moveTo>
                    <a:pt x="0" y="112925"/>
                  </a:moveTo>
                  <a:cubicBezTo>
                    <a:pt x="0" y="50558"/>
                    <a:pt x="50558" y="0"/>
                    <a:pt x="112925" y="0"/>
                  </a:cubicBezTo>
                  <a:lnTo>
                    <a:pt x="9559464" y="0"/>
                  </a:lnTo>
                  <a:cubicBezTo>
                    <a:pt x="9621831" y="0"/>
                    <a:pt x="9672389" y="50558"/>
                    <a:pt x="9672389" y="112925"/>
                  </a:cubicBezTo>
                  <a:lnTo>
                    <a:pt x="9672389" y="564625"/>
                  </a:lnTo>
                  <a:cubicBezTo>
                    <a:pt x="9672389" y="626992"/>
                    <a:pt x="9621831" y="677550"/>
                    <a:pt x="9559464" y="677550"/>
                  </a:cubicBezTo>
                  <a:lnTo>
                    <a:pt x="112925" y="677550"/>
                  </a:lnTo>
                  <a:cubicBezTo>
                    <a:pt x="50558" y="677550"/>
                    <a:pt x="0" y="626992"/>
                    <a:pt x="0" y="564625"/>
                  </a:cubicBezTo>
                  <a:lnTo>
                    <a:pt x="0" y="112925"/>
                  </a:lnTo>
                  <a:close/>
                </a:path>
              </a:pathLst>
            </a:custGeom>
            <a:ln w="28575">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r>
                <a:rPr lang="en-US" altLang="zh-CN" sz="2400" b="1" dirty="0" smtClean="0">
                  <a:solidFill>
                    <a:schemeClr val="tx1"/>
                  </a:solidFill>
                  <a:latin typeface="Times New Roman" panose="02020603050405020304" pitchFamily="18" charset="0"/>
                  <a:cs typeface="Times New Roman" panose="02020603050405020304" pitchFamily="18" charset="0"/>
                </a:rPr>
                <a:t>2.</a:t>
              </a:r>
              <a:r>
                <a:rPr lang="en-US" altLang="zh-CN" sz="2400" dirty="0"/>
                <a:t> </a:t>
              </a:r>
              <a:r>
                <a:rPr lang="en-US" altLang="zh-CN" sz="2400" dirty="0">
                  <a:solidFill>
                    <a:schemeClr val="tx1"/>
                  </a:solidFill>
                </a:rPr>
                <a:t>BING</a:t>
              </a:r>
              <a:r>
                <a:rPr lang="zh-CN" altLang="zh-CN" sz="2400" dirty="0">
                  <a:solidFill>
                    <a:schemeClr val="tx1"/>
                  </a:solidFill>
                </a:rPr>
                <a:t>似物性算法</a:t>
              </a:r>
              <a:r>
                <a:rPr lang="zh-CN" altLang="zh-CN" sz="2400" dirty="0" smtClean="0">
                  <a:solidFill>
                    <a:schemeClr val="tx1"/>
                  </a:solidFill>
                </a:rPr>
                <a:t>原理</a:t>
              </a:r>
              <a:endParaRPr lang="zh-CN" altLang="en-US" sz="2400" dirty="0">
                <a:solidFill>
                  <a:schemeClr val="tx1"/>
                </a:solidFill>
              </a:endParaRPr>
            </a:p>
          </p:txBody>
        </p:sp>
        <p:sp>
          <p:nvSpPr>
            <p:cNvPr id="8" name="椭圆 7"/>
            <p:cNvSpPr/>
            <p:nvPr/>
          </p:nvSpPr>
          <p:spPr>
            <a:xfrm>
              <a:off x="1232159" y="2127372"/>
              <a:ext cx="846937" cy="846937"/>
            </a:xfrm>
            <a:prstGeom prst="ellipse">
              <a:avLst/>
            </a:prstGeom>
            <a:ln w="28575">
              <a:solidFill>
                <a:srgbClr val="FF0000"/>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cxnSp>
        <p:nvCxnSpPr>
          <p:cNvPr id="31" name="直接连接符 30"/>
          <p:cNvCxnSpPr/>
          <p:nvPr/>
        </p:nvCxnSpPr>
        <p:spPr>
          <a:xfrm>
            <a:off x="1170120" y="1958311"/>
            <a:ext cx="10610" cy="309308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157302" y="238590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193338" y="292629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51941" y="3519962"/>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170114" y="4054687"/>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2452709" y="2148344"/>
            <a:ext cx="8413018" cy="383842"/>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似物性采</a:t>
            </a:r>
            <a:r>
              <a:rPr lang="zh-CN" altLang="zh-CN" sz="2400" dirty="0" smtClean="0"/>
              <a:t>样</a:t>
            </a:r>
            <a:r>
              <a:rPr lang="zh-CN" altLang="en-US" sz="2400" dirty="0" smtClean="0"/>
              <a:t>算法</a:t>
            </a:r>
            <a:endParaRPr lang="zh-CN" altLang="en-US" sz="2400" kern="1200" dirty="0">
              <a:solidFill>
                <a:schemeClr val="bg1"/>
              </a:solidFill>
            </a:endParaRPr>
          </a:p>
        </p:txBody>
      </p:sp>
      <p:sp>
        <p:nvSpPr>
          <p:cNvPr id="39" name="任意多边形 38"/>
          <p:cNvSpPr/>
          <p:nvPr/>
        </p:nvSpPr>
        <p:spPr>
          <a:xfrm>
            <a:off x="2448774" y="2750212"/>
            <a:ext cx="8425830" cy="367646"/>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标准梯度计算</a:t>
            </a:r>
            <a:endParaRPr lang="zh-CN" altLang="en-US" sz="2400" kern="1200" dirty="0">
              <a:solidFill>
                <a:schemeClr val="bg1"/>
              </a:solidFill>
            </a:endParaRPr>
          </a:p>
        </p:txBody>
      </p:sp>
      <p:sp>
        <p:nvSpPr>
          <p:cNvPr id="40" name="任意多边形 39"/>
          <p:cNvSpPr/>
          <p:nvPr/>
        </p:nvSpPr>
        <p:spPr>
          <a:xfrm>
            <a:off x="2431020" y="3344406"/>
            <a:ext cx="8425830" cy="351871"/>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训练目标模型和校正参数</a:t>
            </a:r>
            <a:endParaRPr lang="zh-CN" altLang="en-US" sz="2400" dirty="0">
              <a:solidFill>
                <a:schemeClr val="bg1"/>
              </a:solidFill>
            </a:endParaRPr>
          </a:p>
        </p:txBody>
      </p:sp>
      <p:sp>
        <p:nvSpPr>
          <p:cNvPr id="21512" name="TextBox 12"/>
          <p:cNvSpPr>
            <a:spLocks noChangeArrowheads="1"/>
          </p:cNvSpPr>
          <p:nvPr/>
        </p:nvSpPr>
        <p:spPr bwMode="auto">
          <a:xfrm>
            <a:off x="581718" y="218252"/>
            <a:ext cx="389080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t> BING</a:t>
            </a:r>
            <a:r>
              <a:rPr lang="zh-CN" altLang="zh-CN" sz="2800" dirty="0"/>
              <a:t>似物性算法原理</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38" name="Group 35"/>
          <p:cNvGrpSpPr>
            <a:grpSpLocks/>
          </p:cNvGrpSpPr>
          <p:nvPr/>
        </p:nvGrpSpPr>
        <p:grpSpPr bwMode="auto">
          <a:xfrm flipV="1">
            <a:off x="685799" y="749508"/>
            <a:ext cx="10944000" cy="108000"/>
            <a:chOff x="0" y="720"/>
            <a:chExt cx="4380" cy="11"/>
          </a:xfrm>
        </p:grpSpPr>
        <p:sp>
          <p:nvSpPr>
            <p:cNvPr id="139"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0" name="Line 34"/>
            <p:cNvSpPr>
              <a:spLocks noChangeShapeType="1"/>
            </p:cNvSpPr>
            <p:nvPr/>
          </p:nvSpPr>
          <p:spPr bwMode="auto">
            <a:xfrm>
              <a:off x="3328" y="731"/>
              <a:ext cx="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8" name="任意多边形 17"/>
          <p:cNvSpPr/>
          <p:nvPr/>
        </p:nvSpPr>
        <p:spPr>
          <a:xfrm>
            <a:off x="2422142" y="3872241"/>
            <a:ext cx="8425830" cy="334153"/>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二值化</a:t>
            </a:r>
            <a:endParaRPr lang="zh-CN" altLang="en-US" sz="2400" dirty="0">
              <a:solidFill>
                <a:schemeClr val="bg1"/>
              </a:solidFill>
            </a:endParaRPr>
          </a:p>
        </p:txBody>
      </p:sp>
      <p:cxnSp>
        <p:nvCxnSpPr>
          <p:cNvPr id="19" name="直接连接符 18"/>
          <p:cNvCxnSpPr/>
          <p:nvPr/>
        </p:nvCxnSpPr>
        <p:spPr>
          <a:xfrm>
            <a:off x="1151941" y="4571977"/>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pPr>
              <a:defRPr/>
            </a:pPr>
            <a:r>
              <a:rPr lang="en-US" altLang="zh-CN" dirty="0" smtClean="0"/>
              <a:t>6</a:t>
            </a:r>
            <a:endParaRPr lang="zh-CN" altLang="en-US" dirty="0"/>
          </a:p>
        </p:txBody>
      </p:sp>
      <p:cxnSp>
        <p:nvCxnSpPr>
          <p:cNvPr id="23" name="直接连接符 22"/>
          <p:cNvCxnSpPr/>
          <p:nvPr/>
        </p:nvCxnSpPr>
        <p:spPr>
          <a:xfrm>
            <a:off x="1161030" y="5034443"/>
            <a:ext cx="12879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2431019" y="4417665"/>
            <a:ext cx="8425830" cy="313986"/>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zh-CN" altLang="zh-CN" sz="2400" dirty="0"/>
              <a:t>过滤候选框</a:t>
            </a:r>
            <a:endParaRPr lang="zh-CN" altLang="en-US" sz="2400" dirty="0">
              <a:solidFill>
                <a:schemeClr val="bg1"/>
              </a:solidFill>
            </a:endParaRPr>
          </a:p>
        </p:txBody>
      </p:sp>
      <p:sp>
        <p:nvSpPr>
          <p:cNvPr id="28" name="任意多边形 27"/>
          <p:cNvSpPr/>
          <p:nvPr/>
        </p:nvSpPr>
        <p:spPr>
          <a:xfrm>
            <a:off x="2417198" y="4893612"/>
            <a:ext cx="8425830" cy="313986"/>
          </a:xfrm>
          <a:custGeom>
            <a:avLst/>
            <a:gdLst>
              <a:gd name="connsiteX0" fmla="*/ 0 w 10157902"/>
              <a:gd name="connsiteY0" fmla="*/ 112925 h 677550"/>
              <a:gd name="connsiteX1" fmla="*/ 112925 w 10157902"/>
              <a:gd name="connsiteY1" fmla="*/ 0 h 677550"/>
              <a:gd name="connsiteX2" fmla="*/ 10044977 w 10157902"/>
              <a:gd name="connsiteY2" fmla="*/ 0 h 677550"/>
              <a:gd name="connsiteX3" fmla="*/ 10157902 w 10157902"/>
              <a:gd name="connsiteY3" fmla="*/ 112925 h 677550"/>
              <a:gd name="connsiteX4" fmla="*/ 10157902 w 10157902"/>
              <a:gd name="connsiteY4" fmla="*/ 564625 h 677550"/>
              <a:gd name="connsiteX5" fmla="*/ 10044977 w 10157902"/>
              <a:gd name="connsiteY5" fmla="*/ 677550 h 677550"/>
              <a:gd name="connsiteX6" fmla="*/ 112925 w 10157902"/>
              <a:gd name="connsiteY6" fmla="*/ 677550 h 677550"/>
              <a:gd name="connsiteX7" fmla="*/ 0 w 10157902"/>
              <a:gd name="connsiteY7" fmla="*/ 564625 h 677550"/>
              <a:gd name="connsiteX8" fmla="*/ 0 w 10157902"/>
              <a:gd name="connsiteY8" fmla="*/ 112925 h 67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902" h="677550">
                <a:moveTo>
                  <a:pt x="0" y="112925"/>
                </a:moveTo>
                <a:cubicBezTo>
                  <a:pt x="0" y="50558"/>
                  <a:pt x="50558" y="0"/>
                  <a:pt x="112925" y="0"/>
                </a:cubicBezTo>
                <a:lnTo>
                  <a:pt x="10044977" y="0"/>
                </a:lnTo>
                <a:cubicBezTo>
                  <a:pt x="10107344" y="0"/>
                  <a:pt x="10157902" y="50558"/>
                  <a:pt x="10157902" y="112925"/>
                </a:cubicBezTo>
                <a:lnTo>
                  <a:pt x="10157902" y="564625"/>
                </a:lnTo>
                <a:cubicBezTo>
                  <a:pt x="10157902" y="626992"/>
                  <a:pt x="10107344" y="677550"/>
                  <a:pt x="10044977" y="677550"/>
                </a:cubicBezTo>
                <a:lnTo>
                  <a:pt x="112925" y="677550"/>
                </a:lnTo>
                <a:cubicBezTo>
                  <a:pt x="50558" y="677550"/>
                  <a:pt x="0" y="626992"/>
                  <a:pt x="0" y="564625"/>
                </a:cubicBezTo>
                <a:lnTo>
                  <a:pt x="0" y="112925"/>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880" tIns="99115" rIns="99115" bIns="99115" numCol="1" spcCol="1270" anchor="ctr" anchorCtr="0">
            <a:noAutofit/>
          </a:bodyPr>
          <a:lstStyle/>
          <a:p>
            <a:pPr lvl="0" defTabSz="1155700">
              <a:lnSpc>
                <a:spcPct val="90000"/>
              </a:lnSpc>
              <a:spcBef>
                <a:spcPct val="0"/>
              </a:spcBef>
              <a:spcAft>
                <a:spcPct val="35000"/>
              </a:spcAft>
            </a:pPr>
            <a:r>
              <a:rPr lang="en-US" altLang="zh-CN" sz="2400" dirty="0"/>
              <a:t>BING</a:t>
            </a:r>
            <a:r>
              <a:rPr lang="zh-CN" altLang="zh-CN" sz="2400" dirty="0"/>
              <a:t>算法应用于行人检测</a:t>
            </a:r>
            <a:endParaRPr lang="zh-CN" altLang="en-US" sz="2400" dirty="0">
              <a:solidFill>
                <a:schemeClr val="bg1"/>
              </a:solidFill>
            </a:endParaRPr>
          </a:p>
        </p:txBody>
      </p:sp>
    </p:spTree>
    <p:extLst>
      <p:ext uri="{BB962C8B-B14F-4D97-AF65-F5344CB8AC3E}">
        <p14:creationId xmlns:p14="http://schemas.microsoft.com/office/powerpoint/2010/main" xmlns="" val="114918974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54214E-6 -7.40741E-7 L -0.03739 -0.14815 " pathEditMode="relative" rAng="0" ptsTypes="AA">
                                      <p:cBhvr>
                                        <p:cTn id="6" dur="1000" fill="hold"/>
                                        <p:tgtEl>
                                          <p:spTgt spid="16"/>
                                        </p:tgtEl>
                                        <p:attrNameLst>
                                          <p:attrName>ppt_x</p:attrName>
                                          <p:attrName>ppt_y</p:attrName>
                                        </p:attrNameLst>
                                      </p:cBhvr>
                                      <p:rCtr x="-1876" y="-7407"/>
                                    </p:animMotion>
                                  </p:childTnLst>
                                </p:cTn>
                              </p:par>
                            </p:childTnLst>
                          </p:cTn>
                        </p:par>
                        <p:par>
                          <p:cTn id="7" fill="hold">
                            <p:stCondLst>
                              <p:cond delay="1000"/>
                            </p:stCondLst>
                            <p:childTnLst>
                              <p:par>
                                <p:cTn id="8" presetID="22" presetClass="entr" presetSubtype="1" fill="hold" nodeType="afterEffect">
                                  <p:stCondLst>
                                    <p:cond delay="10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2500"/>
                                        <p:tgtEl>
                                          <p:spTgt spid="31"/>
                                        </p:tgtEl>
                                      </p:cBhvr>
                                    </p:animEffect>
                                  </p:childTnLst>
                                </p:cTn>
                              </p:par>
                              <p:par>
                                <p:cTn id="11" presetID="2" presetClass="entr" presetSubtype="2"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1+#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50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1+#ppt_w/2"/>
                                          </p:val>
                                        </p:tav>
                                        <p:tav tm="100000">
                                          <p:val>
                                            <p:strVal val="#ppt_x"/>
                                          </p:val>
                                        </p:tav>
                                      </p:tavLst>
                                    </p:anim>
                                    <p:anim calcmode="lin" valueType="num">
                                      <p:cBhvr additive="base">
                                        <p:cTn id="22" dur="500" fill="hold"/>
                                        <p:tgtEl>
                                          <p:spTgt spid="3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100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1+#ppt_w/2"/>
                                          </p:val>
                                        </p:tav>
                                        <p:tav tm="100000">
                                          <p:val>
                                            <p:strVal val="#ppt_x"/>
                                          </p:val>
                                        </p:tav>
                                      </p:tavLst>
                                    </p:anim>
                                    <p:anim calcmode="lin" valueType="num">
                                      <p:cBhvr additive="base">
                                        <p:cTn id="26" dur="500" fill="hold"/>
                                        <p:tgtEl>
                                          <p:spTgt spid="39"/>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100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1+#ppt_w/2"/>
                                          </p:val>
                                        </p:tav>
                                        <p:tav tm="100000">
                                          <p:val>
                                            <p:strVal val="#ppt_x"/>
                                          </p:val>
                                        </p:tav>
                                      </p:tavLst>
                                    </p:anim>
                                    <p:anim calcmode="lin" valueType="num">
                                      <p:cBhvr additive="base">
                                        <p:cTn id="30" dur="500" fill="hold"/>
                                        <p:tgtEl>
                                          <p:spTgt spid="34"/>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150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1+#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150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1+#ppt_w/2"/>
                                          </p:val>
                                        </p:tav>
                                        <p:tav tm="100000">
                                          <p:val>
                                            <p:strVal val="#ppt_x"/>
                                          </p:val>
                                        </p:tav>
                                      </p:tavLst>
                                    </p:anim>
                                    <p:anim calcmode="lin" valueType="num">
                                      <p:cBhvr additive="base">
                                        <p:cTn id="38" dur="500" fill="hold"/>
                                        <p:tgtEl>
                                          <p:spTgt spid="35"/>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2" presetClass="entr" presetSubtype="4"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par>
                          <p:cTn id="52" fill="hold">
                            <p:stCondLst>
                              <p:cond delay="4100"/>
                            </p:stCondLst>
                            <p:childTnLst>
                              <p:par>
                                <p:cTn id="53" presetID="2" presetClass="entr" presetSubtype="4"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par>
                          <p:cTn id="57" fill="hold">
                            <p:stCondLst>
                              <p:cond delay="4600"/>
                            </p:stCondLst>
                            <p:childTnLst>
                              <p:par>
                                <p:cTn id="58" presetID="2" presetClass="entr" presetSubtype="4"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ppt_x"/>
                                          </p:val>
                                        </p:tav>
                                        <p:tav tm="100000">
                                          <p:val>
                                            <p:strVal val="#ppt_x"/>
                                          </p:val>
                                        </p:tav>
                                      </p:tavLst>
                                    </p:anim>
                                    <p:anim calcmode="lin" valueType="num">
                                      <p:cBhvr additive="base">
                                        <p:cTn id="6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18" grpId="0" animBg="1"/>
      <p:bldP spid="25"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TextBox 12"/>
          <p:cNvSpPr>
            <a:spLocks noChangeArrowheads="1"/>
          </p:cNvSpPr>
          <p:nvPr/>
        </p:nvSpPr>
        <p:spPr bwMode="auto">
          <a:xfrm>
            <a:off x="581719" y="218254"/>
            <a:ext cx="341151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t> BING</a:t>
            </a:r>
            <a:r>
              <a:rPr lang="zh-CN" altLang="zh-CN" sz="2400" dirty="0" smtClean="0"/>
              <a:t>似物性算法原理</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0" name="Group 35"/>
          <p:cNvGrpSpPr>
            <a:grpSpLocks/>
          </p:cNvGrpSpPr>
          <p:nvPr/>
        </p:nvGrpSpPr>
        <p:grpSpPr bwMode="auto">
          <a:xfrm flipV="1">
            <a:off x="685801" y="739701"/>
            <a:ext cx="10946503" cy="117818"/>
            <a:chOff x="0" y="720"/>
            <a:chExt cx="4381" cy="12"/>
          </a:xfrm>
        </p:grpSpPr>
        <p:sp>
          <p:nvSpPr>
            <p:cNvPr id="11"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34"/>
            <p:cNvSpPr>
              <a:spLocks noChangeShapeType="1"/>
            </p:cNvSpPr>
            <p:nvPr/>
          </p:nvSpPr>
          <p:spPr bwMode="auto">
            <a:xfrm flipV="1">
              <a:off x="4012" y="731"/>
              <a:ext cx="369"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页脚占位符 1"/>
          <p:cNvSpPr>
            <a:spLocks noGrp="1"/>
          </p:cNvSpPr>
          <p:nvPr>
            <p:ph type="ftr" sz="quarter" idx="11"/>
          </p:nvPr>
        </p:nvSpPr>
        <p:spPr/>
        <p:txBody>
          <a:bodyPr/>
          <a:lstStyle/>
          <a:p>
            <a:pPr>
              <a:defRPr/>
            </a:pPr>
            <a:r>
              <a:rPr lang="en-US" altLang="zh-CN" dirty="0" smtClean="0"/>
              <a:t>7</a:t>
            </a:r>
            <a:endParaRPr lang="zh-CN" altLang="en-US" dirty="0"/>
          </a:p>
        </p:txBody>
      </p:sp>
      <p:sp>
        <p:nvSpPr>
          <p:cNvPr id="44" name="TextBox 13"/>
          <p:cNvSpPr>
            <a:spLocks noChangeArrowheads="1"/>
          </p:cNvSpPr>
          <p:nvPr/>
        </p:nvSpPr>
        <p:spPr bwMode="auto">
          <a:xfrm>
            <a:off x="8460419" y="295399"/>
            <a:ext cx="333800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2.1</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似物性采样算法</a:t>
            </a:r>
            <a:endParaRPr lang="zh-CN" altLang="en-US" sz="2000" dirty="0">
              <a:latin typeface="微软雅黑" panose="020B0503020204020204" pitchFamily="34" charset="-122"/>
              <a:ea typeface="微软雅黑" panose="020B0503020204020204" pitchFamily="34" charset="-122"/>
            </a:endParaRPr>
          </a:p>
        </p:txBody>
      </p:sp>
      <p:sp>
        <p:nvSpPr>
          <p:cNvPr id="48" name="TextBox 47"/>
          <p:cNvSpPr txBox="1"/>
          <p:nvPr/>
        </p:nvSpPr>
        <p:spPr>
          <a:xfrm>
            <a:off x="878889" y="958790"/>
            <a:ext cx="10715348" cy="3000821"/>
          </a:xfrm>
          <a:prstGeom prst="rect">
            <a:avLst/>
          </a:prstGeom>
          <a:noFill/>
        </p:spPr>
        <p:txBody>
          <a:bodyPr wrap="square" rtlCol="0">
            <a:spAutoFit/>
          </a:bodyPr>
          <a:lstStyle/>
          <a:p>
            <a:pPr>
              <a:lnSpc>
                <a:spcPct val="150000"/>
              </a:lnSpc>
            </a:pPr>
            <a:r>
              <a:rPr lang="en-US" altLang="zh-CN" dirty="0" smtClean="0"/>
              <a:t> </a:t>
            </a:r>
            <a:r>
              <a:rPr lang="en-US" altLang="zh-CN" dirty="0" smtClean="0"/>
              <a:t>       </a:t>
            </a:r>
            <a:r>
              <a:rPr lang="zh-CN" altLang="zh-CN" dirty="0" smtClean="0"/>
              <a:t>受</a:t>
            </a:r>
            <a:r>
              <a:rPr lang="zh-CN" altLang="zh-CN" dirty="0" smtClean="0"/>
              <a:t>到生物学的启发，发现人在面对复杂场景时，人眼可以快速，准确的将注意力放在比较明显的视觉对象上，并且优先理解显著性物体。这种基于视觉显著性的物体检测框架受到越来越多关注</a:t>
            </a:r>
            <a:r>
              <a:rPr lang="zh-CN" altLang="zh-CN" dirty="0" smtClean="0"/>
              <a:t>。似</a:t>
            </a:r>
            <a:r>
              <a:rPr lang="zh-CN" altLang="zh-CN" dirty="0" smtClean="0"/>
              <a:t>物性算法通常是采用训练学习或对输入图像定性分析，对不同大小尺寸的窗口进行评分排序，然后提取前</a:t>
            </a:r>
            <a:r>
              <a:rPr lang="en-US" altLang="zh-CN" dirty="0" smtClean="0"/>
              <a:t>N</a:t>
            </a:r>
            <a:r>
              <a:rPr lang="zh-CN" altLang="zh-CN" dirty="0" smtClean="0"/>
              <a:t>个独立窗口的坐标信</a:t>
            </a:r>
            <a:r>
              <a:rPr lang="zh-CN" altLang="zh-CN" dirty="0" smtClean="0"/>
              <a:t>息</a:t>
            </a:r>
            <a:r>
              <a:rPr lang="zh-CN" altLang="en-US" dirty="0" smtClean="0"/>
              <a:t>。</a:t>
            </a:r>
            <a:r>
              <a:rPr lang="zh-CN" altLang="en-US" dirty="0" smtClean="0"/>
              <a:t>目前，检测效果最好的似物性检测效果最好的是</a:t>
            </a:r>
            <a:r>
              <a:rPr lang="en-US" altLang="zh-CN" dirty="0" smtClean="0"/>
              <a:t>BING</a:t>
            </a:r>
            <a:r>
              <a:rPr lang="zh-CN" altLang="en-US" dirty="0" smtClean="0"/>
              <a:t>算法，该算法是程明明教授在</a:t>
            </a:r>
            <a:r>
              <a:rPr lang="en-US" altLang="zh-CN" dirty="0" smtClean="0"/>
              <a:t>2014</a:t>
            </a:r>
            <a:r>
              <a:rPr lang="zh-CN" altLang="en-US" dirty="0" smtClean="0"/>
              <a:t>年提出的，可以达到</a:t>
            </a:r>
            <a:r>
              <a:rPr lang="en-US" altLang="zh-CN" dirty="0" smtClean="0"/>
              <a:t>96.2%</a:t>
            </a:r>
            <a:r>
              <a:rPr lang="zh-CN" altLang="en-US" dirty="0" smtClean="0"/>
              <a:t>的探测率。</a:t>
            </a:r>
            <a:endParaRPr lang="en-US" altLang="zh-CN" dirty="0" smtClean="0"/>
          </a:p>
          <a:p>
            <a:endParaRPr lang="en-US" altLang="zh-CN" dirty="0" smtClean="0"/>
          </a:p>
          <a:p>
            <a:r>
              <a:rPr lang="en-US" altLang="zh-CN" dirty="0" smtClean="0"/>
              <a:t> </a:t>
            </a:r>
            <a:r>
              <a:rPr lang="en-US" altLang="zh-CN" dirty="0" smtClean="0"/>
              <a:t>    </a:t>
            </a:r>
            <a:endParaRPr lang="zh-CN" altLang="zh-CN" dirty="0" smtClean="0"/>
          </a:p>
          <a:p>
            <a:endParaRPr lang="zh-CN" altLang="en-US" dirty="0"/>
          </a:p>
        </p:txBody>
      </p:sp>
      <p:sp>
        <p:nvSpPr>
          <p:cNvPr id="50" name="TextBox 49"/>
          <p:cNvSpPr txBox="1"/>
          <p:nvPr/>
        </p:nvSpPr>
        <p:spPr>
          <a:xfrm>
            <a:off x="878889" y="3293615"/>
            <a:ext cx="5530789" cy="3000821"/>
          </a:xfrm>
          <a:prstGeom prst="rect">
            <a:avLst/>
          </a:prstGeom>
          <a:noFill/>
        </p:spPr>
        <p:txBody>
          <a:bodyPr wrap="square" rtlCol="0">
            <a:spAutoFit/>
          </a:bodyPr>
          <a:lstStyle/>
          <a:p>
            <a:pPr>
              <a:lnSpc>
                <a:spcPct val="150000"/>
              </a:lnSpc>
            </a:pPr>
            <a:r>
              <a:rPr lang="zh-CN" altLang="en-US" dirty="0" smtClean="0"/>
              <a:t>      </a:t>
            </a:r>
            <a:r>
              <a:rPr lang="en-US" altLang="zh-CN" dirty="0" smtClean="0"/>
              <a:t>BING</a:t>
            </a:r>
            <a:r>
              <a:rPr lang="zh-CN" altLang="en-US" dirty="0" smtClean="0"/>
              <a:t>原</a:t>
            </a:r>
            <a:r>
              <a:rPr lang="zh-CN" altLang="en-US" dirty="0" smtClean="0"/>
              <a:t>理：</a:t>
            </a:r>
            <a:r>
              <a:rPr lang="en-US" altLang="zh-CN" dirty="0" smtClean="0"/>
              <a:t>BING</a:t>
            </a:r>
            <a:r>
              <a:rPr lang="zh-CN" altLang="zh-CN" dirty="0" smtClean="0"/>
              <a:t>算法是基于一个独立事物都拥有很好的闭合边缘特征和中心，相反背景都是杂乱的没有统一特征和纹理。作者提出了无论什么形状和类别的图像，只要是一个独立的物体，那么把它的图像响应窗口调整到一个小的固定大小的尺寸（常用的是</a:t>
            </a:r>
            <a:r>
              <a:rPr lang="en-US" altLang="zh-CN" dirty="0" smtClean="0"/>
              <a:t>8*</a:t>
            </a:r>
            <a:r>
              <a:rPr lang="en-US" altLang="zh-CN" dirty="0" err="1" smtClean="0"/>
              <a:t>8</a:t>
            </a:r>
            <a:r>
              <a:rPr lang="zh-CN" altLang="zh-CN" dirty="0" smtClean="0"/>
              <a:t>的尺寸），那么它的</a:t>
            </a:r>
            <a:r>
              <a:rPr lang="en-US" altLang="zh-CN" dirty="0" smtClean="0"/>
              <a:t>NG</a:t>
            </a:r>
            <a:r>
              <a:rPr lang="zh-CN" altLang="zh-CN" dirty="0" smtClean="0"/>
              <a:t>特征（梯度幅值）会有很明显的闭合边缘共</a:t>
            </a:r>
            <a:r>
              <a:rPr lang="zh-CN" altLang="zh-CN" dirty="0" smtClean="0"/>
              <a:t>性。</a:t>
            </a:r>
            <a:endParaRPr lang="zh-CN" altLang="en-US" dirty="0" smtClean="0"/>
          </a:p>
        </p:txBody>
      </p:sp>
      <p:pic>
        <p:nvPicPr>
          <p:cNvPr id="51" name="图片 50" descr="29.jpg"/>
          <p:cNvPicPr/>
          <p:nvPr/>
        </p:nvPicPr>
        <p:blipFill>
          <a:blip r:embed="rId3" cstate="print"/>
          <a:stretch>
            <a:fillRect/>
          </a:stretch>
        </p:blipFill>
        <p:spPr>
          <a:xfrm>
            <a:off x="6704581" y="3230331"/>
            <a:ext cx="4500058" cy="2646686"/>
          </a:xfrm>
          <a:prstGeom prst="rect">
            <a:avLst/>
          </a:prstGeom>
        </p:spPr>
      </p:pic>
    </p:spTree>
    <p:extLst>
      <p:ext uri="{BB962C8B-B14F-4D97-AF65-F5344CB8AC3E}">
        <p14:creationId xmlns:p14="http://schemas.microsoft.com/office/powerpoint/2010/main" xmlns="" val="400479530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p:cNvSpPr>
            <a:spLocks noChangeArrowheads="1"/>
          </p:cNvSpPr>
          <p:nvPr/>
        </p:nvSpPr>
        <p:spPr bwMode="auto">
          <a:xfrm>
            <a:off x="581717" y="218252"/>
            <a:ext cx="341151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t> BING</a:t>
            </a:r>
            <a:r>
              <a:rPr lang="zh-CN" altLang="zh-CN" sz="2400" dirty="0" smtClean="0"/>
              <a:t>似物性算法原理</a:t>
            </a:r>
            <a:endParaRPr lang="zh-CN" altLang="en-US" sz="2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13"/>
          <p:cNvSpPr>
            <a:spLocks noChangeArrowheads="1"/>
          </p:cNvSpPr>
          <p:nvPr/>
        </p:nvSpPr>
        <p:spPr bwMode="auto">
          <a:xfrm>
            <a:off x="9436963" y="295399"/>
            <a:ext cx="22246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en-US" altLang="zh-CN" sz="2000" b="1" dirty="0" smtClean="0">
                <a:latin typeface="微软雅黑" panose="020B0503020204020204" pitchFamily="34" charset="-122"/>
                <a:ea typeface="微软雅黑" panose="020B0503020204020204" pitchFamily="34" charset="-122"/>
                <a:sym typeface="微软雅黑" panose="020B0503020204020204" pitchFamily="34" charset="-122"/>
              </a:rPr>
              <a:t>2.2 </a:t>
            </a:r>
            <a:r>
              <a:rPr lang="zh-CN" altLang="en-US" sz="2000" b="1" dirty="0" smtClean="0">
                <a:latin typeface="微软雅黑" panose="020B0503020204020204" pitchFamily="34" charset="-122"/>
                <a:ea typeface="微软雅黑" panose="020B0503020204020204" pitchFamily="34" charset="-122"/>
                <a:sym typeface="微软雅黑" panose="020B0503020204020204" pitchFamily="34" charset="-122"/>
              </a:rPr>
              <a:t>标准梯度计算</a:t>
            </a:r>
            <a:endParaRPr lang="zh-CN" altLang="en-US" sz="2000" dirty="0">
              <a:latin typeface="微软雅黑" panose="020B0503020204020204" pitchFamily="34" charset="-122"/>
              <a:ea typeface="微软雅黑" panose="020B0503020204020204" pitchFamily="34" charset="-122"/>
            </a:endParaRPr>
          </a:p>
        </p:txBody>
      </p:sp>
      <p:grpSp>
        <p:nvGrpSpPr>
          <p:cNvPr id="4" name="Group 35"/>
          <p:cNvGrpSpPr>
            <a:grpSpLocks/>
          </p:cNvGrpSpPr>
          <p:nvPr/>
        </p:nvGrpSpPr>
        <p:grpSpPr bwMode="auto">
          <a:xfrm flipV="1">
            <a:off x="685801" y="7925867"/>
            <a:ext cx="10946498" cy="12"/>
            <a:chOff x="0" y="720"/>
            <a:chExt cx="4381" cy="12"/>
          </a:xfrm>
        </p:grpSpPr>
        <p:sp>
          <p:nvSpPr>
            <p:cNvPr id="5" name="Line 31"/>
            <p:cNvSpPr>
              <a:spLocks noChangeShapeType="1"/>
            </p:cNvSpPr>
            <p:nvPr/>
          </p:nvSpPr>
          <p:spPr bwMode="auto">
            <a:xfrm flipH="1">
              <a:off x="0" y="720"/>
              <a:ext cx="43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 name="Line 34"/>
            <p:cNvSpPr>
              <a:spLocks noChangeShapeType="1"/>
            </p:cNvSpPr>
            <p:nvPr/>
          </p:nvSpPr>
          <p:spPr bwMode="auto">
            <a:xfrm flipV="1">
              <a:off x="3480" y="731"/>
              <a:ext cx="901"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7" name="Rectangle 43"/>
          <p:cNvSpPr>
            <a:spLocks noChangeArrowheads="1"/>
          </p:cNvSpPr>
          <p:nvPr/>
        </p:nvSpPr>
        <p:spPr bwMode="auto">
          <a:xfrm>
            <a:off x="152401" y="-322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382759" y="1004344"/>
            <a:ext cx="10962903" cy="2862322"/>
          </a:xfrm>
          <a:prstGeom prst="rect">
            <a:avLst/>
          </a:prstGeom>
        </p:spPr>
        <p:txBody>
          <a:bodyPr wrap="square">
            <a:spAutoFit/>
          </a:bodyPr>
          <a:lstStyle/>
          <a:p>
            <a:pPr>
              <a:lnSpc>
                <a:spcPct val="150000"/>
              </a:lnSpc>
            </a:pPr>
            <a:r>
              <a:rPr lang="en-US" altLang="zh-CN" sz="2400" dirty="0" smtClean="0"/>
              <a:t>     </a:t>
            </a:r>
            <a:r>
              <a:rPr lang="zh-CN" altLang="zh-CN" sz="2400" dirty="0" smtClean="0"/>
              <a:t>标</a:t>
            </a:r>
            <a:r>
              <a:rPr lang="zh-CN" altLang="zh-CN" sz="2400" dirty="0" smtClean="0"/>
              <a:t>准梯度算子使用的是一个一维离散微分模板在一个方向上或同时在水平和垂直两个方向对图像求梯度，是最简单的梯度计算方法，计算速度较</a:t>
            </a:r>
            <a:r>
              <a:rPr lang="zh-CN" altLang="zh-CN" sz="2400" dirty="0" smtClean="0"/>
              <a:t>快</a:t>
            </a:r>
            <a:r>
              <a:rPr lang="zh-CN" altLang="en-US" sz="2400" dirty="0" smtClean="0"/>
              <a:t>。</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a:p>
            <a:pPr>
              <a:lnSpc>
                <a:spcPct val="150000"/>
              </a:lnSpc>
            </a:pPr>
            <a:endParaRPr lang="en-US" altLang="zh-CN" sz="2400" b="1" kern="100" dirty="0" smtClean="0">
              <a:latin typeface="Times New Roman" panose="02020603050405020304" pitchFamily="18" charset="0"/>
              <a:cs typeface="Times New Roman" panose="02020603050405020304" pitchFamily="18" charset="0"/>
            </a:endParaRPr>
          </a:p>
        </p:txBody>
      </p:sp>
      <p:sp>
        <p:nvSpPr>
          <p:cNvPr id="9" name="页脚占位符 8"/>
          <p:cNvSpPr>
            <a:spLocks noGrp="1"/>
          </p:cNvSpPr>
          <p:nvPr>
            <p:ph type="ftr" sz="quarter" idx="11"/>
          </p:nvPr>
        </p:nvSpPr>
        <p:spPr/>
        <p:txBody>
          <a:bodyPr/>
          <a:lstStyle/>
          <a:p>
            <a:pPr>
              <a:defRPr/>
            </a:pPr>
            <a:r>
              <a:rPr lang="en-US" altLang="zh-CN" dirty="0" smtClean="0"/>
              <a:t>8</a:t>
            </a:r>
            <a:endParaRPr lang="zh-CN" altLang="en-US" dirty="0"/>
          </a:p>
        </p:txBody>
      </p:sp>
      <p:pic>
        <p:nvPicPr>
          <p:cNvPr id="14" name="图片 13" descr="10.jpg"/>
          <p:cNvPicPr/>
          <p:nvPr/>
        </p:nvPicPr>
        <p:blipFill>
          <a:blip r:embed="rId3" cstate="print"/>
          <a:stretch>
            <a:fillRect/>
          </a:stretch>
        </p:blipFill>
        <p:spPr>
          <a:xfrm>
            <a:off x="6560597" y="2547892"/>
            <a:ext cx="4554245" cy="3266981"/>
          </a:xfrm>
          <a:prstGeom prst="rect">
            <a:avLst/>
          </a:prstGeom>
        </p:spPr>
      </p:pic>
      <p:sp>
        <p:nvSpPr>
          <p:cNvPr id="15" name="TextBox 14"/>
          <p:cNvSpPr txBox="1"/>
          <p:nvPr/>
        </p:nvSpPr>
        <p:spPr>
          <a:xfrm>
            <a:off x="7661429" y="6090082"/>
            <a:ext cx="2423604" cy="369332"/>
          </a:xfrm>
          <a:prstGeom prst="rect">
            <a:avLst/>
          </a:prstGeom>
          <a:noFill/>
        </p:spPr>
        <p:txBody>
          <a:bodyPr wrap="square" rtlCol="0">
            <a:spAutoFit/>
          </a:bodyPr>
          <a:lstStyle/>
          <a:p>
            <a:r>
              <a:rPr lang="en-US" altLang="zh-CN" dirty="0" smtClean="0"/>
              <a:t>Lena</a:t>
            </a:r>
            <a:r>
              <a:rPr lang="zh-CN" altLang="en-US" dirty="0" smtClean="0"/>
              <a:t>图的梯度特征图</a:t>
            </a:r>
            <a:endParaRPr lang="zh-CN" altLang="en-US" dirty="0"/>
          </a:p>
        </p:txBody>
      </p:sp>
      <p:sp>
        <p:nvSpPr>
          <p:cNvPr id="16" name="TextBox 15"/>
          <p:cNvSpPr txBox="1"/>
          <p:nvPr/>
        </p:nvSpPr>
        <p:spPr>
          <a:xfrm>
            <a:off x="523783" y="3089429"/>
            <a:ext cx="4705165" cy="1560782"/>
          </a:xfrm>
          <a:prstGeom prst="rect">
            <a:avLst/>
          </a:prstGeom>
          <a:noFill/>
        </p:spPr>
        <p:txBody>
          <a:bodyPr wrap="square" rtlCol="0">
            <a:spAutoFit/>
          </a:bodyPr>
          <a:lstStyle/>
          <a:p>
            <a:r>
              <a:rPr lang="zh-CN" altLang="en-US" sz="2400" dirty="0" smtClean="0"/>
              <a:t>卷积运算核：</a:t>
            </a:r>
            <a:endParaRPr lang="en-US" altLang="zh-CN" sz="2400" dirty="0" smtClean="0"/>
          </a:p>
          <a:p>
            <a:r>
              <a:rPr lang="en-US" altLang="zh-CN" sz="2400" dirty="0" smtClean="0"/>
              <a:t>	X</a:t>
            </a:r>
            <a:r>
              <a:rPr lang="zh-CN" altLang="en-US" sz="2400" dirty="0" smtClean="0"/>
              <a:t>方向：</a:t>
            </a:r>
            <a:r>
              <a:rPr lang="en-US" altLang="zh-CN" sz="2400" dirty="0" smtClean="0"/>
              <a:t>[1,0,-1</a:t>
            </a:r>
            <a:r>
              <a:rPr lang="en-US" altLang="zh-CN" sz="2400" dirty="0" smtClean="0"/>
              <a:t>]</a:t>
            </a:r>
          </a:p>
          <a:p>
            <a:endParaRPr lang="en-US" altLang="zh-CN" sz="2400" dirty="0" smtClean="0"/>
          </a:p>
          <a:p>
            <a:r>
              <a:rPr lang="en-US" altLang="zh-CN" sz="2400" dirty="0" smtClean="0"/>
              <a:t>	Y</a:t>
            </a:r>
            <a:r>
              <a:rPr lang="zh-CN" altLang="en-US" sz="2400" dirty="0" smtClean="0"/>
              <a:t>方向：</a:t>
            </a:r>
            <a:r>
              <a:rPr lang="en-US" altLang="zh-CN" sz="2400" dirty="0" smtClean="0"/>
              <a:t>[1,0,-</a:t>
            </a:r>
            <a:r>
              <a:rPr lang="en-US" altLang="zh-CN" sz="2400" dirty="0" smtClean="0"/>
              <a:t>1]</a:t>
            </a:r>
            <a:r>
              <a:rPr lang="zh-CN" altLang="en-US" sz="2400" dirty="0" smtClean="0"/>
              <a:t>转置</a:t>
            </a:r>
            <a:endParaRPr lang="zh-CN" altLang="en-US" sz="2400" dirty="0" smtClean="0"/>
          </a:p>
        </p:txBody>
      </p:sp>
      <p:sp>
        <p:nvSpPr>
          <p:cNvPr id="61518" name="Rectangle 7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520" name="Rectangle 8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522" name="Rectangle 8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1380965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17806</TotalTime>
  <Words>7461</Words>
  <Application>Microsoft Office PowerPoint</Application>
  <PresentationFormat>自定义</PresentationFormat>
  <Paragraphs>338</Paragraphs>
  <Slides>35</Slides>
  <Notes>33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Office 主题</vt:lpstr>
      <vt:lpstr>Graph</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ZCL</dc:creator>
  <cp:lastModifiedBy>Administrator</cp:lastModifiedBy>
  <cp:revision>884</cp:revision>
  <dcterms:created xsi:type="dcterms:W3CDTF">2014-11-19T15:53:12Z</dcterms:created>
  <dcterms:modified xsi:type="dcterms:W3CDTF">2018-05-30T03:57:35Z</dcterms:modified>
</cp:coreProperties>
</file>