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tags/tag1.xml" ContentType="application/vnd.openxmlformats-officedocument.presentationml.tags+xml"/>
  <Override PartName="/ppt/notesSlides/notesSlide4.xml" ContentType="application/vnd.openxmlformats-officedocument.presentationml.notesSlide+xml"/>
  <Override PartName="/ppt/tags/tag2.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368" r:id="rId2"/>
    <p:sldId id="282" r:id="rId3"/>
    <p:sldId id="499" r:id="rId4"/>
    <p:sldId id="264" r:id="rId5"/>
    <p:sldId id="468" r:id="rId6"/>
    <p:sldId id="364" r:id="rId7"/>
    <p:sldId id="371" r:id="rId8"/>
    <p:sldId id="472" r:id="rId9"/>
    <p:sldId id="363" r:id="rId10"/>
    <p:sldId id="474" r:id="rId11"/>
    <p:sldId id="475" r:id="rId12"/>
    <p:sldId id="476" r:id="rId13"/>
    <p:sldId id="477" r:id="rId14"/>
    <p:sldId id="478" r:id="rId15"/>
    <p:sldId id="479" r:id="rId16"/>
    <p:sldId id="480" r:id="rId17"/>
    <p:sldId id="481" r:id="rId18"/>
    <p:sldId id="501" r:id="rId19"/>
    <p:sldId id="497" r:id="rId20"/>
    <p:sldId id="482" r:id="rId21"/>
    <p:sldId id="484" r:id="rId22"/>
    <p:sldId id="485" r:id="rId23"/>
    <p:sldId id="500" r:id="rId24"/>
    <p:sldId id="487" r:id="rId25"/>
    <p:sldId id="489" r:id="rId26"/>
    <p:sldId id="490" r:id="rId27"/>
    <p:sldId id="491" r:id="rId28"/>
    <p:sldId id="492" r:id="rId29"/>
    <p:sldId id="493" r:id="rId30"/>
    <p:sldId id="495" r:id="rId31"/>
    <p:sldId id="502" r:id="rId32"/>
    <p:sldId id="496" r:id="rId33"/>
    <p:sldId id="462" r:id="rId34"/>
    <p:sldId id="463" r:id="rId35"/>
    <p:sldId id="498" r:id="rId36"/>
    <p:sldId id="281" r:id="rId3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DEEF"/>
    <a:srgbClr val="FF0000"/>
    <a:srgbClr val="3CE4E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684" autoAdjust="0"/>
    <p:restoredTop sz="94660"/>
  </p:normalViewPr>
  <p:slideViewPr>
    <p:cSldViewPr snapToGrid="0" showGuides="1">
      <p:cViewPr varScale="1">
        <p:scale>
          <a:sx n="108" d="100"/>
          <a:sy n="108" d="100"/>
        </p:scale>
        <p:origin x="-1038" y="-84"/>
      </p:cViewPr>
      <p:guideLst>
        <p:guide orient="horz" pos="2160"/>
        <p:guide pos="3840"/>
      </p:guideLst>
    </p:cSldViewPr>
  </p:slideViewPr>
  <p:notesTextViewPr>
    <p:cViewPr>
      <p:scale>
        <a:sx n="1" d="1"/>
        <a:sy n="1" d="1"/>
      </p:scale>
      <p:origin x="0" y="0"/>
    </p:cViewPr>
  </p:notesTextViewPr>
  <p:sorterViewPr>
    <p:cViewPr>
      <p:scale>
        <a:sx n="100" d="100"/>
        <a:sy n="100" d="100"/>
      </p:scale>
      <p:origin x="0" y="-8850"/>
    </p:cViewPr>
  </p:sorterViewPr>
  <p:gridSpacing cx="1440000" cy="14400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B4190D1-D25D-4CF9-A730-E41964B5BD4E}"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zh-CN" altLang="en-US"/>
        </a:p>
      </dgm:t>
    </dgm:pt>
    <dgm:pt modelId="{262AB7B7-B2B3-4B70-BDD0-93579F9BF318}">
      <dgm:prSet phldrT="[文本]"/>
      <dgm:spPr/>
      <dgm:t>
        <a:bodyPr/>
        <a:lstStyle/>
        <a:p>
          <a:r>
            <a:rPr lang="en-US" altLang="zh-CN" dirty="0" smtClean="0">
              <a:solidFill>
                <a:schemeClr val="bg1"/>
              </a:solidFill>
              <a:latin typeface="Times New Roman" panose="02020603050405020304" pitchFamily="18" charset="0"/>
              <a:cs typeface="Times New Roman" panose="02020603050405020304" pitchFamily="18" charset="0"/>
            </a:rPr>
            <a:t>1.</a:t>
          </a:r>
          <a:r>
            <a:rPr lang="zh-CN" altLang="en-US" dirty="0" smtClean="0">
              <a:solidFill>
                <a:schemeClr val="bg1"/>
              </a:solidFill>
            </a:rPr>
            <a:t>绪论</a:t>
          </a:r>
          <a:endParaRPr lang="zh-CN" altLang="en-US" dirty="0">
            <a:solidFill>
              <a:schemeClr val="bg1"/>
            </a:solidFill>
          </a:endParaRPr>
        </a:p>
      </dgm:t>
    </dgm:pt>
    <dgm:pt modelId="{7773A4F9-D827-44EE-83A8-1ED9BA1E8F88}" type="parTrans" cxnId="{236AFD26-71D2-4F28-ADA7-13F00C49E2E9}">
      <dgm:prSet/>
      <dgm:spPr/>
      <dgm:t>
        <a:bodyPr/>
        <a:lstStyle/>
        <a:p>
          <a:endParaRPr lang="zh-CN" altLang="en-US"/>
        </a:p>
      </dgm:t>
    </dgm:pt>
    <dgm:pt modelId="{B5D045AE-A58A-4630-A308-E32FBF0FEE76}" type="sibTrans" cxnId="{236AFD26-71D2-4F28-ADA7-13F00C49E2E9}">
      <dgm:prSet/>
      <dgm:spPr/>
      <dgm:t>
        <a:bodyPr/>
        <a:lstStyle/>
        <a:p>
          <a:endParaRPr lang="zh-CN" altLang="en-US"/>
        </a:p>
      </dgm:t>
    </dgm:pt>
    <dgm:pt modelId="{D2982E5A-EB26-4D99-8A12-4BF768C5BAEF}">
      <dgm:prSet phldrT="[文本]"/>
      <dgm:spPr/>
      <dgm:t>
        <a:bodyPr/>
        <a:lstStyle/>
        <a:p>
          <a:r>
            <a:rPr lang="en-US" altLang="zh-CN" dirty="0" smtClean="0">
              <a:solidFill>
                <a:schemeClr val="bg1"/>
              </a:solidFill>
              <a:latin typeface="Times New Roman" panose="02020603050405020304" pitchFamily="18" charset="0"/>
              <a:cs typeface="Times New Roman" panose="02020603050405020304" pitchFamily="18" charset="0"/>
            </a:rPr>
            <a:t>4</a:t>
          </a:r>
          <a:r>
            <a:rPr lang="en-US" altLang="zh-CN" dirty="0" smtClean="0">
              <a:solidFill>
                <a:schemeClr val="bg1"/>
              </a:solidFill>
              <a:latin typeface="Times New Roman" panose="02020603050405020304" pitchFamily="18" charset="0"/>
              <a:cs typeface="Times New Roman" panose="02020603050405020304" pitchFamily="18" charset="0"/>
            </a:rPr>
            <a:t>.</a:t>
          </a:r>
          <a:r>
            <a:rPr lang="zh-CN" dirty="0" smtClean="0"/>
            <a:t>基于</a:t>
          </a:r>
          <a:r>
            <a:rPr lang="en-US" dirty="0" smtClean="0"/>
            <a:t>BING</a:t>
          </a:r>
          <a:r>
            <a:rPr lang="zh-CN" dirty="0" smtClean="0"/>
            <a:t>和</a:t>
          </a:r>
          <a:r>
            <a:rPr lang="en-US" dirty="0" smtClean="0"/>
            <a:t>C4</a:t>
          </a:r>
          <a:r>
            <a:rPr lang="zh-CN" dirty="0" smtClean="0"/>
            <a:t>的行人检测在</a:t>
          </a:r>
          <a:r>
            <a:rPr lang="en-US" dirty="0" smtClean="0"/>
            <a:t>TX1</a:t>
          </a:r>
          <a:r>
            <a:rPr lang="zh-CN" dirty="0" smtClean="0"/>
            <a:t>上的实现</a:t>
          </a:r>
          <a:endParaRPr lang="zh-CN" altLang="en-US" dirty="0">
            <a:solidFill>
              <a:schemeClr val="tx1"/>
            </a:solidFill>
          </a:endParaRPr>
        </a:p>
      </dgm:t>
    </dgm:pt>
    <dgm:pt modelId="{E02C7A51-EE02-44C2-93F0-6E75386EAFFE}" type="parTrans" cxnId="{49E7CED1-82AB-4E23-8CAB-E64A6B6432AA}">
      <dgm:prSet/>
      <dgm:spPr/>
      <dgm:t>
        <a:bodyPr/>
        <a:lstStyle/>
        <a:p>
          <a:endParaRPr lang="zh-CN" altLang="en-US"/>
        </a:p>
      </dgm:t>
    </dgm:pt>
    <dgm:pt modelId="{D5D63FB6-BCA7-466C-96A7-DD3C1282D128}" type="sibTrans" cxnId="{49E7CED1-82AB-4E23-8CAB-E64A6B6432AA}">
      <dgm:prSet/>
      <dgm:spPr/>
      <dgm:t>
        <a:bodyPr/>
        <a:lstStyle/>
        <a:p>
          <a:endParaRPr lang="zh-CN" altLang="en-US"/>
        </a:p>
      </dgm:t>
    </dgm:pt>
    <dgm:pt modelId="{F11849A2-983F-43AA-A2FC-D3E8B0229A0E}">
      <dgm:prSet/>
      <dgm:spPr/>
      <dgm:t>
        <a:bodyPr/>
        <a:lstStyle/>
        <a:p>
          <a:r>
            <a:rPr lang="en-US" dirty="0" smtClean="0">
              <a:solidFill>
                <a:schemeClr val="bg1"/>
              </a:solidFill>
              <a:latin typeface="Times New Roman" panose="02020603050405020304" pitchFamily="18" charset="0"/>
              <a:cs typeface="Times New Roman" panose="02020603050405020304" pitchFamily="18" charset="0"/>
            </a:rPr>
            <a:t>2.</a:t>
          </a:r>
          <a:r>
            <a:rPr lang="en-US" dirty="0" smtClean="0"/>
            <a:t>BIN</a:t>
          </a:r>
          <a:r>
            <a:rPr lang="zh-CN" dirty="0" smtClean="0">
              <a:effectLst/>
              <a:latin typeface="Calibri"/>
              <a:ea typeface="宋体"/>
              <a:cs typeface="Times New Roman"/>
            </a:rPr>
            <a:t>基于</a:t>
          </a:r>
          <a:r>
            <a:rPr lang="en-US" dirty="0" smtClean="0">
              <a:effectLst/>
              <a:latin typeface="Calibri"/>
              <a:ea typeface="宋体"/>
              <a:cs typeface="Times New Roman"/>
            </a:rPr>
            <a:t>BING</a:t>
          </a:r>
          <a:r>
            <a:rPr lang="zh-CN" dirty="0" smtClean="0">
              <a:effectLst/>
              <a:latin typeface="Calibri"/>
              <a:ea typeface="宋体"/>
              <a:cs typeface="Times New Roman"/>
            </a:rPr>
            <a:t>和</a:t>
          </a:r>
          <a:r>
            <a:rPr lang="en-US" dirty="0" smtClean="0">
              <a:effectLst/>
              <a:latin typeface="Calibri"/>
              <a:ea typeface="宋体"/>
              <a:cs typeface="Times New Roman"/>
            </a:rPr>
            <a:t>C4</a:t>
          </a:r>
          <a:r>
            <a:rPr lang="zh-CN" dirty="0" smtClean="0">
              <a:effectLst/>
              <a:latin typeface="Calibri"/>
              <a:ea typeface="宋体"/>
              <a:cs typeface="Times New Roman"/>
            </a:rPr>
            <a:t>的行人检测在</a:t>
          </a:r>
          <a:r>
            <a:rPr lang="en-US" dirty="0" smtClean="0">
              <a:effectLst/>
              <a:latin typeface="Calibri"/>
              <a:ea typeface="宋体"/>
              <a:cs typeface="Times New Roman"/>
            </a:rPr>
            <a:t>TX1</a:t>
          </a:r>
          <a:r>
            <a:rPr lang="zh-CN" dirty="0" smtClean="0">
              <a:effectLst/>
              <a:latin typeface="Calibri"/>
              <a:ea typeface="宋体"/>
              <a:cs typeface="Times New Roman"/>
            </a:rPr>
            <a:t>上的</a:t>
          </a:r>
          <a:r>
            <a:rPr lang="en-US" dirty="0" smtClean="0">
              <a:effectLst/>
              <a:latin typeface="Calibri"/>
              <a:ea typeface="宋体"/>
              <a:cs typeface="Times New Roman"/>
            </a:rPr>
            <a:t>s</a:t>
          </a:r>
          <a:r>
            <a:rPr lang="zh-CN" dirty="0" smtClean="0">
              <a:effectLst/>
              <a:latin typeface="Calibri"/>
              <a:ea typeface="宋体"/>
              <a:cs typeface="Times New Roman"/>
            </a:rPr>
            <a:t>实现</a:t>
          </a:r>
          <a:r>
            <a:rPr lang="en-US" dirty="0" smtClean="0"/>
            <a:t>G</a:t>
          </a:r>
          <a:r>
            <a:rPr lang="zh-CN" dirty="0" smtClean="0"/>
            <a:t>似物性算法原理</a:t>
          </a:r>
          <a:endParaRPr lang="zh-CN" altLang="en-US" dirty="0">
            <a:solidFill>
              <a:schemeClr val="tx1"/>
            </a:solidFill>
            <a:latin typeface="Times New Roman" panose="02020603050405020304" pitchFamily="18" charset="0"/>
            <a:cs typeface="Times New Roman" panose="02020603050405020304" pitchFamily="18" charset="0"/>
          </a:endParaRPr>
        </a:p>
      </dgm:t>
    </dgm:pt>
    <dgm:pt modelId="{8B84538B-DA45-4DD6-99DC-9CA2E344DC5B}" type="parTrans" cxnId="{5A29317F-CF08-4703-9586-A6A49A9DDD03}">
      <dgm:prSet/>
      <dgm:spPr/>
      <dgm:t>
        <a:bodyPr/>
        <a:lstStyle/>
        <a:p>
          <a:endParaRPr lang="zh-CN" altLang="en-US"/>
        </a:p>
      </dgm:t>
    </dgm:pt>
    <dgm:pt modelId="{96189B2F-D6A5-449F-B5A0-92ED1AD911AD}" type="sibTrans" cxnId="{5A29317F-CF08-4703-9586-A6A49A9DDD03}">
      <dgm:prSet/>
      <dgm:spPr/>
      <dgm:t>
        <a:bodyPr/>
        <a:lstStyle/>
        <a:p>
          <a:endParaRPr lang="zh-CN" altLang="en-US"/>
        </a:p>
      </dgm:t>
    </dgm:pt>
    <dgm:pt modelId="{BEAE3EDB-53E5-4797-B227-B14CFE2EC1E4}">
      <dgm:prSet/>
      <dgm:spPr/>
      <dgm:t>
        <a:bodyPr/>
        <a:lstStyle/>
        <a:p>
          <a:r>
            <a:rPr lang="en-US" altLang="zh-CN" dirty="0" smtClean="0"/>
            <a:t>3.</a:t>
          </a:r>
          <a:r>
            <a:rPr lang="zh-CN" dirty="0" smtClean="0"/>
            <a:t>基于</a:t>
          </a:r>
          <a:r>
            <a:rPr lang="en-US" dirty="0" smtClean="0"/>
            <a:t>CENTRIST</a:t>
          </a:r>
          <a:r>
            <a:rPr lang="zh-CN" dirty="0" smtClean="0"/>
            <a:t>特征的行人检测算法原理</a:t>
          </a:r>
          <a:endParaRPr lang="zh-CN" b="0" dirty="0">
            <a:solidFill>
              <a:schemeClr val="tx1"/>
            </a:solidFill>
          </a:endParaRPr>
        </a:p>
      </dgm:t>
    </dgm:pt>
    <dgm:pt modelId="{F5123B97-8D57-45A6-ABA0-73A6FFC68019}" type="parTrans" cxnId="{5F3C4175-5FBB-4ADE-88AC-AA5813FD70C8}">
      <dgm:prSet/>
      <dgm:spPr/>
      <dgm:t>
        <a:bodyPr/>
        <a:lstStyle/>
        <a:p>
          <a:endParaRPr lang="zh-CN" altLang="en-US"/>
        </a:p>
      </dgm:t>
    </dgm:pt>
    <dgm:pt modelId="{2375AFDB-A86A-4C05-AA86-AA6E4FA2CABD}" type="sibTrans" cxnId="{5F3C4175-5FBB-4ADE-88AC-AA5813FD70C8}">
      <dgm:prSet/>
      <dgm:spPr/>
      <dgm:t>
        <a:bodyPr/>
        <a:lstStyle/>
        <a:p>
          <a:endParaRPr lang="zh-CN" altLang="en-US"/>
        </a:p>
      </dgm:t>
    </dgm:pt>
    <dgm:pt modelId="{0824D096-4830-4653-A4F1-FA43BE5CB725}">
      <dgm:prSet phldrT="[文本]"/>
      <dgm:spPr/>
      <dgm:t>
        <a:bodyPr/>
        <a:lstStyle/>
        <a:p>
          <a:r>
            <a:rPr lang="en-US" altLang="zh-CN" dirty="0" smtClean="0">
              <a:solidFill>
                <a:schemeClr val="bg1"/>
              </a:solidFill>
              <a:latin typeface="Times New Roman" panose="02020603050405020304" pitchFamily="18" charset="0"/>
              <a:cs typeface="Times New Roman" panose="02020603050405020304" pitchFamily="18" charset="0"/>
            </a:rPr>
            <a:t>   5.</a:t>
          </a:r>
          <a:r>
            <a:rPr lang="zh-CN" dirty="0" smtClean="0"/>
            <a:t>结论与展望</a:t>
          </a:r>
          <a:endParaRPr lang="zh-CN" altLang="en-US" dirty="0">
            <a:solidFill>
              <a:schemeClr val="bg1"/>
            </a:solidFill>
          </a:endParaRPr>
        </a:p>
      </dgm:t>
    </dgm:pt>
    <dgm:pt modelId="{F40E55B6-0998-4D6B-8C1A-9E5E6703B9B6}" type="parTrans" cxnId="{1E94DC4F-C8DC-42E9-B232-EEADCEF4DE8D}">
      <dgm:prSet/>
      <dgm:spPr/>
      <dgm:t>
        <a:bodyPr/>
        <a:lstStyle/>
        <a:p>
          <a:endParaRPr lang="zh-CN" altLang="en-US"/>
        </a:p>
      </dgm:t>
    </dgm:pt>
    <dgm:pt modelId="{352CE671-54CD-41EF-8D21-000C816E63B5}" type="sibTrans" cxnId="{1E94DC4F-C8DC-42E9-B232-EEADCEF4DE8D}">
      <dgm:prSet custLinFactNeighborX="190" custLinFactNeighborY="1096"/>
      <dgm:spPr/>
      <dgm:t>
        <a:bodyPr/>
        <a:lstStyle/>
        <a:p>
          <a:endParaRPr lang="zh-CN" altLang="en-US"/>
        </a:p>
      </dgm:t>
    </dgm:pt>
    <dgm:pt modelId="{2E866B26-C1CB-40DA-B28D-021409A315A1}" type="pres">
      <dgm:prSet presAssocID="{8B4190D1-D25D-4CF9-A730-E41964B5BD4E}" presName="Name0" presStyleCnt="0">
        <dgm:presLayoutVars>
          <dgm:chMax val="7"/>
          <dgm:chPref val="7"/>
          <dgm:dir/>
        </dgm:presLayoutVars>
      </dgm:prSet>
      <dgm:spPr/>
      <dgm:t>
        <a:bodyPr/>
        <a:lstStyle/>
        <a:p>
          <a:endParaRPr lang="zh-CN" altLang="en-US"/>
        </a:p>
      </dgm:t>
    </dgm:pt>
    <dgm:pt modelId="{170C2D9E-BE76-407F-89D1-C208E9C0BCF6}" type="pres">
      <dgm:prSet presAssocID="{8B4190D1-D25D-4CF9-A730-E41964B5BD4E}" presName="Name1" presStyleCnt="0"/>
      <dgm:spPr/>
    </dgm:pt>
    <dgm:pt modelId="{D8AE00A6-15FE-440D-BD83-B43612A6E43D}" type="pres">
      <dgm:prSet presAssocID="{8B4190D1-D25D-4CF9-A730-E41964B5BD4E}" presName="cycle" presStyleCnt="0"/>
      <dgm:spPr/>
    </dgm:pt>
    <dgm:pt modelId="{859E1CB3-9ABB-4CBB-AFE8-41108EFB94D5}" type="pres">
      <dgm:prSet presAssocID="{8B4190D1-D25D-4CF9-A730-E41964B5BD4E}" presName="srcNode" presStyleLbl="node1" presStyleIdx="0" presStyleCnt="5"/>
      <dgm:spPr/>
    </dgm:pt>
    <dgm:pt modelId="{790E947A-CB20-4932-ADB9-64793DE8D3E8}" type="pres">
      <dgm:prSet presAssocID="{8B4190D1-D25D-4CF9-A730-E41964B5BD4E}" presName="conn" presStyleLbl="parChTrans1D2" presStyleIdx="0" presStyleCnt="1" custLinFactNeighborX="190" custLinFactNeighborY="1096"/>
      <dgm:spPr/>
      <dgm:t>
        <a:bodyPr/>
        <a:lstStyle/>
        <a:p>
          <a:endParaRPr lang="zh-CN" altLang="en-US"/>
        </a:p>
      </dgm:t>
    </dgm:pt>
    <dgm:pt modelId="{08A88977-C2A8-44AD-B3FA-80B7F149F6B0}" type="pres">
      <dgm:prSet presAssocID="{8B4190D1-D25D-4CF9-A730-E41964B5BD4E}" presName="extraNode" presStyleLbl="node1" presStyleIdx="0" presStyleCnt="5"/>
      <dgm:spPr/>
    </dgm:pt>
    <dgm:pt modelId="{7D48D149-7DB0-42F8-ADD7-24A7CDC08054}" type="pres">
      <dgm:prSet presAssocID="{8B4190D1-D25D-4CF9-A730-E41964B5BD4E}" presName="dstNode" presStyleLbl="node1" presStyleIdx="0" presStyleCnt="5"/>
      <dgm:spPr/>
    </dgm:pt>
    <dgm:pt modelId="{831AE508-9EA1-4B05-99BD-803DF5419825}" type="pres">
      <dgm:prSet presAssocID="{262AB7B7-B2B3-4B70-BDD0-93579F9BF318}" presName="text_1" presStyleLbl="node1" presStyleIdx="0" presStyleCnt="5" custScaleY="94901">
        <dgm:presLayoutVars>
          <dgm:bulletEnabled val="1"/>
        </dgm:presLayoutVars>
      </dgm:prSet>
      <dgm:spPr>
        <a:prstGeom prst="flowChartAlternateProcess">
          <a:avLst/>
        </a:prstGeom>
      </dgm:spPr>
      <dgm:t>
        <a:bodyPr/>
        <a:lstStyle/>
        <a:p>
          <a:endParaRPr lang="zh-CN" altLang="en-US"/>
        </a:p>
      </dgm:t>
    </dgm:pt>
    <dgm:pt modelId="{FA7F95E9-9EF5-4593-BD49-9A8AE864C338}" type="pres">
      <dgm:prSet presAssocID="{262AB7B7-B2B3-4B70-BDD0-93579F9BF318}" presName="accent_1" presStyleCnt="0"/>
      <dgm:spPr/>
    </dgm:pt>
    <dgm:pt modelId="{3A3D80BA-7E43-40D9-84CA-F3D999C52475}" type="pres">
      <dgm:prSet presAssocID="{262AB7B7-B2B3-4B70-BDD0-93579F9BF318}" presName="accentRepeatNode" presStyleLbl="solidFgAcc1" presStyleIdx="0" presStyleCnt="5"/>
      <dgm:spPr/>
      <dgm:t>
        <a:bodyPr/>
        <a:lstStyle/>
        <a:p>
          <a:endParaRPr lang="zh-CN" altLang="en-US"/>
        </a:p>
      </dgm:t>
    </dgm:pt>
    <dgm:pt modelId="{D58DBEE7-744F-4D89-8ADB-F4F2A0A19517}" type="pres">
      <dgm:prSet presAssocID="{F11849A2-983F-43AA-A2FC-D3E8B0229A0E}" presName="text_2" presStyleLbl="node1" presStyleIdx="1" presStyleCnt="5" custScaleX="98090" custScaleY="92654" custLinFactNeighborX="156" custLinFactNeighborY="-19234">
        <dgm:presLayoutVars>
          <dgm:bulletEnabled val="1"/>
        </dgm:presLayoutVars>
      </dgm:prSet>
      <dgm:spPr/>
      <dgm:t>
        <a:bodyPr/>
        <a:lstStyle/>
        <a:p>
          <a:endParaRPr lang="zh-CN" altLang="en-US"/>
        </a:p>
      </dgm:t>
    </dgm:pt>
    <dgm:pt modelId="{67265514-8915-4795-B7C1-DE4D18F9D56C}" type="pres">
      <dgm:prSet presAssocID="{F11849A2-983F-43AA-A2FC-D3E8B0229A0E}" presName="accent_2" presStyleCnt="0"/>
      <dgm:spPr/>
    </dgm:pt>
    <dgm:pt modelId="{9A0159E8-8630-4D5D-8EA5-E1E49362DC08}" type="pres">
      <dgm:prSet presAssocID="{F11849A2-983F-43AA-A2FC-D3E8B0229A0E}" presName="accentRepeatNode" presStyleLbl="solidFgAcc1" presStyleIdx="1" presStyleCnt="5" custScaleX="80199" custScaleY="81125" custLinFactNeighborX="-5439" custLinFactNeighborY="-15842"/>
      <dgm:spPr/>
    </dgm:pt>
    <dgm:pt modelId="{F23FCCDD-5E96-499A-8C57-8F507E06561B}" type="pres">
      <dgm:prSet presAssocID="{BEAE3EDB-53E5-4797-B227-B14CFE2EC1E4}" presName="text_3" presStyleLbl="node1" presStyleIdx="2" presStyleCnt="5" custScaleX="99192" custScaleY="88481" custLinFactNeighborX="-1110" custLinFactNeighborY="-23059">
        <dgm:presLayoutVars>
          <dgm:bulletEnabled val="1"/>
        </dgm:presLayoutVars>
      </dgm:prSet>
      <dgm:spPr/>
      <dgm:t>
        <a:bodyPr/>
        <a:lstStyle/>
        <a:p>
          <a:endParaRPr lang="zh-CN" altLang="en-US"/>
        </a:p>
      </dgm:t>
    </dgm:pt>
    <dgm:pt modelId="{9B834F31-DC03-4892-A693-9C349A1D171A}" type="pres">
      <dgm:prSet presAssocID="{BEAE3EDB-53E5-4797-B227-B14CFE2EC1E4}" presName="accent_3" presStyleCnt="0"/>
      <dgm:spPr/>
    </dgm:pt>
    <dgm:pt modelId="{D78A21F7-B19D-4B6D-BB8D-469DE7072746}" type="pres">
      <dgm:prSet presAssocID="{BEAE3EDB-53E5-4797-B227-B14CFE2EC1E4}" presName="accentRepeatNode" presStyleLbl="solidFgAcc1" presStyleIdx="2" presStyleCnt="5" custScaleX="76517" custScaleY="75587" custLinFactNeighborX="-3375" custLinFactNeighborY="-20069"/>
      <dgm:spPr/>
    </dgm:pt>
    <dgm:pt modelId="{1294CD0F-C428-489B-9A56-E7C308BEA0CB}" type="pres">
      <dgm:prSet presAssocID="{D2982E5A-EB26-4D99-8A12-4BF768C5BAEF}" presName="text_4" presStyleLbl="node1" presStyleIdx="3" presStyleCnt="5" custScaleX="98035" custScaleY="82345" custLinFactNeighborX="-336" custLinFactNeighborY="-25262">
        <dgm:presLayoutVars>
          <dgm:bulletEnabled val="1"/>
        </dgm:presLayoutVars>
      </dgm:prSet>
      <dgm:spPr/>
      <dgm:t>
        <a:bodyPr/>
        <a:lstStyle/>
        <a:p>
          <a:endParaRPr lang="zh-CN" altLang="en-US"/>
        </a:p>
      </dgm:t>
    </dgm:pt>
    <dgm:pt modelId="{1E155031-CEA2-470A-A5CE-367F04F3A153}" type="pres">
      <dgm:prSet presAssocID="{D2982E5A-EB26-4D99-8A12-4BF768C5BAEF}" presName="accent_4" presStyleCnt="0"/>
      <dgm:spPr/>
    </dgm:pt>
    <dgm:pt modelId="{3A1DFC7B-D986-4D38-BBD1-15D9DDDA39A4}" type="pres">
      <dgm:prSet presAssocID="{D2982E5A-EB26-4D99-8A12-4BF768C5BAEF}" presName="accentRepeatNode" presStyleLbl="solidFgAcc1" presStyleIdx="3" presStyleCnt="5" custScaleX="77984" custScaleY="74852" custLinFactNeighborX="1831" custLinFactNeighborY="-20017"/>
      <dgm:spPr/>
      <dgm:t>
        <a:bodyPr/>
        <a:lstStyle/>
        <a:p>
          <a:endParaRPr lang="zh-CN" altLang="en-US"/>
        </a:p>
      </dgm:t>
    </dgm:pt>
    <dgm:pt modelId="{D7E613A3-A910-4E95-8D69-5E0F3BC89914}" type="pres">
      <dgm:prSet presAssocID="{0824D096-4830-4653-A4F1-FA43BE5CB725}" presName="text_5" presStyleLbl="node1" presStyleIdx="4" presStyleCnt="5" custScaleX="98370" custScaleY="91385" custLinFactNeighborX="-172" custLinFactNeighborY="-23358">
        <dgm:presLayoutVars>
          <dgm:bulletEnabled val="1"/>
        </dgm:presLayoutVars>
      </dgm:prSet>
      <dgm:spPr/>
      <dgm:t>
        <a:bodyPr/>
        <a:lstStyle/>
        <a:p>
          <a:endParaRPr lang="zh-CN" altLang="en-US"/>
        </a:p>
      </dgm:t>
    </dgm:pt>
    <dgm:pt modelId="{6FB7E958-91A9-4E94-AC29-D888A3427262}" type="pres">
      <dgm:prSet presAssocID="{0824D096-4830-4653-A4F1-FA43BE5CB725}" presName="accent_5" presStyleCnt="0"/>
      <dgm:spPr/>
    </dgm:pt>
    <dgm:pt modelId="{0F517929-54DA-4C04-867B-FDACC52E75C1}" type="pres">
      <dgm:prSet presAssocID="{0824D096-4830-4653-A4F1-FA43BE5CB725}" presName="accentRepeatNode" presStyleLbl="solidFgAcc1" presStyleIdx="4" presStyleCnt="5" custLinFactNeighborX="7271" custLinFactNeighborY="-20532"/>
      <dgm:spPr/>
    </dgm:pt>
  </dgm:ptLst>
  <dgm:cxnLst>
    <dgm:cxn modelId="{234EFB56-CCEA-480C-A710-6A92C4782500}" type="presOf" srcId="{8B4190D1-D25D-4CF9-A730-E41964B5BD4E}" destId="{2E866B26-C1CB-40DA-B28D-021409A315A1}" srcOrd="0" destOrd="0" presId="urn:microsoft.com/office/officeart/2008/layout/VerticalCurvedList"/>
    <dgm:cxn modelId="{49E7CED1-82AB-4E23-8CAB-E64A6B6432AA}" srcId="{8B4190D1-D25D-4CF9-A730-E41964B5BD4E}" destId="{D2982E5A-EB26-4D99-8A12-4BF768C5BAEF}" srcOrd="3" destOrd="0" parTransId="{E02C7A51-EE02-44C2-93F0-6E75386EAFFE}" sibTransId="{D5D63FB6-BCA7-466C-96A7-DD3C1282D128}"/>
    <dgm:cxn modelId="{7718CC9A-DE7F-4E45-88EF-03FAE485028A}" type="presOf" srcId="{BEAE3EDB-53E5-4797-B227-B14CFE2EC1E4}" destId="{F23FCCDD-5E96-499A-8C57-8F507E06561B}" srcOrd="0" destOrd="0" presId="urn:microsoft.com/office/officeart/2008/layout/VerticalCurvedList"/>
    <dgm:cxn modelId="{9363BBDA-C014-4274-AD0D-66DBE4A6EB75}" type="presOf" srcId="{F11849A2-983F-43AA-A2FC-D3E8B0229A0E}" destId="{D58DBEE7-744F-4D89-8ADB-F4F2A0A19517}" srcOrd="0" destOrd="0" presId="urn:microsoft.com/office/officeart/2008/layout/VerticalCurvedList"/>
    <dgm:cxn modelId="{236AFD26-71D2-4F28-ADA7-13F00C49E2E9}" srcId="{8B4190D1-D25D-4CF9-A730-E41964B5BD4E}" destId="{262AB7B7-B2B3-4B70-BDD0-93579F9BF318}" srcOrd="0" destOrd="0" parTransId="{7773A4F9-D827-44EE-83A8-1ED9BA1E8F88}" sibTransId="{B5D045AE-A58A-4630-A308-E32FBF0FEE76}"/>
    <dgm:cxn modelId="{55315A29-6C13-4D68-BFF8-528C92099584}" type="presOf" srcId="{B5D045AE-A58A-4630-A308-E32FBF0FEE76}" destId="{790E947A-CB20-4932-ADB9-64793DE8D3E8}" srcOrd="0" destOrd="0" presId="urn:microsoft.com/office/officeart/2008/layout/VerticalCurvedList"/>
    <dgm:cxn modelId="{35DD0F6E-9924-4F53-910C-1D49BBD0759A}" type="presOf" srcId="{D2982E5A-EB26-4D99-8A12-4BF768C5BAEF}" destId="{1294CD0F-C428-489B-9A56-E7C308BEA0CB}" srcOrd="0" destOrd="0" presId="urn:microsoft.com/office/officeart/2008/layout/VerticalCurvedList"/>
    <dgm:cxn modelId="{48891AEA-685D-4E40-8564-8568E101CD9F}" type="presOf" srcId="{262AB7B7-B2B3-4B70-BDD0-93579F9BF318}" destId="{831AE508-9EA1-4B05-99BD-803DF5419825}" srcOrd="0" destOrd="0" presId="urn:microsoft.com/office/officeart/2008/layout/VerticalCurvedList"/>
    <dgm:cxn modelId="{5F3C4175-5FBB-4ADE-88AC-AA5813FD70C8}" srcId="{8B4190D1-D25D-4CF9-A730-E41964B5BD4E}" destId="{BEAE3EDB-53E5-4797-B227-B14CFE2EC1E4}" srcOrd="2" destOrd="0" parTransId="{F5123B97-8D57-45A6-ABA0-73A6FFC68019}" sibTransId="{2375AFDB-A86A-4C05-AA86-AA6E4FA2CABD}"/>
    <dgm:cxn modelId="{82551323-8F22-428A-A770-FF1EE2D2658B}" type="presOf" srcId="{0824D096-4830-4653-A4F1-FA43BE5CB725}" destId="{D7E613A3-A910-4E95-8D69-5E0F3BC89914}" srcOrd="0" destOrd="0" presId="urn:microsoft.com/office/officeart/2008/layout/VerticalCurvedList"/>
    <dgm:cxn modelId="{5A29317F-CF08-4703-9586-A6A49A9DDD03}" srcId="{8B4190D1-D25D-4CF9-A730-E41964B5BD4E}" destId="{F11849A2-983F-43AA-A2FC-D3E8B0229A0E}" srcOrd="1" destOrd="0" parTransId="{8B84538B-DA45-4DD6-99DC-9CA2E344DC5B}" sibTransId="{96189B2F-D6A5-449F-B5A0-92ED1AD911AD}"/>
    <dgm:cxn modelId="{1E94DC4F-C8DC-42E9-B232-EEADCEF4DE8D}" srcId="{8B4190D1-D25D-4CF9-A730-E41964B5BD4E}" destId="{0824D096-4830-4653-A4F1-FA43BE5CB725}" srcOrd="4" destOrd="0" parTransId="{F40E55B6-0998-4D6B-8C1A-9E5E6703B9B6}" sibTransId="{352CE671-54CD-41EF-8D21-000C816E63B5}"/>
    <dgm:cxn modelId="{9BB524B1-FDE0-427F-908C-EA5F879A6FD9}" type="presParOf" srcId="{2E866B26-C1CB-40DA-B28D-021409A315A1}" destId="{170C2D9E-BE76-407F-89D1-C208E9C0BCF6}" srcOrd="0" destOrd="0" presId="urn:microsoft.com/office/officeart/2008/layout/VerticalCurvedList"/>
    <dgm:cxn modelId="{43219F97-3902-4FA9-BA40-AAF7A68BB03B}" type="presParOf" srcId="{170C2D9E-BE76-407F-89D1-C208E9C0BCF6}" destId="{D8AE00A6-15FE-440D-BD83-B43612A6E43D}" srcOrd="0" destOrd="0" presId="urn:microsoft.com/office/officeart/2008/layout/VerticalCurvedList"/>
    <dgm:cxn modelId="{C50812D9-B40B-4A0A-BF0C-E6DF91D4E241}" type="presParOf" srcId="{D8AE00A6-15FE-440D-BD83-B43612A6E43D}" destId="{859E1CB3-9ABB-4CBB-AFE8-41108EFB94D5}" srcOrd="0" destOrd="0" presId="urn:microsoft.com/office/officeart/2008/layout/VerticalCurvedList"/>
    <dgm:cxn modelId="{83A23C17-04C6-401E-B2F6-C622A9A013A7}" type="presParOf" srcId="{D8AE00A6-15FE-440D-BD83-B43612A6E43D}" destId="{790E947A-CB20-4932-ADB9-64793DE8D3E8}" srcOrd="1" destOrd="0" presId="urn:microsoft.com/office/officeart/2008/layout/VerticalCurvedList"/>
    <dgm:cxn modelId="{CE2BDF71-A85D-485D-B8A7-C471019B6BFD}" type="presParOf" srcId="{D8AE00A6-15FE-440D-BD83-B43612A6E43D}" destId="{08A88977-C2A8-44AD-B3FA-80B7F149F6B0}" srcOrd="2" destOrd="0" presId="urn:microsoft.com/office/officeart/2008/layout/VerticalCurvedList"/>
    <dgm:cxn modelId="{8DAC635B-D0B1-4462-8810-A152BDB03986}" type="presParOf" srcId="{D8AE00A6-15FE-440D-BD83-B43612A6E43D}" destId="{7D48D149-7DB0-42F8-ADD7-24A7CDC08054}" srcOrd="3" destOrd="0" presId="urn:microsoft.com/office/officeart/2008/layout/VerticalCurvedList"/>
    <dgm:cxn modelId="{3758C74C-334C-4B04-B276-0DBA800709B4}" type="presParOf" srcId="{170C2D9E-BE76-407F-89D1-C208E9C0BCF6}" destId="{831AE508-9EA1-4B05-99BD-803DF5419825}" srcOrd="1" destOrd="0" presId="urn:microsoft.com/office/officeart/2008/layout/VerticalCurvedList"/>
    <dgm:cxn modelId="{71BD94BB-4C38-4999-87F4-08B215762A52}" type="presParOf" srcId="{170C2D9E-BE76-407F-89D1-C208E9C0BCF6}" destId="{FA7F95E9-9EF5-4593-BD49-9A8AE864C338}" srcOrd="2" destOrd="0" presId="urn:microsoft.com/office/officeart/2008/layout/VerticalCurvedList"/>
    <dgm:cxn modelId="{610A2CF6-F47F-4276-991C-5999B0C45A18}" type="presParOf" srcId="{FA7F95E9-9EF5-4593-BD49-9A8AE864C338}" destId="{3A3D80BA-7E43-40D9-84CA-F3D999C52475}" srcOrd="0" destOrd="0" presId="urn:microsoft.com/office/officeart/2008/layout/VerticalCurvedList"/>
    <dgm:cxn modelId="{21B6497C-2FE6-441F-BFA3-168542BE6DBC}" type="presParOf" srcId="{170C2D9E-BE76-407F-89D1-C208E9C0BCF6}" destId="{D58DBEE7-744F-4D89-8ADB-F4F2A0A19517}" srcOrd="3" destOrd="0" presId="urn:microsoft.com/office/officeart/2008/layout/VerticalCurvedList"/>
    <dgm:cxn modelId="{56DF948C-40E2-471B-8A29-DBDE2FAC4D16}" type="presParOf" srcId="{170C2D9E-BE76-407F-89D1-C208E9C0BCF6}" destId="{67265514-8915-4795-B7C1-DE4D18F9D56C}" srcOrd="4" destOrd="0" presId="urn:microsoft.com/office/officeart/2008/layout/VerticalCurvedList"/>
    <dgm:cxn modelId="{0A3D767F-0DD6-4FE2-83E7-E364743426E9}" type="presParOf" srcId="{67265514-8915-4795-B7C1-DE4D18F9D56C}" destId="{9A0159E8-8630-4D5D-8EA5-E1E49362DC08}" srcOrd="0" destOrd="0" presId="urn:microsoft.com/office/officeart/2008/layout/VerticalCurvedList"/>
    <dgm:cxn modelId="{F3FF7CE9-90A4-4A75-8CDC-43EC63B5C393}" type="presParOf" srcId="{170C2D9E-BE76-407F-89D1-C208E9C0BCF6}" destId="{F23FCCDD-5E96-499A-8C57-8F507E06561B}" srcOrd="5" destOrd="0" presId="urn:microsoft.com/office/officeart/2008/layout/VerticalCurvedList"/>
    <dgm:cxn modelId="{C9E9CB6C-B23C-4EC9-83BE-2FC32FCC14E6}" type="presParOf" srcId="{170C2D9E-BE76-407F-89D1-C208E9C0BCF6}" destId="{9B834F31-DC03-4892-A693-9C349A1D171A}" srcOrd="6" destOrd="0" presId="urn:microsoft.com/office/officeart/2008/layout/VerticalCurvedList"/>
    <dgm:cxn modelId="{9A844F23-1E28-49C6-B56B-66D3616433F6}" type="presParOf" srcId="{9B834F31-DC03-4892-A693-9C349A1D171A}" destId="{D78A21F7-B19D-4B6D-BB8D-469DE7072746}" srcOrd="0" destOrd="0" presId="urn:microsoft.com/office/officeart/2008/layout/VerticalCurvedList"/>
    <dgm:cxn modelId="{1F25EC5F-C73F-4FE9-8413-0984D9AE98CF}" type="presParOf" srcId="{170C2D9E-BE76-407F-89D1-C208E9C0BCF6}" destId="{1294CD0F-C428-489B-9A56-E7C308BEA0CB}" srcOrd="7" destOrd="0" presId="urn:microsoft.com/office/officeart/2008/layout/VerticalCurvedList"/>
    <dgm:cxn modelId="{26D21145-3D57-4FC8-AB00-044D7FF72181}" type="presParOf" srcId="{170C2D9E-BE76-407F-89D1-C208E9C0BCF6}" destId="{1E155031-CEA2-470A-A5CE-367F04F3A153}" srcOrd="8" destOrd="0" presId="urn:microsoft.com/office/officeart/2008/layout/VerticalCurvedList"/>
    <dgm:cxn modelId="{72C862B0-E49C-4FFF-9826-7BB65ABCBC75}" type="presParOf" srcId="{1E155031-CEA2-470A-A5CE-367F04F3A153}" destId="{3A1DFC7B-D986-4D38-BBD1-15D9DDDA39A4}" srcOrd="0" destOrd="0" presId="urn:microsoft.com/office/officeart/2008/layout/VerticalCurvedList"/>
    <dgm:cxn modelId="{1CEBDDCC-36D8-4D10-9023-065659B991E7}" type="presParOf" srcId="{170C2D9E-BE76-407F-89D1-C208E9C0BCF6}" destId="{D7E613A3-A910-4E95-8D69-5E0F3BC89914}" srcOrd="9" destOrd="0" presId="urn:microsoft.com/office/officeart/2008/layout/VerticalCurvedList"/>
    <dgm:cxn modelId="{47C9C9C8-CD45-4FD1-87C4-7F948828C78F}" type="presParOf" srcId="{170C2D9E-BE76-407F-89D1-C208E9C0BCF6}" destId="{6FB7E958-91A9-4E94-AC29-D888A3427262}" srcOrd="10" destOrd="0" presId="urn:microsoft.com/office/officeart/2008/layout/VerticalCurvedList"/>
    <dgm:cxn modelId="{20677F83-1B38-4D68-8985-553C46F02E1F}" type="presParOf" srcId="{6FB7E958-91A9-4E94-AC29-D888A3427262}" destId="{0F517929-54DA-4C04-867B-FDACC52E75C1}"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0E947A-CB20-4932-ADB9-64793DE8D3E8}">
      <dsp:nvSpPr>
        <dsp:cNvPr id="0" name=""/>
        <dsp:cNvSpPr/>
      </dsp:nvSpPr>
      <dsp:spPr>
        <a:xfrm>
          <a:off x="-6113123" y="-857474"/>
          <a:ext cx="7293488" cy="7293488"/>
        </a:xfrm>
        <a:prstGeom prst="blockArc">
          <a:avLst>
            <a:gd name="adj1" fmla="val 18900000"/>
            <a:gd name="adj2" fmla="val 2700000"/>
            <a:gd name="adj3" fmla="val 296"/>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31AE508-9EA1-4B05-99BD-803DF5419825}">
      <dsp:nvSpPr>
        <dsp:cNvPr id="0" name=""/>
        <dsp:cNvSpPr/>
      </dsp:nvSpPr>
      <dsp:spPr>
        <a:xfrm>
          <a:off x="509717" y="355832"/>
          <a:ext cx="10157902" cy="643001"/>
        </a:xfrm>
        <a:prstGeom prst="flowChartAlternateProcess">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7805" tIns="63500" rIns="63500" bIns="63500" numCol="1" spcCol="1270" anchor="ctr" anchorCtr="0">
          <a:noAutofit/>
        </a:bodyPr>
        <a:lstStyle/>
        <a:p>
          <a:pPr lvl="0" algn="l" defTabSz="1111250">
            <a:lnSpc>
              <a:spcPct val="90000"/>
            </a:lnSpc>
            <a:spcBef>
              <a:spcPct val="0"/>
            </a:spcBef>
            <a:spcAft>
              <a:spcPct val="35000"/>
            </a:spcAft>
          </a:pPr>
          <a:r>
            <a:rPr lang="en-US" altLang="zh-CN" sz="2500" kern="1200" dirty="0" smtClean="0">
              <a:solidFill>
                <a:schemeClr val="bg1"/>
              </a:solidFill>
              <a:latin typeface="Times New Roman" panose="02020603050405020304" pitchFamily="18" charset="0"/>
              <a:cs typeface="Times New Roman" panose="02020603050405020304" pitchFamily="18" charset="0"/>
            </a:rPr>
            <a:t>1.</a:t>
          </a:r>
          <a:r>
            <a:rPr lang="zh-CN" altLang="en-US" sz="2500" kern="1200" dirty="0" smtClean="0">
              <a:solidFill>
                <a:schemeClr val="bg1"/>
              </a:solidFill>
            </a:rPr>
            <a:t>绪论</a:t>
          </a:r>
          <a:endParaRPr lang="zh-CN" altLang="en-US" sz="2500" kern="1200" dirty="0">
            <a:solidFill>
              <a:schemeClr val="bg1"/>
            </a:solidFill>
          </a:endParaRPr>
        </a:p>
      </dsp:txBody>
      <dsp:txXfrm>
        <a:off x="541105" y="387220"/>
        <a:ext cx="10095126" cy="580225"/>
      </dsp:txXfrm>
    </dsp:sp>
    <dsp:sp modelId="{3A3D80BA-7E43-40D9-84CA-F3D999C52475}">
      <dsp:nvSpPr>
        <dsp:cNvPr id="0" name=""/>
        <dsp:cNvSpPr/>
      </dsp:nvSpPr>
      <dsp:spPr>
        <a:xfrm>
          <a:off x="86248" y="253864"/>
          <a:ext cx="846937" cy="846937"/>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58DBEE7-744F-4D89-8ADB-F4F2A0A19517}">
      <dsp:nvSpPr>
        <dsp:cNvPr id="0" name=""/>
        <dsp:cNvSpPr/>
      </dsp:nvSpPr>
      <dsp:spPr>
        <a:xfrm>
          <a:off x="1102690" y="1249124"/>
          <a:ext cx="9487647" cy="62777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7805" tIns="63500" rIns="63500" bIns="63500" numCol="1" spcCol="1270" anchor="ctr" anchorCtr="0">
          <a:noAutofit/>
        </a:bodyPr>
        <a:lstStyle/>
        <a:p>
          <a:pPr lvl="0" algn="l" defTabSz="1111250">
            <a:lnSpc>
              <a:spcPct val="90000"/>
            </a:lnSpc>
            <a:spcBef>
              <a:spcPct val="0"/>
            </a:spcBef>
            <a:spcAft>
              <a:spcPct val="35000"/>
            </a:spcAft>
          </a:pPr>
          <a:r>
            <a:rPr lang="en-US" sz="2500" kern="1200" dirty="0" smtClean="0">
              <a:solidFill>
                <a:schemeClr val="bg1"/>
              </a:solidFill>
              <a:latin typeface="Times New Roman" panose="02020603050405020304" pitchFamily="18" charset="0"/>
              <a:cs typeface="Times New Roman" panose="02020603050405020304" pitchFamily="18" charset="0"/>
            </a:rPr>
            <a:t>2.</a:t>
          </a:r>
          <a:r>
            <a:rPr lang="en-US" sz="2500" kern="1200" dirty="0" smtClean="0"/>
            <a:t>BIN</a:t>
          </a:r>
          <a:r>
            <a:rPr lang="zh-CN" sz="2500" kern="1200" dirty="0" smtClean="0">
              <a:effectLst/>
              <a:latin typeface="Calibri"/>
              <a:ea typeface="宋体"/>
              <a:cs typeface="Times New Roman"/>
            </a:rPr>
            <a:t>基于</a:t>
          </a:r>
          <a:r>
            <a:rPr lang="en-US" sz="2500" kern="1200" dirty="0" smtClean="0">
              <a:effectLst/>
              <a:latin typeface="Calibri"/>
              <a:ea typeface="宋体"/>
              <a:cs typeface="Times New Roman"/>
            </a:rPr>
            <a:t>BING</a:t>
          </a:r>
          <a:r>
            <a:rPr lang="zh-CN" sz="2500" kern="1200" dirty="0" smtClean="0">
              <a:effectLst/>
              <a:latin typeface="Calibri"/>
              <a:ea typeface="宋体"/>
              <a:cs typeface="Times New Roman"/>
            </a:rPr>
            <a:t>和</a:t>
          </a:r>
          <a:r>
            <a:rPr lang="en-US" sz="2500" kern="1200" dirty="0" smtClean="0">
              <a:effectLst/>
              <a:latin typeface="Calibri"/>
              <a:ea typeface="宋体"/>
              <a:cs typeface="Times New Roman"/>
            </a:rPr>
            <a:t>C4</a:t>
          </a:r>
          <a:r>
            <a:rPr lang="zh-CN" sz="2500" kern="1200" dirty="0" smtClean="0">
              <a:effectLst/>
              <a:latin typeface="Calibri"/>
              <a:ea typeface="宋体"/>
              <a:cs typeface="Times New Roman"/>
            </a:rPr>
            <a:t>的行人检测在</a:t>
          </a:r>
          <a:r>
            <a:rPr lang="en-US" sz="2500" kern="1200" dirty="0" smtClean="0">
              <a:effectLst/>
              <a:latin typeface="Calibri"/>
              <a:ea typeface="宋体"/>
              <a:cs typeface="Times New Roman"/>
            </a:rPr>
            <a:t>TX1</a:t>
          </a:r>
          <a:r>
            <a:rPr lang="zh-CN" sz="2500" kern="1200" dirty="0" smtClean="0">
              <a:effectLst/>
              <a:latin typeface="Calibri"/>
              <a:ea typeface="宋体"/>
              <a:cs typeface="Times New Roman"/>
            </a:rPr>
            <a:t>上的</a:t>
          </a:r>
          <a:r>
            <a:rPr lang="en-US" sz="2500" kern="1200" dirty="0" smtClean="0">
              <a:effectLst/>
              <a:latin typeface="Calibri"/>
              <a:ea typeface="宋体"/>
              <a:cs typeface="Times New Roman"/>
            </a:rPr>
            <a:t>s</a:t>
          </a:r>
          <a:r>
            <a:rPr lang="zh-CN" sz="2500" kern="1200" dirty="0" smtClean="0">
              <a:effectLst/>
              <a:latin typeface="Calibri"/>
              <a:ea typeface="宋体"/>
              <a:cs typeface="Times New Roman"/>
            </a:rPr>
            <a:t>实现</a:t>
          </a:r>
          <a:r>
            <a:rPr lang="en-US" sz="2500" kern="1200" dirty="0" smtClean="0"/>
            <a:t>G</a:t>
          </a:r>
          <a:r>
            <a:rPr lang="zh-CN" sz="2500" kern="1200" dirty="0" smtClean="0"/>
            <a:t>似物性算法原理</a:t>
          </a:r>
          <a:endParaRPr lang="zh-CN" altLang="en-US" sz="2500" kern="1200" dirty="0">
            <a:solidFill>
              <a:schemeClr val="tx1"/>
            </a:solidFill>
            <a:latin typeface="Times New Roman" panose="02020603050405020304" pitchFamily="18" charset="0"/>
            <a:cs typeface="Times New Roman" panose="02020603050405020304" pitchFamily="18" charset="0"/>
          </a:endParaRPr>
        </a:p>
      </dsp:txBody>
      <dsp:txXfrm>
        <a:off x="1102690" y="1249124"/>
        <a:ext cx="9487647" cy="627777"/>
      </dsp:txXfrm>
    </dsp:sp>
    <dsp:sp modelId="{9A0159E8-8630-4D5D-8EA5-E1E49362DC08}">
      <dsp:nvSpPr>
        <dsp:cNvPr id="0" name=""/>
        <dsp:cNvSpPr/>
      </dsp:nvSpPr>
      <dsp:spPr>
        <a:xfrm>
          <a:off x="609547" y="1215622"/>
          <a:ext cx="679235" cy="687078"/>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23FCCDD-5E96-499A-8C57-8F507E06561B}">
      <dsp:nvSpPr>
        <dsp:cNvPr id="0" name=""/>
        <dsp:cNvSpPr/>
      </dsp:nvSpPr>
      <dsp:spPr>
        <a:xfrm>
          <a:off x="1077008" y="2253345"/>
          <a:ext cx="9446427" cy="59950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7805" tIns="63500" rIns="63500" bIns="63500" numCol="1" spcCol="1270" anchor="ctr" anchorCtr="0">
          <a:noAutofit/>
        </a:bodyPr>
        <a:lstStyle/>
        <a:p>
          <a:pPr lvl="0" algn="l" defTabSz="1111250">
            <a:lnSpc>
              <a:spcPct val="90000"/>
            </a:lnSpc>
            <a:spcBef>
              <a:spcPct val="0"/>
            </a:spcBef>
            <a:spcAft>
              <a:spcPct val="35000"/>
            </a:spcAft>
          </a:pPr>
          <a:r>
            <a:rPr lang="en-US" altLang="zh-CN" sz="2500" kern="1200" dirty="0" smtClean="0"/>
            <a:t>3.</a:t>
          </a:r>
          <a:r>
            <a:rPr lang="zh-CN" sz="2500" kern="1200" dirty="0" smtClean="0"/>
            <a:t>基于</a:t>
          </a:r>
          <a:r>
            <a:rPr lang="en-US" sz="2500" kern="1200" dirty="0" smtClean="0"/>
            <a:t>CENTRIST</a:t>
          </a:r>
          <a:r>
            <a:rPr lang="zh-CN" sz="2500" kern="1200" dirty="0" smtClean="0"/>
            <a:t>特征的行人检测算法原理</a:t>
          </a:r>
          <a:endParaRPr lang="zh-CN" sz="2500" b="0" kern="1200" dirty="0">
            <a:solidFill>
              <a:schemeClr val="tx1"/>
            </a:solidFill>
          </a:endParaRPr>
        </a:p>
      </dsp:txBody>
      <dsp:txXfrm>
        <a:off x="1077008" y="2253345"/>
        <a:ext cx="9446427" cy="599503"/>
      </dsp:txXfrm>
    </dsp:sp>
    <dsp:sp modelId="{D78A21F7-B19D-4B6D-BB8D-469DE7072746}">
      <dsp:nvSpPr>
        <dsp:cNvPr id="0" name=""/>
        <dsp:cNvSpPr/>
      </dsp:nvSpPr>
      <dsp:spPr>
        <a:xfrm>
          <a:off x="791633" y="2219274"/>
          <a:ext cx="648051" cy="640174"/>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294CD0F-C428-489B-9A56-E7C308BEA0CB}">
      <dsp:nvSpPr>
        <dsp:cNvPr id="0" name=""/>
        <dsp:cNvSpPr/>
      </dsp:nvSpPr>
      <dsp:spPr>
        <a:xfrm>
          <a:off x="1057762" y="3275206"/>
          <a:ext cx="9482327" cy="55792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7805" tIns="63500" rIns="63500" bIns="63500" numCol="1" spcCol="1270" anchor="ctr" anchorCtr="0">
          <a:noAutofit/>
        </a:bodyPr>
        <a:lstStyle/>
        <a:p>
          <a:pPr lvl="0" algn="l" defTabSz="1111250">
            <a:lnSpc>
              <a:spcPct val="90000"/>
            </a:lnSpc>
            <a:spcBef>
              <a:spcPct val="0"/>
            </a:spcBef>
            <a:spcAft>
              <a:spcPct val="35000"/>
            </a:spcAft>
          </a:pPr>
          <a:r>
            <a:rPr lang="en-US" altLang="zh-CN" sz="2500" kern="1200" dirty="0" smtClean="0">
              <a:solidFill>
                <a:schemeClr val="bg1"/>
              </a:solidFill>
              <a:latin typeface="Times New Roman" panose="02020603050405020304" pitchFamily="18" charset="0"/>
              <a:cs typeface="Times New Roman" panose="02020603050405020304" pitchFamily="18" charset="0"/>
            </a:rPr>
            <a:t>4</a:t>
          </a:r>
          <a:r>
            <a:rPr lang="en-US" altLang="zh-CN" sz="2500" kern="1200" dirty="0" smtClean="0">
              <a:solidFill>
                <a:schemeClr val="bg1"/>
              </a:solidFill>
              <a:latin typeface="Times New Roman" panose="02020603050405020304" pitchFamily="18" charset="0"/>
              <a:cs typeface="Times New Roman" panose="02020603050405020304" pitchFamily="18" charset="0"/>
            </a:rPr>
            <a:t>.</a:t>
          </a:r>
          <a:r>
            <a:rPr lang="zh-CN" sz="2500" kern="1200" dirty="0" smtClean="0"/>
            <a:t>基于</a:t>
          </a:r>
          <a:r>
            <a:rPr lang="en-US" sz="2500" kern="1200" dirty="0" smtClean="0"/>
            <a:t>BING</a:t>
          </a:r>
          <a:r>
            <a:rPr lang="zh-CN" sz="2500" kern="1200" dirty="0" smtClean="0"/>
            <a:t>和</a:t>
          </a:r>
          <a:r>
            <a:rPr lang="en-US" sz="2500" kern="1200" dirty="0" smtClean="0"/>
            <a:t>C4</a:t>
          </a:r>
          <a:r>
            <a:rPr lang="zh-CN" sz="2500" kern="1200" dirty="0" smtClean="0"/>
            <a:t>的行人检测在</a:t>
          </a:r>
          <a:r>
            <a:rPr lang="en-US" sz="2500" kern="1200" dirty="0" smtClean="0"/>
            <a:t>TX1</a:t>
          </a:r>
          <a:r>
            <a:rPr lang="zh-CN" sz="2500" kern="1200" dirty="0" smtClean="0"/>
            <a:t>上的实现</a:t>
          </a:r>
          <a:endParaRPr lang="zh-CN" altLang="en-US" sz="2500" kern="1200" dirty="0">
            <a:solidFill>
              <a:schemeClr val="tx1"/>
            </a:solidFill>
          </a:endParaRPr>
        </a:p>
      </dsp:txBody>
      <dsp:txXfrm>
        <a:off x="1057762" y="3275206"/>
        <a:ext cx="9482327" cy="557928"/>
      </dsp:txXfrm>
    </dsp:sp>
    <dsp:sp modelId="{3A1DFC7B-D986-4D38-BBD1-15D9DDDA39A4}">
      <dsp:nvSpPr>
        <dsp:cNvPr id="0" name=""/>
        <dsp:cNvSpPr/>
      </dsp:nvSpPr>
      <dsp:spPr>
        <a:xfrm>
          <a:off x="680499" y="3238827"/>
          <a:ext cx="660475" cy="633949"/>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7E613A3-A910-4E95-8D69-5E0F3BC89914}">
      <dsp:nvSpPr>
        <dsp:cNvPr id="0" name=""/>
        <dsp:cNvSpPr/>
      </dsp:nvSpPr>
      <dsp:spPr>
        <a:xfrm>
          <a:off x="575032" y="4273481"/>
          <a:ext cx="9992328" cy="61917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7805" tIns="63500" rIns="63500" bIns="63500" numCol="1" spcCol="1270" anchor="ctr" anchorCtr="0">
          <a:noAutofit/>
        </a:bodyPr>
        <a:lstStyle/>
        <a:p>
          <a:pPr lvl="0" algn="l" defTabSz="1111250">
            <a:lnSpc>
              <a:spcPct val="90000"/>
            </a:lnSpc>
            <a:spcBef>
              <a:spcPct val="0"/>
            </a:spcBef>
            <a:spcAft>
              <a:spcPct val="35000"/>
            </a:spcAft>
          </a:pPr>
          <a:r>
            <a:rPr lang="en-US" altLang="zh-CN" sz="2500" kern="1200" dirty="0" smtClean="0">
              <a:solidFill>
                <a:schemeClr val="bg1"/>
              </a:solidFill>
              <a:latin typeface="Times New Roman" panose="02020603050405020304" pitchFamily="18" charset="0"/>
              <a:cs typeface="Times New Roman" panose="02020603050405020304" pitchFamily="18" charset="0"/>
            </a:rPr>
            <a:t>   5.</a:t>
          </a:r>
          <a:r>
            <a:rPr lang="zh-CN" sz="2500" kern="1200" dirty="0" smtClean="0"/>
            <a:t>结论与展望</a:t>
          </a:r>
          <a:endParaRPr lang="zh-CN" altLang="en-US" sz="2500" kern="1200" dirty="0">
            <a:solidFill>
              <a:schemeClr val="bg1"/>
            </a:solidFill>
          </a:endParaRPr>
        </a:p>
      </dsp:txBody>
      <dsp:txXfrm>
        <a:off x="575032" y="4273481"/>
        <a:ext cx="9992328" cy="619179"/>
      </dsp:txXfrm>
    </dsp:sp>
    <dsp:sp modelId="{0F517929-54DA-4C04-867B-FDACC52E75C1}">
      <dsp:nvSpPr>
        <dsp:cNvPr id="0" name=""/>
        <dsp:cNvSpPr/>
      </dsp:nvSpPr>
      <dsp:spPr>
        <a:xfrm>
          <a:off x="147829" y="4143971"/>
          <a:ext cx="846937" cy="846937"/>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23.wmf"/><Relationship Id="rId1" Type="http://schemas.openxmlformats.org/officeDocument/2006/relationships/image" Target="../media/image22.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image" Target="../media/image25.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ECBBB9-5EAC-41B7-AE68-7057003E36B2}" type="datetimeFigureOut">
              <a:rPr lang="zh-CN" altLang="en-US" smtClean="0"/>
              <a:t>2018/5/29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C051C7-EF6A-4327-AEFA-8BF63D2C4274}" type="slidenum">
              <a:rPr lang="zh-CN" altLang="en-US" smtClean="0"/>
              <a:t>‹#›</a:t>
            </a:fld>
            <a:endParaRPr lang="zh-CN" altLang="en-US"/>
          </a:p>
        </p:txBody>
      </p:sp>
    </p:spTree>
    <p:extLst>
      <p:ext uri="{BB962C8B-B14F-4D97-AF65-F5344CB8AC3E}">
        <p14:creationId xmlns:p14="http://schemas.microsoft.com/office/powerpoint/2010/main" val="30741640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各位老师，各位同学，大家下午好，我是王卫芳，首先非常感谢各位老师抽空来参加我的硕士毕业论文答辩，我的论文题目是</a:t>
            </a:r>
            <a:r>
              <a:rPr lang="en-US" altLang="zh-CN" sz="1200" kern="1200" dirty="0" smtClean="0">
                <a:solidFill>
                  <a:schemeClr val="tx1"/>
                </a:solidFill>
                <a:effectLst/>
                <a:latin typeface="+mn-lt"/>
                <a:ea typeface="+mn-ea"/>
                <a:cs typeface="+mn-cs"/>
              </a:rPr>
              <a:t>Mn</a:t>
            </a:r>
            <a:r>
              <a:rPr lang="en-US" altLang="zh-CN" sz="1200" kern="1200" baseline="-25000" dirty="0" smtClean="0">
                <a:solidFill>
                  <a:schemeClr val="tx1"/>
                </a:solidFill>
                <a:effectLst/>
                <a:latin typeface="+mn-lt"/>
                <a:ea typeface="+mn-ea"/>
                <a:cs typeface="+mn-cs"/>
              </a:rPr>
              <a:t>x</a:t>
            </a:r>
            <a:r>
              <a:rPr lang="en-US" altLang="zh-CN" sz="1200" kern="1200" dirty="0" smtClean="0">
                <a:solidFill>
                  <a:schemeClr val="tx1"/>
                </a:solidFill>
                <a:effectLst/>
                <a:latin typeface="+mn-lt"/>
                <a:ea typeface="+mn-ea"/>
                <a:cs typeface="+mn-cs"/>
              </a:rPr>
              <a:t>Zn</a:t>
            </a:r>
            <a:r>
              <a:rPr lang="en-US" altLang="zh-CN" sz="1200" kern="1200" baseline="-25000" dirty="0" smtClean="0">
                <a:solidFill>
                  <a:schemeClr val="tx1"/>
                </a:solidFill>
                <a:effectLst/>
                <a:latin typeface="+mn-lt"/>
                <a:ea typeface="+mn-ea"/>
                <a:cs typeface="+mn-cs"/>
              </a:rPr>
              <a:t>1-x</a:t>
            </a:r>
            <a:r>
              <a:rPr lang="en-US" altLang="zh-CN" sz="1200" kern="1200" dirty="0" smtClean="0">
                <a:solidFill>
                  <a:schemeClr val="tx1"/>
                </a:solidFill>
                <a:effectLst/>
                <a:latin typeface="+mn-lt"/>
                <a:ea typeface="+mn-ea"/>
                <a:cs typeface="+mn-cs"/>
              </a:rPr>
              <a:t>Fe</a:t>
            </a:r>
            <a:r>
              <a:rPr lang="en-US" altLang="zh-CN" sz="1200" kern="1200" baseline="-25000" dirty="0" smtClean="0">
                <a:solidFill>
                  <a:schemeClr val="tx1"/>
                </a:solidFill>
                <a:effectLst/>
                <a:latin typeface="+mn-lt"/>
                <a:ea typeface="+mn-ea"/>
                <a:cs typeface="+mn-cs"/>
              </a:rPr>
              <a:t>2</a:t>
            </a:r>
            <a:r>
              <a:rPr lang="en-US" altLang="zh-CN" sz="1200" kern="1200" dirty="0" smtClean="0">
                <a:solidFill>
                  <a:schemeClr val="tx1"/>
                </a:solidFill>
                <a:effectLst/>
                <a:latin typeface="+mn-lt"/>
                <a:ea typeface="+mn-ea"/>
                <a:cs typeface="+mn-cs"/>
              </a:rPr>
              <a:t>O</a:t>
            </a:r>
            <a:r>
              <a:rPr lang="en-US" altLang="zh-CN" sz="1200" kern="1200" baseline="-25000" dirty="0" smtClean="0">
                <a:solidFill>
                  <a:schemeClr val="tx1"/>
                </a:solidFill>
                <a:effectLst/>
                <a:latin typeface="+mn-lt"/>
                <a:ea typeface="+mn-ea"/>
                <a:cs typeface="+mn-cs"/>
              </a:rPr>
              <a:t>4</a:t>
            </a:r>
            <a:r>
              <a:rPr lang="en-US" altLang="zh-CN" sz="1200" kern="1200" dirty="0" smtClean="0">
                <a:solidFill>
                  <a:schemeClr val="tx1"/>
                </a:solidFill>
                <a:effectLst/>
                <a:latin typeface="+mn-lt"/>
                <a:ea typeface="+mn-ea"/>
                <a:cs typeface="+mn-cs"/>
              </a:rPr>
              <a:t>/β-MnO</a:t>
            </a:r>
            <a:r>
              <a:rPr lang="en-US" altLang="zh-CN" sz="1200" kern="1200" baseline="-25000" dirty="0" smtClean="0">
                <a:solidFill>
                  <a:schemeClr val="tx1"/>
                </a:solidFill>
                <a:effectLst/>
                <a:latin typeface="+mn-lt"/>
                <a:ea typeface="+mn-ea"/>
                <a:cs typeface="+mn-cs"/>
              </a:rPr>
              <a:t>2</a:t>
            </a:r>
            <a:r>
              <a:rPr lang="en-US" altLang="zh-CN" sz="1200" kern="1200" dirty="0" smtClean="0">
                <a:solidFill>
                  <a:schemeClr val="tx1"/>
                </a:solidFill>
                <a:effectLst/>
                <a:latin typeface="+mn-lt"/>
                <a:ea typeface="+mn-ea"/>
                <a:cs typeface="+mn-cs"/>
              </a:rPr>
              <a:t>/β-Bi</a:t>
            </a:r>
            <a:r>
              <a:rPr lang="en-US" altLang="zh-CN" sz="1200" kern="1200" baseline="-25000" dirty="0" smtClean="0">
                <a:solidFill>
                  <a:schemeClr val="tx1"/>
                </a:solidFill>
                <a:effectLst/>
                <a:latin typeface="+mn-lt"/>
                <a:ea typeface="+mn-ea"/>
                <a:cs typeface="+mn-cs"/>
              </a:rPr>
              <a:t>2</a:t>
            </a:r>
            <a:r>
              <a:rPr lang="en-US" altLang="zh-CN" sz="1200" kern="1200" dirty="0" smtClean="0">
                <a:solidFill>
                  <a:schemeClr val="tx1"/>
                </a:solidFill>
                <a:effectLst/>
                <a:latin typeface="+mn-lt"/>
                <a:ea typeface="+mn-ea"/>
                <a:cs typeface="+mn-cs"/>
              </a:rPr>
              <a:t>O</a:t>
            </a:r>
            <a:r>
              <a:rPr lang="en-US" altLang="zh-CN" sz="1200" kern="1200" baseline="-25000" dirty="0" smtClean="0">
                <a:solidFill>
                  <a:schemeClr val="tx1"/>
                </a:solidFill>
                <a:effectLst/>
                <a:latin typeface="+mn-lt"/>
                <a:ea typeface="+mn-ea"/>
                <a:cs typeface="+mn-cs"/>
              </a:rPr>
              <a:t>3</a:t>
            </a:r>
            <a:r>
              <a:rPr lang="zh-CN" altLang="zh-CN" sz="1200" kern="1200" dirty="0" smtClean="0">
                <a:solidFill>
                  <a:schemeClr val="tx1"/>
                </a:solidFill>
                <a:effectLst/>
                <a:latin typeface="+mn-lt"/>
                <a:ea typeface="+mn-ea"/>
                <a:cs typeface="+mn-cs"/>
              </a:rPr>
              <a:t>复合磁性催化剂的制备与表征，主要包括以下四个部分：</a:t>
            </a:r>
          </a:p>
          <a:p>
            <a:endParaRPr lang="zh-CN" altLang="en-US" dirty="0"/>
          </a:p>
        </p:txBody>
      </p:sp>
      <p:sp>
        <p:nvSpPr>
          <p:cNvPr id="4" name="灯片编号占位符 3"/>
          <p:cNvSpPr>
            <a:spLocks noGrp="1"/>
          </p:cNvSpPr>
          <p:nvPr>
            <p:ph type="sldNum" sz="quarter" idx="10"/>
          </p:nvPr>
        </p:nvSpPr>
        <p:spPr/>
        <p:txBody>
          <a:bodyPr/>
          <a:lstStyle/>
          <a:p>
            <a:fld id="{BEC051C7-EF6A-4327-AEFA-8BF63D2C4274}" type="slidenum">
              <a:rPr lang="zh-CN" altLang="en-US" smtClean="0"/>
              <a:t>1</a:t>
            </a:fld>
            <a:endParaRPr lang="zh-CN" altLang="en-US"/>
          </a:p>
        </p:txBody>
      </p:sp>
    </p:spTree>
    <p:extLst>
      <p:ext uri="{BB962C8B-B14F-4D97-AF65-F5344CB8AC3E}">
        <p14:creationId xmlns:p14="http://schemas.microsoft.com/office/powerpoint/2010/main" val="2806608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第二小部分是不同单因素实验对复合磁性催化剂催化活性的影响，催化剂的催化活性是通过对模拟污染物</a:t>
            </a:r>
            <a:r>
              <a:rPr lang="en-US" altLang="zh-CN" sz="1200" kern="1200" dirty="0" err="1" smtClean="0">
                <a:solidFill>
                  <a:schemeClr val="tx1"/>
                </a:solidFill>
                <a:effectLst/>
                <a:latin typeface="+mn-lt"/>
                <a:ea typeface="+mn-ea"/>
                <a:cs typeface="+mn-cs"/>
              </a:rPr>
              <a:t>RhB</a:t>
            </a:r>
            <a:r>
              <a:rPr lang="zh-CN" altLang="zh-CN" sz="1200" kern="1200" dirty="0" smtClean="0">
                <a:solidFill>
                  <a:schemeClr val="tx1"/>
                </a:solidFill>
                <a:effectLst/>
                <a:latin typeface="+mn-lt"/>
                <a:ea typeface="+mn-ea"/>
                <a:cs typeface="+mn-cs"/>
              </a:rPr>
              <a:t>的降解率来判断的。</a:t>
            </a:r>
          </a:p>
          <a:p>
            <a:r>
              <a:rPr lang="zh-CN" altLang="zh-CN" sz="1200" kern="1200" dirty="0" smtClean="0">
                <a:solidFill>
                  <a:schemeClr val="tx1"/>
                </a:solidFill>
                <a:effectLst/>
                <a:latin typeface="+mn-lt"/>
                <a:ea typeface="+mn-ea"/>
                <a:cs typeface="+mn-cs"/>
              </a:rPr>
              <a:t>因为适量的</a:t>
            </a:r>
            <a:r>
              <a:rPr lang="en-US" altLang="zh-CN" sz="1200" kern="1200" dirty="0" smtClean="0">
                <a:solidFill>
                  <a:schemeClr val="tx1"/>
                </a:solidFill>
                <a:effectLst/>
                <a:latin typeface="+mn-lt"/>
                <a:ea typeface="+mn-ea"/>
                <a:cs typeface="+mn-cs"/>
              </a:rPr>
              <a:t>Mn</a:t>
            </a:r>
            <a:r>
              <a:rPr lang="en-US" altLang="zh-CN" sz="1200" kern="1200" baseline="-25000" dirty="0" smtClean="0">
                <a:solidFill>
                  <a:schemeClr val="tx1"/>
                </a:solidFill>
                <a:effectLst/>
                <a:latin typeface="+mn-lt"/>
                <a:ea typeface="+mn-ea"/>
                <a:cs typeface="+mn-cs"/>
              </a:rPr>
              <a:t>x</a:t>
            </a:r>
            <a:r>
              <a:rPr lang="en-US" altLang="zh-CN" sz="1200" kern="1200" dirty="0" smtClean="0">
                <a:solidFill>
                  <a:schemeClr val="tx1"/>
                </a:solidFill>
                <a:effectLst/>
                <a:latin typeface="+mn-lt"/>
                <a:ea typeface="+mn-ea"/>
                <a:cs typeface="+mn-cs"/>
              </a:rPr>
              <a:t>Zn</a:t>
            </a:r>
            <a:r>
              <a:rPr lang="en-US" altLang="zh-CN" sz="1200" kern="1200" baseline="-25000" dirty="0" smtClean="0">
                <a:solidFill>
                  <a:schemeClr val="tx1"/>
                </a:solidFill>
                <a:effectLst/>
                <a:latin typeface="+mn-lt"/>
                <a:ea typeface="+mn-ea"/>
                <a:cs typeface="+mn-cs"/>
              </a:rPr>
              <a:t>1-x</a:t>
            </a:r>
            <a:r>
              <a:rPr lang="en-US" altLang="zh-CN" sz="1200" kern="1200" dirty="0" smtClean="0">
                <a:solidFill>
                  <a:schemeClr val="tx1"/>
                </a:solidFill>
                <a:effectLst/>
                <a:latin typeface="+mn-lt"/>
                <a:ea typeface="+mn-ea"/>
                <a:cs typeface="+mn-cs"/>
              </a:rPr>
              <a:t>Fe</a:t>
            </a:r>
            <a:r>
              <a:rPr lang="en-US" altLang="zh-CN" sz="1200" kern="1200" baseline="-25000" dirty="0" smtClean="0">
                <a:solidFill>
                  <a:schemeClr val="tx1"/>
                </a:solidFill>
                <a:effectLst/>
                <a:latin typeface="+mn-lt"/>
                <a:ea typeface="+mn-ea"/>
                <a:cs typeface="+mn-cs"/>
              </a:rPr>
              <a:t>2</a:t>
            </a:r>
            <a:r>
              <a:rPr lang="en-US" altLang="zh-CN" sz="1200" kern="1200" dirty="0" smtClean="0">
                <a:solidFill>
                  <a:schemeClr val="tx1"/>
                </a:solidFill>
                <a:effectLst/>
                <a:latin typeface="+mn-lt"/>
                <a:ea typeface="+mn-ea"/>
                <a:cs typeface="+mn-cs"/>
              </a:rPr>
              <a:t>O</a:t>
            </a:r>
            <a:r>
              <a:rPr lang="en-US" altLang="zh-CN" sz="1200" kern="1200" baseline="-25000" dirty="0" smtClean="0">
                <a:solidFill>
                  <a:schemeClr val="tx1"/>
                </a:solidFill>
                <a:effectLst/>
                <a:latin typeface="+mn-lt"/>
                <a:ea typeface="+mn-ea"/>
                <a:cs typeface="+mn-cs"/>
              </a:rPr>
              <a:t>4</a:t>
            </a:r>
            <a:r>
              <a:rPr lang="zh-CN" altLang="zh-CN" sz="1200" kern="1200" dirty="0" smtClean="0">
                <a:solidFill>
                  <a:schemeClr val="tx1"/>
                </a:solidFill>
                <a:effectLst/>
                <a:latin typeface="+mn-lt"/>
                <a:ea typeface="+mn-ea"/>
                <a:cs typeface="+mn-cs"/>
              </a:rPr>
              <a:t>可以提高复合催化剂的磁性和导电性，提高</a:t>
            </a:r>
            <a:r>
              <a:rPr lang="en-US" altLang="zh-CN" sz="1200" kern="1200" dirty="0" smtClean="0">
                <a:solidFill>
                  <a:schemeClr val="tx1"/>
                </a:solidFill>
                <a:effectLst/>
                <a:latin typeface="+mn-lt"/>
                <a:ea typeface="+mn-ea"/>
                <a:cs typeface="+mn-cs"/>
              </a:rPr>
              <a:t>H</a:t>
            </a:r>
            <a:r>
              <a:rPr lang="en-US" altLang="zh-CN" sz="1200" kern="1200" baseline="-25000" dirty="0" smtClean="0">
                <a:solidFill>
                  <a:schemeClr val="tx1"/>
                </a:solidFill>
                <a:effectLst/>
                <a:latin typeface="+mn-lt"/>
                <a:ea typeface="+mn-ea"/>
                <a:cs typeface="+mn-cs"/>
              </a:rPr>
              <a:t>2</a:t>
            </a:r>
            <a:r>
              <a:rPr lang="en-US" altLang="zh-CN" sz="1200" kern="1200" dirty="0" smtClean="0">
                <a:solidFill>
                  <a:schemeClr val="tx1"/>
                </a:solidFill>
                <a:effectLst/>
                <a:latin typeface="+mn-lt"/>
                <a:ea typeface="+mn-ea"/>
                <a:cs typeface="+mn-cs"/>
              </a:rPr>
              <a:t>O</a:t>
            </a:r>
            <a:r>
              <a:rPr lang="en-US" altLang="zh-CN" sz="1200" kern="1200" baseline="-250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产生</a:t>
            </a:r>
            <a:r>
              <a:rPr lang="en-US" altLang="zh-CN" sz="1200" kern="1200" dirty="0" smtClean="0">
                <a:solidFill>
                  <a:schemeClr val="tx1"/>
                </a:solidFill>
                <a:effectLst/>
                <a:latin typeface="+mn-lt"/>
                <a:ea typeface="+mn-ea"/>
                <a:cs typeface="+mn-cs"/>
              </a:rPr>
              <a:t>·OH</a:t>
            </a:r>
            <a:r>
              <a:rPr lang="zh-CN" altLang="zh-CN" sz="1200" kern="1200" dirty="0" smtClean="0">
                <a:solidFill>
                  <a:schemeClr val="tx1"/>
                </a:solidFill>
                <a:effectLst/>
                <a:latin typeface="+mn-lt"/>
                <a:ea typeface="+mn-ea"/>
                <a:cs typeface="+mn-cs"/>
              </a:rPr>
              <a:t>的速率；而且纯</a:t>
            </a:r>
            <a:r>
              <a:rPr lang="en-US" altLang="zh-CN" sz="1200" kern="1200" dirty="0" smtClean="0">
                <a:solidFill>
                  <a:schemeClr val="tx1"/>
                </a:solidFill>
                <a:effectLst/>
                <a:latin typeface="+mn-lt"/>
                <a:ea typeface="+mn-ea"/>
                <a:cs typeface="+mn-cs"/>
              </a:rPr>
              <a:t>β-MnO</a:t>
            </a:r>
            <a:r>
              <a:rPr lang="en-US" altLang="zh-CN" sz="1200" kern="1200" baseline="-250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之间存在严重的团聚现象，</a:t>
            </a:r>
            <a:r>
              <a:rPr lang="en-US" altLang="zh-CN" sz="1200" kern="1200" dirty="0" smtClean="0">
                <a:solidFill>
                  <a:schemeClr val="tx1"/>
                </a:solidFill>
                <a:effectLst/>
                <a:latin typeface="+mn-lt"/>
                <a:ea typeface="+mn-ea"/>
                <a:cs typeface="+mn-cs"/>
              </a:rPr>
              <a:t>Mn</a:t>
            </a:r>
            <a:r>
              <a:rPr lang="en-US" altLang="zh-CN" sz="1200" kern="1200" baseline="-25000" dirty="0" smtClean="0">
                <a:solidFill>
                  <a:schemeClr val="tx1"/>
                </a:solidFill>
                <a:effectLst/>
                <a:latin typeface="+mn-lt"/>
                <a:ea typeface="+mn-ea"/>
                <a:cs typeface="+mn-cs"/>
              </a:rPr>
              <a:t>x</a:t>
            </a:r>
            <a:r>
              <a:rPr lang="en-US" altLang="zh-CN" sz="1200" kern="1200" dirty="0" smtClean="0">
                <a:solidFill>
                  <a:schemeClr val="tx1"/>
                </a:solidFill>
                <a:effectLst/>
                <a:latin typeface="+mn-lt"/>
                <a:ea typeface="+mn-ea"/>
                <a:cs typeface="+mn-cs"/>
              </a:rPr>
              <a:t>Zn</a:t>
            </a:r>
            <a:r>
              <a:rPr lang="en-US" altLang="zh-CN" sz="1200" kern="1200" baseline="-25000" dirty="0" smtClean="0">
                <a:solidFill>
                  <a:schemeClr val="tx1"/>
                </a:solidFill>
                <a:effectLst/>
                <a:latin typeface="+mn-lt"/>
                <a:ea typeface="+mn-ea"/>
                <a:cs typeface="+mn-cs"/>
              </a:rPr>
              <a:t>1-x</a:t>
            </a:r>
            <a:r>
              <a:rPr lang="en-US" altLang="zh-CN" sz="1200" kern="1200" dirty="0" smtClean="0">
                <a:solidFill>
                  <a:schemeClr val="tx1"/>
                </a:solidFill>
                <a:effectLst/>
                <a:latin typeface="+mn-lt"/>
                <a:ea typeface="+mn-ea"/>
                <a:cs typeface="+mn-cs"/>
              </a:rPr>
              <a:t>Fe</a:t>
            </a:r>
            <a:r>
              <a:rPr lang="en-US" altLang="zh-CN" sz="1200" kern="1200" baseline="-25000" dirty="0" smtClean="0">
                <a:solidFill>
                  <a:schemeClr val="tx1"/>
                </a:solidFill>
                <a:effectLst/>
                <a:latin typeface="+mn-lt"/>
                <a:ea typeface="+mn-ea"/>
                <a:cs typeface="+mn-cs"/>
              </a:rPr>
              <a:t>2</a:t>
            </a:r>
            <a:r>
              <a:rPr lang="en-US" altLang="zh-CN" sz="1200" kern="1200" dirty="0" smtClean="0">
                <a:solidFill>
                  <a:schemeClr val="tx1"/>
                </a:solidFill>
                <a:effectLst/>
                <a:latin typeface="+mn-lt"/>
                <a:ea typeface="+mn-ea"/>
                <a:cs typeface="+mn-cs"/>
              </a:rPr>
              <a:t>O</a:t>
            </a:r>
            <a:r>
              <a:rPr lang="en-US" altLang="zh-CN" sz="1200" kern="1200" baseline="-25000" dirty="0" smtClean="0">
                <a:solidFill>
                  <a:schemeClr val="tx1"/>
                </a:solidFill>
                <a:effectLst/>
                <a:latin typeface="+mn-lt"/>
                <a:ea typeface="+mn-ea"/>
                <a:cs typeface="+mn-cs"/>
              </a:rPr>
              <a:t>4</a:t>
            </a:r>
            <a:r>
              <a:rPr lang="zh-CN" altLang="zh-CN" sz="1200" kern="1200" dirty="0" smtClean="0">
                <a:solidFill>
                  <a:schemeClr val="tx1"/>
                </a:solidFill>
                <a:effectLst/>
                <a:latin typeface="+mn-lt"/>
                <a:ea typeface="+mn-ea"/>
                <a:cs typeface="+mn-cs"/>
              </a:rPr>
              <a:t>的加入可以降低纯</a:t>
            </a:r>
            <a:r>
              <a:rPr lang="en-US" altLang="zh-CN" sz="1200" kern="1200" dirty="0" smtClean="0">
                <a:solidFill>
                  <a:schemeClr val="tx1"/>
                </a:solidFill>
                <a:effectLst/>
                <a:latin typeface="+mn-lt"/>
                <a:ea typeface="+mn-ea"/>
                <a:cs typeface="+mn-cs"/>
              </a:rPr>
              <a:t>β-MnO</a:t>
            </a:r>
            <a:r>
              <a:rPr lang="en-US" altLang="zh-CN" sz="1200" kern="1200" baseline="-250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的团聚，进而提高对</a:t>
            </a:r>
            <a:r>
              <a:rPr lang="en-US" altLang="zh-CN" sz="1200" kern="1200" dirty="0" err="1" smtClean="0">
                <a:solidFill>
                  <a:schemeClr val="tx1"/>
                </a:solidFill>
                <a:effectLst/>
                <a:latin typeface="+mn-lt"/>
                <a:ea typeface="+mn-ea"/>
                <a:cs typeface="+mn-cs"/>
              </a:rPr>
              <a:t>RhB</a:t>
            </a:r>
            <a:r>
              <a:rPr lang="zh-CN" altLang="zh-CN" sz="1200" kern="1200" dirty="0" smtClean="0">
                <a:solidFill>
                  <a:schemeClr val="tx1"/>
                </a:solidFill>
                <a:effectLst/>
                <a:latin typeface="+mn-lt"/>
                <a:ea typeface="+mn-ea"/>
                <a:cs typeface="+mn-cs"/>
              </a:rPr>
              <a:t>的降解。但是</a:t>
            </a:r>
            <a:r>
              <a:rPr lang="en-US" altLang="zh-CN" sz="1200" kern="1200" dirty="0" smtClean="0">
                <a:solidFill>
                  <a:schemeClr val="tx1"/>
                </a:solidFill>
                <a:effectLst/>
                <a:latin typeface="+mn-lt"/>
                <a:ea typeface="+mn-ea"/>
                <a:cs typeface="+mn-cs"/>
              </a:rPr>
              <a:t>Mn</a:t>
            </a:r>
            <a:r>
              <a:rPr lang="en-US" altLang="zh-CN" sz="1200" kern="1200" baseline="-25000" dirty="0" smtClean="0">
                <a:solidFill>
                  <a:schemeClr val="tx1"/>
                </a:solidFill>
                <a:effectLst/>
                <a:latin typeface="+mn-lt"/>
                <a:ea typeface="+mn-ea"/>
                <a:cs typeface="+mn-cs"/>
              </a:rPr>
              <a:t>x</a:t>
            </a:r>
            <a:r>
              <a:rPr lang="en-US" altLang="zh-CN" sz="1200" kern="1200" dirty="0" smtClean="0">
                <a:solidFill>
                  <a:schemeClr val="tx1"/>
                </a:solidFill>
                <a:effectLst/>
                <a:latin typeface="+mn-lt"/>
                <a:ea typeface="+mn-ea"/>
                <a:cs typeface="+mn-cs"/>
              </a:rPr>
              <a:t>Zn</a:t>
            </a:r>
            <a:r>
              <a:rPr lang="en-US" altLang="zh-CN" sz="1200" kern="1200" baseline="-25000" dirty="0" smtClean="0">
                <a:solidFill>
                  <a:schemeClr val="tx1"/>
                </a:solidFill>
                <a:effectLst/>
                <a:latin typeface="+mn-lt"/>
                <a:ea typeface="+mn-ea"/>
                <a:cs typeface="+mn-cs"/>
              </a:rPr>
              <a:t>1-x</a:t>
            </a:r>
            <a:r>
              <a:rPr lang="en-US" altLang="zh-CN" sz="1200" kern="1200" dirty="0" smtClean="0">
                <a:solidFill>
                  <a:schemeClr val="tx1"/>
                </a:solidFill>
                <a:effectLst/>
                <a:latin typeface="+mn-lt"/>
                <a:ea typeface="+mn-ea"/>
                <a:cs typeface="+mn-cs"/>
              </a:rPr>
              <a:t>Fe</a:t>
            </a:r>
            <a:r>
              <a:rPr lang="en-US" altLang="zh-CN" sz="1200" kern="1200" baseline="-25000" dirty="0" smtClean="0">
                <a:solidFill>
                  <a:schemeClr val="tx1"/>
                </a:solidFill>
                <a:effectLst/>
                <a:latin typeface="+mn-lt"/>
                <a:ea typeface="+mn-ea"/>
                <a:cs typeface="+mn-cs"/>
              </a:rPr>
              <a:t>2</a:t>
            </a:r>
            <a:r>
              <a:rPr lang="en-US" altLang="zh-CN" sz="1200" kern="1200" dirty="0" smtClean="0">
                <a:solidFill>
                  <a:schemeClr val="tx1"/>
                </a:solidFill>
                <a:effectLst/>
                <a:latin typeface="+mn-lt"/>
                <a:ea typeface="+mn-ea"/>
                <a:cs typeface="+mn-cs"/>
              </a:rPr>
              <a:t>O</a:t>
            </a:r>
            <a:r>
              <a:rPr lang="en-US" altLang="zh-CN" sz="1200" kern="1200" baseline="-25000" dirty="0" smtClean="0">
                <a:solidFill>
                  <a:schemeClr val="tx1"/>
                </a:solidFill>
                <a:effectLst/>
                <a:latin typeface="+mn-lt"/>
                <a:ea typeface="+mn-ea"/>
                <a:cs typeface="+mn-cs"/>
              </a:rPr>
              <a:t>4</a:t>
            </a:r>
            <a:r>
              <a:rPr lang="zh-CN" altLang="zh-CN" sz="1200" kern="1200" dirty="0" smtClean="0">
                <a:solidFill>
                  <a:schemeClr val="tx1"/>
                </a:solidFill>
                <a:effectLst/>
                <a:latin typeface="+mn-lt"/>
                <a:ea typeface="+mn-ea"/>
                <a:cs typeface="+mn-cs"/>
              </a:rPr>
              <a:t>含量过大时，活性组分</a:t>
            </a:r>
            <a:r>
              <a:rPr lang="en-US" altLang="zh-CN" sz="1200" kern="1200" dirty="0" smtClean="0">
                <a:solidFill>
                  <a:schemeClr val="tx1"/>
                </a:solidFill>
                <a:effectLst/>
                <a:latin typeface="+mn-lt"/>
                <a:ea typeface="+mn-ea"/>
                <a:cs typeface="+mn-cs"/>
              </a:rPr>
              <a:t>β-MnO</a:t>
            </a:r>
            <a:r>
              <a:rPr lang="en-US" altLang="zh-CN" sz="1200" kern="1200" baseline="-250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的含量减少太多，对</a:t>
            </a:r>
            <a:r>
              <a:rPr lang="en-US" altLang="zh-CN" sz="1200" kern="1200" dirty="0" err="1" smtClean="0">
                <a:solidFill>
                  <a:schemeClr val="tx1"/>
                </a:solidFill>
                <a:effectLst/>
                <a:latin typeface="+mn-lt"/>
                <a:ea typeface="+mn-ea"/>
                <a:cs typeface="+mn-cs"/>
              </a:rPr>
              <a:t>RhB</a:t>
            </a:r>
            <a:r>
              <a:rPr lang="zh-CN" altLang="zh-CN" sz="1200" kern="1200" dirty="0" smtClean="0">
                <a:solidFill>
                  <a:schemeClr val="tx1"/>
                </a:solidFill>
                <a:effectLst/>
                <a:latin typeface="+mn-lt"/>
                <a:ea typeface="+mn-ea"/>
                <a:cs typeface="+mn-cs"/>
              </a:rPr>
              <a:t>的降解率会下降。因此，</a:t>
            </a:r>
            <a:r>
              <a:rPr lang="en-US" altLang="zh-CN" sz="1200" kern="1200" dirty="0" err="1" smtClean="0">
                <a:solidFill>
                  <a:schemeClr val="tx1"/>
                </a:solidFill>
                <a:effectLst/>
                <a:latin typeface="+mn-lt"/>
                <a:ea typeface="+mn-ea"/>
                <a:cs typeface="+mn-cs"/>
              </a:rPr>
              <a:t>RhB</a:t>
            </a:r>
            <a:r>
              <a:rPr lang="zh-CN" altLang="zh-CN" sz="1200" kern="1200" dirty="0" smtClean="0">
                <a:solidFill>
                  <a:schemeClr val="tx1"/>
                </a:solidFill>
                <a:effectLst/>
                <a:latin typeface="+mn-lt"/>
                <a:ea typeface="+mn-ea"/>
                <a:cs typeface="+mn-cs"/>
              </a:rPr>
              <a:t>的降解率会随</a:t>
            </a:r>
            <a:r>
              <a:rPr lang="en-US" altLang="zh-CN" sz="1200" kern="1200" dirty="0" smtClean="0">
                <a:solidFill>
                  <a:schemeClr val="tx1"/>
                </a:solidFill>
                <a:effectLst/>
                <a:latin typeface="+mn-lt"/>
                <a:ea typeface="+mn-ea"/>
                <a:cs typeface="+mn-cs"/>
              </a:rPr>
              <a:t>Mn</a:t>
            </a:r>
            <a:r>
              <a:rPr lang="en-US" altLang="zh-CN" sz="1200" kern="1200" baseline="-25000" dirty="0" smtClean="0">
                <a:solidFill>
                  <a:schemeClr val="tx1"/>
                </a:solidFill>
                <a:effectLst/>
                <a:latin typeface="+mn-lt"/>
                <a:ea typeface="+mn-ea"/>
                <a:cs typeface="+mn-cs"/>
              </a:rPr>
              <a:t>x</a:t>
            </a:r>
            <a:r>
              <a:rPr lang="en-US" altLang="zh-CN" sz="1200" kern="1200" dirty="0" smtClean="0">
                <a:solidFill>
                  <a:schemeClr val="tx1"/>
                </a:solidFill>
                <a:effectLst/>
                <a:latin typeface="+mn-lt"/>
                <a:ea typeface="+mn-ea"/>
                <a:cs typeface="+mn-cs"/>
              </a:rPr>
              <a:t>Zn</a:t>
            </a:r>
            <a:r>
              <a:rPr lang="en-US" altLang="zh-CN" sz="1200" kern="1200" baseline="-25000" dirty="0" smtClean="0">
                <a:solidFill>
                  <a:schemeClr val="tx1"/>
                </a:solidFill>
                <a:effectLst/>
                <a:latin typeface="+mn-lt"/>
                <a:ea typeface="+mn-ea"/>
                <a:cs typeface="+mn-cs"/>
              </a:rPr>
              <a:t>1-x</a:t>
            </a:r>
            <a:r>
              <a:rPr lang="en-US" altLang="zh-CN" sz="1200" kern="1200" dirty="0" smtClean="0">
                <a:solidFill>
                  <a:schemeClr val="tx1"/>
                </a:solidFill>
                <a:effectLst/>
                <a:latin typeface="+mn-lt"/>
                <a:ea typeface="+mn-ea"/>
                <a:cs typeface="+mn-cs"/>
              </a:rPr>
              <a:t>Fe</a:t>
            </a:r>
            <a:r>
              <a:rPr lang="en-US" altLang="zh-CN" sz="1200" kern="1200" baseline="-25000" dirty="0" smtClean="0">
                <a:solidFill>
                  <a:schemeClr val="tx1"/>
                </a:solidFill>
                <a:effectLst/>
                <a:latin typeface="+mn-lt"/>
                <a:ea typeface="+mn-ea"/>
                <a:cs typeface="+mn-cs"/>
              </a:rPr>
              <a:t>2</a:t>
            </a:r>
            <a:r>
              <a:rPr lang="en-US" altLang="zh-CN" sz="1200" kern="1200" dirty="0" smtClean="0">
                <a:solidFill>
                  <a:schemeClr val="tx1"/>
                </a:solidFill>
                <a:effectLst/>
                <a:latin typeface="+mn-lt"/>
                <a:ea typeface="+mn-ea"/>
                <a:cs typeface="+mn-cs"/>
              </a:rPr>
              <a:t>O</a:t>
            </a:r>
            <a:r>
              <a:rPr lang="en-US" altLang="zh-CN" sz="1200" kern="1200" baseline="-25000" dirty="0" smtClean="0">
                <a:solidFill>
                  <a:schemeClr val="tx1"/>
                </a:solidFill>
                <a:effectLst/>
                <a:latin typeface="+mn-lt"/>
                <a:ea typeface="+mn-ea"/>
                <a:cs typeface="+mn-cs"/>
              </a:rPr>
              <a:t>4</a:t>
            </a:r>
            <a:r>
              <a:rPr lang="zh-CN" altLang="zh-CN" sz="1200" kern="1200" dirty="0" smtClean="0">
                <a:solidFill>
                  <a:schemeClr val="tx1"/>
                </a:solidFill>
                <a:effectLst/>
                <a:latin typeface="+mn-lt"/>
                <a:ea typeface="+mn-ea"/>
                <a:cs typeface="+mn-cs"/>
              </a:rPr>
              <a:t>质量比的增加而先升高后降低。</a:t>
            </a: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BEC051C7-EF6A-4327-AEFA-8BF63D2C4274}" type="slidenum">
              <a:rPr lang="zh-CN" altLang="en-US" smtClean="0"/>
              <a:t>10</a:t>
            </a:fld>
            <a:endParaRPr lang="zh-CN" altLang="en-US"/>
          </a:p>
        </p:txBody>
      </p:sp>
    </p:spTree>
    <p:extLst>
      <p:ext uri="{BB962C8B-B14F-4D97-AF65-F5344CB8AC3E}">
        <p14:creationId xmlns:p14="http://schemas.microsoft.com/office/powerpoint/2010/main" val="36386252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因为</a:t>
            </a:r>
            <a:r>
              <a:rPr lang="en-US" altLang="zh-CN" sz="1200" kern="1200" dirty="0" smtClean="0">
                <a:solidFill>
                  <a:schemeClr val="tx1"/>
                </a:solidFill>
                <a:effectLst/>
                <a:latin typeface="+mn-lt"/>
                <a:ea typeface="+mn-ea"/>
                <a:cs typeface="+mn-cs"/>
              </a:rPr>
              <a:t>MnSO</a:t>
            </a:r>
            <a:r>
              <a:rPr lang="en-US" altLang="zh-CN" sz="1200" kern="1200" baseline="-25000" dirty="0" smtClean="0">
                <a:solidFill>
                  <a:schemeClr val="tx1"/>
                </a:solidFill>
                <a:effectLst/>
                <a:latin typeface="+mn-lt"/>
                <a:ea typeface="+mn-ea"/>
                <a:cs typeface="+mn-cs"/>
              </a:rPr>
              <a:t>4</a:t>
            </a:r>
            <a:r>
              <a:rPr lang="zh-CN" altLang="zh-CN" sz="1200" kern="1200" dirty="0" smtClean="0">
                <a:solidFill>
                  <a:schemeClr val="tx1"/>
                </a:solidFill>
                <a:effectLst/>
                <a:latin typeface="+mn-lt"/>
                <a:ea typeface="+mn-ea"/>
                <a:cs typeface="+mn-cs"/>
              </a:rPr>
              <a:t>含量低时，生成的</a:t>
            </a:r>
            <a:r>
              <a:rPr lang="en-US" altLang="zh-CN" sz="1200" kern="1200" dirty="0" smtClean="0">
                <a:solidFill>
                  <a:schemeClr val="tx1"/>
                </a:solidFill>
                <a:effectLst/>
                <a:latin typeface="+mn-lt"/>
                <a:ea typeface="+mn-ea"/>
                <a:cs typeface="+mn-cs"/>
              </a:rPr>
              <a:t>β-MnO</a:t>
            </a:r>
            <a:r>
              <a:rPr lang="en-US" altLang="zh-CN" sz="1200" kern="1200" baseline="-250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结晶度不高，之后随着</a:t>
            </a:r>
            <a:r>
              <a:rPr lang="en-US" altLang="zh-CN" sz="1200" kern="1200" dirty="0" smtClean="0">
                <a:solidFill>
                  <a:schemeClr val="tx1"/>
                </a:solidFill>
                <a:effectLst/>
                <a:latin typeface="+mn-lt"/>
                <a:ea typeface="+mn-ea"/>
                <a:cs typeface="+mn-cs"/>
              </a:rPr>
              <a:t>MnSO</a:t>
            </a:r>
            <a:r>
              <a:rPr lang="en-US" altLang="zh-CN" sz="1200" kern="1200" baseline="-25000" dirty="0" smtClean="0">
                <a:solidFill>
                  <a:schemeClr val="tx1"/>
                </a:solidFill>
                <a:effectLst/>
                <a:latin typeface="+mn-lt"/>
                <a:ea typeface="+mn-ea"/>
                <a:cs typeface="+mn-cs"/>
              </a:rPr>
              <a:t>4</a:t>
            </a:r>
            <a:r>
              <a:rPr lang="zh-CN" altLang="zh-CN" sz="1200" kern="1200" dirty="0" smtClean="0">
                <a:solidFill>
                  <a:schemeClr val="tx1"/>
                </a:solidFill>
                <a:effectLst/>
                <a:latin typeface="+mn-lt"/>
                <a:ea typeface="+mn-ea"/>
                <a:cs typeface="+mn-cs"/>
              </a:rPr>
              <a:t>含量的增加，生成的</a:t>
            </a:r>
            <a:r>
              <a:rPr lang="en-US" altLang="zh-CN" sz="1200" kern="1200" dirty="0" smtClean="0">
                <a:solidFill>
                  <a:schemeClr val="tx1"/>
                </a:solidFill>
                <a:effectLst/>
                <a:latin typeface="+mn-lt"/>
                <a:ea typeface="+mn-ea"/>
                <a:cs typeface="+mn-cs"/>
              </a:rPr>
              <a:t>β-MnO</a:t>
            </a:r>
            <a:r>
              <a:rPr lang="en-US" altLang="zh-CN" sz="1200" kern="1200" baseline="-250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结晶度增强，进而提高对</a:t>
            </a:r>
            <a:r>
              <a:rPr lang="en-US" altLang="zh-CN" sz="1200" kern="1200" dirty="0" err="1" smtClean="0">
                <a:solidFill>
                  <a:schemeClr val="tx1"/>
                </a:solidFill>
                <a:effectLst/>
                <a:latin typeface="+mn-lt"/>
                <a:ea typeface="+mn-ea"/>
                <a:cs typeface="+mn-cs"/>
              </a:rPr>
              <a:t>RhB</a:t>
            </a:r>
            <a:r>
              <a:rPr lang="zh-CN" altLang="zh-CN" sz="1200" kern="1200" dirty="0" smtClean="0">
                <a:solidFill>
                  <a:schemeClr val="tx1"/>
                </a:solidFill>
                <a:effectLst/>
                <a:latin typeface="+mn-lt"/>
                <a:ea typeface="+mn-ea"/>
                <a:cs typeface="+mn-cs"/>
              </a:rPr>
              <a:t>的降解效果；但是</a:t>
            </a:r>
            <a:r>
              <a:rPr lang="en-US" altLang="zh-CN" sz="1200" kern="1200" dirty="0" smtClean="0">
                <a:solidFill>
                  <a:schemeClr val="tx1"/>
                </a:solidFill>
                <a:effectLst/>
                <a:latin typeface="+mn-lt"/>
                <a:ea typeface="+mn-ea"/>
                <a:cs typeface="+mn-cs"/>
              </a:rPr>
              <a:t>MnSO</a:t>
            </a:r>
            <a:r>
              <a:rPr lang="en-US" altLang="zh-CN" sz="1200" kern="1200" baseline="-25000" dirty="0" smtClean="0">
                <a:solidFill>
                  <a:schemeClr val="tx1"/>
                </a:solidFill>
                <a:effectLst/>
                <a:latin typeface="+mn-lt"/>
                <a:ea typeface="+mn-ea"/>
                <a:cs typeface="+mn-cs"/>
              </a:rPr>
              <a:t>4</a:t>
            </a:r>
            <a:r>
              <a:rPr lang="zh-CN" altLang="zh-CN" sz="1200" kern="1200" dirty="0" smtClean="0">
                <a:solidFill>
                  <a:schemeClr val="tx1"/>
                </a:solidFill>
                <a:effectLst/>
                <a:latin typeface="+mn-lt"/>
                <a:ea typeface="+mn-ea"/>
                <a:cs typeface="+mn-cs"/>
              </a:rPr>
              <a:t>含量过高时，生成复合磁性催化剂的比表面积减小，对</a:t>
            </a:r>
            <a:r>
              <a:rPr lang="en-US" altLang="zh-CN" sz="1200" kern="1200" dirty="0" err="1" smtClean="0">
                <a:solidFill>
                  <a:schemeClr val="tx1"/>
                </a:solidFill>
                <a:effectLst/>
                <a:latin typeface="+mn-lt"/>
                <a:ea typeface="+mn-ea"/>
                <a:cs typeface="+mn-cs"/>
              </a:rPr>
              <a:t>RhB</a:t>
            </a:r>
            <a:r>
              <a:rPr lang="zh-CN" altLang="zh-CN" sz="1200" kern="1200" dirty="0" smtClean="0">
                <a:solidFill>
                  <a:schemeClr val="tx1"/>
                </a:solidFill>
                <a:effectLst/>
                <a:latin typeface="+mn-lt"/>
                <a:ea typeface="+mn-ea"/>
                <a:cs typeface="+mn-cs"/>
              </a:rPr>
              <a:t>的吸附减弱，进而降低对</a:t>
            </a:r>
            <a:r>
              <a:rPr lang="en-US" altLang="zh-CN" sz="1200" kern="1200" dirty="0" err="1" smtClean="0">
                <a:solidFill>
                  <a:schemeClr val="tx1"/>
                </a:solidFill>
                <a:effectLst/>
                <a:latin typeface="+mn-lt"/>
                <a:ea typeface="+mn-ea"/>
                <a:cs typeface="+mn-cs"/>
              </a:rPr>
              <a:t>RhB</a:t>
            </a:r>
            <a:r>
              <a:rPr lang="zh-CN" altLang="zh-CN" sz="1200" kern="1200" dirty="0" smtClean="0">
                <a:solidFill>
                  <a:schemeClr val="tx1"/>
                </a:solidFill>
                <a:effectLst/>
                <a:latin typeface="+mn-lt"/>
                <a:ea typeface="+mn-ea"/>
                <a:cs typeface="+mn-cs"/>
              </a:rPr>
              <a:t>的降解效果。因此，</a:t>
            </a:r>
            <a:r>
              <a:rPr lang="en-US" altLang="zh-CN" sz="1200" kern="1200" dirty="0" err="1" smtClean="0">
                <a:solidFill>
                  <a:schemeClr val="tx1"/>
                </a:solidFill>
                <a:effectLst/>
                <a:latin typeface="+mn-lt"/>
                <a:ea typeface="+mn-ea"/>
                <a:cs typeface="+mn-cs"/>
              </a:rPr>
              <a:t>RhB</a:t>
            </a:r>
            <a:r>
              <a:rPr lang="zh-CN" altLang="zh-CN" sz="1200" kern="1200" dirty="0" smtClean="0">
                <a:solidFill>
                  <a:schemeClr val="tx1"/>
                </a:solidFill>
                <a:effectLst/>
                <a:latin typeface="+mn-lt"/>
                <a:ea typeface="+mn-ea"/>
                <a:cs typeface="+mn-cs"/>
              </a:rPr>
              <a:t>的降解率会随</a:t>
            </a:r>
            <a:r>
              <a:rPr lang="en-US" altLang="zh-CN" sz="1200" kern="1200" dirty="0" smtClean="0">
                <a:solidFill>
                  <a:schemeClr val="tx1"/>
                </a:solidFill>
                <a:effectLst/>
                <a:latin typeface="+mn-lt"/>
                <a:ea typeface="+mn-ea"/>
                <a:cs typeface="+mn-cs"/>
              </a:rPr>
              <a:t>MnSO</a:t>
            </a:r>
            <a:r>
              <a:rPr lang="en-US" altLang="zh-CN" sz="1200" kern="1200" baseline="-25000" dirty="0" smtClean="0">
                <a:solidFill>
                  <a:schemeClr val="tx1"/>
                </a:solidFill>
                <a:effectLst/>
                <a:latin typeface="+mn-lt"/>
                <a:ea typeface="+mn-ea"/>
                <a:cs typeface="+mn-cs"/>
              </a:rPr>
              <a:t>4</a:t>
            </a:r>
            <a:r>
              <a:rPr lang="zh-CN" altLang="zh-CN" sz="1200" kern="1200" dirty="0" smtClean="0">
                <a:solidFill>
                  <a:schemeClr val="tx1"/>
                </a:solidFill>
                <a:effectLst/>
                <a:latin typeface="+mn-lt"/>
                <a:ea typeface="+mn-ea"/>
                <a:cs typeface="+mn-cs"/>
              </a:rPr>
              <a:t>与</a:t>
            </a:r>
            <a:r>
              <a:rPr lang="en-US" altLang="zh-CN" sz="1200" kern="1200" dirty="0" smtClean="0">
                <a:solidFill>
                  <a:schemeClr val="tx1"/>
                </a:solidFill>
                <a:effectLst/>
                <a:latin typeface="+mn-lt"/>
                <a:ea typeface="+mn-ea"/>
                <a:cs typeface="+mn-cs"/>
              </a:rPr>
              <a:t>KMnO</a:t>
            </a:r>
            <a:r>
              <a:rPr lang="en-US" altLang="zh-CN" sz="1200" kern="1200" baseline="-25000" dirty="0" smtClean="0">
                <a:solidFill>
                  <a:schemeClr val="tx1"/>
                </a:solidFill>
                <a:effectLst/>
                <a:latin typeface="+mn-lt"/>
                <a:ea typeface="+mn-ea"/>
                <a:cs typeface="+mn-cs"/>
              </a:rPr>
              <a:t>4</a:t>
            </a:r>
            <a:r>
              <a:rPr lang="zh-CN" altLang="zh-CN" sz="1200" kern="1200" dirty="0" smtClean="0">
                <a:solidFill>
                  <a:schemeClr val="tx1"/>
                </a:solidFill>
                <a:effectLst/>
                <a:latin typeface="+mn-lt"/>
                <a:ea typeface="+mn-ea"/>
                <a:cs typeface="+mn-cs"/>
              </a:rPr>
              <a:t>的摩尔比的增加而先升高后降低。</a:t>
            </a:r>
          </a:p>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BEC051C7-EF6A-4327-AEFA-8BF63D2C4274}" type="slidenum">
              <a:rPr lang="zh-CN" altLang="en-US" smtClean="0"/>
              <a:t>11</a:t>
            </a:fld>
            <a:endParaRPr lang="zh-CN" altLang="en-US"/>
          </a:p>
        </p:txBody>
      </p:sp>
    </p:spTree>
    <p:extLst>
      <p:ext uri="{BB962C8B-B14F-4D97-AF65-F5344CB8AC3E}">
        <p14:creationId xmlns:p14="http://schemas.microsoft.com/office/powerpoint/2010/main" val="32755371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第三个因素是</a:t>
            </a:r>
            <a:r>
              <a:rPr lang="en-US" altLang="zh-CN" sz="1200" kern="1200" dirty="0" smtClean="0">
                <a:solidFill>
                  <a:schemeClr val="tx1"/>
                </a:solidFill>
                <a:effectLst/>
                <a:latin typeface="+mn-lt"/>
                <a:ea typeface="+mn-ea"/>
                <a:cs typeface="+mn-cs"/>
              </a:rPr>
              <a:t>H</a:t>
            </a:r>
            <a:r>
              <a:rPr lang="en-US" altLang="zh-CN" sz="1200" kern="1200" baseline="-25000" dirty="0" smtClean="0">
                <a:solidFill>
                  <a:schemeClr val="tx1"/>
                </a:solidFill>
                <a:effectLst/>
                <a:latin typeface="+mn-lt"/>
                <a:ea typeface="+mn-ea"/>
                <a:cs typeface="+mn-cs"/>
              </a:rPr>
              <a:t>2</a:t>
            </a:r>
            <a:r>
              <a:rPr lang="en-US" altLang="zh-CN" sz="1200" kern="1200" dirty="0" smtClean="0">
                <a:solidFill>
                  <a:schemeClr val="tx1"/>
                </a:solidFill>
                <a:effectLst/>
                <a:latin typeface="+mn-lt"/>
                <a:ea typeface="+mn-ea"/>
                <a:cs typeface="+mn-cs"/>
              </a:rPr>
              <a:t>O</a:t>
            </a:r>
            <a:r>
              <a:rPr lang="en-US" altLang="zh-CN" sz="1200" kern="1200" baseline="-250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的投加量，从图中可以看出，随着</a:t>
            </a:r>
            <a:r>
              <a:rPr lang="en-US" altLang="zh-CN" sz="1200" kern="1200" dirty="0" smtClean="0">
                <a:solidFill>
                  <a:schemeClr val="tx1"/>
                </a:solidFill>
                <a:effectLst/>
                <a:latin typeface="+mn-lt"/>
                <a:ea typeface="+mn-ea"/>
                <a:cs typeface="+mn-cs"/>
              </a:rPr>
              <a:t>H</a:t>
            </a:r>
            <a:r>
              <a:rPr lang="en-US" altLang="zh-CN" sz="1200" kern="1200" baseline="-25000" dirty="0" smtClean="0">
                <a:solidFill>
                  <a:schemeClr val="tx1"/>
                </a:solidFill>
                <a:effectLst/>
                <a:latin typeface="+mn-lt"/>
                <a:ea typeface="+mn-ea"/>
                <a:cs typeface="+mn-cs"/>
              </a:rPr>
              <a:t>2</a:t>
            </a:r>
            <a:r>
              <a:rPr lang="en-US" altLang="zh-CN" sz="1200" kern="1200" dirty="0" smtClean="0">
                <a:solidFill>
                  <a:schemeClr val="tx1"/>
                </a:solidFill>
                <a:effectLst/>
                <a:latin typeface="+mn-lt"/>
                <a:ea typeface="+mn-ea"/>
                <a:cs typeface="+mn-cs"/>
              </a:rPr>
              <a:t>O</a:t>
            </a:r>
            <a:r>
              <a:rPr lang="en-US" altLang="zh-CN" sz="1200" kern="1200" baseline="-250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投加量的增加，</a:t>
            </a:r>
            <a:r>
              <a:rPr lang="en-US" altLang="zh-CN" sz="1200" kern="1200" dirty="0" err="1" smtClean="0">
                <a:solidFill>
                  <a:schemeClr val="tx1"/>
                </a:solidFill>
                <a:effectLst/>
                <a:latin typeface="+mn-lt"/>
                <a:ea typeface="+mn-ea"/>
                <a:cs typeface="+mn-cs"/>
              </a:rPr>
              <a:t>RhB</a:t>
            </a:r>
            <a:r>
              <a:rPr lang="zh-CN" altLang="zh-CN" sz="1200" kern="1200" dirty="0" smtClean="0">
                <a:solidFill>
                  <a:schemeClr val="tx1"/>
                </a:solidFill>
                <a:effectLst/>
                <a:latin typeface="+mn-lt"/>
                <a:ea typeface="+mn-ea"/>
                <a:cs typeface="+mn-cs"/>
              </a:rPr>
              <a:t>的降解率逐渐升高，但是</a:t>
            </a:r>
            <a:r>
              <a:rPr lang="en-US" altLang="zh-CN" sz="1200" kern="1200" dirty="0" smtClean="0">
                <a:solidFill>
                  <a:schemeClr val="tx1"/>
                </a:solidFill>
                <a:effectLst/>
                <a:latin typeface="+mn-lt"/>
                <a:ea typeface="+mn-ea"/>
                <a:cs typeface="+mn-cs"/>
              </a:rPr>
              <a:t>H</a:t>
            </a:r>
            <a:r>
              <a:rPr lang="en-US" altLang="zh-CN" sz="1200" kern="1200" baseline="-25000" dirty="0" smtClean="0">
                <a:solidFill>
                  <a:schemeClr val="tx1"/>
                </a:solidFill>
                <a:effectLst/>
                <a:latin typeface="+mn-lt"/>
                <a:ea typeface="+mn-ea"/>
                <a:cs typeface="+mn-cs"/>
              </a:rPr>
              <a:t>2</a:t>
            </a:r>
            <a:r>
              <a:rPr lang="en-US" altLang="zh-CN" sz="1200" kern="1200" dirty="0" smtClean="0">
                <a:solidFill>
                  <a:schemeClr val="tx1"/>
                </a:solidFill>
                <a:effectLst/>
                <a:latin typeface="+mn-lt"/>
                <a:ea typeface="+mn-ea"/>
                <a:cs typeface="+mn-cs"/>
              </a:rPr>
              <a:t>O</a:t>
            </a:r>
            <a:r>
              <a:rPr lang="en-US" altLang="zh-CN" sz="1200" kern="1200" baseline="-250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投加量超过</a:t>
            </a:r>
            <a:r>
              <a:rPr lang="en-US" altLang="zh-CN" sz="1200" kern="1200" dirty="0" smtClean="0">
                <a:solidFill>
                  <a:schemeClr val="tx1"/>
                </a:solidFill>
                <a:effectLst/>
                <a:latin typeface="+mn-lt"/>
                <a:ea typeface="+mn-ea"/>
                <a:cs typeface="+mn-cs"/>
              </a:rPr>
              <a:t>2mL</a:t>
            </a:r>
            <a:r>
              <a:rPr lang="zh-CN" altLang="zh-CN" sz="1200" kern="1200" dirty="0" smtClean="0">
                <a:solidFill>
                  <a:schemeClr val="tx1"/>
                </a:solidFill>
                <a:effectLst/>
                <a:latin typeface="+mn-lt"/>
                <a:ea typeface="+mn-ea"/>
                <a:cs typeface="+mn-cs"/>
              </a:rPr>
              <a:t>后，降解率增长缓慢，那是因为</a:t>
            </a:r>
            <a:r>
              <a:rPr lang="en-US" altLang="zh-CN" sz="1200" kern="1200" dirty="0" smtClean="0">
                <a:solidFill>
                  <a:schemeClr val="tx1"/>
                </a:solidFill>
                <a:effectLst/>
                <a:latin typeface="+mn-lt"/>
                <a:ea typeface="+mn-ea"/>
                <a:cs typeface="+mn-cs"/>
              </a:rPr>
              <a:t>H</a:t>
            </a:r>
            <a:r>
              <a:rPr lang="en-US" altLang="zh-CN" sz="1200" kern="1200" baseline="-25000" dirty="0" smtClean="0">
                <a:solidFill>
                  <a:schemeClr val="tx1"/>
                </a:solidFill>
                <a:effectLst/>
                <a:latin typeface="+mn-lt"/>
                <a:ea typeface="+mn-ea"/>
                <a:cs typeface="+mn-cs"/>
              </a:rPr>
              <a:t>2</a:t>
            </a:r>
            <a:r>
              <a:rPr lang="en-US" altLang="zh-CN" sz="1200" kern="1200" dirty="0" smtClean="0">
                <a:solidFill>
                  <a:schemeClr val="tx1"/>
                </a:solidFill>
                <a:effectLst/>
                <a:latin typeface="+mn-lt"/>
                <a:ea typeface="+mn-ea"/>
                <a:cs typeface="+mn-cs"/>
              </a:rPr>
              <a:t>O</a:t>
            </a:r>
            <a:r>
              <a:rPr lang="en-US" altLang="zh-CN" sz="1200" kern="1200" baseline="-250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少量时，</a:t>
            </a:r>
            <a:r>
              <a:rPr lang="en-US" altLang="zh-CN" sz="1200" kern="1200" dirty="0" smtClean="0">
                <a:solidFill>
                  <a:schemeClr val="tx1"/>
                </a:solidFill>
                <a:effectLst/>
                <a:latin typeface="+mn-lt"/>
                <a:ea typeface="+mn-ea"/>
                <a:cs typeface="+mn-cs"/>
              </a:rPr>
              <a:t>H</a:t>
            </a:r>
            <a:r>
              <a:rPr lang="en-US" altLang="zh-CN" sz="1200" kern="1200" baseline="-25000" dirty="0" smtClean="0">
                <a:solidFill>
                  <a:schemeClr val="tx1"/>
                </a:solidFill>
                <a:effectLst/>
                <a:latin typeface="+mn-lt"/>
                <a:ea typeface="+mn-ea"/>
                <a:cs typeface="+mn-cs"/>
              </a:rPr>
              <a:t>2</a:t>
            </a:r>
            <a:r>
              <a:rPr lang="en-US" altLang="zh-CN" sz="1200" kern="1200" dirty="0" smtClean="0">
                <a:solidFill>
                  <a:schemeClr val="tx1"/>
                </a:solidFill>
                <a:effectLst/>
                <a:latin typeface="+mn-lt"/>
                <a:ea typeface="+mn-ea"/>
                <a:cs typeface="+mn-cs"/>
              </a:rPr>
              <a:t>O</a:t>
            </a:r>
            <a:r>
              <a:rPr lang="en-US" altLang="zh-CN" sz="1200" kern="1200" baseline="-250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含量增多，产生的</a:t>
            </a:r>
            <a:r>
              <a:rPr lang="en-US" altLang="zh-CN" sz="1200" kern="1200" dirty="0" smtClean="0">
                <a:solidFill>
                  <a:schemeClr val="tx1"/>
                </a:solidFill>
                <a:effectLst/>
                <a:latin typeface="+mn-lt"/>
                <a:ea typeface="+mn-ea"/>
                <a:cs typeface="+mn-cs"/>
              </a:rPr>
              <a:t>·OH</a:t>
            </a:r>
            <a:r>
              <a:rPr lang="zh-CN" altLang="zh-CN" sz="1200" kern="1200" dirty="0" smtClean="0">
                <a:solidFill>
                  <a:schemeClr val="tx1"/>
                </a:solidFill>
                <a:effectLst/>
                <a:latin typeface="+mn-lt"/>
                <a:ea typeface="+mn-ea"/>
                <a:cs typeface="+mn-cs"/>
              </a:rPr>
              <a:t>也随之增多，但是因为溶液中</a:t>
            </a:r>
            <a:r>
              <a:rPr lang="en-US" altLang="zh-CN" sz="1200" kern="1200" dirty="0" smtClean="0">
                <a:solidFill>
                  <a:schemeClr val="tx1"/>
                </a:solidFill>
                <a:effectLst/>
                <a:latin typeface="+mn-lt"/>
                <a:ea typeface="+mn-ea"/>
                <a:cs typeface="+mn-cs"/>
              </a:rPr>
              <a:t>Mn</a:t>
            </a:r>
            <a:r>
              <a:rPr lang="en-US" altLang="zh-CN" sz="1200" kern="1200" baseline="-25000" dirty="0" smtClean="0">
                <a:solidFill>
                  <a:schemeClr val="tx1"/>
                </a:solidFill>
                <a:effectLst/>
                <a:latin typeface="+mn-lt"/>
                <a:ea typeface="+mn-ea"/>
                <a:cs typeface="+mn-cs"/>
              </a:rPr>
              <a:t>x</a:t>
            </a:r>
            <a:r>
              <a:rPr lang="en-US" altLang="zh-CN" sz="1200" kern="1200" dirty="0" smtClean="0">
                <a:solidFill>
                  <a:schemeClr val="tx1"/>
                </a:solidFill>
                <a:effectLst/>
                <a:latin typeface="+mn-lt"/>
                <a:ea typeface="+mn-ea"/>
                <a:cs typeface="+mn-cs"/>
              </a:rPr>
              <a:t>Zn</a:t>
            </a:r>
            <a:r>
              <a:rPr lang="en-US" altLang="zh-CN" sz="1200" kern="1200" baseline="-25000" dirty="0" smtClean="0">
                <a:solidFill>
                  <a:schemeClr val="tx1"/>
                </a:solidFill>
                <a:effectLst/>
                <a:latin typeface="+mn-lt"/>
                <a:ea typeface="+mn-ea"/>
                <a:cs typeface="+mn-cs"/>
              </a:rPr>
              <a:t>1-x</a:t>
            </a:r>
            <a:r>
              <a:rPr lang="en-US" altLang="zh-CN" sz="1200" kern="1200" dirty="0" smtClean="0">
                <a:solidFill>
                  <a:schemeClr val="tx1"/>
                </a:solidFill>
                <a:effectLst/>
                <a:latin typeface="+mn-lt"/>
                <a:ea typeface="+mn-ea"/>
                <a:cs typeface="+mn-cs"/>
              </a:rPr>
              <a:t>Fe</a:t>
            </a:r>
            <a:r>
              <a:rPr lang="en-US" altLang="zh-CN" sz="1200" kern="1200" baseline="-25000" dirty="0" smtClean="0">
                <a:solidFill>
                  <a:schemeClr val="tx1"/>
                </a:solidFill>
                <a:effectLst/>
                <a:latin typeface="+mn-lt"/>
                <a:ea typeface="+mn-ea"/>
                <a:cs typeface="+mn-cs"/>
              </a:rPr>
              <a:t>2</a:t>
            </a:r>
            <a:r>
              <a:rPr lang="en-US" altLang="zh-CN" sz="1200" kern="1200" dirty="0" smtClean="0">
                <a:solidFill>
                  <a:schemeClr val="tx1"/>
                </a:solidFill>
                <a:effectLst/>
                <a:latin typeface="+mn-lt"/>
                <a:ea typeface="+mn-ea"/>
                <a:cs typeface="+mn-cs"/>
              </a:rPr>
              <a:t>O</a:t>
            </a:r>
            <a:r>
              <a:rPr lang="en-US" altLang="zh-CN" sz="1200" kern="1200" baseline="-25000" dirty="0" smtClean="0">
                <a:solidFill>
                  <a:schemeClr val="tx1"/>
                </a:solidFill>
                <a:effectLst/>
                <a:latin typeface="+mn-lt"/>
                <a:ea typeface="+mn-ea"/>
                <a:cs typeface="+mn-cs"/>
              </a:rPr>
              <a:t>4</a:t>
            </a:r>
            <a:r>
              <a:rPr lang="en-US" altLang="zh-CN" sz="1200" kern="1200" dirty="0" smtClean="0">
                <a:solidFill>
                  <a:schemeClr val="tx1"/>
                </a:solidFill>
                <a:effectLst/>
                <a:latin typeface="+mn-lt"/>
                <a:ea typeface="+mn-ea"/>
                <a:cs typeface="+mn-cs"/>
              </a:rPr>
              <a:t>/β-MnO</a:t>
            </a:r>
            <a:r>
              <a:rPr lang="en-US" altLang="zh-CN" sz="1200" kern="1200" baseline="-250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的含量一定，</a:t>
            </a:r>
            <a:r>
              <a:rPr lang="en-US" altLang="zh-CN" sz="1200" kern="1200" dirty="0" smtClean="0">
                <a:solidFill>
                  <a:schemeClr val="tx1"/>
                </a:solidFill>
                <a:effectLst/>
                <a:latin typeface="+mn-lt"/>
                <a:ea typeface="+mn-ea"/>
                <a:cs typeface="+mn-cs"/>
              </a:rPr>
              <a:t>H</a:t>
            </a:r>
            <a:r>
              <a:rPr lang="en-US" altLang="zh-CN" sz="1200" kern="1200" baseline="-25000" dirty="0" smtClean="0">
                <a:solidFill>
                  <a:schemeClr val="tx1"/>
                </a:solidFill>
                <a:effectLst/>
                <a:latin typeface="+mn-lt"/>
                <a:ea typeface="+mn-ea"/>
                <a:cs typeface="+mn-cs"/>
              </a:rPr>
              <a:t>2</a:t>
            </a:r>
            <a:r>
              <a:rPr lang="en-US" altLang="zh-CN" sz="1200" kern="1200" dirty="0" smtClean="0">
                <a:solidFill>
                  <a:schemeClr val="tx1"/>
                </a:solidFill>
                <a:effectLst/>
                <a:latin typeface="+mn-lt"/>
                <a:ea typeface="+mn-ea"/>
                <a:cs typeface="+mn-cs"/>
              </a:rPr>
              <a:t>O</a:t>
            </a:r>
            <a:r>
              <a:rPr lang="en-US" altLang="zh-CN" sz="1200" kern="1200" baseline="-250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过多时，多余</a:t>
            </a:r>
            <a:r>
              <a:rPr lang="en-US" altLang="zh-CN" sz="1200" kern="1200" dirty="0" smtClean="0">
                <a:solidFill>
                  <a:schemeClr val="tx1"/>
                </a:solidFill>
                <a:effectLst/>
                <a:latin typeface="+mn-lt"/>
                <a:ea typeface="+mn-ea"/>
                <a:cs typeface="+mn-cs"/>
              </a:rPr>
              <a:t>H</a:t>
            </a:r>
            <a:r>
              <a:rPr lang="en-US" altLang="zh-CN" sz="1200" kern="1200" baseline="-25000" dirty="0" smtClean="0">
                <a:solidFill>
                  <a:schemeClr val="tx1"/>
                </a:solidFill>
                <a:effectLst/>
                <a:latin typeface="+mn-lt"/>
                <a:ea typeface="+mn-ea"/>
                <a:cs typeface="+mn-cs"/>
              </a:rPr>
              <a:t>2</a:t>
            </a:r>
            <a:r>
              <a:rPr lang="en-US" altLang="zh-CN" sz="1200" kern="1200" dirty="0" smtClean="0">
                <a:solidFill>
                  <a:schemeClr val="tx1"/>
                </a:solidFill>
                <a:effectLst/>
                <a:latin typeface="+mn-lt"/>
                <a:ea typeface="+mn-ea"/>
                <a:cs typeface="+mn-cs"/>
              </a:rPr>
              <a:t>O</a:t>
            </a:r>
            <a:r>
              <a:rPr lang="en-US" altLang="zh-CN" sz="1200" kern="1200" baseline="-250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只能依靠缓慢的自降解来产生</a:t>
            </a:r>
            <a:r>
              <a:rPr lang="en-US" altLang="zh-CN" sz="1200" kern="1200" dirty="0" smtClean="0">
                <a:solidFill>
                  <a:schemeClr val="tx1"/>
                </a:solidFill>
                <a:effectLst/>
                <a:latin typeface="+mn-lt"/>
                <a:ea typeface="+mn-ea"/>
                <a:cs typeface="+mn-cs"/>
              </a:rPr>
              <a:t>·OH</a:t>
            </a:r>
            <a:r>
              <a:rPr lang="zh-CN" altLang="zh-CN" sz="1200" kern="1200" dirty="0" smtClean="0">
                <a:solidFill>
                  <a:schemeClr val="tx1"/>
                </a:solidFill>
                <a:effectLst/>
                <a:latin typeface="+mn-lt"/>
                <a:ea typeface="+mn-ea"/>
                <a:cs typeface="+mn-cs"/>
              </a:rPr>
              <a:t>。所以为了提高</a:t>
            </a:r>
            <a:r>
              <a:rPr lang="en-US" altLang="zh-CN" sz="1200" kern="1200" dirty="0" smtClean="0">
                <a:solidFill>
                  <a:schemeClr val="tx1"/>
                </a:solidFill>
                <a:effectLst/>
                <a:latin typeface="+mn-lt"/>
                <a:ea typeface="+mn-ea"/>
                <a:cs typeface="+mn-cs"/>
              </a:rPr>
              <a:t>H</a:t>
            </a:r>
            <a:r>
              <a:rPr lang="en-US" altLang="zh-CN" sz="1200" kern="1200" baseline="-25000" dirty="0" smtClean="0">
                <a:solidFill>
                  <a:schemeClr val="tx1"/>
                </a:solidFill>
                <a:effectLst/>
                <a:latin typeface="+mn-lt"/>
                <a:ea typeface="+mn-ea"/>
                <a:cs typeface="+mn-cs"/>
              </a:rPr>
              <a:t>2</a:t>
            </a:r>
            <a:r>
              <a:rPr lang="en-US" altLang="zh-CN" sz="1200" kern="1200" dirty="0" smtClean="0">
                <a:solidFill>
                  <a:schemeClr val="tx1"/>
                </a:solidFill>
                <a:effectLst/>
                <a:latin typeface="+mn-lt"/>
                <a:ea typeface="+mn-ea"/>
                <a:cs typeface="+mn-cs"/>
              </a:rPr>
              <a:t>O</a:t>
            </a:r>
            <a:r>
              <a:rPr lang="en-US" altLang="zh-CN" sz="1200" kern="1200" baseline="-250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的利用率，本实验中选择</a:t>
            </a:r>
            <a:r>
              <a:rPr lang="en-US" altLang="zh-CN" sz="1200" kern="1200" dirty="0" smtClean="0">
                <a:solidFill>
                  <a:schemeClr val="tx1"/>
                </a:solidFill>
                <a:effectLst/>
                <a:latin typeface="+mn-lt"/>
                <a:ea typeface="+mn-ea"/>
                <a:cs typeface="+mn-cs"/>
              </a:rPr>
              <a:t>H</a:t>
            </a:r>
            <a:r>
              <a:rPr lang="en-US" altLang="zh-CN" sz="1200" kern="1200" baseline="-25000" dirty="0" smtClean="0">
                <a:solidFill>
                  <a:schemeClr val="tx1"/>
                </a:solidFill>
                <a:effectLst/>
                <a:latin typeface="+mn-lt"/>
                <a:ea typeface="+mn-ea"/>
                <a:cs typeface="+mn-cs"/>
              </a:rPr>
              <a:t>2</a:t>
            </a:r>
            <a:r>
              <a:rPr lang="en-US" altLang="zh-CN" sz="1200" kern="1200" dirty="0" smtClean="0">
                <a:solidFill>
                  <a:schemeClr val="tx1"/>
                </a:solidFill>
                <a:effectLst/>
                <a:latin typeface="+mn-lt"/>
                <a:ea typeface="+mn-ea"/>
                <a:cs typeface="+mn-cs"/>
              </a:rPr>
              <a:t>O</a:t>
            </a:r>
            <a:r>
              <a:rPr lang="en-US" altLang="zh-CN" sz="1200" kern="1200" baseline="-250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投加量为</a:t>
            </a:r>
            <a:r>
              <a:rPr lang="en-US" altLang="zh-CN" sz="1200" kern="1200" dirty="0" smtClean="0">
                <a:solidFill>
                  <a:schemeClr val="tx1"/>
                </a:solidFill>
                <a:effectLst/>
                <a:latin typeface="+mn-lt"/>
                <a:ea typeface="+mn-ea"/>
                <a:cs typeface="+mn-cs"/>
              </a:rPr>
              <a:t>2mL</a:t>
            </a:r>
            <a:r>
              <a:rPr lang="zh-CN" altLang="zh-CN" sz="1200" kern="1200" dirty="0" smtClean="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BEC051C7-EF6A-4327-AEFA-8BF63D2C4274}" type="slidenum">
              <a:rPr lang="zh-CN" altLang="en-US" smtClean="0"/>
              <a:t>12</a:t>
            </a:fld>
            <a:endParaRPr lang="zh-CN" altLang="en-US"/>
          </a:p>
        </p:txBody>
      </p:sp>
    </p:spTree>
    <p:extLst>
      <p:ext uri="{BB962C8B-B14F-4D97-AF65-F5344CB8AC3E}">
        <p14:creationId xmlns:p14="http://schemas.microsoft.com/office/powerpoint/2010/main" val="30963900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XRD</a:t>
            </a:r>
            <a:r>
              <a:rPr lang="zh-CN" altLang="zh-CN" sz="1200" kern="1200" dirty="0" smtClean="0">
                <a:solidFill>
                  <a:schemeClr val="tx1"/>
                </a:solidFill>
                <a:effectLst/>
                <a:latin typeface="+mn-lt"/>
                <a:ea typeface="+mn-ea"/>
                <a:cs typeface="+mn-cs"/>
              </a:rPr>
              <a:t>：左边从下到上依次是制备</a:t>
            </a:r>
            <a:r>
              <a:rPr lang="en-US" altLang="zh-CN" sz="1200" kern="1200" dirty="0" smtClean="0">
                <a:solidFill>
                  <a:schemeClr val="tx1"/>
                </a:solidFill>
                <a:effectLst/>
                <a:latin typeface="+mn-lt"/>
                <a:ea typeface="+mn-ea"/>
                <a:cs typeface="+mn-cs"/>
              </a:rPr>
              <a:t>β-MnO</a:t>
            </a:r>
            <a:r>
              <a:rPr lang="en-US" altLang="zh-CN" sz="1200" kern="1200" baseline="-250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Mn</a:t>
            </a:r>
            <a:r>
              <a:rPr lang="en-US" altLang="zh-CN" sz="1200" kern="1200" baseline="-25000" dirty="0" smtClean="0">
                <a:solidFill>
                  <a:schemeClr val="tx1"/>
                </a:solidFill>
                <a:effectLst/>
                <a:latin typeface="+mn-lt"/>
                <a:ea typeface="+mn-ea"/>
                <a:cs typeface="+mn-cs"/>
              </a:rPr>
              <a:t>x</a:t>
            </a:r>
            <a:r>
              <a:rPr lang="en-US" altLang="zh-CN" sz="1200" kern="1200" dirty="0" smtClean="0">
                <a:solidFill>
                  <a:schemeClr val="tx1"/>
                </a:solidFill>
                <a:effectLst/>
                <a:latin typeface="+mn-lt"/>
                <a:ea typeface="+mn-ea"/>
                <a:cs typeface="+mn-cs"/>
              </a:rPr>
              <a:t>Zn</a:t>
            </a:r>
            <a:r>
              <a:rPr lang="en-US" altLang="zh-CN" sz="1200" kern="1200" baseline="-25000" dirty="0" smtClean="0">
                <a:solidFill>
                  <a:schemeClr val="tx1"/>
                </a:solidFill>
                <a:effectLst/>
                <a:latin typeface="+mn-lt"/>
                <a:ea typeface="+mn-ea"/>
                <a:cs typeface="+mn-cs"/>
              </a:rPr>
              <a:t>1-x</a:t>
            </a:r>
            <a:r>
              <a:rPr lang="en-US" altLang="zh-CN" sz="1200" kern="1200" dirty="0" smtClean="0">
                <a:solidFill>
                  <a:schemeClr val="tx1"/>
                </a:solidFill>
                <a:effectLst/>
                <a:latin typeface="+mn-lt"/>
                <a:ea typeface="+mn-ea"/>
                <a:cs typeface="+mn-cs"/>
              </a:rPr>
              <a:t>Fe</a:t>
            </a:r>
            <a:r>
              <a:rPr lang="en-US" altLang="zh-CN" sz="1200" kern="1200" baseline="-25000" dirty="0" smtClean="0">
                <a:solidFill>
                  <a:schemeClr val="tx1"/>
                </a:solidFill>
                <a:effectLst/>
                <a:latin typeface="+mn-lt"/>
                <a:ea typeface="+mn-ea"/>
                <a:cs typeface="+mn-cs"/>
              </a:rPr>
              <a:t>2</a:t>
            </a:r>
            <a:r>
              <a:rPr lang="en-US" altLang="zh-CN" sz="1200" kern="1200" dirty="0" smtClean="0">
                <a:solidFill>
                  <a:schemeClr val="tx1"/>
                </a:solidFill>
                <a:effectLst/>
                <a:latin typeface="+mn-lt"/>
                <a:ea typeface="+mn-ea"/>
                <a:cs typeface="+mn-cs"/>
              </a:rPr>
              <a:t>O</a:t>
            </a:r>
            <a:r>
              <a:rPr lang="en-US" altLang="zh-CN" sz="1200" kern="1200" baseline="-25000" dirty="0" smtClean="0">
                <a:solidFill>
                  <a:schemeClr val="tx1"/>
                </a:solidFill>
                <a:effectLst/>
                <a:latin typeface="+mn-lt"/>
                <a:ea typeface="+mn-ea"/>
                <a:cs typeface="+mn-cs"/>
              </a:rPr>
              <a:t>4</a:t>
            </a:r>
            <a:r>
              <a:rPr lang="zh-CN" altLang="zh-CN" sz="1200" kern="1200" dirty="0" smtClean="0">
                <a:solidFill>
                  <a:schemeClr val="tx1"/>
                </a:solidFill>
                <a:effectLst/>
                <a:latin typeface="+mn-lt"/>
                <a:ea typeface="+mn-ea"/>
                <a:cs typeface="+mn-cs"/>
              </a:rPr>
              <a:t>和复合样品的</a:t>
            </a:r>
            <a:r>
              <a:rPr lang="en-US" altLang="zh-CN" sz="1200" kern="1200" dirty="0" smtClean="0">
                <a:solidFill>
                  <a:schemeClr val="tx1"/>
                </a:solidFill>
                <a:effectLst/>
                <a:latin typeface="+mn-lt"/>
                <a:ea typeface="+mn-ea"/>
                <a:cs typeface="+mn-cs"/>
              </a:rPr>
              <a:t>XRD</a:t>
            </a:r>
            <a:r>
              <a:rPr lang="zh-CN" altLang="zh-CN" sz="1200" kern="1200" dirty="0" smtClean="0">
                <a:solidFill>
                  <a:schemeClr val="tx1"/>
                </a:solidFill>
                <a:effectLst/>
                <a:latin typeface="+mn-lt"/>
                <a:ea typeface="+mn-ea"/>
                <a:cs typeface="+mn-cs"/>
              </a:rPr>
              <a:t>图谱，可以看出，制备的复合样品中同时存在</a:t>
            </a:r>
            <a:r>
              <a:rPr lang="en-US" altLang="zh-CN" sz="1200" kern="1200" dirty="0" smtClean="0">
                <a:solidFill>
                  <a:schemeClr val="tx1"/>
                </a:solidFill>
                <a:effectLst/>
                <a:latin typeface="+mn-lt"/>
                <a:ea typeface="+mn-ea"/>
                <a:cs typeface="+mn-cs"/>
              </a:rPr>
              <a:t>β-MnO</a:t>
            </a:r>
            <a:r>
              <a:rPr lang="en-US" altLang="zh-CN" sz="1200" kern="1200" baseline="-250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和</a:t>
            </a:r>
            <a:r>
              <a:rPr lang="en-US" altLang="zh-CN" sz="1200" kern="1200" dirty="0" smtClean="0">
                <a:solidFill>
                  <a:schemeClr val="tx1"/>
                </a:solidFill>
                <a:effectLst/>
                <a:latin typeface="+mn-lt"/>
                <a:ea typeface="+mn-ea"/>
                <a:cs typeface="+mn-cs"/>
              </a:rPr>
              <a:t>Mn</a:t>
            </a:r>
            <a:r>
              <a:rPr lang="en-US" altLang="zh-CN" sz="1200" kern="1200" baseline="-25000" dirty="0" smtClean="0">
                <a:solidFill>
                  <a:schemeClr val="tx1"/>
                </a:solidFill>
                <a:effectLst/>
                <a:latin typeface="+mn-lt"/>
                <a:ea typeface="+mn-ea"/>
                <a:cs typeface="+mn-cs"/>
              </a:rPr>
              <a:t>x</a:t>
            </a:r>
            <a:r>
              <a:rPr lang="en-US" altLang="zh-CN" sz="1200" kern="1200" dirty="0" smtClean="0">
                <a:solidFill>
                  <a:schemeClr val="tx1"/>
                </a:solidFill>
                <a:effectLst/>
                <a:latin typeface="+mn-lt"/>
                <a:ea typeface="+mn-ea"/>
                <a:cs typeface="+mn-cs"/>
              </a:rPr>
              <a:t>Zn</a:t>
            </a:r>
            <a:r>
              <a:rPr lang="en-US" altLang="zh-CN" sz="1200" kern="1200" baseline="-25000" dirty="0" smtClean="0">
                <a:solidFill>
                  <a:schemeClr val="tx1"/>
                </a:solidFill>
                <a:effectLst/>
                <a:latin typeface="+mn-lt"/>
                <a:ea typeface="+mn-ea"/>
                <a:cs typeface="+mn-cs"/>
              </a:rPr>
              <a:t>1-x</a:t>
            </a:r>
            <a:r>
              <a:rPr lang="en-US" altLang="zh-CN" sz="1200" kern="1200" dirty="0" smtClean="0">
                <a:solidFill>
                  <a:schemeClr val="tx1"/>
                </a:solidFill>
                <a:effectLst/>
                <a:latin typeface="+mn-lt"/>
                <a:ea typeface="+mn-ea"/>
                <a:cs typeface="+mn-cs"/>
              </a:rPr>
              <a:t>Fe</a:t>
            </a:r>
            <a:r>
              <a:rPr lang="en-US" altLang="zh-CN" sz="1200" kern="1200" baseline="-25000" dirty="0" smtClean="0">
                <a:solidFill>
                  <a:schemeClr val="tx1"/>
                </a:solidFill>
                <a:effectLst/>
                <a:latin typeface="+mn-lt"/>
                <a:ea typeface="+mn-ea"/>
                <a:cs typeface="+mn-cs"/>
              </a:rPr>
              <a:t>2</a:t>
            </a:r>
            <a:r>
              <a:rPr lang="en-US" altLang="zh-CN" sz="1200" kern="1200" dirty="0" smtClean="0">
                <a:solidFill>
                  <a:schemeClr val="tx1"/>
                </a:solidFill>
                <a:effectLst/>
                <a:latin typeface="+mn-lt"/>
                <a:ea typeface="+mn-ea"/>
                <a:cs typeface="+mn-cs"/>
              </a:rPr>
              <a:t>O</a:t>
            </a:r>
            <a:r>
              <a:rPr lang="en-US" altLang="zh-CN" sz="1200" kern="1200" baseline="-25000" dirty="0" smtClean="0">
                <a:solidFill>
                  <a:schemeClr val="tx1"/>
                </a:solidFill>
                <a:effectLst/>
                <a:latin typeface="+mn-lt"/>
                <a:ea typeface="+mn-ea"/>
                <a:cs typeface="+mn-cs"/>
              </a:rPr>
              <a:t>4</a:t>
            </a:r>
            <a:r>
              <a:rPr lang="zh-CN" altLang="zh-CN" sz="1200" kern="1200" dirty="0" smtClean="0">
                <a:solidFill>
                  <a:schemeClr val="tx1"/>
                </a:solidFill>
                <a:effectLst/>
                <a:latin typeface="+mn-lt"/>
                <a:ea typeface="+mn-ea"/>
                <a:cs typeface="+mn-cs"/>
              </a:rPr>
              <a:t>的衍射吸收峰，表明所制备的复合样品是</a:t>
            </a:r>
            <a:r>
              <a:rPr lang="en-US" altLang="zh-CN" sz="1200" kern="1200" dirty="0" smtClean="0">
                <a:solidFill>
                  <a:schemeClr val="tx1"/>
                </a:solidFill>
                <a:effectLst/>
                <a:latin typeface="+mn-lt"/>
                <a:ea typeface="+mn-ea"/>
                <a:cs typeface="+mn-cs"/>
              </a:rPr>
              <a:t>Mn</a:t>
            </a:r>
            <a:r>
              <a:rPr lang="en-US" altLang="zh-CN" sz="1200" kern="1200" baseline="-25000" dirty="0" smtClean="0">
                <a:solidFill>
                  <a:schemeClr val="tx1"/>
                </a:solidFill>
                <a:effectLst/>
                <a:latin typeface="+mn-lt"/>
                <a:ea typeface="+mn-ea"/>
                <a:cs typeface="+mn-cs"/>
              </a:rPr>
              <a:t>x</a:t>
            </a:r>
            <a:r>
              <a:rPr lang="en-US" altLang="zh-CN" sz="1200" kern="1200" dirty="0" smtClean="0">
                <a:solidFill>
                  <a:schemeClr val="tx1"/>
                </a:solidFill>
                <a:effectLst/>
                <a:latin typeface="+mn-lt"/>
                <a:ea typeface="+mn-ea"/>
                <a:cs typeface="+mn-cs"/>
              </a:rPr>
              <a:t>Zn</a:t>
            </a:r>
            <a:r>
              <a:rPr lang="en-US" altLang="zh-CN" sz="1200" kern="1200" baseline="-25000" dirty="0" smtClean="0">
                <a:solidFill>
                  <a:schemeClr val="tx1"/>
                </a:solidFill>
                <a:effectLst/>
                <a:latin typeface="+mn-lt"/>
                <a:ea typeface="+mn-ea"/>
                <a:cs typeface="+mn-cs"/>
              </a:rPr>
              <a:t>1-x</a:t>
            </a:r>
            <a:r>
              <a:rPr lang="en-US" altLang="zh-CN" sz="1200" kern="1200" dirty="0" smtClean="0">
                <a:solidFill>
                  <a:schemeClr val="tx1"/>
                </a:solidFill>
                <a:effectLst/>
                <a:latin typeface="+mn-lt"/>
                <a:ea typeface="+mn-ea"/>
                <a:cs typeface="+mn-cs"/>
              </a:rPr>
              <a:t>Fe</a:t>
            </a:r>
            <a:r>
              <a:rPr lang="en-US" altLang="zh-CN" sz="1200" kern="1200" baseline="-25000" dirty="0" smtClean="0">
                <a:solidFill>
                  <a:schemeClr val="tx1"/>
                </a:solidFill>
                <a:effectLst/>
                <a:latin typeface="+mn-lt"/>
                <a:ea typeface="+mn-ea"/>
                <a:cs typeface="+mn-cs"/>
              </a:rPr>
              <a:t>2</a:t>
            </a:r>
            <a:r>
              <a:rPr lang="en-US" altLang="zh-CN" sz="1200" kern="1200" dirty="0" smtClean="0">
                <a:solidFill>
                  <a:schemeClr val="tx1"/>
                </a:solidFill>
                <a:effectLst/>
                <a:latin typeface="+mn-lt"/>
                <a:ea typeface="+mn-ea"/>
                <a:cs typeface="+mn-cs"/>
              </a:rPr>
              <a:t>O</a:t>
            </a:r>
            <a:r>
              <a:rPr lang="en-US" altLang="zh-CN" sz="1200" kern="1200" baseline="-25000" dirty="0" smtClean="0">
                <a:solidFill>
                  <a:schemeClr val="tx1"/>
                </a:solidFill>
                <a:effectLst/>
                <a:latin typeface="+mn-lt"/>
                <a:ea typeface="+mn-ea"/>
                <a:cs typeface="+mn-cs"/>
              </a:rPr>
              <a:t>4</a:t>
            </a:r>
            <a:r>
              <a:rPr lang="en-US" altLang="zh-CN" sz="1200" kern="1200" dirty="0" smtClean="0">
                <a:solidFill>
                  <a:schemeClr val="tx1"/>
                </a:solidFill>
                <a:effectLst/>
                <a:latin typeface="+mn-lt"/>
                <a:ea typeface="+mn-ea"/>
                <a:cs typeface="+mn-cs"/>
              </a:rPr>
              <a:t>/β-MnO</a:t>
            </a:r>
            <a:r>
              <a:rPr lang="en-US" altLang="zh-CN" sz="1200" kern="1200" baseline="-250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复合磁性催化剂。</a:t>
            </a:r>
            <a:endParaRPr lang="en-US" altLang="zh-CN" sz="1200" kern="1200" dirty="0" smtClean="0">
              <a:solidFill>
                <a:schemeClr val="tx1"/>
              </a:solidFill>
              <a:effectLst/>
              <a:latin typeface="+mn-lt"/>
              <a:ea typeface="+mn-ea"/>
              <a:cs typeface="+mn-cs"/>
            </a:endParaRPr>
          </a:p>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BEC051C7-EF6A-4327-AEFA-8BF63D2C4274}" type="slidenum">
              <a:rPr lang="zh-CN" altLang="en-US" smtClean="0"/>
              <a:t>13</a:t>
            </a:fld>
            <a:endParaRPr lang="zh-CN" altLang="en-US"/>
          </a:p>
        </p:txBody>
      </p:sp>
    </p:spTree>
    <p:extLst>
      <p:ext uri="{BB962C8B-B14F-4D97-AF65-F5344CB8AC3E}">
        <p14:creationId xmlns:p14="http://schemas.microsoft.com/office/powerpoint/2010/main" val="2500936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FT-IR</a:t>
            </a:r>
            <a:r>
              <a:rPr lang="zh-CN" altLang="zh-CN" sz="1200" kern="1200" dirty="0" smtClean="0">
                <a:solidFill>
                  <a:schemeClr val="tx1"/>
                </a:solidFill>
                <a:effectLst/>
                <a:latin typeface="+mn-lt"/>
                <a:ea typeface="+mn-ea"/>
                <a:cs typeface="+mn-cs"/>
              </a:rPr>
              <a:t>：左边从下到上依次是制备</a:t>
            </a:r>
            <a:r>
              <a:rPr lang="en-US" altLang="zh-CN" sz="1200" kern="1200" dirty="0" smtClean="0">
                <a:solidFill>
                  <a:schemeClr val="tx1"/>
                </a:solidFill>
                <a:effectLst/>
                <a:latin typeface="+mn-lt"/>
                <a:ea typeface="+mn-ea"/>
                <a:cs typeface="+mn-cs"/>
              </a:rPr>
              <a:t>β-MnO</a:t>
            </a:r>
            <a:r>
              <a:rPr lang="en-US" altLang="zh-CN" sz="1200" kern="1200" baseline="-250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和复合样品的红外图谱，可以看出，复合样品在波数为</a:t>
            </a:r>
            <a:r>
              <a:rPr lang="en-US" altLang="zh-CN" sz="1200" kern="1200" dirty="0" smtClean="0">
                <a:solidFill>
                  <a:schemeClr val="tx1"/>
                </a:solidFill>
                <a:effectLst/>
                <a:latin typeface="+mn-lt"/>
                <a:ea typeface="+mn-ea"/>
                <a:cs typeface="+mn-cs"/>
              </a:rPr>
              <a:t>470.6cm</a:t>
            </a:r>
            <a:r>
              <a:rPr lang="en-US" altLang="zh-CN" sz="1200" kern="1200" baseline="300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和</a:t>
            </a:r>
            <a:r>
              <a:rPr lang="en-US" altLang="zh-CN" sz="1200" kern="1200" dirty="0" smtClean="0">
                <a:solidFill>
                  <a:schemeClr val="tx1"/>
                </a:solidFill>
                <a:effectLst/>
                <a:latin typeface="+mn-lt"/>
                <a:ea typeface="+mn-ea"/>
                <a:cs typeface="+mn-cs"/>
              </a:rPr>
              <a:t>523.6cm</a:t>
            </a:r>
            <a:r>
              <a:rPr lang="en-US" altLang="zh-CN" sz="1200" kern="1200" baseline="300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附近的吸收峰属于</a:t>
            </a:r>
            <a:r>
              <a:rPr lang="en-US" altLang="zh-CN" sz="1200" kern="1200" dirty="0" err="1" smtClean="0">
                <a:solidFill>
                  <a:schemeClr val="tx1"/>
                </a:solidFill>
                <a:effectLst/>
                <a:latin typeface="+mn-lt"/>
                <a:ea typeface="+mn-ea"/>
                <a:cs typeface="+mn-cs"/>
              </a:rPr>
              <a:t>Mn</a:t>
            </a:r>
            <a:r>
              <a:rPr lang="en-US" altLang="zh-CN" sz="1200" kern="1200" dirty="0" smtClean="0">
                <a:solidFill>
                  <a:schemeClr val="tx1"/>
                </a:solidFill>
                <a:effectLst/>
                <a:latin typeface="+mn-lt"/>
                <a:ea typeface="+mn-ea"/>
                <a:cs typeface="+mn-cs"/>
              </a:rPr>
              <a:t>—O</a:t>
            </a:r>
            <a:r>
              <a:rPr lang="zh-CN" altLang="zh-CN" sz="1200" kern="1200" dirty="0" smtClean="0">
                <a:solidFill>
                  <a:schemeClr val="tx1"/>
                </a:solidFill>
                <a:effectLst/>
                <a:latin typeface="+mn-lt"/>
                <a:ea typeface="+mn-ea"/>
                <a:cs typeface="+mn-cs"/>
              </a:rPr>
              <a:t>键振动峰，</a:t>
            </a:r>
            <a:r>
              <a:rPr lang="en-US" altLang="zh-CN" sz="1200" kern="1200" dirty="0" smtClean="0">
                <a:solidFill>
                  <a:schemeClr val="tx1"/>
                </a:solidFill>
                <a:effectLst/>
                <a:latin typeface="+mn-lt"/>
                <a:ea typeface="+mn-ea"/>
                <a:cs typeface="+mn-cs"/>
              </a:rPr>
              <a:t>573cm</a:t>
            </a:r>
            <a:r>
              <a:rPr lang="en-US" altLang="zh-CN" sz="1200" kern="1200" baseline="300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附近的吸收峰属于</a:t>
            </a:r>
            <a:r>
              <a:rPr lang="en-US" altLang="zh-CN" sz="1200" kern="1200" dirty="0" smtClean="0">
                <a:solidFill>
                  <a:schemeClr val="tx1"/>
                </a:solidFill>
                <a:effectLst/>
                <a:latin typeface="+mn-lt"/>
                <a:ea typeface="+mn-ea"/>
                <a:cs typeface="+mn-cs"/>
              </a:rPr>
              <a:t>Mn</a:t>
            </a:r>
            <a:r>
              <a:rPr lang="en-US" altLang="zh-CN" sz="1200" kern="1200" baseline="-25000" dirty="0" smtClean="0">
                <a:solidFill>
                  <a:schemeClr val="tx1"/>
                </a:solidFill>
                <a:effectLst/>
                <a:latin typeface="+mn-lt"/>
                <a:ea typeface="+mn-ea"/>
                <a:cs typeface="+mn-cs"/>
              </a:rPr>
              <a:t>x</a:t>
            </a:r>
            <a:r>
              <a:rPr lang="en-US" altLang="zh-CN" sz="1200" kern="1200" dirty="0" smtClean="0">
                <a:solidFill>
                  <a:schemeClr val="tx1"/>
                </a:solidFill>
                <a:effectLst/>
                <a:latin typeface="+mn-lt"/>
                <a:ea typeface="+mn-ea"/>
                <a:cs typeface="+mn-cs"/>
              </a:rPr>
              <a:t>Zn</a:t>
            </a:r>
            <a:r>
              <a:rPr lang="en-US" altLang="zh-CN" sz="1200" kern="1200" baseline="-25000" dirty="0" smtClean="0">
                <a:solidFill>
                  <a:schemeClr val="tx1"/>
                </a:solidFill>
                <a:effectLst/>
                <a:latin typeface="+mn-lt"/>
                <a:ea typeface="+mn-ea"/>
                <a:cs typeface="+mn-cs"/>
              </a:rPr>
              <a:t>1-x</a:t>
            </a:r>
            <a:r>
              <a:rPr lang="en-US" altLang="zh-CN" sz="1200" kern="1200" dirty="0" smtClean="0">
                <a:solidFill>
                  <a:schemeClr val="tx1"/>
                </a:solidFill>
                <a:effectLst/>
                <a:latin typeface="+mn-lt"/>
                <a:ea typeface="+mn-ea"/>
                <a:cs typeface="+mn-cs"/>
              </a:rPr>
              <a:t>Fe</a:t>
            </a:r>
            <a:r>
              <a:rPr lang="en-US" altLang="zh-CN" sz="1200" kern="1200" baseline="-25000" dirty="0" smtClean="0">
                <a:solidFill>
                  <a:schemeClr val="tx1"/>
                </a:solidFill>
                <a:effectLst/>
                <a:latin typeface="+mn-lt"/>
                <a:ea typeface="+mn-ea"/>
                <a:cs typeface="+mn-cs"/>
              </a:rPr>
              <a:t>2</a:t>
            </a:r>
            <a:r>
              <a:rPr lang="en-US" altLang="zh-CN" sz="1200" kern="1200" dirty="0" smtClean="0">
                <a:solidFill>
                  <a:schemeClr val="tx1"/>
                </a:solidFill>
                <a:effectLst/>
                <a:latin typeface="+mn-lt"/>
                <a:ea typeface="+mn-ea"/>
                <a:cs typeface="+mn-cs"/>
              </a:rPr>
              <a:t>O</a:t>
            </a:r>
            <a:r>
              <a:rPr lang="en-US" altLang="zh-CN" sz="1200" kern="1200" baseline="-25000" dirty="0" smtClean="0">
                <a:solidFill>
                  <a:schemeClr val="tx1"/>
                </a:solidFill>
                <a:effectLst/>
                <a:latin typeface="+mn-lt"/>
                <a:ea typeface="+mn-ea"/>
                <a:cs typeface="+mn-cs"/>
              </a:rPr>
              <a:t>4</a:t>
            </a:r>
            <a:r>
              <a:rPr lang="zh-CN" altLang="zh-CN" sz="1200" kern="1200" dirty="0" smtClean="0">
                <a:solidFill>
                  <a:schemeClr val="tx1"/>
                </a:solidFill>
                <a:effectLst/>
                <a:latin typeface="+mn-lt"/>
                <a:ea typeface="+mn-ea"/>
                <a:cs typeface="+mn-cs"/>
              </a:rPr>
              <a:t>中的</a:t>
            </a:r>
            <a:r>
              <a:rPr lang="en-US" altLang="zh-CN" sz="1200" kern="1200" dirty="0" smtClean="0">
                <a:solidFill>
                  <a:schemeClr val="tx1"/>
                </a:solidFill>
                <a:effectLst/>
                <a:latin typeface="+mn-lt"/>
                <a:ea typeface="+mn-ea"/>
                <a:cs typeface="+mn-cs"/>
              </a:rPr>
              <a:t>Fe—O</a:t>
            </a:r>
            <a:r>
              <a:rPr lang="zh-CN" altLang="zh-CN" sz="1200" kern="1200" dirty="0" smtClean="0">
                <a:solidFill>
                  <a:schemeClr val="tx1"/>
                </a:solidFill>
                <a:effectLst/>
                <a:latin typeface="+mn-lt"/>
                <a:ea typeface="+mn-ea"/>
                <a:cs typeface="+mn-cs"/>
              </a:rPr>
              <a:t>键振动峰，进一步证明</a:t>
            </a:r>
            <a:r>
              <a:rPr lang="en-US" altLang="zh-CN" sz="1200" kern="1200" dirty="0" smtClean="0">
                <a:solidFill>
                  <a:schemeClr val="tx1"/>
                </a:solidFill>
                <a:effectLst/>
                <a:latin typeface="+mn-lt"/>
                <a:ea typeface="+mn-ea"/>
                <a:cs typeface="+mn-cs"/>
              </a:rPr>
              <a:t>β-MnO</a:t>
            </a:r>
            <a:r>
              <a:rPr lang="en-US" altLang="zh-CN" sz="1200" kern="1200" baseline="-250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与</a:t>
            </a:r>
            <a:r>
              <a:rPr lang="en-US" altLang="zh-CN" sz="1200" kern="1200" dirty="0" smtClean="0">
                <a:solidFill>
                  <a:schemeClr val="tx1"/>
                </a:solidFill>
                <a:effectLst/>
                <a:latin typeface="+mn-lt"/>
                <a:ea typeface="+mn-ea"/>
                <a:cs typeface="+mn-cs"/>
              </a:rPr>
              <a:t>Mn</a:t>
            </a:r>
            <a:r>
              <a:rPr lang="en-US" altLang="zh-CN" sz="1200" kern="1200" baseline="-25000" dirty="0" smtClean="0">
                <a:solidFill>
                  <a:schemeClr val="tx1"/>
                </a:solidFill>
                <a:effectLst/>
                <a:latin typeface="+mn-lt"/>
                <a:ea typeface="+mn-ea"/>
                <a:cs typeface="+mn-cs"/>
              </a:rPr>
              <a:t>x</a:t>
            </a:r>
            <a:r>
              <a:rPr lang="en-US" altLang="zh-CN" sz="1200" kern="1200" dirty="0" smtClean="0">
                <a:solidFill>
                  <a:schemeClr val="tx1"/>
                </a:solidFill>
                <a:effectLst/>
                <a:latin typeface="+mn-lt"/>
                <a:ea typeface="+mn-ea"/>
                <a:cs typeface="+mn-cs"/>
              </a:rPr>
              <a:t>Zn</a:t>
            </a:r>
            <a:r>
              <a:rPr lang="en-US" altLang="zh-CN" sz="1200" kern="1200" baseline="-25000" dirty="0" smtClean="0">
                <a:solidFill>
                  <a:schemeClr val="tx1"/>
                </a:solidFill>
                <a:effectLst/>
                <a:latin typeface="+mn-lt"/>
                <a:ea typeface="+mn-ea"/>
                <a:cs typeface="+mn-cs"/>
              </a:rPr>
              <a:t>1-x</a:t>
            </a:r>
            <a:r>
              <a:rPr lang="en-US" altLang="zh-CN" sz="1200" kern="1200" dirty="0" smtClean="0">
                <a:solidFill>
                  <a:schemeClr val="tx1"/>
                </a:solidFill>
                <a:effectLst/>
                <a:latin typeface="+mn-lt"/>
                <a:ea typeface="+mn-ea"/>
                <a:cs typeface="+mn-cs"/>
              </a:rPr>
              <a:t>Fe</a:t>
            </a:r>
            <a:r>
              <a:rPr lang="en-US" altLang="zh-CN" sz="1200" kern="1200" baseline="-25000" dirty="0" smtClean="0">
                <a:solidFill>
                  <a:schemeClr val="tx1"/>
                </a:solidFill>
                <a:effectLst/>
                <a:latin typeface="+mn-lt"/>
                <a:ea typeface="+mn-ea"/>
                <a:cs typeface="+mn-cs"/>
              </a:rPr>
              <a:t>2</a:t>
            </a:r>
            <a:r>
              <a:rPr lang="en-US" altLang="zh-CN" sz="1200" kern="1200" dirty="0" smtClean="0">
                <a:solidFill>
                  <a:schemeClr val="tx1"/>
                </a:solidFill>
                <a:effectLst/>
                <a:latin typeface="+mn-lt"/>
                <a:ea typeface="+mn-ea"/>
                <a:cs typeface="+mn-cs"/>
              </a:rPr>
              <a:t>O</a:t>
            </a:r>
            <a:r>
              <a:rPr lang="en-US" altLang="zh-CN" sz="1200" kern="1200" baseline="-25000" dirty="0" smtClean="0">
                <a:solidFill>
                  <a:schemeClr val="tx1"/>
                </a:solidFill>
                <a:effectLst/>
                <a:latin typeface="+mn-lt"/>
                <a:ea typeface="+mn-ea"/>
                <a:cs typeface="+mn-cs"/>
              </a:rPr>
              <a:t>4</a:t>
            </a:r>
            <a:r>
              <a:rPr lang="zh-CN" altLang="zh-CN" sz="1200" kern="1200" dirty="0" smtClean="0">
                <a:solidFill>
                  <a:schemeClr val="tx1"/>
                </a:solidFill>
                <a:effectLst/>
                <a:latin typeface="+mn-lt"/>
                <a:ea typeface="+mn-ea"/>
                <a:cs typeface="+mn-cs"/>
              </a:rPr>
              <a:t>已成功复合。</a:t>
            </a: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BEC051C7-EF6A-4327-AEFA-8BF63D2C4274}" type="slidenum">
              <a:rPr lang="zh-CN" altLang="en-US" smtClean="0"/>
              <a:t>14</a:t>
            </a:fld>
            <a:endParaRPr lang="zh-CN" altLang="en-US"/>
          </a:p>
        </p:txBody>
      </p:sp>
    </p:spTree>
    <p:extLst>
      <p:ext uri="{BB962C8B-B14F-4D97-AF65-F5344CB8AC3E}">
        <p14:creationId xmlns:p14="http://schemas.microsoft.com/office/powerpoint/2010/main" val="30831305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SEM</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a</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b</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c</a:t>
            </a:r>
            <a:r>
              <a:rPr lang="zh-CN" altLang="zh-CN" sz="1200" kern="1200" dirty="0" smtClean="0">
                <a:solidFill>
                  <a:schemeClr val="tx1"/>
                </a:solidFill>
                <a:effectLst/>
                <a:latin typeface="+mn-lt"/>
                <a:ea typeface="+mn-ea"/>
                <a:cs typeface="+mn-cs"/>
              </a:rPr>
              <a:t>依次是制备的</a:t>
            </a:r>
            <a:r>
              <a:rPr lang="en-US" altLang="zh-CN" sz="1200" kern="1200" dirty="0" smtClean="0">
                <a:solidFill>
                  <a:schemeClr val="tx1"/>
                </a:solidFill>
                <a:effectLst/>
                <a:latin typeface="+mn-lt"/>
                <a:ea typeface="+mn-ea"/>
                <a:cs typeface="+mn-cs"/>
              </a:rPr>
              <a:t>β-MnO</a:t>
            </a:r>
            <a:r>
              <a:rPr lang="en-US" altLang="zh-CN" sz="1200" kern="1200" baseline="-250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Mn</a:t>
            </a:r>
            <a:r>
              <a:rPr lang="en-US" altLang="zh-CN" sz="1200" kern="1200" baseline="-25000" dirty="0" smtClean="0">
                <a:solidFill>
                  <a:schemeClr val="tx1"/>
                </a:solidFill>
                <a:effectLst/>
                <a:latin typeface="+mn-lt"/>
                <a:ea typeface="+mn-ea"/>
                <a:cs typeface="+mn-cs"/>
              </a:rPr>
              <a:t>x</a:t>
            </a:r>
            <a:r>
              <a:rPr lang="en-US" altLang="zh-CN" sz="1200" kern="1200" dirty="0" smtClean="0">
                <a:solidFill>
                  <a:schemeClr val="tx1"/>
                </a:solidFill>
                <a:effectLst/>
                <a:latin typeface="+mn-lt"/>
                <a:ea typeface="+mn-ea"/>
                <a:cs typeface="+mn-cs"/>
              </a:rPr>
              <a:t>Zn</a:t>
            </a:r>
            <a:r>
              <a:rPr lang="en-US" altLang="zh-CN" sz="1200" kern="1200" baseline="-25000" dirty="0" smtClean="0">
                <a:solidFill>
                  <a:schemeClr val="tx1"/>
                </a:solidFill>
                <a:effectLst/>
                <a:latin typeface="+mn-lt"/>
                <a:ea typeface="+mn-ea"/>
                <a:cs typeface="+mn-cs"/>
              </a:rPr>
              <a:t>1-x</a:t>
            </a:r>
            <a:r>
              <a:rPr lang="en-US" altLang="zh-CN" sz="1200" kern="1200" dirty="0" smtClean="0">
                <a:solidFill>
                  <a:schemeClr val="tx1"/>
                </a:solidFill>
                <a:effectLst/>
                <a:latin typeface="+mn-lt"/>
                <a:ea typeface="+mn-ea"/>
                <a:cs typeface="+mn-cs"/>
              </a:rPr>
              <a:t>Fe</a:t>
            </a:r>
            <a:r>
              <a:rPr lang="en-US" altLang="zh-CN" sz="1200" kern="1200" baseline="-25000" dirty="0" smtClean="0">
                <a:solidFill>
                  <a:schemeClr val="tx1"/>
                </a:solidFill>
                <a:effectLst/>
                <a:latin typeface="+mn-lt"/>
                <a:ea typeface="+mn-ea"/>
                <a:cs typeface="+mn-cs"/>
              </a:rPr>
              <a:t>2</a:t>
            </a:r>
            <a:r>
              <a:rPr lang="en-US" altLang="zh-CN" sz="1200" kern="1200" dirty="0" smtClean="0">
                <a:solidFill>
                  <a:schemeClr val="tx1"/>
                </a:solidFill>
                <a:effectLst/>
                <a:latin typeface="+mn-lt"/>
                <a:ea typeface="+mn-ea"/>
                <a:cs typeface="+mn-cs"/>
              </a:rPr>
              <a:t>O</a:t>
            </a:r>
            <a:r>
              <a:rPr lang="en-US" altLang="zh-CN" sz="1200" kern="1200" baseline="-25000" dirty="0" smtClean="0">
                <a:solidFill>
                  <a:schemeClr val="tx1"/>
                </a:solidFill>
                <a:effectLst/>
                <a:latin typeface="+mn-lt"/>
                <a:ea typeface="+mn-ea"/>
                <a:cs typeface="+mn-cs"/>
              </a:rPr>
              <a:t>4</a:t>
            </a:r>
            <a:r>
              <a:rPr lang="zh-CN" altLang="zh-CN" sz="1200" kern="1200" dirty="0" smtClean="0">
                <a:solidFill>
                  <a:schemeClr val="tx1"/>
                </a:solidFill>
                <a:effectLst/>
                <a:latin typeface="+mn-lt"/>
                <a:ea typeface="+mn-ea"/>
                <a:cs typeface="+mn-cs"/>
              </a:rPr>
              <a:t>和复合样品的扫描电镜图，由图（</a:t>
            </a:r>
            <a:r>
              <a:rPr lang="en-US" altLang="zh-CN" sz="1200" kern="1200" dirty="0" smtClean="0">
                <a:solidFill>
                  <a:schemeClr val="tx1"/>
                </a:solidFill>
                <a:effectLst/>
                <a:latin typeface="+mn-lt"/>
                <a:ea typeface="+mn-ea"/>
                <a:cs typeface="+mn-cs"/>
              </a:rPr>
              <a:t>a</a:t>
            </a:r>
            <a:r>
              <a:rPr lang="zh-CN" altLang="zh-CN" sz="1200" kern="1200" dirty="0" smtClean="0">
                <a:solidFill>
                  <a:schemeClr val="tx1"/>
                </a:solidFill>
                <a:effectLst/>
                <a:latin typeface="+mn-lt"/>
                <a:ea typeface="+mn-ea"/>
                <a:cs typeface="+mn-cs"/>
              </a:rPr>
              <a:t>）可以看出，三维球状结构的</a:t>
            </a:r>
            <a:r>
              <a:rPr lang="en-US" altLang="zh-CN" sz="1200" kern="1200" dirty="0" smtClean="0">
                <a:solidFill>
                  <a:schemeClr val="tx1"/>
                </a:solidFill>
                <a:effectLst/>
                <a:latin typeface="+mn-lt"/>
                <a:ea typeface="+mn-ea"/>
                <a:cs typeface="+mn-cs"/>
              </a:rPr>
              <a:t>β-MnO</a:t>
            </a:r>
            <a:r>
              <a:rPr lang="en-US" altLang="zh-CN" sz="1200" kern="1200" baseline="-250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之间存在严重的团聚现象，不利于对</a:t>
            </a:r>
            <a:r>
              <a:rPr lang="en-US" altLang="zh-CN" sz="1200" kern="1200" dirty="0" err="1" smtClean="0">
                <a:solidFill>
                  <a:schemeClr val="tx1"/>
                </a:solidFill>
                <a:effectLst/>
                <a:latin typeface="+mn-lt"/>
                <a:ea typeface="+mn-ea"/>
                <a:cs typeface="+mn-cs"/>
              </a:rPr>
              <a:t>RhB</a:t>
            </a:r>
            <a:r>
              <a:rPr lang="zh-CN" altLang="zh-CN" sz="1200" kern="1200" dirty="0" smtClean="0">
                <a:solidFill>
                  <a:schemeClr val="tx1"/>
                </a:solidFill>
                <a:effectLst/>
                <a:latin typeface="+mn-lt"/>
                <a:ea typeface="+mn-ea"/>
                <a:cs typeface="+mn-cs"/>
              </a:rPr>
              <a:t>的降解；由图（</a:t>
            </a:r>
            <a:r>
              <a:rPr lang="en-US" altLang="zh-CN" sz="1200" kern="1200" dirty="0" smtClean="0">
                <a:solidFill>
                  <a:schemeClr val="tx1"/>
                </a:solidFill>
                <a:effectLst/>
                <a:latin typeface="+mn-lt"/>
                <a:ea typeface="+mn-ea"/>
                <a:cs typeface="+mn-cs"/>
              </a:rPr>
              <a:t>b</a:t>
            </a:r>
            <a:r>
              <a:rPr lang="zh-CN" altLang="zh-CN" sz="1200" kern="1200" dirty="0" smtClean="0">
                <a:solidFill>
                  <a:schemeClr val="tx1"/>
                </a:solidFill>
                <a:effectLst/>
                <a:latin typeface="+mn-lt"/>
                <a:ea typeface="+mn-ea"/>
                <a:cs typeface="+mn-cs"/>
              </a:rPr>
              <a:t>）可以看出，制备的</a:t>
            </a:r>
            <a:r>
              <a:rPr lang="en-US" altLang="zh-CN" sz="1200" kern="1200" dirty="0" smtClean="0">
                <a:solidFill>
                  <a:schemeClr val="tx1"/>
                </a:solidFill>
                <a:effectLst/>
                <a:latin typeface="+mn-lt"/>
                <a:ea typeface="+mn-ea"/>
                <a:cs typeface="+mn-cs"/>
              </a:rPr>
              <a:t>Mn</a:t>
            </a:r>
            <a:r>
              <a:rPr lang="en-US" altLang="zh-CN" sz="1200" kern="1200" baseline="-25000" dirty="0" smtClean="0">
                <a:solidFill>
                  <a:schemeClr val="tx1"/>
                </a:solidFill>
                <a:effectLst/>
                <a:latin typeface="+mn-lt"/>
                <a:ea typeface="+mn-ea"/>
                <a:cs typeface="+mn-cs"/>
              </a:rPr>
              <a:t>x</a:t>
            </a:r>
            <a:r>
              <a:rPr lang="en-US" altLang="zh-CN" sz="1200" kern="1200" dirty="0" smtClean="0">
                <a:solidFill>
                  <a:schemeClr val="tx1"/>
                </a:solidFill>
                <a:effectLst/>
                <a:latin typeface="+mn-lt"/>
                <a:ea typeface="+mn-ea"/>
                <a:cs typeface="+mn-cs"/>
              </a:rPr>
              <a:t>Zn</a:t>
            </a:r>
            <a:r>
              <a:rPr lang="en-US" altLang="zh-CN" sz="1200" kern="1200" baseline="-25000" dirty="0" smtClean="0">
                <a:solidFill>
                  <a:schemeClr val="tx1"/>
                </a:solidFill>
                <a:effectLst/>
                <a:latin typeface="+mn-lt"/>
                <a:ea typeface="+mn-ea"/>
                <a:cs typeface="+mn-cs"/>
              </a:rPr>
              <a:t>1-x</a:t>
            </a:r>
            <a:r>
              <a:rPr lang="en-US" altLang="zh-CN" sz="1200" kern="1200" dirty="0" smtClean="0">
                <a:solidFill>
                  <a:schemeClr val="tx1"/>
                </a:solidFill>
                <a:effectLst/>
                <a:latin typeface="+mn-lt"/>
                <a:ea typeface="+mn-ea"/>
                <a:cs typeface="+mn-cs"/>
              </a:rPr>
              <a:t>Fe</a:t>
            </a:r>
            <a:r>
              <a:rPr lang="en-US" altLang="zh-CN" sz="1200" kern="1200" baseline="-25000" dirty="0" smtClean="0">
                <a:solidFill>
                  <a:schemeClr val="tx1"/>
                </a:solidFill>
                <a:effectLst/>
                <a:latin typeface="+mn-lt"/>
                <a:ea typeface="+mn-ea"/>
                <a:cs typeface="+mn-cs"/>
              </a:rPr>
              <a:t>2</a:t>
            </a:r>
            <a:r>
              <a:rPr lang="en-US" altLang="zh-CN" sz="1200" kern="1200" dirty="0" smtClean="0">
                <a:solidFill>
                  <a:schemeClr val="tx1"/>
                </a:solidFill>
                <a:effectLst/>
                <a:latin typeface="+mn-lt"/>
                <a:ea typeface="+mn-ea"/>
                <a:cs typeface="+mn-cs"/>
              </a:rPr>
              <a:t>O</a:t>
            </a:r>
            <a:r>
              <a:rPr lang="en-US" altLang="zh-CN" sz="1200" kern="1200" baseline="-25000" dirty="0" smtClean="0">
                <a:solidFill>
                  <a:schemeClr val="tx1"/>
                </a:solidFill>
                <a:effectLst/>
                <a:latin typeface="+mn-lt"/>
                <a:ea typeface="+mn-ea"/>
                <a:cs typeface="+mn-cs"/>
              </a:rPr>
              <a:t>4</a:t>
            </a:r>
            <a:r>
              <a:rPr lang="zh-CN" altLang="zh-CN" sz="1200" kern="1200" dirty="0" smtClean="0">
                <a:solidFill>
                  <a:schemeClr val="tx1"/>
                </a:solidFill>
                <a:effectLst/>
                <a:latin typeface="+mn-lt"/>
                <a:ea typeface="+mn-ea"/>
                <a:cs typeface="+mn-cs"/>
              </a:rPr>
              <a:t>为立体的块状结构；由图（</a:t>
            </a:r>
            <a:r>
              <a:rPr lang="en-US" altLang="zh-CN" sz="1200" kern="1200" dirty="0" smtClean="0">
                <a:solidFill>
                  <a:schemeClr val="tx1"/>
                </a:solidFill>
                <a:effectLst/>
                <a:latin typeface="+mn-lt"/>
                <a:ea typeface="+mn-ea"/>
                <a:cs typeface="+mn-cs"/>
              </a:rPr>
              <a:t>c</a:t>
            </a:r>
            <a:r>
              <a:rPr lang="zh-CN" altLang="zh-CN" sz="1200" kern="1200" dirty="0" smtClean="0">
                <a:solidFill>
                  <a:schemeClr val="tx1"/>
                </a:solidFill>
                <a:effectLst/>
                <a:latin typeface="+mn-lt"/>
                <a:ea typeface="+mn-ea"/>
                <a:cs typeface="+mn-cs"/>
              </a:rPr>
              <a:t>）可以看出，三维球状的</a:t>
            </a:r>
            <a:r>
              <a:rPr lang="en-US" altLang="zh-CN" sz="1200" kern="1200" dirty="0" smtClean="0">
                <a:solidFill>
                  <a:schemeClr val="tx1"/>
                </a:solidFill>
                <a:effectLst/>
                <a:latin typeface="+mn-lt"/>
                <a:ea typeface="+mn-ea"/>
                <a:cs typeface="+mn-cs"/>
              </a:rPr>
              <a:t>β-MnO</a:t>
            </a:r>
            <a:r>
              <a:rPr lang="en-US" altLang="zh-CN" sz="1200" kern="1200" baseline="-250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附着在块状</a:t>
            </a:r>
            <a:r>
              <a:rPr lang="en-US" altLang="zh-CN" sz="1200" kern="1200" dirty="0" smtClean="0">
                <a:solidFill>
                  <a:schemeClr val="tx1"/>
                </a:solidFill>
                <a:effectLst/>
                <a:latin typeface="+mn-lt"/>
                <a:ea typeface="+mn-ea"/>
                <a:cs typeface="+mn-cs"/>
              </a:rPr>
              <a:t>Mn</a:t>
            </a:r>
            <a:r>
              <a:rPr lang="en-US" altLang="zh-CN" sz="1200" kern="1200" baseline="-25000" dirty="0" smtClean="0">
                <a:solidFill>
                  <a:schemeClr val="tx1"/>
                </a:solidFill>
                <a:effectLst/>
                <a:latin typeface="+mn-lt"/>
                <a:ea typeface="+mn-ea"/>
                <a:cs typeface="+mn-cs"/>
              </a:rPr>
              <a:t>x</a:t>
            </a:r>
            <a:r>
              <a:rPr lang="en-US" altLang="zh-CN" sz="1200" kern="1200" dirty="0" smtClean="0">
                <a:solidFill>
                  <a:schemeClr val="tx1"/>
                </a:solidFill>
                <a:effectLst/>
                <a:latin typeface="+mn-lt"/>
                <a:ea typeface="+mn-ea"/>
                <a:cs typeface="+mn-cs"/>
              </a:rPr>
              <a:t>Zn</a:t>
            </a:r>
            <a:r>
              <a:rPr lang="en-US" altLang="zh-CN" sz="1200" kern="1200" baseline="-25000" dirty="0" smtClean="0">
                <a:solidFill>
                  <a:schemeClr val="tx1"/>
                </a:solidFill>
                <a:effectLst/>
                <a:latin typeface="+mn-lt"/>
                <a:ea typeface="+mn-ea"/>
                <a:cs typeface="+mn-cs"/>
              </a:rPr>
              <a:t>1-x</a:t>
            </a:r>
            <a:r>
              <a:rPr lang="en-US" altLang="zh-CN" sz="1200" kern="1200" dirty="0" smtClean="0">
                <a:solidFill>
                  <a:schemeClr val="tx1"/>
                </a:solidFill>
                <a:effectLst/>
                <a:latin typeface="+mn-lt"/>
                <a:ea typeface="+mn-ea"/>
                <a:cs typeface="+mn-cs"/>
              </a:rPr>
              <a:t>Fe</a:t>
            </a:r>
            <a:r>
              <a:rPr lang="en-US" altLang="zh-CN" sz="1200" kern="1200" baseline="-25000" dirty="0" smtClean="0">
                <a:solidFill>
                  <a:schemeClr val="tx1"/>
                </a:solidFill>
                <a:effectLst/>
                <a:latin typeface="+mn-lt"/>
                <a:ea typeface="+mn-ea"/>
                <a:cs typeface="+mn-cs"/>
              </a:rPr>
              <a:t>2</a:t>
            </a:r>
            <a:r>
              <a:rPr lang="en-US" altLang="zh-CN" sz="1200" kern="1200" dirty="0" smtClean="0">
                <a:solidFill>
                  <a:schemeClr val="tx1"/>
                </a:solidFill>
                <a:effectLst/>
                <a:latin typeface="+mn-lt"/>
                <a:ea typeface="+mn-ea"/>
                <a:cs typeface="+mn-cs"/>
              </a:rPr>
              <a:t>O</a:t>
            </a:r>
            <a:r>
              <a:rPr lang="en-US" altLang="zh-CN" sz="1200" kern="1200" baseline="-25000" dirty="0" smtClean="0">
                <a:solidFill>
                  <a:schemeClr val="tx1"/>
                </a:solidFill>
                <a:effectLst/>
                <a:latin typeface="+mn-lt"/>
                <a:ea typeface="+mn-ea"/>
                <a:cs typeface="+mn-cs"/>
              </a:rPr>
              <a:t>4</a:t>
            </a:r>
            <a:r>
              <a:rPr lang="zh-CN" altLang="zh-CN" sz="1200" kern="1200" dirty="0" smtClean="0">
                <a:solidFill>
                  <a:schemeClr val="tx1"/>
                </a:solidFill>
                <a:effectLst/>
                <a:latin typeface="+mn-lt"/>
                <a:ea typeface="+mn-ea"/>
                <a:cs typeface="+mn-cs"/>
              </a:rPr>
              <a:t>的表面，减少了</a:t>
            </a:r>
            <a:r>
              <a:rPr lang="en-US" altLang="zh-CN" sz="1200" kern="1200" dirty="0" smtClean="0">
                <a:solidFill>
                  <a:schemeClr val="tx1"/>
                </a:solidFill>
                <a:effectLst/>
                <a:latin typeface="+mn-lt"/>
                <a:ea typeface="+mn-ea"/>
                <a:cs typeface="+mn-cs"/>
              </a:rPr>
              <a:t>β-MnO</a:t>
            </a:r>
            <a:r>
              <a:rPr lang="en-US" altLang="zh-CN" sz="1200" kern="1200" baseline="-250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之间的团聚现象，有利于对</a:t>
            </a:r>
            <a:r>
              <a:rPr lang="en-US" altLang="zh-CN" sz="1200" kern="1200" dirty="0" err="1" smtClean="0">
                <a:solidFill>
                  <a:schemeClr val="tx1"/>
                </a:solidFill>
                <a:effectLst/>
                <a:latin typeface="+mn-lt"/>
                <a:ea typeface="+mn-ea"/>
                <a:cs typeface="+mn-cs"/>
              </a:rPr>
              <a:t>RhB</a:t>
            </a:r>
            <a:r>
              <a:rPr lang="zh-CN" altLang="zh-CN" sz="1200" kern="1200" dirty="0" smtClean="0">
                <a:solidFill>
                  <a:schemeClr val="tx1"/>
                </a:solidFill>
                <a:effectLst/>
                <a:latin typeface="+mn-lt"/>
                <a:ea typeface="+mn-ea"/>
                <a:cs typeface="+mn-cs"/>
              </a:rPr>
              <a:t>的降解。通过比较三张图，可以更进一步验证</a:t>
            </a:r>
            <a:r>
              <a:rPr lang="en-US" altLang="zh-CN" sz="1200" kern="1200" dirty="0" smtClean="0">
                <a:solidFill>
                  <a:schemeClr val="tx1"/>
                </a:solidFill>
                <a:effectLst/>
                <a:latin typeface="+mn-lt"/>
                <a:ea typeface="+mn-ea"/>
                <a:cs typeface="+mn-cs"/>
              </a:rPr>
              <a:t>β-MnO</a:t>
            </a:r>
            <a:r>
              <a:rPr lang="en-US" altLang="zh-CN" sz="1200" kern="1200" baseline="-250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与</a:t>
            </a:r>
            <a:r>
              <a:rPr lang="en-US" altLang="zh-CN" sz="1200" kern="1200" dirty="0" smtClean="0">
                <a:solidFill>
                  <a:schemeClr val="tx1"/>
                </a:solidFill>
                <a:effectLst/>
                <a:latin typeface="+mn-lt"/>
                <a:ea typeface="+mn-ea"/>
                <a:cs typeface="+mn-cs"/>
              </a:rPr>
              <a:t>Mn</a:t>
            </a:r>
            <a:r>
              <a:rPr lang="en-US" altLang="zh-CN" sz="1200" kern="1200" baseline="-25000" dirty="0" smtClean="0">
                <a:solidFill>
                  <a:schemeClr val="tx1"/>
                </a:solidFill>
                <a:effectLst/>
                <a:latin typeface="+mn-lt"/>
                <a:ea typeface="+mn-ea"/>
                <a:cs typeface="+mn-cs"/>
              </a:rPr>
              <a:t>x</a:t>
            </a:r>
            <a:r>
              <a:rPr lang="en-US" altLang="zh-CN" sz="1200" kern="1200" dirty="0" smtClean="0">
                <a:solidFill>
                  <a:schemeClr val="tx1"/>
                </a:solidFill>
                <a:effectLst/>
                <a:latin typeface="+mn-lt"/>
                <a:ea typeface="+mn-ea"/>
                <a:cs typeface="+mn-cs"/>
              </a:rPr>
              <a:t>Zn</a:t>
            </a:r>
            <a:r>
              <a:rPr lang="en-US" altLang="zh-CN" sz="1200" kern="1200" baseline="-25000" dirty="0" smtClean="0">
                <a:solidFill>
                  <a:schemeClr val="tx1"/>
                </a:solidFill>
                <a:effectLst/>
                <a:latin typeface="+mn-lt"/>
                <a:ea typeface="+mn-ea"/>
                <a:cs typeface="+mn-cs"/>
              </a:rPr>
              <a:t>1-x</a:t>
            </a:r>
            <a:r>
              <a:rPr lang="en-US" altLang="zh-CN" sz="1200" kern="1200" dirty="0" smtClean="0">
                <a:solidFill>
                  <a:schemeClr val="tx1"/>
                </a:solidFill>
                <a:effectLst/>
                <a:latin typeface="+mn-lt"/>
                <a:ea typeface="+mn-ea"/>
                <a:cs typeface="+mn-cs"/>
              </a:rPr>
              <a:t>Fe</a:t>
            </a:r>
            <a:r>
              <a:rPr lang="en-US" altLang="zh-CN" sz="1200" kern="1200" baseline="-25000" dirty="0" smtClean="0">
                <a:solidFill>
                  <a:schemeClr val="tx1"/>
                </a:solidFill>
                <a:effectLst/>
                <a:latin typeface="+mn-lt"/>
                <a:ea typeface="+mn-ea"/>
                <a:cs typeface="+mn-cs"/>
              </a:rPr>
              <a:t>2</a:t>
            </a:r>
            <a:r>
              <a:rPr lang="en-US" altLang="zh-CN" sz="1200" kern="1200" dirty="0" smtClean="0">
                <a:solidFill>
                  <a:schemeClr val="tx1"/>
                </a:solidFill>
                <a:effectLst/>
                <a:latin typeface="+mn-lt"/>
                <a:ea typeface="+mn-ea"/>
                <a:cs typeface="+mn-cs"/>
              </a:rPr>
              <a:t>O</a:t>
            </a:r>
            <a:r>
              <a:rPr lang="en-US" altLang="zh-CN" sz="1200" kern="1200" baseline="-25000" dirty="0" smtClean="0">
                <a:solidFill>
                  <a:schemeClr val="tx1"/>
                </a:solidFill>
                <a:effectLst/>
                <a:latin typeface="+mn-lt"/>
                <a:ea typeface="+mn-ea"/>
                <a:cs typeface="+mn-cs"/>
              </a:rPr>
              <a:t>4</a:t>
            </a:r>
            <a:r>
              <a:rPr lang="zh-CN" altLang="zh-CN" sz="1200" kern="1200" dirty="0" smtClean="0">
                <a:solidFill>
                  <a:schemeClr val="tx1"/>
                </a:solidFill>
                <a:effectLst/>
                <a:latin typeface="+mn-lt"/>
                <a:ea typeface="+mn-ea"/>
                <a:cs typeface="+mn-cs"/>
              </a:rPr>
              <a:t>已成功复合。</a:t>
            </a: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BEC051C7-EF6A-4327-AEFA-8BF63D2C4274}" type="slidenum">
              <a:rPr lang="zh-CN" altLang="en-US" smtClean="0"/>
              <a:t>15</a:t>
            </a:fld>
            <a:endParaRPr lang="zh-CN" altLang="en-US"/>
          </a:p>
        </p:txBody>
      </p:sp>
    </p:spTree>
    <p:extLst>
      <p:ext uri="{BB962C8B-B14F-4D97-AF65-F5344CB8AC3E}">
        <p14:creationId xmlns:p14="http://schemas.microsoft.com/office/powerpoint/2010/main" val="32711369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磁性：左边的线图是</a:t>
            </a:r>
            <a:r>
              <a:rPr lang="en-US" altLang="zh-CN" sz="1200" kern="1200" dirty="0" smtClean="0">
                <a:solidFill>
                  <a:schemeClr val="tx1"/>
                </a:solidFill>
                <a:effectLst/>
                <a:latin typeface="+mn-lt"/>
                <a:ea typeface="+mn-ea"/>
                <a:cs typeface="+mn-cs"/>
              </a:rPr>
              <a:t>Mn</a:t>
            </a:r>
            <a:r>
              <a:rPr lang="en-US" altLang="zh-CN" sz="1200" kern="1200" baseline="-25000" dirty="0" smtClean="0">
                <a:solidFill>
                  <a:schemeClr val="tx1"/>
                </a:solidFill>
                <a:effectLst/>
                <a:latin typeface="+mn-lt"/>
                <a:ea typeface="+mn-ea"/>
                <a:cs typeface="+mn-cs"/>
              </a:rPr>
              <a:t>x</a:t>
            </a:r>
            <a:r>
              <a:rPr lang="en-US" altLang="zh-CN" sz="1200" kern="1200" dirty="0" smtClean="0">
                <a:solidFill>
                  <a:schemeClr val="tx1"/>
                </a:solidFill>
                <a:effectLst/>
                <a:latin typeface="+mn-lt"/>
                <a:ea typeface="+mn-ea"/>
                <a:cs typeface="+mn-cs"/>
              </a:rPr>
              <a:t>Zn</a:t>
            </a:r>
            <a:r>
              <a:rPr lang="en-US" altLang="zh-CN" sz="1200" kern="1200" baseline="-25000" dirty="0" smtClean="0">
                <a:solidFill>
                  <a:schemeClr val="tx1"/>
                </a:solidFill>
                <a:effectLst/>
                <a:latin typeface="+mn-lt"/>
                <a:ea typeface="+mn-ea"/>
                <a:cs typeface="+mn-cs"/>
              </a:rPr>
              <a:t>1-x</a:t>
            </a:r>
            <a:r>
              <a:rPr lang="en-US" altLang="zh-CN" sz="1200" kern="1200" dirty="0" smtClean="0">
                <a:solidFill>
                  <a:schemeClr val="tx1"/>
                </a:solidFill>
                <a:effectLst/>
                <a:latin typeface="+mn-lt"/>
                <a:ea typeface="+mn-ea"/>
                <a:cs typeface="+mn-cs"/>
              </a:rPr>
              <a:t>Fe</a:t>
            </a:r>
            <a:r>
              <a:rPr lang="en-US" altLang="zh-CN" sz="1200" kern="1200" baseline="-25000" dirty="0" smtClean="0">
                <a:solidFill>
                  <a:schemeClr val="tx1"/>
                </a:solidFill>
                <a:effectLst/>
                <a:latin typeface="+mn-lt"/>
                <a:ea typeface="+mn-ea"/>
                <a:cs typeface="+mn-cs"/>
              </a:rPr>
              <a:t>2</a:t>
            </a:r>
            <a:r>
              <a:rPr lang="en-US" altLang="zh-CN" sz="1200" kern="1200" dirty="0" smtClean="0">
                <a:solidFill>
                  <a:schemeClr val="tx1"/>
                </a:solidFill>
                <a:effectLst/>
                <a:latin typeface="+mn-lt"/>
                <a:ea typeface="+mn-ea"/>
                <a:cs typeface="+mn-cs"/>
              </a:rPr>
              <a:t>O</a:t>
            </a:r>
            <a:r>
              <a:rPr lang="en-US" altLang="zh-CN" sz="1200" kern="1200" baseline="-25000" dirty="0" smtClean="0">
                <a:solidFill>
                  <a:schemeClr val="tx1"/>
                </a:solidFill>
                <a:effectLst/>
                <a:latin typeface="+mn-lt"/>
                <a:ea typeface="+mn-ea"/>
                <a:cs typeface="+mn-cs"/>
              </a:rPr>
              <a:t>4</a:t>
            </a:r>
            <a:r>
              <a:rPr lang="en-US" altLang="zh-CN" sz="1200" kern="1200" dirty="0" smtClean="0">
                <a:solidFill>
                  <a:schemeClr val="tx1"/>
                </a:solidFill>
                <a:effectLst/>
                <a:latin typeface="+mn-lt"/>
                <a:ea typeface="+mn-ea"/>
                <a:cs typeface="+mn-cs"/>
              </a:rPr>
              <a:t>/β-MnO</a:t>
            </a:r>
            <a:r>
              <a:rPr lang="en-US" altLang="zh-CN" sz="1200" kern="1200" baseline="-250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和其回收使用五次后的磁滞回线。复合磁性催化剂其回收使用五次后的饱和磁化强度为</a:t>
            </a:r>
            <a:r>
              <a:rPr lang="en-US" altLang="zh-CN" sz="1200" kern="1200" dirty="0" smtClean="0">
                <a:solidFill>
                  <a:schemeClr val="tx1"/>
                </a:solidFill>
                <a:effectLst/>
                <a:latin typeface="+mn-lt"/>
                <a:ea typeface="+mn-ea"/>
                <a:cs typeface="+mn-cs"/>
              </a:rPr>
              <a:t>5.63</a:t>
            </a:r>
            <a:r>
              <a:rPr lang="zh-CN" altLang="zh-CN" sz="1200" kern="1200" dirty="0" smtClean="0">
                <a:solidFill>
                  <a:schemeClr val="tx1"/>
                </a:solidFill>
                <a:effectLst/>
                <a:latin typeface="+mn-lt"/>
                <a:ea typeface="+mn-ea"/>
                <a:cs typeface="+mn-cs"/>
              </a:rPr>
              <a:t>，与初始的</a:t>
            </a:r>
            <a:r>
              <a:rPr lang="en-US" altLang="zh-CN" sz="1200" kern="1200" dirty="0" smtClean="0">
                <a:solidFill>
                  <a:schemeClr val="tx1"/>
                </a:solidFill>
                <a:effectLst/>
                <a:latin typeface="+mn-lt"/>
                <a:ea typeface="+mn-ea"/>
                <a:cs typeface="+mn-cs"/>
              </a:rPr>
              <a:t>6.65</a:t>
            </a:r>
            <a:r>
              <a:rPr lang="zh-CN" altLang="zh-CN" sz="1200" kern="1200" dirty="0" smtClean="0">
                <a:solidFill>
                  <a:schemeClr val="tx1"/>
                </a:solidFill>
                <a:effectLst/>
                <a:latin typeface="+mn-lt"/>
                <a:ea typeface="+mn-ea"/>
                <a:cs typeface="+mn-cs"/>
              </a:rPr>
              <a:t>相比只有少量降低，左边的插图为复合磁性催化剂的磁分离效果图，可以看出，复合磁性催化剂在磁铁的作用下可以实现很好的回收，说明制备的复合磁性催化剂有很强的磁学稳定性，便于实现其回收再利用。</a:t>
            </a: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BEC051C7-EF6A-4327-AEFA-8BF63D2C4274}" type="slidenum">
              <a:rPr lang="zh-CN" altLang="en-US" smtClean="0"/>
              <a:t>16</a:t>
            </a:fld>
            <a:endParaRPr lang="zh-CN" altLang="en-US"/>
          </a:p>
        </p:txBody>
      </p:sp>
    </p:spTree>
    <p:extLst>
      <p:ext uri="{BB962C8B-B14F-4D97-AF65-F5344CB8AC3E}">
        <p14:creationId xmlns:p14="http://schemas.microsoft.com/office/powerpoint/2010/main" val="37881739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第四小部分是复合磁性催化剂的重复再利用：上面的图是复合磁性催化剂五次重复实验的效果图，可以看出，</a:t>
            </a:r>
            <a:r>
              <a:rPr lang="en-US" altLang="zh-CN" sz="1200" kern="1200" dirty="0" smtClean="0">
                <a:solidFill>
                  <a:schemeClr val="tx1"/>
                </a:solidFill>
                <a:effectLst/>
                <a:latin typeface="+mn-lt"/>
                <a:ea typeface="+mn-ea"/>
                <a:cs typeface="+mn-cs"/>
              </a:rPr>
              <a:t>5</a:t>
            </a:r>
            <a:r>
              <a:rPr lang="zh-CN" altLang="zh-CN" sz="1200" kern="1200" dirty="0" smtClean="0">
                <a:solidFill>
                  <a:schemeClr val="tx1"/>
                </a:solidFill>
                <a:effectLst/>
                <a:latin typeface="+mn-lt"/>
                <a:ea typeface="+mn-ea"/>
                <a:cs typeface="+mn-cs"/>
              </a:rPr>
              <a:t>次的回收之后的复合磁性催化剂在</a:t>
            </a:r>
            <a:r>
              <a:rPr lang="en-US" altLang="zh-CN" sz="1200" kern="1200" dirty="0" smtClean="0">
                <a:solidFill>
                  <a:schemeClr val="tx1"/>
                </a:solidFill>
                <a:effectLst/>
                <a:latin typeface="+mn-lt"/>
                <a:ea typeface="+mn-ea"/>
                <a:cs typeface="+mn-cs"/>
              </a:rPr>
              <a:t>1h</a:t>
            </a:r>
            <a:r>
              <a:rPr lang="zh-CN" altLang="zh-CN" sz="1200" kern="1200" dirty="0" smtClean="0">
                <a:solidFill>
                  <a:schemeClr val="tx1"/>
                </a:solidFill>
                <a:effectLst/>
                <a:latin typeface="+mn-lt"/>
                <a:ea typeface="+mn-ea"/>
                <a:cs typeface="+mn-cs"/>
              </a:rPr>
              <a:t>对</a:t>
            </a:r>
            <a:r>
              <a:rPr lang="en-US" altLang="zh-CN" sz="1200" kern="1200" dirty="0" err="1" smtClean="0">
                <a:solidFill>
                  <a:schemeClr val="tx1"/>
                </a:solidFill>
                <a:effectLst/>
                <a:latin typeface="+mn-lt"/>
                <a:ea typeface="+mn-ea"/>
                <a:cs typeface="+mn-cs"/>
              </a:rPr>
              <a:t>RhB</a:t>
            </a:r>
            <a:r>
              <a:rPr lang="zh-CN" altLang="zh-CN" sz="1200" kern="1200" dirty="0" smtClean="0">
                <a:solidFill>
                  <a:schemeClr val="tx1"/>
                </a:solidFill>
                <a:effectLst/>
                <a:latin typeface="+mn-lt"/>
                <a:ea typeface="+mn-ea"/>
                <a:cs typeface="+mn-cs"/>
              </a:rPr>
              <a:t>的降解率能够达到</a:t>
            </a:r>
            <a:r>
              <a:rPr lang="en-US" altLang="zh-CN" sz="1200" kern="1200" dirty="0" smtClean="0">
                <a:solidFill>
                  <a:schemeClr val="tx1"/>
                </a:solidFill>
                <a:effectLst/>
                <a:latin typeface="+mn-lt"/>
                <a:ea typeface="+mn-ea"/>
                <a:cs typeface="+mn-cs"/>
              </a:rPr>
              <a:t>76%</a:t>
            </a:r>
            <a:r>
              <a:rPr lang="zh-CN" altLang="zh-CN" sz="1200" kern="1200" dirty="0" smtClean="0">
                <a:solidFill>
                  <a:schemeClr val="tx1"/>
                </a:solidFill>
                <a:effectLst/>
                <a:latin typeface="+mn-lt"/>
                <a:ea typeface="+mn-ea"/>
                <a:cs typeface="+mn-cs"/>
              </a:rPr>
              <a:t>，且其</a:t>
            </a:r>
            <a:r>
              <a:rPr lang="en-US" altLang="zh-CN" sz="1200" kern="1200" dirty="0" smtClean="0">
                <a:solidFill>
                  <a:schemeClr val="tx1"/>
                </a:solidFill>
                <a:effectLst/>
                <a:latin typeface="+mn-lt"/>
                <a:ea typeface="+mn-ea"/>
                <a:cs typeface="+mn-cs"/>
              </a:rPr>
              <a:t>5</a:t>
            </a:r>
            <a:r>
              <a:rPr lang="zh-CN" altLang="zh-CN" sz="1200" kern="1200" dirty="0" smtClean="0">
                <a:solidFill>
                  <a:schemeClr val="tx1"/>
                </a:solidFill>
                <a:effectLst/>
                <a:latin typeface="+mn-lt"/>
                <a:ea typeface="+mn-ea"/>
                <a:cs typeface="+mn-cs"/>
              </a:rPr>
              <a:t>次回收率平均为</a:t>
            </a:r>
            <a:r>
              <a:rPr lang="en-US" altLang="zh-CN" sz="1200" kern="1200" dirty="0" smtClean="0">
                <a:solidFill>
                  <a:schemeClr val="tx1"/>
                </a:solidFill>
                <a:effectLst/>
                <a:latin typeface="+mn-lt"/>
                <a:ea typeface="+mn-ea"/>
                <a:cs typeface="+mn-cs"/>
              </a:rPr>
              <a:t>89%</a:t>
            </a:r>
            <a:r>
              <a:rPr lang="zh-CN" altLang="zh-CN" sz="1200" kern="1200" dirty="0" smtClean="0">
                <a:solidFill>
                  <a:schemeClr val="tx1"/>
                </a:solidFill>
                <a:effectLst/>
                <a:latin typeface="+mn-lt"/>
                <a:ea typeface="+mn-ea"/>
                <a:cs typeface="+mn-cs"/>
              </a:rPr>
              <a:t>，说明制备的复合磁性催化剂有很好的催化稳定性。这个是复合磁性催化剂重复使用</a:t>
            </a:r>
            <a:r>
              <a:rPr lang="en-US" altLang="zh-CN" sz="1200" kern="1200" dirty="0" smtClean="0">
                <a:solidFill>
                  <a:schemeClr val="tx1"/>
                </a:solidFill>
                <a:effectLst/>
                <a:latin typeface="+mn-lt"/>
                <a:ea typeface="+mn-ea"/>
                <a:cs typeface="+mn-cs"/>
              </a:rPr>
              <a:t>5</a:t>
            </a:r>
            <a:r>
              <a:rPr lang="zh-CN" altLang="zh-CN" sz="1200" kern="1200" dirty="0" smtClean="0">
                <a:solidFill>
                  <a:schemeClr val="tx1"/>
                </a:solidFill>
                <a:effectLst/>
                <a:latin typeface="+mn-lt"/>
                <a:ea typeface="+mn-ea"/>
                <a:cs typeface="+mn-cs"/>
              </a:rPr>
              <a:t>次后的扫描电镜图，可以看出，</a:t>
            </a:r>
            <a:r>
              <a:rPr lang="en-US" altLang="zh-CN" sz="1200" kern="1200" dirty="0" smtClean="0">
                <a:solidFill>
                  <a:schemeClr val="tx1"/>
                </a:solidFill>
                <a:effectLst/>
                <a:latin typeface="+mn-lt"/>
                <a:ea typeface="+mn-ea"/>
                <a:cs typeface="+mn-cs"/>
              </a:rPr>
              <a:t>β-MnO</a:t>
            </a:r>
            <a:r>
              <a:rPr lang="en-US" altLang="zh-CN" sz="1200" kern="1200" baseline="-250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仍很好的附着在</a:t>
            </a:r>
            <a:r>
              <a:rPr lang="en-US" altLang="zh-CN" sz="1200" kern="1200" dirty="0" smtClean="0">
                <a:solidFill>
                  <a:schemeClr val="tx1"/>
                </a:solidFill>
                <a:effectLst/>
                <a:latin typeface="+mn-lt"/>
                <a:ea typeface="+mn-ea"/>
                <a:cs typeface="+mn-cs"/>
              </a:rPr>
              <a:t>Mn</a:t>
            </a:r>
            <a:r>
              <a:rPr lang="en-US" altLang="zh-CN" sz="1200" kern="1200" baseline="-25000" dirty="0" smtClean="0">
                <a:solidFill>
                  <a:schemeClr val="tx1"/>
                </a:solidFill>
                <a:effectLst/>
                <a:latin typeface="+mn-lt"/>
                <a:ea typeface="+mn-ea"/>
                <a:cs typeface="+mn-cs"/>
              </a:rPr>
              <a:t>x</a:t>
            </a:r>
            <a:r>
              <a:rPr lang="en-US" altLang="zh-CN" sz="1200" kern="1200" dirty="0" smtClean="0">
                <a:solidFill>
                  <a:schemeClr val="tx1"/>
                </a:solidFill>
                <a:effectLst/>
                <a:latin typeface="+mn-lt"/>
                <a:ea typeface="+mn-ea"/>
                <a:cs typeface="+mn-cs"/>
              </a:rPr>
              <a:t>Zn</a:t>
            </a:r>
            <a:r>
              <a:rPr lang="en-US" altLang="zh-CN" sz="1200" kern="1200" baseline="-25000" dirty="0" smtClean="0">
                <a:solidFill>
                  <a:schemeClr val="tx1"/>
                </a:solidFill>
                <a:effectLst/>
                <a:latin typeface="+mn-lt"/>
                <a:ea typeface="+mn-ea"/>
                <a:cs typeface="+mn-cs"/>
              </a:rPr>
              <a:t>1-x</a:t>
            </a:r>
            <a:r>
              <a:rPr lang="en-US" altLang="zh-CN" sz="1200" kern="1200" dirty="0" smtClean="0">
                <a:solidFill>
                  <a:schemeClr val="tx1"/>
                </a:solidFill>
                <a:effectLst/>
                <a:latin typeface="+mn-lt"/>
                <a:ea typeface="+mn-ea"/>
                <a:cs typeface="+mn-cs"/>
              </a:rPr>
              <a:t>Fe</a:t>
            </a:r>
            <a:r>
              <a:rPr lang="en-US" altLang="zh-CN" sz="1200" kern="1200" baseline="-25000" dirty="0" smtClean="0">
                <a:solidFill>
                  <a:schemeClr val="tx1"/>
                </a:solidFill>
                <a:effectLst/>
                <a:latin typeface="+mn-lt"/>
                <a:ea typeface="+mn-ea"/>
                <a:cs typeface="+mn-cs"/>
              </a:rPr>
              <a:t>2</a:t>
            </a:r>
            <a:r>
              <a:rPr lang="en-US" altLang="zh-CN" sz="1200" kern="1200" dirty="0" smtClean="0">
                <a:solidFill>
                  <a:schemeClr val="tx1"/>
                </a:solidFill>
                <a:effectLst/>
                <a:latin typeface="+mn-lt"/>
                <a:ea typeface="+mn-ea"/>
                <a:cs typeface="+mn-cs"/>
              </a:rPr>
              <a:t>O</a:t>
            </a:r>
            <a:r>
              <a:rPr lang="en-US" altLang="zh-CN" sz="1200" kern="1200" baseline="-25000" dirty="0" smtClean="0">
                <a:solidFill>
                  <a:schemeClr val="tx1"/>
                </a:solidFill>
                <a:effectLst/>
                <a:latin typeface="+mn-lt"/>
                <a:ea typeface="+mn-ea"/>
                <a:cs typeface="+mn-cs"/>
              </a:rPr>
              <a:t>4</a:t>
            </a:r>
            <a:r>
              <a:rPr lang="zh-CN" altLang="zh-CN" sz="1200" kern="1200" dirty="0" smtClean="0">
                <a:solidFill>
                  <a:schemeClr val="tx1"/>
                </a:solidFill>
                <a:effectLst/>
                <a:latin typeface="+mn-lt"/>
                <a:ea typeface="+mn-ea"/>
                <a:cs typeface="+mn-cs"/>
              </a:rPr>
              <a:t>的表面，没有因为重复利用对其结构造成很大影响，从而保证其催化稳定性。</a:t>
            </a: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BEC051C7-EF6A-4327-AEFA-8BF63D2C4274}" type="slidenum">
              <a:rPr lang="zh-CN" altLang="en-US" smtClean="0"/>
              <a:t>17</a:t>
            </a:fld>
            <a:endParaRPr lang="zh-CN" altLang="en-US"/>
          </a:p>
        </p:txBody>
      </p:sp>
    </p:spTree>
    <p:extLst>
      <p:ext uri="{BB962C8B-B14F-4D97-AF65-F5344CB8AC3E}">
        <p14:creationId xmlns:p14="http://schemas.microsoft.com/office/powerpoint/2010/main" val="32434064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复合磁性催化剂降解</a:t>
            </a:r>
            <a:r>
              <a:rPr lang="en-US" altLang="zh-CN" sz="1200" kern="1200" dirty="0" err="1" smtClean="0">
                <a:solidFill>
                  <a:schemeClr val="tx1"/>
                </a:solidFill>
                <a:effectLst/>
                <a:latin typeface="+mn-lt"/>
                <a:ea typeface="+mn-ea"/>
                <a:cs typeface="+mn-cs"/>
              </a:rPr>
              <a:t>RhB</a:t>
            </a:r>
            <a:r>
              <a:rPr lang="zh-CN" altLang="zh-CN" sz="1200" kern="1200" dirty="0" smtClean="0">
                <a:solidFill>
                  <a:schemeClr val="tx1"/>
                </a:solidFill>
                <a:effectLst/>
                <a:latin typeface="+mn-lt"/>
                <a:ea typeface="+mn-ea"/>
                <a:cs typeface="+mn-cs"/>
              </a:rPr>
              <a:t>主要有三个过程，第一是吸附过程，</a:t>
            </a:r>
            <a:r>
              <a:rPr lang="en-US" altLang="zh-CN" sz="1200" kern="1200" dirty="0" err="1" smtClean="0">
                <a:solidFill>
                  <a:schemeClr val="tx1"/>
                </a:solidFill>
                <a:effectLst/>
                <a:latin typeface="+mn-lt"/>
                <a:ea typeface="+mn-ea"/>
                <a:cs typeface="+mn-cs"/>
              </a:rPr>
              <a:t>RhB</a:t>
            </a:r>
            <a:r>
              <a:rPr lang="zh-CN" altLang="zh-CN" sz="1200" kern="1200" dirty="0" smtClean="0">
                <a:solidFill>
                  <a:schemeClr val="tx1"/>
                </a:solidFill>
                <a:effectLst/>
                <a:latin typeface="+mn-lt"/>
                <a:ea typeface="+mn-ea"/>
                <a:cs typeface="+mn-cs"/>
              </a:rPr>
              <a:t>和</a:t>
            </a:r>
            <a:r>
              <a:rPr lang="en-US" altLang="zh-CN" sz="1200" kern="1200" dirty="0" smtClean="0">
                <a:solidFill>
                  <a:schemeClr val="tx1"/>
                </a:solidFill>
                <a:effectLst/>
                <a:latin typeface="+mn-lt"/>
                <a:ea typeface="+mn-ea"/>
                <a:cs typeface="+mn-cs"/>
              </a:rPr>
              <a:t>H</a:t>
            </a:r>
            <a:r>
              <a:rPr lang="en-US" altLang="zh-CN" sz="1200" kern="1200" baseline="-25000" dirty="0" smtClean="0">
                <a:solidFill>
                  <a:schemeClr val="tx1"/>
                </a:solidFill>
                <a:effectLst/>
                <a:latin typeface="+mn-lt"/>
                <a:ea typeface="+mn-ea"/>
                <a:cs typeface="+mn-cs"/>
              </a:rPr>
              <a:t>2</a:t>
            </a:r>
            <a:r>
              <a:rPr lang="en-US" altLang="zh-CN" sz="1200" kern="1200" dirty="0" smtClean="0">
                <a:solidFill>
                  <a:schemeClr val="tx1"/>
                </a:solidFill>
                <a:effectLst/>
                <a:latin typeface="+mn-lt"/>
                <a:ea typeface="+mn-ea"/>
                <a:cs typeface="+mn-cs"/>
              </a:rPr>
              <a:t>O</a:t>
            </a:r>
            <a:r>
              <a:rPr lang="en-US" altLang="zh-CN" sz="1200" kern="1200" baseline="-250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分子围绕在催化剂的表面，进而被催化剂表面的活性位点吸附；第二是催化过程，</a:t>
            </a:r>
            <a:r>
              <a:rPr lang="en-US" altLang="zh-CN" sz="1200" kern="1200" dirty="0" smtClean="0">
                <a:solidFill>
                  <a:schemeClr val="tx1"/>
                </a:solidFill>
                <a:effectLst/>
                <a:latin typeface="+mn-lt"/>
                <a:ea typeface="+mn-ea"/>
                <a:cs typeface="+mn-cs"/>
              </a:rPr>
              <a:t>H</a:t>
            </a:r>
            <a:r>
              <a:rPr lang="en-US" altLang="zh-CN" sz="1200" kern="1200" baseline="-25000" dirty="0" smtClean="0">
                <a:solidFill>
                  <a:schemeClr val="tx1"/>
                </a:solidFill>
                <a:effectLst/>
                <a:latin typeface="+mn-lt"/>
                <a:ea typeface="+mn-ea"/>
                <a:cs typeface="+mn-cs"/>
              </a:rPr>
              <a:t>2</a:t>
            </a:r>
            <a:r>
              <a:rPr lang="en-US" altLang="zh-CN" sz="1200" kern="1200" dirty="0" smtClean="0">
                <a:solidFill>
                  <a:schemeClr val="tx1"/>
                </a:solidFill>
                <a:effectLst/>
                <a:latin typeface="+mn-lt"/>
                <a:ea typeface="+mn-ea"/>
                <a:cs typeface="+mn-cs"/>
              </a:rPr>
              <a:t>O</a:t>
            </a:r>
            <a:r>
              <a:rPr lang="en-US" altLang="zh-CN" sz="1200" kern="1200" baseline="-250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在催化剂的催化作用下产生</a:t>
            </a:r>
            <a:r>
              <a:rPr lang="en-US" altLang="zh-CN" sz="1200" kern="1200" dirty="0" smtClean="0">
                <a:solidFill>
                  <a:schemeClr val="tx1"/>
                </a:solidFill>
                <a:effectLst/>
                <a:latin typeface="+mn-lt"/>
                <a:ea typeface="+mn-ea"/>
                <a:cs typeface="+mn-cs"/>
              </a:rPr>
              <a:t>·OH</a:t>
            </a:r>
            <a:r>
              <a:rPr lang="zh-CN" altLang="zh-CN" sz="1200" kern="1200" dirty="0" smtClean="0">
                <a:solidFill>
                  <a:schemeClr val="tx1"/>
                </a:solidFill>
                <a:effectLst/>
                <a:latin typeface="+mn-lt"/>
                <a:ea typeface="+mn-ea"/>
                <a:cs typeface="+mn-cs"/>
              </a:rPr>
              <a:t>；第三是氧化降解过程，</a:t>
            </a:r>
            <a:r>
              <a:rPr lang="en-US" altLang="zh-CN" sz="1200" kern="1200" dirty="0" smtClean="0">
                <a:solidFill>
                  <a:schemeClr val="tx1"/>
                </a:solidFill>
                <a:effectLst/>
                <a:latin typeface="+mn-lt"/>
                <a:ea typeface="+mn-ea"/>
                <a:cs typeface="+mn-cs"/>
              </a:rPr>
              <a:t>·OH</a:t>
            </a:r>
            <a:r>
              <a:rPr lang="zh-CN" altLang="zh-CN" sz="1200" kern="1200" dirty="0" smtClean="0">
                <a:solidFill>
                  <a:schemeClr val="tx1"/>
                </a:solidFill>
                <a:effectLst/>
                <a:latin typeface="+mn-lt"/>
                <a:ea typeface="+mn-ea"/>
                <a:cs typeface="+mn-cs"/>
              </a:rPr>
              <a:t>将催化剂表面吸附的有机污染物氧化降解，其降解完成后产生的</a:t>
            </a:r>
            <a:r>
              <a:rPr lang="en-US" altLang="zh-CN" sz="1200" kern="1200" dirty="0" smtClean="0">
                <a:solidFill>
                  <a:schemeClr val="tx1"/>
                </a:solidFill>
                <a:effectLst/>
                <a:latin typeface="+mn-lt"/>
                <a:ea typeface="+mn-ea"/>
                <a:cs typeface="+mn-cs"/>
              </a:rPr>
              <a:t>H</a:t>
            </a:r>
            <a:r>
              <a:rPr lang="en-US" altLang="zh-CN" sz="1200" kern="1200" baseline="-25000" dirty="0" smtClean="0">
                <a:solidFill>
                  <a:schemeClr val="tx1"/>
                </a:solidFill>
                <a:effectLst/>
                <a:latin typeface="+mn-lt"/>
                <a:ea typeface="+mn-ea"/>
                <a:cs typeface="+mn-cs"/>
              </a:rPr>
              <a:t>2</a:t>
            </a:r>
            <a:r>
              <a:rPr lang="en-US" altLang="zh-CN" sz="1200" kern="1200" dirty="0" smtClean="0">
                <a:solidFill>
                  <a:schemeClr val="tx1"/>
                </a:solidFill>
                <a:effectLst/>
                <a:latin typeface="+mn-lt"/>
                <a:ea typeface="+mn-ea"/>
                <a:cs typeface="+mn-cs"/>
              </a:rPr>
              <a:t>O</a:t>
            </a:r>
            <a:r>
              <a:rPr lang="zh-CN" altLang="zh-CN" sz="1200" kern="1200" dirty="0" smtClean="0">
                <a:solidFill>
                  <a:schemeClr val="tx1"/>
                </a:solidFill>
                <a:effectLst/>
                <a:latin typeface="+mn-lt"/>
                <a:ea typeface="+mn-ea"/>
                <a:cs typeface="+mn-cs"/>
              </a:rPr>
              <a:t>和</a:t>
            </a:r>
            <a:r>
              <a:rPr lang="en-US" altLang="zh-CN" sz="1200" kern="1200" dirty="0" smtClean="0">
                <a:solidFill>
                  <a:schemeClr val="tx1"/>
                </a:solidFill>
                <a:effectLst/>
                <a:latin typeface="+mn-lt"/>
                <a:ea typeface="+mn-ea"/>
                <a:cs typeface="+mn-cs"/>
              </a:rPr>
              <a:t>CO</a:t>
            </a:r>
            <a:r>
              <a:rPr lang="en-US" altLang="zh-CN" sz="1200" kern="1200" baseline="-250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等小分子从催化剂表面脱离，扩散到溶液中。之后再进行下一轮的降解。</a:t>
            </a: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BEC051C7-EF6A-4327-AEFA-8BF63D2C4274}" type="slidenum">
              <a:rPr lang="zh-CN" altLang="en-US" smtClean="0"/>
              <a:t>18</a:t>
            </a:fld>
            <a:endParaRPr lang="zh-CN" altLang="en-US"/>
          </a:p>
        </p:txBody>
      </p:sp>
    </p:spTree>
    <p:extLst>
      <p:ext uri="{BB962C8B-B14F-4D97-AF65-F5344CB8AC3E}">
        <p14:creationId xmlns:p14="http://schemas.microsoft.com/office/powerpoint/2010/main" val="6102408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复合磁性催化剂催化活性提高的原因有</a:t>
            </a:r>
            <a:r>
              <a:rPr lang="en-US" altLang="zh-CN" sz="1200" kern="1200" dirty="0" smtClean="0">
                <a:solidFill>
                  <a:schemeClr val="tx1"/>
                </a:solidFill>
                <a:effectLst/>
                <a:latin typeface="+mn-lt"/>
                <a:ea typeface="+mn-ea"/>
                <a:cs typeface="+mn-cs"/>
              </a:rPr>
              <a:t>3</a:t>
            </a:r>
            <a:r>
              <a:rPr lang="zh-CN" altLang="zh-CN" sz="1200" kern="1200" dirty="0" smtClean="0">
                <a:solidFill>
                  <a:schemeClr val="tx1"/>
                </a:solidFill>
                <a:effectLst/>
                <a:latin typeface="+mn-lt"/>
                <a:ea typeface="+mn-ea"/>
                <a:cs typeface="+mn-cs"/>
              </a:rPr>
              <a:t>个：一，</a:t>
            </a:r>
            <a:r>
              <a:rPr lang="en-US" altLang="zh-CN" sz="1200" kern="1200" dirty="0" smtClean="0">
                <a:solidFill>
                  <a:schemeClr val="tx1"/>
                </a:solidFill>
                <a:effectLst/>
                <a:latin typeface="+mn-lt"/>
                <a:ea typeface="+mn-ea"/>
                <a:cs typeface="+mn-cs"/>
              </a:rPr>
              <a:t>Mn</a:t>
            </a:r>
            <a:r>
              <a:rPr lang="en-US" altLang="zh-CN" sz="1200" kern="1200" baseline="-25000" dirty="0" smtClean="0">
                <a:solidFill>
                  <a:schemeClr val="tx1"/>
                </a:solidFill>
                <a:effectLst/>
                <a:latin typeface="+mn-lt"/>
                <a:ea typeface="+mn-ea"/>
                <a:cs typeface="+mn-cs"/>
              </a:rPr>
              <a:t>x</a:t>
            </a:r>
            <a:r>
              <a:rPr lang="en-US" altLang="zh-CN" sz="1200" kern="1200" dirty="0" smtClean="0">
                <a:solidFill>
                  <a:schemeClr val="tx1"/>
                </a:solidFill>
                <a:effectLst/>
                <a:latin typeface="+mn-lt"/>
                <a:ea typeface="+mn-ea"/>
                <a:cs typeface="+mn-cs"/>
              </a:rPr>
              <a:t>Zn</a:t>
            </a:r>
            <a:r>
              <a:rPr lang="en-US" altLang="zh-CN" sz="1200" kern="1200" baseline="-25000" dirty="0" smtClean="0">
                <a:solidFill>
                  <a:schemeClr val="tx1"/>
                </a:solidFill>
                <a:effectLst/>
                <a:latin typeface="+mn-lt"/>
                <a:ea typeface="+mn-ea"/>
                <a:cs typeface="+mn-cs"/>
              </a:rPr>
              <a:t>1-x</a:t>
            </a:r>
            <a:r>
              <a:rPr lang="en-US" altLang="zh-CN" sz="1200" kern="1200" dirty="0" smtClean="0">
                <a:solidFill>
                  <a:schemeClr val="tx1"/>
                </a:solidFill>
                <a:effectLst/>
                <a:latin typeface="+mn-lt"/>
                <a:ea typeface="+mn-ea"/>
                <a:cs typeface="+mn-cs"/>
              </a:rPr>
              <a:t>Fe</a:t>
            </a:r>
            <a:r>
              <a:rPr lang="en-US" altLang="zh-CN" sz="1200" kern="1200" baseline="-25000" dirty="0" smtClean="0">
                <a:solidFill>
                  <a:schemeClr val="tx1"/>
                </a:solidFill>
                <a:effectLst/>
                <a:latin typeface="+mn-lt"/>
                <a:ea typeface="+mn-ea"/>
                <a:cs typeface="+mn-cs"/>
              </a:rPr>
              <a:t>2</a:t>
            </a:r>
            <a:r>
              <a:rPr lang="en-US" altLang="zh-CN" sz="1200" kern="1200" dirty="0" smtClean="0">
                <a:solidFill>
                  <a:schemeClr val="tx1"/>
                </a:solidFill>
                <a:effectLst/>
                <a:latin typeface="+mn-lt"/>
                <a:ea typeface="+mn-ea"/>
                <a:cs typeface="+mn-cs"/>
              </a:rPr>
              <a:t>O</a:t>
            </a:r>
            <a:r>
              <a:rPr lang="en-US" altLang="zh-CN" sz="1200" kern="1200" baseline="-25000" dirty="0" smtClean="0">
                <a:solidFill>
                  <a:schemeClr val="tx1"/>
                </a:solidFill>
                <a:effectLst/>
                <a:latin typeface="+mn-lt"/>
                <a:ea typeface="+mn-ea"/>
                <a:cs typeface="+mn-cs"/>
              </a:rPr>
              <a:t>4</a:t>
            </a:r>
            <a:r>
              <a:rPr lang="zh-CN" altLang="zh-CN" sz="1200" kern="1200" dirty="0" smtClean="0">
                <a:solidFill>
                  <a:schemeClr val="tx1"/>
                </a:solidFill>
                <a:effectLst/>
                <a:latin typeface="+mn-lt"/>
                <a:ea typeface="+mn-ea"/>
                <a:cs typeface="+mn-cs"/>
              </a:rPr>
              <a:t>增加了复合物的导电性，减小其电荷转移电阻，促进电荷离子的转移，提高了</a:t>
            </a:r>
            <a:r>
              <a:rPr lang="en-US" altLang="zh-CN" sz="1200" kern="1200" dirty="0" smtClean="0">
                <a:solidFill>
                  <a:schemeClr val="tx1"/>
                </a:solidFill>
                <a:effectLst/>
                <a:latin typeface="+mn-lt"/>
                <a:ea typeface="+mn-ea"/>
                <a:cs typeface="+mn-cs"/>
              </a:rPr>
              <a:t>H</a:t>
            </a:r>
            <a:r>
              <a:rPr lang="en-US" altLang="zh-CN" sz="1200" kern="1200" baseline="-25000" dirty="0" smtClean="0">
                <a:solidFill>
                  <a:schemeClr val="tx1"/>
                </a:solidFill>
                <a:effectLst/>
                <a:latin typeface="+mn-lt"/>
                <a:ea typeface="+mn-ea"/>
                <a:cs typeface="+mn-cs"/>
              </a:rPr>
              <a:t>2</a:t>
            </a:r>
            <a:r>
              <a:rPr lang="en-US" altLang="zh-CN" sz="1200" kern="1200" dirty="0" smtClean="0">
                <a:solidFill>
                  <a:schemeClr val="tx1"/>
                </a:solidFill>
                <a:effectLst/>
                <a:latin typeface="+mn-lt"/>
                <a:ea typeface="+mn-ea"/>
                <a:cs typeface="+mn-cs"/>
              </a:rPr>
              <a:t>O</a:t>
            </a:r>
            <a:r>
              <a:rPr lang="en-US" altLang="zh-CN" sz="1200" kern="1200" baseline="-250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产生</a:t>
            </a:r>
            <a:r>
              <a:rPr lang="en-US" altLang="zh-CN" sz="1200" kern="1200" dirty="0" smtClean="0">
                <a:solidFill>
                  <a:schemeClr val="tx1"/>
                </a:solidFill>
                <a:effectLst/>
                <a:latin typeface="+mn-lt"/>
                <a:ea typeface="+mn-ea"/>
                <a:cs typeface="+mn-cs"/>
              </a:rPr>
              <a:t>·OH</a:t>
            </a:r>
            <a:r>
              <a:rPr lang="zh-CN" altLang="zh-CN" sz="1200" kern="1200" dirty="0" smtClean="0">
                <a:solidFill>
                  <a:schemeClr val="tx1"/>
                </a:solidFill>
                <a:effectLst/>
                <a:latin typeface="+mn-lt"/>
                <a:ea typeface="+mn-ea"/>
                <a:cs typeface="+mn-cs"/>
              </a:rPr>
              <a:t>的能力；②</a:t>
            </a:r>
            <a:r>
              <a:rPr lang="en-US" altLang="zh-CN" sz="1200" kern="1200" dirty="0" smtClean="0">
                <a:solidFill>
                  <a:schemeClr val="tx1"/>
                </a:solidFill>
                <a:effectLst/>
                <a:latin typeface="+mn-lt"/>
                <a:ea typeface="+mn-ea"/>
                <a:cs typeface="+mn-cs"/>
              </a:rPr>
              <a:t>Mn</a:t>
            </a:r>
            <a:r>
              <a:rPr lang="en-US" altLang="zh-CN" sz="1200" kern="1200" baseline="-25000" dirty="0" smtClean="0">
                <a:solidFill>
                  <a:schemeClr val="tx1"/>
                </a:solidFill>
                <a:effectLst/>
                <a:latin typeface="+mn-lt"/>
                <a:ea typeface="+mn-ea"/>
                <a:cs typeface="+mn-cs"/>
              </a:rPr>
              <a:t>x</a:t>
            </a:r>
            <a:r>
              <a:rPr lang="en-US" altLang="zh-CN" sz="1200" kern="1200" dirty="0" smtClean="0">
                <a:solidFill>
                  <a:schemeClr val="tx1"/>
                </a:solidFill>
                <a:effectLst/>
                <a:latin typeface="+mn-lt"/>
                <a:ea typeface="+mn-ea"/>
                <a:cs typeface="+mn-cs"/>
              </a:rPr>
              <a:t>Zn</a:t>
            </a:r>
            <a:r>
              <a:rPr lang="en-US" altLang="zh-CN" sz="1200" kern="1200" baseline="-25000" dirty="0" smtClean="0">
                <a:solidFill>
                  <a:schemeClr val="tx1"/>
                </a:solidFill>
                <a:effectLst/>
                <a:latin typeface="+mn-lt"/>
                <a:ea typeface="+mn-ea"/>
                <a:cs typeface="+mn-cs"/>
              </a:rPr>
              <a:t>1-x</a:t>
            </a:r>
            <a:r>
              <a:rPr lang="en-US" altLang="zh-CN" sz="1200" kern="1200" dirty="0" smtClean="0">
                <a:solidFill>
                  <a:schemeClr val="tx1"/>
                </a:solidFill>
                <a:effectLst/>
                <a:latin typeface="+mn-lt"/>
                <a:ea typeface="+mn-ea"/>
                <a:cs typeface="+mn-cs"/>
              </a:rPr>
              <a:t>Fe</a:t>
            </a:r>
            <a:r>
              <a:rPr lang="en-US" altLang="zh-CN" sz="1200" kern="1200" baseline="-25000" dirty="0" smtClean="0">
                <a:solidFill>
                  <a:schemeClr val="tx1"/>
                </a:solidFill>
                <a:effectLst/>
                <a:latin typeface="+mn-lt"/>
                <a:ea typeface="+mn-ea"/>
                <a:cs typeface="+mn-cs"/>
              </a:rPr>
              <a:t>2</a:t>
            </a:r>
            <a:r>
              <a:rPr lang="en-US" altLang="zh-CN" sz="1200" kern="1200" dirty="0" smtClean="0">
                <a:solidFill>
                  <a:schemeClr val="tx1"/>
                </a:solidFill>
                <a:effectLst/>
                <a:latin typeface="+mn-lt"/>
                <a:ea typeface="+mn-ea"/>
                <a:cs typeface="+mn-cs"/>
              </a:rPr>
              <a:t>O</a:t>
            </a:r>
            <a:r>
              <a:rPr lang="en-US" altLang="zh-CN" sz="1200" kern="1200" baseline="-25000" dirty="0" smtClean="0">
                <a:solidFill>
                  <a:schemeClr val="tx1"/>
                </a:solidFill>
                <a:effectLst/>
                <a:latin typeface="+mn-lt"/>
                <a:ea typeface="+mn-ea"/>
                <a:cs typeface="+mn-cs"/>
              </a:rPr>
              <a:t>4</a:t>
            </a:r>
            <a:r>
              <a:rPr lang="zh-CN" altLang="zh-CN" sz="1200" kern="1200" dirty="0" smtClean="0">
                <a:solidFill>
                  <a:schemeClr val="tx1"/>
                </a:solidFill>
                <a:effectLst/>
                <a:latin typeface="+mn-lt"/>
                <a:ea typeface="+mn-ea"/>
                <a:cs typeface="+mn-cs"/>
              </a:rPr>
              <a:t>提供的磁场促进电荷离子规律移动，减小电子</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空穴对的复合，提高了对</a:t>
            </a:r>
            <a:r>
              <a:rPr lang="en-US" altLang="zh-CN" sz="1200" kern="1200" dirty="0" smtClean="0">
                <a:solidFill>
                  <a:schemeClr val="tx1"/>
                </a:solidFill>
                <a:effectLst/>
                <a:latin typeface="+mn-lt"/>
                <a:ea typeface="+mn-ea"/>
                <a:cs typeface="+mn-cs"/>
              </a:rPr>
              <a:t>H</a:t>
            </a:r>
            <a:r>
              <a:rPr lang="en-US" altLang="zh-CN" sz="1200" kern="1200" baseline="-25000" dirty="0" smtClean="0">
                <a:solidFill>
                  <a:schemeClr val="tx1"/>
                </a:solidFill>
                <a:effectLst/>
                <a:latin typeface="+mn-lt"/>
                <a:ea typeface="+mn-ea"/>
                <a:cs typeface="+mn-cs"/>
              </a:rPr>
              <a:t>2</a:t>
            </a:r>
            <a:r>
              <a:rPr lang="en-US" altLang="zh-CN" sz="1200" kern="1200" dirty="0" smtClean="0">
                <a:solidFill>
                  <a:schemeClr val="tx1"/>
                </a:solidFill>
                <a:effectLst/>
                <a:latin typeface="+mn-lt"/>
                <a:ea typeface="+mn-ea"/>
                <a:cs typeface="+mn-cs"/>
              </a:rPr>
              <a:t>O</a:t>
            </a:r>
            <a:r>
              <a:rPr lang="en-US" altLang="zh-CN" sz="1200" kern="1200" baseline="-250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的分解；③</a:t>
            </a:r>
            <a:r>
              <a:rPr lang="en-US" altLang="zh-CN" sz="1200" kern="1200" dirty="0" smtClean="0">
                <a:solidFill>
                  <a:schemeClr val="tx1"/>
                </a:solidFill>
                <a:effectLst/>
                <a:latin typeface="+mn-lt"/>
                <a:ea typeface="+mn-ea"/>
                <a:cs typeface="+mn-cs"/>
              </a:rPr>
              <a:t>Mn</a:t>
            </a:r>
            <a:r>
              <a:rPr lang="en-US" altLang="zh-CN" sz="1200" kern="1200" baseline="-25000" dirty="0" smtClean="0">
                <a:solidFill>
                  <a:schemeClr val="tx1"/>
                </a:solidFill>
                <a:effectLst/>
                <a:latin typeface="+mn-lt"/>
                <a:ea typeface="+mn-ea"/>
                <a:cs typeface="+mn-cs"/>
              </a:rPr>
              <a:t>x</a:t>
            </a:r>
            <a:r>
              <a:rPr lang="en-US" altLang="zh-CN" sz="1200" kern="1200" dirty="0" smtClean="0">
                <a:solidFill>
                  <a:schemeClr val="tx1"/>
                </a:solidFill>
                <a:effectLst/>
                <a:latin typeface="+mn-lt"/>
                <a:ea typeface="+mn-ea"/>
                <a:cs typeface="+mn-cs"/>
              </a:rPr>
              <a:t>Zn</a:t>
            </a:r>
            <a:r>
              <a:rPr lang="en-US" altLang="zh-CN" sz="1200" kern="1200" baseline="-25000" dirty="0" smtClean="0">
                <a:solidFill>
                  <a:schemeClr val="tx1"/>
                </a:solidFill>
                <a:effectLst/>
                <a:latin typeface="+mn-lt"/>
                <a:ea typeface="+mn-ea"/>
                <a:cs typeface="+mn-cs"/>
              </a:rPr>
              <a:t>1-x</a:t>
            </a:r>
            <a:r>
              <a:rPr lang="en-US" altLang="zh-CN" sz="1200" kern="1200" dirty="0" smtClean="0">
                <a:solidFill>
                  <a:schemeClr val="tx1"/>
                </a:solidFill>
                <a:effectLst/>
                <a:latin typeface="+mn-lt"/>
                <a:ea typeface="+mn-ea"/>
                <a:cs typeface="+mn-cs"/>
              </a:rPr>
              <a:t>Fe</a:t>
            </a:r>
            <a:r>
              <a:rPr lang="en-US" altLang="zh-CN" sz="1200" kern="1200" baseline="-25000" dirty="0" smtClean="0">
                <a:solidFill>
                  <a:schemeClr val="tx1"/>
                </a:solidFill>
                <a:effectLst/>
                <a:latin typeface="+mn-lt"/>
                <a:ea typeface="+mn-ea"/>
                <a:cs typeface="+mn-cs"/>
              </a:rPr>
              <a:t>2</a:t>
            </a:r>
            <a:r>
              <a:rPr lang="en-US" altLang="zh-CN" sz="1200" kern="1200" dirty="0" smtClean="0">
                <a:solidFill>
                  <a:schemeClr val="tx1"/>
                </a:solidFill>
                <a:effectLst/>
                <a:latin typeface="+mn-lt"/>
                <a:ea typeface="+mn-ea"/>
                <a:cs typeface="+mn-cs"/>
              </a:rPr>
              <a:t>O</a:t>
            </a:r>
            <a:r>
              <a:rPr lang="en-US" altLang="zh-CN" sz="1200" kern="1200" baseline="-25000" dirty="0" smtClean="0">
                <a:solidFill>
                  <a:schemeClr val="tx1"/>
                </a:solidFill>
                <a:effectLst/>
                <a:latin typeface="+mn-lt"/>
                <a:ea typeface="+mn-ea"/>
                <a:cs typeface="+mn-cs"/>
              </a:rPr>
              <a:t>4</a:t>
            </a:r>
            <a:r>
              <a:rPr lang="zh-CN" altLang="zh-CN" sz="1200" kern="1200" dirty="0" smtClean="0">
                <a:solidFill>
                  <a:schemeClr val="tx1"/>
                </a:solidFill>
                <a:effectLst/>
                <a:latin typeface="+mn-lt"/>
                <a:ea typeface="+mn-ea"/>
                <a:cs typeface="+mn-cs"/>
              </a:rPr>
              <a:t>减少了</a:t>
            </a:r>
            <a:r>
              <a:rPr lang="en-US" altLang="zh-CN" sz="1200" kern="1200" dirty="0" smtClean="0">
                <a:solidFill>
                  <a:schemeClr val="tx1"/>
                </a:solidFill>
                <a:effectLst/>
                <a:latin typeface="+mn-lt"/>
                <a:ea typeface="+mn-ea"/>
                <a:cs typeface="+mn-cs"/>
              </a:rPr>
              <a:t>β-MnO</a:t>
            </a:r>
            <a:r>
              <a:rPr lang="en-US" altLang="zh-CN" sz="1200" kern="1200" baseline="-250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之间的团聚现象。</a:t>
            </a: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BEC051C7-EF6A-4327-AEFA-8BF63D2C4274}" type="slidenum">
              <a:rPr lang="zh-CN" altLang="en-US" smtClean="0"/>
              <a:t>19</a:t>
            </a:fld>
            <a:endParaRPr lang="zh-CN" altLang="en-US"/>
          </a:p>
        </p:txBody>
      </p:sp>
    </p:spTree>
    <p:extLst>
      <p:ext uri="{BB962C8B-B14F-4D97-AF65-F5344CB8AC3E}">
        <p14:creationId xmlns:p14="http://schemas.microsoft.com/office/powerpoint/2010/main" val="42286522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主要包括以下四个部分：</a:t>
            </a:r>
          </a:p>
          <a:p>
            <a:endParaRPr lang="zh-CN" altLang="en-US" dirty="0"/>
          </a:p>
        </p:txBody>
      </p:sp>
      <p:sp>
        <p:nvSpPr>
          <p:cNvPr id="4" name="灯片编号占位符 3"/>
          <p:cNvSpPr>
            <a:spLocks noGrp="1"/>
          </p:cNvSpPr>
          <p:nvPr>
            <p:ph type="sldNum" sz="quarter" idx="10"/>
          </p:nvPr>
        </p:nvSpPr>
        <p:spPr/>
        <p:txBody>
          <a:bodyPr/>
          <a:lstStyle/>
          <a:p>
            <a:fld id="{BEC051C7-EF6A-4327-AEFA-8BF63D2C4274}" type="slidenum">
              <a:rPr lang="zh-CN" altLang="en-US" smtClean="0"/>
              <a:t>2</a:t>
            </a:fld>
            <a:endParaRPr lang="zh-CN" altLang="en-US"/>
          </a:p>
        </p:txBody>
      </p:sp>
    </p:spTree>
    <p:extLst>
      <p:ext uri="{BB962C8B-B14F-4D97-AF65-F5344CB8AC3E}">
        <p14:creationId xmlns:p14="http://schemas.microsoft.com/office/powerpoint/2010/main" val="16825854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EC051C7-EF6A-4327-AEFA-8BF63D2C4274}" type="slidenum">
              <a:rPr lang="zh-CN" altLang="en-US" smtClean="0">
                <a:solidFill>
                  <a:prstClr val="black"/>
                </a:solidFill>
              </a:rPr>
              <a:pPr/>
              <a:t>20</a:t>
            </a:fld>
            <a:endParaRPr lang="zh-CN" altLang="en-US">
              <a:solidFill>
                <a:prstClr val="black"/>
              </a:solidFill>
            </a:endParaRPr>
          </a:p>
        </p:txBody>
      </p:sp>
    </p:spTree>
    <p:extLst>
      <p:ext uri="{BB962C8B-B14F-4D97-AF65-F5344CB8AC3E}">
        <p14:creationId xmlns:p14="http://schemas.microsoft.com/office/powerpoint/2010/main" val="35965129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第一小部分，制备：</a:t>
            </a:r>
            <a:r>
              <a:rPr lang="en-US" altLang="zh-CN" sz="1200" kern="1200" dirty="0" smtClean="0">
                <a:solidFill>
                  <a:schemeClr val="tx1"/>
                </a:solidFill>
                <a:effectLst/>
                <a:latin typeface="+mn-lt"/>
                <a:ea typeface="+mn-ea"/>
                <a:cs typeface="+mn-cs"/>
              </a:rPr>
              <a:t>Mn</a:t>
            </a:r>
            <a:r>
              <a:rPr lang="en-US" altLang="zh-CN" sz="1200" kern="1200" baseline="-25000" dirty="0" smtClean="0">
                <a:solidFill>
                  <a:schemeClr val="tx1"/>
                </a:solidFill>
                <a:effectLst/>
                <a:latin typeface="+mn-lt"/>
                <a:ea typeface="+mn-ea"/>
                <a:cs typeface="+mn-cs"/>
              </a:rPr>
              <a:t>x</a:t>
            </a:r>
            <a:r>
              <a:rPr lang="en-US" altLang="zh-CN" sz="1200" kern="1200" dirty="0" smtClean="0">
                <a:solidFill>
                  <a:schemeClr val="tx1"/>
                </a:solidFill>
                <a:effectLst/>
                <a:latin typeface="+mn-lt"/>
                <a:ea typeface="+mn-ea"/>
                <a:cs typeface="+mn-cs"/>
              </a:rPr>
              <a:t>Zn</a:t>
            </a:r>
            <a:r>
              <a:rPr lang="en-US" altLang="zh-CN" sz="1200" kern="1200" baseline="-25000" dirty="0" smtClean="0">
                <a:solidFill>
                  <a:schemeClr val="tx1"/>
                </a:solidFill>
                <a:effectLst/>
                <a:latin typeface="+mn-lt"/>
                <a:ea typeface="+mn-ea"/>
                <a:cs typeface="+mn-cs"/>
              </a:rPr>
              <a:t>1-x</a:t>
            </a:r>
            <a:r>
              <a:rPr lang="en-US" altLang="zh-CN" sz="1200" kern="1200" dirty="0" smtClean="0">
                <a:solidFill>
                  <a:schemeClr val="tx1"/>
                </a:solidFill>
                <a:effectLst/>
                <a:latin typeface="+mn-lt"/>
                <a:ea typeface="+mn-ea"/>
                <a:cs typeface="+mn-cs"/>
              </a:rPr>
              <a:t>Fe</a:t>
            </a:r>
            <a:r>
              <a:rPr lang="en-US" altLang="zh-CN" sz="1200" kern="1200" baseline="-25000" dirty="0" smtClean="0">
                <a:solidFill>
                  <a:schemeClr val="tx1"/>
                </a:solidFill>
                <a:effectLst/>
                <a:latin typeface="+mn-lt"/>
                <a:ea typeface="+mn-ea"/>
                <a:cs typeface="+mn-cs"/>
              </a:rPr>
              <a:t>2</a:t>
            </a:r>
            <a:r>
              <a:rPr lang="en-US" altLang="zh-CN" sz="1200" kern="1200" dirty="0" smtClean="0">
                <a:solidFill>
                  <a:schemeClr val="tx1"/>
                </a:solidFill>
                <a:effectLst/>
                <a:latin typeface="+mn-lt"/>
                <a:ea typeface="+mn-ea"/>
                <a:cs typeface="+mn-cs"/>
              </a:rPr>
              <a:t>O</a:t>
            </a:r>
            <a:r>
              <a:rPr lang="en-US" altLang="zh-CN" sz="1200" kern="1200" baseline="-25000" dirty="0" smtClean="0">
                <a:solidFill>
                  <a:schemeClr val="tx1"/>
                </a:solidFill>
                <a:effectLst/>
                <a:latin typeface="+mn-lt"/>
                <a:ea typeface="+mn-ea"/>
                <a:cs typeface="+mn-cs"/>
              </a:rPr>
              <a:t>4</a:t>
            </a:r>
            <a:r>
              <a:rPr lang="en-US" altLang="zh-CN" sz="1200" kern="1200" dirty="0" smtClean="0">
                <a:solidFill>
                  <a:schemeClr val="tx1"/>
                </a:solidFill>
                <a:effectLst/>
                <a:latin typeface="+mn-lt"/>
                <a:ea typeface="+mn-ea"/>
                <a:cs typeface="+mn-cs"/>
              </a:rPr>
              <a:t>/β-MnO</a:t>
            </a:r>
            <a:r>
              <a:rPr lang="en-US" altLang="zh-CN" sz="1200" kern="1200" baseline="-25000" dirty="0" smtClean="0">
                <a:solidFill>
                  <a:schemeClr val="tx1"/>
                </a:solidFill>
                <a:effectLst/>
                <a:latin typeface="+mn-lt"/>
                <a:ea typeface="+mn-ea"/>
                <a:cs typeface="+mn-cs"/>
              </a:rPr>
              <a:t>2</a:t>
            </a:r>
            <a:r>
              <a:rPr lang="en-US" altLang="zh-CN" sz="1200" kern="1200" dirty="0" smtClean="0">
                <a:solidFill>
                  <a:schemeClr val="tx1"/>
                </a:solidFill>
                <a:effectLst/>
                <a:latin typeface="+mn-lt"/>
                <a:ea typeface="+mn-ea"/>
                <a:cs typeface="+mn-cs"/>
              </a:rPr>
              <a:t>/β-Bi</a:t>
            </a:r>
            <a:r>
              <a:rPr lang="en-US" altLang="zh-CN" sz="1200" kern="1200" baseline="-25000" dirty="0" smtClean="0">
                <a:solidFill>
                  <a:schemeClr val="tx1"/>
                </a:solidFill>
                <a:effectLst/>
                <a:latin typeface="+mn-lt"/>
                <a:ea typeface="+mn-ea"/>
                <a:cs typeface="+mn-cs"/>
              </a:rPr>
              <a:t>2</a:t>
            </a:r>
            <a:r>
              <a:rPr lang="en-US" altLang="zh-CN" sz="1200" kern="1200" dirty="0" smtClean="0">
                <a:solidFill>
                  <a:schemeClr val="tx1"/>
                </a:solidFill>
                <a:effectLst/>
                <a:latin typeface="+mn-lt"/>
                <a:ea typeface="+mn-ea"/>
                <a:cs typeface="+mn-cs"/>
              </a:rPr>
              <a:t>O</a:t>
            </a:r>
            <a:r>
              <a:rPr lang="en-US" altLang="zh-CN" sz="1200" kern="1200" baseline="-25000" dirty="0" smtClean="0">
                <a:solidFill>
                  <a:schemeClr val="tx1"/>
                </a:solidFill>
                <a:effectLst/>
                <a:latin typeface="+mn-lt"/>
                <a:ea typeface="+mn-ea"/>
                <a:cs typeface="+mn-cs"/>
              </a:rPr>
              <a:t>3</a:t>
            </a:r>
            <a:r>
              <a:rPr lang="zh-CN" altLang="zh-CN" sz="1200" kern="1200" dirty="0" smtClean="0">
                <a:solidFill>
                  <a:schemeClr val="tx1"/>
                </a:solidFill>
                <a:effectLst/>
                <a:latin typeface="+mn-lt"/>
                <a:ea typeface="+mn-ea"/>
                <a:cs typeface="+mn-cs"/>
              </a:rPr>
              <a:t>复合磁性光催化剂是在制备</a:t>
            </a:r>
            <a:r>
              <a:rPr lang="en-US" altLang="zh-CN" sz="1200" kern="1200" dirty="0" smtClean="0">
                <a:solidFill>
                  <a:schemeClr val="tx1"/>
                </a:solidFill>
                <a:effectLst/>
                <a:latin typeface="+mn-lt"/>
                <a:ea typeface="+mn-ea"/>
                <a:cs typeface="+mn-cs"/>
              </a:rPr>
              <a:t>β-Bi</a:t>
            </a:r>
            <a:r>
              <a:rPr lang="en-US" altLang="zh-CN" sz="1200" kern="1200" baseline="-25000" dirty="0" smtClean="0">
                <a:solidFill>
                  <a:schemeClr val="tx1"/>
                </a:solidFill>
                <a:effectLst/>
                <a:latin typeface="+mn-lt"/>
                <a:ea typeface="+mn-ea"/>
                <a:cs typeface="+mn-cs"/>
              </a:rPr>
              <a:t>2</a:t>
            </a:r>
            <a:r>
              <a:rPr lang="en-US" altLang="zh-CN" sz="1200" kern="1200" dirty="0" smtClean="0">
                <a:solidFill>
                  <a:schemeClr val="tx1"/>
                </a:solidFill>
                <a:effectLst/>
                <a:latin typeface="+mn-lt"/>
                <a:ea typeface="+mn-ea"/>
                <a:cs typeface="+mn-cs"/>
              </a:rPr>
              <a:t>O</a:t>
            </a:r>
            <a:r>
              <a:rPr lang="en-US" altLang="zh-CN" sz="1200" kern="1200" baseline="-25000" dirty="0" smtClean="0">
                <a:solidFill>
                  <a:schemeClr val="tx1"/>
                </a:solidFill>
                <a:effectLst/>
                <a:latin typeface="+mn-lt"/>
                <a:ea typeface="+mn-ea"/>
                <a:cs typeface="+mn-cs"/>
              </a:rPr>
              <a:t>3</a:t>
            </a:r>
            <a:r>
              <a:rPr lang="zh-CN" altLang="zh-CN" sz="1200" kern="1200" dirty="0" smtClean="0">
                <a:solidFill>
                  <a:schemeClr val="tx1"/>
                </a:solidFill>
                <a:effectLst/>
                <a:latin typeface="+mn-lt"/>
                <a:ea typeface="+mn-ea"/>
                <a:cs typeface="+mn-cs"/>
              </a:rPr>
              <a:t>的过程中加入</a:t>
            </a:r>
            <a:r>
              <a:rPr lang="en-US" altLang="zh-CN" sz="1200" kern="1200" dirty="0" smtClean="0">
                <a:solidFill>
                  <a:schemeClr val="tx1"/>
                </a:solidFill>
                <a:effectLst/>
                <a:latin typeface="+mn-lt"/>
                <a:ea typeface="+mn-ea"/>
                <a:cs typeface="+mn-cs"/>
              </a:rPr>
              <a:t>Mn</a:t>
            </a:r>
            <a:r>
              <a:rPr lang="en-US" altLang="zh-CN" sz="1200" kern="1200" baseline="-25000" dirty="0" smtClean="0">
                <a:solidFill>
                  <a:schemeClr val="tx1"/>
                </a:solidFill>
                <a:effectLst/>
                <a:latin typeface="+mn-lt"/>
                <a:ea typeface="+mn-ea"/>
                <a:cs typeface="+mn-cs"/>
              </a:rPr>
              <a:t>x</a:t>
            </a:r>
            <a:r>
              <a:rPr lang="en-US" altLang="zh-CN" sz="1200" kern="1200" dirty="0" smtClean="0">
                <a:solidFill>
                  <a:schemeClr val="tx1"/>
                </a:solidFill>
                <a:effectLst/>
                <a:latin typeface="+mn-lt"/>
                <a:ea typeface="+mn-ea"/>
                <a:cs typeface="+mn-cs"/>
              </a:rPr>
              <a:t>Zn</a:t>
            </a:r>
            <a:r>
              <a:rPr lang="en-US" altLang="zh-CN" sz="1200" kern="1200" baseline="-25000" dirty="0" smtClean="0">
                <a:solidFill>
                  <a:schemeClr val="tx1"/>
                </a:solidFill>
                <a:effectLst/>
                <a:latin typeface="+mn-lt"/>
                <a:ea typeface="+mn-ea"/>
                <a:cs typeface="+mn-cs"/>
              </a:rPr>
              <a:t>1-x</a:t>
            </a:r>
            <a:r>
              <a:rPr lang="en-US" altLang="zh-CN" sz="1200" kern="1200" dirty="0" smtClean="0">
                <a:solidFill>
                  <a:schemeClr val="tx1"/>
                </a:solidFill>
                <a:effectLst/>
                <a:latin typeface="+mn-lt"/>
                <a:ea typeface="+mn-ea"/>
                <a:cs typeface="+mn-cs"/>
              </a:rPr>
              <a:t>Fe</a:t>
            </a:r>
            <a:r>
              <a:rPr lang="en-US" altLang="zh-CN" sz="1200" kern="1200" baseline="-25000" dirty="0" smtClean="0">
                <a:solidFill>
                  <a:schemeClr val="tx1"/>
                </a:solidFill>
                <a:effectLst/>
                <a:latin typeface="+mn-lt"/>
                <a:ea typeface="+mn-ea"/>
                <a:cs typeface="+mn-cs"/>
              </a:rPr>
              <a:t>2</a:t>
            </a:r>
            <a:r>
              <a:rPr lang="en-US" altLang="zh-CN" sz="1200" kern="1200" dirty="0" smtClean="0">
                <a:solidFill>
                  <a:schemeClr val="tx1"/>
                </a:solidFill>
                <a:effectLst/>
                <a:latin typeface="+mn-lt"/>
                <a:ea typeface="+mn-ea"/>
                <a:cs typeface="+mn-cs"/>
              </a:rPr>
              <a:t>O</a:t>
            </a:r>
            <a:r>
              <a:rPr lang="en-US" altLang="zh-CN" sz="1200" kern="1200" baseline="-25000" dirty="0" smtClean="0">
                <a:solidFill>
                  <a:schemeClr val="tx1"/>
                </a:solidFill>
                <a:effectLst/>
                <a:latin typeface="+mn-lt"/>
                <a:ea typeface="+mn-ea"/>
                <a:cs typeface="+mn-cs"/>
              </a:rPr>
              <a:t>4</a:t>
            </a:r>
            <a:r>
              <a:rPr lang="zh-CN" altLang="zh-CN" sz="1200" kern="1200" dirty="0" smtClean="0">
                <a:solidFill>
                  <a:schemeClr val="tx1"/>
                </a:solidFill>
                <a:effectLst/>
                <a:latin typeface="+mn-lt"/>
                <a:ea typeface="+mn-ea"/>
                <a:cs typeface="+mn-cs"/>
              </a:rPr>
              <a:t>和</a:t>
            </a:r>
            <a:r>
              <a:rPr lang="en-US" altLang="zh-CN" sz="1200" kern="1200" dirty="0" smtClean="0">
                <a:solidFill>
                  <a:schemeClr val="tx1"/>
                </a:solidFill>
                <a:effectLst/>
                <a:latin typeface="+mn-lt"/>
                <a:ea typeface="+mn-ea"/>
                <a:cs typeface="+mn-cs"/>
              </a:rPr>
              <a:t>β-MnO</a:t>
            </a:r>
            <a:r>
              <a:rPr lang="en-US" altLang="zh-CN" sz="1200" kern="1200" baseline="-250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，采用浸渍焙烧法制备的。参考相关的文献，在</a:t>
            </a:r>
            <a:r>
              <a:rPr lang="en-US" altLang="zh-CN" sz="1200" kern="1200" dirty="0" smtClean="0">
                <a:solidFill>
                  <a:schemeClr val="tx1"/>
                </a:solidFill>
                <a:effectLst/>
                <a:latin typeface="+mn-lt"/>
                <a:ea typeface="+mn-ea"/>
                <a:cs typeface="+mn-cs"/>
              </a:rPr>
              <a:t>Mn</a:t>
            </a:r>
            <a:r>
              <a:rPr lang="en-US" altLang="zh-CN" sz="1200" kern="1200" baseline="-25000" dirty="0" smtClean="0">
                <a:solidFill>
                  <a:schemeClr val="tx1"/>
                </a:solidFill>
                <a:effectLst/>
                <a:latin typeface="+mn-lt"/>
                <a:ea typeface="+mn-ea"/>
                <a:cs typeface="+mn-cs"/>
              </a:rPr>
              <a:t>x</a:t>
            </a:r>
            <a:r>
              <a:rPr lang="en-US" altLang="zh-CN" sz="1200" kern="1200" dirty="0" smtClean="0">
                <a:solidFill>
                  <a:schemeClr val="tx1"/>
                </a:solidFill>
                <a:effectLst/>
                <a:latin typeface="+mn-lt"/>
                <a:ea typeface="+mn-ea"/>
                <a:cs typeface="+mn-cs"/>
              </a:rPr>
              <a:t>Zn</a:t>
            </a:r>
            <a:r>
              <a:rPr lang="en-US" altLang="zh-CN" sz="1200" kern="1200" baseline="-25000" dirty="0" smtClean="0">
                <a:solidFill>
                  <a:schemeClr val="tx1"/>
                </a:solidFill>
                <a:effectLst/>
                <a:latin typeface="+mn-lt"/>
                <a:ea typeface="+mn-ea"/>
                <a:cs typeface="+mn-cs"/>
              </a:rPr>
              <a:t>1-x</a:t>
            </a:r>
            <a:r>
              <a:rPr lang="en-US" altLang="zh-CN" sz="1200" kern="1200" dirty="0" smtClean="0">
                <a:solidFill>
                  <a:schemeClr val="tx1"/>
                </a:solidFill>
                <a:effectLst/>
                <a:latin typeface="+mn-lt"/>
                <a:ea typeface="+mn-ea"/>
                <a:cs typeface="+mn-cs"/>
              </a:rPr>
              <a:t>Fe</a:t>
            </a:r>
            <a:r>
              <a:rPr lang="en-US" altLang="zh-CN" sz="1200" kern="1200" baseline="-25000" dirty="0" smtClean="0">
                <a:solidFill>
                  <a:schemeClr val="tx1"/>
                </a:solidFill>
                <a:effectLst/>
                <a:latin typeface="+mn-lt"/>
                <a:ea typeface="+mn-ea"/>
                <a:cs typeface="+mn-cs"/>
              </a:rPr>
              <a:t>2</a:t>
            </a:r>
            <a:r>
              <a:rPr lang="en-US" altLang="zh-CN" sz="1200" kern="1200" dirty="0" smtClean="0">
                <a:solidFill>
                  <a:schemeClr val="tx1"/>
                </a:solidFill>
                <a:effectLst/>
                <a:latin typeface="+mn-lt"/>
                <a:ea typeface="+mn-ea"/>
                <a:cs typeface="+mn-cs"/>
              </a:rPr>
              <a:t>O</a:t>
            </a:r>
            <a:r>
              <a:rPr lang="en-US" altLang="zh-CN" sz="1200" kern="1200" baseline="-25000" dirty="0" smtClean="0">
                <a:solidFill>
                  <a:schemeClr val="tx1"/>
                </a:solidFill>
                <a:effectLst/>
                <a:latin typeface="+mn-lt"/>
                <a:ea typeface="+mn-ea"/>
                <a:cs typeface="+mn-cs"/>
              </a:rPr>
              <a:t>4</a:t>
            </a:r>
            <a:r>
              <a:rPr lang="zh-CN" altLang="zh-CN" sz="1200" kern="1200" dirty="0" smtClean="0">
                <a:solidFill>
                  <a:schemeClr val="tx1"/>
                </a:solidFill>
                <a:effectLst/>
                <a:latin typeface="+mn-lt"/>
                <a:ea typeface="+mn-ea"/>
                <a:cs typeface="+mn-cs"/>
              </a:rPr>
              <a:t>与</a:t>
            </a:r>
            <a:r>
              <a:rPr lang="en-US" altLang="zh-CN" sz="1200" kern="1200" dirty="0" smtClean="0">
                <a:solidFill>
                  <a:schemeClr val="tx1"/>
                </a:solidFill>
                <a:effectLst/>
                <a:latin typeface="+mn-lt"/>
                <a:ea typeface="+mn-ea"/>
                <a:cs typeface="+mn-cs"/>
              </a:rPr>
              <a:t>β-Bi</a:t>
            </a:r>
            <a:r>
              <a:rPr lang="en-US" altLang="zh-CN" sz="1200" kern="1200" baseline="-25000" dirty="0" smtClean="0">
                <a:solidFill>
                  <a:schemeClr val="tx1"/>
                </a:solidFill>
                <a:effectLst/>
                <a:latin typeface="+mn-lt"/>
                <a:ea typeface="+mn-ea"/>
                <a:cs typeface="+mn-cs"/>
              </a:rPr>
              <a:t>2</a:t>
            </a:r>
            <a:r>
              <a:rPr lang="en-US" altLang="zh-CN" sz="1200" kern="1200" dirty="0" smtClean="0">
                <a:solidFill>
                  <a:schemeClr val="tx1"/>
                </a:solidFill>
                <a:effectLst/>
                <a:latin typeface="+mn-lt"/>
                <a:ea typeface="+mn-ea"/>
                <a:cs typeface="+mn-cs"/>
              </a:rPr>
              <a:t>O</a:t>
            </a:r>
            <a:r>
              <a:rPr lang="en-US" altLang="zh-CN" sz="1200" kern="1200" baseline="-25000" dirty="0" smtClean="0">
                <a:solidFill>
                  <a:schemeClr val="tx1"/>
                </a:solidFill>
                <a:effectLst/>
                <a:latin typeface="+mn-lt"/>
                <a:ea typeface="+mn-ea"/>
                <a:cs typeface="+mn-cs"/>
              </a:rPr>
              <a:t>3</a:t>
            </a:r>
            <a:r>
              <a:rPr lang="zh-CN" altLang="zh-CN" sz="1200" kern="1200" dirty="0" smtClean="0">
                <a:solidFill>
                  <a:schemeClr val="tx1"/>
                </a:solidFill>
                <a:effectLst/>
                <a:latin typeface="+mn-lt"/>
                <a:ea typeface="+mn-ea"/>
                <a:cs typeface="+mn-cs"/>
              </a:rPr>
              <a:t>的质量比为</a:t>
            </a:r>
            <a:r>
              <a:rPr lang="en-US" altLang="zh-CN" sz="1200" kern="1200" dirty="0" smtClean="0">
                <a:solidFill>
                  <a:schemeClr val="tx1"/>
                </a:solidFill>
                <a:effectLst/>
                <a:latin typeface="+mn-lt"/>
                <a:ea typeface="+mn-ea"/>
                <a:cs typeface="+mn-cs"/>
              </a:rPr>
              <a:t>15:100</a:t>
            </a:r>
            <a:r>
              <a:rPr lang="zh-CN" altLang="zh-CN" sz="1200" kern="1200" dirty="0" smtClean="0">
                <a:solidFill>
                  <a:schemeClr val="tx1"/>
                </a:solidFill>
                <a:effectLst/>
                <a:latin typeface="+mn-lt"/>
                <a:ea typeface="+mn-ea"/>
                <a:cs typeface="+mn-cs"/>
              </a:rPr>
              <a:t>时，</a:t>
            </a:r>
            <a:r>
              <a:rPr lang="en-US" altLang="zh-CN" sz="1200" kern="1200" dirty="0" smtClean="0">
                <a:solidFill>
                  <a:schemeClr val="tx1"/>
                </a:solidFill>
                <a:effectLst/>
                <a:latin typeface="+mn-lt"/>
                <a:ea typeface="+mn-ea"/>
                <a:cs typeface="+mn-cs"/>
              </a:rPr>
              <a:t>Mn</a:t>
            </a:r>
            <a:r>
              <a:rPr lang="en-US" altLang="zh-CN" sz="1200" kern="1200" baseline="-25000" dirty="0" smtClean="0">
                <a:solidFill>
                  <a:schemeClr val="tx1"/>
                </a:solidFill>
                <a:effectLst/>
                <a:latin typeface="+mn-lt"/>
                <a:ea typeface="+mn-ea"/>
                <a:cs typeface="+mn-cs"/>
              </a:rPr>
              <a:t>x</a:t>
            </a:r>
            <a:r>
              <a:rPr lang="en-US" altLang="zh-CN" sz="1200" kern="1200" dirty="0" smtClean="0">
                <a:solidFill>
                  <a:schemeClr val="tx1"/>
                </a:solidFill>
                <a:effectLst/>
                <a:latin typeface="+mn-lt"/>
                <a:ea typeface="+mn-ea"/>
                <a:cs typeface="+mn-cs"/>
              </a:rPr>
              <a:t>Zn</a:t>
            </a:r>
            <a:r>
              <a:rPr lang="en-US" altLang="zh-CN" sz="1200" kern="1200" baseline="-25000" dirty="0" smtClean="0">
                <a:solidFill>
                  <a:schemeClr val="tx1"/>
                </a:solidFill>
                <a:effectLst/>
                <a:latin typeface="+mn-lt"/>
                <a:ea typeface="+mn-ea"/>
                <a:cs typeface="+mn-cs"/>
              </a:rPr>
              <a:t>1-x</a:t>
            </a:r>
            <a:r>
              <a:rPr lang="en-US" altLang="zh-CN" sz="1200" kern="1200" dirty="0" smtClean="0">
                <a:solidFill>
                  <a:schemeClr val="tx1"/>
                </a:solidFill>
                <a:effectLst/>
                <a:latin typeface="+mn-lt"/>
                <a:ea typeface="+mn-ea"/>
                <a:cs typeface="+mn-cs"/>
              </a:rPr>
              <a:t>Fe</a:t>
            </a:r>
            <a:r>
              <a:rPr lang="en-US" altLang="zh-CN" sz="1200" kern="1200" baseline="-25000" dirty="0" smtClean="0">
                <a:solidFill>
                  <a:schemeClr val="tx1"/>
                </a:solidFill>
                <a:effectLst/>
                <a:latin typeface="+mn-lt"/>
                <a:ea typeface="+mn-ea"/>
                <a:cs typeface="+mn-cs"/>
              </a:rPr>
              <a:t>2</a:t>
            </a:r>
            <a:r>
              <a:rPr lang="en-US" altLang="zh-CN" sz="1200" kern="1200" dirty="0" smtClean="0">
                <a:solidFill>
                  <a:schemeClr val="tx1"/>
                </a:solidFill>
                <a:effectLst/>
                <a:latin typeface="+mn-lt"/>
                <a:ea typeface="+mn-ea"/>
                <a:cs typeface="+mn-cs"/>
              </a:rPr>
              <a:t>O</a:t>
            </a:r>
            <a:r>
              <a:rPr lang="en-US" altLang="zh-CN" sz="1200" kern="1200" baseline="-25000" dirty="0" smtClean="0">
                <a:solidFill>
                  <a:schemeClr val="tx1"/>
                </a:solidFill>
                <a:effectLst/>
                <a:latin typeface="+mn-lt"/>
                <a:ea typeface="+mn-ea"/>
                <a:cs typeface="+mn-cs"/>
              </a:rPr>
              <a:t>4</a:t>
            </a:r>
            <a:r>
              <a:rPr lang="en-US" altLang="zh-CN" sz="1200" kern="1200" dirty="0" smtClean="0">
                <a:solidFill>
                  <a:schemeClr val="tx1"/>
                </a:solidFill>
                <a:effectLst/>
                <a:latin typeface="+mn-lt"/>
                <a:ea typeface="+mn-ea"/>
                <a:cs typeface="+mn-cs"/>
              </a:rPr>
              <a:t>/β-Bi</a:t>
            </a:r>
            <a:r>
              <a:rPr lang="en-US" altLang="zh-CN" sz="1200" kern="1200" baseline="-25000" dirty="0" smtClean="0">
                <a:solidFill>
                  <a:schemeClr val="tx1"/>
                </a:solidFill>
                <a:effectLst/>
                <a:latin typeface="+mn-lt"/>
                <a:ea typeface="+mn-ea"/>
                <a:cs typeface="+mn-cs"/>
              </a:rPr>
              <a:t>2</a:t>
            </a:r>
            <a:r>
              <a:rPr lang="en-US" altLang="zh-CN" sz="1200" kern="1200" dirty="0" smtClean="0">
                <a:solidFill>
                  <a:schemeClr val="tx1"/>
                </a:solidFill>
                <a:effectLst/>
                <a:latin typeface="+mn-lt"/>
                <a:ea typeface="+mn-ea"/>
                <a:cs typeface="+mn-cs"/>
              </a:rPr>
              <a:t>O</a:t>
            </a:r>
            <a:r>
              <a:rPr lang="en-US" altLang="zh-CN" sz="1200" kern="1200" baseline="-25000" dirty="0" smtClean="0">
                <a:solidFill>
                  <a:schemeClr val="tx1"/>
                </a:solidFill>
                <a:effectLst/>
                <a:latin typeface="+mn-lt"/>
                <a:ea typeface="+mn-ea"/>
                <a:cs typeface="+mn-cs"/>
              </a:rPr>
              <a:t>3</a:t>
            </a:r>
            <a:r>
              <a:rPr lang="zh-CN" altLang="zh-CN" sz="1200" kern="1200" dirty="0" smtClean="0">
                <a:solidFill>
                  <a:schemeClr val="tx1"/>
                </a:solidFill>
                <a:effectLst/>
                <a:latin typeface="+mn-lt"/>
                <a:ea typeface="+mn-ea"/>
                <a:cs typeface="+mn-cs"/>
              </a:rPr>
              <a:t>对</a:t>
            </a:r>
            <a:r>
              <a:rPr lang="en-US" altLang="zh-CN" sz="1200" kern="1200" dirty="0" err="1" smtClean="0">
                <a:solidFill>
                  <a:schemeClr val="tx1"/>
                </a:solidFill>
                <a:effectLst/>
                <a:latin typeface="+mn-lt"/>
                <a:ea typeface="+mn-ea"/>
                <a:cs typeface="+mn-cs"/>
              </a:rPr>
              <a:t>RhB</a:t>
            </a:r>
            <a:r>
              <a:rPr lang="zh-CN" altLang="zh-CN" sz="1200" kern="1200" dirty="0" smtClean="0">
                <a:solidFill>
                  <a:schemeClr val="tx1"/>
                </a:solidFill>
                <a:effectLst/>
                <a:latin typeface="+mn-lt"/>
                <a:ea typeface="+mn-ea"/>
                <a:cs typeface="+mn-cs"/>
              </a:rPr>
              <a:t>的降解效果最好，所以本文固定</a:t>
            </a:r>
            <a:r>
              <a:rPr lang="en-US" altLang="zh-CN" sz="1200" kern="1200" dirty="0" smtClean="0">
                <a:solidFill>
                  <a:schemeClr val="tx1"/>
                </a:solidFill>
                <a:effectLst/>
                <a:latin typeface="+mn-lt"/>
                <a:ea typeface="+mn-ea"/>
                <a:cs typeface="+mn-cs"/>
              </a:rPr>
              <a:t>Mn</a:t>
            </a:r>
            <a:r>
              <a:rPr lang="en-US" altLang="zh-CN" sz="1200" kern="1200" baseline="-25000" dirty="0" smtClean="0">
                <a:solidFill>
                  <a:schemeClr val="tx1"/>
                </a:solidFill>
                <a:effectLst/>
                <a:latin typeface="+mn-lt"/>
                <a:ea typeface="+mn-ea"/>
                <a:cs typeface="+mn-cs"/>
              </a:rPr>
              <a:t>x</a:t>
            </a:r>
            <a:r>
              <a:rPr lang="en-US" altLang="zh-CN" sz="1200" kern="1200" dirty="0" smtClean="0">
                <a:solidFill>
                  <a:schemeClr val="tx1"/>
                </a:solidFill>
                <a:effectLst/>
                <a:latin typeface="+mn-lt"/>
                <a:ea typeface="+mn-ea"/>
                <a:cs typeface="+mn-cs"/>
              </a:rPr>
              <a:t>Zn</a:t>
            </a:r>
            <a:r>
              <a:rPr lang="en-US" altLang="zh-CN" sz="1200" kern="1200" baseline="-25000" dirty="0" smtClean="0">
                <a:solidFill>
                  <a:schemeClr val="tx1"/>
                </a:solidFill>
                <a:effectLst/>
                <a:latin typeface="+mn-lt"/>
                <a:ea typeface="+mn-ea"/>
                <a:cs typeface="+mn-cs"/>
              </a:rPr>
              <a:t>1-x</a:t>
            </a:r>
            <a:r>
              <a:rPr lang="en-US" altLang="zh-CN" sz="1200" kern="1200" dirty="0" smtClean="0">
                <a:solidFill>
                  <a:schemeClr val="tx1"/>
                </a:solidFill>
                <a:effectLst/>
                <a:latin typeface="+mn-lt"/>
                <a:ea typeface="+mn-ea"/>
                <a:cs typeface="+mn-cs"/>
              </a:rPr>
              <a:t>Fe</a:t>
            </a:r>
            <a:r>
              <a:rPr lang="en-US" altLang="zh-CN" sz="1200" kern="1200" baseline="-25000" dirty="0" smtClean="0">
                <a:solidFill>
                  <a:schemeClr val="tx1"/>
                </a:solidFill>
                <a:effectLst/>
                <a:latin typeface="+mn-lt"/>
                <a:ea typeface="+mn-ea"/>
                <a:cs typeface="+mn-cs"/>
              </a:rPr>
              <a:t>2</a:t>
            </a:r>
            <a:r>
              <a:rPr lang="en-US" altLang="zh-CN" sz="1200" kern="1200" dirty="0" smtClean="0">
                <a:solidFill>
                  <a:schemeClr val="tx1"/>
                </a:solidFill>
                <a:effectLst/>
                <a:latin typeface="+mn-lt"/>
                <a:ea typeface="+mn-ea"/>
                <a:cs typeface="+mn-cs"/>
              </a:rPr>
              <a:t>O</a:t>
            </a:r>
            <a:r>
              <a:rPr lang="en-US" altLang="zh-CN" sz="1200" kern="1200" baseline="-25000" dirty="0" smtClean="0">
                <a:solidFill>
                  <a:schemeClr val="tx1"/>
                </a:solidFill>
                <a:effectLst/>
                <a:latin typeface="+mn-lt"/>
                <a:ea typeface="+mn-ea"/>
                <a:cs typeface="+mn-cs"/>
              </a:rPr>
              <a:t>4</a:t>
            </a:r>
            <a:r>
              <a:rPr lang="zh-CN" altLang="zh-CN" sz="1200" kern="1200" dirty="0" smtClean="0">
                <a:solidFill>
                  <a:schemeClr val="tx1"/>
                </a:solidFill>
                <a:effectLst/>
                <a:latin typeface="+mn-lt"/>
                <a:ea typeface="+mn-ea"/>
                <a:cs typeface="+mn-cs"/>
              </a:rPr>
              <a:t>与</a:t>
            </a:r>
            <a:r>
              <a:rPr lang="en-US" altLang="zh-CN" sz="1200" kern="1200" dirty="0" smtClean="0">
                <a:solidFill>
                  <a:schemeClr val="tx1"/>
                </a:solidFill>
                <a:effectLst/>
                <a:latin typeface="+mn-lt"/>
                <a:ea typeface="+mn-ea"/>
                <a:cs typeface="+mn-cs"/>
              </a:rPr>
              <a:t>β-Bi</a:t>
            </a:r>
            <a:r>
              <a:rPr lang="en-US" altLang="zh-CN" sz="1200" kern="1200" baseline="-25000" dirty="0" smtClean="0">
                <a:solidFill>
                  <a:schemeClr val="tx1"/>
                </a:solidFill>
                <a:effectLst/>
                <a:latin typeface="+mn-lt"/>
                <a:ea typeface="+mn-ea"/>
                <a:cs typeface="+mn-cs"/>
              </a:rPr>
              <a:t>2</a:t>
            </a:r>
            <a:r>
              <a:rPr lang="en-US" altLang="zh-CN" sz="1200" kern="1200" dirty="0" smtClean="0">
                <a:solidFill>
                  <a:schemeClr val="tx1"/>
                </a:solidFill>
                <a:effectLst/>
                <a:latin typeface="+mn-lt"/>
                <a:ea typeface="+mn-ea"/>
                <a:cs typeface="+mn-cs"/>
              </a:rPr>
              <a:t>O</a:t>
            </a:r>
            <a:r>
              <a:rPr lang="en-US" altLang="zh-CN" sz="1200" kern="1200" baseline="-25000" dirty="0" smtClean="0">
                <a:solidFill>
                  <a:schemeClr val="tx1"/>
                </a:solidFill>
                <a:effectLst/>
                <a:latin typeface="+mn-lt"/>
                <a:ea typeface="+mn-ea"/>
                <a:cs typeface="+mn-cs"/>
              </a:rPr>
              <a:t>3</a:t>
            </a:r>
            <a:r>
              <a:rPr lang="zh-CN" altLang="zh-CN" sz="1200" kern="1200" dirty="0" smtClean="0">
                <a:solidFill>
                  <a:schemeClr val="tx1"/>
                </a:solidFill>
                <a:effectLst/>
                <a:latin typeface="+mn-lt"/>
                <a:ea typeface="+mn-ea"/>
                <a:cs typeface="+mn-cs"/>
              </a:rPr>
              <a:t>的质量比为</a:t>
            </a:r>
            <a:r>
              <a:rPr lang="en-US" altLang="zh-CN" sz="1200" kern="1200" dirty="0" smtClean="0">
                <a:solidFill>
                  <a:schemeClr val="tx1"/>
                </a:solidFill>
                <a:effectLst/>
                <a:latin typeface="+mn-lt"/>
                <a:ea typeface="+mn-ea"/>
                <a:cs typeface="+mn-cs"/>
              </a:rPr>
              <a:t>15:100</a:t>
            </a:r>
            <a:r>
              <a:rPr lang="zh-CN" altLang="zh-CN" sz="1200" kern="1200" dirty="0" smtClean="0">
                <a:solidFill>
                  <a:schemeClr val="tx1"/>
                </a:solidFill>
                <a:effectLst/>
                <a:latin typeface="+mn-lt"/>
                <a:ea typeface="+mn-ea"/>
                <a:cs typeface="+mn-cs"/>
              </a:rPr>
              <a:t>。</a:t>
            </a:r>
          </a:p>
          <a:p>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BEC051C7-EF6A-4327-AEFA-8BF63D2C4274}" type="slidenum">
              <a:rPr lang="zh-CN" altLang="en-US" smtClean="0"/>
              <a:t>21</a:t>
            </a:fld>
            <a:endParaRPr lang="zh-CN" altLang="en-US"/>
          </a:p>
        </p:txBody>
      </p:sp>
    </p:spTree>
    <p:extLst>
      <p:ext uri="{BB962C8B-B14F-4D97-AF65-F5344CB8AC3E}">
        <p14:creationId xmlns:p14="http://schemas.microsoft.com/office/powerpoint/2010/main" val="11415869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第二小部分是不同单因素实验对复合磁性光催化剂催化活性的影响。</a:t>
            </a:r>
          </a:p>
          <a:p>
            <a:r>
              <a:rPr lang="zh-CN" altLang="zh-CN" sz="1200" kern="1200" dirty="0" smtClean="0">
                <a:solidFill>
                  <a:schemeClr val="tx1"/>
                </a:solidFill>
                <a:effectLst/>
                <a:latin typeface="+mn-lt"/>
                <a:ea typeface="+mn-ea"/>
                <a:cs typeface="+mn-cs"/>
              </a:rPr>
              <a:t>第一个因素是</a:t>
            </a:r>
            <a:r>
              <a:rPr lang="en-US" altLang="zh-CN" sz="1200" kern="1200" dirty="0" smtClean="0">
                <a:solidFill>
                  <a:schemeClr val="tx1"/>
                </a:solidFill>
                <a:effectLst/>
                <a:latin typeface="+mn-lt"/>
                <a:ea typeface="+mn-ea"/>
                <a:cs typeface="+mn-cs"/>
              </a:rPr>
              <a:t>β-MnO</a:t>
            </a:r>
            <a:r>
              <a:rPr lang="en-US" altLang="zh-CN" sz="1200" kern="1200" baseline="-250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与</a:t>
            </a:r>
            <a:r>
              <a:rPr lang="en-US" altLang="zh-CN" sz="1200" kern="1200" dirty="0" smtClean="0">
                <a:solidFill>
                  <a:schemeClr val="tx1"/>
                </a:solidFill>
                <a:effectLst/>
                <a:latin typeface="+mn-lt"/>
                <a:ea typeface="+mn-ea"/>
                <a:cs typeface="+mn-cs"/>
              </a:rPr>
              <a:t>β-Bi</a:t>
            </a:r>
            <a:r>
              <a:rPr lang="en-US" altLang="zh-CN" sz="1200" kern="1200" baseline="-25000" dirty="0" smtClean="0">
                <a:solidFill>
                  <a:schemeClr val="tx1"/>
                </a:solidFill>
                <a:effectLst/>
                <a:latin typeface="+mn-lt"/>
                <a:ea typeface="+mn-ea"/>
                <a:cs typeface="+mn-cs"/>
              </a:rPr>
              <a:t>2</a:t>
            </a:r>
            <a:r>
              <a:rPr lang="en-US" altLang="zh-CN" sz="1200" kern="1200" dirty="0" smtClean="0">
                <a:solidFill>
                  <a:schemeClr val="tx1"/>
                </a:solidFill>
                <a:effectLst/>
                <a:latin typeface="+mn-lt"/>
                <a:ea typeface="+mn-ea"/>
                <a:cs typeface="+mn-cs"/>
              </a:rPr>
              <a:t>O</a:t>
            </a:r>
            <a:r>
              <a:rPr lang="en-US" altLang="zh-CN" sz="1200" kern="1200" baseline="-25000" dirty="0" smtClean="0">
                <a:solidFill>
                  <a:schemeClr val="tx1"/>
                </a:solidFill>
                <a:effectLst/>
                <a:latin typeface="+mn-lt"/>
                <a:ea typeface="+mn-ea"/>
                <a:cs typeface="+mn-cs"/>
              </a:rPr>
              <a:t>3</a:t>
            </a:r>
            <a:r>
              <a:rPr lang="zh-CN" altLang="zh-CN" sz="1200" kern="1200" dirty="0" smtClean="0">
                <a:solidFill>
                  <a:schemeClr val="tx1"/>
                </a:solidFill>
                <a:effectLst/>
                <a:latin typeface="+mn-lt"/>
                <a:ea typeface="+mn-ea"/>
                <a:cs typeface="+mn-cs"/>
              </a:rPr>
              <a:t>的质量比，可以看出，随着</a:t>
            </a:r>
            <a:r>
              <a:rPr lang="en-US" altLang="zh-CN" sz="1200" kern="1200" dirty="0" smtClean="0">
                <a:solidFill>
                  <a:schemeClr val="tx1"/>
                </a:solidFill>
                <a:effectLst/>
                <a:latin typeface="+mn-lt"/>
                <a:ea typeface="+mn-ea"/>
                <a:cs typeface="+mn-cs"/>
              </a:rPr>
              <a:t>β-MnO</a:t>
            </a:r>
            <a:r>
              <a:rPr lang="en-US" altLang="zh-CN" sz="1200" kern="1200" baseline="-250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质量比的增加，</a:t>
            </a:r>
            <a:r>
              <a:rPr lang="en-US" altLang="zh-CN" sz="1200" kern="1200" dirty="0" err="1" smtClean="0">
                <a:solidFill>
                  <a:schemeClr val="tx1"/>
                </a:solidFill>
                <a:effectLst/>
                <a:latin typeface="+mn-lt"/>
                <a:ea typeface="+mn-ea"/>
                <a:cs typeface="+mn-cs"/>
              </a:rPr>
              <a:t>RhB</a:t>
            </a:r>
            <a:r>
              <a:rPr lang="zh-CN" altLang="zh-CN" sz="1200" kern="1200" dirty="0" smtClean="0">
                <a:solidFill>
                  <a:schemeClr val="tx1"/>
                </a:solidFill>
                <a:effectLst/>
                <a:latin typeface="+mn-lt"/>
                <a:ea typeface="+mn-ea"/>
                <a:cs typeface="+mn-cs"/>
              </a:rPr>
              <a:t>的降解率呈先升高后降低的趋势，当质量比为</a:t>
            </a:r>
            <a:r>
              <a:rPr lang="en-US" altLang="zh-CN" sz="1200" kern="1200" dirty="0" smtClean="0">
                <a:solidFill>
                  <a:schemeClr val="tx1"/>
                </a:solidFill>
                <a:effectLst/>
                <a:latin typeface="+mn-lt"/>
                <a:ea typeface="+mn-ea"/>
                <a:cs typeface="+mn-cs"/>
              </a:rPr>
              <a:t>10:100</a:t>
            </a:r>
            <a:r>
              <a:rPr lang="zh-CN" altLang="zh-CN" sz="1200" kern="1200" dirty="0" smtClean="0">
                <a:solidFill>
                  <a:schemeClr val="tx1"/>
                </a:solidFill>
                <a:effectLst/>
                <a:latin typeface="+mn-lt"/>
                <a:ea typeface="+mn-ea"/>
                <a:cs typeface="+mn-cs"/>
              </a:rPr>
              <a:t>时，对</a:t>
            </a:r>
            <a:r>
              <a:rPr lang="en-US" altLang="zh-CN" sz="1200" kern="1200" dirty="0" err="1" smtClean="0">
                <a:solidFill>
                  <a:schemeClr val="tx1"/>
                </a:solidFill>
                <a:effectLst/>
                <a:latin typeface="+mn-lt"/>
                <a:ea typeface="+mn-ea"/>
                <a:cs typeface="+mn-cs"/>
              </a:rPr>
              <a:t>RhB</a:t>
            </a:r>
            <a:r>
              <a:rPr lang="zh-CN" altLang="zh-CN" sz="1200" kern="1200" dirty="0" smtClean="0">
                <a:solidFill>
                  <a:schemeClr val="tx1"/>
                </a:solidFill>
                <a:effectLst/>
                <a:latin typeface="+mn-lt"/>
                <a:ea typeface="+mn-ea"/>
                <a:cs typeface="+mn-cs"/>
              </a:rPr>
              <a:t>的降解效果最好。因为</a:t>
            </a:r>
            <a:r>
              <a:rPr lang="en-US" altLang="zh-CN" sz="1200" kern="1200" dirty="0" smtClean="0">
                <a:solidFill>
                  <a:schemeClr val="tx1"/>
                </a:solidFill>
                <a:effectLst/>
                <a:latin typeface="+mn-lt"/>
                <a:ea typeface="+mn-ea"/>
                <a:cs typeface="+mn-cs"/>
              </a:rPr>
              <a:t>β-MnO</a:t>
            </a:r>
            <a:r>
              <a:rPr lang="en-US" altLang="zh-CN" sz="1200" kern="1200" baseline="-250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含量较少时，与</a:t>
            </a:r>
            <a:r>
              <a:rPr lang="en-US" altLang="zh-CN" sz="1200" kern="1200" dirty="0" smtClean="0">
                <a:solidFill>
                  <a:schemeClr val="tx1"/>
                </a:solidFill>
                <a:effectLst/>
                <a:latin typeface="+mn-lt"/>
                <a:ea typeface="+mn-ea"/>
                <a:cs typeface="+mn-cs"/>
              </a:rPr>
              <a:t>β-Bi</a:t>
            </a:r>
            <a:r>
              <a:rPr lang="en-US" altLang="zh-CN" sz="1200" kern="1200" baseline="-25000" dirty="0" smtClean="0">
                <a:solidFill>
                  <a:schemeClr val="tx1"/>
                </a:solidFill>
                <a:effectLst/>
                <a:latin typeface="+mn-lt"/>
                <a:ea typeface="+mn-ea"/>
                <a:cs typeface="+mn-cs"/>
              </a:rPr>
              <a:t>2</a:t>
            </a:r>
            <a:r>
              <a:rPr lang="en-US" altLang="zh-CN" sz="1200" kern="1200" dirty="0" smtClean="0">
                <a:solidFill>
                  <a:schemeClr val="tx1"/>
                </a:solidFill>
                <a:effectLst/>
                <a:latin typeface="+mn-lt"/>
                <a:ea typeface="+mn-ea"/>
                <a:cs typeface="+mn-cs"/>
              </a:rPr>
              <a:t>O</a:t>
            </a:r>
            <a:r>
              <a:rPr lang="en-US" altLang="zh-CN" sz="1200" kern="1200" baseline="-25000" dirty="0" smtClean="0">
                <a:solidFill>
                  <a:schemeClr val="tx1"/>
                </a:solidFill>
                <a:effectLst/>
                <a:latin typeface="+mn-lt"/>
                <a:ea typeface="+mn-ea"/>
                <a:cs typeface="+mn-cs"/>
              </a:rPr>
              <a:t>3</a:t>
            </a:r>
            <a:r>
              <a:rPr lang="zh-CN" altLang="zh-CN" sz="1200" kern="1200" dirty="0" smtClean="0">
                <a:solidFill>
                  <a:schemeClr val="tx1"/>
                </a:solidFill>
                <a:effectLst/>
                <a:latin typeface="+mn-lt"/>
                <a:ea typeface="+mn-ea"/>
                <a:cs typeface="+mn-cs"/>
              </a:rPr>
              <a:t>之间形成的异质结作用不明显，随着</a:t>
            </a:r>
            <a:r>
              <a:rPr lang="en-US" altLang="zh-CN" sz="1200" kern="1200" dirty="0" smtClean="0">
                <a:solidFill>
                  <a:schemeClr val="tx1"/>
                </a:solidFill>
                <a:effectLst/>
                <a:latin typeface="+mn-lt"/>
                <a:ea typeface="+mn-ea"/>
                <a:cs typeface="+mn-cs"/>
              </a:rPr>
              <a:t>β-MnO</a:t>
            </a:r>
            <a:r>
              <a:rPr lang="en-US" altLang="zh-CN" sz="1200" kern="1200" baseline="-250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质量比的增加，异质结的作用增加，其催化性能增强；但是</a:t>
            </a:r>
            <a:r>
              <a:rPr lang="en-US" altLang="zh-CN" sz="1200" kern="1200" dirty="0" smtClean="0">
                <a:solidFill>
                  <a:schemeClr val="tx1"/>
                </a:solidFill>
                <a:effectLst/>
                <a:latin typeface="+mn-lt"/>
                <a:ea typeface="+mn-ea"/>
                <a:cs typeface="+mn-cs"/>
              </a:rPr>
              <a:t>β-MnO</a:t>
            </a:r>
            <a:r>
              <a:rPr lang="en-US" altLang="zh-CN" sz="1200" kern="1200" baseline="-250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含量过多时，光活性组分</a:t>
            </a:r>
            <a:r>
              <a:rPr lang="en-US" altLang="zh-CN" sz="1200" kern="1200" dirty="0" smtClean="0">
                <a:solidFill>
                  <a:schemeClr val="tx1"/>
                </a:solidFill>
                <a:effectLst/>
                <a:latin typeface="+mn-lt"/>
                <a:ea typeface="+mn-ea"/>
                <a:cs typeface="+mn-cs"/>
              </a:rPr>
              <a:t>β-Bi</a:t>
            </a:r>
            <a:r>
              <a:rPr lang="en-US" altLang="zh-CN" sz="1200" kern="1200" baseline="-25000" dirty="0" smtClean="0">
                <a:solidFill>
                  <a:schemeClr val="tx1"/>
                </a:solidFill>
                <a:effectLst/>
                <a:latin typeface="+mn-lt"/>
                <a:ea typeface="+mn-ea"/>
                <a:cs typeface="+mn-cs"/>
              </a:rPr>
              <a:t>2</a:t>
            </a:r>
            <a:r>
              <a:rPr lang="en-US" altLang="zh-CN" sz="1200" kern="1200" dirty="0" smtClean="0">
                <a:solidFill>
                  <a:schemeClr val="tx1"/>
                </a:solidFill>
                <a:effectLst/>
                <a:latin typeface="+mn-lt"/>
                <a:ea typeface="+mn-ea"/>
                <a:cs typeface="+mn-cs"/>
              </a:rPr>
              <a:t>O</a:t>
            </a:r>
            <a:r>
              <a:rPr lang="en-US" altLang="zh-CN" sz="1200" kern="1200" baseline="-25000" dirty="0" smtClean="0">
                <a:solidFill>
                  <a:schemeClr val="tx1"/>
                </a:solidFill>
                <a:effectLst/>
                <a:latin typeface="+mn-lt"/>
                <a:ea typeface="+mn-ea"/>
                <a:cs typeface="+mn-cs"/>
              </a:rPr>
              <a:t>3</a:t>
            </a:r>
            <a:r>
              <a:rPr lang="zh-CN" altLang="zh-CN" sz="1200" kern="1200" dirty="0" smtClean="0">
                <a:solidFill>
                  <a:schemeClr val="tx1"/>
                </a:solidFill>
                <a:effectLst/>
                <a:latin typeface="+mn-lt"/>
                <a:ea typeface="+mn-ea"/>
                <a:cs typeface="+mn-cs"/>
              </a:rPr>
              <a:t>含量减少太多，其催化效果也会随之变差，因此</a:t>
            </a:r>
            <a:r>
              <a:rPr lang="en-US" altLang="zh-CN" sz="1200" kern="1200" dirty="0" err="1" smtClean="0">
                <a:solidFill>
                  <a:schemeClr val="tx1"/>
                </a:solidFill>
                <a:effectLst/>
                <a:latin typeface="+mn-lt"/>
                <a:ea typeface="+mn-ea"/>
                <a:cs typeface="+mn-cs"/>
              </a:rPr>
              <a:t>RhB</a:t>
            </a:r>
            <a:r>
              <a:rPr lang="zh-CN" altLang="zh-CN" sz="1200" kern="1200" dirty="0" smtClean="0">
                <a:solidFill>
                  <a:schemeClr val="tx1"/>
                </a:solidFill>
                <a:effectLst/>
                <a:latin typeface="+mn-lt"/>
                <a:ea typeface="+mn-ea"/>
                <a:cs typeface="+mn-cs"/>
              </a:rPr>
              <a:t>的降解率会随</a:t>
            </a:r>
            <a:r>
              <a:rPr lang="en-US" altLang="zh-CN" sz="1200" kern="1200" dirty="0" smtClean="0">
                <a:solidFill>
                  <a:schemeClr val="tx1"/>
                </a:solidFill>
                <a:effectLst/>
                <a:latin typeface="+mn-lt"/>
                <a:ea typeface="+mn-ea"/>
                <a:cs typeface="+mn-cs"/>
              </a:rPr>
              <a:t>β-MnO</a:t>
            </a:r>
            <a:r>
              <a:rPr lang="en-US" altLang="zh-CN" sz="1200" kern="1200" baseline="-250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质量比的增加而先升高后降低。</a:t>
            </a: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BEC051C7-EF6A-4327-AEFA-8BF63D2C4274}" type="slidenum">
              <a:rPr lang="zh-CN" altLang="en-US" smtClean="0"/>
              <a:t>22</a:t>
            </a:fld>
            <a:endParaRPr lang="zh-CN" altLang="en-US"/>
          </a:p>
        </p:txBody>
      </p:sp>
    </p:spTree>
    <p:extLst>
      <p:ext uri="{BB962C8B-B14F-4D97-AF65-F5344CB8AC3E}">
        <p14:creationId xmlns:p14="http://schemas.microsoft.com/office/powerpoint/2010/main" val="10994458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第二个因素是催化剂的投加量，可以看出，随着催化剂投加量的增加，</a:t>
            </a:r>
            <a:r>
              <a:rPr lang="en-US" altLang="zh-CN" sz="1200" kern="1200" dirty="0" err="1" smtClean="0">
                <a:solidFill>
                  <a:schemeClr val="tx1"/>
                </a:solidFill>
                <a:effectLst/>
                <a:latin typeface="+mn-lt"/>
                <a:ea typeface="+mn-ea"/>
                <a:cs typeface="+mn-cs"/>
              </a:rPr>
              <a:t>RhB</a:t>
            </a:r>
            <a:r>
              <a:rPr lang="zh-CN" altLang="zh-CN" sz="1200" kern="1200" dirty="0" smtClean="0">
                <a:solidFill>
                  <a:schemeClr val="tx1"/>
                </a:solidFill>
                <a:effectLst/>
                <a:latin typeface="+mn-lt"/>
                <a:ea typeface="+mn-ea"/>
                <a:cs typeface="+mn-cs"/>
              </a:rPr>
              <a:t>的降解率呈先升高后降低的趋势，当投加量为</a:t>
            </a:r>
            <a:r>
              <a:rPr lang="en-US" altLang="zh-CN" sz="1200" kern="1200" dirty="0" smtClean="0">
                <a:solidFill>
                  <a:schemeClr val="tx1"/>
                </a:solidFill>
                <a:effectLst/>
                <a:latin typeface="+mn-lt"/>
                <a:ea typeface="+mn-ea"/>
                <a:cs typeface="+mn-cs"/>
              </a:rPr>
              <a:t>0.1g</a:t>
            </a:r>
            <a:r>
              <a:rPr lang="zh-CN" altLang="zh-CN" sz="1200" kern="1200" dirty="0" smtClean="0">
                <a:solidFill>
                  <a:schemeClr val="tx1"/>
                </a:solidFill>
                <a:effectLst/>
                <a:latin typeface="+mn-lt"/>
                <a:ea typeface="+mn-ea"/>
                <a:cs typeface="+mn-cs"/>
              </a:rPr>
              <a:t>时，对</a:t>
            </a:r>
            <a:r>
              <a:rPr lang="en-US" altLang="zh-CN" sz="1200" kern="1200" dirty="0" err="1" smtClean="0">
                <a:solidFill>
                  <a:schemeClr val="tx1"/>
                </a:solidFill>
                <a:effectLst/>
                <a:latin typeface="+mn-lt"/>
                <a:ea typeface="+mn-ea"/>
                <a:cs typeface="+mn-cs"/>
              </a:rPr>
              <a:t>RhB</a:t>
            </a:r>
            <a:r>
              <a:rPr lang="zh-CN" altLang="zh-CN" sz="1200" kern="1200" dirty="0" smtClean="0">
                <a:solidFill>
                  <a:schemeClr val="tx1"/>
                </a:solidFill>
                <a:effectLst/>
                <a:latin typeface="+mn-lt"/>
                <a:ea typeface="+mn-ea"/>
                <a:cs typeface="+mn-cs"/>
              </a:rPr>
              <a:t>的降解效果最好。因为适当增加催化剂的量可以增大其与</a:t>
            </a:r>
            <a:r>
              <a:rPr lang="en-US" altLang="zh-CN" sz="1200" kern="1200" dirty="0" err="1" smtClean="0">
                <a:solidFill>
                  <a:schemeClr val="tx1"/>
                </a:solidFill>
                <a:effectLst/>
                <a:latin typeface="+mn-lt"/>
                <a:ea typeface="+mn-ea"/>
                <a:cs typeface="+mn-cs"/>
              </a:rPr>
              <a:t>RhB</a:t>
            </a:r>
            <a:r>
              <a:rPr lang="zh-CN" altLang="zh-CN" sz="1200" kern="1200" dirty="0" smtClean="0">
                <a:solidFill>
                  <a:schemeClr val="tx1"/>
                </a:solidFill>
                <a:effectLst/>
                <a:latin typeface="+mn-lt"/>
                <a:ea typeface="+mn-ea"/>
                <a:cs typeface="+mn-cs"/>
              </a:rPr>
              <a:t>的接触面积，提高催化活性，但催化剂过多时，会起到遮蔽光的副作用，不利于充分利用太阳光，从而降低其催化效果，因此</a:t>
            </a:r>
            <a:r>
              <a:rPr lang="en-US" altLang="zh-CN" sz="1200" kern="1200" dirty="0" err="1" smtClean="0">
                <a:solidFill>
                  <a:schemeClr val="tx1"/>
                </a:solidFill>
                <a:effectLst/>
                <a:latin typeface="+mn-lt"/>
                <a:ea typeface="+mn-ea"/>
                <a:cs typeface="+mn-cs"/>
              </a:rPr>
              <a:t>RhB</a:t>
            </a:r>
            <a:r>
              <a:rPr lang="zh-CN" altLang="zh-CN" sz="1200" kern="1200" dirty="0" smtClean="0">
                <a:solidFill>
                  <a:schemeClr val="tx1"/>
                </a:solidFill>
                <a:effectLst/>
                <a:latin typeface="+mn-lt"/>
                <a:ea typeface="+mn-ea"/>
                <a:cs typeface="+mn-cs"/>
              </a:rPr>
              <a:t>的降解率会随催化剂投加量的增加而先升高后降低。</a:t>
            </a: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BEC051C7-EF6A-4327-AEFA-8BF63D2C4274}" type="slidenum">
              <a:rPr lang="zh-CN" altLang="en-US" smtClean="0"/>
              <a:t>23</a:t>
            </a:fld>
            <a:endParaRPr lang="zh-CN" altLang="en-US"/>
          </a:p>
        </p:txBody>
      </p:sp>
    </p:spTree>
    <p:extLst>
      <p:ext uri="{BB962C8B-B14F-4D97-AF65-F5344CB8AC3E}">
        <p14:creationId xmlns:p14="http://schemas.microsoft.com/office/powerpoint/2010/main" val="333840611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第三个因素是</a:t>
            </a:r>
            <a:r>
              <a:rPr lang="en-US" altLang="zh-CN" sz="1200" kern="1200" dirty="0" err="1" smtClean="0">
                <a:solidFill>
                  <a:schemeClr val="tx1"/>
                </a:solidFill>
                <a:effectLst/>
                <a:latin typeface="+mn-lt"/>
                <a:ea typeface="+mn-ea"/>
                <a:cs typeface="+mn-cs"/>
              </a:rPr>
              <a:t>RhB</a:t>
            </a:r>
            <a:r>
              <a:rPr lang="zh-CN" altLang="zh-CN" sz="1200" kern="1200" dirty="0" smtClean="0">
                <a:solidFill>
                  <a:schemeClr val="tx1"/>
                </a:solidFill>
                <a:effectLst/>
                <a:latin typeface="+mn-lt"/>
                <a:ea typeface="+mn-ea"/>
                <a:cs typeface="+mn-cs"/>
              </a:rPr>
              <a:t>初始浓度，可以看出，随着</a:t>
            </a:r>
            <a:r>
              <a:rPr lang="en-US" altLang="zh-CN" sz="1200" kern="1200" dirty="0" err="1" smtClean="0">
                <a:solidFill>
                  <a:schemeClr val="tx1"/>
                </a:solidFill>
                <a:effectLst/>
                <a:latin typeface="+mn-lt"/>
                <a:ea typeface="+mn-ea"/>
                <a:cs typeface="+mn-cs"/>
              </a:rPr>
              <a:t>RhB</a:t>
            </a:r>
            <a:r>
              <a:rPr lang="zh-CN" altLang="zh-CN" sz="1200" kern="1200" dirty="0" smtClean="0">
                <a:solidFill>
                  <a:schemeClr val="tx1"/>
                </a:solidFill>
                <a:effectLst/>
                <a:latin typeface="+mn-lt"/>
                <a:ea typeface="+mn-ea"/>
                <a:cs typeface="+mn-cs"/>
              </a:rPr>
              <a:t>初始浓度的增加，其降解率呈降低趋势，因为随着</a:t>
            </a:r>
            <a:r>
              <a:rPr lang="en-US" altLang="zh-CN" sz="1200" kern="1200" dirty="0" err="1" smtClean="0">
                <a:solidFill>
                  <a:schemeClr val="tx1"/>
                </a:solidFill>
                <a:effectLst/>
                <a:latin typeface="+mn-lt"/>
                <a:ea typeface="+mn-ea"/>
                <a:cs typeface="+mn-cs"/>
              </a:rPr>
              <a:t>RhB</a:t>
            </a:r>
            <a:r>
              <a:rPr lang="zh-CN" altLang="zh-CN" sz="1200" kern="1200" dirty="0" smtClean="0">
                <a:solidFill>
                  <a:schemeClr val="tx1"/>
                </a:solidFill>
                <a:effectLst/>
                <a:latin typeface="+mn-lt"/>
                <a:ea typeface="+mn-ea"/>
                <a:cs typeface="+mn-cs"/>
              </a:rPr>
              <a:t>初始浓度的增加，吸附在催化剂表面的</a:t>
            </a:r>
            <a:r>
              <a:rPr lang="en-US" altLang="zh-CN" sz="1200" kern="1200" dirty="0" err="1" smtClean="0">
                <a:solidFill>
                  <a:schemeClr val="tx1"/>
                </a:solidFill>
                <a:effectLst/>
                <a:latin typeface="+mn-lt"/>
                <a:ea typeface="+mn-ea"/>
                <a:cs typeface="+mn-cs"/>
              </a:rPr>
              <a:t>RhB</a:t>
            </a:r>
            <a:r>
              <a:rPr lang="zh-CN" altLang="zh-CN" sz="1200" kern="1200" dirty="0" smtClean="0">
                <a:solidFill>
                  <a:schemeClr val="tx1"/>
                </a:solidFill>
                <a:effectLst/>
                <a:latin typeface="+mn-lt"/>
                <a:ea typeface="+mn-ea"/>
                <a:cs typeface="+mn-cs"/>
              </a:rPr>
              <a:t>分子增多，对活性位点竞争的激烈程度增加，导致</a:t>
            </a:r>
            <a:r>
              <a:rPr lang="en-US" altLang="zh-CN" sz="1200" kern="1200" dirty="0" smtClean="0">
                <a:solidFill>
                  <a:schemeClr val="tx1"/>
                </a:solidFill>
                <a:effectLst/>
                <a:latin typeface="+mn-lt"/>
                <a:ea typeface="+mn-ea"/>
                <a:cs typeface="+mn-cs"/>
              </a:rPr>
              <a:t>·OH</a:t>
            </a:r>
            <a:r>
              <a:rPr lang="zh-CN" altLang="zh-CN" sz="1200" kern="1200" dirty="0" smtClean="0">
                <a:solidFill>
                  <a:schemeClr val="tx1"/>
                </a:solidFill>
                <a:effectLst/>
                <a:latin typeface="+mn-lt"/>
                <a:ea typeface="+mn-ea"/>
                <a:cs typeface="+mn-cs"/>
              </a:rPr>
              <a:t>减少，从而降低了催化效果。从图中可以看出，在</a:t>
            </a:r>
            <a:r>
              <a:rPr lang="en-US" altLang="zh-CN" sz="1200" kern="1200" dirty="0" err="1" smtClean="0">
                <a:solidFill>
                  <a:schemeClr val="tx1"/>
                </a:solidFill>
                <a:effectLst/>
                <a:latin typeface="+mn-lt"/>
                <a:ea typeface="+mn-ea"/>
                <a:cs typeface="+mn-cs"/>
              </a:rPr>
              <a:t>RhB</a:t>
            </a:r>
            <a:r>
              <a:rPr lang="zh-CN" altLang="zh-CN" sz="1200" kern="1200" dirty="0" smtClean="0">
                <a:solidFill>
                  <a:schemeClr val="tx1"/>
                </a:solidFill>
                <a:effectLst/>
                <a:latin typeface="+mn-lt"/>
                <a:ea typeface="+mn-ea"/>
                <a:cs typeface="+mn-cs"/>
              </a:rPr>
              <a:t>初始浓度为</a:t>
            </a:r>
            <a:r>
              <a:rPr lang="en-US" altLang="zh-CN" sz="1200" kern="1200" dirty="0" smtClean="0">
                <a:solidFill>
                  <a:schemeClr val="tx1"/>
                </a:solidFill>
                <a:effectLst/>
                <a:latin typeface="+mn-lt"/>
                <a:ea typeface="+mn-ea"/>
                <a:cs typeface="+mn-cs"/>
              </a:rPr>
              <a:t>10mg/L</a:t>
            </a:r>
            <a:r>
              <a:rPr lang="zh-CN" altLang="zh-CN" sz="1200" kern="1200" dirty="0" smtClean="0">
                <a:solidFill>
                  <a:schemeClr val="tx1"/>
                </a:solidFill>
                <a:effectLst/>
                <a:latin typeface="+mn-lt"/>
                <a:ea typeface="+mn-ea"/>
                <a:cs typeface="+mn-cs"/>
              </a:rPr>
              <a:t>时，仍能保持很高的降解率，选择本文选择</a:t>
            </a:r>
            <a:r>
              <a:rPr lang="en-US" altLang="zh-CN" sz="1200" kern="1200" dirty="0" err="1" smtClean="0">
                <a:solidFill>
                  <a:schemeClr val="tx1"/>
                </a:solidFill>
                <a:effectLst/>
                <a:latin typeface="+mn-lt"/>
                <a:ea typeface="+mn-ea"/>
                <a:cs typeface="+mn-cs"/>
              </a:rPr>
              <a:t>RhB</a:t>
            </a:r>
            <a:r>
              <a:rPr lang="zh-CN" altLang="zh-CN" sz="1200" kern="1200" dirty="0" smtClean="0">
                <a:solidFill>
                  <a:schemeClr val="tx1"/>
                </a:solidFill>
                <a:effectLst/>
                <a:latin typeface="+mn-lt"/>
                <a:ea typeface="+mn-ea"/>
                <a:cs typeface="+mn-cs"/>
              </a:rPr>
              <a:t>的初始浓度为</a:t>
            </a:r>
            <a:r>
              <a:rPr lang="en-US" altLang="zh-CN" sz="1200" kern="1200" dirty="0" smtClean="0">
                <a:solidFill>
                  <a:schemeClr val="tx1"/>
                </a:solidFill>
                <a:effectLst/>
                <a:latin typeface="+mn-lt"/>
                <a:ea typeface="+mn-ea"/>
                <a:cs typeface="+mn-cs"/>
              </a:rPr>
              <a:t>10mg/L</a:t>
            </a:r>
            <a:r>
              <a:rPr lang="zh-CN" altLang="zh-CN" sz="1200" kern="1200" dirty="0" smtClean="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BEC051C7-EF6A-4327-AEFA-8BF63D2C4274}" type="slidenum">
              <a:rPr lang="zh-CN" altLang="en-US" smtClean="0"/>
              <a:t>24</a:t>
            </a:fld>
            <a:endParaRPr lang="zh-CN" altLang="en-US"/>
          </a:p>
        </p:txBody>
      </p:sp>
    </p:spTree>
    <p:extLst>
      <p:ext uri="{BB962C8B-B14F-4D97-AF65-F5344CB8AC3E}">
        <p14:creationId xmlns:p14="http://schemas.microsoft.com/office/powerpoint/2010/main" val="240911032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XRD</a:t>
            </a:r>
            <a:r>
              <a:rPr lang="zh-CN" altLang="zh-CN" sz="1200" kern="1200" dirty="0" smtClean="0">
                <a:solidFill>
                  <a:schemeClr val="tx1"/>
                </a:solidFill>
                <a:effectLst/>
                <a:latin typeface="+mn-lt"/>
                <a:ea typeface="+mn-ea"/>
                <a:cs typeface="+mn-cs"/>
              </a:rPr>
              <a:t>：左边从下到上依次是制备的</a:t>
            </a:r>
            <a:r>
              <a:rPr lang="en-US" altLang="zh-CN" sz="1200" kern="1200" dirty="0" smtClean="0">
                <a:solidFill>
                  <a:schemeClr val="tx1"/>
                </a:solidFill>
                <a:effectLst/>
                <a:latin typeface="+mn-lt"/>
                <a:ea typeface="+mn-ea"/>
                <a:cs typeface="+mn-cs"/>
              </a:rPr>
              <a:t>Mn</a:t>
            </a:r>
            <a:r>
              <a:rPr lang="en-US" altLang="zh-CN" sz="1200" kern="1200" baseline="-25000" dirty="0" smtClean="0">
                <a:solidFill>
                  <a:schemeClr val="tx1"/>
                </a:solidFill>
                <a:effectLst/>
                <a:latin typeface="+mn-lt"/>
                <a:ea typeface="+mn-ea"/>
                <a:cs typeface="+mn-cs"/>
              </a:rPr>
              <a:t>x</a:t>
            </a:r>
            <a:r>
              <a:rPr lang="en-US" altLang="zh-CN" sz="1200" kern="1200" dirty="0" smtClean="0">
                <a:solidFill>
                  <a:schemeClr val="tx1"/>
                </a:solidFill>
                <a:effectLst/>
                <a:latin typeface="+mn-lt"/>
                <a:ea typeface="+mn-ea"/>
                <a:cs typeface="+mn-cs"/>
              </a:rPr>
              <a:t>Zn</a:t>
            </a:r>
            <a:r>
              <a:rPr lang="en-US" altLang="zh-CN" sz="1200" kern="1200" baseline="-25000" dirty="0" smtClean="0">
                <a:solidFill>
                  <a:schemeClr val="tx1"/>
                </a:solidFill>
                <a:effectLst/>
                <a:latin typeface="+mn-lt"/>
                <a:ea typeface="+mn-ea"/>
                <a:cs typeface="+mn-cs"/>
              </a:rPr>
              <a:t>1-x</a:t>
            </a:r>
            <a:r>
              <a:rPr lang="en-US" altLang="zh-CN" sz="1200" kern="1200" dirty="0" smtClean="0">
                <a:solidFill>
                  <a:schemeClr val="tx1"/>
                </a:solidFill>
                <a:effectLst/>
                <a:latin typeface="+mn-lt"/>
                <a:ea typeface="+mn-ea"/>
                <a:cs typeface="+mn-cs"/>
              </a:rPr>
              <a:t>Fe</a:t>
            </a:r>
            <a:r>
              <a:rPr lang="en-US" altLang="zh-CN" sz="1200" kern="1200" baseline="-25000" dirty="0" smtClean="0">
                <a:solidFill>
                  <a:schemeClr val="tx1"/>
                </a:solidFill>
                <a:effectLst/>
                <a:latin typeface="+mn-lt"/>
                <a:ea typeface="+mn-ea"/>
                <a:cs typeface="+mn-cs"/>
              </a:rPr>
              <a:t>2</a:t>
            </a:r>
            <a:r>
              <a:rPr lang="en-US" altLang="zh-CN" sz="1200" kern="1200" dirty="0" smtClean="0">
                <a:solidFill>
                  <a:schemeClr val="tx1"/>
                </a:solidFill>
                <a:effectLst/>
                <a:latin typeface="+mn-lt"/>
                <a:ea typeface="+mn-ea"/>
                <a:cs typeface="+mn-cs"/>
              </a:rPr>
              <a:t>O</a:t>
            </a:r>
            <a:r>
              <a:rPr lang="en-US" altLang="zh-CN" sz="1200" kern="1200" baseline="-25000" dirty="0" smtClean="0">
                <a:solidFill>
                  <a:schemeClr val="tx1"/>
                </a:solidFill>
                <a:effectLst/>
                <a:latin typeface="+mn-lt"/>
                <a:ea typeface="+mn-ea"/>
                <a:cs typeface="+mn-cs"/>
              </a:rPr>
              <a:t>4</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β-MnO</a:t>
            </a:r>
            <a:r>
              <a:rPr lang="en-US" altLang="zh-CN" sz="1200" kern="1200" baseline="-250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β-Bi</a:t>
            </a:r>
            <a:r>
              <a:rPr lang="en-US" altLang="zh-CN" sz="1200" kern="1200" baseline="-25000" dirty="0" smtClean="0">
                <a:solidFill>
                  <a:schemeClr val="tx1"/>
                </a:solidFill>
                <a:effectLst/>
                <a:latin typeface="+mn-lt"/>
                <a:ea typeface="+mn-ea"/>
                <a:cs typeface="+mn-cs"/>
              </a:rPr>
              <a:t>2</a:t>
            </a:r>
            <a:r>
              <a:rPr lang="en-US" altLang="zh-CN" sz="1200" kern="1200" dirty="0" smtClean="0">
                <a:solidFill>
                  <a:schemeClr val="tx1"/>
                </a:solidFill>
                <a:effectLst/>
                <a:latin typeface="+mn-lt"/>
                <a:ea typeface="+mn-ea"/>
                <a:cs typeface="+mn-cs"/>
              </a:rPr>
              <a:t>O</a:t>
            </a:r>
            <a:r>
              <a:rPr lang="en-US" altLang="zh-CN" sz="1200" kern="1200" baseline="-25000" dirty="0" smtClean="0">
                <a:solidFill>
                  <a:schemeClr val="tx1"/>
                </a:solidFill>
                <a:effectLst/>
                <a:latin typeface="+mn-lt"/>
                <a:ea typeface="+mn-ea"/>
                <a:cs typeface="+mn-cs"/>
              </a:rPr>
              <a:t>3</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Mn</a:t>
            </a:r>
            <a:r>
              <a:rPr lang="en-US" altLang="zh-CN" sz="1200" kern="1200" baseline="-25000" dirty="0" smtClean="0">
                <a:solidFill>
                  <a:schemeClr val="tx1"/>
                </a:solidFill>
                <a:effectLst/>
                <a:latin typeface="+mn-lt"/>
                <a:ea typeface="+mn-ea"/>
                <a:cs typeface="+mn-cs"/>
              </a:rPr>
              <a:t>x</a:t>
            </a:r>
            <a:r>
              <a:rPr lang="en-US" altLang="zh-CN" sz="1200" kern="1200" dirty="0" smtClean="0">
                <a:solidFill>
                  <a:schemeClr val="tx1"/>
                </a:solidFill>
                <a:effectLst/>
                <a:latin typeface="+mn-lt"/>
                <a:ea typeface="+mn-ea"/>
                <a:cs typeface="+mn-cs"/>
              </a:rPr>
              <a:t>Zn</a:t>
            </a:r>
            <a:r>
              <a:rPr lang="en-US" altLang="zh-CN" sz="1200" kern="1200" baseline="-25000" dirty="0" smtClean="0">
                <a:solidFill>
                  <a:schemeClr val="tx1"/>
                </a:solidFill>
                <a:effectLst/>
                <a:latin typeface="+mn-lt"/>
                <a:ea typeface="+mn-ea"/>
                <a:cs typeface="+mn-cs"/>
              </a:rPr>
              <a:t>1-x</a:t>
            </a:r>
            <a:r>
              <a:rPr lang="en-US" altLang="zh-CN" sz="1200" kern="1200" dirty="0" smtClean="0">
                <a:solidFill>
                  <a:schemeClr val="tx1"/>
                </a:solidFill>
                <a:effectLst/>
                <a:latin typeface="+mn-lt"/>
                <a:ea typeface="+mn-ea"/>
                <a:cs typeface="+mn-cs"/>
              </a:rPr>
              <a:t>Fe</a:t>
            </a:r>
            <a:r>
              <a:rPr lang="en-US" altLang="zh-CN" sz="1200" kern="1200" baseline="-25000" dirty="0" smtClean="0">
                <a:solidFill>
                  <a:schemeClr val="tx1"/>
                </a:solidFill>
                <a:effectLst/>
                <a:latin typeface="+mn-lt"/>
                <a:ea typeface="+mn-ea"/>
                <a:cs typeface="+mn-cs"/>
              </a:rPr>
              <a:t>2</a:t>
            </a:r>
            <a:r>
              <a:rPr lang="en-US" altLang="zh-CN" sz="1200" kern="1200" dirty="0" smtClean="0">
                <a:solidFill>
                  <a:schemeClr val="tx1"/>
                </a:solidFill>
                <a:effectLst/>
                <a:latin typeface="+mn-lt"/>
                <a:ea typeface="+mn-ea"/>
                <a:cs typeface="+mn-cs"/>
              </a:rPr>
              <a:t>O</a:t>
            </a:r>
            <a:r>
              <a:rPr lang="en-US" altLang="zh-CN" sz="1200" kern="1200" baseline="-25000" dirty="0" smtClean="0">
                <a:solidFill>
                  <a:schemeClr val="tx1"/>
                </a:solidFill>
                <a:effectLst/>
                <a:latin typeface="+mn-lt"/>
                <a:ea typeface="+mn-ea"/>
                <a:cs typeface="+mn-cs"/>
              </a:rPr>
              <a:t>4</a:t>
            </a:r>
            <a:r>
              <a:rPr lang="en-US" altLang="zh-CN" sz="1200" kern="1200" dirty="0" smtClean="0">
                <a:solidFill>
                  <a:schemeClr val="tx1"/>
                </a:solidFill>
                <a:effectLst/>
                <a:latin typeface="+mn-lt"/>
                <a:ea typeface="+mn-ea"/>
                <a:cs typeface="+mn-cs"/>
              </a:rPr>
              <a:t>/β-Bi</a:t>
            </a:r>
            <a:r>
              <a:rPr lang="en-US" altLang="zh-CN" sz="1200" kern="1200" baseline="-25000" dirty="0" smtClean="0">
                <a:solidFill>
                  <a:schemeClr val="tx1"/>
                </a:solidFill>
                <a:effectLst/>
                <a:latin typeface="+mn-lt"/>
                <a:ea typeface="+mn-ea"/>
                <a:cs typeface="+mn-cs"/>
              </a:rPr>
              <a:t>2</a:t>
            </a:r>
            <a:r>
              <a:rPr lang="en-US" altLang="zh-CN" sz="1200" kern="1200" dirty="0" smtClean="0">
                <a:solidFill>
                  <a:schemeClr val="tx1"/>
                </a:solidFill>
                <a:effectLst/>
                <a:latin typeface="+mn-lt"/>
                <a:ea typeface="+mn-ea"/>
                <a:cs typeface="+mn-cs"/>
              </a:rPr>
              <a:t>O</a:t>
            </a:r>
            <a:r>
              <a:rPr lang="en-US" altLang="zh-CN" sz="1200" kern="1200" baseline="-25000" dirty="0" smtClean="0">
                <a:solidFill>
                  <a:schemeClr val="tx1"/>
                </a:solidFill>
                <a:effectLst/>
                <a:latin typeface="+mn-lt"/>
                <a:ea typeface="+mn-ea"/>
                <a:cs typeface="+mn-cs"/>
              </a:rPr>
              <a:t>3</a:t>
            </a:r>
            <a:r>
              <a:rPr lang="zh-CN" altLang="zh-CN" sz="1200" kern="1200" dirty="0" smtClean="0">
                <a:solidFill>
                  <a:schemeClr val="tx1"/>
                </a:solidFill>
                <a:effectLst/>
                <a:latin typeface="+mn-lt"/>
                <a:ea typeface="+mn-ea"/>
                <a:cs typeface="+mn-cs"/>
              </a:rPr>
              <a:t>两相复合样品和</a:t>
            </a:r>
            <a:r>
              <a:rPr lang="en-US" altLang="zh-CN" sz="1200" kern="1200" dirty="0" smtClean="0">
                <a:solidFill>
                  <a:schemeClr val="tx1"/>
                </a:solidFill>
                <a:effectLst/>
                <a:latin typeface="+mn-lt"/>
                <a:ea typeface="+mn-ea"/>
                <a:cs typeface="+mn-cs"/>
              </a:rPr>
              <a:t>Mn</a:t>
            </a:r>
            <a:r>
              <a:rPr lang="en-US" altLang="zh-CN" sz="1200" kern="1200" baseline="-25000" dirty="0" smtClean="0">
                <a:solidFill>
                  <a:schemeClr val="tx1"/>
                </a:solidFill>
                <a:effectLst/>
                <a:latin typeface="+mn-lt"/>
                <a:ea typeface="+mn-ea"/>
                <a:cs typeface="+mn-cs"/>
              </a:rPr>
              <a:t>x</a:t>
            </a:r>
            <a:r>
              <a:rPr lang="en-US" altLang="zh-CN" sz="1200" kern="1200" dirty="0" smtClean="0">
                <a:solidFill>
                  <a:schemeClr val="tx1"/>
                </a:solidFill>
                <a:effectLst/>
                <a:latin typeface="+mn-lt"/>
                <a:ea typeface="+mn-ea"/>
                <a:cs typeface="+mn-cs"/>
              </a:rPr>
              <a:t>Zn</a:t>
            </a:r>
            <a:r>
              <a:rPr lang="en-US" altLang="zh-CN" sz="1200" kern="1200" baseline="-25000" dirty="0" smtClean="0">
                <a:solidFill>
                  <a:schemeClr val="tx1"/>
                </a:solidFill>
                <a:effectLst/>
                <a:latin typeface="+mn-lt"/>
                <a:ea typeface="+mn-ea"/>
                <a:cs typeface="+mn-cs"/>
              </a:rPr>
              <a:t>1-x</a:t>
            </a:r>
            <a:r>
              <a:rPr lang="en-US" altLang="zh-CN" sz="1200" kern="1200" dirty="0" smtClean="0">
                <a:solidFill>
                  <a:schemeClr val="tx1"/>
                </a:solidFill>
                <a:effectLst/>
                <a:latin typeface="+mn-lt"/>
                <a:ea typeface="+mn-ea"/>
                <a:cs typeface="+mn-cs"/>
              </a:rPr>
              <a:t>Fe</a:t>
            </a:r>
            <a:r>
              <a:rPr lang="en-US" altLang="zh-CN" sz="1200" kern="1200" baseline="-25000" dirty="0" smtClean="0">
                <a:solidFill>
                  <a:schemeClr val="tx1"/>
                </a:solidFill>
                <a:effectLst/>
                <a:latin typeface="+mn-lt"/>
                <a:ea typeface="+mn-ea"/>
                <a:cs typeface="+mn-cs"/>
              </a:rPr>
              <a:t>2</a:t>
            </a:r>
            <a:r>
              <a:rPr lang="en-US" altLang="zh-CN" sz="1200" kern="1200" dirty="0" smtClean="0">
                <a:solidFill>
                  <a:schemeClr val="tx1"/>
                </a:solidFill>
                <a:effectLst/>
                <a:latin typeface="+mn-lt"/>
                <a:ea typeface="+mn-ea"/>
                <a:cs typeface="+mn-cs"/>
              </a:rPr>
              <a:t>O</a:t>
            </a:r>
            <a:r>
              <a:rPr lang="en-US" altLang="zh-CN" sz="1200" kern="1200" baseline="-25000" dirty="0" smtClean="0">
                <a:solidFill>
                  <a:schemeClr val="tx1"/>
                </a:solidFill>
                <a:effectLst/>
                <a:latin typeface="+mn-lt"/>
                <a:ea typeface="+mn-ea"/>
                <a:cs typeface="+mn-cs"/>
              </a:rPr>
              <a:t>4</a:t>
            </a:r>
            <a:r>
              <a:rPr lang="en-US" altLang="zh-CN" sz="1200" kern="1200" dirty="0" smtClean="0">
                <a:solidFill>
                  <a:schemeClr val="tx1"/>
                </a:solidFill>
                <a:effectLst/>
                <a:latin typeface="+mn-lt"/>
                <a:ea typeface="+mn-ea"/>
                <a:cs typeface="+mn-cs"/>
              </a:rPr>
              <a:t>/β-MnO</a:t>
            </a:r>
            <a:r>
              <a:rPr lang="en-US" altLang="zh-CN" sz="1200" kern="1200" baseline="-25000" dirty="0" smtClean="0">
                <a:solidFill>
                  <a:schemeClr val="tx1"/>
                </a:solidFill>
                <a:effectLst/>
                <a:latin typeface="+mn-lt"/>
                <a:ea typeface="+mn-ea"/>
                <a:cs typeface="+mn-cs"/>
              </a:rPr>
              <a:t>2</a:t>
            </a:r>
            <a:r>
              <a:rPr lang="en-US" altLang="zh-CN" sz="1200" kern="1200" dirty="0" smtClean="0">
                <a:solidFill>
                  <a:schemeClr val="tx1"/>
                </a:solidFill>
                <a:effectLst/>
                <a:latin typeface="+mn-lt"/>
                <a:ea typeface="+mn-ea"/>
                <a:cs typeface="+mn-cs"/>
              </a:rPr>
              <a:t>/β-Bi</a:t>
            </a:r>
            <a:r>
              <a:rPr lang="en-US" altLang="zh-CN" sz="1200" kern="1200" baseline="-25000" dirty="0" smtClean="0">
                <a:solidFill>
                  <a:schemeClr val="tx1"/>
                </a:solidFill>
                <a:effectLst/>
                <a:latin typeface="+mn-lt"/>
                <a:ea typeface="+mn-ea"/>
                <a:cs typeface="+mn-cs"/>
              </a:rPr>
              <a:t>2</a:t>
            </a:r>
            <a:r>
              <a:rPr lang="en-US" altLang="zh-CN" sz="1200" kern="1200" dirty="0" smtClean="0">
                <a:solidFill>
                  <a:schemeClr val="tx1"/>
                </a:solidFill>
                <a:effectLst/>
                <a:latin typeface="+mn-lt"/>
                <a:ea typeface="+mn-ea"/>
                <a:cs typeface="+mn-cs"/>
              </a:rPr>
              <a:t>O</a:t>
            </a:r>
            <a:r>
              <a:rPr lang="en-US" altLang="zh-CN" sz="1200" kern="1200" baseline="-25000" dirty="0" smtClean="0">
                <a:solidFill>
                  <a:schemeClr val="tx1"/>
                </a:solidFill>
                <a:effectLst/>
                <a:latin typeface="+mn-lt"/>
                <a:ea typeface="+mn-ea"/>
                <a:cs typeface="+mn-cs"/>
              </a:rPr>
              <a:t>3</a:t>
            </a:r>
            <a:r>
              <a:rPr lang="zh-CN" altLang="zh-CN" sz="1200" kern="1200" dirty="0" smtClean="0">
                <a:solidFill>
                  <a:schemeClr val="tx1"/>
                </a:solidFill>
                <a:effectLst/>
                <a:latin typeface="+mn-lt"/>
                <a:ea typeface="+mn-ea"/>
                <a:cs typeface="+mn-cs"/>
              </a:rPr>
              <a:t>三相复合样品的</a:t>
            </a:r>
            <a:r>
              <a:rPr lang="en-US" altLang="zh-CN" sz="1200" kern="1200" dirty="0" smtClean="0">
                <a:solidFill>
                  <a:schemeClr val="tx1"/>
                </a:solidFill>
                <a:effectLst/>
                <a:latin typeface="+mn-lt"/>
                <a:ea typeface="+mn-ea"/>
                <a:cs typeface="+mn-cs"/>
              </a:rPr>
              <a:t>XRD</a:t>
            </a:r>
            <a:r>
              <a:rPr lang="zh-CN" altLang="zh-CN" sz="1200" kern="1200" dirty="0" smtClean="0">
                <a:solidFill>
                  <a:schemeClr val="tx1"/>
                </a:solidFill>
                <a:effectLst/>
                <a:latin typeface="+mn-lt"/>
                <a:ea typeface="+mn-ea"/>
                <a:cs typeface="+mn-cs"/>
              </a:rPr>
              <a:t>图谱，可以看出，三相复合样品中同时存在</a:t>
            </a:r>
            <a:r>
              <a:rPr lang="en-US" altLang="zh-CN" sz="1200" kern="1200" dirty="0" smtClean="0">
                <a:solidFill>
                  <a:schemeClr val="tx1"/>
                </a:solidFill>
                <a:effectLst/>
                <a:latin typeface="+mn-lt"/>
                <a:ea typeface="+mn-ea"/>
                <a:cs typeface="+mn-cs"/>
              </a:rPr>
              <a:t>Mn</a:t>
            </a:r>
            <a:r>
              <a:rPr lang="en-US" altLang="zh-CN" sz="1200" kern="1200" baseline="-25000" dirty="0" smtClean="0">
                <a:solidFill>
                  <a:schemeClr val="tx1"/>
                </a:solidFill>
                <a:effectLst/>
                <a:latin typeface="+mn-lt"/>
                <a:ea typeface="+mn-ea"/>
                <a:cs typeface="+mn-cs"/>
              </a:rPr>
              <a:t>x</a:t>
            </a:r>
            <a:r>
              <a:rPr lang="en-US" altLang="zh-CN" sz="1200" kern="1200" dirty="0" smtClean="0">
                <a:solidFill>
                  <a:schemeClr val="tx1"/>
                </a:solidFill>
                <a:effectLst/>
                <a:latin typeface="+mn-lt"/>
                <a:ea typeface="+mn-ea"/>
                <a:cs typeface="+mn-cs"/>
              </a:rPr>
              <a:t>Zn</a:t>
            </a:r>
            <a:r>
              <a:rPr lang="en-US" altLang="zh-CN" sz="1200" kern="1200" baseline="-25000" dirty="0" smtClean="0">
                <a:solidFill>
                  <a:schemeClr val="tx1"/>
                </a:solidFill>
                <a:effectLst/>
                <a:latin typeface="+mn-lt"/>
                <a:ea typeface="+mn-ea"/>
                <a:cs typeface="+mn-cs"/>
              </a:rPr>
              <a:t>1-x</a:t>
            </a:r>
            <a:r>
              <a:rPr lang="en-US" altLang="zh-CN" sz="1200" kern="1200" dirty="0" smtClean="0">
                <a:solidFill>
                  <a:schemeClr val="tx1"/>
                </a:solidFill>
                <a:effectLst/>
                <a:latin typeface="+mn-lt"/>
                <a:ea typeface="+mn-ea"/>
                <a:cs typeface="+mn-cs"/>
              </a:rPr>
              <a:t>Fe</a:t>
            </a:r>
            <a:r>
              <a:rPr lang="en-US" altLang="zh-CN" sz="1200" kern="1200" baseline="-25000" dirty="0" smtClean="0">
                <a:solidFill>
                  <a:schemeClr val="tx1"/>
                </a:solidFill>
                <a:effectLst/>
                <a:latin typeface="+mn-lt"/>
                <a:ea typeface="+mn-ea"/>
                <a:cs typeface="+mn-cs"/>
              </a:rPr>
              <a:t>2</a:t>
            </a:r>
            <a:r>
              <a:rPr lang="en-US" altLang="zh-CN" sz="1200" kern="1200" dirty="0" smtClean="0">
                <a:solidFill>
                  <a:schemeClr val="tx1"/>
                </a:solidFill>
                <a:effectLst/>
                <a:latin typeface="+mn-lt"/>
                <a:ea typeface="+mn-ea"/>
                <a:cs typeface="+mn-cs"/>
              </a:rPr>
              <a:t>O</a:t>
            </a:r>
            <a:r>
              <a:rPr lang="en-US" altLang="zh-CN" sz="1200" kern="1200" baseline="-25000" dirty="0" smtClean="0">
                <a:solidFill>
                  <a:schemeClr val="tx1"/>
                </a:solidFill>
                <a:effectLst/>
                <a:latin typeface="+mn-lt"/>
                <a:ea typeface="+mn-ea"/>
                <a:cs typeface="+mn-cs"/>
              </a:rPr>
              <a:t>4</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β-MnO</a:t>
            </a:r>
            <a:r>
              <a:rPr lang="en-US" altLang="zh-CN" sz="1200" kern="1200" baseline="-250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和</a:t>
            </a:r>
            <a:r>
              <a:rPr lang="en-US" altLang="zh-CN" sz="1200" kern="1200" dirty="0" smtClean="0">
                <a:solidFill>
                  <a:schemeClr val="tx1"/>
                </a:solidFill>
                <a:effectLst/>
                <a:latin typeface="+mn-lt"/>
                <a:ea typeface="+mn-ea"/>
                <a:cs typeface="+mn-cs"/>
              </a:rPr>
              <a:t>β-Bi</a:t>
            </a:r>
            <a:r>
              <a:rPr lang="en-US" altLang="zh-CN" sz="1200" kern="1200" baseline="-25000" dirty="0" smtClean="0">
                <a:solidFill>
                  <a:schemeClr val="tx1"/>
                </a:solidFill>
                <a:effectLst/>
                <a:latin typeface="+mn-lt"/>
                <a:ea typeface="+mn-ea"/>
                <a:cs typeface="+mn-cs"/>
              </a:rPr>
              <a:t>2</a:t>
            </a:r>
            <a:r>
              <a:rPr lang="en-US" altLang="zh-CN" sz="1200" kern="1200" dirty="0" smtClean="0">
                <a:solidFill>
                  <a:schemeClr val="tx1"/>
                </a:solidFill>
                <a:effectLst/>
                <a:latin typeface="+mn-lt"/>
                <a:ea typeface="+mn-ea"/>
                <a:cs typeface="+mn-cs"/>
              </a:rPr>
              <a:t>O</a:t>
            </a:r>
            <a:r>
              <a:rPr lang="en-US" altLang="zh-CN" sz="1200" kern="1200" baseline="-25000" dirty="0" smtClean="0">
                <a:solidFill>
                  <a:schemeClr val="tx1"/>
                </a:solidFill>
                <a:effectLst/>
                <a:latin typeface="+mn-lt"/>
                <a:ea typeface="+mn-ea"/>
                <a:cs typeface="+mn-cs"/>
              </a:rPr>
              <a:t>3</a:t>
            </a:r>
            <a:r>
              <a:rPr lang="zh-CN" altLang="zh-CN" sz="1200" kern="1200" dirty="0" smtClean="0">
                <a:solidFill>
                  <a:schemeClr val="tx1"/>
                </a:solidFill>
                <a:effectLst/>
                <a:latin typeface="+mn-lt"/>
                <a:ea typeface="+mn-ea"/>
                <a:cs typeface="+mn-cs"/>
              </a:rPr>
              <a:t>的衍射吸收峰，表明制备的三相复合样品是</a:t>
            </a:r>
            <a:r>
              <a:rPr lang="en-US" altLang="zh-CN" sz="1200" kern="1200" dirty="0" smtClean="0">
                <a:solidFill>
                  <a:schemeClr val="tx1"/>
                </a:solidFill>
                <a:effectLst/>
                <a:latin typeface="+mn-lt"/>
                <a:ea typeface="+mn-ea"/>
                <a:cs typeface="+mn-cs"/>
              </a:rPr>
              <a:t>Mn</a:t>
            </a:r>
            <a:r>
              <a:rPr lang="en-US" altLang="zh-CN" sz="1200" kern="1200" baseline="-25000" dirty="0" smtClean="0">
                <a:solidFill>
                  <a:schemeClr val="tx1"/>
                </a:solidFill>
                <a:effectLst/>
                <a:latin typeface="+mn-lt"/>
                <a:ea typeface="+mn-ea"/>
                <a:cs typeface="+mn-cs"/>
              </a:rPr>
              <a:t>x</a:t>
            </a:r>
            <a:r>
              <a:rPr lang="en-US" altLang="zh-CN" sz="1200" kern="1200" dirty="0" smtClean="0">
                <a:solidFill>
                  <a:schemeClr val="tx1"/>
                </a:solidFill>
                <a:effectLst/>
                <a:latin typeface="+mn-lt"/>
                <a:ea typeface="+mn-ea"/>
                <a:cs typeface="+mn-cs"/>
              </a:rPr>
              <a:t>Zn</a:t>
            </a:r>
            <a:r>
              <a:rPr lang="en-US" altLang="zh-CN" sz="1200" kern="1200" baseline="-25000" dirty="0" smtClean="0">
                <a:solidFill>
                  <a:schemeClr val="tx1"/>
                </a:solidFill>
                <a:effectLst/>
                <a:latin typeface="+mn-lt"/>
                <a:ea typeface="+mn-ea"/>
                <a:cs typeface="+mn-cs"/>
              </a:rPr>
              <a:t>1-x</a:t>
            </a:r>
            <a:r>
              <a:rPr lang="en-US" altLang="zh-CN" sz="1200" kern="1200" dirty="0" smtClean="0">
                <a:solidFill>
                  <a:schemeClr val="tx1"/>
                </a:solidFill>
                <a:effectLst/>
                <a:latin typeface="+mn-lt"/>
                <a:ea typeface="+mn-ea"/>
                <a:cs typeface="+mn-cs"/>
              </a:rPr>
              <a:t>Fe</a:t>
            </a:r>
            <a:r>
              <a:rPr lang="en-US" altLang="zh-CN" sz="1200" kern="1200" baseline="-25000" dirty="0" smtClean="0">
                <a:solidFill>
                  <a:schemeClr val="tx1"/>
                </a:solidFill>
                <a:effectLst/>
                <a:latin typeface="+mn-lt"/>
                <a:ea typeface="+mn-ea"/>
                <a:cs typeface="+mn-cs"/>
              </a:rPr>
              <a:t>2</a:t>
            </a:r>
            <a:r>
              <a:rPr lang="en-US" altLang="zh-CN" sz="1200" kern="1200" dirty="0" smtClean="0">
                <a:solidFill>
                  <a:schemeClr val="tx1"/>
                </a:solidFill>
                <a:effectLst/>
                <a:latin typeface="+mn-lt"/>
                <a:ea typeface="+mn-ea"/>
                <a:cs typeface="+mn-cs"/>
              </a:rPr>
              <a:t>O</a:t>
            </a:r>
            <a:r>
              <a:rPr lang="en-US" altLang="zh-CN" sz="1200" kern="1200" baseline="-25000" dirty="0" smtClean="0">
                <a:solidFill>
                  <a:schemeClr val="tx1"/>
                </a:solidFill>
                <a:effectLst/>
                <a:latin typeface="+mn-lt"/>
                <a:ea typeface="+mn-ea"/>
                <a:cs typeface="+mn-cs"/>
              </a:rPr>
              <a:t>4</a:t>
            </a:r>
            <a:r>
              <a:rPr lang="en-US" altLang="zh-CN" sz="1200" kern="1200" dirty="0" smtClean="0">
                <a:solidFill>
                  <a:schemeClr val="tx1"/>
                </a:solidFill>
                <a:effectLst/>
                <a:latin typeface="+mn-lt"/>
                <a:ea typeface="+mn-ea"/>
                <a:cs typeface="+mn-cs"/>
              </a:rPr>
              <a:t>/β-MnO</a:t>
            </a:r>
            <a:r>
              <a:rPr lang="en-US" altLang="zh-CN" sz="1200" kern="1200" baseline="-25000" dirty="0" smtClean="0">
                <a:solidFill>
                  <a:schemeClr val="tx1"/>
                </a:solidFill>
                <a:effectLst/>
                <a:latin typeface="+mn-lt"/>
                <a:ea typeface="+mn-ea"/>
                <a:cs typeface="+mn-cs"/>
              </a:rPr>
              <a:t>2</a:t>
            </a:r>
            <a:r>
              <a:rPr lang="en-US" altLang="zh-CN" sz="1200" kern="1200" dirty="0" smtClean="0">
                <a:solidFill>
                  <a:schemeClr val="tx1"/>
                </a:solidFill>
                <a:effectLst/>
                <a:latin typeface="+mn-lt"/>
                <a:ea typeface="+mn-ea"/>
                <a:cs typeface="+mn-cs"/>
              </a:rPr>
              <a:t>/β-Bi</a:t>
            </a:r>
            <a:r>
              <a:rPr lang="en-US" altLang="zh-CN" sz="1200" kern="1200" baseline="-25000" dirty="0" smtClean="0">
                <a:solidFill>
                  <a:schemeClr val="tx1"/>
                </a:solidFill>
                <a:effectLst/>
                <a:latin typeface="+mn-lt"/>
                <a:ea typeface="+mn-ea"/>
                <a:cs typeface="+mn-cs"/>
              </a:rPr>
              <a:t>2</a:t>
            </a:r>
            <a:r>
              <a:rPr lang="en-US" altLang="zh-CN" sz="1200" kern="1200" dirty="0" smtClean="0">
                <a:solidFill>
                  <a:schemeClr val="tx1"/>
                </a:solidFill>
                <a:effectLst/>
                <a:latin typeface="+mn-lt"/>
                <a:ea typeface="+mn-ea"/>
                <a:cs typeface="+mn-cs"/>
              </a:rPr>
              <a:t>O</a:t>
            </a:r>
            <a:r>
              <a:rPr lang="en-US" altLang="zh-CN" sz="1200" kern="1200" baseline="-25000" dirty="0" smtClean="0">
                <a:solidFill>
                  <a:schemeClr val="tx1"/>
                </a:solidFill>
                <a:effectLst/>
                <a:latin typeface="+mn-lt"/>
                <a:ea typeface="+mn-ea"/>
                <a:cs typeface="+mn-cs"/>
              </a:rPr>
              <a:t>3</a:t>
            </a:r>
            <a:r>
              <a:rPr lang="zh-CN" altLang="zh-CN" sz="1200" kern="1200" dirty="0" smtClean="0">
                <a:solidFill>
                  <a:schemeClr val="tx1"/>
                </a:solidFill>
                <a:effectLst/>
                <a:latin typeface="+mn-lt"/>
                <a:ea typeface="+mn-ea"/>
                <a:cs typeface="+mn-cs"/>
              </a:rPr>
              <a:t>复合磁性光催化剂。</a:t>
            </a: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BEC051C7-EF6A-4327-AEFA-8BF63D2C4274}" type="slidenum">
              <a:rPr lang="zh-CN" altLang="en-US" smtClean="0"/>
              <a:t>25</a:t>
            </a:fld>
            <a:endParaRPr lang="zh-CN" altLang="en-US"/>
          </a:p>
        </p:txBody>
      </p:sp>
    </p:spTree>
    <p:extLst>
      <p:ext uri="{BB962C8B-B14F-4D97-AF65-F5344CB8AC3E}">
        <p14:creationId xmlns:p14="http://schemas.microsoft.com/office/powerpoint/2010/main" val="393130682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红外：左边从下到上依次是制备</a:t>
            </a:r>
            <a:r>
              <a:rPr lang="en-US" altLang="zh-CN" sz="1200" kern="1200" dirty="0" smtClean="0">
                <a:solidFill>
                  <a:schemeClr val="tx1"/>
                </a:solidFill>
                <a:effectLst/>
                <a:latin typeface="+mn-lt"/>
                <a:ea typeface="+mn-ea"/>
                <a:cs typeface="+mn-cs"/>
              </a:rPr>
              <a:t>β-Bi</a:t>
            </a:r>
            <a:r>
              <a:rPr lang="en-US" altLang="zh-CN" sz="1200" kern="1200" baseline="-25000" dirty="0" smtClean="0">
                <a:solidFill>
                  <a:schemeClr val="tx1"/>
                </a:solidFill>
                <a:effectLst/>
                <a:latin typeface="+mn-lt"/>
                <a:ea typeface="+mn-ea"/>
                <a:cs typeface="+mn-cs"/>
              </a:rPr>
              <a:t>2</a:t>
            </a:r>
            <a:r>
              <a:rPr lang="en-US" altLang="zh-CN" sz="1200" kern="1200" dirty="0" smtClean="0">
                <a:solidFill>
                  <a:schemeClr val="tx1"/>
                </a:solidFill>
                <a:effectLst/>
                <a:latin typeface="+mn-lt"/>
                <a:ea typeface="+mn-ea"/>
                <a:cs typeface="+mn-cs"/>
              </a:rPr>
              <a:t>O</a:t>
            </a:r>
            <a:r>
              <a:rPr lang="en-US" altLang="zh-CN" sz="1200" kern="1200" baseline="-25000" dirty="0" smtClean="0">
                <a:solidFill>
                  <a:schemeClr val="tx1"/>
                </a:solidFill>
                <a:effectLst/>
                <a:latin typeface="+mn-lt"/>
                <a:ea typeface="+mn-ea"/>
                <a:cs typeface="+mn-cs"/>
              </a:rPr>
              <a:t>3</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Mn</a:t>
            </a:r>
            <a:r>
              <a:rPr lang="en-US" altLang="zh-CN" sz="1200" kern="1200" baseline="-25000" dirty="0" smtClean="0">
                <a:solidFill>
                  <a:schemeClr val="tx1"/>
                </a:solidFill>
                <a:effectLst/>
                <a:latin typeface="+mn-lt"/>
                <a:ea typeface="+mn-ea"/>
                <a:cs typeface="+mn-cs"/>
              </a:rPr>
              <a:t>x</a:t>
            </a:r>
            <a:r>
              <a:rPr lang="en-US" altLang="zh-CN" sz="1200" kern="1200" dirty="0" smtClean="0">
                <a:solidFill>
                  <a:schemeClr val="tx1"/>
                </a:solidFill>
                <a:effectLst/>
                <a:latin typeface="+mn-lt"/>
                <a:ea typeface="+mn-ea"/>
                <a:cs typeface="+mn-cs"/>
              </a:rPr>
              <a:t>Zn</a:t>
            </a:r>
            <a:r>
              <a:rPr lang="en-US" altLang="zh-CN" sz="1200" kern="1200" baseline="-25000" dirty="0" smtClean="0">
                <a:solidFill>
                  <a:schemeClr val="tx1"/>
                </a:solidFill>
                <a:effectLst/>
                <a:latin typeface="+mn-lt"/>
                <a:ea typeface="+mn-ea"/>
                <a:cs typeface="+mn-cs"/>
              </a:rPr>
              <a:t>1-x</a:t>
            </a:r>
            <a:r>
              <a:rPr lang="en-US" altLang="zh-CN" sz="1200" kern="1200" dirty="0" smtClean="0">
                <a:solidFill>
                  <a:schemeClr val="tx1"/>
                </a:solidFill>
                <a:effectLst/>
                <a:latin typeface="+mn-lt"/>
                <a:ea typeface="+mn-ea"/>
                <a:cs typeface="+mn-cs"/>
              </a:rPr>
              <a:t>Fe</a:t>
            </a:r>
            <a:r>
              <a:rPr lang="en-US" altLang="zh-CN" sz="1200" kern="1200" baseline="-25000" dirty="0" smtClean="0">
                <a:solidFill>
                  <a:schemeClr val="tx1"/>
                </a:solidFill>
                <a:effectLst/>
                <a:latin typeface="+mn-lt"/>
                <a:ea typeface="+mn-ea"/>
                <a:cs typeface="+mn-cs"/>
              </a:rPr>
              <a:t>2</a:t>
            </a:r>
            <a:r>
              <a:rPr lang="en-US" altLang="zh-CN" sz="1200" kern="1200" dirty="0" smtClean="0">
                <a:solidFill>
                  <a:schemeClr val="tx1"/>
                </a:solidFill>
                <a:effectLst/>
                <a:latin typeface="+mn-lt"/>
                <a:ea typeface="+mn-ea"/>
                <a:cs typeface="+mn-cs"/>
              </a:rPr>
              <a:t>O</a:t>
            </a:r>
            <a:r>
              <a:rPr lang="en-US" altLang="zh-CN" sz="1200" kern="1200" baseline="-25000" dirty="0" smtClean="0">
                <a:solidFill>
                  <a:schemeClr val="tx1"/>
                </a:solidFill>
                <a:effectLst/>
                <a:latin typeface="+mn-lt"/>
                <a:ea typeface="+mn-ea"/>
                <a:cs typeface="+mn-cs"/>
              </a:rPr>
              <a:t>4</a:t>
            </a:r>
            <a:r>
              <a:rPr lang="en-US" altLang="zh-CN" sz="1200" kern="1200" dirty="0" smtClean="0">
                <a:solidFill>
                  <a:schemeClr val="tx1"/>
                </a:solidFill>
                <a:effectLst/>
                <a:latin typeface="+mn-lt"/>
                <a:ea typeface="+mn-ea"/>
                <a:cs typeface="+mn-cs"/>
              </a:rPr>
              <a:t>/β-Bi</a:t>
            </a:r>
            <a:r>
              <a:rPr lang="en-US" altLang="zh-CN" sz="1200" kern="1200" baseline="-25000" dirty="0" smtClean="0">
                <a:solidFill>
                  <a:schemeClr val="tx1"/>
                </a:solidFill>
                <a:effectLst/>
                <a:latin typeface="+mn-lt"/>
                <a:ea typeface="+mn-ea"/>
                <a:cs typeface="+mn-cs"/>
              </a:rPr>
              <a:t>2</a:t>
            </a:r>
            <a:r>
              <a:rPr lang="en-US" altLang="zh-CN" sz="1200" kern="1200" dirty="0" smtClean="0">
                <a:solidFill>
                  <a:schemeClr val="tx1"/>
                </a:solidFill>
                <a:effectLst/>
                <a:latin typeface="+mn-lt"/>
                <a:ea typeface="+mn-ea"/>
                <a:cs typeface="+mn-cs"/>
              </a:rPr>
              <a:t>O</a:t>
            </a:r>
            <a:r>
              <a:rPr lang="en-US" altLang="zh-CN" sz="1200" kern="1200" baseline="-25000" dirty="0" smtClean="0">
                <a:solidFill>
                  <a:schemeClr val="tx1"/>
                </a:solidFill>
                <a:effectLst/>
                <a:latin typeface="+mn-lt"/>
                <a:ea typeface="+mn-ea"/>
                <a:cs typeface="+mn-cs"/>
              </a:rPr>
              <a:t>3</a:t>
            </a:r>
            <a:r>
              <a:rPr lang="zh-CN" altLang="zh-CN" sz="1200" kern="1200" dirty="0" smtClean="0">
                <a:solidFill>
                  <a:schemeClr val="tx1"/>
                </a:solidFill>
                <a:effectLst/>
                <a:latin typeface="+mn-lt"/>
                <a:ea typeface="+mn-ea"/>
                <a:cs typeface="+mn-cs"/>
              </a:rPr>
              <a:t>和</a:t>
            </a:r>
            <a:r>
              <a:rPr lang="en-US" altLang="zh-CN" sz="1200" kern="1200" dirty="0" smtClean="0">
                <a:solidFill>
                  <a:schemeClr val="tx1"/>
                </a:solidFill>
                <a:effectLst/>
                <a:latin typeface="+mn-lt"/>
                <a:ea typeface="+mn-ea"/>
                <a:cs typeface="+mn-cs"/>
              </a:rPr>
              <a:t>Mn</a:t>
            </a:r>
            <a:r>
              <a:rPr lang="en-US" altLang="zh-CN" sz="1200" kern="1200" baseline="-25000" dirty="0" smtClean="0">
                <a:solidFill>
                  <a:schemeClr val="tx1"/>
                </a:solidFill>
                <a:effectLst/>
                <a:latin typeface="+mn-lt"/>
                <a:ea typeface="+mn-ea"/>
                <a:cs typeface="+mn-cs"/>
              </a:rPr>
              <a:t>x</a:t>
            </a:r>
            <a:r>
              <a:rPr lang="en-US" altLang="zh-CN" sz="1200" kern="1200" dirty="0" smtClean="0">
                <a:solidFill>
                  <a:schemeClr val="tx1"/>
                </a:solidFill>
                <a:effectLst/>
                <a:latin typeface="+mn-lt"/>
                <a:ea typeface="+mn-ea"/>
                <a:cs typeface="+mn-cs"/>
              </a:rPr>
              <a:t>Zn</a:t>
            </a:r>
            <a:r>
              <a:rPr lang="en-US" altLang="zh-CN" sz="1200" kern="1200" baseline="-25000" dirty="0" smtClean="0">
                <a:solidFill>
                  <a:schemeClr val="tx1"/>
                </a:solidFill>
                <a:effectLst/>
                <a:latin typeface="+mn-lt"/>
                <a:ea typeface="+mn-ea"/>
                <a:cs typeface="+mn-cs"/>
              </a:rPr>
              <a:t>1-x</a:t>
            </a:r>
            <a:r>
              <a:rPr lang="en-US" altLang="zh-CN" sz="1200" kern="1200" dirty="0" smtClean="0">
                <a:solidFill>
                  <a:schemeClr val="tx1"/>
                </a:solidFill>
                <a:effectLst/>
                <a:latin typeface="+mn-lt"/>
                <a:ea typeface="+mn-ea"/>
                <a:cs typeface="+mn-cs"/>
              </a:rPr>
              <a:t>Fe</a:t>
            </a:r>
            <a:r>
              <a:rPr lang="en-US" altLang="zh-CN" sz="1200" kern="1200" baseline="-25000" dirty="0" smtClean="0">
                <a:solidFill>
                  <a:schemeClr val="tx1"/>
                </a:solidFill>
                <a:effectLst/>
                <a:latin typeface="+mn-lt"/>
                <a:ea typeface="+mn-ea"/>
                <a:cs typeface="+mn-cs"/>
              </a:rPr>
              <a:t>2</a:t>
            </a:r>
            <a:r>
              <a:rPr lang="en-US" altLang="zh-CN" sz="1200" kern="1200" dirty="0" smtClean="0">
                <a:solidFill>
                  <a:schemeClr val="tx1"/>
                </a:solidFill>
                <a:effectLst/>
                <a:latin typeface="+mn-lt"/>
                <a:ea typeface="+mn-ea"/>
                <a:cs typeface="+mn-cs"/>
              </a:rPr>
              <a:t>O</a:t>
            </a:r>
            <a:r>
              <a:rPr lang="en-US" altLang="zh-CN" sz="1200" kern="1200" baseline="-25000" dirty="0" smtClean="0">
                <a:solidFill>
                  <a:schemeClr val="tx1"/>
                </a:solidFill>
                <a:effectLst/>
                <a:latin typeface="+mn-lt"/>
                <a:ea typeface="+mn-ea"/>
                <a:cs typeface="+mn-cs"/>
              </a:rPr>
              <a:t>4</a:t>
            </a:r>
            <a:r>
              <a:rPr lang="en-US" altLang="zh-CN" sz="1200" kern="1200" dirty="0" smtClean="0">
                <a:solidFill>
                  <a:schemeClr val="tx1"/>
                </a:solidFill>
                <a:effectLst/>
                <a:latin typeface="+mn-lt"/>
                <a:ea typeface="+mn-ea"/>
                <a:cs typeface="+mn-cs"/>
              </a:rPr>
              <a:t>/β-MnO</a:t>
            </a:r>
            <a:r>
              <a:rPr lang="en-US" altLang="zh-CN" sz="1200" kern="1200" baseline="-25000" dirty="0" smtClean="0">
                <a:solidFill>
                  <a:schemeClr val="tx1"/>
                </a:solidFill>
                <a:effectLst/>
                <a:latin typeface="+mn-lt"/>
                <a:ea typeface="+mn-ea"/>
                <a:cs typeface="+mn-cs"/>
              </a:rPr>
              <a:t>2</a:t>
            </a:r>
            <a:r>
              <a:rPr lang="en-US" altLang="zh-CN" sz="1200" kern="1200" dirty="0" smtClean="0">
                <a:solidFill>
                  <a:schemeClr val="tx1"/>
                </a:solidFill>
                <a:effectLst/>
                <a:latin typeface="+mn-lt"/>
                <a:ea typeface="+mn-ea"/>
                <a:cs typeface="+mn-cs"/>
              </a:rPr>
              <a:t>/β-Bi</a:t>
            </a:r>
            <a:r>
              <a:rPr lang="en-US" altLang="zh-CN" sz="1200" kern="1200" baseline="-25000" dirty="0" smtClean="0">
                <a:solidFill>
                  <a:schemeClr val="tx1"/>
                </a:solidFill>
                <a:effectLst/>
                <a:latin typeface="+mn-lt"/>
                <a:ea typeface="+mn-ea"/>
                <a:cs typeface="+mn-cs"/>
              </a:rPr>
              <a:t>2</a:t>
            </a:r>
            <a:r>
              <a:rPr lang="en-US" altLang="zh-CN" sz="1200" kern="1200" dirty="0" smtClean="0">
                <a:solidFill>
                  <a:schemeClr val="tx1"/>
                </a:solidFill>
                <a:effectLst/>
                <a:latin typeface="+mn-lt"/>
                <a:ea typeface="+mn-ea"/>
                <a:cs typeface="+mn-cs"/>
              </a:rPr>
              <a:t>O</a:t>
            </a:r>
            <a:r>
              <a:rPr lang="en-US" altLang="zh-CN" sz="1200" kern="1200" baseline="-25000" dirty="0" smtClean="0">
                <a:solidFill>
                  <a:schemeClr val="tx1"/>
                </a:solidFill>
                <a:effectLst/>
                <a:latin typeface="+mn-lt"/>
                <a:ea typeface="+mn-ea"/>
                <a:cs typeface="+mn-cs"/>
              </a:rPr>
              <a:t>3</a:t>
            </a:r>
            <a:r>
              <a:rPr lang="zh-CN" altLang="zh-CN" sz="1200" kern="1200" dirty="0" smtClean="0">
                <a:solidFill>
                  <a:schemeClr val="tx1"/>
                </a:solidFill>
                <a:effectLst/>
                <a:latin typeface="+mn-lt"/>
                <a:ea typeface="+mn-ea"/>
                <a:cs typeface="+mn-cs"/>
              </a:rPr>
              <a:t>样品的红外图谱，可以看出，三相复合样品在波数为</a:t>
            </a:r>
            <a:r>
              <a:rPr lang="en-US" altLang="zh-CN" sz="1200" kern="1200" dirty="0" smtClean="0">
                <a:solidFill>
                  <a:schemeClr val="tx1"/>
                </a:solidFill>
                <a:effectLst/>
                <a:latin typeface="+mn-lt"/>
                <a:ea typeface="+mn-ea"/>
                <a:cs typeface="+mn-cs"/>
              </a:rPr>
              <a:t>520.6cm</a:t>
            </a:r>
            <a:r>
              <a:rPr lang="en-US" altLang="zh-CN" sz="1200" kern="1200" baseline="300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845.4cm</a:t>
            </a:r>
            <a:r>
              <a:rPr lang="en-US" altLang="zh-CN" sz="1200" kern="1200" baseline="300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1382.7cm</a:t>
            </a:r>
            <a:r>
              <a:rPr lang="en-US" altLang="zh-CN" sz="1200" kern="1200" baseline="300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附近的吸收峰属于</a:t>
            </a:r>
            <a:r>
              <a:rPr lang="en-US" altLang="zh-CN" sz="1200" kern="1200" dirty="0" smtClean="0">
                <a:solidFill>
                  <a:schemeClr val="tx1"/>
                </a:solidFill>
                <a:effectLst/>
                <a:latin typeface="+mn-lt"/>
                <a:ea typeface="+mn-ea"/>
                <a:cs typeface="+mn-cs"/>
              </a:rPr>
              <a:t>Bi–O</a:t>
            </a:r>
            <a:r>
              <a:rPr lang="zh-CN" altLang="zh-CN" sz="1200" kern="1200" dirty="0" smtClean="0">
                <a:solidFill>
                  <a:schemeClr val="tx1"/>
                </a:solidFill>
                <a:effectLst/>
                <a:latin typeface="+mn-lt"/>
                <a:ea typeface="+mn-ea"/>
                <a:cs typeface="+mn-cs"/>
              </a:rPr>
              <a:t>键振动峰，</a:t>
            </a:r>
            <a:r>
              <a:rPr lang="en-US" altLang="zh-CN" sz="1200" kern="1200" dirty="0" smtClean="0">
                <a:solidFill>
                  <a:schemeClr val="tx1"/>
                </a:solidFill>
                <a:effectLst/>
                <a:latin typeface="+mn-lt"/>
                <a:ea typeface="+mn-ea"/>
                <a:cs typeface="+mn-cs"/>
              </a:rPr>
              <a:t>471.5cm</a:t>
            </a:r>
            <a:r>
              <a:rPr lang="en-US" altLang="zh-CN" sz="1200" kern="1200" baseline="300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附近的吸收峰属于</a:t>
            </a:r>
            <a:r>
              <a:rPr lang="en-US" altLang="zh-CN" sz="1200" kern="1200" dirty="0" err="1" smtClean="0">
                <a:solidFill>
                  <a:schemeClr val="tx1"/>
                </a:solidFill>
                <a:effectLst/>
                <a:latin typeface="+mn-lt"/>
                <a:ea typeface="+mn-ea"/>
                <a:cs typeface="+mn-cs"/>
              </a:rPr>
              <a:t>Mn</a:t>
            </a:r>
            <a:r>
              <a:rPr lang="en-US" altLang="zh-CN" sz="1200" kern="1200" dirty="0" smtClean="0">
                <a:solidFill>
                  <a:schemeClr val="tx1"/>
                </a:solidFill>
                <a:effectLst/>
                <a:latin typeface="+mn-lt"/>
                <a:ea typeface="+mn-ea"/>
                <a:cs typeface="+mn-cs"/>
              </a:rPr>
              <a:t>–O</a:t>
            </a:r>
            <a:r>
              <a:rPr lang="zh-CN" altLang="zh-CN" sz="1200" kern="1200" dirty="0" smtClean="0">
                <a:solidFill>
                  <a:schemeClr val="tx1"/>
                </a:solidFill>
                <a:effectLst/>
                <a:latin typeface="+mn-lt"/>
                <a:ea typeface="+mn-ea"/>
                <a:cs typeface="+mn-cs"/>
              </a:rPr>
              <a:t>键振动峰，</a:t>
            </a:r>
            <a:r>
              <a:rPr lang="en-US" altLang="zh-CN" sz="1200" kern="1200" dirty="0" smtClean="0">
                <a:solidFill>
                  <a:schemeClr val="tx1"/>
                </a:solidFill>
                <a:effectLst/>
                <a:latin typeface="+mn-lt"/>
                <a:ea typeface="+mn-ea"/>
                <a:cs typeface="+mn-cs"/>
              </a:rPr>
              <a:t>539.0cm</a:t>
            </a:r>
            <a:r>
              <a:rPr lang="en-US" altLang="zh-CN" sz="1200" kern="1200" baseline="300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593.9cm</a:t>
            </a:r>
            <a:r>
              <a:rPr lang="en-US" altLang="zh-CN" sz="1200" kern="1200" baseline="300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的吸收峰属于</a:t>
            </a:r>
            <a:r>
              <a:rPr lang="en-US" altLang="zh-CN" sz="1200" kern="1200" dirty="0" smtClean="0">
                <a:solidFill>
                  <a:schemeClr val="tx1"/>
                </a:solidFill>
                <a:effectLst/>
                <a:latin typeface="+mn-lt"/>
                <a:ea typeface="+mn-ea"/>
                <a:cs typeface="+mn-cs"/>
              </a:rPr>
              <a:t>Mn</a:t>
            </a:r>
            <a:r>
              <a:rPr lang="en-US" altLang="zh-CN" sz="1200" kern="1200" baseline="-25000" dirty="0" smtClean="0">
                <a:solidFill>
                  <a:schemeClr val="tx1"/>
                </a:solidFill>
                <a:effectLst/>
                <a:latin typeface="+mn-lt"/>
                <a:ea typeface="+mn-ea"/>
                <a:cs typeface="+mn-cs"/>
              </a:rPr>
              <a:t>x</a:t>
            </a:r>
            <a:r>
              <a:rPr lang="en-US" altLang="zh-CN" sz="1200" kern="1200" dirty="0" smtClean="0">
                <a:solidFill>
                  <a:schemeClr val="tx1"/>
                </a:solidFill>
                <a:effectLst/>
                <a:latin typeface="+mn-lt"/>
                <a:ea typeface="+mn-ea"/>
                <a:cs typeface="+mn-cs"/>
              </a:rPr>
              <a:t>Zn</a:t>
            </a:r>
            <a:r>
              <a:rPr lang="en-US" altLang="zh-CN" sz="1200" kern="1200" baseline="-25000" dirty="0" smtClean="0">
                <a:solidFill>
                  <a:schemeClr val="tx1"/>
                </a:solidFill>
                <a:effectLst/>
                <a:latin typeface="+mn-lt"/>
                <a:ea typeface="+mn-ea"/>
                <a:cs typeface="+mn-cs"/>
              </a:rPr>
              <a:t>1-x</a:t>
            </a:r>
            <a:r>
              <a:rPr lang="en-US" altLang="zh-CN" sz="1200" kern="1200" dirty="0" smtClean="0">
                <a:solidFill>
                  <a:schemeClr val="tx1"/>
                </a:solidFill>
                <a:effectLst/>
                <a:latin typeface="+mn-lt"/>
                <a:ea typeface="+mn-ea"/>
                <a:cs typeface="+mn-cs"/>
              </a:rPr>
              <a:t>Fe</a:t>
            </a:r>
            <a:r>
              <a:rPr lang="en-US" altLang="zh-CN" sz="1200" kern="1200" baseline="-25000" dirty="0" smtClean="0">
                <a:solidFill>
                  <a:schemeClr val="tx1"/>
                </a:solidFill>
                <a:effectLst/>
                <a:latin typeface="+mn-lt"/>
                <a:ea typeface="+mn-ea"/>
                <a:cs typeface="+mn-cs"/>
              </a:rPr>
              <a:t>2</a:t>
            </a:r>
            <a:r>
              <a:rPr lang="en-US" altLang="zh-CN" sz="1200" kern="1200" dirty="0" smtClean="0">
                <a:solidFill>
                  <a:schemeClr val="tx1"/>
                </a:solidFill>
                <a:effectLst/>
                <a:latin typeface="+mn-lt"/>
                <a:ea typeface="+mn-ea"/>
                <a:cs typeface="+mn-cs"/>
              </a:rPr>
              <a:t>O</a:t>
            </a:r>
            <a:r>
              <a:rPr lang="en-US" altLang="zh-CN" sz="1200" kern="1200" baseline="-25000" dirty="0" smtClean="0">
                <a:solidFill>
                  <a:schemeClr val="tx1"/>
                </a:solidFill>
                <a:effectLst/>
                <a:latin typeface="+mn-lt"/>
                <a:ea typeface="+mn-ea"/>
                <a:cs typeface="+mn-cs"/>
              </a:rPr>
              <a:t>4</a:t>
            </a:r>
            <a:r>
              <a:rPr lang="zh-CN" altLang="zh-CN" sz="1200" kern="1200" dirty="0" smtClean="0">
                <a:solidFill>
                  <a:schemeClr val="tx1"/>
                </a:solidFill>
                <a:effectLst/>
                <a:latin typeface="+mn-lt"/>
                <a:ea typeface="+mn-ea"/>
                <a:cs typeface="+mn-cs"/>
              </a:rPr>
              <a:t>的振动吸收峰，进一步证明</a:t>
            </a:r>
            <a:r>
              <a:rPr lang="en-US" altLang="zh-CN" sz="1200" kern="1200" dirty="0" smtClean="0">
                <a:solidFill>
                  <a:schemeClr val="tx1"/>
                </a:solidFill>
                <a:effectLst/>
                <a:latin typeface="+mn-lt"/>
                <a:ea typeface="+mn-ea"/>
                <a:cs typeface="+mn-cs"/>
              </a:rPr>
              <a:t>Mn</a:t>
            </a:r>
            <a:r>
              <a:rPr lang="en-US" altLang="zh-CN" sz="1200" kern="1200" baseline="-25000" dirty="0" smtClean="0">
                <a:solidFill>
                  <a:schemeClr val="tx1"/>
                </a:solidFill>
                <a:effectLst/>
                <a:latin typeface="+mn-lt"/>
                <a:ea typeface="+mn-ea"/>
                <a:cs typeface="+mn-cs"/>
              </a:rPr>
              <a:t>x</a:t>
            </a:r>
            <a:r>
              <a:rPr lang="en-US" altLang="zh-CN" sz="1200" kern="1200" dirty="0" smtClean="0">
                <a:solidFill>
                  <a:schemeClr val="tx1"/>
                </a:solidFill>
                <a:effectLst/>
                <a:latin typeface="+mn-lt"/>
                <a:ea typeface="+mn-ea"/>
                <a:cs typeface="+mn-cs"/>
              </a:rPr>
              <a:t>Zn</a:t>
            </a:r>
            <a:r>
              <a:rPr lang="en-US" altLang="zh-CN" sz="1200" kern="1200" baseline="-25000" dirty="0" smtClean="0">
                <a:solidFill>
                  <a:schemeClr val="tx1"/>
                </a:solidFill>
                <a:effectLst/>
                <a:latin typeface="+mn-lt"/>
                <a:ea typeface="+mn-ea"/>
                <a:cs typeface="+mn-cs"/>
              </a:rPr>
              <a:t>1-x</a:t>
            </a:r>
            <a:r>
              <a:rPr lang="en-US" altLang="zh-CN" sz="1200" kern="1200" dirty="0" smtClean="0">
                <a:solidFill>
                  <a:schemeClr val="tx1"/>
                </a:solidFill>
                <a:effectLst/>
                <a:latin typeface="+mn-lt"/>
                <a:ea typeface="+mn-ea"/>
                <a:cs typeface="+mn-cs"/>
              </a:rPr>
              <a:t>Fe</a:t>
            </a:r>
            <a:r>
              <a:rPr lang="en-US" altLang="zh-CN" sz="1200" kern="1200" baseline="-25000" dirty="0" smtClean="0">
                <a:solidFill>
                  <a:schemeClr val="tx1"/>
                </a:solidFill>
                <a:effectLst/>
                <a:latin typeface="+mn-lt"/>
                <a:ea typeface="+mn-ea"/>
                <a:cs typeface="+mn-cs"/>
              </a:rPr>
              <a:t>2</a:t>
            </a:r>
            <a:r>
              <a:rPr lang="en-US" altLang="zh-CN" sz="1200" kern="1200" dirty="0" smtClean="0">
                <a:solidFill>
                  <a:schemeClr val="tx1"/>
                </a:solidFill>
                <a:effectLst/>
                <a:latin typeface="+mn-lt"/>
                <a:ea typeface="+mn-ea"/>
                <a:cs typeface="+mn-cs"/>
              </a:rPr>
              <a:t>O</a:t>
            </a:r>
            <a:r>
              <a:rPr lang="en-US" altLang="zh-CN" sz="1200" kern="1200" baseline="-25000" dirty="0" smtClean="0">
                <a:solidFill>
                  <a:schemeClr val="tx1"/>
                </a:solidFill>
                <a:effectLst/>
                <a:latin typeface="+mn-lt"/>
                <a:ea typeface="+mn-ea"/>
                <a:cs typeface="+mn-cs"/>
              </a:rPr>
              <a:t>4</a:t>
            </a:r>
            <a:r>
              <a:rPr lang="en-US" altLang="zh-CN" sz="1200" kern="1200" dirty="0" smtClean="0">
                <a:solidFill>
                  <a:schemeClr val="tx1"/>
                </a:solidFill>
                <a:effectLst/>
                <a:latin typeface="+mn-lt"/>
                <a:ea typeface="+mn-ea"/>
                <a:cs typeface="+mn-cs"/>
              </a:rPr>
              <a:t>/β-MnO</a:t>
            </a:r>
            <a:r>
              <a:rPr lang="en-US" altLang="zh-CN" sz="1200" kern="1200" baseline="-25000" dirty="0" smtClean="0">
                <a:solidFill>
                  <a:schemeClr val="tx1"/>
                </a:solidFill>
                <a:effectLst/>
                <a:latin typeface="+mn-lt"/>
                <a:ea typeface="+mn-ea"/>
                <a:cs typeface="+mn-cs"/>
              </a:rPr>
              <a:t>2</a:t>
            </a:r>
            <a:r>
              <a:rPr lang="en-US" altLang="zh-CN" sz="1200" kern="1200" dirty="0" smtClean="0">
                <a:solidFill>
                  <a:schemeClr val="tx1"/>
                </a:solidFill>
                <a:effectLst/>
                <a:latin typeface="+mn-lt"/>
                <a:ea typeface="+mn-ea"/>
                <a:cs typeface="+mn-cs"/>
              </a:rPr>
              <a:t>/β-Bi</a:t>
            </a:r>
            <a:r>
              <a:rPr lang="en-US" altLang="zh-CN" sz="1200" kern="1200" baseline="-25000" dirty="0" smtClean="0">
                <a:solidFill>
                  <a:schemeClr val="tx1"/>
                </a:solidFill>
                <a:effectLst/>
                <a:latin typeface="+mn-lt"/>
                <a:ea typeface="+mn-ea"/>
                <a:cs typeface="+mn-cs"/>
              </a:rPr>
              <a:t>2</a:t>
            </a:r>
            <a:r>
              <a:rPr lang="en-US" altLang="zh-CN" sz="1200" kern="1200" dirty="0" smtClean="0">
                <a:solidFill>
                  <a:schemeClr val="tx1"/>
                </a:solidFill>
                <a:effectLst/>
                <a:latin typeface="+mn-lt"/>
                <a:ea typeface="+mn-ea"/>
                <a:cs typeface="+mn-cs"/>
              </a:rPr>
              <a:t>O</a:t>
            </a:r>
            <a:r>
              <a:rPr lang="en-US" altLang="zh-CN" sz="1200" kern="1200" baseline="-25000" dirty="0" smtClean="0">
                <a:solidFill>
                  <a:schemeClr val="tx1"/>
                </a:solidFill>
                <a:effectLst/>
                <a:latin typeface="+mn-lt"/>
                <a:ea typeface="+mn-ea"/>
                <a:cs typeface="+mn-cs"/>
              </a:rPr>
              <a:t>3</a:t>
            </a:r>
            <a:r>
              <a:rPr lang="zh-CN" altLang="zh-CN" sz="1200" kern="1200" dirty="0" smtClean="0">
                <a:solidFill>
                  <a:schemeClr val="tx1"/>
                </a:solidFill>
                <a:effectLst/>
                <a:latin typeface="+mn-lt"/>
                <a:ea typeface="+mn-ea"/>
                <a:cs typeface="+mn-cs"/>
              </a:rPr>
              <a:t>已经成功制备。</a:t>
            </a: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BEC051C7-EF6A-4327-AEFA-8BF63D2C4274}" type="slidenum">
              <a:rPr lang="zh-CN" altLang="en-US" smtClean="0"/>
              <a:t>26</a:t>
            </a:fld>
            <a:endParaRPr lang="zh-CN" altLang="en-US"/>
          </a:p>
        </p:txBody>
      </p:sp>
    </p:spTree>
    <p:extLst>
      <p:ext uri="{BB962C8B-B14F-4D97-AF65-F5344CB8AC3E}">
        <p14:creationId xmlns:p14="http://schemas.microsoft.com/office/powerpoint/2010/main" val="191156177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扫描电镜：</a:t>
            </a:r>
            <a:r>
              <a:rPr lang="en-US" altLang="zh-CN" sz="1200" kern="1200" dirty="0" smtClean="0">
                <a:solidFill>
                  <a:schemeClr val="tx1"/>
                </a:solidFill>
                <a:effectLst/>
                <a:latin typeface="+mn-lt"/>
                <a:ea typeface="+mn-ea"/>
                <a:cs typeface="+mn-cs"/>
              </a:rPr>
              <a:t>a</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b</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c</a:t>
            </a:r>
            <a:r>
              <a:rPr lang="zh-CN" altLang="zh-CN" sz="1200" kern="1200" dirty="0" smtClean="0">
                <a:solidFill>
                  <a:schemeClr val="tx1"/>
                </a:solidFill>
                <a:effectLst/>
                <a:latin typeface="+mn-lt"/>
                <a:ea typeface="+mn-ea"/>
                <a:cs typeface="+mn-cs"/>
              </a:rPr>
              <a:t>依次是制备的</a:t>
            </a:r>
            <a:r>
              <a:rPr lang="en-US" altLang="zh-CN" sz="1200" kern="1200" dirty="0" smtClean="0">
                <a:solidFill>
                  <a:schemeClr val="tx1"/>
                </a:solidFill>
                <a:effectLst/>
                <a:latin typeface="+mn-lt"/>
                <a:ea typeface="+mn-ea"/>
                <a:cs typeface="+mn-cs"/>
              </a:rPr>
              <a:t>β-Bi</a:t>
            </a:r>
            <a:r>
              <a:rPr lang="en-US" altLang="zh-CN" sz="1200" kern="1200" baseline="-25000" dirty="0" smtClean="0">
                <a:solidFill>
                  <a:schemeClr val="tx1"/>
                </a:solidFill>
                <a:effectLst/>
                <a:latin typeface="+mn-lt"/>
                <a:ea typeface="+mn-ea"/>
                <a:cs typeface="+mn-cs"/>
              </a:rPr>
              <a:t>2</a:t>
            </a:r>
            <a:r>
              <a:rPr lang="en-US" altLang="zh-CN" sz="1200" kern="1200" dirty="0" smtClean="0">
                <a:solidFill>
                  <a:schemeClr val="tx1"/>
                </a:solidFill>
                <a:effectLst/>
                <a:latin typeface="+mn-lt"/>
                <a:ea typeface="+mn-ea"/>
                <a:cs typeface="+mn-cs"/>
              </a:rPr>
              <a:t>O</a:t>
            </a:r>
            <a:r>
              <a:rPr lang="en-US" altLang="zh-CN" sz="1200" kern="1200" baseline="-25000" dirty="0" smtClean="0">
                <a:solidFill>
                  <a:schemeClr val="tx1"/>
                </a:solidFill>
                <a:effectLst/>
                <a:latin typeface="+mn-lt"/>
                <a:ea typeface="+mn-ea"/>
                <a:cs typeface="+mn-cs"/>
              </a:rPr>
              <a:t>3</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β-MnO</a:t>
            </a:r>
            <a:r>
              <a:rPr lang="en-US" altLang="zh-CN" sz="1200" kern="1200" baseline="-250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和</a:t>
            </a:r>
            <a:r>
              <a:rPr lang="en-US" altLang="zh-CN" sz="1200" kern="1200" dirty="0" smtClean="0">
                <a:solidFill>
                  <a:schemeClr val="tx1"/>
                </a:solidFill>
                <a:effectLst/>
                <a:latin typeface="+mn-lt"/>
                <a:ea typeface="+mn-ea"/>
                <a:cs typeface="+mn-cs"/>
              </a:rPr>
              <a:t>Mn</a:t>
            </a:r>
            <a:r>
              <a:rPr lang="en-US" altLang="zh-CN" sz="1200" kern="1200" baseline="-25000" dirty="0" smtClean="0">
                <a:solidFill>
                  <a:schemeClr val="tx1"/>
                </a:solidFill>
                <a:effectLst/>
                <a:latin typeface="+mn-lt"/>
                <a:ea typeface="+mn-ea"/>
                <a:cs typeface="+mn-cs"/>
              </a:rPr>
              <a:t>x</a:t>
            </a:r>
            <a:r>
              <a:rPr lang="en-US" altLang="zh-CN" sz="1200" kern="1200" dirty="0" smtClean="0">
                <a:solidFill>
                  <a:schemeClr val="tx1"/>
                </a:solidFill>
                <a:effectLst/>
                <a:latin typeface="+mn-lt"/>
                <a:ea typeface="+mn-ea"/>
                <a:cs typeface="+mn-cs"/>
              </a:rPr>
              <a:t>Zn</a:t>
            </a:r>
            <a:r>
              <a:rPr lang="en-US" altLang="zh-CN" sz="1200" kern="1200" baseline="-25000" dirty="0" smtClean="0">
                <a:solidFill>
                  <a:schemeClr val="tx1"/>
                </a:solidFill>
                <a:effectLst/>
                <a:latin typeface="+mn-lt"/>
                <a:ea typeface="+mn-ea"/>
                <a:cs typeface="+mn-cs"/>
              </a:rPr>
              <a:t>1-x</a:t>
            </a:r>
            <a:r>
              <a:rPr lang="en-US" altLang="zh-CN" sz="1200" kern="1200" dirty="0" smtClean="0">
                <a:solidFill>
                  <a:schemeClr val="tx1"/>
                </a:solidFill>
                <a:effectLst/>
                <a:latin typeface="+mn-lt"/>
                <a:ea typeface="+mn-ea"/>
                <a:cs typeface="+mn-cs"/>
              </a:rPr>
              <a:t>Fe</a:t>
            </a:r>
            <a:r>
              <a:rPr lang="en-US" altLang="zh-CN" sz="1200" kern="1200" baseline="-25000" dirty="0" smtClean="0">
                <a:solidFill>
                  <a:schemeClr val="tx1"/>
                </a:solidFill>
                <a:effectLst/>
                <a:latin typeface="+mn-lt"/>
                <a:ea typeface="+mn-ea"/>
                <a:cs typeface="+mn-cs"/>
              </a:rPr>
              <a:t>2</a:t>
            </a:r>
            <a:r>
              <a:rPr lang="en-US" altLang="zh-CN" sz="1200" kern="1200" dirty="0" smtClean="0">
                <a:solidFill>
                  <a:schemeClr val="tx1"/>
                </a:solidFill>
                <a:effectLst/>
                <a:latin typeface="+mn-lt"/>
                <a:ea typeface="+mn-ea"/>
                <a:cs typeface="+mn-cs"/>
              </a:rPr>
              <a:t>O</a:t>
            </a:r>
            <a:r>
              <a:rPr lang="en-US" altLang="zh-CN" sz="1200" kern="1200" baseline="-25000" dirty="0" smtClean="0">
                <a:solidFill>
                  <a:schemeClr val="tx1"/>
                </a:solidFill>
                <a:effectLst/>
                <a:latin typeface="+mn-lt"/>
                <a:ea typeface="+mn-ea"/>
                <a:cs typeface="+mn-cs"/>
              </a:rPr>
              <a:t>4</a:t>
            </a:r>
            <a:r>
              <a:rPr lang="zh-CN" altLang="zh-CN" sz="1200" kern="1200" dirty="0" smtClean="0">
                <a:solidFill>
                  <a:schemeClr val="tx1"/>
                </a:solidFill>
                <a:effectLst/>
                <a:latin typeface="+mn-lt"/>
                <a:ea typeface="+mn-ea"/>
                <a:cs typeface="+mn-cs"/>
              </a:rPr>
              <a:t>的扫描电镜图，可以看出</a:t>
            </a:r>
            <a:r>
              <a:rPr lang="en-US" altLang="zh-CN" sz="1200" kern="1200" dirty="0" smtClean="0">
                <a:solidFill>
                  <a:schemeClr val="tx1"/>
                </a:solidFill>
                <a:effectLst/>
                <a:latin typeface="+mn-lt"/>
                <a:ea typeface="+mn-ea"/>
                <a:cs typeface="+mn-cs"/>
              </a:rPr>
              <a:t>β-Bi</a:t>
            </a:r>
            <a:r>
              <a:rPr lang="en-US" altLang="zh-CN" sz="1200" kern="1200" baseline="-25000" dirty="0" smtClean="0">
                <a:solidFill>
                  <a:schemeClr val="tx1"/>
                </a:solidFill>
                <a:effectLst/>
                <a:latin typeface="+mn-lt"/>
                <a:ea typeface="+mn-ea"/>
                <a:cs typeface="+mn-cs"/>
              </a:rPr>
              <a:t>2</a:t>
            </a:r>
            <a:r>
              <a:rPr lang="en-US" altLang="zh-CN" sz="1200" kern="1200" dirty="0" smtClean="0">
                <a:solidFill>
                  <a:schemeClr val="tx1"/>
                </a:solidFill>
                <a:effectLst/>
                <a:latin typeface="+mn-lt"/>
                <a:ea typeface="+mn-ea"/>
                <a:cs typeface="+mn-cs"/>
              </a:rPr>
              <a:t>O</a:t>
            </a:r>
            <a:r>
              <a:rPr lang="en-US" altLang="zh-CN" sz="1200" kern="1200" baseline="-25000" dirty="0" smtClean="0">
                <a:solidFill>
                  <a:schemeClr val="tx1"/>
                </a:solidFill>
                <a:effectLst/>
                <a:latin typeface="+mn-lt"/>
                <a:ea typeface="+mn-ea"/>
                <a:cs typeface="+mn-cs"/>
              </a:rPr>
              <a:t>3</a:t>
            </a:r>
            <a:r>
              <a:rPr lang="zh-CN" altLang="zh-CN" sz="1200" kern="1200" dirty="0" smtClean="0">
                <a:solidFill>
                  <a:schemeClr val="tx1"/>
                </a:solidFill>
                <a:effectLst/>
                <a:latin typeface="+mn-lt"/>
                <a:ea typeface="+mn-ea"/>
                <a:cs typeface="+mn-cs"/>
              </a:rPr>
              <a:t>呈片状、球状和柱状形貌，</a:t>
            </a:r>
            <a:r>
              <a:rPr lang="en-US" altLang="zh-CN" sz="1200" kern="1200" dirty="0" smtClean="0">
                <a:solidFill>
                  <a:schemeClr val="tx1"/>
                </a:solidFill>
                <a:effectLst/>
                <a:latin typeface="+mn-lt"/>
                <a:ea typeface="+mn-ea"/>
                <a:cs typeface="+mn-cs"/>
              </a:rPr>
              <a:t>d</a:t>
            </a:r>
            <a:r>
              <a:rPr lang="zh-CN" altLang="zh-CN" sz="1200" kern="1200" dirty="0" smtClean="0">
                <a:solidFill>
                  <a:schemeClr val="tx1"/>
                </a:solidFill>
                <a:effectLst/>
                <a:latin typeface="+mn-lt"/>
                <a:ea typeface="+mn-ea"/>
                <a:cs typeface="+mn-cs"/>
              </a:rPr>
              <a:t>是两相复合样品的扫描电镜图，</a:t>
            </a:r>
            <a:r>
              <a:rPr lang="en-US" altLang="zh-CN" sz="1200" kern="1200" dirty="0" smtClean="0">
                <a:solidFill>
                  <a:schemeClr val="tx1"/>
                </a:solidFill>
                <a:effectLst/>
                <a:latin typeface="+mn-lt"/>
                <a:ea typeface="+mn-ea"/>
                <a:cs typeface="+mn-cs"/>
              </a:rPr>
              <a:t>e</a:t>
            </a:r>
            <a:r>
              <a:rPr lang="zh-CN" altLang="zh-CN" sz="1200" kern="1200" dirty="0" smtClean="0">
                <a:solidFill>
                  <a:schemeClr val="tx1"/>
                </a:solidFill>
                <a:effectLst/>
                <a:latin typeface="+mn-lt"/>
                <a:ea typeface="+mn-ea"/>
                <a:cs typeface="+mn-cs"/>
              </a:rPr>
              <a:t>和</a:t>
            </a:r>
            <a:r>
              <a:rPr lang="en-US" altLang="zh-CN" sz="1200" kern="1200" dirty="0" smtClean="0">
                <a:solidFill>
                  <a:schemeClr val="tx1"/>
                </a:solidFill>
                <a:effectLst/>
                <a:latin typeface="+mn-lt"/>
                <a:ea typeface="+mn-ea"/>
                <a:cs typeface="+mn-cs"/>
              </a:rPr>
              <a:t>f</a:t>
            </a:r>
            <a:r>
              <a:rPr lang="zh-CN" altLang="zh-CN" sz="1200" kern="1200" dirty="0" smtClean="0">
                <a:solidFill>
                  <a:schemeClr val="tx1"/>
                </a:solidFill>
                <a:effectLst/>
                <a:latin typeface="+mn-lt"/>
                <a:ea typeface="+mn-ea"/>
                <a:cs typeface="+mn-cs"/>
              </a:rPr>
              <a:t>为不同分辨率下三相复合样品的扫描电镜图，从这三张图中可以看出，呈片状和球状等形貌的</a:t>
            </a:r>
            <a:r>
              <a:rPr lang="en-US" altLang="zh-CN" sz="1200" kern="1200" dirty="0" smtClean="0">
                <a:solidFill>
                  <a:schemeClr val="tx1"/>
                </a:solidFill>
                <a:effectLst/>
                <a:latin typeface="+mn-lt"/>
                <a:ea typeface="+mn-ea"/>
                <a:cs typeface="+mn-cs"/>
              </a:rPr>
              <a:t>β-Bi</a:t>
            </a:r>
            <a:r>
              <a:rPr lang="en-US" altLang="zh-CN" sz="1200" kern="1200" baseline="-25000" dirty="0" smtClean="0">
                <a:solidFill>
                  <a:schemeClr val="tx1"/>
                </a:solidFill>
                <a:effectLst/>
                <a:latin typeface="+mn-lt"/>
                <a:ea typeface="+mn-ea"/>
                <a:cs typeface="+mn-cs"/>
              </a:rPr>
              <a:t>2</a:t>
            </a:r>
            <a:r>
              <a:rPr lang="en-US" altLang="zh-CN" sz="1200" kern="1200" dirty="0" smtClean="0">
                <a:solidFill>
                  <a:schemeClr val="tx1"/>
                </a:solidFill>
                <a:effectLst/>
                <a:latin typeface="+mn-lt"/>
                <a:ea typeface="+mn-ea"/>
                <a:cs typeface="+mn-cs"/>
              </a:rPr>
              <a:t>O</a:t>
            </a:r>
            <a:r>
              <a:rPr lang="en-US" altLang="zh-CN" sz="1200" kern="1200" baseline="-25000" dirty="0" smtClean="0">
                <a:solidFill>
                  <a:schemeClr val="tx1"/>
                </a:solidFill>
                <a:effectLst/>
                <a:latin typeface="+mn-lt"/>
                <a:ea typeface="+mn-ea"/>
                <a:cs typeface="+mn-cs"/>
              </a:rPr>
              <a:t>3</a:t>
            </a:r>
            <a:r>
              <a:rPr lang="zh-CN" altLang="zh-CN" sz="1200" kern="1200" dirty="0" smtClean="0">
                <a:solidFill>
                  <a:schemeClr val="tx1"/>
                </a:solidFill>
                <a:effectLst/>
                <a:latin typeface="+mn-lt"/>
                <a:ea typeface="+mn-ea"/>
                <a:cs typeface="+mn-cs"/>
              </a:rPr>
              <a:t>很好的附着在块状</a:t>
            </a:r>
            <a:r>
              <a:rPr lang="en-US" altLang="zh-CN" sz="1200" kern="1200" dirty="0" smtClean="0">
                <a:solidFill>
                  <a:schemeClr val="tx1"/>
                </a:solidFill>
                <a:effectLst/>
                <a:latin typeface="+mn-lt"/>
                <a:ea typeface="+mn-ea"/>
                <a:cs typeface="+mn-cs"/>
              </a:rPr>
              <a:t>Mn</a:t>
            </a:r>
            <a:r>
              <a:rPr lang="en-US" altLang="zh-CN" sz="1200" kern="1200" baseline="-25000" dirty="0" smtClean="0">
                <a:solidFill>
                  <a:schemeClr val="tx1"/>
                </a:solidFill>
                <a:effectLst/>
                <a:latin typeface="+mn-lt"/>
                <a:ea typeface="+mn-ea"/>
                <a:cs typeface="+mn-cs"/>
              </a:rPr>
              <a:t>x</a:t>
            </a:r>
            <a:r>
              <a:rPr lang="en-US" altLang="zh-CN" sz="1200" kern="1200" dirty="0" smtClean="0">
                <a:solidFill>
                  <a:schemeClr val="tx1"/>
                </a:solidFill>
                <a:effectLst/>
                <a:latin typeface="+mn-lt"/>
                <a:ea typeface="+mn-ea"/>
                <a:cs typeface="+mn-cs"/>
              </a:rPr>
              <a:t>Zn</a:t>
            </a:r>
            <a:r>
              <a:rPr lang="en-US" altLang="zh-CN" sz="1200" kern="1200" baseline="-25000" dirty="0" smtClean="0">
                <a:solidFill>
                  <a:schemeClr val="tx1"/>
                </a:solidFill>
                <a:effectLst/>
                <a:latin typeface="+mn-lt"/>
                <a:ea typeface="+mn-ea"/>
                <a:cs typeface="+mn-cs"/>
              </a:rPr>
              <a:t>1-x</a:t>
            </a:r>
            <a:r>
              <a:rPr lang="en-US" altLang="zh-CN" sz="1200" kern="1200" dirty="0" smtClean="0">
                <a:solidFill>
                  <a:schemeClr val="tx1"/>
                </a:solidFill>
                <a:effectLst/>
                <a:latin typeface="+mn-lt"/>
                <a:ea typeface="+mn-ea"/>
                <a:cs typeface="+mn-cs"/>
              </a:rPr>
              <a:t>Fe</a:t>
            </a:r>
            <a:r>
              <a:rPr lang="en-US" altLang="zh-CN" sz="1200" kern="1200" baseline="-25000" dirty="0" smtClean="0">
                <a:solidFill>
                  <a:schemeClr val="tx1"/>
                </a:solidFill>
                <a:effectLst/>
                <a:latin typeface="+mn-lt"/>
                <a:ea typeface="+mn-ea"/>
                <a:cs typeface="+mn-cs"/>
              </a:rPr>
              <a:t>2</a:t>
            </a:r>
            <a:r>
              <a:rPr lang="en-US" altLang="zh-CN" sz="1200" kern="1200" dirty="0" smtClean="0">
                <a:solidFill>
                  <a:schemeClr val="tx1"/>
                </a:solidFill>
                <a:effectLst/>
                <a:latin typeface="+mn-lt"/>
                <a:ea typeface="+mn-ea"/>
                <a:cs typeface="+mn-cs"/>
              </a:rPr>
              <a:t>O</a:t>
            </a:r>
            <a:r>
              <a:rPr lang="en-US" altLang="zh-CN" sz="1200" kern="1200" baseline="-25000" dirty="0" smtClean="0">
                <a:solidFill>
                  <a:schemeClr val="tx1"/>
                </a:solidFill>
                <a:effectLst/>
                <a:latin typeface="+mn-lt"/>
                <a:ea typeface="+mn-ea"/>
                <a:cs typeface="+mn-cs"/>
              </a:rPr>
              <a:t>4</a:t>
            </a:r>
            <a:r>
              <a:rPr lang="zh-CN" altLang="zh-CN" sz="1200" kern="1200" dirty="0" smtClean="0">
                <a:solidFill>
                  <a:schemeClr val="tx1"/>
                </a:solidFill>
                <a:effectLst/>
                <a:latin typeface="+mn-lt"/>
                <a:ea typeface="+mn-ea"/>
                <a:cs typeface="+mn-cs"/>
              </a:rPr>
              <a:t>的表面，但是因为</a:t>
            </a:r>
            <a:r>
              <a:rPr lang="en-US" altLang="zh-CN" sz="1200" kern="1200" dirty="0" smtClean="0">
                <a:solidFill>
                  <a:schemeClr val="tx1"/>
                </a:solidFill>
                <a:effectLst/>
                <a:latin typeface="+mn-lt"/>
                <a:ea typeface="+mn-ea"/>
                <a:cs typeface="+mn-cs"/>
              </a:rPr>
              <a:t>β-MnO</a:t>
            </a:r>
            <a:r>
              <a:rPr lang="en-US" altLang="zh-CN" sz="1200" kern="1200" baseline="-250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的球状形貌与</a:t>
            </a:r>
            <a:r>
              <a:rPr lang="en-US" altLang="zh-CN" sz="1200" kern="1200" dirty="0" smtClean="0">
                <a:solidFill>
                  <a:schemeClr val="tx1"/>
                </a:solidFill>
                <a:effectLst/>
                <a:latin typeface="+mn-lt"/>
                <a:ea typeface="+mn-ea"/>
                <a:cs typeface="+mn-cs"/>
              </a:rPr>
              <a:t>β-Bi</a:t>
            </a:r>
            <a:r>
              <a:rPr lang="en-US" altLang="zh-CN" sz="1200" kern="1200" baseline="-25000" dirty="0" smtClean="0">
                <a:solidFill>
                  <a:schemeClr val="tx1"/>
                </a:solidFill>
                <a:effectLst/>
                <a:latin typeface="+mn-lt"/>
                <a:ea typeface="+mn-ea"/>
                <a:cs typeface="+mn-cs"/>
              </a:rPr>
              <a:t>2</a:t>
            </a:r>
            <a:r>
              <a:rPr lang="en-US" altLang="zh-CN" sz="1200" kern="1200" dirty="0" smtClean="0">
                <a:solidFill>
                  <a:schemeClr val="tx1"/>
                </a:solidFill>
                <a:effectLst/>
                <a:latin typeface="+mn-lt"/>
                <a:ea typeface="+mn-ea"/>
                <a:cs typeface="+mn-cs"/>
              </a:rPr>
              <a:t>O</a:t>
            </a:r>
            <a:r>
              <a:rPr lang="en-US" altLang="zh-CN" sz="1200" kern="1200" baseline="-25000" dirty="0" smtClean="0">
                <a:solidFill>
                  <a:schemeClr val="tx1"/>
                </a:solidFill>
                <a:effectLst/>
                <a:latin typeface="+mn-lt"/>
                <a:ea typeface="+mn-ea"/>
                <a:cs typeface="+mn-cs"/>
              </a:rPr>
              <a:t>3</a:t>
            </a:r>
            <a:r>
              <a:rPr lang="zh-CN" altLang="zh-CN" sz="1200" kern="1200" dirty="0" smtClean="0">
                <a:solidFill>
                  <a:schemeClr val="tx1"/>
                </a:solidFill>
                <a:effectLst/>
                <a:latin typeface="+mn-lt"/>
                <a:ea typeface="+mn-ea"/>
                <a:cs typeface="+mn-cs"/>
              </a:rPr>
              <a:t>的部分形貌相似，所以不能从</a:t>
            </a:r>
            <a:r>
              <a:rPr lang="en-US" altLang="zh-CN" sz="1200" kern="1200" dirty="0" smtClean="0">
                <a:solidFill>
                  <a:schemeClr val="tx1"/>
                </a:solidFill>
                <a:effectLst/>
                <a:latin typeface="+mn-lt"/>
                <a:ea typeface="+mn-ea"/>
                <a:cs typeface="+mn-cs"/>
              </a:rPr>
              <a:t>e</a:t>
            </a:r>
            <a:r>
              <a:rPr lang="zh-CN" altLang="zh-CN" sz="1200" kern="1200" dirty="0" smtClean="0">
                <a:solidFill>
                  <a:schemeClr val="tx1"/>
                </a:solidFill>
                <a:effectLst/>
                <a:latin typeface="+mn-lt"/>
                <a:ea typeface="+mn-ea"/>
                <a:cs typeface="+mn-cs"/>
              </a:rPr>
              <a:t>和</a:t>
            </a:r>
            <a:r>
              <a:rPr lang="en-US" altLang="zh-CN" sz="1200" kern="1200" dirty="0" smtClean="0">
                <a:solidFill>
                  <a:schemeClr val="tx1"/>
                </a:solidFill>
                <a:effectLst/>
                <a:latin typeface="+mn-lt"/>
                <a:ea typeface="+mn-ea"/>
                <a:cs typeface="+mn-cs"/>
              </a:rPr>
              <a:t>f</a:t>
            </a:r>
            <a:r>
              <a:rPr lang="zh-CN" altLang="zh-CN" sz="1200" kern="1200" dirty="0" smtClean="0">
                <a:solidFill>
                  <a:schemeClr val="tx1"/>
                </a:solidFill>
                <a:effectLst/>
                <a:latin typeface="+mn-lt"/>
                <a:ea typeface="+mn-ea"/>
                <a:cs typeface="+mn-cs"/>
              </a:rPr>
              <a:t>图上直观的验证</a:t>
            </a:r>
            <a:r>
              <a:rPr lang="en-US" altLang="zh-CN" sz="1200" kern="1200" dirty="0" smtClean="0">
                <a:solidFill>
                  <a:schemeClr val="tx1"/>
                </a:solidFill>
                <a:effectLst/>
                <a:latin typeface="+mn-lt"/>
                <a:ea typeface="+mn-ea"/>
                <a:cs typeface="+mn-cs"/>
              </a:rPr>
              <a:t>β-MnO</a:t>
            </a:r>
            <a:r>
              <a:rPr lang="en-US" altLang="zh-CN" sz="1200" kern="1200" baseline="-250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是否存在。因此为了进一步判断</a:t>
            </a:r>
            <a:r>
              <a:rPr lang="en-US" altLang="zh-CN" sz="1200" kern="1200" dirty="0" smtClean="0">
                <a:solidFill>
                  <a:schemeClr val="tx1"/>
                </a:solidFill>
                <a:effectLst/>
                <a:latin typeface="+mn-lt"/>
                <a:ea typeface="+mn-ea"/>
                <a:cs typeface="+mn-cs"/>
              </a:rPr>
              <a:t>β-MnO</a:t>
            </a:r>
            <a:r>
              <a:rPr lang="en-US" altLang="zh-CN" sz="1200" kern="1200" baseline="-250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是否存在，对两相复合和三相复合样品进行了</a:t>
            </a:r>
            <a:r>
              <a:rPr lang="en-US" altLang="zh-CN" sz="1200" kern="1200" dirty="0" err="1" smtClean="0">
                <a:solidFill>
                  <a:schemeClr val="tx1"/>
                </a:solidFill>
                <a:effectLst/>
                <a:latin typeface="+mn-lt"/>
                <a:ea typeface="+mn-ea"/>
                <a:cs typeface="+mn-cs"/>
              </a:rPr>
              <a:t>Eds</a:t>
            </a:r>
            <a:r>
              <a:rPr lang="zh-CN" altLang="zh-CN" sz="1200" kern="1200" dirty="0" smtClean="0">
                <a:solidFill>
                  <a:schemeClr val="tx1"/>
                </a:solidFill>
                <a:effectLst/>
                <a:latin typeface="+mn-lt"/>
                <a:ea typeface="+mn-ea"/>
                <a:cs typeface="+mn-cs"/>
              </a:rPr>
              <a:t>分析，从图和表格中可以看出，三相复合催化剂中</a:t>
            </a:r>
            <a:r>
              <a:rPr lang="en-US" altLang="zh-CN" sz="1200" kern="1200" dirty="0" err="1" smtClean="0">
                <a:solidFill>
                  <a:schemeClr val="tx1"/>
                </a:solidFill>
                <a:effectLst/>
                <a:latin typeface="+mn-lt"/>
                <a:ea typeface="+mn-ea"/>
                <a:cs typeface="+mn-cs"/>
              </a:rPr>
              <a:t>Mn</a:t>
            </a:r>
            <a:r>
              <a:rPr lang="zh-CN" altLang="zh-CN" sz="1200" kern="1200" dirty="0" smtClean="0">
                <a:solidFill>
                  <a:schemeClr val="tx1"/>
                </a:solidFill>
                <a:effectLst/>
                <a:latin typeface="+mn-lt"/>
                <a:ea typeface="+mn-ea"/>
                <a:cs typeface="+mn-cs"/>
              </a:rPr>
              <a:t>元素含量为</a:t>
            </a:r>
            <a:r>
              <a:rPr lang="en-US" altLang="zh-CN" sz="1200" kern="1200" dirty="0" smtClean="0">
                <a:solidFill>
                  <a:schemeClr val="tx1"/>
                </a:solidFill>
                <a:effectLst/>
                <a:latin typeface="+mn-lt"/>
                <a:ea typeface="+mn-ea"/>
                <a:cs typeface="+mn-cs"/>
              </a:rPr>
              <a:t>5.50%</a:t>
            </a:r>
            <a:r>
              <a:rPr lang="zh-CN" altLang="zh-CN" sz="1200" kern="1200" dirty="0" smtClean="0">
                <a:solidFill>
                  <a:schemeClr val="tx1"/>
                </a:solidFill>
                <a:effectLst/>
                <a:latin typeface="+mn-lt"/>
                <a:ea typeface="+mn-ea"/>
                <a:cs typeface="+mn-cs"/>
              </a:rPr>
              <a:t>，远高于两相催化剂中</a:t>
            </a:r>
            <a:r>
              <a:rPr lang="en-US" altLang="zh-CN" sz="1200" kern="1200" dirty="0" err="1" smtClean="0">
                <a:solidFill>
                  <a:schemeClr val="tx1"/>
                </a:solidFill>
                <a:effectLst/>
                <a:latin typeface="+mn-lt"/>
                <a:ea typeface="+mn-ea"/>
                <a:cs typeface="+mn-cs"/>
              </a:rPr>
              <a:t>Mn</a:t>
            </a:r>
            <a:r>
              <a:rPr lang="zh-CN" altLang="zh-CN" sz="1200" kern="1200" dirty="0" smtClean="0">
                <a:solidFill>
                  <a:schemeClr val="tx1"/>
                </a:solidFill>
                <a:effectLst/>
                <a:latin typeface="+mn-lt"/>
                <a:ea typeface="+mn-ea"/>
                <a:cs typeface="+mn-cs"/>
              </a:rPr>
              <a:t>含量，说明</a:t>
            </a:r>
            <a:r>
              <a:rPr lang="en-US" altLang="zh-CN" sz="1200" kern="1200" dirty="0" smtClean="0">
                <a:solidFill>
                  <a:schemeClr val="tx1"/>
                </a:solidFill>
                <a:effectLst/>
                <a:latin typeface="+mn-lt"/>
                <a:ea typeface="+mn-ea"/>
                <a:cs typeface="+mn-cs"/>
              </a:rPr>
              <a:t>β-MnO</a:t>
            </a:r>
            <a:r>
              <a:rPr lang="en-US" altLang="zh-CN" sz="1200" kern="1200" baseline="-250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已经成功负载，这是对</a:t>
            </a:r>
            <a:r>
              <a:rPr lang="en-US" altLang="zh-CN" sz="1200" kern="1200" dirty="0" smtClean="0">
                <a:solidFill>
                  <a:schemeClr val="tx1"/>
                </a:solidFill>
                <a:effectLst/>
                <a:latin typeface="+mn-lt"/>
                <a:ea typeface="+mn-ea"/>
                <a:cs typeface="+mn-cs"/>
              </a:rPr>
              <a:t>SEM</a:t>
            </a:r>
            <a:r>
              <a:rPr lang="zh-CN" altLang="zh-CN" sz="1200" kern="1200" dirty="0" smtClean="0">
                <a:solidFill>
                  <a:schemeClr val="tx1"/>
                </a:solidFill>
                <a:effectLst/>
                <a:latin typeface="+mn-lt"/>
                <a:ea typeface="+mn-ea"/>
                <a:cs typeface="+mn-cs"/>
              </a:rPr>
              <a:t>的一个有效补充。</a:t>
            </a: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BEC051C7-EF6A-4327-AEFA-8BF63D2C4274}" type="slidenum">
              <a:rPr lang="zh-CN" altLang="en-US" smtClean="0"/>
              <a:t>27</a:t>
            </a:fld>
            <a:endParaRPr lang="zh-CN" altLang="en-US"/>
          </a:p>
        </p:txBody>
      </p:sp>
    </p:spTree>
    <p:extLst>
      <p:ext uri="{BB962C8B-B14F-4D97-AF65-F5344CB8AC3E}">
        <p14:creationId xmlns:p14="http://schemas.microsoft.com/office/powerpoint/2010/main" val="258893153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紫外漫反射：从左到右依次是</a:t>
            </a:r>
            <a:r>
              <a:rPr lang="en-US" altLang="zh-CN" sz="1200" kern="1200" dirty="0" smtClean="0">
                <a:solidFill>
                  <a:schemeClr val="tx1"/>
                </a:solidFill>
                <a:effectLst/>
                <a:latin typeface="+mn-lt"/>
                <a:ea typeface="+mn-ea"/>
                <a:cs typeface="+mn-cs"/>
              </a:rPr>
              <a:t>β-Bi</a:t>
            </a:r>
            <a:r>
              <a:rPr lang="en-US" altLang="zh-CN" sz="1200" kern="1200" baseline="-25000" dirty="0" smtClean="0">
                <a:solidFill>
                  <a:schemeClr val="tx1"/>
                </a:solidFill>
                <a:effectLst/>
                <a:latin typeface="+mn-lt"/>
                <a:ea typeface="+mn-ea"/>
                <a:cs typeface="+mn-cs"/>
              </a:rPr>
              <a:t>2</a:t>
            </a:r>
            <a:r>
              <a:rPr lang="en-US" altLang="zh-CN" sz="1200" kern="1200" dirty="0" smtClean="0">
                <a:solidFill>
                  <a:schemeClr val="tx1"/>
                </a:solidFill>
                <a:effectLst/>
                <a:latin typeface="+mn-lt"/>
                <a:ea typeface="+mn-ea"/>
                <a:cs typeface="+mn-cs"/>
              </a:rPr>
              <a:t>O</a:t>
            </a:r>
            <a:r>
              <a:rPr lang="en-US" altLang="zh-CN" sz="1200" kern="1200" baseline="-25000" dirty="0" smtClean="0">
                <a:solidFill>
                  <a:schemeClr val="tx1"/>
                </a:solidFill>
                <a:effectLst/>
                <a:latin typeface="+mn-lt"/>
                <a:ea typeface="+mn-ea"/>
                <a:cs typeface="+mn-cs"/>
              </a:rPr>
              <a:t>3</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Mn</a:t>
            </a:r>
            <a:r>
              <a:rPr lang="en-US" altLang="zh-CN" sz="1200" kern="1200" baseline="-25000" dirty="0" smtClean="0">
                <a:solidFill>
                  <a:schemeClr val="tx1"/>
                </a:solidFill>
                <a:effectLst/>
                <a:latin typeface="+mn-lt"/>
                <a:ea typeface="+mn-ea"/>
                <a:cs typeface="+mn-cs"/>
              </a:rPr>
              <a:t>x</a:t>
            </a:r>
            <a:r>
              <a:rPr lang="en-US" altLang="zh-CN" sz="1200" kern="1200" dirty="0" smtClean="0">
                <a:solidFill>
                  <a:schemeClr val="tx1"/>
                </a:solidFill>
                <a:effectLst/>
                <a:latin typeface="+mn-lt"/>
                <a:ea typeface="+mn-ea"/>
                <a:cs typeface="+mn-cs"/>
              </a:rPr>
              <a:t>Zn</a:t>
            </a:r>
            <a:r>
              <a:rPr lang="en-US" altLang="zh-CN" sz="1200" kern="1200" baseline="-25000" dirty="0" smtClean="0">
                <a:solidFill>
                  <a:schemeClr val="tx1"/>
                </a:solidFill>
                <a:effectLst/>
                <a:latin typeface="+mn-lt"/>
                <a:ea typeface="+mn-ea"/>
                <a:cs typeface="+mn-cs"/>
              </a:rPr>
              <a:t>1-x</a:t>
            </a:r>
            <a:r>
              <a:rPr lang="en-US" altLang="zh-CN" sz="1200" kern="1200" dirty="0" smtClean="0">
                <a:solidFill>
                  <a:schemeClr val="tx1"/>
                </a:solidFill>
                <a:effectLst/>
                <a:latin typeface="+mn-lt"/>
                <a:ea typeface="+mn-ea"/>
                <a:cs typeface="+mn-cs"/>
              </a:rPr>
              <a:t>Fe</a:t>
            </a:r>
            <a:r>
              <a:rPr lang="en-US" altLang="zh-CN" sz="1200" kern="1200" baseline="-25000" dirty="0" smtClean="0">
                <a:solidFill>
                  <a:schemeClr val="tx1"/>
                </a:solidFill>
                <a:effectLst/>
                <a:latin typeface="+mn-lt"/>
                <a:ea typeface="+mn-ea"/>
                <a:cs typeface="+mn-cs"/>
              </a:rPr>
              <a:t>2</a:t>
            </a:r>
            <a:r>
              <a:rPr lang="en-US" altLang="zh-CN" sz="1200" kern="1200" dirty="0" smtClean="0">
                <a:solidFill>
                  <a:schemeClr val="tx1"/>
                </a:solidFill>
                <a:effectLst/>
                <a:latin typeface="+mn-lt"/>
                <a:ea typeface="+mn-ea"/>
                <a:cs typeface="+mn-cs"/>
              </a:rPr>
              <a:t>O</a:t>
            </a:r>
            <a:r>
              <a:rPr lang="en-US" altLang="zh-CN" sz="1200" kern="1200" baseline="-25000" dirty="0" smtClean="0">
                <a:solidFill>
                  <a:schemeClr val="tx1"/>
                </a:solidFill>
                <a:effectLst/>
                <a:latin typeface="+mn-lt"/>
                <a:ea typeface="+mn-ea"/>
                <a:cs typeface="+mn-cs"/>
              </a:rPr>
              <a:t>4</a:t>
            </a:r>
            <a:r>
              <a:rPr lang="en-US" altLang="zh-CN" sz="1200" kern="1200" dirty="0" smtClean="0">
                <a:solidFill>
                  <a:schemeClr val="tx1"/>
                </a:solidFill>
                <a:effectLst/>
                <a:latin typeface="+mn-lt"/>
                <a:ea typeface="+mn-ea"/>
                <a:cs typeface="+mn-cs"/>
              </a:rPr>
              <a:t>/β-Bi</a:t>
            </a:r>
            <a:r>
              <a:rPr lang="en-US" altLang="zh-CN" sz="1200" kern="1200" baseline="-25000" dirty="0" smtClean="0">
                <a:solidFill>
                  <a:schemeClr val="tx1"/>
                </a:solidFill>
                <a:effectLst/>
                <a:latin typeface="+mn-lt"/>
                <a:ea typeface="+mn-ea"/>
                <a:cs typeface="+mn-cs"/>
              </a:rPr>
              <a:t>2</a:t>
            </a:r>
            <a:r>
              <a:rPr lang="en-US" altLang="zh-CN" sz="1200" kern="1200" dirty="0" smtClean="0">
                <a:solidFill>
                  <a:schemeClr val="tx1"/>
                </a:solidFill>
                <a:effectLst/>
                <a:latin typeface="+mn-lt"/>
                <a:ea typeface="+mn-ea"/>
                <a:cs typeface="+mn-cs"/>
              </a:rPr>
              <a:t>O</a:t>
            </a:r>
            <a:r>
              <a:rPr lang="en-US" altLang="zh-CN" sz="1200" kern="1200" baseline="-25000" dirty="0" smtClean="0">
                <a:solidFill>
                  <a:schemeClr val="tx1"/>
                </a:solidFill>
                <a:effectLst/>
                <a:latin typeface="+mn-lt"/>
                <a:ea typeface="+mn-ea"/>
                <a:cs typeface="+mn-cs"/>
              </a:rPr>
              <a:t>3</a:t>
            </a:r>
            <a:r>
              <a:rPr lang="zh-CN" altLang="zh-CN" sz="1200" kern="1200" dirty="0" smtClean="0">
                <a:solidFill>
                  <a:schemeClr val="tx1"/>
                </a:solidFill>
                <a:effectLst/>
                <a:latin typeface="+mn-lt"/>
                <a:ea typeface="+mn-ea"/>
                <a:cs typeface="+mn-cs"/>
              </a:rPr>
              <a:t>和</a:t>
            </a:r>
            <a:r>
              <a:rPr lang="en-US" altLang="zh-CN" sz="1200" kern="1200" dirty="0" smtClean="0">
                <a:solidFill>
                  <a:schemeClr val="tx1"/>
                </a:solidFill>
                <a:effectLst/>
                <a:latin typeface="+mn-lt"/>
                <a:ea typeface="+mn-ea"/>
                <a:cs typeface="+mn-cs"/>
              </a:rPr>
              <a:t>Mn</a:t>
            </a:r>
            <a:r>
              <a:rPr lang="en-US" altLang="zh-CN" sz="1200" kern="1200" baseline="-25000" dirty="0" smtClean="0">
                <a:solidFill>
                  <a:schemeClr val="tx1"/>
                </a:solidFill>
                <a:effectLst/>
                <a:latin typeface="+mn-lt"/>
                <a:ea typeface="+mn-ea"/>
                <a:cs typeface="+mn-cs"/>
              </a:rPr>
              <a:t>x</a:t>
            </a:r>
            <a:r>
              <a:rPr lang="en-US" altLang="zh-CN" sz="1200" kern="1200" dirty="0" smtClean="0">
                <a:solidFill>
                  <a:schemeClr val="tx1"/>
                </a:solidFill>
                <a:effectLst/>
                <a:latin typeface="+mn-lt"/>
                <a:ea typeface="+mn-ea"/>
                <a:cs typeface="+mn-cs"/>
              </a:rPr>
              <a:t>Zn</a:t>
            </a:r>
            <a:r>
              <a:rPr lang="en-US" altLang="zh-CN" sz="1200" kern="1200" baseline="-25000" dirty="0" smtClean="0">
                <a:solidFill>
                  <a:schemeClr val="tx1"/>
                </a:solidFill>
                <a:effectLst/>
                <a:latin typeface="+mn-lt"/>
                <a:ea typeface="+mn-ea"/>
                <a:cs typeface="+mn-cs"/>
              </a:rPr>
              <a:t>1-x</a:t>
            </a:r>
            <a:r>
              <a:rPr lang="en-US" altLang="zh-CN" sz="1200" kern="1200" dirty="0" smtClean="0">
                <a:solidFill>
                  <a:schemeClr val="tx1"/>
                </a:solidFill>
                <a:effectLst/>
                <a:latin typeface="+mn-lt"/>
                <a:ea typeface="+mn-ea"/>
                <a:cs typeface="+mn-cs"/>
              </a:rPr>
              <a:t>Fe</a:t>
            </a:r>
            <a:r>
              <a:rPr lang="en-US" altLang="zh-CN" sz="1200" kern="1200" baseline="-25000" dirty="0" smtClean="0">
                <a:solidFill>
                  <a:schemeClr val="tx1"/>
                </a:solidFill>
                <a:effectLst/>
                <a:latin typeface="+mn-lt"/>
                <a:ea typeface="+mn-ea"/>
                <a:cs typeface="+mn-cs"/>
              </a:rPr>
              <a:t>2</a:t>
            </a:r>
            <a:r>
              <a:rPr lang="en-US" altLang="zh-CN" sz="1200" kern="1200" dirty="0" smtClean="0">
                <a:solidFill>
                  <a:schemeClr val="tx1"/>
                </a:solidFill>
                <a:effectLst/>
                <a:latin typeface="+mn-lt"/>
                <a:ea typeface="+mn-ea"/>
                <a:cs typeface="+mn-cs"/>
              </a:rPr>
              <a:t>O</a:t>
            </a:r>
            <a:r>
              <a:rPr lang="en-US" altLang="zh-CN" sz="1200" kern="1200" baseline="-25000" dirty="0" smtClean="0">
                <a:solidFill>
                  <a:schemeClr val="tx1"/>
                </a:solidFill>
                <a:effectLst/>
                <a:latin typeface="+mn-lt"/>
                <a:ea typeface="+mn-ea"/>
                <a:cs typeface="+mn-cs"/>
              </a:rPr>
              <a:t>4</a:t>
            </a:r>
            <a:r>
              <a:rPr lang="en-US" altLang="zh-CN" sz="1200" kern="1200" dirty="0" smtClean="0">
                <a:solidFill>
                  <a:schemeClr val="tx1"/>
                </a:solidFill>
                <a:effectLst/>
                <a:latin typeface="+mn-lt"/>
                <a:ea typeface="+mn-ea"/>
                <a:cs typeface="+mn-cs"/>
              </a:rPr>
              <a:t>/β-MnO</a:t>
            </a:r>
            <a:r>
              <a:rPr lang="en-US" altLang="zh-CN" sz="1200" kern="1200" baseline="-25000" dirty="0" smtClean="0">
                <a:solidFill>
                  <a:schemeClr val="tx1"/>
                </a:solidFill>
                <a:effectLst/>
                <a:latin typeface="+mn-lt"/>
                <a:ea typeface="+mn-ea"/>
                <a:cs typeface="+mn-cs"/>
              </a:rPr>
              <a:t>2</a:t>
            </a:r>
            <a:r>
              <a:rPr lang="en-US" altLang="zh-CN" sz="1200" kern="1200" dirty="0" smtClean="0">
                <a:solidFill>
                  <a:schemeClr val="tx1"/>
                </a:solidFill>
                <a:effectLst/>
                <a:latin typeface="+mn-lt"/>
                <a:ea typeface="+mn-ea"/>
                <a:cs typeface="+mn-cs"/>
              </a:rPr>
              <a:t>/β-Bi</a:t>
            </a:r>
            <a:r>
              <a:rPr lang="en-US" altLang="zh-CN" sz="1200" kern="1200" baseline="-25000" dirty="0" smtClean="0">
                <a:solidFill>
                  <a:schemeClr val="tx1"/>
                </a:solidFill>
                <a:effectLst/>
                <a:latin typeface="+mn-lt"/>
                <a:ea typeface="+mn-ea"/>
                <a:cs typeface="+mn-cs"/>
              </a:rPr>
              <a:t>2</a:t>
            </a:r>
            <a:r>
              <a:rPr lang="en-US" altLang="zh-CN" sz="1200" kern="1200" dirty="0" smtClean="0">
                <a:solidFill>
                  <a:schemeClr val="tx1"/>
                </a:solidFill>
                <a:effectLst/>
                <a:latin typeface="+mn-lt"/>
                <a:ea typeface="+mn-ea"/>
                <a:cs typeface="+mn-cs"/>
              </a:rPr>
              <a:t>O</a:t>
            </a:r>
            <a:r>
              <a:rPr lang="en-US" altLang="zh-CN" sz="1200" kern="1200" baseline="-25000" dirty="0" smtClean="0">
                <a:solidFill>
                  <a:schemeClr val="tx1"/>
                </a:solidFill>
                <a:effectLst/>
                <a:latin typeface="+mn-lt"/>
                <a:ea typeface="+mn-ea"/>
                <a:cs typeface="+mn-cs"/>
              </a:rPr>
              <a:t>3</a:t>
            </a:r>
            <a:r>
              <a:rPr lang="zh-CN" altLang="zh-CN" sz="1200" kern="1200" dirty="0" smtClean="0">
                <a:solidFill>
                  <a:schemeClr val="tx1"/>
                </a:solidFill>
                <a:effectLst/>
                <a:latin typeface="+mn-lt"/>
                <a:ea typeface="+mn-ea"/>
                <a:cs typeface="+mn-cs"/>
              </a:rPr>
              <a:t>的紫外漫反射图，可以看出，三相复合催化剂在可见光区对光的吸收能力要高于两相复合催化剂和纯</a:t>
            </a:r>
            <a:r>
              <a:rPr lang="en-US" altLang="zh-CN" sz="1200" kern="1200" dirty="0" smtClean="0">
                <a:solidFill>
                  <a:schemeClr val="tx1"/>
                </a:solidFill>
                <a:effectLst/>
                <a:latin typeface="+mn-lt"/>
                <a:ea typeface="+mn-ea"/>
                <a:cs typeface="+mn-cs"/>
              </a:rPr>
              <a:t>β-Bi</a:t>
            </a:r>
            <a:r>
              <a:rPr lang="en-US" altLang="zh-CN" sz="1200" kern="1200" baseline="-25000" dirty="0" smtClean="0">
                <a:solidFill>
                  <a:schemeClr val="tx1"/>
                </a:solidFill>
                <a:effectLst/>
                <a:latin typeface="+mn-lt"/>
                <a:ea typeface="+mn-ea"/>
                <a:cs typeface="+mn-cs"/>
              </a:rPr>
              <a:t>2</a:t>
            </a:r>
            <a:r>
              <a:rPr lang="en-US" altLang="zh-CN" sz="1200" kern="1200" dirty="0" smtClean="0">
                <a:solidFill>
                  <a:schemeClr val="tx1"/>
                </a:solidFill>
                <a:effectLst/>
                <a:latin typeface="+mn-lt"/>
                <a:ea typeface="+mn-ea"/>
                <a:cs typeface="+mn-cs"/>
              </a:rPr>
              <a:t>O</a:t>
            </a:r>
            <a:r>
              <a:rPr lang="en-US" altLang="zh-CN" sz="1200" kern="1200" baseline="-25000" dirty="0" smtClean="0">
                <a:solidFill>
                  <a:schemeClr val="tx1"/>
                </a:solidFill>
                <a:effectLst/>
                <a:latin typeface="+mn-lt"/>
                <a:ea typeface="+mn-ea"/>
                <a:cs typeface="+mn-cs"/>
              </a:rPr>
              <a:t>3</a:t>
            </a:r>
            <a:r>
              <a:rPr lang="zh-CN" altLang="zh-CN" sz="1200" kern="1200" dirty="0" smtClean="0">
                <a:solidFill>
                  <a:schemeClr val="tx1"/>
                </a:solidFill>
                <a:effectLst/>
                <a:latin typeface="+mn-lt"/>
                <a:ea typeface="+mn-ea"/>
                <a:cs typeface="+mn-cs"/>
              </a:rPr>
              <a:t>，经过换算，三相复合催化剂的禁带宽度为</a:t>
            </a:r>
            <a:r>
              <a:rPr lang="en-US" altLang="zh-CN" sz="1200" kern="1200" dirty="0" smtClean="0">
                <a:solidFill>
                  <a:schemeClr val="tx1"/>
                </a:solidFill>
                <a:effectLst/>
                <a:latin typeface="+mn-lt"/>
                <a:ea typeface="+mn-ea"/>
                <a:cs typeface="+mn-cs"/>
              </a:rPr>
              <a:t>2.34</a:t>
            </a:r>
            <a:r>
              <a:rPr lang="zh-CN" altLang="zh-CN" sz="1200" kern="1200" dirty="0" smtClean="0">
                <a:solidFill>
                  <a:schemeClr val="tx1"/>
                </a:solidFill>
                <a:effectLst/>
                <a:latin typeface="+mn-lt"/>
                <a:ea typeface="+mn-ea"/>
                <a:cs typeface="+mn-cs"/>
              </a:rPr>
              <a:t>，小于两相复合催化剂和纯</a:t>
            </a:r>
            <a:r>
              <a:rPr lang="en-US" altLang="zh-CN" sz="1200" kern="1200" dirty="0" smtClean="0">
                <a:solidFill>
                  <a:schemeClr val="tx1"/>
                </a:solidFill>
                <a:effectLst/>
                <a:latin typeface="+mn-lt"/>
                <a:ea typeface="+mn-ea"/>
                <a:cs typeface="+mn-cs"/>
              </a:rPr>
              <a:t>β-Bi</a:t>
            </a:r>
            <a:r>
              <a:rPr lang="en-US" altLang="zh-CN" sz="1200" kern="1200" baseline="-25000" dirty="0" smtClean="0">
                <a:solidFill>
                  <a:schemeClr val="tx1"/>
                </a:solidFill>
                <a:effectLst/>
                <a:latin typeface="+mn-lt"/>
                <a:ea typeface="+mn-ea"/>
                <a:cs typeface="+mn-cs"/>
              </a:rPr>
              <a:t>2</a:t>
            </a:r>
            <a:r>
              <a:rPr lang="en-US" altLang="zh-CN" sz="1200" kern="1200" dirty="0" smtClean="0">
                <a:solidFill>
                  <a:schemeClr val="tx1"/>
                </a:solidFill>
                <a:effectLst/>
                <a:latin typeface="+mn-lt"/>
                <a:ea typeface="+mn-ea"/>
                <a:cs typeface="+mn-cs"/>
              </a:rPr>
              <a:t>O</a:t>
            </a:r>
            <a:r>
              <a:rPr lang="en-US" altLang="zh-CN" sz="1200" kern="1200" baseline="-25000" dirty="0" smtClean="0">
                <a:solidFill>
                  <a:schemeClr val="tx1"/>
                </a:solidFill>
                <a:effectLst/>
                <a:latin typeface="+mn-lt"/>
                <a:ea typeface="+mn-ea"/>
                <a:cs typeface="+mn-cs"/>
              </a:rPr>
              <a:t>3</a:t>
            </a:r>
            <a:r>
              <a:rPr lang="zh-CN" altLang="zh-CN" sz="1200" kern="1200" dirty="0" smtClean="0">
                <a:solidFill>
                  <a:schemeClr val="tx1"/>
                </a:solidFill>
                <a:effectLst/>
                <a:latin typeface="+mn-lt"/>
                <a:ea typeface="+mn-ea"/>
                <a:cs typeface="+mn-cs"/>
              </a:rPr>
              <a:t>的禁带宽度，最大吸收波长为</a:t>
            </a:r>
            <a:r>
              <a:rPr lang="en-US" altLang="zh-CN" sz="1200" kern="1200" dirty="0" smtClean="0">
                <a:solidFill>
                  <a:schemeClr val="tx1"/>
                </a:solidFill>
                <a:effectLst/>
                <a:latin typeface="+mn-lt"/>
                <a:ea typeface="+mn-ea"/>
                <a:cs typeface="+mn-cs"/>
              </a:rPr>
              <a:t>530nm,</a:t>
            </a:r>
            <a:r>
              <a:rPr lang="zh-CN" altLang="zh-CN" sz="1200" kern="1200" dirty="0" smtClean="0">
                <a:solidFill>
                  <a:schemeClr val="tx1"/>
                </a:solidFill>
                <a:effectLst/>
                <a:latin typeface="+mn-lt"/>
                <a:ea typeface="+mn-ea"/>
                <a:cs typeface="+mn-cs"/>
              </a:rPr>
              <a:t>大于两相复合催化剂和纯</a:t>
            </a:r>
            <a:r>
              <a:rPr lang="en-US" altLang="zh-CN" sz="1200" kern="1200" dirty="0" smtClean="0">
                <a:solidFill>
                  <a:schemeClr val="tx1"/>
                </a:solidFill>
                <a:effectLst/>
                <a:latin typeface="+mn-lt"/>
                <a:ea typeface="+mn-ea"/>
                <a:cs typeface="+mn-cs"/>
              </a:rPr>
              <a:t>β-Bi</a:t>
            </a:r>
            <a:r>
              <a:rPr lang="en-US" altLang="zh-CN" sz="1200" kern="1200" baseline="-25000" dirty="0" smtClean="0">
                <a:solidFill>
                  <a:schemeClr val="tx1"/>
                </a:solidFill>
                <a:effectLst/>
                <a:latin typeface="+mn-lt"/>
                <a:ea typeface="+mn-ea"/>
                <a:cs typeface="+mn-cs"/>
              </a:rPr>
              <a:t>2</a:t>
            </a:r>
            <a:r>
              <a:rPr lang="en-US" altLang="zh-CN" sz="1200" kern="1200" dirty="0" smtClean="0">
                <a:solidFill>
                  <a:schemeClr val="tx1"/>
                </a:solidFill>
                <a:effectLst/>
                <a:latin typeface="+mn-lt"/>
                <a:ea typeface="+mn-ea"/>
                <a:cs typeface="+mn-cs"/>
              </a:rPr>
              <a:t>O</a:t>
            </a:r>
            <a:r>
              <a:rPr lang="en-US" altLang="zh-CN" sz="1200" kern="1200" baseline="-25000" dirty="0" smtClean="0">
                <a:solidFill>
                  <a:schemeClr val="tx1"/>
                </a:solidFill>
                <a:effectLst/>
                <a:latin typeface="+mn-lt"/>
                <a:ea typeface="+mn-ea"/>
                <a:cs typeface="+mn-cs"/>
              </a:rPr>
              <a:t>3</a:t>
            </a:r>
            <a:r>
              <a:rPr lang="zh-CN" altLang="zh-CN" sz="1200" kern="1200" dirty="0" smtClean="0">
                <a:solidFill>
                  <a:schemeClr val="tx1"/>
                </a:solidFill>
                <a:effectLst/>
                <a:latin typeface="+mn-lt"/>
                <a:ea typeface="+mn-ea"/>
                <a:cs typeface="+mn-cs"/>
              </a:rPr>
              <a:t>，说明三相复合磁性光催化剂在在可见光区的光响应能力增加，有利于提高其光催化活性。</a:t>
            </a: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BEC051C7-EF6A-4327-AEFA-8BF63D2C4274}" type="slidenum">
              <a:rPr lang="zh-CN" altLang="en-US" smtClean="0"/>
              <a:t>28</a:t>
            </a:fld>
            <a:endParaRPr lang="zh-CN" altLang="en-US"/>
          </a:p>
        </p:txBody>
      </p:sp>
    </p:spTree>
    <p:extLst>
      <p:ext uri="{BB962C8B-B14F-4D97-AF65-F5344CB8AC3E}">
        <p14:creationId xmlns:p14="http://schemas.microsoft.com/office/powerpoint/2010/main" val="363777852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磁性能：左边的图是</a:t>
            </a:r>
            <a:r>
              <a:rPr lang="en-US" altLang="zh-CN" sz="1200" kern="1200" dirty="0" smtClean="0">
                <a:solidFill>
                  <a:schemeClr val="tx1"/>
                </a:solidFill>
                <a:effectLst/>
                <a:latin typeface="+mn-lt"/>
                <a:ea typeface="+mn-ea"/>
                <a:cs typeface="+mn-cs"/>
              </a:rPr>
              <a:t>Mn</a:t>
            </a:r>
            <a:r>
              <a:rPr lang="en-US" altLang="zh-CN" sz="1200" kern="1200" baseline="-25000" dirty="0" smtClean="0">
                <a:solidFill>
                  <a:schemeClr val="tx1"/>
                </a:solidFill>
                <a:effectLst/>
                <a:latin typeface="+mn-lt"/>
                <a:ea typeface="+mn-ea"/>
                <a:cs typeface="+mn-cs"/>
              </a:rPr>
              <a:t>x</a:t>
            </a:r>
            <a:r>
              <a:rPr lang="en-US" altLang="zh-CN" sz="1200" kern="1200" dirty="0" smtClean="0">
                <a:solidFill>
                  <a:schemeClr val="tx1"/>
                </a:solidFill>
                <a:effectLst/>
                <a:latin typeface="+mn-lt"/>
                <a:ea typeface="+mn-ea"/>
                <a:cs typeface="+mn-cs"/>
              </a:rPr>
              <a:t>Zn</a:t>
            </a:r>
            <a:r>
              <a:rPr lang="en-US" altLang="zh-CN" sz="1200" kern="1200" baseline="-25000" dirty="0" smtClean="0">
                <a:solidFill>
                  <a:schemeClr val="tx1"/>
                </a:solidFill>
                <a:effectLst/>
                <a:latin typeface="+mn-lt"/>
                <a:ea typeface="+mn-ea"/>
                <a:cs typeface="+mn-cs"/>
              </a:rPr>
              <a:t>1-x</a:t>
            </a:r>
            <a:r>
              <a:rPr lang="en-US" altLang="zh-CN" sz="1200" kern="1200" dirty="0" smtClean="0">
                <a:solidFill>
                  <a:schemeClr val="tx1"/>
                </a:solidFill>
                <a:effectLst/>
                <a:latin typeface="+mn-lt"/>
                <a:ea typeface="+mn-ea"/>
                <a:cs typeface="+mn-cs"/>
              </a:rPr>
              <a:t>Fe</a:t>
            </a:r>
            <a:r>
              <a:rPr lang="en-US" altLang="zh-CN" sz="1200" kern="1200" baseline="-25000" dirty="0" smtClean="0">
                <a:solidFill>
                  <a:schemeClr val="tx1"/>
                </a:solidFill>
                <a:effectLst/>
                <a:latin typeface="+mn-lt"/>
                <a:ea typeface="+mn-ea"/>
                <a:cs typeface="+mn-cs"/>
              </a:rPr>
              <a:t>2</a:t>
            </a:r>
            <a:r>
              <a:rPr lang="en-US" altLang="zh-CN" sz="1200" kern="1200" dirty="0" smtClean="0">
                <a:solidFill>
                  <a:schemeClr val="tx1"/>
                </a:solidFill>
                <a:effectLst/>
                <a:latin typeface="+mn-lt"/>
                <a:ea typeface="+mn-ea"/>
                <a:cs typeface="+mn-cs"/>
              </a:rPr>
              <a:t>O</a:t>
            </a:r>
            <a:r>
              <a:rPr lang="en-US" altLang="zh-CN" sz="1200" kern="1200" baseline="-25000" dirty="0" smtClean="0">
                <a:solidFill>
                  <a:schemeClr val="tx1"/>
                </a:solidFill>
                <a:effectLst/>
                <a:latin typeface="+mn-lt"/>
                <a:ea typeface="+mn-ea"/>
                <a:cs typeface="+mn-cs"/>
              </a:rPr>
              <a:t>4</a:t>
            </a:r>
            <a:r>
              <a:rPr lang="en-US" altLang="zh-CN" sz="1200" kern="1200" dirty="0" smtClean="0">
                <a:solidFill>
                  <a:schemeClr val="tx1"/>
                </a:solidFill>
                <a:effectLst/>
                <a:latin typeface="+mn-lt"/>
                <a:ea typeface="+mn-ea"/>
                <a:cs typeface="+mn-cs"/>
              </a:rPr>
              <a:t>/β-Bi</a:t>
            </a:r>
            <a:r>
              <a:rPr lang="en-US" altLang="zh-CN" sz="1200" kern="1200" baseline="-25000" dirty="0" smtClean="0">
                <a:solidFill>
                  <a:schemeClr val="tx1"/>
                </a:solidFill>
                <a:effectLst/>
                <a:latin typeface="+mn-lt"/>
                <a:ea typeface="+mn-ea"/>
                <a:cs typeface="+mn-cs"/>
              </a:rPr>
              <a:t>2</a:t>
            </a:r>
            <a:r>
              <a:rPr lang="en-US" altLang="zh-CN" sz="1200" kern="1200" dirty="0" smtClean="0">
                <a:solidFill>
                  <a:schemeClr val="tx1"/>
                </a:solidFill>
                <a:effectLst/>
                <a:latin typeface="+mn-lt"/>
                <a:ea typeface="+mn-ea"/>
                <a:cs typeface="+mn-cs"/>
              </a:rPr>
              <a:t>O</a:t>
            </a:r>
            <a:r>
              <a:rPr lang="en-US" altLang="zh-CN" sz="1200" kern="1200" baseline="-25000" dirty="0" smtClean="0">
                <a:solidFill>
                  <a:schemeClr val="tx1"/>
                </a:solidFill>
                <a:effectLst/>
                <a:latin typeface="+mn-lt"/>
                <a:ea typeface="+mn-ea"/>
                <a:cs typeface="+mn-cs"/>
              </a:rPr>
              <a:t>3</a:t>
            </a:r>
            <a:r>
              <a:rPr lang="zh-CN" altLang="zh-CN" sz="1200" kern="1200" dirty="0" smtClean="0">
                <a:solidFill>
                  <a:schemeClr val="tx1"/>
                </a:solidFill>
                <a:effectLst/>
                <a:latin typeface="+mn-lt"/>
                <a:ea typeface="+mn-ea"/>
                <a:cs typeface="+mn-cs"/>
              </a:rPr>
              <a:t>两相复合催化剂和</a:t>
            </a:r>
            <a:r>
              <a:rPr lang="en-US" altLang="zh-CN" sz="1200" kern="1200" dirty="0" smtClean="0">
                <a:solidFill>
                  <a:schemeClr val="tx1"/>
                </a:solidFill>
                <a:effectLst/>
                <a:latin typeface="+mn-lt"/>
                <a:ea typeface="+mn-ea"/>
                <a:cs typeface="+mn-cs"/>
              </a:rPr>
              <a:t>β-MnO</a:t>
            </a:r>
            <a:r>
              <a:rPr lang="en-US" altLang="zh-CN" sz="1200" kern="1200" baseline="-250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与</a:t>
            </a:r>
            <a:r>
              <a:rPr lang="en-US" altLang="zh-CN" sz="1200" kern="1200" dirty="0" smtClean="0">
                <a:solidFill>
                  <a:schemeClr val="tx1"/>
                </a:solidFill>
                <a:effectLst/>
                <a:latin typeface="+mn-lt"/>
                <a:ea typeface="+mn-ea"/>
                <a:cs typeface="+mn-cs"/>
              </a:rPr>
              <a:t>β-Bi</a:t>
            </a:r>
            <a:r>
              <a:rPr lang="en-US" altLang="zh-CN" sz="1200" kern="1200" baseline="-25000" dirty="0" smtClean="0">
                <a:solidFill>
                  <a:schemeClr val="tx1"/>
                </a:solidFill>
                <a:effectLst/>
                <a:latin typeface="+mn-lt"/>
                <a:ea typeface="+mn-ea"/>
                <a:cs typeface="+mn-cs"/>
              </a:rPr>
              <a:t>2</a:t>
            </a:r>
            <a:r>
              <a:rPr lang="en-US" altLang="zh-CN" sz="1200" kern="1200" dirty="0" smtClean="0">
                <a:solidFill>
                  <a:schemeClr val="tx1"/>
                </a:solidFill>
                <a:effectLst/>
                <a:latin typeface="+mn-lt"/>
                <a:ea typeface="+mn-ea"/>
                <a:cs typeface="+mn-cs"/>
              </a:rPr>
              <a:t>O</a:t>
            </a:r>
            <a:r>
              <a:rPr lang="en-US" altLang="zh-CN" sz="1200" kern="1200" baseline="-25000" dirty="0" smtClean="0">
                <a:solidFill>
                  <a:schemeClr val="tx1"/>
                </a:solidFill>
                <a:effectLst/>
                <a:latin typeface="+mn-lt"/>
                <a:ea typeface="+mn-ea"/>
                <a:cs typeface="+mn-cs"/>
              </a:rPr>
              <a:t>3</a:t>
            </a:r>
            <a:r>
              <a:rPr lang="zh-CN" altLang="zh-CN" sz="1200" kern="1200" dirty="0" smtClean="0">
                <a:solidFill>
                  <a:schemeClr val="tx1"/>
                </a:solidFill>
                <a:effectLst/>
                <a:latin typeface="+mn-lt"/>
                <a:ea typeface="+mn-ea"/>
                <a:cs typeface="+mn-cs"/>
              </a:rPr>
              <a:t>不同质量比制备的三相复合催化剂的磁滞回线，右边是质量比为</a:t>
            </a:r>
            <a:r>
              <a:rPr lang="en-US" altLang="zh-CN" sz="1200" kern="1200" dirty="0" smtClean="0">
                <a:solidFill>
                  <a:schemeClr val="tx1"/>
                </a:solidFill>
                <a:effectLst/>
                <a:latin typeface="+mn-lt"/>
                <a:ea typeface="+mn-ea"/>
                <a:cs typeface="+mn-cs"/>
              </a:rPr>
              <a:t>10:100</a:t>
            </a:r>
            <a:r>
              <a:rPr lang="zh-CN" altLang="zh-CN" sz="1200" kern="1200" dirty="0" smtClean="0">
                <a:solidFill>
                  <a:schemeClr val="tx1"/>
                </a:solidFill>
                <a:effectLst/>
                <a:latin typeface="+mn-lt"/>
                <a:ea typeface="+mn-ea"/>
                <a:cs typeface="+mn-cs"/>
              </a:rPr>
              <a:t>时制备的三相复合磁性光催化剂和其回收使用五次后的磁滞回线。三相复合磁性光催化剂</a:t>
            </a:r>
            <a:r>
              <a:rPr lang="en-US" altLang="zh-CN" sz="1200" kern="1200" dirty="0" smtClean="0">
                <a:solidFill>
                  <a:schemeClr val="tx1"/>
                </a:solidFill>
                <a:effectLst/>
                <a:latin typeface="+mn-lt"/>
                <a:ea typeface="+mn-ea"/>
                <a:cs typeface="+mn-cs"/>
              </a:rPr>
              <a:t>5</a:t>
            </a:r>
            <a:r>
              <a:rPr lang="zh-CN" altLang="zh-CN" sz="1200" kern="1200" dirty="0" smtClean="0">
                <a:solidFill>
                  <a:schemeClr val="tx1"/>
                </a:solidFill>
                <a:effectLst/>
                <a:latin typeface="+mn-lt"/>
                <a:ea typeface="+mn-ea"/>
                <a:cs typeface="+mn-cs"/>
              </a:rPr>
              <a:t>次回收使用后的饱和磁化强度仍然有</a:t>
            </a:r>
            <a:r>
              <a:rPr lang="en-US" altLang="zh-CN" sz="1200" kern="1200" dirty="0" smtClean="0">
                <a:solidFill>
                  <a:schemeClr val="tx1"/>
                </a:solidFill>
                <a:effectLst/>
                <a:latin typeface="+mn-lt"/>
                <a:ea typeface="+mn-ea"/>
                <a:cs typeface="+mn-cs"/>
              </a:rPr>
              <a:t>5.86</a:t>
            </a:r>
            <a:r>
              <a:rPr lang="zh-CN" altLang="zh-CN" sz="1200" kern="1200" dirty="0" smtClean="0">
                <a:solidFill>
                  <a:schemeClr val="tx1"/>
                </a:solidFill>
                <a:effectLst/>
                <a:latin typeface="+mn-lt"/>
                <a:ea typeface="+mn-ea"/>
                <a:cs typeface="+mn-cs"/>
              </a:rPr>
              <a:t>，较初始的</a:t>
            </a:r>
            <a:r>
              <a:rPr lang="en-US" altLang="zh-CN" sz="1200" kern="1200" dirty="0" smtClean="0">
                <a:solidFill>
                  <a:schemeClr val="tx1"/>
                </a:solidFill>
                <a:effectLst/>
                <a:latin typeface="+mn-lt"/>
                <a:ea typeface="+mn-ea"/>
                <a:cs typeface="+mn-cs"/>
              </a:rPr>
              <a:t>6.95</a:t>
            </a:r>
            <a:r>
              <a:rPr lang="zh-CN" altLang="zh-CN" sz="1200" kern="1200" dirty="0" smtClean="0">
                <a:solidFill>
                  <a:schemeClr val="tx1"/>
                </a:solidFill>
                <a:effectLst/>
                <a:latin typeface="+mn-lt"/>
                <a:ea typeface="+mn-ea"/>
                <a:cs typeface="+mn-cs"/>
              </a:rPr>
              <a:t>只有较小的降低，可以保持稳定的磁性能；右下角的插图为三相复合磁性光催化剂的磁分离效果图，可以看出，三相复合磁性光催化剂在磁铁的作用下可以实现很好的回收，说明制备的三相复合磁性催化剂有很强的磁学稳定性，便于实现其回收再利用。</a:t>
            </a: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BEC051C7-EF6A-4327-AEFA-8BF63D2C4274}" type="slidenum">
              <a:rPr lang="zh-CN" altLang="en-US" smtClean="0"/>
              <a:t>29</a:t>
            </a:fld>
            <a:endParaRPr lang="zh-CN" altLang="en-US"/>
          </a:p>
        </p:txBody>
      </p:sp>
    </p:spTree>
    <p:extLst>
      <p:ext uri="{BB962C8B-B14F-4D97-AF65-F5344CB8AC3E}">
        <p14:creationId xmlns:p14="http://schemas.microsoft.com/office/powerpoint/2010/main" val="35152508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EC051C7-EF6A-4327-AEFA-8BF63D2C4274}" type="slidenum">
              <a:rPr lang="zh-CN" altLang="en-US" smtClean="0"/>
              <a:t>3</a:t>
            </a:fld>
            <a:endParaRPr lang="zh-CN" altLang="en-US"/>
          </a:p>
        </p:txBody>
      </p:sp>
    </p:spTree>
    <p:extLst>
      <p:ext uri="{BB962C8B-B14F-4D97-AF65-F5344CB8AC3E}">
        <p14:creationId xmlns:p14="http://schemas.microsoft.com/office/powerpoint/2010/main" val="380627219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第四小部分是三相复合磁性光催化剂的重复再利用：上面的图是三相复合磁性光催化剂五次重复实验的效果图，可以看出，</a:t>
            </a:r>
            <a:r>
              <a:rPr lang="en-US" altLang="zh-CN" sz="1200" kern="1200" dirty="0" smtClean="0">
                <a:solidFill>
                  <a:schemeClr val="tx1"/>
                </a:solidFill>
                <a:effectLst/>
                <a:latin typeface="+mn-lt"/>
                <a:ea typeface="+mn-ea"/>
                <a:cs typeface="+mn-cs"/>
              </a:rPr>
              <a:t>5</a:t>
            </a:r>
            <a:r>
              <a:rPr lang="zh-CN" altLang="zh-CN" sz="1200" kern="1200" dirty="0" smtClean="0">
                <a:solidFill>
                  <a:schemeClr val="tx1"/>
                </a:solidFill>
                <a:effectLst/>
                <a:latin typeface="+mn-lt"/>
                <a:ea typeface="+mn-ea"/>
                <a:cs typeface="+mn-cs"/>
              </a:rPr>
              <a:t>次的回收之后的催化剂在</a:t>
            </a:r>
            <a:r>
              <a:rPr lang="en-US" altLang="zh-CN" sz="1200" kern="1200" dirty="0" smtClean="0">
                <a:solidFill>
                  <a:schemeClr val="tx1"/>
                </a:solidFill>
                <a:effectLst/>
                <a:latin typeface="+mn-lt"/>
                <a:ea typeface="+mn-ea"/>
                <a:cs typeface="+mn-cs"/>
              </a:rPr>
              <a:t>1.75h</a:t>
            </a:r>
            <a:r>
              <a:rPr lang="zh-CN" altLang="zh-CN" sz="1200" kern="1200" dirty="0" smtClean="0">
                <a:solidFill>
                  <a:schemeClr val="tx1"/>
                </a:solidFill>
                <a:effectLst/>
                <a:latin typeface="+mn-lt"/>
                <a:ea typeface="+mn-ea"/>
                <a:cs typeface="+mn-cs"/>
              </a:rPr>
              <a:t>对</a:t>
            </a:r>
            <a:r>
              <a:rPr lang="en-US" altLang="zh-CN" sz="1200" kern="1200" dirty="0" err="1" smtClean="0">
                <a:solidFill>
                  <a:schemeClr val="tx1"/>
                </a:solidFill>
                <a:effectLst/>
                <a:latin typeface="+mn-lt"/>
                <a:ea typeface="+mn-ea"/>
                <a:cs typeface="+mn-cs"/>
              </a:rPr>
              <a:t>RhB</a:t>
            </a:r>
            <a:r>
              <a:rPr lang="zh-CN" altLang="zh-CN" sz="1200" kern="1200" dirty="0" smtClean="0">
                <a:solidFill>
                  <a:schemeClr val="tx1"/>
                </a:solidFill>
                <a:effectLst/>
                <a:latin typeface="+mn-lt"/>
                <a:ea typeface="+mn-ea"/>
                <a:cs typeface="+mn-cs"/>
              </a:rPr>
              <a:t>的降解率能够达到</a:t>
            </a:r>
            <a:r>
              <a:rPr lang="en-US" altLang="zh-CN" sz="1200" kern="1200" dirty="0" smtClean="0">
                <a:solidFill>
                  <a:schemeClr val="tx1"/>
                </a:solidFill>
                <a:effectLst/>
                <a:latin typeface="+mn-lt"/>
                <a:ea typeface="+mn-ea"/>
                <a:cs typeface="+mn-cs"/>
              </a:rPr>
              <a:t>95.7%</a:t>
            </a:r>
            <a:r>
              <a:rPr lang="zh-CN" altLang="zh-CN" sz="1200" kern="1200" dirty="0" smtClean="0">
                <a:solidFill>
                  <a:schemeClr val="tx1"/>
                </a:solidFill>
                <a:effectLst/>
                <a:latin typeface="+mn-lt"/>
                <a:ea typeface="+mn-ea"/>
                <a:cs typeface="+mn-cs"/>
              </a:rPr>
              <a:t>，且其</a:t>
            </a:r>
            <a:r>
              <a:rPr lang="en-US" altLang="zh-CN" sz="1200" kern="1200" dirty="0" smtClean="0">
                <a:solidFill>
                  <a:schemeClr val="tx1"/>
                </a:solidFill>
                <a:effectLst/>
                <a:latin typeface="+mn-lt"/>
                <a:ea typeface="+mn-ea"/>
                <a:cs typeface="+mn-cs"/>
              </a:rPr>
              <a:t>5</a:t>
            </a:r>
            <a:r>
              <a:rPr lang="zh-CN" altLang="zh-CN" sz="1200" kern="1200" dirty="0" smtClean="0">
                <a:solidFill>
                  <a:schemeClr val="tx1"/>
                </a:solidFill>
                <a:effectLst/>
                <a:latin typeface="+mn-lt"/>
                <a:ea typeface="+mn-ea"/>
                <a:cs typeface="+mn-cs"/>
              </a:rPr>
              <a:t>次回收率平均为</a:t>
            </a:r>
            <a:r>
              <a:rPr lang="en-US" altLang="zh-CN" sz="1200" kern="1200" dirty="0" smtClean="0">
                <a:solidFill>
                  <a:schemeClr val="tx1"/>
                </a:solidFill>
                <a:effectLst/>
                <a:latin typeface="+mn-lt"/>
                <a:ea typeface="+mn-ea"/>
                <a:cs typeface="+mn-cs"/>
              </a:rPr>
              <a:t>87%</a:t>
            </a:r>
            <a:r>
              <a:rPr lang="zh-CN" altLang="zh-CN" sz="1200" kern="1200" dirty="0" smtClean="0">
                <a:solidFill>
                  <a:schemeClr val="tx1"/>
                </a:solidFill>
                <a:effectLst/>
                <a:latin typeface="+mn-lt"/>
                <a:ea typeface="+mn-ea"/>
                <a:cs typeface="+mn-cs"/>
              </a:rPr>
              <a:t>，说明制备的三相复合磁性光催化剂有很好的催化稳定性。</a:t>
            </a: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BEC051C7-EF6A-4327-AEFA-8BF63D2C4274}" type="slidenum">
              <a:rPr lang="zh-CN" altLang="en-US" smtClean="0"/>
              <a:t>30</a:t>
            </a:fld>
            <a:endParaRPr lang="zh-CN" altLang="en-US"/>
          </a:p>
        </p:txBody>
      </p:sp>
    </p:spTree>
    <p:extLst>
      <p:ext uri="{BB962C8B-B14F-4D97-AF65-F5344CB8AC3E}">
        <p14:creationId xmlns:p14="http://schemas.microsoft.com/office/powerpoint/2010/main" val="237447331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第五小部分是复合磁性光催化剂的机理分析：</a:t>
            </a:r>
          </a:p>
          <a:p>
            <a:r>
              <a:rPr lang="zh-CN" altLang="zh-CN" sz="1200" kern="1200" dirty="0" smtClean="0">
                <a:solidFill>
                  <a:schemeClr val="tx1"/>
                </a:solidFill>
                <a:effectLst/>
                <a:latin typeface="+mn-lt"/>
                <a:ea typeface="+mn-ea"/>
                <a:cs typeface="+mn-cs"/>
              </a:rPr>
              <a:t>复合磁性光催化剂降解</a:t>
            </a:r>
            <a:r>
              <a:rPr lang="en-US" altLang="zh-CN" sz="1200" kern="1200" dirty="0" err="1" smtClean="0">
                <a:solidFill>
                  <a:schemeClr val="tx1"/>
                </a:solidFill>
                <a:effectLst/>
                <a:latin typeface="+mn-lt"/>
                <a:ea typeface="+mn-ea"/>
                <a:cs typeface="+mn-cs"/>
              </a:rPr>
              <a:t>RhB</a:t>
            </a:r>
            <a:r>
              <a:rPr lang="zh-CN" altLang="zh-CN" sz="1200" kern="1200" dirty="0" smtClean="0">
                <a:solidFill>
                  <a:schemeClr val="tx1"/>
                </a:solidFill>
                <a:effectLst/>
                <a:latin typeface="+mn-lt"/>
                <a:ea typeface="+mn-ea"/>
                <a:cs typeface="+mn-cs"/>
              </a:rPr>
              <a:t>主要有三步：第一步，在光的照射下，催化剂会吸收能量大于其禁带宽度的光子；第二步，光子激发价带上的电子跃迁到导带，同时，价带失去电子成为带正电荷的空穴，从而在催化剂内部产生光生电子</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空穴对；第三步，空穴具有强的氧化性，会直接夺取光催化剂表面吸附的</a:t>
            </a:r>
            <a:r>
              <a:rPr lang="en-US" altLang="zh-CN" sz="1200" kern="1200" dirty="0" err="1" smtClean="0">
                <a:solidFill>
                  <a:schemeClr val="tx1"/>
                </a:solidFill>
                <a:effectLst/>
                <a:latin typeface="+mn-lt"/>
                <a:ea typeface="+mn-ea"/>
                <a:cs typeface="+mn-cs"/>
              </a:rPr>
              <a:t>RhB</a:t>
            </a:r>
            <a:r>
              <a:rPr lang="zh-CN" altLang="zh-CN" sz="1200" kern="1200" dirty="0" smtClean="0">
                <a:solidFill>
                  <a:schemeClr val="tx1"/>
                </a:solidFill>
                <a:effectLst/>
                <a:latin typeface="+mn-lt"/>
                <a:ea typeface="+mn-ea"/>
                <a:cs typeface="+mn-cs"/>
              </a:rPr>
              <a:t>的电子，将其氧化分解为</a:t>
            </a:r>
            <a:r>
              <a:rPr lang="en-US" altLang="zh-CN" sz="1200" kern="1200" dirty="0" smtClean="0">
                <a:solidFill>
                  <a:schemeClr val="tx1"/>
                </a:solidFill>
                <a:effectLst/>
                <a:latin typeface="+mn-lt"/>
                <a:ea typeface="+mn-ea"/>
                <a:cs typeface="+mn-cs"/>
              </a:rPr>
              <a:t>CO</a:t>
            </a:r>
            <a:r>
              <a:rPr lang="en-US" altLang="zh-CN" sz="1200" kern="1200" baseline="-250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和</a:t>
            </a:r>
            <a:r>
              <a:rPr lang="en-US" altLang="zh-CN" sz="1200" kern="1200" dirty="0" smtClean="0">
                <a:solidFill>
                  <a:schemeClr val="tx1"/>
                </a:solidFill>
                <a:effectLst/>
                <a:latin typeface="+mn-lt"/>
                <a:ea typeface="+mn-ea"/>
                <a:cs typeface="+mn-cs"/>
              </a:rPr>
              <a:t>H</a:t>
            </a:r>
            <a:r>
              <a:rPr lang="en-US" altLang="zh-CN" sz="1200" kern="1200" baseline="-25000" dirty="0" smtClean="0">
                <a:solidFill>
                  <a:schemeClr val="tx1"/>
                </a:solidFill>
                <a:effectLst/>
                <a:latin typeface="+mn-lt"/>
                <a:ea typeface="+mn-ea"/>
                <a:cs typeface="+mn-cs"/>
              </a:rPr>
              <a:t>2</a:t>
            </a:r>
            <a:r>
              <a:rPr lang="en-US" altLang="zh-CN" sz="1200" kern="1200" dirty="0" smtClean="0">
                <a:solidFill>
                  <a:schemeClr val="tx1"/>
                </a:solidFill>
                <a:effectLst/>
                <a:latin typeface="+mn-lt"/>
                <a:ea typeface="+mn-ea"/>
                <a:cs typeface="+mn-cs"/>
              </a:rPr>
              <a:t>O</a:t>
            </a:r>
            <a:r>
              <a:rPr lang="zh-CN" altLang="zh-CN" sz="1200" kern="1200" dirty="0" smtClean="0">
                <a:solidFill>
                  <a:schemeClr val="tx1"/>
                </a:solidFill>
                <a:effectLst/>
                <a:latin typeface="+mn-lt"/>
                <a:ea typeface="+mn-ea"/>
                <a:cs typeface="+mn-cs"/>
              </a:rPr>
              <a:t>等无害物质，而光生电子有强的还原性，会夺取溶解氧的正电荷形成超氧自由基，然后超氧自由基直接将</a:t>
            </a:r>
            <a:r>
              <a:rPr lang="en-US" altLang="zh-CN" sz="1200" kern="1200" dirty="0" err="1" smtClean="0">
                <a:solidFill>
                  <a:schemeClr val="tx1"/>
                </a:solidFill>
                <a:effectLst/>
                <a:latin typeface="+mn-lt"/>
                <a:ea typeface="+mn-ea"/>
                <a:cs typeface="+mn-cs"/>
              </a:rPr>
              <a:t>RhB</a:t>
            </a:r>
            <a:r>
              <a:rPr lang="zh-CN" altLang="zh-CN" sz="1200" kern="1200" dirty="0" smtClean="0">
                <a:solidFill>
                  <a:schemeClr val="tx1"/>
                </a:solidFill>
                <a:effectLst/>
                <a:latin typeface="+mn-lt"/>
                <a:ea typeface="+mn-ea"/>
                <a:cs typeface="+mn-cs"/>
              </a:rPr>
              <a:t>氧化为</a:t>
            </a:r>
            <a:r>
              <a:rPr lang="en-US" altLang="zh-CN" sz="1200" kern="1200" dirty="0" smtClean="0">
                <a:solidFill>
                  <a:schemeClr val="tx1"/>
                </a:solidFill>
                <a:effectLst/>
                <a:latin typeface="+mn-lt"/>
                <a:ea typeface="+mn-ea"/>
                <a:cs typeface="+mn-cs"/>
              </a:rPr>
              <a:t>CO</a:t>
            </a:r>
            <a:r>
              <a:rPr lang="en-US" altLang="zh-CN" sz="1200" kern="1200" baseline="-250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和</a:t>
            </a:r>
            <a:r>
              <a:rPr lang="en-US" altLang="zh-CN" sz="1200" kern="1200" dirty="0" smtClean="0">
                <a:solidFill>
                  <a:schemeClr val="tx1"/>
                </a:solidFill>
                <a:effectLst/>
                <a:latin typeface="+mn-lt"/>
                <a:ea typeface="+mn-ea"/>
                <a:cs typeface="+mn-cs"/>
              </a:rPr>
              <a:t>H</a:t>
            </a:r>
            <a:r>
              <a:rPr lang="en-US" altLang="zh-CN" sz="1200" kern="1200" baseline="-25000" dirty="0" smtClean="0">
                <a:solidFill>
                  <a:schemeClr val="tx1"/>
                </a:solidFill>
                <a:effectLst/>
                <a:latin typeface="+mn-lt"/>
                <a:ea typeface="+mn-ea"/>
                <a:cs typeface="+mn-cs"/>
              </a:rPr>
              <a:t>2</a:t>
            </a:r>
            <a:r>
              <a:rPr lang="en-US" altLang="zh-CN" sz="1200" kern="1200" dirty="0" smtClean="0">
                <a:solidFill>
                  <a:schemeClr val="tx1"/>
                </a:solidFill>
                <a:effectLst/>
                <a:latin typeface="+mn-lt"/>
                <a:ea typeface="+mn-ea"/>
                <a:cs typeface="+mn-cs"/>
              </a:rPr>
              <a:t>O</a:t>
            </a:r>
            <a:r>
              <a:rPr lang="zh-CN" altLang="zh-CN" sz="1200" kern="1200" dirty="0" smtClean="0">
                <a:solidFill>
                  <a:schemeClr val="tx1"/>
                </a:solidFill>
                <a:effectLst/>
                <a:latin typeface="+mn-lt"/>
                <a:ea typeface="+mn-ea"/>
                <a:cs typeface="+mn-cs"/>
              </a:rPr>
              <a:t>等无害物质。</a:t>
            </a: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BEC051C7-EF6A-4327-AEFA-8BF63D2C4274}" type="slidenum">
              <a:rPr lang="zh-CN" altLang="en-US" smtClean="0"/>
              <a:t>31</a:t>
            </a:fld>
            <a:endParaRPr lang="zh-CN" altLang="en-US"/>
          </a:p>
        </p:txBody>
      </p:sp>
    </p:spTree>
    <p:extLst>
      <p:ext uri="{BB962C8B-B14F-4D97-AF65-F5344CB8AC3E}">
        <p14:creationId xmlns:p14="http://schemas.microsoft.com/office/powerpoint/2010/main" val="207898110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三相复合磁性光催化剂催化活性提高的原因有五个：一、</a:t>
            </a:r>
            <a:r>
              <a:rPr lang="en-US" altLang="zh-CN" sz="1200" kern="1200" dirty="0" smtClean="0">
                <a:solidFill>
                  <a:schemeClr val="tx1"/>
                </a:solidFill>
                <a:effectLst/>
                <a:latin typeface="+mn-lt"/>
                <a:ea typeface="+mn-ea"/>
                <a:cs typeface="+mn-cs"/>
              </a:rPr>
              <a:t>Mn</a:t>
            </a:r>
            <a:r>
              <a:rPr lang="en-US" altLang="zh-CN" sz="1200" kern="1200" baseline="-25000" dirty="0" smtClean="0">
                <a:solidFill>
                  <a:schemeClr val="tx1"/>
                </a:solidFill>
                <a:effectLst/>
                <a:latin typeface="+mn-lt"/>
                <a:ea typeface="+mn-ea"/>
                <a:cs typeface="+mn-cs"/>
              </a:rPr>
              <a:t>x</a:t>
            </a:r>
            <a:r>
              <a:rPr lang="en-US" altLang="zh-CN" sz="1200" kern="1200" dirty="0" smtClean="0">
                <a:solidFill>
                  <a:schemeClr val="tx1"/>
                </a:solidFill>
                <a:effectLst/>
                <a:latin typeface="+mn-lt"/>
                <a:ea typeface="+mn-ea"/>
                <a:cs typeface="+mn-cs"/>
              </a:rPr>
              <a:t>Zn</a:t>
            </a:r>
            <a:r>
              <a:rPr lang="en-US" altLang="zh-CN" sz="1200" kern="1200" baseline="-25000" dirty="0" smtClean="0">
                <a:solidFill>
                  <a:schemeClr val="tx1"/>
                </a:solidFill>
                <a:effectLst/>
                <a:latin typeface="+mn-lt"/>
                <a:ea typeface="+mn-ea"/>
                <a:cs typeface="+mn-cs"/>
              </a:rPr>
              <a:t>1-x</a:t>
            </a:r>
            <a:r>
              <a:rPr lang="en-US" altLang="zh-CN" sz="1200" kern="1200" dirty="0" smtClean="0">
                <a:solidFill>
                  <a:schemeClr val="tx1"/>
                </a:solidFill>
                <a:effectLst/>
                <a:latin typeface="+mn-lt"/>
                <a:ea typeface="+mn-ea"/>
                <a:cs typeface="+mn-cs"/>
              </a:rPr>
              <a:t>Fe</a:t>
            </a:r>
            <a:r>
              <a:rPr lang="en-US" altLang="zh-CN" sz="1200" kern="1200" baseline="-25000" dirty="0" smtClean="0">
                <a:solidFill>
                  <a:schemeClr val="tx1"/>
                </a:solidFill>
                <a:effectLst/>
                <a:latin typeface="+mn-lt"/>
                <a:ea typeface="+mn-ea"/>
                <a:cs typeface="+mn-cs"/>
              </a:rPr>
              <a:t>2</a:t>
            </a:r>
            <a:r>
              <a:rPr lang="en-US" altLang="zh-CN" sz="1200" kern="1200" dirty="0" smtClean="0">
                <a:solidFill>
                  <a:schemeClr val="tx1"/>
                </a:solidFill>
                <a:effectLst/>
                <a:latin typeface="+mn-lt"/>
                <a:ea typeface="+mn-ea"/>
                <a:cs typeface="+mn-cs"/>
              </a:rPr>
              <a:t>O</a:t>
            </a:r>
            <a:r>
              <a:rPr lang="en-US" altLang="zh-CN" sz="1200" kern="1200" baseline="-25000" dirty="0" smtClean="0">
                <a:solidFill>
                  <a:schemeClr val="tx1"/>
                </a:solidFill>
                <a:effectLst/>
                <a:latin typeface="+mn-lt"/>
                <a:ea typeface="+mn-ea"/>
                <a:cs typeface="+mn-cs"/>
              </a:rPr>
              <a:t>4</a:t>
            </a:r>
            <a:r>
              <a:rPr lang="zh-CN" altLang="zh-CN" sz="1200" kern="1200" dirty="0" smtClean="0">
                <a:solidFill>
                  <a:schemeClr val="tx1"/>
                </a:solidFill>
                <a:effectLst/>
                <a:latin typeface="+mn-lt"/>
                <a:ea typeface="+mn-ea"/>
                <a:cs typeface="+mn-cs"/>
              </a:rPr>
              <a:t>给复合磁性催化剂提供一个稳定的磁场，促使光生电子双向分流，延长光生电子独立存在的时间；二、</a:t>
            </a:r>
            <a:r>
              <a:rPr lang="en-US" altLang="zh-CN" sz="1200" kern="1200" dirty="0" smtClean="0">
                <a:solidFill>
                  <a:schemeClr val="tx1"/>
                </a:solidFill>
                <a:effectLst/>
                <a:latin typeface="+mn-lt"/>
                <a:ea typeface="+mn-ea"/>
                <a:cs typeface="+mn-cs"/>
              </a:rPr>
              <a:t>Mn</a:t>
            </a:r>
            <a:r>
              <a:rPr lang="en-US" altLang="zh-CN" sz="1200" kern="1200" baseline="-25000" dirty="0" smtClean="0">
                <a:solidFill>
                  <a:schemeClr val="tx1"/>
                </a:solidFill>
                <a:effectLst/>
                <a:latin typeface="+mn-lt"/>
                <a:ea typeface="+mn-ea"/>
                <a:cs typeface="+mn-cs"/>
              </a:rPr>
              <a:t>x</a:t>
            </a:r>
            <a:r>
              <a:rPr lang="en-US" altLang="zh-CN" sz="1200" kern="1200" dirty="0" smtClean="0">
                <a:solidFill>
                  <a:schemeClr val="tx1"/>
                </a:solidFill>
                <a:effectLst/>
                <a:latin typeface="+mn-lt"/>
                <a:ea typeface="+mn-ea"/>
                <a:cs typeface="+mn-cs"/>
              </a:rPr>
              <a:t>Zn</a:t>
            </a:r>
            <a:r>
              <a:rPr lang="en-US" altLang="zh-CN" sz="1200" kern="1200" baseline="-25000" dirty="0" smtClean="0">
                <a:solidFill>
                  <a:schemeClr val="tx1"/>
                </a:solidFill>
                <a:effectLst/>
                <a:latin typeface="+mn-lt"/>
                <a:ea typeface="+mn-ea"/>
                <a:cs typeface="+mn-cs"/>
              </a:rPr>
              <a:t>1-x</a:t>
            </a:r>
            <a:r>
              <a:rPr lang="en-US" altLang="zh-CN" sz="1200" kern="1200" dirty="0" smtClean="0">
                <a:solidFill>
                  <a:schemeClr val="tx1"/>
                </a:solidFill>
                <a:effectLst/>
                <a:latin typeface="+mn-lt"/>
                <a:ea typeface="+mn-ea"/>
                <a:cs typeface="+mn-cs"/>
              </a:rPr>
              <a:t>Fe</a:t>
            </a:r>
            <a:r>
              <a:rPr lang="en-US" altLang="zh-CN" sz="1200" kern="1200" baseline="-25000" dirty="0" smtClean="0">
                <a:solidFill>
                  <a:schemeClr val="tx1"/>
                </a:solidFill>
                <a:effectLst/>
                <a:latin typeface="+mn-lt"/>
                <a:ea typeface="+mn-ea"/>
                <a:cs typeface="+mn-cs"/>
              </a:rPr>
              <a:t>2</a:t>
            </a:r>
            <a:r>
              <a:rPr lang="en-US" altLang="zh-CN" sz="1200" kern="1200" dirty="0" smtClean="0">
                <a:solidFill>
                  <a:schemeClr val="tx1"/>
                </a:solidFill>
                <a:effectLst/>
                <a:latin typeface="+mn-lt"/>
                <a:ea typeface="+mn-ea"/>
                <a:cs typeface="+mn-cs"/>
              </a:rPr>
              <a:t>O</a:t>
            </a:r>
            <a:r>
              <a:rPr lang="en-US" altLang="zh-CN" sz="1200" kern="1200" baseline="-25000" dirty="0" smtClean="0">
                <a:solidFill>
                  <a:schemeClr val="tx1"/>
                </a:solidFill>
                <a:effectLst/>
                <a:latin typeface="+mn-lt"/>
                <a:ea typeface="+mn-ea"/>
                <a:cs typeface="+mn-cs"/>
              </a:rPr>
              <a:t>4</a:t>
            </a:r>
            <a:r>
              <a:rPr lang="zh-CN" altLang="zh-CN" sz="1200" kern="1200" dirty="0" smtClean="0">
                <a:solidFill>
                  <a:schemeClr val="tx1"/>
                </a:solidFill>
                <a:effectLst/>
                <a:latin typeface="+mn-lt"/>
                <a:ea typeface="+mn-ea"/>
                <a:cs typeface="+mn-cs"/>
              </a:rPr>
              <a:t>作为电子转移和存储中心，抑制了电子</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空穴对复合；三、</a:t>
            </a:r>
            <a:r>
              <a:rPr lang="en-US" altLang="zh-CN" sz="1200" kern="1200" dirty="0" smtClean="0">
                <a:solidFill>
                  <a:schemeClr val="tx1"/>
                </a:solidFill>
                <a:effectLst/>
                <a:latin typeface="+mn-lt"/>
                <a:ea typeface="+mn-ea"/>
                <a:cs typeface="+mn-cs"/>
              </a:rPr>
              <a:t>β-Bi</a:t>
            </a:r>
            <a:r>
              <a:rPr lang="en-US" altLang="zh-CN" sz="1200" kern="1200" baseline="-25000" dirty="0" smtClean="0">
                <a:solidFill>
                  <a:schemeClr val="tx1"/>
                </a:solidFill>
                <a:effectLst/>
                <a:latin typeface="+mn-lt"/>
                <a:ea typeface="+mn-ea"/>
                <a:cs typeface="+mn-cs"/>
              </a:rPr>
              <a:t>2</a:t>
            </a:r>
            <a:r>
              <a:rPr lang="en-US" altLang="zh-CN" sz="1200" kern="1200" dirty="0" smtClean="0">
                <a:solidFill>
                  <a:schemeClr val="tx1"/>
                </a:solidFill>
                <a:effectLst/>
                <a:latin typeface="+mn-lt"/>
                <a:ea typeface="+mn-ea"/>
                <a:cs typeface="+mn-cs"/>
              </a:rPr>
              <a:t>O</a:t>
            </a:r>
            <a:r>
              <a:rPr lang="en-US" altLang="zh-CN" sz="1200" kern="1200" baseline="-25000" dirty="0" smtClean="0">
                <a:solidFill>
                  <a:schemeClr val="tx1"/>
                </a:solidFill>
                <a:effectLst/>
                <a:latin typeface="+mn-lt"/>
                <a:ea typeface="+mn-ea"/>
                <a:cs typeface="+mn-cs"/>
              </a:rPr>
              <a:t>3</a:t>
            </a:r>
            <a:r>
              <a:rPr lang="zh-CN" altLang="zh-CN" sz="1200" kern="1200" dirty="0" smtClean="0">
                <a:solidFill>
                  <a:schemeClr val="tx1"/>
                </a:solidFill>
                <a:effectLst/>
                <a:latin typeface="+mn-lt"/>
                <a:ea typeface="+mn-ea"/>
                <a:cs typeface="+mn-cs"/>
              </a:rPr>
              <a:t>与</a:t>
            </a:r>
            <a:r>
              <a:rPr lang="en-US" altLang="zh-CN" sz="1200" kern="1200" dirty="0" smtClean="0">
                <a:solidFill>
                  <a:schemeClr val="tx1"/>
                </a:solidFill>
                <a:effectLst/>
                <a:latin typeface="+mn-lt"/>
                <a:ea typeface="+mn-ea"/>
                <a:cs typeface="+mn-cs"/>
              </a:rPr>
              <a:t>β-MnO</a:t>
            </a:r>
            <a:r>
              <a:rPr lang="en-US" altLang="zh-CN" sz="1200" kern="1200" baseline="-250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之间形成</a:t>
            </a:r>
            <a:r>
              <a:rPr lang="en-US" altLang="zh-CN" sz="1200" kern="1200" dirty="0" smtClean="0">
                <a:solidFill>
                  <a:schemeClr val="tx1"/>
                </a:solidFill>
                <a:effectLst/>
                <a:latin typeface="+mn-lt"/>
                <a:ea typeface="+mn-ea"/>
                <a:cs typeface="+mn-cs"/>
              </a:rPr>
              <a:t>p-n</a:t>
            </a:r>
            <a:r>
              <a:rPr lang="zh-CN" altLang="zh-CN" sz="1200" kern="1200" dirty="0" smtClean="0">
                <a:solidFill>
                  <a:schemeClr val="tx1"/>
                </a:solidFill>
                <a:effectLst/>
                <a:latin typeface="+mn-lt"/>
                <a:ea typeface="+mn-ea"/>
                <a:cs typeface="+mn-cs"/>
              </a:rPr>
              <a:t>异质结，加快光生电子在半导体表面上的迁移速度，促使电荷有效分离，抑制了电荷载流子复合；四、</a:t>
            </a:r>
            <a:r>
              <a:rPr lang="en-US" altLang="zh-CN" sz="1200" kern="1200" dirty="0" smtClean="0">
                <a:solidFill>
                  <a:schemeClr val="tx1"/>
                </a:solidFill>
                <a:effectLst/>
                <a:latin typeface="+mn-lt"/>
                <a:ea typeface="+mn-ea"/>
                <a:cs typeface="+mn-cs"/>
              </a:rPr>
              <a:t>Mn</a:t>
            </a:r>
            <a:r>
              <a:rPr lang="en-US" altLang="zh-CN" sz="1200" kern="1200" baseline="-25000" dirty="0" smtClean="0">
                <a:solidFill>
                  <a:schemeClr val="tx1"/>
                </a:solidFill>
                <a:effectLst/>
                <a:latin typeface="+mn-lt"/>
                <a:ea typeface="+mn-ea"/>
                <a:cs typeface="+mn-cs"/>
              </a:rPr>
              <a:t>x</a:t>
            </a:r>
            <a:r>
              <a:rPr lang="en-US" altLang="zh-CN" sz="1200" kern="1200" dirty="0" smtClean="0">
                <a:solidFill>
                  <a:schemeClr val="tx1"/>
                </a:solidFill>
                <a:effectLst/>
                <a:latin typeface="+mn-lt"/>
                <a:ea typeface="+mn-ea"/>
                <a:cs typeface="+mn-cs"/>
              </a:rPr>
              <a:t>Zn</a:t>
            </a:r>
            <a:r>
              <a:rPr lang="en-US" altLang="zh-CN" sz="1200" kern="1200" baseline="-25000" dirty="0" smtClean="0">
                <a:solidFill>
                  <a:schemeClr val="tx1"/>
                </a:solidFill>
                <a:effectLst/>
                <a:latin typeface="+mn-lt"/>
                <a:ea typeface="+mn-ea"/>
                <a:cs typeface="+mn-cs"/>
              </a:rPr>
              <a:t>1-x</a:t>
            </a:r>
            <a:r>
              <a:rPr lang="en-US" altLang="zh-CN" sz="1200" kern="1200" dirty="0" smtClean="0">
                <a:solidFill>
                  <a:schemeClr val="tx1"/>
                </a:solidFill>
                <a:effectLst/>
                <a:latin typeface="+mn-lt"/>
                <a:ea typeface="+mn-ea"/>
                <a:cs typeface="+mn-cs"/>
              </a:rPr>
              <a:t>Fe</a:t>
            </a:r>
            <a:r>
              <a:rPr lang="en-US" altLang="zh-CN" sz="1200" kern="1200" baseline="-25000" dirty="0" smtClean="0">
                <a:solidFill>
                  <a:schemeClr val="tx1"/>
                </a:solidFill>
                <a:effectLst/>
                <a:latin typeface="+mn-lt"/>
                <a:ea typeface="+mn-ea"/>
                <a:cs typeface="+mn-cs"/>
              </a:rPr>
              <a:t>2</a:t>
            </a:r>
            <a:r>
              <a:rPr lang="en-US" altLang="zh-CN" sz="1200" kern="1200" dirty="0" smtClean="0">
                <a:solidFill>
                  <a:schemeClr val="tx1"/>
                </a:solidFill>
                <a:effectLst/>
                <a:latin typeface="+mn-lt"/>
                <a:ea typeface="+mn-ea"/>
                <a:cs typeface="+mn-cs"/>
              </a:rPr>
              <a:t>O</a:t>
            </a:r>
            <a:r>
              <a:rPr lang="en-US" altLang="zh-CN" sz="1200" kern="1200" baseline="-25000" dirty="0" smtClean="0">
                <a:solidFill>
                  <a:schemeClr val="tx1"/>
                </a:solidFill>
                <a:effectLst/>
                <a:latin typeface="+mn-lt"/>
                <a:ea typeface="+mn-ea"/>
                <a:cs typeface="+mn-cs"/>
              </a:rPr>
              <a:t>4</a:t>
            </a:r>
            <a:r>
              <a:rPr lang="en-US" altLang="zh-CN" sz="1200" kern="1200" dirty="0" smtClean="0">
                <a:solidFill>
                  <a:schemeClr val="tx1"/>
                </a:solidFill>
                <a:effectLst/>
                <a:latin typeface="+mn-lt"/>
                <a:ea typeface="+mn-ea"/>
                <a:cs typeface="+mn-cs"/>
              </a:rPr>
              <a:t>/β-MnO</a:t>
            </a:r>
            <a:r>
              <a:rPr lang="en-US" altLang="zh-CN" sz="1200" kern="1200" baseline="-25000" dirty="0" smtClean="0">
                <a:solidFill>
                  <a:schemeClr val="tx1"/>
                </a:solidFill>
                <a:effectLst/>
                <a:latin typeface="+mn-lt"/>
                <a:ea typeface="+mn-ea"/>
                <a:cs typeface="+mn-cs"/>
              </a:rPr>
              <a:t>2</a:t>
            </a:r>
            <a:r>
              <a:rPr lang="en-US" altLang="zh-CN" sz="1200" kern="1200" dirty="0" smtClean="0">
                <a:solidFill>
                  <a:schemeClr val="tx1"/>
                </a:solidFill>
                <a:effectLst/>
                <a:latin typeface="+mn-lt"/>
                <a:ea typeface="+mn-ea"/>
                <a:cs typeface="+mn-cs"/>
              </a:rPr>
              <a:t>/β-Bi</a:t>
            </a:r>
            <a:r>
              <a:rPr lang="en-US" altLang="zh-CN" sz="1200" kern="1200" baseline="-25000" dirty="0" smtClean="0">
                <a:solidFill>
                  <a:schemeClr val="tx1"/>
                </a:solidFill>
                <a:effectLst/>
                <a:latin typeface="+mn-lt"/>
                <a:ea typeface="+mn-ea"/>
                <a:cs typeface="+mn-cs"/>
              </a:rPr>
              <a:t>2</a:t>
            </a:r>
            <a:r>
              <a:rPr lang="en-US" altLang="zh-CN" sz="1200" kern="1200" dirty="0" smtClean="0">
                <a:solidFill>
                  <a:schemeClr val="tx1"/>
                </a:solidFill>
                <a:effectLst/>
                <a:latin typeface="+mn-lt"/>
                <a:ea typeface="+mn-ea"/>
                <a:cs typeface="+mn-cs"/>
              </a:rPr>
              <a:t>O</a:t>
            </a:r>
            <a:r>
              <a:rPr lang="en-US" altLang="zh-CN" sz="1200" kern="1200" baseline="-25000" dirty="0" smtClean="0">
                <a:solidFill>
                  <a:schemeClr val="tx1"/>
                </a:solidFill>
                <a:effectLst/>
                <a:latin typeface="+mn-lt"/>
                <a:ea typeface="+mn-ea"/>
                <a:cs typeface="+mn-cs"/>
              </a:rPr>
              <a:t>3</a:t>
            </a:r>
            <a:r>
              <a:rPr lang="zh-CN" altLang="zh-CN" sz="1200" kern="1200" dirty="0" smtClean="0">
                <a:solidFill>
                  <a:schemeClr val="tx1"/>
                </a:solidFill>
                <a:effectLst/>
                <a:latin typeface="+mn-lt"/>
                <a:ea typeface="+mn-ea"/>
                <a:cs typeface="+mn-cs"/>
              </a:rPr>
              <a:t>的禁带宽度减小，在可见光区域的光响应能力明显增强；五、</a:t>
            </a:r>
            <a:r>
              <a:rPr lang="en-US" altLang="zh-CN" sz="1200" kern="1200" dirty="0" smtClean="0">
                <a:solidFill>
                  <a:schemeClr val="tx1"/>
                </a:solidFill>
                <a:effectLst/>
                <a:latin typeface="+mn-lt"/>
                <a:ea typeface="+mn-ea"/>
                <a:cs typeface="+mn-cs"/>
              </a:rPr>
              <a:t>Mn</a:t>
            </a:r>
            <a:r>
              <a:rPr lang="en-US" altLang="zh-CN" sz="1200" kern="1200" baseline="-25000" dirty="0" smtClean="0">
                <a:solidFill>
                  <a:schemeClr val="tx1"/>
                </a:solidFill>
                <a:effectLst/>
                <a:latin typeface="+mn-lt"/>
                <a:ea typeface="+mn-ea"/>
                <a:cs typeface="+mn-cs"/>
              </a:rPr>
              <a:t>x</a:t>
            </a:r>
            <a:r>
              <a:rPr lang="en-US" altLang="zh-CN" sz="1200" kern="1200" dirty="0" smtClean="0">
                <a:solidFill>
                  <a:schemeClr val="tx1"/>
                </a:solidFill>
                <a:effectLst/>
                <a:latin typeface="+mn-lt"/>
                <a:ea typeface="+mn-ea"/>
                <a:cs typeface="+mn-cs"/>
              </a:rPr>
              <a:t>Zn</a:t>
            </a:r>
            <a:r>
              <a:rPr lang="en-US" altLang="zh-CN" sz="1200" kern="1200" baseline="-25000" dirty="0" smtClean="0">
                <a:solidFill>
                  <a:schemeClr val="tx1"/>
                </a:solidFill>
                <a:effectLst/>
                <a:latin typeface="+mn-lt"/>
                <a:ea typeface="+mn-ea"/>
                <a:cs typeface="+mn-cs"/>
              </a:rPr>
              <a:t>1-x</a:t>
            </a:r>
            <a:r>
              <a:rPr lang="en-US" altLang="zh-CN" sz="1200" kern="1200" dirty="0" smtClean="0">
                <a:solidFill>
                  <a:schemeClr val="tx1"/>
                </a:solidFill>
                <a:effectLst/>
                <a:latin typeface="+mn-lt"/>
                <a:ea typeface="+mn-ea"/>
                <a:cs typeface="+mn-cs"/>
              </a:rPr>
              <a:t>Fe</a:t>
            </a:r>
            <a:r>
              <a:rPr lang="en-US" altLang="zh-CN" sz="1200" kern="1200" baseline="-25000" dirty="0" smtClean="0">
                <a:solidFill>
                  <a:schemeClr val="tx1"/>
                </a:solidFill>
                <a:effectLst/>
                <a:latin typeface="+mn-lt"/>
                <a:ea typeface="+mn-ea"/>
                <a:cs typeface="+mn-cs"/>
              </a:rPr>
              <a:t>2</a:t>
            </a:r>
            <a:r>
              <a:rPr lang="en-US" altLang="zh-CN" sz="1200" kern="1200" dirty="0" smtClean="0">
                <a:solidFill>
                  <a:schemeClr val="tx1"/>
                </a:solidFill>
                <a:effectLst/>
                <a:latin typeface="+mn-lt"/>
                <a:ea typeface="+mn-ea"/>
                <a:cs typeface="+mn-cs"/>
              </a:rPr>
              <a:t>O</a:t>
            </a:r>
            <a:r>
              <a:rPr lang="en-US" altLang="zh-CN" sz="1200" kern="1200" baseline="-25000" dirty="0" smtClean="0">
                <a:solidFill>
                  <a:schemeClr val="tx1"/>
                </a:solidFill>
                <a:effectLst/>
                <a:latin typeface="+mn-lt"/>
                <a:ea typeface="+mn-ea"/>
                <a:cs typeface="+mn-cs"/>
              </a:rPr>
              <a:t>4</a:t>
            </a:r>
            <a:r>
              <a:rPr lang="zh-CN" altLang="zh-CN" sz="1200" kern="1200" dirty="0" smtClean="0">
                <a:solidFill>
                  <a:schemeClr val="tx1"/>
                </a:solidFill>
                <a:effectLst/>
                <a:latin typeface="+mn-lt"/>
                <a:ea typeface="+mn-ea"/>
                <a:cs typeface="+mn-cs"/>
              </a:rPr>
              <a:t>和</a:t>
            </a:r>
            <a:r>
              <a:rPr lang="en-US" altLang="zh-CN" sz="1200" kern="1200" dirty="0" smtClean="0">
                <a:solidFill>
                  <a:schemeClr val="tx1"/>
                </a:solidFill>
                <a:effectLst/>
                <a:latin typeface="+mn-lt"/>
                <a:ea typeface="+mn-ea"/>
                <a:cs typeface="+mn-cs"/>
              </a:rPr>
              <a:t>β-MnO</a:t>
            </a:r>
            <a:r>
              <a:rPr lang="en-US" altLang="zh-CN" sz="1200" kern="1200" baseline="-250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自身的黑色，有助于吸收更多的光子。</a:t>
            </a: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BEC051C7-EF6A-4327-AEFA-8BF63D2C4274}" type="slidenum">
              <a:rPr lang="zh-CN" altLang="en-US" smtClean="0"/>
              <a:t>32</a:t>
            </a:fld>
            <a:endParaRPr lang="zh-CN" altLang="en-US"/>
          </a:p>
        </p:txBody>
      </p:sp>
    </p:spTree>
    <p:extLst>
      <p:ext uri="{BB962C8B-B14F-4D97-AF65-F5344CB8AC3E}">
        <p14:creationId xmlns:p14="http://schemas.microsoft.com/office/powerpoint/2010/main" val="264058969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本文主要有两个结论：第一，采用化学共沉淀法制备了</a:t>
            </a:r>
            <a:r>
              <a:rPr lang="en-US" altLang="zh-CN" sz="1200" kern="1200" dirty="0" smtClean="0">
                <a:solidFill>
                  <a:schemeClr val="tx1"/>
                </a:solidFill>
                <a:effectLst/>
                <a:latin typeface="+mn-lt"/>
                <a:ea typeface="+mn-ea"/>
                <a:cs typeface="+mn-cs"/>
              </a:rPr>
              <a:t>Mn</a:t>
            </a:r>
            <a:r>
              <a:rPr lang="en-US" altLang="zh-CN" sz="1200" kern="1200" baseline="-25000" dirty="0" smtClean="0">
                <a:solidFill>
                  <a:schemeClr val="tx1"/>
                </a:solidFill>
                <a:effectLst/>
                <a:latin typeface="+mn-lt"/>
                <a:ea typeface="+mn-ea"/>
                <a:cs typeface="+mn-cs"/>
              </a:rPr>
              <a:t>x</a:t>
            </a:r>
            <a:r>
              <a:rPr lang="en-US" altLang="zh-CN" sz="1200" kern="1200" dirty="0" smtClean="0">
                <a:solidFill>
                  <a:schemeClr val="tx1"/>
                </a:solidFill>
                <a:effectLst/>
                <a:latin typeface="+mn-lt"/>
                <a:ea typeface="+mn-ea"/>
                <a:cs typeface="+mn-cs"/>
              </a:rPr>
              <a:t>Zn</a:t>
            </a:r>
            <a:r>
              <a:rPr lang="en-US" altLang="zh-CN" sz="1200" kern="1200" baseline="-25000" dirty="0" smtClean="0">
                <a:solidFill>
                  <a:schemeClr val="tx1"/>
                </a:solidFill>
                <a:effectLst/>
                <a:latin typeface="+mn-lt"/>
                <a:ea typeface="+mn-ea"/>
                <a:cs typeface="+mn-cs"/>
              </a:rPr>
              <a:t>1-x</a:t>
            </a:r>
            <a:r>
              <a:rPr lang="en-US" altLang="zh-CN" sz="1200" kern="1200" dirty="0" smtClean="0">
                <a:solidFill>
                  <a:schemeClr val="tx1"/>
                </a:solidFill>
                <a:effectLst/>
                <a:latin typeface="+mn-lt"/>
                <a:ea typeface="+mn-ea"/>
                <a:cs typeface="+mn-cs"/>
              </a:rPr>
              <a:t>Fe</a:t>
            </a:r>
            <a:r>
              <a:rPr lang="en-US" altLang="zh-CN" sz="1200" kern="1200" baseline="-25000" dirty="0" smtClean="0">
                <a:solidFill>
                  <a:schemeClr val="tx1"/>
                </a:solidFill>
                <a:effectLst/>
                <a:latin typeface="+mn-lt"/>
                <a:ea typeface="+mn-ea"/>
                <a:cs typeface="+mn-cs"/>
              </a:rPr>
              <a:t>2</a:t>
            </a:r>
            <a:r>
              <a:rPr lang="en-US" altLang="zh-CN" sz="1200" kern="1200" dirty="0" smtClean="0">
                <a:solidFill>
                  <a:schemeClr val="tx1"/>
                </a:solidFill>
                <a:effectLst/>
                <a:latin typeface="+mn-lt"/>
                <a:ea typeface="+mn-ea"/>
                <a:cs typeface="+mn-cs"/>
              </a:rPr>
              <a:t>O</a:t>
            </a:r>
            <a:r>
              <a:rPr lang="en-US" altLang="zh-CN" sz="1200" kern="1200" baseline="-25000" dirty="0" smtClean="0">
                <a:solidFill>
                  <a:schemeClr val="tx1"/>
                </a:solidFill>
                <a:effectLst/>
                <a:latin typeface="+mn-lt"/>
                <a:ea typeface="+mn-ea"/>
                <a:cs typeface="+mn-cs"/>
              </a:rPr>
              <a:t>4</a:t>
            </a:r>
            <a:r>
              <a:rPr lang="en-US" altLang="zh-CN" sz="1200" kern="1200" dirty="0" smtClean="0">
                <a:solidFill>
                  <a:schemeClr val="tx1"/>
                </a:solidFill>
                <a:effectLst/>
                <a:latin typeface="+mn-lt"/>
                <a:ea typeface="+mn-ea"/>
                <a:cs typeface="+mn-cs"/>
              </a:rPr>
              <a:t>/β-MnO</a:t>
            </a:r>
            <a:r>
              <a:rPr lang="en-US" altLang="zh-CN" sz="1200" kern="1200" baseline="-25000" dirty="0" smtClean="0">
                <a:solidFill>
                  <a:schemeClr val="tx1"/>
                </a:solidFill>
                <a:effectLst/>
                <a:latin typeface="+mn-lt"/>
                <a:ea typeface="+mn-ea"/>
                <a:cs typeface="+mn-cs"/>
              </a:rPr>
              <a:t>2</a:t>
            </a:r>
            <a:r>
              <a:rPr lang="en-US" altLang="zh-CN" sz="1200" kern="1200" dirty="0" smtClean="0">
                <a:solidFill>
                  <a:schemeClr val="tx1"/>
                </a:solidFill>
                <a:effectLst/>
                <a:latin typeface="+mn-lt"/>
                <a:ea typeface="+mn-ea"/>
                <a:cs typeface="+mn-cs"/>
              </a:rPr>
              <a:t> (20:100,1.1:1)</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1h</a:t>
            </a:r>
            <a:r>
              <a:rPr lang="zh-CN" altLang="zh-CN" sz="1200" kern="1200" dirty="0" smtClean="0">
                <a:solidFill>
                  <a:schemeClr val="tx1"/>
                </a:solidFill>
                <a:effectLst/>
                <a:latin typeface="+mn-lt"/>
                <a:ea typeface="+mn-ea"/>
                <a:cs typeface="+mn-cs"/>
              </a:rPr>
              <a:t>对</a:t>
            </a:r>
            <a:r>
              <a:rPr lang="en-US" altLang="zh-CN" sz="1200" kern="1200" dirty="0" err="1" smtClean="0">
                <a:solidFill>
                  <a:schemeClr val="tx1"/>
                </a:solidFill>
                <a:effectLst/>
                <a:latin typeface="+mn-lt"/>
                <a:ea typeface="+mn-ea"/>
                <a:cs typeface="+mn-cs"/>
              </a:rPr>
              <a:t>RhB</a:t>
            </a:r>
            <a:r>
              <a:rPr lang="zh-CN" altLang="zh-CN" sz="1200" kern="1200" dirty="0" smtClean="0">
                <a:solidFill>
                  <a:schemeClr val="tx1"/>
                </a:solidFill>
                <a:effectLst/>
                <a:latin typeface="+mn-lt"/>
                <a:ea typeface="+mn-ea"/>
                <a:cs typeface="+mn-cs"/>
              </a:rPr>
              <a:t>的降解率为</a:t>
            </a:r>
            <a:r>
              <a:rPr lang="en-US" altLang="zh-CN" sz="1200" kern="1200" dirty="0" smtClean="0">
                <a:solidFill>
                  <a:schemeClr val="tx1"/>
                </a:solidFill>
                <a:effectLst/>
                <a:latin typeface="+mn-lt"/>
                <a:ea typeface="+mn-ea"/>
                <a:cs typeface="+mn-cs"/>
              </a:rPr>
              <a:t>93.9%</a:t>
            </a:r>
            <a:r>
              <a:rPr lang="zh-CN" altLang="zh-CN" sz="1200" kern="1200" dirty="0" smtClean="0">
                <a:solidFill>
                  <a:schemeClr val="tx1"/>
                </a:solidFill>
                <a:effectLst/>
                <a:latin typeface="+mn-lt"/>
                <a:ea typeface="+mn-ea"/>
                <a:cs typeface="+mn-cs"/>
              </a:rPr>
              <a:t>，饱和磁化强度为</a:t>
            </a:r>
            <a:r>
              <a:rPr lang="en-US" altLang="zh-CN" sz="1200" kern="1200" dirty="0" smtClean="0">
                <a:solidFill>
                  <a:schemeClr val="tx1"/>
                </a:solidFill>
                <a:effectLst/>
                <a:latin typeface="+mn-lt"/>
                <a:ea typeface="+mn-ea"/>
                <a:cs typeface="+mn-cs"/>
              </a:rPr>
              <a:t>6.65</a:t>
            </a:r>
            <a:r>
              <a:rPr lang="zh-CN" altLang="zh-CN" sz="1200" kern="1200" dirty="0" smtClean="0">
                <a:solidFill>
                  <a:schemeClr val="tx1"/>
                </a:solidFill>
                <a:effectLst/>
                <a:latin typeface="+mn-lt"/>
                <a:ea typeface="+mn-ea"/>
                <a:cs typeface="+mn-cs"/>
              </a:rPr>
              <a:t>，重复五次回收率平均为</a:t>
            </a:r>
            <a:r>
              <a:rPr lang="en-US" altLang="zh-CN" sz="1200" kern="1200" dirty="0" smtClean="0">
                <a:solidFill>
                  <a:schemeClr val="tx1"/>
                </a:solidFill>
                <a:effectLst/>
                <a:latin typeface="+mn-lt"/>
                <a:ea typeface="+mn-ea"/>
                <a:cs typeface="+mn-cs"/>
              </a:rPr>
              <a:t>89%</a:t>
            </a:r>
            <a:r>
              <a:rPr lang="zh-CN" altLang="zh-CN" sz="1200" kern="1200" dirty="0" smtClean="0">
                <a:solidFill>
                  <a:schemeClr val="tx1"/>
                </a:solidFill>
                <a:effectLst/>
                <a:latin typeface="+mn-lt"/>
                <a:ea typeface="+mn-ea"/>
                <a:cs typeface="+mn-cs"/>
              </a:rPr>
              <a:t>，且五次回收后对</a:t>
            </a:r>
            <a:r>
              <a:rPr lang="en-US" altLang="zh-CN" sz="1200" kern="1200" dirty="0" err="1" smtClean="0">
                <a:solidFill>
                  <a:schemeClr val="tx1"/>
                </a:solidFill>
                <a:effectLst/>
                <a:latin typeface="+mn-lt"/>
                <a:ea typeface="+mn-ea"/>
                <a:cs typeface="+mn-cs"/>
              </a:rPr>
              <a:t>RhB</a:t>
            </a:r>
            <a:r>
              <a:rPr lang="zh-CN" altLang="zh-CN" sz="1200" kern="1200" dirty="0" smtClean="0">
                <a:solidFill>
                  <a:schemeClr val="tx1"/>
                </a:solidFill>
                <a:effectLst/>
                <a:latin typeface="+mn-lt"/>
                <a:ea typeface="+mn-ea"/>
                <a:cs typeface="+mn-cs"/>
              </a:rPr>
              <a:t>的降解率可达到</a:t>
            </a:r>
            <a:r>
              <a:rPr lang="en-US" altLang="zh-CN" sz="1200" kern="1200" dirty="0" smtClean="0">
                <a:solidFill>
                  <a:schemeClr val="tx1"/>
                </a:solidFill>
                <a:effectLst/>
                <a:latin typeface="+mn-lt"/>
                <a:ea typeface="+mn-ea"/>
                <a:cs typeface="+mn-cs"/>
              </a:rPr>
              <a:t>76%</a:t>
            </a:r>
            <a:r>
              <a:rPr lang="zh-CN" altLang="zh-CN" sz="1200" kern="1200" dirty="0" smtClean="0">
                <a:solidFill>
                  <a:schemeClr val="tx1"/>
                </a:solidFill>
                <a:effectLst/>
                <a:latin typeface="+mn-lt"/>
                <a:ea typeface="+mn-ea"/>
                <a:cs typeface="+mn-cs"/>
              </a:rPr>
              <a:t>。第二，采用浸渍焙烧法制备</a:t>
            </a:r>
            <a:r>
              <a:rPr lang="en-US" altLang="zh-CN" sz="1200" kern="1200" dirty="0" smtClean="0">
                <a:solidFill>
                  <a:schemeClr val="tx1"/>
                </a:solidFill>
                <a:effectLst/>
                <a:latin typeface="+mn-lt"/>
                <a:ea typeface="+mn-ea"/>
                <a:cs typeface="+mn-cs"/>
              </a:rPr>
              <a:t>Mn</a:t>
            </a:r>
            <a:r>
              <a:rPr lang="en-US" altLang="zh-CN" sz="1200" kern="1200" baseline="-25000" dirty="0" smtClean="0">
                <a:solidFill>
                  <a:schemeClr val="tx1"/>
                </a:solidFill>
                <a:effectLst/>
                <a:latin typeface="+mn-lt"/>
                <a:ea typeface="+mn-ea"/>
                <a:cs typeface="+mn-cs"/>
              </a:rPr>
              <a:t>x</a:t>
            </a:r>
            <a:r>
              <a:rPr lang="en-US" altLang="zh-CN" sz="1200" kern="1200" dirty="0" smtClean="0">
                <a:solidFill>
                  <a:schemeClr val="tx1"/>
                </a:solidFill>
                <a:effectLst/>
                <a:latin typeface="+mn-lt"/>
                <a:ea typeface="+mn-ea"/>
                <a:cs typeface="+mn-cs"/>
              </a:rPr>
              <a:t>Zn</a:t>
            </a:r>
            <a:r>
              <a:rPr lang="en-US" altLang="zh-CN" sz="1200" kern="1200" baseline="-25000" dirty="0" smtClean="0">
                <a:solidFill>
                  <a:schemeClr val="tx1"/>
                </a:solidFill>
                <a:effectLst/>
                <a:latin typeface="+mn-lt"/>
                <a:ea typeface="+mn-ea"/>
                <a:cs typeface="+mn-cs"/>
              </a:rPr>
              <a:t>1-x</a:t>
            </a:r>
            <a:r>
              <a:rPr lang="en-US" altLang="zh-CN" sz="1200" kern="1200" dirty="0" smtClean="0">
                <a:solidFill>
                  <a:schemeClr val="tx1"/>
                </a:solidFill>
                <a:effectLst/>
                <a:latin typeface="+mn-lt"/>
                <a:ea typeface="+mn-ea"/>
                <a:cs typeface="+mn-cs"/>
              </a:rPr>
              <a:t>Fe</a:t>
            </a:r>
            <a:r>
              <a:rPr lang="en-US" altLang="zh-CN" sz="1200" kern="1200" baseline="-25000" dirty="0" smtClean="0">
                <a:solidFill>
                  <a:schemeClr val="tx1"/>
                </a:solidFill>
                <a:effectLst/>
                <a:latin typeface="+mn-lt"/>
                <a:ea typeface="+mn-ea"/>
                <a:cs typeface="+mn-cs"/>
              </a:rPr>
              <a:t>2</a:t>
            </a:r>
            <a:r>
              <a:rPr lang="en-US" altLang="zh-CN" sz="1200" kern="1200" dirty="0" smtClean="0">
                <a:solidFill>
                  <a:schemeClr val="tx1"/>
                </a:solidFill>
                <a:effectLst/>
                <a:latin typeface="+mn-lt"/>
                <a:ea typeface="+mn-ea"/>
                <a:cs typeface="+mn-cs"/>
              </a:rPr>
              <a:t>O</a:t>
            </a:r>
            <a:r>
              <a:rPr lang="en-US" altLang="zh-CN" sz="1200" kern="1200" baseline="-25000" dirty="0" smtClean="0">
                <a:solidFill>
                  <a:schemeClr val="tx1"/>
                </a:solidFill>
                <a:effectLst/>
                <a:latin typeface="+mn-lt"/>
                <a:ea typeface="+mn-ea"/>
                <a:cs typeface="+mn-cs"/>
              </a:rPr>
              <a:t>4</a:t>
            </a:r>
            <a:r>
              <a:rPr lang="en-US" altLang="zh-CN" sz="1200" kern="1200" dirty="0" smtClean="0">
                <a:solidFill>
                  <a:schemeClr val="tx1"/>
                </a:solidFill>
                <a:effectLst/>
                <a:latin typeface="+mn-lt"/>
                <a:ea typeface="+mn-ea"/>
                <a:cs typeface="+mn-cs"/>
              </a:rPr>
              <a:t>/β-MnO</a:t>
            </a:r>
            <a:r>
              <a:rPr lang="en-US" altLang="zh-CN" sz="1200" kern="1200" baseline="-25000" dirty="0" smtClean="0">
                <a:solidFill>
                  <a:schemeClr val="tx1"/>
                </a:solidFill>
                <a:effectLst/>
                <a:latin typeface="+mn-lt"/>
                <a:ea typeface="+mn-ea"/>
                <a:cs typeface="+mn-cs"/>
              </a:rPr>
              <a:t>2</a:t>
            </a:r>
            <a:r>
              <a:rPr lang="en-US" altLang="zh-CN" sz="1200" kern="1200" dirty="0" smtClean="0">
                <a:solidFill>
                  <a:schemeClr val="tx1"/>
                </a:solidFill>
                <a:effectLst/>
                <a:latin typeface="+mn-lt"/>
                <a:ea typeface="+mn-ea"/>
                <a:cs typeface="+mn-cs"/>
              </a:rPr>
              <a:t>/β-Bi</a:t>
            </a:r>
            <a:r>
              <a:rPr lang="en-US" altLang="zh-CN" sz="1200" kern="1200" baseline="-25000" dirty="0" smtClean="0">
                <a:solidFill>
                  <a:schemeClr val="tx1"/>
                </a:solidFill>
                <a:effectLst/>
                <a:latin typeface="+mn-lt"/>
                <a:ea typeface="+mn-ea"/>
                <a:cs typeface="+mn-cs"/>
              </a:rPr>
              <a:t>2</a:t>
            </a:r>
            <a:r>
              <a:rPr lang="en-US" altLang="zh-CN" sz="1200" kern="1200" dirty="0" smtClean="0">
                <a:solidFill>
                  <a:schemeClr val="tx1"/>
                </a:solidFill>
                <a:effectLst/>
                <a:latin typeface="+mn-lt"/>
                <a:ea typeface="+mn-ea"/>
                <a:cs typeface="+mn-cs"/>
              </a:rPr>
              <a:t>O</a:t>
            </a:r>
            <a:r>
              <a:rPr lang="en-US" altLang="zh-CN" sz="1200" kern="1200" baseline="-25000" dirty="0" smtClean="0">
                <a:solidFill>
                  <a:schemeClr val="tx1"/>
                </a:solidFill>
                <a:effectLst/>
                <a:latin typeface="+mn-lt"/>
                <a:ea typeface="+mn-ea"/>
                <a:cs typeface="+mn-cs"/>
              </a:rPr>
              <a:t>3</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1.75h</a:t>
            </a:r>
            <a:r>
              <a:rPr lang="zh-CN" altLang="zh-CN" sz="1200" kern="1200" dirty="0" smtClean="0">
                <a:solidFill>
                  <a:schemeClr val="tx1"/>
                </a:solidFill>
                <a:effectLst/>
                <a:latin typeface="+mn-lt"/>
                <a:ea typeface="+mn-ea"/>
                <a:cs typeface="+mn-cs"/>
              </a:rPr>
              <a:t>对</a:t>
            </a:r>
            <a:r>
              <a:rPr lang="en-US" altLang="zh-CN" sz="1200" kern="1200" dirty="0" err="1" smtClean="0">
                <a:solidFill>
                  <a:schemeClr val="tx1"/>
                </a:solidFill>
                <a:effectLst/>
                <a:latin typeface="+mn-lt"/>
                <a:ea typeface="+mn-ea"/>
                <a:cs typeface="+mn-cs"/>
              </a:rPr>
              <a:t>RhB</a:t>
            </a:r>
            <a:r>
              <a:rPr lang="zh-CN" altLang="zh-CN" sz="1200" kern="1200" dirty="0" smtClean="0">
                <a:solidFill>
                  <a:schemeClr val="tx1"/>
                </a:solidFill>
                <a:effectLst/>
                <a:latin typeface="+mn-lt"/>
                <a:ea typeface="+mn-ea"/>
                <a:cs typeface="+mn-cs"/>
              </a:rPr>
              <a:t>的降解率为</a:t>
            </a:r>
            <a:r>
              <a:rPr lang="en-US" altLang="zh-CN" sz="1200" kern="1200" dirty="0" smtClean="0">
                <a:solidFill>
                  <a:schemeClr val="tx1"/>
                </a:solidFill>
                <a:effectLst/>
                <a:latin typeface="+mn-lt"/>
                <a:ea typeface="+mn-ea"/>
                <a:cs typeface="+mn-cs"/>
              </a:rPr>
              <a:t>98.9%</a:t>
            </a:r>
            <a:r>
              <a:rPr lang="zh-CN" altLang="zh-CN" sz="1200" kern="1200" dirty="0" smtClean="0">
                <a:solidFill>
                  <a:schemeClr val="tx1"/>
                </a:solidFill>
                <a:effectLst/>
                <a:latin typeface="+mn-lt"/>
                <a:ea typeface="+mn-ea"/>
                <a:cs typeface="+mn-cs"/>
              </a:rPr>
              <a:t>；饱和磁化强度为</a:t>
            </a:r>
            <a:r>
              <a:rPr lang="en-US" altLang="zh-CN" sz="1200" kern="1200" dirty="0" smtClean="0">
                <a:solidFill>
                  <a:schemeClr val="tx1"/>
                </a:solidFill>
                <a:effectLst/>
                <a:latin typeface="+mn-lt"/>
                <a:ea typeface="+mn-ea"/>
                <a:cs typeface="+mn-cs"/>
              </a:rPr>
              <a:t>6.95</a:t>
            </a:r>
            <a:r>
              <a:rPr lang="zh-CN" altLang="zh-CN" sz="1200" kern="1200" dirty="0" smtClean="0">
                <a:solidFill>
                  <a:schemeClr val="tx1"/>
                </a:solidFill>
                <a:effectLst/>
                <a:latin typeface="+mn-lt"/>
                <a:ea typeface="+mn-ea"/>
                <a:cs typeface="+mn-cs"/>
              </a:rPr>
              <a:t>，重复五次回收率平均为</a:t>
            </a:r>
            <a:r>
              <a:rPr lang="en-US" altLang="zh-CN" sz="1200" kern="1200" dirty="0" smtClean="0">
                <a:solidFill>
                  <a:schemeClr val="tx1"/>
                </a:solidFill>
                <a:effectLst/>
                <a:latin typeface="+mn-lt"/>
                <a:ea typeface="+mn-ea"/>
                <a:cs typeface="+mn-cs"/>
              </a:rPr>
              <a:t>87%</a:t>
            </a:r>
            <a:r>
              <a:rPr lang="zh-CN" altLang="zh-CN" sz="1200" kern="1200" dirty="0" smtClean="0">
                <a:solidFill>
                  <a:schemeClr val="tx1"/>
                </a:solidFill>
                <a:effectLst/>
                <a:latin typeface="+mn-lt"/>
                <a:ea typeface="+mn-ea"/>
                <a:cs typeface="+mn-cs"/>
              </a:rPr>
              <a:t>，且五次回收后对</a:t>
            </a:r>
            <a:r>
              <a:rPr lang="en-US" altLang="zh-CN" sz="1200" kern="1200" dirty="0" err="1" smtClean="0">
                <a:solidFill>
                  <a:schemeClr val="tx1"/>
                </a:solidFill>
                <a:effectLst/>
                <a:latin typeface="+mn-lt"/>
                <a:ea typeface="+mn-ea"/>
                <a:cs typeface="+mn-cs"/>
              </a:rPr>
              <a:t>RhB</a:t>
            </a:r>
            <a:r>
              <a:rPr lang="zh-CN" altLang="zh-CN" sz="1200" kern="1200" dirty="0" smtClean="0">
                <a:solidFill>
                  <a:schemeClr val="tx1"/>
                </a:solidFill>
                <a:effectLst/>
                <a:latin typeface="+mn-lt"/>
                <a:ea typeface="+mn-ea"/>
                <a:cs typeface="+mn-cs"/>
              </a:rPr>
              <a:t>的降解率达到</a:t>
            </a:r>
            <a:r>
              <a:rPr lang="en-US" altLang="zh-CN" sz="1200" kern="1200" dirty="0" smtClean="0">
                <a:solidFill>
                  <a:schemeClr val="tx1"/>
                </a:solidFill>
                <a:effectLst/>
                <a:latin typeface="+mn-lt"/>
                <a:ea typeface="+mn-ea"/>
                <a:cs typeface="+mn-cs"/>
              </a:rPr>
              <a:t>95.7%</a:t>
            </a:r>
            <a:r>
              <a:rPr lang="zh-CN" altLang="zh-CN" sz="1200" kern="1200" dirty="0" smtClean="0">
                <a:solidFill>
                  <a:schemeClr val="tx1"/>
                </a:solidFill>
                <a:effectLst/>
                <a:latin typeface="+mn-lt"/>
                <a:ea typeface="+mn-ea"/>
                <a:cs typeface="+mn-cs"/>
              </a:rPr>
              <a:t>。</a:t>
            </a:r>
          </a:p>
          <a:p>
            <a:endParaRPr lang="zh-CN" altLang="en-US" dirty="0"/>
          </a:p>
        </p:txBody>
      </p:sp>
      <p:sp>
        <p:nvSpPr>
          <p:cNvPr id="4" name="灯片编号占位符 3"/>
          <p:cNvSpPr>
            <a:spLocks noGrp="1"/>
          </p:cNvSpPr>
          <p:nvPr>
            <p:ph type="sldNum" sz="quarter" idx="10"/>
          </p:nvPr>
        </p:nvSpPr>
        <p:spPr/>
        <p:txBody>
          <a:bodyPr/>
          <a:lstStyle/>
          <a:p>
            <a:fld id="{BEC051C7-EF6A-4327-AEFA-8BF63D2C4274}" type="slidenum">
              <a:rPr lang="zh-CN" altLang="en-US" smtClean="0"/>
              <a:t>34</a:t>
            </a:fld>
            <a:endParaRPr lang="zh-CN" altLang="en-US"/>
          </a:p>
        </p:txBody>
      </p:sp>
    </p:spTree>
    <p:extLst>
      <p:ext uri="{BB962C8B-B14F-4D97-AF65-F5344CB8AC3E}">
        <p14:creationId xmlns:p14="http://schemas.microsoft.com/office/powerpoint/2010/main" val="69044727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本文的建议由三个：第一，因为复合磁性催化剂对</a:t>
            </a:r>
            <a:r>
              <a:rPr lang="en-US" altLang="zh-CN" sz="1200" kern="1200" dirty="0" err="1" smtClean="0">
                <a:solidFill>
                  <a:schemeClr val="tx1"/>
                </a:solidFill>
                <a:effectLst/>
                <a:latin typeface="+mn-lt"/>
                <a:ea typeface="+mn-ea"/>
                <a:cs typeface="+mn-cs"/>
              </a:rPr>
              <a:t>RhB</a:t>
            </a:r>
            <a:r>
              <a:rPr lang="zh-CN" altLang="zh-CN" sz="1200" kern="1200" dirty="0" smtClean="0">
                <a:solidFill>
                  <a:schemeClr val="tx1"/>
                </a:solidFill>
                <a:effectLst/>
                <a:latin typeface="+mn-lt"/>
                <a:ea typeface="+mn-ea"/>
                <a:cs typeface="+mn-cs"/>
              </a:rPr>
              <a:t>的降解效果很好，所以可以进一步研究其对其它污染物的降解情况；第二，为了</a:t>
            </a:r>
            <a:r>
              <a:rPr lang="en-US" altLang="zh-CN" sz="1200" kern="1200" dirty="0" smtClean="0">
                <a:solidFill>
                  <a:schemeClr val="tx1"/>
                </a:solidFill>
                <a:effectLst/>
                <a:latin typeface="+mn-lt"/>
                <a:ea typeface="+mn-ea"/>
                <a:cs typeface="+mn-cs"/>
              </a:rPr>
              <a:t>M-Z</a:t>
            </a:r>
            <a:r>
              <a:rPr lang="zh-CN" altLang="zh-CN" sz="1200" kern="1200" dirty="0" smtClean="0">
                <a:solidFill>
                  <a:schemeClr val="tx1"/>
                </a:solidFill>
                <a:effectLst/>
                <a:latin typeface="+mn-lt"/>
                <a:ea typeface="+mn-ea"/>
                <a:cs typeface="+mn-cs"/>
              </a:rPr>
              <a:t>可以得到更好地负载效果，可以尝试用其它的方法来制备粒径更小的</a:t>
            </a:r>
            <a:r>
              <a:rPr lang="en-US" altLang="zh-CN" sz="1200" kern="1200" dirty="0" smtClean="0">
                <a:solidFill>
                  <a:schemeClr val="tx1"/>
                </a:solidFill>
                <a:effectLst/>
                <a:latin typeface="+mn-lt"/>
                <a:ea typeface="+mn-ea"/>
                <a:cs typeface="+mn-cs"/>
              </a:rPr>
              <a:t>M-Z</a:t>
            </a:r>
            <a:r>
              <a:rPr lang="zh-CN" altLang="zh-CN" sz="1200" kern="1200" dirty="0" smtClean="0">
                <a:solidFill>
                  <a:schemeClr val="tx1"/>
                </a:solidFill>
                <a:effectLst/>
                <a:latin typeface="+mn-lt"/>
                <a:ea typeface="+mn-ea"/>
                <a:cs typeface="+mn-cs"/>
              </a:rPr>
              <a:t>；第三，由于时间和条件的限制，对</a:t>
            </a:r>
            <a:r>
              <a:rPr lang="en-US" altLang="zh-CN" sz="1200" kern="1200" dirty="0" err="1" smtClean="0">
                <a:solidFill>
                  <a:schemeClr val="tx1"/>
                </a:solidFill>
                <a:effectLst/>
                <a:latin typeface="+mn-lt"/>
                <a:ea typeface="+mn-ea"/>
                <a:cs typeface="+mn-cs"/>
              </a:rPr>
              <a:t>RhB</a:t>
            </a:r>
            <a:r>
              <a:rPr lang="zh-CN" altLang="zh-CN" sz="1200" kern="1200" dirty="0" smtClean="0">
                <a:solidFill>
                  <a:schemeClr val="tx1"/>
                </a:solidFill>
                <a:effectLst/>
                <a:latin typeface="+mn-lt"/>
                <a:ea typeface="+mn-ea"/>
                <a:cs typeface="+mn-cs"/>
              </a:rPr>
              <a:t>的降解只停留在定性上，可以在定量上进行更深入的研究。</a:t>
            </a:r>
          </a:p>
          <a:p>
            <a:endParaRPr lang="zh-CN" altLang="en-US" dirty="0"/>
          </a:p>
        </p:txBody>
      </p:sp>
      <p:sp>
        <p:nvSpPr>
          <p:cNvPr id="4" name="灯片编号占位符 3"/>
          <p:cNvSpPr>
            <a:spLocks noGrp="1"/>
          </p:cNvSpPr>
          <p:nvPr>
            <p:ph type="sldNum" sz="quarter" idx="10"/>
          </p:nvPr>
        </p:nvSpPr>
        <p:spPr/>
        <p:txBody>
          <a:bodyPr/>
          <a:lstStyle/>
          <a:p>
            <a:fld id="{BEC051C7-EF6A-4327-AEFA-8BF63D2C4274}" type="slidenum">
              <a:rPr lang="zh-CN" altLang="en-US" smtClean="0"/>
              <a:t>35</a:t>
            </a:fld>
            <a:endParaRPr lang="zh-CN" altLang="en-US"/>
          </a:p>
        </p:txBody>
      </p:sp>
    </p:spTree>
    <p:extLst>
      <p:ext uri="{BB962C8B-B14F-4D97-AF65-F5344CB8AC3E}">
        <p14:creationId xmlns:p14="http://schemas.microsoft.com/office/powerpoint/2010/main" val="384712525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我的答辩到此结束，谢谢各位老师。</a:t>
            </a:r>
          </a:p>
          <a:p>
            <a:endParaRPr lang="zh-CN" altLang="en-US" dirty="0"/>
          </a:p>
        </p:txBody>
      </p:sp>
      <p:sp>
        <p:nvSpPr>
          <p:cNvPr id="4" name="灯片编号占位符 3"/>
          <p:cNvSpPr>
            <a:spLocks noGrp="1"/>
          </p:cNvSpPr>
          <p:nvPr>
            <p:ph type="sldNum" sz="quarter" idx="10"/>
          </p:nvPr>
        </p:nvSpPr>
        <p:spPr/>
        <p:txBody>
          <a:bodyPr/>
          <a:lstStyle/>
          <a:p>
            <a:fld id="{BEC051C7-EF6A-4327-AEFA-8BF63D2C4274}" type="slidenum">
              <a:rPr lang="zh-CN" altLang="en-US" smtClean="0"/>
              <a:t>36</a:t>
            </a:fld>
            <a:endParaRPr lang="zh-CN" altLang="en-US"/>
          </a:p>
        </p:txBody>
      </p:sp>
    </p:spTree>
    <p:extLst>
      <p:ext uri="{BB962C8B-B14F-4D97-AF65-F5344CB8AC3E}">
        <p14:creationId xmlns:p14="http://schemas.microsoft.com/office/powerpoint/2010/main" val="30602723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我国的人口众多，人均水资源占有量仅为世界人均的</a:t>
            </a:r>
            <a:r>
              <a:rPr lang="en-US" altLang="zh-CN" sz="1200" kern="1200" dirty="0" smtClean="0">
                <a:solidFill>
                  <a:schemeClr val="tx1"/>
                </a:solidFill>
                <a:effectLst/>
                <a:latin typeface="+mn-lt"/>
                <a:ea typeface="+mn-ea"/>
                <a:cs typeface="+mn-cs"/>
              </a:rPr>
              <a:t>1/4</a:t>
            </a:r>
            <a:r>
              <a:rPr lang="zh-CN" altLang="zh-CN" sz="1200" kern="1200" dirty="0" smtClean="0">
                <a:solidFill>
                  <a:schemeClr val="tx1"/>
                </a:solidFill>
                <a:effectLst/>
                <a:latin typeface="+mn-lt"/>
                <a:ea typeface="+mn-ea"/>
                <a:cs typeface="+mn-cs"/>
              </a:rPr>
              <a:t>，而且很多水域普遍受到不同程度的污染，其中染料废水会严重伤害水体环境和人类的安全。染料废水的常规处理方法容易造成二次污染，而且处理周期长、去除率低。而催化湿式过氧化物氧化法和半导体光催化技术可以克服这些缺点，加快对有机污染废水的降解。</a:t>
            </a:r>
          </a:p>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BEC051C7-EF6A-4327-AEFA-8BF63D2C4274}" type="slidenum">
              <a:rPr lang="zh-CN" altLang="en-US" smtClean="0"/>
              <a:t>4</a:t>
            </a:fld>
            <a:endParaRPr lang="zh-CN" altLang="en-US"/>
          </a:p>
        </p:txBody>
      </p:sp>
    </p:spTree>
    <p:extLst>
      <p:ext uri="{BB962C8B-B14F-4D97-AF65-F5344CB8AC3E}">
        <p14:creationId xmlns:p14="http://schemas.microsoft.com/office/powerpoint/2010/main" val="8030662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MnO</a:t>
            </a:r>
            <a:r>
              <a:rPr lang="en-US" altLang="zh-CN" sz="1200" kern="1200" baseline="-250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因为制备方法简单，催化性能和吸附性能好的优点，受到了广泛关注。</a:t>
            </a:r>
            <a:r>
              <a:rPr lang="en-US" altLang="zh-CN" sz="1200" kern="1200" dirty="0" smtClean="0">
                <a:solidFill>
                  <a:schemeClr val="tx1"/>
                </a:solidFill>
                <a:effectLst/>
                <a:latin typeface="+mn-lt"/>
                <a:ea typeface="+mn-ea"/>
                <a:cs typeface="+mn-cs"/>
              </a:rPr>
              <a:t>Bi</a:t>
            </a:r>
            <a:r>
              <a:rPr lang="en-US" altLang="zh-CN" sz="1200" kern="1200" baseline="-25000" dirty="0" smtClean="0">
                <a:solidFill>
                  <a:schemeClr val="tx1"/>
                </a:solidFill>
                <a:effectLst/>
                <a:latin typeface="+mn-lt"/>
                <a:ea typeface="+mn-ea"/>
                <a:cs typeface="+mn-cs"/>
              </a:rPr>
              <a:t>2</a:t>
            </a:r>
            <a:r>
              <a:rPr lang="en-US" altLang="zh-CN" sz="1200" kern="1200" dirty="0" smtClean="0">
                <a:solidFill>
                  <a:schemeClr val="tx1"/>
                </a:solidFill>
                <a:effectLst/>
                <a:latin typeface="+mn-lt"/>
                <a:ea typeface="+mn-ea"/>
                <a:cs typeface="+mn-cs"/>
              </a:rPr>
              <a:t>O</a:t>
            </a:r>
            <a:r>
              <a:rPr lang="en-US" altLang="zh-CN" sz="1200" kern="1200" baseline="-25000" dirty="0" smtClean="0">
                <a:solidFill>
                  <a:schemeClr val="tx1"/>
                </a:solidFill>
                <a:effectLst/>
                <a:latin typeface="+mn-lt"/>
                <a:ea typeface="+mn-ea"/>
                <a:cs typeface="+mn-cs"/>
              </a:rPr>
              <a:t>3</a:t>
            </a:r>
            <a:r>
              <a:rPr lang="zh-CN" altLang="zh-CN" sz="1200" kern="1200" dirty="0" smtClean="0">
                <a:solidFill>
                  <a:schemeClr val="tx1"/>
                </a:solidFill>
                <a:effectLst/>
                <a:latin typeface="+mn-lt"/>
                <a:ea typeface="+mn-ea"/>
                <a:cs typeface="+mn-cs"/>
              </a:rPr>
              <a:t>因为具有无毒、禁带宽度小、吸收波长较大的优点，成为当下半导体光催化剂研究的热点，但是纯</a:t>
            </a:r>
            <a:r>
              <a:rPr lang="en-US" altLang="zh-CN" sz="1200" kern="1200" dirty="0" smtClean="0">
                <a:solidFill>
                  <a:schemeClr val="tx1"/>
                </a:solidFill>
                <a:effectLst/>
                <a:latin typeface="+mn-lt"/>
                <a:ea typeface="+mn-ea"/>
                <a:cs typeface="+mn-cs"/>
              </a:rPr>
              <a:t>Bi</a:t>
            </a:r>
            <a:r>
              <a:rPr lang="en-US" altLang="zh-CN" sz="1200" kern="1200" baseline="-25000" dirty="0" smtClean="0">
                <a:solidFill>
                  <a:schemeClr val="tx1"/>
                </a:solidFill>
                <a:effectLst/>
                <a:latin typeface="+mn-lt"/>
                <a:ea typeface="+mn-ea"/>
                <a:cs typeface="+mn-cs"/>
              </a:rPr>
              <a:t>2</a:t>
            </a:r>
            <a:r>
              <a:rPr lang="en-US" altLang="zh-CN" sz="1200" kern="1200" dirty="0" smtClean="0">
                <a:solidFill>
                  <a:schemeClr val="tx1"/>
                </a:solidFill>
                <a:effectLst/>
                <a:latin typeface="+mn-lt"/>
                <a:ea typeface="+mn-ea"/>
                <a:cs typeface="+mn-cs"/>
              </a:rPr>
              <a:t>O</a:t>
            </a:r>
            <a:r>
              <a:rPr lang="en-US" altLang="zh-CN" sz="1200" kern="1200" baseline="-25000" dirty="0" smtClean="0">
                <a:solidFill>
                  <a:schemeClr val="tx1"/>
                </a:solidFill>
                <a:effectLst/>
                <a:latin typeface="+mn-lt"/>
                <a:ea typeface="+mn-ea"/>
                <a:cs typeface="+mn-cs"/>
              </a:rPr>
              <a:t>3</a:t>
            </a:r>
            <a:r>
              <a:rPr lang="zh-CN" altLang="zh-CN" sz="1200" kern="1200" dirty="0" smtClean="0">
                <a:solidFill>
                  <a:schemeClr val="tx1"/>
                </a:solidFill>
                <a:effectLst/>
                <a:latin typeface="+mn-lt"/>
                <a:ea typeface="+mn-ea"/>
                <a:cs typeface="+mn-cs"/>
              </a:rPr>
              <a:t>存在电子</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空穴对快速复合和在可见光区光响应差的问题，导致其催化活性不高。此外，纯</a:t>
            </a:r>
            <a:r>
              <a:rPr lang="en-US" altLang="zh-CN" sz="1200" kern="1200" dirty="0" smtClean="0">
                <a:solidFill>
                  <a:schemeClr val="tx1"/>
                </a:solidFill>
                <a:effectLst/>
                <a:latin typeface="+mn-lt"/>
                <a:ea typeface="+mn-ea"/>
                <a:cs typeface="+mn-cs"/>
              </a:rPr>
              <a:t>MnO</a:t>
            </a:r>
            <a:r>
              <a:rPr lang="en-US" altLang="zh-CN" sz="1200" kern="1200" baseline="-250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和</a:t>
            </a:r>
            <a:r>
              <a:rPr lang="en-US" altLang="zh-CN" sz="1200" kern="1200" dirty="0" smtClean="0">
                <a:solidFill>
                  <a:schemeClr val="tx1"/>
                </a:solidFill>
                <a:effectLst/>
                <a:latin typeface="+mn-lt"/>
                <a:ea typeface="+mn-ea"/>
                <a:cs typeface="+mn-cs"/>
              </a:rPr>
              <a:t>Bi</a:t>
            </a:r>
            <a:r>
              <a:rPr lang="en-US" altLang="zh-CN" sz="1200" kern="1200" baseline="-25000" dirty="0" smtClean="0">
                <a:solidFill>
                  <a:schemeClr val="tx1"/>
                </a:solidFill>
                <a:effectLst/>
                <a:latin typeface="+mn-lt"/>
                <a:ea typeface="+mn-ea"/>
                <a:cs typeface="+mn-cs"/>
              </a:rPr>
              <a:t>2</a:t>
            </a:r>
            <a:r>
              <a:rPr lang="en-US" altLang="zh-CN" sz="1200" kern="1200" dirty="0" smtClean="0">
                <a:solidFill>
                  <a:schemeClr val="tx1"/>
                </a:solidFill>
                <a:effectLst/>
                <a:latin typeface="+mn-lt"/>
                <a:ea typeface="+mn-ea"/>
                <a:cs typeface="+mn-cs"/>
              </a:rPr>
              <a:t>O</a:t>
            </a:r>
            <a:r>
              <a:rPr lang="en-US" altLang="zh-CN" sz="1200" kern="1200" baseline="-25000" dirty="0" smtClean="0">
                <a:solidFill>
                  <a:schemeClr val="tx1"/>
                </a:solidFill>
                <a:effectLst/>
                <a:latin typeface="+mn-lt"/>
                <a:ea typeface="+mn-ea"/>
                <a:cs typeface="+mn-cs"/>
              </a:rPr>
              <a:t>3</a:t>
            </a:r>
            <a:r>
              <a:rPr lang="zh-CN" altLang="zh-CN" sz="1200" kern="1200" dirty="0" smtClean="0">
                <a:solidFill>
                  <a:schemeClr val="tx1"/>
                </a:solidFill>
                <a:effectLst/>
                <a:latin typeface="+mn-lt"/>
                <a:ea typeface="+mn-ea"/>
                <a:cs typeface="+mn-cs"/>
              </a:rPr>
              <a:t>在反应结束后难以实现回收再利用，严重限制了其实际应用，所以制备催化活性高且容易分离的复合磁性催化剂有重要的意义。</a:t>
            </a:r>
          </a:p>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BEC051C7-EF6A-4327-AEFA-8BF63D2C4274}" type="slidenum">
              <a:rPr lang="zh-CN" altLang="en-US" smtClean="0"/>
              <a:t>5</a:t>
            </a:fld>
            <a:endParaRPr lang="zh-CN" altLang="en-US"/>
          </a:p>
        </p:txBody>
      </p:sp>
    </p:spTree>
    <p:extLst>
      <p:ext uri="{BB962C8B-B14F-4D97-AF65-F5344CB8AC3E}">
        <p14:creationId xmlns:p14="http://schemas.microsoft.com/office/powerpoint/2010/main" val="13518912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目前常见的磁性基体主要有：</a:t>
            </a:r>
            <a:r>
              <a:rPr lang="en-US" altLang="zh-CN" sz="1200" kern="1200" dirty="0" smtClean="0">
                <a:solidFill>
                  <a:schemeClr val="tx1"/>
                </a:solidFill>
                <a:effectLst/>
                <a:latin typeface="+mn-lt"/>
                <a:ea typeface="+mn-ea"/>
                <a:cs typeface="+mn-cs"/>
              </a:rPr>
              <a:t>Fe</a:t>
            </a:r>
            <a:r>
              <a:rPr lang="en-US" altLang="zh-CN" sz="1200" kern="1200" baseline="-25000" dirty="0" smtClean="0">
                <a:solidFill>
                  <a:schemeClr val="tx1"/>
                </a:solidFill>
                <a:effectLst/>
                <a:latin typeface="+mn-lt"/>
                <a:ea typeface="+mn-ea"/>
                <a:cs typeface="+mn-cs"/>
              </a:rPr>
              <a:t>2</a:t>
            </a:r>
            <a:r>
              <a:rPr lang="en-US" altLang="zh-CN" sz="1200" kern="1200" dirty="0" smtClean="0">
                <a:solidFill>
                  <a:schemeClr val="tx1"/>
                </a:solidFill>
                <a:effectLst/>
                <a:latin typeface="+mn-lt"/>
                <a:ea typeface="+mn-ea"/>
                <a:cs typeface="+mn-cs"/>
              </a:rPr>
              <a:t>O</a:t>
            </a:r>
            <a:r>
              <a:rPr lang="en-US" altLang="zh-CN" sz="1200" kern="1200" baseline="-25000" dirty="0" smtClean="0">
                <a:solidFill>
                  <a:schemeClr val="tx1"/>
                </a:solidFill>
                <a:effectLst/>
                <a:latin typeface="+mn-lt"/>
                <a:ea typeface="+mn-ea"/>
                <a:cs typeface="+mn-cs"/>
              </a:rPr>
              <a:t>3</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Fe</a:t>
            </a:r>
            <a:r>
              <a:rPr lang="en-US" altLang="zh-CN" sz="1200" kern="1200" baseline="-25000" dirty="0" smtClean="0">
                <a:solidFill>
                  <a:schemeClr val="tx1"/>
                </a:solidFill>
                <a:effectLst/>
                <a:latin typeface="+mn-lt"/>
                <a:ea typeface="+mn-ea"/>
                <a:cs typeface="+mn-cs"/>
              </a:rPr>
              <a:t>3</a:t>
            </a:r>
            <a:r>
              <a:rPr lang="en-US" altLang="zh-CN" sz="1200" kern="1200" dirty="0" smtClean="0">
                <a:solidFill>
                  <a:schemeClr val="tx1"/>
                </a:solidFill>
                <a:effectLst/>
                <a:latin typeface="+mn-lt"/>
                <a:ea typeface="+mn-ea"/>
                <a:cs typeface="+mn-cs"/>
              </a:rPr>
              <a:t>O</a:t>
            </a:r>
            <a:r>
              <a:rPr lang="en-US" altLang="zh-CN" sz="1200" kern="1200" baseline="-25000" dirty="0" smtClean="0">
                <a:solidFill>
                  <a:schemeClr val="tx1"/>
                </a:solidFill>
                <a:effectLst/>
                <a:latin typeface="+mn-lt"/>
                <a:ea typeface="+mn-ea"/>
                <a:cs typeface="+mn-cs"/>
              </a:rPr>
              <a:t>4</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SrFe</a:t>
            </a:r>
            <a:r>
              <a:rPr lang="en-US" altLang="zh-CN" sz="1200" kern="1200" baseline="-25000" dirty="0" smtClean="0">
                <a:solidFill>
                  <a:schemeClr val="tx1"/>
                </a:solidFill>
                <a:effectLst/>
                <a:latin typeface="+mn-lt"/>
                <a:ea typeface="+mn-ea"/>
                <a:cs typeface="+mn-cs"/>
              </a:rPr>
              <a:t>12</a:t>
            </a:r>
            <a:r>
              <a:rPr lang="en-US" altLang="zh-CN" sz="1200" kern="1200" dirty="0" smtClean="0">
                <a:solidFill>
                  <a:schemeClr val="tx1"/>
                </a:solidFill>
                <a:effectLst/>
                <a:latin typeface="+mn-lt"/>
                <a:ea typeface="+mn-ea"/>
                <a:cs typeface="+mn-cs"/>
              </a:rPr>
              <a:t>O</a:t>
            </a:r>
            <a:r>
              <a:rPr lang="en-US" altLang="zh-CN" sz="1200" kern="1200" baseline="-25000" dirty="0" smtClean="0">
                <a:solidFill>
                  <a:schemeClr val="tx1"/>
                </a:solidFill>
                <a:effectLst/>
                <a:latin typeface="+mn-lt"/>
                <a:ea typeface="+mn-ea"/>
                <a:cs typeface="+mn-cs"/>
              </a:rPr>
              <a:t>19</a:t>
            </a:r>
            <a:r>
              <a:rPr lang="zh-CN" altLang="zh-CN" sz="1200" kern="1200" dirty="0" smtClean="0">
                <a:solidFill>
                  <a:schemeClr val="tx1"/>
                </a:solidFill>
                <a:effectLst/>
                <a:latin typeface="+mn-lt"/>
                <a:ea typeface="+mn-ea"/>
                <a:cs typeface="+mn-cs"/>
              </a:rPr>
              <a:t>和</a:t>
            </a:r>
            <a:r>
              <a:rPr lang="en-US" altLang="zh-CN" sz="1200" kern="1200" dirty="0" smtClean="0">
                <a:solidFill>
                  <a:schemeClr val="tx1"/>
                </a:solidFill>
                <a:effectLst/>
                <a:latin typeface="+mn-lt"/>
                <a:ea typeface="+mn-ea"/>
                <a:cs typeface="+mn-cs"/>
              </a:rPr>
              <a:t>Mn</a:t>
            </a:r>
            <a:r>
              <a:rPr lang="en-US" altLang="zh-CN" sz="1200" kern="1200" baseline="-25000" dirty="0" smtClean="0">
                <a:solidFill>
                  <a:schemeClr val="tx1"/>
                </a:solidFill>
                <a:effectLst/>
                <a:latin typeface="+mn-lt"/>
                <a:ea typeface="+mn-ea"/>
                <a:cs typeface="+mn-cs"/>
              </a:rPr>
              <a:t>x</a:t>
            </a:r>
            <a:r>
              <a:rPr lang="en-US" altLang="zh-CN" sz="1200" kern="1200" dirty="0" smtClean="0">
                <a:solidFill>
                  <a:schemeClr val="tx1"/>
                </a:solidFill>
                <a:effectLst/>
                <a:latin typeface="+mn-lt"/>
                <a:ea typeface="+mn-ea"/>
                <a:cs typeface="+mn-cs"/>
              </a:rPr>
              <a:t>Zn</a:t>
            </a:r>
            <a:r>
              <a:rPr lang="en-US" altLang="zh-CN" sz="1200" kern="1200" baseline="-25000" dirty="0" smtClean="0">
                <a:solidFill>
                  <a:schemeClr val="tx1"/>
                </a:solidFill>
                <a:effectLst/>
                <a:latin typeface="+mn-lt"/>
                <a:ea typeface="+mn-ea"/>
                <a:cs typeface="+mn-cs"/>
              </a:rPr>
              <a:t>1-x</a:t>
            </a:r>
            <a:r>
              <a:rPr lang="en-US" altLang="zh-CN" sz="1200" kern="1200" dirty="0" smtClean="0">
                <a:solidFill>
                  <a:schemeClr val="tx1"/>
                </a:solidFill>
                <a:effectLst/>
                <a:latin typeface="+mn-lt"/>
                <a:ea typeface="+mn-ea"/>
                <a:cs typeface="+mn-cs"/>
              </a:rPr>
              <a:t>Fe</a:t>
            </a:r>
            <a:r>
              <a:rPr lang="en-US" altLang="zh-CN" sz="1200" kern="1200" baseline="-25000" dirty="0" smtClean="0">
                <a:solidFill>
                  <a:schemeClr val="tx1"/>
                </a:solidFill>
                <a:effectLst/>
                <a:latin typeface="+mn-lt"/>
                <a:ea typeface="+mn-ea"/>
                <a:cs typeface="+mn-cs"/>
              </a:rPr>
              <a:t>2</a:t>
            </a:r>
            <a:r>
              <a:rPr lang="en-US" altLang="zh-CN" sz="1200" kern="1200" dirty="0" smtClean="0">
                <a:solidFill>
                  <a:schemeClr val="tx1"/>
                </a:solidFill>
                <a:effectLst/>
                <a:latin typeface="+mn-lt"/>
                <a:ea typeface="+mn-ea"/>
                <a:cs typeface="+mn-cs"/>
              </a:rPr>
              <a:t>O</a:t>
            </a:r>
            <a:r>
              <a:rPr lang="en-US" altLang="zh-CN" sz="1200" kern="1200" baseline="-25000" dirty="0" smtClean="0">
                <a:solidFill>
                  <a:schemeClr val="tx1"/>
                </a:solidFill>
                <a:effectLst/>
                <a:latin typeface="+mn-lt"/>
                <a:ea typeface="+mn-ea"/>
                <a:cs typeface="+mn-cs"/>
              </a:rPr>
              <a:t>4</a:t>
            </a:r>
            <a:r>
              <a:rPr lang="zh-CN" altLang="zh-CN" sz="1200" kern="1200" dirty="0" smtClean="0">
                <a:solidFill>
                  <a:schemeClr val="tx1"/>
                </a:solidFill>
                <a:effectLst/>
                <a:latin typeface="+mn-lt"/>
                <a:ea typeface="+mn-ea"/>
                <a:cs typeface="+mn-cs"/>
              </a:rPr>
              <a:t>等，而</a:t>
            </a:r>
            <a:r>
              <a:rPr lang="en-US" altLang="zh-CN" sz="1200" kern="1200" dirty="0" smtClean="0">
                <a:solidFill>
                  <a:schemeClr val="tx1"/>
                </a:solidFill>
                <a:effectLst/>
                <a:latin typeface="+mn-lt"/>
                <a:ea typeface="+mn-ea"/>
                <a:cs typeface="+mn-cs"/>
              </a:rPr>
              <a:t>Mn</a:t>
            </a:r>
            <a:r>
              <a:rPr lang="en-US" altLang="zh-CN" sz="1200" kern="1200" baseline="-25000" dirty="0" smtClean="0">
                <a:solidFill>
                  <a:schemeClr val="tx1"/>
                </a:solidFill>
                <a:effectLst/>
                <a:latin typeface="+mn-lt"/>
                <a:ea typeface="+mn-ea"/>
                <a:cs typeface="+mn-cs"/>
              </a:rPr>
              <a:t>x</a:t>
            </a:r>
            <a:r>
              <a:rPr lang="en-US" altLang="zh-CN" sz="1200" kern="1200" dirty="0" smtClean="0">
                <a:solidFill>
                  <a:schemeClr val="tx1"/>
                </a:solidFill>
                <a:effectLst/>
                <a:latin typeface="+mn-lt"/>
                <a:ea typeface="+mn-ea"/>
                <a:cs typeface="+mn-cs"/>
              </a:rPr>
              <a:t>Zn</a:t>
            </a:r>
            <a:r>
              <a:rPr lang="en-US" altLang="zh-CN" sz="1200" kern="1200" baseline="-25000" dirty="0" smtClean="0">
                <a:solidFill>
                  <a:schemeClr val="tx1"/>
                </a:solidFill>
                <a:effectLst/>
                <a:latin typeface="+mn-lt"/>
                <a:ea typeface="+mn-ea"/>
                <a:cs typeface="+mn-cs"/>
              </a:rPr>
              <a:t>1-x</a:t>
            </a:r>
            <a:r>
              <a:rPr lang="en-US" altLang="zh-CN" sz="1200" kern="1200" dirty="0" smtClean="0">
                <a:solidFill>
                  <a:schemeClr val="tx1"/>
                </a:solidFill>
                <a:effectLst/>
                <a:latin typeface="+mn-lt"/>
                <a:ea typeface="+mn-ea"/>
                <a:cs typeface="+mn-cs"/>
              </a:rPr>
              <a:t>Fe</a:t>
            </a:r>
            <a:r>
              <a:rPr lang="en-US" altLang="zh-CN" sz="1200" kern="1200" baseline="-25000" dirty="0" smtClean="0">
                <a:solidFill>
                  <a:schemeClr val="tx1"/>
                </a:solidFill>
                <a:effectLst/>
                <a:latin typeface="+mn-lt"/>
                <a:ea typeface="+mn-ea"/>
                <a:cs typeface="+mn-cs"/>
              </a:rPr>
              <a:t>2</a:t>
            </a:r>
            <a:r>
              <a:rPr lang="en-US" altLang="zh-CN" sz="1200" kern="1200" dirty="0" smtClean="0">
                <a:solidFill>
                  <a:schemeClr val="tx1"/>
                </a:solidFill>
                <a:effectLst/>
                <a:latin typeface="+mn-lt"/>
                <a:ea typeface="+mn-ea"/>
                <a:cs typeface="+mn-cs"/>
              </a:rPr>
              <a:t>O</a:t>
            </a:r>
            <a:r>
              <a:rPr lang="en-US" altLang="zh-CN" sz="1200" kern="1200" baseline="-25000" dirty="0" smtClean="0">
                <a:solidFill>
                  <a:schemeClr val="tx1"/>
                </a:solidFill>
                <a:effectLst/>
                <a:latin typeface="+mn-lt"/>
                <a:ea typeface="+mn-ea"/>
                <a:cs typeface="+mn-cs"/>
              </a:rPr>
              <a:t>4</a:t>
            </a:r>
            <a:r>
              <a:rPr lang="zh-CN" altLang="zh-CN" sz="1200" kern="1200" dirty="0" smtClean="0">
                <a:solidFill>
                  <a:schemeClr val="tx1"/>
                </a:solidFill>
                <a:effectLst/>
                <a:latin typeface="+mn-lt"/>
                <a:ea typeface="+mn-ea"/>
                <a:cs typeface="+mn-cs"/>
              </a:rPr>
              <a:t>具有高饱和磁化强度、高磁导率、高稳定性和低损耗等优点，所以选择</a:t>
            </a:r>
            <a:r>
              <a:rPr lang="en-US" altLang="zh-CN" sz="1200" kern="1200" dirty="0" smtClean="0">
                <a:solidFill>
                  <a:schemeClr val="tx1"/>
                </a:solidFill>
                <a:effectLst/>
                <a:latin typeface="+mn-lt"/>
                <a:ea typeface="+mn-ea"/>
                <a:cs typeface="+mn-cs"/>
              </a:rPr>
              <a:t>Mn</a:t>
            </a:r>
            <a:r>
              <a:rPr lang="en-US" altLang="zh-CN" sz="1200" kern="1200" baseline="-25000" dirty="0" smtClean="0">
                <a:solidFill>
                  <a:schemeClr val="tx1"/>
                </a:solidFill>
                <a:effectLst/>
                <a:latin typeface="+mn-lt"/>
                <a:ea typeface="+mn-ea"/>
                <a:cs typeface="+mn-cs"/>
              </a:rPr>
              <a:t>x</a:t>
            </a:r>
            <a:r>
              <a:rPr lang="en-US" altLang="zh-CN" sz="1200" kern="1200" dirty="0" smtClean="0">
                <a:solidFill>
                  <a:schemeClr val="tx1"/>
                </a:solidFill>
                <a:effectLst/>
                <a:latin typeface="+mn-lt"/>
                <a:ea typeface="+mn-ea"/>
                <a:cs typeface="+mn-cs"/>
              </a:rPr>
              <a:t>Zn</a:t>
            </a:r>
            <a:r>
              <a:rPr lang="en-US" altLang="zh-CN" sz="1200" kern="1200" baseline="-25000" dirty="0" smtClean="0">
                <a:solidFill>
                  <a:schemeClr val="tx1"/>
                </a:solidFill>
                <a:effectLst/>
                <a:latin typeface="+mn-lt"/>
                <a:ea typeface="+mn-ea"/>
                <a:cs typeface="+mn-cs"/>
              </a:rPr>
              <a:t>1-x</a:t>
            </a:r>
            <a:r>
              <a:rPr lang="en-US" altLang="zh-CN" sz="1200" kern="1200" dirty="0" smtClean="0">
                <a:solidFill>
                  <a:schemeClr val="tx1"/>
                </a:solidFill>
                <a:effectLst/>
                <a:latin typeface="+mn-lt"/>
                <a:ea typeface="+mn-ea"/>
                <a:cs typeface="+mn-cs"/>
              </a:rPr>
              <a:t>Fe</a:t>
            </a:r>
            <a:r>
              <a:rPr lang="en-US" altLang="zh-CN" sz="1200" kern="1200" baseline="-25000" dirty="0" smtClean="0">
                <a:solidFill>
                  <a:schemeClr val="tx1"/>
                </a:solidFill>
                <a:effectLst/>
                <a:latin typeface="+mn-lt"/>
                <a:ea typeface="+mn-ea"/>
                <a:cs typeface="+mn-cs"/>
              </a:rPr>
              <a:t>2</a:t>
            </a:r>
            <a:r>
              <a:rPr lang="en-US" altLang="zh-CN" sz="1200" kern="1200" dirty="0" smtClean="0">
                <a:solidFill>
                  <a:schemeClr val="tx1"/>
                </a:solidFill>
                <a:effectLst/>
                <a:latin typeface="+mn-lt"/>
                <a:ea typeface="+mn-ea"/>
                <a:cs typeface="+mn-cs"/>
              </a:rPr>
              <a:t>O</a:t>
            </a:r>
            <a:r>
              <a:rPr lang="en-US" altLang="zh-CN" sz="1200" kern="1200" baseline="-25000" dirty="0" smtClean="0">
                <a:solidFill>
                  <a:schemeClr val="tx1"/>
                </a:solidFill>
                <a:effectLst/>
                <a:latin typeface="+mn-lt"/>
                <a:ea typeface="+mn-ea"/>
                <a:cs typeface="+mn-cs"/>
              </a:rPr>
              <a:t>4</a:t>
            </a:r>
            <a:r>
              <a:rPr lang="zh-CN" altLang="zh-CN" sz="1200" kern="1200" dirty="0" smtClean="0">
                <a:solidFill>
                  <a:schemeClr val="tx1"/>
                </a:solidFill>
                <a:effectLst/>
                <a:latin typeface="+mn-lt"/>
                <a:ea typeface="+mn-ea"/>
                <a:cs typeface="+mn-cs"/>
              </a:rPr>
              <a:t>作为复合的磁性基体。</a:t>
            </a:r>
          </a:p>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BEC051C7-EF6A-4327-AEFA-8BF63D2C4274}" type="slidenum">
              <a:rPr lang="zh-CN" altLang="en-US" smtClean="0"/>
              <a:t>6</a:t>
            </a:fld>
            <a:endParaRPr lang="zh-CN" altLang="en-US"/>
          </a:p>
        </p:txBody>
      </p:sp>
    </p:spTree>
    <p:extLst>
      <p:ext uri="{BB962C8B-B14F-4D97-AF65-F5344CB8AC3E}">
        <p14:creationId xmlns:p14="http://schemas.microsoft.com/office/powerpoint/2010/main" val="24772392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本文的研究内容主要有两个：第一，先采用化学共沉淀法制备</a:t>
            </a:r>
            <a:r>
              <a:rPr lang="en-US" altLang="zh-CN" sz="1200" kern="1200" dirty="0" smtClean="0">
                <a:solidFill>
                  <a:schemeClr val="tx1"/>
                </a:solidFill>
                <a:effectLst/>
                <a:latin typeface="+mn-lt"/>
                <a:ea typeface="+mn-ea"/>
                <a:cs typeface="+mn-cs"/>
              </a:rPr>
              <a:t>Mn</a:t>
            </a:r>
            <a:r>
              <a:rPr lang="en-US" altLang="zh-CN" sz="1200" kern="1200" baseline="-25000" dirty="0" smtClean="0">
                <a:solidFill>
                  <a:schemeClr val="tx1"/>
                </a:solidFill>
                <a:effectLst/>
                <a:latin typeface="+mn-lt"/>
                <a:ea typeface="+mn-ea"/>
                <a:cs typeface="+mn-cs"/>
              </a:rPr>
              <a:t>x</a:t>
            </a:r>
            <a:r>
              <a:rPr lang="en-US" altLang="zh-CN" sz="1200" kern="1200" dirty="0" smtClean="0">
                <a:solidFill>
                  <a:schemeClr val="tx1"/>
                </a:solidFill>
                <a:effectLst/>
                <a:latin typeface="+mn-lt"/>
                <a:ea typeface="+mn-ea"/>
                <a:cs typeface="+mn-cs"/>
              </a:rPr>
              <a:t>Zn</a:t>
            </a:r>
            <a:r>
              <a:rPr lang="en-US" altLang="zh-CN" sz="1200" kern="1200" baseline="-25000" dirty="0" smtClean="0">
                <a:solidFill>
                  <a:schemeClr val="tx1"/>
                </a:solidFill>
                <a:effectLst/>
                <a:latin typeface="+mn-lt"/>
                <a:ea typeface="+mn-ea"/>
                <a:cs typeface="+mn-cs"/>
              </a:rPr>
              <a:t>1-x</a:t>
            </a:r>
            <a:r>
              <a:rPr lang="en-US" altLang="zh-CN" sz="1200" kern="1200" dirty="0" smtClean="0">
                <a:solidFill>
                  <a:schemeClr val="tx1"/>
                </a:solidFill>
                <a:effectLst/>
                <a:latin typeface="+mn-lt"/>
                <a:ea typeface="+mn-ea"/>
                <a:cs typeface="+mn-cs"/>
              </a:rPr>
              <a:t>Fe</a:t>
            </a:r>
            <a:r>
              <a:rPr lang="en-US" altLang="zh-CN" sz="1200" kern="1200" baseline="-25000" dirty="0" smtClean="0">
                <a:solidFill>
                  <a:schemeClr val="tx1"/>
                </a:solidFill>
                <a:effectLst/>
                <a:latin typeface="+mn-lt"/>
                <a:ea typeface="+mn-ea"/>
                <a:cs typeface="+mn-cs"/>
              </a:rPr>
              <a:t>2</a:t>
            </a:r>
            <a:r>
              <a:rPr lang="en-US" altLang="zh-CN" sz="1200" kern="1200" dirty="0" smtClean="0">
                <a:solidFill>
                  <a:schemeClr val="tx1"/>
                </a:solidFill>
                <a:effectLst/>
                <a:latin typeface="+mn-lt"/>
                <a:ea typeface="+mn-ea"/>
                <a:cs typeface="+mn-cs"/>
              </a:rPr>
              <a:t>O</a:t>
            </a:r>
            <a:r>
              <a:rPr lang="en-US" altLang="zh-CN" sz="1200" kern="1200" baseline="-25000" dirty="0" smtClean="0">
                <a:solidFill>
                  <a:schemeClr val="tx1"/>
                </a:solidFill>
                <a:effectLst/>
                <a:latin typeface="+mn-lt"/>
                <a:ea typeface="+mn-ea"/>
                <a:cs typeface="+mn-cs"/>
              </a:rPr>
              <a:t>4</a:t>
            </a:r>
            <a:r>
              <a:rPr lang="zh-CN" altLang="zh-CN" sz="1200" kern="1200" dirty="0" smtClean="0">
                <a:solidFill>
                  <a:schemeClr val="tx1"/>
                </a:solidFill>
                <a:effectLst/>
                <a:latin typeface="+mn-lt"/>
                <a:ea typeface="+mn-ea"/>
                <a:cs typeface="+mn-cs"/>
              </a:rPr>
              <a:t>和</a:t>
            </a:r>
            <a:r>
              <a:rPr lang="en-US" altLang="zh-CN" sz="1200" kern="1200" dirty="0" smtClean="0">
                <a:solidFill>
                  <a:schemeClr val="tx1"/>
                </a:solidFill>
                <a:effectLst/>
                <a:latin typeface="+mn-lt"/>
                <a:ea typeface="+mn-ea"/>
                <a:cs typeface="+mn-cs"/>
              </a:rPr>
              <a:t>Mn</a:t>
            </a:r>
            <a:r>
              <a:rPr lang="en-US" altLang="zh-CN" sz="1200" kern="1200" baseline="-25000" dirty="0" smtClean="0">
                <a:solidFill>
                  <a:schemeClr val="tx1"/>
                </a:solidFill>
                <a:effectLst/>
                <a:latin typeface="+mn-lt"/>
                <a:ea typeface="+mn-ea"/>
                <a:cs typeface="+mn-cs"/>
              </a:rPr>
              <a:t>x</a:t>
            </a:r>
            <a:r>
              <a:rPr lang="en-US" altLang="zh-CN" sz="1200" kern="1200" dirty="0" smtClean="0">
                <a:solidFill>
                  <a:schemeClr val="tx1"/>
                </a:solidFill>
                <a:effectLst/>
                <a:latin typeface="+mn-lt"/>
                <a:ea typeface="+mn-ea"/>
                <a:cs typeface="+mn-cs"/>
              </a:rPr>
              <a:t>Zn</a:t>
            </a:r>
            <a:r>
              <a:rPr lang="en-US" altLang="zh-CN" sz="1200" kern="1200" baseline="-25000" dirty="0" smtClean="0">
                <a:solidFill>
                  <a:schemeClr val="tx1"/>
                </a:solidFill>
                <a:effectLst/>
                <a:latin typeface="+mn-lt"/>
                <a:ea typeface="+mn-ea"/>
                <a:cs typeface="+mn-cs"/>
              </a:rPr>
              <a:t>1-x</a:t>
            </a:r>
            <a:r>
              <a:rPr lang="en-US" altLang="zh-CN" sz="1200" kern="1200" dirty="0" smtClean="0">
                <a:solidFill>
                  <a:schemeClr val="tx1"/>
                </a:solidFill>
                <a:effectLst/>
                <a:latin typeface="+mn-lt"/>
                <a:ea typeface="+mn-ea"/>
                <a:cs typeface="+mn-cs"/>
              </a:rPr>
              <a:t>Fe</a:t>
            </a:r>
            <a:r>
              <a:rPr lang="en-US" altLang="zh-CN" sz="1200" kern="1200" baseline="-25000" dirty="0" smtClean="0">
                <a:solidFill>
                  <a:schemeClr val="tx1"/>
                </a:solidFill>
                <a:effectLst/>
                <a:latin typeface="+mn-lt"/>
                <a:ea typeface="+mn-ea"/>
                <a:cs typeface="+mn-cs"/>
              </a:rPr>
              <a:t>2</a:t>
            </a:r>
            <a:r>
              <a:rPr lang="en-US" altLang="zh-CN" sz="1200" kern="1200" dirty="0" smtClean="0">
                <a:solidFill>
                  <a:schemeClr val="tx1"/>
                </a:solidFill>
                <a:effectLst/>
                <a:latin typeface="+mn-lt"/>
                <a:ea typeface="+mn-ea"/>
                <a:cs typeface="+mn-cs"/>
              </a:rPr>
              <a:t>O</a:t>
            </a:r>
            <a:r>
              <a:rPr lang="en-US" altLang="zh-CN" sz="1200" kern="1200" baseline="-25000" dirty="0" smtClean="0">
                <a:solidFill>
                  <a:schemeClr val="tx1"/>
                </a:solidFill>
                <a:effectLst/>
                <a:latin typeface="+mn-lt"/>
                <a:ea typeface="+mn-ea"/>
                <a:cs typeface="+mn-cs"/>
              </a:rPr>
              <a:t>4</a:t>
            </a:r>
            <a:r>
              <a:rPr lang="en-US" altLang="zh-CN" sz="1200" kern="1200" dirty="0" smtClean="0">
                <a:solidFill>
                  <a:schemeClr val="tx1"/>
                </a:solidFill>
                <a:effectLst/>
                <a:latin typeface="+mn-lt"/>
                <a:ea typeface="+mn-ea"/>
                <a:cs typeface="+mn-cs"/>
              </a:rPr>
              <a:t>/β-MnO</a:t>
            </a:r>
            <a:r>
              <a:rPr lang="en-US" altLang="zh-CN" sz="1200" kern="1200" baseline="-250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复合磁性催化剂，并研究不同单因素对复合磁性催化剂催化活性的影响。第二，采用浸渍焙烧法制备</a:t>
            </a:r>
            <a:r>
              <a:rPr lang="en-US" altLang="zh-CN" sz="1200" kern="1200" dirty="0" smtClean="0">
                <a:solidFill>
                  <a:schemeClr val="tx1"/>
                </a:solidFill>
                <a:effectLst/>
                <a:latin typeface="+mn-lt"/>
                <a:ea typeface="+mn-ea"/>
                <a:cs typeface="+mn-cs"/>
              </a:rPr>
              <a:t>Mn</a:t>
            </a:r>
            <a:r>
              <a:rPr lang="en-US" altLang="zh-CN" sz="1200" kern="1200" baseline="-25000" dirty="0" smtClean="0">
                <a:solidFill>
                  <a:schemeClr val="tx1"/>
                </a:solidFill>
                <a:effectLst/>
                <a:latin typeface="+mn-lt"/>
                <a:ea typeface="+mn-ea"/>
                <a:cs typeface="+mn-cs"/>
              </a:rPr>
              <a:t>x</a:t>
            </a:r>
            <a:r>
              <a:rPr lang="en-US" altLang="zh-CN" sz="1200" kern="1200" dirty="0" smtClean="0">
                <a:solidFill>
                  <a:schemeClr val="tx1"/>
                </a:solidFill>
                <a:effectLst/>
                <a:latin typeface="+mn-lt"/>
                <a:ea typeface="+mn-ea"/>
                <a:cs typeface="+mn-cs"/>
              </a:rPr>
              <a:t>Zn</a:t>
            </a:r>
            <a:r>
              <a:rPr lang="en-US" altLang="zh-CN" sz="1200" kern="1200" baseline="-25000" dirty="0" smtClean="0">
                <a:solidFill>
                  <a:schemeClr val="tx1"/>
                </a:solidFill>
                <a:effectLst/>
                <a:latin typeface="+mn-lt"/>
                <a:ea typeface="+mn-ea"/>
                <a:cs typeface="+mn-cs"/>
              </a:rPr>
              <a:t>1-x</a:t>
            </a:r>
            <a:r>
              <a:rPr lang="en-US" altLang="zh-CN" sz="1200" kern="1200" dirty="0" smtClean="0">
                <a:solidFill>
                  <a:schemeClr val="tx1"/>
                </a:solidFill>
                <a:effectLst/>
                <a:latin typeface="+mn-lt"/>
                <a:ea typeface="+mn-ea"/>
                <a:cs typeface="+mn-cs"/>
              </a:rPr>
              <a:t>Fe</a:t>
            </a:r>
            <a:r>
              <a:rPr lang="en-US" altLang="zh-CN" sz="1200" kern="1200" baseline="-25000" dirty="0" smtClean="0">
                <a:solidFill>
                  <a:schemeClr val="tx1"/>
                </a:solidFill>
                <a:effectLst/>
                <a:latin typeface="+mn-lt"/>
                <a:ea typeface="+mn-ea"/>
                <a:cs typeface="+mn-cs"/>
              </a:rPr>
              <a:t>2</a:t>
            </a:r>
            <a:r>
              <a:rPr lang="en-US" altLang="zh-CN" sz="1200" kern="1200" dirty="0" smtClean="0">
                <a:solidFill>
                  <a:schemeClr val="tx1"/>
                </a:solidFill>
                <a:effectLst/>
                <a:latin typeface="+mn-lt"/>
                <a:ea typeface="+mn-ea"/>
                <a:cs typeface="+mn-cs"/>
              </a:rPr>
              <a:t>O</a:t>
            </a:r>
            <a:r>
              <a:rPr lang="en-US" altLang="zh-CN" sz="1200" kern="1200" baseline="-25000" dirty="0" smtClean="0">
                <a:solidFill>
                  <a:schemeClr val="tx1"/>
                </a:solidFill>
                <a:effectLst/>
                <a:latin typeface="+mn-lt"/>
                <a:ea typeface="+mn-ea"/>
                <a:cs typeface="+mn-cs"/>
              </a:rPr>
              <a:t>4</a:t>
            </a:r>
            <a:r>
              <a:rPr lang="en-US" altLang="zh-CN" sz="1200" kern="1200" dirty="0" smtClean="0">
                <a:solidFill>
                  <a:schemeClr val="tx1"/>
                </a:solidFill>
                <a:effectLst/>
                <a:latin typeface="+mn-lt"/>
                <a:ea typeface="+mn-ea"/>
                <a:cs typeface="+mn-cs"/>
              </a:rPr>
              <a:t>/β-MnO</a:t>
            </a:r>
            <a:r>
              <a:rPr lang="en-US" altLang="zh-CN" sz="1200" kern="1200" baseline="-25000" dirty="0" smtClean="0">
                <a:solidFill>
                  <a:schemeClr val="tx1"/>
                </a:solidFill>
                <a:effectLst/>
                <a:latin typeface="+mn-lt"/>
                <a:ea typeface="+mn-ea"/>
                <a:cs typeface="+mn-cs"/>
              </a:rPr>
              <a:t>2</a:t>
            </a:r>
            <a:r>
              <a:rPr lang="en-US" altLang="zh-CN" sz="1200" kern="1200" dirty="0" smtClean="0">
                <a:solidFill>
                  <a:schemeClr val="tx1"/>
                </a:solidFill>
                <a:effectLst/>
                <a:latin typeface="+mn-lt"/>
                <a:ea typeface="+mn-ea"/>
                <a:cs typeface="+mn-cs"/>
              </a:rPr>
              <a:t>/β-Bi</a:t>
            </a:r>
            <a:r>
              <a:rPr lang="en-US" altLang="zh-CN" sz="1200" kern="1200" baseline="-25000" dirty="0" smtClean="0">
                <a:solidFill>
                  <a:schemeClr val="tx1"/>
                </a:solidFill>
                <a:effectLst/>
                <a:latin typeface="+mn-lt"/>
                <a:ea typeface="+mn-ea"/>
                <a:cs typeface="+mn-cs"/>
              </a:rPr>
              <a:t>2</a:t>
            </a:r>
            <a:r>
              <a:rPr lang="en-US" altLang="zh-CN" sz="1200" kern="1200" dirty="0" smtClean="0">
                <a:solidFill>
                  <a:schemeClr val="tx1"/>
                </a:solidFill>
                <a:effectLst/>
                <a:latin typeface="+mn-lt"/>
                <a:ea typeface="+mn-ea"/>
                <a:cs typeface="+mn-cs"/>
              </a:rPr>
              <a:t>O</a:t>
            </a:r>
            <a:r>
              <a:rPr lang="en-US" altLang="zh-CN" sz="1200" kern="1200" baseline="-25000" dirty="0" smtClean="0">
                <a:solidFill>
                  <a:schemeClr val="tx1"/>
                </a:solidFill>
                <a:effectLst/>
                <a:latin typeface="+mn-lt"/>
                <a:ea typeface="+mn-ea"/>
                <a:cs typeface="+mn-cs"/>
              </a:rPr>
              <a:t>3</a:t>
            </a:r>
            <a:r>
              <a:rPr lang="zh-CN" altLang="zh-CN" sz="1200" kern="1200" dirty="0" smtClean="0">
                <a:solidFill>
                  <a:schemeClr val="tx1"/>
                </a:solidFill>
                <a:effectLst/>
                <a:latin typeface="+mn-lt"/>
                <a:ea typeface="+mn-ea"/>
                <a:cs typeface="+mn-cs"/>
              </a:rPr>
              <a:t>复合磁性光催化剂，研究不同单因素对复合磁性光催化剂催化活性的影响。此外，对催化效果最好的催化剂进行</a:t>
            </a:r>
            <a:r>
              <a:rPr lang="en-US" altLang="zh-CN" sz="1200" kern="1200" dirty="0" smtClean="0">
                <a:solidFill>
                  <a:schemeClr val="tx1"/>
                </a:solidFill>
                <a:effectLst/>
                <a:latin typeface="+mn-lt"/>
                <a:ea typeface="+mn-ea"/>
                <a:cs typeface="+mn-cs"/>
              </a:rPr>
              <a:t>XRD</a:t>
            </a:r>
            <a:r>
              <a:rPr lang="zh-CN" altLang="zh-CN" sz="1200" kern="1200" dirty="0" smtClean="0">
                <a:solidFill>
                  <a:schemeClr val="tx1"/>
                </a:solidFill>
                <a:effectLst/>
                <a:latin typeface="+mn-lt"/>
                <a:ea typeface="+mn-ea"/>
                <a:cs typeface="+mn-cs"/>
              </a:rPr>
              <a:t>、红外、扫描电镜和磁性能的表征，并探讨了其回收再利用情况。</a:t>
            </a:r>
          </a:p>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BEC051C7-EF6A-4327-AEFA-8BF63D2C4274}" type="slidenum">
              <a:rPr lang="zh-CN" altLang="en-US" smtClean="0"/>
              <a:t>7</a:t>
            </a:fld>
            <a:endParaRPr lang="zh-CN" altLang="en-US"/>
          </a:p>
        </p:txBody>
      </p:sp>
    </p:spTree>
    <p:extLst>
      <p:ext uri="{BB962C8B-B14F-4D97-AF65-F5344CB8AC3E}">
        <p14:creationId xmlns:p14="http://schemas.microsoft.com/office/powerpoint/2010/main" val="16723827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EC051C7-EF6A-4327-AEFA-8BF63D2C4274}" type="slidenum">
              <a:rPr lang="zh-CN" altLang="en-US" smtClean="0"/>
              <a:t>8</a:t>
            </a:fld>
            <a:endParaRPr lang="zh-CN" altLang="en-US"/>
          </a:p>
        </p:txBody>
      </p:sp>
    </p:spTree>
    <p:extLst>
      <p:ext uri="{BB962C8B-B14F-4D97-AF65-F5344CB8AC3E}">
        <p14:creationId xmlns:p14="http://schemas.microsoft.com/office/powerpoint/2010/main" val="10849730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第一小部分，制备：</a:t>
            </a:r>
            <a:r>
              <a:rPr lang="en-US" altLang="zh-CN" sz="1200" kern="1200" dirty="0" smtClean="0">
                <a:solidFill>
                  <a:schemeClr val="tx1"/>
                </a:solidFill>
                <a:effectLst/>
                <a:latin typeface="+mn-lt"/>
                <a:ea typeface="+mn-ea"/>
                <a:cs typeface="+mn-cs"/>
              </a:rPr>
              <a:t>Mn</a:t>
            </a:r>
            <a:r>
              <a:rPr lang="en-US" altLang="zh-CN" sz="1200" kern="1200" baseline="-25000" dirty="0" smtClean="0">
                <a:solidFill>
                  <a:schemeClr val="tx1"/>
                </a:solidFill>
                <a:effectLst/>
                <a:latin typeface="+mn-lt"/>
                <a:ea typeface="+mn-ea"/>
                <a:cs typeface="+mn-cs"/>
              </a:rPr>
              <a:t>x</a:t>
            </a:r>
            <a:r>
              <a:rPr lang="en-US" altLang="zh-CN" sz="1200" kern="1200" dirty="0" smtClean="0">
                <a:solidFill>
                  <a:schemeClr val="tx1"/>
                </a:solidFill>
                <a:effectLst/>
                <a:latin typeface="+mn-lt"/>
                <a:ea typeface="+mn-ea"/>
                <a:cs typeface="+mn-cs"/>
              </a:rPr>
              <a:t>Zn</a:t>
            </a:r>
            <a:r>
              <a:rPr lang="en-US" altLang="zh-CN" sz="1200" kern="1200" baseline="-25000" dirty="0" smtClean="0">
                <a:solidFill>
                  <a:schemeClr val="tx1"/>
                </a:solidFill>
                <a:effectLst/>
                <a:latin typeface="+mn-lt"/>
                <a:ea typeface="+mn-ea"/>
                <a:cs typeface="+mn-cs"/>
              </a:rPr>
              <a:t>1-x</a:t>
            </a:r>
            <a:r>
              <a:rPr lang="en-US" altLang="zh-CN" sz="1200" kern="1200" dirty="0" smtClean="0">
                <a:solidFill>
                  <a:schemeClr val="tx1"/>
                </a:solidFill>
                <a:effectLst/>
                <a:latin typeface="+mn-lt"/>
                <a:ea typeface="+mn-ea"/>
                <a:cs typeface="+mn-cs"/>
              </a:rPr>
              <a:t>Fe</a:t>
            </a:r>
            <a:r>
              <a:rPr lang="en-US" altLang="zh-CN" sz="1200" kern="1200" baseline="-25000" dirty="0" smtClean="0">
                <a:solidFill>
                  <a:schemeClr val="tx1"/>
                </a:solidFill>
                <a:effectLst/>
                <a:latin typeface="+mn-lt"/>
                <a:ea typeface="+mn-ea"/>
                <a:cs typeface="+mn-cs"/>
              </a:rPr>
              <a:t>2</a:t>
            </a:r>
            <a:r>
              <a:rPr lang="en-US" altLang="zh-CN" sz="1200" kern="1200" dirty="0" smtClean="0">
                <a:solidFill>
                  <a:schemeClr val="tx1"/>
                </a:solidFill>
                <a:effectLst/>
                <a:latin typeface="+mn-lt"/>
                <a:ea typeface="+mn-ea"/>
                <a:cs typeface="+mn-cs"/>
              </a:rPr>
              <a:t>O</a:t>
            </a:r>
            <a:r>
              <a:rPr lang="en-US" altLang="zh-CN" sz="1200" kern="1200" baseline="-25000" dirty="0" smtClean="0">
                <a:solidFill>
                  <a:schemeClr val="tx1"/>
                </a:solidFill>
                <a:effectLst/>
                <a:latin typeface="+mn-lt"/>
                <a:ea typeface="+mn-ea"/>
                <a:cs typeface="+mn-cs"/>
              </a:rPr>
              <a:t>4</a:t>
            </a:r>
            <a:r>
              <a:rPr lang="en-US" altLang="zh-CN" sz="1200" kern="1200" dirty="0" smtClean="0">
                <a:solidFill>
                  <a:schemeClr val="tx1"/>
                </a:solidFill>
                <a:effectLst/>
                <a:latin typeface="+mn-lt"/>
                <a:ea typeface="+mn-ea"/>
                <a:cs typeface="+mn-cs"/>
              </a:rPr>
              <a:t>/β-MnO</a:t>
            </a:r>
            <a:r>
              <a:rPr lang="en-US" altLang="zh-CN" sz="1200" kern="1200" baseline="-250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复合磁性催化剂是在制备</a:t>
            </a:r>
            <a:r>
              <a:rPr lang="en-US" altLang="zh-CN" sz="1200" kern="1200" dirty="0" smtClean="0">
                <a:solidFill>
                  <a:schemeClr val="tx1"/>
                </a:solidFill>
                <a:effectLst/>
                <a:latin typeface="+mn-lt"/>
                <a:ea typeface="+mn-ea"/>
                <a:cs typeface="+mn-cs"/>
              </a:rPr>
              <a:t>β-MnO</a:t>
            </a:r>
            <a:r>
              <a:rPr lang="en-US" altLang="zh-CN" sz="1200" kern="1200" baseline="-250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的过程中加入</a:t>
            </a:r>
            <a:r>
              <a:rPr lang="en-US" altLang="zh-CN" sz="1200" kern="1200" dirty="0" smtClean="0">
                <a:solidFill>
                  <a:schemeClr val="tx1"/>
                </a:solidFill>
                <a:effectLst/>
                <a:latin typeface="+mn-lt"/>
                <a:ea typeface="+mn-ea"/>
                <a:cs typeface="+mn-cs"/>
              </a:rPr>
              <a:t>Mn</a:t>
            </a:r>
            <a:r>
              <a:rPr lang="en-US" altLang="zh-CN" sz="1200" kern="1200" baseline="-25000" dirty="0" smtClean="0">
                <a:solidFill>
                  <a:schemeClr val="tx1"/>
                </a:solidFill>
                <a:effectLst/>
                <a:latin typeface="+mn-lt"/>
                <a:ea typeface="+mn-ea"/>
                <a:cs typeface="+mn-cs"/>
              </a:rPr>
              <a:t>x</a:t>
            </a:r>
            <a:r>
              <a:rPr lang="en-US" altLang="zh-CN" sz="1200" kern="1200" dirty="0" smtClean="0">
                <a:solidFill>
                  <a:schemeClr val="tx1"/>
                </a:solidFill>
                <a:effectLst/>
                <a:latin typeface="+mn-lt"/>
                <a:ea typeface="+mn-ea"/>
                <a:cs typeface="+mn-cs"/>
              </a:rPr>
              <a:t>Zn</a:t>
            </a:r>
            <a:r>
              <a:rPr lang="en-US" altLang="zh-CN" sz="1200" kern="1200" baseline="-25000" dirty="0" smtClean="0">
                <a:solidFill>
                  <a:schemeClr val="tx1"/>
                </a:solidFill>
                <a:effectLst/>
                <a:latin typeface="+mn-lt"/>
                <a:ea typeface="+mn-ea"/>
                <a:cs typeface="+mn-cs"/>
              </a:rPr>
              <a:t>1-x</a:t>
            </a:r>
            <a:r>
              <a:rPr lang="en-US" altLang="zh-CN" sz="1200" kern="1200" dirty="0" smtClean="0">
                <a:solidFill>
                  <a:schemeClr val="tx1"/>
                </a:solidFill>
                <a:effectLst/>
                <a:latin typeface="+mn-lt"/>
                <a:ea typeface="+mn-ea"/>
                <a:cs typeface="+mn-cs"/>
              </a:rPr>
              <a:t>Fe</a:t>
            </a:r>
            <a:r>
              <a:rPr lang="en-US" altLang="zh-CN" sz="1200" kern="1200" baseline="-25000" dirty="0" smtClean="0">
                <a:solidFill>
                  <a:schemeClr val="tx1"/>
                </a:solidFill>
                <a:effectLst/>
                <a:latin typeface="+mn-lt"/>
                <a:ea typeface="+mn-ea"/>
                <a:cs typeface="+mn-cs"/>
              </a:rPr>
              <a:t>2</a:t>
            </a:r>
            <a:r>
              <a:rPr lang="en-US" altLang="zh-CN" sz="1200" kern="1200" dirty="0" smtClean="0">
                <a:solidFill>
                  <a:schemeClr val="tx1"/>
                </a:solidFill>
                <a:effectLst/>
                <a:latin typeface="+mn-lt"/>
                <a:ea typeface="+mn-ea"/>
                <a:cs typeface="+mn-cs"/>
              </a:rPr>
              <a:t>O</a:t>
            </a:r>
            <a:r>
              <a:rPr lang="en-US" altLang="zh-CN" sz="1200" kern="1200" baseline="-25000" dirty="0" smtClean="0">
                <a:solidFill>
                  <a:schemeClr val="tx1"/>
                </a:solidFill>
                <a:effectLst/>
                <a:latin typeface="+mn-lt"/>
                <a:ea typeface="+mn-ea"/>
                <a:cs typeface="+mn-cs"/>
              </a:rPr>
              <a:t>4</a:t>
            </a:r>
            <a:r>
              <a:rPr lang="zh-CN" altLang="zh-CN" sz="1200" kern="1200" dirty="0" smtClean="0">
                <a:solidFill>
                  <a:schemeClr val="tx1"/>
                </a:solidFill>
                <a:effectLst/>
                <a:latin typeface="+mn-lt"/>
                <a:ea typeface="+mn-ea"/>
                <a:cs typeface="+mn-cs"/>
              </a:rPr>
              <a:t>，采用化学共沉淀法制备的。</a:t>
            </a:r>
          </a:p>
          <a:p>
            <a:endParaRPr lang="zh-CN" altLang="en-US" dirty="0"/>
          </a:p>
        </p:txBody>
      </p:sp>
      <p:sp>
        <p:nvSpPr>
          <p:cNvPr id="4" name="灯片编号占位符 3"/>
          <p:cNvSpPr>
            <a:spLocks noGrp="1"/>
          </p:cNvSpPr>
          <p:nvPr>
            <p:ph type="sldNum" sz="quarter" idx="10"/>
          </p:nvPr>
        </p:nvSpPr>
        <p:spPr/>
        <p:txBody>
          <a:bodyPr/>
          <a:lstStyle/>
          <a:p>
            <a:fld id="{BEC051C7-EF6A-4327-AEFA-8BF63D2C4274}" type="slidenum">
              <a:rPr lang="zh-CN" altLang="en-US" smtClean="0"/>
              <a:t>9</a:t>
            </a:fld>
            <a:endParaRPr lang="zh-CN" altLang="en-US"/>
          </a:p>
        </p:txBody>
      </p:sp>
    </p:spTree>
    <p:extLst>
      <p:ext uri="{BB962C8B-B14F-4D97-AF65-F5344CB8AC3E}">
        <p14:creationId xmlns:p14="http://schemas.microsoft.com/office/powerpoint/2010/main" val="4937466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grpSp>
        <p:nvGrpSpPr>
          <p:cNvPr id="7" name="Group 35"/>
          <p:cNvGrpSpPr>
            <a:grpSpLocks/>
          </p:cNvGrpSpPr>
          <p:nvPr userDrawn="1"/>
        </p:nvGrpSpPr>
        <p:grpSpPr bwMode="auto">
          <a:xfrm>
            <a:off x="251520" y="1261271"/>
            <a:ext cx="7086601" cy="22225"/>
            <a:chOff x="0" y="720"/>
            <a:chExt cx="4464" cy="14"/>
          </a:xfrm>
        </p:grpSpPr>
        <p:sp>
          <p:nvSpPr>
            <p:cNvPr id="8" name="Line 31"/>
            <p:cNvSpPr>
              <a:spLocks noChangeShapeType="1"/>
            </p:cNvSpPr>
            <p:nvPr userDrawn="1"/>
          </p:nvSpPr>
          <p:spPr bwMode="auto">
            <a:xfrm flipH="1">
              <a:off x="0" y="720"/>
              <a:ext cx="4464"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 name="Line 34"/>
            <p:cNvSpPr>
              <a:spLocks noChangeShapeType="1"/>
            </p:cNvSpPr>
            <p:nvPr userDrawn="1"/>
          </p:nvSpPr>
          <p:spPr bwMode="auto">
            <a:xfrm>
              <a:off x="0" y="734"/>
              <a:ext cx="1968"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extLst>
      <p:ext uri="{BB962C8B-B14F-4D97-AF65-F5344CB8AC3E}">
        <p14:creationId xmlns:p14="http://schemas.microsoft.com/office/powerpoint/2010/main" val="14420552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1" y="365126"/>
            <a:ext cx="10515600" cy="1325563"/>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1" y="1825625"/>
            <a:ext cx="10515600" cy="4351338"/>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76C9CE1-2800-47BD-9E87-AD5451A4E483}" type="datetime1">
              <a:rPr lang="en-US" altLang="zh-CN" smtClean="0"/>
              <a:t>5/29/2018</a:t>
            </a:fld>
            <a:endParaRPr lang="zh-CN" altLang="en-US"/>
          </a:p>
        </p:txBody>
      </p:sp>
      <p:sp>
        <p:nvSpPr>
          <p:cNvPr id="5" name="页脚占位符 4"/>
          <p:cNvSpPr>
            <a:spLocks noGrp="1"/>
          </p:cNvSpPr>
          <p:nvPr>
            <p:ph type="ftr" sz="quarter" idx="11"/>
          </p:nvPr>
        </p:nvSpPr>
        <p:spPr/>
        <p:txBody>
          <a:bodyPr/>
          <a:lstStyle/>
          <a:p>
            <a:r>
              <a:rPr lang="en-US" altLang="zh-CN" smtClean="0"/>
              <a:t>1</a:t>
            </a:r>
            <a:endParaRPr lang="zh-CN" altLang="en-US"/>
          </a:p>
        </p:txBody>
      </p:sp>
      <p:sp>
        <p:nvSpPr>
          <p:cNvPr id="6" name="灯片编号占位符 5"/>
          <p:cNvSpPr>
            <a:spLocks noGrp="1"/>
          </p:cNvSpPr>
          <p:nvPr>
            <p:ph type="sldNum" sz="quarter" idx="12"/>
          </p:nvPr>
        </p:nvSpPr>
        <p:spPr/>
        <p:txBody>
          <a:bodyPr/>
          <a:lstStyle/>
          <a:p>
            <a:fld id="{A81CDCCA-FE44-4C4A-8ECA-5B114B4C3291}" type="slidenum">
              <a:rPr lang="zh-CN" altLang="en-US" smtClean="0"/>
              <a:t>‹#›</a:t>
            </a:fld>
            <a:endParaRPr lang="zh-CN" altLang="en-US"/>
          </a:p>
        </p:txBody>
      </p:sp>
    </p:spTree>
    <p:extLst>
      <p:ext uri="{BB962C8B-B14F-4D97-AF65-F5344CB8AC3E}">
        <p14:creationId xmlns:p14="http://schemas.microsoft.com/office/powerpoint/2010/main" val="3323939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1B88118-BBF3-41BE-BDCC-BCE0BCC070EF}" type="datetime1">
              <a:rPr lang="en-US" altLang="zh-CN" smtClean="0"/>
              <a:t>5/29/2018</a:t>
            </a:fld>
            <a:endParaRPr lang="zh-CN" altLang="en-US"/>
          </a:p>
        </p:txBody>
      </p:sp>
      <p:sp>
        <p:nvSpPr>
          <p:cNvPr id="5" name="页脚占位符 4"/>
          <p:cNvSpPr>
            <a:spLocks noGrp="1"/>
          </p:cNvSpPr>
          <p:nvPr>
            <p:ph type="ftr" sz="quarter" idx="11"/>
          </p:nvPr>
        </p:nvSpPr>
        <p:spPr/>
        <p:txBody>
          <a:bodyPr/>
          <a:lstStyle/>
          <a:p>
            <a:r>
              <a:rPr lang="en-US" altLang="zh-CN" smtClean="0"/>
              <a:t>1</a:t>
            </a:r>
            <a:endParaRPr lang="zh-CN" altLang="en-US"/>
          </a:p>
        </p:txBody>
      </p:sp>
      <p:sp>
        <p:nvSpPr>
          <p:cNvPr id="6" name="灯片编号占位符 5"/>
          <p:cNvSpPr>
            <a:spLocks noGrp="1"/>
          </p:cNvSpPr>
          <p:nvPr>
            <p:ph type="sldNum" sz="quarter" idx="12"/>
          </p:nvPr>
        </p:nvSpPr>
        <p:spPr/>
        <p:txBody>
          <a:bodyPr/>
          <a:lstStyle/>
          <a:p>
            <a:fld id="{A81CDCCA-FE44-4C4A-8ECA-5B114B4C3291}" type="slidenum">
              <a:rPr lang="zh-CN" altLang="en-US" smtClean="0"/>
              <a:t>‹#›</a:t>
            </a:fld>
            <a:endParaRPr lang="zh-CN" altLang="en-US"/>
          </a:p>
        </p:txBody>
      </p:sp>
    </p:spTree>
    <p:extLst>
      <p:ext uri="{BB962C8B-B14F-4D97-AF65-F5344CB8AC3E}">
        <p14:creationId xmlns:p14="http://schemas.microsoft.com/office/powerpoint/2010/main" val="41796821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lvl1pPr>
              <a:defRPr/>
            </a:lvl1pPr>
          </a:lstStyle>
          <a:p>
            <a:pPr>
              <a:defRPr/>
            </a:pPr>
            <a:fld id="{A0DE9364-4D77-4A7B-9D3B-B10D018E54AF}" type="datetime1">
              <a:rPr lang="en-US" altLang="zh-CN" smtClean="0"/>
              <a:t>5/29/2018</a:t>
            </a:fld>
            <a:endParaRPr lang="zh-CN" altLang="en-US" sz="2160">
              <a:solidFill>
                <a:schemeClr val="tx1"/>
              </a:solidFill>
            </a:endParaRPr>
          </a:p>
        </p:txBody>
      </p:sp>
      <p:sp>
        <p:nvSpPr>
          <p:cNvPr id="4" name="页脚占位符 3"/>
          <p:cNvSpPr>
            <a:spLocks noGrp="1"/>
          </p:cNvSpPr>
          <p:nvPr>
            <p:ph type="ftr" sz="quarter" idx="11"/>
          </p:nvPr>
        </p:nvSpPr>
        <p:spPr/>
        <p:txBody>
          <a:bodyPr/>
          <a:lstStyle>
            <a:lvl1pPr>
              <a:defRPr/>
            </a:lvl1pPr>
          </a:lstStyle>
          <a:p>
            <a:pPr>
              <a:defRPr/>
            </a:pPr>
            <a:r>
              <a:rPr lang="en-US" altLang="zh-CN" smtClean="0"/>
              <a:t>1</a:t>
            </a:r>
            <a:endParaRPr lang="zh-CN" altLang="en-US"/>
          </a:p>
        </p:txBody>
      </p:sp>
      <p:sp>
        <p:nvSpPr>
          <p:cNvPr id="5" name="灯片编号占位符 4"/>
          <p:cNvSpPr>
            <a:spLocks noGrp="1"/>
          </p:cNvSpPr>
          <p:nvPr>
            <p:ph type="sldNum" sz="quarter" idx="12"/>
          </p:nvPr>
        </p:nvSpPr>
        <p:spPr/>
        <p:txBody>
          <a:bodyPr/>
          <a:lstStyle>
            <a:lvl1pPr>
              <a:defRPr/>
            </a:lvl1pPr>
          </a:lstStyle>
          <a:p>
            <a:pPr>
              <a:defRPr/>
            </a:pPr>
            <a:fld id="{595C1E7B-2BB2-43C2-B084-4DA11CA11DCD}" type="slidenum">
              <a:rPr lang="zh-CN" altLang="en-US"/>
              <a:pPr>
                <a:defRPr/>
              </a:pPr>
              <a:t>‹#›</a:t>
            </a:fld>
            <a:endParaRPr lang="en-US" altLang="zh-CN" sz="2160">
              <a:solidFill>
                <a:schemeClr val="tx1"/>
              </a:solidFill>
            </a:endParaRPr>
          </a:p>
        </p:txBody>
      </p:sp>
    </p:spTree>
    <p:extLst>
      <p:ext uri="{BB962C8B-B14F-4D97-AF65-F5344CB8AC3E}">
        <p14:creationId xmlns:p14="http://schemas.microsoft.com/office/powerpoint/2010/main" val="14602533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1" y="365126"/>
            <a:ext cx="10515600" cy="1325563"/>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838201" y="1825625"/>
            <a:ext cx="10515600" cy="435133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91D4369-4BE1-488D-9423-2472A4A94712}" type="datetime1">
              <a:rPr lang="en-US" altLang="zh-CN" smtClean="0"/>
              <a:t>5/29/2018</a:t>
            </a:fld>
            <a:endParaRPr lang="zh-CN" altLang="en-US"/>
          </a:p>
        </p:txBody>
      </p:sp>
      <p:sp>
        <p:nvSpPr>
          <p:cNvPr id="5" name="页脚占位符 4"/>
          <p:cNvSpPr>
            <a:spLocks noGrp="1"/>
          </p:cNvSpPr>
          <p:nvPr>
            <p:ph type="ftr" sz="quarter" idx="11"/>
          </p:nvPr>
        </p:nvSpPr>
        <p:spPr/>
        <p:txBody>
          <a:bodyPr/>
          <a:lstStyle/>
          <a:p>
            <a:r>
              <a:rPr lang="en-US" altLang="zh-CN" smtClean="0"/>
              <a:t>1</a:t>
            </a:r>
            <a:endParaRPr lang="zh-CN" altLang="en-US"/>
          </a:p>
        </p:txBody>
      </p:sp>
      <p:sp>
        <p:nvSpPr>
          <p:cNvPr id="6" name="灯片编号占位符 5"/>
          <p:cNvSpPr>
            <a:spLocks noGrp="1"/>
          </p:cNvSpPr>
          <p:nvPr>
            <p:ph type="sldNum" sz="quarter" idx="12"/>
          </p:nvPr>
        </p:nvSpPr>
        <p:spPr/>
        <p:txBody>
          <a:bodyPr/>
          <a:lstStyle/>
          <a:p>
            <a:fld id="{A81CDCCA-FE44-4C4A-8ECA-5B114B4C3291}" type="slidenum">
              <a:rPr lang="zh-CN" altLang="en-US" smtClean="0"/>
              <a:t>‹#›</a:t>
            </a:fld>
            <a:endParaRPr lang="zh-CN" altLang="en-US"/>
          </a:p>
        </p:txBody>
      </p:sp>
    </p:spTree>
    <p:extLst>
      <p:ext uri="{BB962C8B-B14F-4D97-AF65-F5344CB8AC3E}">
        <p14:creationId xmlns:p14="http://schemas.microsoft.com/office/powerpoint/2010/main" val="38466386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5"/>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055B78C9-BAF6-4A92-8A56-B70141DBAE7E}" type="datetime1">
              <a:rPr lang="en-US" altLang="zh-CN" smtClean="0"/>
              <a:t>5/29/2018</a:t>
            </a:fld>
            <a:endParaRPr lang="zh-CN" altLang="en-US"/>
          </a:p>
        </p:txBody>
      </p:sp>
      <p:sp>
        <p:nvSpPr>
          <p:cNvPr id="5" name="页脚占位符 4"/>
          <p:cNvSpPr>
            <a:spLocks noGrp="1"/>
          </p:cNvSpPr>
          <p:nvPr>
            <p:ph type="ftr" sz="quarter" idx="11"/>
          </p:nvPr>
        </p:nvSpPr>
        <p:spPr/>
        <p:txBody>
          <a:bodyPr/>
          <a:lstStyle/>
          <a:p>
            <a:r>
              <a:rPr lang="en-US" altLang="zh-CN" smtClean="0"/>
              <a:t>1</a:t>
            </a:r>
            <a:endParaRPr lang="zh-CN" altLang="en-US"/>
          </a:p>
        </p:txBody>
      </p:sp>
      <p:sp>
        <p:nvSpPr>
          <p:cNvPr id="6" name="灯片编号占位符 5"/>
          <p:cNvSpPr>
            <a:spLocks noGrp="1"/>
          </p:cNvSpPr>
          <p:nvPr>
            <p:ph type="sldNum" sz="quarter" idx="12"/>
          </p:nvPr>
        </p:nvSpPr>
        <p:spPr/>
        <p:txBody>
          <a:bodyPr/>
          <a:lstStyle/>
          <a:p>
            <a:fld id="{A81CDCCA-FE44-4C4A-8ECA-5B114B4C3291}" type="slidenum">
              <a:rPr lang="zh-CN" altLang="en-US" smtClean="0"/>
              <a:t>‹#›</a:t>
            </a:fld>
            <a:endParaRPr lang="zh-CN" altLang="en-US"/>
          </a:p>
        </p:txBody>
      </p:sp>
    </p:spTree>
    <p:extLst>
      <p:ext uri="{BB962C8B-B14F-4D97-AF65-F5344CB8AC3E}">
        <p14:creationId xmlns:p14="http://schemas.microsoft.com/office/powerpoint/2010/main" val="5432169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1" y="365126"/>
            <a:ext cx="10515600" cy="1325563"/>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1" y="1825625"/>
            <a:ext cx="5181600" cy="435133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1" y="1825625"/>
            <a:ext cx="5181600" cy="435133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64424BC5-9EB0-4993-9890-F453CFD86A69}" type="datetime1">
              <a:rPr lang="en-US" altLang="zh-CN" smtClean="0"/>
              <a:t>5/29/2018</a:t>
            </a:fld>
            <a:endParaRPr lang="zh-CN" altLang="en-US"/>
          </a:p>
        </p:txBody>
      </p:sp>
      <p:sp>
        <p:nvSpPr>
          <p:cNvPr id="6" name="页脚占位符 5"/>
          <p:cNvSpPr>
            <a:spLocks noGrp="1"/>
          </p:cNvSpPr>
          <p:nvPr>
            <p:ph type="ftr" sz="quarter" idx="11"/>
          </p:nvPr>
        </p:nvSpPr>
        <p:spPr/>
        <p:txBody>
          <a:bodyPr/>
          <a:lstStyle/>
          <a:p>
            <a:r>
              <a:rPr lang="en-US" altLang="zh-CN" smtClean="0"/>
              <a:t>1</a:t>
            </a:r>
            <a:endParaRPr lang="zh-CN" altLang="en-US"/>
          </a:p>
        </p:txBody>
      </p:sp>
      <p:sp>
        <p:nvSpPr>
          <p:cNvPr id="7" name="灯片编号占位符 6"/>
          <p:cNvSpPr>
            <a:spLocks noGrp="1"/>
          </p:cNvSpPr>
          <p:nvPr>
            <p:ph type="sldNum" sz="quarter" idx="12"/>
          </p:nvPr>
        </p:nvSpPr>
        <p:spPr/>
        <p:txBody>
          <a:bodyPr/>
          <a:lstStyle/>
          <a:p>
            <a:fld id="{A81CDCCA-FE44-4C4A-8ECA-5B114B4C3291}" type="slidenum">
              <a:rPr lang="zh-CN" altLang="en-US" smtClean="0"/>
              <a:t>‹#›</a:t>
            </a:fld>
            <a:endParaRPr lang="zh-CN" altLang="en-US"/>
          </a:p>
        </p:txBody>
      </p:sp>
    </p:spTree>
    <p:extLst>
      <p:ext uri="{BB962C8B-B14F-4D97-AF65-F5344CB8AC3E}">
        <p14:creationId xmlns:p14="http://schemas.microsoft.com/office/powerpoint/2010/main" val="18192696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9" y="365126"/>
            <a:ext cx="10515600" cy="1325563"/>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B1BFF6A8-8B95-46F5-84C9-EEBC81CBCB9E}" type="datetime1">
              <a:rPr lang="en-US" altLang="zh-CN" smtClean="0"/>
              <a:t>5/29/2018</a:t>
            </a:fld>
            <a:endParaRPr lang="zh-CN" altLang="en-US"/>
          </a:p>
        </p:txBody>
      </p:sp>
      <p:sp>
        <p:nvSpPr>
          <p:cNvPr id="8" name="页脚占位符 7"/>
          <p:cNvSpPr>
            <a:spLocks noGrp="1"/>
          </p:cNvSpPr>
          <p:nvPr>
            <p:ph type="ftr" sz="quarter" idx="11"/>
          </p:nvPr>
        </p:nvSpPr>
        <p:spPr/>
        <p:txBody>
          <a:bodyPr/>
          <a:lstStyle/>
          <a:p>
            <a:r>
              <a:rPr lang="en-US" altLang="zh-CN" smtClean="0"/>
              <a:t>1</a:t>
            </a:r>
            <a:endParaRPr lang="zh-CN" altLang="en-US"/>
          </a:p>
        </p:txBody>
      </p:sp>
      <p:sp>
        <p:nvSpPr>
          <p:cNvPr id="9" name="灯片编号占位符 8"/>
          <p:cNvSpPr>
            <a:spLocks noGrp="1"/>
          </p:cNvSpPr>
          <p:nvPr>
            <p:ph type="sldNum" sz="quarter" idx="12"/>
          </p:nvPr>
        </p:nvSpPr>
        <p:spPr/>
        <p:txBody>
          <a:bodyPr/>
          <a:lstStyle/>
          <a:p>
            <a:fld id="{A81CDCCA-FE44-4C4A-8ECA-5B114B4C3291}" type="slidenum">
              <a:rPr lang="zh-CN" altLang="en-US" smtClean="0"/>
              <a:t>‹#›</a:t>
            </a:fld>
            <a:endParaRPr lang="zh-CN" altLang="en-US"/>
          </a:p>
        </p:txBody>
      </p:sp>
    </p:spTree>
    <p:extLst>
      <p:ext uri="{BB962C8B-B14F-4D97-AF65-F5344CB8AC3E}">
        <p14:creationId xmlns:p14="http://schemas.microsoft.com/office/powerpoint/2010/main" val="24809732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1" y="365126"/>
            <a:ext cx="10515600" cy="1325563"/>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1B0D659-3DC4-48B3-BE71-EBF7858B9C1C}" type="datetime1">
              <a:rPr lang="en-US" altLang="zh-CN" smtClean="0"/>
              <a:t>5/29/2018</a:t>
            </a:fld>
            <a:endParaRPr lang="zh-CN" altLang="en-US"/>
          </a:p>
        </p:txBody>
      </p:sp>
      <p:sp>
        <p:nvSpPr>
          <p:cNvPr id="4" name="页脚占位符 3"/>
          <p:cNvSpPr>
            <a:spLocks noGrp="1"/>
          </p:cNvSpPr>
          <p:nvPr>
            <p:ph type="ftr" sz="quarter" idx="11"/>
          </p:nvPr>
        </p:nvSpPr>
        <p:spPr/>
        <p:txBody>
          <a:bodyPr/>
          <a:lstStyle/>
          <a:p>
            <a:r>
              <a:rPr lang="en-US" altLang="zh-CN" smtClean="0"/>
              <a:t>1</a:t>
            </a:r>
            <a:endParaRPr lang="zh-CN" altLang="en-US"/>
          </a:p>
        </p:txBody>
      </p:sp>
      <p:sp>
        <p:nvSpPr>
          <p:cNvPr id="5" name="灯片编号占位符 4"/>
          <p:cNvSpPr>
            <a:spLocks noGrp="1"/>
          </p:cNvSpPr>
          <p:nvPr>
            <p:ph type="sldNum" sz="quarter" idx="12"/>
          </p:nvPr>
        </p:nvSpPr>
        <p:spPr/>
        <p:txBody>
          <a:bodyPr/>
          <a:lstStyle/>
          <a:p>
            <a:fld id="{A81CDCCA-FE44-4C4A-8ECA-5B114B4C3291}" type="slidenum">
              <a:rPr lang="zh-CN" altLang="en-US" smtClean="0"/>
              <a:t>‹#›</a:t>
            </a:fld>
            <a:endParaRPr lang="zh-CN" altLang="en-US"/>
          </a:p>
        </p:txBody>
      </p:sp>
    </p:spTree>
    <p:extLst>
      <p:ext uri="{BB962C8B-B14F-4D97-AF65-F5344CB8AC3E}">
        <p14:creationId xmlns:p14="http://schemas.microsoft.com/office/powerpoint/2010/main" val="8703990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342DC3D-7F5E-4287-B59C-502B97CC1E1F}" type="datetime1">
              <a:rPr lang="en-US" altLang="zh-CN" smtClean="0"/>
              <a:t>5/29/2018</a:t>
            </a:fld>
            <a:endParaRPr lang="zh-CN" altLang="en-US"/>
          </a:p>
        </p:txBody>
      </p:sp>
      <p:sp>
        <p:nvSpPr>
          <p:cNvPr id="3" name="页脚占位符 2"/>
          <p:cNvSpPr>
            <a:spLocks noGrp="1"/>
          </p:cNvSpPr>
          <p:nvPr>
            <p:ph type="ftr" sz="quarter" idx="11"/>
          </p:nvPr>
        </p:nvSpPr>
        <p:spPr/>
        <p:txBody>
          <a:bodyPr/>
          <a:lstStyle/>
          <a:p>
            <a:r>
              <a:rPr lang="en-US" altLang="zh-CN" smtClean="0"/>
              <a:t>1</a:t>
            </a:r>
            <a:endParaRPr lang="zh-CN" altLang="en-US"/>
          </a:p>
        </p:txBody>
      </p:sp>
      <p:sp>
        <p:nvSpPr>
          <p:cNvPr id="4" name="灯片编号占位符 3"/>
          <p:cNvSpPr>
            <a:spLocks noGrp="1"/>
          </p:cNvSpPr>
          <p:nvPr>
            <p:ph type="sldNum" sz="quarter" idx="12"/>
          </p:nvPr>
        </p:nvSpPr>
        <p:spPr/>
        <p:txBody>
          <a:bodyPr/>
          <a:lstStyle/>
          <a:p>
            <a:fld id="{A81CDCCA-FE44-4C4A-8ECA-5B114B4C3291}" type="slidenum">
              <a:rPr lang="zh-CN" altLang="en-US" smtClean="0"/>
              <a:t>‹#›</a:t>
            </a:fld>
            <a:endParaRPr lang="zh-CN" altLang="en-US"/>
          </a:p>
        </p:txBody>
      </p:sp>
    </p:spTree>
    <p:extLst>
      <p:ext uri="{BB962C8B-B14F-4D97-AF65-F5344CB8AC3E}">
        <p14:creationId xmlns:p14="http://schemas.microsoft.com/office/powerpoint/2010/main" val="21986614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9" y="457200"/>
            <a:ext cx="3932238" cy="1600200"/>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6"/>
            <a:ext cx="6172201"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9" y="2057400"/>
            <a:ext cx="3932238"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08E59409-0376-4219-83A1-768061D89967}" type="datetime1">
              <a:rPr lang="en-US" altLang="zh-CN" smtClean="0"/>
              <a:t>5/29/2018</a:t>
            </a:fld>
            <a:endParaRPr lang="zh-CN" altLang="en-US"/>
          </a:p>
        </p:txBody>
      </p:sp>
      <p:sp>
        <p:nvSpPr>
          <p:cNvPr id="6" name="页脚占位符 5"/>
          <p:cNvSpPr>
            <a:spLocks noGrp="1"/>
          </p:cNvSpPr>
          <p:nvPr>
            <p:ph type="ftr" sz="quarter" idx="11"/>
          </p:nvPr>
        </p:nvSpPr>
        <p:spPr/>
        <p:txBody>
          <a:bodyPr/>
          <a:lstStyle/>
          <a:p>
            <a:r>
              <a:rPr lang="en-US" altLang="zh-CN" smtClean="0"/>
              <a:t>1</a:t>
            </a:r>
            <a:endParaRPr lang="zh-CN" altLang="en-US"/>
          </a:p>
        </p:txBody>
      </p:sp>
      <p:sp>
        <p:nvSpPr>
          <p:cNvPr id="7" name="灯片编号占位符 6"/>
          <p:cNvSpPr>
            <a:spLocks noGrp="1"/>
          </p:cNvSpPr>
          <p:nvPr>
            <p:ph type="sldNum" sz="quarter" idx="12"/>
          </p:nvPr>
        </p:nvSpPr>
        <p:spPr/>
        <p:txBody>
          <a:bodyPr/>
          <a:lstStyle/>
          <a:p>
            <a:fld id="{A81CDCCA-FE44-4C4A-8ECA-5B114B4C3291}" type="slidenum">
              <a:rPr lang="zh-CN" altLang="en-US" smtClean="0"/>
              <a:t>‹#›</a:t>
            </a:fld>
            <a:endParaRPr lang="zh-CN" altLang="en-US"/>
          </a:p>
        </p:txBody>
      </p:sp>
    </p:spTree>
    <p:extLst>
      <p:ext uri="{BB962C8B-B14F-4D97-AF65-F5344CB8AC3E}">
        <p14:creationId xmlns:p14="http://schemas.microsoft.com/office/powerpoint/2010/main" val="33377981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9" y="457200"/>
            <a:ext cx="3932238" cy="1600200"/>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6"/>
            <a:ext cx="6172201"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9" y="2057400"/>
            <a:ext cx="3932238"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0D39FF82-6850-491E-A510-7BC9FA6C0A96}" type="datetime1">
              <a:rPr lang="en-US" altLang="zh-CN" smtClean="0"/>
              <a:t>5/29/2018</a:t>
            </a:fld>
            <a:endParaRPr lang="zh-CN" altLang="en-US"/>
          </a:p>
        </p:txBody>
      </p:sp>
      <p:sp>
        <p:nvSpPr>
          <p:cNvPr id="6" name="页脚占位符 5"/>
          <p:cNvSpPr>
            <a:spLocks noGrp="1"/>
          </p:cNvSpPr>
          <p:nvPr>
            <p:ph type="ftr" sz="quarter" idx="11"/>
          </p:nvPr>
        </p:nvSpPr>
        <p:spPr/>
        <p:txBody>
          <a:bodyPr/>
          <a:lstStyle/>
          <a:p>
            <a:r>
              <a:rPr lang="en-US" altLang="zh-CN" smtClean="0"/>
              <a:t>1</a:t>
            </a:r>
            <a:endParaRPr lang="zh-CN" altLang="en-US"/>
          </a:p>
        </p:txBody>
      </p:sp>
      <p:sp>
        <p:nvSpPr>
          <p:cNvPr id="7" name="灯片编号占位符 6"/>
          <p:cNvSpPr>
            <a:spLocks noGrp="1"/>
          </p:cNvSpPr>
          <p:nvPr>
            <p:ph type="sldNum" sz="quarter" idx="12"/>
          </p:nvPr>
        </p:nvSpPr>
        <p:spPr/>
        <p:txBody>
          <a:bodyPr/>
          <a:lstStyle/>
          <a:p>
            <a:fld id="{A81CDCCA-FE44-4C4A-8ECA-5B114B4C3291}" type="slidenum">
              <a:rPr lang="zh-CN" altLang="en-US" smtClean="0"/>
              <a:t>‹#›</a:t>
            </a:fld>
            <a:endParaRPr lang="zh-CN" altLang="en-US"/>
          </a:p>
        </p:txBody>
      </p:sp>
    </p:spTree>
    <p:extLst>
      <p:ext uri="{BB962C8B-B14F-4D97-AF65-F5344CB8AC3E}">
        <p14:creationId xmlns:p14="http://schemas.microsoft.com/office/powerpoint/2010/main" val="19592662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838201"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1D4D2A-96D4-40A5-BD0D-AC1B30F45295}" type="datetime1">
              <a:rPr lang="en-US" altLang="zh-CN" smtClean="0"/>
              <a:t>5/29/2018</a:t>
            </a:fld>
            <a:endParaRPr lang="zh-CN" altLang="en-US"/>
          </a:p>
        </p:txBody>
      </p:sp>
      <p:sp>
        <p:nvSpPr>
          <p:cNvPr id="5" name="页脚占位符 4"/>
          <p:cNvSpPr>
            <a:spLocks noGrp="1"/>
          </p:cNvSpPr>
          <p:nvPr>
            <p:ph type="ftr" sz="quarter" idx="3"/>
          </p:nvPr>
        </p:nvSpPr>
        <p:spPr>
          <a:xfrm>
            <a:off x="4038601"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zh-CN" smtClean="0"/>
              <a:t>1</a:t>
            </a:r>
            <a:endParaRPr lang="zh-CN" altLang="en-US"/>
          </a:p>
        </p:txBody>
      </p:sp>
      <p:sp>
        <p:nvSpPr>
          <p:cNvPr id="6" name="灯片编号占位符 5"/>
          <p:cNvSpPr>
            <a:spLocks noGrp="1"/>
          </p:cNvSpPr>
          <p:nvPr>
            <p:ph type="sldNum" sz="quarter" idx="4"/>
          </p:nvPr>
        </p:nvSpPr>
        <p:spPr>
          <a:xfrm>
            <a:off x="8610601"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1CDCCA-FE44-4C4A-8ECA-5B114B4C3291}" type="slidenum">
              <a:rPr lang="zh-CN" altLang="en-US" smtClean="0"/>
              <a:t>‹#›</a:t>
            </a:fld>
            <a:endParaRPr lang="zh-CN" altLang="en-US"/>
          </a:p>
        </p:txBody>
      </p:sp>
    </p:spTree>
    <p:extLst>
      <p:ext uri="{BB962C8B-B14F-4D97-AF65-F5344CB8AC3E}">
        <p14:creationId xmlns:p14="http://schemas.microsoft.com/office/powerpoint/2010/main" val="14097109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xmlns:mc="http://schemas.openxmlformats.org/markup-compatibility/2006" xmlns:p14="http://schemas.microsoft.com/office/powerpoint/2010/main">
    <mc:Choice Requires="p14">
      <p:transition p14:dur="0"/>
    </mc:Choice>
    <mc:Fallback xmlns="">
      <p:transition/>
    </mc:Fallback>
  </mc:AlternateConten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2.xml"/><Relationship Id="rId1" Type="http://schemas.openxmlformats.org/officeDocument/2006/relationships/vmlDrawing" Target="../drawings/vmlDrawing1.vml"/><Relationship Id="rId5" Type="http://schemas.openxmlformats.org/officeDocument/2006/relationships/image" Target="../media/image3.wmf"/><Relationship Id="rId4" Type="http://schemas.openxmlformats.org/officeDocument/2006/relationships/oleObject" Target="../embeddings/oleObject1.bin"/></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2.xml"/><Relationship Id="rId1" Type="http://schemas.openxmlformats.org/officeDocument/2006/relationships/vmlDrawing" Target="../drawings/vmlDrawing2.vml"/><Relationship Id="rId5" Type="http://schemas.openxmlformats.org/officeDocument/2006/relationships/image" Target="../media/image4.wmf"/><Relationship Id="rId4" Type="http://schemas.openxmlformats.org/officeDocument/2006/relationships/oleObject" Target="../embeddings/oleObject2.bin"/></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2.xml"/><Relationship Id="rId1" Type="http://schemas.openxmlformats.org/officeDocument/2006/relationships/vmlDrawing" Target="../drawings/vmlDrawing3.vml"/><Relationship Id="rId5" Type="http://schemas.openxmlformats.org/officeDocument/2006/relationships/image" Target="../media/image5.wmf"/><Relationship Id="rId4" Type="http://schemas.openxmlformats.org/officeDocument/2006/relationships/oleObject" Target="../embeddings/oleObject3.bin"/></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2.xml"/><Relationship Id="rId1" Type="http://schemas.openxmlformats.org/officeDocument/2006/relationships/vmlDrawing" Target="../drawings/vmlDrawing4.vml"/><Relationship Id="rId5" Type="http://schemas.openxmlformats.org/officeDocument/2006/relationships/image" Target="../media/image6.wmf"/><Relationship Id="rId4" Type="http://schemas.openxmlformats.org/officeDocument/2006/relationships/oleObject" Target="../embeddings/oleObject4.bin"/></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2.xml"/><Relationship Id="rId1" Type="http://schemas.openxmlformats.org/officeDocument/2006/relationships/vmlDrawing" Target="../drawings/vmlDrawing5.vml"/><Relationship Id="rId5" Type="http://schemas.openxmlformats.org/officeDocument/2006/relationships/image" Target="../media/image7.wmf"/><Relationship Id="rId4" Type="http://schemas.openxmlformats.org/officeDocument/2006/relationships/oleObject" Target="../embeddings/oleObject5.bin"/></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2.xml"/><Relationship Id="rId1" Type="http://schemas.openxmlformats.org/officeDocument/2006/relationships/vmlDrawing" Target="../drawings/vmlDrawing6.vml"/><Relationship Id="rId6" Type="http://schemas.openxmlformats.org/officeDocument/2006/relationships/image" Target="../media/image10.jpeg"/><Relationship Id="rId5" Type="http://schemas.openxmlformats.org/officeDocument/2006/relationships/image" Target="../media/image9.wmf"/><Relationship Id="rId4" Type="http://schemas.openxmlformats.org/officeDocument/2006/relationships/oleObject" Target="../embeddings/oleObject6.bin"/></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2.xml"/><Relationship Id="rId1" Type="http://schemas.openxmlformats.org/officeDocument/2006/relationships/vmlDrawing" Target="../drawings/vmlDrawing7.vml"/><Relationship Id="rId6" Type="http://schemas.openxmlformats.org/officeDocument/2006/relationships/image" Target="../media/image12.png"/><Relationship Id="rId5" Type="http://schemas.openxmlformats.org/officeDocument/2006/relationships/image" Target="../media/image11.wmf"/><Relationship Id="rId4" Type="http://schemas.openxmlformats.org/officeDocument/2006/relationships/oleObject" Target="../embeddings/oleObject7.bin"/></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2.xml"/><Relationship Id="rId1" Type="http://schemas.openxmlformats.org/officeDocument/2006/relationships/vmlDrawing" Target="../drawings/vmlDrawing8.vml"/><Relationship Id="rId5" Type="http://schemas.openxmlformats.org/officeDocument/2006/relationships/image" Target="../media/image13.wmf"/><Relationship Id="rId4" Type="http://schemas.openxmlformats.org/officeDocument/2006/relationships/oleObject" Target="../embeddings/oleObject8.bin"/></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2.xml"/><Relationship Id="rId1" Type="http://schemas.openxmlformats.org/officeDocument/2006/relationships/vmlDrawing" Target="../drawings/vmlDrawing9.vml"/><Relationship Id="rId5" Type="http://schemas.openxmlformats.org/officeDocument/2006/relationships/image" Target="../media/image14.wmf"/><Relationship Id="rId4" Type="http://schemas.openxmlformats.org/officeDocument/2006/relationships/oleObject" Target="../embeddings/oleObject9.bin"/></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2.xml"/><Relationship Id="rId1" Type="http://schemas.openxmlformats.org/officeDocument/2006/relationships/vmlDrawing" Target="../drawings/vmlDrawing10.vml"/><Relationship Id="rId5" Type="http://schemas.openxmlformats.org/officeDocument/2006/relationships/image" Target="../media/image15.wmf"/><Relationship Id="rId4" Type="http://schemas.openxmlformats.org/officeDocument/2006/relationships/oleObject" Target="../embeddings/oleObject10.bin"/></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2.xml"/><Relationship Id="rId1" Type="http://schemas.openxmlformats.org/officeDocument/2006/relationships/vmlDrawing" Target="../drawings/vmlDrawing11.vml"/><Relationship Id="rId5" Type="http://schemas.openxmlformats.org/officeDocument/2006/relationships/image" Target="../media/image16.wmf"/><Relationship Id="rId4" Type="http://schemas.openxmlformats.org/officeDocument/2006/relationships/oleObject" Target="../embeddings/oleObject11.bin"/></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2.xml"/><Relationship Id="rId1" Type="http://schemas.openxmlformats.org/officeDocument/2006/relationships/vmlDrawing" Target="../drawings/vmlDrawing12.vml"/><Relationship Id="rId5" Type="http://schemas.openxmlformats.org/officeDocument/2006/relationships/image" Target="../media/image17.wmf"/><Relationship Id="rId4" Type="http://schemas.openxmlformats.org/officeDocument/2006/relationships/oleObject" Target="../embeddings/oleObject12.bin"/></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7.xml"/><Relationship Id="rId1" Type="http://schemas.openxmlformats.org/officeDocument/2006/relationships/slideLayout" Target="../slideLayouts/slideLayout1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28.xml.rels><?xml version="1.0" encoding="UTF-8" standalone="yes"?>
<Relationships xmlns="http://schemas.openxmlformats.org/package/2006/relationships"><Relationship Id="rId8" Type="http://schemas.openxmlformats.org/officeDocument/2006/relationships/oleObject" Target="../embeddings/oleObject15.bin"/><Relationship Id="rId3" Type="http://schemas.openxmlformats.org/officeDocument/2006/relationships/notesSlide" Target="../notesSlides/notesSlide28.xml"/><Relationship Id="rId7" Type="http://schemas.openxmlformats.org/officeDocument/2006/relationships/image" Target="../media/image23.wmf"/><Relationship Id="rId2" Type="http://schemas.openxmlformats.org/officeDocument/2006/relationships/slideLayout" Target="../slideLayouts/slideLayout12.xml"/><Relationship Id="rId1" Type="http://schemas.openxmlformats.org/officeDocument/2006/relationships/vmlDrawing" Target="../drawings/vmlDrawing13.vml"/><Relationship Id="rId6" Type="http://schemas.openxmlformats.org/officeDocument/2006/relationships/oleObject" Target="../embeddings/oleObject14.bin"/><Relationship Id="rId5" Type="http://schemas.openxmlformats.org/officeDocument/2006/relationships/image" Target="../media/image22.wmf"/><Relationship Id="rId4" Type="http://schemas.openxmlformats.org/officeDocument/2006/relationships/oleObject" Target="../embeddings/oleObject13.bin"/><Relationship Id="rId9" Type="http://schemas.openxmlformats.org/officeDocument/2006/relationships/image" Target="../media/image24.wmf"/></Relationships>
</file>

<file path=ppt/slides/_rels/slide29.xml.rels><?xml version="1.0" encoding="UTF-8" standalone="yes"?>
<Relationships xmlns="http://schemas.openxmlformats.org/package/2006/relationships"><Relationship Id="rId8" Type="http://schemas.openxmlformats.org/officeDocument/2006/relationships/image" Target="../media/image26.wmf"/><Relationship Id="rId3" Type="http://schemas.openxmlformats.org/officeDocument/2006/relationships/notesSlide" Target="../notesSlides/notesSlide29.xml"/><Relationship Id="rId7" Type="http://schemas.openxmlformats.org/officeDocument/2006/relationships/oleObject" Target="../embeddings/oleObject17.bin"/><Relationship Id="rId2" Type="http://schemas.openxmlformats.org/officeDocument/2006/relationships/slideLayout" Target="../slideLayouts/slideLayout12.xml"/><Relationship Id="rId1" Type="http://schemas.openxmlformats.org/officeDocument/2006/relationships/vmlDrawing" Target="../drawings/vmlDrawing14.vml"/><Relationship Id="rId6" Type="http://schemas.openxmlformats.org/officeDocument/2006/relationships/image" Target="../media/image25.wmf"/><Relationship Id="rId5" Type="http://schemas.openxmlformats.org/officeDocument/2006/relationships/oleObject" Target="../embeddings/oleObject16.bin"/><Relationship Id="rId4" Type="http://schemas.openxmlformats.org/officeDocument/2006/relationships/image" Target="../media/image27.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2.xml"/><Relationship Id="rId1" Type="http://schemas.openxmlformats.org/officeDocument/2006/relationships/vmlDrawing" Target="../drawings/vmlDrawing15.vml"/><Relationship Id="rId5" Type="http://schemas.openxmlformats.org/officeDocument/2006/relationships/image" Target="../media/image28.wmf"/><Relationship Id="rId4" Type="http://schemas.openxmlformats.org/officeDocument/2006/relationships/oleObject" Target="../embeddings/oleObject18.bin"/></Relationships>
</file>

<file path=ppt/slides/_rels/slide3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2.xml"/><Relationship Id="rId1" Type="http://schemas.openxmlformats.org/officeDocument/2006/relationships/tags" Target="../tags/tag1.xml"/><Relationship Id="rId5" Type="http://schemas.openxmlformats.org/officeDocument/2006/relationships/image" Target="../media/image2.png"/><Relationship Id="rId4" Type="http://schemas.openxmlformats.org/officeDocument/2006/relationships/image" Target="../media/image1.jp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2.xml"/><Relationship Id="rId1" Type="http://schemas.openxmlformats.org/officeDocument/2006/relationships/tags" Target="../tags/tag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文本框 1"/>
          <p:cNvSpPr txBox="1">
            <a:spLocks noChangeArrowheads="1"/>
          </p:cNvSpPr>
          <p:nvPr/>
        </p:nvSpPr>
        <p:spPr bwMode="auto">
          <a:xfrm>
            <a:off x="2370747" y="1346036"/>
            <a:ext cx="7584983" cy="707886"/>
          </a:xfrm>
          <a:prstGeom prst="rect">
            <a:avLst/>
          </a:prstGeom>
          <a:noFill/>
          <a:ln>
            <a:noFill/>
          </a:ln>
          <a:extLst/>
        </p:spPr>
        <p:txBody>
          <a:bodyPr wrap="square">
            <a:spAutoFit/>
          </a:bodyPr>
          <a:lstStyle>
            <a:lvl1pPr>
              <a:spcBef>
                <a:spcPct val="20000"/>
              </a:spcBef>
              <a:buClr>
                <a:schemeClr val="folHlink"/>
              </a:buClr>
              <a:buFont typeface="Wingdings" panose="05000000000000000000" pitchFamily="2" charset="2"/>
              <a:buChar char="u"/>
              <a:defRPr sz="2000" b="1">
                <a:solidFill>
                  <a:schemeClr val="folHlink"/>
                </a:solidFill>
                <a:latin typeface="Verdana" panose="020B0604030504040204" pitchFamily="34" charset="0"/>
              </a:defRPr>
            </a:lvl1pPr>
            <a:lvl2pPr marL="742950" indent="-285750">
              <a:spcBef>
                <a:spcPct val="20000"/>
              </a:spcBef>
              <a:buClr>
                <a:schemeClr val="accent1"/>
              </a:buClr>
              <a:buSzPct val="60000"/>
              <a:buFont typeface="Wingdings" panose="05000000000000000000" pitchFamily="2" charset="2"/>
              <a:buChar char="n"/>
              <a:defRPr>
                <a:solidFill>
                  <a:schemeClr val="tx1"/>
                </a:solidFill>
                <a:latin typeface="Verdana" panose="020B0604030504040204" pitchFamily="34" charset="0"/>
              </a:defRPr>
            </a:lvl2pPr>
            <a:lvl3pPr marL="1143000" indent="-228600">
              <a:spcBef>
                <a:spcPct val="20000"/>
              </a:spcBef>
              <a:buClr>
                <a:schemeClr val="folHlink"/>
              </a:buClr>
              <a:buSzPct val="60000"/>
              <a:buFont typeface="Wingdings" panose="05000000000000000000" pitchFamily="2" charset="2"/>
              <a:buChar char="n"/>
              <a:defRPr sz="16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n"/>
              <a:defRPr sz="1600">
                <a:solidFill>
                  <a:schemeClr val="tx1"/>
                </a:solidFill>
                <a:latin typeface="Verdana" panose="020B0604030504040204" pitchFamily="34" charset="0"/>
              </a:defRPr>
            </a:lvl4pPr>
            <a:lvl5pPr marL="2057400" indent="-228600">
              <a:spcBef>
                <a:spcPct val="20000"/>
              </a:spcBef>
              <a:buClr>
                <a:schemeClr val="bg1"/>
              </a:buClr>
              <a:buSzPct val="60000"/>
              <a:buFont typeface="Wingdings" panose="05000000000000000000" pitchFamily="2" charset="2"/>
              <a:buChar char="n"/>
              <a:defRPr sz="14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bg1"/>
              </a:buClr>
              <a:buSzPct val="60000"/>
              <a:buFont typeface="Wingdings" panose="05000000000000000000" pitchFamily="2" charset="2"/>
              <a:buChar char="n"/>
              <a:defRPr sz="14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bg1"/>
              </a:buClr>
              <a:buSzPct val="60000"/>
              <a:buFont typeface="Wingdings" panose="05000000000000000000" pitchFamily="2" charset="2"/>
              <a:buChar char="n"/>
              <a:defRPr sz="14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bg1"/>
              </a:buClr>
              <a:buSzPct val="60000"/>
              <a:buFont typeface="Wingdings" panose="05000000000000000000" pitchFamily="2" charset="2"/>
              <a:buChar char="n"/>
              <a:defRPr sz="14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bg1"/>
              </a:buClr>
              <a:buSzPct val="60000"/>
              <a:buFont typeface="Wingdings" panose="05000000000000000000" pitchFamily="2" charset="2"/>
              <a:buChar char="n"/>
              <a:defRPr sz="1400">
                <a:solidFill>
                  <a:schemeClr val="tx1"/>
                </a:solidFill>
                <a:latin typeface="Verdana" panose="020B0604030504040204" pitchFamily="34" charset="0"/>
              </a:defRPr>
            </a:lvl9pPr>
          </a:lstStyle>
          <a:p>
            <a:pPr algn="ctr">
              <a:spcBef>
                <a:spcPct val="0"/>
              </a:spcBef>
              <a:buClrTx/>
              <a:buFontTx/>
              <a:buNone/>
            </a:pPr>
            <a:r>
              <a:rPr lang="zh-CN" altLang="en-US" sz="4000" dirty="0" smtClean="0">
                <a:solidFill>
                  <a:schemeClr val="accent5"/>
                </a:solidFill>
                <a:latin typeface="微软雅黑" panose="020B0503020204020204" pitchFamily="34" charset="-122"/>
                <a:ea typeface="微软雅黑" panose="020B0503020204020204" pitchFamily="34" charset="-122"/>
              </a:rPr>
              <a:t>基于</a:t>
            </a:r>
            <a:r>
              <a:rPr lang="en-US" altLang="zh-CN" sz="4000" dirty="0" smtClean="0">
                <a:solidFill>
                  <a:schemeClr val="accent5"/>
                </a:solidFill>
                <a:latin typeface="微软雅黑" panose="020B0503020204020204" pitchFamily="34" charset="-122"/>
                <a:ea typeface="微软雅黑" panose="020B0503020204020204" pitchFamily="34" charset="-122"/>
              </a:rPr>
              <a:t>BING</a:t>
            </a:r>
            <a:r>
              <a:rPr lang="zh-CN" altLang="en-US" sz="4000" dirty="0" smtClean="0">
                <a:solidFill>
                  <a:schemeClr val="accent5"/>
                </a:solidFill>
                <a:latin typeface="微软雅黑" panose="020B0503020204020204" pitchFamily="34" charset="-122"/>
                <a:ea typeface="微软雅黑" panose="020B0503020204020204" pitchFamily="34" charset="-122"/>
              </a:rPr>
              <a:t>和</a:t>
            </a:r>
            <a:r>
              <a:rPr lang="en-US" altLang="zh-CN" sz="4000" dirty="0" smtClean="0">
                <a:solidFill>
                  <a:schemeClr val="accent5"/>
                </a:solidFill>
                <a:latin typeface="微软雅黑" panose="020B0503020204020204" pitchFamily="34" charset="-122"/>
                <a:ea typeface="微软雅黑" panose="020B0503020204020204" pitchFamily="34" charset="-122"/>
              </a:rPr>
              <a:t>C4</a:t>
            </a:r>
            <a:r>
              <a:rPr lang="zh-CN" altLang="en-US" sz="4000" dirty="0" smtClean="0">
                <a:solidFill>
                  <a:schemeClr val="accent5"/>
                </a:solidFill>
                <a:latin typeface="微软雅黑" panose="020B0503020204020204" pitchFamily="34" charset="-122"/>
                <a:ea typeface="微软雅黑" panose="020B0503020204020204" pitchFamily="34" charset="-122"/>
              </a:rPr>
              <a:t>的快速行人检测</a:t>
            </a:r>
            <a:endParaRPr lang="zh-CN" altLang="en-US" sz="4000" dirty="0">
              <a:solidFill>
                <a:schemeClr val="accent5"/>
              </a:solidFill>
              <a:latin typeface="微软雅黑" panose="020B0503020204020204" pitchFamily="34" charset="-122"/>
              <a:ea typeface="微软雅黑" panose="020B0503020204020204" pitchFamily="34" charset="-122"/>
            </a:endParaRPr>
          </a:p>
        </p:txBody>
      </p:sp>
      <p:grpSp>
        <p:nvGrpSpPr>
          <p:cNvPr id="5" name="组合 4"/>
          <p:cNvGrpSpPr/>
          <p:nvPr/>
        </p:nvGrpSpPr>
        <p:grpSpPr>
          <a:xfrm>
            <a:off x="1167857" y="3678008"/>
            <a:ext cx="9990761" cy="2972174"/>
            <a:chOff x="1117274" y="3663204"/>
            <a:chExt cx="9990761" cy="2972174"/>
          </a:xfrm>
        </p:grpSpPr>
        <p:sp>
          <p:nvSpPr>
            <p:cNvPr id="24" name="文本框 2"/>
            <p:cNvSpPr txBox="1">
              <a:spLocks noChangeArrowheads="1"/>
            </p:cNvSpPr>
            <p:nvPr/>
          </p:nvSpPr>
          <p:spPr bwMode="auto">
            <a:xfrm>
              <a:off x="7798503" y="3663204"/>
              <a:ext cx="3309532" cy="12464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Font typeface="Wingdings" panose="05000000000000000000" pitchFamily="2" charset="2"/>
                <a:buChar char="u"/>
                <a:defRPr sz="2000" b="1">
                  <a:solidFill>
                    <a:schemeClr val="folHlink"/>
                  </a:solidFill>
                  <a:latin typeface="Verdana" panose="020B0604030504040204" pitchFamily="34" charset="0"/>
                </a:defRPr>
              </a:lvl1pPr>
              <a:lvl2pPr marL="742950" indent="-285750">
                <a:spcBef>
                  <a:spcPct val="20000"/>
                </a:spcBef>
                <a:buClr>
                  <a:schemeClr val="accent1"/>
                </a:buClr>
                <a:buSzPct val="60000"/>
                <a:buFont typeface="Wingdings" panose="05000000000000000000" pitchFamily="2" charset="2"/>
                <a:buChar char="n"/>
                <a:defRPr>
                  <a:solidFill>
                    <a:schemeClr val="tx1"/>
                  </a:solidFill>
                  <a:latin typeface="Verdana" panose="020B0604030504040204" pitchFamily="34" charset="0"/>
                </a:defRPr>
              </a:lvl2pPr>
              <a:lvl3pPr marL="1143000" indent="-228600">
                <a:spcBef>
                  <a:spcPct val="20000"/>
                </a:spcBef>
                <a:buClr>
                  <a:schemeClr val="folHlink"/>
                </a:buClr>
                <a:buSzPct val="60000"/>
                <a:buFont typeface="Wingdings" panose="05000000000000000000" pitchFamily="2" charset="2"/>
                <a:buChar char="n"/>
                <a:defRPr sz="16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n"/>
                <a:defRPr sz="1600">
                  <a:solidFill>
                    <a:schemeClr val="tx1"/>
                  </a:solidFill>
                  <a:latin typeface="Verdana" panose="020B0604030504040204" pitchFamily="34" charset="0"/>
                </a:defRPr>
              </a:lvl4pPr>
              <a:lvl5pPr marL="2057400" indent="-228600">
                <a:spcBef>
                  <a:spcPct val="20000"/>
                </a:spcBef>
                <a:buClr>
                  <a:schemeClr val="bg1"/>
                </a:buClr>
                <a:buSzPct val="60000"/>
                <a:buFont typeface="Wingdings" panose="05000000000000000000" pitchFamily="2" charset="2"/>
                <a:buChar char="n"/>
                <a:defRPr sz="14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bg1"/>
                </a:buClr>
                <a:buSzPct val="60000"/>
                <a:buFont typeface="Wingdings" panose="05000000000000000000" pitchFamily="2" charset="2"/>
                <a:buChar char="n"/>
                <a:defRPr sz="14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bg1"/>
                </a:buClr>
                <a:buSzPct val="60000"/>
                <a:buFont typeface="Wingdings" panose="05000000000000000000" pitchFamily="2" charset="2"/>
                <a:buChar char="n"/>
                <a:defRPr sz="14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bg1"/>
                </a:buClr>
                <a:buSzPct val="60000"/>
                <a:buFont typeface="Wingdings" panose="05000000000000000000" pitchFamily="2" charset="2"/>
                <a:buChar char="n"/>
                <a:defRPr sz="14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bg1"/>
                </a:buClr>
                <a:buSzPct val="60000"/>
                <a:buFont typeface="Wingdings" panose="05000000000000000000" pitchFamily="2" charset="2"/>
                <a:buChar char="n"/>
                <a:defRPr sz="1400">
                  <a:solidFill>
                    <a:schemeClr val="tx1"/>
                  </a:solidFill>
                  <a:latin typeface="Verdana" panose="020B0604030504040204" pitchFamily="34" charset="0"/>
                </a:defRPr>
              </a:lvl9pPr>
            </a:lstStyle>
            <a:p>
              <a:pPr>
                <a:lnSpc>
                  <a:spcPct val="125000"/>
                </a:lnSpc>
                <a:spcBef>
                  <a:spcPct val="0"/>
                </a:spcBef>
                <a:buClrTx/>
                <a:buFontTx/>
                <a:buNone/>
              </a:pPr>
              <a:r>
                <a:rPr lang="zh-CN" altLang="en-US" dirty="0" smtClean="0">
                  <a:solidFill>
                    <a:srgbClr val="C00000"/>
                  </a:solidFill>
                  <a:latin typeface="宋体" panose="02010600030101010101" pitchFamily="2" charset="-122"/>
                  <a:ea typeface="宋体" panose="02010600030101010101" pitchFamily="2" charset="-122"/>
                </a:rPr>
                <a:t>答 辩 人</a:t>
              </a:r>
              <a:r>
                <a:rPr lang="zh-CN" altLang="en-US" dirty="0" smtClean="0">
                  <a:solidFill>
                    <a:srgbClr val="C00000"/>
                  </a:solidFill>
                  <a:latin typeface="宋体" panose="02010600030101010101" pitchFamily="2" charset="-122"/>
                  <a:ea typeface="宋体" panose="02010600030101010101" pitchFamily="2" charset="-122"/>
                </a:rPr>
                <a:t>：</a:t>
              </a:r>
              <a:r>
                <a:rPr lang="zh-CN" altLang="en-US" dirty="0">
                  <a:solidFill>
                    <a:srgbClr val="C00000"/>
                  </a:solidFill>
                  <a:latin typeface="宋体" panose="02010600030101010101" pitchFamily="2" charset="-122"/>
                  <a:ea typeface="宋体" panose="02010600030101010101" pitchFamily="2" charset="-122"/>
                </a:rPr>
                <a:t>艾伦</a:t>
              </a:r>
              <a:endParaRPr lang="en-US" altLang="zh-CN" dirty="0" smtClean="0">
                <a:solidFill>
                  <a:srgbClr val="C00000"/>
                </a:solidFill>
                <a:latin typeface="宋体" panose="02010600030101010101" pitchFamily="2" charset="-122"/>
                <a:ea typeface="宋体" panose="02010600030101010101" pitchFamily="2" charset="-122"/>
              </a:endParaRPr>
            </a:p>
            <a:p>
              <a:pPr>
                <a:lnSpc>
                  <a:spcPct val="125000"/>
                </a:lnSpc>
                <a:spcBef>
                  <a:spcPct val="0"/>
                </a:spcBef>
                <a:buClrTx/>
                <a:buNone/>
              </a:pPr>
              <a:r>
                <a:rPr lang="zh-CN" altLang="en-US" dirty="0">
                  <a:solidFill>
                    <a:srgbClr val="C00000"/>
                  </a:solidFill>
                  <a:latin typeface="宋体" panose="02010600030101010101" pitchFamily="2" charset="-122"/>
                </a:rPr>
                <a:t>指导教师</a:t>
              </a:r>
              <a:r>
                <a:rPr lang="zh-CN" altLang="en-US" dirty="0" smtClean="0">
                  <a:solidFill>
                    <a:srgbClr val="C00000"/>
                  </a:solidFill>
                  <a:latin typeface="宋体" panose="02010600030101010101" pitchFamily="2" charset="-122"/>
                </a:rPr>
                <a:t>：</a:t>
              </a:r>
              <a:r>
                <a:rPr lang="zh-CN" altLang="en-US" dirty="0">
                  <a:solidFill>
                    <a:srgbClr val="C00000"/>
                  </a:solidFill>
                  <a:latin typeface="宋体" panose="02010600030101010101" pitchFamily="2" charset="-122"/>
                </a:rPr>
                <a:t>任家富</a:t>
              </a:r>
              <a:r>
                <a:rPr lang="zh-CN" altLang="en-US" dirty="0">
                  <a:solidFill>
                    <a:srgbClr val="C00000"/>
                  </a:solidFill>
                  <a:latin typeface="宋体" panose="02010600030101010101" pitchFamily="2" charset="-122"/>
                </a:rPr>
                <a:t>　</a:t>
              </a:r>
              <a:r>
                <a:rPr lang="zh-CN" altLang="en-US" dirty="0" smtClean="0">
                  <a:solidFill>
                    <a:srgbClr val="C00000"/>
                  </a:solidFill>
                  <a:latin typeface="宋体" panose="02010600030101010101" pitchFamily="2" charset="-122"/>
                </a:rPr>
                <a:t>教授</a:t>
              </a:r>
              <a:endParaRPr lang="en-US" altLang="zh-CN" dirty="0" smtClean="0">
                <a:solidFill>
                  <a:srgbClr val="C00000"/>
                </a:solidFill>
                <a:latin typeface="宋体" panose="02010600030101010101" pitchFamily="2" charset="-122"/>
              </a:endParaRPr>
            </a:p>
            <a:p>
              <a:pPr>
                <a:lnSpc>
                  <a:spcPct val="125000"/>
                </a:lnSpc>
                <a:spcBef>
                  <a:spcPct val="0"/>
                </a:spcBef>
                <a:buClrTx/>
                <a:buNone/>
              </a:pPr>
              <a:r>
                <a:rPr lang="zh-CN" altLang="en-US" dirty="0" smtClean="0">
                  <a:solidFill>
                    <a:srgbClr val="C00000"/>
                  </a:solidFill>
                  <a:latin typeface="宋体" panose="02010600030101010101" pitchFamily="2" charset="-122"/>
                </a:rPr>
                <a:t>专    业</a:t>
              </a:r>
              <a:r>
                <a:rPr lang="zh-CN" altLang="en-US" dirty="0" smtClean="0">
                  <a:solidFill>
                    <a:srgbClr val="C00000"/>
                  </a:solidFill>
                  <a:latin typeface="宋体" panose="02010600030101010101" pitchFamily="2" charset="-122"/>
                </a:rPr>
                <a:t>：仪器仪表工程</a:t>
              </a:r>
              <a:endParaRPr lang="en-US" altLang="zh-CN" dirty="0">
                <a:solidFill>
                  <a:srgbClr val="C00000"/>
                </a:solidFill>
                <a:latin typeface="宋体" panose="02010600030101010101" pitchFamily="2" charset="-122"/>
              </a:endParaRPr>
            </a:p>
          </p:txBody>
        </p:sp>
        <p:cxnSp>
          <p:nvCxnSpPr>
            <p:cNvPr id="20" name="直接连接符 19"/>
            <p:cNvCxnSpPr/>
            <p:nvPr/>
          </p:nvCxnSpPr>
          <p:spPr>
            <a:xfrm>
              <a:off x="1117274" y="4909699"/>
              <a:ext cx="9990761" cy="0"/>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sp>
          <p:nvSpPr>
            <p:cNvPr id="29" name="文本框 28"/>
            <p:cNvSpPr txBox="1"/>
            <p:nvPr/>
          </p:nvSpPr>
          <p:spPr>
            <a:xfrm>
              <a:off x="8453203" y="5209347"/>
              <a:ext cx="492443" cy="1426031"/>
            </a:xfrm>
            <a:prstGeom prst="rect">
              <a:avLst/>
            </a:prstGeom>
            <a:noFill/>
          </p:spPr>
          <p:txBody>
            <a:bodyPr vert="eaVert" wrap="none" rtlCol="0">
              <a:spAutoFit/>
            </a:bodyPr>
            <a:lstStyle/>
            <a:p>
              <a:r>
                <a:rPr lang="zh-CN" altLang="en-US" sz="2000" dirty="0">
                  <a:solidFill>
                    <a:srgbClr val="00B050"/>
                  </a:solidFill>
                  <a:latin typeface="华文楷体" panose="02010600040101010101" pitchFamily="2" charset="-122"/>
                  <a:ea typeface="华文楷体" panose="02010600040101010101" pitchFamily="2" charset="-122"/>
                </a:rPr>
                <a:t>研究学术</a:t>
              </a:r>
            </a:p>
          </p:txBody>
        </p:sp>
        <p:sp>
          <p:nvSpPr>
            <p:cNvPr id="30" name="文本框 29"/>
            <p:cNvSpPr txBox="1"/>
            <p:nvPr/>
          </p:nvSpPr>
          <p:spPr>
            <a:xfrm>
              <a:off x="5014116" y="5209347"/>
              <a:ext cx="492443" cy="1426031"/>
            </a:xfrm>
            <a:prstGeom prst="rect">
              <a:avLst/>
            </a:prstGeom>
            <a:noFill/>
          </p:spPr>
          <p:txBody>
            <a:bodyPr vert="eaVert" wrap="none" rtlCol="0">
              <a:spAutoFit/>
            </a:bodyPr>
            <a:lstStyle/>
            <a:p>
              <a:r>
                <a:rPr lang="zh-CN" altLang="en-US" sz="2000" dirty="0">
                  <a:solidFill>
                    <a:srgbClr val="00B050"/>
                  </a:solidFill>
                  <a:latin typeface="华文楷体" panose="02010600040101010101" pitchFamily="2" charset="-122"/>
                  <a:ea typeface="华文楷体" panose="02010600040101010101" pitchFamily="2" charset="-122"/>
                </a:rPr>
                <a:t>佑启乡邦</a:t>
              </a:r>
            </a:p>
          </p:txBody>
        </p:sp>
        <p:sp>
          <p:nvSpPr>
            <p:cNvPr id="31" name="文本框 30"/>
            <p:cNvSpPr txBox="1"/>
            <p:nvPr/>
          </p:nvSpPr>
          <p:spPr>
            <a:xfrm>
              <a:off x="6713424" y="5202401"/>
              <a:ext cx="492443" cy="1426031"/>
            </a:xfrm>
            <a:prstGeom prst="rect">
              <a:avLst/>
            </a:prstGeom>
            <a:noFill/>
          </p:spPr>
          <p:txBody>
            <a:bodyPr vert="eaVert" wrap="none" rtlCol="0">
              <a:spAutoFit/>
            </a:bodyPr>
            <a:lstStyle/>
            <a:p>
              <a:r>
                <a:rPr lang="zh-CN" altLang="en-US" sz="2000" dirty="0">
                  <a:solidFill>
                    <a:srgbClr val="00B050"/>
                  </a:solidFill>
                  <a:latin typeface="华文楷体" panose="02010600040101010101" pitchFamily="2" charset="-122"/>
                  <a:ea typeface="华文楷体" panose="02010600040101010101" pitchFamily="2" charset="-122"/>
                </a:rPr>
                <a:t>造就人才</a:t>
              </a:r>
            </a:p>
          </p:txBody>
        </p:sp>
        <p:sp>
          <p:nvSpPr>
            <p:cNvPr id="32" name="文本框 31"/>
            <p:cNvSpPr txBox="1"/>
            <p:nvPr/>
          </p:nvSpPr>
          <p:spPr>
            <a:xfrm>
              <a:off x="3274337" y="5202401"/>
              <a:ext cx="492443" cy="1426031"/>
            </a:xfrm>
            <a:prstGeom prst="rect">
              <a:avLst/>
            </a:prstGeom>
            <a:noFill/>
          </p:spPr>
          <p:txBody>
            <a:bodyPr vert="eaVert" wrap="square" rtlCol="0">
              <a:spAutoFit/>
            </a:bodyPr>
            <a:lstStyle/>
            <a:p>
              <a:r>
                <a:rPr lang="zh-CN" altLang="en-US" sz="2000" dirty="0">
                  <a:solidFill>
                    <a:srgbClr val="00B050"/>
                  </a:solidFill>
                  <a:latin typeface="华文楷体" panose="02010600040101010101" pitchFamily="2" charset="-122"/>
                  <a:ea typeface="华文楷体" panose="02010600040101010101" pitchFamily="2" charset="-122"/>
                </a:rPr>
                <a:t>振导社会</a:t>
              </a:r>
            </a:p>
          </p:txBody>
        </p:sp>
      </p:grpSp>
      <p:sp>
        <p:nvSpPr>
          <p:cNvPr id="2" name="页脚占位符 1"/>
          <p:cNvSpPr>
            <a:spLocks noGrp="1"/>
          </p:cNvSpPr>
          <p:nvPr>
            <p:ph type="ftr" sz="quarter" idx="11"/>
          </p:nvPr>
        </p:nvSpPr>
        <p:spPr/>
        <p:txBody>
          <a:bodyPr/>
          <a:lstStyle/>
          <a:p>
            <a:pPr>
              <a:defRPr/>
            </a:pPr>
            <a:endParaRPr lang="zh-CN" altLang="en-US" dirty="0"/>
          </a:p>
        </p:txBody>
      </p:sp>
    </p:spTree>
    <p:extLst>
      <p:ext uri="{BB962C8B-B14F-4D97-AF65-F5344CB8AC3E}">
        <p14:creationId xmlns:p14="http://schemas.microsoft.com/office/powerpoint/2010/main" val="17791411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p:cTn id="7" dur="500" fill="hold"/>
                                        <p:tgtEl>
                                          <p:spTgt spid="23"/>
                                        </p:tgtEl>
                                        <p:attrNameLst>
                                          <p:attrName>ppt_w</p:attrName>
                                        </p:attrNameLst>
                                      </p:cBhvr>
                                      <p:tavLst>
                                        <p:tav tm="0">
                                          <p:val>
                                            <p:fltVal val="0"/>
                                          </p:val>
                                        </p:tav>
                                        <p:tav tm="100000">
                                          <p:val>
                                            <p:strVal val="#ppt_w"/>
                                          </p:val>
                                        </p:tav>
                                      </p:tavLst>
                                    </p:anim>
                                    <p:anim calcmode="lin" valueType="num">
                                      <p:cBhvr>
                                        <p:cTn id="8" dur="500" fill="hold"/>
                                        <p:tgtEl>
                                          <p:spTgt spid="23"/>
                                        </p:tgtEl>
                                        <p:attrNameLst>
                                          <p:attrName>ppt_h</p:attrName>
                                        </p:attrNameLst>
                                      </p:cBhvr>
                                      <p:tavLst>
                                        <p:tav tm="0">
                                          <p:val>
                                            <p:fltVal val="0"/>
                                          </p:val>
                                        </p:tav>
                                        <p:tav tm="100000">
                                          <p:val>
                                            <p:strVal val="#ppt_h"/>
                                          </p:val>
                                        </p:tav>
                                      </p:tavLst>
                                    </p:anim>
                                    <p:animEffect transition="in" filter="fade">
                                      <p:cBhvr>
                                        <p:cTn id="9" dur="500"/>
                                        <p:tgtEl>
                                          <p:spTgt spid="23"/>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p:cTn id="13" dur="500" fill="hold"/>
                                        <p:tgtEl>
                                          <p:spTgt spid="5"/>
                                        </p:tgtEl>
                                        <p:attrNameLst>
                                          <p:attrName>ppt_w</p:attrName>
                                        </p:attrNameLst>
                                      </p:cBhvr>
                                      <p:tavLst>
                                        <p:tav tm="0">
                                          <p:val>
                                            <p:fltVal val="0"/>
                                          </p:val>
                                        </p:tav>
                                        <p:tav tm="100000">
                                          <p:val>
                                            <p:strVal val="#ppt_w"/>
                                          </p:val>
                                        </p:tav>
                                      </p:tavLst>
                                    </p:anim>
                                    <p:anim calcmode="lin" valueType="num">
                                      <p:cBhvr>
                                        <p:cTn id="14" dur="500" fill="hold"/>
                                        <p:tgtEl>
                                          <p:spTgt spid="5"/>
                                        </p:tgtEl>
                                        <p:attrNameLst>
                                          <p:attrName>ppt_h</p:attrName>
                                        </p:attrNameLst>
                                      </p:cBhvr>
                                      <p:tavLst>
                                        <p:tav tm="0">
                                          <p:val>
                                            <p:fltVal val="0"/>
                                          </p:val>
                                        </p:tav>
                                        <p:tav tm="100000">
                                          <p:val>
                                            <p:strVal val="#ppt_h"/>
                                          </p:val>
                                        </p:tav>
                                      </p:tavLst>
                                    </p:anim>
                                    <p:animEffect transition="in" filter="fade">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2"/>
          <p:cNvSpPr>
            <a:spLocks noChangeArrowheads="1"/>
          </p:cNvSpPr>
          <p:nvPr/>
        </p:nvSpPr>
        <p:spPr bwMode="auto">
          <a:xfrm>
            <a:off x="581717" y="218252"/>
            <a:ext cx="8616461"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lvl="0"/>
            <a:r>
              <a:rPr lang="en-US" altLang="zh-CN" sz="2600" b="1" dirty="0">
                <a:latin typeface="Times New Roman" panose="02020603050405020304" pitchFamily="18" charset="0"/>
                <a:ea typeface="微软雅黑" panose="020B0503020204020204" pitchFamily="34" charset="-122"/>
                <a:cs typeface="Times New Roman" panose="02020603050405020304" pitchFamily="18" charset="0"/>
              </a:rPr>
              <a:t>2.Mn</a:t>
            </a:r>
            <a:r>
              <a:rPr lang="en-US" altLang="zh-CN" sz="2600" b="1" baseline="-25000" dirty="0">
                <a:latin typeface="Times New Roman" panose="02020603050405020304" pitchFamily="18" charset="0"/>
                <a:ea typeface="微软雅黑" panose="020B0503020204020204" pitchFamily="34" charset="-122"/>
                <a:cs typeface="Times New Roman" panose="02020603050405020304" pitchFamily="18" charset="0"/>
              </a:rPr>
              <a:t>x</a:t>
            </a:r>
            <a:r>
              <a:rPr lang="en-US" altLang="zh-CN" sz="2600" b="1" dirty="0">
                <a:latin typeface="Times New Roman" panose="02020603050405020304" pitchFamily="18" charset="0"/>
                <a:ea typeface="微软雅黑" panose="020B0503020204020204" pitchFamily="34" charset="-122"/>
                <a:cs typeface="Times New Roman" panose="02020603050405020304" pitchFamily="18" charset="0"/>
              </a:rPr>
              <a:t>Zn</a:t>
            </a:r>
            <a:r>
              <a:rPr lang="en-US" altLang="zh-CN" sz="2600" b="1" baseline="-25000" dirty="0">
                <a:latin typeface="Times New Roman" panose="02020603050405020304" pitchFamily="18" charset="0"/>
                <a:ea typeface="微软雅黑" panose="020B0503020204020204" pitchFamily="34" charset="-122"/>
                <a:cs typeface="Times New Roman" panose="02020603050405020304" pitchFamily="18" charset="0"/>
              </a:rPr>
              <a:t>1-x</a:t>
            </a:r>
            <a:r>
              <a:rPr lang="en-US" altLang="zh-CN" sz="2600" b="1" dirty="0">
                <a:latin typeface="Times New Roman" panose="02020603050405020304" pitchFamily="18" charset="0"/>
                <a:ea typeface="微软雅黑" panose="020B0503020204020204" pitchFamily="34" charset="-122"/>
                <a:cs typeface="Times New Roman" panose="02020603050405020304" pitchFamily="18" charset="0"/>
              </a:rPr>
              <a:t>Fe</a:t>
            </a:r>
            <a:r>
              <a:rPr lang="en-US" altLang="zh-CN" sz="2600" b="1" baseline="-25000" dirty="0">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sz="2600" b="1" dirty="0">
                <a:latin typeface="Times New Roman" panose="02020603050405020304" pitchFamily="18" charset="0"/>
                <a:ea typeface="微软雅黑" panose="020B0503020204020204" pitchFamily="34" charset="-122"/>
                <a:cs typeface="Times New Roman" panose="02020603050405020304" pitchFamily="18" charset="0"/>
              </a:rPr>
              <a:t>O</a:t>
            </a:r>
            <a:r>
              <a:rPr lang="en-US" altLang="zh-CN" sz="2600" b="1" baseline="-25000" dirty="0">
                <a:latin typeface="Times New Roman" panose="02020603050405020304" pitchFamily="18" charset="0"/>
                <a:ea typeface="微软雅黑" panose="020B0503020204020204" pitchFamily="34" charset="-122"/>
                <a:cs typeface="Times New Roman" panose="02020603050405020304" pitchFamily="18" charset="0"/>
              </a:rPr>
              <a:t>4</a:t>
            </a:r>
            <a:r>
              <a:rPr lang="en-US" altLang="zh-CN" sz="2600" b="1" dirty="0">
                <a:latin typeface="Times New Roman" panose="02020603050405020304" pitchFamily="18" charset="0"/>
                <a:ea typeface="微软雅黑" panose="020B0503020204020204" pitchFamily="34" charset="-122"/>
                <a:cs typeface="Times New Roman" panose="02020603050405020304" pitchFamily="18" charset="0"/>
              </a:rPr>
              <a:t>/β-MnO</a:t>
            </a:r>
            <a:r>
              <a:rPr lang="en-US" altLang="zh-CN" sz="2600" b="1" baseline="-25000" dirty="0">
                <a:latin typeface="Times New Roman" panose="02020603050405020304" pitchFamily="18" charset="0"/>
                <a:ea typeface="微软雅黑" panose="020B0503020204020204" pitchFamily="34" charset="-122"/>
                <a:cs typeface="Times New Roman" panose="02020603050405020304" pitchFamily="18" charset="0"/>
              </a:rPr>
              <a:t>2</a:t>
            </a:r>
            <a:r>
              <a:rPr lang="zh-CN" altLang="zh-CN" sz="2600" b="1" dirty="0">
                <a:latin typeface="微软雅黑" panose="020B0503020204020204" pitchFamily="34" charset="-122"/>
                <a:ea typeface="微软雅黑" panose="020B0503020204020204" pitchFamily="34" charset="-122"/>
                <a:cs typeface="Times New Roman" panose="02020603050405020304" pitchFamily="18" charset="0"/>
              </a:rPr>
              <a:t>复合磁性催化剂制备及特性表征</a:t>
            </a:r>
            <a:endParaRPr lang="zh-CN" altLang="en-US" sz="26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 name="TextBox 13"/>
          <p:cNvSpPr>
            <a:spLocks noChangeArrowheads="1"/>
          </p:cNvSpPr>
          <p:nvPr/>
        </p:nvSpPr>
        <p:spPr bwMode="auto">
          <a:xfrm>
            <a:off x="9689910" y="295399"/>
            <a:ext cx="197171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r">
              <a:spcBef>
                <a:spcPct val="0"/>
              </a:spcBef>
              <a:buNone/>
            </a:pPr>
            <a:r>
              <a:rPr lang="en-US" altLang="zh-CN" sz="2000" b="1" dirty="0" smtClean="0">
                <a:latin typeface="微软雅黑" panose="020B0503020204020204" pitchFamily="34" charset="-122"/>
                <a:ea typeface="微软雅黑" panose="020B0503020204020204" pitchFamily="34" charset="-122"/>
                <a:sym typeface="微软雅黑" panose="020B0503020204020204" pitchFamily="34" charset="-122"/>
              </a:rPr>
              <a:t>2.2 </a:t>
            </a:r>
            <a:r>
              <a:rPr lang="zh-CN" altLang="en-US" sz="2000" b="1" dirty="0">
                <a:latin typeface="微软雅黑" panose="020B0503020204020204" pitchFamily="34" charset="-122"/>
                <a:ea typeface="微软雅黑" panose="020B0503020204020204" pitchFamily="34" charset="-122"/>
                <a:sym typeface="微软雅黑" panose="020B0503020204020204" pitchFamily="34" charset="-122"/>
              </a:rPr>
              <a:t>单因素实验</a:t>
            </a:r>
            <a:endParaRPr lang="zh-CN" altLang="en-US" sz="2000" dirty="0">
              <a:latin typeface="微软雅黑" panose="020B0503020204020204" pitchFamily="34" charset="-122"/>
              <a:ea typeface="微软雅黑" panose="020B0503020204020204" pitchFamily="34" charset="-122"/>
            </a:endParaRPr>
          </a:p>
        </p:txBody>
      </p:sp>
      <p:grpSp>
        <p:nvGrpSpPr>
          <p:cNvPr id="4" name="Group 35"/>
          <p:cNvGrpSpPr>
            <a:grpSpLocks/>
          </p:cNvGrpSpPr>
          <p:nvPr/>
        </p:nvGrpSpPr>
        <p:grpSpPr bwMode="auto">
          <a:xfrm flipV="1">
            <a:off x="685801" y="7925867"/>
            <a:ext cx="10946498" cy="12"/>
            <a:chOff x="0" y="720"/>
            <a:chExt cx="4381" cy="12"/>
          </a:xfrm>
        </p:grpSpPr>
        <p:sp>
          <p:nvSpPr>
            <p:cNvPr id="5" name="Line 31"/>
            <p:cNvSpPr>
              <a:spLocks noChangeShapeType="1"/>
            </p:cNvSpPr>
            <p:nvPr userDrawn="1"/>
          </p:nvSpPr>
          <p:spPr bwMode="auto">
            <a:xfrm flipH="1">
              <a:off x="0" y="720"/>
              <a:ext cx="438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 name="Line 34"/>
            <p:cNvSpPr>
              <a:spLocks noChangeShapeType="1"/>
            </p:cNvSpPr>
            <p:nvPr/>
          </p:nvSpPr>
          <p:spPr bwMode="auto">
            <a:xfrm flipV="1">
              <a:off x="3480" y="731"/>
              <a:ext cx="901" cy="1"/>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7" name="Rectangle 43"/>
          <p:cNvSpPr>
            <a:spLocks noChangeArrowheads="1"/>
          </p:cNvSpPr>
          <p:nvPr/>
        </p:nvSpPr>
        <p:spPr bwMode="auto">
          <a:xfrm>
            <a:off x="152401" y="-322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矩形 7"/>
          <p:cNvSpPr/>
          <p:nvPr/>
        </p:nvSpPr>
        <p:spPr>
          <a:xfrm>
            <a:off x="382759" y="1004344"/>
            <a:ext cx="6401885" cy="2308324"/>
          </a:xfrm>
          <a:prstGeom prst="rect">
            <a:avLst/>
          </a:prstGeom>
        </p:spPr>
        <p:txBody>
          <a:bodyPr wrap="square">
            <a:spAutoFit/>
          </a:bodyPr>
          <a:lstStyle/>
          <a:p>
            <a:pPr>
              <a:lnSpc>
                <a:spcPct val="150000"/>
              </a:lnSpc>
            </a:pPr>
            <a:r>
              <a:rPr lang="zh-CN" altLang="en-US" sz="2400" dirty="0" smtClean="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1</a:t>
            </a:r>
            <a:r>
              <a:rPr lang="zh-CN" altLang="en-US" sz="2400" dirty="0">
                <a:latin typeface="Times New Roman" panose="02020603050405020304" pitchFamily="18" charset="0"/>
                <a:cs typeface="Times New Roman" panose="02020603050405020304" pitchFamily="18" charset="0"/>
              </a:rPr>
              <a:t>）</a:t>
            </a:r>
            <a:r>
              <a:rPr lang="en-US" altLang="zh-CN" sz="2400" dirty="0" smtClean="0">
                <a:latin typeface="Times New Roman" panose="02020603050405020304" pitchFamily="18" charset="0"/>
                <a:cs typeface="Times New Roman" panose="02020603050405020304" pitchFamily="18" charset="0"/>
              </a:rPr>
              <a:t>M-Z</a:t>
            </a:r>
            <a:r>
              <a:rPr lang="zh-CN" altLang="en-US" sz="2400" dirty="0" smtClean="0">
                <a:latin typeface="Times New Roman" panose="02020603050405020304" pitchFamily="18" charset="0"/>
                <a:cs typeface="Times New Roman" panose="02020603050405020304" pitchFamily="18" charset="0"/>
              </a:rPr>
              <a:t>与</a:t>
            </a:r>
            <a:r>
              <a:rPr lang="en-US" altLang="zh-CN" sz="2400" dirty="0" smtClean="0">
                <a:latin typeface="Times New Roman" panose="02020603050405020304" pitchFamily="18" charset="0"/>
                <a:cs typeface="Times New Roman" panose="02020603050405020304" pitchFamily="18" charset="0"/>
              </a:rPr>
              <a:t>M</a:t>
            </a:r>
            <a:r>
              <a:rPr lang="zh-CN" altLang="en-US" sz="2400" dirty="0" smtClean="0">
                <a:latin typeface="Times New Roman" panose="02020603050405020304" pitchFamily="18" charset="0"/>
                <a:cs typeface="Times New Roman" panose="02020603050405020304" pitchFamily="18" charset="0"/>
              </a:rPr>
              <a:t>的</a:t>
            </a:r>
            <a:r>
              <a:rPr lang="zh-CN" altLang="en-US" sz="2400" dirty="0">
                <a:latin typeface="Times New Roman" panose="02020603050405020304" pitchFamily="18" charset="0"/>
                <a:cs typeface="Times New Roman" panose="02020603050405020304" pitchFamily="18" charset="0"/>
              </a:rPr>
              <a:t>不同质量比</a:t>
            </a:r>
            <a:endParaRPr lang="en-US" altLang="zh-CN" sz="2400" dirty="0">
              <a:latin typeface="Times New Roman" panose="02020603050405020304" pitchFamily="18" charset="0"/>
              <a:cs typeface="Times New Roman" panose="02020603050405020304" pitchFamily="18" charset="0"/>
            </a:endParaRPr>
          </a:p>
          <a:p>
            <a:pPr>
              <a:lnSpc>
                <a:spcPct val="150000"/>
              </a:lnSpc>
            </a:pPr>
            <a:endParaRPr lang="en-US" altLang="zh-CN" sz="2400" b="1" kern="100" dirty="0">
              <a:latin typeface="Times New Roman" panose="02020603050405020304" pitchFamily="18" charset="0"/>
              <a:cs typeface="Times New Roman" panose="02020603050405020304" pitchFamily="18" charset="0"/>
            </a:endParaRPr>
          </a:p>
          <a:p>
            <a:pPr>
              <a:lnSpc>
                <a:spcPct val="150000"/>
              </a:lnSpc>
            </a:pPr>
            <a:endParaRPr lang="en-US" altLang="zh-CN" sz="2400" b="1" kern="100" dirty="0" smtClean="0">
              <a:latin typeface="Times New Roman" panose="02020603050405020304" pitchFamily="18" charset="0"/>
              <a:cs typeface="Times New Roman" panose="02020603050405020304" pitchFamily="18" charset="0"/>
            </a:endParaRPr>
          </a:p>
          <a:p>
            <a:pPr>
              <a:lnSpc>
                <a:spcPct val="150000"/>
              </a:lnSpc>
            </a:pPr>
            <a:endParaRPr lang="en-US" altLang="zh-CN" sz="2400" b="1" kern="100" dirty="0" smtClean="0">
              <a:latin typeface="Times New Roman" panose="02020603050405020304" pitchFamily="18" charset="0"/>
              <a:cs typeface="Times New Roman" panose="02020603050405020304" pitchFamily="18" charset="0"/>
            </a:endParaRPr>
          </a:p>
        </p:txBody>
      </p:sp>
      <p:sp>
        <p:nvSpPr>
          <p:cNvPr id="12" name="矩形 11"/>
          <p:cNvSpPr/>
          <p:nvPr/>
        </p:nvSpPr>
        <p:spPr>
          <a:xfrm>
            <a:off x="6898324" y="1659826"/>
            <a:ext cx="4811618" cy="3970318"/>
          </a:xfrm>
          <a:prstGeom prst="rect">
            <a:avLst/>
          </a:prstGeom>
        </p:spPr>
        <p:txBody>
          <a:bodyPr wrap="square">
            <a:spAutoFit/>
          </a:bodyPr>
          <a:lstStyle/>
          <a:p>
            <a:pPr>
              <a:lnSpc>
                <a:spcPct val="150000"/>
              </a:lnSpc>
            </a:pPr>
            <a:r>
              <a:rPr lang="en-US" altLang="zh-CN" sz="2400" dirty="0" smtClean="0">
                <a:latin typeface="Calibri" panose="020F0502020204030204" pitchFamily="34" charset="0"/>
                <a:cs typeface="Times New Roman" panose="02020603050405020304" pitchFamily="18" charset="0"/>
              </a:rPr>
              <a:t>①</a:t>
            </a:r>
            <a:r>
              <a:rPr lang="en-US" altLang="zh-CN" sz="2400" dirty="0" err="1">
                <a:latin typeface="Times New Roman" panose="02020603050405020304" pitchFamily="18" charset="0"/>
                <a:cs typeface="Times New Roman" panose="02020603050405020304" pitchFamily="18" charset="0"/>
              </a:rPr>
              <a:t>RhB</a:t>
            </a:r>
            <a:r>
              <a:rPr lang="zh-CN" altLang="en-US" sz="2400" dirty="0">
                <a:latin typeface="Times New Roman" panose="02020603050405020304" pitchFamily="18" charset="0"/>
                <a:cs typeface="Times New Roman" panose="02020603050405020304" pitchFamily="18" charset="0"/>
              </a:rPr>
              <a:t>的降解率</a:t>
            </a:r>
            <a:r>
              <a:rPr lang="zh-CN" altLang="en-US" sz="2400" dirty="0">
                <a:solidFill>
                  <a:srgbClr val="FF0000"/>
                </a:solidFill>
                <a:latin typeface="Times New Roman" panose="02020603050405020304" pitchFamily="18" charset="0"/>
                <a:cs typeface="Times New Roman" panose="02020603050405020304" pitchFamily="18" charset="0"/>
              </a:rPr>
              <a:t>先升高后</a:t>
            </a:r>
            <a:r>
              <a:rPr lang="zh-CN" altLang="en-US" sz="2400" dirty="0" smtClean="0">
                <a:solidFill>
                  <a:srgbClr val="FF0000"/>
                </a:solidFill>
                <a:latin typeface="Times New Roman" panose="02020603050405020304" pitchFamily="18" charset="0"/>
                <a:cs typeface="Times New Roman" panose="02020603050405020304" pitchFamily="18" charset="0"/>
              </a:rPr>
              <a:t>降低</a:t>
            </a:r>
            <a:endParaRPr lang="en-US" altLang="zh-CN" sz="2400" dirty="0" smtClean="0">
              <a:solidFill>
                <a:srgbClr val="FF0000"/>
              </a:solidFill>
              <a:latin typeface="Times New Roman" panose="02020603050405020304" pitchFamily="18" charset="0"/>
              <a:cs typeface="Times New Roman" panose="02020603050405020304" pitchFamily="18" charset="0"/>
            </a:endParaRPr>
          </a:p>
          <a:p>
            <a:pPr>
              <a:lnSpc>
                <a:spcPct val="150000"/>
              </a:lnSpc>
            </a:pPr>
            <a:r>
              <a:rPr lang="zh-CN" altLang="zh-CN" sz="2400" dirty="0" smtClean="0">
                <a:latin typeface="Times New Roman" panose="02020603050405020304" pitchFamily="18" charset="0"/>
                <a:cs typeface="Times New Roman" panose="02020603050405020304" pitchFamily="18" charset="0"/>
              </a:rPr>
              <a:t>②</a:t>
            </a:r>
            <a:r>
              <a:rPr lang="zh-CN" altLang="en-US" sz="2400" dirty="0" smtClean="0">
                <a:latin typeface="Times New Roman" panose="02020603050405020304" pitchFamily="18" charset="0"/>
                <a:cs typeface="Times New Roman" panose="02020603050405020304" pitchFamily="18" charset="0"/>
              </a:rPr>
              <a:t>质量比为</a:t>
            </a:r>
            <a:r>
              <a:rPr lang="en-US" altLang="zh-CN" sz="2400" dirty="0" smtClean="0">
                <a:solidFill>
                  <a:srgbClr val="FF0000"/>
                </a:solidFill>
                <a:latin typeface="Times New Roman" panose="02020603050405020304" pitchFamily="18" charset="0"/>
                <a:cs typeface="Times New Roman" panose="02020603050405020304" pitchFamily="18" charset="0"/>
              </a:rPr>
              <a:t>20:100</a:t>
            </a:r>
            <a:r>
              <a:rPr lang="zh-CN" altLang="en-US" sz="2400" dirty="0" smtClean="0">
                <a:latin typeface="Times New Roman" panose="02020603050405020304" pitchFamily="18" charset="0"/>
                <a:cs typeface="Times New Roman" panose="02020603050405020304" pitchFamily="18" charset="0"/>
              </a:rPr>
              <a:t>最好。</a:t>
            </a:r>
            <a:endParaRPr lang="en-US" altLang="zh-CN" sz="2400" dirty="0" smtClean="0">
              <a:latin typeface="Times New Roman" panose="02020603050405020304" pitchFamily="18" charset="0"/>
              <a:cs typeface="Times New Roman" panose="02020603050405020304" pitchFamily="18" charset="0"/>
            </a:endParaRPr>
          </a:p>
          <a:p>
            <a:pPr>
              <a:lnSpc>
                <a:spcPct val="150000"/>
              </a:lnSpc>
            </a:pPr>
            <a:endParaRPr lang="en-US" altLang="zh-CN" sz="2400" dirty="0" smtClean="0">
              <a:latin typeface="Times New Roman" panose="02020603050405020304" pitchFamily="18" charset="0"/>
              <a:cs typeface="Times New Roman" panose="02020603050405020304" pitchFamily="18" charset="0"/>
            </a:endParaRPr>
          </a:p>
          <a:p>
            <a:pPr>
              <a:lnSpc>
                <a:spcPct val="150000"/>
              </a:lnSpc>
            </a:pPr>
            <a:r>
              <a:rPr lang="zh-CN" altLang="en-US" sz="2400" dirty="0" smtClean="0">
                <a:latin typeface="Times New Roman" panose="02020603050405020304" pitchFamily="18" charset="0"/>
                <a:cs typeface="Times New Roman" panose="02020603050405020304" pitchFamily="18" charset="0"/>
              </a:rPr>
              <a:t>原因：提高</a:t>
            </a:r>
            <a:r>
              <a:rPr lang="zh-CN" altLang="en-US" sz="2400" dirty="0">
                <a:latin typeface="Times New Roman" panose="02020603050405020304" pitchFamily="18" charset="0"/>
                <a:cs typeface="Times New Roman" panose="02020603050405020304" pitchFamily="18" charset="0"/>
              </a:rPr>
              <a:t>复合催化剂的磁性和导电性，</a:t>
            </a:r>
            <a:r>
              <a:rPr lang="zh-CN" altLang="zh-CN" sz="2400" dirty="0">
                <a:latin typeface="Times New Roman" panose="02020603050405020304" pitchFamily="18" charset="0"/>
                <a:cs typeface="Times New Roman" panose="02020603050405020304" pitchFamily="18" charset="0"/>
              </a:rPr>
              <a:t>提高</a:t>
            </a:r>
            <a:r>
              <a:rPr lang="en-US" altLang="zh-CN" sz="2400" dirty="0">
                <a:latin typeface="Times New Roman" panose="02020603050405020304" pitchFamily="18" charset="0"/>
                <a:cs typeface="Times New Roman" panose="02020603050405020304" pitchFamily="18" charset="0"/>
              </a:rPr>
              <a:t>H</a:t>
            </a:r>
            <a:r>
              <a:rPr lang="en-US" altLang="zh-CN" sz="2400" baseline="-25000" dirty="0">
                <a:latin typeface="Times New Roman" panose="02020603050405020304" pitchFamily="18" charset="0"/>
                <a:cs typeface="Times New Roman" panose="02020603050405020304" pitchFamily="18" charset="0"/>
              </a:rPr>
              <a:t>2</a:t>
            </a:r>
            <a:r>
              <a:rPr lang="en-US" altLang="zh-CN" sz="2400" dirty="0">
                <a:latin typeface="Times New Roman" panose="02020603050405020304" pitchFamily="18" charset="0"/>
                <a:cs typeface="Times New Roman" panose="02020603050405020304" pitchFamily="18" charset="0"/>
              </a:rPr>
              <a:t>O</a:t>
            </a:r>
            <a:r>
              <a:rPr lang="en-US" altLang="zh-CN" sz="2400" baseline="-25000" dirty="0">
                <a:latin typeface="Times New Roman" panose="02020603050405020304" pitchFamily="18" charset="0"/>
                <a:cs typeface="Times New Roman" panose="02020603050405020304" pitchFamily="18" charset="0"/>
              </a:rPr>
              <a:t>2</a:t>
            </a:r>
            <a:r>
              <a:rPr lang="zh-CN" altLang="zh-CN" sz="2400" dirty="0">
                <a:latin typeface="Times New Roman" panose="02020603050405020304" pitchFamily="18" charset="0"/>
                <a:cs typeface="Times New Roman" panose="02020603050405020304" pitchFamily="18" charset="0"/>
              </a:rPr>
              <a:t>产生</a:t>
            </a:r>
            <a:r>
              <a:rPr lang="en-US" altLang="zh-CN" sz="2400" dirty="0">
                <a:latin typeface="Times New Roman" panose="02020603050405020304" pitchFamily="18" charset="0"/>
                <a:cs typeface="Times New Roman" panose="02020603050405020304" pitchFamily="18" charset="0"/>
              </a:rPr>
              <a:t>·OH</a:t>
            </a:r>
            <a:r>
              <a:rPr lang="zh-CN" altLang="zh-CN" sz="2400" dirty="0">
                <a:latin typeface="Times New Roman" panose="02020603050405020304" pitchFamily="18" charset="0"/>
                <a:cs typeface="Times New Roman" panose="02020603050405020304" pitchFamily="18" charset="0"/>
              </a:rPr>
              <a:t>的速率</a:t>
            </a:r>
            <a:r>
              <a:rPr lang="zh-CN" altLang="en-US"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 </a:t>
            </a:r>
            <a:r>
              <a:rPr lang="zh-CN" altLang="en-US" sz="2400" dirty="0" smtClean="0">
                <a:latin typeface="Times New Roman" panose="02020603050405020304" pitchFamily="18" charset="0"/>
                <a:cs typeface="Times New Roman" panose="02020603050405020304" pitchFamily="18" charset="0"/>
              </a:rPr>
              <a:t>减少</a:t>
            </a:r>
            <a:r>
              <a:rPr lang="en-US" altLang="zh-CN" sz="2400" dirty="0">
                <a:latin typeface="Times New Roman" panose="02020603050405020304" pitchFamily="18" charset="0"/>
                <a:cs typeface="Times New Roman" panose="02020603050405020304" pitchFamily="18" charset="0"/>
              </a:rPr>
              <a:t>M</a:t>
            </a:r>
            <a:r>
              <a:rPr lang="zh-CN" altLang="en-US" sz="2400" dirty="0" smtClean="0">
                <a:latin typeface="Times New Roman" panose="02020603050405020304" pitchFamily="18" charset="0"/>
                <a:cs typeface="Times New Roman" panose="02020603050405020304" pitchFamily="18" charset="0"/>
              </a:rPr>
              <a:t>的</a:t>
            </a:r>
            <a:r>
              <a:rPr lang="zh-CN" altLang="en-US" sz="2400" dirty="0">
                <a:latin typeface="Times New Roman" panose="02020603050405020304" pitchFamily="18" charset="0"/>
                <a:cs typeface="Times New Roman" panose="02020603050405020304" pitchFamily="18" charset="0"/>
              </a:rPr>
              <a:t>团聚</a:t>
            </a:r>
            <a:r>
              <a:rPr lang="zh-CN" altLang="en-US" sz="2400" dirty="0" smtClean="0">
                <a:latin typeface="Times New Roman" panose="02020603050405020304" pitchFamily="18" charset="0"/>
                <a:cs typeface="Times New Roman" panose="02020603050405020304" pitchFamily="18" charset="0"/>
              </a:rPr>
              <a:t>现象；过多时导致</a:t>
            </a:r>
            <a:r>
              <a:rPr lang="en-US" altLang="zh-CN" sz="2400" dirty="0" smtClean="0">
                <a:latin typeface="Times New Roman" panose="02020603050405020304" pitchFamily="18" charset="0"/>
                <a:cs typeface="Times New Roman" panose="02020603050405020304" pitchFamily="18" charset="0"/>
              </a:rPr>
              <a:t>M</a:t>
            </a:r>
            <a:r>
              <a:rPr lang="zh-CN" altLang="en-US" sz="2400" dirty="0" smtClean="0">
                <a:latin typeface="Times New Roman" panose="02020603050405020304" pitchFamily="18" charset="0"/>
                <a:cs typeface="Times New Roman" panose="02020603050405020304" pitchFamily="18" charset="0"/>
              </a:rPr>
              <a:t>减少。</a:t>
            </a:r>
            <a:endParaRPr lang="en-US" altLang="zh-CN" sz="2400" dirty="0">
              <a:latin typeface="Times New Roman" panose="02020603050405020304" pitchFamily="18" charset="0"/>
              <a:cs typeface="Times New Roman" panose="02020603050405020304" pitchFamily="18" charset="0"/>
            </a:endParaRPr>
          </a:p>
        </p:txBody>
      </p:sp>
      <p:graphicFrame>
        <p:nvGraphicFramePr>
          <p:cNvPr id="13" name="对象 12"/>
          <p:cNvGraphicFramePr>
            <a:graphicFrameLocks noChangeAspect="1"/>
          </p:cNvGraphicFramePr>
          <p:nvPr>
            <p:extLst>
              <p:ext uri="{D42A27DB-BD31-4B8C-83A1-F6EECF244321}">
                <p14:modId xmlns:p14="http://schemas.microsoft.com/office/powerpoint/2010/main" val="3312717323"/>
              </p:ext>
            </p:extLst>
          </p:nvPr>
        </p:nvGraphicFramePr>
        <p:xfrm>
          <a:off x="280732" y="1659826"/>
          <a:ext cx="6475192" cy="4901612"/>
        </p:xfrm>
        <a:graphic>
          <a:graphicData uri="http://schemas.openxmlformats.org/presentationml/2006/ole">
            <mc:AlternateContent xmlns:mc="http://schemas.openxmlformats.org/markup-compatibility/2006">
              <mc:Choice xmlns:v="urn:schemas-microsoft-com:vml" Requires="v">
                <p:oleObj spid="_x0000_s61516" name="Graph" r:id="rId4" imgW="4276954" imgH="3023616" progId="Origin50.Graph">
                  <p:embed/>
                </p:oleObj>
              </mc:Choice>
              <mc:Fallback>
                <p:oleObj name="Graph" r:id="rId4" imgW="4276954" imgH="3023616" progId="Origin50.Graph">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l="8133" t="8569" r="12125" b="5881"/>
                      <a:stretch>
                        <a:fillRect/>
                      </a:stretch>
                    </p:blipFill>
                    <p:spPr bwMode="auto">
                      <a:xfrm>
                        <a:off x="280732" y="1659826"/>
                        <a:ext cx="6475192" cy="4901612"/>
                      </a:xfrm>
                      <a:prstGeom prst="rect">
                        <a:avLst/>
                      </a:prstGeom>
                      <a:noFill/>
                    </p:spPr>
                  </p:pic>
                </p:oleObj>
              </mc:Fallback>
            </mc:AlternateContent>
          </a:graphicData>
        </a:graphic>
      </p:graphicFrame>
      <p:sp>
        <p:nvSpPr>
          <p:cNvPr id="9" name="页脚占位符 8"/>
          <p:cNvSpPr>
            <a:spLocks noGrp="1"/>
          </p:cNvSpPr>
          <p:nvPr>
            <p:ph type="ftr" sz="quarter" idx="11"/>
          </p:nvPr>
        </p:nvSpPr>
        <p:spPr/>
        <p:txBody>
          <a:bodyPr/>
          <a:lstStyle/>
          <a:p>
            <a:pPr>
              <a:defRPr/>
            </a:pPr>
            <a:r>
              <a:rPr lang="en-US" altLang="zh-CN" dirty="0" smtClean="0"/>
              <a:t>8</a:t>
            </a:r>
            <a:endParaRPr lang="zh-CN" altLang="en-US" dirty="0"/>
          </a:p>
        </p:txBody>
      </p:sp>
    </p:spTree>
    <p:extLst>
      <p:ext uri="{BB962C8B-B14F-4D97-AF65-F5344CB8AC3E}">
        <p14:creationId xmlns:p14="http://schemas.microsoft.com/office/powerpoint/2010/main" val="1380965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p:cTn id="7" dur="500" fill="hold"/>
                                        <p:tgtEl>
                                          <p:spTgt spid="8">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8">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8">
                                            <p:txEl>
                                              <p:pRg st="0" end="0"/>
                                            </p:txEl>
                                          </p:spTgt>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p:cTn id="13" dur="500" fill="hold"/>
                                        <p:tgtEl>
                                          <p:spTgt spid="13"/>
                                        </p:tgtEl>
                                        <p:attrNameLst>
                                          <p:attrName>ppt_w</p:attrName>
                                        </p:attrNameLst>
                                      </p:cBhvr>
                                      <p:tavLst>
                                        <p:tav tm="0">
                                          <p:val>
                                            <p:fltVal val="0"/>
                                          </p:val>
                                        </p:tav>
                                        <p:tav tm="100000">
                                          <p:val>
                                            <p:strVal val="#ppt_w"/>
                                          </p:val>
                                        </p:tav>
                                      </p:tavLst>
                                    </p:anim>
                                    <p:anim calcmode="lin" valueType="num">
                                      <p:cBhvr>
                                        <p:cTn id="14" dur="500" fill="hold"/>
                                        <p:tgtEl>
                                          <p:spTgt spid="13"/>
                                        </p:tgtEl>
                                        <p:attrNameLst>
                                          <p:attrName>ppt_h</p:attrName>
                                        </p:attrNameLst>
                                      </p:cBhvr>
                                      <p:tavLst>
                                        <p:tav tm="0">
                                          <p:val>
                                            <p:fltVal val="0"/>
                                          </p:val>
                                        </p:tav>
                                        <p:tav tm="100000">
                                          <p:val>
                                            <p:strVal val="#ppt_h"/>
                                          </p:val>
                                        </p:tav>
                                      </p:tavLst>
                                    </p:anim>
                                    <p:animEffect transition="in" filter="fade">
                                      <p:cBhvr>
                                        <p:cTn id="15" dur="500"/>
                                        <p:tgtEl>
                                          <p:spTgt spid="13"/>
                                        </p:tgtEl>
                                      </p:cBhvr>
                                    </p:animEffect>
                                  </p:childTnLst>
                                </p:cTn>
                              </p:par>
                            </p:childTnLst>
                          </p:cTn>
                        </p:par>
                        <p:par>
                          <p:cTn id="16" fill="hold">
                            <p:stCondLst>
                              <p:cond delay="1000"/>
                            </p:stCondLst>
                            <p:childTnLst>
                              <p:par>
                                <p:cTn id="17" presetID="53" presetClass="entr" presetSubtype="16" fill="hold" nodeType="afterEffect">
                                  <p:stCondLst>
                                    <p:cond delay="0"/>
                                  </p:stCondLst>
                                  <p:childTnLst>
                                    <p:set>
                                      <p:cBhvr>
                                        <p:cTn id="18" dur="1" fill="hold">
                                          <p:stCondLst>
                                            <p:cond delay="0"/>
                                          </p:stCondLst>
                                        </p:cTn>
                                        <p:tgtEl>
                                          <p:spTgt spid="12">
                                            <p:txEl>
                                              <p:pRg st="0" end="0"/>
                                            </p:txEl>
                                          </p:spTgt>
                                        </p:tgtEl>
                                        <p:attrNameLst>
                                          <p:attrName>style.visibility</p:attrName>
                                        </p:attrNameLst>
                                      </p:cBhvr>
                                      <p:to>
                                        <p:strVal val="visible"/>
                                      </p:to>
                                    </p:set>
                                    <p:anim calcmode="lin" valueType="num">
                                      <p:cBhvr>
                                        <p:cTn id="19" dur="500" fill="hold"/>
                                        <p:tgtEl>
                                          <p:spTgt spid="12">
                                            <p:txEl>
                                              <p:pRg st="0" end="0"/>
                                            </p:txEl>
                                          </p:spTgt>
                                        </p:tgtEl>
                                        <p:attrNameLst>
                                          <p:attrName>ppt_w</p:attrName>
                                        </p:attrNameLst>
                                      </p:cBhvr>
                                      <p:tavLst>
                                        <p:tav tm="0">
                                          <p:val>
                                            <p:fltVal val="0"/>
                                          </p:val>
                                        </p:tav>
                                        <p:tav tm="100000">
                                          <p:val>
                                            <p:strVal val="#ppt_w"/>
                                          </p:val>
                                        </p:tav>
                                      </p:tavLst>
                                    </p:anim>
                                    <p:anim calcmode="lin" valueType="num">
                                      <p:cBhvr>
                                        <p:cTn id="20" dur="500" fill="hold"/>
                                        <p:tgtEl>
                                          <p:spTgt spid="12">
                                            <p:txEl>
                                              <p:pRg st="0" end="0"/>
                                            </p:txEl>
                                          </p:spTgt>
                                        </p:tgtEl>
                                        <p:attrNameLst>
                                          <p:attrName>ppt_h</p:attrName>
                                        </p:attrNameLst>
                                      </p:cBhvr>
                                      <p:tavLst>
                                        <p:tav tm="0">
                                          <p:val>
                                            <p:fltVal val="0"/>
                                          </p:val>
                                        </p:tav>
                                        <p:tav tm="100000">
                                          <p:val>
                                            <p:strVal val="#ppt_h"/>
                                          </p:val>
                                        </p:tav>
                                      </p:tavLst>
                                    </p:anim>
                                    <p:animEffect transition="in" filter="fade">
                                      <p:cBhvr>
                                        <p:cTn id="21" dur="500"/>
                                        <p:tgtEl>
                                          <p:spTgt spid="12">
                                            <p:txEl>
                                              <p:pRg st="0" end="0"/>
                                            </p:txEl>
                                          </p:spTgt>
                                        </p:tgtEl>
                                      </p:cBhvr>
                                    </p:animEffect>
                                  </p:childTnLst>
                                </p:cTn>
                              </p:par>
                            </p:childTnLst>
                          </p:cTn>
                        </p:par>
                        <p:par>
                          <p:cTn id="22" fill="hold">
                            <p:stCondLst>
                              <p:cond delay="1500"/>
                            </p:stCondLst>
                            <p:childTnLst>
                              <p:par>
                                <p:cTn id="23" presetID="53" presetClass="entr" presetSubtype="16" fill="hold" nodeType="afterEffect">
                                  <p:stCondLst>
                                    <p:cond delay="0"/>
                                  </p:stCondLst>
                                  <p:childTnLst>
                                    <p:set>
                                      <p:cBhvr>
                                        <p:cTn id="24" dur="1" fill="hold">
                                          <p:stCondLst>
                                            <p:cond delay="0"/>
                                          </p:stCondLst>
                                        </p:cTn>
                                        <p:tgtEl>
                                          <p:spTgt spid="12">
                                            <p:txEl>
                                              <p:pRg st="1" end="1"/>
                                            </p:txEl>
                                          </p:spTgt>
                                        </p:tgtEl>
                                        <p:attrNameLst>
                                          <p:attrName>style.visibility</p:attrName>
                                        </p:attrNameLst>
                                      </p:cBhvr>
                                      <p:to>
                                        <p:strVal val="visible"/>
                                      </p:to>
                                    </p:set>
                                    <p:anim calcmode="lin" valueType="num">
                                      <p:cBhvr>
                                        <p:cTn id="25" dur="500" fill="hold"/>
                                        <p:tgtEl>
                                          <p:spTgt spid="12">
                                            <p:txEl>
                                              <p:pRg st="1" end="1"/>
                                            </p:txEl>
                                          </p:spTgt>
                                        </p:tgtEl>
                                        <p:attrNameLst>
                                          <p:attrName>ppt_w</p:attrName>
                                        </p:attrNameLst>
                                      </p:cBhvr>
                                      <p:tavLst>
                                        <p:tav tm="0">
                                          <p:val>
                                            <p:fltVal val="0"/>
                                          </p:val>
                                        </p:tav>
                                        <p:tav tm="100000">
                                          <p:val>
                                            <p:strVal val="#ppt_w"/>
                                          </p:val>
                                        </p:tav>
                                      </p:tavLst>
                                    </p:anim>
                                    <p:anim calcmode="lin" valueType="num">
                                      <p:cBhvr>
                                        <p:cTn id="26" dur="500" fill="hold"/>
                                        <p:tgtEl>
                                          <p:spTgt spid="12">
                                            <p:txEl>
                                              <p:pRg st="1" end="1"/>
                                            </p:txEl>
                                          </p:spTgt>
                                        </p:tgtEl>
                                        <p:attrNameLst>
                                          <p:attrName>ppt_h</p:attrName>
                                        </p:attrNameLst>
                                      </p:cBhvr>
                                      <p:tavLst>
                                        <p:tav tm="0">
                                          <p:val>
                                            <p:fltVal val="0"/>
                                          </p:val>
                                        </p:tav>
                                        <p:tav tm="100000">
                                          <p:val>
                                            <p:strVal val="#ppt_h"/>
                                          </p:val>
                                        </p:tav>
                                      </p:tavLst>
                                    </p:anim>
                                    <p:animEffect transition="in" filter="fade">
                                      <p:cBhvr>
                                        <p:cTn id="27" dur="500"/>
                                        <p:tgtEl>
                                          <p:spTgt spid="12">
                                            <p:txEl>
                                              <p:pRg st="1" end="1"/>
                                            </p:txEl>
                                          </p:spTgt>
                                        </p:tgtEl>
                                      </p:cBhvr>
                                    </p:animEffect>
                                  </p:childTnLst>
                                </p:cTn>
                              </p:par>
                            </p:childTnLst>
                          </p:cTn>
                        </p:par>
                        <p:par>
                          <p:cTn id="28" fill="hold">
                            <p:stCondLst>
                              <p:cond delay="2000"/>
                            </p:stCondLst>
                            <p:childTnLst>
                              <p:par>
                                <p:cTn id="29" presetID="53" presetClass="entr" presetSubtype="16" fill="hold" nodeType="afterEffect">
                                  <p:stCondLst>
                                    <p:cond delay="0"/>
                                  </p:stCondLst>
                                  <p:childTnLst>
                                    <p:set>
                                      <p:cBhvr>
                                        <p:cTn id="30" dur="1" fill="hold">
                                          <p:stCondLst>
                                            <p:cond delay="0"/>
                                          </p:stCondLst>
                                        </p:cTn>
                                        <p:tgtEl>
                                          <p:spTgt spid="12">
                                            <p:txEl>
                                              <p:pRg st="3" end="3"/>
                                            </p:txEl>
                                          </p:spTgt>
                                        </p:tgtEl>
                                        <p:attrNameLst>
                                          <p:attrName>style.visibility</p:attrName>
                                        </p:attrNameLst>
                                      </p:cBhvr>
                                      <p:to>
                                        <p:strVal val="visible"/>
                                      </p:to>
                                    </p:set>
                                    <p:anim calcmode="lin" valueType="num">
                                      <p:cBhvr>
                                        <p:cTn id="31" dur="500" fill="hold"/>
                                        <p:tgtEl>
                                          <p:spTgt spid="12">
                                            <p:txEl>
                                              <p:pRg st="3" end="3"/>
                                            </p:txEl>
                                          </p:spTgt>
                                        </p:tgtEl>
                                        <p:attrNameLst>
                                          <p:attrName>ppt_w</p:attrName>
                                        </p:attrNameLst>
                                      </p:cBhvr>
                                      <p:tavLst>
                                        <p:tav tm="0">
                                          <p:val>
                                            <p:fltVal val="0"/>
                                          </p:val>
                                        </p:tav>
                                        <p:tav tm="100000">
                                          <p:val>
                                            <p:strVal val="#ppt_w"/>
                                          </p:val>
                                        </p:tav>
                                      </p:tavLst>
                                    </p:anim>
                                    <p:anim calcmode="lin" valueType="num">
                                      <p:cBhvr>
                                        <p:cTn id="32" dur="500" fill="hold"/>
                                        <p:tgtEl>
                                          <p:spTgt spid="12">
                                            <p:txEl>
                                              <p:pRg st="3" end="3"/>
                                            </p:txEl>
                                          </p:spTgt>
                                        </p:tgtEl>
                                        <p:attrNameLst>
                                          <p:attrName>ppt_h</p:attrName>
                                        </p:attrNameLst>
                                      </p:cBhvr>
                                      <p:tavLst>
                                        <p:tav tm="0">
                                          <p:val>
                                            <p:fltVal val="0"/>
                                          </p:val>
                                        </p:tav>
                                        <p:tav tm="100000">
                                          <p:val>
                                            <p:strVal val="#ppt_h"/>
                                          </p:val>
                                        </p:tav>
                                      </p:tavLst>
                                    </p:anim>
                                    <p:animEffect transition="in" filter="fade">
                                      <p:cBhvr>
                                        <p:cTn id="33" dur="500"/>
                                        <p:tgtEl>
                                          <p:spTgt spid="1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2"/>
          <p:cNvSpPr>
            <a:spLocks noChangeArrowheads="1"/>
          </p:cNvSpPr>
          <p:nvPr/>
        </p:nvSpPr>
        <p:spPr bwMode="auto">
          <a:xfrm>
            <a:off x="581717" y="218252"/>
            <a:ext cx="8616461"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lvl="0"/>
            <a:r>
              <a:rPr lang="en-US" altLang="zh-CN" sz="2600" b="1" dirty="0">
                <a:latin typeface="Times New Roman" panose="02020603050405020304" pitchFamily="18" charset="0"/>
                <a:ea typeface="微软雅黑" panose="020B0503020204020204" pitchFamily="34" charset="-122"/>
                <a:cs typeface="Times New Roman" panose="02020603050405020304" pitchFamily="18" charset="0"/>
              </a:rPr>
              <a:t>2.Mn</a:t>
            </a:r>
            <a:r>
              <a:rPr lang="en-US" altLang="zh-CN" sz="2600" b="1" baseline="-25000" dirty="0">
                <a:latin typeface="Times New Roman" panose="02020603050405020304" pitchFamily="18" charset="0"/>
                <a:ea typeface="微软雅黑" panose="020B0503020204020204" pitchFamily="34" charset="-122"/>
                <a:cs typeface="Times New Roman" panose="02020603050405020304" pitchFamily="18" charset="0"/>
              </a:rPr>
              <a:t>x</a:t>
            </a:r>
            <a:r>
              <a:rPr lang="en-US" altLang="zh-CN" sz="2600" b="1" dirty="0">
                <a:latin typeface="Times New Roman" panose="02020603050405020304" pitchFamily="18" charset="0"/>
                <a:ea typeface="微软雅黑" panose="020B0503020204020204" pitchFamily="34" charset="-122"/>
                <a:cs typeface="Times New Roman" panose="02020603050405020304" pitchFamily="18" charset="0"/>
              </a:rPr>
              <a:t>Zn</a:t>
            </a:r>
            <a:r>
              <a:rPr lang="en-US" altLang="zh-CN" sz="2600" b="1" baseline="-25000" dirty="0">
                <a:latin typeface="Times New Roman" panose="02020603050405020304" pitchFamily="18" charset="0"/>
                <a:ea typeface="微软雅黑" panose="020B0503020204020204" pitchFamily="34" charset="-122"/>
                <a:cs typeface="Times New Roman" panose="02020603050405020304" pitchFamily="18" charset="0"/>
              </a:rPr>
              <a:t>1-x</a:t>
            </a:r>
            <a:r>
              <a:rPr lang="en-US" altLang="zh-CN" sz="2600" b="1" dirty="0">
                <a:latin typeface="Times New Roman" panose="02020603050405020304" pitchFamily="18" charset="0"/>
                <a:ea typeface="微软雅黑" panose="020B0503020204020204" pitchFamily="34" charset="-122"/>
                <a:cs typeface="Times New Roman" panose="02020603050405020304" pitchFamily="18" charset="0"/>
              </a:rPr>
              <a:t>Fe</a:t>
            </a:r>
            <a:r>
              <a:rPr lang="en-US" altLang="zh-CN" sz="2600" b="1" baseline="-25000" dirty="0">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sz="2600" b="1" dirty="0">
                <a:latin typeface="Times New Roman" panose="02020603050405020304" pitchFamily="18" charset="0"/>
                <a:ea typeface="微软雅黑" panose="020B0503020204020204" pitchFamily="34" charset="-122"/>
                <a:cs typeface="Times New Roman" panose="02020603050405020304" pitchFamily="18" charset="0"/>
              </a:rPr>
              <a:t>O</a:t>
            </a:r>
            <a:r>
              <a:rPr lang="en-US" altLang="zh-CN" sz="2600" b="1" baseline="-25000" dirty="0">
                <a:latin typeface="Times New Roman" panose="02020603050405020304" pitchFamily="18" charset="0"/>
                <a:ea typeface="微软雅黑" panose="020B0503020204020204" pitchFamily="34" charset="-122"/>
                <a:cs typeface="Times New Roman" panose="02020603050405020304" pitchFamily="18" charset="0"/>
              </a:rPr>
              <a:t>4</a:t>
            </a:r>
            <a:r>
              <a:rPr lang="en-US" altLang="zh-CN" sz="2600" b="1" dirty="0">
                <a:latin typeface="Times New Roman" panose="02020603050405020304" pitchFamily="18" charset="0"/>
                <a:ea typeface="微软雅黑" panose="020B0503020204020204" pitchFamily="34" charset="-122"/>
                <a:cs typeface="Times New Roman" panose="02020603050405020304" pitchFamily="18" charset="0"/>
              </a:rPr>
              <a:t>/β-MnO</a:t>
            </a:r>
            <a:r>
              <a:rPr lang="en-US" altLang="zh-CN" sz="2600" b="1" baseline="-25000" dirty="0">
                <a:latin typeface="Times New Roman" panose="02020603050405020304" pitchFamily="18" charset="0"/>
                <a:ea typeface="微软雅黑" panose="020B0503020204020204" pitchFamily="34" charset="-122"/>
                <a:cs typeface="Times New Roman" panose="02020603050405020304" pitchFamily="18" charset="0"/>
              </a:rPr>
              <a:t>2</a:t>
            </a:r>
            <a:r>
              <a:rPr lang="zh-CN" altLang="zh-CN" sz="2600" b="1" dirty="0">
                <a:latin typeface="微软雅黑" panose="020B0503020204020204" pitchFamily="34" charset="-122"/>
                <a:ea typeface="微软雅黑" panose="020B0503020204020204" pitchFamily="34" charset="-122"/>
                <a:cs typeface="Times New Roman" panose="02020603050405020304" pitchFamily="18" charset="0"/>
              </a:rPr>
              <a:t>复合磁性催化剂制备及特性表征</a:t>
            </a:r>
            <a:endParaRPr lang="zh-CN" altLang="en-US" sz="26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 name="TextBox 13"/>
          <p:cNvSpPr>
            <a:spLocks noChangeArrowheads="1"/>
          </p:cNvSpPr>
          <p:nvPr/>
        </p:nvSpPr>
        <p:spPr bwMode="auto">
          <a:xfrm>
            <a:off x="9689910" y="295399"/>
            <a:ext cx="197171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r">
              <a:spcBef>
                <a:spcPct val="0"/>
              </a:spcBef>
              <a:buNone/>
            </a:pPr>
            <a:r>
              <a:rPr lang="en-US" altLang="zh-CN" sz="2000" b="1" dirty="0" smtClean="0">
                <a:latin typeface="微软雅黑" panose="020B0503020204020204" pitchFamily="34" charset="-122"/>
                <a:ea typeface="微软雅黑" panose="020B0503020204020204" pitchFamily="34" charset="-122"/>
                <a:sym typeface="微软雅黑" panose="020B0503020204020204" pitchFamily="34" charset="-122"/>
              </a:rPr>
              <a:t>2.2 </a:t>
            </a:r>
            <a:r>
              <a:rPr lang="zh-CN" altLang="en-US" sz="2000" b="1" dirty="0">
                <a:latin typeface="微软雅黑" panose="020B0503020204020204" pitchFamily="34" charset="-122"/>
                <a:ea typeface="微软雅黑" panose="020B0503020204020204" pitchFamily="34" charset="-122"/>
                <a:sym typeface="微软雅黑" panose="020B0503020204020204" pitchFamily="34" charset="-122"/>
              </a:rPr>
              <a:t>单因素实验</a:t>
            </a:r>
            <a:endParaRPr lang="zh-CN" altLang="en-US" sz="2000" dirty="0">
              <a:latin typeface="微软雅黑" panose="020B0503020204020204" pitchFamily="34" charset="-122"/>
              <a:ea typeface="微软雅黑" panose="020B0503020204020204" pitchFamily="34" charset="-122"/>
            </a:endParaRPr>
          </a:p>
        </p:txBody>
      </p:sp>
      <p:grpSp>
        <p:nvGrpSpPr>
          <p:cNvPr id="4" name="Group 35"/>
          <p:cNvGrpSpPr>
            <a:grpSpLocks/>
          </p:cNvGrpSpPr>
          <p:nvPr/>
        </p:nvGrpSpPr>
        <p:grpSpPr bwMode="auto">
          <a:xfrm flipV="1">
            <a:off x="685801" y="739701"/>
            <a:ext cx="10946498" cy="117818"/>
            <a:chOff x="0" y="720"/>
            <a:chExt cx="4381" cy="12"/>
          </a:xfrm>
        </p:grpSpPr>
        <p:sp>
          <p:nvSpPr>
            <p:cNvPr id="5" name="Line 31"/>
            <p:cNvSpPr>
              <a:spLocks noChangeShapeType="1"/>
            </p:cNvSpPr>
            <p:nvPr userDrawn="1"/>
          </p:nvSpPr>
          <p:spPr bwMode="auto">
            <a:xfrm flipH="1">
              <a:off x="0" y="720"/>
              <a:ext cx="438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 name="Line 34"/>
            <p:cNvSpPr>
              <a:spLocks noChangeShapeType="1"/>
            </p:cNvSpPr>
            <p:nvPr userDrawn="1"/>
          </p:nvSpPr>
          <p:spPr bwMode="auto">
            <a:xfrm flipV="1">
              <a:off x="3480" y="731"/>
              <a:ext cx="901" cy="1"/>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7" name="Rectangle 43"/>
          <p:cNvSpPr>
            <a:spLocks noChangeArrowheads="1"/>
          </p:cNvSpPr>
          <p:nvPr/>
        </p:nvSpPr>
        <p:spPr bwMode="auto">
          <a:xfrm>
            <a:off x="152401" y="-322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矩形 7"/>
          <p:cNvSpPr/>
          <p:nvPr/>
        </p:nvSpPr>
        <p:spPr>
          <a:xfrm>
            <a:off x="394700" y="1131464"/>
            <a:ext cx="6401885" cy="2123658"/>
          </a:xfrm>
          <a:prstGeom prst="rect">
            <a:avLst/>
          </a:prstGeom>
        </p:spPr>
        <p:txBody>
          <a:bodyPr wrap="square">
            <a:spAutoFit/>
          </a:bodyPr>
          <a:lstStyle/>
          <a:p>
            <a:r>
              <a:rPr lang="zh-CN" altLang="en-US" sz="2400" dirty="0" smtClean="0">
                <a:latin typeface="Times New Roman" panose="02020603050405020304" pitchFamily="18" charset="0"/>
                <a:cs typeface="Times New Roman" panose="02020603050405020304" pitchFamily="18" charset="0"/>
              </a:rPr>
              <a:t>（</a:t>
            </a:r>
            <a:r>
              <a:rPr lang="en-US" altLang="zh-CN" sz="2400" dirty="0" smtClean="0">
                <a:latin typeface="Times New Roman" panose="02020603050405020304" pitchFamily="18" charset="0"/>
                <a:cs typeface="Times New Roman" panose="02020603050405020304" pitchFamily="18" charset="0"/>
              </a:rPr>
              <a:t>2</a:t>
            </a:r>
            <a:r>
              <a:rPr lang="zh-CN" altLang="en-US" sz="2400" dirty="0" smtClean="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MnSO</a:t>
            </a:r>
            <a:r>
              <a:rPr lang="en-US" altLang="zh-CN" sz="2400" baseline="-25000" dirty="0">
                <a:latin typeface="Times New Roman" panose="02020603050405020304" pitchFamily="18" charset="0"/>
                <a:cs typeface="Times New Roman" panose="02020603050405020304" pitchFamily="18" charset="0"/>
              </a:rPr>
              <a:t>4</a:t>
            </a:r>
            <a:r>
              <a:rPr lang="zh-CN" altLang="zh-CN" sz="2400" dirty="0">
                <a:latin typeface="Times New Roman" panose="02020603050405020304" pitchFamily="18" charset="0"/>
                <a:cs typeface="Times New Roman" panose="02020603050405020304" pitchFamily="18" charset="0"/>
              </a:rPr>
              <a:t>与</a:t>
            </a:r>
            <a:r>
              <a:rPr lang="en-US" altLang="zh-CN" sz="2400" dirty="0">
                <a:latin typeface="Times New Roman" panose="02020603050405020304" pitchFamily="18" charset="0"/>
                <a:cs typeface="Times New Roman" panose="02020603050405020304" pitchFamily="18" charset="0"/>
              </a:rPr>
              <a:t>KMnO</a:t>
            </a:r>
            <a:r>
              <a:rPr lang="en-US" altLang="zh-CN" sz="2400" baseline="-25000" dirty="0">
                <a:latin typeface="Times New Roman" panose="02020603050405020304" pitchFamily="18" charset="0"/>
                <a:cs typeface="Times New Roman" panose="02020603050405020304" pitchFamily="18" charset="0"/>
              </a:rPr>
              <a:t>4</a:t>
            </a:r>
            <a:r>
              <a:rPr lang="zh-CN" altLang="en-US" sz="2400" dirty="0">
                <a:latin typeface="Times New Roman" panose="02020603050405020304" pitchFamily="18" charset="0"/>
                <a:cs typeface="Times New Roman" panose="02020603050405020304" pitchFamily="18" charset="0"/>
              </a:rPr>
              <a:t>的不同</a:t>
            </a:r>
            <a:r>
              <a:rPr lang="zh-CN" altLang="zh-CN" sz="2400" dirty="0">
                <a:latin typeface="Times New Roman" panose="02020603050405020304" pitchFamily="18" charset="0"/>
                <a:cs typeface="Times New Roman" panose="02020603050405020304" pitchFamily="18" charset="0"/>
              </a:rPr>
              <a:t>摩尔比</a:t>
            </a:r>
            <a:endParaRPr lang="en-US" altLang="zh-CN" sz="2400" dirty="0">
              <a:latin typeface="Times New Roman" panose="02020603050405020304" pitchFamily="18" charset="0"/>
              <a:cs typeface="Times New Roman" panose="02020603050405020304" pitchFamily="18" charset="0"/>
            </a:endParaRPr>
          </a:p>
          <a:p>
            <a:pPr>
              <a:lnSpc>
                <a:spcPct val="150000"/>
              </a:lnSpc>
            </a:pPr>
            <a:endParaRPr lang="en-US" altLang="zh-CN" sz="2400" b="1" kern="100" dirty="0">
              <a:latin typeface="Times New Roman" panose="02020603050405020304" pitchFamily="18" charset="0"/>
              <a:cs typeface="Times New Roman" panose="02020603050405020304" pitchFamily="18" charset="0"/>
            </a:endParaRPr>
          </a:p>
          <a:p>
            <a:pPr>
              <a:lnSpc>
                <a:spcPct val="150000"/>
              </a:lnSpc>
            </a:pPr>
            <a:endParaRPr lang="en-US" altLang="zh-CN" sz="2400" b="1" kern="100" dirty="0" smtClean="0">
              <a:latin typeface="Times New Roman" panose="02020603050405020304" pitchFamily="18" charset="0"/>
              <a:cs typeface="Times New Roman" panose="02020603050405020304" pitchFamily="18" charset="0"/>
            </a:endParaRPr>
          </a:p>
          <a:p>
            <a:pPr>
              <a:lnSpc>
                <a:spcPct val="150000"/>
              </a:lnSpc>
            </a:pPr>
            <a:endParaRPr lang="en-US" altLang="zh-CN" sz="2400" b="1" kern="100" dirty="0" smtClean="0">
              <a:latin typeface="Times New Roman" panose="02020603050405020304" pitchFamily="18" charset="0"/>
              <a:cs typeface="Times New Roman" panose="02020603050405020304" pitchFamily="18" charset="0"/>
            </a:endParaRPr>
          </a:p>
        </p:txBody>
      </p:sp>
      <p:graphicFrame>
        <p:nvGraphicFramePr>
          <p:cNvPr id="11" name="对象 10"/>
          <p:cNvGraphicFramePr>
            <a:graphicFrameLocks noChangeAspect="1"/>
          </p:cNvGraphicFramePr>
          <p:nvPr>
            <p:extLst>
              <p:ext uri="{D42A27DB-BD31-4B8C-83A1-F6EECF244321}">
                <p14:modId xmlns:p14="http://schemas.microsoft.com/office/powerpoint/2010/main" val="2925876190"/>
              </p:ext>
            </p:extLst>
          </p:nvPr>
        </p:nvGraphicFramePr>
        <p:xfrm>
          <a:off x="337132" y="1748513"/>
          <a:ext cx="6243668" cy="4790401"/>
        </p:xfrm>
        <a:graphic>
          <a:graphicData uri="http://schemas.openxmlformats.org/presentationml/2006/ole">
            <mc:AlternateContent xmlns:mc="http://schemas.openxmlformats.org/markup-compatibility/2006">
              <mc:Choice xmlns:v="urn:schemas-microsoft-com:vml" Requires="v">
                <p:oleObj spid="_x0000_s62538" name="Graph" r:id="rId4" imgW="4276954" imgH="3023616" progId="Origin50.Graph">
                  <p:embed/>
                </p:oleObj>
              </mc:Choice>
              <mc:Fallback>
                <p:oleObj name="Graph" r:id="rId4" imgW="4276954" imgH="3023616" progId="Origin50.Graph">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l="10359" t="9706" r="12437" b="6091"/>
                      <a:stretch>
                        <a:fillRect/>
                      </a:stretch>
                    </p:blipFill>
                    <p:spPr bwMode="auto">
                      <a:xfrm>
                        <a:off x="337132" y="1748513"/>
                        <a:ext cx="6243668" cy="4790401"/>
                      </a:xfrm>
                      <a:prstGeom prst="rect">
                        <a:avLst/>
                      </a:prstGeom>
                      <a:noFill/>
                    </p:spPr>
                  </p:pic>
                </p:oleObj>
              </mc:Fallback>
            </mc:AlternateContent>
          </a:graphicData>
        </a:graphic>
      </p:graphicFrame>
      <p:sp>
        <p:nvSpPr>
          <p:cNvPr id="13" name="矩形 12"/>
          <p:cNvSpPr/>
          <p:nvPr/>
        </p:nvSpPr>
        <p:spPr>
          <a:xfrm>
            <a:off x="6716534" y="1585361"/>
            <a:ext cx="5036023" cy="3636893"/>
          </a:xfrm>
          <a:prstGeom prst="rect">
            <a:avLst/>
          </a:prstGeom>
        </p:spPr>
        <p:txBody>
          <a:bodyPr wrap="square">
            <a:spAutoFit/>
          </a:bodyPr>
          <a:lstStyle/>
          <a:p>
            <a:pPr>
              <a:lnSpc>
                <a:spcPct val="150000"/>
              </a:lnSpc>
            </a:pPr>
            <a:r>
              <a:rPr lang="en-US" altLang="zh-CN" sz="2400" dirty="0" smtClean="0">
                <a:latin typeface="Calibri" panose="020F0502020204030204" pitchFamily="34" charset="0"/>
                <a:cs typeface="Times New Roman" panose="02020603050405020304" pitchFamily="18" charset="0"/>
              </a:rPr>
              <a:t>①</a:t>
            </a:r>
            <a:r>
              <a:rPr lang="en-US" altLang="zh-CN" sz="2400" dirty="0" err="1">
                <a:latin typeface="Times New Roman" panose="02020603050405020304" pitchFamily="18" charset="0"/>
                <a:cs typeface="Times New Roman" panose="02020603050405020304" pitchFamily="18" charset="0"/>
              </a:rPr>
              <a:t>RhB</a:t>
            </a:r>
            <a:r>
              <a:rPr lang="zh-CN" altLang="en-US" sz="2400" dirty="0">
                <a:latin typeface="Times New Roman" panose="02020603050405020304" pitchFamily="18" charset="0"/>
                <a:cs typeface="Times New Roman" panose="02020603050405020304" pitchFamily="18" charset="0"/>
              </a:rPr>
              <a:t>的降解率</a:t>
            </a:r>
            <a:r>
              <a:rPr lang="zh-CN" altLang="en-US" sz="2400" dirty="0">
                <a:solidFill>
                  <a:srgbClr val="FF0000"/>
                </a:solidFill>
                <a:latin typeface="Times New Roman" panose="02020603050405020304" pitchFamily="18" charset="0"/>
                <a:cs typeface="Times New Roman" panose="02020603050405020304" pitchFamily="18" charset="0"/>
              </a:rPr>
              <a:t>先升高后降低</a:t>
            </a:r>
            <a:endParaRPr lang="en-US" altLang="zh-CN" sz="2400" dirty="0">
              <a:solidFill>
                <a:srgbClr val="FF0000"/>
              </a:solidFill>
              <a:latin typeface="Times New Roman" panose="02020603050405020304" pitchFamily="18" charset="0"/>
              <a:cs typeface="Times New Roman" panose="02020603050405020304" pitchFamily="18" charset="0"/>
            </a:endParaRPr>
          </a:p>
          <a:p>
            <a:pPr>
              <a:lnSpc>
                <a:spcPct val="150000"/>
              </a:lnSpc>
            </a:pPr>
            <a:r>
              <a:rPr lang="zh-CN" altLang="zh-CN" sz="2400" dirty="0" smtClean="0">
                <a:latin typeface="Times New Roman" panose="02020603050405020304" pitchFamily="18" charset="0"/>
                <a:cs typeface="Times New Roman" panose="02020603050405020304" pitchFamily="18" charset="0"/>
              </a:rPr>
              <a:t>②</a:t>
            </a:r>
            <a:r>
              <a:rPr lang="zh-CN" altLang="en-US" sz="2400" dirty="0" smtClean="0">
                <a:latin typeface="Times New Roman" panose="02020603050405020304" pitchFamily="18" charset="0"/>
                <a:cs typeface="Times New Roman" panose="02020603050405020304" pitchFamily="18" charset="0"/>
              </a:rPr>
              <a:t>摩尔比为</a:t>
            </a:r>
            <a:r>
              <a:rPr lang="en-US" altLang="zh-CN" sz="2400" dirty="0" smtClean="0">
                <a:solidFill>
                  <a:srgbClr val="FF0000"/>
                </a:solidFill>
                <a:latin typeface="Times New Roman" panose="02020603050405020304" pitchFamily="18" charset="0"/>
                <a:cs typeface="Times New Roman" panose="02020603050405020304" pitchFamily="18" charset="0"/>
              </a:rPr>
              <a:t>1.1</a:t>
            </a:r>
            <a:r>
              <a:rPr lang="en-US" altLang="zh-CN" sz="2400" dirty="0">
                <a:solidFill>
                  <a:srgbClr val="FF0000"/>
                </a:solidFill>
                <a:latin typeface="Times New Roman" panose="02020603050405020304" pitchFamily="18" charset="0"/>
                <a:cs typeface="Times New Roman" panose="02020603050405020304" pitchFamily="18" charset="0"/>
              </a:rPr>
              <a:t>:</a:t>
            </a:r>
            <a:r>
              <a:rPr lang="en-US" altLang="zh-CN" sz="2400" dirty="0" smtClean="0">
                <a:solidFill>
                  <a:srgbClr val="FF0000"/>
                </a:solidFill>
                <a:latin typeface="Times New Roman" panose="02020603050405020304" pitchFamily="18" charset="0"/>
                <a:cs typeface="Times New Roman" panose="02020603050405020304" pitchFamily="18" charset="0"/>
              </a:rPr>
              <a:t>1</a:t>
            </a:r>
            <a:r>
              <a:rPr lang="zh-CN" altLang="en-US" sz="2400" dirty="0" smtClean="0">
                <a:latin typeface="Times New Roman" panose="02020603050405020304" pitchFamily="18" charset="0"/>
                <a:cs typeface="Times New Roman" panose="02020603050405020304" pitchFamily="18" charset="0"/>
              </a:rPr>
              <a:t>最好</a:t>
            </a:r>
            <a:r>
              <a:rPr lang="zh-CN" altLang="en-US" sz="2400" dirty="0">
                <a:latin typeface="Times New Roman" panose="02020603050405020304" pitchFamily="18" charset="0"/>
                <a:cs typeface="Times New Roman" panose="02020603050405020304" pitchFamily="18" charset="0"/>
              </a:rPr>
              <a:t>。</a:t>
            </a:r>
            <a:endParaRPr lang="en-US" altLang="zh-CN" sz="2400" dirty="0">
              <a:latin typeface="Times New Roman" panose="02020603050405020304" pitchFamily="18" charset="0"/>
              <a:cs typeface="Times New Roman" panose="02020603050405020304" pitchFamily="18" charset="0"/>
            </a:endParaRPr>
          </a:p>
          <a:p>
            <a:pPr>
              <a:lnSpc>
                <a:spcPts val="3800"/>
              </a:lnSpc>
            </a:pPr>
            <a:r>
              <a:rPr lang="zh-CN" altLang="en-US" sz="2400" dirty="0" smtClean="0">
                <a:latin typeface="Times New Roman" panose="02020603050405020304" pitchFamily="18" charset="0"/>
                <a:cs typeface="Times New Roman" panose="02020603050405020304" pitchFamily="18" charset="0"/>
              </a:rPr>
              <a:t>     </a:t>
            </a:r>
            <a:endParaRPr lang="en-US" altLang="zh-CN" sz="2400" dirty="0" smtClean="0">
              <a:latin typeface="Times New Roman" panose="02020603050405020304" pitchFamily="18" charset="0"/>
              <a:cs typeface="Times New Roman" panose="02020603050405020304" pitchFamily="18" charset="0"/>
            </a:endParaRPr>
          </a:p>
          <a:p>
            <a:pPr>
              <a:lnSpc>
                <a:spcPts val="3800"/>
              </a:lnSpc>
            </a:pPr>
            <a:r>
              <a:rPr lang="zh-CN" altLang="en-US" sz="2400" dirty="0" smtClean="0">
                <a:latin typeface="Times New Roman" panose="02020603050405020304" pitchFamily="18" charset="0"/>
                <a:cs typeface="Times New Roman" panose="02020603050405020304" pitchFamily="18" charset="0"/>
              </a:rPr>
              <a:t>原因：</a:t>
            </a:r>
            <a:r>
              <a:rPr lang="en-US" altLang="zh-CN" sz="2400" dirty="0" smtClean="0">
                <a:latin typeface="Times New Roman" panose="02020603050405020304" pitchFamily="18" charset="0"/>
                <a:cs typeface="Times New Roman" panose="02020603050405020304" pitchFamily="18" charset="0"/>
              </a:rPr>
              <a:t>MnSO</a:t>
            </a:r>
            <a:r>
              <a:rPr lang="en-US" altLang="zh-CN" sz="2400" baseline="-25000" dirty="0" smtClean="0">
                <a:latin typeface="Times New Roman" panose="02020603050405020304" pitchFamily="18" charset="0"/>
                <a:cs typeface="Times New Roman" panose="02020603050405020304" pitchFamily="18" charset="0"/>
              </a:rPr>
              <a:t>4</a:t>
            </a:r>
            <a:r>
              <a:rPr lang="zh-CN" altLang="zh-CN" sz="2400" dirty="0">
                <a:latin typeface="Times New Roman" panose="02020603050405020304" pitchFamily="18" charset="0"/>
                <a:cs typeface="Times New Roman" panose="02020603050405020304" pitchFamily="18" charset="0"/>
              </a:rPr>
              <a:t>含量低时， </a:t>
            </a:r>
            <a:r>
              <a:rPr lang="en-US" altLang="zh-CN" sz="2400" dirty="0">
                <a:latin typeface="Times New Roman" panose="02020603050405020304" pitchFamily="18" charset="0"/>
                <a:cs typeface="Times New Roman" panose="02020603050405020304" pitchFamily="18" charset="0"/>
              </a:rPr>
              <a:t>KMnO</a:t>
            </a:r>
            <a:r>
              <a:rPr lang="en-US" altLang="zh-CN" sz="2400" baseline="-25000" dirty="0">
                <a:latin typeface="Times New Roman" panose="02020603050405020304" pitchFamily="18" charset="0"/>
                <a:cs typeface="Times New Roman" panose="02020603050405020304" pitchFamily="18" charset="0"/>
              </a:rPr>
              <a:t>4</a:t>
            </a:r>
            <a:r>
              <a:rPr lang="zh-CN" altLang="zh-CN" sz="2400" dirty="0">
                <a:latin typeface="Times New Roman" panose="02020603050405020304" pitchFamily="18" charset="0"/>
                <a:cs typeface="Times New Roman" panose="02020603050405020304" pitchFamily="18" charset="0"/>
              </a:rPr>
              <a:t>与</a:t>
            </a:r>
            <a:r>
              <a:rPr lang="en-US" altLang="zh-CN" sz="2400" dirty="0" smtClean="0">
                <a:latin typeface="Times New Roman" panose="02020603050405020304" pitchFamily="18" charset="0"/>
                <a:cs typeface="Times New Roman" panose="02020603050405020304" pitchFamily="18" charset="0"/>
              </a:rPr>
              <a:t>MnSO</a:t>
            </a:r>
            <a:r>
              <a:rPr lang="en-US" altLang="zh-CN" sz="2400" baseline="-25000" dirty="0" smtClean="0">
                <a:latin typeface="Times New Roman" panose="02020603050405020304" pitchFamily="18" charset="0"/>
                <a:cs typeface="Times New Roman" panose="02020603050405020304" pitchFamily="18" charset="0"/>
              </a:rPr>
              <a:t>4</a:t>
            </a:r>
            <a:r>
              <a:rPr lang="zh-CN" altLang="zh-CN" sz="2400" dirty="0" smtClean="0">
                <a:latin typeface="Times New Roman" panose="02020603050405020304" pitchFamily="18" charset="0"/>
                <a:cs typeface="Times New Roman" panose="02020603050405020304" pitchFamily="18" charset="0"/>
              </a:rPr>
              <a:t>生成</a:t>
            </a:r>
            <a:r>
              <a:rPr lang="zh-CN" altLang="zh-CN" sz="2400" dirty="0">
                <a:latin typeface="Times New Roman" panose="02020603050405020304" pitchFamily="18" charset="0"/>
                <a:cs typeface="Times New Roman" panose="02020603050405020304" pitchFamily="18" charset="0"/>
              </a:rPr>
              <a:t>的</a:t>
            </a:r>
            <a:r>
              <a:rPr lang="en-US" altLang="zh-CN" sz="2400" dirty="0" smtClean="0">
                <a:latin typeface="Times New Roman" panose="02020603050405020304" pitchFamily="18" charset="0"/>
                <a:cs typeface="Times New Roman" panose="02020603050405020304" pitchFamily="18" charset="0"/>
              </a:rPr>
              <a:t>M</a:t>
            </a:r>
            <a:r>
              <a:rPr lang="zh-CN" altLang="zh-CN" sz="2400" dirty="0" smtClean="0">
                <a:latin typeface="Times New Roman" panose="02020603050405020304" pitchFamily="18" charset="0"/>
                <a:cs typeface="Times New Roman" panose="02020603050405020304" pitchFamily="18" charset="0"/>
              </a:rPr>
              <a:t>结晶度</a:t>
            </a:r>
            <a:r>
              <a:rPr lang="zh-CN" altLang="zh-CN" sz="2400" dirty="0">
                <a:latin typeface="Times New Roman" panose="02020603050405020304" pitchFamily="18" charset="0"/>
                <a:cs typeface="Times New Roman" panose="02020603050405020304" pitchFamily="18" charset="0"/>
              </a:rPr>
              <a:t>不高</a:t>
            </a:r>
            <a:r>
              <a:rPr lang="zh-CN" altLang="en-US" sz="2400" dirty="0" smtClean="0">
                <a:latin typeface="Times New Roman" panose="02020603050405020304" pitchFamily="18" charset="0"/>
                <a:cs typeface="Times New Roman" panose="02020603050405020304" pitchFamily="18" charset="0"/>
              </a:rPr>
              <a:t>；</a:t>
            </a:r>
            <a:r>
              <a:rPr lang="en-US" altLang="zh-CN" sz="2400" dirty="0" smtClean="0">
                <a:latin typeface="Times New Roman" panose="02020603050405020304" pitchFamily="18" charset="0"/>
                <a:cs typeface="Times New Roman" panose="02020603050405020304" pitchFamily="18" charset="0"/>
              </a:rPr>
              <a:t>MnSO</a:t>
            </a:r>
            <a:r>
              <a:rPr lang="en-US" altLang="zh-CN" sz="2400" baseline="-25000" dirty="0" smtClean="0">
                <a:latin typeface="Times New Roman" panose="02020603050405020304" pitchFamily="18" charset="0"/>
                <a:cs typeface="Times New Roman" panose="02020603050405020304" pitchFamily="18" charset="0"/>
              </a:rPr>
              <a:t>4</a:t>
            </a:r>
            <a:r>
              <a:rPr lang="zh-CN" altLang="zh-CN" sz="2400" dirty="0">
                <a:latin typeface="Times New Roman" panose="02020603050405020304" pitchFamily="18" charset="0"/>
                <a:cs typeface="Times New Roman" panose="02020603050405020304" pitchFamily="18" charset="0"/>
              </a:rPr>
              <a:t>含量</a:t>
            </a:r>
            <a:r>
              <a:rPr lang="zh-CN" altLang="en-US" sz="2400" dirty="0">
                <a:latin typeface="Times New Roman" panose="02020603050405020304" pitchFamily="18" charset="0"/>
                <a:cs typeface="Times New Roman" panose="02020603050405020304" pitchFamily="18" charset="0"/>
              </a:rPr>
              <a:t>过高</a:t>
            </a:r>
            <a:r>
              <a:rPr lang="zh-CN" altLang="zh-CN" sz="2400" dirty="0">
                <a:latin typeface="Times New Roman" panose="02020603050405020304" pitchFamily="18" charset="0"/>
                <a:cs typeface="Times New Roman" panose="02020603050405020304" pitchFamily="18" charset="0"/>
              </a:rPr>
              <a:t>时，</a:t>
            </a:r>
            <a:r>
              <a:rPr lang="en-US" altLang="zh-CN" sz="2400" dirty="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M-Z/M</a:t>
            </a:r>
            <a:r>
              <a:rPr lang="zh-CN" altLang="zh-CN" sz="2400" dirty="0" smtClean="0">
                <a:latin typeface="Times New Roman" panose="02020603050405020304" pitchFamily="18" charset="0"/>
                <a:cs typeface="Times New Roman" panose="02020603050405020304" pitchFamily="18" charset="0"/>
              </a:rPr>
              <a:t>的</a:t>
            </a:r>
            <a:r>
              <a:rPr lang="zh-CN" altLang="zh-CN" sz="2400" dirty="0">
                <a:latin typeface="Times New Roman" panose="02020603050405020304" pitchFamily="18" charset="0"/>
                <a:cs typeface="Times New Roman" panose="02020603050405020304" pitchFamily="18" charset="0"/>
              </a:rPr>
              <a:t>比表面积</a:t>
            </a:r>
            <a:r>
              <a:rPr lang="zh-CN" altLang="en-US" sz="2400" dirty="0">
                <a:latin typeface="Times New Roman" panose="02020603050405020304" pitchFamily="18" charset="0"/>
                <a:cs typeface="Times New Roman" panose="02020603050405020304" pitchFamily="18" charset="0"/>
              </a:rPr>
              <a:t>减小，</a:t>
            </a:r>
            <a:r>
              <a:rPr lang="zh-CN" altLang="zh-CN" sz="2400" dirty="0">
                <a:latin typeface="Times New Roman" panose="02020603050405020304" pitchFamily="18" charset="0"/>
                <a:cs typeface="Times New Roman" panose="02020603050405020304" pitchFamily="18" charset="0"/>
              </a:rPr>
              <a:t>对</a:t>
            </a:r>
            <a:r>
              <a:rPr lang="en-US" altLang="zh-CN" sz="2400" dirty="0" err="1">
                <a:latin typeface="Times New Roman" panose="02020603050405020304" pitchFamily="18" charset="0"/>
                <a:cs typeface="Times New Roman" panose="02020603050405020304" pitchFamily="18" charset="0"/>
              </a:rPr>
              <a:t>RhB</a:t>
            </a:r>
            <a:r>
              <a:rPr lang="zh-CN" altLang="zh-CN" sz="2400" dirty="0">
                <a:latin typeface="Times New Roman" panose="02020603050405020304" pitchFamily="18" charset="0"/>
                <a:cs typeface="Times New Roman" panose="02020603050405020304" pitchFamily="18" charset="0"/>
              </a:rPr>
              <a:t>的吸附减弱</a:t>
            </a:r>
            <a:r>
              <a:rPr lang="zh-CN" altLang="en-US" sz="2400" dirty="0">
                <a:latin typeface="Times New Roman" panose="02020603050405020304" pitchFamily="18" charset="0"/>
                <a:cs typeface="Times New Roman" panose="02020603050405020304" pitchFamily="18" charset="0"/>
              </a:rPr>
              <a:t>。</a:t>
            </a:r>
            <a:endParaRPr lang="en-US" altLang="zh-CN" sz="2400" dirty="0">
              <a:latin typeface="Times New Roman" panose="02020603050405020304" pitchFamily="18" charset="0"/>
              <a:cs typeface="Times New Roman" panose="02020603050405020304" pitchFamily="18" charset="0"/>
            </a:endParaRPr>
          </a:p>
        </p:txBody>
      </p:sp>
      <p:sp>
        <p:nvSpPr>
          <p:cNvPr id="9" name="页脚占位符 8"/>
          <p:cNvSpPr>
            <a:spLocks noGrp="1"/>
          </p:cNvSpPr>
          <p:nvPr>
            <p:ph type="ftr" sz="quarter" idx="11"/>
          </p:nvPr>
        </p:nvSpPr>
        <p:spPr/>
        <p:txBody>
          <a:bodyPr/>
          <a:lstStyle/>
          <a:p>
            <a:pPr>
              <a:defRPr/>
            </a:pPr>
            <a:r>
              <a:rPr lang="en-US" altLang="zh-CN" dirty="0" smtClean="0"/>
              <a:t>9</a:t>
            </a:r>
            <a:endParaRPr lang="zh-CN" altLang="en-US" dirty="0"/>
          </a:p>
        </p:txBody>
      </p:sp>
    </p:spTree>
    <p:extLst>
      <p:ext uri="{BB962C8B-B14F-4D97-AF65-F5344CB8AC3E}">
        <p14:creationId xmlns:p14="http://schemas.microsoft.com/office/powerpoint/2010/main" val="26308702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p:cTn id="7" dur="500" fill="hold"/>
                                        <p:tgtEl>
                                          <p:spTgt spid="8">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8">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8">
                                            <p:txEl>
                                              <p:pRg st="0" end="0"/>
                                            </p:txEl>
                                          </p:spTgt>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p:cTn id="13" dur="500" fill="hold"/>
                                        <p:tgtEl>
                                          <p:spTgt spid="11"/>
                                        </p:tgtEl>
                                        <p:attrNameLst>
                                          <p:attrName>ppt_w</p:attrName>
                                        </p:attrNameLst>
                                      </p:cBhvr>
                                      <p:tavLst>
                                        <p:tav tm="0">
                                          <p:val>
                                            <p:fltVal val="0"/>
                                          </p:val>
                                        </p:tav>
                                        <p:tav tm="100000">
                                          <p:val>
                                            <p:strVal val="#ppt_w"/>
                                          </p:val>
                                        </p:tav>
                                      </p:tavLst>
                                    </p:anim>
                                    <p:anim calcmode="lin" valueType="num">
                                      <p:cBhvr>
                                        <p:cTn id="14" dur="500" fill="hold"/>
                                        <p:tgtEl>
                                          <p:spTgt spid="11"/>
                                        </p:tgtEl>
                                        <p:attrNameLst>
                                          <p:attrName>ppt_h</p:attrName>
                                        </p:attrNameLst>
                                      </p:cBhvr>
                                      <p:tavLst>
                                        <p:tav tm="0">
                                          <p:val>
                                            <p:fltVal val="0"/>
                                          </p:val>
                                        </p:tav>
                                        <p:tav tm="100000">
                                          <p:val>
                                            <p:strVal val="#ppt_h"/>
                                          </p:val>
                                        </p:tav>
                                      </p:tavLst>
                                    </p:anim>
                                    <p:animEffect transition="in" filter="fade">
                                      <p:cBhvr>
                                        <p:cTn id="15" dur="500"/>
                                        <p:tgtEl>
                                          <p:spTgt spid="11"/>
                                        </p:tgtEl>
                                      </p:cBhvr>
                                    </p:animEffect>
                                  </p:childTnLst>
                                </p:cTn>
                              </p:par>
                            </p:childTnLst>
                          </p:cTn>
                        </p:par>
                        <p:par>
                          <p:cTn id="16" fill="hold">
                            <p:stCondLst>
                              <p:cond delay="1000"/>
                            </p:stCondLst>
                            <p:childTnLst>
                              <p:par>
                                <p:cTn id="17" presetID="53" presetClass="entr" presetSubtype="16" fill="hold" nodeType="afterEffect">
                                  <p:stCondLst>
                                    <p:cond delay="0"/>
                                  </p:stCondLst>
                                  <p:childTnLst>
                                    <p:set>
                                      <p:cBhvr>
                                        <p:cTn id="18" dur="1" fill="hold">
                                          <p:stCondLst>
                                            <p:cond delay="0"/>
                                          </p:stCondLst>
                                        </p:cTn>
                                        <p:tgtEl>
                                          <p:spTgt spid="13">
                                            <p:txEl>
                                              <p:pRg st="0" end="0"/>
                                            </p:txEl>
                                          </p:spTgt>
                                        </p:tgtEl>
                                        <p:attrNameLst>
                                          <p:attrName>style.visibility</p:attrName>
                                        </p:attrNameLst>
                                      </p:cBhvr>
                                      <p:to>
                                        <p:strVal val="visible"/>
                                      </p:to>
                                    </p:set>
                                    <p:anim calcmode="lin" valueType="num">
                                      <p:cBhvr>
                                        <p:cTn id="19" dur="500" fill="hold"/>
                                        <p:tgtEl>
                                          <p:spTgt spid="13">
                                            <p:txEl>
                                              <p:pRg st="0" end="0"/>
                                            </p:txEl>
                                          </p:spTgt>
                                        </p:tgtEl>
                                        <p:attrNameLst>
                                          <p:attrName>ppt_w</p:attrName>
                                        </p:attrNameLst>
                                      </p:cBhvr>
                                      <p:tavLst>
                                        <p:tav tm="0">
                                          <p:val>
                                            <p:fltVal val="0"/>
                                          </p:val>
                                        </p:tav>
                                        <p:tav tm="100000">
                                          <p:val>
                                            <p:strVal val="#ppt_w"/>
                                          </p:val>
                                        </p:tav>
                                      </p:tavLst>
                                    </p:anim>
                                    <p:anim calcmode="lin" valueType="num">
                                      <p:cBhvr>
                                        <p:cTn id="20" dur="500" fill="hold"/>
                                        <p:tgtEl>
                                          <p:spTgt spid="13">
                                            <p:txEl>
                                              <p:pRg st="0" end="0"/>
                                            </p:txEl>
                                          </p:spTgt>
                                        </p:tgtEl>
                                        <p:attrNameLst>
                                          <p:attrName>ppt_h</p:attrName>
                                        </p:attrNameLst>
                                      </p:cBhvr>
                                      <p:tavLst>
                                        <p:tav tm="0">
                                          <p:val>
                                            <p:fltVal val="0"/>
                                          </p:val>
                                        </p:tav>
                                        <p:tav tm="100000">
                                          <p:val>
                                            <p:strVal val="#ppt_h"/>
                                          </p:val>
                                        </p:tav>
                                      </p:tavLst>
                                    </p:anim>
                                    <p:animEffect transition="in" filter="fade">
                                      <p:cBhvr>
                                        <p:cTn id="21" dur="500"/>
                                        <p:tgtEl>
                                          <p:spTgt spid="13">
                                            <p:txEl>
                                              <p:pRg st="0" end="0"/>
                                            </p:txEl>
                                          </p:spTgt>
                                        </p:tgtEl>
                                      </p:cBhvr>
                                    </p:animEffect>
                                  </p:childTnLst>
                                </p:cTn>
                              </p:par>
                            </p:childTnLst>
                          </p:cTn>
                        </p:par>
                        <p:par>
                          <p:cTn id="22" fill="hold">
                            <p:stCondLst>
                              <p:cond delay="1500"/>
                            </p:stCondLst>
                            <p:childTnLst>
                              <p:par>
                                <p:cTn id="23" presetID="53" presetClass="entr" presetSubtype="16" fill="hold" nodeType="afterEffect">
                                  <p:stCondLst>
                                    <p:cond delay="0"/>
                                  </p:stCondLst>
                                  <p:childTnLst>
                                    <p:set>
                                      <p:cBhvr>
                                        <p:cTn id="24" dur="1" fill="hold">
                                          <p:stCondLst>
                                            <p:cond delay="0"/>
                                          </p:stCondLst>
                                        </p:cTn>
                                        <p:tgtEl>
                                          <p:spTgt spid="13">
                                            <p:txEl>
                                              <p:pRg st="1" end="1"/>
                                            </p:txEl>
                                          </p:spTgt>
                                        </p:tgtEl>
                                        <p:attrNameLst>
                                          <p:attrName>style.visibility</p:attrName>
                                        </p:attrNameLst>
                                      </p:cBhvr>
                                      <p:to>
                                        <p:strVal val="visible"/>
                                      </p:to>
                                    </p:set>
                                    <p:anim calcmode="lin" valueType="num">
                                      <p:cBhvr>
                                        <p:cTn id="25" dur="500" fill="hold"/>
                                        <p:tgtEl>
                                          <p:spTgt spid="13">
                                            <p:txEl>
                                              <p:pRg st="1" end="1"/>
                                            </p:txEl>
                                          </p:spTgt>
                                        </p:tgtEl>
                                        <p:attrNameLst>
                                          <p:attrName>ppt_w</p:attrName>
                                        </p:attrNameLst>
                                      </p:cBhvr>
                                      <p:tavLst>
                                        <p:tav tm="0">
                                          <p:val>
                                            <p:fltVal val="0"/>
                                          </p:val>
                                        </p:tav>
                                        <p:tav tm="100000">
                                          <p:val>
                                            <p:strVal val="#ppt_w"/>
                                          </p:val>
                                        </p:tav>
                                      </p:tavLst>
                                    </p:anim>
                                    <p:anim calcmode="lin" valueType="num">
                                      <p:cBhvr>
                                        <p:cTn id="26" dur="500" fill="hold"/>
                                        <p:tgtEl>
                                          <p:spTgt spid="13">
                                            <p:txEl>
                                              <p:pRg st="1" end="1"/>
                                            </p:txEl>
                                          </p:spTgt>
                                        </p:tgtEl>
                                        <p:attrNameLst>
                                          <p:attrName>ppt_h</p:attrName>
                                        </p:attrNameLst>
                                      </p:cBhvr>
                                      <p:tavLst>
                                        <p:tav tm="0">
                                          <p:val>
                                            <p:fltVal val="0"/>
                                          </p:val>
                                        </p:tav>
                                        <p:tav tm="100000">
                                          <p:val>
                                            <p:strVal val="#ppt_h"/>
                                          </p:val>
                                        </p:tav>
                                      </p:tavLst>
                                    </p:anim>
                                    <p:animEffect transition="in" filter="fade">
                                      <p:cBhvr>
                                        <p:cTn id="27" dur="500"/>
                                        <p:tgtEl>
                                          <p:spTgt spid="13">
                                            <p:txEl>
                                              <p:pRg st="1" end="1"/>
                                            </p:txEl>
                                          </p:spTgt>
                                        </p:tgtEl>
                                      </p:cBhvr>
                                    </p:animEffect>
                                  </p:childTnLst>
                                </p:cTn>
                              </p:par>
                            </p:childTnLst>
                          </p:cTn>
                        </p:par>
                        <p:par>
                          <p:cTn id="28" fill="hold">
                            <p:stCondLst>
                              <p:cond delay="2000"/>
                            </p:stCondLst>
                            <p:childTnLst>
                              <p:par>
                                <p:cTn id="29" presetID="53" presetClass="entr" presetSubtype="16" fill="hold" nodeType="afterEffect">
                                  <p:stCondLst>
                                    <p:cond delay="0"/>
                                  </p:stCondLst>
                                  <p:childTnLst>
                                    <p:set>
                                      <p:cBhvr>
                                        <p:cTn id="30" dur="1" fill="hold">
                                          <p:stCondLst>
                                            <p:cond delay="0"/>
                                          </p:stCondLst>
                                        </p:cTn>
                                        <p:tgtEl>
                                          <p:spTgt spid="13">
                                            <p:txEl>
                                              <p:pRg st="2" end="2"/>
                                            </p:txEl>
                                          </p:spTgt>
                                        </p:tgtEl>
                                        <p:attrNameLst>
                                          <p:attrName>style.visibility</p:attrName>
                                        </p:attrNameLst>
                                      </p:cBhvr>
                                      <p:to>
                                        <p:strVal val="visible"/>
                                      </p:to>
                                    </p:set>
                                    <p:anim calcmode="lin" valueType="num">
                                      <p:cBhvr>
                                        <p:cTn id="31" dur="500" fill="hold"/>
                                        <p:tgtEl>
                                          <p:spTgt spid="13">
                                            <p:txEl>
                                              <p:pRg st="2" end="2"/>
                                            </p:txEl>
                                          </p:spTgt>
                                        </p:tgtEl>
                                        <p:attrNameLst>
                                          <p:attrName>ppt_w</p:attrName>
                                        </p:attrNameLst>
                                      </p:cBhvr>
                                      <p:tavLst>
                                        <p:tav tm="0">
                                          <p:val>
                                            <p:fltVal val="0"/>
                                          </p:val>
                                        </p:tav>
                                        <p:tav tm="100000">
                                          <p:val>
                                            <p:strVal val="#ppt_w"/>
                                          </p:val>
                                        </p:tav>
                                      </p:tavLst>
                                    </p:anim>
                                    <p:anim calcmode="lin" valueType="num">
                                      <p:cBhvr>
                                        <p:cTn id="32" dur="500" fill="hold"/>
                                        <p:tgtEl>
                                          <p:spTgt spid="13">
                                            <p:txEl>
                                              <p:pRg st="2" end="2"/>
                                            </p:txEl>
                                          </p:spTgt>
                                        </p:tgtEl>
                                        <p:attrNameLst>
                                          <p:attrName>ppt_h</p:attrName>
                                        </p:attrNameLst>
                                      </p:cBhvr>
                                      <p:tavLst>
                                        <p:tav tm="0">
                                          <p:val>
                                            <p:fltVal val="0"/>
                                          </p:val>
                                        </p:tav>
                                        <p:tav tm="100000">
                                          <p:val>
                                            <p:strVal val="#ppt_h"/>
                                          </p:val>
                                        </p:tav>
                                      </p:tavLst>
                                    </p:anim>
                                    <p:animEffect transition="in" filter="fade">
                                      <p:cBhvr>
                                        <p:cTn id="33" dur="500"/>
                                        <p:tgtEl>
                                          <p:spTgt spid="13">
                                            <p:txEl>
                                              <p:pRg st="2" end="2"/>
                                            </p:txEl>
                                          </p:spTgt>
                                        </p:tgtEl>
                                      </p:cBhvr>
                                    </p:animEffect>
                                  </p:childTnLst>
                                </p:cTn>
                              </p:par>
                            </p:childTnLst>
                          </p:cTn>
                        </p:par>
                        <p:par>
                          <p:cTn id="34" fill="hold">
                            <p:stCondLst>
                              <p:cond delay="2500"/>
                            </p:stCondLst>
                            <p:childTnLst>
                              <p:par>
                                <p:cTn id="35" presetID="53" presetClass="entr" presetSubtype="16" fill="hold" nodeType="afterEffect">
                                  <p:stCondLst>
                                    <p:cond delay="0"/>
                                  </p:stCondLst>
                                  <p:childTnLst>
                                    <p:set>
                                      <p:cBhvr>
                                        <p:cTn id="36" dur="1" fill="hold">
                                          <p:stCondLst>
                                            <p:cond delay="0"/>
                                          </p:stCondLst>
                                        </p:cTn>
                                        <p:tgtEl>
                                          <p:spTgt spid="13">
                                            <p:txEl>
                                              <p:pRg st="3" end="3"/>
                                            </p:txEl>
                                          </p:spTgt>
                                        </p:tgtEl>
                                        <p:attrNameLst>
                                          <p:attrName>style.visibility</p:attrName>
                                        </p:attrNameLst>
                                      </p:cBhvr>
                                      <p:to>
                                        <p:strVal val="visible"/>
                                      </p:to>
                                    </p:set>
                                    <p:anim calcmode="lin" valueType="num">
                                      <p:cBhvr>
                                        <p:cTn id="37" dur="500" fill="hold"/>
                                        <p:tgtEl>
                                          <p:spTgt spid="13">
                                            <p:txEl>
                                              <p:pRg st="3" end="3"/>
                                            </p:txEl>
                                          </p:spTgt>
                                        </p:tgtEl>
                                        <p:attrNameLst>
                                          <p:attrName>ppt_w</p:attrName>
                                        </p:attrNameLst>
                                      </p:cBhvr>
                                      <p:tavLst>
                                        <p:tav tm="0">
                                          <p:val>
                                            <p:fltVal val="0"/>
                                          </p:val>
                                        </p:tav>
                                        <p:tav tm="100000">
                                          <p:val>
                                            <p:strVal val="#ppt_w"/>
                                          </p:val>
                                        </p:tav>
                                      </p:tavLst>
                                    </p:anim>
                                    <p:anim calcmode="lin" valueType="num">
                                      <p:cBhvr>
                                        <p:cTn id="38" dur="500" fill="hold"/>
                                        <p:tgtEl>
                                          <p:spTgt spid="13">
                                            <p:txEl>
                                              <p:pRg st="3" end="3"/>
                                            </p:txEl>
                                          </p:spTgt>
                                        </p:tgtEl>
                                        <p:attrNameLst>
                                          <p:attrName>ppt_h</p:attrName>
                                        </p:attrNameLst>
                                      </p:cBhvr>
                                      <p:tavLst>
                                        <p:tav tm="0">
                                          <p:val>
                                            <p:fltVal val="0"/>
                                          </p:val>
                                        </p:tav>
                                        <p:tav tm="100000">
                                          <p:val>
                                            <p:strVal val="#ppt_h"/>
                                          </p:val>
                                        </p:tav>
                                      </p:tavLst>
                                    </p:anim>
                                    <p:animEffect transition="in" filter="fade">
                                      <p:cBhvr>
                                        <p:cTn id="39" dur="500"/>
                                        <p:tgtEl>
                                          <p:spTgt spid="1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2"/>
          <p:cNvSpPr>
            <a:spLocks noChangeArrowheads="1"/>
          </p:cNvSpPr>
          <p:nvPr/>
        </p:nvSpPr>
        <p:spPr bwMode="auto">
          <a:xfrm>
            <a:off x="581717" y="218252"/>
            <a:ext cx="8616461"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lvl="0"/>
            <a:r>
              <a:rPr lang="en-US" altLang="zh-CN" sz="2600" b="1" dirty="0">
                <a:latin typeface="Times New Roman" panose="02020603050405020304" pitchFamily="18" charset="0"/>
                <a:ea typeface="微软雅黑" panose="020B0503020204020204" pitchFamily="34" charset="-122"/>
                <a:cs typeface="Times New Roman" panose="02020603050405020304" pitchFamily="18" charset="0"/>
              </a:rPr>
              <a:t>2.Mn</a:t>
            </a:r>
            <a:r>
              <a:rPr lang="en-US" altLang="zh-CN" sz="2600" b="1" baseline="-25000" dirty="0">
                <a:latin typeface="Times New Roman" panose="02020603050405020304" pitchFamily="18" charset="0"/>
                <a:ea typeface="微软雅黑" panose="020B0503020204020204" pitchFamily="34" charset="-122"/>
                <a:cs typeface="Times New Roman" panose="02020603050405020304" pitchFamily="18" charset="0"/>
              </a:rPr>
              <a:t>x</a:t>
            </a:r>
            <a:r>
              <a:rPr lang="en-US" altLang="zh-CN" sz="2600" b="1" dirty="0">
                <a:latin typeface="Times New Roman" panose="02020603050405020304" pitchFamily="18" charset="0"/>
                <a:ea typeface="微软雅黑" panose="020B0503020204020204" pitchFamily="34" charset="-122"/>
                <a:cs typeface="Times New Roman" panose="02020603050405020304" pitchFamily="18" charset="0"/>
              </a:rPr>
              <a:t>Zn</a:t>
            </a:r>
            <a:r>
              <a:rPr lang="en-US" altLang="zh-CN" sz="2600" b="1" baseline="-25000" dirty="0">
                <a:latin typeface="Times New Roman" panose="02020603050405020304" pitchFamily="18" charset="0"/>
                <a:ea typeface="微软雅黑" panose="020B0503020204020204" pitchFamily="34" charset="-122"/>
                <a:cs typeface="Times New Roman" panose="02020603050405020304" pitchFamily="18" charset="0"/>
              </a:rPr>
              <a:t>1-x</a:t>
            </a:r>
            <a:r>
              <a:rPr lang="en-US" altLang="zh-CN" sz="2600" b="1" dirty="0">
                <a:latin typeface="Times New Roman" panose="02020603050405020304" pitchFamily="18" charset="0"/>
                <a:ea typeface="微软雅黑" panose="020B0503020204020204" pitchFamily="34" charset="-122"/>
                <a:cs typeface="Times New Roman" panose="02020603050405020304" pitchFamily="18" charset="0"/>
              </a:rPr>
              <a:t>Fe</a:t>
            </a:r>
            <a:r>
              <a:rPr lang="en-US" altLang="zh-CN" sz="2600" b="1" baseline="-25000" dirty="0">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sz="2600" b="1" dirty="0">
                <a:latin typeface="Times New Roman" panose="02020603050405020304" pitchFamily="18" charset="0"/>
                <a:ea typeface="微软雅黑" panose="020B0503020204020204" pitchFamily="34" charset="-122"/>
                <a:cs typeface="Times New Roman" panose="02020603050405020304" pitchFamily="18" charset="0"/>
              </a:rPr>
              <a:t>O</a:t>
            </a:r>
            <a:r>
              <a:rPr lang="en-US" altLang="zh-CN" sz="2600" b="1" baseline="-25000" dirty="0">
                <a:latin typeface="Times New Roman" panose="02020603050405020304" pitchFamily="18" charset="0"/>
                <a:ea typeface="微软雅黑" panose="020B0503020204020204" pitchFamily="34" charset="-122"/>
                <a:cs typeface="Times New Roman" panose="02020603050405020304" pitchFamily="18" charset="0"/>
              </a:rPr>
              <a:t>4</a:t>
            </a:r>
            <a:r>
              <a:rPr lang="en-US" altLang="zh-CN" sz="2600" b="1" dirty="0">
                <a:latin typeface="Times New Roman" panose="02020603050405020304" pitchFamily="18" charset="0"/>
                <a:ea typeface="微软雅黑" panose="020B0503020204020204" pitchFamily="34" charset="-122"/>
                <a:cs typeface="Times New Roman" panose="02020603050405020304" pitchFamily="18" charset="0"/>
              </a:rPr>
              <a:t>/β-MnO</a:t>
            </a:r>
            <a:r>
              <a:rPr lang="en-US" altLang="zh-CN" sz="2600" b="1" baseline="-25000" dirty="0">
                <a:latin typeface="Times New Roman" panose="02020603050405020304" pitchFamily="18" charset="0"/>
                <a:ea typeface="微软雅黑" panose="020B0503020204020204" pitchFamily="34" charset="-122"/>
                <a:cs typeface="Times New Roman" panose="02020603050405020304" pitchFamily="18" charset="0"/>
              </a:rPr>
              <a:t>2</a:t>
            </a:r>
            <a:r>
              <a:rPr lang="zh-CN" altLang="zh-CN" sz="2600" b="1" dirty="0">
                <a:latin typeface="微软雅黑" panose="020B0503020204020204" pitchFamily="34" charset="-122"/>
                <a:ea typeface="微软雅黑" panose="020B0503020204020204" pitchFamily="34" charset="-122"/>
                <a:cs typeface="Times New Roman" panose="02020603050405020304" pitchFamily="18" charset="0"/>
              </a:rPr>
              <a:t>复合磁性催化剂制备及特性表征</a:t>
            </a:r>
            <a:endParaRPr lang="zh-CN" altLang="en-US" sz="26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 name="TextBox 13"/>
          <p:cNvSpPr>
            <a:spLocks noChangeArrowheads="1"/>
          </p:cNvSpPr>
          <p:nvPr/>
        </p:nvSpPr>
        <p:spPr bwMode="auto">
          <a:xfrm>
            <a:off x="9689910" y="295399"/>
            <a:ext cx="197171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r">
              <a:spcBef>
                <a:spcPct val="0"/>
              </a:spcBef>
              <a:buNone/>
            </a:pPr>
            <a:r>
              <a:rPr lang="en-US" altLang="zh-CN" sz="2000" b="1" dirty="0" smtClean="0">
                <a:latin typeface="微软雅黑" panose="020B0503020204020204" pitchFamily="34" charset="-122"/>
                <a:ea typeface="微软雅黑" panose="020B0503020204020204" pitchFamily="34" charset="-122"/>
                <a:sym typeface="微软雅黑" panose="020B0503020204020204" pitchFamily="34" charset="-122"/>
              </a:rPr>
              <a:t>2.2 </a:t>
            </a:r>
            <a:r>
              <a:rPr lang="zh-CN" altLang="en-US" sz="2000" b="1" dirty="0" smtClean="0">
                <a:latin typeface="微软雅黑" panose="020B0503020204020204" pitchFamily="34" charset="-122"/>
                <a:ea typeface="微软雅黑" panose="020B0503020204020204" pitchFamily="34" charset="-122"/>
                <a:sym typeface="微软雅黑" panose="020B0503020204020204" pitchFamily="34" charset="-122"/>
              </a:rPr>
              <a:t>单因素实验</a:t>
            </a:r>
            <a:endParaRPr lang="zh-CN" altLang="en-US" sz="2000" dirty="0">
              <a:latin typeface="微软雅黑" panose="020B0503020204020204" pitchFamily="34" charset="-122"/>
              <a:ea typeface="微软雅黑" panose="020B0503020204020204" pitchFamily="34" charset="-122"/>
            </a:endParaRPr>
          </a:p>
        </p:txBody>
      </p:sp>
      <p:grpSp>
        <p:nvGrpSpPr>
          <p:cNvPr id="4" name="Group 35"/>
          <p:cNvGrpSpPr>
            <a:grpSpLocks/>
          </p:cNvGrpSpPr>
          <p:nvPr/>
        </p:nvGrpSpPr>
        <p:grpSpPr bwMode="auto">
          <a:xfrm flipV="1">
            <a:off x="685801" y="739701"/>
            <a:ext cx="10946498" cy="117818"/>
            <a:chOff x="0" y="720"/>
            <a:chExt cx="4381" cy="12"/>
          </a:xfrm>
        </p:grpSpPr>
        <p:sp>
          <p:nvSpPr>
            <p:cNvPr id="5" name="Line 31"/>
            <p:cNvSpPr>
              <a:spLocks noChangeShapeType="1"/>
            </p:cNvSpPr>
            <p:nvPr userDrawn="1"/>
          </p:nvSpPr>
          <p:spPr bwMode="auto">
            <a:xfrm flipH="1">
              <a:off x="0" y="720"/>
              <a:ext cx="438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 name="Line 34"/>
            <p:cNvSpPr>
              <a:spLocks noChangeShapeType="1"/>
            </p:cNvSpPr>
            <p:nvPr userDrawn="1"/>
          </p:nvSpPr>
          <p:spPr bwMode="auto">
            <a:xfrm flipV="1">
              <a:off x="3480" y="731"/>
              <a:ext cx="901" cy="1"/>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7" name="Rectangle 43"/>
          <p:cNvSpPr>
            <a:spLocks noChangeArrowheads="1"/>
          </p:cNvSpPr>
          <p:nvPr/>
        </p:nvSpPr>
        <p:spPr bwMode="auto">
          <a:xfrm>
            <a:off x="152401" y="-322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矩形 7"/>
          <p:cNvSpPr/>
          <p:nvPr/>
        </p:nvSpPr>
        <p:spPr>
          <a:xfrm>
            <a:off x="394700" y="1131464"/>
            <a:ext cx="6401885" cy="2123658"/>
          </a:xfrm>
          <a:prstGeom prst="rect">
            <a:avLst/>
          </a:prstGeom>
        </p:spPr>
        <p:txBody>
          <a:bodyPr wrap="square">
            <a:spAutoFit/>
          </a:bodyPr>
          <a:lstStyle/>
          <a:p>
            <a:r>
              <a:rPr lang="zh-CN" altLang="en-US" sz="2400" dirty="0" smtClean="0">
                <a:latin typeface="Times New Roman" panose="02020603050405020304" pitchFamily="18" charset="0"/>
                <a:cs typeface="Times New Roman" panose="02020603050405020304" pitchFamily="18" charset="0"/>
              </a:rPr>
              <a:t>（</a:t>
            </a:r>
            <a:r>
              <a:rPr lang="en-US" altLang="zh-CN" sz="2400" dirty="0" smtClean="0">
                <a:latin typeface="Times New Roman" panose="02020603050405020304" pitchFamily="18" charset="0"/>
                <a:cs typeface="Times New Roman" panose="02020603050405020304" pitchFamily="18" charset="0"/>
              </a:rPr>
              <a:t>3</a:t>
            </a:r>
            <a:r>
              <a:rPr lang="zh-CN" altLang="en-US" sz="2400" dirty="0" smtClean="0">
                <a:latin typeface="Times New Roman" panose="02020603050405020304" pitchFamily="18" charset="0"/>
                <a:cs typeface="Times New Roman" panose="02020603050405020304" pitchFamily="18" charset="0"/>
              </a:rPr>
              <a:t>）</a:t>
            </a:r>
            <a:r>
              <a:rPr lang="en-US" altLang="zh-CN" sz="2400" dirty="0" smtClean="0">
                <a:latin typeface="Times New Roman" panose="02020603050405020304" pitchFamily="18" charset="0"/>
                <a:cs typeface="Times New Roman" panose="02020603050405020304" pitchFamily="18" charset="0"/>
              </a:rPr>
              <a:t>H</a:t>
            </a:r>
            <a:r>
              <a:rPr lang="en-US" altLang="zh-CN" sz="2400" baseline="-25000" dirty="0" smtClean="0">
                <a:latin typeface="Times New Roman" panose="02020603050405020304" pitchFamily="18" charset="0"/>
                <a:cs typeface="Times New Roman" panose="02020603050405020304" pitchFamily="18" charset="0"/>
              </a:rPr>
              <a:t>2</a:t>
            </a:r>
            <a:r>
              <a:rPr lang="en-US" altLang="zh-CN" sz="2400" dirty="0" smtClean="0">
                <a:latin typeface="Times New Roman" panose="02020603050405020304" pitchFamily="18" charset="0"/>
                <a:cs typeface="Times New Roman" panose="02020603050405020304" pitchFamily="18" charset="0"/>
              </a:rPr>
              <a:t>O</a:t>
            </a:r>
            <a:r>
              <a:rPr lang="en-US" altLang="zh-CN" sz="2400" baseline="-25000" dirty="0" smtClean="0">
                <a:latin typeface="Times New Roman" panose="02020603050405020304" pitchFamily="18" charset="0"/>
                <a:cs typeface="Times New Roman" panose="02020603050405020304" pitchFamily="18" charset="0"/>
              </a:rPr>
              <a:t>2</a:t>
            </a:r>
            <a:r>
              <a:rPr lang="zh-CN" altLang="zh-CN" sz="2400" dirty="0">
                <a:latin typeface="Times New Roman" panose="02020603050405020304" pitchFamily="18" charset="0"/>
                <a:cs typeface="Times New Roman" panose="02020603050405020304" pitchFamily="18" charset="0"/>
              </a:rPr>
              <a:t>的不同投加量</a:t>
            </a:r>
            <a:endParaRPr lang="en-US" altLang="zh-CN" sz="2400" dirty="0">
              <a:latin typeface="Times New Roman" panose="02020603050405020304" pitchFamily="18" charset="0"/>
              <a:cs typeface="Times New Roman" panose="02020603050405020304" pitchFamily="18" charset="0"/>
            </a:endParaRPr>
          </a:p>
          <a:p>
            <a:pPr>
              <a:lnSpc>
                <a:spcPct val="150000"/>
              </a:lnSpc>
            </a:pPr>
            <a:endParaRPr lang="en-US" altLang="zh-CN" sz="2400" b="1" kern="100" dirty="0">
              <a:latin typeface="Times New Roman" panose="02020603050405020304" pitchFamily="18" charset="0"/>
              <a:cs typeface="Times New Roman" panose="02020603050405020304" pitchFamily="18" charset="0"/>
            </a:endParaRPr>
          </a:p>
          <a:p>
            <a:pPr>
              <a:lnSpc>
                <a:spcPct val="150000"/>
              </a:lnSpc>
            </a:pPr>
            <a:endParaRPr lang="en-US" altLang="zh-CN" sz="2400" b="1" kern="100" dirty="0" smtClean="0">
              <a:latin typeface="Times New Roman" panose="02020603050405020304" pitchFamily="18" charset="0"/>
              <a:cs typeface="Times New Roman" panose="02020603050405020304" pitchFamily="18" charset="0"/>
            </a:endParaRPr>
          </a:p>
          <a:p>
            <a:pPr>
              <a:lnSpc>
                <a:spcPct val="150000"/>
              </a:lnSpc>
            </a:pPr>
            <a:endParaRPr lang="en-US" altLang="zh-CN" sz="2400" b="1" kern="100" dirty="0" smtClean="0">
              <a:latin typeface="Times New Roman" panose="02020603050405020304" pitchFamily="18" charset="0"/>
              <a:cs typeface="Times New Roman" panose="02020603050405020304" pitchFamily="18" charset="0"/>
            </a:endParaRPr>
          </a:p>
        </p:txBody>
      </p:sp>
      <p:sp>
        <p:nvSpPr>
          <p:cNvPr id="12" name="矩形 11"/>
          <p:cNvSpPr/>
          <p:nvPr/>
        </p:nvSpPr>
        <p:spPr>
          <a:xfrm>
            <a:off x="6796584" y="1613788"/>
            <a:ext cx="5152399" cy="3636893"/>
          </a:xfrm>
          <a:prstGeom prst="rect">
            <a:avLst/>
          </a:prstGeom>
        </p:spPr>
        <p:txBody>
          <a:bodyPr wrap="square">
            <a:spAutoFit/>
          </a:bodyPr>
          <a:lstStyle/>
          <a:p>
            <a:pPr>
              <a:lnSpc>
                <a:spcPct val="150000"/>
              </a:lnSpc>
            </a:pPr>
            <a:r>
              <a:rPr lang="en-US" altLang="zh-CN" sz="2400" dirty="0" smtClean="0">
                <a:latin typeface="Calibri" panose="020F0502020204030204" pitchFamily="34" charset="0"/>
                <a:cs typeface="Times New Roman" panose="02020603050405020304" pitchFamily="18" charset="0"/>
              </a:rPr>
              <a:t>①</a:t>
            </a:r>
            <a:r>
              <a:rPr lang="en-US" altLang="zh-CN" sz="2400" dirty="0" err="1">
                <a:latin typeface="Times New Roman" panose="02020603050405020304" pitchFamily="18" charset="0"/>
                <a:cs typeface="Times New Roman" panose="02020603050405020304" pitchFamily="18" charset="0"/>
              </a:rPr>
              <a:t>RhB</a:t>
            </a:r>
            <a:r>
              <a:rPr lang="zh-CN" altLang="en-US" sz="2400" dirty="0">
                <a:latin typeface="Times New Roman" panose="02020603050405020304" pitchFamily="18" charset="0"/>
                <a:cs typeface="Times New Roman" panose="02020603050405020304" pitchFamily="18" charset="0"/>
              </a:rPr>
              <a:t>的</a:t>
            </a:r>
            <a:r>
              <a:rPr lang="zh-CN" altLang="en-US" sz="2400" dirty="0" smtClean="0">
                <a:latin typeface="Times New Roman" panose="02020603050405020304" pitchFamily="18" charset="0"/>
                <a:cs typeface="Times New Roman" panose="02020603050405020304" pitchFamily="18" charset="0"/>
              </a:rPr>
              <a:t>降解</a:t>
            </a:r>
            <a:r>
              <a:rPr lang="zh-CN" altLang="zh-CN" sz="2400" dirty="0">
                <a:solidFill>
                  <a:srgbClr val="FF0000"/>
                </a:solidFill>
                <a:latin typeface="Times New Roman" panose="02020603050405020304" pitchFamily="18" charset="0"/>
                <a:cs typeface="Times New Roman" panose="02020603050405020304" pitchFamily="18" charset="0"/>
              </a:rPr>
              <a:t>呈升高趋势</a:t>
            </a:r>
            <a:endParaRPr lang="en-US" altLang="zh-CN" sz="2400" dirty="0">
              <a:solidFill>
                <a:srgbClr val="FF0000"/>
              </a:solidFill>
              <a:latin typeface="Times New Roman" panose="02020603050405020304" pitchFamily="18" charset="0"/>
              <a:cs typeface="Times New Roman" panose="02020603050405020304" pitchFamily="18" charset="0"/>
            </a:endParaRPr>
          </a:p>
          <a:p>
            <a:pPr>
              <a:lnSpc>
                <a:spcPct val="150000"/>
              </a:lnSpc>
            </a:pPr>
            <a:r>
              <a:rPr lang="zh-CN" altLang="zh-CN" sz="2400" dirty="0" smtClean="0">
                <a:latin typeface="Times New Roman" panose="02020603050405020304" pitchFamily="18" charset="0"/>
                <a:cs typeface="Times New Roman" panose="02020603050405020304" pitchFamily="18" charset="0"/>
              </a:rPr>
              <a:t>②</a:t>
            </a:r>
            <a:r>
              <a:rPr lang="zh-CN" altLang="zh-CN" sz="2400" dirty="0">
                <a:latin typeface="Times New Roman" panose="02020603050405020304" pitchFamily="18" charset="0"/>
                <a:cs typeface="Times New Roman" panose="02020603050405020304" pitchFamily="18" charset="0"/>
              </a:rPr>
              <a:t>超过</a:t>
            </a:r>
            <a:r>
              <a:rPr lang="en-US" altLang="zh-CN" sz="2400" dirty="0" smtClean="0">
                <a:solidFill>
                  <a:srgbClr val="FF0000"/>
                </a:solidFill>
                <a:latin typeface="Times New Roman" panose="02020603050405020304" pitchFamily="18" charset="0"/>
                <a:cs typeface="Times New Roman" panose="02020603050405020304" pitchFamily="18" charset="0"/>
              </a:rPr>
              <a:t>2mL</a:t>
            </a:r>
            <a:r>
              <a:rPr lang="zh-CN" altLang="zh-CN" sz="2400" dirty="0">
                <a:latin typeface="Times New Roman" panose="02020603050405020304" pitchFamily="18" charset="0"/>
                <a:cs typeface="Times New Roman" panose="02020603050405020304" pitchFamily="18" charset="0"/>
              </a:rPr>
              <a:t>增长</a:t>
            </a:r>
            <a:r>
              <a:rPr lang="zh-CN" altLang="zh-CN" sz="2400" dirty="0" smtClean="0">
                <a:latin typeface="Times New Roman" panose="02020603050405020304" pitchFamily="18" charset="0"/>
                <a:cs typeface="Times New Roman" panose="02020603050405020304" pitchFamily="18" charset="0"/>
              </a:rPr>
              <a:t>缓慢</a:t>
            </a:r>
            <a:endParaRPr lang="en-US" altLang="zh-CN" sz="2400" dirty="0">
              <a:latin typeface="Times New Roman" panose="02020603050405020304" pitchFamily="18" charset="0"/>
              <a:cs typeface="Times New Roman" panose="02020603050405020304" pitchFamily="18" charset="0"/>
            </a:endParaRPr>
          </a:p>
          <a:p>
            <a:pPr>
              <a:lnSpc>
                <a:spcPts val="3800"/>
              </a:lnSpc>
            </a:pPr>
            <a:r>
              <a:rPr lang="en-US" altLang="zh-CN" sz="2400" b="1" dirty="0" smtClean="0">
                <a:latin typeface="Times New Roman" panose="02020603050405020304" pitchFamily="18" charset="0"/>
                <a:cs typeface="Times New Roman" panose="02020603050405020304" pitchFamily="18" charset="0"/>
              </a:rPr>
              <a:t>      </a:t>
            </a:r>
          </a:p>
          <a:p>
            <a:pPr>
              <a:lnSpc>
                <a:spcPts val="3800"/>
              </a:lnSpc>
            </a:pPr>
            <a:r>
              <a:rPr lang="zh-CN" altLang="en-US" sz="2400" dirty="0" smtClean="0">
                <a:latin typeface="Times New Roman" panose="02020603050405020304" pitchFamily="18" charset="0"/>
                <a:cs typeface="Times New Roman" panose="02020603050405020304" pitchFamily="18" charset="0"/>
              </a:rPr>
              <a:t>原因：</a:t>
            </a:r>
            <a:r>
              <a:rPr lang="en-US" altLang="zh-CN" sz="2400" dirty="0" smtClean="0">
                <a:latin typeface="Times New Roman" panose="02020603050405020304" pitchFamily="18" charset="0"/>
                <a:cs typeface="Times New Roman" panose="02020603050405020304" pitchFamily="18" charset="0"/>
              </a:rPr>
              <a:t>H</a:t>
            </a:r>
            <a:r>
              <a:rPr lang="en-US" altLang="zh-CN" sz="2400" baseline="-25000" dirty="0" smtClean="0">
                <a:latin typeface="Times New Roman" panose="02020603050405020304" pitchFamily="18" charset="0"/>
                <a:cs typeface="Times New Roman" panose="02020603050405020304" pitchFamily="18" charset="0"/>
              </a:rPr>
              <a:t>2</a:t>
            </a:r>
            <a:r>
              <a:rPr lang="en-US" altLang="zh-CN" sz="2400" dirty="0" smtClean="0">
                <a:latin typeface="Times New Roman" panose="02020603050405020304" pitchFamily="18" charset="0"/>
                <a:cs typeface="Times New Roman" panose="02020603050405020304" pitchFamily="18" charset="0"/>
              </a:rPr>
              <a:t>O</a:t>
            </a:r>
            <a:r>
              <a:rPr lang="en-US" altLang="zh-CN" sz="2400" baseline="-25000" dirty="0" smtClean="0">
                <a:latin typeface="Times New Roman" panose="02020603050405020304" pitchFamily="18" charset="0"/>
                <a:cs typeface="Times New Roman" panose="02020603050405020304" pitchFamily="18" charset="0"/>
              </a:rPr>
              <a:t>2</a:t>
            </a:r>
            <a:r>
              <a:rPr lang="zh-CN" altLang="zh-CN" sz="2400" dirty="0" smtClean="0">
                <a:latin typeface="Times New Roman" panose="02020603050405020304" pitchFamily="18" charset="0"/>
                <a:cs typeface="Times New Roman" panose="02020603050405020304" pitchFamily="18" charset="0"/>
              </a:rPr>
              <a:t>少</a:t>
            </a:r>
            <a:r>
              <a:rPr lang="zh-CN" altLang="en-US" sz="2400" dirty="0" smtClean="0">
                <a:latin typeface="Times New Roman" panose="02020603050405020304" pitchFamily="18" charset="0"/>
                <a:cs typeface="Times New Roman" panose="02020603050405020304" pitchFamily="18" charset="0"/>
              </a:rPr>
              <a:t>量</a:t>
            </a:r>
            <a:r>
              <a:rPr lang="zh-CN" altLang="zh-CN" sz="2400" dirty="0" smtClean="0">
                <a:latin typeface="Times New Roman" panose="02020603050405020304" pitchFamily="18" charset="0"/>
                <a:cs typeface="Times New Roman" panose="02020603050405020304" pitchFamily="18" charset="0"/>
              </a:rPr>
              <a:t>时，</a:t>
            </a:r>
            <a:r>
              <a:rPr lang="en-US" altLang="zh-CN" sz="2400" dirty="0" smtClean="0">
                <a:latin typeface="Times New Roman" panose="02020603050405020304" pitchFamily="18" charset="0"/>
                <a:cs typeface="Times New Roman" panose="02020603050405020304" pitchFamily="18" charset="0"/>
              </a:rPr>
              <a:t>H</a:t>
            </a:r>
            <a:r>
              <a:rPr lang="en-US" altLang="zh-CN" sz="2400" baseline="-25000" dirty="0" smtClean="0">
                <a:latin typeface="Times New Roman" panose="02020603050405020304" pitchFamily="18" charset="0"/>
                <a:cs typeface="Times New Roman" panose="02020603050405020304" pitchFamily="18" charset="0"/>
              </a:rPr>
              <a:t>2</a:t>
            </a:r>
            <a:r>
              <a:rPr lang="en-US" altLang="zh-CN" sz="2400" dirty="0" smtClean="0">
                <a:latin typeface="Times New Roman" panose="02020603050405020304" pitchFamily="18" charset="0"/>
                <a:cs typeface="Times New Roman" panose="02020603050405020304" pitchFamily="18" charset="0"/>
              </a:rPr>
              <a:t>O</a:t>
            </a:r>
            <a:r>
              <a:rPr lang="en-US" altLang="zh-CN" sz="2400" baseline="-25000" dirty="0" smtClean="0">
                <a:latin typeface="Times New Roman" panose="02020603050405020304" pitchFamily="18" charset="0"/>
                <a:cs typeface="Times New Roman" panose="02020603050405020304" pitchFamily="18" charset="0"/>
              </a:rPr>
              <a:t>2</a:t>
            </a:r>
            <a:r>
              <a:rPr lang="zh-CN" altLang="zh-CN" sz="2400" dirty="0" smtClean="0">
                <a:latin typeface="Times New Roman" panose="02020603050405020304" pitchFamily="18" charset="0"/>
                <a:cs typeface="Times New Roman" panose="02020603050405020304" pitchFamily="18" charset="0"/>
              </a:rPr>
              <a:t>增</a:t>
            </a:r>
            <a:r>
              <a:rPr lang="zh-CN" altLang="en-US" sz="2400" dirty="0" smtClean="0">
                <a:latin typeface="Times New Roman" panose="02020603050405020304" pitchFamily="18" charset="0"/>
                <a:cs typeface="Times New Roman" panose="02020603050405020304" pitchFamily="18" charset="0"/>
              </a:rPr>
              <a:t>多</a:t>
            </a:r>
            <a:r>
              <a:rPr lang="zh-CN" altLang="zh-CN" sz="2400" dirty="0" smtClean="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·OH</a:t>
            </a:r>
            <a:r>
              <a:rPr lang="zh-CN" altLang="zh-CN" sz="2400" dirty="0" smtClean="0">
                <a:latin typeface="Times New Roman" panose="02020603050405020304" pitchFamily="18" charset="0"/>
                <a:cs typeface="Times New Roman" panose="02020603050405020304" pitchFamily="18" charset="0"/>
              </a:rPr>
              <a:t>也增多</a:t>
            </a:r>
            <a:r>
              <a:rPr lang="zh-CN" altLang="en-US" sz="2400" dirty="0" smtClean="0">
                <a:latin typeface="Times New Roman" panose="02020603050405020304" pitchFamily="18" charset="0"/>
                <a:cs typeface="Times New Roman" panose="02020603050405020304" pitchFamily="18" charset="0"/>
              </a:rPr>
              <a:t>，但</a:t>
            </a:r>
            <a:r>
              <a:rPr lang="en-US" altLang="zh-CN" sz="2400" dirty="0" smtClean="0">
                <a:latin typeface="Times New Roman" panose="02020603050405020304" pitchFamily="18" charset="0"/>
                <a:cs typeface="Times New Roman" panose="02020603050405020304" pitchFamily="18" charset="0"/>
              </a:rPr>
              <a:t>M-Z/M</a:t>
            </a:r>
            <a:r>
              <a:rPr lang="zh-CN" altLang="zh-CN" sz="2400" dirty="0" smtClean="0">
                <a:latin typeface="Times New Roman" panose="02020603050405020304" pitchFamily="18" charset="0"/>
                <a:cs typeface="Times New Roman" panose="02020603050405020304" pitchFamily="18" charset="0"/>
              </a:rPr>
              <a:t>含量一定</a:t>
            </a:r>
            <a:r>
              <a:rPr lang="zh-CN" altLang="en-US" sz="2400" dirty="0" smtClean="0">
                <a:latin typeface="Times New Roman" panose="02020603050405020304" pitchFamily="18" charset="0"/>
                <a:cs typeface="Times New Roman" panose="02020603050405020304" pitchFamily="18" charset="0"/>
              </a:rPr>
              <a:t>，</a:t>
            </a:r>
            <a:r>
              <a:rPr lang="en-US" altLang="zh-CN" sz="2400" dirty="0" smtClean="0">
                <a:latin typeface="Times New Roman" panose="02020603050405020304" pitchFamily="18" charset="0"/>
                <a:cs typeface="Times New Roman" panose="02020603050405020304" pitchFamily="18" charset="0"/>
              </a:rPr>
              <a:t>H</a:t>
            </a:r>
            <a:r>
              <a:rPr lang="en-US" altLang="zh-CN" sz="2400" baseline="-25000" dirty="0" smtClean="0">
                <a:latin typeface="Times New Roman" panose="02020603050405020304" pitchFamily="18" charset="0"/>
                <a:cs typeface="Times New Roman" panose="02020603050405020304" pitchFamily="18" charset="0"/>
              </a:rPr>
              <a:t>2</a:t>
            </a:r>
            <a:r>
              <a:rPr lang="en-US" altLang="zh-CN" sz="2400" dirty="0" smtClean="0">
                <a:latin typeface="Times New Roman" panose="02020603050405020304" pitchFamily="18" charset="0"/>
                <a:cs typeface="Times New Roman" panose="02020603050405020304" pitchFamily="18" charset="0"/>
              </a:rPr>
              <a:t>O</a:t>
            </a:r>
            <a:r>
              <a:rPr lang="en-US" altLang="zh-CN" sz="2400" baseline="-25000" dirty="0" smtClean="0">
                <a:latin typeface="Times New Roman" panose="02020603050405020304" pitchFamily="18" charset="0"/>
                <a:cs typeface="Times New Roman" panose="02020603050405020304" pitchFamily="18" charset="0"/>
              </a:rPr>
              <a:t>2</a:t>
            </a:r>
            <a:r>
              <a:rPr lang="zh-CN" altLang="en-US" sz="2400" dirty="0" smtClean="0">
                <a:latin typeface="Times New Roman" panose="02020603050405020304" pitchFamily="18" charset="0"/>
                <a:cs typeface="Times New Roman" panose="02020603050405020304" pitchFamily="18" charset="0"/>
              </a:rPr>
              <a:t>过多，</a:t>
            </a:r>
            <a:r>
              <a:rPr lang="zh-CN" altLang="zh-CN" sz="2400" dirty="0" smtClean="0">
                <a:latin typeface="Times New Roman" panose="02020603050405020304" pitchFamily="18" charset="0"/>
                <a:cs typeface="Times New Roman" panose="02020603050405020304" pitchFamily="18" charset="0"/>
              </a:rPr>
              <a:t>多余</a:t>
            </a:r>
            <a:r>
              <a:rPr lang="en-US" altLang="zh-CN" sz="2400" dirty="0" smtClean="0">
                <a:latin typeface="Times New Roman" panose="02020603050405020304" pitchFamily="18" charset="0"/>
                <a:cs typeface="Times New Roman" panose="02020603050405020304" pitchFamily="18" charset="0"/>
              </a:rPr>
              <a:t>H</a:t>
            </a:r>
            <a:r>
              <a:rPr lang="en-US" altLang="zh-CN" sz="2400" baseline="-25000" dirty="0" smtClean="0">
                <a:latin typeface="Times New Roman" panose="02020603050405020304" pitchFamily="18" charset="0"/>
                <a:cs typeface="Times New Roman" panose="02020603050405020304" pitchFamily="18" charset="0"/>
              </a:rPr>
              <a:t>2</a:t>
            </a:r>
            <a:r>
              <a:rPr lang="en-US" altLang="zh-CN" sz="2400" dirty="0" smtClean="0">
                <a:latin typeface="Times New Roman" panose="02020603050405020304" pitchFamily="18" charset="0"/>
                <a:cs typeface="Times New Roman" panose="02020603050405020304" pitchFamily="18" charset="0"/>
              </a:rPr>
              <a:t>O</a:t>
            </a:r>
            <a:r>
              <a:rPr lang="en-US" altLang="zh-CN" sz="2400" baseline="-25000" dirty="0" smtClean="0">
                <a:latin typeface="Times New Roman" panose="02020603050405020304" pitchFamily="18" charset="0"/>
                <a:cs typeface="Times New Roman" panose="02020603050405020304" pitchFamily="18" charset="0"/>
              </a:rPr>
              <a:t>2</a:t>
            </a:r>
            <a:r>
              <a:rPr lang="zh-CN" altLang="zh-CN" sz="2400" dirty="0">
                <a:latin typeface="Times New Roman" panose="02020603050405020304" pitchFamily="18" charset="0"/>
                <a:cs typeface="Times New Roman" panose="02020603050405020304" pitchFamily="18" charset="0"/>
              </a:rPr>
              <a:t>只能依靠自降解来</a:t>
            </a:r>
            <a:r>
              <a:rPr lang="zh-CN" altLang="zh-CN" sz="2400" dirty="0" smtClean="0">
                <a:latin typeface="Times New Roman" panose="02020603050405020304" pitchFamily="18" charset="0"/>
                <a:cs typeface="Times New Roman" panose="02020603050405020304" pitchFamily="18" charset="0"/>
              </a:rPr>
              <a:t>产生</a:t>
            </a:r>
            <a:r>
              <a:rPr lang="en-US" altLang="zh-CN" sz="2400" dirty="0" smtClean="0">
                <a:latin typeface="Times New Roman" panose="02020603050405020304" pitchFamily="18" charset="0"/>
                <a:cs typeface="Times New Roman" panose="02020603050405020304" pitchFamily="18" charset="0"/>
              </a:rPr>
              <a:t>·OH</a:t>
            </a:r>
            <a:r>
              <a:rPr lang="zh-CN" altLang="en-US" sz="2400" dirty="0" smtClean="0">
                <a:latin typeface="Times New Roman" panose="02020603050405020304" pitchFamily="18" charset="0"/>
                <a:cs typeface="Times New Roman" panose="02020603050405020304" pitchFamily="18" charset="0"/>
              </a:rPr>
              <a:t>。</a:t>
            </a:r>
            <a:endParaRPr lang="en-US" altLang="zh-CN" sz="2400" dirty="0">
              <a:latin typeface="Times New Roman" panose="02020603050405020304" pitchFamily="18" charset="0"/>
              <a:cs typeface="Times New Roman" panose="02020603050405020304" pitchFamily="18" charset="0"/>
            </a:endParaRPr>
          </a:p>
        </p:txBody>
      </p:sp>
      <p:graphicFrame>
        <p:nvGraphicFramePr>
          <p:cNvPr id="13" name="对象 12"/>
          <p:cNvGraphicFramePr>
            <a:graphicFrameLocks noChangeAspect="1"/>
          </p:cNvGraphicFramePr>
          <p:nvPr>
            <p:extLst>
              <p:ext uri="{D42A27DB-BD31-4B8C-83A1-F6EECF244321}">
                <p14:modId xmlns:p14="http://schemas.microsoft.com/office/powerpoint/2010/main" val="1835466618"/>
              </p:ext>
            </p:extLst>
          </p:nvPr>
        </p:nvGraphicFramePr>
        <p:xfrm>
          <a:off x="337132" y="1749780"/>
          <a:ext cx="6134773" cy="4700447"/>
        </p:xfrm>
        <a:graphic>
          <a:graphicData uri="http://schemas.openxmlformats.org/presentationml/2006/ole">
            <mc:AlternateContent xmlns:mc="http://schemas.openxmlformats.org/markup-compatibility/2006">
              <mc:Choice xmlns:v="urn:schemas-microsoft-com:vml" Requires="v">
                <p:oleObj spid="_x0000_s63563" name="Graph" r:id="rId4" imgW="4276954" imgH="3023616" progId="Origin50.Graph">
                  <p:embed/>
                </p:oleObj>
              </mc:Choice>
              <mc:Fallback>
                <p:oleObj name="Graph" r:id="rId4" imgW="4276954" imgH="3023616" progId="Origin50.Graph">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l="8936" t="8801" r="12274" b="4747"/>
                      <a:stretch>
                        <a:fillRect/>
                      </a:stretch>
                    </p:blipFill>
                    <p:spPr bwMode="auto">
                      <a:xfrm>
                        <a:off x="337132" y="1749780"/>
                        <a:ext cx="6134773" cy="4700447"/>
                      </a:xfrm>
                      <a:prstGeom prst="rect">
                        <a:avLst/>
                      </a:prstGeom>
                      <a:noFill/>
                    </p:spPr>
                  </p:pic>
                </p:oleObj>
              </mc:Fallback>
            </mc:AlternateContent>
          </a:graphicData>
        </a:graphic>
      </p:graphicFrame>
      <p:sp>
        <p:nvSpPr>
          <p:cNvPr id="9" name="页脚占位符 8"/>
          <p:cNvSpPr>
            <a:spLocks noGrp="1"/>
          </p:cNvSpPr>
          <p:nvPr>
            <p:ph type="ftr" sz="quarter" idx="11"/>
          </p:nvPr>
        </p:nvSpPr>
        <p:spPr/>
        <p:txBody>
          <a:bodyPr/>
          <a:lstStyle/>
          <a:p>
            <a:pPr>
              <a:defRPr/>
            </a:pPr>
            <a:r>
              <a:rPr lang="en-US" altLang="zh-CN" dirty="0" smtClean="0"/>
              <a:t>10</a:t>
            </a:r>
            <a:endParaRPr lang="zh-CN" altLang="en-US" dirty="0"/>
          </a:p>
        </p:txBody>
      </p:sp>
    </p:spTree>
    <p:extLst>
      <p:ext uri="{BB962C8B-B14F-4D97-AF65-F5344CB8AC3E}">
        <p14:creationId xmlns:p14="http://schemas.microsoft.com/office/powerpoint/2010/main" val="39174629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p:cTn id="7" dur="500" fill="hold"/>
                                        <p:tgtEl>
                                          <p:spTgt spid="8">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8">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8">
                                            <p:txEl>
                                              <p:pRg st="0" end="0"/>
                                            </p:txEl>
                                          </p:spTgt>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p:cTn id="13" dur="500" fill="hold"/>
                                        <p:tgtEl>
                                          <p:spTgt spid="13"/>
                                        </p:tgtEl>
                                        <p:attrNameLst>
                                          <p:attrName>ppt_w</p:attrName>
                                        </p:attrNameLst>
                                      </p:cBhvr>
                                      <p:tavLst>
                                        <p:tav tm="0">
                                          <p:val>
                                            <p:fltVal val="0"/>
                                          </p:val>
                                        </p:tav>
                                        <p:tav tm="100000">
                                          <p:val>
                                            <p:strVal val="#ppt_w"/>
                                          </p:val>
                                        </p:tav>
                                      </p:tavLst>
                                    </p:anim>
                                    <p:anim calcmode="lin" valueType="num">
                                      <p:cBhvr>
                                        <p:cTn id="14" dur="500" fill="hold"/>
                                        <p:tgtEl>
                                          <p:spTgt spid="13"/>
                                        </p:tgtEl>
                                        <p:attrNameLst>
                                          <p:attrName>ppt_h</p:attrName>
                                        </p:attrNameLst>
                                      </p:cBhvr>
                                      <p:tavLst>
                                        <p:tav tm="0">
                                          <p:val>
                                            <p:fltVal val="0"/>
                                          </p:val>
                                        </p:tav>
                                        <p:tav tm="100000">
                                          <p:val>
                                            <p:strVal val="#ppt_h"/>
                                          </p:val>
                                        </p:tav>
                                      </p:tavLst>
                                    </p:anim>
                                    <p:animEffect transition="in" filter="fade">
                                      <p:cBhvr>
                                        <p:cTn id="15" dur="500"/>
                                        <p:tgtEl>
                                          <p:spTgt spid="13"/>
                                        </p:tgtEl>
                                      </p:cBhvr>
                                    </p:animEffect>
                                  </p:childTnLst>
                                </p:cTn>
                              </p:par>
                            </p:childTnLst>
                          </p:cTn>
                        </p:par>
                        <p:par>
                          <p:cTn id="16" fill="hold">
                            <p:stCondLst>
                              <p:cond delay="1000"/>
                            </p:stCondLst>
                            <p:childTnLst>
                              <p:par>
                                <p:cTn id="17" presetID="53" presetClass="entr" presetSubtype="16" fill="hold" nodeType="afterEffect">
                                  <p:stCondLst>
                                    <p:cond delay="0"/>
                                  </p:stCondLst>
                                  <p:childTnLst>
                                    <p:set>
                                      <p:cBhvr>
                                        <p:cTn id="18" dur="1" fill="hold">
                                          <p:stCondLst>
                                            <p:cond delay="0"/>
                                          </p:stCondLst>
                                        </p:cTn>
                                        <p:tgtEl>
                                          <p:spTgt spid="12">
                                            <p:txEl>
                                              <p:pRg st="0" end="0"/>
                                            </p:txEl>
                                          </p:spTgt>
                                        </p:tgtEl>
                                        <p:attrNameLst>
                                          <p:attrName>style.visibility</p:attrName>
                                        </p:attrNameLst>
                                      </p:cBhvr>
                                      <p:to>
                                        <p:strVal val="visible"/>
                                      </p:to>
                                    </p:set>
                                    <p:anim calcmode="lin" valueType="num">
                                      <p:cBhvr>
                                        <p:cTn id="19" dur="500" fill="hold"/>
                                        <p:tgtEl>
                                          <p:spTgt spid="12">
                                            <p:txEl>
                                              <p:pRg st="0" end="0"/>
                                            </p:txEl>
                                          </p:spTgt>
                                        </p:tgtEl>
                                        <p:attrNameLst>
                                          <p:attrName>ppt_w</p:attrName>
                                        </p:attrNameLst>
                                      </p:cBhvr>
                                      <p:tavLst>
                                        <p:tav tm="0">
                                          <p:val>
                                            <p:fltVal val="0"/>
                                          </p:val>
                                        </p:tav>
                                        <p:tav tm="100000">
                                          <p:val>
                                            <p:strVal val="#ppt_w"/>
                                          </p:val>
                                        </p:tav>
                                      </p:tavLst>
                                    </p:anim>
                                    <p:anim calcmode="lin" valueType="num">
                                      <p:cBhvr>
                                        <p:cTn id="20" dur="500" fill="hold"/>
                                        <p:tgtEl>
                                          <p:spTgt spid="12">
                                            <p:txEl>
                                              <p:pRg st="0" end="0"/>
                                            </p:txEl>
                                          </p:spTgt>
                                        </p:tgtEl>
                                        <p:attrNameLst>
                                          <p:attrName>ppt_h</p:attrName>
                                        </p:attrNameLst>
                                      </p:cBhvr>
                                      <p:tavLst>
                                        <p:tav tm="0">
                                          <p:val>
                                            <p:fltVal val="0"/>
                                          </p:val>
                                        </p:tav>
                                        <p:tav tm="100000">
                                          <p:val>
                                            <p:strVal val="#ppt_h"/>
                                          </p:val>
                                        </p:tav>
                                      </p:tavLst>
                                    </p:anim>
                                    <p:animEffect transition="in" filter="fade">
                                      <p:cBhvr>
                                        <p:cTn id="21" dur="500"/>
                                        <p:tgtEl>
                                          <p:spTgt spid="12">
                                            <p:txEl>
                                              <p:pRg st="0" end="0"/>
                                            </p:txEl>
                                          </p:spTgt>
                                        </p:tgtEl>
                                      </p:cBhvr>
                                    </p:animEffect>
                                  </p:childTnLst>
                                </p:cTn>
                              </p:par>
                            </p:childTnLst>
                          </p:cTn>
                        </p:par>
                        <p:par>
                          <p:cTn id="22" fill="hold">
                            <p:stCondLst>
                              <p:cond delay="1500"/>
                            </p:stCondLst>
                            <p:childTnLst>
                              <p:par>
                                <p:cTn id="23" presetID="53" presetClass="entr" presetSubtype="16" fill="hold" nodeType="afterEffect">
                                  <p:stCondLst>
                                    <p:cond delay="0"/>
                                  </p:stCondLst>
                                  <p:childTnLst>
                                    <p:set>
                                      <p:cBhvr>
                                        <p:cTn id="24" dur="1" fill="hold">
                                          <p:stCondLst>
                                            <p:cond delay="0"/>
                                          </p:stCondLst>
                                        </p:cTn>
                                        <p:tgtEl>
                                          <p:spTgt spid="12">
                                            <p:txEl>
                                              <p:pRg st="1" end="1"/>
                                            </p:txEl>
                                          </p:spTgt>
                                        </p:tgtEl>
                                        <p:attrNameLst>
                                          <p:attrName>style.visibility</p:attrName>
                                        </p:attrNameLst>
                                      </p:cBhvr>
                                      <p:to>
                                        <p:strVal val="visible"/>
                                      </p:to>
                                    </p:set>
                                    <p:anim calcmode="lin" valueType="num">
                                      <p:cBhvr>
                                        <p:cTn id="25" dur="500" fill="hold"/>
                                        <p:tgtEl>
                                          <p:spTgt spid="12">
                                            <p:txEl>
                                              <p:pRg st="1" end="1"/>
                                            </p:txEl>
                                          </p:spTgt>
                                        </p:tgtEl>
                                        <p:attrNameLst>
                                          <p:attrName>ppt_w</p:attrName>
                                        </p:attrNameLst>
                                      </p:cBhvr>
                                      <p:tavLst>
                                        <p:tav tm="0">
                                          <p:val>
                                            <p:fltVal val="0"/>
                                          </p:val>
                                        </p:tav>
                                        <p:tav tm="100000">
                                          <p:val>
                                            <p:strVal val="#ppt_w"/>
                                          </p:val>
                                        </p:tav>
                                      </p:tavLst>
                                    </p:anim>
                                    <p:anim calcmode="lin" valueType="num">
                                      <p:cBhvr>
                                        <p:cTn id="26" dur="500" fill="hold"/>
                                        <p:tgtEl>
                                          <p:spTgt spid="12">
                                            <p:txEl>
                                              <p:pRg st="1" end="1"/>
                                            </p:txEl>
                                          </p:spTgt>
                                        </p:tgtEl>
                                        <p:attrNameLst>
                                          <p:attrName>ppt_h</p:attrName>
                                        </p:attrNameLst>
                                      </p:cBhvr>
                                      <p:tavLst>
                                        <p:tav tm="0">
                                          <p:val>
                                            <p:fltVal val="0"/>
                                          </p:val>
                                        </p:tav>
                                        <p:tav tm="100000">
                                          <p:val>
                                            <p:strVal val="#ppt_h"/>
                                          </p:val>
                                        </p:tav>
                                      </p:tavLst>
                                    </p:anim>
                                    <p:animEffect transition="in" filter="fade">
                                      <p:cBhvr>
                                        <p:cTn id="27" dur="500"/>
                                        <p:tgtEl>
                                          <p:spTgt spid="12">
                                            <p:txEl>
                                              <p:pRg st="1" end="1"/>
                                            </p:txEl>
                                          </p:spTgt>
                                        </p:tgtEl>
                                      </p:cBhvr>
                                    </p:animEffect>
                                  </p:childTnLst>
                                </p:cTn>
                              </p:par>
                            </p:childTnLst>
                          </p:cTn>
                        </p:par>
                        <p:par>
                          <p:cTn id="28" fill="hold">
                            <p:stCondLst>
                              <p:cond delay="2000"/>
                            </p:stCondLst>
                            <p:childTnLst>
                              <p:par>
                                <p:cTn id="29" presetID="53" presetClass="entr" presetSubtype="16" fill="hold" nodeType="afterEffect">
                                  <p:stCondLst>
                                    <p:cond delay="0"/>
                                  </p:stCondLst>
                                  <p:childTnLst>
                                    <p:set>
                                      <p:cBhvr>
                                        <p:cTn id="30" dur="1" fill="hold">
                                          <p:stCondLst>
                                            <p:cond delay="0"/>
                                          </p:stCondLst>
                                        </p:cTn>
                                        <p:tgtEl>
                                          <p:spTgt spid="12">
                                            <p:txEl>
                                              <p:pRg st="2" end="2"/>
                                            </p:txEl>
                                          </p:spTgt>
                                        </p:tgtEl>
                                        <p:attrNameLst>
                                          <p:attrName>style.visibility</p:attrName>
                                        </p:attrNameLst>
                                      </p:cBhvr>
                                      <p:to>
                                        <p:strVal val="visible"/>
                                      </p:to>
                                    </p:set>
                                    <p:anim calcmode="lin" valueType="num">
                                      <p:cBhvr>
                                        <p:cTn id="31" dur="500" fill="hold"/>
                                        <p:tgtEl>
                                          <p:spTgt spid="12">
                                            <p:txEl>
                                              <p:pRg st="2" end="2"/>
                                            </p:txEl>
                                          </p:spTgt>
                                        </p:tgtEl>
                                        <p:attrNameLst>
                                          <p:attrName>ppt_w</p:attrName>
                                        </p:attrNameLst>
                                      </p:cBhvr>
                                      <p:tavLst>
                                        <p:tav tm="0">
                                          <p:val>
                                            <p:fltVal val="0"/>
                                          </p:val>
                                        </p:tav>
                                        <p:tav tm="100000">
                                          <p:val>
                                            <p:strVal val="#ppt_w"/>
                                          </p:val>
                                        </p:tav>
                                      </p:tavLst>
                                    </p:anim>
                                    <p:anim calcmode="lin" valueType="num">
                                      <p:cBhvr>
                                        <p:cTn id="32" dur="500" fill="hold"/>
                                        <p:tgtEl>
                                          <p:spTgt spid="12">
                                            <p:txEl>
                                              <p:pRg st="2" end="2"/>
                                            </p:txEl>
                                          </p:spTgt>
                                        </p:tgtEl>
                                        <p:attrNameLst>
                                          <p:attrName>ppt_h</p:attrName>
                                        </p:attrNameLst>
                                      </p:cBhvr>
                                      <p:tavLst>
                                        <p:tav tm="0">
                                          <p:val>
                                            <p:fltVal val="0"/>
                                          </p:val>
                                        </p:tav>
                                        <p:tav tm="100000">
                                          <p:val>
                                            <p:strVal val="#ppt_h"/>
                                          </p:val>
                                        </p:tav>
                                      </p:tavLst>
                                    </p:anim>
                                    <p:animEffect transition="in" filter="fade">
                                      <p:cBhvr>
                                        <p:cTn id="33" dur="500"/>
                                        <p:tgtEl>
                                          <p:spTgt spid="12">
                                            <p:txEl>
                                              <p:pRg st="2" end="2"/>
                                            </p:txEl>
                                          </p:spTgt>
                                        </p:tgtEl>
                                      </p:cBhvr>
                                    </p:animEffect>
                                  </p:childTnLst>
                                </p:cTn>
                              </p:par>
                            </p:childTnLst>
                          </p:cTn>
                        </p:par>
                        <p:par>
                          <p:cTn id="34" fill="hold">
                            <p:stCondLst>
                              <p:cond delay="2500"/>
                            </p:stCondLst>
                            <p:childTnLst>
                              <p:par>
                                <p:cTn id="35" presetID="53" presetClass="entr" presetSubtype="16" fill="hold" nodeType="afterEffect">
                                  <p:stCondLst>
                                    <p:cond delay="0"/>
                                  </p:stCondLst>
                                  <p:childTnLst>
                                    <p:set>
                                      <p:cBhvr>
                                        <p:cTn id="36" dur="1" fill="hold">
                                          <p:stCondLst>
                                            <p:cond delay="0"/>
                                          </p:stCondLst>
                                        </p:cTn>
                                        <p:tgtEl>
                                          <p:spTgt spid="12">
                                            <p:txEl>
                                              <p:pRg st="3" end="3"/>
                                            </p:txEl>
                                          </p:spTgt>
                                        </p:tgtEl>
                                        <p:attrNameLst>
                                          <p:attrName>style.visibility</p:attrName>
                                        </p:attrNameLst>
                                      </p:cBhvr>
                                      <p:to>
                                        <p:strVal val="visible"/>
                                      </p:to>
                                    </p:set>
                                    <p:anim calcmode="lin" valueType="num">
                                      <p:cBhvr>
                                        <p:cTn id="37" dur="500" fill="hold"/>
                                        <p:tgtEl>
                                          <p:spTgt spid="12">
                                            <p:txEl>
                                              <p:pRg st="3" end="3"/>
                                            </p:txEl>
                                          </p:spTgt>
                                        </p:tgtEl>
                                        <p:attrNameLst>
                                          <p:attrName>ppt_w</p:attrName>
                                        </p:attrNameLst>
                                      </p:cBhvr>
                                      <p:tavLst>
                                        <p:tav tm="0">
                                          <p:val>
                                            <p:fltVal val="0"/>
                                          </p:val>
                                        </p:tav>
                                        <p:tav tm="100000">
                                          <p:val>
                                            <p:strVal val="#ppt_w"/>
                                          </p:val>
                                        </p:tav>
                                      </p:tavLst>
                                    </p:anim>
                                    <p:anim calcmode="lin" valueType="num">
                                      <p:cBhvr>
                                        <p:cTn id="38" dur="500" fill="hold"/>
                                        <p:tgtEl>
                                          <p:spTgt spid="12">
                                            <p:txEl>
                                              <p:pRg st="3" end="3"/>
                                            </p:txEl>
                                          </p:spTgt>
                                        </p:tgtEl>
                                        <p:attrNameLst>
                                          <p:attrName>ppt_h</p:attrName>
                                        </p:attrNameLst>
                                      </p:cBhvr>
                                      <p:tavLst>
                                        <p:tav tm="0">
                                          <p:val>
                                            <p:fltVal val="0"/>
                                          </p:val>
                                        </p:tav>
                                        <p:tav tm="100000">
                                          <p:val>
                                            <p:strVal val="#ppt_h"/>
                                          </p:val>
                                        </p:tav>
                                      </p:tavLst>
                                    </p:anim>
                                    <p:animEffect transition="in" filter="fade">
                                      <p:cBhvr>
                                        <p:cTn id="39" dur="500"/>
                                        <p:tgtEl>
                                          <p:spTgt spid="1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p>
            <a:pPr>
              <a:defRPr/>
            </a:pPr>
            <a:r>
              <a:rPr lang="en-US" altLang="zh-CN" dirty="0" smtClean="0"/>
              <a:t>11</a:t>
            </a:r>
            <a:endParaRPr lang="zh-CN" altLang="en-US" dirty="0"/>
          </a:p>
        </p:txBody>
      </p:sp>
      <p:sp>
        <p:nvSpPr>
          <p:cNvPr id="2" name="TextBox 12"/>
          <p:cNvSpPr>
            <a:spLocks noChangeArrowheads="1"/>
          </p:cNvSpPr>
          <p:nvPr/>
        </p:nvSpPr>
        <p:spPr bwMode="auto">
          <a:xfrm>
            <a:off x="581717" y="218252"/>
            <a:ext cx="8616461"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lvl="0"/>
            <a:r>
              <a:rPr lang="en-US" altLang="zh-CN" sz="2600" b="1" dirty="0">
                <a:latin typeface="Times New Roman" panose="02020603050405020304" pitchFamily="18" charset="0"/>
                <a:ea typeface="微软雅黑" panose="020B0503020204020204" pitchFamily="34" charset="-122"/>
                <a:cs typeface="Times New Roman" panose="02020603050405020304" pitchFamily="18" charset="0"/>
              </a:rPr>
              <a:t>2.Mn</a:t>
            </a:r>
            <a:r>
              <a:rPr lang="en-US" altLang="zh-CN" sz="2600" b="1" baseline="-25000" dirty="0">
                <a:latin typeface="Times New Roman" panose="02020603050405020304" pitchFamily="18" charset="0"/>
                <a:ea typeface="微软雅黑" panose="020B0503020204020204" pitchFamily="34" charset="-122"/>
                <a:cs typeface="Times New Roman" panose="02020603050405020304" pitchFamily="18" charset="0"/>
              </a:rPr>
              <a:t>x</a:t>
            </a:r>
            <a:r>
              <a:rPr lang="en-US" altLang="zh-CN" sz="2600" b="1" dirty="0">
                <a:latin typeface="Times New Roman" panose="02020603050405020304" pitchFamily="18" charset="0"/>
                <a:ea typeface="微软雅黑" panose="020B0503020204020204" pitchFamily="34" charset="-122"/>
                <a:cs typeface="Times New Roman" panose="02020603050405020304" pitchFamily="18" charset="0"/>
              </a:rPr>
              <a:t>Zn</a:t>
            </a:r>
            <a:r>
              <a:rPr lang="en-US" altLang="zh-CN" sz="2600" b="1" baseline="-25000" dirty="0">
                <a:latin typeface="Times New Roman" panose="02020603050405020304" pitchFamily="18" charset="0"/>
                <a:ea typeface="微软雅黑" panose="020B0503020204020204" pitchFamily="34" charset="-122"/>
                <a:cs typeface="Times New Roman" panose="02020603050405020304" pitchFamily="18" charset="0"/>
              </a:rPr>
              <a:t>1-x</a:t>
            </a:r>
            <a:r>
              <a:rPr lang="en-US" altLang="zh-CN" sz="2600" b="1" dirty="0">
                <a:latin typeface="Times New Roman" panose="02020603050405020304" pitchFamily="18" charset="0"/>
                <a:ea typeface="微软雅黑" panose="020B0503020204020204" pitchFamily="34" charset="-122"/>
                <a:cs typeface="Times New Roman" panose="02020603050405020304" pitchFamily="18" charset="0"/>
              </a:rPr>
              <a:t>Fe</a:t>
            </a:r>
            <a:r>
              <a:rPr lang="en-US" altLang="zh-CN" sz="2600" b="1" baseline="-25000" dirty="0">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sz="2600" b="1" dirty="0">
                <a:latin typeface="Times New Roman" panose="02020603050405020304" pitchFamily="18" charset="0"/>
                <a:ea typeface="微软雅黑" panose="020B0503020204020204" pitchFamily="34" charset="-122"/>
                <a:cs typeface="Times New Roman" panose="02020603050405020304" pitchFamily="18" charset="0"/>
              </a:rPr>
              <a:t>O</a:t>
            </a:r>
            <a:r>
              <a:rPr lang="en-US" altLang="zh-CN" sz="2600" b="1" baseline="-25000" dirty="0">
                <a:latin typeface="Times New Roman" panose="02020603050405020304" pitchFamily="18" charset="0"/>
                <a:ea typeface="微软雅黑" panose="020B0503020204020204" pitchFamily="34" charset="-122"/>
                <a:cs typeface="Times New Roman" panose="02020603050405020304" pitchFamily="18" charset="0"/>
              </a:rPr>
              <a:t>4</a:t>
            </a:r>
            <a:r>
              <a:rPr lang="en-US" altLang="zh-CN" sz="2600" b="1" dirty="0">
                <a:latin typeface="Times New Roman" panose="02020603050405020304" pitchFamily="18" charset="0"/>
                <a:ea typeface="微软雅黑" panose="020B0503020204020204" pitchFamily="34" charset="-122"/>
                <a:cs typeface="Times New Roman" panose="02020603050405020304" pitchFamily="18" charset="0"/>
              </a:rPr>
              <a:t>/β-MnO</a:t>
            </a:r>
            <a:r>
              <a:rPr lang="en-US" altLang="zh-CN" sz="2600" b="1" baseline="-25000" dirty="0">
                <a:latin typeface="Times New Roman" panose="02020603050405020304" pitchFamily="18" charset="0"/>
                <a:ea typeface="微软雅黑" panose="020B0503020204020204" pitchFamily="34" charset="-122"/>
                <a:cs typeface="Times New Roman" panose="02020603050405020304" pitchFamily="18" charset="0"/>
              </a:rPr>
              <a:t>2</a:t>
            </a:r>
            <a:r>
              <a:rPr lang="zh-CN" altLang="zh-CN" sz="2600" b="1" dirty="0">
                <a:latin typeface="微软雅黑" panose="020B0503020204020204" pitchFamily="34" charset="-122"/>
                <a:ea typeface="微软雅黑" panose="020B0503020204020204" pitchFamily="34" charset="-122"/>
                <a:cs typeface="Times New Roman" panose="02020603050405020304" pitchFamily="18" charset="0"/>
              </a:rPr>
              <a:t>复合磁性催化剂制备及特性表征</a:t>
            </a:r>
            <a:endParaRPr lang="zh-CN" altLang="en-US" sz="26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 name="TextBox 13"/>
          <p:cNvSpPr>
            <a:spLocks noChangeArrowheads="1"/>
          </p:cNvSpPr>
          <p:nvPr/>
        </p:nvSpPr>
        <p:spPr bwMode="auto">
          <a:xfrm>
            <a:off x="9689910" y="295399"/>
            <a:ext cx="197171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r">
              <a:spcBef>
                <a:spcPct val="0"/>
              </a:spcBef>
              <a:buNone/>
            </a:pPr>
            <a:r>
              <a:rPr lang="en-US" altLang="zh-CN" sz="2000" b="1" dirty="0" smtClean="0">
                <a:latin typeface="微软雅黑" panose="020B0503020204020204" pitchFamily="34" charset="-122"/>
                <a:ea typeface="微软雅黑" panose="020B0503020204020204" pitchFamily="34" charset="-122"/>
                <a:sym typeface="微软雅黑" panose="020B0503020204020204" pitchFamily="34" charset="-122"/>
              </a:rPr>
              <a:t>2.3 </a:t>
            </a:r>
            <a:r>
              <a:rPr lang="zh-CN" altLang="en-US" sz="2000" b="1" dirty="0" smtClean="0">
                <a:latin typeface="微软雅黑" panose="020B0503020204020204" pitchFamily="34" charset="-122"/>
                <a:ea typeface="微软雅黑" panose="020B0503020204020204" pitchFamily="34" charset="-122"/>
                <a:sym typeface="微软雅黑" panose="020B0503020204020204" pitchFamily="34" charset="-122"/>
              </a:rPr>
              <a:t>表征</a:t>
            </a:r>
            <a:endParaRPr lang="zh-CN" altLang="en-US" sz="2000" dirty="0">
              <a:latin typeface="微软雅黑" panose="020B0503020204020204" pitchFamily="34" charset="-122"/>
              <a:ea typeface="微软雅黑" panose="020B0503020204020204" pitchFamily="34" charset="-122"/>
            </a:endParaRPr>
          </a:p>
        </p:txBody>
      </p:sp>
      <p:sp>
        <p:nvSpPr>
          <p:cNvPr id="5" name="Line 31"/>
          <p:cNvSpPr>
            <a:spLocks noChangeShapeType="1"/>
          </p:cNvSpPr>
          <p:nvPr userDrawn="1"/>
        </p:nvSpPr>
        <p:spPr bwMode="auto">
          <a:xfrm flipH="1" flipV="1">
            <a:off x="685801" y="7925879"/>
            <a:ext cx="10943999"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 name="Rectangle 43"/>
          <p:cNvSpPr>
            <a:spLocks noChangeArrowheads="1"/>
          </p:cNvSpPr>
          <p:nvPr/>
        </p:nvSpPr>
        <p:spPr bwMode="auto">
          <a:xfrm>
            <a:off x="152401" y="-322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矩形 7"/>
          <p:cNvSpPr/>
          <p:nvPr/>
        </p:nvSpPr>
        <p:spPr>
          <a:xfrm>
            <a:off x="382759" y="1004344"/>
            <a:ext cx="6401885" cy="1754326"/>
          </a:xfrm>
          <a:prstGeom prst="rect">
            <a:avLst/>
          </a:prstGeom>
        </p:spPr>
        <p:txBody>
          <a:bodyPr wrap="square">
            <a:spAutoFit/>
          </a:bodyPr>
          <a:lstStyle/>
          <a:p>
            <a:pPr>
              <a:lnSpc>
                <a:spcPct val="150000"/>
              </a:lnSpc>
            </a:pPr>
            <a:r>
              <a:rPr lang="zh-CN" altLang="en-US" sz="2400" dirty="0" smtClean="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1</a:t>
            </a:r>
            <a:r>
              <a:rPr lang="zh-CN" altLang="en-US" sz="2400" dirty="0" smtClean="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XRD</a:t>
            </a:r>
            <a:r>
              <a:rPr lang="zh-CN" altLang="zh-CN" sz="2400" dirty="0">
                <a:latin typeface="Times New Roman" panose="02020603050405020304" pitchFamily="18" charset="0"/>
                <a:cs typeface="Times New Roman" panose="02020603050405020304" pitchFamily="18" charset="0"/>
              </a:rPr>
              <a:t>分析</a:t>
            </a:r>
            <a:endParaRPr lang="en-US" altLang="zh-CN" sz="2400" kern="100" dirty="0">
              <a:latin typeface="Times New Roman" panose="02020603050405020304" pitchFamily="18" charset="0"/>
              <a:cs typeface="Times New Roman" panose="02020603050405020304" pitchFamily="18" charset="0"/>
            </a:endParaRPr>
          </a:p>
          <a:p>
            <a:pPr>
              <a:lnSpc>
                <a:spcPct val="150000"/>
              </a:lnSpc>
            </a:pPr>
            <a:endParaRPr lang="en-US" altLang="zh-CN" sz="2400" b="1" kern="100" dirty="0" smtClean="0">
              <a:latin typeface="Times New Roman" panose="02020603050405020304" pitchFamily="18" charset="0"/>
              <a:cs typeface="Times New Roman" panose="02020603050405020304" pitchFamily="18" charset="0"/>
            </a:endParaRPr>
          </a:p>
          <a:p>
            <a:pPr>
              <a:lnSpc>
                <a:spcPct val="150000"/>
              </a:lnSpc>
            </a:pPr>
            <a:endParaRPr lang="en-US" altLang="zh-CN" sz="2400" b="1" kern="100" dirty="0" smtClean="0">
              <a:latin typeface="Times New Roman" panose="02020603050405020304" pitchFamily="18" charset="0"/>
              <a:cs typeface="Times New Roman" panose="02020603050405020304" pitchFamily="18" charset="0"/>
            </a:endParaRPr>
          </a:p>
        </p:txBody>
      </p:sp>
      <p:sp>
        <p:nvSpPr>
          <p:cNvPr id="12" name="矩形 11"/>
          <p:cNvSpPr/>
          <p:nvPr/>
        </p:nvSpPr>
        <p:spPr>
          <a:xfrm>
            <a:off x="7773531" y="2517749"/>
            <a:ext cx="3832758" cy="2862322"/>
          </a:xfrm>
          <a:prstGeom prst="rect">
            <a:avLst/>
          </a:prstGeom>
        </p:spPr>
        <p:txBody>
          <a:bodyPr wrap="square">
            <a:spAutoFit/>
          </a:bodyPr>
          <a:lstStyle/>
          <a:p>
            <a:pPr>
              <a:lnSpc>
                <a:spcPct val="150000"/>
              </a:lnSpc>
            </a:pPr>
            <a:r>
              <a:rPr lang="en-US" altLang="zh-CN" sz="2400" dirty="0" smtClean="0">
                <a:latin typeface="Times New Roman" panose="02020603050405020304" pitchFamily="18" charset="0"/>
                <a:cs typeface="Times New Roman" panose="02020603050405020304" pitchFamily="18" charset="0"/>
              </a:rPr>
              <a:t>M:24-0735</a:t>
            </a:r>
          </a:p>
          <a:p>
            <a:pPr>
              <a:lnSpc>
                <a:spcPct val="150000"/>
              </a:lnSpc>
            </a:pPr>
            <a:endParaRPr lang="en-US" altLang="zh-CN" sz="2400" dirty="0" smtClean="0">
              <a:latin typeface="Times New Roman" panose="02020603050405020304" pitchFamily="18" charset="0"/>
              <a:cs typeface="Times New Roman" panose="02020603050405020304" pitchFamily="18" charset="0"/>
            </a:endParaRPr>
          </a:p>
          <a:p>
            <a:pPr>
              <a:lnSpc>
                <a:spcPct val="150000"/>
              </a:lnSpc>
            </a:pPr>
            <a:r>
              <a:rPr lang="en-US" altLang="zh-CN" sz="2400" dirty="0" smtClean="0">
                <a:latin typeface="Times New Roman" panose="02020603050405020304" pitchFamily="18" charset="0"/>
                <a:cs typeface="Times New Roman" panose="02020603050405020304" pitchFamily="18" charset="0"/>
              </a:rPr>
              <a:t>M-Z:74-2400</a:t>
            </a:r>
          </a:p>
          <a:p>
            <a:pPr>
              <a:lnSpc>
                <a:spcPct val="150000"/>
              </a:lnSpc>
            </a:pPr>
            <a:endParaRPr lang="en-US" altLang="zh-CN" sz="2400" dirty="0" smtClean="0">
              <a:latin typeface="Times New Roman" panose="02020603050405020304" pitchFamily="18" charset="0"/>
              <a:cs typeface="Times New Roman" panose="02020603050405020304" pitchFamily="18" charset="0"/>
            </a:endParaRPr>
          </a:p>
          <a:p>
            <a:pPr>
              <a:lnSpc>
                <a:spcPct val="150000"/>
              </a:lnSpc>
            </a:pPr>
            <a:r>
              <a:rPr lang="en-US" altLang="zh-CN" sz="2400" dirty="0" smtClean="0">
                <a:latin typeface="Times New Roman" panose="02020603050405020304" pitchFamily="18" charset="0"/>
                <a:cs typeface="Times New Roman" panose="02020603050405020304" pitchFamily="18" charset="0"/>
              </a:rPr>
              <a:t>M-Z</a:t>
            </a:r>
            <a:r>
              <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smtClean="0">
                <a:latin typeface="Times New Roman" panose="02020603050405020304" pitchFamily="18" charset="0"/>
                <a:cs typeface="Times New Roman" panose="02020603050405020304" pitchFamily="18" charset="0"/>
              </a:rPr>
              <a:t>M:24-0735</a:t>
            </a:r>
            <a:r>
              <a:rPr lang="zh-CN" altLang="en-US" sz="2400" dirty="0" smtClean="0">
                <a:latin typeface="Times New Roman" panose="02020603050405020304" pitchFamily="18" charset="0"/>
                <a:cs typeface="Times New Roman" panose="02020603050405020304" pitchFamily="18" charset="0"/>
              </a:rPr>
              <a:t>和</a:t>
            </a:r>
            <a:r>
              <a:rPr lang="en-US" altLang="zh-CN" sz="2400" dirty="0" smtClean="0">
                <a:latin typeface="Times New Roman" panose="02020603050405020304" pitchFamily="18" charset="0"/>
                <a:cs typeface="Times New Roman" panose="02020603050405020304" pitchFamily="18" charset="0"/>
              </a:rPr>
              <a:t>74-2400</a:t>
            </a:r>
            <a:endParaRPr lang="en-US" altLang="zh-CN" sz="2400" dirty="0">
              <a:latin typeface="Times New Roman" panose="02020603050405020304" pitchFamily="18" charset="0"/>
              <a:cs typeface="Times New Roman" panose="02020603050405020304" pitchFamily="18" charset="0"/>
            </a:endParaRPr>
          </a:p>
        </p:txBody>
      </p:sp>
      <p:sp>
        <p:nvSpPr>
          <p:cNvPr id="11" name="Line 34"/>
          <p:cNvSpPr>
            <a:spLocks noChangeShapeType="1"/>
          </p:cNvSpPr>
          <p:nvPr/>
        </p:nvSpPr>
        <p:spPr bwMode="auto">
          <a:xfrm flipV="1">
            <a:off x="10063159" y="749508"/>
            <a:ext cx="156914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 name="Line 31"/>
          <p:cNvSpPr>
            <a:spLocks noChangeShapeType="1"/>
          </p:cNvSpPr>
          <p:nvPr/>
        </p:nvSpPr>
        <p:spPr bwMode="auto">
          <a:xfrm flipH="1" flipV="1">
            <a:off x="685801" y="857519"/>
            <a:ext cx="10943999"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15" name="对象 14"/>
          <p:cNvGraphicFramePr>
            <a:graphicFrameLocks noChangeAspect="1"/>
          </p:cNvGraphicFramePr>
          <p:nvPr>
            <p:extLst>
              <p:ext uri="{D42A27DB-BD31-4B8C-83A1-F6EECF244321}">
                <p14:modId xmlns:p14="http://schemas.microsoft.com/office/powerpoint/2010/main" val="237863722"/>
              </p:ext>
            </p:extLst>
          </p:nvPr>
        </p:nvGraphicFramePr>
        <p:xfrm>
          <a:off x="307638" y="1541468"/>
          <a:ext cx="6853016" cy="5100824"/>
        </p:xfrm>
        <a:graphic>
          <a:graphicData uri="http://schemas.openxmlformats.org/presentationml/2006/ole">
            <mc:AlternateContent xmlns:mc="http://schemas.openxmlformats.org/markup-compatibility/2006">
              <mc:Choice xmlns:v="urn:schemas-microsoft-com:vml" Requires="v">
                <p:oleObj spid="_x0000_s64598" name="Graph" r:id="rId4" imgW="4276954" imgH="3023616" progId="Origin50.Graph">
                  <p:embed/>
                </p:oleObj>
              </mc:Choice>
              <mc:Fallback>
                <p:oleObj name="Graph" r:id="rId4" imgW="4276954" imgH="3023616" progId="Origin50.Graph">
                  <p:embed/>
                  <p:pic>
                    <p:nvPicPr>
                      <p:cNvPr id="0" name="Object 58"/>
                      <p:cNvPicPr>
                        <a:picLocks noChangeAspect="1" noChangeArrowheads="1"/>
                      </p:cNvPicPr>
                      <p:nvPr/>
                    </p:nvPicPr>
                    <p:blipFill>
                      <a:blip r:embed="rId5">
                        <a:extLst>
                          <a:ext uri="{28A0092B-C50C-407E-A947-70E740481C1C}">
                            <a14:useLocalDpi xmlns:a14="http://schemas.microsoft.com/office/drawing/2010/main" val="0"/>
                          </a:ext>
                        </a:extLst>
                      </a:blip>
                      <a:srcRect l="6857" t="9705" r="11961" b="4747"/>
                      <a:stretch>
                        <a:fillRect/>
                      </a:stretch>
                    </p:blipFill>
                    <p:spPr bwMode="auto">
                      <a:xfrm>
                        <a:off x="307638" y="1541468"/>
                        <a:ext cx="6853016" cy="5100824"/>
                      </a:xfrm>
                      <a:prstGeom prst="rect">
                        <a:avLst/>
                      </a:prstGeom>
                      <a:noFill/>
                    </p:spPr>
                  </p:pic>
                </p:oleObj>
              </mc:Fallback>
            </mc:AlternateContent>
          </a:graphicData>
        </a:graphic>
      </p:graphicFrame>
    </p:spTree>
    <p:extLst>
      <p:ext uri="{BB962C8B-B14F-4D97-AF65-F5344CB8AC3E}">
        <p14:creationId xmlns:p14="http://schemas.microsoft.com/office/powerpoint/2010/main" val="16641145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p:cTn id="7" dur="500" fill="hold"/>
                                        <p:tgtEl>
                                          <p:spTgt spid="8">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8">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8">
                                            <p:txEl>
                                              <p:pRg st="0" end="0"/>
                                            </p:txEl>
                                          </p:spTgt>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ppt_w</p:attrName>
                                        </p:attrNameLst>
                                      </p:cBhvr>
                                      <p:tavLst>
                                        <p:tav tm="0">
                                          <p:val>
                                            <p:fltVal val="0"/>
                                          </p:val>
                                        </p:tav>
                                        <p:tav tm="100000">
                                          <p:val>
                                            <p:strVal val="#ppt_w"/>
                                          </p:val>
                                        </p:tav>
                                      </p:tavLst>
                                    </p:anim>
                                    <p:anim calcmode="lin" valueType="num">
                                      <p:cBhvr>
                                        <p:cTn id="14" dur="500" fill="hold"/>
                                        <p:tgtEl>
                                          <p:spTgt spid="15"/>
                                        </p:tgtEl>
                                        <p:attrNameLst>
                                          <p:attrName>ppt_h</p:attrName>
                                        </p:attrNameLst>
                                      </p:cBhvr>
                                      <p:tavLst>
                                        <p:tav tm="0">
                                          <p:val>
                                            <p:fltVal val="0"/>
                                          </p:val>
                                        </p:tav>
                                        <p:tav tm="100000">
                                          <p:val>
                                            <p:strVal val="#ppt_h"/>
                                          </p:val>
                                        </p:tav>
                                      </p:tavLst>
                                    </p:anim>
                                    <p:animEffect transition="in" filter="fade">
                                      <p:cBhvr>
                                        <p:cTn id="15" dur="500"/>
                                        <p:tgtEl>
                                          <p:spTgt spid="15"/>
                                        </p:tgtEl>
                                      </p:cBhvr>
                                    </p:animEffect>
                                  </p:childTnLst>
                                </p:cTn>
                              </p:par>
                            </p:childTnLst>
                          </p:cTn>
                        </p:par>
                        <p:par>
                          <p:cTn id="16" fill="hold">
                            <p:stCondLst>
                              <p:cond delay="1000"/>
                            </p:stCondLst>
                            <p:childTnLst>
                              <p:par>
                                <p:cTn id="17" presetID="53" presetClass="entr" presetSubtype="16" fill="hold" nodeType="afterEffect">
                                  <p:stCondLst>
                                    <p:cond delay="0"/>
                                  </p:stCondLst>
                                  <p:childTnLst>
                                    <p:set>
                                      <p:cBhvr>
                                        <p:cTn id="18" dur="1" fill="hold">
                                          <p:stCondLst>
                                            <p:cond delay="0"/>
                                          </p:stCondLst>
                                        </p:cTn>
                                        <p:tgtEl>
                                          <p:spTgt spid="12">
                                            <p:txEl>
                                              <p:pRg st="0" end="0"/>
                                            </p:txEl>
                                          </p:spTgt>
                                        </p:tgtEl>
                                        <p:attrNameLst>
                                          <p:attrName>style.visibility</p:attrName>
                                        </p:attrNameLst>
                                      </p:cBhvr>
                                      <p:to>
                                        <p:strVal val="visible"/>
                                      </p:to>
                                    </p:set>
                                    <p:anim calcmode="lin" valueType="num">
                                      <p:cBhvr>
                                        <p:cTn id="19" dur="500" fill="hold"/>
                                        <p:tgtEl>
                                          <p:spTgt spid="12">
                                            <p:txEl>
                                              <p:pRg st="0" end="0"/>
                                            </p:txEl>
                                          </p:spTgt>
                                        </p:tgtEl>
                                        <p:attrNameLst>
                                          <p:attrName>ppt_w</p:attrName>
                                        </p:attrNameLst>
                                      </p:cBhvr>
                                      <p:tavLst>
                                        <p:tav tm="0">
                                          <p:val>
                                            <p:fltVal val="0"/>
                                          </p:val>
                                        </p:tav>
                                        <p:tav tm="100000">
                                          <p:val>
                                            <p:strVal val="#ppt_w"/>
                                          </p:val>
                                        </p:tav>
                                      </p:tavLst>
                                    </p:anim>
                                    <p:anim calcmode="lin" valueType="num">
                                      <p:cBhvr>
                                        <p:cTn id="20" dur="500" fill="hold"/>
                                        <p:tgtEl>
                                          <p:spTgt spid="12">
                                            <p:txEl>
                                              <p:pRg st="0" end="0"/>
                                            </p:txEl>
                                          </p:spTgt>
                                        </p:tgtEl>
                                        <p:attrNameLst>
                                          <p:attrName>ppt_h</p:attrName>
                                        </p:attrNameLst>
                                      </p:cBhvr>
                                      <p:tavLst>
                                        <p:tav tm="0">
                                          <p:val>
                                            <p:fltVal val="0"/>
                                          </p:val>
                                        </p:tav>
                                        <p:tav tm="100000">
                                          <p:val>
                                            <p:strVal val="#ppt_h"/>
                                          </p:val>
                                        </p:tav>
                                      </p:tavLst>
                                    </p:anim>
                                    <p:animEffect transition="in" filter="fade">
                                      <p:cBhvr>
                                        <p:cTn id="21" dur="500"/>
                                        <p:tgtEl>
                                          <p:spTgt spid="12">
                                            <p:txEl>
                                              <p:pRg st="0" end="0"/>
                                            </p:txEl>
                                          </p:spTgt>
                                        </p:tgtEl>
                                      </p:cBhvr>
                                    </p:animEffect>
                                  </p:childTnLst>
                                </p:cTn>
                              </p:par>
                            </p:childTnLst>
                          </p:cTn>
                        </p:par>
                        <p:par>
                          <p:cTn id="22" fill="hold">
                            <p:stCondLst>
                              <p:cond delay="1500"/>
                            </p:stCondLst>
                            <p:childTnLst>
                              <p:par>
                                <p:cTn id="23" presetID="53" presetClass="entr" presetSubtype="16" fill="hold" nodeType="afterEffect">
                                  <p:stCondLst>
                                    <p:cond delay="0"/>
                                  </p:stCondLst>
                                  <p:childTnLst>
                                    <p:set>
                                      <p:cBhvr>
                                        <p:cTn id="24" dur="1" fill="hold">
                                          <p:stCondLst>
                                            <p:cond delay="0"/>
                                          </p:stCondLst>
                                        </p:cTn>
                                        <p:tgtEl>
                                          <p:spTgt spid="12">
                                            <p:txEl>
                                              <p:pRg st="2" end="2"/>
                                            </p:txEl>
                                          </p:spTgt>
                                        </p:tgtEl>
                                        <p:attrNameLst>
                                          <p:attrName>style.visibility</p:attrName>
                                        </p:attrNameLst>
                                      </p:cBhvr>
                                      <p:to>
                                        <p:strVal val="visible"/>
                                      </p:to>
                                    </p:set>
                                    <p:anim calcmode="lin" valueType="num">
                                      <p:cBhvr>
                                        <p:cTn id="25" dur="500" fill="hold"/>
                                        <p:tgtEl>
                                          <p:spTgt spid="12">
                                            <p:txEl>
                                              <p:pRg st="2" end="2"/>
                                            </p:txEl>
                                          </p:spTgt>
                                        </p:tgtEl>
                                        <p:attrNameLst>
                                          <p:attrName>ppt_w</p:attrName>
                                        </p:attrNameLst>
                                      </p:cBhvr>
                                      <p:tavLst>
                                        <p:tav tm="0">
                                          <p:val>
                                            <p:fltVal val="0"/>
                                          </p:val>
                                        </p:tav>
                                        <p:tav tm="100000">
                                          <p:val>
                                            <p:strVal val="#ppt_w"/>
                                          </p:val>
                                        </p:tav>
                                      </p:tavLst>
                                    </p:anim>
                                    <p:anim calcmode="lin" valueType="num">
                                      <p:cBhvr>
                                        <p:cTn id="26" dur="500" fill="hold"/>
                                        <p:tgtEl>
                                          <p:spTgt spid="12">
                                            <p:txEl>
                                              <p:pRg st="2" end="2"/>
                                            </p:txEl>
                                          </p:spTgt>
                                        </p:tgtEl>
                                        <p:attrNameLst>
                                          <p:attrName>ppt_h</p:attrName>
                                        </p:attrNameLst>
                                      </p:cBhvr>
                                      <p:tavLst>
                                        <p:tav tm="0">
                                          <p:val>
                                            <p:fltVal val="0"/>
                                          </p:val>
                                        </p:tav>
                                        <p:tav tm="100000">
                                          <p:val>
                                            <p:strVal val="#ppt_h"/>
                                          </p:val>
                                        </p:tav>
                                      </p:tavLst>
                                    </p:anim>
                                    <p:animEffect transition="in" filter="fade">
                                      <p:cBhvr>
                                        <p:cTn id="27" dur="500"/>
                                        <p:tgtEl>
                                          <p:spTgt spid="12">
                                            <p:txEl>
                                              <p:pRg st="2" end="2"/>
                                            </p:txEl>
                                          </p:spTgt>
                                        </p:tgtEl>
                                      </p:cBhvr>
                                    </p:animEffect>
                                  </p:childTnLst>
                                </p:cTn>
                              </p:par>
                            </p:childTnLst>
                          </p:cTn>
                        </p:par>
                        <p:par>
                          <p:cTn id="28" fill="hold">
                            <p:stCondLst>
                              <p:cond delay="2000"/>
                            </p:stCondLst>
                            <p:childTnLst>
                              <p:par>
                                <p:cTn id="29" presetID="53" presetClass="entr" presetSubtype="16" fill="hold" nodeType="afterEffect">
                                  <p:stCondLst>
                                    <p:cond delay="0"/>
                                  </p:stCondLst>
                                  <p:childTnLst>
                                    <p:set>
                                      <p:cBhvr>
                                        <p:cTn id="30" dur="1" fill="hold">
                                          <p:stCondLst>
                                            <p:cond delay="0"/>
                                          </p:stCondLst>
                                        </p:cTn>
                                        <p:tgtEl>
                                          <p:spTgt spid="12">
                                            <p:txEl>
                                              <p:pRg st="4" end="4"/>
                                            </p:txEl>
                                          </p:spTgt>
                                        </p:tgtEl>
                                        <p:attrNameLst>
                                          <p:attrName>style.visibility</p:attrName>
                                        </p:attrNameLst>
                                      </p:cBhvr>
                                      <p:to>
                                        <p:strVal val="visible"/>
                                      </p:to>
                                    </p:set>
                                    <p:anim calcmode="lin" valueType="num">
                                      <p:cBhvr>
                                        <p:cTn id="31" dur="500" fill="hold"/>
                                        <p:tgtEl>
                                          <p:spTgt spid="12">
                                            <p:txEl>
                                              <p:pRg st="4" end="4"/>
                                            </p:txEl>
                                          </p:spTgt>
                                        </p:tgtEl>
                                        <p:attrNameLst>
                                          <p:attrName>ppt_w</p:attrName>
                                        </p:attrNameLst>
                                      </p:cBhvr>
                                      <p:tavLst>
                                        <p:tav tm="0">
                                          <p:val>
                                            <p:fltVal val="0"/>
                                          </p:val>
                                        </p:tav>
                                        <p:tav tm="100000">
                                          <p:val>
                                            <p:strVal val="#ppt_w"/>
                                          </p:val>
                                        </p:tav>
                                      </p:tavLst>
                                    </p:anim>
                                    <p:anim calcmode="lin" valueType="num">
                                      <p:cBhvr>
                                        <p:cTn id="32" dur="500" fill="hold"/>
                                        <p:tgtEl>
                                          <p:spTgt spid="12">
                                            <p:txEl>
                                              <p:pRg st="4" end="4"/>
                                            </p:txEl>
                                          </p:spTgt>
                                        </p:tgtEl>
                                        <p:attrNameLst>
                                          <p:attrName>ppt_h</p:attrName>
                                        </p:attrNameLst>
                                      </p:cBhvr>
                                      <p:tavLst>
                                        <p:tav tm="0">
                                          <p:val>
                                            <p:fltVal val="0"/>
                                          </p:val>
                                        </p:tav>
                                        <p:tav tm="100000">
                                          <p:val>
                                            <p:strVal val="#ppt_h"/>
                                          </p:val>
                                        </p:tav>
                                      </p:tavLst>
                                    </p:anim>
                                    <p:animEffect transition="in" filter="fade">
                                      <p:cBhvr>
                                        <p:cTn id="33"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2"/>
          <p:cNvSpPr>
            <a:spLocks noChangeArrowheads="1"/>
          </p:cNvSpPr>
          <p:nvPr/>
        </p:nvSpPr>
        <p:spPr bwMode="auto">
          <a:xfrm>
            <a:off x="581717" y="218252"/>
            <a:ext cx="8616461"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lvl="0"/>
            <a:r>
              <a:rPr lang="en-US" altLang="zh-CN" sz="2600" b="1" dirty="0">
                <a:latin typeface="Times New Roman" panose="02020603050405020304" pitchFamily="18" charset="0"/>
                <a:ea typeface="微软雅黑" panose="020B0503020204020204" pitchFamily="34" charset="-122"/>
                <a:cs typeface="Times New Roman" panose="02020603050405020304" pitchFamily="18" charset="0"/>
              </a:rPr>
              <a:t>2.Mn</a:t>
            </a:r>
            <a:r>
              <a:rPr lang="en-US" altLang="zh-CN" sz="2600" b="1" baseline="-25000" dirty="0">
                <a:latin typeface="Times New Roman" panose="02020603050405020304" pitchFamily="18" charset="0"/>
                <a:ea typeface="微软雅黑" panose="020B0503020204020204" pitchFamily="34" charset="-122"/>
                <a:cs typeface="Times New Roman" panose="02020603050405020304" pitchFamily="18" charset="0"/>
              </a:rPr>
              <a:t>x</a:t>
            </a:r>
            <a:r>
              <a:rPr lang="en-US" altLang="zh-CN" sz="2600" b="1" dirty="0">
                <a:latin typeface="Times New Roman" panose="02020603050405020304" pitchFamily="18" charset="0"/>
                <a:ea typeface="微软雅黑" panose="020B0503020204020204" pitchFamily="34" charset="-122"/>
                <a:cs typeface="Times New Roman" panose="02020603050405020304" pitchFamily="18" charset="0"/>
              </a:rPr>
              <a:t>Zn</a:t>
            </a:r>
            <a:r>
              <a:rPr lang="en-US" altLang="zh-CN" sz="2600" b="1" baseline="-25000" dirty="0">
                <a:latin typeface="Times New Roman" panose="02020603050405020304" pitchFamily="18" charset="0"/>
                <a:ea typeface="微软雅黑" panose="020B0503020204020204" pitchFamily="34" charset="-122"/>
                <a:cs typeface="Times New Roman" panose="02020603050405020304" pitchFamily="18" charset="0"/>
              </a:rPr>
              <a:t>1-x</a:t>
            </a:r>
            <a:r>
              <a:rPr lang="en-US" altLang="zh-CN" sz="2600" b="1" dirty="0">
                <a:latin typeface="Times New Roman" panose="02020603050405020304" pitchFamily="18" charset="0"/>
                <a:ea typeface="微软雅黑" panose="020B0503020204020204" pitchFamily="34" charset="-122"/>
                <a:cs typeface="Times New Roman" panose="02020603050405020304" pitchFamily="18" charset="0"/>
              </a:rPr>
              <a:t>Fe</a:t>
            </a:r>
            <a:r>
              <a:rPr lang="en-US" altLang="zh-CN" sz="2600" b="1" baseline="-25000" dirty="0">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sz="2600" b="1" dirty="0">
                <a:latin typeface="Times New Roman" panose="02020603050405020304" pitchFamily="18" charset="0"/>
                <a:ea typeface="微软雅黑" panose="020B0503020204020204" pitchFamily="34" charset="-122"/>
                <a:cs typeface="Times New Roman" panose="02020603050405020304" pitchFamily="18" charset="0"/>
              </a:rPr>
              <a:t>O</a:t>
            </a:r>
            <a:r>
              <a:rPr lang="en-US" altLang="zh-CN" sz="2600" b="1" baseline="-25000" dirty="0">
                <a:latin typeface="Times New Roman" panose="02020603050405020304" pitchFamily="18" charset="0"/>
                <a:ea typeface="微软雅黑" panose="020B0503020204020204" pitchFamily="34" charset="-122"/>
                <a:cs typeface="Times New Roman" panose="02020603050405020304" pitchFamily="18" charset="0"/>
              </a:rPr>
              <a:t>4</a:t>
            </a:r>
            <a:r>
              <a:rPr lang="en-US" altLang="zh-CN" sz="2600" b="1" dirty="0">
                <a:latin typeface="Times New Roman" panose="02020603050405020304" pitchFamily="18" charset="0"/>
                <a:ea typeface="微软雅黑" panose="020B0503020204020204" pitchFamily="34" charset="-122"/>
                <a:cs typeface="Times New Roman" panose="02020603050405020304" pitchFamily="18" charset="0"/>
              </a:rPr>
              <a:t>/β-MnO</a:t>
            </a:r>
            <a:r>
              <a:rPr lang="en-US" altLang="zh-CN" sz="2600" b="1" baseline="-25000" dirty="0">
                <a:latin typeface="Times New Roman" panose="02020603050405020304" pitchFamily="18" charset="0"/>
                <a:ea typeface="微软雅黑" panose="020B0503020204020204" pitchFamily="34" charset="-122"/>
                <a:cs typeface="Times New Roman" panose="02020603050405020304" pitchFamily="18" charset="0"/>
              </a:rPr>
              <a:t>2</a:t>
            </a:r>
            <a:r>
              <a:rPr lang="zh-CN" altLang="zh-CN" sz="2600" b="1" dirty="0">
                <a:latin typeface="微软雅黑" panose="020B0503020204020204" pitchFamily="34" charset="-122"/>
                <a:ea typeface="微软雅黑" panose="020B0503020204020204" pitchFamily="34" charset="-122"/>
                <a:cs typeface="Times New Roman" panose="02020603050405020304" pitchFamily="18" charset="0"/>
              </a:rPr>
              <a:t>复合磁性催化剂制备及特性表征</a:t>
            </a:r>
            <a:endParaRPr lang="zh-CN" altLang="en-US" sz="26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 name="TextBox 13"/>
          <p:cNvSpPr>
            <a:spLocks noChangeArrowheads="1"/>
          </p:cNvSpPr>
          <p:nvPr/>
        </p:nvSpPr>
        <p:spPr bwMode="auto">
          <a:xfrm>
            <a:off x="9689910" y="295399"/>
            <a:ext cx="197171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r">
              <a:spcBef>
                <a:spcPct val="0"/>
              </a:spcBef>
              <a:buNone/>
            </a:pPr>
            <a:r>
              <a:rPr lang="en-US" altLang="zh-CN" sz="2000" b="1" dirty="0" smtClean="0">
                <a:latin typeface="微软雅黑" panose="020B0503020204020204" pitchFamily="34" charset="-122"/>
                <a:ea typeface="微软雅黑" panose="020B0503020204020204" pitchFamily="34" charset="-122"/>
                <a:sym typeface="微软雅黑" panose="020B0503020204020204" pitchFamily="34" charset="-122"/>
              </a:rPr>
              <a:t>2.3 </a:t>
            </a:r>
            <a:r>
              <a:rPr lang="zh-CN" altLang="en-US" sz="2000" b="1" dirty="0" smtClean="0">
                <a:latin typeface="微软雅黑" panose="020B0503020204020204" pitchFamily="34" charset="-122"/>
                <a:ea typeface="微软雅黑" panose="020B0503020204020204" pitchFamily="34" charset="-122"/>
                <a:sym typeface="微软雅黑" panose="020B0503020204020204" pitchFamily="34" charset="-122"/>
              </a:rPr>
              <a:t>表征</a:t>
            </a:r>
            <a:endParaRPr lang="zh-CN" altLang="en-US" sz="2000" dirty="0">
              <a:latin typeface="微软雅黑" panose="020B0503020204020204" pitchFamily="34" charset="-122"/>
              <a:ea typeface="微软雅黑" panose="020B0503020204020204" pitchFamily="34" charset="-122"/>
            </a:endParaRPr>
          </a:p>
        </p:txBody>
      </p:sp>
      <p:sp>
        <p:nvSpPr>
          <p:cNvPr id="5" name="Line 31"/>
          <p:cNvSpPr>
            <a:spLocks noChangeShapeType="1"/>
          </p:cNvSpPr>
          <p:nvPr userDrawn="1"/>
        </p:nvSpPr>
        <p:spPr bwMode="auto">
          <a:xfrm flipH="1" flipV="1">
            <a:off x="685801" y="7925879"/>
            <a:ext cx="10943999"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 name="Rectangle 43"/>
          <p:cNvSpPr>
            <a:spLocks noChangeArrowheads="1"/>
          </p:cNvSpPr>
          <p:nvPr/>
        </p:nvSpPr>
        <p:spPr bwMode="auto">
          <a:xfrm>
            <a:off x="152401" y="-322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矩形 7"/>
          <p:cNvSpPr/>
          <p:nvPr/>
        </p:nvSpPr>
        <p:spPr>
          <a:xfrm>
            <a:off x="337132" y="1098721"/>
            <a:ext cx="6401885" cy="461665"/>
          </a:xfrm>
          <a:prstGeom prst="rect">
            <a:avLst/>
          </a:prstGeom>
        </p:spPr>
        <p:txBody>
          <a:bodyPr wrap="square">
            <a:spAutoFit/>
          </a:bodyPr>
          <a:lstStyle/>
          <a:p>
            <a:r>
              <a:rPr lang="zh-CN" altLang="en-US" sz="2400" dirty="0" smtClean="0">
                <a:latin typeface="Times New Roman" panose="02020603050405020304" pitchFamily="18" charset="0"/>
                <a:cs typeface="Times New Roman" panose="02020603050405020304" pitchFamily="18" charset="0"/>
              </a:rPr>
              <a:t>（</a:t>
            </a:r>
            <a:r>
              <a:rPr lang="en-US" altLang="zh-CN" sz="2400" dirty="0" smtClean="0">
                <a:latin typeface="Times New Roman" panose="02020603050405020304" pitchFamily="18" charset="0"/>
                <a:cs typeface="Times New Roman" panose="02020603050405020304" pitchFamily="18" charset="0"/>
              </a:rPr>
              <a:t>2</a:t>
            </a:r>
            <a:r>
              <a:rPr lang="zh-CN" altLang="en-US" sz="2400" dirty="0" smtClean="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FT-IR</a:t>
            </a:r>
            <a:r>
              <a:rPr lang="zh-CN" altLang="zh-CN" sz="2400" dirty="0" smtClean="0">
                <a:latin typeface="Times New Roman" panose="02020603050405020304" pitchFamily="18" charset="0"/>
                <a:cs typeface="Times New Roman" panose="02020603050405020304" pitchFamily="18" charset="0"/>
              </a:rPr>
              <a:t>分析</a:t>
            </a:r>
            <a:endParaRPr lang="zh-CN" altLang="zh-CN" sz="2400" dirty="0">
              <a:latin typeface="Times New Roman" panose="02020603050405020304" pitchFamily="18" charset="0"/>
              <a:cs typeface="Times New Roman" panose="02020603050405020304" pitchFamily="18" charset="0"/>
            </a:endParaRPr>
          </a:p>
        </p:txBody>
      </p:sp>
      <p:sp>
        <p:nvSpPr>
          <p:cNvPr id="12" name="矩形 11"/>
          <p:cNvSpPr/>
          <p:nvPr/>
        </p:nvSpPr>
        <p:spPr>
          <a:xfrm>
            <a:off x="7405253" y="1898776"/>
            <a:ext cx="4569313" cy="3416320"/>
          </a:xfrm>
          <a:prstGeom prst="rect">
            <a:avLst/>
          </a:prstGeom>
        </p:spPr>
        <p:txBody>
          <a:bodyPr wrap="square">
            <a:spAutoFit/>
          </a:bodyPr>
          <a:lstStyle/>
          <a:p>
            <a:pPr>
              <a:lnSpc>
                <a:spcPct val="150000"/>
              </a:lnSpc>
            </a:pPr>
            <a:r>
              <a:rPr lang="zh-CN" altLang="en-US" sz="2400" dirty="0" smtClean="0">
                <a:latin typeface="Times New Roman" panose="02020603050405020304" pitchFamily="18" charset="0"/>
                <a:cs typeface="Times New Roman" panose="02020603050405020304" pitchFamily="18" charset="0"/>
              </a:rPr>
              <a:t>        </a:t>
            </a:r>
            <a:endParaRPr lang="en-US" altLang="zh-CN" sz="2400" dirty="0" smtClean="0">
              <a:latin typeface="Times New Roman" panose="02020603050405020304" pitchFamily="18" charset="0"/>
              <a:cs typeface="Times New Roman" panose="02020603050405020304" pitchFamily="18" charset="0"/>
            </a:endParaRPr>
          </a:p>
          <a:p>
            <a:pPr>
              <a:lnSpc>
                <a:spcPct val="150000"/>
              </a:lnSpc>
            </a:pPr>
            <a:r>
              <a:rPr lang="en-US" altLang="zh-CN" sz="2400" dirty="0" err="1">
                <a:latin typeface="Times New Roman" panose="02020603050405020304" pitchFamily="18" charset="0"/>
                <a:cs typeface="Times New Roman" panose="02020603050405020304" pitchFamily="18" charset="0"/>
              </a:rPr>
              <a:t>Mn</a:t>
            </a:r>
            <a:r>
              <a:rPr lang="en-US" altLang="zh-CN" sz="2400" dirty="0">
                <a:latin typeface="Times New Roman" panose="02020603050405020304" pitchFamily="18" charset="0"/>
                <a:cs typeface="Times New Roman" panose="02020603050405020304" pitchFamily="18" charset="0"/>
              </a:rPr>
              <a:t>—O</a:t>
            </a:r>
            <a:r>
              <a:rPr lang="zh-CN" altLang="zh-CN" sz="2400" dirty="0" smtClean="0">
                <a:latin typeface="Times New Roman" panose="02020603050405020304" pitchFamily="18" charset="0"/>
                <a:cs typeface="Times New Roman" panose="02020603050405020304" pitchFamily="18" charset="0"/>
              </a:rPr>
              <a:t>键</a:t>
            </a:r>
            <a:r>
              <a:rPr lang="en-US" altLang="zh-CN" sz="2400" dirty="0" smtClean="0">
                <a:latin typeface="Times New Roman" panose="02020603050405020304" pitchFamily="18" charset="0"/>
                <a:cs typeface="Times New Roman" panose="02020603050405020304" pitchFamily="18" charset="0"/>
              </a:rPr>
              <a:t>:470.6cm</a:t>
            </a:r>
            <a:r>
              <a:rPr lang="en-US" altLang="zh-CN" sz="2400" baseline="30000" dirty="0" smtClean="0">
                <a:latin typeface="Times New Roman" panose="02020603050405020304" pitchFamily="18" charset="0"/>
                <a:cs typeface="Times New Roman" panose="02020603050405020304" pitchFamily="18" charset="0"/>
              </a:rPr>
              <a:t>-1</a:t>
            </a:r>
            <a:r>
              <a:rPr lang="zh-CN" altLang="zh-CN" sz="2400" dirty="0">
                <a:latin typeface="Times New Roman" panose="02020603050405020304" pitchFamily="18" charset="0"/>
                <a:cs typeface="Times New Roman" panose="02020603050405020304" pitchFamily="18" charset="0"/>
              </a:rPr>
              <a:t>和</a:t>
            </a:r>
            <a:r>
              <a:rPr lang="en-US" altLang="zh-CN" sz="2400" dirty="0" smtClean="0">
                <a:latin typeface="Times New Roman" panose="02020603050405020304" pitchFamily="18" charset="0"/>
                <a:cs typeface="Times New Roman" panose="02020603050405020304" pitchFamily="18" charset="0"/>
              </a:rPr>
              <a:t>523.6cm</a:t>
            </a:r>
            <a:r>
              <a:rPr lang="en-US" altLang="zh-CN" sz="2400" baseline="30000" dirty="0" smtClean="0">
                <a:latin typeface="Times New Roman" panose="02020603050405020304" pitchFamily="18" charset="0"/>
                <a:cs typeface="Times New Roman" panose="02020603050405020304" pitchFamily="18" charset="0"/>
              </a:rPr>
              <a:t>-1</a:t>
            </a:r>
            <a:endParaRPr lang="en-US" altLang="zh-CN" sz="2400" dirty="0" smtClean="0">
              <a:latin typeface="Times New Roman" panose="02020603050405020304" pitchFamily="18" charset="0"/>
              <a:cs typeface="Times New Roman" panose="02020603050405020304" pitchFamily="18" charset="0"/>
            </a:endParaRPr>
          </a:p>
          <a:p>
            <a:pPr>
              <a:lnSpc>
                <a:spcPct val="150000"/>
              </a:lnSpc>
            </a:pPr>
            <a:endParaRPr lang="en-US" altLang="zh-CN" sz="2400" dirty="0" smtClean="0">
              <a:latin typeface="Times New Roman" panose="02020603050405020304" pitchFamily="18" charset="0"/>
              <a:cs typeface="Times New Roman" panose="02020603050405020304" pitchFamily="18" charset="0"/>
            </a:endParaRPr>
          </a:p>
          <a:p>
            <a:pPr>
              <a:lnSpc>
                <a:spcPct val="150000"/>
              </a:lnSpc>
            </a:pPr>
            <a:r>
              <a:rPr lang="en-US" altLang="zh-CN" sz="2400" dirty="0" err="1" smtClean="0">
                <a:latin typeface="Times New Roman" panose="02020603050405020304" pitchFamily="18" charset="0"/>
                <a:cs typeface="Times New Roman" panose="02020603050405020304" pitchFamily="18" charset="0"/>
              </a:rPr>
              <a:t>Mn</a:t>
            </a:r>
            <a:r>
              <a:rPr lang="en-US" altLang="zh-CN" sz="2400" dirty="0" smtClean="0">
                <a:latin typeface="Times New Roman" panose="02020603050405020304" pitchFamily="18" charset="0"/>
                <a:cs typeface="Times New Roman" panose="02020603050405020304" pitchFamily="18" charset="0"/>
              </a:rPr>
              <a:t>—OH:1062cm</a:t>
            </a:r>
            <a:r>
              <a:rPr lang="en-US" altLang="zh-CN" sz="2400" baseline="30000" dirty="0" smtClean="0">
                <a:latin typeface="Times New Roman" panose="02020603050405020304" pitchFamily="18" charset="0"/>
                <a:cs typeface="Times New Roman" panose="02020603050405020304" pitchFamily="18" charset="0"/>
              </a:rPr>
              <a:t>-1</a:t>
            </a:r>
          </a:p>
          <a:p>
            <a:pPr>
              <a:lnSpc>
                <a:spcPct val="150000"/>
              </a:lnSpc>
            </a:pPr>
            <a:endParaRPr lang="en-US" altLang="zh-CN" sz="2400" dirty="0" smtClean="0">
              <a:latin typeface="Times New Roman" panose="02020603050405020304" pitchFamily="18" charset="0"/>
              <a:cs typeface="Times New Roman" panose="02020603050405020304" pitchFamily="18" charset="0"/>
            </a:endParaRPr>
          </a:p>
          <a:p>
            <a:pPr>
              <a:lnSpc>
                <a:spcPct val="150000"/>
              </a:lnSpc>
            </a:pPr>
            <a:r>
              <a:rPr lang="en-US" altLang="zh-CN" sz="2400" dirty="0" smtClean="0">
                <a:latin typeface="Times New Roman" panose="02020603050405020304" pitchFamily="18" charset="0"/>
                <a:cs typeface="Times New Roman" panose="02020603050405020304" pitchFamily="18" charset="0"/>
              </a:rPr>
              <a:t>Fe—O</a:t>
            </a:r>
            <a:r>
              <a:rPr lang="zh-CN" altLang="zh-CN" sz="2400" dirty="0" smtClean="0">
                <a:latin typeface="Times New Roman" panose="02020603050405020304" pitchFamily="18" charset="0"/>
                <a:cs typeface="Times New Roman" panose="02020603050405020304" pitchFamily="18" charset="0"/>
              </a:rPr>
              <a:t>键</a:t>
            </a:r>
            <a:r>
              <a:rPr lang="en-US" altLang="zh-CN" sz="2400" dirty="0" smtClean="0">
                <a:latin typeface="Times New Roman" panose="02020603050405020304" pitchFamily="18" charset="0"/>
                <a:cs typeface="Times New Roman" panose="02020603050405020304" pitchFamily="18" charset="0"/>
              </a:rPr>
              <a:t>:573cm</a:t>
            </a:r>
            <a:r>
              <a:rPr lang="en-US" altLang="zh-CN" sz="2400" baseline="30000" dirty="0" smtClean="0">
                <a:latin typeface="Times New Roman" panose="02020603050405020304" pitchFamily="18" charset="0"/>
                <a:cs typeface="Times New Roman" panose="02020603050405020304" pitchFamily="18" charset="0"/>
              </a:rPr>
              <a:t>-1</a:t>
            </a:r>
            <a:endParaRPr lang="en-US" altLang="zh-CN" sz="2400" dirty="0">
              <a:latin typeface="Times New Roman" panose="02020603050405020304" pitchFamily="18" charset="0"/>
              <a:cs typeface="Times New Roman" panose="02020603050405020304" pitchFamily="18" charset="0"/>
            </a:endParaRPr>
          </a:p>
        </p:txBody>
      </p:sp>
      <p:sp>
        <p:nvSpPr>
          <p:cNvPr id="11" name="Line 34"/>
          <p:cNvSpPr>
            <a:spLocks noChangeShapeType="1"/>
          </p:cNvSpPr>
          <p:nvPr/>
        </p:nvSpPr>
        <p:spPr bwMode="auto">
          <a:xfrm flipV="1">
            <a:off x="10063159" y="749508"/>
            <a:ext cx="156914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 name="Line 31"/>
          <p:cNvSpPr>
            <a:spLocks noChangeShapeType="1"/>
          </p:cNvSpPr>
          <p:nvPr/>
        </p:nvSpPr>
        <p:spPr bwMode="auto">
          <a:xfrm flipH="1" flipV="1">
            <a:off x="685801" y="857519"/>
            <a:ext cx="10943999"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 name="页脚占位符 3"/>
          <p:cNvSpPr>
            <a:spLocks noGrp="1"/>
          </p:cNvSpPr>
          <p:nvPr>
            <p:ph type="ftr" sz="quarter" idx="11"/>
          </p:nvPr>
        </p:nvSpPr>
        <p:spPr/>
        <p:txBody>
          <a:bodyPr/>
          <a:lstStyle/>
          <a:p>
            <a:pPr>
              <a:defRPr/>
            </a:pPr>
            <a:r>
              <a:rPr lang="en-US" altLang="zh-CN" dirty="0" smtClean="0"/>
              <a:t>12</a:t>
            </a:r>
            <a:endParaRPr lang="zh-CN" altLang="en-US" dirty="0"/>
          </a:p>
        </p:txBody>
      </p:sp>
      <p:graphicFrame>
        <p:nvGraphicFramePr>
          <p:cNvPr id="10" name="对象 9"/>
          <p:cNvGraphicFramePr>
            <a:graphicFrameLocks noChangeAspect="1"/>
          </p:cNvGraphicFramePr>
          <p:nvPr>
            <p:extLst>
              <p:ext uri="{D42A27DB-BD31-4B8C-83A1-F6EECF244321}">
                <p14:modId xmlns:p14="http://schemas.microsoft.com/office/powerpoint/2010/main" val="833759562"/>
              </p:ext>
            </p:extLst>
          </p:nvPr>
        </p:nvGraphicFramePr>
        <p:xfrm>
          <a:off x="152400" y="1511832"/>
          <a:ext cx="7050744" cy="5346168"/>
        </p:xfrm>
        <a:graphic>
          <a:graphicData uri="http://schemas.openxmlformats.org/presentationml/2006/ole">
            <mc:AlternateContent xmlns:mc="http://schemas.openxmlformats.org/markup-compatibility/2006">
              <mc:Choice xmlns:v="urn:schemas-microsoft-com:vml" Requires="v">
                <p:oleObj spid="_x0000_s65617" name="Graph" r:id="rId4" imgW="4276954" imgH="3023616" progId="Origin50.Graph">
                  <p:embed/>
                </p:oleObj>
              </mc:Choice>
              <mc:Fallback>
                <p:oleObj name="Graph" r:id="rId4" imgW="4276954" imgH="3023616" progId="Origin50.Graph">
                  <p:embed/>
                  <p:pic>
                    <p:nvPicPr>
                      <p:cNvPr id="0" name="Object 53"/>
                      <p:cNvPicPr>
                        <a:picLocks noChangeAspect="1" noChangeArrowheads="1"/>
                      </p:cNvPicPr>
                      <p:nvPr/>
                    </p:nvPicPr>
                    <p:blipFill>
                      <a:blip r:embed="rId5">
                        <a:extLst>
                          <a:ext uri="{28A0092B-C50C-407E-A947-70E740481C1C}">
                            <a14:useLocalDpi xmlns:a14="http://schemas.microsoft.com/office/drawing/2010/main" val="0"/>
                          </a:ext>
                        </a:extLst>
                      </a:blip>
                      <a:srcRect l="8586" t="10120" r="10606" b="3096"/>
                      <a:stretch>
                        <a:fillRect/>
                      </a:stretch>
                    </p:blipFill>
                    <p:spPr bwMode="auto">
                      <a:xfrm>
                        <a:off x="152400" y="1511832"/>
                        <a:ext cx="7050744" cy="5346168"/>
                      </a:xfrm>
                      <a:prstGeom prst="rect">
                        <a:avLst/>
                      </a:prstGeom>
                      <a:noFill/>
                    </p:spPr>
                  </p:pic>
                </p:oleObj>
              </mc:Fallback>
            </mc:AlternateContent>
          </a:graphicData>
        </a:graphic>
      </p:graphicFrame>
    </p:spTree>
    <p:extLst>
      <p:ext uri="{BB962C8B-B14F-4D97-AF65-F5344CB8AC3E}">
        <p14:creationId xmlns:p14="http://schemas.microsoft.com/office/powerpoint/2010/main" val="27623839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p:cTn id="7" dur="500" fill="hold"/>
                                        <p:tgtEl>
                                          <p:spTgt spid="8">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8">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8">
                                            <p:txEl>
                                              <p:pRg st="0" end="0"/>
                                            </p:txEl>
                                          </p:spTgt>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p:cTn id="13" dur="500" fill="hold"/>
                                        <p:tgtEl>
                                          <p:spTgt spid="10"/>
                                        </p:tgtEl>
                                        <p:attrNameLst>
                                          <p:attrName>ppt_w</p:attrName>
                                        </p:attrNameLst>
                                      </p:cBhvr>
                                      <p:tavLst>
                                        <p:tav tm="0">
                                          <p:val>
                                            <p:fltVal val="0"/>
                                          </p:val>
                                        </p:tav>
                                        <p:tav tm="100000">
                                          <p:val>
                                            <p:strVal val="#ppt_w"/>
                                          </p:val>
                                        </p:tav>
                                      </p:tavLst>
                                    </p:anim>
                                    <p:anim calcmode="lin" valueType="num">
                                      <p:cBhvr>
                                        <p:cTn id="14" dur="500" fill="hold"/>
                                        <p:tgtEl>
                                          <p:spTgt spid="10"/>
                                        </p:tgtEl>
                                        <p:attrNameLst>
                                          <p:attrName>ppt_h</p:attrName>
                                        </p:attrNameLst>
                                      </p:cBhvr>
                                      <p:tavLst>
                                        <p:tav tm="0">
                                          <p:val>
                                            <p:fltVal val="0"/>
                                          </p:val>
                                        </p:tav>
                                        <p:tav tm="100000">
                                          <p:val>
                                            <p:strVal val="#ppt_h"/>
                                          </p:val>
                                        </p:tav>
                                      </p:tavLst>
                                    </p:anim>
                                    <p:animEffect transition="in" filter="fade">
                                      <p:cBhvr>
                                        <p:cTn id="15" dur="500"/>
                                        <p:tgtEl>
                                          <p:spTgt spid="10"/>
                                        </p:tgtEl>
                                      </p:cBhvr>
                                    </p:animEffect>
                                  </p:childTnLst>
                                </p:cTn>
                              </p:par>
                            </p:childTnLst>
                          </p:cTn>
                        </p:par>
                        <p:par>
                          <p:cTn id="16" fill="hold">
                            <p:stCondLst>
                              <p:cond delay="1000"/>
                            </p:stCondLst>
                            <p:childTnLst>
                              <p:par>
                                <p:cTn id="17" presetID="53" presetClass="entr" presetSubtype="16" fill="hold" nodeType="afterEffect">
                                  <p:stCondLst>
                                    <p:cond delay="0"/>
                                  </p:stCondLst>
                                  <p:childTnLst>
                                    <p:set>
                                      <p:cBhvr>
                                        <p:cTn id="18" dur="1" fill="hold">
                                          <p:stCondLst>
                                            <p:cond delay="0"/>
                                          </p:stCondLst>
                                        </p:cTn>
                                        <p:tgtEl>
                                          <p:spTgt spid="12">
                                            <p:txEl>
                                              <p:pRg st="1" end="1"/>
                                            </p:txEl>
                                          </p:spTgt>
                                        </p:tgtEl>
                                        <p:attrNameLst>
                                          <p:attrName>style.visibility</p:attrName>
                                        </p:attrNameLst>
                                      </p:cBhvr>
                                      <p:to>
                                        <p:strVal val="visible"/>
                                      </p:to>
                                    </p:set>
                                    <p:anim calcmode="lin" valueType="num">
                                      <p:cBhvr>
                                        <p:cTn id="19" dur="500" fill="hold"/>
                                        <p:tgtEl>
                                          <p:spTgt spid="12">
                                            <p:txEl>
                                              <p:pRg st="1" end="1"/>
                                            </p:txEl>
                                          </p:spTgt>
                                        </p:tgtEl>
                                        <p:attrNameLst>
                                          <p:attrName>ppt_w</p:attrName>
                                        </p:attrNameLst>
                                      </p:cBhvr>
                                      <p:tavLst>
                                        <p:tav tm="0">
                                          <p:val>
                                            <p:fltVal val="0"/>
                                          </p:val>
                                        </p:tav>
                                        <p:tav tm="100000">
                                          <p:val>
                                            <p:strVal val="#ppt_w"/>
                                          </p:val>
                                        </p:tav>
                                      </p:tavLst>
                                    </p:anim>
                                    <p:anim calcmode="lin" valueType="num">
                                      <p:cBhvr>
                                        <p:cTn id="20" dur="500" fill="hold"/>
                                        <p:tgtEl>
                                          <p:spTgt spid="12">
                                            <p:txEl>
                                              <p:pRg st="1" end="1"/>
                                            </p:txEl>
                                          </p:spTgt>
                                        </p:tgtEl>
                                        <p:attrNameLst>
                                          <p:attrName>ppt_h</p:attrName>
                                        </p:attrNameLst>
                                      </p:cBhvr>
                                      <p:tavLst>
                                        <p:tav tm="0">
                                          <p:val>
                                            <p:fltVal val="0"/>
                                          </p:val>
                                        </p:tav>
                                        <p:tav tm="100000">
                                          <p:val>
                                            <p:strVal val="#ppt_h"/>
                                          </p:val>
                                        </p:tav>
                                      </p:tavLst>
                                    </p:anim>
                                    <p:animEffect transition="in" filter="fade">
                                      <p:cBhvr>
                                        <p:cTn id="21" dur="500"/>
                                        <p:tgtEl>
                                          <p:spTgt spid="12">
                                            <p:txEl>
                                              <p:pRg st="1" end="1"/>
                                            </p:txEl>
                                          </p:spTgt>
                                        </p:tgtEl>
                                      </p:cBhvr>
                                    </p:animEffect>
                                  </p:childTnLst>
                                </p:cTn>
                              </p:par>
                            </p:childTnLst>
                          </p:cTn>
                        </p:par>
                        <p:par>
                          <p:cTn id="22" fill="hold">
                            <p:stCondLst>
                              <p:cond delay="1500"/>
                            </p:stCondLst>
                            <p:childTnLst>
                              <p:par>
                                <p:cTn id="23" presetID="53" presetClass="entr" presetSubtype="16" fill="hold" nodeType="afterEffect">
                                  <p:stCondLst>
                                    <p:cond delay="0"/>
                                  </p:stCondLst>
                                  <p:childTnLst>
                                    <p:set>
                                      <p:cBhvr>
                                        <p:cTn id="24" dur="1" fill="hold">
                                          <p:stCondLst>
                                            <p:cond delay="0"/>
                                          </p:stCondLst>
                                        </p:cTn>
                                        <p:tgtEl>
                                          <p:spTgt spid="12">
                                            <p:txEl>
                                              <p:pRg st="3" end="3"/>
                                            </p:txEl>
                                          </p:spTgt>
                                        </p:tgtEl>
                                        <p:attrNameLst>
                                          <p:attrName>style.visibility</p:attrName>
                                        </p:attrNameLst>
                                      </p:cBhvr>
                                      <p:to>
                                        <p:strVal val="visible"/>
                                      </p:to>
                                    </p:set>
                                    <p:anim calcmode="lin" valueType="num">
                                      <p:cBhvr>
                                        <p:cTn id="25" dur="500" fill="hold"/>
                                        <p:tgtEl>
                                          <p:spTgt spid="12">
                                            <p:txEl>
                                              <p:pRg st="3" end="3"/>
                                            </p:txEl>
                                          </p:spTgt>
                                        </p:tgtEl>
                                        <p:attrNameLst>
                                          <p:attrName>ppt_w</p:attrName>
                                        </p:attrNameLst>
                                      </p:cBhvr>
                                      <p:tavLst>
                                        <p:tav tm="0">
                                          <p:val>
                                            <p:fltVal val="0"/>
                                          </p:val>
                                        </p:tav>
                                        <p:tav tm="100000">
                                          <p:val>
                                            <p:strVal val="#ppt_w"/>
                                          </p:val>
                                        </p:tav>
                                      </p:tavLst>
                                    </p:anim>
                                    <p:anim calcmode="lin" valueType="num">
                                      <p:cBhvr>
                                        <p:cTn id="26" dur="500" fill="hold"/>
                                        <p:tgtEl>
                                          <p:spTgt spid="12">
                                            <p:txEl>
                                              <p:pRg st="3" end="3"/>
                                            </p:txEl>
                                          </p:spTgt>
                                        </p:tgtEl>
                                        <p:attrNameLst>
                                          <p:attrName>ppt_h</p:attrName>
                                        </p:attrNameLst>
                                      </p:cBhvr>
                                      <p:tavLst>
                                        <p:tav tm="0">
                                          <p:val>
                                            <p:fltVal val="0"/>
                                          </p:val>
                                        </p:tav>
                                        <p:tav tm="100000">
                                          <p:val>
                                            <p:strVal val="#ppt_h"/>
                                          </p:val>
                                        </p:tav>
                                      </p:tavLst>
                                    </p:anim>
                                    <p:animEffect transition="in" filter="fade">
                                      <p:cBhvr>
                                        <p:cTn id="27" dur="500"/>
                                        <p:tgtEl>
                                          <p:spTgt spid="12">
                                            <p:txEl>
                                              <p:pRg st="3" end="3"/>
                                            </p:txEl>
                                          </p:spTgt>
                                        </p:tgtEl>
                                      </p:cBhvr>
                                    </p:animEffect>
                                  </p:childTnLst>
                                </p:cTn>
                              </p:par>
                            </p:childTnLst>
                          </p:cTn>
                        </p:par>
                        <p:par>
                          <p:cTn id="28" fill="hold">
                            <p:stCondLst>
                              <p:cond delay="2000"/>
                            </p:stCondLst>
                            <p:childTnLst>
                              <p:par>
                                <p:cTn id="29" presetID="53" presetClass="entr" presetSubtype="16" fill="hold" nodeType="afterEffect">
                                  <p:stCondLst>
                                    <p:cond delay="0"/>
                                  </p:stCondLst>
                                  <p:childTnLst>
                                    <p:set>
                                      <p:cBhvr>
                                        <p:cTn id="30" dur="1" fill="hold">
                                          <p:stCondLst>
                                            <p:cond delay="0"/>
                                          </p:stCondLst>
                                        </p:cTn>
                                        <p:tgtEl>
                                          <p:spTgt spid="12">
                                            <p:txEl>
                                              <p:pRg st="5" end="5"/>
                                            </p:txEl>
                                          </p:spTgt>
                                        </p:tgtEl>
                                        <p:attrNameLst>
                                          <p:attrName>style.visibility</p:attrName>
                                        </p:attrNameLst>
                                      </p:cBhvr>
                                      <p:to>
                                        <p:strVal val="visible"/>
                                      </p:to>
                                    </p:set>
                                    <p:anim calcmode="lin" valueType="num">
                                      <p:cBhvr>
                                        <p:cTn id="31" dur="500" fill="hold"/>
                                        <p:tgtEl>
                                          <p:spTgt spid="12">
                                            <p:txEl>
                                              <p:pRg st="5" end="5"/>
                                            </p:txEl>
                                          </p:spTgt>
                                        </p:tgtEl>
                                        <p:attrNameLst>
                                          <p:attrName>ppt_w</p:attrName>
                                        </p:attrNameLst>
                                      </p:cBhvr>
                                      <p:tavLst>
                                        <p:tav tm="0">
                                          <p:val>
                                            <p:fltVal val="0"/>
                                          </p:val>
                                        </p:tav>
                                        <p:tav tm="100000">
                                          <p:val>
                                            <p:strVal val="#ppt_w"/>
                                          </p:val>
                                        </p:tav>
                                      </p:tavLst>
                                    </p:anim>
                                    <p:anim calcmode="lin" valueType="num">
                                      <p:cBhvr>
                                        <p:cTn id="32" dur="500" fill="hold"/>
                                        <p:tgtEl>
                                          <p:spTgt spid="12">
                                            <p:txEl>
                                              <p:pRg st="5" end="5"/>
                                            </p:txEl>
                                          </p:spTgt>
                                        </p:tgtEl>
                                        <p:attrNameLst>
                                          <p:attrName>ppt_h</p:attrName>
                                        </p:attrNameLst>
                                      </p:cBhvr>
                                      <p:tavLst>
                                        <p:tav tm="0">
                                          <p:val>
                                            <p:fltVal val="0"/>
                                          </p:val>
                                        </p:tav>
                                        <p:tav tm="100000">
                                          <p:val>
                                            <p:strVal val="#ppt_h"/>
                                          </p:val>
                                        </p:tav>
                                      </p:tavLst>
                                    </p:anim>
                                    <p:animEffect transition="in" filter="fade">
                                      <p:cBhvr>
                                        <p:cTn id="33" dur="500"/>
                                        <p:tgtEl>
                                          <p:spTgt spid="1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2"/>
          <p:cNvSpPr>
            <a:spLocks noChangeArrowheads="1"/>
          </p:cNvSpPr>
          <p:nvPr/>
        </p:nvSpPr>
        <p:spPr bwMode="auto">
          <a:xfrm>
            <a:off x="581717" y="218252"/>
            <a:ext cx="8616461"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lvl="0"/>
            <a:r>
              <a:rPr lang="en-US" altLang="zh-CN" sz="2600" b="1" dirty="0">
                <a:latin typeface="Times New Roman" panose="02020603050405020304" pitchFamily="18" charset="0"/>
                <a:ea typeface="微软雅黑" panose="020B0503020204020204" pitchFamily="34" charset="-122"/>
                <a:cs typeface="Times New Roman" panose="02020603050405020304" pitchFamily="18" charset="0"/>
              </a:rPr>
              <a:t>2.Mn</a:t>
            </a:r>
            <a:r>
              <a:rPr lang="en-US" altLang="zh-CN" sz="2600" b="1" baseline="-25000" dirty="0">
                <a:latin typeface="Times New Roman" panose="02020603050405020304" pitchFamily="18" charset="0"/>
                <a:ea typeface="微软雅黑" panose="020B0503020204020204" pitchFamily="34" charset="-122"/>
                <a:cs typeface="Times New Roman" panose="02020603050405020304" pitchFamily="18" charset="0"/>
              </a:rPr>
              <a:t>x</a:t>
            </a:r>
            <a:r>
              <a:rPr lang="en-US" altLang="zh-CN" sz="2600" b="1" dirty="0">
                <a:latin typeface="Times New Roman" panose="02020603050405020304" pitchFamily="18" charset="0"/>
                <a:ea typeface="微软雅黑" panose="020B0503020204020204" pitchFamily="34" charset="-122"/>
                <a:cs typeface="Times New Roman" panose="02020603050405020304" pitchFamily="18" charset="0"/>
              </a:rPr>
              <a:t>Zn</a:t>
            </a:r>
            <a:r>
              <a:rPr lang="en-US" altLang="zh-CN" sz="2600" b="1" baseline="-25000" dirty="0">
                <a:latin typeface="Times New Roman" panose="02020603050405020304" pitchFamily="18" charset="0"/>
                <a:ea typeface="微软雅黑" panose="020B0503020204020204" pitchFamily="34" charset="-122"/>
                <a:cs typeface="Times New Roman" panose="02020603050405020304" pitchFamily="18" charset="0"/>
              </a:rPr>
              <a:t>1-x</a:t>
            </a:r>
            <a:r>
              <a:rPr lang="en-US" altLang="zh-CN" sz="2600" b="1" dirty="0">
                <a:latin typeface="Times New Roman" panose="02020603050405020304" pitchFamily="18" charset="0"/>
                <a:ea typeface="微软雅黑" panose="020B0503020204020204" pitchFamily="34" charset="-122"/>
                <a:cs typeface="Times New Roman" panose="02020603050405020304" pitchFamily="18" charset="0"/>
              </a:rPr>
              <a:t>Fe</a:t>
            </a:r>
            <a:r>
              <a:rPr lang="en-US" altLang="zh-CN" sz="2600" b="1" baseline="-25000" dirty="0">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sz="2600" b="1" dirty="0">
                <a:latin typeface="Times New Roman" panose="02020603050405020304" pitchFamily="18" charset="0"/>
                <a:ea typeface="微软雅黑" panose="020B0503020204020204" pitchFamily="34" charset="-122"/>
                <a:cs typeface="Times New Roman" panose="02020603050405020304" pitchFamily="18" charset="0"/>
              </a:rPr>
              <a:t>O</a:t>
            </a:r>
            <a:r>
              <a:rPr lang="en-US" altLang="zh-CN" sz="2600" b="1" baseline="-25000" dirty="0">
                <a:latin typeface="Times New Roman" panose="02020603050405020304" pitchFamily="18" charset="0"/>
                <a:ea typeface="微软雅黑" panose="020B0503020204020204" pitchFamily="34" charset="-122"/>
                <a:cs typeface="Times New Roman" panose="02020603050405020304" pitchFamily="18" charset="0"/>
              </a:rPr>
              <a:t>4</a:t>
            </a:r>
            <a:r>
              <a:rPr lang="en-US" altLang="zh-CN" sz="2600" b="1" dirty="0">
                <a:latin typeface="Times New Roman" panose="02020603050405020304" pitchFamily="18" charset="0"/>
                <a:ea typeface="微软雅黑" panose="020B0503020204020204" pitchFamily="34" charset="-122"/>
                <a:cs typeface="Times New Roman" panose="02020603050405020304" pitchFamily="18" charset="0"/>
              </a:rPr>
              <a:t>/β-MnO</a:t>
            </a:r>
            <a:r>
              <a:rPr lang="en-US" altLang="zh-CN" sz="2600" b="1" baseline="-25000" dirty="0">
                <a:latin typeface="Times New Roman" panose="02020603050405020304" pitchFamily="18" charset="0"/>
                <a:ea typeface="微软雅黑" panose="020B0503020204020204" pitchFamily="34" charset="-122"/>
                <a:cs typeface="Times New Roman" panose="02020603050405020304" pitchFamily="18" charset="0"/>
              </a:rPr>
              <a:t>2</a:t>
            </a:r>
            <a:r>
              <a:rPr lang="zh-CN" altLang="zh-CN" sz="2600" b="1" dirty="0">
                <a:latin typeface="微软雅黑" panose="020B0503020204020204" pitchFamily="34" charset="-122"/>
                <a:ea typeface="微软雅黑" panose="020B0503020204020204" pitchFamily="34" charset="-122"/>
                <a:cs typeface="Times New Roman" panose="02020603050405020304" pitchFamily="18" charset="0"/>
              </a:rPr>
              <a:t>复合磁性催化剂制备及特性表征</a:t>
            </a:r>
            <a:endParaRPr lang="zh-CN" altLang="en-US" sz="26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 name="TextBox 13"/>
          <p:cNvSpPr>
            <a:spLocks noChangeArrowheads="1"/>
          </p:cNvSpPr>
          <p:nvPr/>
        </p:nvSpPr>
        <p:spPr bwMode="auto">
          <a:xfrm>
            <a:off x="9689910" y="295399"/>
            <a:ext cx="197171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r">
              <a:spcBef>
                <a:spcPct val="0"/>
              </a:spcBef>
              <a:buNone/>
            </a:pPr>
            <a:r>
              <a:rPr lang="en-US" altLang="zh-CN" sz="2000" b="1" dirty="0" smtClean="0">
                <a:latin typeface="微软雅黑" panose="020B0503020204020204" pitchFamily="34" charset="-122"/>
                <a:ea typeface="微软雅黑" panose="020B0503020204020204" pitchFamily="34" charset="-122"/>
                <a:sym typeface="微软雅黑" panose="020B0503020204020204" pitchFamily="34" charset="-122"/>
              </a:rPr>
              <a:t>2.3 </a:t>
            </a:r>
            <a:r>
              <a:rPr lang="zh-CN" altLang="en-US" sz="2000" b="1" dirty="0" smtClean="0">
                <a:latin typeface="微软雅黑" panose="020B0503020204020204" pitchFamily="34" charset="-122"/>
                <a:ea typeface="微软雅黑" panose="020B0503020204020204" pitchFamily="34" charset="-122"/>
                <a:sym typeface="微软雅黑" panose="020B0503020204020204" pitchFamily="34" charset="-122"/>
              </a:rPr>
              <a:t>表征</a:t>
            </a:r>
            <a:endParaRPr lang="zh-CN" altLang="en-US" sz="2000" dirty="0">
              <a:latin typeface="微软雅黑" panose="020B0503020204020204" pitchFamily="34" charset="-122"/>
              <a:ea typeface="微软雅黑" panose="020B0503020204020204" pitchFamily="34" charset="-122"/>
            </a:endParaRPr>
          </a:p>
        </p:txBody>
      </p:sp>
      <p:sp>
        <p:nvSpPr>
          <p:cNvPr id="5" name="Line 31"/>
          <p:cNvSpPr>
            <a:spLocks noChangeShapeType="1"/>
          </p:cNvSpPr>
          <p:nvPr userDrawn="1"/>
        </p:nvSpPr>
        <p:spPr bwMode="auto">
          <a:xfrm flipH="1" flipV="1">
            <a:off x="685801" y="7925879"/>
            <a:ext cx="10943999"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 name="Rectangle 43"/>
          <p:cNvSpPr>
            <a:spLocks noChangeArrowheads="1"/>
          </p:cNvSpPr>
          <p:nvPr/>
        </p:nvSpPr>
        <p:spPr bwMode="auto">
          <a:xfrm>
            <a:off x="152401" y="-322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矩形 7"/>
          <p:cNvSpPr/>
          <p:nvPr/>
        </p:nvSpPr>
        <p:spPr>
          <a:xfrm>
            <a:off x="337132" y="1098721"/>
            <a:ext cx="6401885" cy="1569660"/>
          </a:xfrm>
          <a:prstGeom prst="rect">
            <a:avLst/>
          </a:prstGeom>
        </p:spPr>
        <p:txBody>
          <a:bodyPr wrap="square">
            <a:spAutoFit/>
          </a:bodyPr>
          <a:lstStyle/>
          <a:p>
            <a:r>
              <a:rPr lang="zh-CN" altLang="en-US" sz="2400" dirty="0" smtClean="0">
                <a:latin typeface="Times New Roman" panose="02020603050405020304" pitchFamily="18" charset="0"/>
                <a:cs typeface="Times New Roman" panose="02020603050405020304" pitchFamily="18" charset="0"/>
              </a:rPr>
              <a:t>（</a:t>
            </a:r>
            <a:r>
              <a:rPr lang="en-US" altLang="zh-CN" sz="2400" dirty="0" smtClean="0">
                <a:latin typeface="Times New Roman" panose="02020603050405020304" pitchFamily="18" charset="0"/>
                <a:cs typeface="Times New Roman" panose="02020603050405020304" pitchFamily="18" charset="0"/>
              </a:rPr>
              <a:t>3</a:t>
            </a:r>
            <a:r>
              <a:rPr lang="zh-CN" altLang="en-US" sz="2400" dirty="0" smtClean="0">
                <a:latin typeface="Times New Roman" panose="02020603050405020304" pitchFamily="18" charset="0"/>
                <a:cs typeface="Times New Roman" panose="02020603050405020304" pitchFamily="18" charset="0"/>
              </a:rPr>
              <a:t>）</a:t>
            </a:r>
            <a:r>
              <a:rPr lang="en-US" altLang="zh-CN" sz="2400" dirty="0" smtClean="0">
                <a:latin typeface="Times New Roman" panose="02020603050405020304" pitchFamily="18" charset="0"/>
                <a:cs typeface="Times New Roman" panose="02020603050405020304" pitchFamily="18" charset="0"/>
              </a:rPr>
              <a:t>SEM</a:t>
            </a:r>
            <a:r>
              <a:rPr lang="zh-CN" altLang="zh-CN" sz="2400" dirty="0" smtClean="0">
                <a:latin typeface="Times New Roman" panose="02020603050405020304" pitchFamily="18" charset="0"/>
                <a:cs typeface="Times New Roman" panose="02020603050405020304" pitchFamily="18" charset="0"/>
              </a:rPr>
              <a:t>分析</a:t>
            </a:r>
            <a:endParaRPr lang="zh-CN" altLang="zh-CN" sz="2400" dirty="0">
              <a:latin typeface="Times New Roman" panose="02020603050405020304" pitchFamily="18" charset="0"/>
              <a:cs typeface="Times New Roman" panose="02020603050405020304" pitchFamily="18" charset="0"/>
            </a:endParaRPr>
          </a:p>
          <a:p>
            <a:pPr>
              <a:lnSpc>
                <a:spcPct val="150000"/>
              </a:lnSpc>
            </a:pPr>
            <a:endParaRPr lang="en-US" altLang="zh-CN" sz="2400" b="1" kern="100" dirty="0" smtClean="0">
              <a:latin typeface="Times New Roman" panose="02020603050405020304" pitchFamily="18" charset="0"/>
              <a:cs typeface="Times New Roman" panose="02020603050405020304" pitchFamily="18" charset="0"/>
            </a:endParaRPr>
          </a:p>
          <a:p>
            <a:pPr>
              <a:lnSpc>
                <a:spcPct val="150000"/>
              </a:lnSpc>
            </a:pPr>
            <a:endParaRPr lang="en-US" altLang="zh-CN" sz="2400" b="1" kern="100" dirty="0" smtClean="0">
              <a:latin typeface="Times New Roman" panose="02020603050405020304" pitchFamily="18" charset="0"/>
              <a:cs typeface="Times New Roman" panose="02020603050405020304" pitchFamily="18" charset="0"/>
            </a:endParaRPr>
          </a:p>
        </p:txBody>
      </p:sp>
      <p:sp>
        <p:nvSpPr>
          <p:cNvPr id="11" name="Line 34"/>
          <p:cNvSpPr>
            <a:spLocks noChangeShapeType="1"/>
          </p:cNvSpPr>
          <p:nvPr/>
        </p:nvSpPr>
        <p:spPr bwMode="auto">
          <a:xfrm flipV="1">
            <a:off x="10063159" y="749508"/>
            <a:ext cx="156914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 name="Line 31"/>
          <p:cNvSpPr>
            <a:spLocks noChangeShapeType="1"/>
          </p:cNvSpPr>
          <p:nvPr/>
        </p:nvSpPr>
        <p:spPr bwMode="auto">
          <a:xfrm flipH="1" flipV="1">
            <a:off x="685801" y="857519"/>
            <a:ext cx="10943999"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 name="页脚占位符 3"/>
          <p:cNvSpPr>
            <a:spLocks noGrp="1"/>
          </p:cNvSpPr>
          <p:nvPr>
            <p:ph type="ftr" sz="quarter" idx="11"/>
          </p:nvPr>
        </p:nvSpPr>
        <p:spPr/>
        <p:txBody>
          <a:bodyPr/>
          <a:lstStyle/>
          <a:p>
            <a:pPr>
              <a:defRPr/>
            </a:pPr>
            <a:r>
              <a:rPr lang="en-US" altLang="zh-CN" dirty="0" smtClean="0"/>
              <a:t>13</a:t>
            </a:r>
            <a:endParaRPr lang="zh-CN" altLang="en-US" dirty="0"/>
          </a:p>
        </p:txBody>
      </p:sp>
      <p:pic>
        <p:nvPicPr>
          <p:cNvPr id="6" name="图片 5"/>
          <p:cNvPicPr>
            <a:picLocks noChangeAspect="1"/>
          </p:cNvPicPr>
          <p:nvPr/>
        </p:nvPicPr>
        <p:blipFill>
          <a:blip r:embed="rId3"/>
          <a:stretch>
            <a:fillRect/>
          </a:stretch>
        </p:blipFill>
        <p:spPr>
          <a:xfrm>
            <a:off x="893936" y="2061922"/>
            <a:ext cx="10529624" cy="3576543"/>
          </a:xfrm>
          <a:prstGeom prst="rect">
            <a:avLst/>
          </a:prstGeom>
        </p:spPr>
      </p:pic>
    </p:spTree>
    <p:extLst>
      <p:ext uri="{BB962C8B-B14F-4D97-AF65-F5344CB8AC3E}">
        <p14:creationId xmlns:p14="http://schemas.microsoft.com/office/powerpoint/2010/main" val="22040545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p:cTn id="7" dur="500" fill="hold"/>
                                        <p:tgtEl>
                                          <p:spTgt spid="8">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8">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8">
                                            <p:txEl>
                                              <p:pRg st="0" end="0"/>
                                            </p:txEl>
                                          </p:spTgt>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p:cTn id="13" dur="500" fill="hold"/>
                                        <p:tgtEl>
                                          <p:spTgt spid="6"/>
                                        </p:tgtEl>
                                        <p:attrNameLst>
                                          <p:attrName>ppt_w</p:attrName>
                                        </p:attrNameLst>
                                      </p:cBhvr>
                                      <p:tavLst>
                                        <p:tav tm="0">
                                          <p:val>
                                            <p:fltVal val="0"/>
                                          </p:val>
                                        </p:tav>
                                        <p:tav tm="100000">
                                          <p:val>
                                            <p:strVal val="#ppt_w"/>
                                          </p:val>
                                        </p:tav>
                                      </p:tavLst>
                                    </p:anim>
                                    <p:anim calcmode="lin" valueType="num">
                                      <p:cBhvr>
                                        <p:cTn id="14" dur="500" fill="hold"/>
                                        <p:tgtEl>
                                          <p:spTgt spid="6"/>
                                        </p:tgtEl>
                                        <p:attrNameLst>
                                          <p:attrName>ppt_h</p:attrName>
                                        </p:attrNameLst>
                                      </p:cBhvr>
                                      <p:tavLst>
                                        <p:tav tm="0">
                                          <p:val>
                                            <p:fltVal val="0"/>
                                          </p:val>
                                        </p:tav>
                                        <p:tav tm="100000">
                                          <p:val>
                                            <p:strVal val="#ppt_h"/>
                                          </p:val>
                                        </p:tav>
                                      </p:tavLst>
                                    </p:anim>
                                    <p:animEffect transition="in" filter="fade">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2"/>
          <p:cNvSpPr>
            <a:spLocks noChangeArrowheads="1"/>
          </p:cNvSpPr>
          <p:nvPr/>
        </p:nvSpPr>
        <p:spPr bwMode="auto">
          <a:xfrm>
            <a:off x="581717" y="218252"/>
            <a:ext cx="8616461"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lvl="0"/>
            <a:r>
              <a:rPr lang="en-US" altLang="zh-CN" sz="2600" b="1" dirty="0">
                <a:latin typeface="Times New Roman" panose="02020603050405020304" pitchFamily="18" charset="0"/>
                <a:ea typeface="微软雅黑" panose="020B0503020204020204" pitchFamily="34" charset="-122"/>
                <a:cs typeface="Times New Roman" panose="02020603050405020304" pitchFamily="18" charset="0"/>
              </a:rPr>
              <a:t>2.Mn</a:t>
            </a:r>
            <a:r>
              <a:rPr lang="en-US" altLang="zh-CN" sz="2600" b="1" baseline="-25000" dirty="0">
                <a:latin typeface="Times New Roman" panose="02020603050405020304" pitchFamily="18" charset="0"/>
                <a:ea typeface="微软雅黑" panose="020B0503020204020204" pitchFamily="34" charset="-122"/>
                <a:cs typeface="Times New Roman" panose="02020603050405020304" pitchFamily="18" charset="0"/>
              </a:rPr>
              <a:t>x</a:t>
            </a:r>
            <a:r>
              <a:rPr lang="en-US" altLang="zh-CN" sz="2600" b="1" dirty="0">
                <a:latin typeface="Times New Roman" panose="02020603050405020304" pitchFamily="18" charset="0"/>
                <a:ea typeface="微软雅黑" panose="020B0503020204020204" pitchFamily="34" charset="-122"/>
                <a:cs typeface="Times New Roman" panose="02020603050405020304" pitchFamily="18" charset="0"/>
              </a:rPr>
              <a:t>Zn</a:t>
            </a:r>
            <a:r>
              <a:rPr lang="en-US" altLang="zh-CN" sz="2600" b="1" baseline="-25000" dirty="0">
                <a:latin typeface="Times New Roman" panose="02020603050405020304" pitchFamily="18" charset="0"/>
                <a:ea typeface="微软雅黑" panose="020B0503020204020204" pitchFamily="34" charset="-122"/>
                <a:cs typeface="Times New Roman" panose="02020603050405020304" pitchFamily="18" charset="0"/>
              </a:rPr>
              <a:t>1-x</a:t>
            </a:r>
            <a:r>
              <a:rPr lang="en-US" altLang="zh-CN" sz="2600" b="1" dirty="0">
                <a:latin typeface="Times New Roman" panose="02020603050405020304" pitchFamily="18" charset="0"/>
                <a:ea typeface="微软雅黑" panose="020B0503020204020204" pitchFamily="34" charset="-122"/>
                <a:cs typeface="Times New Roman" panose="02020603050405020304" pitchFamily="18" charset="0"/>
              </a:rPr>
              <a:t>Fe</a:t>
            </a:r>
            <a:r>
              <a:rPr lang="en-US" altLang="zh-CN" sz="2600" b="1" baseline="-25000" dirty="0">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sz="2600" b="1" dirty="0">
                <a:latin typeface="Times New Roman" panose="02020603050405020304" pitchFamily="18" charset="0"/>
                <a:ea typeface="微软雅黑" panose="020B0503020204020204" pitchFamily="34" charset="-122"/>
                <a:cs typeface="Times New Roman" panose="02020603050405020304" pitchFamily="18" charset="0"/>
              </a:rPr>
              <a:t>O</a:t>
            </a:r>
            <a:r>
              <a:rPr lang="en-US" altLang="zh-CN" sz="2600" b="1" baseline="-25000" dirty="0">
                <a:latin typeface="Times New Roman" panose="02020603050405020304" pitchFamily="18" charset="0"/>
                <a:ea typeface="微软雅黑" panose="020B0503020204020204" pitchFamily="34" charset="-122"/>
                <a:cs typeface="Times New Roman" panose="02020603050405020304" pitchFamily="18" charset="0"/>
              </a:rPr>
              <a:t>4</a:t>
            </a:r>
            <a:r>
              <a:rPr lang="en-US" altLang="zh-CN" sz="2600" b="1" dirty="0">
                <a:latin typeface="Times New Roman" panose="02020603050405020304" pitchFamily="18" charset="0"/>
                <a:ea typeface="微软雅黑" panose="020B0503020204020204" pitchFamily="34" charset="-122"/>
                <a:cs typeface="Times New Roman" panose="02020603050405020304" pitchFamily="18" charset="0"/>
              </a:rPr>
              <a:t>/β-MnO</a:t>
            </a:r>
            <a:r>
              <a:rPr lang="en-US" altLang="zh-CN" sz="2600" b="1" baseline="-25000" dirty="0">
                <a:latin typeface="Times New Roman" panose="02020603050405020304" pitchFamily="18" charset="0"/>
                <a:ea typeface="微软雅黑" panose="020B0503020204020204" pitchFamily="34" charset="-122"/>
                <a:cs typeface="Times New Roman" panose="02020603050405020304" pitchFamily="18" charset="0"/>
              </a:rPr>
              <a:t>2</a:t>
            </a:r>
            <a:r>
              <a:rPr lang="zh-CN" altLang="zh-CN" sz="2600" b="1" dirty="0">
                <a:latin typeface="微软雅黑" panose="020B0503020204020204" pitchFamily="34" charset="-122"/>
                <a:ea typeface="微软雅黑" panose="020B0503020204020204" pitchFamily="34" charset="-122"/>
                <a:cs typeface="Times New Roman" panose="02020603050405020304" pitchFamily="18" charset="0"/>
              </a:rPr>
              <a:t>复合磁性催化剂制备及特性表征</a:t>
            </a:r>
            <a:endParaRPr lang="zh-CN" altLang="en-US" sz="26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 name="TextBox 13"/>
          <p:cNvSpPr>
            <a:spLocks noChangeArrowheads="1"/>
          </p:cNvSpPr>
          <p:nvPr/>
        </p:nvSpPr>
        <p:spPr bwMode="auto">
          <a:xfrm>
            <a:off x="9689910" y="295399"/>
            <a:ext cx="197171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r">
              <a:spcBef>
                <a:spcPct val="0"/>
              </a:spcBef>
              <a:buNone/>
            </a:pPr>
            <a:r>
              <a:rPr lang="en-US" altLang="zh-CN" sz="2000" b="1" dirty="0" smtClean="0">
                <a:latin typeface="微软雅黑" panose="020B0503020204020204" pitchFamily="34" charset="-122"/>
                <a:ea typeface="微软雅黑" panose="020B0503020204020204" pitchFamily="34" charset="-122"/>
                <a:sym typeface="微软雅黑" panose="020B0503020204020204" pitchFamily="34" charset="-122"/>
              </a:rPr>
              <a:t>2.3 </a:t>
            </a:r>
            <a:r>
              <a:rPr lang="zh-CN" altLang="en-US" sz="2000" b="1" dirty="0" smtClean="0">
                <a:latin typeface="微软雅黑" panose="020B0503020204020204" pitchFamily="34" charset="-122"/>
                <a:ea typeface="微软雅黑" panose="020B0503020204020204" pitchFamily="34" charset="-122"/>
                <a:sym typeface="微软雅黑" panose="020B0503020204020204" pitchFamily="34" charset="-122"/>
              </a:rPr>
              <a:t>表征</a:t>
            </a:r>
            <a:endParaRPr lang="zh-CN" altLang="en-US" sz="2000" dirty="0">
              <a:latin typeface="微软雅黑" panose="020B0503020204020204" pitchFamily="34" charset="-122"/>
              <a:ea typeface="微软雅黑" panose="020B0503020204020204" pitchFamily="34" charset="-122"/>
            </a:endParaRPr>
          </a:p>
        </p:txBody>
      </p:sp>
      <p:sp>
        <p:nvSpPr>
          <p:cNvPr id="5" name="Line 31"/>
          <p:cNvSpPr>
            <a:spLocks noChangeShapeType="1"/>
          </p:cNvSpPr>
          <p:nvPr userDrawn="1"/>
        </p:nvSpPr>
        <p:spPr bwMode="auto">
          <a:xfrm flipH="1" flipV="1">
            <a:off x="685801" y="7925879"/>
            <a:ext cx="10943999"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 name="Rectangle 43"/>
          <p:cNvSpPr>
            <a:spLocks noChangeArrowheads="1"/>
          </p:cNvSpPr>
          <p:nvPr/>
        </p:nvSpPr>
        <p:spPr bwMode="auto">
          <a:xfrm>
            <a:off x="152401" y="-322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矩形 7"/>
          <p:cNvSpPr/>
          <p:nvPr/>
        </p:nvSpPr>
        <p:spPr>
          <a:xfrm>
            <a:off x="337132" y="1098721"/>
            <a:ext cx="6401885" cy="1569660"/>
          </a:xfrm>
          <a:prstGeom prst="rect">
            <a:avLst/>
          </a:prstGeom>
        </p:spPr>
        <p:txBody>
          <a:bodyPr wrap="square">
            <a:spAutoFit/>
          </a:bodyPr>
          <a:lstStyle/>
          <a:p>
            <a:r>
              <a:rPr lang="zh-CN" altLang="en-US" sz="2400" dirty="0" smtClean="0">
                <a:latin typeface="Times New Roman" panose="02020603050405020304" pitchFamily="18" charset="0"/>
                <a:cs typeface="Times New Roman" panose="02020603050405020304" pitchFamily="18" charset="0"/>
              </a:rPr>
              <a:t>（</a:t>
            </a:r>
            <a:r>
              <a:rPr lang="en-US" altLang="zh-CN" sz="2400" dirty="0" smtClean="0">
                <a:latin typeface="Times New Roman" panose="02020603050405020304" pitchFamily="18" charset="0"/>
                <a:cs typeface="Times New Roman" panose="02020603050405020304" pitchFamily="18" charset="0"/>
              </a:rPr>
              <a:t>4</a:t>
            </a:r>
            <a:r>
              <a:rPr lang="zh-CN" altLang="en-US" sz="2400" dirty="0" smtClean="0">
                <a:latin typeface="Times New Roman" panose="02020603050405020304" pitchFamily="18" charset="0"/>
                <a:cs typeface="Times New Roman" panose="02020603050405020304" pitchFamily="18" charset="0"/>
              </a:rPr>
              <a:t>）磁性</a:t>
            </a:r>
            <a:r>
              <a:rPr lang="zh-CN" altLang="zh-CN" sz="2400" dirty="0" smtClean="0">
                <a:latin typeface="Times New Roman" panose="02020603050405020304" pitchFamily="18" charset="0"/>
                <a:cs typeface="Times New Roman" panose="02020603050405020304" pitchFamily="18" charset="0"/>
              </a:rPr>
              <a:t>分析</a:t>
            </a:r>
            <a:endParaRPr lang="zh-CN" altLang="zh-CN" sz="2400" dirty="0">
              <a:latin typeface="Times New Roman" panose="02020603050405020304" pitchFamily="18" charset="0"/>
              <a:cs typeface="Times New Roman" panose="02020603050405020304" pitchFamily="18" charset="0"/>
            </a:endParaRPr>
          </a:p>
          <a:p>
            <a:pPr>
              <a:lnSpc>
                <a:spcPct val="150000"/>
              </a:lnSpc>
            </a:pPr>
            <a:endParaRPr lang="en-US" altLang="zh-CN" sz="2400" b="1" kern="100" dirty="0" smtClean="0">
              <a:latin typeface="Times New Roman" panose="02020603050405020304" pitchFamily="18" charset="0"/>
              <a:cs typeface="Times New Roman" panose="02020603050405020304" pitchFamily="18" charset="0"/>
            </a:endParaRPr>
          </a:p>
          <a:p>
            <a:pPr>
              <a:lnSpc>
                <a:spcPct val="150000"/>
              </a:lnSpc>
            </a:pPr>
            <a:endParaRPr lang="en-US" altLang="zh-CN" sz="2400" b="1" kern="100" dirty="0" smtClean="0">
              <a:latin typeface="Times New Roman" panose="02020603050405020304" pitchFamily="18" charset="0"/>
              <a:cs typeface="Times New Roman" panose="02020603050405020304" pitchFamily="18" charset="0"/>
            </a:endParaRPr>
          </a:p>
        </p:txBody>
      </p:sp>
      <p:graphicFrame>
        <p:nvGraphicFramePr>
          <p:cNvPr id="13" name="对象 12"/>
          <p:cNvGraphicFramePr>
            <a:graphicFrameLocks noChangeAspect="1"/>
          </p:cNvGraphicFramePr>
          <p:nvPr>
            <p:extLst>
              <p:ext uri="{D42A27DB-BD31-4B8C-83A1-F6EECF244321}">
                <p14:modId xmlns:p14="http://schemas.microsoft.com/office/powerpoint/2010/main" val="536175608"/>
              </p:ext>
            </p:extLst>
          </p:nvPr>
        </p:nvGraphicFramePr>
        <p:xfrm>
          <a:off x="103097" y="1605876"/>
          <a:ext cx="6799979" cy="5134122"/>
        </p:xfrm>
        <a:graphic>
          <a:graphicData uri="http://schemas.openxmlformats.org/presentationml/2006/ole">
            <mc:AlternateContent xmlns:mc="http://schemas.openxmlformats.org/markup-compatibility/2006">
              <mc:Choice xmlns:v="urn:schemas-microsoft-com:vml" Requires="v">
                <p:oleObj spid="_x0000_s67664" name="Graph" r:id="rId4" imgW="4276954" imgH="3023616" progId="Origin50.Graph">
                  <p:embed/>
                </p:oleObj>
              </mc:Choice>
              <mc:Fallback>
                <p:oleObj name="Graph" r:id="rId4" imgW="4276954" imgH="3023616" progId="Origin50.Graph">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l="8061" t="7877" r="10928" b="5414"/>
                      <a:stretch>
                        <a:fillRect/>
                      </a:stretch>
                    </p:blipFill>
                    <p:spPr bwMode="auto">
                      <a:xfrm>
                        <a:off x="103097" y="1605876"/>
                        <a:ext cx="6799979" cy="5134122"/>
                      </a:xfrm>
                      <a:prstGeom prst="rect">
                        <a:avLst/>
                      </a:prstGeom>
                      <a:noFill/>
                    </p:spPr>
                  </p:pic>
                </p:oleObj>
              </mc:Fallback>
            </mc:AlternateContent>
          </a:graphicData>
        </a:graphic>
      </p:graphicFrame>
      <p:pic>
        <p:nvPicPr>
          <p:cNvPr id="14" name="图片 13" descr="P61206-200547(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412373" y="2055678"/>
            <a:ext cx="1617906" cy="1194300"/>
          </a:xfrm>
          <a:prstGeom prst="rect">
            <a:avLst/>
          </a:prstGeom>
          <a:noFill/>
          <a:ln>
            <a:noFill/>
          </a:ln>
        </p:spPr>
      </p:pic>
      <p:graphicFrame>
        <p:nvGraphicFramePr>
          <p:cNvPr id="16" name="表格 15"/>
          <p:cNvGraphicFramePr>
            <a:graphicFrameLocks noGrp="1"/>
          </p:cNvGraphicFramePr>
          <p:nvPr>
            <p:extLst>
              <p:ext uri="{D42A27DB-BD31-4B8C-83A1-F6EECF244321}">
                <p14:modId xmlns:p14="http://schemas.microsoft.com/office/powerpoint/2010/main" val="4003054232"/>
              </p:ext>
            </p:extLst>
          </p:nvPr>
        </p:nvGraphicFramePr>
        <p:xfrm>
          <a:off x="6795530" y="3110820"/>
          <a:ext cx="5302730" cy="1493520"/>
        </p:xfrm>
        <a:graphic>
          <a:graphicData uri="http://schemas.openxmlformats.org/drawingml/2006/table">
            <a:tbl>
              <a:tblPr firstRow="1" bandRow="1">
                <a:tableStyleId>{5C22544A-7EE6-4342-B048-85BDC9FD1C3A}</a:tableStyleId>
              </a:tblPr>
              <a:tblGrid>
                <a:gridCol w="1997067"/>
                <a:gridCol w="1638255"/>
                <a:gridCol w="1667408"/>
              </a:tblGrid>
              <a:tr h="413511">
                <a:tc>
                  <a:txBody>
                    <a:bodyPr/>
                    <a:lstStyle/>
                    <a:p>
                      <a:pPr algn="ctr"/>
                      <a:endParaRPr lang="zh-CN" altLang="en-US" sz="2000" dirty="0">
                        <a:solidFill>
                          <a:schemeClr val="tx1"/>
                        </a:solidFill>
                      </a:endParaRPr>
                    </a:p>
                  </a:txBody>
                  <a:tcPr/>
                </a:tc>
                <a:tc>
                  <a:txBody>
                    <a:bodyPr/>
                    <a:lstStyle/>
                    <a:p>
                      <a:pPr algn="ctr"/>
                      <a:r>
                        <a:rPr lang="en-US" altLang="zh-CN" sz="2000" dirty="0" err="1" smtClean="0">
                          <a:solidFill>
                            <a:schemeClr val="tx1"/>
                          </a:solidFill>
                          <a:latin typeface="Times New Roman" panose="02020603050405020304" pitchFamily="18" charset="0"/>
                          <a:cs typeface="Times New Roman" panose="02020603050405020304" pitchFamily="18" charset="0"/>
                        </a:rPr>
                        <a:t>M</a:t>
                      </a:r>
                      <a:r>
                        <a:rPr lang="en-US" altLang="zh-CN" sz="2000" baseline="-25000" dirty="0" err="1" smtClean="0">
                          <a:solidFill>
                            <a:schemeClr val="tx1"/>
                          </a:solidFill>
                          <a:latin typeface="Times New Roman" panose="02020603050405020304" pitchFamily="18" charset="0"/>
                          <a:cs typeface="Times New Roman" panose="02020603050405020304" pitchFamily="18" charset="0"/>
                        </a:rPr>
                        <a:t>s</a:t>
                      </a:r>
                      <a:r>
                        <a:rPr lang="en-US" altLang="zh-CN" sz="2000" dirty="0" smtClean="0">
                          <a:solidFill>
                            <a:schemeClr val="tx1"/>
                          </a:solidFill>
                          <a:latin typeface="Times New Roman" panose="02020603050405020304" pitchFamily="18" charset="0"/>
                          <a:cs typeface="Times New Roman" panose="02020603050405020304" pitchFamily="18" charset="0"/>
                        </a:rPr>
                        <a:t>(emu</a:t>
                      </a:r>
                      <a:r>
                        <a:rPr lang="en-US" altLang="zh-CN" sz="2000" dirty="0" smtClean="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2000" dirty="0" smtClean="0">
                          <a:solidFill>
                            <a:schemeClr val="tx1"/>
                          </a:solidFill>
                          <a:latin typeface="Times New Roman" panose="02020603050405020304" pitchFamily="18" charset="0"/>
                          <a:cs typeface="Times New Roman" panose="02020603050405020304" pitchFamily="18" charset="0"/>
                        </a:rPr>
                        <a:t>g</a:t>
                      </a:r>
                      <a:r>
                        <a:rPr lang="en-US" altLang="zh-CN" sz="2000" baseline="30000" dirty="0" smtClean="0">
                          <a:solidFill>
                            <a:schemeClr val="tx1"/>
                          </a:solidFill>
                          <a:latin typeface="Times New Roman" panose="02020603050405020304" pitchFamily="18" charset="0"/>
                          <a:cs typeface="Times New Roman" panose="02020603050405020304" pitchFamily="18" charset="0"/>
                        </a:rPr>
                        <a:t>-1</a:t>
                      </a:r>
                      <a:r>
                        <a:rPr lang="en-US" altLang="zh-CN" sz="2000" dirty="0" smtClean="0">
                          <a:solidFill>
                            <a:schemeClr val="tx1"/>
                          </a:solidFill>
                          <a:latin typeface="Times New Roman" panose="02020603050405020304" pitchFamily="18" charset="0"/>
                          <a:cs typeface="Times New Roman" panose="02020603050405020304" pitchFamily="18" charset="0"/>
                        </a:rPr>
                        <a:t>)</a:t>
                      </a:r>
                      <a:endParaRPr lang="zh-CN" altLang="en-US" sz="20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dirty="0" err="1" smtClean="0">
                          <a:solidFill>
                            <a:schemeClr val="tx1"/>
                          </a:solidFill>
                          <a:latin typeface="Times New Roman" panose="02020603050405020304" pitchFamily="18" charset="0"/>
                          <a:cs typeface="Times New Roman" panose="02020603050405020304" pitchFamily="18" charset="0"/>
                        </a:rPr>
                        <a:t>M</a:t>
                      </a:r>
                      <a:r>
                        <a:rPr lang="en-US" altLang="zh-CN" sz="2000" baseline="-25000" dirty="0" err="1" smtClean="0">
                          <a:solidFill>
                            <a:schemeClr val="tx1"/>
                          </a:solidFill>
                          <a:latin typeface="Times New Roman" panose="02020603050405020304" pitchFamily="18" charset="0"/>
                          <a:cs typeface="Times New Roman" panose="02020603050405020304" pitchFamily="18" charset="0"/>
                        </a:rPr>
                        <a:t>r</a:t>
                      </a:r>
                      <a:r>
                        <a:rPr lang="en-US" altLang="zh-CN" sz="2000" dirty="0" smtClean="0">
                          <a:solidFill>
                            <a:schemeClr val="tx1"/>
                          </a:solidFill>
                          <a:latin typeface="Times New Roman" panose="02020603050405020304" pitchFamily="18" charset="0"/>
                          <a:cs typeface="Times New Roman" panose="02020603050405020304" pitchFamily="18" charset="0"/>
                        </a:rPr>
                        <a:t>(emu</a:t>
                      </a:r>
                      <a:r>
                        <a:rPr lang="en-US" altLang="zh-CN" sz="2000" dirty="0" smtClean="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2000" dirty="0" smtClean="0">
                          <a:solidFill>
                            <a:schemeClr val="tx1"/>
                          </a:solidFill>
                          <a:latin typeface="Times New Roman" panose="02020603050405020304" pitchFamily="18" charset="0"/>
                          <a:cs typeface="Times New Roman" panose="02020603050405020304" pitchFamily="18" charset="0"/>
                        </a:rPr>
                        <a:t>g</a:t>
                      </a:r>
                      <a:r>
                        <a:rPr lang="en-US" altLang="zh-CN" sz="2000" baseline="30000" dirty="0" smtClean="0">
                          <a:solidFill>
                            <a:schemeClr val="tx1"/>
                          </a:solidFill>
                          <a:latin typeface="Times New Roman" panose="02020603050405020304" pitchFamily="18" charset="0"/>
                          <a:cs typeface="Times New Roman" panose="02020603050405020304" pitchFamily="18" charset="0"/>
                        </a:rPr>
                        <a:t>-1</a:t>
                      </a:r>
                      <a:r>
                        <a:rPr lang="en-US" altLang="zh-CN" sz="2000" dirty="0" smtClean="0">
                          <a:solidFill>
                            <a:schemeClr val="tx1"/>
                          </a:solidFill>
                          <a:latin typeface="Times New Roman" panose="02020603050405020304" pitchFamily="18" charset="0"/>
                          <a:cs typeface="Times New Roman" panose="02020603050405020304" pitchFamily="18" charset="0"/>
                        </a:rPr>
                        <a:t>)</a:t>
                      </a:r>
                      <a:endParaRPr lang="zh-CN" altLang="en-US" sz="2000" dirty="0" smtClean="0">
                        <a:solidFill>
                          <a:schemeClr val="tx1"/>
                        </a:solidFill>
                        <a:latin typeface="Times New Roman" panose="02020603050405020304" pitchFamily="18" charset="0"/>
                        <a:cs typeface="Times New Roman" panose="02020603050405020304" pitchFamily="18" charset="0"/>
                      </a:endParaRPr>
                    </a:p>
                    <a:p>
                      <a:pPr algn="ctr"/>
                      <a:endParaRPr lang="zh-CN" altLang="en-US" sz="2000" dirty="0">
                        <a:solidFill>
                          <a:schemeClr val="tx1"/>
                        </a:solidFill>
                        <a:latin typeface="Times New Roman" panose="02020603050405020304" pitchFamily="18" charset="0"/>
                        <a:cs typeface="Times New Roman" panose="02020603050405020304" pitchFamily="18" charset="0"/>
                      </a:endParaRPr>
                    </a:p>
                  </a:txBody>
                  <a:tcPr/>
                </a:tc>
              </a:tr>
              <a:tr h="370840">
                <a:tc>
                  <a:txBody>
                    <a:bodyPr/>
                    <a:lstStyle/>
                    <a:p>
                      <a:pPr algn="ctr"/>
                      <a:r>
                        <a:rPr lang="zh-CN" altLang="en-US" sz="2000" b="1" dirty="0" smtClean="0">
                          <a:solidFill>
                            <a:schemeClr val="tx1"/>
                          </a:solidFill>
                        </a:rPr>
                        <a:t>初始</a:t>
                      </a:r>
                      <a:r>
                        <a:rPr lang="en-US" altLang="zh-CN" sz="2000" b="1" dirty="0" smtClean="0">
                          <a:solidFill>
                            <a:schemeClr val="tx1"/>
                          </a:solidFill>
                        </a:rPr>
                        <a:t>(a)</a:t>
                      </a:r>
                      <a:endParaRPr lang="zh-CN" altLang="en-US" sz="2000" b="1" dirty="0">
                        <a:solidFill>
                          <a:schemeClr val="tx1"/>
                        </a:solidFill>
                      </a:endParaRPr>
                    </a:p>
                  </a:txBody>
                  <a:tcPr/>
                </a:tc>
                <a:tc>
                  <a:txBody>
                    <a:bodyPr/>
                    <a:lstStyle/>
                    <a:p>
                      <a:pPr algn="ctr"/>
                      <a:r>
                        <a:rPr lang="en-US" altLang="zh-CN" sz="2000" b="1" dirty="0" smtClean="0">
                          <a:solidFill>
                            <a:schemeClr val="tx1"/>
                          </a:solidFill>
                          <a:latin typeface="Times New Roman" panose="02020603050405020304" pitchFamily="18" charset="0"/>
                          <a:cs typeface="Times New Roman" panose="02020603050405020304" pitchFamily="18" charset="0"/>
                        </a:rPr>
                        <a:t>6.65</a:t>
                      </a:r>
                      <a:endParaRPr lang="zh-CN" altLang="en-US" sz="2000" b="1"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CN" sz="2000" b="1" dirty="0" smtClean="0">
                          <a:solidFill>
                            <a:schemeClr val="tx1"/>
                          </a:solidFill>
                          <a:latin typeface="Times New Roman" panose="02020603050405020304" pitchFamily="18" charset="0"/>
                          <a:cs typeface="Times New Roman" panose="02020603050405020304" pitchFamily="18" charset="0"/>
                        </a:rPr>
                        <a:t>0.45</a:t>
                      </a:r>
                      <a:endParaRPr lang="zh-CN" altLang="en-US" sz="2000" b="1" dirty="0">
                        <a:solidFill>
                          <a:schemeClr val="tx1"/>
                        </a:solidFill>
                        <a:latin typeface="Times New Roman" panose="02020603050405020304" pitchFamily="18" charset="0"/>
                        <a:cs typeface="Times New Roman" panose="02020603050405020304" pitchFamily="18" charset="0"/>
                      </a:endParaRPr>
                    </a:p>
                  </a:txBody>
                  <a:tcPr/>
                </a:tc>
              </a:tr>
              <a:tr h="370840">
                <a:tc>
                  <a:txBody>
                    <a:bodyPr/>
                    <a:lstStyle/>
                    <a:p>
                      <a:pPr algn="ctr"/>
                      <a:r>
                        <a:rPr lang="zh-CN" altLang="en-US" sz="2000" b="1" dirty="0" smtClean="0">
                          <a:solidFill>
                            <a:schemeClr val="tx1"/>
                          </a:solidFill>
                        </a:rPr>
                        <a:t>五次重复之后</a:t>
                      </a:r>
                      <a:r>
                        <a:rPr lang="en-US" altLang="zh-CN" sz="2000" b="1" dirty="0" smtClean="0">
                          <a:solidFill>
                            <a:schemeClr val="tx1"/>
                          </a:solidFill>
                        </a:rPr>
                        <a:t>(b)</a:t>
                      </a:r>
                      <a:endParaRPr lang="zh-CN" altLang="en-US" sz="2000" b="1" dirty="0">
                        <a:solidFill>
                          <a:schemeClr val="tx1"/>
                        </a:solidFill>
                      </a:endParaRPr>
                    </a:p>
                  </a:txBody>
                  <a:tcPr/>
                </a:tc>
                <a:tc>
                  <a:txBody>
                    <a:bodyPr/>
                    <a:lstStyle/>
                    <a:p>
                      <a:pPr algn="ctr"/>
                      <a:r>
                        <a:rPr lang="en-US" altLang="zh-CN" sz="2000" b="1" dirty="0" smtClean="0">
                          <a:solidFill>
                            <a:schemeClr val="tx1"/>
                          </a:solidFill>
                          <a:latin typeface="Times New Roman" panose="02020603050405020304" pitchFamily="18" charset="0"/>
                          <a:cs typeface="Times New Roman" panose="02020603050405020304" pitchFamily="18" charset="0"/>
                        </a:rPr>
                        <a:t>5.63</a:t>
                      </a:r>
                      <a:endParaRPr lang="zh-CN" altLang="en-US" sz="2000" b="1"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CN" sz="2000" b="1" dirty="0" smtClean="0">
                          <a:solidFill>
                            <a:schemeClr val="tx1"/>
                          </a:solidFill>
                          <a:latin typeface="Times New Roman" panose="02020603050405020304" pitchFamily="18" charset="0"/>
                          <a:cs typeface="Times New Roman" panose="02020603050405020304" pitchFamily="18" charset="0"/>
                        </a:rPr>
                        <a:t>0.436</a:t>
                      </a:r>
                      <a:endParaRPr lang="zh-CN" altLang="en-US" sz="2000" b="1" dirty="0">
                        <a:solidFill>
                          <a:schemeClr val="tx1"/>
                        </a:solidFill>
                        <a:latin typeface="Times New Roman" panose="02020603050405020304" pitchFamily="18" charset="0"/>
                        <a:cs typeface="Times New Roman" panose="02020603050405020304" pitchFamily="18" charset="0"/>
                      </a:endParaRPr>
                    </a:p>
                  </a:txBody>
                  <a:tcPr/>
                </a:tc>
              </a:tr>
            </a:tbl>
          </a:graphicData>
        </a:graphic>
      </p:graphicFrame>
      <p:sp>
        <p:nvSpPr>
          <p:cNvPr id="19" name="Line 31"/>
          <p:cNvSpPr>
            <a:spLocks noChangeShapeType="1"/>
          </p:cNvSpPr>
          <p:nvPr/>
        </p:nvSpPr>
        <p:spPr bwMode="auto">
          <a:xfrm flipH="1" flipV="1">
            <a:off x="685801" y="857519"/>
            <a:ext cx="10943999"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 name="Line 34"/>
          <p:cNvSpPr>
            <a:spLocks noChangeShapeType="1"/>
          </p:cNvSpPr>
          <p:nvPr/>
        </p:nvSpPr>
        <p:spPr bwMode="auto">
          <a:xfrm flipV="1">
            <a:off x="10060660" y="689345"/>
            <a:ext cx="156914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 name="页脚占位符 3"/>
          <p:cNvSpPr>
            <a:spLocks noGrp="1"/>
          </p:cNvSpPr>
          <p:nvPr>
            <p:ph type="ftr" sz="quarter" idx="11"/>
          </p:nvPr>
        </p:nvSpPr>
        <p:spPr/>
        <p:txBody>
          <a:bodyPr/>
          <a:lstStyle/>
          <a:p>
            <a:pPr>
              <a:defRPr/>
            </a:pPr>
            <a:r>
              <a:rPr lang="en-US" altLang="zh-CN" dirty="0" smtClean="0"/>
              <a:t>14</a:t>
            </a:r>
            <a:endParaRPr lang="zh-CN" altLang="en-US" dirty="0"/>
          </a:p>
        </p:txBody>
      </p:sp>
    </p:spTree>
    <p:extLst>
      <p:ext uri="{BB962C8B-B14F-4D97-AF65-F5344CB8AC3E}">
        <p14:creationId xmlns:p14="http://schemas.microsoft.com/office/powerpoint/2010/main" val="426911070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p:cTn id="7" dur="500" fill="hold"/>
                                        <p:tgtEl>
                                          <p:spTgt spid="8">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8">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8">
                                            <p:txEl>
                                              <p:pRg st="0" end="0"/>
                                            </p:txEl>
                                          </p:spTgt>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p:cTn id="13" dur="500" fill="hold"/>
                                        <p:tgtEl>
                                          <p:spTgt spid="13"/>
                                        </p:tgtEl>
                                        <p:attrNameLst>
                                          <p:attrName>ppt_w</p:attrName>
                                        </p:attrNameLst>
                                      </p:cBhvr>
                                      <p:tavLst>
                                        <p:tav tm="0">
                                          <p:val>
                                            <p:fltVal val="0"/>
                                          </p:val>
                                        </p:tav>
                                        <p:tav tm="100000">
                                          <p:val>
                                            <p:strVal val="#ppt_w"/>
                                          </p:val>
                                        </p:tav>
                                      </p:tavLst>
                                    </p:anim>
                                    <p:anim calcmode="lin" valueType="num">
                                      <p:cBhvr>
                                        <p:cTn id="14" dur="500" fill="hold"/>
                                        <p:tgtEl>
                                          <p:spTgt spid="13"/>
                                        </p:tgtEl>
                                        <p:attrNameLst>
                                          <p:attrName>ppt_h</p:attrName>
                                        </p:attrNameLst>
                                      </p:cBhvr>
                                      <p:tavLst>
                                        <p:tav tm="0">
                                          <p:val>
                                            <p:fltVal val="0"/>
                                          </p:val>
                                        </p:tav>
                                        <p:tav tm="100000">
                                          <p:val>
                                            <p:strVal val="#ppt_h"/>
                                          </p:val>
                                        </p:tav>
                                      </p:tavLst>
                                    </p:anim>
                                    <p:animEffect transition="in" filter="fade">
                                      <p:cBhvr>
                                        <p:cTn id="15" dur="500"/>
                                        <p:tgtEl>
                                          <p:spTgt spid="13"/>
                                        </p:tgtEl>
                                      </p:cBhvr>
                                    </p:animEffect>
                                  </p:childTnLst>
                                </p:cTn>
                              </p:par>
                            </p:childTnLst>
                          </p:cTn>
                        </p:par>
                        <p:par>
                          <p:cTn id="16" fill="hold">
                            <p:stCondLst>
                              <p:cond delay="1000"/>
                            </p:stCondLst>
                            <p:childTnLst>
                              <p:par>
                                <p:cTn id="17" presetID="53" presetClass="entr" presetSubtype="16" fill="hold" nodeType="after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p:cTn id="19" dur="500" fill="hold"/>
                                        <p:tgtEl>
                                          <p:spTgt spid="14"/>
                                        </p:tgtEl>
                                        <p:attrNameLst>
                                          <p:attrName>ppt_w</p:attrName>
                                        </p:attrNameLst>
                                      </p:cBhvr>
                                      <p:tavLst>
                                        <p:tav tm="0">
                                          <p:val>
                                            <p:fltVal val="0"/>
                                          </p:val>
                                        </p:tav>
                                        <p:tav tm="100000">
                                          <p:val>
                                            <p:strVal val="#ppt_w"/>
                                          </p:val>
                                        </p:tav>
                                      </p:tavLst>
                                    </p:anim>
                                    <p:anim calcmode="lin" valueType="num">
                                      <p:cBhvr>
                                        <p:cTn id="20" dur="500" fill="hold"/>
                                        <p:tgtEl>
                                          <p:spTgt spid="14"/>
                                        </p:tgtEl>
                                        <p:attrNameLst>
                                          <p:attrName>ppt_h</p:attrName>
                                        </p:attrNameLst>
                                      </p:cBhvr>
                                      <p:tavLst>
                                        <p:tav tm="0">
                                          <p:val>
                                            <p:fltVal val="0"/>
                                          </p:val>
                                        </p:tav>
                                        <p:tav tm="100000">
                                          <p:val>
                                            <p:strVal val="#ppt_h"/>
                                          </p:val>
                                        </p:tav>
                                      </p:tavLst>
                                    </p:anim>
                                    <p:animEffect transition="in" filter="fade">
                                      <p:cBhvr>
                                        <p:cTn id="21" dur="500"/>
                                        <p:tgtEl>
                                          <p:spTgt spid="14"/>
                                        </p:tgtEl>
                                      </p:cBhvr>
                                    </p:animEffect>
                                  </p:childTnLst>
                                </p:cTn>
                              </p:par>
                            </p:childTnLst>
                          </p:cTn>
                        </p:par>
                        <p:par>
                          <p:cTn id="22" fill="hold">
                            <p:stCondLst>
                              <p:cond delay="1500"/>
                            </p:stCondLst>
                            <p:childTnLst>
                              <p:par>
                                <p:cTn id="23" presetID="53" presetClass="entr" presetSubtype="16" fill="hold" nodeType="afterEffect">
                                  <p:stCondLst>
                                    <p:cond delay="0"/>
                                  </p:stCondLst>
                                  <p:childTnLst>
                                    <p:set>
                                      <p:cBhvr>
                                        <p:cTn id="24" dur="1" fill="hold">
                                          <p:stCondLst>
                                            <p:cond delay="0"/>
                                          </p:stCondLst>
                                        </p:cTn>
                                        <p:tgtEl>
                                          <p:spTgt spid="16"/>
                                        </p:tgtEl>
                                        <p:attrNameLst>
                                          <p:attrName>style.visibility</p:attrName>
                                        </p:attrNameLst>
                                      </p:cBhvr>
                                      <p:to>
                                        <p:strVal val="visible"/>
                                      </p:to>
                                    </p:set>
                                    <p:anim calcmode="lin" valueType="num">
                                      <p:cBhvr>
                                        <p:cTn id="25" dur="500" fill="hold"/>
                                        <p:tgtEl>
                                          <p:spTgt spid="16"/>
                                        </p:tgtEl>
                                        <p:attrNameLst>
                                          <p:attrName>ppt_w</p:attrName>
                                        </p:attrNameLst>
                                      </p:cBhvr>
                                      <p:tavLst>
                                        <p:tav tm="0">
                                          <p:val>
                                            <p:fltVal val="0"/>
                                          </p:val>
                                        </p:tav>
                                        <p:tav tm="100000">
                                          <p:val>
                                            <p:strVal val="#ppt_w"/>
                                          </p:val>
                                        </p:tav>
                                      </p:tavLst>
                                    </p:anim>
                                    <p:anim calcmode="lin" valueType="num">
                                      <p:cBhvr>
                                        <p:cTn id="26" dur="500" fill="hold"/>
                                        <p:tgtEl>
                                          <p:spTgt spid="16"/>
                                        </p:tgtEl>
                                        <p:attrNameLst>
                                          <p:attrName>ppt_h</p:attrName>
                                        </p:attrNameLst>
                                      </p:cBhvr>
                                      <p:tavLst>
                                        <p:tav tm="0">
                                          <p:val>
                                            <p:fltVal val="0"/>
                                          </p:val>
                                        </p:tav>
                                        <p:tav tm="100000">
                                          <p:val>
                                            <p:strVal val="#ppt_h"/>
                                          </p:val>
                                        </p:tav>
                                      </p:tavLst>
                                    </p:anim>
                                    <p:animEffect transition="in" filter="fade">
                                      <p:cBhvr>
                                        <p:cTn id="2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2"/>
          <p:cNvSpPr>
            <a:spLocks noChangeArrowheads="1"/>
          </p:cNvSpPr>
          <p:nvPr/>
        </p:nvSpPr>
        <p:spPr bwMode="auto">
          <a:xfrm>
            <a:off x="581717" y="218252"/>
            <a:ext cx="8616461"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lvl="0"/>
            <a:r>
              <a:rPr lang="en-US" altLang="zh-CN" sz="2600" b="1" dirty="0">
                <a:latin typeface="Times New Roman" panose="02020603050405020304" pitchFamily="18" charset="0"/>
                <a:ea typeface="微软雅黑" panose="020B0503020204020204" pitchFamily="34" charset="-122"/>
                <a:cs typeface="Times New Roman" panose="02020603050405020304" pitchFamily="18" charset="0"/>
              </a:rPr>
              <a:t>2.Mn</a:t>
            </a:r>
            <a:r>
              <a:rPr lang="en-US" altLang="zh-CN" sz="2600" b="1" baseline="-25000" dirty="0">
                <a:latin typeface="Times New Roman" panose="02020603050405020304" pitchFamily="18" charset="0"/>
                <a:ea typeface="微软雅黑" panose="020B0503020204020204" pitchFamily="34" charset="-122"/>
                <a:cs typeface="Times New Roman" panose="02020603050405020304" pitchFamily="18" charset="0"/>
              </a:rPr>
              <a:t>x</a:t>
            </a:r>
            <a:r>
              <a:rPr lang="en-US" altLang="zh-CN" sz="2600" b="1" dirty="0">
                <a:latin typeface="Times New Roman" panose="02020603050405020304" pitchFamily="18" charset="0"/>
                <a:ea typeface="微软雅黑" panose="020B0503020204020204" pitchFamily="34" charset="-122"/>
                <a:cs typeface="Times New Roman" panose="02020603050405020304" pitchFamily="18" charset="0"/>
              </a:rPr>
              <a:t>Zn</a:t>
            </a:r>
            <a:r>
              <a:rPr lang="en-US" altLang="zh-CN" sz="2600" b="1" baseline="-25000" dirty="0">
                <a:latin typeface="Times New Roman" panose="02020603050405020304" pitchFamily="18" charset="0"/>
                <a:ea typeface="微软雅黑" panose="020B0503020204020204" pitchFamily="34" charset="-122"/>
                <a:cs typeface="Times New Roman" panose="02020603050405020304" pitchFamily="18" charset="0"/>
              </a:rPr>
              <a:t>1-x</a:t>
            </a:r>
            <a:r>
              <a:rPr lang="en-US" altLang="zh-CN" sz="2600" b="1" dirty="0">
                <a:latin typeface="Times New Roman" panose="02020603050405020304" pitchFamily="18" charset="0"/>
                <a:ea typeface="微软雅黑" panose="020B0503020204020204" pitchFamily="34" charset="-122"/>
                <a:cs typeface="Times New Roman" panose="02020603050405020304" pitchFamily="18" charset="0"/>
              </a:rPr>
              <a:t>Fe</a:t>
            </a:r>
            <a:r>
              <a:rPr lang="en-US" altLang="zh-CN" sz="2600" b="1" baseline="-25000" dirty="0">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sz="2600" b="1" dirty="0">
                <a:latin typeface="Times New Roman" panose="02020603050405020304" pitchFamily="18" charset="0"/>
                <a:ea typeface="微软雅黑" panose="020B0503020204020204" pitchFamily="34" charset="-122"/>
                <a:cs typeface="Times New Roman" panose="02020603050405020304" pitchFamily="18" charset="0"/>
              </a:rPr>
              <a:t>O</a:t>
            </a:r>
            <a:r>
              <a:rPr lang="en-US" altLang="zh-CN" sz="2600" b="1" baseline="-25000" dirty="0">
                <a:latin typeface="Times New Roman" panose="02020603050405020304" pitchFamily="18" charset="0"/>
                <a:ea typeface="微软雅黑" panose="020B0503020204020204" pitchFamily="34" charset="-122"/>
                <a:cs typeface="Times New Roman" panose="02020603050405020304" pitchFamily="18" charset="0"/>
              </a:rPr>
              <a:t>4</a:t>
            </a:r>
            <a:r>
              <a:rPr lang="en-US" altLang="zh-CN" sz="2600" b="1" dirty="0">
                <a:latin typeface="Times New Roman" panose="02020603050405020304" pitchFamily="18" charset="0"/>
                <a:ea typeface="微软雅黑" panose="020B0503020204020204" pitchFamily="34" charset="-122"/>
                <a:cs typeface="Times New Roman" panose="02020603050405020304" pitchFamily="18" charset="0"/>
              </a:rPr>
              <a:t>/β-MnO</a:t>
            </a:r>
            <a:r>
              <a:rPr lang="en-US" altLang="zh-CN" sz="2600" b="1" baseline="-25000" dirty="0">
                <a:latin typeface="Times New Roman" panose="02020603050405020304" pitchFamily="18" charset="0"/>
                <a:ea typeface="微软雅黑" panose="020B0503020204020204" pitchFamily="34" charset="-122"/>
                <a:cs typeface="Times New Roman" panose="02020603050405020304" pitchFamily="18" charset="0"/>
              </a:rPr>
              <a:t>2</a:t>
            </a:r>
            <a:r>
              <a:rPr lang="zh-CN" altLang="zh-CN" sz="2600" b="1" dirty="0">
                <a:latin typeface="微软雅黑" panose="020B0503020204020204" pitchFamily="34" charset="-122"/>
                <a:ea typeface="微软雅黑" panose="020B0503020204020204" pitchFamily="34" charset="-122"/>
                <a:cs typeface="Times New Roman" panose="02020603050405020304" pitchFamily="18" charset="0"/>
              </a:rPr>
              <a:t>复合磁性催化剂制备及特性表征</a:t>
            </a:r>
            <a:endParaRPr lang="zh-CN" altLang="en-US" sz="26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 name="TextBox 13"/>
          <p:cNvSpPr>
            <a:spLocks noChangeArrowheads="1"/>
          </p:cNvSpPr>
          <p:nvPr/>
        </p:nvSpPr>
        <p:spPr bwMode="auto">
          <a:xfrm>
            <a:off x="9689910" y="295399"/>
            <a:ext cx="197171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r">
              <a:spcBef>
                <a:spcPct val="0"/>
              </a:spcBef>
              <a:buNone/>
            </a:pPr>
            <a:r>
              <a:rPr lang="en-US" altLang="zh-CN" sz="2000" b="1" dirty="0" smtClean="0">
                <a:latin typeface="微软雅黑" panose="020B0503020204020204" pitchFamily="34" charset="-122"/>
                <a:ea typeface="微软雅黑" panose="020B0503020204020204" pitchFamily="34" charset="-122"/>
                <a:sym typeface="微软雅黑" panose="020B0503020204020204" pitchFamily="34" charset="-122"/>
              </a:rPr>
              <a:t>2.4 </a:t>
            </a:r>
            <a:r>
              <a:rPr lang="zh-CN" altLang="en-US" sz="2000" b="1" dirty="0" smtClean="0">
                <a:latin typeface="微软雅黑" panose="020B0503020204020204" pitchFamily="34" charset="-122"/>
                <a:ea typeface="微软雅黑" panose="020B0503020204020204" pitchFamily="34" charset="-122"/>
                <a:sym typeface="微软雅黑" panose="020B0503020204020204" pitchFamily="34" charset="-122"/>
              </a:rPr>
              <a:t>回收再利用</a:t>
            </a:r>
            <a:endParaRPr lang="zh-CN" altLang="en-US" sz="2000" dirty="0">
              <a:latin typeface="微软雅黑" panose="020B0503020204020204" pitchFamily="34" charset="-122"/>
              <a:ea typeface="微软雅黑" panose="020B0503020204020204" pitchFamily="34" charset="-122"/>
            </a:endParaRPr>
          </a:p>
        </p:txBody>
      </p:sp>
      <p:sp>
        <p:nvSpPr>
          <p:cNvPr id="5" name="Line 31"/>
          <p:cNvSpPr>
            <a:spLocks noChangeShapeType="1"/>
          </p:cNvSpPr>
          <p:nvPr userDrawn="1"/>
        </p:nvSpPr>
        <p:spPr bwMode="auto">
          <a:xfrm flipH="1" flipV="1">
            <a:off x="685801" y="7925879"/>
            <a:ext cx="10943999"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 name="Rectangle 43"/>
          <p:cNvSpPr>
            <a:spLocks noChangeArrowheads="1"/>
          </p:cNvSpPr>
          <p:nvPr/>
        </p:nvSpPr>
        <p:spPr bwMode="auto">
          <a:xfrm>
            <a:off x="152401" y="-322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Line 34"/>
          <p:cNvSpPr>
            <a:spLocks noChangeShapeType="1"/>
          </p:cNvSpPr>
          <p:nvPr/>
        </p:nvSpPr>
        <p:spPr bwMode="auto">
          <a:xfrm flipV="1">
            <a:off x="10063159" y="749508"/>
            <a:ext cx="156914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13" name="对象 12"/>
          <p:cNvGraphicFramePr>
            <a:graphicFrameLocks noChangeAspect="1"/>
          </p:cNvGraphicFramePr>
          <p:nvPr>
            <p:extLst>
              <p:ext uri="{D42A27DB-BD31-4B8C-83A1-F6EECF244321}">
                <p14:modId xmlns:p14="http://schemas.microsoft.com/office/powerpoint/2010/main" val="4108153050"/>
              </p:ext>
            </p:extLst>
          </p:nvPr>
        </p:nvGraphicFramePr>
        <p:xfrm>
          <a:off x="954135" y="1507427"/>
          <a:ext cx="9893594" cy="3486375"/>
        </p:xfrm>
        <a:graphic>
          <a:graphicData uri="http://schemas.openxmlformats.org/presentationml/2006/ole">
            <mc:AlternateContent xmlns:mc="http://schemas.openxmlformats.org/markup-compatibility/2006">
              <mc:Choice xmlns:v="urn:schemas-microsoft-com:vml" Requires="v">
                <p:oleObj spid="_x0000_s66635" name="Graph" r:id="rId4" imgW="4276954" imgH="3023616" progId="Origin50.Graph">
                  <p:embed/>
                </p:oleObj>
              </mc:Choice>
              <mc:Fallback>
                <p:oleObj name="Graph" r:id="rId4" imgW="4276954" imgH="3023616" progId="Origin50.Graph">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l="12679" t="9332" r="37010" b="64771"/>
                      <a:stretch>
                        <a:fillRect/>
                      </a:stretch>
                    </p:blipFill>
                    <p:spPr bwMode="auto">
                      <a:xfrm>
                        <a:off x="954135" y="1507427"/>
                        <a:ext cx="9893594" cy="3486375"/>
                      </a:xfrm>
                      <a:prstGeom prst="rect">
                        <a:avLst/>
                      </a:prstGeom>
                      <a:noFill/>
                    </p:spPr>
                  </p:pic>
                </p:oleObj>
              </mc:Fallback>
            </mc:AlternateContent>
          </a:graphicData>
        </a:graphic>
      </p:graphicFrame>
      <p:sp>
        <p:nvSpPr>
          <p:cNvPr id="14" name="矩形 13"/>
          <p:cNvSpPr/>
          <p:nvPr/>
        </p:nvSpPr>
        <p:spPr>
          <a:xfrm>
            <a:off x="1018011" y="5180504"/>
            <a:ext cx="10685721" cy="830997"/>
          </a:xfrm>
          <a:prstGeom prst="rect">
            <a:avLst/>
          </a:prstGeom>
        </p:spPr>
        <p:txBody>
          <a:bodyPr wrap="square">
            <a:spAutoFit/>
          </a:bodyPr>
          <a:lstStyle/>
          <a:p>
            <a:r>
              <a:rPr lang="zh-CN" altLang="en-US" sz="2400" dirty="0">
                <a:latin typeface="Times New Roman" panose="02020603050405020304" pitchFamily="18" charset="0"/>
                <a:cs typeface="Times New Roman" panose="02020603050405020304" pitchFamily="18" charset="0"/>
              </a:rPr>
              <a:t> </a:t>
            </a:r>
            <a:r>
              <a:rPr lang="zh-CN" altLang="en-US" sz="2400" dirty="0" smtClean="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5</a:t>
            </a:r>
            <a:r>
              <a:rPr lang="zh-CN" altLang="zh-CN" sz="2400" dirty="0">
                <a:latin typeface="Times New Roman" panose="02020603050405020304" pitchFamily="18" charset="0"/>
                <a:cs typeface="Times New Roman" panose="02020603050405020304" pitchFamily="18" charset="0"/>
              </a:rPr>
              <a:t>次</a:t>
            </a:r>
            <a:r>
              <a:rPr lang="zh-CN" altLang="en-US" sz="2400" dirty="0">
                <a:latin typeface="Times New Roman" panose="02020603050405020304" pitchFamily="18" charset="0"/>
                <a:cs typeface="Times New Roman" panose="02020603050405020304" pitchFamily="18" charset="0"/>
              </a:rPr>
              <a:t>的</a:t>
            </a:r>
            <a:r>
              <a:rPr lang="zh-CN" altLang="zh-CN" sz="2400" dirty="0" smtClean="0">
                <a:latin typeface="Times New Roman" panose="02020603050405020304" pitchFamily="18" charset="0"/>
                <a:cs typeface="Times New Roman" panose="02020603050405020304" pitchFamily="18" charset="0"/>
              </a:rPr>
              <a:t>回收</a:t>
            </a:r>
            <a:r>
              <a:rPr lang="zh-CN" altLang="zh-CN" sz="2400" dirty="0">
                <a:latin typeface="Times New Roman" panose="02020603050405020304" pitchFamily="18" charset="0"/>
                <a:cs typeface="Times New Roman" panose="02020603050405020304" pitchFamily="18" charset="0"/>
              </a:rPr>
              <a:t>之后的</a:t>
            </a:r>
            <a:r>
              <a:rPr lang="en-US" altLang="zh-CN" sz="2400" dirty="0" smtClean="0">
                <a:solidFill>
                  <a:srgbClr val="000000"/>
                </a:solidFill>
                <a:latin typeface="Times New Roman" panose="02020603050405020304" pitchFamily="18" charset="0"/>
                <a:cs typeface="Times New Roman" panose="02020603050405020304" pitchFamily="18" charset="0"/>
              </a:rPr>
              <a:t>M-Z/M</a:t>
            </a:r>
            <a:r>
              <a:rPr lang="zh-CN" altLang="en-US" sz="2400" dirty="0" smtClean="0">
                <a:latin typeface="Times New Roman" panose="02020603050405020304" pitchFamily="18" charset="0"/>
                <a:cs typeface="Times New Roman" panose="02020603050405020304" pitchFamily="18" charset="0"/>
              </a:rPr>
              <a:t>在</a:t>
            </a:r>
            <a:r>
              <a:rPr lang="en-US" altLang="zh-CN" sz="2400" dirty="0" smtClean="0">
                <a:latin typeface="Times New Roman" panose="02020603050405020304" pitchFamily="18" charset="0"/>
                <a:cs typeface="Times New Roman" panose="02020603050405020304" pitchFamily="18" charset="0"/>
              </a:rPr>
              <a:t>1h</a:t>
            </a:r>
            <a:r>
              <a:rPr lang="zh-CN" altLang="zh-CN" sz="2400" dirty="0" smtClean="0">
                <a:latin typeface="Times New Roman" panose="02020603050405020304" pitchFamily="18" charset="0"/>
                <a:cs typeface="Times New Roman" panose="02020603050405020304" pitchFamily="18" charset="0"/>
              </a:rPr>
              <a:t>对</a:t>
            </a:r>
            <a:r>
              <a:rPr lang="en-US" altLang="zh-CN" sz="2400" dirty="0" err="1">
                <a:latin typeface="Times New Roman" panose="02020603050405020304" pitchFamily="18" charset="0"/>
                <a:cs typeface="Times New Roman" panose="02020603050405020304" pitchFamily="18" charset="0"/>
              </a:rPr>
              <a:t>RhB</a:t>
            </a:r>
            <a:r>
              <a:rPr lang="zh-CN" altLang="zh-CN" sz="2400" dirty="0" smtClean="0">
                <a:latin typeface="Times New Roman" panose="02020603050405020304" pitchFamily="18" charset="0"/>
                <a:cs typeface="Times New Roman" panose="02020603050405020304" pitchFamily="18" charset="0"/>
              </a:rPr>
              <a:t>的</a:t>
            </a:r>
            <a:r>
              <a:rPr lang="zh-CN" altLang="zh-CN" sz="2400" dirty="0">
                <a:latin typeface="Times New Roman" panose="02020603050405020304" pitchFamily="18" charset="0"/>
                <a:cs typeface="Times New Roman" panose="02020603050405020304" pitchFamily="18" charset="0"/>
              </a:rPr>
              <a:t>降解率能够达到</a:t>
            </a:r>
            <a:r>
              <a:rPr lang="en-US" altLang="zh-CN" sz="2400" dirty="0">
                <a:solidFill>
                  <a:srgbClr val="FF0000"/>
                </a:solidFill>
                <a:latin typeface="Times New Roman" panose="02020603050405020304" pitchFamily="18" charset="0"/>
                <a:cs typeface="Times New Roman" panose="02020603050405020304" pitchFamily="18" charset="0"/>
              </a:rPr>
              <a:t>76%</a:t>
            </a:r>
            <a:r>
              <a:rPr lang="zh-CN" altLang="zh-CN" sz="2400" dirty="0" smtClean="0">
                <a:latin typeface="Times New Roman" panose="02020603050405020304" pitchFamily="18" charset="0"/>
                <a:cs typeface="Times New Roman" panose="02020603050405020304" pitchFamily="18" charset="0"/>
              </a:rPr>
              <a:t>，</a:t>
            </a:r>
            <a:r>
              <a:rPr lang="zh-CN" altLang="en-US" sz="2400" dirty="0" smtClean="0">
                <a:latin typeface="Times New Roman" panose="02020603050405020304" pitchFamily="18" charset="0"/>
                <a:cs typeface="Times New Roman" panose="02020603050405020304" pitchFamily="18" charset="0"/>
              </a:rPr>
              <a:t>且</a:t>
            </a:r>
            <a:r>
              <a:rPr lang="en-US" altLang="zh-CN" sz="2400" dirty="0" smtClean="0">
                <a:latin typeface="Times New Roman" panose="02020603050405020304" pitchFamily="18" charset="0"/>
                <a:cs typeface="Times New Roman" panose="02020603050405020304" pitchFamily="18" charset="0"/>
              </a:rPr>
              <a:t>5</a:t>
            </a:r>
            <a:r>
              <a:rPr lang="zh-CN" altLang="zh-CN" sz="2400" dirty="0">
                <a:latin typeface="Times New Roman" panose="02020603050405020304" pitchFamily="18" charset="0"/>
                <a:cs typeface="Times New Roman" panose="02020603050405020304" pitchFamily="18" charset="0"/>
              </a:rPr>
              <a:t>次</a:t>
            </a:r>
            <a:r>
              <a:rPr lang="zh-CN" altLang="en-US" sz="2400" dirty="0">
                <a:latin typeface="Times New Roman" panose="02020603050405020304" pitchFamily="18" charset="0"/>
                <a:cs typeface="Times New Roman" panose="02020603050405020304" pitchFamily="18" charset="0"/>
              </a:rPr>
              <a:t>回收率</a:t>
            </a:r>
            <a:r>
              <a:rPr lang="zh-CN" altLang="zh-CN" sz="2400" dirty="0">
                <a:latin typeface="Times New Roman" panose="02020603050405020304" pitchFamily="18" charset="0"/>
                <a:cs typeface="Times New Roman" panose="02020603050405020304" pitchFamily="18" charset="0"/>
              </a:rPr>
              <a:t>平均为</a:t>
            </a:r>
            <a:r>
              <a:rPr lang="en-US" altLang="zh-CN" sz="2400" dirty="0">
                <a:solidFill>
                  <a:srgbClr val="FF0000"/>
                </a:solidFill>
                <a:latin typeface="Times New Roman" panose="02020603050405020304" pitchFamily="18" charset="0"/>
                <a:cs typeface="Times New Roman" panose="02020603050405020304" pitchFamily="18" charset="0"/>
              </a:rPr>
              <a:t>89</a:t>
            </a:r>
            <a:r>
              <a:rPr lang="en-US" altLang="zh-CN" sz="2400" dirty="0" smtClean="0">
                <a:solidFill>
                  <a:srgbClr val="FF0000"/>
                </a:solidFill>
                <a:latin typeface="Times New Roman" panose="02020603050405020304" pitchFamily="18" charset="0"/>
                <a:cs typeface="Times New Roman" panose="02020603050405020304" pitchFamily="18" charset="0"/>
              </a:rPr>
              <a:t>%</a:t>
            </a:r>
            <a:r>
              <a:rPr lang="zh-CN" altLang="en-US" sz="2400" dirty="0" smtClean="0">
                <a:solidFill>
                  <a:srgbClr val="FF0000"/>
                </a:solidFill>
                <a:latin typeface="Times New Roman" panose="02020603050405020304" pitchFamily="18" charset="0"/>
                <a:cs typeface="Times New Roman" panose="02020603050405020304" pitchFamily="18" charset="0"/>
              </a:rPr>
              <a:t>，</a:t>
            </a:r>
            <a:r>
              <a:rPr lang="zh-CN" altLang="en-US" sz="2400" dirty="0" smtClean="0">
                <a:latin typeface="Times New Roman" panose="02020603050405020304" pitchFamily="18" charset="0"/>
                <a:cs typeface="Times New Roman" panose="02020603050405020304" pitchFamily="18" charset="0"/>
              </a:rPr>
              <a:t>具有</a:t>
            </a:r>
            <a:r>
              <a:rPr lang="zh-CN" altLang="en-US" sz="2400" dirty="0">
                <a:latin typeface="Times New Roman" panose="02020603050405020304" pitchFamily="18" charset="0"/>
                <a:cs typeface="Times New Roman" panose="02020603050405020304" pitchFamily="18" charset="0"/>
              </a:rPr>
              <a:t>很</a:t>
            </a:r>
            <a:r>
              <a:rPr lang="zh-CN" altLang="en-US" sz="2400" dirty="0" smtClean="0">
                <a:latin typeface="Times New Roman" panose="02020603050405020304" pitchFamily="18" charset="0"/>
                <a:cs typeface="Times New Roman" panose="02020603050405020304" pitchFamily="18" charset="0"/>
              </a:rPr>
              <a:t>好的催化</a:t>
            </a:r>
            <a:r>
              <a:rPr lang="zh-CN" altLang="en-US" sz="2400" dirty="0">
                <a:latin typeface="Times New Roman" panose="02020603050405020304" pitchFamily="18" charset="0"/>
                <a:cs typeface="Times New Roman" panose="02020603050405020304" pitchFamily="18" charset="0"/>
              </a:rPr>
              <a:t>稳定性</a:t>
            </a:r>
            <a:r>
              <a:rPr lang="zh-CN" altLang="en-US" sz="2400" dirty="0" smtClean="0">
                <a:latin typeface="Times New Roman" panose="02020603050405020304" pitchFamily="18" charset="0"/>
                <a:cs typeface="Times New Roman" panose="02020603050405020304" pitchFamily="18" charset="0"/>
              </a:rPr>
              <a:t>。</a:t>
            </a:r>
            <a:endParaRPr lang="zh-CN" altLang="en-US" sz="2400" dirty="0">
              <a:latin typeface="Times New Roman" panose="02020603050405020304" pitchFamily="18" charset="0"/>
              <a:cs typeface="Times New Roman" panose="02020603050405020304" pitchFamily="18" charset="0"/>
            </a:endParaRPr>
          </a:p>
        </p:txBody>
      </p:sp>
      <p:sp>
        <p:nvSpPr>
          <p:cNvPr id="15" name="Line 31"/>
          <p:cNvSpPr>
            <a:spLocks noChangeShapeType="1"/>
          </p:cNvSpPr>
          <p:nvPr/>
        </p:nvSpPr>
        <p:spPr bwMode="auto">
          <a:xfrm flipH="1" flipV="1">
            <a:off x="685801" y="857519"/>
            <a:ext cx="10943999"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pic>
        <p:nvPicPr>
          <p:cNvPr id="17" name="图片 16"/>
          <p:cNvPicPr>
            <a:picLocks noChangeAspect="1"/>
          </p:cNvPicPr>
          <p:nvPr/>
        </p:nvPicPr>
        <p:blipFill>
          <a:blip r:embed="rId6"/>
          <a:stretch>
            <a:fillRect/>
          </a:stretch>
        </p:blipFill>
        <p:spPr>
          <a:xfrm>
            <a:off x="1658683" y="1664570"/>
            <a:ext cx="8484497" cy="3829080"/>
          </a:xfrm>
          <a:prstGeom prst="rect">
            <a:avLst/>
          </a:prstGeom>
        </p:spPr>
      </p:pic>
      <p:sp>
        <p:nvSpPr>
          <p:cNvPr id="4" name="页脚占位符 3"/>
          <p:cNvSpPr>
            <a:spLocks noGrp="1"/>
          </p:cNvSpPr>
          <p:nvPr>
            <p:ph type="ftr" sz="quarter" idx="11"/>
          </p:nvPr>
        </p:nvSpPr>
        <p:spPr/>
        <p:txBody>
          <a:bodyPr/>
          <a:lstStyle/>
          <a:p>
            <a:pPr>
              <a:defRPr/>
            </a:pPr>
            <a:r>
              <a:rPr lang="en-US" altLang="zh-CN" dirty="0" smtClean="0"/>
              <a:t>15</a:t>
            </a:r>
            <a:endParaRPr lang="zh-CN" altLang="en-US" dirty="0"/>
          </a:p>
        </p:txBody>
      </p:sp>
    </p:spTree>
    <p:extLst>
      <p:ext uri="{BB962C8B-B14F-4D97-AF65-F5344CB8AC3E}">
        <p14:creationId xmlns:p14="http://schemas.microsoft.com/office/powerpoint/2010/main" val="33208833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animEffect transition="in" filter="fade">
                                      <p:cBhvr>
                                        <p:cTn id="9" dur="500"/>
                                        <p:tgtEl>
                                          <p:spTgt spid="13"/>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p:cTn id="12" dur="500" fill="hold"/>
                                        <p:tgtEl>
                                          <p:spTgt spid="14"/>
                                        </p:tgtEl>
                                        <p:attrNameLst>
                                          <p:attrName>ppt_w</p:attrName>
                                        </p:attrNameLst>
                                      </p:cBhvr>
                                      <p:tavLst>
                                        <p:tav tm="0">
                                          <p:val>
                                            <p:fltVal val="0"/>
                                          </p:val>
                                        </p:tav>
                                        <p:tav tm="100000">
                                          <p:val>
                                            <p:strVal val="#ppt_w"/>
                                          </p:val>
                                        </p:tav>
                                      </p:tavLst>
                                    </p:anim>
                                    <p:anim calcmode="lin" valueType="num">
                                      <p:cBhvr>
                                        <p:cTn id="13" dur="500" fill="hold"/>
                                        <p:tgtEl>
                                          <p:spTgt spid="14"/>
                                        </p:tgtEl>
                                        <p:attrNameLst>
                                          <p:attrName>ppt_h</p:attrName>
                                        </p:attrNameLst>
                                      </p:cBhvr>
                                      <p:tavLst>
                                        <p:tav tm="0">
                                          <p:val>
                                            <p:fltVal val="0"/>
                                          </p:val>
                                        </p:tav>
                                        <p:tav tm="100000">
                                          <p:val>
                                            <p:strVal val="#ppt_h"/>
                                          </p:val>
                                        </p:tav>
                                      </p:tavLst>
                                    </p:anim>
                                    <p:animEffect transition="in" filter="fade">
                                      <p:cBhvr>
                                        <p:cTn id="14" dur="500"/>
                                        <p:tgtEl>
                                          <p:spTgt spid="14"/>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13"/>
                                        </p:tgtEl>
                                        <p:attrNameLst>
                                          <p:attrName>style.visibility</p:attrName>
                                        </p:attrNameLst>
                                      </p:cBhvr>
                                      <p:to>
                                        <p:strVal val="hidden"/>
                                      </p:to>
                                    </p:set>
                                  </p:childTnLst>
                                </p:cTn>
                              </p:par>
                              <p:par>
                                <p:cTn id="19" presetID="1" presetClass="exit" presetSubtype="0" fill="hold" grpId="1" nodeType="withEffect">
                                  <p:stCondLst>
                                    <p:cond delay="0"/>
                                  </p:stCondLst>
                                  <p:childTnLst>
                                    <p:set>
                                      <p:cBhvr>
                                        <p:cTn id="20" dur="1" fill="hold">
                                          <p:stCondLst>
                                            <p:cond delay="0"/>
                                          </p:stCondLst>
                                        </p:cTn>
                                        <p:tgtEl>
                                          <p:spTgt spid="14"/>
                                        </p:tgtEl>
                                        <p:attrNameLst>
                                          <p:attrName>style.visibility</p:attrName>
                                        </p:attrNameLst>
                                      </p:cBhvr>
                                      <p:to>
                                        <p:strVal val="hidden"/>
                                      </p:to>
                                    </p:set>
                                  </p:childTnLst>
                                </p:cTn>
                              </p:par>
                              <p:par>
                                <p:cTn id="21" presetID="53" presetClass="entr" presetSubtype="16" fill="hold" nodeType="withEffect">
                                  <p:stCondLst>
                                    <p:cond delay="0"/>
                                  </p:stCondLst>
                                  <p:childTnLst>
                                    <p:set>
                                      <p:cBhvr>
                                        <p:cTn id="22" dur="1" fill="hold">
                                          <p:stCondLst>
                                            <p:cond delay="0"/>
                                          </p:stCondLst>
                                        </p:cTn>
                                        <p:tgtEl>
                                          <p:spTgt spid="17"/>
                                        </p:tgtEl>
                                        <p:attrNameLst>
                                          <p:attrName>style.visibility</p:attrName>
                                        </p:attrNameLst>
                                      </p:cBhvr>
                                      <p:to>
                                        <p:strVal val="visible"/>
                                      </p:to>
                                    </p:set>
                                    <p:anim calcmode="lin" valueType="num">
                                      <p:cBhvr>
                                        <p:cTn id="23" dur="500" fill="hold"/>
                                        <p:tgtEl>
                                          <p:spTgt spid="17"/>
                                        </p:tgtEl>
                                        <p:attrNameLst>
                                          <p:attrName>ppt_w</p:attrName>
                                        </p:attrNameLst>
                                      </p:cBhvr>
                                      <p:tavLst>
                                        <p:tav tm="0">
                                          <p:val>
                                            <p:fltVal val="0"/>
                                          </p:val>
                                        </p:tav>
                                        <p:tav tm="100000">
                                          <p:val>
                                            <p:strVal val="#ppt_w"/>
                                          </p:val>
                                        </p:tav>
                                      </p:tavLst>
                                    </p:anim>
                                    <p:anim calcmode="lin" valueType="num">
                                      <p:cBhvr>
                                        <p:cTn id="24" dur="500" fill="hold"/>
                                        <p:tgtEl>
                                          <p:spTgt spid="17"/>
                                        </p:tgtEl>
                                        <p:attrNameLst>
                                          <p:attrName>ppt_h</p:attrName>
                                        </p:attrNameLst>
                                      </p:cBhvr>
                                      <p:tavLst>
                                        <p:tav tm="0">
                                          <p:val>
                                            <p:fltVal val="0"/>
                                          </p:val>
                                        </p:tav>
                                        <p:tav tm="100000">
                                          <p:val>
                                            <p:strVal val="#ppt_h"/>
                                          </p:val>
                                        </p:tav>
                                      </p:tavLst>
                                    </p:anim>
                                    <p:animEffect transition="in" filter="fade">
                                      <p:cBhvr>
                                        <p:cTn id="25"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4" grpId="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2"/>
          <p:cNvSpPr>
            <a:spLocks noChangeArrowheads="1"/>
          </p:cNvSpPr>
          <p:nvPr/>
        </p:nvSpPr>
        <p:spPr bwMode="auto">
          <a:xfrm>
            <a:off x="581717" y="218252"/>
            <a:ext cx="8616461"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lvl="0"/>
            <a:r>
              <a:rPr lang="en-US" altLang="zh-CN" sz="2600" b="1" dirty="0">
                <a:latin typeface="Times New Roman" panose="02020603050405020304" pitchFamily="18" charset="0"/>
                <a:ea typeface="微软雅黑" panose="020B0503020204020204" pitchFamily="34" charset="-122"/>
                <a:cs typeface="Times New Roman" panose="02020603050405020304" pitchFamily="18" charset="0"/>
              </a:rPr>
              <a:t>2.Mn</a:t>
            </a:r>
            <a:r>
              <a:rPr lang="en-US" altLang="zh-CN" sz="2600" b="1" baseline="-25000" dirty="0">
                <a:latin typeface="Times New Roman" panose="02020603050405020304" pitchFamily="18" charset="0"/>
                <a:ea typeface="微软雅黑" panose="020B0503020204020204" pitchFamily="34" charset="-122"/>
                <a:cs typeface="Times New Roman" panose="02020603050405020304" pitchFamily="18" charset="0"/>
              </a:rPr>
              <a:t>x</a:t>
            </a:r>
            <a:r>
              <a:rPr lang="en-US" altLang="zh-CN" sz="2600" b="1" dirty="0">
                <a:latin typeface="Times New Roman" panose="02020603050405020304" pitchFamily="18" charset="0"/>
                <a:ea typeface="微软雅黑" panose="020B0503020204020204" pitchFamily="34" charset="-122"/>
                <a:cs typeface="Times New Roman" panose="02020603050405020304" pitchFamily="18" charset="0"/>
              </a:rPr>
              <a:t>Zn</a:t>
            </a:r>
            <a:r>
              <a:rPr lang="en-US" altLang="zh-CN" sz="2600" b="1" baseline="-25000" dirty="0">
                <a:latin typeface="Times New Roman" panose="02020603050405020304" pitchFamily="18" charset="0"/>
                <a:ea typeface="微软雅黑" panose="020B0503020204020204" pitchFamily="34" charset="-122"/>
                <a:cs typeface="Times New Roman" panose="02020603050405020304" pitchFamily="18" charset="0"/>
              </a:rPr>
              <a:t>1-x</a:t>
            </a:r>
            <a:r>
              <a:rPr lang="en-US" altLang="zh-CN" sz="2600" b="1" dirty="0">
                <a:latin typeface="Times New Roman" panose="02020603050405020304" pitchFamily="18" charset="0"/>
                <a:ea typeface="微软雅黑" panose="020B0503020204020204" pitchFamily="34" charset="-122"/>
                <a:cs typeface="Times New Roman" panose="02020603050405020304" pitchFamily="18" charset="0"/>
              </a:rPr>
              <a:t>Fe</a:t>
            </a:r>
            <a:r>
              <a:rPr lang="en-US" altLang="zh-CN" sz="2600" b="1" baseline="-25000" dirty="0">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sz="2600" b="1" dirty="0">
                <a:latin typeface="Times New Roman" panose="02020603050405020304" pitchFamily="18" charset="0"/>
                <a:ea typeface="微软雅黑" panose="020B0503020204020204" pitchFamily="34" charset="-122"/>
                <a:cs typeface="Times New Roman" panose="02020603050405020304" pitchFamily="18" charset="0"/>
              </a:rPr>
              <a:t>O</a:t>
            </a:r>
            <a:r>
              <a:rPr lang="en-US" altLang="zh-CN" sz="2600" b="1" baseline="-25000" dirty="0">
                <a:latin typeface="Times New Roman" panose="02020603050405020304" pitchFamily="18" charset="0"/>
                <a:ea typeface="微软雅黑" panose="020B0503020204020204" pitchFamily="34" charset="-122"/>
                <a:cs typeface="Times New Roman" panose="02020603050405020304" pitchFamily="18" charset="0"/>
              </a:rPr>
              <a:t>4</a:t>
            </a:r>
            <a:r>
              <a:rPr lang="en-US" altLang="zh-CN" sz="2600" b="1" dirty="0">
                <a:latin typeface="Times New Roman" panose="02020603050405020304" pitchFamily="18" charset="0"/>
                <a:ea typeface="微软雅黑" panose="020B0503020204020204" pitchFamily="34" charset="-122"/>
                <a:cs typeface="Times New Roman" panose="02020603050405020304" pitchFamily="18" charset="0"/>
              </a:rPr>
              <a:t>/β-MnO</a:t>
            </a:r>
            <a:r>
              <a:rPr lang="en-US" altLang="zh-CN" sz="2600" b="1" baseline="-25000" dirty="0">
                <a:latin typeface="Times New Roman" panose="02020603050405020304" pitchFamily="18" charset="0"/>
                <a:ea typeface="微软雅黑" panose="020B0503020204020204" pitchFamily="34" charset="-122"/>
                <a:cs typeface="Times New Roman" panose="02020603050405020304" pitchFamily="18" charset="0"/>
              </a:rPr>
              <a:t>2</a:t>
            </a:r>
            <a:r>
              <a:rPr lang="zh-CN" altLang="zh-CN" sz="2600" b="1" dirty="0">
                <a:latin typeface="微软雅黑" panose="020B0503020204020204" pitchFamily="34" charset="-122"/>
                <a:ea typeface="微软雅黑" panose="020B0503020204020204" pitchFamily="34" charset="-122"/>
                <a:cs typeface="Times New Roman" panose="02020603050405020304" pitchFamily="18" charset="0"/>
              </a:rPr>
              <a:t>复合磁性催化剂制备及特性表征</a:t>
            </a:r>
            <a:endParaRPr lang="zh-CN" altLang="en-US" sz="26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 name="TextBox 13"/>
          <p:cNvSpPr>
            <a:spLocks noChangeArrowheads="1"/>
          </p:cNvSpPr>
          <p:nvPr/>
        </p:nvSpPr>
        <p:spPr bwMode="auto">
          <a:xfrm>
            <a:off x="9689910" y="295399"/>
            <a:ext cx="197171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r">
              <a:spcBef>
                <a:spcPct val="0"/>
              </a:spcBef>
              <a:buNone/>
            </a:pPr>
            <a:r>
              <a:rPr lang="en-US" altLang="zh-CN" sz="2000" b="1" dirty="0" smtClean="0">
                <a:latin typeface="微软雅黑" panose="020B0503020204020204" pitchFamily="34" charset="-122"/>
                <a:ea typeface="微软雅黑" panose="020B0503020204020204" pitchFamily="34" charset="-122"/>
                <a:sym typeface="微软雅黑" panose="020B0503020204020204" pitchFamily="34" charset="-122"/>
              </a:rPr>
              <a:t>2.5 </a:t>
            </a:r>
            <a:r>
              <a:rPr lang="zh-CN" altLang="en-US" sz="2000" b="1" dirty="0" smtClean="0">
                <a:latin typeface="微软雅黑" panose="020B0503020204020204" pitchFamily="34" charset="-122"/>
                <a:ea typeface="微软雅黑" panose="020B0503020204020204" pitchFamily="34" charset="-122"/>
                <a:sym typeface="微软雅黑" panose="020B0503020204020204" pitchFamily="34" charset="-122"/>
              </a:rPr>
              <a:t>机理分析</a:t>
            </a:r>
            <a:endParaRPr lang="zh-CN" altLang="en-US" sz="2000" dirty="0">
              <a:latin typeface="微软雅黑" panose="020B0503020204020204" pitchFamily="34" charset="-122"/>
              <a:ea typeface="微软雅黑" panose="020B0503020204020204" pitchFamily="34" charset="-122"/>
            </a:endParaRPr>
          </a:p>
        </p:txBody>
      </p:sp>
      <p:sp>
        <p:nvSpPr>
          <p:cNvPr id="5" name="Line 31"/>
          <p:cNvSpPr>
            <a:spLocks noChangeShapeType="1"/>
          </p:cNvSpPr>
          <p:nvPr userDrawn="1"/>
        </p:nvSpPr>
        <p:spPr bwMode="auto">
          <a:xfrm flipH="1" flipV="1">
            <a:off x="685801" y="7925879"/>
            <a:ext cx="10943999"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 name="Rectangle 43"/>
          <p:cNvSpPr>
            <a:spLocks noChangeArrowheads="1"/>
          </p:cNvSpPr>
          <p:nvPr/>
        </p:nvSpPr>
        <p:spPr bwMode="auto">
          <a:xfrm>
            <a:off x="152401" y="-322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Line 34"/>
          <p:cNvSpPr>
            <a:spLocks noChangeShapeType="1"/>
          </p:cNvSpPr>
          <p:nvPr/>
        </p:nvSpPr>
        <p:spPr bwMode="auto">
          <a:xfrm flipV="1">
            <a:off x="10063159" y="749508"/>
            <a:ext cx="156914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矩形 13"/>
          <p:cNvSpPr/>
          <p:nvPr/>
        </p:nvSpPr>
        <p:spPr>
          <a:xfrm>
            <a:off x="685801" y="1738047"/>
            <a:ext cx="10685721" cy="2862322"/>
          </a:xfrm>
          <a:prstGeom prst="rect">
            <a:avLst/>
          </a:prstGeom>
        </p:spPr>
        <p:txBody>
          <a:bodyPr wrap="square">
            <a:spAutoFit/>
          </a:bodyPr>
          <a:lstStyle/>
          <a:p>
            <a:pPr>
              <a:lnSpc>
                <a:spcPct val="150000"/>
              </a:lnSpc>
            </a:pPr>
            <a:r>
              <a:rPr lang="zh-CN" altLang="en-US" sz="2400" dirty="0" smtClean="0">
                <a:latin typeface="Times New Roman" panose="02020603050405020304" pitchFamily="18" charset="0"/>
                <a:cs typeface="Times New Roman" panose="02020603050405020304" pitchFamily="18" charset="0"/>
              </a:rPr>
              <a:t>降解机理</a:t>
            </a:r>
            <a:r>
              <a:rPr lang="zh-CN" altLang="zh-CN" sz="2400" dirty="0" smtClean="0">
                <a:latin typeface="Times New Roman" panose="02020603050405020304" pitchFamily="18" charset="0"/>
                <a:cs typeface="Times New Roman" panose="02020603050405020304" pitchFamily="18" charset="0"/>
              </a:rPr>
              <a:t>：</a:t>
            </a:r>
            <a:endParaRPr lang="en-US" altLang="zh-CN" sz="2400" dirty="0">
              <a:latin typeface="Times New Roman" panose="02020603050405020304" pitchFamily="18" charset="0"/>
              <a:cs typeface="Times New Roman" panose="02020603050405020304" pitchFamily="18" charset="0"/>
            </a:endParaRPr>
          </a:p>
          <a:p>
            <a:pPr>
              <a:lnSpc>
                <a:spcPct val="150000"/>
              </a:lnSpc>
            </a:pPr>
            <a:r>
              <a:rPr lang="zh-CN" altLang="en-US" sz="2400" dirty="0" smtClean="0">
                <a:latin typeface="Times New Roman" panose="02020603050405020304" pitchFamily="18" charset="0"/>
                <a:cs typeface="Times New Roman" panose="02020603050405020304" pitchFamily="18" charset="0"/>
              </a:rPr>
              <a:t>         ①</a:t>
            </a:r>
            <a:r>
              <a:rPr lang="zh-CN" altLang="zh-CN" sz="2400" dirty="0" smtClean="0">
                <a:latin typeface="Times New Roman" panose="02020603050405020304" pitchFamily="18" charset="0"/>
                <a:cs typeface="Times New Roman" panose="02020603050405020304" pitchFamily="18" charset="0"/>
              </a:rPr>
              <a:t>吸附</a:t>
            </a:r>
            <a:r>
              <a:rPr lang="zh-CN" altLang="en-US" sz="2400" dirty="0" smtClean="0">
                <a:latin typeface="Times New Roman" panose="02020603050405020304" pitchFamily="18" charset="0"/>
                <a:cs typeface="Times New Roman" panose="02020603050405020304" pitchFamily="18" charset="0"/>
              </a:rPr>
              <a:t>，</a:t>
            </a:r>
            <a:r>
              <a:rPr lang="en-US" altLang="zh-CN" sz="2400" dirty="0" err="1" smtClean="0">
                <a:latin typeface="Times New Roman" panose="02020603050405020304" pitchFamily="18" charset="0"/>
                <a:cs typeface="Times New Roman" panose="02020603050405020304" pitchFamily="18" charset="0"/>
              </a:rPr>
              <a:t>RhB</a:t>
            </a:r>
            <a:r>
              <a:rPr lang="zh-CN" altLang="zh-CN" sz="2400" dirty="0" smtClean="0">
                <a:latin typeface="Times New Roman" panose="02020603050405020304" pitchFamily="18" charset="0"/>
                <a:cs typeface="Times New Roman" panose="02020603050405020304" pitchFamily="18" charset="0"/>
              </a:rPr>
              <a:t>和</a:t>
            </a:r>
            <a:r>
              <a:rPr lang="en-US" altLang="zh-CN" sz="2400" dirty="0">
                <a:latin typeface="Times New Roman" panose="02020603050405020304" pitchFamily="18" charset="0"/>
                <a:cs typeface="Times New Roman" panose="02020603050405020304" pitchFamily="18" charset="0"/>
              </a:rPr>
              <a:t>H</a:t>
            </a:r>
            <a:r>
              <a:rPr lang="en-US" altLang="zh-CN" sz="2400" baseline="-25000" dirty="0">
                <a:latin typeface="Times New Roman" panose="02020603050405020304" pitchFamily="18" charset="0"/>
                <a:cs typeface="Times New Roman" panose="02020603050405020304" pitchFamily="18" charset="0"/>
              </a:rPr>
              <a:t>2</a:t>
            </a:r>
            <a:r>
              <a:rPr lang="en-US" altLang="zh-CN" sz="2400" dirty="0">
                <a:latin typeface="Times New Roman" panose="02020603050405020304" pitchFamily="18" charset="0"/>
                <a:cs typeface="Times New Roman" panose="02020603050405020304" pitchFamily="18" charset="0"/>
              </a:rPr>
              <a:t>O</a:t>
            </a:r>
            <a:r>
              <a:rPr lang="en-US" altLang="zh-CN" sz="2400" baseline="-25000" dirty="0">
                <a:latin typeface="Times New Roman" panose="02020603050405020304" pitchFamily="18" charset="0"/>
                <a:cs typeface="Times New Roman" panose="02020603050405020304" pitchFamily="18" charset="0"/>
              </a:rPr>
              <a:t>2</a:t>
            </a:r>
            <a:r>
              <a:rPr lang="zh-CN" altLang="zh-CN" sz="2400" dirty="0">
                <a:latin typeface="Times New Roman" panose="02020603050405020304" pitchFamily="18" charset="0"/>
                <a:cs typeface="Times New Roman" panose="02020603050405020304" pitchFamily="18" charset="0"/>
              </a:rPr>
              <a:t>分子围绕在</a:t>
            </a:r>
            <a:r>
              <a:rPr lang="zh-CN" altLang="zh-CN" sz="2400" dirty="0" smtClean="0">
                <a:latin typeface="Times New Roman" panose="02020603050405020304" pitchFamily="18" charset="0"/>
                <a:cs typeface="Times New Roman" panose="02020603050405020304" pitchFamily="18" charset="0"/>
              </a:rPr>
              <a:t>催化剂表面，</a:t>
            </a:r>
            <a:r>
              <a:rPr lang="zh-CN" altLang="en-US" sz="2400" dirty="0">
                <a:latin typeface="Times New Roman" panose="02020603050405020304" pitchFamily="18" charset="0"/>
                <a:cs typeface="Times New Roman" panose="02020603050405020304" pitchFamily="18" charset="0"/>
              </a:rPr>
              <a:t>而</a:t>
            </a:r>
            <a:r>
              <a:rPr lang="zh-CN" altLang="zh-CN" sz="2400" dirty="0" smtClean="0">
                <a:latin typeface="Times New Roman" panose="02020603050405020304" pitchFamily="18" charset="0"/>
                <a:cs typeface="Times New Roman" panose="02020603050405020304" pitchFamily="18" charset="0"/>
              </a:rPr>
              <a:t>被</a:t>
            </a:r>
            <a:r>
              <a:rPr lang="zh-CN" altLang="en-US" sz="2400" dirty="0" smtClean="0">
                <a:latin typeface="Times New Roman" panose="02020603050405020304" pitchFamily="18" charset="0"/>
                <a:cs typeface="Times New Roman" panose="02020603050405020304" pitchFamily="18" charset="0"/>
              </a:rPr>
              <a:t>其表面</a:t>
            </a:r>
            <a:r>
              <a:rPr lang="zh-CN" altLang="zh-CN" sz="2400" dirty="0" smtClean="0">
                <a:latin typeface="Times New Roman" panose="02020603050405020304" pitchFamily="18" charset="0"/>
                <a:cs typeface="Times New Roman" panose="02020603050405020304" pitchFamily="18" charset="0"/>
              </a:rPr>
              <a:t>的</a:t>
            </a:r>
            <a:r>
              <a:rPr lang="zh-CN" altLang="zh-CN" sz="2400" dirty="0">
                <a:latin typeface="Times New Roman" panose="02020603050405020304" pitchFamily="18" charset="0"/>
                <a:cs typeface="Times New Roman" panose="02020603050405020304" pitchFamily="18" charset="0"/>
              </a:rPr>
              <a:t>活性位点吸附</a:t>
            </a:r>
            <a:r>
              <a:rPr lang="zh-CN" altLang="zh-CN" sz="2400" dirty="0" smtClean="0">
                <a:latin typeface="Times New Roman" panose="02020603050405020304" pitchFamily="18" charset="0"/>
                <a:cs typeface="Times New Roman" panose="02020603050405020304" pitchFamily="18" charset="0"/>
              </a:rPr>
              <a:t>；</a:t>
            </a:r>
            <a:endParaRPr lang="en-US" altLang="zh-CN" sz="2400" dirty="0" smtClean="0">
              <a:latin typeface="Times New Roman" panose="02020603050405020304" pitchFamily="18" charset="0"/>
              <a:cs typeface="Times New Roman" panose="02020603050405020304" pitchFamily="18" charset="0"/>
            </a:endParaRPr>
          </a:p>
          <a:p>
            <a:pPr>
              <a:lnSpc>
                <a:spcPct val="150000"/>
              </a:lnSpc>
            </a:pPr>
            <a:r>
              <a:rPr lang="zh-CN" altLang="en-US" sz="2400" dirty="0" smtClean="0">
                <a:latin typeface="Times New Roman" panose="02020603050405020304" pitchFamily="18" charset="0"/>
                <a:cs typeface="Times New Roman" panose="02020603050405020304" pitchFamily="18" charset="0"/>
              </a:rPr>
              <a:t>         ②</a:t>
            </a:r>
            <a:r>
              <a:rPr lang="zh-CN" altLang="zh-CN" sz="2400" dirty="0" smtClean="0">
                <a:latin typeface="Times New Roman" panose="02020603050405020304" pitchFamily="18" charset="0"/>
                <a:cs typeface="Times New Roman" panose="02020603050405020304" pitchFamily="18" charset="0"/>
              </a:rPr>
              <a:t>催化，</a:t>
            </a:r>
            <a:r>
              <a:rPr lang="en-US" altLang="zh-CN" sz="2400" dirty="0">
                <a:latin typeface="Times New Roman" panose="02020603050405020304" pitchFamily="18" charset="0"/>
                <a:cs typeface="Times New Roman" panose="02020603050405020304" pitchFamily="18" charset="0"/>
              </a:rPr>
              <a:t>H</a:t>
            </a:r>
            <a:r>
              <a:rPr lang="en-US" altLang="zh-CN" sz="2400" baseline="-25000" dirty="0">
                <a:latin typeface="Times New Roman" panose="02020603050405020304" pitchFamily="18" charset="0"/>
                <a:cs typeface="Times New Roman" panose="02020603050405020304" pitchFamily="18" charset="0"/>
              </a:rPr>
              <a:t>2</a:t>
            </a:r>
            <a:r>
              <a:rPr lang="en-US" altLang="zh-CN" sz="2400" dirty="0">
                <a:latin typeface="Times New Roman" panose="02020603050405020304" pitchFamily="18" charset="0"/>
                <a:cs typeface="Times New Roman" panose="02020603050405020304" pitchFamily="18" charset="0"/>
              </a:rPr>
              <a:t>O</a:t>
            </a:r>
            <a:r>
              <a:rPr lang="en-US" altLang="zh-CN" sz="2400" baseline="-25000" dirty="0">
                <a:latin typeface="Times New Roman" panose="02020603050405020304" pitchFamily="18" charset="0"/>
                <a:cs typeface="Times New Roman" panose="02020603050405020304" pitchFamily="18" charset="0"/>
              </a:rPr>
              <a:t>2</a:t>
            </a:r>
            <a:r>
              <a:rPr lang="zh-CN" altLang="zh-CN" sz="2400" dirty="0">
                <a:latin typeface="Times New Roman" panose="02020603050405020304" pitchFamily="18" charset="0"/>
                <a:cs typeface="Times New Roman" panose="02020603050405020304" pitchFamily="18" charset="0"/>
              </a:rPr>
              <a:t>在</a:t>
            </a:r>
            <a:r>
              <a:rPr lang="zh-CN" altLang="zh-CN" sz="2400" dirty="0" smtClean="0">
                <a:latin typeface="Times New Roman" panose="02020603050405020304" pitchFamily="18" charset="0"/>
                <a:cs typeface="Times New Roman" panose="02020603050405020304" pitchFamily="18" charset="0"/>
              </a:rPr>
              <a:t>催化剂</a:t>
            </a:r>
            <a:r>
              <a:rPr lang="zh-CN" altLang="en-US" sz="2400" dirty="0" smtClean="0">
                <a:latin typeface="Times New Roman" panose="02020603050405020304" pitchFamily="18" charset="0"/>
                <a:cs typeface="Times New Roman" panose="02020603050405020304" pitchFamily="18" charset="0"/>
              </a:rPr>
              <a:t>作用下</a:t>
            </a:r>
            <a:r>
              <a:rPr lang="zh-CN" altLang="zh-CN" sz="2400" dirty="0" smtClean="0">
                <a:latin typeface="Times New Roman" panose="02020603050405020304" pitchFamily="18" charset="0"/>
                <a:cs typeface="Times New Roman" panose="02020603050405020304" pitchFamily="18" charset="0"/>
              </a:rPr>
              <a:t>产生</a:t>
            </a:r>
            <a:r>
              <a:rPr lang="en-US" altLang="zh-CN" sz="2400" dirty="0">
                <a:latin typeface="Times New Roman" panose="02020603050405020304" pitchFamily="18" charset="0"/>
                <a:cs typeface="Times New Roman" panose="02020603050405020304" pitchFamily="18" charset="0"/>
              </a:rPr>
              <a:t>·OH</a:t>
            </a:r>
            <a:r>
              <a:rPr lang="zh-CN" altLang="zh-CN" sz="2400" dirty="0" smtClean="0">
                <a:latin typeface="Times New Roman" panose="02020603050405020304" pitchFamily="18" charset="0"/>
                <a:cs typeface="Times New Roman" panose="02020603050405020304" pitchFamily="18" charset="0"/>
              </a:rPr>
              <a:t>；</a:t>
            </a:r>
            <a:endParaRPr lang="en-US" altLang="zh-CN" sz="2400" dirty="0" smtClean="0">
              <a:latin typeface="Times New Roman" panose="02020603050405020304" pitchFamily="18" charset="0"/>
              <a:cs typeface="Times New Roman" panose="02020603050405020304" pitchFamily="18" charset="0"/>
            </a:endParaRPr>
          </a:p>
          <a:p>
            <a:pPr>
              <a:lnSpc>
                <a:spcPct val="150000"/>
              </a:lnSpc>
            </a:pPr>
            <a:r>
              <a:rPr lang="zh-CN" altLang="en-US" sz="2400" dirty="0" smtClean="0">
                <a:latin typeface="Times New Roman" panose="02020603050405020304" pitchFamily="18" charset="0"/>
                <a:cs typeface="Times New Roman" panose="02020603050405020304" pitchFamily="18" charset="0"/>
              </a:rPr>
              <a:t>         ③</a:t>
            </a:r>
            <a:r>
              <a:rPr lang="zh-CN" altLang="zh-CN" sz="2400" dirty="0" smtClean="0">
                <a:latin typeface="Times New Roman" panose="02020603050405020304" pitchFamily="18" charset="0"/>
                <a:cs typeface="Times New Roman" panose="02020603050405020304" pitchFamily="18" charset="0"/>
              </a:rPr>
              <a:t>氧</a:t>
            </a:r>
            <a:r>
              <a:rPr lang="zh-CN" altLang="zh-CN" sz="2400" dirty="0">
                <a:latin typeface="Times New Roman" panose="02020603050405020304" pitchFamily="18" charset="0"/>
                <a:cs typeface="Times New Roman" panose="02020603050405020304" pitchFamily="18" charset="0"/>
              </a:rPr>
              <a:t>化</a:t>
            </a:r>
            <a:r>
              <a:rPr lang="zh-CN" altLang="zh-CN" sz="2400" dirty="0" smtClean="0">
                <a:latin typeface="Times New Roman" panose="02020603050405020304" pitchFamily="18" charset="0"/>
                <a:cs typeface="Times New Roman" panose="02020603050405020304" pitchFamily="18" charset="0"/>
              </a:rPr>
              <a:t>降解，</a:t>
            </a:r>
            <a:r>
              <a:rPr lang="en-US" altLang="zh-CN" sz="2400" dirty="0">
                <a:latin typeface="Times New Roman" panose="02020603050405020304" pitchFamily="18" charset="0"/>
                <a:cs typeface="Times New Roman" panose="02020603050405020304" pitchFamily="18" charset="0"/>
              </a:rPr>
              <a:t>·OH</a:t>
            </a:r>
            <a:r>
              <a:rPr lang="zh-CN" altLang="zh-CN" sz="2400" dirty="0">
                <a:latin typeface="Times New Roman" panose="02020603050405020304" pitchFamily="18" charset="0"/>
                <a:cs typeface="Times New Roman" panose="02020603050405020304" pitchFamily="18" charset="0"/>
              </a:rPr>
              <a:t>将催化剂吸附</a:t>
            </a:r>
            <a:r>
              <a:rPr lang="zh-CN" altLang="zh-CN" sz="2400" dirty="0" smtClean="0">
                <a:latin typeface="Times New Roman" panose="02020603050405020304" pitchFamily="18" charset="0"/>
                <a:cs typeface="Times New Roman" panose="02020603050405020304" pitchFamily="18" charset="0"/>
              </a:rPr>
              <a:t>的</a:t>
            </a:r>
            <a:r>
              <a:rPr lang="en-US" altLang="zh-CN" sz="2400" dirty="0" err="1">
                <a:latin typeface="Times New Roman" panose="02020603050405020304" pitchFamily="18" charset="0"/>
                <a:cs typeface="Times New Roman" panose="02020603050405020304" pitchFamily="18" charset="0"/>
              </a:rPr>
              <a:t>RhB</a:t>
            </a:r>
            <a:r>
              <a:rPr lang="zh-CN" altLang="zh-CN" sz="2400" dirty="0" smtClean="0">
                <a:latin typeface="Times New Roman" panose="02020603050405020304" pitchFamily="18" charset="0"/>
                <a:cs typeface="Times New Roman" panose="02020603050405020304" pitchFamily="18" charset="0"/>
              </a:rPr>
              <a:t>氧</a:t>
            </a:r>
            <a:r>
              <a:rPr lang="zh-CN" altLang="zh-CN" sz="2400" dirty="0">
                <a:latin typeface="Times New Roman" panose="02020603050405020304" pitchFamily="18" charset="0"/>
                <a:cs typeface="Times New Roman" panose="02020603050405020304" pitchFamily="18" charset="0"/>
              </a:rPr>
              <a:t>化降解</a:t>
            </a:r>
            <a:r>
              <a:rPr lang="zh-CN" altLang="zh-CN" sz="2400" dirty="0" smtClean="0">
                <a:latin typeface="Times New Roman" panose="02020603050405020304" pitchFamily="18" charset="0"/>
                <a:cs typeface="Times New Roman" panose="02020603050405020304" pitchFamily="18" charset="0"/>
              </a:rPr>
              <a:t>，产生</a:t>
            </a:r>
            <a:r>
              <a:rPr lang="zh-CN" altLang="zh-CN" sz="2400" dirty="0">
                <a:latin typeface="Times New Roman" panose="02020603050405020304" pitchFamily="18" charset="0"/>
                <a:cs typeface="Times New Roman" panose="02020603050405020304" pitchFamily="18" charset="0"/>
              </a:rPr>
              <a:t>的</a:t>
            </a:r>
            <a:r>
              <a:rPr lang="en-US" altLang="zh-CN" sz="2400" dirty="0">
                <a:latin typeface="Times New Roman" panose="02020603050405020304" pitchFamily="18" charset="0"/>
                <a:cs typeface="Times New Roman" panose="02020603050405020304" pitchFamily="18" charset="0"/>
              </a:rPr>
              <a:t>H</a:t>
            </a:r>
            <a:r>
              <a:rPr lang="en-US" altLang="zh-CN" sz="2400" baseline="-25000" dirty="0">
                <a:latin typeface="Times New Roman" panose="02020603050405020304" pitchFamily="18" charset="0"/>
                <a:cs typeface="Times New Roman" panose="02020603050405020304" pitchFamily="18" charset="0"/>
              </a:rPr>
              <a:t>2</a:t>
            </a:r>
            <a:r>
              <a:rPr lang="en-US" altLang="zh-CN" sz="2400" dirty="0">
                <a:latin typeface="Times New Roman" panose="02020603050405020304" pitchFamily="18" charset="0"/>
                <a:cs typeface="Times New Roman" panose="02020603050405020304" pitchFamily="18" charset="0"/>
              </a:rPr>
              <a:t>O</a:t>
            </a:r>
            <a:r>
              <a:rPr lang="zh-CN" altLang="zh-CN" sz="2400" dirty="0">
                <a:latin typeface="Times New Roman" panose="02020603050405020304" pitchFamily="18" charset="0"/>
                <a:cs typeface="Times New Roman" panose="02020603050405020304" pitchFamily="18" charset="0"/>
              </a:rPr>
              <a:t>和</a:t>
            </a:r>
            <a:r>
              <a:rPr lang="en-US" altLang="zh-CN" sz="2400" dirty="0">
                <a:latin typeface="Times New Roman" panose="02020603050405020304" pitchFamily="18" charset="0"/>
                <a:cs typeface="Times New Roman" panose="02020603050405020304" pitchFamily="18" charset="0"/>
              </a:rPr>
              <a:t>CO</a:t>
            </a:r>
            <a:r>
              <a:rPr lang="en-US" altLang="zh-CN" sz="2400" baseline="-25000" dirty="0">
                <a:latin typeface="Times New Roman" panose="02020603050405020304" pitchFamily="18" charset="0"/>
                <a:cs typeface="Times New Roman" panose="02020603050405020304" pitchFamily="18" charset="0"/>
              </a:rPr>
              <a:t>2</a:t>
            </a:r>
            <a:r>
              <a:rPr lang="zh-CN" altLang="zh-CN" sz="2400" dirty="0" smtClean="0">
                <a:latin typeface="Times New Roman" panose="02020603050405020304" pitchFamily="18" charset="0"/>
                <a:cs typeface="Times New Roman" panose="02020603050405020304" pitchFamily="18" charset="0"/>
              </a:rPr>
              <a:t>等从</a:t>
            </a:r>
            <a:r>
              <a:rPr lang="zh-CN" altLang="zh-CN" sz="2400" dirty="0">
                <a:latin typeface="Times New Roman" panose="02020603050405020304" pitchFamily="18" charset="0"/>
                <a:cs typeface="Times New Roman" panose="02020603050405020304" pitchFamily="18" charset="0"/>
              </a:rPr>
              <a:t>催化剂表面</a:t>
            </a:r>
            <a:r>
              <a:rPr lang="zh-CN" altLang="zh-CN" sz="2400" dirty="0" smtClean="0">
                <a:latin typeface="Times New Roman" panose="02020603050405020304" pitchFamily="18" charset="0"/>
                <a:cs typeface="Times New Roman" panose="02020603050405020304" pitchFamily="18" charset="0"/>
              </a:rPr>
              <a:t>脱离</a:t>
            </a:r>
            <a:r>
              <a:rPr lang="zh-CN" altLang="en-US" sz="2400" dirty="0" smtClean="0">
                <a:latin typeface="Times New Roman" panose="02020603050405020304" pitchFamily="18" charset="0"/>
                <a:cs typeface="Times New Roman" panose="02020603050405020304" pitchFamily="18" charset="0"/>
              </a:rPr>
              <a:t>。</a:t>
            </a:r>
            <a:endParaRPr lang="zh-CN" altLang="en-US" sz="2400" dirty="0">
              <a:latin typeface="Times New Roman" panose="02020603050405020304" pitchFamily="18" charset="0"/>
              <a:cs typeface="Times New Roman" panose="02020603050405020304" pitchFamily="18" charset="0"/>
            </a:endParaRPr>
          </a:p>
        </p:txBody>
      </p:sp>
      <p:sp>
        <p:nvSpPr>
          <p:cNvPr id="15" name="Line 31"/>
          <p:cNvSpPr>
            <a:spLocks noChangeShapeType="1"/>
          </p:cNvSpPr>
          <p:nvPr/>
        </p:nvSpPr>
        <p:spPr bwMode="auto">
          <a:xfrm flipH="1" flipV="1">
            <a:off x="685801" y="857519"/>
            <a:ext cx="10943999"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 name="页脚占位符 3"/>
          <p:cNvSpPr>
            <a:spLocks noGrp="1"/>
          </p:cNvSpPr>
          <p:nvPr>
            <p:ph type="ftr" sz="quarter" idx="11"/>
          </p:nvPr>
        </p:nvSpPr>
        <p:spPr/>
        <p:txBody>
          <a:bodyPr/>
          <a:lstStyle/>
          <a:p>
            <a:pPr>
              <a:defRPr/>
            </a:pPr>
            <a:r>
              <a:rPr lang="en-US" altLang="zh-CN" dirty="0" smtClean="0"/>
              <a:t>16</a:t>
            </a:r>
            <a:endParaRPr lang="zh-CN" altLang="en-US" dirty="0"/>
          </a:p>
        </p:txBody>
      </p:sp>
    </p:spTree>
    <p:extLst>
      <p:ext uri="{BB962C8B-B14F-4D97-AF65-F5344CB8AC3E}">
        <p14:creationId xmlns:p14="http://schemas.microsoft.com/office/powerpoint/2010/main" val="22495474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fltVal val="0"/>
                                          </p:val>
                                        </p:tav>
                                        <p:tav tm="100000">
                                          <p:val>
                                            <p:strVal val="#ppt_w"/>
                                          </p:val>
                                        </p:tav>
                                      </p:tavLst>
                                    </p:anim>
                                    <p:anim calcmode="lin" valueType="num">
                                      <p:cBhvr>
                                        <p:cTn id="8" dur="500" fill="hold"/>
                                        <p:tgtEl>
                                          <p:spTgt spid="14"/>
                                        </p:tgtEl>
                                        <p:attrNameLst>
                                          <p:attrName>ppt_h</p:attrName>
                                        </p:attrNameLst>
                                      </p:cBhvr>
                                      <p:tavLst>
                                        <p:tav tm="0">
                                          <p:val>
                                            <p:fltVal val="0"/>
                                          </p:val>
                                        </p:tav>
                                        <p:tav tm="100000">
                                          <p:val>
                                            <p:strVal val="#ppt_h"/>
                                          </p:val>
                                        </p:tav>
                                      </p:tavLst>
                                    </p:anim>
                                    <p:animEffect transition="in" filter="fade">
                                      <p:cBhvr>
                                        <p:cTn id="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2"/>
          <p:cNvSpPr>
            <a:spLocks noChangeArrowheads="1"/>
          </p:cNvSpPr>
          <p:nvPr/>
        </p:nvSpPr>
        <p:spPr bwMode="auto">
          <a:xfrm>
            <a:off x="581717" y="218252"/>
            <a:ext cx="8616461"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lvl="0"/>
            <a:r>
              <a:rPr lang="en-US" altLang="zh-CN" sz="2600" b="1" dirty="0">
                <a:latin typeface="Times New Roman" panose="02020603050405020304" pitchFamily="18" charset="0"/>
                <a:ea typeface="微软雅黑" panose="020B0503020204020204" pitchFamily="34" charset="-122"/>
                <a:cs typeface="Times New Roman" panose="02020603050405020304" pitchFamily="18" charset="0"/>
              </a:rPr>
              <a:t>2.Mn</a:t>
            </a:r>
            <a:r>
              <a:rPr lang="en-US" altLang="zh-CN" sz="2600" b="1" baseline="-25000" dirty="0">
                <a:latin typeface="Times New Roman" panose="02020603050405020304" pitchFamily="18" charset="0"/>
                <a:ea typeface="微软雅黑" panose="020B0503020204020204" pitchFamily="34" charset="-122"/>
                <a:cs typeface="Times New Roman" panose="02020603050405020304" pitchFamily="18" charset="0"/>
              </a:rPr>
              <a:t>x</a:t>
            </a:r>
            <a:r>
              <a:rPr lang="en-US" altLang="zh-CN" sz="2600" b="1" dirty="0">
                <a:latin typeface="Times New Roman" panose="02020603050405020304" pitchFamily="18" charset="0"/>
                <a:ea typeface="微软雅黑" panose="020B0503020204020204" pitchFamily="34" charset="-122"/>
                <a:cs typeface="Times New Roman" panose="02020603050405020304" pitchFamily="18" charset="0"/>
              </a:rPr>
              <a:t>Zn</a:t>
            </a:r>
            <a:r>
              <a:rPr lang="en-US" altLang="zh-CN" sz="2600" b="1" baseline="-25000" dirty="0">
                <a:latin typeface="Times New Roman" panose="02020603050405020304" pitchFamily="18" charset="0"/>
                <a:ea typeface="微软雅黑" panose="020B0503020204020204" pitchFamily="34" charset="-122"/>
                <a:cs typeface="Times New Roman" panose="02020603050405020304" pitchFamily="18" charset="0"/>
              </a:rPr>
              <a:t>1-x</a:t>
            </a:r>
            <a:r>
              <a:rPr lang="en-US" altLang="zh-CN" sz="2600" b="1" dirty="0">
                <a:latin typeface="Times New Roman" panose="02020603050405020304" pitchFamily="18" charset="0"/>
                <a:ea typeface="微软雅黑" panose="020B0503020204020204" pitchFamily="34" charset="-122"/>
                <a:cs typeface="Times New Roman" panose="02020603050405020304" pitchFamily="18" charset="0"/>
              </a:rPr>
              <a:t>Fe</a:t>
            </a:r>
            <a:r>
              <a:rPr lang="en-US" altLang="zh-CN" sz="2600" b="1" baseline="-25000" dirty="0">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sz="2600" b="1" dirty="0">
                <a:latin typeface="Times New Roman" panose="02020603050405020304" pitchFamily="18" charset="0"/>
                <a:ea typeface="微软雅黑" panose="020B0503020204020204" pitchFamily="34" charset="-122"/>
                <a:cs typeface="Times New Roman" panose="02020603050405020304" pitchFamily="18" charset="0"/>
              </a:rPr>
              <a:t>O</a:t>
            </a:r>
            <a:r>
              <a:rPr lang="en-US" altLang="zh-CN" sz="2600" b="1" baseline="-25000" dirty="0">
                <a:latin typeface="Times New Roman" panose="02020603050405020304" pitchFamily="18" charset="0"/>
                <a:ea typeface="微软雅黑" panose="020B0503020204020204" pitchFamily="34" charset="-122"/>
                <a:cs typeface="Times New Roman" panose="02020603050405020304" pitchFamily="18" charset="0"/>
              </a:rPr>
              <a:t>4</a:t>
            </a:r>
            <a:r>
              <a:rPr lang="en-US" altLang="zh-CN" sz="2600" b="1" dirty="0">
                <a:latin typeface="Times New Roman" panose="02020603050405020304" pitchFamily="18" charset="0"/>
                <a:ea typeface="微软雅黑" panose="020B0503020204020204" pitchFamily="34" charset="-122"/>
                <a:cs typeface="Times New Roman" panose="02020603050405020304" pitchFamily="18" charset="0"/>
              </a:rPr>
              <a:t>/β-MnO</a:t>
            </a:r>
            <a:r>
              <a:rPr lang="en-US" altLang="zh-CN" sz="2600" b="1" baseline="-25000" dirty="0">
                <a:latin typeface="Times New Roman" panose="02020603050405020304" pitchFamily="18" charset="0"/>
                <a:ea typeface="微软雅黑" panose="020B0503020204020204" pitchFamily="34" charset="-122"/>
                <a:cs typeface="Times New Roman" panose="02020603050405020304" pitchFamily="18" charset="0"/>
              </a:rPr>
              <a:t>2</a:t>
            </a:r>
            <a:r>
              <a:rPr lang="zh-CN" altLang="zh-CN" sz="2600" b="1" dirty="0">
                <a:latin typeface="微软雅黑" panose="020B0503020204020204" pitchFamily="34" charset="-122"/>
                <a:ea typeface="微软雅黑" panose="020B0503020204020204" pitchFamily="34" charset="-122"/>
                <a:cs typeface="Times New Roman" panose="02020603050405020304" pitchFamily="18" charset="0"/>
              </a:rPr>
              <a:t>复合磁性催化剂制备及特性表征</a:t>
            </a:r>
            <a:endParaRPr lang="zh-CN" altLang="en-US" sz="26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 name="TextBox 13"/>
          <p:cNvSpPr>
            <a:spLocks noChangeArrowheads="1"/>
          </p:cNvSpPr>
          <p:nvPr/>
        </p:nvSpPr>
        <p:spPr bwMode="auto">
          <a:xfrm>
            <a:off x="9689910" y="295399"/>
            <a:ext cx="197171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r">
              <a:spcBef>
                <a:spcPct val="0"/>
              </a:spcBef>
              <a:buNone/>
            </a:pPr>
            <a:r>
              <a:rPr lang="en-US" altLang="zh-CN" sz="2000" b="1" dirty="0" smtClean="0">
                <a:latin typeface="微软雅黑" panose="020B0503020204020204" pitchFamily="34" charset="-122"/>
                <a:ea typeface="微软雅黑" panose="020B0503020204020204" pitchFamily="34" charset="-122"/>
                <a:sym typeface="微软雅黑" panose="020B0503020204020204" pitchFamily="34" charset="-122"/>
              </a:rPr>
              <a:t>2.5 </a:t>
            </a:r>
            <a:r>
              <a:rPr lang="zh-CN" altLang="en-US" sz="2000" b="1" dirty="0" smtClean="0">
                <a:latin typeface="微软雅黑" panose="020B0503020204020204" pitchFamily="34" charset="-122"/>
                <a:ea typeface="微软雅黑" panose="020B0503020204020204" pitchFamily="34" charset="-122"/>
                <a:sym typeface="微软雅黑" panose="020B0503020204020204" pitchFamily="34" charset="-122"/>
              </a:rPr>
              <a:t>机理分析</a:t>
            </a:r>
            <a:endParaRPr lang="zh-CN" altLang="en-US" sz="2000" dirty="0">
              <a:latin typeface="微软雅黑" panose="020B0503020204020204" pitchFamily="34" charset="-122"/>
              <a:ea typeface="微软雅黑" panose="020B0503020204020204" pitchFamily="34" charset="-122"/>
            </a:endParaRPr>
          </a:p>
        </p:txBody>
      </p:sp>
      <p:sp>
        <p:nvSpPr>
          <p:cNvPr id="5" name="Line 31"/>
          <p:cNvSpPr>
            <a:spLocks noChangeShapeType="1"/>
          </p:cNvSpPr>
          <p:nvPr userDrawn="1"/>
        </p:nvSpPr>
        <p:spPr bwMode="auto">
          <a:xfrm flipH="1" flipV="1">
            <a:off x="685801" y="7925879"/>
            <a:ext cx="10943999"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 name="Rectangle 43"/>
          <p:cNvSpPr>
            <a:spLocks noChangeArrowheads="1"/>
          </p:cNvSpPr>
          <p:nvPr/>
        </p:nvSpPr>
        <p:spPr bwMode="auto">
          <a:xfrm>
            <a:off x="152401" y="-322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Line 34"/>
          <p:cNvSpPr>
            <a:spLocks noChangeShapeType="1"/>
          </p:cNvSpPr>
          <p:nvPr/>
        </p:nvSpPr>
        <p:spPr bwMode="auto">
          <a:xfrm flipV="1">
            <a:off x="10063159" y="749508"/>
            <a:ext cx="156914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矩形 13"/>
          <p:cNvSpPr/>
          <p:nvPr/>
        </p:nvSpPr>
        <p:spPr>
          <a:xfrm>
            <a:off x="685801" y="1638398"/>
            <a:ext cx="10685721" cy="3416320"/>
          </a:xfrm>
          <a:prstGeom prst="rect">
            <a:avLst/>
          </a:prstGeom>
        </p:spPr>
        <p:txBody>
          <a:bodyPr wrap="square">
            <a:spAutoFit/>
          </a:bodyPr>
          <a:lstStyle/>
          <a:p>
            <a:pPr>
              <a:lnSpc>
                <a:spcPct val="150000"/>
              </a:lnSpc>
            </a:pPr>
            <a:r>
              <a:rPr lang="zh-CN" altLang="en-US" sz="2400" dirty="0">
                <a:latin typeface="Times New Roman" panose="02020603050405020304" pitchFamily="18" charset="0"/>
                <a:cs typeface="Times New Roman" panose="02020603050405020304" pitchFamily="18" charset="0"/>
              </a:rPr>
              <a:t>催化活性提高原因：</a:t>
            </a:r>
            <a:endParaRPr lang="en-US" altLang="zh-CN" sz="2400" dirty="0">
              <a:latin typeface="Times New Roman" panose="02020603050405020304" pitchFamily="18" charset="0"/>
              <a:cs typeface="Times New Roman" panose="02020603050405020304" pitchFamily="18" charset="0"/>
            </a:endParaRPr>
          </a:p>
          <a:p>
            <a:pPr>
              <a:lnSpc>
                <a:spcPct val="150000"/>
              </a:lnSpc>
            </a:pPr>
            <a:r>
              <a:rPr lang="en-US" altLang="zh-CN" sz="2400" dirty="0" smtClean="0">
                <a:latin typeface="Times New Roman" panose="02020603050405020304" pitchFamily="18" charset="0"/>
                <a:cs typeface="Times New Roman" panose="02020603050405020304" pitchFamily="18" charset="0"/>
              </a:rPr>
              <a:t>         </a:t>
            </a:r>
            <a:r>
              <a:rPr lang="zh-CN" altLang="zh-CN" sz="2400" dirty="0" smtClean="0">
                <a:latin typeface="Times New Roman" panose="02020603050405020304" pitchFamily="18" charset="0"/>
                <a:cs typeface="Times New Roman" panose="02020603050405020304" pitchFamily="18" charset="0"/>
              </a:rPr>
              <a:t>①</a:t>
            </a:r>
            <a:r>
              <a:rPr lang="en-US" altLang="zh-CN" sz="2400" dirty="0" smtClean="0">
                <a:latin typeface="Times New Roman" panose="02020603050405020304" pitchFamily="18" charset="0"/>
                <a:cs typeface="Times New Roman" panose="02020603050405020304" pitchFamily="18" charset="0"/>
              </a:rPr>
              <a:t>M-Z</a:t>
            </a:r>
            <a:r>
              <a:rPr lang="zh-CN" altLang="en-US" sz="2400" dirty="0" smtClean="0">
                <a:latin typeface="Times New Roman" panose="02020603050405020304" pitchFamily="18" charset="0"/>
                <a:cs typeface="Times New Roman" panose="02020603050405020304" pitchFamily="18" charset="0"/>
              </a:rPr>
              <a:t>增加了复合物的</a:t>
            </a:r>
            <a:r>
              <a:rPr lang="zh-CN" altLang="zh-CN" sz="2400" dirty="0" smtClean="0">
                <a:latin typeface="Times New Roman" panose="02020603050405020304" pitchFamily="18" charset="0"/>
                <a:cs typeface="Times New Roman" panose="02020603050405020304" pitchFamily="18" charset="0"/>
              </a:rPr>
              <a:t>导电性</a:t>
            </a:r>
            <a:r>
              <a:rPr lang="zh-CN" altLang="en-US" sz="2400" dirty="0" smtClean="0">
                <a:latin typeface="Times New Roman" panose="02020603050405020304" pitchFamily="18" charset="0"/>
                <a:cs typeface="Times New Roman" panose="02020603050405020304" pitchFamily="18" charset="0"/>
              </a:rPr>
              <a:t>，减小其</a:t>
            </a:r>
            <a:r>
              <a:rPr lang="zh-CN" altLang="zh-CN" sz="2400" dirty="0" smtClean="0">
                <a:latin typeface="Times New Roman" panose="02020603050405020304" pitchFamily="18" charset="0"/>
                <a:cs typeface="Times New Roman" panose="02020603050405020304" pitchFamily="18" charset="0"/>
              </a:rPr>
              <a:t>电荷转移电阻</a:t>
            </a:r>
            <a:r>
              <a:rPr lang="zh-CN" altLang="en-US" sz="2400" dirty="0" smtClean="0">
                <a:latin typeface="Times New Roman" panose="02020603050405020304" pitchFamily="18" charset="0"/>
                <a:cs typeface="Times New Roman" panose="02020603050405020304" pitchFamily="18" charset="0"/>
              </a:rPr>
              <a:t>，促进</a:t>
            </a:r>
            <a:r>
              <a:rPr lang="zh-CN" altLang="zh-CN" sz="2400" dirty="0" smtClean="0">
                <a:latin typeface="Times New Roman" panose="02020603050405020304" pitchFamily="18" charset="0"/>
                <a:cs typeface="Times New Roman" panose="02020603050405020304" pitchFamily="18" charset="0"/>
              </a:rPr>
              <a:t>电荷离子的转移</a:t>
            </a:r>
            <a:r>
              <a:rPr lang="zh-CN" altLang="en-US" sz="2400" dirty="0" smtClean="0">
                <a:latin typeface="Times New Roman" panose="02020603050405020304" pitchFamily="18" charset="0"/>
                <a:cs typeface="Times New Roman" panose="02020603050405020304" pitchFamily="18" charset="0"/>
              </a:rPr>
              <a:t>，</a:t>
            </a:r>
            <a:r>
              <a:rPr lang="zh-CN" altLang="zh-CN" sz="2400" dirty="0" smtClean="0"/>
              <a:t>提高产生</a:t>
            </a:r>
            <a:r>
              <a:rPr lang="en-US" altLang="zh-CN" sz="2400" dirty="0">
                <a:latin typeface="Times New Roman" panose="02020603050405020304" pitchFamily="18" charset="0"/>
                <a:cs typeface="Times New Roman" panose="02020603050405020304" pitchFamily="18" charset="0"/>
              </a:rPr>
              <a:t>·OH</a:t>
            </a:r>
            <a:r>
              <a:rPr lang="zh-CN" altLang="zh-CN" sz="2400" dirty="0"/>
              <a:t>的能力</a:t>
            </a:r>
            <a:r>
              <a:rPr lang="zh-CN" altLang="en-US" sz="2400" dirty="0" smtClean="0">
                <a:latin typeface="Times New Roman" panose="02020603050405020304" pitchFamily="18" charset="0"/>
                <a:cs typeface="Times New Roman" panose="02020603050405020304" pitchFamily="18" charset="0"/>
              </a:rPr>
              <a:t>；</a:t>
            </a:r>
            <a:endParaRPr lang="en-US" altLang="zh-CN" sz="2400" dirty="0" smtClean="0">
              <a:latin typeface="Times New Roman" panose="02020603050405020304" pitchFamily="18" charset="0"/>
              <a:cs typeface="Times New Roman" panose="02020603050405020304" pitchFamily="18" charset="0"/>
            </a:endParaRPr>
          </a:p>
          <a:p>
            <a:pPr>
              <a:lnSpc>
                <a:spcPct val="150000"/>
              </a:lnSpc>
            </a:pPr>
            <a:r>
              <a:rPr lang="en-US" altLang="zh-CN" sz="2400" dirty="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       </a:t>
            </a:r>
            <a:r>
              <a:rPr lang="zh-CN" altLang="zh-CN" sz="2400" dirty="0" smtClean="0">
                <a:latin typeface="Times New Roman" panose="02020603050405020304" pitchFamily="18" charset="0"/>
                <a:cs typeface="Times New Roman" panose="02020603050405020304" pitchFamily="18" charset="0"/>
              </a:rPr>
              <a:t> ②</a:t>
            </a:r>
            <a:r>
              <a:rPr lang="en-US" altLang="zh-CN" sz="2400" dirty="0" smtClean="0">
                <a:latin typeface="Times New Roman" panose="02020603050405020304" pitchFamily="18" charset="0"/>
                <a:cs typeface="Times New Roman" panose="02020603050405020304" pitchFamily="18" charset="0"/>
              </a:rPr>
              <a:t>M-Z</a:t>
            </a:r>
            <a:r>
              <a:rPr lang="zh-CN" altLang="en-US" sz="2400" dirty="0" smtClean="0">
                <a:latin typeface="Times New Roman" panose="02020603050405020304" pitchFamily="18" charset="0"/>
                <a:cs typeface="Times New Roman" panose="02020603050405020304" pitchFamily="18" charset="0"/>
              </a:rPr>
              <a:t>提供的磁场促进</a:t>
            </a:r>
            <a:r>
              <a:rPr lang="zh-CN" altLang="zh-CN" sz="2400" dirty="0" smtClean="0">
                <a:latin typeface="Times New Roman" panose="02020603050405020304" pitchFamily="18" charset="0"/>
                <a:cs typeface="Times New Roman" panose="02020603050405020304" pitchFamily="18" charset="0"/>
              </a:rPr>
              <a:t>电荷离子规律</a:t>
            </a:r>
            <a:r>
              <a:rPr lang="zh-CN" altLang="zh-CN" sz="2400" dirty="0">
                <a:latin typeface="Times New Roman" panose="02020603050405020304" pitchFamily="18" charset="0"/>
                <a:cs typeface="Times New Roman" panose="02020603050405020304" pitchFamily="18" charset="0"/>
              </a:rPr>
              <a:t>移动，</a:t>
            </a:r>
            <a:r>
              <a:rPr lang="zh-CN" altLang="zh-CN" sz="2400" dirty="0" smtClean="0">
                <a:latin typeface="Times New Roman" panose="02020603050405020304" pitchFamily="18" charset="0"/>
                <a:cs typeface="Times New Roman" panose="02020603050405020304" pitchFamily="18" charset="0"/>
              </a:rPr>
              <a:t>减小电子</a:t>
            </a:r>
            <a:r>
              <a:rPr lang="en-US" altLang="zh-CN" sz="2400" dirty="0" smtClean="0">
                <a:latin typeface="Times New Roman" panose="02020603050405020304" pitchFamily="18" charset="0"/>
                <a:cs typeface="Times New Roman" panose="02020603050405020304" pitchFamily="18" charset="0"/>
              </a:rPr>
              <a:t>-</a:t>
            </a:r>
            <a:r>
              <a:rPr lang="zh-CN" altLang="zh-CN" sz="2400" dirty="0" smtClean="0">
                <a:latin typeface="Times New Roman" panose="02020603050405020304" pitchFamily="18" charset="0"/>
                <a:cs typeface="Times New Roman" panose="02020603050405020304" pitchFamily="18" charset="0"/>
              </a:rPr>
              <a:t>空穴</a:t>
            </a:r>
            <a:r>
              <a:rPr lang="zh-CN" altLang="en-US" sz="2400" dirty="0" smtClean="0">
                <a:latin typeface="Times New Roman" panose="02020603050405020304" pitchFamily="18" charset="0"/>
                <a:cs typeface="Times New Roman" panose="02020603050405020304" pitchFamily="18" charset="0"/>
              </a:rPr>
              <a:t>对的复合</a:t>
            </a:r>
            <a:r>
              <a:rPr lang="zh-CN" altLang="zh-CN" sz="2400" dirty="0" smtClean="0">
                <a:latin typeface="Times New Roman" panose="02020603050405020304" pitchFamily="18" charset="0"/>
                <a:cs typeface="Times New Roman" panose="02020603050405020304" pitchFamily="18" charset="0"/>
              </a:rPr>
              <a:t>，</a:t>
            </a:r>
            <a:r>
              <a:rPr lang="zh-CN" altLang="zh-CN" sz="2400" dirty="0">
                <a:latin typeface="Times New Roman" panose="02020603050405020304" pitchFamily="18" charset="0"/>
                <a:cs typeface="Times New Roman" panose="02020603050405020304" pitchFamily="18" charset="0"/>
              </a:rPr>
              <a:t>提高了对</a:t>
            </a:r>
            <a:r>
              <a:rPr lang="en-US" altLang="zh-CN" sz="2400" dirty="0">
                <a:latin typeface="Times New Roman" panose="02020603050405020304" pitchFamily="18" charset="0"/>
                <a:cs typeface="Times New Roman" panose="02020603050405020304" pitchFamily="18" charset="0"/>
              </a:rPr>
              <a:t>H</a:t>
            </a:r>
            <a:r>
              <a:rPr lang="en-US" altLang="zh-CN" sz="2400" baseline="-25000" dirty="0">
                <a:latin typeface="Times New Roman" panose="02020603050405020304" pitchFamily="18" charset="0"/>
                <a:cs typeface="Times New Roman" panose="02020603050405020304" pitchFamily="18" charset="0"/>
              </a:rPr>
              <a:t>2</a:t>
            </a:r>
            <a:r>
              <a:rPr lang="en-US" altLang="zh-CN" sz="2400" dirty="0">
                <a:latin typeface="Times New Roman" panose="02020603050405020304" pitchFamily="18" charset="0"/>
                <a:cs typeface="Times New Roman" panose="02020603050405020304" pitchFamily="18" charset="0"/>
              </a:rPr>
              <a:t>O</a:t>
            </a:r>
            <a:r>
              <a:rPr lang="en-US" altLang="zh-CN" sz="2400" baseline="-25000" dirty="0">
                <a:latin typeface="Times New Roman" panose="02020603050405020304" pitchFamily="18" charset="0"/>
                <a:cs typeface="Times New Roman" panose="02020603050405020304" pitchFamily="18" charset="0"/>
              </a:rPr>
              <a:t>2</a:t>
            </a:r>
            <a:r>
              <a:rPr lang="zh-CN" altLang="zh-CN" sz="2400" dirty="0">
                <a:latin typeface="Times New Roman" panose="02020603050405020304" pitchFamily="18" charset="0"/>
                <a:cs typeface="Times New Roman" panose="02020603050405020304" pitchFamily="18" charset="0"/>
              </a:rPr>
              <a:t>的</a:t>
            </a:r>
            <a:r>
              <a:rPr lang="zh-CN" altLang="zh-CN" sz="2400" dirty="0" smtClean="0">
                <a:latin typeface="Times New Roman" panose="02020603050405020304" pitchFamily="18" charset="0"/>
                <a:cs typeface="Times New Roman" panose="02020603050405020304" pitchFamily="18" charset="0"/>
              </a:rPr>
              <a:t>分解</a:t>
            </a:r>
            <a:r>
              <a:rPr lang="zh-CN" altLang="en-US" sz="2400" dirty="0" smtClean="0">
                <a:latin typeface="Times New Roman" panose="02020603050405020304" pitchFamily="18" charset="0"/>
                <a:cs typeface="Times New Roman" panose="02020603050405020304" pitchFamily="18" charset="0"/>
              </a:rPr>
              <a:t>；</a:t>
            </a:r>
            <a:endParaRPr lang="en-US" altLang="zh-CN" sz="2400" dirty="0" smtClean="0">
              <a:latin typeface="Times New Roman" panose="02020603050405020304" pitchFamily="18" charset="0"/>
              <a:cs typeface="Times New Roman" panose="02020603050405020304" pitchFamily="18" charset="0"/>
            </a:endParaRPr>
          </a:p>
          <a:p>
            <a:pPr>
              <a:lnSpc>
                <a:spcPct val="150000"/>
              </a:lnSpc>
            </a:pPr>
            <a:r>
              <a:rPr lang="en-US" altLang="zh-CN" sz="2400" dirty="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       </a:t>
            </a:r>
            <a:r>
              <a:rPr lang="zh-CN" altLang="zh-CN" sz="2400" dirty="0" smtClean="0">
                <a:latin typeface="Times New Roman" panose="02020603050405020304" pitchFamily="18" charset="0"/>
                <a:cs typeface="Times New Roman" panose="02020603050405020304" pitchFamily="18" charset="0"/>
              </a:rPr>
              <a:t> </a:t>
            </a:r>
            <a:r>
              <a:rPr lang="zh-CN" altLang="zh-CN" sz="2400" dirty="0">
                <a:latin typeface="Times New Roman" panose="02020603050405020304" pitchFamily="18" charset="0"/>
                <a:cs typeface="Times New Roman" panose="02020603050405020304" pitchFamily="18" charset="0"/>
              </a:rPr>
              <a:t>③ </a:t>
            </a:r>
            <a:r>
              <a:rPr lang="en-US" altLang="zh-CN" sz="2400" dirty="0" smtClean="0">
                <a:latin typeface="Times New Roman" panose="02020603050405020304" pitchFamily="18" charset="0"/>
                <a:cs typeface="Times New Roman" panose="02020603050405020304" pitchFamily="18" charset="0"/>
              </a:rPr>
              <a:t>M-Z</a:t>
            </a:r>
            <a:r>
              <a:rPr lang="zh-CN" altLang="zh-CN" sz="2400" dirty="0" smtClean="0">
                <a:latin typeface="Times New Roman" panose="02020603050405020304" pitchFamily="18" charset="0"/>
                <a:cs typeface="Times New Roman" panose="02020603050405020304" pitchFamily="18" charset="0"/>
              </a:rPr>
              <a:t>减少了</a:t>
            </a:r>
            <a:r>
              <a:rPr lang="en-US" altLang="zh-CN" sz="2400" dirty="0" smtClean="0">
                <a:latin typeface="Times New Roman" panose="02020603050405020304" pitchFamily="18" charset="0"/>
                <a:cs typeface="Times New Roman" panose="02020603050405020304" pitchFamily="18" charset="0"/>
              </a:rPr>
              <a:t>M</a:t>
            </a:r>
            <a:r>
              <a:rPr lang="zh-CN" altLang="en-US" sz="2400" dirty="0" smtClean="0">
                <a:latin typeface="Times New Roman" panose="02020603050405020304" pitchFamily="18" charset="0"/>
                <a:cs typeface="Times New Roman" panose="02020603050405020304" pitchFamily="18" charset="0"/>
              </a:rPr>
              <a:t>之间</a:t>
            </a:r>
            <a:r>
              <a:rPr lang="zh-CN" altLang="zh-CN" sz="2400" dirty="0" smtClean="0">
                <a:latin typeface="Times New Roman" panose="02020603050405020304" pitchFamily="18" charset="0"/>
                <a:cs typeface="Times New Roman" panose="02020603050405020304" pitchFamily="18" charset="0"/>
              </a:rPr>
              <a:t>的</a:t>
            </a:r>
            <a:r>
              <a:rPr lang="zh-CN" altLang="zh-CN" sz="2400" dirty="0">
                <a:latin typeface="Times New Roman" panose="02020603050405020304" pitchFamily="18" charset="0"/>
                <a:cs typeface="Times New Roman" panose="02020603050405020304" pitchFamily="18" charset="0"/>
              </a:rPr>
              <a:t>团聚</a:t>
            </a:r>
            <a:r>
              <a:rPr lang="zh-CN" altLang="zh-CN" sz="2400" dirty="0" smtClean="0">
                <a:latin typeface="Times New Roman" panose="02020603050405020304" pitchFamily="18" charset="0"/>
                <a:cs typeface="Times New Roman" panose="02020603050405020304" pitchFamily="18" charset="0"/>
              </a:rPr>
              <a:t>现象</a:t>
            </a:r>
            <a:r>
              <a:rPr lang="zh-CN" altLang="en-US" sz="2400" dirty="0" smtClean="0">
                <a:latin typeface="Times New Roman" panose="02020603050405020304" pitchFamily="18" charset="0"/>
                <a:cs typeface="Times New Roman" panose="02020603050405020304" pitchFamily="18" charset="0"/>
              </a:rPr>
              <a:t>。</a:t>
            </a:r>
            <a:endParaRPr lang="zh-CN" altLang="en-US" sz="2400" dirty="0">
              <a:latin typeface="Times New Roman" panose="02020603050405020304" pitchFamily="18" charset="0"/>
              <a:cs typeface="Times New Roman" panose="02020603050405020304" pitchFamily="18" charset="0"/>
            </a:endParaRPr>
          </a:p>
        </p:txBody>
      </p:sp>
      <p:sp>
        <p:nvSpPr>
          <p:cNvPr id="15" name="Line 31"/>
          <p:cNvSpPr>
            <a:spLocks noChangeShapeType="1"/>
          </p:cNvSpPr>
          <p:nvPr/>
        </p:nvSpPr>
        <p:spPr bwMode="auto">
          <a:xfrm flipH="1" flipV="1">
            <a:off x="685801" y="857519"/>
            <a:ext cx="10943999"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 name="页脚占位符 3"/>
          <p:cNvSpPr>
            <a:spLocks noGrp="1"/>
          </p:cNvSpPr>
          <p:nvPr>
            <p:ph type="ftr" sz="quarter" idx="11"/>
          </p:nvPr>
        </p:nvSpPr>
        <p:spPr/>
        <p:txBody>
          <a:bodyPr/>
          <a:lstStyle/>
          <a:p>
            <a:pPr>
              <a:defRPr/>
            </a:pPr>
            <a:r>
              <a:rPr lang="en-US" altLang="zh-CN" dirty="0" smtClean="0"/>
              <a:t>17</a:t>
            </a:r>
            <a:endParaRPr lang="zh-CN" altLang="en-US" dirty="0"/>
          </a:p>
        </p:txBody>
      </p:sp>
    </p:spTree>
    <p:extLst>
      <p:ext uri="{BB962C8B-B14F-4D97-AF65-F5344CB8AC3E}">
        <p14:creationId xmlns:p14="http://schemas.microsoft.com/office/powerpoint/2010/main" val="15589576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fltVal val="0"/>
                                          </p:val>
                                        </p:tav>
                                        <p:tav tm="100000">
                                          <p:val>
                                            <p:strVal val="#ppt_w"/>
                                          </p:val>
                                        </p:tav>
                                      </p:tavLst>
                                    </p:anim>
                                    <p:anim calcmode="lin" valueType="num">
                                      <p:cBhvr>
                                        <p:cTn id="8" dur="500" fill="hold"/>
                                        <p:tgtEl>
                                          <p:spTgt spid="14"/>
                                        </p:tgtEl>
                                        <p:attrNameLst>
                                          <p:attrName>ppt_h</p:attrName>
                                        </p:attrNameLst>
                                      </p:cBhvr>
                                      <p:tavLst>
                                        <p:tav tm="0">
                                          <p:val>
                                            <p:fltVal val="0"/>
                                          </p:val>
                                        </p:tav>
                                        <p:tav tm="100000">
                                          <p:val>
                                            <p:strVal val="#ppt_h"/>
                                          </p:val>
                                        </p:tav>
                                      </p:tavLst>
                                    </p:anim>
                                    <p:animEffect transition="in" filter="fade">
                                      <p:cBhvr>
                                        <p:cTn id="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12" name="TextBox 12"/>
          <p:cNvSpPr>
            <a:spLocks noChangeArrowheads="1"/>
          </p:cNvSpPr>
          <p:nvPr/>
        </p:nvSpPr>
        <p:spPr bwMode="auto">
          <a:xfrm>
            <a:off x="581718" y="218252"/>
            <a:ext cx="1518364"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Tx/>
              <a:buNone/>
            </a:pPr>
            <a:r>
              <a:rPr lang="zh-CN" altLang="en-US" sz="2600" b="1" dirty="0" smtClean="0">
                <a:latin typeface="微软雅黑" panose="020B0503020204020204" pitchFamily="34" charset="-122"/>
                <a:ea typeface="微软雅黑" panose="020B0503020204020204" pitchFamily="34" charset="-122"/>
                <a:sym typeface="微软雅黑" panose="020B0503020204020204" pitchFamily="34" charset="-122"/>
              </a:rPr>
              <a:t>论文目录</a:t>
            </a:r>
            <a:endParaRPr lang="en-US" altLang="zh-CN" sz="2600" b="1" dirty="0">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138" name="Group 35"/>
          <p:cNvGrpSpPr>
            <a:grpSpLocks/>
          </p:cNvGrpSpPr>
          <p:nvPr/>
        </p:nvGrpSpPr>
        <p:grpSpPr bwMode="auto">
          <a:xfrm flipV="1">
            <a:off x="685799" y="749508"/>
            <a:ext cx="10944000" cy="108000"/>
            <a:chOff x="0" y="720"/>
            <a:chExt cx="4380" cy="11"/>
          </a:xfrm>
        </p:grpSpPr>
        <p:sp>
          <p:nvSpPr>
            <p:cNvPr id="139" name="Line 31"/>
            <p:cNvSpPr>
              <a:spLocks noChangeShapeType="1"/>
            </p:cNvSpPr>
            <p:nvPr userDrawn="1"/>
          </p:nvSpPr>
          <p:spPr bwMode="auto">
            <a:xfrm flipH="1">
              <a:off x="0" y="720"/>
              <a:ext cx="438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0" name="Line 34"/>
            <p:cNvSpPr>
              <a:spLocks noChangeShapeType="1"/>
            </p:cNvSpPr>
            <p:nvPr userDrawn="1"/>
          </p:nvSpPr>
          <p:spPr bwMode="auto">
            <a:xfrm>
              <a:off x="3328" y="731"/>
              <a:ext cx="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aphicFrame>
        <p:nvGraphicFramePr>
          <p:cNvPr id="2" name="图示 1"/>
          <p:cNvGraphicFramePr/>
          <p:nvPr>
            <p:extLst>
              <p:ext uri="{D42A27DB-BD31-4B8C-83A1-F6EECF244321}">
                <p14:modId xmlns:p14="http://schemas.microsoft.com/office/powerpoint/2010/main" val="828381654"/>
              </p:ext>
            </p:extLst>
          </p:nvPr>
        </p:nvGraphicFramePr>
        <p:xfrm>
          <a:off x="660397" y="857508"/>
          <a:ext cx="10744202"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页脚占位符 2"/>
          <p:cNvSpPr>
            <a:spLocks noGrp="1"/>
          </p:cNvSpPr>
          <p:nvPr>
            <p:ph type="ftr" sz="quarter" idx="11"/>
          </p:nvPr>
        </p:nvSpPr>
        <p:spPr/>
        <p:txBody>
          <a:bodyPr/>
          <a:lstStyle/>
          <a:p>
            <a:pPr>
              <a:defRPr/>
            </a:pPr>
            <a:r>
              <a:rPr lang="en-US" altLang="zh-CN" smtClean="0"/>
              <a:t>1</a:t>
            </a:r>
            <a:endParaRPr lang="zh-CN" altLang="en-US"/>
          </a:p>
        </p:txBody>
      </p:sp>
    </p:spTree>
    <p:extLst>
      <p:ext uri="{BB962C8B-B14F-4D97-AF65-F5344CB8AC3E}">
        <p14:creationId xmlns:p14="http://schemas.microsoft.com/office/powerpoint/2010/main" val="6703048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AsOne/>
      </p:bldGraphic>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15"/>
          <p:cNvGrpSpPr/>
          <p:nvPr/>
        </p:nvGrpSpPr>
        <p:grpSpPr>
          <a:xfrm>
            <a:off x="806537" y="1163789"/>
            <a:ext cx="10246288" cy="846937"/>
            <a:chOff x="1232159" y="2127372"/>
            <a:chExt cx="10246288" cy="846937"/>
          </a:xfrm>
        </p:grpSpPr>
        <p:sp>
          <p:nvSpPr>
            <p:cNvPr id="7" name="任意多边形 6"/>
            <p:cNvSpPr/>
            <p:nvPr/>
          </p:nvSpPr>
          <p:spPr>
            <a:xfrm>
              <a:off x="1655627" y="2200141"/>
              <a:ext cx="9822820" cy="677550"/>
            </a:xfrm>
            <a:custGeom>
              <a:avLst/>
              <a:gdLst>
                <a:gd name="connsiteX0" fmla="*/ 0 w 9672389"/>
                <a:gd name="connsiteY0" fmla="*/ 112925 h 677550"/>
                <a:gd name="connsiteX1" fmla="*/ 112925 w 9672389"/>
                <a:gd name="connsiteY1" fmla="*/ 0 h 677550"/>
                <a:gd name="connsiteX2" fmla="*/ 9559464 w 9672389"/>
                <a:gd name="connsiteY2" fmla="*/ 0 h 677550"/>
                <a:gd name="connsiteX3" fmla="*/ 9672389 w 9672389"/>
                <a:gd name="connsiteY3" fmla="*/ 112925 h 677550"/>
                <a:gd name="connsiteX4" fmla="*/ 9672389 w 9672389"/>
                <a:gd name="connsiteY4" fmla="*/ 564625 h 677550"/>
                <a:gd name="connsiteX5" fmla="*/ 9559464 w 9672389"/>
                <a:gd name="connsiteY5" fmla="*/ 677550 h 677550"/>
                <a:gd name="connsiteX6" fmla="*/ 112925 w 9672389"/>
                <a:gd name="connsiteY6" fmla="*/ 677550 h 677550"/>
                <a:gd name="connsiteX7" fmla="*/ 0 w 9672389"/>
                <a:gd name="connsiteY7" fmla="*/ 564625 h 677550"/>
                <a:gd name="connsiteX8" fmla="*/ 0 w 9672389"/>
                <a:gd name="connsiteY8" fmla="*/ 112925 h 677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672389" h="677550">
                  <a:moveTo>
                    <a:pt x="0" y="112925"/>
                  </a:moveTo>
                  <a:cubicBezTo>
                    <a:pt x="0" y="50558"/>
                    <a:pt x="50558" y="0"/>
                    <a:pt x="112925" y="0"/>
                  </a:cubicBezTo>
                  <a:lnTo>
                    <a:pt x="9559464" y="0"/>
                  </a:lnTo>
                  <a:cubicBezTo>
                    <a:pt x="9621831" y="0"/>
                    <a:pt x="9672389" y="50558"/>
                    <a:pt x="9672389" y="112925"/>
                  </a:cubicBezTo>
                  <a:lnTo>
                    <a:pt x="9672389" y="564625"/>
                  </a:lnTo>
                  <a:cubicBezTo>
                    <a:pt x="9672389" y="626992"/>
                    <a:pt x="9621831" y="677550"/>
                    <a:pt x="9559464" y="677550"/>
                  </a:cubicBezTo>
                  <a:lnTo>
                    <a:pt x="112925" y="677550"/>
                  </a:lnTo>
                  <a:cubicBezTo>
                    <a:pt x="50558" y="677550"/>
                    <a:pt x="0" y="626992"/>
                    <a:pt x="0" y="564625"/>
                  </a:cubicBezTo>
                  <a:lnTo>
                    <a:pt x="0" y="112925"/>
                  </a:lnTo>
                  <a:close/>
                </a:path>
              </a:pathLst>
            </a:custGeom>
            <a:ln w="28575">
              <a:solidFill>
                <a:srgbClr val="FF000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70880" tIns="99115" rIns="99115" bIns="99115" numCol="1" spcCol="1270" anchor="ctr" anchorCtr="0">
              <a:noAutofit/>
            </a:bodyPr>
            <a:lstStyle/>
            <a:p>
              <a:pPr lvl="0"/>
              <a:r>
                <a:rPr lang="en-US" altLang="zh-CN" sz="2400" dirty="0">
                  <a:solidFill>
                    <a:schemeClr val="tx1"/>
                  </a:solidFill>
                  <a:latin typeface="Times New Roman" panose="02020603050405020304" pitchFamily="18" charset="0"/>
                  <a:cs typeface="Times New Roman" panose="02020603050405020304" pitchFamily="18" charset="0"/>
                </a:rPr>
                <a:t>3.Mn</a:t>
              </a:r>
              <a:r>
                <a:rPr lang="en-US" altLang="zh-CN" sz="2400" baseline="-25000" dirty="0">
                  <a:solidFill>
                    <a:schemeClr val="tx1"/>
                  </a:solidFill>
                  <a:latin typeface="Times New Roman" panose="02020603050405020304" pitchFamily="18" charset="0"/>
                  <a:cs typeface="Times New Roman" panose="02020603050405020304" pitchFamily="18" charset="0"/>
                </a:rPr>
                <a:t>x</a:t>
              </a:r>
              <a:r>
                <a:rPr lang="en-US" altLang="zh-CN" sz="2400" dirty="0">
                  <a:solidFill>
                    <a:schemeClr val="tx1"/>
                  </a:solidFill>
                  <a:latin typeface="Times New Roman" panose="02020603050405020304" pitchFamily="18" charset="0"/>
                  <a:cs typeface="Times New Roman" panose="02020603050405020304" pitchFamily="18" charset="0"/>
                </a:rPr>
                <a:t>Zn</a:t>
              </a:r>
              <a:r>
                <a:rPr lang="en-US" altLang="zh-CN" sz="2400" baseline="-25000" dirty="0">
                  <a:solidFill>
                    <a:schemeClr val="tx1"/>
                  </a:solidFill>
                  <a:latin typeface="Times New Roman" panose="02020603050405020304" pitchFamily="18" charset="0"/>
                  <a:cs typeface="Times New Roman" panose="02020603050405020304" pitchFamily="18" charset="0"/>
                </a:rPr>
                <a:t>1-x</a:t>
              </a:r>
              <a:r>
                <a:rPr lang="en-US" altLang="zh-CN" sz="2400" dirty="0">
                  <a:solidFill>
                    <a:schemeClr val="tx1"/>
                  </a:solidFill>
                  <a:latin typeface="Times New Roman" panose="02020603050405020304" pitchFamily="18" charset="0"/>
                  <a:cs typeface="Times New Roman" panose="02020603050405020304" pitchFamily="18" charset="0"/>
                </a:rPr>
                <a:t>Fe</a:t>
              </a:r>
              <a:r>
                <a:rPr lang="en-US" altLang="zh-CN" sz="2400" baseline="-25000" dirty="0">
                  <a:solidFill>
                    <a:schemeClr val="tx1"/>
                  </a:solidFill>
                  <a:latin typeface="Times New Roman" panose="02020603050405020304" pitchFamily="18" charset="0"/>
                  <a:cs typeface="Times New Roman" panose="02020603050405020304" pitchFamily="18" charset="0"/>
                </a:rPr>
                <a:t>2</a:t>
              </a:r>
              <a:r>
                <a:rPr lang="en-US" altLang="zh-CN" sz="2400" dirty="0">
                  <a:solidFill>
                    <a:schemeClr val="tx1"/>
                  </a:solidFill>
                  <a:latin typeface="Times New Roman" panose="02020603050405020304" pitchFamily="18" charset="0"/>
                  <a:cs typeface="Times New Roman" panose="02020603050405020304" pitchFamily="18" charset="0"/>
                </a:rPr>
                <a:t>O</a:t>
              </a:r>
              <a:r>
                <a:rPr lang="en-US" altLang="zh-CN" sz="2400" baseline="-25000" dirty="0">
                  <a:solidFill>
                    <a:schemeClr val="tx1"/>
                  </a:solidFill>
                  <a:latin typeface="Times New Roman" panose="02020603050405020304" pitchFamily="18" charset="0"/>
                  <a:cs typeface="Times New Roman" panose="02020603050405020304" pitchFamily="18" charset="0"/>
                </a:rPr>
                <a:t>4</a:t>
              </a:r>
              <a:r>
                <a:rPr lang="en-US" altLang="zh-CN" sz="2400" dirty="0">
                  <a:solidFill>
                    <a:schemeClr val="tx1"/>
                  </a:solidFill>
                  <a:latin typeface="Times New Roman" panose="02020603050405020304" pitchFamily="18" charset="0"/>
                  <a:cs typeface="Times New Roman" panose="02020603050405020304" pitchFamily="18" charset="0"/>
                </a:rPr>
                <a:t>/β-MnO</a:t>
              </a:r>
              <a:r>
                <a:rPr lang="en-US" altLang="zh-CN" sz="2400" baseline="-25000" dirty="0">
                  <a:solidFill>
                    <a:schemeClr val="tx1"/>
                  </a:solidFill>
                  <a:latin typeface="Times New Roman" panose="02020603050405020304" pitchFamily="18" charset="0"/>
                  <a:cs typeface="Times New Roman" panose="02020603050405020304" pitchFamily="18" charset="0"/>
                </a:rPr>
                <a:t>2</a:t>
              </a:r>
              <a:r>
                <a:rPr lang="en-US" altLang="zh-CN" sz="2400" dirty="0">
                  <a:solidFill>
                    <a:schemeClr val="tx1"/>
                  </a:solidFill>
                  <a:latin typeface="Times New Roman" panose="02020603050405020304" pitchFamily="18" charset="0"/>
                  <a:cs typeface="Times New Roman" panose="02020603050405020304" pitchFamily="18" charset="0"/>
                </a:rPr>
                <a:t>/β-Bi</a:t>
              </a:r>
              <a:r>
                <a:rPr lang="en-US" altLang="zh-CN" sz="2400" baseline="-25000" dirty="0">
                  <a:solidFill>
                    <a:schemeClr val="tx1"/>
                  </a:solidFill>
                  <a:latin typeface="Times New Roman" panose="02020603050405020304" pitchFamily="18" charset="0"/>
                  <a:cs typeface="Times New Roman" panose="02020603050405020304" pitchFamily="18" charset="0"/>
                </a:rPr>
                <a:t>2</a:t>
              </a:r>
              <a:r>
                <a:rPr lang="en-US" altLang="zh-CN" sz="2400" dirty="0">
                  <a:solidFill>
                    <a:schemeClr val="tx1"/>
                  </a:solidFill>
                  <a:latin typeface="Times New Roman" panose="02020603050405020304" pitchFamily="18" charset="0"/>
                  <a:cs typeface="Times New Roman" panose="02020603050405020304" pitchFamily="18" charset="0"/>
                </a:rPr>
                <a:t>O</a:t>
              </a:r>
              <a:r>
                <a:rPr lang="en-US" altLang="zh-CN" sz="2400" baseline="-25000" dirty="0">
                  <a:solidFill>
                    <a:schemeClr val="tx1"/>
                  </a:solidFill>
                  <a:latin typeface="Times New Roman" panose="02020603050405020304" pitchFamily="18" charset="0"/>
                  <a:cs typeface="Times New Roman" panose="02020603050405020304" pitchFamily="18" charset="0"/>
                </a:rPr>
                <a:t>3</a:t>
              </a:r>
              <a:r>
                <a:rPr lang="zh-CN" altLang="zh-CN" sz="2400" dirty="0">
                  <a:solidFill>
                    <a:schemeClr val="tx1"/>
                  </a:solidFill>
                </a:rPr>
                <a:t>复合磁性光催化剂制备及特性表征</a:t>
              </a:r>
            </a:p>
          </p:txBody>
        </p:sp>
        <p:sp>
          <p:nvSpPr>
            <p:cNvPr id="8" name="椭圆 7"/>
            <p:cNvSpPr/>
            <p:nvPr/>
          </p:nvSpPr>
          <p:spPr>
            <a:xfrm>
              <a:off x="1232159" y="2127372"/>
              <a:ext cx="846937" cy="846937"/>
            </a:xfrm>
            <a:prstGeom prst="ellipse">
              <a:avLst/>
            </a:prstGeom>
            <a:ln w="28575">
              <a:solidFill>
                <a:srgbClr val="FF0000"/>
              </a:solidFill>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grpSp>
      <p:cxnSp>
        <p:nvCxnSpPr>
          <p:cNvPr id="31" name="直接连接符 30"/>
          <p:cNvCxnSpPr/>
          <p:nvPr/>
        </p:nvCxnSpPr>
        <p:spPr>
          <a:xfrm>
            <a:off x="1170118" y="1958311"/>
            <a:ext cx="12809" cy="3600739"/>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1157302" y="2385903"/>
            <a:ext cx="1287956"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1182927" y="3129598"/>
            <a:ext cx="1287956"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1182927" y="3985139"/>
            <a:ext cx="1287956"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1193398" y="4784544"/>
            <a:ext cx="1264672"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
        <p:nvSpPr>
          <p:cNvPr id="37" name="任意多边形 36"/>
          <p:cNvSpPr/>
          <p:nvPr/>
        </p:nvSpPr>
        <p:spPr>
          <a:xfrm>
            <a:off x="2452709" y="2030689"/>
            <a:ext cx="8413018" cy="677550"/>
          </a:xfrm>
          <a:custGeom>
            <a:avLst/>
            <a:gdLst>
              <a:gd name="connsiteX0" fmla="*/ 0 w 10157902"/>
              <a:gd name="connsiteY0" fmla="*/ 112925 h 677550"/>
              <a:gd name="connsiteX1" fmla="*/ 112925 w 10157902"/>
              <a:gd name="connsiteY1" fmla="*/ 0 h 677550"/>
              <a:gd name="connsiteX2" fmla="*/ 10044977 w 10157902"/>
              <a:gd name="connsiteY2" fmla="*/ 0 h 677550"/>
              <a:gd name="connsiteX3" fmla="*/ 10157902 w 10157902"/>
              <a:gd name="connsiteY3" fmla="*/ 112925 h 677550"/>
              <a:gd name="connsiteX4" fmla="*/ 10157902 w 10157902"/>
              <a:gd name="connsiteY4" fmla="*/ 564625 h 677550"/>
              <a:gd name="connsiteX5" fmla="*/ 10044977 w 10157902"/>
              <a:gd name="connsiteY5" fmla="*/ 677550 h 677550"/>
              <a:gd name="connsiteX6" fmla="*/ 112925 w 10157902"/>
              <a:gd name="connsiteY6" fmla="*/ 677550 h 677550"/>
              <a:gd name="connsiteX7" fmla="*/ 0 w 10157902"/>
              <a:gd name="connsiteY7" fmla="*/ 564625 h 677550"/>
              <a:gd name="connsiteX8" fmla="*/ 0 w 10157902"/>
              <a:gd name="connsiteY8" fmla="*/ 112925 h 677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157902" h="677550">
                <a:moveTo>
                  <a:pt x="0" y="112925"/>
                </a:moveTo>
                <a:cubicBezTo>
                  <a:pt x="0" y="50558"/>
                  <a:pt x="50558" y="0"/>
                  <a:pt x="112925" y="0"/>
                </a:cubicBezTo>
                <a:lnTo>
                  <a:pt x="10044977" y="0"/>
                </a:lnTo>
                <a:cubicBezTo>
                  <a:pt x="10107344" y="0"/>
                  <a:pt x="10157902" y="50558"/>
                  <a:pt x="10157902" y="112925"/>
                </a:cubicBezTo>
                <a:lnTo>
                  <a:pt x="10157902" y="564625"/>
                </a:lnTo>
                <a:cubicBezTo>
                  <a:pt x="10157902" y="626992"/>
                  <a:pt x="10107344" y="677550"/>
                  <a:pt x="10044977" y="677550"/>
                </a:cubicBezTo>
                <a:lnTo>
                  <a:pt x="112925" y="677550"/>
                </a:lnTo>
                <a:cubicBezTo>
                  <a:pt x="50558" y="677550"/>
                  <a:pt x="0" y="626992"/>
                  <a:pt x="0" y="564625"/>
                </a:cubicBezTo>
                <a:lnTo>
                  <a:pt x="0" y="112925"/>
                </a:lnTo>
                <a:close/>
              </a:path>
            </a:pathLst>
          </a:custGeom>
          <a:solidFill>
            <a:schemeClr val="accent6"/>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70880" tIns="99115" rIns="99115" bIns="99115" numCol="1" spcCol="1270" anchor="ctr" anchorCtr="0">
            <a:noAutofit/>
          </a:bodyPr>
          <a:lstStyle/>
          <a:p>
            <a:pPr defTabSz="1155700">
              <a:lnSpc>
                <a:spcPct val="90000"/>
              </a:lnSpc>
              <a:spcBef>
                <a:spcPct val="0"/>
              </a:spcBef>
              <a:spcAft>
                <a:spcPct val="35000"/>
              </a:spcAft>
            </a:pPr>
            <a:r>
              <a:rPr lang="zh-CN" altLang="en-US" sz="2400" dirty="0" smtClean="0">
                <a:solidFill>
                  <a:prstClr val="white"/>
                </a:solidFill>
              </a:rPr>
              <a:t>制备</a:t>
            </a:r>
            <a:endParaRPr lang="zh-CN" altLang="en-US" sz="2400" dirty="0">
              <a:solidFill>
                <a:prstClr val="white"/>
              </a:solidFill>
            </a:endParaRPr>
          </a:p>
        </p:txBody>
      </p:sp>
      <p:sp>
        <p:nvSpPr>
          <p:cNvPr id="38" name="任意多边形 37"/>
          <p:cNvSpPr/>
          <p:nvPr/>
        </p:nvSpPr>
        <p:spPr>
          <a:xfrm>
            <a:off x="2470045" y="2811376"/>
            <a:ext cx="8425830" cy="677550"/>
          </a:xfrm>
          <a:custGeom>
            <a:avLst/>
            <a:gdLst>
              <a:gd name="connsiteX0" fmla="*/ 0 w 10157902"/>
              <a:gd name="connsiteY0" fmla="*/ 112925 h 677550"/>
              <a:gd name="connsiteX1" fmla="*/ 112925 w 10157902"/>
              <a:gd name="connsiteY1" fmla="*/ 0 h 677550"/>
              <a:gd name="connsiteX2" fmla="*/ 10044977 w 10157902"/>
              <a:gd name="connsiteY2" fmla="*/ 0 h 677550"/>
              <a:gd name="connsiteX3" fmla="*/ 10157902 w 10157902"/>
              <a:gd name="connsiteY3" fmla="*/ 112925 h 677550"/>
              <a:gd name="connsiteX4" fmla="*/ 10157902 w 10157902"/>
              <a:gd name="connsiteY4" fmla="*/ 564625 h 677550"/>
              <a:gd name="connsiteX5" fmla="*/ 10044977 w 10157902"/>
              <a:gd name="connsiteY5" fmla="*/ 677550 h 677550"/>
              <a:gd name="connsiteX6" fmla="*/ 112925 w 10157902"/>
              <a:gd name="connsiteY6" fmla="*/ 677550 h 677550"/>
              <a:gd name="connsiteX7" fmla="*/ 0 w 10157902"/>
              <a:gd name="connsiteY7" fmla="*/ 564625 h 677550"/>
              <a:gd name="connsiteX8" fmla="*/ 0 w 10157902"/>
              <a:gd name="connsiteY8" fmla="*/ 112925 h 677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157902" h="677550">
                <a:moveTo>
                  <a:pt x="0" y="112925"/>
                </a:moveTo>
                <a:cubicBezTo>
                  <a:pt x="0" y="50558"/>
                  <a:pt x="50558" y="0"/>
                  <a:pt x="112925" y="0"/>
                </a:cubicBezTo>
                <a:lnTo>
                  <a:pt x="10044977" y="0"/>
                </a:lnTo>
                <a:cubicBezTo>
                  <a:pt x="10107344" y="0"/>
                  <a:pt x="10157902" y="50558"/>
                  <a:pt x="10157902" y="112925"/>
                </a:cubicBezTo>
                <a:lnTo>
                  <a:pt x="10157902" y="564625"/>
                </a:lnTo>
                <a:cubicBezTo>
                  <a:pt x="10157902" y="626992"/>
                  <a:pt x="10107344" y="677550"/>
                  <a:pt x="10044977" y="677550"/>
                </a:cubicBezTo>
                <a:lnTo>
                  <a:pt x="112925" y="677550"/>
                </a:lnTo>
                <a:cubicBezTo>
                  <a:pt x="50558" y="677550"/>
                  <a:pt x="0" y="626992"/>
                  <a:pt x="0" y="564625"/>
                </a:cubicBezTo>
                <a:lnTo>
                  <a:pt x="0" y="112925"/>
                </a:lnTo>
                <a:close/>
              </a:path>
            </a:pathLst>
          </a:custGeom>
          <a:solidFill>
            <a:schemeClr val="accent6"/>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70880" tIns="99115" rIns="99115" bIns="99115" numCol="1" spcCol="1270" anchor="ctr" anchorCtr="0">
            <a:noAutofit/>
          </a:bodyPr>
          <a:lstStyle/>
          <a:p>
            <a:pPr defTabSz="1155700">
              <a:lnSpc>
                <a:spcPct val="90000"/>
              </a:lnSpc>
              <a:spcBef>
                <a:spcPct val="0"/>
              </a:spcBef>
              <a:spcAft>
                <a:spcPct val="35000"/>
              </a:spcAft>
            </a:pPr>
            <a:r>
              <a:rPr lang="zh-CN" altLang="en-US" sz="2400" dirty="0" smtClean="0">
                <a:solidFill>
                  <a:prstClr val="white"/>
                </a:solidFill>
              </a:rPr>
              <a:t>单因素实验</a:t>
            </a:r>
            <a:endParaRPr lang="zh-CN" altLang="en-US" sz="2400" dirty="0">
              <a:solidFill>
                <a:prstClr val="white"/>
              </a:solidFill>
            </a:endParaRPr>
          </a:p>
        </p:txBody>
      </p:sp>
      <p:sp>
        <p:nvSpPr>
          <p:cNvPr id="39" name="任意多边形 38"/>
          <p:cNvSpPr/>
          <p:nvPr/>
        </p:nvSpPr>
        <p:spPr>
          <a:xfrm>
            <a:off x="2458071" y="3617493"/>
            <a:ext cx="8425830" cy="677550"/>
          </a:xfrm>
          <a:custGeom>
            <a:avLst/>
            <a:gdLst>
              <a:gd name="connsiteX0" fmla="*/ 0 w 10157902"/>
              <a:gd name="connsiteY0" fmla="*/ 112925 h 677550"/>
              <a:gd name="connsiteX1" fmla="*/ 112925 w 10157902"/>
              <a:gd name="connsiteY1" fmla="*/ 0 h 677550"/>
              <a:gd name="connsiteX2" fmla="*/ 10044977 w 10157902"/>
              <a:gd name="connsiteY2" fmla="*/ 0 h 677550"/>
              <a:gd name="connsiteX3" fmla="*/ 10157902 w 10157902"/>
              <a:gd name="connsiteY3" fmla="*/ 112925 h 677550"/>
              <a:gd name="connsiteX4" fmla="*/ 10157902 w 10157902"/>
              <a:gd name="connsiteY4" fmla="*/ 564625 h 677550"/>
              <a:gd name="connsiteX5" fmla="*/ 10044977 w 10157902"/>
              <a:gd name="connsiteY5" fmla="*/ 677550 h 677550"/>
              <a:gd name="connsiteX6" fmla="*/ 112925 w 10157902"/>
              <a:gd name="connsiteY6" fmla="*/ 677550 h 677550"/>
              <a:gd name="connsiteX7" fmla="*/ 0 w 10157902"/>
              <a:gd name="connsiteY7" fmla="*/ 564625 h 677550"/>
              <a:gd name="connsiteX8" fmla="*/ 0 w 10157902"/>
              <a:gd name="connsiteY8" fmla="*/ 112925 h 677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157902" h="677550">
                <a:moveTo>
                  <a:pt x="0" y="112925"/>
                </a:moveTo>
                <a:cubicBezTo>
                  <a:pt x="0" y="50558"/>
                  <a:pt x="50558" y="0"/>
                  <a:pt x="112925" y="0"/>
                </a:cubicBezTo>
                <a:lnTo>
                  <a:pt x="10044977" y="0"/>
                </a:lnTo>
                <a:cubicBezTo>
                  <a:pt x="10107344" y="0"/>
                  <a:pt x="10157902" y="50558"/>
                  <a:pt x="10157902" y="112925"/>
                </a:cubicBezTo>
                <a:lnTo>
                  <a:pt x="10157902" y="564625"/>
                </a:lnTo>
                <a:cubicBezTo>
                  <a:pt x="10157902" y="626992"/>
                  <a:pt x="10107344" y="677550"/>
                  <a:pt x="10044977" y="677550"/>
                </a:cubicBezTo>
                <a:lnTo>
                  <a:pt x="112925" y="677550"/>
                </a:lnTo>
                <a:cubicBezTo>
                  <a:pt x="50558" y="677550"/>
                  <a:pt x="0" y="626992"/>
                  <a:pt x="0" y="564625"/>
                </a:cubicBezTo>
                <a:lnTo>
                  <a:pt x="0" y="112925"/>
                </a:lnTo>
                <a:close/>
              </a:path>
            </a:pathLst>
          </a:custGeom>
          <a:solidFill>
            <a:schemeClr val="accent6"/>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70880" tIns="99115" rIns="99115" bIns="99115" numCol="1" spcCol="1270" anchor="ctr" anchorCtr="0">
            <a:noAutofit/>
          </a:bodyPr>
          <a:lstStyle/>
          <a:p>
            <a:pPr defTabSz="1155700">
              <a:lnSpc>
                <a:spcPct val="90000"/>
              </a:lnSpc>
              <a:spcBef>
                <a:spcPct val="0"/>
              </a:spcBef>
              <a:spcAft>
                <a:spcPct val="35000"/>
              </a:spcAft>
            </a:pPr>
            <a:r>
              <a:rPr lang="zh-CN" altLang="en-US" sz="2400" dirty="0" smtClean="0">
                <a:solidFill>
                  <a:prstClr val="white"/>
                </a:solidFill>
              </a:rPr>
              <a:t>表征</a:t>
            </a:r>
            <a:endParaRPr lang="zh-CN" altLang="en-US" sz="2400" dirty="0">
              <a:solidFill>
                <a:prstClr val="white"/>
              </a:solidFill>
            </a:endParaRPr>
          </a:p>
        </p:txBody>
      </p:sp>
      <p:sp>
        <p:nvSpPr>
          <p:cNvPr id="40" name="任意多边形 39"/>
          <p:cNvSpPr/>
          <p:nvPr/>
        </p:nvSpPr>
        <p:spPr>
          <a:xfrm>
            <a:off x="2458071" y="4415697"/>
            <a:ext cx="8425830" cy="677550"/>
          </a:xfrm>
          <a:custGeom>
            <a:avLst/>
            <a:gdLst>
              <a:gd name="connsiteX0" fmla="*/ 0 w 10157902"/>
              <a:gd name="connsiteY0" fmla="*/ 112925 h 677550"/>
              <a:gd name="connsiteX1" fmla="*/ 112925 w 10157902"/>
              <a:gd name="connsiteY1" fmla="*/ 0 h 677550"/>
              <a:gd name="connsiteX2" fmla="*/ 10044977 w 10157902"/>
              <a:gd name="connsiteY2" fmla="*/ 0 h 677550"/>
              <a:gd name="connsiteX3" fmla="*/ 10157902 w 10157902"/>
              <a:gd name="connsiteY3" fmla="*/ 112925 h 677550"/>
              <a:gd name="connsiteX4" fmla="*/ 10157902 w 10157902"/>
              <a:gd name="connsiteY4" fmla="*/ 564625 h 677550"/>
              <a:gd name="connsiteX5" fmla="*/ 10044977 w 10157902"/>
              <a:gd name="connsiteY5" fmla="*/ 677550 h 677550"/>
              <a:gd name="connsiteX6" fmla="*/ 112925 w 10157902"/>
              <a:gd name="connsiteY6" fmla="*/ 677550 h 677550"/>
              <a:gd name="connsiteX7" fmla="*/ 0 w 10157902"/>
              <a:gd name="connsiteY7" fmla="*/ 564625 h 677550"/>
              <a:gd name="connsiteX8" fmla="*/ 0 w 10157902"/>
              <a:gd name="connsiteY8" fmla="*/ 112925 h 677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157902" h="677550">
                <a:moveTo>
                  <a:pt x="0" y="112925"/>
                </a:moveTo>
                <a:cubicBezTo>
                  <a:pt x="0" y="50558"/>
                  <a:pt x="50558" y="0"/>
                  <a:pt x="112925" y="0"/>
                </a:cubicBezTo>
                <a:lnTo>
                  <a:pt x="10044977" y="0"/>
                </a:lnTo>
                <a:cubicBezTo>
                  <a:pt x="10107344" y="0"/>
                  <a:pt x="10157902" y="50558"/>
                  <a:pt x="10157902" y="112925"/>
                </a:cubicBezTo>
                <a:lnTo>
                  <a:pt x="10157902" y="564625"/>
                </a:lnTo>
                <a:cubicBezTo>
                  <a:pt x="10157902" y="626992"/>
                  <a:pt x="10107344" y="677550"/>
                  <a:pt x="10044977" y="677550"/>
                </a:cubicBezTo>
                <a:lnTo>
                  <a:pt x="112925" y="677550"/>
                </a:lnTo>
                <a:cubicBezTo>
                  <a:pt x="50558" y="677550"/>
                  <a:pt x="0" y="626992"/>
                  <a:pt x="0" y="564625"/>
                </a:cubicBezTo>
                <a:lnTo>
                  <a:pt x="0" y="112925"/>
                </a:lnTo>
                <a:close/>
              </a:path>
            </a:pathLst>
          </a:custGeom>
          <a:solidFill>
            <a:schemeClr val="accent6"/>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70880" tIns="99115" rIns="99115" bIns="99115" numCol="1" spcCol="1270" anchor="ctr" anchorCtr="0">
            <a:noAutofit/>
          </a:bodyPr>
          <a:lstStyle/>
          <a:p>
            <a:pPr defTabSz="1155700">
              <a:lnSpc>
                <a:spcPct val="90000"/>
              </a:lnSpc>
              <a:spcBef>
                <a:spcPct val="0"/>
              </a:spcBef>
              <a:spcAft>
                <a:spcPct val="35000"/>
              </a:spcAft>
            </a:pPr>
            <a:r>
              <a:rPr lang="zh-CN" altLang="en-US" sz="2400" dirty="0">
                <a:solidFill>
                  <a:prstClr val="white"/>
                </a:solidFill>
              </a:rPr>
              <a:t>回收再利用</a:t>
            </a:r>
          </a:p>
        </p:txBody>
      </p:sp>
      <p:sp>
        <p:nvSpPr>
          <p:cNvPr id="21512" name="TextBox 12"/>
          <p:cNvSpPr>
            <a:spLocks noChangeArrowheads="1"/>
          </p:cNvSpPr>
          <p:nvPr/>
        </p:nvSpPr>
        <p:spPr bwMode="auto">
          <a:xfrm>
            <a:off x="581718" y="218252"/>
            <a:ext cx="1012649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lvl="0"/>
            <a:r>
              <a:rPr lang="en-US" altLang="zh-CN" sz="2600" b="1" dirty="0">
                <a:latin typeface="Times New Roman" panose="02020603050405020304" pitchFamily="18" charset="0"/>
                <a:ea typeface="微软雅黑" panose="020B0503020204020204" pitchFamily="34" charset="-122"/>
                <a:cs typeface="Times New Roman" panose="02020603050405020304" pitchFamily="18" charset="0"/>
              </a:rPr>
              <a:t>3.Mn</a:t>
            </a:r>
            <a:r>
              <a:rPr lang="en-US" altLang="zh-CN" sz="2600" b="1" baseline="-25000" dirty="0">
                <a:latin typeface="Times New Roman" panose="02020603050405020304" pitchFamily="18" charset="0"/>
                <a:ea typeface="微软雅黑" panose="020B0503020204020204" pitchFamily="34" charset="-122"/>
                <a:cs typeface="Times New Roman" panose="02020603050405020304" pitchFamily="18" charset="0"/>
              </a:rPr>
              <a:t>x</a:t>
            </a:r>
            <a:r>
              <a:rPr lang="en-US" altLang="zh-CN" sz="2600" b="1" dirty="0">
                <a:latin typeface="Times New Roman" panose="02020603050405020304" pitchFamily="18" charset="0"/>
                <a:ea typeface="微软雅黑" panose="020B0503020204020204" pitchFamily="34" charset="-122"/>
                <a:cs typeface="Times New Roman" panose="02020603050405020304" pitchFamily="18" charset="0"/>
              </a:rPr>
              <a:t>Zn</a:t>
            </a:r>
            <a:r>
              <a:rPr lang="en-US" altLang="zh-CN" sz="2600" b="1" baseline="-25000" dirty="0">
                <a:latin typeface="Times New Roman" panose="02020603050405020304" pitchFamily="18" charset="0"/>
                <a:ea typeface="微软雅黑" panose="020B0503020204020204" pitchFamily="34" charset="-122"/>
                <a:cs typeface="Times New Roman" panose="02020603050405020304" pitchFamily="18" charset="0"/>
              </a:rPr>
              <a:t>1-x</a:t>
            </a:r>
            <a:r>
              <a:rPr lang="en-US" altLang="zh-CN" sz="2600" b="1" dirty="0">
                <a:latin typeface="Times New Roman" panose="02020603050405020304" pitchFamily="18" charset="0"/>
                <a:ea typeface="微软雅黑" panose="020B0503020204020204" pitchFamily="34" charset="-122"/>
                <a:cs typeface="Times New Roman" panose="02020603050405020304" pitchFamily="18" charset="0"/>
              </a:rPr>
              <a:t>Fe</a:t>
            </a:r>
            <a:r>
              <a:rPr lang="en-US" altLang="zh-CN" sz="2600" b="1" baseline="-25000" dirty="0">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sz="2600" b="1" dirty="0">
                <a:latin typeface="Times New Roman" panose="02020603050405020304" pitchFamily="18" charset="0"/>
                <a:ea typeface="微软雅黑" panose="020B0503020204020204" pitchFamily="34" charset="-122"/>
                <a:cs typeface="Times New Roman" panose="02020603050405020304" pitchFamily="18" charset="0"/>
              </a:rPr>
              <a:t>O</a:t>
            </a:r>
            <a:r>
              <a:rPr lang="en-US" altLang="zh-CN" sz="2600" b="1" baseline="-25000" dirty="0">
                <a:latin typeface="Times New Roman" panose="02020603050405020304" pitchFamily="18" charset="0"/>
                <a:ea typeface="微软雅黑" panose="020B0503020204020204" pitchFamily="34" charset="-122"/>
                <a:cs typeface="Times New Roman" panose="02020603050405020304" pitchFamily="18" charset="0"/>
              </a:rPr>
              <a:t>4</a:t>
            </a:r>
            <a:r>
              <a:rPr lang="en-US" altLang="zh-CN" sz="2600" b="1" dirty="0">
                <a:latin typeface="Times New Roman" panose="02020603050405020304" pitchFamily="18" charset="0"/>
                <a:ea typeface="微软雅黑" panose="020B0503020204020204" pitchFamily="34" charset="-122"/>
                <a:cs typeface="Times New Roman" panose="02020603050405020304" pitchFamily="18" charset="0"/>
              </a:rPr>
              <a:t>/β-MnO</a:t>
            </a:r>
            <a:r>
              <a:rPr lang="en-US" altLang="zh-CN" sz="2600" b="1" baseline="-25000" dirty="0">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sz="2600" b="1" dirty="0">
                <a:latin typeface="Times New Roman" panose="02020603050405020304" pitchFamily="18" charset="0"/>
                <a:ea typeface="微软雅黑" panose="020B0503020204020204" pitchFamily="34" charset="-122"/>
                <a:cs typeface="Times New Roman" panose="02020603050405020304" pitchFamily="18" charset="0"/>
              </a:rPr>
              <a:t>/β-Bi</a:t>
            </a:r>
            <a:r>
              <a:rPr lang="en-US" altLang="zh-CN" sz="2600" b="1" baseline="-25000" dirty="0">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sz="2600" b="1" dirty="0">
                <a:latin typeface="Times New Roman" panose="02020603050405020304" pitchFamily="18" charset="0"/>
                <a:ea typeface="微软雅黑" panose="020B0503020204020204" pitchFamily="34" charset="-122"/>
                <a:cs typeface="Times New Roman" panose="02020603050405020304" pitchFamily="18" charset="0"/>
              </a:rPr>
              <a:t>O</a:t>
            </a:r>
            <a:r>
              <a:rPr lang="en-US" altLang="zh-CN" sz="2600" b="1" baseline="-25000" dirty="0">
                <a:latin typeface="Times New Roman" panose="02020603050405020304" pitchFamily="18" charset="0"/>
                <a:ea typeface="微软雅黑" panose="020B0503020204020204" pitchFamily="34" charset="-122"/>
                <a:cs typeface="Times New Roman" panose="02020603050405020304" pitchFamily="18" charset="0"/>
              </a:rPr>
              <a:t>3</a:t>
            </a:r>
            <a:r>
              <a:rPr lang="zh-CN" altLang="zh-CN" sz="2600" b="1" dirty="0">
                <a:latin typeface="微软雅黑" panose="020B0503020204020204" pitchFamily="34" charset="-122"/>
                <a:ea typeface="微软雅黑" panose="020B0503020204020204" pitchFamily="34" charset="-122"/>
              </a:rPr>
              <a:t>复合磁性光催化剂制备及特性表征</a:t>
            </a:r>
          </a:p>
        </p:txBody>
      </p:sp>
      <p:grpSp>
        <p:nvGrpSpPr>
          <p:cNvPr id="138" name="Group 35"/>
          <p:cNvGrpSpPr>
            <a:grpSpLocks/>
          </p:cNvGrpSpPr>
          <p:nvPr/>
        </p:nvGrpSpPr>
        <p:grpSpPr bwMode="auto">
          <a:xfrm flipV="1">
            <a:off x="685799" y="749508"/>
            <a:ext cx="10944000" cy="108000"/>
            <a:chOff x="0" y="720"/>
            <a:chExt cx="4380" cy="11"/>
          </a:xfrm>
        </p:grpSpPr>
        <p:sp>
          <p:nvSpPr>
            <p:cNvPr id="139" name="Line 31"/>
            <p:cNvSpPr>
              <a:spLocks noChangeShapeType="1"/>
            </p:cNvSpPr>
            <p:nvPr userDrawn="1"/>
          </p:nvSpPr>
          <p:spPr bwMode="auto">
            <a:xfrm flipH="1">
              <a:off x="0" y="720"/>
              <a:ext cx="438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prstClr val="black"/>
                </a:solidFill>
              </a:endParaRPr>
            </a:p>
          </p:txBody>
        </p:sp>
        <p:sp>
          <p:nvSpPr>
            <p:cNvPr id="140" name="Line 34"/>
            <p:cNvSpPr>
              <a:spLocks noChangeShapeType="1"/>
            </p:cNvSpPr>
            <p:nvPr userDrawn="1"/>
          </p:nvSpPr>
          <p:spPr bwMode="auto">
            <a:xfrm>
              <a:off x="3328" y="731"/>
              <a:ext cx="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prstClr val="black"/>
                </a:solidFill>
              </a:endParaRPr>
            </a:p>
          </p:txBody>
        </p:sp>
      </p:grpSp>
      <p:sp>
        <p:nvSpPr>
          <p:cNvPr id="18" name="任意多边形 17"/>
          <p:cNvSpPr/>
          <p:nvPr/>
        </p:nvSpPr>
        <p:spPr>
          <a:xfrm>
            <a:off x="2476968" y="5220275"/>
            <a:ext cx="8425830" cy="677550"/>
          </a:xfrm>
          <a:custGeom>
            <a:avLst/>
            <a:gdLst>
              <a:gd name="connsiteX0" fmla="*/ 0 w 10157902"/>
              <a:gd name="connsiteY0" fmla="*/ 112925 h 677550"/>
              <a:gd name="connsiteX1" fmla="*/ 112925 w 10157902"/>
              <a:gd name="connsiteY1" fmla="*/ 0 h 677550"/>
              <a:gd name="connsiteX2" fmla="*/ 10044977 w 10157902"/>
              <a:gd name="connsiteY2" fmla="*/ 0 h 677550"/>
              <a:gd name="connsiteX3" fmla="*/ 10157902 w 10157902"/>
              <a:gd name="connsiteY3" fmla="*/ 112925 h 677550"/>
              <a:gd name="connsiteX4" fmla="*/ 10157902 w 10157902"/>
              <a:gd name="connsiteY4" fmla="*/ 564625 h 677550"/>
              <a:gd name="connsiteX5" fmla="*/ 10044977 w 10157902"/>
              <a:gd name="connsiteY5" fmla="*/ 677550 h 677550"/>
              <a:gd name="connsiteX6" fmla="*/ 112925 w 10157902"/>
              <a:gd name="connsiteY6" fmla="*/ 677550 h 677550"/>
              <a:gd name="connsiteX7" fmla="*/ 0 w 10157902"/>
              <a:gd name="connsiteY7" fmla="*/ 564625 h 677550"/>
              <a:gd name="connsiteX8" fmla="*/ 0 w 10157902"/>
              <a:gd name="connsiteY8" fmla="*/ 112925 h 677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157902" h="677550">
                <a:moveTo>
                  <a:pt x="0" y="112925"/>
                </a:moveTo>
                <a:cubicBezTo>
                  <a:pt x="0" y="50558"/>
                  <a:pt x="50558" y="0"/>
                  <a:pt x="112925" y="0"/>
                </a:cubicBezTo>
                <a:lnTo>
                  <a:pt x="10044977" y="0"/>
                </a:lnTo>
                <a:cubicBezTo>
                  <a:pt x="10107344" y="0"/>
                  <a:pt x="10157902" y="50558"/>
                  <a:pt x="10157902" y="112925"/>
                </a:cubicBezTo>
                <a:lnTo>
                  <a:pt x="10157902" y="564625"/>
                </a:lnTo>
                <a:cubicBezTo>
                  <a:pt x="10157902" y="626992"/>
                  <a:pt x="10107344" y="677550"/>
                  <a:pt x="10044977" y="677550"/>
                </a:cubicBezTo>
                <a:lnTo>
                  <a:pt x="112925" y="677550"/>
                </a:lnTo>
                <a:cubicBezTo>
                  <a:pt x="50558" y="677550"/>
                  <a:pt x="0" y="626992"/>
                  <a:pt x="0" y="564625"/>
                </a:cubicBezTo>
                <a:lnTo>
                  <a:pt x="0" y="112925"/>
                </a:lnTo>
                <a:close/>
              </a:path>
            </a:pathLst>
          </a:custGeom>
          <a:solidFill>
            <a:schemeClr val="accent6"/>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70880" tIns="99115" rIns="99115" bIns="99115" numCol="1" spcCol="1270" anchor="ctr" anchorCtr="0">
            <a:noAutofit/>
          </a:bodyPr>
          <a:lstStyle/>
          <a:p>
            <a:pPr lvl="0" defTabSz="1155700">
              <a:lnSpc>
                <a:spcPct val="90000"/>
              </a:lnSpc>
              <a:spcBef>
                <a:spcPct val="0"/>
              </a:spcBef>
              <a:spcAft>
                <a:spcPct val="35000"/>
              </a:spcAft>
            </a:pPr>
            <a:r>
              <a:rPr lang="zh-CN" altLang="en-US" sz="2400" dirty="0" smtClean="0">
                <a:solidFill>
                  <a:schemeClr val="bg1"/>
                </a:solidFill>
              </a:rPr>
              <a:t>机理分析</a:t>
            </a:r>
            <a:endParaRPr lang="zh-CN" altLang="en-US" sz="2400" dirty="0">
              <a:solidFill>
                <a:schemeClr val="bg1"/>
              </a:solidFill>
            </a:endParaRPr>
          </a:p>
        </p:txBody>
      </p:sp>
      <p:cxnSp>
        <p:nvCxnSpPr>
          <p:cNvPr id="19" name="直接连接符 18"/>
          <p:cNvCxnSpPr/>
          <p:nvPr/>
        </p:nvCxnSpPr>
        <p:spPr>
          <a:xfrm>
            <a:off x="1189012" y="5559050"/>
            <a:ext cx="1287956"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
        <p:nvSpPr>
          <p:cNvPr id="2" name="页脚占位符 1"/>
          <p:cNvSpPr>
            <a:spLocks noGrp="1"/>
          </p:cNvSpPr>
          <p:nvPr>
            <p:ph type="ftr" sz="quarter" idx="11"/>
          </p:nvPr>
        </p:nvSpPr>
        <p:spPr/>
        <p:txBody>
          <a:bodyPr/>
          <a:lstStyle/>
          <a:p>
            <a:pPr>
              <a:defRPr/>
            </a:pPr>
            <a:r>
              <a:rPr lang="en-US" altLang="zh-CN" dirty="0" smtClean="0"/>
              <a:t>18</a:t>
            </a:r>
            <a:endParaRPr lang="zh-CN" altLang="en-US" dirty="0"/>
          </a:p>
        </p:txBody>
      </p:sp>
    </p:spTree>
    <p:extLst>
      <p:ext uri="{BB962C8B-B14F-4D97-AF65-F5344CB8AC3E}">
        <p14:creationId xmlns:p14="http://schemas.microsoft.com/office/powerpoint/2010/main" val="320131373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nodeType="afterEffect">
                                  <p:stCondLst>
                                    <p:cond delay="0"/>
                                  </p:stCondLst>
                                  <p:childTnLst>
                                    <p:animMotion origin="layout" path="M 1.04167E-6 1.11111E-6 L -0.03737 -0.14815 " pathEditMode="relative" rAng="0" ptsTypes="AA">
                                      <p:cBhvr>
                                        <p:cTn id="6" dur="1000" fill="hold"/>
                                        <p:tgtEl>
                                          <p:spTgt spid="16"/>
                                        </p:tgtEl>
                                        <p:attrNameLst>
                                          <p:attrName>ppt_x</p:attrName>
                                          <p:attrName>ppt_y</p:attrName>
                                        </p:attrNameLst>
                                      </p:cBhvr>
                                      <p:rCtr x="-1875" y="-7407"/>
                                    </p:animMotion>
                                  </p:childTnLst>
                                </p:cTn>
                              </p:par>
                            </p:childTnLst>
                          </p:cTn>
                        </p:par>
                        <p:par>
                          <p:cTn id="7" fill="hold">
                            <p:stCondLst>
                              <p:cond delay="1000"/>
                            </p:stCondLst>
                            <p:childTnLst>
                              <p:par>
                                <p:cTn id="8" presetID="22" presetClass="entr" presetSubtype="1" fill="hold" nodeType="afterEffect">
                                  <p:stCondLst>
                                    <p:cond delay="100"/>
                                  </p:stCondLst>
                                  <p:childTnLst>
                                    <p:set>
                                      <p:cBhvr>
                                        <p:cTn id="9" dur="1" fill="hold">
                                          <p:stCondLst>
                                            <p:cond delay="0"/>
                                          </p:stCondLst>
                                        </p:cTn>
                                        <p:tgtEl>
                                          <p:spTgt spid="31"/>
                                        </p:tgtEl>
                                        <p:attrNameLst>
                                          <p:attrName>style.visibility</p:attrName>
                                        </p:attrNameLst>
                                      </p:cBhvr>
                                      <p:to>
                                        <p:strVal val="visible"/>
                                      </p:to>
                                    </p:set>
                                    <p:animEffect transition="in" filter="wipe(up)">
                                      <p:cBhvr>
                                        <p:cTn id="10" dur="2500"/>
                                        <p:tgtEl>
                                          <p:spTgt spid="31"/>
                                        </p:tgtEl>
                                      </p:cBhvr>
                                    </p:animEffect>
                                  </p:childTnLst>
                                </p:cTn>
                              </p:par>
                              <p:par>
                                <p:cTn id="11" presetID="2" presetClass="entr" presetSubtype="2" fill="hold" nodeType="withEffect">
                                  <p:stCondLst>
                                    <p:cond delay="0"/>
                                  </p:stCondLst>
                                  <p:childTnLst>
                                    <p:set>
                                      <p:cBhvr>
                                        <p:cTn id="12" dur="1" fill="hold">
                                          <p:stCondLst>
                                            <p:cond delay="0"/>
                                          </p:stCondLst>
                                        </p:cTn>
                                        <p:tgtEl>
                                          <p:spTgt spid="32"/>
                                        </p:tgtEl>
                                        <p:attrNameLst>
                                          <p:attrName>style.visibility</p:attrName>
                                        </p:attrNameLst>
                                      </p:cBhvr>
                                      <p:to>
                                        <p:strVal val="visible"/>
                                      </p:to>
                                    </p:set>
                                    <p:anim calcmode="lin" valueType="num">
                                      <p:cBhvr additive="base">
                                        <p:cTn id="13" dur="500" fill="hold"/>
                                        <p:tgtEl>
                                          <p:spTgt spid="32"/>
                                        </p:tgtEl>
                                        <p:attrNameLst>
                                          <p:attrName>ppt_x</p:attrName>
                                        </p:attrNameLst>
                                      </p:cBhvr>
                                      <p:tavLst>
                                        <p:tav tm="0">
                                          <p:val>
                                            <p:strVal val="1+#ppt_w/2"/>
                                          </p:val>
                                        </p:tav>
                                        <p:tav tm="100000">
                                          <p:val>
                                            <p:strVal val="#ppt_x"/>
                                          </p:val>
                                        </p:tav>
                                      </p:tavLst>
                                    </p:anim>
                                    <p:anim calcmode="lin" valueType="num">
                                      <p:cBhvr additive="base">
                                        <p:cTn id="14" dur="500" fill="hold"/>
                                        <p:tgtEl>
                                          <p:spTgt spid="32"/>
                                        </p:tgtEl>
                                        <p:attrNameLst>
                                          <p:attrName>ppt_y</p:attrName>
                                        </p:attrNameLst>
                                      </p:cBhvr>
                                      <p:tavLst>
                                        <p:tav tm="0">
                                          <p:val>
                                            <p:strVal val="#ppt_y"/>
                                          </p:val>
                                        </p:tav>
                                        <p:tav tm="100000">
                                          <p:val>
                                            <p:strVal val="#ppt_y"/>
                                          </p:val>
                                        </p:tav>
                                      </p:tavLst>
                                    </p:anim>
                                  </p:childTnLst>
                                </p:cTn>
                              </p:par>
                              <p:par>
                                <p:cTn id="15" presetID="2" presetClass="entr" presetSubtype="2" fill="hold" grpId="0" nodeType="withEffect">
                                  <p:stCondLst>
                                    <p:cond delay="0"/>
                                  </p:stCondLst>
                                  <p:childTnLst>
                                    <p:set>
                                      <p:cBhvr>
                                        <p:cTn id="16" dur="1" fill="hold">
                                          <p:stCondLst>
                                            <p:cond delay="0"/>
                                          </p:stCondLst>
                                        </p:cTn>
                                        <p:tgtEl>
                                          <p:spTgt spid="37"/>
                                        </p:tgtEl>
                                        <p:attrNameLst>
                                          <p:attrName>style.visibility</p:attrName>
                                        </p:attrNameLst>
                                      </p:cBhvr>
                                      <p:to>
                                        <p:strVal val="visible"/>
                                      </p:to>
                                    </p:set>
                                    <p:anim calcmode="lin" valueType="num">
                                      <p:cBhvr additive="base">
                                        <p:cTn id="17" dur="500" fill="hold"/>
                                        <p:tgtEl>
                                          <p:spTgt spid="37"/>
                                        </p:tgtEl>
                                        <p:attrNameLst>
                                          <p:attrName>ppt_x</p:attrName>
                                        </p:attrNameLst>
                                      </p:cBhvr>
                                      <p:tavLst>
                                        <p:tav tm="0">
                                          <p:val>
                                            <p:strVal val="1+#ppt_w/2"/>
                                          </p:val>
                                        </p:tav>
                                        <p:tav tm="100000">
                                          <p:val>
                                            <p:strVal val="#ppt_x"/>
                                          </p:val>
                                        </p:tav>
                                      </p:tavLst>
                                    </p:anim>
                                    <p:anim calcmode="lin" valueType="num">
                                      <p:cBhvr additive="base">
                                        <p:cTn id="18" dur="500" fill="hold"/>
                                        <p:tgtEl>
                                          <p:spTgt spid="37"/>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500"/>
                                  </p:stCondLst>
                                  <p:childTnLst>
                                    <p:set>
                                      <p:cBhvr>
                                        <p:cTn id="20" dur="1" fill="hold">
                                          <p:stCondLst>
                                            <p:cond delay="0"/>
                                          </p:stCondLst>
                                        </p:cTn>
                                        <p:tgtEl>
                                          <p:spTgt spid="38"/>
                                        </p:tgtEl>
                                        <p:attrNameLst>
                                          <p:attrName>style.visibility</p:attrName>
                                        </p:attrNameLst>
                                      </p:cBhvr>
                                      <p:to>
                                        <p:strVal val="visible"/>
                                      </p:to>
                                    </p:set>
                                    <p:anim calcmode="lin" valueType="num">
                                      <p:cBhvr additive="base">
                                        <p:cTn id="21" dur="500" fill="hold"/>
                                        <p:tgtEl>
                                          <p:spTgt spid="38"/>
                                        </p:tgtEl>
                                        <p:attrNameLst>
                                          <p:attrName>ppt_x</p:attrName>
                                        </p:attrNameLst>
                                      </p:cBhvr>
                                      <p:tavLst>
                                        <p:tav tm="0">
                                          <p:val>
                                            <p:strVal val="1+#ppt_w/2"/>
                                          </p:val>
                                        </p:tav>
                                        <p:tav tm="100000">
                                          <p:val>
                                            <p:strVal val="#ppt_x"/>
                                          </p:val>
                                        </p:tav>
                                      </p:tavLst>
                                    </p:anim>
                                    <p:anim calcmode="lin" valueType="num">
                                      <p:cBhvr additive="base">
                                        <p:cTn id="22" dur="500" fill="hold"/>
                                        <p:tgtEl>
                                          <p:spTgt spid="38"/>
                                        </p:tgtEl>
                                        <p:attrNameLst>
                                          <p:attrName>ppt_y</p:attrName>
                                        </p:attrNameLst>
                                      </p:cBhvr>
                                      <p:tavLst>
                                        <p:tav tm="0">
                                          <p:val>
                                            <p:strVal val="#ppt_y"/>
                                          </p:val>
                                        </p:tav>
                                        <p:tav tm="100000">
                                          <p:val>
                                            <p:strVal val="#ppt_y"/>
                                          </p:val>
                                        </p:tav>
                                      </p:tavLst>
                                    </p:anim>
                                  </p:childTnLst>
                                </p:cTn>
                              </p:par>
                              <p:par>
                                <p:cTn id="23" presetID="2" presetClass="entr" presetSubtype="2" fill="hold" nodeType="withEffect">
                                  <p:stCondLst>
                                    <p:cond delay="500"/>
                                  </p:stCondLst>
                                  <p:childTnLst>
                                    <p:set>
                                      <p:cBhvr>
                                        <p:cTn id="24" dur="1" fill="hold">
                                          <p:stCondLst>
                                            <p:cond delay="0"/>
                                          </p:stCondLst>
                                        </p:cTn>
                                        <p:tgtEl>
                                          <p:spTgt spid="33"/>
                                        </p:tgtEl>
                                        <p:attrNameLst>
                                          <p:attrName>style.visibility</p:attrName>
                                        </p:attrNameLst>
                                      </p:cBhvr>
                                      <p:to>
                                        <p:strVal val="visible"/>
                                      </p:to>
                                    </p:set>
                                    <p:anim calcmode="lin" valueType="num">
                                      <p:cBhvr additive="base">
                                        <p:cTn id="25" dur="500" fill="hold"/>
                                        <p:tgtEl>
                                          <p:spTgt spid="33"/>
                                        </p:tgtEl>
                                        <p:attrNameLst>
                                          <p:attrName>ppt_x</p:attrName>
                                        </p:attrNameLst>
                                      </p:cBhvr>
                                      <p:tavLst>
                                        <p:tav tm="0">
                                          <p:val>
                                            <p:strVal val="1+#ppt_w/2"/>
                                          </p:val>
                                        </p:tav>
                                        <p:tav tm="100000">
                                          <p:val>
                                            <p:strVal val="#ppt_x"/>
                                          </p:val>
                                        </p:tav>
                                      </p:tavLst>
                                    </p:anim>
                                    <p:anim calcmode="lin" valueType="num">
                                      <p:cBhvr additive="base">
                                        <p:cTn id="26" dur="500" fill="hold"/>
                                        <p:tgtEl>
                                          <p:spTgt spid="33"/>
                                        </p:tgtEl>
                                        <p:attrNameLst>
                                          <p:attrName>ppt_y</p:attrName>
                                        </p:attrNameLst>
                                      </p:cBhvr>
                                      <p:tavLst>
                                        <p:tav tm="0">
                                          <p:val>
                                            <p:strVal val="#ppt_y"/>
                                          </p:val>
                                        </p:tav>
                                        <p:tav tm="100000">
                                          <p:val>
                                            <p:strVal val="#ppt_y"/>
                                          </p:val>
                                        </p:tav>
                                      </p:tavLst>
                                    </p:anim>
                                  </p:childTnLst>
                                </p:cTn>
                              </p:par>
                              <p:par>
                                <p:cTn id="27" presetID="2" presetClass="entr" presetSubtype="2" fill="hold" grpId="0" nodeType="withEffect">
                                  <p:stCondLst>
                                    <p:cond delay="1000"/>
                                  </p:stCondLst>
                                  <p:childTnLst>
                                    <p:set>
                                      <p:cBhvr>
                                        <p:cTn id="28" dur="1" fill="hold">
                                          <p:stCondLst>
                                            <p:cond delay="0"/>
                                          </p:stCondLst>
                                        </p:cTn>
                                        <p:tgtEl>
                                          <p:spTgt spid="39"/>
                                        </p:tgtEl>
                                        <p:attrNameLst>
                                          <p:attrName>style.visibility</p:attrName>
                                        </p:attrNameLst>
                                      </p:cBhvr>
                                      <p:to>
                                        <p:strVal val="visible"/>
                                      </p:to>
                                    </p:set>
                                    <p:anim calcmode="lin" valueType="num">
                                      <p:cBhvr additive="base">
                                        <p:cTn id="29" dur="500" fill="hold"/>
                                        <p:tgtEl>
                                          <p:spTgt spid="39"/>
                                        </p:tgtEl>
                                        <p:attrNameLst>
                                          <p:attrName>ppt_x</p:attrName>
                                        </p:attrNameLst>
                                      </p:cBhvr>
                                      <p:tavLst>
                                        <p:tav tm="0">
                                          <p:val>
                                            <p:strVal val="1+#ppt_w/2"/>
                                          </p:val>
                                        </p:tav>
                                        <p:tav tm="100000">
                                          <p:val>
                                            <p:strVal val="#ppt_x"/>
                                          </p:val>
                                        </p:tav>
                                      </p:tavLst>
                                    </p:anim>
                                    <p:anim calcmode="lin" valueType="num">
                                      <p:cBhvr additive="base">
                                        <p:cTn id="30" dur="500" fill="hold"/>
                                        <p:tgtEl>
                                          <p:spTgt spid="39"/>
                                        </p:tgtEl>
                                        <p:attrNameLst>
                                          <p:attrName>ppt_y</p:attrName>
                                        </p:attrNameLst>
                                      </p:cBhvr>
                                      <p:tavLst>
                                        <p:tav tm="0">
                                          <p:val>
                                            <p:strVal val="#ppt_y"/>
                                          </p:val>
                                        </p:tav>
                                        <p:tav tm="100000">
                                          <p:val>
                                            <p:strVal val="#ppt_y"/>
                                          </p:val>
                                        </p:tav>
                                      </p:tavLst>
                                    </p:anim>
                                  </p:childTnLst>
                                </p:cTn>
                              </p:par>
                              <p:par>
                                <p:cTn id="31" presetID="2" presetClass="entr" presetSubtype="2" fill="hold" nodeType="withEffect">
                                  <p:stCondLst>
                                    <p:cond delay="1000"/>
                                  </p:stCondLst>
                                  <p:childTnLst>
                                    <p:set>
                                      <p:cBhvr>
                                        <p:cTn id="32" dur="1" fill="hold">
                                          <p:stCondLst>
                                            <p:cond delay="0"/>
                                          </p:stCondLst>
                                        </p:cTn>
                                        <p:tgtEl>
                                          <p:spTgt spid="34"/>
                                        </p:tgtEl>
                                        <p:attrNameLst>
                                          <p:attrName>style.visibility</p:attrName>
                                        </p:attrNameLst>
                                      </p:cBhvr>
                                      <p:to>
                                        <p:strVal val="visible"/>
                                      </p:to>
                                    </p:set>
                                    <p:anim calcmode="lin" valueType="num">
                                      <p:cBhvr additive="base">
                                        <p:cTn id="33" dur="500" fill="hold"/>
                                        <p:tgtEl>
                                          <p:spTgt spid="34"/>
                                        </p:tgtEl>
                                        <p:attrNameLst>
                                          <p:attrName>ppt_x</p:attrName>
                                        </p:attrNameLst>
                                      </p:cBhvr>
                                      <p:tavLst>
                                        <p:tav tm="0">
                                          <p:val>
                                            <p:strVal val="1+#ppt_w/2"/>
                                          </p:val>
                                        </p:tav>
                                        <p:tav tm="100000">
                                          <p:val>
                                            <p:strVal val="#ppt_x"/>
                                          </p:val>
                                        </p:tav>
                                      </p:tavLst>
                                    </p:anim>
                                    <p:anim calcmode="lin" valueType="num">
                                      <p:cBhvr additive="base">
                                        <p:cTn id="34" dur="500" fill="hold"/>
                                        <p:tgtEl>
                                          <p:spTgt spid="34"/>
                                        </p:tgtEl>
                                        <p:attrNameLst>
                                          <p:attrName>ppt_y</p:attrName>
                                        </p:attrNameLst>
                                      </p:cBhvr>
                                      <p:tavLst>
                                        <p:tav tm="0">
                                          <p:val>
                                            <p:strVal val="#ppt_y"/>
                                          </p:val>
                                        </p:tav>
                                        <p:tav tm="100000">
                                          <p:val>
                                            <p:strVal val="#ppt_y"/>
                                          </p:val>
                                        </p:tav>
                                      </p:tavLst>
                                    </p:anim>
                                  </p:childTnLst>
                                </p:cTn>
                              </p:par>
                              <p:par>
                                <p:cTn id="35" presetID="2" presetClass="entr" presetSubtype="2" fill="hold" grpId="0" nodeType="withEffect">
                                  <p:stCondLst>
                                    <p:cond delay="1500"/>
                                  </p:stCondLst>
                                  <p:childTnLst>
                                    <p:set>
                                      <p:cBhvr>
                                        <p:cTn id="36" dur="1" fill="hold">
                                          <p:stCondLst>
                                            <p:cond delay="0"/>
                                          </p:stCondLst>
                                        </p:cTn>
                                        <p:tgtEl>
                                          <p:spTgt spid="40"/>
                                        </p:tgtEl>
                                        <p:attrNameLst>
                                          <p:attrName>style.visibility</p:attrName>
                                        </p:attrNameLst>
                                      </p:cBhvr>
                                      <p:to>
                                        <p:strVal val="visible"/>
                                      </p:to>
                                    </p:set>
                                    <p:anim calcmode="lin" valueType="num">
                                      <p:cBhvr additive="base">
                                        <p:cTn id="37" dur="500" fill="hold"/>
                                        <p:tgtEl>
                                          <p:spTgt spid="40"/>
                                        </p:tgtEl>
                                        <p:attrNameLst>
                                          <p:attrName>ppt_x</p:attrName>
                                        </p:attrNameLst>
                                      </p:cBhvr>
                                      <p:tavLst>
                                        <p:tav tm="0">
                                          <p:val>
                                            <p:strVal val="1+#ppt_w/2"/>
                                          </p:val>
                                        </p:tav>
                                        <p:tav tm="100000">
                                          <p:val>
                                            <p:strVal val="#ppt_x"/>
                                          </p:val>
                                        </p:tav>
                                      </p:tavLst>
                                    </p:anim>
                                    <p:anim calcmode="lin" valueType="num">
                                      <p:cBhvr additive="base">
                                        <p:cTn id="38" dur="500" fill="hold"/>
                                        <p:tgtEl>
                                          <p:spTgt spid="40"/>
                                        </p:tgtEl>
                                        <p:attrNameLst>
                                          <p:attrName>ppt_y</p:attrName>
                                        </p:attrNameLst>
                                      </p:cBhvr>
                                      <p:tavLst>
                                        <p:tav tm="0">
                                          <p:val>
                                            <p:strVal val="#ppt_y"/>
                                          </p:val>
                                        </p:tav>
                                        <p:tav tm="100000">
                                          <p:val>
                                            <p:strVal val="#ppt_y"/>
                                          </p:val>
                                        </p:tav>
                                      </p:tavLst>
                                    </p:anim>
                                  </p:childTnLst>
                                </p:cTn>
                              </p:par>
                              <p:par>
                                <p:cTn id="39" presetID="2" presetClass="entr" presetSubtype="2" fill="hold" nodeType="withEffect">
                                  <p:stCondLst>
                                    <p:cond delay="1500"/>
                                  </p:stCondLst>
                                  <p:childTnLst>
                                    <p:set>
                                      <p:cBhvr>
                                        <p:cTn id="40" dur="1" fill="hold">
                                          <p:stCondLst>
                                            <p:cond delay="0"/>
                                          </p:stCondLst>
                                        </p:cTn>
                                        <p:tgtEl>
                                          <p:spTgt spid="35"/>
                                        </p:tgtEl>
                                        <p:attrNameLst>
                                          <p:attrName>style.visibility</p:attrName>
                                        </p:attrNameLst>
                                      </p:cBhvr>
                                      <p:to>
                                        <p:strVal val="visible"/>
                                      </p:to>
                                    </p:set>
                                    <p:anim calcmode="lin" valueType="num">
                                      <p:cBhvr additive="base">
                                        <p:cTn id="41" dur="500" fill="hold"/>
                                        <p:tgtEl>
                                          <p:spTgt spid="35"/>
                                        </p:tgtEl>
                                        <p:attrNameLst>
                                          <p:attrName>ppt_x</p:attrName>
                                        </p:attrNameLst>
                                      </p:cBhvr>
                                      <p:tavLst>
                                        <p:tav tm="0">
                                          <p:val>
                                            <p:strVal val="1+#ppt_w/2"/>
                                          </p:val>
                                        </p:tav>
                                        <p:tav tm="100000">
                                          <p:val>
                                            <p:strVal val="#ppt_x"/>
                                          </p:val>
                                        </p:tav>
                                      </p:tavLst>
                                    </p:anim>
                                    <p:anim calcmode="lin" valueType="num">
                                      <p:cBhvr additive="base">
                                        <p:cTn id="42" dur="500" fill="hold"/>
                                        <p:tgtEl>
                                          <p:spTgt spid="35"/>
                                        </p:tgtEl>
                                        <p:attrNameLst>
                                          <p:attrName>ppt_y</p:attrName>
                                        </p:attrNameLst>
                                      </p:cBhvr>
                                      <p:tavLst>
                                        <p:tav tm="0">
                                          <p:val>
                                            <p:strVal val="#ppt_y"/>
                                          </p:val>
                                        </p:tav>
                                        <p:tav tm="100000">
                                          <p:val>
                                            <p:strVal val="#ppt_y"/>
                                          </p:val>
                                        </p:tav>
                                      </p:tavLst>
                                    </p:anim>
                                  </p:childTnLst>
                                </p:cTn>
                              </p:par>
                            </p:childTnLst>
                          </p:cTn>
                        </p:par>
                        <p:par>
                          <p:cTn id="43" fill="hold">
                            <p:stCondLst>
                              <p:cond delay="3600"/>
                            </p:stCondLst>
                            <p:childTnLst>
                              <p:par>
                                <p:cTn id="44" presetID="2" presetClass="entr" presetSubtype="4" fill="hold" grpId="0" nodeType="afterEffect">
                                  <p:stCondLst>
                                    <p:cond delay="0"/>
                                  </p:stCondLst>
                                  <p:childTnLst>
                                    <p:set>
                                      <p:cBhvr>
                                        <p:cTn id="45" dur="1" fill="hold">
                                          <p:stCondLst>
                                            <p:cond delay="0"/>
                                          </p:stCondLst>
                                        </p:cTn>
                                        <p:tgtEl>
                                          <p:spTgt spid="18"/>
                                        </p:tgtEl>
                                        <p:attrNameLst>
                                          <p:attrName>style.visibility</p:attrName>
                                        </p:attrNameLst>
                                      </p:cBhvr>
                                      <p:to>
                                        <p:strVal val="visible"/>
                                      </p:to>
                                    </p:set>
                                    <p:anim calcmode="lin" valueType="num">
                                      <p:cBhvr additive="base">
                                        <p:cTn id="46" dur="500" fill="hold"/>
                                        <p:tgtEl>
                                          <p:spTgt spid="18"/>
                                        </p:tgtEl>
                                        <p:attrNameLst>
                                          <p:attrName>ppt_x</p:attrName>
                                        </p:attrNameLst>
                                      </p:cBhvr>
                                      <p:tavLst>
                                        <p:tav tm="0">
                                          <p:val>
                                            <p:strVal val="#ppt_x"/>
                                          </p:val>
                                        </p:tav>
                                        <p:tav tm="100000">
                                          <p:val>
                                            <p:strVal val="#ppt_x"/>
                                          </p:val>
                                        </p:tav>
                                      </p:tavLst>
                                    </p:anim>
                                    <p:anim calcmode="lin" valueType="num">
                                      <p:cBhvr additive="base">
                                        <p:cTn id="47" dur="500" fill="hold"/>
                                        <p:tgtEl>
                                          <p:spTgt spid="18"/>
                                        </p:tgtEl>
                                        <p:attrNameLst>
                                          <p:attrName>ppt_y</p:attrName>
                                        </p:attrNameLst>
                                      </p:cBhvr>
                                      <p:tavLst>
                                        <p:tav tm="0">
                                          <p:val>
                                            <p:strVal val="1+#ppt_h/2"/>
                                          </p:val>
                                        </p:tav>
                                        <p:tav tm="100000">
                                          <p:val>
                                            <p:strVal val="#ppt_y"/>
                                          </p:val>
                                        </p:tav>
                                      </p:tavLst>
                                    </p:anim>
                                  </p:childTnLst>
                                </p:cTn>
                              </p:par>
                              <p:par>
                                <p:cTn id="48" presetID="2" presetClass="entr" presetSubtype="4" fill="hold" nodeType="withEffect">
                                  <p:stCondLst>
                                    <p:cond delay="0"/>
                                  </p:stCondLst>
                                  <p:childTnLst>
                                    <p:set>
                                      <p:cBhvr>
                                        <p:cTn id="49" dur="1" fill="hold">
                                          <p:stCondLst>
                                            <p:cond delay="0"/>
                                          </p:stCondLst>
                                        </p:cTn>
                                        <p:tgtEl>
                                          <p:spTgt spid="19"/>
                                        </p:tgtEl>
                                        <p:attrNameLst>
                                          <p:attrName>style.visibility</p:attrName>
                                        </p:attrNameLst>
                                      </p:cBhvr>
                                      <p:to>
                                        <p:strVal val="visible"/>
                                      </p:to>
                                    </p:set>
                                    <p:anim calcmode="lin" valueType="num">
                                      <p:cBhvr additive="base">
                                        <p:cTn id="50" dur="500" fill="hold"/>
                                        <p:tgtEl>
                                          <p:spTgt spid="19"/>
                                        </p:tgtEl>
                                        <p:attrNameLst>
                                          <p:attrName>ppt_x</p:attrName>
                                        </p:attrNameLst>
                                      </p:cBhvr>
                                      <p:tavLst>
                                        <p:tav tm="0">
                                          <p:val>
                                            <p:strVal val="#ppt_x"/>
                                          </p:val>
                                        </p:tav>
                                        <p:tav tm="100000">
                                          <p:val>
                                            <p:strVal val="#ppt_x"/>
                                          </p:val>
                                        </p:tav>
                                      </p:tavLst>
                                    </p:anim>
                                    <p:anim calcmode="lin" valueType="num">
                                      <p:cBhvr additive="base">
                                        <p:cTn id="51"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39" grpId="0" animBg="1"/>
      <p:bldP spid="40" grpId="0" animBg="1"/>
      <p:bldP spid="1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12" name="TextBox 12"/>
          <p:cNvSpPr>
            <a:spLocks noChangeArrowheads="1"/>
          </p:cNvSpPr>
          <p:nvPr/>
        </p:nvSpPr>
        <p:spPr bwMode="auto">
          <a:xfrm>
            <a:off x="581719" y="218254"/>
            <a:ext cx="935865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lvl="0"/>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3.Mn</a:t>
            </a:r>
            <a:r>
              <a:rPr lang="en-US" altLang="zh-CN" sz="2400" b="1" baseline="-25000" dirty="0">
                <a:latin typeface="Times New Roman" panose="02020603050405020304" pitchFamily="18" charset="0"/>
                <a:ea typeface="微软雅黑" panose="020B0503020204020204" pitchFamily="34" charset="-122"/>
                <a:cs typeface="Times New Roman" panose="02020603050405020304" pitchFamily="18" charset="0"/>
              </a:rPr>
              <a:t>x</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Zn</a:t>
            </a:r>
            <a:r>
              <a:rPr lang="en-US" altLang="zh-CN" sz="2400" b="1" baseline="-25000" dirty="0">
                <a:latin typeface="Times New Roman" panose="02020603050405020304" pitchFamily="18" charset="0"/>
                <a:ea typeface="微软雅黑" panose="020B0503020204020204" pitchFamily="34" charset="-122"/>
                <a:cs typeface="Times New Roman" panose="02020603050405020304" pitchFamily="18" charset="0"/>
              </a:rPr>
              <a:t>1-x</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Fe</a:t>
            </a:r>
            <a:r>
              <a:rPr lang="en-US" altLang="zh-CN" sz="2400" b="1" baseline="-25000" dirty="0">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O</a:t>
            </a:r>
            <a:r>
              <a:rPr lang="en-US" altLang="zh-CN" sz="2400" b="1" baseline="-25000" dirty="0">
                <a:latin typeface="Times New Roman" panose="02020603050405020304" pitchFamily="18" charset="0"/>
                <a:ea typeface="微软雅黑" panose="020B0503020204020204" pitchFamily="34" charset="-122"/>
                <a:cs typeface="Times New Roman" panose="02020603050405020304" pitchFamily="18" charset="0"/>
              </a:rPr>
              <a:t>4</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/β-MnO</a:t>
            </a:r>
            <a:r>
              <a:rPr lang="en-US" altLang="zh-CN" sz="2400" b="1" baseline="-25000" dirty="0">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/β-Bi</a:t>
            </a:r>
            <a:r>
              <a:rPr lang="en-US" altLang="zh-CN" sz="2400" b="1" baseline="-25000" dirty="0">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O</a:t>
            </a:r>
            <a:r>
              <a:rPr lang="en-US" altLang="zh-CN" sz="2400" b="1" baseline="-25000" dirty="0">
                <a:latin typeface="Times New Roman" panose="02020603050405020304" pitchFamily="18" charset="0"/>
                <a:ea typeface="微软雅黑" panose="020B0503020204020204" pitchFamily="34" charset="-122"/>
                <a:cs typeface="Times New Roman" panose="02020603050405020304" pitchFamily="18" charset="0"/>
              </a:rPr>
              <a:t>3</a:t>
            </a:r>
            <a:r>
              <a:rPr lang="zh-CN" altLang="zh-CN" sz="2400" b="1" dirty="0">
                <a:latin typeface="微软雅黑" panose="020B0503020204020204" pitchFamily="34" charset="-122"/>
                <a:ea typeface="微软雅黑" panose="020B0503020204020204" pitchFamily="34" charset="-122"/>
              </a:rPr>
              <a:t>复合磁性光催化剂制备及特性表征</a:t>
            </a:r>
          </a:p>
        </p:txBody>
      </p:sp>
      <p:sp>
        <p:nvSpPr>
          <p:cNvPr id="9" name="TextBox 13"/>
          <p:cNvSpPr>
            <a:spLocks noChangeArrowheads="1"/>
          </p:cNvSpPr>
          <p:nvPr/>
        </p:nvSpPr>
        <p:spPr bwMode="auto">
          <a:xfrm>
            <a:off x="10014857" y="282279"/>
            <a:ext cx="169182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r">
              <a:spcBef>
                <a:spcPct val="0"/>
              </a:spcBef>
              <a:buNone/>
            </a:pPr>
            <a:r>
              <a:rPr lang="en-US" altLang="zh-CN" sz="2000" b="1" dirty="0" smtClean="0">
                <a:latin typeface="Times New Roman" panose="02020603050405020304" pitchFamily="18" charset="0"/>
                <a:ea typeface="微软雅黑" panose="020B0503020204020204" pitchFamily="34" charset="-122"/>
                <a:cs typeface="Times New Roman" panose="02020603050405020304" pitchFamily="18" charset="0"/>
                <a:sym typeface="微软雅黑" panose="020B0503020204020204" pitchFamily="34" charset="-122"/>
              </a:rPr>
              <a:t>3.1 </a:t>
            </a:r>
            <a:r>
              <a:rPr lang="zh-CN" altLang="en-US" sz="2000" b="1" dirty="0" smtClean="0">
                <a:latin typeface="微软雅黑" panose="020B0503020204020204" pitchFamily="34" charset="-122"/>
                <a:ea typeface="微软雅黑" panose="020B0503020204020204" pitchFamily="34" charset="-122"/>
                <a:sym typeface="微软雅黑" panose="020B0503020204020204" pitchFamily="34" charset="-122"/>
              </a:rPr>
              <a:t>制备</a:t>
            </a:r>
            <a:endParaRPr lang="zh-CN" altLang="en-US" sz="2000" dirty="0">
              <a:latin typeface="微软雅黑" panose="020B0503020204020204" pitchFamily="34" charset="-122"/>
              <a:ea typeface="微软雅黑" panose="020B0503020204020204" pitchFamily="34" charset="-122"/>
            </a:endParaRPr>
          </a:p>
        </p:txBody>
      </p:sp>
      <p:grpSp>
        <p:nvGrpSpPr>
          <p:cNvPr id="10" name="Group 35"/>
          <p:cNvGrpSpPr>
            <a:grpSpLocks/>
          </p:cNvGrpSpPr>
          <p:nvPr/>
        </p:nvGrpSpPr>
        <p:grpSpPr bwMode="auto">
          <a:xfrm flipV="1">
            <a:off x="685801" y="739701"/>
            <a:ext cx="10946503" cy="117818"/>
            <a:chOff x="0" y="720"/>
            <a:chExt cx="4381" cy="12"/>
          </a:xfrm>
        </p:grpSpPr>
        <p:sp>
          <p:nvSpPr>
            <p:cNvPr id="11" name="Line 31"/>
            <p:cNvSpPr>
              <a:spLocks noChangeShapeType="1"/>
            </p:cNvSpPr>
            <p:nvPr userDrawn="1"/>
          </p:nvSpPr>
          <p:spPr bwMode="auto">
            <a:xfrm flipH="1">
              <a:off x="0" y="720"/>
              <a:ext cx="438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 name="Line 34"/>
            <p:cNvSpPr>
              <a:spLocks noChangeShapeType="1"/>
            </p:cNvSpPr>
            <p:nvPr userDrawn="1"/>
          </p:nvSpPr>
          <p:spPr bwMode="auto">
            <a:xfrm flipV="1">
              <a:off x="4012" y="731"/>
              <a:ext cx="369" cy="1"/>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4" name="Rectangle 2"/>
          <p:cNvSpPr>
            <a:spLocks noChangeArrowheads="1"/>
          </p:cNvSpPr>
          <p:nvPr/>
        </p:nvSpPr>
        <p:spPr bwMode="auto">
          <a:xfrm>
            <a:off x="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6" name="文本框 9"/>
          <p:cNvSpPr txBox="1">
            <a:spLocks noChangeArrowheads="1"/>
          </p:cNvSpPr>
          <p:nvPr/>
        </p:nvSpPr>
        <p:spPr bwMode="auto">
          <a:xfrm>
            <a:off x="1906874" y="1986186"/>
            <a:ext cx="10567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9pPr>
          </a:lstStyle>
          <a:p>
            <a:pPr>
              <a:buFont typeface="Wingdings" panose="05000000000000000000" pitchFamily="2" charset="2"/>
              <a:buNone/>
            </a:pPr>
            <a:r>
              <a:rPr lang="en-US" altLang="zh-CN" sz="1800" b="1" dirty="0" smtClean="0">
                <a:latin typeface="Times New Roman" panose="02020603050405020304" pitchFamily="18" charset="0"/>
              </a:rPr>
              <a:t>Bi(NO</a:t>
            </a:r>
            <a:r>
              <a:rPr lang="en-US" altLang="zh-CN" sz="1800" b="1" baseline="-25000" dirty="0" smtClean="0">
                <a:latin typeface="Times New Roman" panose="02020603050405020304" pitchFamily="18" charset="0"/>
              </a:rPr>
              <a:t>3</a:t>
            </a:r>
            <a:r>
              <a:rPr lang="en-US" altLang="zh-CN" sz="1800" b="1" dirty="0" smtClean="0">
                <a:latin typeface="Times New Roman" panose="02020603050405020304" pitchFamily="18" charset="0"/>
              </a:rPr>
              <a:t>)</a:t>
            </a:r>
            <a:r>
              <a:rPr lang="en-US" altLang="zh-CN" sz="1800" b="1" baseline="-25000" dirty="0" smtClean="0">
                <a:latin typeface="Times New Roman" panose="02020603050405020304" pitchFamily="18" charset="0"/>
              </a:rPr>
              <a:t>3</a:t>
            </a:r>
            <a:endParaRPr lang="en-US" altLang="zh-CN" sz="1800" dirty="0">
              <a:latin typeface="Times New Roman" panose="02020603050405020304" pitchFamily="18" charset="0"/>
            </a:endParaRPr>
          </a:p>
        </p:txBody>
      </p:sp>
      <p:sp>
        <p:nvSpPr>
          <p:cNvPr id="107" name="文本框 9"/>
          <p:cNvSpPr txBox="1">
            <a:spLocks noChangeArrowheads="1"/>
          </p:cNvSpPr>
          <p:nvPr/>
        </p:nvSpPr>
        <p:spPr bwMode="auto">
          <a:xfrm>
            <a:off x="2203152" y="2452381"/>
            <a:ext cx="63350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9pPr>
          </a:lstStyle>
          <a:p>
            <a:pPr>
              <a:buFont typeface="Wingdings" panose="05000000000000000000" pitchFamily="2" charset="2"/>
              <a:buNone/>
            </a:pPr>
            <a:r>
              <a:rPr lang="en-US" altLang="zh-CN" sz="1800" b="1" dirty="0" smtClean="0">
                <a:latin typeface="Times New Roman" panose="02020603050405020304" pitchFamily="18" charset="0"/>
                <a:ea typeface="微软雅黑" panose="020B0503020204020204" pitchFamily="34" charset="-122"/>
                <a:cs typeface="Times New Roman" panose="02020603050405020304" pitchFamily="18" charset="0"/>
              </a:rPr>
              <a:t>M-Z</a:t>
            </a:r>
            <a:endParaRPr lang="en-US" altLang="zh-CN" sz="1800" dirty="0">
              <a:latin typeface="Times New Roman" panose="02020603050405020304" pitchFamily="18" charset="0"/>
            </a:endParaRPr>
          </a:p>
        </p:txBody>
      </p:sp>
      <p:sp>
        <p:nvSpPr>
          <p:cNvPr id="108" name="AutoShape 4"/>
          <p:cNvSpPr>
            <a:spLocks/>
          </p:cNvSpPr>
          <p:nvPr/>
        </p:nvSpPr>
        <p:spPr bwMode="auto">
          <a:xfrm>
            <a:off x="2908221" y="2109979"/>
            <a:ext cx="132348" cy="553998"/>
          </a:xfrm>
          <a:prstGeom prst="rightBrace">
            <a:avLst>
              <a:gd name="adj1" fmla="val 32948"/>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sz="1400">
              <a:solidFill>
                <a:srgbClr val="1D528D"/>
              </a:solidFill>
            </a:endParaRPr>
          </a:p>
        </p:txBody>
      </p:sp>
      <p:sp>
        <p:nvSpPr>
          <p:cNvPr id="109" name="Line 9"/>
          <p:cNvSpPr>
            <a:spLocks noChangeShapeType="1"/>
          </p:cNvSpPr>
          <p:nvPr/>
        </p:nvSpPr>
        <p:spPr bwMode="auto">
          <a:xfrm>
            <a:off x="3193578" y="2386978"/>
            <a:ext cx="977546" cy="89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0" name="文本框 9"/>
          <p:cNvSpPr txBox="1">
            <a:spLocks noChangeArrowheads="1"/>
          </p:cNvSpPr>
          <p:nvPr/>
        </p:nvSpPr>
        <p:spPr bwMode="auto">
          <a:xfrm>
            <a:off x="3181775" y="1940702"/>
            <a:ext cx="10198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9pPr>
          </a:lstStyle>
          <a:p>
            <a:pPr>
              <a:buFont typeface="Wingdings" panose="05000000000000000000" pitchFamily="2" charset="2"/>
              <a:buNone/>
            </a:pPr>
            <a:r>
              <a:rPr lang="zh-CN" altLang="en-US" sz="1800" b="1" dirty="0">
                <a:latin typeface="楷体" panose="02010609060101010101" pitchFamily="49" charset="-122"/>
                <a:ea typeface="楷体" panose="02010609060101010101" pitchFamily="49" charset="-122"/>
                <a:cs typeface="Times New Roman" panose="02020603050405020304" pitchFamily="18" charset="0"/>
              </a:rPr>
              <a:t>稀</a:t>
            </a:r>
            <a:r>
              <a:rPr lang="en-US" altLang="zh-CN" sz="1800" b="1" dirty="0" smtClean="0">
                <a:latin typeface="Times New Roman" panose="02020603050405020304" pitchFamily="18" charset="0"/>
                <a:ea typeface="微软雅黑" panose="020B0503020204020204" pitchFamily="34" charset="-122"/>
                <a:cs typeface="Times New Roman" panose="02020603050405020304" pitchFamily="18" charset="0"/>
              </a:rPr>
              <a:t>HNO</a:t>
            </a:r>
            <a:r>
              <a:rPr lang="en-US" altLang="zh-CN" sz="1800" b="1" baseline="-25000" dirty="0" smtClean="0">
                <a:latin typeface="Times New Roman" panose="02020603050405020304" pitchFamily="18" charset="0"/>
                <a:ea typeface="微软雅黑" panose="020B0503020204020204" pitchFamily="34" charset="-122"/>
                <a:cs typeface="Times New Roman" panose="02020603050405020304" pitchFamily="18" charset="0"/>
              </a:rPr>
              <a:t>3</a:t>
            </a:r>
            <a:endParaRPr lang="en-US" altLang="zh-CN" sz="1800" dirty="0">
              <a:latin typeface="Times New Roman" panose="02020603050405020304" pitchFamily="18" charset="0"/>
            </a:endParaRPr>
          </a:p>
        </p:txBody>
      </p:sp>
      <p:sp>
        <p:nvSpPr>
          <p:cNvPr id="111" name="Text Box 26"/>
          <p:cNvSpPr txBox="1">
            <a:spLocks noChangeArrowheads="1"/>
          </p:cNvSpPr>
          <p:nvPr/>
        </p:nvSpPr>
        <p:spPr bwMode="auto">
          <a:xfrm>
            <a:off x="3410690" y="2478488"/>
            <a:ext cx="469026" cy="4940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9pPr>
          </a:lstStyle>
          <a:p>
            <a:r>
              <a:rPr lang="zh-CN" altLang="en-US" sz="1800" b="1" dirty="0">
                <a:latin typeface="楷体" panose="02010609060101010101" pitchFamily="49" charset="-122"/>
                <a:ea typeface="楷体" panose="02010609060101010101" pitchFamily="49" charset="-122"/>
              </a:rPr>
              <a:t>搅拌</a:t>
            </a:r>
          </a:p>
          <a:p>
            <a:r>
              <a:rPr lang="zh-CN" altLang="en-US" sz="1800" b="1" dirty="0" smtClean="0">
                <a:latin typeface="楷体" panose="02010609060101010101" pitchFamily="49" charset="-122"/>
                <a:ea typeface="楷体" panose="02010609060101010101" pitchFamily="49" charset="-122"/>
              </a:rPr>
              <a:t>超声</a:t>
            </a:r>
            <a:endParaRPr lang="en-US" altLang="zh-CN" sz="1800" b="1" dirty="0">
              <a:latin typeface="楷体" panose="02010609060101010101" pitchFamily="49" charset="-122"/>
              <a:ea typeface="楷体" panose="02010609060101010101" pitchFamily="49" charset="-122"/>
            </a:endParaRPr>
          </a:p>
        </p:txBody>
      </p:sp>
      <p:sp>
        <p:nvSpPr>
          <p:cNvPr id="112" name="Rectangle 34"/>
          <p:cNvSpPr>
            <a:spLocks noChangeArrowheads="1"/>
          </p:cNvSpPr>
          <p:nvPr/>
        </p:nvSpPr>
        <p:spPr bwMode="auto">
          <a:xfrm>
            <a:off x="4171124" y="2207861"/>
            <a:ext cx="1108971" cy="322172"/>
          </a:xfrm>
          <a:prstGeom prst="rect">
            <a:avLst/>
          </a:prstGeom>
          <a:solidFill>
            <a:srgbClr val="FFFFFF"/>
          </a:solidFill>
          <a:ln w="9525">
            <a:solidFill>
              <a:srgbClr val="000000"/>
            </a:solidFill>
            <a:miter lim="800000"/>
            <a:headEnd/>
            <a:tailEnd/>
          </a:ln>
        </p:spPr>
        <p:txBody>
          <a:bodyPr lIns="108000" tIns="0" rIns="0" bIns="0"/>
          <a:lstStyle>
            <a:lvl1pPr indent="76200"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9pPr>
          </a:lstStyle>
          <a:p>
            <a:r>
              <a:rPr lang="zh-CN" altLang="en-US" sz="1800" b="1" dirty="0" smtClean="0">
                <a:latin typeface="楷体" panose="02010609060101010101" pitchFamily="49" charset="-122"/>
                <a:ea typeface="楷体" panose="02010609060101010101" pitchFamily="49" charset="-122"/>
              </a:rPr>
              <a:t>悬浊液</a:t>
            </a:r>
            <a:r>
              <a:rPr lang="en-US" altLang="zh-CN" sz="1800" b="1" dirty="0" smtClean="0">
                <a:latin typeface="Times New Roman" panose="02020603050405020304" pitchFamily="18" charset="0"/>
                <a:ea typeface="楷体" panose="02010609060101010101" pitchFamily="49" charset="-122"/>
                <a:cs typeface="Times New Roman" panose="02020603050405020304" pitchFamily="18" charset="0"/>
              </a:rPr>
              <a:t>A</a:t>
            </a:r>
            <a:endParaRPr lang="en-US" altLang="zh-CN" sz="1800" b="1"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14" name="文本框 9"/>
          <p:cNvSpPr txBox="1">
            <a:spLocks noChangeArrowheads="1"/>
          </p:cNvSpPr>
          <p:nvPr/>
        </p:nvSpPr>
        <p:spPr bwMode="auto">
          <a:xfrm>
            <a:off x="1691366" y="3386207"/>
            <a:ext cx="40267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9pPr>
          </a:lstStyle>
          <a:p>
            <a:pPr>
              <a:buFont typeface="Wingdings" panose="05000000000000000000" pitchFamily="2" charset="2"/>
              <a:buNone/>
            </a:pPr>
            <a:r>
              <a:rPr lang="en-US" altLang="zh-CN" sz="1800" b="1" dirty="0" smtClean="0">
                <a:latin typeface="Times New Roman" panose="02020603050405020304" pitchFamily="18" charset="0"/>
              </a:rPr>
              <a:t>M</a:t>
            </a:r>
            <a:endParaRPr lang="en-US" altLang="zh-CN" sz="1800" dirty="0">
              <a:latin typeface="Times New Roman" panose="02020603050405020304" pitchFamily="18" charset="0"/>
            </a:endParaRPr>
          </a:p>
        </p:txBody>
      </p:sp>
      <p:sp>
        <p:nvSpPr>
          <p:cNvPr id="115" name="Line 9"/>
          <p:cNvSpPr>
            <a:spLocks noChangeShapeType="1"/>
          </p:cNvSpPr>
          <p:nvPr/>
        </p:nvSpPr>
        <p:spPr bwMode="auto">
          <a:xfrm>
            <a:off x="2100795" y="3554592"/>
            <a:ext cx="977546" cy="89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6" name="文本框 9"/>
          <p:cNvSpPr txBox="1">
            <a:spLocks noChangeArrowheads="1"/>
          </p:cNvSpPr>
          <p:nvPr/>
        </p:nvSpPr>
        <p:spPr bwMode="auto">
          <a:xfrm>
            <a:off x="2160955" y="3130172"/>
            <a:ext cx="88998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9pPr>
          </a:lstStyle>
          <a:p>
            <a:pPr>
              <a:buFont typeface="Wingdings" panose="05000000000000000000" pitchFamily="2" charset="2"/>
              <a:buNone/>
            </a:pPr>
            <a:r>
              <a:rPr lang="en-US" altLang="zh-CN" sz="1800" b="1" dirty="0" smtClean="0">
                <a:latin typeface="Times New Roman" panose="02020603050405020304" pitchFamily="18" charset="0"/>
                <a:ea typeface="微软雅黑" panose="020B0503020204020204" pitchFamily="34" charset="-122"/>
                <a:cs typeface="Times New Roman" panose="02020603050405020304" pitchFamily="18" charset="0"/>
              </a:rPr>
              <a:t>NaCO</a:t>
            </a:r>
            <a:r>
              <a:rPr lang="en-US" altLang="zh-CN" sz="1800" b="1" baseline="-25000" dirty="0" smtClean="0">
                <a:latin typeface="Times New Roman" panose="02020603050405020304" pitchFamily="18" charset="0"/>
                <a:ea typeface="微软雅黑" panose="020B0503020204020204" pitchFamily="34" charset="-122"/>
                <a:cs typeface="Times New Roman" panose="02020603050405020304" pitchFamily="18" charset="0"/>
              </a:rPr>
              <a:t>3</a:t>
            </a:r>
            <a:endParaRPr lang="en-US" altLang="zh-CN" sz="1800" dirty="0">
              <a:latin typeface="Times New Roman" panose="02020603050405020304" pitchFamily="18" charset="0"/>
            </a:endParaRPr>
          </a:p>
        </p:txBody>
      </p:sp>
      <p:sp>
        <p:nvSpPr>
          <p:cNvPr id="117" name="Text Box 26"/>
          <p:cNvSpPr txBox="1">
            <a:spLocks noChangeArrowheads="1"/>
          </p:cNvSpPr>
          <p:nvPr/>
        </p:nvSpPr>
        <p:spPr bwMode="auto">
          <a:xfrm>
            <a:off x="2324365" y="3641350"/>
            <a:ext cx="518486" cy="4688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9pPr>
          </a:lstStyle>
          <a:p>
            <a:r>
              <a:rPr lang="zh-CN" altLang="en-US" sz="1800" b="1" dirty="0">
                <a:latin typeface="楷体" panose="02010609060101010101" pitchFamily="49" charset="-122"/>
                <a:ea typeface="楷体" panose="02010609060101010101" pitchFamily="49" charset="-122"/>
              </a:rPr>
              <a:t>搅拌</a:t>
            </a:r>
          </a:p>
          <a:p>
            <a:r>
              <a:rPr lang="zh-CN" altLang="en-US" sz="1800" b="1" dirty="0" smtClean="0">
                <a:latin typeface="楷体" panose="02010609060101010101" pitchFamily="49" charset="-122"/>
                <a:ea typeface="楷体" panose="02010609060101010101" pitchFamily="49" charset="-122"/>
              </a:rPr>
              <a:t>超声</a:t>
            </a:r>
            <a:endParaRPr lang="en-US" altLang="zh-CN" sz="1800" b="1" dirty="0">
              <a:latin typeface="楷体" panose="02010609060101010101" pitchFamily="49" charset="-122"/>
              <a:ea typeface="楷体" panose="02010609060101010101" pitchFamily="49" charset="-122"/>
            </a:endParaRPr>
          </a:p>
        </p:txBody>
      </p:sp>
      <p:sp>
        <p:nvSpPr>
          <p:cNvPr id="118" name="Rectangle 34"/>
          <p:cNvSpPr>
            <a:spLocks noChangeArrowheads="1"/>
          </p:cNvSpPr>
          <p:nvPr/>
        </p:nvSpPr>
        <p:spPr bwMode="auto">
          <a:xfrm>
            <a:off x="3130430" y="3407282"/>
            <a:ext cx="1055717" cy="299232"/>
          </a:xfrm>
          <a:prstGeom prst="rect">
            <a:avLst/>
          </a:prstGeom>
          <a:solidFill>
            <a:srgbClr val="FFFFFF"/>
          </a:solidFill>
          <a:ln w="9525">
            <a:solidFill>
              <a:srgbClr val="000000"/>
            </a:solidFill>
            <a:miter lim="800000"/>
            <a:headEnd/>
            <a:tailEnd/>
          </a:ln>
        </p:spPr>
        <p:txBody>
          <a:bodyPr lIns="108000" tIns="0" rIns="0" bIns="0"/>
          <a:lstStyle>
            <a:lvl1pPr indent="76200"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9pPr>
          </a:lstStyle>
          <a:p>
            <a:r>
              <a:rPr lang="zh-CN" altLang="en-US" sz="1800" b="1" dirty="0" smtClean="0">
                <a:latin typeface="楷体" panose="02010609060101010101" pitchFamily="49" charset="-122"/>
                <a:ea typeface="楷体" panose="02010609060101010101" pitchFamily="49" charset="-122"/>
              </a:rPr>
              <a:t>悬浊液</a:t>
            </a:r>
            <a:r>
              <a:rPr lang="en-US" altLang="zh-CN" sz="1800" b="1" dirty="0" smtClean="0">
                <a:latin typeface="Times New Roman" panose="02020603050405020304" pitchFamily="18" charset="0"/>
                <a:ea typeface="楷体" panose="02010609060101010101" pitchFamily="49" charset="-122"/>
                <a:cs typeface="Times New Roman" panose="02020603050405020304" pitchFamily="18" charset="0"/>
              </a:rPr>
              <a:t>B</a:t>
            </a:r>
            <a:endParaRPr lang="en-US" altLang="zh-CN" sz="1800" b="1"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19" name="Line 9"/>
          <p:cNvSpPr>
            <a:spLocks noChangeShapeType="1"/>
          </p:cNvSpPr>
          <p:nvPr/>
        </p:nvSpPr>
        <p:spPr bwMode="auto">
          <a:xfrm>
            <a:off x="4229447" y="3549445"/>
            <a:ext cx="977546" cy="89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0" name="Line 27"/>
          <p:cNvSpPr>
            <a:spLocks noChangeShapeType="1"/>
          </p:cNvSpPr>
          <p:nvPr/>
        </p:nvSpPr>
        <p:spPr bwMode="auto">
          <a:xfrm>
            <a:off x="4726024" y="2594708"/>
            <a:ext cx="0" cy="87401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 name="文本框 1"/>
          <p:cNvSpPr txBox="1"/>
          <p:nvPr/>
        </p:nvSpPr>
        <p:spPr>
          <a:xfrm>
            <a:off x="4695246" y="2724430"/>
            <a:ext cx="461665" cy="547586"/>
          </a:xfrm>
          <a:prstGeom prst="rect">
            <a:avLst/>
          </a:prstGeom>
          <a:noFill/>
        </p:spPr>
        <p:txBody>
          <a:bodyPr vert="eaVert" wrap="none" rtlCol="0">
            <a:spAutoFit/>
          </a:bodyPr>
          <a:lstStyle/>
          <a:p>
            <a:r>
              <a:rPr lang="zh-CN" altLang="en-US" b="1" dirty="0">
                <a:latin typeface="楷体" panose="02010609060101010101" pitchFamily="49" charset="-122"/>
                <a:ea typeface="楷体" panose="02010609060101010101" pitchFamily="49" charset="-122"/>
              </a:rPr>
              <a:t>滴加</a:t>
            </a:r>
          </a:p>
        </p:txBody>
      </p:sp>
      <p:sp>
        <p:nvSpPr>
          <p:cNvPr id="121" name="文本框 9"/>
          <p:cNvSpPr txBox="1">
            <a:spLocks noChangeArrowheads="1"/>
          </p:cNvSpPr>
          <p:nvPr/>
        </p:nvSpPr>
        <p:spPr bwMode="auto">
          <a:xfrm>
            <a:off x="4233960" y="3706514"/>
            <a:ext cx="111440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9pPr>
          </a:lstStyle>
          <a:p>
            <a:pPr>
              <a:buFont typeface="Wingdings" panose="05000000000000000000" pitchFamily="2" charset="2"/>
              <a:buNone/>
            </a:pPr>
            <a:r>
              <a:rPr lang="zh-CN" altLang="en-US" sz="1800" b="1" dirty="0" smtClean="0">
                <a:latin typeface="楷体" panose="02010609060101010101" pitchFamily="49" charset="-122"/>
                <a:ea typeface="楷体" panose="02010609060101010101" pitchFamily="49" charset="-122"/>
              </a:rPr>
              <a:t>机械搅拌</a:t>
            </a:r>
            <a:endParaRPr lang="en-US" altLang="zh-CN" sz="1800" b="1" dirty="0">
              <a:latin typeface="楷体" panose="02010609060101010101" pitchFamily="49" charset="-122"/>
              <a:ea typeface="楷体" panose="02010609060101010101" pitchFamily="49" charset="-122"/>
            </a:endParaRPr>
          </a:p>
        </p:txBody>
      </p:sp>
      <p:sp>
        <p:nvSpPr>
          <p:cNvPr id="122" name="Rectangle 34"/>
          <p:cNvSpPr>
            <a:spLocks noChangeArrowheads="1"/>
          </p:cNvSpPr>
          <p:nvPr/>
        </p:nvSpPr>
        <p:spPr bwMode="auto">
          <a:xfrm>
            <a:off x="5280095" y="3422261"/>
            <a:ext cx="1355481" cy="302500"/>
          </a:xfrm>
          <a:prstGeom prst="rect">
            <a:avLst/>
          </a:prstGeom>
          <a:solidFill>
            <a:srgbClr val="FFFFFF"/>
          </a:solidFill>
          <a:ln w="9525">
            <a:solidFill>
              <a:srgbClr val="000000"/>
            </a:solidFill>
            <a:miter lim="800000"/>
            <a:headEnd/>
            <a:tailEnd/>
          </a:ln>
        </p:spPr>
        <p:txBody>
          <a:bodyPr lIns="108000" tIns="0" rIns="0" bIns="0"/>
          <a:lstStyle>
            <a:lvl1pPr indent="76200"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9pPr>
          </a:lstStyle>
          <a:p>
            <a:r>
              <a:rPr lang="zh-CN" altLang="en-US" sz="1800" b="1" dirty="0" smtClean="0">
                <a:latin typeface="Times New Roman" panose="02020603050405020304" pitchFamily="18" charset="0"/>
                <a:ea typeface="楷体" panose="02010609060101010101" pitchFamily="49" charset="-122"/>
                <a:cs typeface="Times New Roman" panose="02020603050405020304" pitchFamily="18" charset="0"/>
              </a:rPr>
              <a:t>前驱体溶液</a:t>
            </a:r>
            <a:endParaRPr lang="en-US" altLang="zh-CN" sz="1800" b="1"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23" name="Line 9"/>
          <p:cNvSpPr>
            <a:spLocks noChangeShapeType="1"/>
          </p:cNvSpPr>
          <p:nvPr/>
        </p:nvSpPr>
        <p:spPr bwMode="auto">
          <a:xfrm>
            <a:off x="6623392" y="3557826"/>
            <a:ext cx="1003233" cy="99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4" name="Text Box 26"/>
          <p:cNvSpPr txBox="1">
            <a:spLocks noChangeArrowheads="1"/>
          </p:cNvSpPr>
          <p:nvPr/>
        </p:nvSpPr>
        <p:spPr bwMode="auto">
          <a:xfrm>
            <a:off x="6831603" y="2972575"/>
            <a:ext cx="481351" cy="55124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9pPr>
          </a:lstStyle>
          <a:p>
            <a:r>
              <a:rPr lang="zh-CN" altLang="en-US" sz="1800" b="1" dirty="0" smtClean="0">
                <a:latin typeface="楷体" panose="02010609060101010101" pitchFamily="49" charset="-122"/>
                <a:ea typeface="楷体" panose="02010609060101010101" pitchFamily="49" charset="-122"/>
              </a:rPr>
              <a:t>洗涤烘干</a:t>
            </a:r>
            <a:endParaRPr lang="en-US" altLang="zh-CN" sz="1800" b="1" dirty="0">
              <a:latin typeface="楷体" panose="02010609060101010101" pitchFamily="49" charset="-122"/>
              <a:ea typeface="楷体" panose="02010609060101010101" pitchFamily="49" charset="-122"/>
            </a:endParaRPr>
          </a:p>
        </p:txBody>
      </p:sp>
      <p:sp>
        <p:nvSpPr>
          <p:cNvPr id="126" name="Rectangle 34"/>
          <p:cNvSpPr>
            <a:spLocks noChangeArrowheads="1"/>
          </p:cNvSpPr>
          <p:nvPr/>
        </p:nvSpPr>
        <p:spPr bwMode="auto">
          <a:xfrm>
            <a:off x="7642145" y="3411317"/>
            <a:ext cx="960645" cy="322858"/>
          </a:xfrm>
          <a:prstGeom prst="rect">
            <a:avLst/>
          </a:prstGeom>
          <a:solidFill>
            <a:srgbClr val="FFFFFF"/>
          </a:solidFill>
          <a:ln w="9525">
            <a:solidFill>
              <a:srgbClr val="000000"/>
            </a:solidFill>
            <a:miter lim="800000"/>
            <a:headEnd/>
            <a:tailEnd/>
          </a:ln>
        </p:spPr>
        <p:txBody>
          <a:bodyPr lIns="108000" tIns="0" rIns="0" bIns="0"/>
          <a:lstStyle>
            <a:lvl1pPr indent="76200"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9pPr>
          </a:lstStyle>
          <a:p>
            <a:r>
              <a:rPr lang="zh-CN" altLang="en-US" sz="1800" b="1" dirty="0" smtClean="0">
                <a:latin typeface="Times New Roman" panose="02020603050405020304" pitchFamily="18" charset="0"/>
                <a:ea typeface="楷体" panose="02010609060101010101" pitchFamily="49" charset="-122"/>
                <a:cs typeface="Times New Roman" panose="02020603050405020304" pitchFamily="18" charset="0"/>
              </a:rPr>
              <a:t>前驱体</a:t>
            </a:r>
            <a:endParaRPr lang="en-US" altLang="zh-CN" sz="1800" b="1"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27" name="Line 9"/>
          <p:cNvSpPr>
            <a:spLocks noChangeShapeType="1"/>
          </p:cNvSpPr>
          <p:nvPr/>
        </p:nvSpPr>
        <p:spPr bwMode="auto">
          <a:xfrm>
            <a:off x="8621307" y="3556448"/>
            <a:ext cx="1003233" cy="499"/>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8" name="Text Box 26"/>
          <p:cNvSpPr txBox="1">
            <a:spLocks noChangeArrowheads="1"/>
          </p:cNvSpPr>
          <p:nvPr/>
        </p:nvSpPr>
        <p:spPr bwMode="auto">
          <a:xfrm>
            <a:off x="8901710" y="3662498"/>
            <a:ext cx="481351" cy="2764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9pPr>
          </a:lstStyle>
          <a:p>
            <a:r>
              <a:rPr lang="zh-CN" altLang="en-US" sz="1800" b="1" dirty="0" smtClean="0">
                <a:latin typeface="楷体" panose="02010609060101010101" pitchFamily="49" charset="-122"/>
                <a:ea typeface="楷体" panose="02010609060101010101" pitchFamily="49" charset="-122"/>
              </a:rPr>
              <a:t>焙烧</a:t>
            </a:r>
            <a:endParaRPr lang="en-US" altLang="zh-CN" sz="1800" b="1" dirty="0" smtClean="0">
              <a:latin typeface="楷体" panose="02010609060101010101" pitchFamily="49" charset="-122"/>
              <a:ea typeface="楷体" panose="02010609060101010101" pitchFamily="49" charset="-122"/>
            </a:endParaRPr>
          </a:p>
        </p:txBody>
      </p:sp>
      <p:sp>
        <p:nvSpPr>
          <p:cNvPr id="130" name="Rectangle 34"/>
          <p:cNvSpPr>
            <a:spLocks noChangeArrowheads="1"/>
          </p:cNvSpPr>
          <p:nvPr/>
        </p:nvSpPr>
        <p:spPr bwMode="auto">
          <a:xfrm>
            <a:off x="9671878" y="3407282"/>
            <a:ext cx="1294435" cy="354209"/>
          </a:xfrm>
          <a:prstGeom prst="rect">
            <a:avLst/>
          </a:prstGeom>
          <a:solidFill>
            <a:srgbClr val="FFFFFF"/>
          </a:solidFill>
          <a:ln w="9525">
            <a:solidFill>
              <a:srgbClr val="000000"/>
            </a:solidFill>
            <a:miter lim="800000"/>
            <a:headEnd/>
            <a:tailEnd/>
          </a:ln>
        </p:spPr>
        <p:txBody>
          <a:bodyPr lIns="108000" tIns="0" rIns="0" bIns="0"/>
          <a:lstStyle>
            <a:lvl1pPr indent="76200"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9pPr>
          </a:lstStyle>
          <a:p>
            <a:r>
              <a:rPr lang="en-US" altLang="zh-CN" sz="1800" b="1"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M-Z/M/B</a:t>
            </a:r>
            <a:endParaRPr lang="en-US" altLang="zh-CN" sz="18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31" name="圆角矩形 130"/>
          <p:cNvSpPr/>
          <p:nvPr/>
        </p:nvSpPr>
        <p:spPr bwMode="auto">
          <a:xfrm>
            <a:off x="1037967" y="1773878"/>
            <a:ext cx="10490887" cy="2449205"/>
          </a:xfrm>
          <a:prstGeom prst="roundRect">
            <a:avLst/>
          </a:prstGeom>
          <a:noFill/>
          <a:ln w="41275">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b="1" noProof="1"/>
          </a:p>
        </p:txBody>
      </p:sp>
      <p:sp>
        <p:nvSpPr>
          <p:cNvPr id="3" name="页脚占位符 2"/>
          <p:cNvSpPr>
            <a:spLocks noGrp="1"/>
          </p:cNvSpPr>
          <p:nvPr>
            <p:ph type="ftr" sz="quarter" idx="11"/>
          </p:nvPr>
        </p:nvSpPr>
        <p:spPr/>
        <p:txBody>
          <a:bodyPr/>
          <a:lstStyle/>
          <a:p>
            <a:pPr>
              <a:defRPr/>
            </a:pPr>
            <a:r>
              <a:rPr lang="en-US" altLang="zh-CN" dirty="0" smtClean="0"/>
              <a:t>19</a:t>
            </a:r>
            <a:endParaRPr lang="zh-CN" altLang="en-US" dirty="0"/>
          </a:p>
        </p:txBody>
      </p:sp>
    </p:spTree>
    <p:extLst>
      <p:ext uri="{BB962C8B-B14F-4D97-AF65-F5344CB8AC3E}">
        <p14:creationId xmlns:p14="http://schemas.microsoft.com/office/powerpoint/2010/main" val="5301066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96"/>
                                        </p:tgtEl>
                                        <p:attrNameLst>
                                          <p:attrName>style.visibility</p:attrName>
                                        </p:attrNameLst>
                                      </p:cBhvr>
                                      <p:to>
                                        <p:strVal val="visible"/>
                                      </p:to>
                                    </p:set>
                                    <p:anim calcmode="lin" valueType="num">
                                      <p:cBhvr>
                                        <p:cTn id="7" dur="500" fill="hold"/>
                                        <p:tgtEl>
                                          <p:spTgt spid="96"/>
                                        </p:tgtEl>
                                        <p:attrNameLst>
                                          <p:attrName>ppt_w</p:attrName>
                                        </p:attrNameLst>
                                      </p:cBhvr>
                                      <p:tavLst>
                                        <p:tav tm="0">
                                          <p:val>
                                            <p:fltVal val="0"/>
                                          </p:val>
                                        </p:tav>
                                        <p:tav tm="100000">
                                          <p:val>
                                            <p:strVal val="#ppt_w"/>
                                          </p:val>
                                        </p:tav>
                                      </p:tavLst>
                                    </p:anim>
                                    <p:anim calcmode="lin" valueType="num">
                                      <p:cBhvr>
                                        <p:cTn id="8" dur="500" fill="hold"/>
                                        <p:tgtEl>
                                          <p:spTgt spid="96"/>
                                        </p:tgtEl>
                                        <p:attrNameLst>
                                          <p:attrName>ppt_h</p:attrName>
                                        </p:attrNameLst>
                                      </p:cBhvr>
                                      <p:tavLst>
                                        <p:tav tm="0">
                                          <p:val>
                                            <p:fltVal val="0"/>
                                          </p:val>
                                        </p:tav>
                                        <p:tav tm="100000">
                                          <p:val>
                                            <p:strVal val="#ppt_h"/>
                                          </p:val>
                                        </p:tav>
                                      </p:tavLst>
                                    </p:anim>
                                    <p:animEffect transition="in" filter="fade">
                                      <p:cBhvr>
                                        <p:cTn id="9" dur="500"/>
                                        <p:tgtEl>
                                          <p:spTgt spid="96"/>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07"/>
                                        </p:tgtEl>
                                        <p:attrNameLst>
                                          <p:attrName>style.visibility</p:attrName>
                                        </p:attrNameLst>
                                      </p:cBhvr>
                                      <p:to>
                                        <p:strVal val="visible"/>
                                      </p:to>
                                    </p:set>
                                    <p:anim calcmode="lin" valueType="num">
                                      <p:cBhvr>
                                        <p:cTn id="12" dur="500" fill="hold"/>
                                        <p:tgtEl>
                                          <p:spTgt spid="107"/>
                                        </p:tgtEl>
                                        <p:attrNameLst>
                                          <p:attrName>ppt_w</p:attrName>
                                        </p:attrNameLst>
                                      </p:cBhvr>
                                      <p:tavLst>
                                        <p:tav tm="0">
                                          <p:val>
                                            <p:fltVal val="0"/>
                                          </p:val>
                                        </p:tav>
                                        <p:tav tm="100000">
                                          <p:val>
                                            <p:strVal val="#ppt_w"/>
                                          </p:val>
                                        </p:tav>
                                      </p:tavLst>
                                    </p:anim>
                                    <p:anim calcmode="lin" valueType="num">
                                      <p:cBhvr>
                                        <p:cTn id="13" dur="500" fill="hold"/>
                                        <p:tgtEl>
                                          <p:spTgt spid="107"/>
                                        </p:tgtEl>
                                        <p:attrNameLst>
                                          <p:attrName>ppt_h</p:attrName>
                                        </p:attrNameLst>
                                      </p:cBhvr>
                                      <p:tavLst>
                                        <p:tav tm="0">
                                          <p:val>
                                            <p:fltVal val="0"/>
                                          </p:val>
                                        </p:tav>
                                        <p:tav tm="100000">
                                          <p:val>
                                            <p:strVal val="#ppt_h"/>
                                          </p:val>
                                        </p:tav>
                                      </p:tavLst>
                                    </p:anim>
                                    <p:animEffect transition="in" filter="fade">
                                      <p:cBhvr>
                                        <p:cTn id="14" dur="500"/>
                                        <p:tgtEl>
                                          <p:spTgt spid="107"/>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108"/>
                                        </p:tgtEl>
                                        <p:attrNameLst>
                                          <p:attrName>style.visibility</p:attrName>
                                        </p:attrNameLst>
                                      </p:cBhvr>
                                      <p:to>
                                        <p:strVal val="visible"/>
                                      </p:to>
                                    </p:set>
                                    <p:anim calcmode="lin" valueType="num">
                                      <p:cBhvr>
                                        <p:cTn id="17" dur="500" fill="hold"/>
                                        <p:tgtEl>
                                          <p:spTgt spid="108"/>
                                        </p:tgtEl>
                                        <p:attrNameLst>
                                          <p:attrName>ppt_w</p:attrName>
                                        </p:attrNameLst>
                                      </p:cBhvr>
                                      <p:tavLst>
                                        <p:tav tm="0">
                                          <p:val>
                                            <p:fltVal val="0"/>
                                          </p:val>
                                        </p:tav>
                                        <p:tav tm="100000">
                                          <p:val>
                                            <p:strVal val="#ppt_w"/>
                                          </p:val>
                                        </p:tav>
                                      </p:tavLst>
                                    </p:anim>
                                    <p:anim calcmode="lin" valueType="num">
                                      <p:cBhvr>
                                        <p:cTn id="18" dur="500" fill="hold"/>
                                        <p:tgtEl>
                                          <p:spTgt spid="108"/>
                                        </p:tgtEl>
                                        <p:attrNameLst>
                                          <p:attrName>ppt_h</p:attrName>
                                        </p:attrNameLst>
                                      </p:cBhvr>
                                      <p:tavLst>
                                        <p:tav tm="0">
                                          <p:val>
                                            <p:fltVal val="0"/>
                                          </p:val>
                                        </p:tav>
                                        <p:tav tm="100000">
                                          <p:val>
                                            <p:strVal val="#ppt_h"/>
                                          </p:val>
                                        </p:tav>
                                      </p:tavLst>
                                    </p:anim>
                                    <p:animEffect transition="in" filter="fade">
                                      <p:cBhvr>
                                        <p:cTn id="19" dur="500"/>
                                        <p:tgtEl>
                                          <p:spTgt spid="108"/>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109"/>
                                        </p:tgtEl>
                                        <p:attrNameLst>
                                          <p:attrName>style.visibility</p:attrName>
                                        </p:attrNameLst>
                                      </p:cBhvr>
                                      <p:to>
                                        <p:strVal val="visible"/>
                                      </p:to>
                                    </p:set>
                                    <p:anim calcmode="lin" valueType="num">
                                      <p:cBhvr>
                                        <p:cTn id="22" dur="500" fill="hold"/>
                                        <p:tgtEl>
                                          <p:spTgt spid="109"/>
                                        </p:tgtEl>
                                        <p:attrNameLst>
                                          <p:attrName>ppt_w</p:attrName>
                                        </p:attrNameLst>
                                      </p:cBhvr>
                                      <p:tavLst>
                                        <p:tav tm="0">
                                          <p:val>
                                            <p:fltVal val="0"/>
                                          </p:val>
                                        </p:tav>
                                        <p:tav tm="100000">
                                          <p:val>
                                            <p:strVal val="#ppt_w"/>
                                          </p:val>
                                        </p:tav>
                                      </p:tavLst>
                                    </p:anim>
                                    <p:anim calcmode="lin" valueType="num">
                                      <p:cBhvr>
                                        <p:cTn id="23" dur="500" fill="hold"/>
                                        <p:tgtEl>
                                          <p:spTgt spid="109"/>
                                        </p:tgtEl>
                                        <p:attrNameLst>
                                          <p:attrName>ppt_h</p:attrName>
                                        </p:attrNameLst>
                                      </p:cBhvr>
                                      <p:tavLst>
                                        <p:tav tm="0">
                                          <p:val>
                                            <p:fltVal val="0"/>
                                          </p:val>
                                        </p:tav>
                                        <p:tav tm="100000">
                                          <p:val>
                                            <p:strVal val="#ppt_h"/>
                                          </p:val>
                                        </p:tav>
                                      </p:tavLst>
                                    </p:anim>
                                    <p:animEffect transition="in" filter="fade">
                                      <p:cBhvr>
                                        <p:cTn id="24" dur="500"/>
                                        <p:tgtEl>
                                          <p:spTgt spid="109"/>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111"/>
                                        </p:tgtEl>
                                        <p:attrNameLst>
                                          <p:attrName>style.visibility</p:attrName>
                                        </p:attrNameLst>
                                      </p:cBhvr>
                                      <p:to>
                                        <p:strVal val="visible"/>
                                      </p:to>
                                    </p:set>
                                    <p:anim calcmode="lin" valueType="num">
                                      <p:cBhvr>
                                        <p:cTn id="27" dur="500" fill="hold"/>
                                        <p:tgtEl>
                                          <p:spTgt spid="111"/>
                                        </p:tgtEl>
                                        <p:attrNameLst>
                                          <p:attrName>ppt_w</p:attrName>
                                        </p:attrNameLst>
                                      </p:cBhvr>
                                      <p:tavLst>
                                        <p:tav tm="0">
                                          <p:val>
                                            <p:fltVal val="0"/>
                                          </p:val>
                                        </p:tav>
                                        <p:tav tm="100000">
                                          <p:val>
                                            <p:strVal val="#ppt_w"/>
                                          </p:val>
                                        </p:tav>
                                      </p:tavLst>
                                    </p:anim>
                                    <p:anim calcmode="lin" valueType="num">
                                      <p:cBhvr>
                                        <p:cTn id="28" dur="500" fill="hold"/>
                                        <p:tgtEl>
                                          <p:spTgt spid="111"/>
                                        </p:tgtEl>
                                        <p:attrNameLst>
                                          <p:attrName>ppt_h</p:attrName>
                                        </p:attrNameLst>
                                      </p:cBhvr>
                                      <p:tavLst>
                                        <p:tav tm="0">
                                          <p:val>
                                            <p:fltVal val="0"/>
                                          </p:val>
                                        </p:tav>
                                        <p:tav tm="100000">
                                          <p:val>
                                            <p:strVal val="#ppt_h"/>
                                          </p:val>
                                        </p:tav>
                                      </p:tavLst>
                                    </p:anim>
                                    <p:animEffect transition="in" filter="fade">
                                      <p:cBhvr>
                                        <p:cTn id="29" dur="500"/>
                                        <p:tgtEl>
                                          <p:spTgt spid="111"/>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110"/>
                                        </p:tgtEl>
                                        <p:attrNameLst>
                                          <p:attrName>style.visibility</p:attrName>
                                        </p:attrNameLst>
                                      </p:cBhvr>
                                      <p:to>
                                        <p:strVal val="visible"/>
                                      </p:to>
                                    </p:set>
                                    <p:anim calcmode="lin" valueType="num">
                                      <p:cBhvr>
                                        <p:cTn id="32" dur="500" fill="hold"/>
                                        <p:tgtEl>
                                          <p:spTgt spid="110"/>
                                        </p:tgtEl>
                                        <p:attrNameLst>
                                          <p:attrName>ppt_w</p:attrName>
                                        </p:attrNameLst>
                                      </p:cBhvr>
                                      <p:tavLst>
                                        <p:tav tm="0">
                                          <p:val>
                                            <p:fltVal val="0"/>
                                          </p:val>
                                        </p:tav>
                                        <p:tav tm="100000">
                                          <p:val>
                                            <p:strVal val="#ppt_w"/>
                                          </p:val>
                                        </p:tav>
                                      </p:tavLst>
                                    </p:anim>
                                    <p:anim calcmode="lin" valueType="num">
                                      <p:cBhvr>
                                        <p:cTn id="33" dur="500" fill="hold"/>
                                        <p:tgtEl>
                                          <p:spTgt spid="110"/>
                                        </p:tgtEl>
                                        <p:attrNameLst>
                                          <p:attrName>ppt_h</p:attrName>
                                        </p:attrNameLst>
                                      </p:cBhvr>
                                      <p:tavLst>
                                        <p:tav tm="0">
                                          <p:val>
                                            <p:fltVal val="0"/>
                                          </p:val>
                                        </p:tav>
                                        <p:tav tm="100000">
                                          <p:val>
                                            <p:strVal val="#ppt_h"/>
                                          </p:val>
                                        </p:tav>
                                      </p:tavLst>
                                    </p:anim>
                                    <p:animEffect transition="in" filter="fade">
                                      <p:cBhvr>
                                        <p:cTn id="34" dur="500"/>
                                        <p:tgtEl>
                                          <p:spTgt spid="110"/>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112"/>
                                        </p:tgtEl>
                                        <p:attrNameLst>
                                          <p:attrName>style.visibility</p:attrName>
                                        </p:attrNameLst>
                                      </p:cBhvr>
                                      <p:to>
                                        <p:strVal val="visible"/>
                                      </p:to>
                                    </p:set>
                                    <p:anim calcmode="lin" valueType="num">
                                      <p:cBhvr>
                                        <p:cTn id="37" dur="500" fill="hold"/>
                                        <p:tgtEl>
                                          <p:spTgt spid="112"/>
                                        </p:tgtEl>
                                        <p:attrNameLst>
                                          <p:attrName>ppt_w</p:attrName>
                                        </p:attrNameLst>
                                      </p:cBhvr>
                                      <p:tavLst>
                                        <p:tav tm="0">
                                          <p:val>
                                            <p:fltVal val="0"/>
                                          </p:val>
                                        </p:tav>
                                        <p:tav tm="100000">
                                          <p:val>
                                            <p:strVal val="#ppt_w"/>
                                          </p:val>
                                        </p:tav>
                                      </p:tavLst>
                                    </p:anim>
                                    <p:anim calcmode="lin" valueType="num">
                                      <p:cBhvr>
                                        <p:cTn id="38" dur="500" fill="hold"/>
                                        <p:tgtEl>
                                          <p:spTgt spid="112"/>
                                        </p:tgtEl>
                                        <p:attrNameLst>
                                          <p:attrName>ppt_h</p:attrName>
                                        </p:attrNameLst>
                                      </p:cBhvr>
                                      <p:tavLst>
                                        <p:tav tm="0">
                                          <p:val>
                                            <p:fltVal val="0"/>
                                          </p:val>
                                        </p:tav>
                                        <p:tav tm="100000">
                                          <p:val>
                                            <p:strVal val="#ppt_h"/>
                                          </p:val>
                                        </p:tav>
                                      </p:tavLst>
                                    </p:anim>
                                    <p:animEffect transition="in" filter="fade">
                                      <p:cBhvr>
                                        <p:cTn id="39" dur="500"/>
                                        <p:tgtEl>
                                          <p:spTgt spid="112"/>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114"/>
                                        </p:tgtEl>
                                        <p:attrNameLst>
                                          <p:attrName>style.visibility</p:attrName>
                                        </p:attrNameLst>
                                      </p:cBhvr>
                                      <p:to>
                                        <p:strVal val="visible"/>
                                      </p:to>
                                    </p:set>
                                    <p:anim calcmode="lin" valueType="num">
                                      <p:cBhvr>
                                        <p:cTn id="42" dur="500" fill="hold"/>
                                        <p:tgtEl>
                                          <p:spTgt spid="114"/>
                                        </p:tgtEl>
                                        <p:attrNameLst>
                                          <p:attrName>ppt_w</p:attrName>
                                        </p:attrNameLst>
                                      </p:cBhvr>
                                      <p:tavLst>
                                        <p:tav tm="0">
                                          <p:val>
                                            <p:fltVal val="0"/>
                                          </p:val>
                                        </p:tav>
                                        <p:tav tm="100000">
                                          <p:val>
                                            <p:strVal val="#ppt_w"/>
                                          </p:val>
                                        </p:tav>
                                      </p:tavLst>
                                    </p:anim>
                                    <p:anim calcmode="lin" valueType="num">
                                      <p:cBhvr>
                                        <p:cTn id="43" dur="500" fill="hold"/>
                                        <p:tgtEl>
                                          <p:spTgt spid="114"/>
                                        </p:tgtEl>
                                        <p:attrNameLst>
                                          <p:attrName>ppt_h</p:attrName>
                                        </p:attrNameLst>
                                      </p:cBhvr>
                                      <p:tavLst>
                                        <p:tav tm="0">
                                          <p:val>
                                            <p:fltVal val="0"/>
                                          </p:val>
                                        </p:tav>
                                        <p:tav tm="100000">
                                          <p:val>
                                            <p:strVal val="#ppt_h"/>
                                          </p:val>
                                        </p:tav>
                                      </p:tavLst>
                                    </p:anim>
                                    <p:animEffect transition="in" filter="fade">
                                      <p:cBhvr>
                                        <p:cTn id="44" dur="500"/>
                                        <p:tgtEl>
                                          <p:spTgt spid="114"/>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115"/>
                                        </p:tgtEl>
                                        <p:attrNameLst>
                                          <p:attrName>style.visibility</p:attrName>
                                        </p:attrNameLst>
                                      </p:cBhvr>
                                      <p:to>
                                        <p:strVal val="visible"/>
                                      </p:to>
                                    </p:set>
                                    <p:anim calcmode="lin" valueType="num">
                                      <p:cBhvr>
                                        <p:cTn id="47" dur="500" fill="hold"/>
                                        <p:tgtEl>
                                          <p:spTgt spid="115"/>
                                        </p:tgtEl>
                                        <p:attrNameLst>
                                          <p:attrName>ppt_w</p:attrName>
                                        </p:attrNameLst>
                                      </p:cBhvr>
                                      <p:tavLst>
                                        <p:tav tm="0">
                                          <p:val>
                                            <p:fltVal val="0"/>
                                          </p:val>
                                        </p:tav>
                                        <p:tav tm="100000">
                                          <p:val>
                                            <p:strVal val="#ppt_w"/>
                                          </p:val>
                                        </p:tav>
                                      </p:tavLst>
                                    </p:anim>
                                    <p:anim calcmode="lin" valueType="num">
                                      <p:cBhvr>
                                        <p:cTn id="48" dur="500" fill="hold"/>
                                        <p:tgtEl>
                                          <p:spTgt spid="115"/>
                                        </p:tgtEl>
                                        <p:attrNameLst>
                                          <p:attrName>ppt_h</p:attrName>
                                        </p:attrNameLst>
                                      </p:cBhvr>
                                      <p:tavLst>
                                        <p:tav tm="0">
                                          <p:val>
                                            <p:fltVal val="0"/>
                                          </p:val>
                                        </p:tav>
                                        <p:tav tm="100000">
                                          <p:val>
                                            <p:strVal val="#ppt_h"/>
                                          </p:val>
                                        </p:tav>
                                      </p:tavLst>
                                    </p:anim>
                                    <p:animEffect transition="in" filter="fade">
                                      <p:cBhvr>
                                        <p:cTn id="49" dur="500"/>
                                        <p:tgtEl>
                                          <p:spTgt spid="115"/>
                                        </p:tgtEl>
                                      </p:cBhvr>
                                    </p:animEffect>
                                  </p:childTnLst>
                                </p:cTn>
                              </p:par>
                              <p:par>
                                <p:cTn id="50" presetID="53" presetClass="entr" presetSubtype="16" fill="hold" grpId="0" nodeType="withEffect">
                                  <p:stCondLst>
                                    <p:cond delay="0"/>
                                  </p:stCondLst>
                                  <p:childTnLst>
                                    <p:set>
                                      <p:cBhvr>
                                        <p:cTn id="51" dur="1" fill="hold">
                                          <p:stCondLst>
                                            <p:cond delay="0"/>
                                          </p:stCondLst>
                                        </p:cTn>
                                        <p:tgtEl>
                                          <p:spTgt spid="116"/>
                                        </p:tgtEl>
                                        <p:attrNameLst>
                                          <p:attrName>style.visibility</p:attrName>
                                        </p:attrNameLst>
                                      </p:cBhvr>
                                      <p:to>
                                        <p:strVal val="visible"/>
                                      </p:to>
                                    </p:set>
                                    <p:anim calcmode="lin" valueType="num">
                                      <p:cBhvr>
                                        <p:cTn id="52" dur="500" fill="hold"/>
                                        <p:tgtEl>
                                          <p:spTgt spid="116"/>
                                        </p:tgtEl>
                                        <p:attrNameLst>
                                          <p:attrName>ppt_w</p:attrName>
                                        </p:attrNameLst>
                                      </p:cBhvr>
                                      <p:tavLst>
                                        <p:tav tm="0">
                                          <p:val>
                                            <p:fltVal val="0"/>
                                          </p:val>
                                        </p:tav>
                                        <p:tav tm="100000">
                                          <p:val>
                                            <p:strVal val="#ppt_w"/>
                                          </p:val>
                                        </p:tav>
                                      </p:tavLst>
                                    </p:anim>
                                    <p:anim calcmode="lin" valueType="num">
                                      <p:cBhvr>
                                        <p:cTn id="53" dur="500" fill="hold"/>
                                        <p:tgtEl>
                                          <p:spTgt spid="116"/>
                                        </p:tgtEl>
                                        <p:attrNameLst>
                                          <p:attrName>ppt_h</p:attrName>
                                        </p:attrNameLst>
                                      </p:cBhvr>
                                      <p:tavLst>
                                        <p:tav tm="0">
                                          <p:val>
                                            <p:fltVal val="0"/>
                                          </p:val>
                                        </p:tav>
                                        <p:tav tm="100000">
                                          <p:val>
                                            <p:strVal val="#ppt_h"/>
                                          </p:val>
                                        </p:tav>
                                      </p:tavLst>
                                    </p:anim>
                                    <p:animEffect transition="in" filter="fade">
                                      <p:cBhvr>
                                        <p:cTn id="54" dur="500"/>
                                        <p:tgtEl>
                                          <p:spTgt spid="116"/>
                                        </p:tgtEl>
                                      </p:cBhvr>
                                    </p:animEffect>
                                  </p:childTnLst>
                                </p:cTn>
                              </p:par>
                              <p:par>
                                <p:cTn id="55" presetID="53" presetClass="entr" presetSubtype="16" fill="hold" grpId="0" nodeType="withEffect">
                                  <p:stCondLst>
                                    <p:cond delay="0"/>
                                  </p:stCondLst>
                                  <p:childTnLst>
                                    <p:set>
                                      <p:cBhvr>
                                        <p:cTn id="56" dur="1" fill="hold">
                                          <p:stCondLst>
                                            <p:cond delay="0"/>
                                          </p:stCondLst>
                                        </p:cTn>
                                        <p:tgtEl>
                                          <p:spTgt spid="117"/>
                                        </p:tgtEl>
                                        <p:attrNameLst>
                                          <p:attrName>style.visibility</p:attrName>
                                        </p:attrNameLst>
                                      </p:cBhvr>
                                      <p:to>
                                        <p:strVal val="visible"/>
                                      </p:to>
                                    </p:set>
                                    <p:anim calcmode="lin" valueType="num">
                                      <p:cBhvr>
                                        <p:cTn id="57" dur="500" fill="hold"/>
                                        <p:tgtEl>
                                          <p:spTgt spid="117"/>
                                        </p:tgtEl>
                                        <p:attrNameLst>
                                          <p:attrName>ppt_w</p:attrName>
                                        </p:attrNameLst>
                                      </p:cBhvr>
                                      <p:tavLst>
                                        <p:tav tm="0">
                                          <p:val>
                                            <p:fltVal val="0"/>
                                          </p:val>
                                        </p:tav>
                                        <p:tav tm="100000">
                                          <p:val>
                                            <p:strVal val="#ppt_w"/>
                                          </p:val>
                                        </p:tav>
                                      </p:tavLst>
                                    </p:anim>
                                    <p:anim calcmode="lin" valueType="num">
                                      <p:cBhvr>
                                        <p:cTn id="58" dur="500" fill="hold"/>
                                        <p:tgtEl>
                                          <p:spTgt spid="117"/>
                                        </p:tgtEl>
                                        <p:attrNameLst>
                                          <p:attrName>ppt_h</p:attrName>
                                        </p:attrNameLst>
                                      </p:cBhvr>
                                      <p:tavLst>
                                        <p:tav tm="0">
                                          <p:val>
                                            <p:fltVal val="0"/>
                                          </p:val>
                                        </p:tav>
                                        <p:tav tm="100000">
                                          <p:val>
                                            <p:strVal val="#ppt_h"/>
                                          </p:val>
                                        </p:tav>
                                      </p:tavLst>
                                    </p:anim>
                                    <p:animEffect transition="in" filter="fade">
                                      <p:cBhvr>
                                        <p:cTn id="59" dur="500"/>
                                        <p:tgtEl>
                                          <p:spTgt spid="117"/>
                                        </p:tgtEl>
                                      </p:cBhvr>
                                    </p:animEffect>
                                  </p:childTnLst>
                                </p:cTn>
                              </p:par>
                              <p:par>
                                <p:cTn id="60" presetID="53" presetClass="entr" presetSubtype="16" fill="hold" grpId="0" nodeType="withEffect">
                                  <p:stCondLst>
                                    <p:cond delay="0"/>
                                  </p:stCondLst>
                                  <p:childTnLst>
                                    <p:set>
                                      <p:cBhvr>
                                        <p:cTn id="61" dur="1" fill="hold">
                                          <p:stCondLst>
                                            <p:cond delay="0"/>
                                          </p:stCondLst>
                                        </p:cTn>
                                        <p:tgtEl>
                                          <p:spTgt spid="118"/>
                                        </p:tgtEl>
                                        <p:attrNameLst>
                                          <p:attrName>style.visibility</p:attrName>
                                        </p:attrNameLst>
                                      </p:cBhvr>
                                      <p:to>
                                        <p:strVal val="visible"/>
                                      </p:to>
                                    </p:set>
                                    <p:anim calcmode="lin" valueType="num">
                                      <p:cBhvr>
                                        <p:cTn id="62" dur="500" fill="hold"/>
                                        <p:tgtEl>
                                          <p:spTgt spid="118"/>
                                        </p:tgtEl>
                                        <p:attrNameLst>
                                          <p:attrName>ppt_w</p:attrName>
                                        </p:attrNameLst>
                                      </p:cBhvr>
                                      <p:tavLst>
                                        <p:tav tm="0">
                                          <p:val>
                                            <p:fltVal val="0"/>
                                          </p:val>
                                        </p:tav>
                                        <p:tav tm="100000">
                                          <p:val>
                                            <p:strVal val="#ppt_w"/>
                                          </p:val>
                                        </p:tav>
                                      </p:tavLst>
                                    </p:anim>
                                    <p:anim calcmode="lin" valueType="num">
                                      <p:cBhvr>
                                        <p:cTn id="63" dur="500" fill="hold"/>
                                        <p:tgtEl>
                                          <p:spTgt spid="118"/>
                                        </p:tgtEl>
                                        <p:attrNameLst>
                                          <p:attrName>ppt_h</p:attrName>
                                        </p:attrNameLst>
                                      </p:cBhvr>
                                      <p:tavLst>
                                        <p:tav tm="0">
                                          <p:val>
                                            <p:fltVal val="0"/>
                                          </p:val>
                                        </p:tav>
                                        <p:tav tm="100000">
                                          <p:val>
                                            <p:strVal val="#ppt_h"/>
                                          </p:val>
                                        </p:tav>
                                      </p:tavLst>
                                    </p:anim>
                                    <p:animEffect transition="in" filter="fade">
                                      <p:cBhvr>
                                        <p:cTn id="64" dur="500"/>
                                        <p:tgtEl>
                                          <p:spTgt spid="118"/>
                                        </p:tgtEl>
                                      </p:cBhvr>
                                    </p:animEffect>
                                  </p:childTnLst>
                                </p:cTn>
                              </p:par>
                              <p:par>
                                <p:cTn id="65" presetID="53" presetClass="entr" presetSubtype="16" fill="hold" grpId="0" nodeType="withEffect">
                                  <p:stCondLst>
                                    <p:cond delay="0"/>
                                  </p:stCondLst>
                                  <p:childTnLst>
                                    <p:set>
                                      <p:cBhvr>
                                        <p:cTn id="66" dur="1" fill="hold">
                                          <p:stCondLst>
                                            <p:cond delay="0"/>
                                          </p:stCondLst>
                                        </p:cTn>
                                        <p:tgtEl>
                                          <p:spTgt spid="119"/>
                                        </p:tgtEl>
                                        <p:attrNameLst>
                                          <p:attrName>style.visibility</p:attrName>
                                        </p:attrNameLst>
                                      </p:cBhvr>
                                      <p:to>
                                        <p:strVal val="visible"/>
                                      </p:to>
                                    </p:set>
                                    <p:anim calcmode="lin" valueType="num">
                                      <p:cBhvr>
                                        <p:cTn id="67" dur="500" fill="hold"/>
                                        <p:tgtEl>
                                          <p:spTgt spid="119"/>
                                        </p:tgtEl>
                                        <p:attrNameLst>
                                          <p:attrName>ppt_w</p:attrName>
                                        </p:attrNameLst>
                                      </p:cBhvr>
                                      <p:tavLst>
                                        <p:tav tm="0">
                                          <p:val>
                                            <p:fltVal val="0"/>
                                          </p:val>
                                        </p:tav>
                                        <p:tav tm="100000">
                                          <p:val>
                                            <p:strVal val="#ppt_w"/>
                                          </p:val>
                                        </p:tav>
                                      </p:tavLst>
                                    </p:anim>
                                    <p:anim calcmode="lin" valueType="num">
                                      <p:cBhvr>
                                        <p:cTn id="68" dur="500" fill="hold"/>
                                        <p:tgtEl>
                                          <p:spTgt spid="119"/>
                                        </p:tgtEl>
                                        <p:attrNameLst>
                                          <p:attrName>ppt_h</p:attrName>
                                        </p:attrNameLst>
                                      </p:cBhvr>
                                      <p:tavLst>
                                        <p:tav tm="0">
                                          <p:val>
                                            <p:fltVal val="0"/>
                                          </p:val>
                                        </p:tav>
                                        <p:tav tm="100000">
                                          <p:val>
                                            <p:strVal val="#ppt_h"/>
                                          </p:val>
                                        </p:tav>
                                      </p:tavLst>
                                    </p:anim>
                                    <p:animEffect transition="in" filter="fade">
                                      <p:cBhvr>
                                        <p:cTn id="69" dur="500"/>
                                        <p:tgtEl>
                                          <p:spTgt spid="119"/>
                                        </p:tgtEl>
                                      </p:cBhvr>
                                    </p:animEffect>
                                  </p:childTnLst>
                                </p:cTn>
                              </p:par>
                              <p:par>
                                <p:cTn id="70" presetID="53" presetClass="entr" presetSubtype="16" fill="hold" grpId="0" nodeType="withEffect">
                                  <p:stCondLst>
                                    <p:cond delay="0"/>
                                  </p:stCondLst>
                                  <p:childTnLst>
                                    <p:set>
                                      <p:cBhvr>
                                        <p:cTn id="71" dur="1" fill="hold">
                                          <p:stCondLst>
                                            <p:cond delay="0"/>
                                          </p:stCondLst>
                                        </p:cTn>
                                        <p:tgtEl>
                                          <p:spTgt spid="120"/>
                                        </p:tgtEl>
                                        <p:attrNameLst>
                                          <p:attrName>style.visibility</p:attrName>
                                        </p:attrNameLst>
                                      </p:cBhvr>
                                      <p:to>
                                        <p:strVal val="visible"/>
                                      </p:to>
                                    </p:set>
                                    <p:anim calcmode="lin" valueType="num">
                                      <p:cBhvr>
                                        <p:cTn id="72" dur="500" fill="hold"/>
                                        <p:tgtEl>
                                          <p:spTgt spid="120"/>
                                        </p:tgtEl>
                                        <p:attrNameLst>
                                          <p:attrName>ppt_w</p:attrName>
                                        </p:attrNameLst>
                                      </p:cBhvr>
                                      <p:tavLst>
                                        <p:tav tm="0">
                                          <p:val>
                                            <p:fltVal val="0"/>
                                          </p:val>
                                        </p:tav>
                                        <p:tav tm="100000">
                                          <p:val>
                                            <p:strVal val="#ppt_w"/>
                                          </p:val>
                                        </p:tav>
                                      </p:tavLst>
                                    </p:anim>
                                    <p:anim calcmode="lin" valueType="num">
                                      <p:cBhvr>
                                        <p:cTn id="73" dur="500" fill="hold"/>
                                        <p:tgtEl>
                                          <p:spTgt spid="120"/>
                                        </p:tgtEl>
                                        <p:attrNameLst>
                                          <p:attrName>ppt_h</p:attrName>
                                        </p:attrNameLst>
                                      </p:cBhvr>
                                      <p:tavLst>
                                        <p:tav tm="0">
                                          <p:val>
                                            <p:fltVal val="0"/>
                                          </p:val>
                                        </p:tav>
                                        <p:tav tm="100000">
                                          <p:val>
                                            <p:strVal val="#ppt_h"/>
                                          </p:val>
                                        </p:tav>
                                      </p:tavLst>
                                    </p:anim>
                                    <p:animEffect transition="in" filter="fade">
                                      <p:cBhvr>
                                        <p:cTn id="74" dur="500"/>
                                        <p:tgtEl>
                                          <p:spTgt spid="120"/>
                                        </p:tgtEl>
                                      </p:cBhvr>
                                    </p:animEffect>
                                  </p:childTnLst>
                                </p:cTn>
                              </p:par>
                              <p:par>
                                <p:cTn id="75" presetID="53" presetClass="entr" presetSubtype="16" fill="hold" grpId="0" nodeType="withEffect">
                                  <p:stCondLst>
                                    <p:cond delay="0"/>
                                  </p:stCondLst>
                                  <p:childTnLst>
                                    <p:set>
                                      <p:cBhvr>
                                        <p:cTn id="76" dur="1" fill="hold">
                                          <p:stCondLst>
                                            <p:cond delay="0"/>
                                          </p:stCondLst>
                                        </p:cTn>
                                        <p:tgtEl>
                                          <p:spTgt spid="2"/>
                                        </p:tgtEl>
                                        <p:attrNameLst>
                                          <p:attrName>style.visibility</p:attrName>
                                        </p:attrNameLst>
                                      </p:cBhvr>
                                      <p:to>
                                        <p:strVal val="visible"/>
                                      </p:to>
                                    </p:set>
                                    <p:anim calcmode="lin" valueType="num">
                                      <p:cBhvr>
                                        <p:cTn id="77" dur="500" fill="hold"/>
                                        <p:tgtEl>
                                          <p:spTgt spid="2"/>
                                        </p:tgtEl>
                                        <p:attrNameLst>
                                          <p:attrName>ppt_w</p:attrName>
                                        </p:attrNameLst>
                                      </p:cBhvr>
                                      <p:tavLst>
                                        <p:tav tm="0">
                                          <p:val>
                                            <p:fltVal val="0"/>
                                          </p:val>
                                        </p:tav>
                                        <p:tav tm="100000">
                                          <p:val>
                                            <p:strVal val="#ppt_w"/>
                                          </p:val>
                                        </p:tav>
                                      </p:tavLst>
                                    </p:anim>
                                    <p:anim calcmode="lin" valueType="num">
                                      <p:cBhvr>
                                        <p:cTn id="78" dur="500" fill="hold"/>
                                        <p:tgtEl>
                                          <p:spTgt spid="2"/>
                                        </p:tgtEl>
                                        <p:attrNameLst>
                                          <p:attrName>ppt_h</p:attrName>
                                        </p:attrNameLst>
                                      </p:cBhvr>
                                      <p:tavLst>
                                        <p:tav tm="0">
                                          <p:val>
                                            <p:fltVal val="0"/>
                                          </p:val>
                                        </p:tav>
                                        <p:tav tm="100000">
                                          <p:val>
                                            <p:strVal val="#ppt_h"/>
                                          </p:val>
                                        </p:tav>
                                      </p:tavLst>
                                    </p:anim>
                                    <p:animEffect transition="in" filter="fade">
                                      <p:cBhvr>
                                        <p:cTn id="79" dur="500"/>
                                        <p:tgtEl>
                                          <p:spTgt spid="2"/>
                                        </p:tgtEl>
                                      </p:cBhvr>
                                    </p:animEffect>
                                  </p:childTnLst>
                                </p:cTn>
                              </p:par>
                              <p:par>
                                <p:cTn id="80" presetID="53" presetClass="entr" presetSubtype="16" fill="hold" grpId="0" nodeType="withEffect">
                                  <p:stCondLst>
                                    <p:cond delay="0"/>
                                  </p:stCondLst>
                                  <p:childTnLst>
                                    <p:set>
                                      <p:cBhvr>
                                        <p:cTn id="81" dur="1" fill="hold">
                                          <p:stCondLst>
                                            <p:cond delay="0"/>
                                          </p:stCondLst>
                                        </p:cTn>
                                        <p:tgtEl>
                                          <p:spTgt spid="121"/>
                                        </p:tgtEl>
                                        <p:attrNameLst>
                                          <p:attrName>style.visibility</p:attrName>
                                        </p:attrNameLst>
                                      </p:cBhvr>
                                      <p:to>
                                        <p:strVal val="visible"/>
                                      </p:to>
                                    </p:set>
                                    <p:anim calcmode="lin" valueType="num">
                                      <p:cBhvr>
                                        <p:cTn id="82" dur="500" fill="hold"/>
                                        <p:tgtEl>
                                          <p:spTgt spid="121"/>
                                        </p:tgtEl>
                                        <p:attrNameLst>
                                          <p:attrName>ppt_w</p:attrName>
                                        </p:attrNameLst>
                                      </p:cBhvr>
                                      <p:tavLst>
                                        <p:tav tm="0">
                                          <p:val>
                                            <p:fltVal val="0"/>
                                          </p:val>
                                        </p:tav>
                                        <p:tav tm="100000">
                                          <p:val>
                                            <p:strVal val="#ppt_w"/>
                                          </p:val>
                                        </p:tav>
                                      </p:tavLst>
                                    </p:anim>
                                    <p:anim calcmode="lin" valueType="num">
                                      <p:cBhvr>
                                        <p:cTn id="83" dur="500" fill="hold"/>
                                        <p:tgtEl>
                                          <p:spTgt spid="121"/>
                                        </p:tgtEl>
                                        <p:attrNameLst>
                                          <p:attrName>ppt_h</p:attrName>
                                        </p:attrNameLst>
                                      </p:cBhvr>
                                      <p:tavLst>
                                        <p:tav tm="0">
                                          <p:val>
                                            <p:fltVal val="0"/>
                                          </p:val>
                                        </p:tav>
                                        <p:tav tm="100000">
                                          <p:val>
                                            <p:strVal val="#ppt_h"/>
                                          </p:val>
                                        </p:tav>
                                      </p:tavLst>
                                    </p:anim>
                                    <p:animEffect transition="in" filter="fade">
                                      <p:cBhvr>
                                        <p:cTn id="84" dur="500"/>
                                        <p:tgtEl>
                                          <p:spTgt spid="121"/>
                                        </p:tgtEl>
                                      </p:cBhvr>
                                    </p:animEffect>
                                  </p:childTnLst>
                                </p:cTn>
                              </p:par>
                              <p:par>
                                <p:cTn id="85" presetID="53" presetClass="entr" presetSubtype="16" fill="hold" grpId="0" nodeType="withEffect">
                                  <p:stCondLst>
                                    <p:cond delay="0"/>
                                  </p:stCondLst>
                                  <p:childTnLst>
                                    <p:set>
                                      <p:cBhvr>
                                        <p:cTn id="86" dur="1" fill="hold">
                                          <p:stCondLst>
                                            <p:cond delay="0"/>
                                          </p:stCondLst>
                                        </p:cTn>
                                        <p:tgtEl>
                                          <p:spTgt spid="122"/>
                                        </p:tgtEl>
                                        <p:attrNameLst>
                                          <p:attrName>style.visibility</p:attrName>
                                        </p:attrNameLst>
                                      </p:cBhvr>
                                      <p:to>
                                        <p:strVal val="visible"/>
                                      </p:to>
                                    </p:set>
                                    <p:anim calcmode="lin" valueType="num">
                                      <p:cBhvr>
                                        <p:cTn id="87" dur="500" fill="hold"/>
                                        <p:tgtEl>
                                          <p:spTgt spid="122"/>
                                        </p:tgtEl>
                                        <p:attrNameLst>
                                          <p:attrName>ppt_w</p:attrName>
                                        </p:attrNameLst>
                                      </p:cBhvr>
                                      <p:tavLst>
                                        <p:tav tm="0">
                                          <p:val>
                                            <p:fltVal val="0"/>
                                          </p:val>
                                        </p:tav>
                                        <p:tav tm="100000">
                                          <p:val>
                                            <p:strVal val="#ppt_w"/>
                                          </p:val>
                                        </p:tav>
                                      </p:tavLst>
                                    </p:anim>
                                    <p:anim calcmode="lin" valueType="num">
                                      <p:cBhvr>
                                        <p:cTn id="88" dur="500" fill="hold"/>
                                        <p:tgtEl>
                                          <p:spTgt spid="122"/>
                                        </p:tgtEl>
                                        <p:attrNameLst>
                                          <p:attrName>ppt_h</p:attrName>
                                        </p:attrNameLst>
                                      </p:cBhvr>
                                      <p:tavLst>
                                        <p:tav tm="0">
                                          <p:val>
                                            <p:fltVal val="0"/>
                                          </p:val>
                                        </p:tav>
                                        <p:tav tm="100000">
                                          <p:val>
                                            <p:strVal val="#ppt_h"/>
                                          </p:val>
                                        </p:tav>
                                      </p:tavLst>
                                    </p:anim>
                                    <p:animEffect transition="in" filter="fade">
                                      <p:cBhvr>
                                        <p:cTn id="89" dur="500"/>
                                        <p:tgtEl>
                                          <p:spTgt spid="122"/>
                                        </p:tgtEl>
                                      </p:cBhvr>
                                    </p:animEffect>
                                  </p:childTnLst>
                                </p:cTn>
                              </p:par>
                              <p:par>
                                <p:cTn id="90" presetID="53" presetClass="entr" presetSubtype="16" fill="hold" grpId="0" nodeType="withEffect">
                                  <p:stCondLst>
                                    <p:cond delay="0"/>
                                  </p:stCondLst>
                                  <p:childTnLst>
                                    <p:set>
                                      <p:cBhvr>
                                        <p:cTn id="91" dur="1" fill="hold">
                                          <p:stCondLst>
                                            <p:cond delay="0"/>
                                          </p:stCondLst>
                                        </p:cTn>
                                        <p:tgtEl>
                                          <p:spTgt spid="123"/>
                                        </p:tgtEl>
                                        <p:attrNameLst>
                                          <p:attrName>style.visibility</p:attrName>
                                        </p:attrNameLst>
                                      </p:cBhvr>
                                      <p:to>
                                        <p:strVal val="visible"/>
                                      </p:to>
                                    </p:set>
                                    <p:anim calcmode="lin" valueType="num">
                                      <p:cBhvr>
                                        <p:cTn id="92" dur="500" fill="hold"/>
                                        <p:tgtEl>
                                          <p:spTgt spid="123"/>
                                        </p:tgtEl>
                                        <p:attrNameLst>
                                          <p:attrName>ppt_w</p:attrName>
                                        </p:attrNameLst>
                                      </p:cBhvr>
                                      <p:tavLst>
                                        <p:tav tm="0">
                                          <p:val>
                                            <p:fltVal val="0"/>
                                          </p:val>
                                        </p:tav>
                                        <p:tav tm="100000">
                                          <p:val>
                                            <p:strVal val="#ppt_w"/>
                                          </p:val>
                                        </p:tav>
                                      </p:tavLst>
                                    </p:anim>
                                    <p:anim calcmode="lin" valueType="num">
                                      <p:cBhvr>
                                        <p:cTn id="93" dur="500" fill="hold"/>
                                        <p:tgtEl>
                                          <p:spTgt spid="123"/>
                                        </p:tgtEl>
                                        <p:attrNameLst>
                                          <p:attrName>ppt_h</p:attrName>
                                        </p:attrNameLst>
                                      </p:cBhvr>
                                      <p:tavLst>
                                        <p:tav tm="0">
                                          <p:val>
                                            <p:fltVal val="0"/>
                                          </p:val>
                                        </p:tav>
                                        <p:tav tm="100000">
                                          <p:val>
                                            <p:strVal val="#ppt_h"/>
                                          </p:val>
                                        </p:tav>
                                      </p:tavLst>
                                    </p:anim>
                                    <p:animEffect transition="in" filter="fade">
                                      <p:cBhvr>
                                        <p:cTn id="94" dur="500"/>
                                        <p:tgtEl>
                                          <p:spTgt spid="123"/>
                                        </p:tgtEl>
                                      </p:cBhvr>
                                    </p:animEffect>
                                  </p:childTnLst>
                                </p:cTn>
                              </p:par>
                              <p:par>
                                <p:cTn id="95" presetID="53" presetClass="entr" presetSubtype="16" fill="hold" grpId="0" nodeType="withEffect">
                                  <p:stCondLst>
                                    <p:cond delay="0"/>
                                  </p:stCondLst>
                                  <p:childTnLst>
                                    <p:set>
                                      <p:cBhvr>
                                        <p:cTn id="96" dur="1" fill="hold">
                                          <p:stCondLst>
                                            <p:cond delay="0"/>
                                          </p:stCondLst>
                                        </p:cTn>
                                        <p:tgtEl>
                                          <p:spTgt spid="124"/>
                                        </p:tgtEl>
                                        <p:attrNameLst>
                                          <p:attrName>style.visibility</p:attrName>
                                        </p:attrNameLst>
                                      </p:cBhvr>
                                      <p:to>
                                        <p:strVal val="visible"/>
                                      </p:to>
                                    </p:set>
                                    <p:anim calcmode="lin" valueType="num">
                                      <p:cBhvr>
                                        <p:cTn id="97" dur="500" fill="hold"/>
                                        <p:tgtEl>
                                          <p:spTgt spid="124"/>
                                        </p:tgtEl>
                                        <p:attrNameLst>
                                          <p:attrName>ppt_w</p:attrName>
                                        </p:attrNameLst>
                                      </p:cBhvr>
                                      <p:tavLst>
                                        <p:tav tm="0">
                                          <p:val>
                                            <p:fltVal val="0"/>
                                          </p:val>
                                        </p:tav>
                                        <p:tav tm="100000">
                                          <p:val>
                                            <p:strVal val="#ppt_w"/>
                                          </p:val>
                                        </p:tav>
                                      </p:tavLst>
                                    </p:anim>
                                    <p:anim calcmode="lin" valueType="num">
                                      <p:cBhvr>
                                        <p:cTn id="98" dur="500" fill="hold"/>
                                        <p:tgtEl>
                                          <p:spTgt spid="124"/>
                                        </p:tgtEl>
                                        <p:attrNameLst>
                                          <p:attrName>ppt_h</p:attrName>
                                        </p:attrNameLst>
                                      </p:cBhvr>
                                      <p:tavLst>
                                        <p:tav tm="0">
                                          <p:val>
                                            <p:fltVal val="0"/>
                                          </p:val>
                                        </p:tav>
                                        <p:tav tm="100000">
                                          <p:val>
                                            <p:strVal val="#ppt_h"/>
                                          </p:val>
                                        </p:tav>
                                      </p:tavLst>
                                    </p:anim>
                                    <p:animEffect transition="in" filter="fade">
                                      <p:cBhvr>
                                        <p:cTn id="99" dur="500"/>
                                        <p:tgtEl>
                                          <p:spTgt spid="124"/>
                                        </p:tgtEl>
                                      </p:cBhvr>
                                    </p:animEffect>
                                  </p:childTnLst>
                                </p:cTn>
                              </p:par>
                              <p:par>
                                <p:cTn id="100" presetID="53" presetClass="entr" presetSubtype="16" fill="hold" grpId="0" nodeType="withEffect">
                                  <p:stCondLst>
                                    <p:cond delay="0"/>
                                  </p:stCondLst>
                                  <p:childTnLst>
                                    <p:set>
                                      <p:cBhvr>
                                        <p:cTn id="101" dur="1" fill="hold">
                                          <p:stCondLst>
                                            <p:cond delay="0"/>
                                          </p:stCondLst>
                                        </p:cTn>
                                        <p:tgtEl>
                                          <p:spTgt spid="126"/>
                                        </p:tgtEl>
                                        <p:attrNameLst>
                                          <p:attrName>style.visibility</p:attrName>
                                        </p:attrNameLst>
                                      </p:cBhvr>
                                      <p:to>
                                        <p:strVal val="visible"/>
                                      </p:to>
                                    </p:set>
                                    <p:anim calcmode="lin" valueType="num">
                                      <p:cBhvr>
                                        <p:cTn id="102" dur="500" fill="hold"/>
                                        <p:tgtEl>
                                          <p:spTgt spid="126"/>
                                        </p:tgtEl>
                                        <p:attrNameLst>
                                          <p:attrName>ppt_w</p:attrName>
                                        </p:attrNameLst>
                                      </p:cBhvr>
                                      <p:tavLst>
                                        <p:tav tm="0">
                                          <p:val>
                                            <p:fltVal val="0"/>
                                          </p:val>
                                        </p:tav>
                                        <p:tav tm="100000">
                                          <p:val>
                                            <p:strVal val="#ppt_w"/>
                                          </p:val>
                                        </p:tav>
                                      </p:tavLst>
                                    </p:anim>
                                    <p:anim calcmode="lin" valueType="num">
                                      <p:cBhvr>
                                        <p:cTn id="103" dur="500" fill="hold"/>
                                        <p:tgtEl>
                                          <p:spTgt spid="126"/>
                                        </p:tgtEl>
                                        <p:attrNameLst>
                                          <p:attrName>ppt_h</p:attrName>
                                        </p:attrNameLst>
                                      </p:cBhvr>
                                      <p:tavLst>
                                        <p:tav tm="0">
                                          <p:val>
                                            <p:fltVal val="0"/>
                                          </p:val>
                                        </p:tav>
                                        <p:tav tm="100000">
                                          <p:val>
                                            <p:strVal val="#ppt_h"/>
                                          </p:val>
                                        </p:tav>
                                      </p:tavLst>
                                    </p:anim>
                                    <p:animEffect transition="in" filter="fade">
                                      <p:cBhvr>
                                        <p:cTn id="104" dur="500"/>
                                        <p:tgtEl>
                                          <p:spTgt spid="126"/>
                                        </p:tgtEl>
                                      </p:cBhvr>
                                    </p:animEffect>
                                  </p:childTnLst>
                                </p:cTn>
                              </p:par>
                              <p:par>
                                <p:cTn id="105" presetID="53" presetClass="entr" presetSubtype="16" fill="hold" grpId="0" nodeType="withEffect">
                                  <p:stCondLst>
                                    <p:cond delay="0"/>
                                  </p:stCondLst>
                                  <p:childTnLst>
                                    <p:set>
                                      <p:cBhvr>
                                        <p:cTn id="106" dur="1" fill="hold">
                                          <p:stCondLst>
                                            <p:cond delay="0"/>
                                          </p:stCondLst>
                                        </p:cTn>
                                        <p:tgtEl>
                                          <p:spTgt spid="127"/>
                                        </p:tgtEl>
                                        <p:attrNameLst>
                                          <p:attrName>style.visibility</p:attrName>
                                        </p:attrNameLst>
                                      </p:cBhvr>
                                      <p:to>
                                        <p:strVal val="visible"/>
                                      </p:to>
                                    </p:set>
                                    <p:anim calcmode="lin" valueType="num">
                                      <p:cBhvr>
                                        <p:cTn id="107" dur="500" fill="hold"/>
                                        <p:tgtEl>
                                          <p:spTgt spid="127"/>
                                        </p:tgtEl>
                                        <p:attrNameLst>
                                          <p:attrName>ppt_w</p:attrName>
                                        </p:attrNameLst>
                                      </p:cBhvr>
                                      <p:tavLst>
                                        <p:tav tm="0">
                                          <p:val>
                                            <p:fltVal val="0"/>
                                          </p:val>
                                        </p:tav>
                                        <p:tav tm="100000">
                                          <p:val>
                                            <p:strVal val="#ppt_w"/>
                                          </p:val>
                                        </p:tav>
                                      </p:tavLst>
                                    </p:anim>
                                    <p:anim calcmode="lin" valueType="num">
                                      <p:cBhvr>
                                        <p:cTn id="108" dur="500" fill="hold"/>
                                        <p:tgtEl>
                                          <p:spTgt spid="127"/>
                                        </p:tgtEl>
                                        <p:attrNameLst>
                                          <p:attrName>ppt_h</p:attrName>
                                        </p:attrNameLst>
                                      </p:cBhvr>
                                      <p:tavLst>
                                        <p:tav tm="0">
                                          <p:val>
                                            <p:fltVal val="0"/>
                                          </p:val>
                                        </p:tav>
                                        <p:tav tm="100000">
                                          <p:val>
                                            <p:strVal val="#ppt_h"/>
                                          </p:val>
                                        </p:tav>
                                      </p:tavLst>
                                    </p:anim>
                                    <p:animEffect transition="in" filter="fade">
                                      <p:cBhvr>
                                        <p:cTn id="109" dur="500"/>
                                        <p:tgtEl>
                                          <p:spTgt spid="127"/>
                                        </p:tgtEl>
                                      </p:cBhvr>
                                    </p:animEffect>
                                  </p:childTnLst>
                                </p:cTn>
                              </p:par>
                              <p:par>
                                <p:cTn id="110" presetID="53" presetClass="entr" presetSubtype="16" fill="hold" grpId="0" nodeType="withEffect">
                                  <p:stCondLst>
                                    <p:cond delay="0"/>
                                  </p:stCondLst>
                                  <p:childTnLst>
                                    <p:set>
                                      <p:cBhvr>
                                        <p:cTn id="111" dur="1" fill="hold">
                                          <p:stCondLst>
                                            <p:cond delay="0"/>
                                          </p:stCondLst>
                                        </p:cTn>
                                        <p:tgtEl>
                                          <p:spTgt spid="128"/>
                                        </p:tgtEl>
                                        <p:attrNameLst>
                                          <p:attrName>style.visibility</p:attrName>
                                        </p:attrNameLst>
                                      </p:cBhvr>
                                      <p:to>
                                        <p:strVal val="visible"/>
                                      </p:to>
                                    </p:set>
                                    <p:anim calcmode="lin" valueType="num">
                                      <p:cBhvr>
                                        <p:cTn id="112" dur="500" fill="hold"/>
                                        <p:tgtEl>
                                          <p:spTgt spid="128"/>
                                        </p:tgtEl>
                                        <p:attrNameLst>
                                          <p:attrName>ppt_w</p:attrName>
                                        </p:attrNameLst>
                                      </p:cBhvr>
                                      <p:tavLst>
                                        <p:tav tm="0">
                                          <p:val>
                                            <p:fltVal val="0"/>
                                          </p:val>
                                        </p:tav>
                                        <p:tav tm="100000">
                                          <p:val>
                                            <p:strVal val="#ppt_w"/>
                                          </p:val>
                                        </p:tav>
                                      </p:tavLst>
                                    </p:anim>
                                    <p:anim calcmode="lin" valueType="num">
                                      <p:cBhvr>
                                        <p:cTn id="113" dur="500" fill="hold"/>
                                        <p:tgtEl>
                                          <p:spTgt spid="128"/>
                                        </p:tgtEl>
                                        <p:attrNameLst>
                                          <p:attrName>ppt_h</p:attrName>
                                        </p:attrNameLst>
                                      </p:cBhvr>
                                      <p:tavLst>
                                        <p:tav tm="0">
                                          <p:val>
                                            <p:fltVal val="0"/>
                                          </p:val>
                                        </p:tav>
                                        <p:tav tm="100000">
                                          <p:val>
                                            <p:strVal val="#ppt_h"/>
                                          </p:val>
                                        </p:tav>
                                      </p:tavLst>
                                    </p:anim>
                                    <p:animEffect transition="in" filter="fade">
                                      <p:cBhvr>
                                        <p:cTn id="114" dur="500"/>
                                        <p:tgtEl>
                                          <p:spTgt spid="128"/>
                                        </p:tgtEl>
                                      </p:cBhvr>
                                    </p:animEffect>
                                  </p:childTnLst>
                                </p:cTn>
                              </p:par>
                              <p:par>
                                <p:cTn id="115" presetID="53" presetClass="entr" presetSubtype="16" fill="hold" grpId="0" nodeType="withEffect">
                                  <p:stCondLst>
                                    <p:cond delay="0"/>
                                  </p:stCondLst>
                                  <p:childTnLst>
                                    <p:set>
                                      <p:cBhvr>
                                        <p:cTn id="116" dur="1" fill="hold">
                                          <p:stCondLst>
                                            <p:cond delay="0"/>
                                          </p:stCondLst>
                                        </p:cTn>
                                        <p:tgtEl>
                                          <p:spTgt spid="130"/>
                                        </p:tgtEl>
                                        <p:attrNameLst>
                                          <p:attrName>style.visibility</p:attrName>
                                        </p:attrNameLst>
                                      </p:cBhvr>
                                      <p:to>
                                        <p:strVal val="visible"/>
                                      </p:to>
                                    </p:set>
                                    <p:anim calcmode="lin" valueType="num">
                                      <p:cBhvr>
                                        <p:cTn id="117" dur="500" fill="hold"/>
                                        <p:tgtEl>
                                          <p:spTgt spid="130"/>
                                        </p:tgtEl>
                                        <p:attrNameLst>
                                          <p:attrName>ppt_w</p:attrName>
                                        </p:attrNameLst>
                                      </p:cBhvr>
                                      <p:tavLst>
                                        <p:tav tm="0">
                                          <p:val>
                                            <p:fltVal val="0"/>
                                          </p:val>
                                        </p:tav>
                                        <p:tav tm="100000">
                                          <p:val>
                                            <p:strVal val="#ppt_w"/>
                                          </p:val>
                                        </p:tav>
                                      </p:tavLst>
                                    </p:anim>
                                    <p:anim calcmode="lin" valueType="num">
                                      <p:cBhvr>
                                        <p:cTn id="118" dur="500" fill="hold"/>
                                        <p:tgtEl>
                                          <p:spTgt spid="130"/>
                                        </p:tgtEl>
                                        <p:attrNameLst>
                                          <p:attrName>ppt_h</p:attrName>
                                        </p:attrNameLst>
                                      </p:cBhvr>
                                      <p:tavLst>
                                        <p:tav tm="0">
                                          <p:val>
                                            <p:fltVal val="0"/>
                                          </p:val>
                                        </p:tav>
                                        <p:tav tm="100000">
                                          <p:val>
                                            <p:strVal val="#ppt_h"/>
                                          </p:val>
                                        </p:tav>
                                      </p:tavLst>
                                    </p:anim>
                                    <p:animEffect transition="in" filter="fade">
                                      <p:cBhvr>
                                        <p:cTn id="119" dur="500"/>
                                        <p:tgtEl>
                                          <p:spTgt spid="130"/>
                                        </p:tgtEl>
                                      </p:cBhvr>
                                    </p:animEffect>
                                  </p:childTnLst>
                                </p:cTn>
                              </p:par>
                              <p:par>
                                <p:cTn id="120" presetID="22" presetClass="entr" presetSubtype="4" fill="hold" grpId="0" nodeType="withEffect">
                                  <p:stCondLst>
                                    <p:cond delay="0"/>
                                  </p:stCondLst>
                                  <p:childTnLst>
                                    <p:set>
                                      <p:cBhvr>
                                        <p:cTn id="121" dur="1" fill="hold">
                                          <p:stCondLst>
                                            <p:cond delay="0"/>
                                          </p:stCondLst>
                                        </p:cTn>
                                        <p:tgtEl>
                                          <p:spTgt spid="131"/>
                                        </p:tgtEl>
                                        <p:attrNameLst>
                                          <p:attrName>style.visibility</p:attrName>
                                        </p:attrNameLst>
                                      </p:cBhvr>
                                      <p:to>
                                        <p:strVal val="visible"/>
                                      </p:to>
                                    </p:set>
                                    <p:animEffect transition="in" filter="wipe(down)">
                                      <p:cBhvr>
                                        <p:cTn id="122" dur="500"/>
                                        <p:tgtEl>
                                          <p:spTgt spid="1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p:bldP spid="107" grpId="0"/>
      <p:bldP spid="108" grpId="0" animBg="1"/>
      <p:bldP spid="109" grpId="0" animBg="1"/>
      <p:bldP spid="110" grpId="0"/>
      <p:bldP spid="111" grpId="0" animBg="1"/>
      <p:bldP spid="112" grpId="0" animBg="1"/>
      <p:bldP spid="114" grpId="0"/>
      <p:bldP spid="115" grpId="0" animBg="1"/>
      <p:bldP spid="116" grpId="0"/>
      <p:bldP spid="117" grpId="0" animBg="1"/>
      <p:bldP spid="118" grpId="0" animBg="1"/>
      <p:bldP spid="119" grpId="0" animBg="1"/>
      <p:bldP spid="120" grpId="0" animBg="1"/>
      <p:bldP spid="2" grpId="0"/>
      <p:bldP spid="121" grpId="0"/>
      <p:bldP spid="122" grpId="0" animBg="1"/>
      <p:bldP spid="123" grpId="0" animBg="1"/>
      <p:bldP spid="124" grpId="0" animBg="1"/>
      <p:bldP spid="126" grpId="0" animBg="1"/>
      <p:bldP spid="127" grpId="0" animBg="1"/>
      <p:bldP spid="128" grpId="0" animBg="1"/>
      <p:bldP spid="130" grpId="0" animBg="1"/>
      <p:bldP spid="131"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2"/>
          <p:cNvSpPr>
            <a:spLocks noChangeArrowheads="1"/>
          </p:cNvSpPr>
          <p:nvPr/>
        </p:nvSpPr>
        <p:spPr bwMode="auto">
          <a:xfrm>
            <a:off x="581717" y="218252"/>
            <a:ext cx="935865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lvl="0"/>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3.Mn</a:t>
            </a:r>
            <a:r>
              <a:rPr lang="en-US" altLang="zh-CN" sz="2400" b="1" baseline="-25000" dirty="0">
                <a:latin typeface="Times New Roman" panose="02020603050405020304" pitchFamily="18" charset="0"/>
                <a:ea typeface="微软雅黑" panose="020B0503020204020204" pitchFamily="34" charset="-122"/>
                <a:cs typeface="Times New Roman" panose="02020603050405020304" pitchFamily="18" charset="0"/>
              </a:rPr>
              <a:t>x</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Zn</a:t>
            </a:r>
            <a:r>
              <a:rPr lang="en-US" altLang="zh-CN" sz="2400" b="1" baseline="-25000" dirty="0">
                <a:latin typeface="Times New Roman" panose="02020603050405020304" pitchFamily="18" charset="0"/>
                <a:ea typeface="微软雅黑" panose="020B0503020204020204" pitchFamily="34" charset="-122"/>
                <a:cs typeface="Times New Roman" panose="02020603050405020304" pitchFamily="18" charset="0"/>
              </a:rPr>
              <a:t>1-x</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Fe</a:t>
            </a:r>
            <a:r>
              <a:rPr lang="en-US" altLang="zh-CN" sz="2400" b="1" baseline="-25000" dirty="0">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O</a:t>
            </a:r>
            <a:r>
              <a:rPr lang="en-US" altLang="zh-CN" sz="2400" b="1" baseline="-25000" dirty="0">
                <a:latin typeface="Times New Roman" panose="02020603050405020304" pitchFamily="18" charset="0"/>
                <a:ea typeface="微软雅黑" panose="020B0503020204020204" pitchFamily="34" charset="-122"/>
                <a:cs typeface="Times New Roman" panose="02020603050405020304" pitchFamily="18" charset="0"/>
              </a:rPr>
              <a:t>4</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/β-MnO</a:t>
            </a:r>
            <a:r>
              <a:rPr lang="en-US" altLang="zh-CN" sz="2400" b="1" baseline="-25000" dirty="0">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/β-Bi</a:t>
            </a:r>
            <a:r>
              <a:rPr lang="en-US" altLang="zh-CN" sz="2400" b="1" baseline="-25000" dirty="0">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O</a:t>
            </a:r>
            <a:r>
              <a:rPr lang="en-US" altLang="zh-CN" sz="2400" b="1" baseline="-25000" dirty="0">
                <a:latin typeface="Times New Roman" panose="02020603050405020304" pitchFamily="18" charset="0"/>
                <a:ea typeface="微软雅黑" panose="020B0503020204020204" pitchFamily="34" charset="-122"/>
                <a:cs typeface="Times New Roman" panose="02020603050405020304" pitchFamily="18" charset="0"/>
              </a:rPr>
              <a:t>3</a:t>
            </a:r>
            <a:r>
              <a:rPr lang="zh-CN" altLang="zh-CN" sz="2400" b="1" dirty="0">
                <a:latin typeface="微软雅黑" panose="020B0503020204020204" pitchFamily="34" charset="-122"/>
                <a:ea typeface="微软雅黑" panose="020B0503020204020204" pitchFamily="34" charset="-122"/>
              </a:rPr>
              <a:t>复合磁性光催化剂制备及特性表征</a:t>
            </a:r>
          </a:p>
        </p:txBody>
      </p:sp>
      <p:sp>
        <p:nvSpPr>
          <p:cNvPr id="3" name="TextBox 13"/>
          <p:cNvSpPr>
            <a:spLocks noChangeArrowheads="1"/>
          </p:cNvSpPr>
          <p:nvPr/>
        </p:nvSpPr>
        <p:spPr bwMode="auto">
          <a:xfrm>
            <a:off x="9689910" y="295399"/>
            <a:ext cx="197171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r">
              <a:spcBef>
                <a:spcPct val="0"/>
              </a:spcBef>
              <a:buNone/>
            </a:pPr>
            <a:r>
              <a:rPr lang="en-US" altLang="zh-CN" sz="2000" b="1" dirty="0" smtClean="0">
                <a:latin typeface="微软雅黑" panose="020B0503020204020204" pitchFamily="34" charset="-122"/>
                <a:ea typeface="微软雅黑" panose="020B0503020204020204" pitchFamily="34" charset="-122"/>
                <a:sym typeface="微软雅黑" panose="020B0503020204020204" pitchFamily="34" charset="-122"/>
              </a:rPr>
              <a:t>3.2 </a:t>
            </a:r>
            <a:r>
              <a:rPr lang="zh-CN" altLang="en-US" sz="2000" b="1" dirty="0">
                <a:latin typeface="微软雅黑" panose="020B0503020204020204" pitchFamily="34" charset="-122"/>
                <a:ea typeface="微软雅黑" panose="020B0503020204020204" pitchFamily="34" charset="-122"/>
                <a:sym typeface="微软雅黑" panose="020B0503020204020204" pitchFamily="34" charset="-122"/>
              </a:rPr>
              <a:t>单因素实验</a:t>
            </a:r>
            <a:endParaRPr lang="zh-CN" altLang="en-US" sz="2000" dirty="0">
              <a:latin typeface="微软雅黑" panose="020B0503020204020204" pitchFamily="34" charset="-122"/>
              <a:ea typeface="微软雅黑" panose="020B0503020204020204" pitchFamily="34" charset="-122"/>
            </a:endParaRPr>
          </a:p>
        </p:txBody>
      </p:sp>
      <p:grpSp>
        <p:nvGrpSpPr>
          <p:cNvPr id="4" name="Group 35"/>
          <p:cNvGrpSpPr>
            <a:grpSpLocks/>
          </p:cNvGrpSpPr>
          <p:nvPr/>
        </p:nvGrpSpPr>
        <p:grpSpPr bwMode="auto">
          <a:xfrm flipV="1">
            <a:off x="685801" y="7925867"/>
            <a:ext cx="10946498" cy="12"/>
            <a:chOff x="0" y="720"/>
            <a:chExt cx="4381" cy="12"/>
          </a:xfrm>
        </p:grpSpPr>
        <p:sp>
          <p:nvSpPr>
            <p:cNvPr id="5" name="Line 31"/>
            <p:cNvSpPr>
              <a:spLocks noChangeShapeType="1"/>
            </p:cNvSpPr>
            <p:nvPr userDrawn="1"/>
          </p:nvSpPr>
          <p:spPr bwMode="auto">
            <a:xfrm flipH="1">
              <a:off x="0" y="720"/>
              <a:ext cx="438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 name="Line 34"/>
            <p:cNvSpPr>
              <a:spLocks noChangeShapeType="1"/>
            </p:cNvSpPr>
            <p:nvPr/>
          </p:nvSpPr>
          <p:spPr bwMode="auto">
            <a:xfrm flipV="1">
              <a:off x="3480" y="731"/>
              <a:ext cx="901" cy="1"/>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7" name="Rectangle 43"/>
          <p:cNvSpPr>
            <a:spLocks noChangeArrowheads="1"/>
          </p:cNvSpPr>
          <p:nvPr/>
        </p:nvSpPr>
        <p:spPr bwMode="auto">
          <a:xfrm>
            <a:off x="152401" y="-322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矩形 7"/>
          <p:cNvSpPr/>
          <p:nvPr/>
        </p:nvSpPr>
        <p:spPr>
          <a:xfrm>
            <a:off x="382759" y="1004344"/>
            <a:ext cx="6401885" cy="1754326"/>
          </a:xfrm>
          <a:prstGeom prst="rect">
            <a:avLst/>
          </a:prstGeom>
        </p:spPr>
        <p:txBody>
          <a:bodyPr wrap="square">
            <a:spAutoFit/>
          </a:bodyPr>
          <a:lstStyle/>
          <a:p>
            <a:pPr>
              <a:lnSpc>
                <a:spcPct val="150000"/>
              </a:lnSpc>
            </a:pPr>
            <a:r>
              <a:rPr lang="zh-CN" altLang="en-US" sz="2400" dirty="0" smtClean="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1</a:t>
            </a:r>
            <a:r>
              <a:rPr lang="zh-CN" altLang="en-US" sz="2400" dirty="0" smtClean="0">
                <a:latin typeface="Times New Roman" panose="02020603050405020304" pitchFamily="18" charset="0"/>
                <a:cs typeface="Times New Roman" panose="02020603050405020304" pitchFamily="18" charset="0"/>
              </a:rPr>
              <a:t>）</a:t>
            </a:r>
            <a:r>
              <a:rPr lang="en-US" altLang="zh-CN" sz="2400" dirty="0" smtClean="0">
                <a:latin typeface="Times New Roman" panose="02020603050405020304" pitchFamily="18" charset="0"/>
                <a:cs typeface="Times New Roman" panose="02020603050405020304" pitchFamily="18" charset="0"/>
              </a:rPr>
              <a:t>M</a:t>
            </a:r>
            <a:r>
              <a:rPr lang="zh-CN" altLang="zh-CN" sz="2400" dirty="0" smtClean="0">
                <a:latin typeface="Times New Roman" panose="02020603050405020304" pitchFamily="18" charset="0"/>
                <a:cs typeface="Times New Roman" panose="02020603050405020304" pitchFamily="18" charset="0"/>
              </a:rPr>
              <a:t>与</a:t>
            </a:r>
            <a:r>
              <a:rPr lang="en-US" altLang="zh-CN" sz="2400" dirty="0" smtClean="0">
                <a:latin typeface="Times New Roman" panose="02020603050405020304" pitchFamily="18" charset="0"/>
                <a:cs typeface="Times New Roman" panose="02020603050405020304" pitchFamily="18" charset="0"/>
              </a:rPr>
              <a:t>B</a:t>
            </a:r>
            <a:r>
              <a:rPr lang="zh-CN" altLang="zh-CN" sz="2400" dirty="0" smtClean="0">
                <a:latin typeface="Times New Roman" panose="02020603050405020304" pitchFamily="18" charset="0"/>
                <a:cs typeface="Times New Roman" panose="02020603050405020304" pitchFamily="18" charset="0"/>
              </a:rPr>
              <a:t>不同</a:t>
            </a:r>
            <a:r>
              <a:rPr lang="zh-CN" altLang="zh-CN" sz="2400" dirty="0">
                <a:latin typeface="Times New Roman" panose="02020603050405020304" pitchFamily="18" charset="0"/>
                <a:cs typeface="Times New Roman" panose="02020603050405020304" pitchFamily="18" charset="0"/>
              </a:rPr>
              <a:t>质量比</a:t>
            </a:r>
            <a:endParaRPr lang="en-US" altLang="zh-CN" sz="2400" kern="100" dirty="0">
              <a:latin typeface="Times New Roman" panose="02020603050405020304" pitchFamily="18" charset="0"/>
              <a:cs typeface="Times New Roman" panose="02020603050405020304" pitchFamily="18" charset="0"/>
            </a:endParaRPr>
          </a:p>
          <a:p>
            <a:pPr>
              <a:lnSpc>
                <a:spcPct val="150000"/>
              </a:lnSpc>
            </a:pPr>
            <a:endParaRPr lang="en-US" altLang="zh-CN" sz="2400" b="1" kern="100" dirty="0" smtClean="0">
              <a:latin typeface="Times New Roman" panose="02020603050405020304" pitchFamily="18" charset="0"/>
              <a:cs typeface="Times New Roman" panose="02020603050405020304" pitchFamily="18" charset="0"/>
            </a:endParaRPr>
          </a:p>
          <a:p>
            <a:pPr>
              <a:lnSpc>
                <a:spcPct val="150000"/>
              </a:lnSpc>
            </a:pPr>
            <a:endParaRPr lang="en-US" altLang="zh-CN" sz="2400" b="1" kern="100" dirty="0" smtClean="0">
              <a:latin typeface="Times New Roman" panose="02020603050405020304" pitchFamily="18" charset="0"/>
              <a:cs typeface="Times New Roman" panose="02020603050405020304" pitchFamily="18" charset="0"/>
            </a:endParaRPr>
          </a:p>
        </p:txBody>
      </p:sp>
      <p:sp>
        <p:nvSpPr>
          <p:cNvPr id="12" name="矩形 11"/>
          <p:cNvSpPr/>
          <p:nvPr/>
        </p:nvSpPr>
        <p:spPr>
          <a:xfrm>
            <a:off x="6863021" y="1899911"/>
            <a:ext cx="5036023" cy="3416320"/>
          </a:xfrm>
          <a:prstGeom prst="rect">
            <a:avLst/>
          </a:prstGeom>
        </p:spPr>
        <p:txBody>
          <a:bodyPr wrap="square">
            <a:spAutoFit/>
          </a:bodyPr>
          <a:lstStyle/>
          <a:p>
            <a:pPr>
              <a:lnSpc>
                <a:spcPct val="150000"/>
              </a:lnSpc>
            </a:pPr>
            <a:r>
              <a:rPr lang="en-US" altLang="zh-CN" sz="2400" dirty="0">
                <a:latin typeface="Calibri" panose="020F0502020204030204" pitchFamily="34" charset="0"/>
                <a:cs typeface="Times New Roman" panose="02020603050405020304" pitchFamily="18" charset="0"/>
              </a:rPr>
              <a:t>①</a:t>
            </a:r>
            <a:r>
              <a:rPr lang="en-US" altLang="zh-CN" sz="2400" dirty="0" err="1">
                <a:latin typeface="Times New Roman" panose="02020603050405020304" pitchFamily="18" charset="0"/>
                <a:cs typeface="Times New Roman" panose="02020603050405020304" pitchFamily="18" charset="0"/>
              </a:rPr>
              <a:t>RhB</a:t>
            </a:r>
            <a:r>
              <a:rPr lang="zh-CN" altLang="en-US" sz="2400" dirty="0">
                <a:latin typeface="Times New Roman" panose="02020603050405020304" pitchFamily="18" charset="0"/>
                <a:cs typeface="Times New Roman" panose="02020603050405020304" pitchFamily="18" charset="0"/>
              </a:rPr>
              <a:t>的降解率</a:t>
            </a:r>
            <a:r>
              <a:rPr lang="zh-CN" altLang="en-US" sz="2400" dirty="0">
                <a:solidFill>
                  <a:srgbClr val="FF0000"/>
                </a:solidFill>
                <a:latin typeface="Times New Roman" panose="02020603050405020304" pitchFamily="18" charset="0"/>
                <a:cs typeface="Times New Roman" panose="02020603050405020304" pitchFamily="18" charset="0"/>
              </a:rPr>
              <a:t>先升高后降低</a:t>
            </a:r>
            <a:endParaRPr lang="en-US" altLang="zh-CN" sz="2400" dirty="0">
              <a:solidFill>
                <a:srgbClr val="FF0000"/>
              </a:solidFill>
              <a:latin typeface="Times New Roman" panose="02020603050405020304" pitchFamily="18" charset="0"/>
              <a:cs typeface="Times New Roman" panose="02020603050405020304" pitchFamily="18" charset="0"/>
            </a:endParaRPr>
          </a:p>
          <a:p>
            <a:pPr>
              <a:lnSpc>
                <a:spcPct val="150000"/>
              </a:lnSpc>
            </a:pPr>
            <a:r>
              <a:rPr lang="zh-CN" altLang="zh-CN" sz="2400" dirty="0" smtClean="0">
                <a:latin typeface="Times New Roman" panose="02020603050405020304" pitchFamily="18" charset="0"/>
                <a:cs typeface="Times New Roman" panose="02020603050405020304" pitchFamily="18" charset="0"/>
              </a:rPr>
              <a:t>②</a:t>
            </a:r>
            <a:r>
              <a:rPr lang="zh-CN" altLang="en-US" sz="2400" dirty="0">
                <a:latin typeface="Times New Roman" panose="02020603050405020304" pitchFamily="18" charset="0"/>
                <a:cs typeface="Times New Roman" panose="02020603050405020304" pitchFamily="18" charset="0"/>
              </a:rPr>
              <a:t>质量比为</a:t>
            </a:r>
            <a:r>
              <a:rPr lang="en-US" altLang="zh-CN" sz="2400" dirty="0">
                <a:solidFill>
                  <a:srgbClr val="FF0000"/>
                </a:solidFill>
                <a:latin typeface="Times New Roman" panose="02020603050405020304" pitchFamily="18" charset="0"/>
                <a:cs typeface="Times New Roman" panose="02020603050405020304" pitchFamily="18" charset="0"/>
              </a:rPr>
              <a:t>10:100</a:t>
            </a:r>
            <a:r>
              <a:rPr lang="zh-CN" altLang="en-US" sz="2400" dirty="0" smtClean="0">
                <a:latin typeface="Times New Roman" panose="02020603050405020304" pitchFamily="18" charset="0"/>
                <a:cs typeface="Times New Roman" panose="02020603050405020304" pitchFamily="18" charset="0"/>
              </a:rPr>
              <a:t>最好</a:t>
            </a:r>
            <a:endParaRPr lang="en-US" altLang="zh-CN" sz="2400" dirty="0" smtClean="0">
              <a:latin typeface="Times New Roman" panose="02020603050405020304" pitchFamily="18" charset="0"/>
              <a:cs typeface="Times New Roman" panose="02020603050405020304" pitchFamily="18" charset="0"/>
            </a:endParaRPr>
          </a:p>
          <a:p>
            <a:pPr>
              <a:lnSpc>
                <a:spcPct val="150000"/>
              </a:lnSpc>
            </a:pPr>
            <a:endParaRPr lang="en-US" altLang="zh-CN" sz="2400" dirty="0">
              <a:latin typeface="Times New Roman" panose="02020603050405020304" pitchFamily="18" charset="0"/>
              <a:cs typeface="Times New Roman" panose="02020603050405020304" pitchFamily="18" charset="0"/>
            </a:endParaRPr>
          </a:p>
          <a:p>
            <a:pPr>
              <a:lnSpc>
                <a:spcPct val="150000"/>
              </a:lnSpc>
            </a:pPr>
            <a:r>
              <a:rPr lang="zh-CN" altLang="en-US" sz="2400" dirty="0" smtClean="0">
                <a:latin typeface="Times New Roman" panose="02020603050405020304" pitchFamily="18" charset="0"/>
                <a:cs typeface="Times New Roman" panose="02020603050405020304" pitchFamily="18" charset="0"/>
              </a:rPr>
              <a:t>原因：</a:t>
            </a:r>
            <a:r>
              <a:rPr lang="en-US" altLang="zh-CN" sz="2400" dirty="0" smtClean="0">
                <a:latin typeface="Times New Roman" panose="02020603050405020304" pitchFamily="18" charset="0"/>
                <a:cs typeface="Times New Roman" panose="02020603050405020304" pitchFamily="18" charset="0"/>
              </a:rPr>
              <a:t>M</a:t>
            </a:r>
            <a:r>
              <a:rPr lang="zh-CN" altLang="en-US" sz="2400" dirty="0" smtClean="0">
                <a:latin typeface="Times New Roman" panose="02020603050405020304" pitchFamily="18" charset="0"/>
                <a:cs typeface="Times New Roman" panose="02020603050405020304" pitchFamily="18" charset="0"/>
              </a:rPr>
              <a:t>含量较少时，与</a:t>
            </a:r>
            <a:r>
              <a:rPr lang="en-US" altLang="zh-CN" sz="2400" dirty="0" smtClean="0">
                <a:latin typeface="Times New Roman" panose="02020603050405020304" pitchFamily="18" charset="0"/>
                <a:cs typeface="Times New Roman" panose="02020603050405020304" pitchFamily="18" charset="0"/>
              </a:rPr>
              <a:t>B</a:t>
            </a:r>
            <a:r>
              <a:rPr lang="zh-CN" altLang="en-US" sz="2400" dirty="0" smtClean="0">
                <a:latin typeface="Times New Roman" panose="02020603050405020304" pitchFamily="18" charset="0"/>
                <a:cs typeface="Times New Roman" panose="02020603050405020304" pitchFamily="18" charset="0"/>
              </a:rPr>
              <a:t>之间形成的</a:t>
            </a:r>
            <a:r>
              <a:rPr lang="zh-CN" altLang="zh-CN" sz="2400" dirty="0"/>
              <a:t>异质结作用不</a:t>
            </a:r>
            <a:r>
              <a:rPr lang="zh-CN" altLang="zh-CN" sz="2400" dirty="0" smtClean="0"/>
              <a:t>明显</a:t>
            </a:r>
            <a:r>
              <a:rPr lang="zh-CN" altLang="en-US" sz="2400" dirty="0" smtClean="0"/>
              <a:t>；</a:t>
            </a:r>
            <a:r>
              <a:rPr lang="en-US" altLang="zh-CN" sz="2400" dirty="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M</a:t>
            </a:r>
            <a:r>
              <a:rPr lang="zh-CN" altLang="en-US" sz="2400" dirty="0" smtClean="0">
                <a:latin typeface="Times New Roman" panose="02020603050405020304" pitchFamily="18" charset="0"/>
                <a:cs typeface="Times New Roman" panose="02020603050405020304" pitchFamily="18" charset="0"/>
              </a:rPr>
              <a:t>含量过多时，光活性组分</a:t>
            </a:r>
            <a:r>
              <a:rPr lang="en-US" altLang="zh-CN" sz="2400" dirty="0" smtClean="0">
                <a:latin typeface="Times New Roman" panose="02020603050405020304" pitchFamily="18" charset="0"/>
                <a:cs typeface="Times New Roman" panose="02020603050405020304" pitchFamily="18" charset="0"/>
              </a:rPr>
              <a:t>B</a:t>
            </a:r>
            <a:r>
              <a:rPr lang="zh-CN" altLang="en-US" sz="2400" dirty="0" smtClean="0">
                <a:latin typeface="Times New Roman" panose="02020603050405020304" pitchFamily="18" charset="0"/>
                <a:cs typeface="Times New Roman" panose="02020603050405020304" pitchFamily="18" charset="0"/>
              </a:rPr>
              <a:t>含量减少。</a:t>
            </a:r>
            <a:endParaRPr lang="en-US" altLang="zh-CN" sz="2400" baseline="-25000" dirty="0" smtClean="0">
              <a:latin typeface="Times New Roman" panose="02020603050405020304" pitchFamily="18" charset="0"/>
              <a:cs typeface="Times New Roman" panose="02020603050405020304" pitchFamily="18" charset="0"/>
            </a:endParaRPr>
          </a:p>
        </p:txBody>
      </p:sp>
      <p:sp>
        <p:nvSpPr>
          <p:cNvPr id="11" name="Line 34"/>
          <p:cNvSpPr>
            <a:spLocks noChangeShapeType="1"/>
          </p:cNvSpPr>
          <p:nvPr/>
        </p:nvSpPr>
        <p:spPr bwMode="auto">
          <a:xfrm flipV="1">
            <a:off x="10063159" y="749508"/>
            <a:ext cx="156914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Line 31"/>
          <p:cNvSpPr>
            <a:spLocks noChangeShapeType="1"/>
          </p:cNvSpPr>
          <p:nvPr/>
        </p:nvSpPr>
        <p:spPr bwMode="auto">
          <a:xfrm flipH="1" flipV="1">
            <a:off x="685801" y="857519"/>
            <a:ext cx="10943999"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10" name="对象 9"/>
          <p:cNvGraphicFramePr>
            <a:graphicFrameLocks noChangeAspect="1"/>
          </p:cNvGraphicFramePr>
          <p:nvPr>
            <p:extLst>
              <p:ext uri="{D42A27DB-BD31-4B8C-83A1-F6EECF244321}">
                <p14:modId xmlns:p14="http://schemas.microsoft.com/office/powerpoint/2010/main" val="3963199655"/>
              </p:ext>
            </p:extLst>
          </p:nvPr>
        </p:nvGraphicFramePr>
        <p:xfrm>
          <a:off x="343570" y="1678717"/>
          <a:ext cx="6480262" cy="4860197"/>
        </p:xfrm>
        <a:graphic>
          <a:graphicData uri="http://schemas.openxmlformats.org/presentationml/2006/ole">
            <mc:AlternateContent xmlns:mc="http://schemas.openxmlformats.org/markup-compatibility/2006">
              <mc:Choice xmlns:v="urn:schemas-microsoft-com:vml" Requires="v">
                <p:oleObj spid="_x0000_s69705" name="Graph" r:id="rId4" imgW="4276954" imgH="3023616" progId="Origin50.Graph">
                  <p:embed/>
                </p:oleObj>
              </mc:Choice>
              <mc:Fallback>
                <p:oleObj name="Graph" r:id="rId4" imgW="4276954" imgH="3023616" progId="Origin50.Graph">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l="7239" t="8691" r="12373" b="7144"/>
                      <a:stretch>
                        <a:fillRect/>
                      </a:stretch>
                    </p:blipFill>
                    <p:spPr bwMode="auto">
                      <a:xfrm>
                        <a:off x="343570" y="1678717"/>
                        <a:ext cx="6480262" cy="4860197"/>
                      </a:xfrm>
                      <a:prstGeom prst="rect">
                        <a:avLst/>
                      </a:prstGeom>
                      <a:noFill/>
                    </p:spPr>
                  </p:pic>
                </p:oleObj>
              </mc:Fallback>
            </mc:AlternateContent>
          </a:graphicData>
        </a:graphic>
      </p:graphicFrame>
      <p:sp>
        <p:nvSpPr>
          <p:cNvPr id="9" name="页脚占位符 8"/>
          <p:cNvSpPr>
            <a:spLocks noGrp="1"/>
          </p:cNvSpPr>
          <p:nvPr>
            <p:ph type="ftr" sz="quarter" idx="11"/>
          </p:nvPr>
        </p:nvSpPr>
        <p:spPr/>
        <p:txBody>
          <a:bodyPr/>
          <a:lstStyle/>
          <a:p>
            <a:pPr>
              <a:defRPr/>
            </a:pPr>
            <a:r>
              <a:rPr lang="en-US" altLang="zh-CN" dirty="0" smtClean="0"/>
              <a:t>20</a:t>
            </a:r>
            <a:endParaRPr lang="zh-CN" altLang="en-US" dirty="0"/>
          </a:p>
        </p:txBody>
      </p:sp>
    </p:spTree>
    <p:extLst>
      <p:ext uri="{BB962C8B-B14F-4D97-AF65-F5344CB8AC3E}">
        <p14:creationId xmlns:p14="http://schemas.microsoft.com/office/powerpoint/2010/main" val="27077114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p:cTn id="7" dur="500" fill="hold"/>
                                        <p:tgtEl>
                                          <p:spTgt spid="8">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8">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8">
                                            <p:txEl>
                                              <p:pRg st="0" end="0"/>
                                            </p:txEl>
                                          </p:spTgt>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p:cTn id="13" dur="500" fill="hold"/>
                                        <p:tgtEl>
                                          <p:spTgt spid="10"/>
                                        </p:tgtEl>
                                        <p:attrNameLst>
                                          <p:attrName>ppt_w</p:attrName>
                                        </p:attrNameLst>
                                      </p:cBhvr>
                                      <p:tavLst>
                                        <p:tav tm="0">
                                          <p:val>
                                            <p:fltVal val="0"/>
                                          </p:val>
                                        </p:tav>
                                        <p:tav tm="100000">
                                          <p:val>
                                            <p:strVal val="#ppt_w"/>
                                          </p:val>
                                        </p:tav>
                                      </p:tavLst>
                                    </p:anim>
                                    <p:anim calcmode="lin" valueType="num">
                                      <p:cBhvr>
                                        <p:cTn id="14" dur="500" fill="hold"/>
                                        <p:tgtEl>
                                          <p:spTgt spid="10"/>
                                        </p:tgtEl>
                                        <p:attrNameLst>
                                          <p:attrName>ppt_h</p:attrName>
                                        </p:attrNameLst>
                                      </p:cBhvr>
                                      <p:tavLst>
                                        <p:tav tm="0">
                                          <p:val>
                                            <p:fltVal val="0"/>
                                          </p:val>
                                        </p:tav>
                                        <p:tav tm="100000">
                                          <p:val>
                                            <p:strVal val="#ppt_h"/>
                                          </p:val>
                                        </p:tav>
                                      </p:tavLst>
                                    </p:anim>
                                    <p:animEffect transition="in" filter="fade">
                                      <p:cBhvr>
                                        <p:cTn id="15" dur="500"/>
                                        <p:tgtEl>
                                          <p:spTgt spid="10"/>
                                        </p:tgtEl>
                                      </p:cBhvr>
                                    </p:animEffect>
                                  </p:childTnLst>
                                </p:cTn>
                              </p:par>
                            </p:childTnLst>
                          </p:cTn>
                        </p:par>
                        <p:par>
                          <p:cTn id="16" fill="hold">
                            <p:stCondLst>
                              <p:cond delay="1000"/>
                            </p:stCondLst>
                            <p:childTnLst>
                              <p:par>
                                <p:cTn id="17" presetID="53" presetClass="entr" presetSubtype="16" fill="hold" nodeType="afterEffect">
                                  <p:stCondLst>
                                    <p:cond delay="0"/>
                                  </p:stCondLst>
                                  <p:childTnLst>
                                    <p:set>
                                      <p:cBhvr>
                                        <p:cTn id="18" dur="1" fill="hold">
                                          <p:stCondLst>
                                            <p:cond delay="0"/>
                                          </p:stCondLst>
                                        </p:cTn>
                                        <p:tgtEl>
                                          <p:spTgt spid="12">
                                            <p:txEl>
                                              <p:pRg st="0" end="0"/>
                                            </p:txEl>
                                          </p:spTgt>
                                        </p:tgtEl>
                                        <p:attrNameLst>
                                          <p:attrName>style.visibility</p:attrName>
                                        </p:attrNameLst>
                                      </p:cBhvr>
                                      <p:to>
                                        <p:strVal val="visible"/>
                                      </p:to>
                                    </p:set>
                                    <p:anim calcmode="lin" valueType="num">
                                      <p:cBhvr>
                                        <p:cTn id="19" dur="500" fill="hold"/>
                                        <p:tgtEl>
                                          <p:spTgt spid="12">
                                            <p:txEl>
                                              <p:pRg st="0" end="0"/>
                                            </p:txEl>
                                          </p:spTgt>
                                        </p:tgtEl>
                                        <p:attrNameLst>
                                          <p:attrName>ppt_w</p:attrName>
                                        </p:attrNameLst>
                                      </p:cBhvr>
                                      <p:tavLst>
                                        <p:tav tm="0">
                                          <p:val>
                                            <p:fltVal val="0"/>
                                          </p:val>
                                        </p:tav>
                                        <p:tav tm="100000">
                                          <p:val>
                                            <p:strVal val="#ppt_w"/>
                                          </p:val>
                                        </p:tav>
                                      </p:tavLst>
                                    </p:anim>
                                    <p:anim calcmode="lin" valueType="num">
                                      <p:cBhvr>
                                        <p:cTn id="20" dur="500" fill="hold"/>
                                        <p:tgtEl>
                                          <p:spTgt spid="12">
                                            <p:txEl>
                                              <p:pRg st="0" end="0"/>
                                            </p:txEl>
                                          </p:spTgt>
                                        </p:tgtEl>
                                        <p:attrNameLst>
                                          <p:attrName>ppt_h</p:attrName>
                                        </p:attrNameLst>
                                      </p:cBhvr>
                                      <p:tavLst>
                                        <p:tav tm="0">
                                          <p:val>
                                            <p:fltVal val="0"/>
                                          </p:val>
                                        </p:tav>
                                        <p:tav tm="100000">
                                          <p:val>
                                            <p:strVal val="#ppt_h"/>
                                          </p:val>
                                        </p:tav>
                                      </p:tavLst>
                                    </p:anim>
                                    <p:animEffect transition="in" filter="fade">
                                      <p:cBhvr>
                                        <p:cTn id="21" dur="500"/>
                                        <p:tgtEl>
                                          <p:spTgt spid="12">
                                            <p:txEl>
                                              <p:pRg st="0" end="0"/>
                                            </p:txEl>
                                          </p:spTgt>
                                        </p:tgtEl>
                                      </p:cBhvr>
                                    </p:animEffect>
                                  </p:childTnLst>
                                </p:cTn>
                              </p:par>
                            </p:childTnLst>
                          </p:cTn>
                        </p:par>
                        <p:par>
                          <p:cTn id="22" fill="hold">
                            <p:stCondLst>
                              <p:cond delay="1500"/>
                            </p:stCondLst>
                            <p:childTnLst>
                              <p:par>
                                <p:cTn id="23" presetID="53" presetClass="entr" presetSubtype="16" fill="hold" nodeType="afterEffect">
                                  <p:stCondLst>
                                    <p:cond delay="0"/>
                                  </p:stCondLst>
                                  <p:childTnLst>
                                    <p:set>
                                      <p:cBhvr>
                                        <p:cTn id="24" dur="1" fill="hold">
                                          <p:stCondLst>
                                            <p:cond delay="0"/>
                                          </p:stCondLst>
                                        </p:cTn>
                                        <p:tgtEl>
                                          <p:spTgt spid="12">
                                            <p:txEl>
                                              <p:pRg st="1" end="1"/>
                                            </p:txEl>
                                          </p:spTgt>
                                        </p:tgtEl>
                                        <p:attrNameLst>
                                          <p:attrName>style.visibility</p:attrName>
                                        </p:attrNameLst>
                                      </p:cBhvr>
                                      <p:to>
                                        <p:strVal val="visible"/>
                                      </p:to>
                                    </p:set>
                                    <p:anim calcmode="lin" valueType="num">
                                      <p:cBhvr>
                                        <p:cTn id="25" dur="500" fill="hold"/>
                                        <p:tgtEl>
                                          <p:spTgt spid="12">
                                            <p:txEl>
                                              <p:pRg st="1" end="1"/>
                                            </p:txEl>
                                          </p:spTgt>
                                        </p:tgtEl>
                                        <p:attrNameLst>
                                          <p:attrName>ppt_w</p:attrName>
                                        </p:attrNameLst>
                                      </p:cBhvr>
                                      <p:tavLst>
                                        <p:tav tm="0">
                                          <p:val>
                                            <p:fltVal val="0"/>
                                          </p:val>
                                        </p:tav>
                                        <p:tav tm="100000">
                                          <p:val>
                                            <p:strVal val="#ppt_w"/>
                                          </p:val>
                                        </p:tav>
                                      </p:tavLst>
                                    </p:anim>
                                    <p:anim calcmode="lin" valueType="num">
                                      <p:cBhvr>
                                        <p:cTn id="26" dur="500" fill="hold"/>
                                        <p:tgtEl>
                                          <p:spTgt spid="12">
                                            <p:txEl>
                                              <p:pRg st="1" end="1"/>
                                            </p:txEl>
                                          </p:spTgt>
                                        </p:tgtEl>
                                        <p:attrNameLst>
                                          <p:attrName>ppt_h</p:attrName>
                                        </p:attrNameLst>
                                      </p:cBhvr>
                                      <p:tavLst>
                                        <p:tav tm="0">
                                          <p:val>
                                            <p:fltVal val="0"/>
                                          </p:val>
                                        </p:tav>
                                        <p:tav tm="100000">
                                          <p:val>
                                            <p:strVal val="#ppt_h"/>
                                          </p:val>
                                        </p:tav>
                                      </p:tavLst>
                                    </p:anim>
                                    <p:animEffect transition="in" filter="fade">
                                      <p:cBhvr>
                                        <p:cTn id="27" dur="500"/>
                                        <p:tgtEl>
                                          <p:spTgt spid="12">
                                            <p:txEl>
                                              <p:pRg st="1" end="1"/>
                                            </p:txEl>
                                          </p:spTgt>
                                        </p:tgtEl>
                                      </p:cBhvr>
                                    </p:animEffect>
                                  </p:childTnLst>
                                </p:cTn>
                              </p:par>
                            </p:childTnLst>
                          </p:cTn>
                        </p:par>
                        <p:par>
                          <p:cTn id="28" fill="hold">
                            <p:stCondLst>
                              <p:cond delay="2000"/>
                            </p:stCondLst>
                            <p:childTnLst>
                              <p:par>
                                <p:cTn id="29" presetID="53" presetClass="entr" presetSubtype="16" fill="hold" nodeType="afterEffect">
                                  <p:stCondLst>
                                    <p:cond delay="0"/>
                                  </p:stCondLst>
                                  <p:childTnLst>
                                    <p:set>
                                      <p:cBhvr>
                                        <p:cTn id="30" dur="1" fill="hold">
                                          <p:stCondLst>
                                            <p:cond delay="0"/>
                                          </p:stCondLst>
                                        </p:cTn>
                                        <p:tgtEl>
                                          <p:spTgt spid="12">
                                            <p:txEl>
                                              <p:pRg st="3" end="3"/>
                                            </p:txEl>
                                          </p:spTgt>
                                        </p:tgtEl>
                                        <p:attrNameLst>
                                          <p:attrName>style.visibility</p:attrName>
                                        </p:attrNameLst>
                                      </p:cBhvr>
                                      <p:to>
                                        <p:strVal val="visible"/>
                                      </p:to>
                                    </p:set>
                                    <p:anim calcmode="lin" valueType="num">
                                      <p:cBhvr>
                                        <p:cTn id="31" dur="500" fill="hold"/>
                                        <p:tgtEl>
                                          <p:spTgt spid="12">
                                            <p:txEl>
                                              <p:pRg st="3" end="3"/>
                                            </p:txEl>
                                          </p:spTgt>
                                        </p:tgtEl>
                                        <p:attrNameLst>
                                          <p:attrName>ppt_w</p:attrName>
                                        </p:attrNameLst>
                                      </p:cBhvr>
                                      <p:tavLst>
                                        <p:tav tm="0">
                                          <p:val>
                                            <p:fltVal val="0"/>
                                          </p:val>
                                        </p:tav>
                                        <p:tav tm="100000">
                                          <p:val>
                                            <p:strVal val="#ppt_w"/>
                                          </p:val>
                                        </p:tav>
                                      </p:tavLst>
                                    </p:anim>
                                    <p:anim calcmode="lin" valueType="num">
                                      <p:cBhvr>
                                        <p:cTn id="32" dur="500" fill="hold"/>
                                        <p:tgtEl>
                                          <p:spTgt spid="12">
                                            <p:txEl>
                                              <p:pRg st="3" end="3"/>
                                            </p:txEl>
                                          </p:spTgt>
                                        </p:tgtEl>
                                        <p:attrNameLst>
                                          <p:attrName>ppt_h</p:attrName>
                                        </p:attrNameLst>
                                      </p:cBhvr>
                                      <p:tavLst>
                                        <p:tav tm="0">
                                          <p:val>
                                            <p:fltVal val="0"/>
                                          </p:val>
                                        </p:tav>
                                        <p:tav tm="100000">
                                          <p:val>
                                            <p:strVal val="#ppt_h"/>
                                          </p:val>
                                        </p:tav>
                                      </p:tavLst>
                                    </p:anim>
                                    <p:animEffect transition="in" filter="fade">
                                      <p:cBhvr>
                                        <p:cTn id="33" dur="500"/>
                                        <p:tgtEl>
                                          <p:spTgt spid="1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2"/>
          <p:cNvSpPr>
            <a:spLocks noChangeArrowheads="1"/>
          </p:cNvSpPr>
          <p:nvPr/>
        </p:nvSpPr>
        <p:spPr bwMode="auto">
          <a:xfrm>
            <a:off x="581717" y="218252"/>
            <a:ext cx="935865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lvl="0"/>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3.Mn</a:t>
            </a:r>
            <a:r>
              <a:rPr lang="en-US" altLang="zh-CN" sz="2400" b="1" baseline="-25000" dirty="0">
                <a:latin typeface="Times New Roman" panose="02020603050405020304" pitchFamily="18" charset="0"/>
                <a:ea typeface="微软雅黑" panose="020B0503020204020204" pitchFamily="34" charset="-122"/>
                <a:cs typeface="Times New Roman" panose="02020603050405020304" pitchFamily="18" charset="0"/>
              </a:rPr>
              <a:t>x</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Zn</a:t>
            </a:r>
            <a:r>
              <a:rPr lang="en-US" altLang="zh-CN" sz="2400" b="1" baseline="-25000" dirty="0">
                <a:latin typeface="Times New Roman" panose="02020603050405020304" pitchFamily="18" charset="0"/>
                <a:ea typeface="微软雅黑" panose="020B0503020204020204" pitchFamily="34" charset="-122"/>
                <a:cs typeface="Times New Roman" panose="02020603050405020304" pitchFamily="18" charset="0"/>
              </a:rPr>
              <a:t>1-x</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Fe</a:t>
            </a:r>
            <a:r>
              <a:rPr lang="en-US" altLang="zh-CN" sz="2400" b="1" baseline="-25000" dirty="0">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O</a:t>
            </a:r>
            <a:r>
              <a:rPr lang="en-US" altLang="zh-CN" sz="2400" b="1" baseline="-25000" dirty="0">
                <a:latin typeface="Times New Roman" panose="02020603050405020304" pitchFamily="18" charset="0"/>
                <a:ea typeface="微软雅黑" panose="020B0503020204020204" pitchFamily="34" charset="-122"/>
                <a:cs typeface="Times New Roman" panose="02020603050405020304" pitchFamily="18" charset="0"/>
              </a:rPr>
              <a:t>4</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/β-MnO</a:t>
            </a:r>
            <a:r>
              <a:rPr lang="en-US" altLang="zh-CN" sz="2400" b="1" baseline="-25000" dirty="0">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/β-Bi</a:t>
            </a:r>
            <a:r>
              <a:rPr lang="en-US" altLang="zh-CN" sz="2400" b="1" baseline="-25000" dirty="0">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O</a:t>
            </a:r>
            <a:r>
              <a:rPr lang="en-US" altLang="zh-CN" sz="2400" b="1" baseline="-25000" dirty="0">
                <a:latin typeface="Times New Roman" panose="02020603050405020304" pitchFamily="18" charset="0"/>
                <a:ea typeface="微软雅黑" panose="020B0503020204020204" pitchFamily="34" charset="-122"/>
                <a:cs typeface="Times New Roman" panose="02020603050405020304" pitchFamily="18" charset="0"/>
              </a:rPr>
              <a:t>3</a:t>
            </a:r>
            <a:r>
              <a:rPr lang="zh-CN" altLang="zh-CN" sz="2400" b="1" dirty="0">
                <a:latin typeface="微软雅黑" panose="020B0503020204020204" pitchFamily="34" charset="-122"/>
                <a:ea typeface="微软雅黑" panose="020B0503020204020204" pitchFamily="34" charset="-122"/>
              </a:rPr>
              <a:t>复合磁性光催化剂制备及特性表征</a:t>
            </a:r>
          </a:p>
        </p:txBody>
      </p:sp>
      <p:sp>
        <p:nvSpPr>
          <p:cNvPr id="3" name="TextBox 13"/>
          <p:cNvSpPr>
            <a:spLocks noChangeArrowheads="1"/>
          </p:cNvSpPr>
          <p:nvPr/>
        </p:nvSpPr>
        <p:spPr bwMode="auto">
          <a:xfrm>
            <a:off x="9689910" y="295399"/>
            <a:ext cx="197171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r">
              <a:spcBef>
                <a:spcPct val="0"/>
              </a:spcBef>
              <a:buNone/>
            </a:pPr>
            <a:r>
              <a:rPr lang="en-US" altLang="zh-CN" sz="2000" b="1" dirty="0" smtClean="0">
                <a:latin typeface="微软雅黑" panose="020B0503020204020204" pitchFamily="34" charset="-122"/>
                <a:ea typeface="微软雅黑" panose="020B0503020204020204" pitchFamily="34" charset="-122"/>
                <a:sym typeface="微软雅黑" panose="020B0503020204020204" pitchFamily="34" charset="-122"/>
              </a:rPr>
              <a:t>3.2 </a:t>
            </a:r>
            <a:r>
              <a:rPr lang="zh-CN" altLang="en-US" sz="2000" b="1" dirty="0">
                <a:latin typeface="微软雅黑" panose="020B0503020204020204" pitchFamily="34" charset="-122"/>
                <a:ea typeface="微软雅黑" panose="020B0503020204020204" pitchFamily="34" charset="-122"/>
                <a:sym typeface="微软雅黑" panose="020B0503020204020204" pitchFamily="34" charset="-122"/>
              </a:rPr>
              <a:t>单因素实验</a:t>
            </a:r>
            <a:endParaRPr lang="zh-CN" altLang="en-US" sz="2000" dirty="0">
              <a:latin typeface="微软雅黑" panose="020B0503020204020204" pitchFamily="34" charset="-122"/>
              <a:ea typeface="微软雅黑" panose="020B0503020204020204" pitchFamily="34" charset="-122"/>
            </a:endParaRPr>
          </a:p>
        </p:txBody>
      </p:sp>
      <p:grpSp>
        <p:nvGrpSpPr>
          <p:cNvPr id="4" name="Group 35"/>
          <p:cNvGrpSpPr>
            <a:grpSpLocks/>
          </p:cNvGrpSpPr>
          <p:nvPr/>
        </p:nvGrpSpPr>
        <p:grpSpPr bwMode="auto">
          <a:xfrm flipV="1">
            <a:off x="685801" y="7925867"/>
            <a:ext cx="10946498" cy="12"/>
            <a:chOff x="0" y="720"/>
            <a:chExt cx="4381" cy="12"/>
          </a:xfrm>
        </p:grpSpPr>
        <p:sp>
          <p:nvSpPr>
            <p:cNvPr id="5" name="Line 31"/>
            <p:cNvSpPr>
              <a:spLocks noChangeShapeType="1"/>
            </p:cNvSpPr>
            <p:nvPr userDrawn="1"/>
          </p:nvSpPr>
          <p:spPr bwMode="auto">
            <a:xfrm flipH="1">
              <a:off x="0" y="720"/>
              <a:ext cx="438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 name="Line 34"/>
            <p:cNvSpPr>
              <a:spLocks noChangeShapeType="1"/>
            </p:cNvSpPr>
            <p:nvPr/>
          </p:nvSpPr>
          <p:spPr bwMode="auto">
            <a:xfrm flipV="1">
              <a:off x="3480" y="731"/>
              <a:ext cx="901" cy="1"/>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7" name="Rectangle 43"/>
          <p:cNvSpPr>
            <a:spLocks noChangeArrowheads="1"/>
          </p:cNvSpPr>
          <p:nvPr/>
        </p:nvSpPr>
        <p:spPr bwMode="auto">
          <a:xfrm>
            <a:off x="152401" y="-322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矩形 7"/>
          <p:cNvSpPr/>
          <p:nvPr/>
        </p:nvSpPr>
        <p:spPr>
          <a:xfrm>
            <a:off x="382759" y="1004344"/>
            <a:ext cx="6401885" cy="1754326"/>
          </a:xfrm>
          <a:prstGeom prst="rect">
            <a:avLst/>
          </a:prstGeom>
        </p:spPr>
        <p:txBody>
          <a:bodyPr wrap="square">
            <a:spAutoFit/>
          </a:bodyPr>
          <a:lstStyle/>
          <a:p>
            <a:pPr>
              <a:lnSpc>
                <a:spcPct val="150000"/>
              </a:lnSpc>
            </a:pPr>
            <a:r>
              <a:rPr lang="zh-CN" altLang="en-US" sz="2400" dirty="0" smtClean="0">
                <a:latin typeface="Times New Roman" panose="02020603050405020304" pitchFamily="18" charset="0"/>
                <a:cs typeface="Times New Roman" panose="02020603050405020304" pitchFamily="18" charset="0"/>
              </a:rPr>
              <a:t>（</a:t>
            </a:r>
            <a:r>
              <a:rPr lang="en-US" altLang="zh-CN" sz="2400" dirty="0" smtClean="0">
                <a:latin typeface="Times New Roman" panose="02020603050405020304" pitchFamily="18" charset="0"/>
                <a:cs typeface="Times New Roman" panose="02020603050405020304" pitchFamily="18" charset="0"/>
              </a:rPr>
              <a:t>2</a:t>
            </a:r>
            <a:r>
              <a:rPr lang="zh-CN" altLang="en-US" sz="2400" dirty="0" smtClean="0">
                <a:latin typeface="Times New Roman" panose="02020603050405020304" pitchFamily="18" charset="0"/>
                <a:cs typeface="Times New Roman" panose="02020603050405020304" pitchFamily="18" charset="0"/>
              </a:rPr>
              <a:t>）催化剂投加量</a:t>
            </a:r>
            <a:endParaRPr lang="en-US" altLang="zh-CN" sz="2400" kern="100" dirty="0">
              <a:latin typeface="Times New Roman" panose="02020603050405020304" pitchFamily="18" charset="0"/>
              <a:cs typeface="Times New Roman" panose="02020603050405020304" pitchFamily="18" charset="0"/>
            </a:endParaRPr>
          </a:p>
          <a:p>
            <a:pPr>
              <a:lnSpc>
                <a:spcPct val="150000"/>
              </a:lnSpc>
            </a:pPr>
            <a:endParaRPr lang="en-US" altLang="zh-CN" sz="2400" b="1" kern="100" dirty="0" smtClean="0">
              <a:latin typeface="Times New Roman" panose="02020603050405020304" pitchFamily="18" charset="0"/>
              <a:cs typeface="Times New Roman" panose="02020603050405020304" pitchFamily="18" charset="0"/>
            </a:endParaRPr>
          </a:p>
          <a:p>
            <a:pPr>
              <a:lnSpc>
                <a:spcPct val="150000"/>
              </a:lnSpc>
            </a:pPr>
            <a:endParaRPr lang="en-US" altLang="zh-CN" sz="2400" b="1" kern="100" dirty="0" smtClean="0">
              <a:latin typeface="Times New Roman" panose="02020603050405020304" pitchFamily="18" charset="0"/>
              <a:cs typeface="Times New Roman" panose="02020603050405020304" pitchFamily="18" charset="0"/>
            </a:endParaRPr>
          </a:p>
        </p:txBody>
      </p:sp>
      <p:sp>
        <p:nvSpPr>
          <p:cNvPr id="12" name="矩形 11"/>
          <p:cNvSpPr/>
          <p:nvPr/>
        </p:nvSpPr>
        <p:spPr>
          <a:xfrm>
            <a:off x="6863021" y="1881507"/>
            <a:ext cx="5036023" cy="3416320"/>
          </a:xfrm>
          <a:prstGeom prst="rect">
            <a:avLst/>
          </a:prstGeom>
        </p:spPr>
        <p:txBody>
          <a:bodyPr wrap="square">
            <a:spAutoFit/>
          </a:bodyPr>
          <a:lstStyle/>
          <a:p>
            <a:pPr>
              <a:lnSpc>
                <a:spcPct val="150000"/>
              </a:lnSpc>
            </a:pPr>
            <a:r>
              <a:rPr lang="en-US" altLang="zh-CN" sz="2400" dirty="0" smtClean="0">
                <a:latin typeface="Calibri" panose="020F0502020204030204" pitchFamily="34" charset="0"/>
                <a:cs typeface="Times New Roman" panose="02020603050405020304" pitchFamily="18" charset="0"/>
              </a:rPr>
              <a:t>①</a:t>
            </a:r>
            <a:r>
              <a:rPr lang="en-US" altLang="zh-CN" sz="2400" dirty="0" err="1" smtClean="0">
                <a:latin typeface="Times New Roman" panose="02020603050405020304" pitchFamily="18" charset="0"/>
                <a:cs typeface="Times New Roman" panose="02020603050405020304" pitchFamily="18" charset="0"/>
              </a:rPr>
              <a:t>RhB</a:t>
            </a:r>
            <a:r>
              <a:rPr lang="zh-CN" altLang="en-US" sz="2400" dirty="0">
                <a:latin typeface="Times New Roman" panose="02020603050405020304" pitchFamily="18" charset="0"/>
                <a:cs typeface="Times New Roman" panose="02020603050405020304" pitchFamily="18" charset="0"/>
              </a:rPr>
              <a:t>的</a:t>
            </a:r>
            <a:r>
              <a:rPr lang="zh-CN" altLang="en-US" sz="2400" dirty="0" smtClean="0">
                <a:latin typeface="Times New Roman" panose="02020603050405020304" pitchFamily="18" charset="0"/>
                <a:cs typeface="Times New Roman" panose="02020603050405020304" pitchFamily="18" charset="0"/>
              </a:rPr>
              <a:t>降解率</a:t>
            </a:r>
            <a:r>
              <a:rPr lang="zh-CN" altLang="en-US" sz="2400" dirty="0" smtClean="0">
                <a:solidFill>
                  <a:srgbClr val="FF0000"/>
                </a:solidFill>
                <a:latin typeface="Times New Roman" panose="02020603050405020304" pitchFamily="18" charset="0"/>
                <a:cs typeface="Times New Roman" panose="02020603050405020304" pitchFamily="18" charset="0"/>
              </a:rPr>
              <a:t>先升高后降低</a:t>
            </a:r>
            <a:endParaRPr lang="en-US" altLang="zh-CN" sz="2400" dirty="0" smtClean="0">
              <a:solidFill>
                <a:srgbClr val="FF0000"/>
              </a:solidFill>
              <a:latin typeface="Times New Roman" panose="02020603050405020304" pitchFamily="18" charset="0"/>
              <a:cs typeface="Times New Roman" panose="02020603050405020304" pitchFamily="18" charset="0"/>
            </a:endParaRPr>
          </a:p>
          <a:p>
            <a:pPr>
              <a:lnSpc>
                <a:spcPct val="150000"/>
              </a:lnSpc>
            </a:pPr>
            <a:r>
              <a:rPr lang="zh-CN" altLang="zh-CN" sz="2400" dirty="0" smtClean="0">
                <a:latin typeface="Times New Roman" panose="02020603050405020304" pitchFamily="18" charset="0"/>
                <a:cs typeface="Times New Roman" panose="02020603050405020304" pitchFamily="18" charset="0"/>
              </a:rPr>
              <a:t>②</a:t>
            </a:r>
            <a:r>
              <a:rPr lang="zh-CN" altLang="en-US" sz="2400" dirty="0" smtClean="0">
                <a:latin typeface="Times New Roman" panose="02020603050405020304" pitchFamily="18" charset="0"/>
                <a:cs typeface="Times New Roman" panose="02020603050405020304" pitchFamily="18" charset="0"/>
              </a:rPr>
              <a:t>投放</a:t>
            </a:r>
            <a:r>
              <a:rPr lang="en-US" altLang="zh-CN" sz="2400" dirty="0" smtClean="0">
                <a:solidFill>
                  <a:srgbClr val="FF0000"/>
                </a:solidFill>
                <a:latin typeface="Times New Roman" panose="02020603050405020304" pitchFamily="18" charset="0"/>
                <a:cs typeface="Times New Roman" panose="02020603050405020304" pitchFamily="18" charset="0"/>
              </a:rPr>
              <a:t>0.1g</a:t>
            </a:r>
            <a:r>
              <a:rPr lang="zh-CN" altLang="en-US" sz="2400" dirty="0" smtClean="0">
                <a:latin typeface="Times New Roman" panose="02020603050405020304" pitchFamily="18" charset="0"/>
                <a:cs typeface="Times New Roman" panose="02020603050405020304" pitchFamily="18" charset="0"/>
              </a:rPr>
              <a:t>最好。</a:t>
            </a:r>
            <a:endParaRPr lang="en-US" altLang="zh-CN" sz="2400" dirty="0" smtClean="0">
              <a:latin typeface="Times New Roman" panose="02020603050405020304" pitchFamily="18" charset="0"/>
              <a:cs typeface="Times New Roman" panose="02020603050405020304" pitchFamily="18" charset="0"/>
            </a:endParaRPr>
          </a:p>
          <a:p>
            <a:pPr>
              <a:lnSpc>
                <a:spcPct val="150000"/>
              </a:lnSpc>
            </a:pPr>
            <a:endParaRPr lang="zh-CN" altLang="en-US" sz="2400" dirty="0">
              <a:latin typeface="Times New Roman" panose="02020603050405020304" pitchFamily="18" charset="0"/>
              <a:cs typeface="Times New Roman" panose="02020603050405020304" pitchFamily="18" charset="0"/>
            </a:endParaRPr>
          </a:p>
          <a:p>
            <a:pPr>
              <a:lnSpc>
                <a:spcPct val="150000"/>
              </a:lnSpc>
            </a:pPr>
            <a:r>
              <a:rPr lang="en-US" altLang="zh-CN" sz="2400" dirty="0" smtClean="0"/>
              <a:t> </a:t>
            </a:r>
            <a:r>
              <a:rPr lang="zh-CN" altLang="en-US" sz="2400" dirty="0" smtClean="0"/>
              <a:t>原因：</a:t>
            </a:r>
            <a:r>
              <a:rPr lang="zh-CN" altLang="zh-CN" sz="2400" dirty="0" smtClean="0"/>
              <a:t>适当</a:t>
            </a:r>
            <a:r>
              <a:rPr lang="zh-CN" altLang="zh-CN" sz="2400" dirty="0"/>
              <a:t>增加</a:t>
            </a:r>
            <a:r>
              <a:rPr lang="zh-CN" altLang="zh-CN" sz="2400" dirty="0" smtClean="0"/>
              <a:t>催化剂可以</a:t>
            </a:r>
            <a:r>
              <a:rPr lang="zh-CN" altLang="zh-CN" sz="2400" dirty="0"/>
              <a:t>增大催化剂</a:t>
            </a:r>
            <a:r>
              <a:rPr lang="zh-CN" altLang="zh-CN" sz="2400" dirty="0" smtClean="0"/>
              <a:t>与</a:t>
            </a:r>
            <a:r>
              <a:rPr lang="en-US" altLang="zh-CN" sz="2400" dirty="0" err="1">
                <a:latin typeface="Times New Roman" panose="02020603050405020304" pitchFamily="18" charset="0"/>
                <a:cs typeface="Times New Roman" panose="02020603050405020304" pitchFamily="18" charset="0"/>
              </a:rPr>
              <a:t>RhB</a:t>
            </a:r>
            <a:r>
              <a:rPr lang="zh-CN" altLang="zh-CN" sz="2400" dirty="0" smtClean="0"/>
              <a:t>的</a:t>
            </a:r>
            <a:r>
              <a:rPr lang="zh-CN" altLang="zh-CN" sz="2400" dirty="0"/>
              <a:t>接触面积</a:t>
            </a:r>
            <a:r>
              <a:rPr lang="zh-CN" altLang="zh-CN" sz="2400" dirty="0" smtClean="0"/>
              <a:t>，</a:t>
            </a:r>
            <a:r>
              <a:rPr lang="zh-CN" altLang="en-US" sz="2400" dirty="0"/>
              <a:t>但</a:t>
            </a:r>
            <a:r>
              <a:rPr lang="zh-CN" altLang="zh-CN" sz="2400" dirty="0" smtClean="0"/>
              <a:t>催化剂过多，起遮蔽</a:t>
            </a:r>
            <a:r>
              <a:rPr lang="zh-CN" altLang="zh-CN" sz="2400" dirty="0"/>
              <a:t>光的</a:t>
            </a:r>
            <a:r>
              <a:rPr lang="zh-CN" altLang="zh-CN" sz="2400" dirty="0" smtClean="0"/>
              <a:t>副作用</a:t>
            </a:r>
            <a:r>
              <a:rPr lang="zh-CN" altLang="en-US" sz="2400" dirty="0" smtClean="0"/>
              <a:t>。</a:t>
            </a:r>
            <a:endParaRPr lang="en-US" altLang="zh-CN" sz="2400" baseline="-25000" dirty="0" smtClean="0">
              <a:latin typeface="Times New Roman" panose="02020603050405020304" pitchFamily="18" charset="0"/>
              <a:cs typeface="Times New Roman" panose="02020603050405020304" pitchFamily="18" charset="0"/>
            </a:endParaRPr>
          </a:p>
        </p:txBody>
      </p:sp>
      <p:sp>
        <p:nvSpPr>
          <p:cNvPr id="11" name="Line 34"/>
          <p:cNvSpPr>
            <a:spLocks noChangeShapeType="1"/>
          </p:cNvSpPr>
          <p:nvPr/>
        </p:nvSpPr>
        <p:spPr bwMode="auto">
          <a:xfrm flipV="1">
            <a:off x="10063159" y="749508"/>
            <a:ext cx="156914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Line 31"/>
          <p:cNvSpPr>
            <a:spLocks noChangeShapeType="1"/>
          </p:cNvSpPr>
          <p:nvPr/>
        </p:nvSpPr>
        <p:spPr bwMode="auto">
          <a:xfrm flipH="1" flipV="1">
            <a:off x="685801" y="857519"/>
            <a:ext cx="10943999"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13" name="对象 12"/>
          <p:cNvGraphicFramePr>
            <a:graphicFrameLocks noChangeAspect="1"/>
          </p:cNvGraphicFramePr>
          <p:nvPr>
            <p:extLst>
              <p:ext uri="{D42A27DB-BD31-4B8C-83A1-F6EECF244321}">
                <p14:modId xmlns:p14="http://schemas.microsoft.com/office/powerpoint/2010/main" val="2320932059"/>
              </p:ext>
            </p:extLst>
          </p:nvPr>
        </p:nvGraphicFramePr>
        <p:xfrm>
          <a:off x="382759" y="1653606"/>
          <a:ext cx="6281304" cy="5067871"/>
        </p:xfrm>
        <a:graphic>
          <a:graphicData uri="http://schemas.openxmlformats.org/presentationml/2006/ole">
            <mc:AlternateContent xmlns:mc="http://schemas.openxmlformats.org/markup-compatibility/2006">
              <mc:Choice xmlns:v="urn:schemas-microsoft-com:vml" Requires="v">
                <p:oleObj spid="_x0000_s83006" name="Graph" r:id="rId4" imgW="4276954" imgH="3023616" progId="Origin50.Graph">
                  <p:embed/>
                </p:oleObj>
              </mc:Choice>
              <mc:Fallback>
                <p:oleObj name="Graph" r:id="rId4" imgW="4276954" imgH="3023616" progId="Origin50.Graph">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l="9091" t="5121" r="12543" b="5597"/>
                      <a:stretch>
                        <a:fillRect/>
                      </a:stretch>
                    </p:blipFill>
                    <p:spPr bwMode="auto">
                      <a:xfrm>
                        <a:off x="382759" y="1653606"/>
                        <a:ext cx="6281304" cy="5067871"/>
                      </a:xfrm>
                      <a:prstGeom prst="rect">
                        <a:avLst/>
                      </a:prstGeom>
                      <a:noFill/>
                    </p:spPr>
                  </p:pic>
                </p:oleObj>
              </mc:Fallback>
            </mc:AlternateContent>
          </a:graphicData>
        </a:graphic>
      </p:graphicFrame>
      <p:sp>
        <p:nvSpPr>
          <p:cNvPr id="9" name="页脚占位符 8"/>
          <p:cNvSpPr>
            <a:spLocks noGrp="1"/>
          </p:cNvSpPr>
          <p:nvPr>
            <p:ph type="ftr" sz="quarter" idx="11"/>
          </p:nvPr>
        </p:nvSpPr>
        <p:spPr/>
        <p:txBody>
          <a:bodyPr/>
          <a:lstStyle/>
          <a:p>
            <a:pPr>
              <a:defRPr/>
            </a:pPr>
            <a:r>
              <a:rPr lang="en-US" altLang="zh-CN" dirty="0" smtClean="0"/>
              <a:t>21</a:t>
            </a:r>
            <a:endParaRPr lang="zh-CN" altLang="en-US" dirty="0"/>
          </a:p>
        </p:txBody>
      </p:sp>
    </p:spTree>
    <p:extLst>
      <p:ext uri="{BB962C8B-B14F-4D97-AF65-F5344CB8AC3E}">
        <p14:creationId xmlns:p14="http://schemas.microsoft.com/office/powerpoint/2010/main" val="13981735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p:cTn id="7" dur="500" fill="hold"/>
                                        <p:tgtEl>
                                          <p:spTgt spid="8">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8">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8">
                                            <p:txEl>
                                              <p:pRg st="0" end="0"/>
                                            </p:txEl>
                                          </p:spTgt>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p:cTn id="13" dur="500" fill="hold"/>
                                        <p:tgtEl>
                                          <p:spTgt spid="13"/>
                                        </p:tgtEl>
                                        <p:attrNameLst>
                                          <p:attrName>ppt_w</p:attrName>
                                        </p:attrNameLst>
                                      </p:cBhvr>
                                      <p:tavLst>
                                        <p:tav tm="0">
                                          <p:val>
                                            <p:fltVal val="0"/>
                                          </p:val>
                                        </p:tav>
                                        <p:tav tm="100000">
                                          <p:val>
                                            <p:strVal val="#ppt_w"/>
                                          </p:val>
                                        </p:tav>
                                      </p:tavLst>
                                    </p:anim>
                                    <p:anim calcmode="lin" valueType="num">
                                      <p:cBhvr>
                                        <p:cTn id="14" dur="500" fill="hold"/>
                                        <p:tgtEl>
                                          <p:spTgt spid="13"/>
                                        </p:tgtEl>
                                        <p:attrNameLst>
                                          <p:attrName>ppt_h</p:attrName>
                                        </p:attrNameLst>
                                      </p:cBhvr>
                                      <p:tavLst>
                                        <p:tav tm="0">
                                          <p:val>
                                            <p:fltVal val="0"/>
                                          </p:val>
                                        </p:tav>
                                        <p:tav tm="100000">
                                          <p:val>
                                            <p:strVal val="#ppt_h"/>
                                          </p:val>
                                        </p:tav>
                                      </p:tavLst>
                                    </p:anim>
                                    <p:animEffect transition="in" filter="fade">
                                      <p:cBhvr>
                                        <p:cTn id="15" dur="500"/>
                                        <p:tgtEl>
                                          <p:spTgt spid="13"/>
                                        </p:tgtEl>
                                      </p:cBhvr>
                                    </p:animEffect>
                                  </p:childTnLst>
                                </p:cTn>
                              </p:par>
                            </p:childTnLst>
                          </p:cTn>
                        </p:par>
                        <p:par>
                          <p:cTn id="16" fill="hold">
                            <p:stCondLst>
                              <p:cond delay="1000"/>
                            </p:stCondLst>
                            <p:childTnLst>
                              <p:par>
                                <p:cTn id="17" presetID="53" presetClass="entr" presetSubtype="16" fill="hold" nodeType="afterEffect">
                                  <p:stCondLst>
                                    <p:cond delay="0"/>
                                  </p:stCondLst>
                                  <p:childTnLst>
                                    <p:set>
                                      <p:cBhvr>
                                        <p:cTn id="18" dur="1" fill="hold">
                                          <p:stCondLst>
                                            <p:cond delay="0"/>
                                          </p:stCondLst>
                                        </p:cTn>
                                        <p:tgtEl>
                                          <p:spTgt spid="12">
                                            <p:txEl>
                                              <p:pRg st="0" end="0"/>
                                            </p:txEl>
                                          </p:spTgt>
                                        </p:tgtEl>
                                        <p:attrNameLst>
                                          <p:attrName>style.visibility</p:attrName>
                                        </p:attrNameLst>
                                      </p:cBhvr>
                                      <p:to>
                                        <p:strVal val="visible"/>
                                      </p:to>
                                    </p:set>
                                    <p:anim calcmode="lin" valueType="num">
                                      <p:cBhvr>
                                        <p:cTn id="19" dur="500" fill="hold"/>
                                        <p:tgtEl>
                                          <p:spTgt spid="12">
                                            <p:txEl>
                                              <p:pRg st="0" end="0"/>
                                            </p:txEl>
                                          </p:spTgt>
                                        </p:tgtEl>
                                        <p:attrNameLst>
                                          <p:attrName>ppt_w</p:attrName>
                                        </p:attrNameLst>
                                      </p:cBhvr>
                                      <p:tavLst>
                                        <p:tav tm="0">
                                          <p:val>
                                            <p:fltVal val="0"/>
                                          </p:val>
                                        </p:tav>
                                        <p:tav tm="100000">
                                          <p:val>
                                            <p:strVal val="#ppt_w"/>
                                          </p:val>
                                        </p:tav>
                                      </p:tavLst>
                                    </p:anim>
                                    <p:anim calcmode="lin" valueType="num">
                                      <p:cBhvr>
                                        <p:cTn id="20" dur="500" fill="hold"/>
                                        <p:tgtEl>
                                          <p:spTgt spid="12">
                                            <p:txEl>
                                              <p:pRg st="0" end="0"/>
                                            </p:txEl>
                                          </p:spTgt>
                                        </p:tgtEl>
                                        <p:attrNameLst>
                                          <p:attrName>ppt_h</p:attrName>
                                        </p:attrNameLst>
                                      </p:cBhvr>
                                      <p:tavLst>
                                        <p:tav tm="0">
                                          <p:val>
                                            <p:fltVal val="0"/>
                                          </p:val>
                                        </p:tav>
                                        <p:tav tm="100000">
                                          <p:val>
                                            <p:strVal val="#ppt_h"/>
                                          </p:val>
                                        </p:tav>
                                      </p:tavLst>
                                    </p:anim>
                                    <p:animEffect transition="in" filter="fade">
                                      <p:cBhvr>
                                        <p:cTn id="21" dur="500"/>
                                        <p:tgtEl>
                                          <p:spTgt spid="12">
                                            <p:txEl>
                                              <p:pRg st="0" end="0"/>
                                            </p:txEl>
                                          </p:spTgt>
                                        </p:tgtEl>
                                      </p:cBhvr>
                                    </p:animEffect>
                                  </p:childTnLst>
                                </p:cTn>
                              </p:par>
                            </p:childTnLst>
                          </p:cTn>
                        </p:par>
                        <p:par>
                          <p:cTn id="22" fill="hold">
                            <p:stCondLst>
                              <p:cond delay="1500"/>
                            </p:stCondLst>
                            <p:childTnLst>
                              <p:par>
                                <p:cTn id="23" presetID="53" presetClass="entr" presetSubtype="16" fill="hold" nodeType="afterEffect">
                                  <p:stCondLst>
                                    <p:cond delay="0"/>
                                  </p:stCondLst>
                                  <p:childTnLst>
                                    <p:set>
                                      <p:cBhvr>
                                        <p:cTn id="24" dur="1" fill="hold">
                                          <p:stCondLst>
                                            <p:cond delay="0"/>
                                          </p:stCondLst>
                                        </p:cTn>
                                        <p:tgtEl>
                                          <p:spTgt spid="12">
                                            <p:txEl>
                                              <p:pRg st="1" end="1"/>
                                            </p:txEl>
                                          </p:spTgt>
                                        </p:tgtEl>
                                        <p:attrNameLst>
                                          <p:attrName>style.visibility</p:attrName>
                                        </p:attrNameLst>
                                      </p:cBhvr>
                                      <p:to>
                                        <p:strVal val="visible"/>
                                      </p:to>
                                    </p:set>
                                    <p:anim calcmode="lin" valueType="num">
                                      <p:cBhvr>
                                        <p:cTn id="25" dur="500" fill="hold"/>
                                        <p:tgtEl>
                                          <p:spTgt spid="12">
                                            <p:txEl>
                                              <p:pRg st="1" end="1"/>
                                            </p:txEl>
                                          </p:spTgt>
                                        </p:tgtEl>
                                        <p:attrNameLst>
                                          <p:attrName>ppt_w</p:attrName>
                                        </p:attrNameLst>
                                      </p:cBhvr>
                                      <p:tavLst>
                                        <p:tav tm="0">
                                          <p:val>
                                            <p:fltVal val="0"/>
                                          </p:val>
                                        </p:tav>
                                        <p:tav tm="100000">
                                          <p:val>
                                            <p:strVal val="#ppt_w"/>
                                          </p:val>
                                        </p:tav>
                                      </p:tavLst>
                                    </p:anim>
                                    <p:anim calcmode="lin" valueType="num">
                                      <p:cBhvr>
                                        <p:cTn id="26" dur="500" fill="hold"/>
                                        <p:tgtEl>
                                          <p:spTgt spid="12">
                                            <p:txEl>
                                              <p:pRg st="1" end="1"/>
                                            </p:txEl>
                                          </p:spTgt>
                                        </p:tgtEl>
                                        <p:attrNameLst>
                                          <p:attrName>ppt_h</p:attrName>
                                        </p:attrNameLst>
                                      </p:cBhvr>
                                      <p:tavLst>
                                        <p:tav tm="0">
                                          <p:val>
                                            <p:fltVal val="0"/>
                                          </p:val>
                                        </p:tav>
                                        <p:tav tm="100000">
                                          <p:val>
                                            <p:strVal val="#ppt_h"/>
                                          </p:val>
                                        </p:tav>
                                      </p:tavLst>
                                    </p:anim>
                                    <p:animEffect transition="in" filter="fade">
                                      <p:cBhvr>
                                        <p:cTn id="27" dur="500"/>
                                        <p:tgtEl>
                                          <p:spTgt spid="12">
                                            <p:txEl>
                                              <p:pRg st="1" end="1"/>
                                            </p:txEl>
                                          </p:spTgt>
                                        </p:tgtEl>
                                      </p:cBhvr>
                                    </p:animEffect>
                                  </p:childTnLst>
                                </p:cTn>
                              </p:par>
                            </p:childTnLst>
                          </p:cTn>
                        </p:par>
                        <p:par>
                          <p:cTn id="28" fill="hold">
                            <p:stCondLst>
                              <p:cond delay="2000"/>
                            </p:stCondLst>
                            <p:childTnLst>
                              <p:par>
                                <p:cTn id="29" presetID="53" presetClass="entr" presetSubtype="16" fill="hold" nodeType="afterEffect">
                                  <p:stCondLst>
                                    <p:cond delay="0"/>
                                  </p:stCondLst>
                                  <p:childTnLst>
                                    <p:set>
                                      <p:cBhvr>
                                        <p:cTn id="30" dur="1" fill="hold">
                                          <p:stCondLst>
                                            <p:cond delay="0"/>
                                          </p:stCondLst>
                                        </p:cTn>
                                        <p:tgtEl>
                                          <p:spTgt spid="12">
                                            <p:txEl>
                                              <p:pRg st="3" end="3"/>
                                            </p:txEl>
                                          </p:spTgt>
                                        </p:tgtEl>
                                        <p:attrNameLst>
                                          <p:attrName>style.visibility</p:attrName>
                                        </p:attrNameLst>
                                      </p:cBhvr>
                                      <p:to>
                                        <p:strVal val="visible"/>
                                      </p:to>
                                    </p:set>
                                    <p:anim calcmode="lin" valueType="num">
                                      <p:cBhvr>
                                        <p:cTn id="31" dur="500" fill="hold"/>
                                        <p:tgtEl>
                                          <p:spTgt spid="12">
                                            <p:txEl>
                                              <p:pRg st="3" end="3"/>
                                            </p:txEl>
                                          </p:spTgt>
                                        </p:tgtEl>
                                        <p:attrNameLst>
                                          <p:attrName>ppt_w</p:attrName>
                                        </p:attrNameLst>
                                      </p:cBhvr>
                                      <p:tavLst>
                                        <p:tav tm="0">
                                          <p:val>
                                            <p:fltVal val="0"/>
                                          </p:val>
                                        </p:tav>
                                        <p:tav tm="100000">
                                          <p:val>
                                            <p:strVal val="#ppt_w"/>
                                          </p:val>
                                        </p:tav>
                                      </p:tavLst>
                                    </p:anim>
                                    <p:anim calcmode="lin" valueType="num">
                                      <p:cBhvr>
                                        <p:cTn id="32" dur="500" fill="hold"/>
                                        <p:tgtEl>
                                          <p:spTgt spid="12">
                                            <p:txEl>
                                              <p:pRg st="3" end="3"/>
                                            </p:txEl>
                                          </p:spTgt>
                                        </p:tgtEl>
                                        <p:attrNameLst>
                                          <p:attrName>ppt_h</p:attrName>
                                        </p:attrNameLst>
                                      </p:cBhvr>
                                      <p:tavLst>
                                        <p:tav tm="0">
                                          <p:val>
                                            <p:fltVal val="0"/>
                                          </p:val>
                                        </p:tav>
                                        <p:tav tm="100000">
                                          <p:val>
                                            <p:strVal val="#ppt_h"/>
                                          </p:val>
                                        </p:tav>
                                      </p:tavLst>
                                    </p:anim>
                                    <p:animEffect transition="in" filter="fade">
                                      <p:cBhvr>
                                        <p:cTn id="33" dur="500"/>
                                        <p:tgtEl>
                                          <p:spTgt spid="1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2"/>
          <p:cNvSpPr>
            <a:spLocks noChangeArrowheads="1"/>
          </p:cNvSpPr>
          <p:nvPr/>
        </p:nvSpPr>
        <p:spPr bwMode="auto">
          <a:xfrm>
            <a:off x="581717" y="218252"/>
            <a:ext cx="935865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lvl="0"/>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3.Mn</a:t>
            </a:r>
            <a:r>
              <a:rPr lang="en-US" altLang="zh-CN" sz="2400" b="1" baseline="-25000" dirty="0">
                <a:latin typeface="Times New Roman" panose="02020603050405020304" pitchFamily="18" charset="0"/>
                <a:ea typeface="微软雅黑" panose="020B0503020204020204" pitchFamily="34" charset="-122"/>
                <a:cs typeface="Times New Roman" panose="02020603050405020304" pitchFamily="18" charset="0"/>
              </a:rPr>
              <a:t>x</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Zn</a:t>
            </a:r>
            <a:r>
              <a:rPr lang="en-US" altLang="zh-CN" sz="2400" b="1" baseline="-25000" dirty="0">
                <a:latin typeface="Times New Roman" panose="02020603050405020304" pitchFamily="18" charset="0"/>
                <a:ea typeface="微软雅黑" panose="020B0503020204020204" pitchFamily="34" charset="-122"/>
                <a:cs typeface="Times New Roman" panose="02020603050405020304" pitchFamily="18" charset="0"/>
              </a:rPr>
              <a:t>1-x</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Fe</a:t>
            </a:r>
            <a:r>
              <a:rPr lang="en-US" altLang="zh-CN" sz="2400" b="1" baseline="-25000" dirty="0">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O</a:t>
            </a:r>
            <a:r>
              <a:rPr lang="en-US" altLang="zh-CN" sz="2400" b="1" baseline="-25000" dirty="0">
                <a:latin typeface="Times New Roman" panose="02020603050405020304" pitchFamily="18" charset="0"/>
                <a:ea typeface="微软雅黑" panose="020B0503020204020204" pitchFamily="34" charset="-122"/>
                <a:cs typeface="Times New Roman" panose="02020603050405020304" pitchFamily="18" charset="0"/>
              </a:rPr>
              <a:t>4</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/β-MnO</a:t>
            </a:r>
            <a:r>
              <a:rPr lang="en-US" altLang="zh-CN" sz="2400" b="1" baseline="-25000" dirty="0">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/β-Bi</a:t>
            </a:r>
            <a:r>
              <a:rPr lang="en-US" altLang="zh-CN" sz="2400" b="1" baseline="-25000" dirty="0">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O</a:t>
            </a:r>
            <a:r>
              <a:rPr lang="en-US" altLang="zh-CN" sz="2400" b="1" baseline="-25000" dirty="0">
                <a:latin typeface="Times New Roman" panose="02020603050405020304" pitchFamily="18" charset="0"/>
                <a:ea typeface="微软雅黑" panose="020B0503020204020204" pitchFamily="34" charset="-122"/>
                <a:cs typeface="Times New Roman" panose="02020603050405020304" pitchFamily="18" charset="0"/>
              </a:rPr>
              <a:t>3</a:t>
            </a:r>
            <a:r>
              <a:rPr lang="zh-CN" altLang="zh-CN" sz="2400" b="1" dirty="0">
                <a:latin typeface="微软雅黑" panose="020B0503020204020204" pitchFamily="34" charset="-122"/>
                <a:ea typeface="微软雅黑" panose="020B0503020204020204" pitchFamily="34" charset="-122"/>
              </a:rPr>
              <a:t>复合磁性光催化剂制备及特性表征</a:t>
            </a:r>
          </a:p>
        </p:txBody>
      </p:sp>
      <p:sp>
        <p:nvSpPr>
          <p:cNvPr id="3" name="TextBox 13"/>
          <p:cNvSpPr>
            <a:spLocks noChangeArrowheads="1"/>
          </p:cNvSpPr>
          <p:nvPr/>
        </p:nvSpPr>
        <p:spPr bwMode="auto">
          <a:xfrm>
            <a:off x="9689910" y="295399"/>
            <a:ext cx="197171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r">
              <a:spcBef>
                <a:spcPct val="0"/>
              </a:spcBef>
              <a:buNone/>
            </a:pPr>
            <a:r>
              <a:rPr lang="en-US" altLang="zh-CN" sz="2000" b="1" dirty="0" smtClean="0">
                <a:latin typeface="微软雅黑" panose="020B0503020204020204" pitchFamily="34" charset="-122"/>
                <a:ea typeface="微软雅黑" panose="020B0503020204020204" pitchFamily="34" charset="-122"/>
                <a:sym typeface="微软雅黑" panose="020B0503020204020204" pitchFamily="34" charset="-122"/>
              </a:rPr>
              <a:t>3.2 </a:t>
            </a:r>
            <a:r>
              <a:rPr lang="zh-CN" altLang="en-US" sz="2000" b="1" dirty="0">
                <a:latin typeface="微软雅黑" panose="020B0503020204020204" pitchFamily="34" charset="-122"/>
                <a:ea typeface="微软雅黑" panose="020B0503020204020204" pitchFamily="34" charset="-122"/>
                <a:sym typeface="微软雅黑" panose="020B0503020204020204" pitchFamily="34" charset="-122"/>
              </a:rPr>
              <a:t>单因素实验</a:t>
            </a:r>
            <a:endParaRPr lang="zh-CN" altLang="en-US" sz="2000" dirty="0">
              <a:latin typeface="微软雅黑" panose="020B0503020204020204" pitchFamily="34" charset="-122"/>
              <a:ea typeface="微软雅黑" panose="020B0503020204020204" pitchFamily="34" charset="-122"/>
            </a:endParaRPr>
          </a:p>
        </p:txBody>
      </p:sp>
      <p:grpSp>
        <p:nvGrpSpPr>
          <p:cNvPr id="4" name="Group 35"/>
          <p:cNvGrpSpPr>
            <a:grpSpLocks/>
          </p:cNvGrpSpPr>
          <p:nvPr/>
        </p:nvGrpSpPr>
        <p:grpSpPr bwMode="auto">
          <a:xfrm flipV="1">
            <a:off x="685801" y="7925867"/>
            <a:ext cx="10946498" cy="12"/>
            <a:chOff x="0" y="720"/>
            <a:chExt cx="4381" cy="12"/>
          </a:xfrm>
        </p:grpSpPr>
        <p:sp>
          <p:nvSpPr>
            <p:cNvPr id="5" name="Line 31"/>
            <p:cNvSpPr>
              <a:spLocks noChangeShapeType="1"/>
            </p:cNvSpPr>
            <p:nvPr userDrawn="1"/>
          </p:nvSpPr>
          <p:spPr bwMode="auto">
            <a:xfrm flipH="1">
              <a:off x="0" y="720"/>
              <a:ext cx="438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 name="Line 34"/>
            <p:cNvSpPr>
              <a:spLocks noChangeShapeType="1"/>
            </p:cNvSpPr>
            <p:nvPr/>
          </p:nvSpPr>
          <p:spPr bwMode="auto">
            <a:xfrm flipV="1">
              <a:off x="3480" y="731"/>
              <a:ext cx="901" cy="1"/>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7" name="Rectangle 43"/>
          <p:cNvSpPr>
            <a:spLocks noChangeArrowheads="1"/>
          </p:cNvSpPr>
          <p:nvPr/>
        </p:nvSpPr>
        <p:spPr bwMode="auto">
          <a:xfrm>
            <a:off x="152401" y="-322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矩形 7"/>
          <p:cNvSpPr/>
          <p:nvPr/>
        </p:nvSpPr>
        <p:spPr>
          <a:xfrm>
            <a:off x="382759" y="1004344"/>
            <a:ext cx="6401885" cy="1754326"/>
          </a:xfrm>
          <a:prstGeom prst="rect">
            <a:avLst/>
          </a:prstGeom>
        </p:spPr>
        <p:txBody>
          <a:bodyPr wrap="square">
            <a:spAutoFit/>
          </a:bodyPr>
          <a:lstStyle/>
          <a:p>
            <a:pPr>
              <a:lnSpc>
                <a:spcPct val="150000"/>
              </a:lnSpc>
            </a:pPr>
            <a:r>
              <a:rPr lang="zh-CN" altLang="en-US" sz="2400" dirty="0" smtClean="0">
                <a:latin typeface="Times New Roman" panose="02020603050405020304" pitchFamily="18" charset="0"/>
                <a:cs typeface="Times New Roman" panose="02020603050405020304" pitchFamily="18" charset="0"/>
              </a:rPr>
              <a:t>（</a:t>
            </a:r>
            <a:r>
              <a:rPr lang="en-US" altLang="zh-CN" sz="2400" dirty="0" smtClean="0">
                <a:latin typeface="Times New Roman" panose="02020603050405020304" pitchFamily="18" charset="0"/>
                <a:cs typeface="Times New Roman" panose="02020603050405020304" pitchFamily="18" charset="0"/>
              </a:rPr>
              <a:t>3</a:t>
            </a:r>
            <a:r>
              <a:rPr lang="zh-CN" altLang="en-US" sz="2400" dirty="0" smtClean="0">
                <a:latin typeface="Times New Roman" panose="02020603050405020304" pitchFamily="18" charset="0"/>
                <a:cs typeface="Times New Roman" panose="02020603050405020304" pitchFamily="18" charset="0"/>
              </a:rPr>
              <a:t>）</a:t>
            </a:r>
            <a:r>
              <a:rPr lang="en-US" altLang="zh-CN" sz="2400" dirty="0" err="1">
                <a:latin typeface="Times New Roman" panose="02020603050405020304" pitchFamily="18" charset="0"/>
                <a:cs typeface="Times New Roman" panose="02020603050405020304" pitchFamily="18" charset="0"/>
              </a:rPr>
              <a:t>RhB</a:t>
            </a:r>
            <a:r>
              <a:rPr lang="zh-CN" altLang="en-US" sz="2400" dirty="0">
                <a:latin typeface="Times New Roman" panose="02020603050405020304" pitchFamily="18" charset="0"/>
                <a:cs typeface="Times New Roman" panose="02020603050405020304" pitchFamily="18" charset="0"/>
              </a:rPr>
              <a:t>初始浓度</a:t>
            </a:r>
            <a:endParaRPr lang="en-US" altLang="zh-CN" sz="2400" kern="100" dirty="0">
              <a:latin typeface="Times New Roman" panose="02020603050405020304" pitchFamily="18" charset="0"/>
              <a:cs typeface="Times New Roman" panose="02020603050405020304" pitchFamily="18" charset="0"/>
            </a:endParaRPr>
          </a:p>
          <a:p>
            <a:pPr>
              <a:lnSpc>
                <a:spcPct val="150000"/>
              </a:lnSpc>
            </a:pPr>
            <a:endParaRPr lang="en-US" altLang="zh-CN" sz="2400" b="1" kern="100" dirty="0" smtClean="0">
              <a:latin typeface="Times New Roman" panose="02020603050405020304" pitchFamily="18" charset="0"/>
              <a:cs typeface="Times New Roman" panose="02020603050405020304" pitchFamily="18" charset="0"/>
            </a:endParaRPr>
          </a:p>
          <a:p>
            <a:pPr>
              <a:lnSpc>
                <a:spcPct val="150000"/>
              </a:lnSpc>
            </a:pPr>
            <a:endParaRPr lang="en-US" altLang="zh-CN" sz="2400" b="1" kern="100" dirty="0" smtClean="0">
              <a:latin typeface="Times New Roman" panose="02020603050405020304" pitchFamily="18" charset="0"/>
              <a:cs typeface="Times New Roman" panose="02020603050405020304" pitchFamily="18" charset="0"/>
            </a:endParaRPr>
          </a:p>
        </p:txBody>
      </p:sp>
      <p:sp>
        <p:nvSpPr>
          <p:cNvPr id="12" name="矩形 11"/>
          <p:cNvSpPr/>
          <p:nvPr/>
        </p:nvSpPr>
        <p:spPr>
          <a:xfrm>
            <a:off x="6784644" y="2056418"/>
            <a:ext cx="5036023" cy="3416320"/>
          </a:xfrm>
          <a:prstGeom prst="rect">
            <a:avLst/>
          </a:prstGeom>
        </p:spPr>
        <p:txBody>
          <a:bodyPr wrap="square">
            <a:spAutoFit/>
          </a:bodyPr>
          <a:lstStyle/>
          <a:p>
            <a:pPr>
              <a:lnSpc>
                <a:spcPct val="150000"/>
              </a:lnSpc>
            </a:pPr>
            <a:r>
              <a:rPr lang="en-US" altLang="zh-CN" sz="2400" dirty="0" smtClean="0">
                <a:latin typeface="Calibri" panose="020F0502020204030204" pitchFamily="34" charset="0"/>
                <a:cs typeface="Times New Roman" panose="02020603050405020304" pitchFamily="18" charset="0"/>
              </a:rPr>
              <a:t>①</a:t>
            </a:r>
            <a:r>
              <a:rPr lang="en-US" altLang="zh-CN" sz="2400" dirty="0" err="1">
                <a:latin typeface="Times New Roman" panose="02020603050405020304" pitchFamily="18" charset="0"/>
                <a:cs typeface="Times New Roman" panose="02020603050405020304" pitchFamily="18" charset="0"/>
              </a:rPr>
              <a:t>RhB</a:t>
            </a:r>
            <a:r>
              <a:rPr lang="zh-CN" altLang="en-US" sz="2400" dirty="0">
                <a:latin typeface="Times New Roman" panose="02020603050405020304" pitchFamily="18" charset="0"/>
                <a:cs typeface="Times New Roman" panose="02020603050405020304" pitchFamily="18" charset="0"/>
              </a:rPr>
              <a:t>的</a:t>
            </a:r>
            <a:r>
              <a:rPr lang="zh-CN" altLang="en-US" sz="2400" dirty="0" smtClean="0">
                <a:latin typeface="Times New Roman" panose="02020603050405020304" pitchFamily="18" charset="0"/>
                <a:cs typeface="Times New Roman" panose="02020603050405020304" pitchFamily="18" charset="0"/>
              </a:rPr>
              <a:t>降解</a:t>
            </a:r>
            <a:r>
              <a:rPr lang="zh-CN" altLang="en-US" sz="2400" dirty="0">
                <a:latin typeface="Times New Roman" panose="02020603050405020304" pitchFamily="18" charset="0"/>
                <a:cs typeface="Times New Roman" panose="02020603050405020304" pitchFamily="18" charset="0"/>
              </a:rPr>
              <a:t>呈</a:t>
            </a:r>
            <a:r>
              <a:rPr lang="zh-CN" altLang="en-US" sz="2400" dirty="0">
                <a:solidFill>
                  <a:srgbClr val="FF0000"/>
                </a:solidFill>
                <a:latin typeface="Times New Roman" panose="02020603050405020304" pitchFamily="18" charset="0"/>
                <a:cs typeface="Times New Roman" panose="02020603050405020304" pitchFamily="18" charset="0"/>
              </a:rPr>
              <a:t>降低</a:t>
            </a:r>
            <a:r>
              <a:rPr lang="zh-CN" altLang="en-US" sz="2400" dirty="0" smtClean="0">
                <a:solidFill>
                  <a:srgbClr val="FF0000"/>
                </a:solidFill>
                <a:latin typeface="Times New Roman" panose="02020603050405020304" pitchFamily="18" charset="0"/>
                <a:cs typeface="Times New Roman" panose="02020603050405020304" pitchFamily="18" charset="0"/>
              </a:rPr>
              <a:t>趋势</a:t>
            </a:r>
            <a:endParaRPr lang="en-US" altLang="zh-CN" sz="2400" dirty="0" smtClean="0">
              <a:solidFill>
                <a:srgbClr val="FF0000"/>
              </a:solidFill>
              <a:latin typeface="Times New Roman" panose="02020603050405020304" pitchFamily="18" charset="0"/>
              <a:cs typeface="Times New Roman" panose="02020603050405020304" pitchFamily="18" charset="0"/>
            </a:endParaRPr>
          </a:p>
          <a:p>
            <a:pPr>
              <a:lnSpc>
                <a:spcPct val="150000"/>
              </a:lnSpc>
            </a:pPr>
            <a:r>
              <a:rPr lang="zh-CN" altLang="zh-CN" sz="2400" dirty="0" smtClean="0">
                <a:latin typeface="Times New Roman" panose="02020603050405020304" pitchFamily="18" charset="0"/>
                <a:cs typeface="Times New Roman" panose="02020603050405020304" pitchFamily="18" charset="0"/>
              </a:rPr>
              <a:t>②</a:t>
            </a:r>
            <a:r>
              <a:rPr lang="en-US" altLang="zh-CN" sz="2400" dirty="0">
                <a:latin typeface="Times New Roman" panose="02020603050405020304" pitchFamily="18" charset="0"/>
                <a:cs typeface="Times New Roman" panose="02020603050405020304" pitchFamily="18" charset="0"/>
              </a:rPr>
              <a:t> </a:t>
            </a:r>
            <a:r>
              <a:rPr lang="en-US" altLang="zh-CN" sz="2400" dirty="0">
                <a:solidFill>
                  <a:srgbClr val="FF0000"/>
                </a:solidFill>
                <a:latin typeface="Times New Roman" panose="02020603050405020304" pitchFamily="18" charset="0"/>
                <a:cs typeface="Times New Roman" panose="02020603050405020304" pitchFamily="18" charset="0"/>
              </a:rPr>
              <a:t>10mg/L</a:t>
            </a:r>
            <a:r>
              <a:rPr lang="zh-CN" altLang="en-US" sz="2400" dirty="0">
                <a:latin typeface="Times New Roman" panose="02020603050405020304" pitchFamily="18" charset="0"/>
                <a:cs typeface="Times New Roman" panose="02020603050405020304" pitchFamily="18" charset="0"/>
              </a:rPr>
              <a:t>仍能保持高的降解率，</a:t>
            </a:r>
            <a:r>
              <a:rPr lang="zh-CN" altLang="en-US" sz="2400" b="1" dirty="0" smtClean="0">
                <a:latin typeface="Times New Roman" panose="02020603050405020304" pitchFamily="18" charset="0"/>
                <a:cs typeface="Times New Roman" panose="02020603050405020304" pitchFamily="18" charset="0"/>
              </a:rPr>
              <a:t>      </a:t>
            </a:r>
            <a:endParaRPr lang="en-US" altLang="zh-CN" sz="2400" b="1" dirty="0" smtClean="0">
              <a:latin typeface="Times New Roman" panose="02020603050405020304" pitchFamily="18" charset="0"/>
              <a:cs typeface="Times New Roman" panose="02020603050405020304" pitchFamily="18" charset="0"/>
            </a:endParaRPr>
          </a:p>
          <a:p>
            <a:pPr>
              <a:lnSpc>
                <a:spcPct val="150000"/>
              </a:lnSpc>
            </a:pPr>
            <a:endParaRPr lang="en-US" altLang="zh-CN" sz="2400" dirty="0" smtClean="0">
              <a:latin typeface="Times New Roman" panose="02020603050405020304" pitchFamily="18" charset="0"/>
              <a:cs typeface="Times New Roman" panose="02020603050405020304" pitchFamily="18" charset="0"/>
            </a:endParaRPr>
          </a:p>
          <a:p>
            <a:pPr>
              <a:lnSpc>
                <a:spcPct val="150000"/>
              </a:lnSpc>
            </a:pPr>
            <a:r>
              <a:rPr lang="zh-CN" altLang="en-US" sz="2400" dirty="0" smtClean="0">
                <a:latin typeface="Times New Roman" panose="02020603050405020304" pitchFamily="18" charset="0"/>
                <a:cs typeface="Times New Roman" panose="02020603050405020304" pitchFamily="18" charset="0"/>
              </a:rPr>
              <a:t>原因：</a:t>
            </a:r>
            <a:r>
              <a:rPr lang="en-US" altLang="zh-CN" sz="2400" dirty="0" err="1" smtClean="0">
                <a:latin typeface="Times New Roman" panose="02020603050405020304" pitchFamily="18" charset="0"/>
                <a:cs typeface="Times New Roman" panose="02020603050405020304" pitchFamily="18" charset="0"/>
              </a:rPr>
              <a:t>RhB</a:t>
            </a:r>
            <a:r>
              <a:rPr lang="zh-CN" altLang="en-US" sz="2400" dirty="0">
                <a:latin typeface="Times New Roman" panose="02020603050405020304" pitchFamily="18" charset="0"/>
                <a:cs typeface="Times New Roman" panose="02020603050405020304" pitchFamily="18" charset="0"/>
              </a:rPr>
              <a:t>初始</a:t>
            </a:r>
            <a:r>
              <a:rPr lang="zh-CN" altLang="en-US" sz="2400" dirty="0" smtClean="0">
                <a:latin typeface="Times New Roman" panose="02020603050405020304" pitchFamily="18" charset="0"/>
                <a:cs typeface="Times New Roman" panose="02020603050405020304" pitchFamily="18" charset="0"/>
              </a:rPr>
              <a:t>浓度</a:t>
            </a:r>
            <a:r>
              <a:rPr lang="zh-CN" altLang="zh-CN" sz="2400" dirty="0" smtClean="0">
                <a:latin typeface="Times New Roman" panose="02020603050405020304" pitchFamily="18" charset="0"/>
                <a:cs typeface="Times New Roman" panose="02020603050405020304" pitchFamily="18" charset="0"/>
              </a:rPr>
              <a:t>增加</a:t>
            </a:r>
            <a:r>
              <a:rPr lang="zh-CN" altLang="zh-CN" sz="2400" dirty="0">
                <a:latin typeface="Times New Roman" panose="02020603050405020304" pitchFamily="18" charset="0"/>
                <a:cs typeface="Times New Roman" panose="02020603050405020304" pitchFamily="18" charset="0"/>
              </a:rPr>
              <a:t>，吸附在催化剂表面的污染物</a:t>
            </a:r>
            <a:r>
              <a:rPr lang="zh-CN" altLang="zh-CN" sz="2400" dirty="0" smtClean="0">
                <a:latin typeface="Times New Roman" panose="02020603050405020304" pitchFamily="18" charset="0"/>
                <a:cs typeface="Times New Roman" panose="02020603050405020304" pitchFamily="18" charset="0"/>
              </a:rPr>
              <a:t>分子对活性位点竞争</a:t>
            </a:r>
            <a:r>
              <a:rPr lang="zh-CN" altLang="en-US" sz="2400" dirty="0" smtClean="0">
                <a:latin typeface="Times New Roman" panose="02020603050405020304" pitchFamily="18" charset="0"/>
                <a:cs typeface="Times New Roman" panose="02020603050405020304" pitchFamily="18" charset="0"/>
              </a:rPr>
              <a:t>激烈程度增加</a:t>
            </a:r>
            <a:r>
              <a:rPr lang="zh-CN" altLang="zh-CN" sz="2400" dirty="0" smtClean="0">
                <a:latin typeface="Times New Roman" panose="02020603050405020304" pitchFamily="18" charset="0"/>
                <a:cs typeface="Times New Roman" panose="02020603050405020304" pitchFamily="18" charset="0"/>
              </a:rPr>
              <a:t>，</a:t>
            </a:r>
            <a:r>
              <a:rPr lang="zh-CN" altLang="en-US" sz="2400" dirty="0" smtClean="0">
                <a:latin typeface="Times New Roman" panose="02020603050405020304" pitchFamily="18" charset="0"/>
                <a:cs typeface="Times New Roman" panose="02020603050405020304" pitchFamily="18" charset="0"/>
              </a:rPr>
              <a:t>导致</a:t>
            </a:r>
            <a:r>
              <a:rPr lang="en-US" altLang="zh-CN" sz="2400" dirty="0" smtClean="0">
                <a:latin typeface="Times New Roman" panose="02020603050405020304" pitchFamily="18" charset="0"/>
                <a:cs typeface="Times New Roman" panose="02020603050405020304" pitchFamily="18" charset="0"/>
              </a:rPr>
              <a:t>·OH</a:t>
            </a:r>
            <a:r>
              <a:rPr lang="zh-CN" altLang="zh-CN" sz="2400" dirty="0" smtClean="0">
                <a:latin typeface="Times New Roman" panose="02020603050405020304" pitchFamily="18" charset="0"/>
                <a:cs typeface="Times New Roman" panose="02020603050405020304" pitchFamily="18" charset="0"/>
              </a:rPr>
              <a:t>减少</a:t>
            </a:r>
            <a:r>
              <a:rPr lang="zh-CN" altLang="en-US" sz="2400" dirty="0" smtClean="0">
                <a:latin typeface="Times New Roman" panose="02020603050405020304" pitchFamily="18" charset="0"/>
                <a:cs typeface="Times New Roman" panose="02020603050405020304" pitchFamily="18" charset="0"/>
              </a:rPr>
              <a:t>。</a:t>
            </a:r>
            <a:endParaRPr lang="en-US" altLang="zh-CN" sz="2400" baseline="-25000" dirty="0" smtClean="0">
              <a:latin typeface="Times New Roman" panose="02020603050405020304" pitchFamily="18" charset="0"/>
              <a:cs typeface="Times New Roman" panose="02020603050405020304" pitchFamily="18" charset="0"/>
            </a:endParaRPr>
          </a:p>
        </p:txBody>
      </p:sp>
      <p:sp>
        <p:nvSpPr>
          <p:cNvPr id="11" name="Line 34"/>
          <p:cNvSpPr>
            <a:spLocks noChangeShapeType="1"/>
          </p:cNvSpPr>
          <p:nvPr/>
        </p:nvSpPr>
        <p:spPr bwMode="auto">
          <a:xfrm flipV="1">
            <a:off x="10063159" y="749508"/>
            <a:ext cx="156914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Line 31"/>
          <p:cNvSpPr>
            <a:spLocks noChangeShapeType="1"/>
          </p:cNvSpPr>
          <p:nvPr/>
        </p:nvSpPr>
        <p:spPr bwMode="auto">
          <a:xfrm flipH="1" flipV="1">
            <a:off x="685801" y="857519"/>
            <a:ext cx="10943999"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10" name="对象 9"/>
          <p:cNvGraphicFramePr>
            <a:graphicFrameLocks noChangeAspect="1"/>
          </p:cNvGraphicFramePr>
          <p:nvPr>
            <p:extLst>
              <p:ext uri="{D42A27DB-BD31-4B8C-83A1-F6EECF244321}">
                <p14:modId xmlns:p14="http://schemas.microsoft.com/office/powerpoint/2010/main" val="2478298259"/>
              </p:ext>
            </p:extLst>
          </p:nvPr>
        </p:nvGraphicFramePr>
        <p:xfrm>
          <a:off x="379283" y="1741134"/>
          <a:ext cx="6408837" cy="4802401"/>
        </p:xfrm>
        <a:graphic>
          <a:graphicData uri="http://schemas.openxmlformats.org/presentationml/2006/ole">
            <mc:AlternateContent xmlns:mc="http://schemas.openxmlformats.org/markup-compatibility/2006">
              <mc:Choice xmlns:v="urn:schemas-microsoft-com:vml" Requires="v">
                <p:oleObj spid="_x0000_s72772" name="Graph" r:id="rId4" imgW="4276954" imgH="3023616" progId="Origin50.Graph">
                  <p:embed/>
                </p:oleObj>
              </mc:Choice>
              <mc:Fallback>
                <p:oleObj name="Graph" r:id="rId4" imgW="4276954" imgH="3023616" progId="Origin50.Graph">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l="8081" t="8572" r="12457" b="6906"/>
                      <a:stretch>
                        <a:fillRect/>
                      </a:stretch>
                    </p:blipFill>
                    <p:spPr bwMode="auto">
                      <a:xfrm>
                        <a:off x="379283" y="1741134"/>
                        <a:ext cx="6408837" cy="4802401"/>
                      </a:xfrm>
                      <a:prstGeom prst="rect">
                        <a:avLst/>
                      </a:prstGeom>
                      <a:noFill/>
                    </p:spPr>
                  </p:pic>
                </p:oleObj>
              </mc:Fallback>
            </mc:AlternateContent>
          </a:graphicData>
        </a:graphic>
      </p:graphicFrame>
      <p:sp>
        <p:nvSpPr>
          <p:cNvPr id="9" name="页脚占位符 8"/>
          <p:cNvSpPr>
            <a:spLocks noGrp="1"/>
          </p:cNvSpPr>
          <p:nvPr>
            <p:ph type="ftr" sz="quarter" idx="11"/>
          </p:nvPr>
        </p:nvSpPr>
        <p:spPr/>
        <p:txBody>
          <a:bodyPr/>
          <a:lstStyle/>
          <a:p>
            <a:pPr>
              <a:defRPr/>
            </a:pPr>
            <a:r>
              <a:rPr lang="en-US" altLang="zh-CN" dirty="0" smtClean="0"/>
              <a:t>22</a:t>
            </a:r>
            <a:endParaRPr lang="zh-CN" altLang="en-US" dirty="0"/>
          </a:p>
        </p:txBody>
      </p:sp>
    </p:spTree>
    <p:extLst>
      <p:ext uri="{BB962C8B-B14F-4D97-AF65-F5344CB8AC3E}">
        <p14:creationId xmlns:p14="http://schemas.microsoft.com/office/powerpoint/2010/main" val="832290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12">
                                            <p:txEl>
                                              <p:pRg st="0" end="0"/>
                                            </p:txEl>
                                          </p:spTgt>
                                        </p:tgtEl>
                                        <p:attrNameLst>
                                          <p:attrName>style.visibility</p:attrName>
                                        </p:attrNameLst>
                                      </p:cBhvr>
                                      <p:to>
                                        <p:strVal val="visible"/>
                                      </p:to>
                                    </p:set>
                                    <p:anim calcmode="lin" valueType="num">
                                      <p:cBhvr>
                                        <p:cTn id="13" dur="500" fill="hold"/>
                                        <p:tgtEl>
                                          <p:spTgt spid="12">
                                            <p:txEl>
                                              <p:pRg st="0" end="0"/>
                                            </p:txEl>
                                          </p:spTgt>
                                        </p:tgtEl>
                                        <p:attrNameLst>
                                          <p:attrName>ppt_w</p:attrName>
                                        </p:attrNameLst>
                                      </p:cBhvr>
                                      <p:tavLst>
                                        <p:tav tm="0">
                                          <p:val>
                                            <p:fltVal val="0"/>
                                          </p:val>
                                        </p:tav>
                                        <p:tav tm="100000">
                                          <p:val>
                                            <p:strVal val="#ppt_w"/>
                                          </p:val>
                                        </p:tav>
                                      </p:tavLst>
                                    </p:anim>
                                    <p:anim calcmode="lin" valueType="num">
                                      <p:cBhvr>
                                        <p:cTn id="14" dur="500" fill="hold"/>
                                        <p:tgtEl>
                                          <p:spTgt spid="12">
                                            <p:txEl>
                                              <p:pRg st="0" end="0"/>
                                            </p:txEl>
                                          </p:spTgt>
                                        </p:tgtEl>
                                        <p:attrNameLst>
                                          <p:attrName>ppt_h</p:attrName>
                                        </p:attrNameLst>
                                      </p:cBhvr>
                                      <p:tavLst>
                                        <p:tav tm="0">
                                          <p:val>
                                            <p:fltVal val="0"/>
                                          </p:val>
                                        </p:tav>
                                        <p:tav tm="100000">
                                          <p:val>
                                            <p:strVal val="#ppt_h"/>
                                          </p:val>
                                        </p:tav>
                                      </p:tavLst>
                                    </p:anim>
                                    <p:animEffect transition="in" filter="fade">
                                      <p:cBhvr>
                                        <p:cTn id="15" dur="500"/>
                                        <p:tgtEl>
                                          <p:spTgt spid="12">
                                            <p:txEl>
                                              <p:pRg st="0" end="0"/>
                                            </p:txEl>
                                          </p:spTgt>
                                        </p:tgtEl>
                                      </p:cBhvr>
                                    </p:animEffect>
                                  </p:childTnLst>
                                </p:cTn>
                              </p:par>
                            </p:childTnLst>
                          </p:cTn>
                        </p:par>
                        <p:par>
                          <p:cTn id="16" fill="hold">
                            <p:stCondLst>
                              <p:cond delay="1000"/>
                            </p:stCondLst>
                            <p:childTnLst>
                              <p:par>
                                <p:cTn id="17" presetID="53" presetClass="entr" presetSubtype="16" fill="hold" nodeType="afterEffect">
                                  <p:stCondLst>
                                    <p:cond delay="0"/>
                                  </p:stCondLst>
                                  <p:childTnLst>
                                    <p:set>
                                      <p:cBhvr>
                                        <p:cTn id="18" dur="1" fill="hold">
                                          <p:stCondLst>
                                            <p:cond delay="0"/>
                                          </p:stCondLst>
                                        </p:cTn>
                                        <p:tgtEl>
                                          <p:spTgt spid="12">
                                            <p:txEl>
                                              <p:pRg st="1" end="1"/>
                                            </p:txEl>
                                          </p:spTgt>
                                        </p:tgtEl>
                                        <p:attrNameLst>
                                          <p:attrName>style.visibility</p:attrName>
                                        </p:attrNameLst>
                                      </p:cBhvr>
                                      <p:to>
                                        <p:strVal val="visible"/>
                                      </p:to>
                                    </p:set>
                                    <p:anim calcmode="lin" valueType="num">
                                      <p:cBhvr>
                                        <p:cTn id="19" dur="500" fill="hold"/>
                                        <p:tgtEl>
                                          <p:spTgt spid="12">
                                            <p:txEl>
                                              <p:pRg st="1" end="1"/>
                                            </p:txEl>
                                          </p:spTgt>
                                        </p:tgtEl>
                                        <p:attrNameLst>
                                          <p:attrName>ppt_w</p:attrName>
                                        </p:attrNameLst>
                                      </p:cBhvr>
                                      <p:tavLst>
                                        <p:tav tm="0">
                                          <p:val>
                                            <p:fltVal val="0"/>
                                          </p:val>
                                        </p:tav>
                                        <p:tav tm="100000">
                                          <p:val>
                                            <p:strVal val="#ppt_w"/>
                                          </p:val>
                                        </p:tav>
                                      </p:tavLst>
                                    </p:anim>
                                    <p:anim calcmode="lin" valueType="num">
                                      <p:cBhvr>
                                        <p:cTn id="20" dur="500" fill="hold"/>
                                        <p:tgtEl>
                                          <p:spTgt spid="12">
                                            <p:txEl>
                                              <p:pRg st="1" end="1"/>
                                            </p:txEl>
                                          </p:spTgt>
                                        </p:tgtEl>
                                        <p:attrNameLst>
                                          <p:attrName>ppt_h</p:attrName>
                                        </p:attrNameLst>
                                      </p:cBhvr>
                                      <p:tavLst>
                                        <p:tav tm="0">
                                          <p:val>
                                            <p:fltVal val="0"/>
                                          </p:val>
                                        </p:tav>
                                        <p:tav tm="100000">
                                          <p:val>
                                            <p:strVal val="#ppt_h"/>
                                          </p:val>
                                        </p:tav>
                                      </p:tavLst>
                                    </p:anim>
                                    <p:animEffect transition="in" filter="fade">
                                      <p:cBhvr>
                                        <p:cTn id="21" dur="500"/>
                                        <p:tgtEl>
                                          <p:spTgt spid="12">
                                            <p:txEl>
                                              <p:pRg st="1" end="1"/>
                                            </p:txEl>
                                          </p:spTgt>
                                        </p:tgtEl>
                                      </p:cBhvr>
                                    </p:animEffect>
                                  </p:childTnLst>
                                </p:cTn>
                              </p:par>
                            </p:childTnLst>
                          </p:cTn>
                        </p:par>
                        <p:par>
                          <p:cTn id="22" fill="hold">
                            <p:stCondLst>
                              <p:cond delay="1500"/>
                            </p:stCondLst>
                            <p:childTnLst>
                              <p:par>
                                <p:cTn id="23" presetID="53" presetClass="entr" presetSubtype="16" fill="hold" nodeType="afterEffect">
                                  <p:stCondLst>
                                    <p:cond delay="0"/>
                                  </p:stCondLst>
                                  <p:childTnLst>
                                    <p:set>
                                      <p:cBhvr>
                                        <p:cTn id="24" dur="1" fill="hold">
                                          <p:stCondLst>
                                            <p:cond delay="0"/>
                                          </p:stCondLst>
                                        </p:cTn>
                                        <p:tgtEl>
                                          <p:spTgt spid="12">
                                            <p:txEl>
                                              <p:pRg st="3" end="3"/>
                                            </p:txEl>
                                          </p:spTgt>
                                        </p:tgtEl>
                                        <p:attrNameLst>
                                          <p:attrName>style.visibility</p:attrName>
                                        </p:attrNameLst>
                                      </p:cBhvr>
                                      <p:to>
                                        <p:strVal val="visible"/>
                                      </p:to>
                                    </p:set>
                                    <p:anim calcmode="lin" valueType="num">
                                      <p:cBhvr>
                                        <p:cTn id="25" dur="500" fill="hold"/>
                                        <p:tgtEl>
                                          <p:spTgt spid="12">
                                            <p:txEl>
                                              <p:pRg st="3" end="3"/>
                                            </p:txEl>
                                          </p:spTgt>
                                        </p:tgtEl>
                                        <p:attrNameLst>
                                          <p:attrName>ppt_w</p:attrName>
                                        </p:attrNameLst>
                                      </p:cBhvr>
                                      <p:tavLst>
                                        <p:tav tm="0">
                                          <p:val>
                                            <p:fltVal val="0"/>
                                          </p:val>
                                        </p:tav>
                                        <p:tav tm="100000">
                                          <p:val>
                                            <p:strVal val="#ppt_w"/>
                                          </p:val>
                                        </p:tav>
                                      </p:tavLst>
                                    </p:anim>
                                    <p:anim calcmode="lin" valueType="num">
                                      <p:cBhvr>
                                        <p:cTn id="26" dur="500" fill="hold"/>
                                        <p:tgtEl>
                                          <p:spTgt spid="12">
                                            <p:txEl>
                                              <p:pRg st="3" end="3"/>
                                            </p:txEl>
                                          </p:spTgt>
                                        </p:tgtEl>
                                        <p:attrNameLst>
                                          <p:attrName>ppt_h</p:attrName>
                                        </p:attrNameLst>
                                      </p:cBhvr>
                                      <p:tavLst>
                                        <p:tav tm="0">
                                          <p:val>
                                            <p:fltVal val="0"/>
                                          </p:val>
                                        </p:tav>
                                        <p:tav tm="100000">
                                          <p:val>
                                            <p:strVal val="#ppt_h"/>
                                          </p:val>
                                        </p:tav>
                                      </p:tavLst>
                                    </p:anim>
                                    <p:animEffect transition="in" filter="fade">
                                      <p:cBhvr>
                                        <p:cTn id="27" dur="500"/>
                                        <p:tgtEl>
                                          <p:spTgt spid="1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2"/>
          <p:cNvSpPr>
            <a:spLocks noChangeArrowheads="1"/>
          </p:cNvSpPr>
          <p:nvPr/>
        </p:nvSpPr>
        <p:spPr bwMode="auto">
          <a:xfrm>
            <a:off x="581717" y="218252"/>
            <a:ext cx="935865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lvl="0"/>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3.Mn</a:t>
            </a:r>
            <a:r>
              <a:rPr lang="en-US" altLang="zh-CN" sz="2400" b="1" baseline="-25000" dirty="0">
                <a:latin typeface="Times New Roman" panose="02020603050405020304" pitchFamily="18" charset="0"/>
                <a:ea typeface="微软雅黑" panose="020B0503020204020204" pitchFamily="34" charset="-122"/>
                <a:cs typeface="Times New Roman" panose="02020603050405020304" pitchFamily="18" charset="0"/>
              </a:rPr>
              <a:t>x</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Zn</a:t>
            </a:r>
            <a:r>
              <a:rPr lang="en-US" altLang="zh-CN" sz="2400" b="1" baseline="-25000" dirty="0">
                <a:latin typeface="Times New Roman" panose="02020603050405020304" pitchFamily="18" charset="0"/>
                <a:ea typeface="微软雅黑" panose="020B0503020204020204" pitchFamily="34" charset="-122"/>
                <a:cs typeface="Times New Roman" panose="02020603050405020304" pitchFamily="18" charset="0"/>
              </a:rPr>
              <a:t>1-x</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Fe</a:t>
            </a:r>
            <a:r>
              <a:rPr lang="en-US" altLang="zh-CN" sz="2400" b="1" baseline="-25000" dirty="0">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O</a:t>
            </a:r>
            <a:r>
              <a:rPr lang="en-US" altLang="zh-CN" sz="2400" b="1" baseline="-25000" dirty="0">
                <a:latin typeface="Times New Roman" panose="02020603050405020304" pitchFamily="18" charset="0"/>
                <a:ea typeface="微软雅黑" panose="020B0503020204020204" pitchFamily="34" charset="-122"/>
                <a:cs typeface="Times New Roman" panose="02020603050405020304" pitchFamily="18" charset="0"/>
              </a:rPr>
              <a:t>4</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/β-MnO</a:t>
            </a:r>
            <a:r>
              <a:rPr lang="en-US" altLang="zh-CN" sz="2400" b="1" baseline="-25000" dirty="0">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/β-Bi</a:t>
            </a:r>
            <a:r>
              <a:rPr lang="en-US" altLang="zh-CN" sz="2400" b="1" baseline="-25000" dirty="0">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O</a:t>
            </a:r>
            <a:r>
              <a:rPr lang="en-US" altLang="zh-CN" sz="2400" b="1" baseline="-25000" dirty="0">
                <a:latin typeface="Times New Roman" panose="02020603050405020304" pitchFamily="18" charset="0"/>
                <a:ea typeface="微软雅黑" panose="020B0503020204020204" pitchFamily="34" charset="-122"/>
                <a:cs typeface="Times New Roman" panose="02020603050405020304" pitchFamily="18" charset="0"/>
              </a:rPr>
              <a:t>3</a:t>
            </a:r>
            <a:r>
              <a:rPr lang="zh-CN" altLang="zh-CN" sz="2400" b="1" dirty="0">
                <a:latin typeface="微软雅黑" panose="020B0503020204020204" pitchFamily="34" charset="-122"/>
                <a:ea typeface="微软雅黑" panose="020B0503020204020204" pitchFamily="34" charset="-122"/>
              </a:rPr>
              <a:t>复合磁性光催化剂制备及特性表征</a:t>
            </a:r>
          </a:p>
        </p:txBody>
      </p:sp>
      <p:sp>
        <p:nvSpPr>
          <p:cNvPr id="3" name="TextBox 13"/>
          <p:cNvSpPr>
            <a:spLocks noChangeArrowheads="1"/>
          </p:cNvSpPr>
          <p:nvPr/>
        </p:nvSpPr>
        <p:spPr bwMode="auto">
          <a:xfrm>
            <a:off x="9689910" y="295399"/>
            <a:ext cx="197171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r">
              <a:spcBef>
                <a:spcPct val="0"/>
              </a:spcBef>
              <a:buNone/>
            </a:pPr>
            <a:r>
              <a:rPr lang="en-US" altLang="zh-CN" sz="2000" b="1" dirty="0">
                <a:latin typeface="微软雅黑" panose="020B0503020204020204" pitchFamily="34" charset="-122"/>
                <a:ea typeface="微软雅黑" panose="020B0503020204020204" pitchFamily="34" charset="-122"/>
                <a:sym typeface="微软雅黑" panose="020B0503020204020204" pitchFamily="34" charset="-122"/>
              </a:rPr>
              <a:t>2.3 </a:t>
            </a:r>
            <a:r>
              <a:rPr lang="zh-CN" altLang="en-US" sz="2000" b="1" dirty="0">
                <a:latin typeface="微软雅黑" panose="020B0503020204020204" pitchFamily="34" charset="-122"/>
                <a:ea typeface="微软雅黑" panose="020B0503020204020204" pitchFamily="34" charset="-122"/>
                <a:sym typeface="微软雅黑" panose="020B0503020204020204" pitchFamily="34" charset="-122"/>
              </a:rPr>
              <a:t>表征</a:t>
            </a:r>
            <a:endParaRPr lang="zh-CN" altLang="en-US" sz="2000" dirty="0">
              <a:latin typeface="微软雅黑" panose="020B0503020204020204" pitchFamily="34" charset="-122"/>
              <a:ea typeface="微软雅黑" panose="020B0503020204020204" pitchFamily="34" charset="-122"/>
            </a:endParaRPr>
          </a:p>
        </p:txBody>
      </p:sp>
      <p:grpSp>
        <p:nvGrpSpPr>
          <p:cNvPr id="4" name="Group 35"/>
          <p:cNvGrpSpPr>
            <a:grpSpLocks/>
          </p:cNvGrpSpPr>
          <p:nvPr/>
        </p:nvGrpSpPr>
        <p:grpSpPr bwMode="auto">
          <a:xfrm flipV="1">
            <a:off x="685801" y="7925867"/>
            <a:ext cx="10946498" cy="12"/>
            <a:chOff x="0" y="720"/>
            <a:chExt cx="4381" cy="12"/>
          </a:xfrm>
        </p:grpSpPr>
        <p:sp>
          <p:nvSpPr>
            <p:cNvPr id="5" name="Line 31"/>
            <p:cNvSpPr>
              <a:spLocks noChangeShapeType="1"/>
            </p:cNvSpPr>
            <p:nvPr userDrawn="1"/>
          </p:nvSpPr>
          <p:spPr bwMode="auto">
            <a:xfrm flipH="1">
              <a:off x="0" y="720"/>
              <a:ext cx="438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 name="Line 34"/>
            <p:cNvSpPr>
              <a:spLocks noChangeShapeType="1"/>
            </p:cNvSpPr>
            <p:nvPr/>
          </p:nvSpPr>
          <p:spPr bwMode="auto">
            <a:xfrm flipV="1">
              <a:off x="3480" y="731"/>
              <a:ext cx="901" cy="1"/>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7" name="Rectangle 43"/>
          <p:cNvSpPr>
            <a:spLocks noChangeArrowheads="1"/>
          </p:cNvSpPr>
          <p:nvPr/>
        </p:nvSpPr>
        <p:spPr bwMode="auto">
          <a:xfrm>
            <a:off x="152401" y="-322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矩形 7"/>
          <p:cNvSpPr/>
          <p:nvPr/>
        </p:nvSpPr>
        <p:spPr>
          <a:xfrm>
            <a:off x="382759" y="1004344"/>
            <a:ext cx="6401885" cy="1754326"/>
          </a:xfrm>
          <a:prstGeom prst="rect">
            <a:avLst/>
          </a:prstGeom>
        </p:spPr>
        <p:txBody>
          <a:bodyPr wrap="square">
            <a:spAutoFit/>
          </a:bodyPr>
          <a:lstStyle/>
          <a:p>
            <a:pPr>
              <a:lnSpc>
                <a:spcPct val="150000"/>
              </a:lnSpc>
            </a:pPr>
            <a:r>
              <a:rPr lang="zh-CN" altLang="en-US" sz="2400" dirty="0" smtClean="0">
                <a:latin typeface="Times New Roman" panose="02020603050405020304" pitchFamily="18" charset="0"/>
                <a:cs typeface="Times New Roman" panose="02020603050405020304" pitchFamily="18" charset="0"/>
              </a:rPr>
              <a:t>（</a:t>
            </a:r>
            <a:r>
              <a:rPr lang="en-US" altLang="zh-CN" sz="2400" dirty="0" smtClean="0">
                <a:latin typeface="Times New Roman" panose="02020603050405020304" pitchFamily="18" charset="0"/>
                <a:cs typeface="Times New Roman" panose="02020603050405020304" pitchFamily="18" charset="0"/>
              </a:rPr>
              <a:t>1</a:t>
            </a:r>
            <a:r>
              <a:rPr lang="zh-CN" altLang="en-US" sz="2400" dirty="0" smtClean="0">
                <a:latin typeface="Times New Roman" panose="02020603050405020304" pitchFamily="18" charset="0"/>
                <a:cs typeface="Times New Roman" panose="02020603050405020304" pitchFamily="18" charset="0"/>
              </a:rPr>
              <a:t>）</a:t>
            </a:r>
            <a:r>
              <a:rPr lang="en-US" altLang="zh-CN" sz="2400" dirty="0" smtClean="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XRD</a:t>
            </a:r>
            <a:r>
              <a:rPr lang="zh-CN" altLang="zh-CN" sz="2400" dirty="0">
                <a:latin typeface="Times New Roman" panose="02020603050405020304" pitchFamily="18" charset="0"/>
                <a:cs typeface="Times New Roman" panose="02020603050405020304" pitchFamily="18" charset="0"/>
              </a:rPr>
              <a:t>分析</a:t>
            </a:r>
            <a:endParaRPr lang="en-US" altLang="zh-CN" sz="2400" kern="100" dirty="0">
              <a:latin typeface="Times New Roman" panose="02020603050405020304" pitchFamily="18" charset="0"/>
              <a:cs typeface="Times New Roman" panose="02020603050405020304" pitchFamily="18" charset="0"/>
            </a:endParaRPr>
          </a:p>
          <a:p>
            <a:pPr>
              <a:lnSpc>
                <a:spcPct val="150000"/>
              </a:lnSpc>
            </a:pPr>
            <a:endParaRPr lang="en-US" altLang="zh-CN" sz="2400" b="1" kern="100" dirty="0" smtClean="0">
              <a:latin typeface="Times New Roman" panose="02020603050405020304" pitchFamily="18" charset="0"/>
              <a:cs typeface="Times New Roman" panose="02020603050405020304" pitchFamily="18" charset="0"/>
            </a:endParaRPr>
          </a:p>
          <a:p>
            <a:pPr>
              <a:lnSpc>
                <a:spcPct val="150000"/>
              </a:lnSpc>
            </a:pPr>
            <a:endParaRPr lang="en-US" altLang="zh-CN" sz="2400" b="1" kern="100" dirty="0" smtClean="0">
              <a:latin typeface="Times New Roman" panose="02020603050405020304" pitchFamily="18" charset="0"/>
              <a:cs typeface="Times New Roman" panose="02020603050405020304" pitchFamily="18" charset="0"/>
            </a:endParaRPr>
          </a:p>
        </p:txBody>
      </p:sp>
      <p:sp>
        <p:nvSpPr>
          <p:cNvPr id="12" name="矩形 11"/>
          <p:cNvSpPr/>
          <p:nvPr/>
        </p:nvSpPr>
        <p:spPr>
          <a:xfrm>
            <a:off x="7055100" y="1949336"/>
            <a:ext cx="5036023" cy="3970318"/>
          </a:xfrm>
          <a:prstGeom prst="rect">
            <a:avLst/>
          </a:prstGeom>
        </p:spPr>
        <p:txBody>
          <a:bodyPr wrap="square">
            <a:spAutoFit/>
          </a:bodyPr>
          <a:lstStyle/>
          <a:p>
            <a:pPr>
              <a:lnSpc>
                <a:spcPct val="150000"/>
              </a:lnSpc>
            </a:pPr>
            <a:r>
              <a:rPr lang="en-US" altLang="zh-CN" sz="2400" dirty="0" smtClean="0">
                <a:latin typeface="Times New Roman" panose="02020603050405020304" pitchFamily="18" charset="0"/>
                <a:cs typeface="Times New Roman" panose="02020603050405020304" pitchFamily="18" charset="0"/>
              </a:rPr>
              <a:t>M-Z:74-2400</a:t>
            </a:r>
          </a:p>
          <a:p>
            <a:pPr>
              <a:lnSpc>
                <a:spcPct val="150000"/>
              </a:lnSpc>
            </a:pPr>
            <a:endParaRPr lang="en-US" altLang="zh-CN" sz="2400" dirty="0">
              <a:latin typeface="Times New Roman" panose="02020603050405020304" pitchFamily="18" charset="0"/>
              <a:cs typeface="Times New Roman" panose="02020603050405020304" pitchFamily="18" charset="0"/>
            </a:endParaRPr>
          </a:p>
          <a:p>
            <a:pPr>
              <a:lnSpc>
                <a:spcPct val="150000"/>
              </a:lnSpc>
            </a:pPr>
            <a:r>
              <a:rPr lang="en-US" altLang="zh-CN" sz="2400" dirty="0" smtClean="0">
                <a:latin typeface="Times New Roman" panose="02020603050405020304" pitchFamily="18" charset="0"/>
                <a:cs typeface="Times New Roman" panose="02020603050405020304" pitchFamily="18" charset="0"/>
              </a:rPr>
              <a:t>M:24-0735</a:t>
            </a:r>
          </a:p>
          <a:p>
            <a:pPr>
              <a:lnSpc>
                <a:spcPct val="150000"/>
              </a:lnSpc>
            </a:pPr>
            <a:endParaRPr lang="en-US" altLang="zh-CN" sz="2400" dirty="0" smtClean="0">
              <a:latin typeface="Times New Roman" panose="02020603050405020304" pitchFamily="18" charset="0"/>
              <a:cs typeface="Times New Roman" panose="02020603050405020304" pitchFamily="18" charset="0"/>
            </a:endParaRPr>
          </a:p>
          <a:p>
            <a:pPr>
              <a:lnSpc>
                <a:spcPct val="150000"/>
              </a:lnSpc>
            </a:pPr>
            <a:r>
              <a:rPr lang="en-US" altLang="zh-CN" sz="2400" dirty="0" smtClean="0">
                <a:latin typeface="Times New Roman" panose="02020603050405020304" pitchFamily="18" charset="0"/>
                <a:cs typeface="Times New Roman" panose="02020603050405020304" pitchFamily="18" charset="0"/>
              </a:rPr>
              <a:t>B:27-0050</a:t>
            </a:r>
          </a:p>
          <a:p>
            <a:pPr>
              <a:lnSpc>
                <a:spcPct val="150000"/>
              </a:lnSpc>
            </a:pPr>
            <a:endParaRPr lang="en-US" altLang="zh-CN" sz="2400" dirty="0" smtClean="0">
              <a:latin typeface="Times New Roman" panose="02020603050405020304" pitchFamily="18" charset="0"/>
              <a:cs typeface="Times New Roman" panose="02020603050405020304" pitchFamily="18" charset="0"/>
            </a:endParaRPr>
          </a:p>
          <a:p>
            <a:pPr>
              <a:lnSpc>
                <a:spcPct val="150000"/>
              </a:lnSpc>
            </a:pPr>
            <a:r>
              <a:rPr lang="en-US" altLang="zh-CN" sz="2400" dirty="0" smtClean="0">
                <a:latin typeface="Times New Roman" panose="02020603050405020304" pitchFamily="18" charset="0"/>
                <a:cs typeface="Times New Roman" panose="02020603050405020304" pitchFamily="18" charset="0"/>
              </a:rPr>
              <a:t>M-Z/M/B:74-2400, 24-0735, 27-0050</a:t>
            </a:r>
            <a:endParaRPr lang="en-US" altLang="zh-CN" sz="2400" dirty="0">
              <a:latin typeface="Times New Roman" panose="02020603050405020304" pitchFamily="18" charset="0"/>
              <a:cs typeface="Times New Roman" panose="02020603050405020304" pitchFamily="18" charset="0"/>
            </a:endParaRPr>
          </a:p>
        </p:txBody>
      </p:sp>
      <p:sp>
        <p:nvSpPr>
          <p:cNvPr id="11" name="Line 34"/>
          <p:cNvSpPr>
            <a:spLocks noChangeShapeType="1"/>
          </p:cNvSpPr>
          <p:nvPr/>
        </p:nvSpPr>
        <p:spPr bwMode="auto">
          <a:xfrm flipV="1">
            <a:off x="10063159" y="749508"/>
            <a:ext cx="156914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Line 31"/>
          <p:cNvSpPr>
            <a:spLocks noChangeShapeType="1"/>
          </p:cNvSpPr>
          <p:nvPr/>
        </p:nvSpPr>
        <p:spPr bwMode="auto">
          <a:xfrm flipH="1" flipV="1">
            <a:off x="685801" y="857519"/>
            <a:ext cx="10943999"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 name="页脚占位符 8"/>
          <p:cNvSpPr>
            <a:spLocks noGrp="1"/>
          </p:cNvSpPr>
          <p:nvPr>
            <p:ph type="ftr" sz="quarter" idx="11"/>
          </p:nvPr>
        </p:nvSpPr>
        <p:spPr/>
        <p:txBody>
          <a:bodyPr/>
          <a:lstStyle/>
          <a:p>
            <a:pPr>
              <a:defRPr/>
            </a:pPr>
            <a:r>
              <a:rPr lang="en-US" altLang="zh-CN" dirty="0" smtClean="0"/>
              <a:t>23</a:t>
            </a:r>
            <a:endParaRPr lang="zh-CN" altLang="en-US" dirty="0"/>
          </a:p>
        </p:txBody>
      </p:sp>
      <p:graphicFrame>
        <p:nvGraphicFramePr>
          <p:cNvPr id="13" name="对象 12"/>
          <p:cNvGraphicFramePr>
            <a:graphicFrameLocks noChangeAspect="1"/>
          </p:cNvGraphicFramePr>
          <p:nvPr>
            <p:extLst>
              <p:ext uri="{D42A27DB-BD31-4B8C-83A1-F6EECF244321}">
                <p14:modId xmlns:p14="http://schemas.microsoft.com/office/powerpoint/2010/main" val="3670924125"/>
              </p:ext>
            </p:extLst>
          </p:nvPr>
        </p:nvGraphicFramePr>
        <p:xfrm>
          <a:off x="0" y="1366230"/>
          <a:ext cx="6903386" cy="5491770"/>
        </p:xfrm>
        <a:graphic>
          <a:graphicData uri="http://schemas.openxmlformats.org/presentationml/2006/ole">
            <mc:AlternateContent xmlns:mc="http://schemas.openxmlformats.org/markup-compatibility/2006">
              <mc:Choice xmlns:v="urn:schemas-microsoft-com:vml" Requires="v">
                <p:oleObj spid="_x0000_s73799" name="Graph" r:id="rId4" imgW="4276954" imgH="3023616" progId="Origin50.Graph">
                  <p:embed/>
                </p:oleObj>
              </mc:Choice>
              <mc:Fallback>
                <p:oleObj name="Graph" r:id="rId4" imgW="4276954" imgH="3023616" progId="Origin50.Graph">
                  <p:embed/>
                  <p:pic>
                    <p:nvPicPr>
                      <p:cNvPr id="0" name="Object 44"/>
                      <p:cNvPicPr>
                        <a:picLocks noChangeAspect="1" noChangeArrowheads="1"/>
                      </p:cNvPicPr>
                      <p:nvPr/>
                    </p:nvPicPr>
                    <p:blipFill>
                      <a:blip r:embed="rId5">
                        <a:extLst>
                          <a:ext uri="{28A0092B-C50C-407E-A947-70E740481C1C}">
                            <a14:useLocalDpi xmlns:a14="http://schemas.microsoft.com/office/drawing/2010/main" val="0"/>
                          </a:ext>
                        </a:extLst>
                      </a:blip>
                      <a:srcRect l="14056" t="11549" r="6482" b="-238"/>
                      <a:stretch>
                        <a:fillRect/>
                      </a:stretch>
                    </p:blipFill>
                    <p:spPr bwMode="auto">
                      <a:xfrm>
                        <a:off x="0" y="1366230"/>
                        <a:ext cx="6903386" cy="5491770"/>
                      </a:xfrm>
                      <a:prstGeom prst="rect">
                        <a:avLst/>
                      </a:prstGeom>
                      <a:noFill/>
                    </p:spPr>
                  </p:pic>
                </p:oleObj>
              </mc:Fallback>
            </mc:AlternateContent>
          </a:graphicData>
        </a:graphic>
      </p:graphicFrame>
    </p:spTree>
    <p:extLst>
      <p:ext uri="{BB962C8B-B14F-4D97-AF65-F5344CB8AC3E}">
        <p14:creationId xmlns:p14="http://schemas.microsoft.com/office/powerpoint/2010/main" val="42343595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p:cTn id="7" dur="500" fill="hold"/>
                                        <p:tgtEl>
                                          <p:spTgt spid="8">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8">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8">
                                            <p:txEl>
                                              <p:pRg st="0" end="0"/>
                                            </p:txEl>
                                          </p:spTgt>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p:cTn id="13" dur="500" fill="hold"/>
                                        <p:tgtEl>
                                          <p:spTgt spid="13"/>
                                        </p:tgtEl>
                                        <p:attrNameLst>
                                          <p:attrName>ppt_w</p:attrName>
                                        </p:attrNameLst>
                                      </p:cBhvr>
                                      <p:tavLst>
                                        <p:tav tm="0">
                                          <p:val>
                                            <p:fltVal val="0"/>
                                          </p:val>
                                        </p:tav>
                                        <p:tav tm="100000">
                                          <p:val>
                                            <p:strVal val="#ppt_w"/>
                                          </p:val>
                                        </p:tav>
                                      </p:tavLst>
                                    </p:anim>
                                    <p:anim calcmode="lin" valueType="num">
                                      <p:cBhvr>
                                        <p:cTn id="14" dur="500" fill="hold"/>
                                        <p:tgtEl>
                                          <p:spTgt spid="13"/>
                                        </p:tgtEl>
                                        <p:attrNameLst>
                                          <p:attrName>ppt_h</p:attrName>
                                        </p:attrNameLst>
                                      </p:cBhvr>
                                      <p:tavLst>
                                        <p:tav tm="0">
                                          <p:val>
                                            <p:fltVal val="0"/>
                                          </p:val>
                                        </p:tav>
                                        <p:tav tm="100000">
                                          <p:val>
                                            <p:strVal val="#ppt_h"/>
                                          </p:val>
                                        </p:tav>
                                      </p:tavLst>
                                    </p:anim>
                                    <p:animEffect transition="in" filter="fade">
                                      <p:cBhvr>
                                        <p:cTn id="15" dur="500"/>
                                        <p:tgtEl>
                                          <p:spTgt spid="13"/>
                                        </p:tgtEl>
                                      </p:cBhvr>
                                    </p:animEffect>
                                  </p:childTnLst>
                                </p:cTn>
                              </p:par>
                            </p:childTnLst>
                          </p:cTn>
                        </p:par>
                        <p:par>
                          <p:cTn id="16" fill="hold">
                            <p:stCondLst>
                              <p:cond delay="1000"/>
                            </p:stCondLst>
                            <p:childTnLst>
                              <p:par>
                                <p:cTn id="17" presetID="53" presetClass="entr" presetSubtype="16" fill="hold" nodeType="afterEffect">
                                  <p:stCondLst>
                                    <p:cond delay="0"/>
                                  </p:stCondLst>
                                  <p:childTnLst>
                                    <p:set>
                                      <p:cBhvr>
                                        <p:cTn id="18" dur="1" fill="hold">
                                          <p:stCondLst>
                                            <p:cond delay="0"/>
                                          </p:stCondLst>
                                        </p:cTn>
                                        <p:tgtEl>
                                          <p:spTgt spid="12">
                                            <p:txEl>
                                              <p:pRg st="0" end="0"/>
                                            </p:txEl>
                                          </p:spTgt>
                                        </p:tgtEl>
                                        <p:attrNameLst>
                                          <p:attrName>style.visibility</p:attrName>
                                        </p:attrNameLst>
                                      </p:cBhvr>
                                      <p:to>
                                        <p:strVal val="visible"/>
                                      </p:to>
                                    </p:set>
                                    <p:anim calcmode="lin" valueType="num">
                                      <p:cBhvr>
                                        <p:cTn id="19" dur="500" fill="hold"/>
                                        <p:tgtEl>
                                          <p:spTgt spid="12">
                                            <p:txEl>
                                              <p:pRg st="0" end="0"/>
                                            </p:txEl>
                                          </p:spTgt>
                                        </p:tgtEl>
                                        <p:attrNameLst>
                                          <p:attrName>ppt_w</p:attrName>
                                        </p:attrNameLst>
                                      </p:cBhvr>
                                      <p:tavLst>
                                        <p:tav tm="0">
                                          <p:val>
                                            <p:fltVal val="0"/>
                                          </p:val>
                                        </p:tav>
                                        <p:tav tm="100000">
                                          <p:val>
                                            <p:strVal val="#ppt_w"/>
                                          </p:val>
                                        </p:tav>
                                      </p:tavLst>
                                    </p:anim>
                                    <p:anim calcmode="lin" valueType="num">
                                      <p:cBhvr>
                                        <p:cTn id="20" dur="500" fill="hold"/>
                                        <p:tgtEl>
                                          <p:spTgt spid="12">
                                            <p:txEl>
                                              <p:pRg st="0" end="0"/>
                                            </p:txEl>
                                          </p:spTgt>
                                        </p:tgtEl>
                                        <p:attrNameLst>
                                          <p:attrName>ppt_h</p:attrName>
                                        </p:attrNameLst>
                                      </p:cBhvr>
                                      <p:tavLst>
                                        <p:tav tm="0">
                                          <p:val>
                                            <p:fltVal val="0"/>
                                          </p:val>
                                        </p:tav>
                                        <p:tav tm="100000">
                                          <p:val>
                                            <p:strVal val="#ppt_h"/>
                                          </p:val>
                                        </p:tav>
                                      </p:tavLst>
                                    </p:anim>
                                    <p:animEffect transition="in" filter="fade">
                                      <p:cBhvr>
                                        <p:cTn id="21" dur="500"/>
                                        <p:tgtEl>
                                          <p:spTgt spid="12">
                                            <p:txEl>
                                              <p:pRg st="0" end="0"/>
                                            </p:txEl>
                                          </p:spTgt>
                                        </p:tgtEl>
                                      </p:cBhvr>
                                    </p:animEffect>
                                  </p:childTnLst>
                                </p:cTn>
                              </p:par>
                            </p:childTnLst>
                          </p:cTn>
                        </p:par>
                        <p:par>
                          <p:cTn id="22" fill="hold">
                            <p:stCondLst>
                              <p:cond delay="1500"/>
                            </p:stCondLst>
                            <p:childTnLst>
                              <p:par>
                                <p:cTn id="23" presetID="53" presetClass="entr" presetSubtype="16" fill="hold" nodeType="afterEffect">
                                  <p:stCondLst>
                                    <p:cond delay="0"/>
                                  </p:stCondLst>
                                  <p:childTnLst>
                                    <p:set>
                                      <p:cBhvr>
                                        <p:cTn id="24" dur="1" fill="hold">
                                          <p:stCondLst>
                                            <p:cond delay="0"/>
                                          </p:stCondLst>
                                        </p:cTn>
                                        <p:tgtEl>
                                          <p:spTgt spid="12">
                                            <p:txEl>
                                              <p:pRg st="2" end="2"/>
                                            </p:txEl>
                                          </p:spTgt>
                                        </p:tgtEl>
                                        <p:attrNameLst>
                                          <p:attrName>style.visibility</p:attrName>
                                        </p:attrNameLst>
                                      </p:cBhvr>
                                      <p:to>
                                        <p:strVal val="visible"/>
                                      </p:to>
                                    </p:set>
                                    <p:anim calcmode="lin" valueType="num">
                                      <p:cBhvr>
                                        <p:cTn id="25" dur="500" fill="hold"/>
                                        <p:tgtEl>
                                          <p:spTgt spid="12">
                                            <p:txEl>
                                              <p:pRg st="2" end="2"/>
                                            </p:txEl>
                                          </p:spTgt>
                                        </p:tgtEl>
                                        <p:attrNameLst>
                                          <p:attrName>ppt_w</p:attrName>
                                        </p:attrNameLst>
                                      </p:cBhvr>
                                      <p:tavLst>
                                        <p:tav tm="0">
                                          <p:val>
                                            <p:fltVal val="0"/>
                                          </p:val>
                                        </p:tav>
                                        <p:tav tm="100000">
                                          <p:val>
                                            <p:strVal val="#ppt_w"/>
                                          </p:val>
                                        </p:tav>
                                      </p:tavLst>
                                    </p:anim>
                                    <p:anim calcmode="lin" valueType="num">
                                      <p:cBhvr>
                                        <p:cTn id="26" dur="500" fill="hold"/>
                                        <p:tgtEl>
                                          <p:spTgt spid="12">
                                            <p:txEl>
                                              <p:pRg st="2" end="2"/>
                                            </p:txEl>
                                          </p:spTgt>
                                        </p:tgtEl>
                                        <p:attrNameLst>
                                          <p:attrName>ppt_h</p:attrName>
                                        </p:attrNameLst>
                                      </p:cBhvr>
                                      <p:tavLst>
                                        <p:tav tm="0">
                                          <p:val>
                                            <p:fltVal val="0"/>
                                          </p:val>
                                        </p:tav>
                                        <p:tav tm="100000">
                                          <p:val>
                                            <p:strVal val="#ppt_h"/>
                                          </p:val>
                                        </p:tav>
                                      </p:tavLst>
                                    </p:anim>
                                    <p:animEffect transition="in" filter="fade">
                                      <p:cBhvr>
                                        <p:cTn id="27" dur="500"/>
                                        <p:tgtEl>
                                          <p:spTgt spid="12">
                                            <p:txEl>
                                              <p:pRg st="2" end="2"/>
                                            </p:txEl>
                                          </p:spTgt>
                                        </p:tgtEl>
                                      </p:cBhvr>
                                    </p:animEffect>
                                  </p:childTnLst>
                                </p:cTn>
                              </p:par>
                            </p:childTnLst>
                          </p:cTn>
                        </p:par>
                        <p:par>
                          <p:cTn id="28" fill="hold">
                            <p:stCondLst>
                              <p:cond delay="2000"/>
                            </p:stCondLst>
                            <p:childTnLst>
                              <p:par>
                                <p:cTn id="29" presetID="53" presetClass="entr" presetSubtype="16" fill="hold" nodeType="afterEffect">
                                  <p:stCondLst>
                                    <p:cond delay="0"/>
                                  </p:stCondLst>
                                  <p:childTnLst>
                                    <p:set>
                                      <p:cBhvr>
                                        <p:cTn id="30" dur="1" fill="hold">
                                          <p:stCondLst>
                                            <p:cond delay="0"/>
                                          </p:stCondLst>
                                        </p:cTn>
                                        <p:tgtEl>
                                          <p:spTgt spid="12">
                                            <p:txEl>
                                              <p:pRg st="4" end="4"/>
                                            </p:txEl>
                                          </p:spTgt>
                                        </p:tgtEl>
                                        <p:attrNameLst>
                                          <p:attrName>style.visibility</p:attrName>
                                        </p:attrNameLst>
                                      </p:cBhvr>
                                      <p:to>
                                        <p:strVal val="visible"/>
                                      </p:to>
                                    </p:set>
                                    <p:anim calcmode="lin" valueType="num">
                                      <p:cBhvr>
                                        <p:cTn id="31" dur="500" fill="hold"/>
                                        <p:tgtEl>
                                          <p:spTgt spid="12">
                                            <p:txEl>
                                              <p:pRg st="4" end="4"/>
                                            </p:txEl>
                                          </p:spTgt>
                                        </p:tgtEl>
                                        <p:attrNameLst>
                                          <p:attrName>ppt_w</p:attrName>
                                        </p:attrNameLst>
                                      </p:cBhvr>
                                      <p:tavLst>
                                        <p:tav tm="0">
                                          <p:val>
                                            <p:fltVal val="0"/>
                                          </p:val>
                                        </p:tav>
                                        <p:tav tm="100000">
                                          <p:val>
                                            <p:strVal val="#ppt_w"/>
                                          </p:val>
                                        </p:tav>
                                      </p:tavLst>
                                    </p:anim>
                                    <p:anim calcmode="lin" valueType="num">
                                      <p:cBhvr>
                                        <p:cTn id="32" dur="500" fill="hold"/>
                                        <p:tgtEl>
                                          <p:spTgt spid="12">
                                            <p:txEl>
                                              <p:pRg st="4" end="4"/>
                                            </p:txEl>
                                          </p:spTgt>
                                        </p:tgtEl>
                                        <p:attrNameLst>
                                          <p:attrName>ppt_h</p:attrName>
                                        </p:attrNameLst>
                                      </p:cBhvr>
                                      <p:tavLst>
                                        <p:tav tm="0">
                                          <p:val>
                                            <p:fltVal val="0"/>
                                          </p:val>
                                        </p:tav>
                                        <p:tav tm="100000">
                                          <p:val>
                                            <p:strVal val="#ppt_h"/>
                                          </p:val>
                                        </p:tav>
                                      </p:tavLst>
                                    </p:anim>
                                    <p:animEffect transition="in" filter="fade">
                                      <p:cBhvr>
                                        <p:cTn id="33" dur="500"/>
                                        <p:tgtEl>
                                          <p:spTgt spid="12">
                                            <p:txEl>
                                              <p:pRg st="4" end="4"/>
                                            </p:txEl>
                                          </p:spTgt>
                                        </p:tgtEl>
                                      </p:cBhvr>
                                    </p:animEffect>
                                  </p:childTnLst>
                                </p:cTn>
                              </p:par>
                            </p:childTnLst>
                          </p:cTn>
                        </p:par>
                        <p:par>
                          <p:cTn id="34" fill="hold">
                            <p:stCondLst>
                              <p:cond delay="2500"/>
                            </p:stCondLst>
                            <p:childTnLst>
                              <p:par>
                                <p:cTn id="35" presetID="53" presetClass="entr" presetSubtype="16" fill="hold" nodeType="afterEffect">
                                  <p:stCondLst>
                                    <p:cond delay="0"/>
                                  </p:stCondLst>
                                  <p:childTnLst>
                                    <p:set>
                                      <p:cBhvr>
                                        <p:cTn id="36" dur="1" fill="hold">
                                          <p:stCondLst>
                                            <p:cond delay="0"/>
                                          </p:stCondLst>
                                        </p:cTn>
                                        <p:tgtEl>
                                          <p:spTgt spid="12">
                                            <p:txEl>
                                              <p:pRg st="6" end="6"/>
                                            </p:txEl>
                                          </p:spTgt>
                                        </p:tgtEl>
                                        <p:attrNameLst>
                                          <p:attrName>style.visibility</p:attrName>
                                        </p:attrNameLst>
                                      </p:cBhvr>
                                      <p:to>
                                        <p:strVal val="visible"/>
                                      </p:to>
                                    </p:set>
                                    <p:anim calcmode="lin" valueType="num">
                                      <p:cBhvr>
                                        <p:cTn id="37" dur="500" fill="hold"/>
                                        <p:tgtEl>
                                          <p:spTgt spid="12">
                                            <p:txEl>
                                              <p:pRg st="6" end="6"/>
                                            </p:txEl>
                                          </p:spTgt>
                                        </p:tgtEl>
                                        <p:attrNameLst>
                                          <p:attrName>ppt_w</p:attrName>
                                        </p:attrNameLst>
                                      </p:cBhvr>
                                      <p:tavLst>
                                        <p:tav tm="0">
                                          <p:val>
                                            <p:fltVal val="0"/>
                                          </p:val>
                                        </p:tav>
                                        <p:tav tm="100000">
                                          <p:val>
                                            <p:strVal val="#ppt_w"/>
                                          </p:val>
                                        </p:tav>
                                      </p:tavLst>
                                    </p:anim>
                                    <p:anim calcmode="lin" valueType="num">
                                      <p:cBhvr>
                                        <p:cTn id="38" dur="500" fill="hold"/>
                                        <p:tgtEl>
                                          <p:spTgt spid="12">
                                            <p:txEl>
                                              <p:pRg st="6" end="6"/>
                                            </p:txEl>
                                          </p:spTgt>
                                        </p:tgtEl>
                                        <p:attrNameLst>
                                          <p:attrName>ppt_h</p:attrName>
                                        </p:attrNameLst>
                                      </p:cBhvr>
                                      <p:tavLst>
                                        <p:tav tm="0">
                                          <p:val>
                                            <p:fltVal val="0"/>
                                          </p:val>
                                        </p:tav>
                                        <p:tav tm="100000">
                                          <p:val>
                                            <p:strVal val="#ppt_h"/>
                                          </p:val>
                                        </p:tav>
                                      </p:tavLst>
                                    </p:anim>
                                    <p:animEffect transition="in" filter="fade">
                                      <p:cBhvr>
                                        <p:cTn id="39" dur="500"/>
                                        <p:tgtEl>
                                          <p:spTgt spid="1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2"/>
          <p:cNvSpPr>
            <a:spLocks noChangeArrowheads="1"/>
          </p:cNvSpPr>
          <p:nvPr/>
        </p:nvSpPr>
        <p:spPr bwMode="auto">
          <a:xfrm>
            <a:off x="581717" y="218252"/>
            <a:ext cx="935865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lvl="0"/>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3.Mn</a:t>
            </a:r>
            <a:r>
              <a:rPr lang="en-US" altLang="zh-CN" sz="2400" b="1" baseline="-25000" dirty="0">
                <a:latin typeface="Times New Roman" panose="02020603050405020304" pitchFamily="18" charset="0"/>
                <a:ea typeface="微软雅黑" panose="020B0503020204020204" pitchFamily="34" charset="-122"/>
                <a:cs typeface="Times New Roman" panose="02020603050405020304" pitchFamily="18" charset="0"/>
              </a:rPr>
              <a:t>x</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Zn</a:t>
            </a:r>
            <a:r>
              <a:rPr lang="en-US" altLang="zh-CN" sz="2400" b="1" baseline="-25000" dirty="0">
                <a:latin typeface="Times New Roman" panose="02020603050405020304" pitchFamily="18" charset="0"/>
                <a:ea typeface="微软雅黑" panose="020B0503020204020204" pitchFamily="34" charset="-122"/>
                <a:cs typeface="Times New Roman" panose="02020603050405020304" pitchFamily="18" charset="0"/>
              </a:rPr>
              <a:t>1-x</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Fe</a:t>
            </a:r>
            <a:r>
              <a:rPr lang="en-US" altLang="zh-CN" sz="2400" b="1" baseline="-25000" dirty="0">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O</a:t>
            </a:r>
            <a:r>
              <a:rPr lang="en-US" altLang="zh-CN" sz="2400" b="1" baseline="-25000" dirty="0">
                <a:latin typeface="Times New Roman" panose="02020603050405020304" pitchFamily="18" charset="0"/>
                <a:ea typeface="微软雅黑" panose="020B0503020204020204" pitchFamily="34" charset="-122"/>
                <a:cs typeface="Times New Roman" panose="02020603050405020304" pitchFamily="18" charset="0"/>
              </a:rPr>
              <a:t>4</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/β-MnO</a:t>
            </a:r>
            <a:r>
              <a:rPr lang="en-US" altLang="zh-CN" sz="2400" b="1" baseline="-25000" dirty="0">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/β-Bi</a:t>
            </a:r>
            <a:r>
              <a:rPr lang="en-US" altLang="zh-CN" sz="2400" b="1" baseline="-25000" dirty="0">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O</a:t>
            </a:r>
            <a:r>
              <a:rPr lang="en-US" altLang="zh-CN" sz="2400" b="1" baseline="-25000" dirty="0">
                <a:latin typeface="Times New Roman" panose="02020603050405020304" pitchFamily="18" charset="0"/>
                <a:ea typeface="微软雅黑" panose="020B0503020204020204" pitchFamily="34" charset="-122"/>
                <a:cs typeface="Times New Roman" panose="02020603050405020304" pitchFamily="18" charset="0"/>
              </a:rPr>
              <a:t>3</a:t>
            </a:r>
            <a:r>
              <a:rPr lang="zh-CN" altLang="zh-CN" sz="2400" b="1" dirty="0">
                <a:latin typeface="微软雅黑" panose="020B0503020204020204" pitchFamily="34" charset="-122"/>
                <a:ea typeface="微软雅黑" panose="020B0503020204020204" pitchFamily="34" charset="-122"/>
              </a:rPr>
              <a:t>复合磁性光催化剂制备及特性表征</a:t>
            </a:r>
          </a:p>
        </p:txBody>
      </p:sp>
      <p:sp>
        <p:nvSpPr>
          <p:cNvPr id="3" name="TextBox 13"/>
          <p:cNvSpPr>
            <a:spLocks noChangeArrowheads="1"/>
          </p:cNvSpPr>
          <p:nvPr/>
        </p:nvSpPr>
        <p:spPr bwMode="auto">
          <a:xfrm>
            <a:off x="9689910" y="295399"/>
            <a:ext cx="197171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r">
              <a:spcBef>
                <a:spcPct val="0"/>
              </a:spcBef>
              <a:buNone/>
            </a:pPr>
            <a:r>
              <a:rPr lang="en-US" altLang="zh-CN" sz="2000" b="1" dirty="0" smtClean="0">
                <a:latin typeface="微软雅黑" panose="020B0503020204020204" pitchFamily="34" charset="-122"/>
                <a:ea typeface="微软雅黑" panose="020B0503020204020204" pitchFamily="34" charset="-122"/>
                <a:sym typeface="微软雅黑" panose="020B0503020204020204" pitchFamily="34" charset="-122"/>
              </a:rPr>
              <a:t>3.3 </a:t>
            </a:r>
            <a:r>
              <a:rPr lang="zh-CN" altLang="en-US" sz="2000" b="1" dirty="0" smtClean="0">
                <a:latin typeface="微软雅黑" panose="020B0503020204020204" pitchFamily="34" charset="-122"/>
                <a:ea typeface="微软雅黑" panose="020B0503020204020204" pitchFamily="34" charset="-122"/>
                <a:sym typeface="微软雅黑" panose="020B0503020204020204" pitchFamily="34" charset="-122"/>
              </a:rPr>
              <a:t>表征</a:t>
            </a:r>
            <a:endParaRPr lang="zh-CN" altLang="en-US" sz="2000" dirty="0">
              <a:latin typeface="微软雅黑" panose="020B0503020204020204" pitchFamily="34" charset="-122"/>
              <a:ea typeface="微软雅黑" panose="020B0503020204020204" pitchFamily="34" charset="-122"/>
            </a:endParaRPr>
          </a:p>
        </p:txBody>
      </p:sp>
      <p:sp>
        <p:nvSpPr>
          <p:cNvPr id="5" name="Line 31"/>
          <p:cNvSpPr>
            <a:spLocks noChangeShapeType="1"/>
          </p:cNvSpPr>
          <p:nvPr userDrawn="1"/>
        </p:nvSpPr>
        <p:spPr bwMode="auto">
          <a:xfrm flipH="1" flipV="1">
            <a:off x="685801" y="7925879"/>
            <a:ext cx="10943999"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 name="Rectangle 43"/>
          <p:cNvSpPr>
            <a:spLocks noChangeArrowheads="1"/>
          </p:cNvSpPr>
          <p:nvPr/>
        </p:nvSpPr>
        <p:spPr bwMode="auto">
          <a:xfrm>
            <a:off x="152401" y="-322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矩形 7"/>
          <p:cNvSpPr/>
          <p:nvPr/>
        </p:nvSpPr>
        <p:spPr>
          <a:xfrm>
            <a:off x="337132" y="1098721"/>
            <a:ext cx="6401885" cy="461665"/>
          </a:xfrm>
          <a:prstGeom prst="rect">
            <a:avLst/>
          </a:prstGeom>
        </p:spPr>
        <p:txBody>
          <a:bodyPr wrap="square">
            <a:spAutoFit/>
          </a:bodyPr>
          <a:lstStyle/>
          <a:p>
            <a:r>
              <a:rPr lang="zh-CN" altLang="en-US" sz="2400" dirty="0" smtClean="0">
                <a:latin typeface="Times New Roman" panose="02020603050405020304" pitchFamily="18" charset="0"/>
                <a:cs typeface="Times New Roman" panose="02020603050405020304" pitchFamily="18" charset="0"/>
              </a:rPr>
              <a:t>（</a:t>
            </a:r>
            <a:r>
              <a:rPr lang="en-US" altLang="zh-CN" sz="2400" dirty="0" smtClean="0">
                <a:latin typeface="Times New Roman" panose="02020603050405020304" pitchFamily="18" charset="0"/>
                <a:cs typeface="Times New Roman" panose="02020603050405020304" pitchFamily="18" charset="0"/>
              </a:rPr>
              <a:t>2</a:t>
            </a:r>
            <a:r>
              <a:rPr lang="zh-CN" altLang="en-US" sz="2400" dirty="0" smtClean="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FT-IR</a:t>
            </a:r>
            <a:r>
              <a:rPr lang="zh-CN" altLang="zh-CN" sz="2400" dirty="0" smtClean="0">
                <a:latin typeface="Times New Roman" panose="02020603050405020304" pitchFamily="18" charset="0"/>
                <a:cs typeface="Times New Roman" panose="02020603050405020304" pitchFamily="18" charset="0"/>
              </a:rPr>
              <a:t>分析</a:t>
            </a:r>
            <a:endParaRPr lang="zh-CN" altLang="zh-CN" sz="2400" dirty="0">
              <a:latin typeface="Times New Roman" panose="02020603050405020304" pitchFamily="18" charset="0"/>
              <a:cs typeface="Times New Roman" panose="02020603050405020304" pitchFamily="18" charset="0"/>
            </a:endParaRPr>
          </a:p>
        </p:txBody>
      </p:sp>
      <p:sp>
        <p:nvSpPr>
          <p:cNvPr id="12" name="矩形 11"/>
          <p:cNvSpPr/>
          <p:nvPr/>
        </p:nvSpPr>
        <p:spPr>
          <a:xfrm>
            <a:off x="6739017" y="2284270"/>
            <a:ext cx="5414461" cy="2492990"/>
          </a:xfrm>
          <a:prstGeom prst="rect">
            <a:avLst/>
          </a:prstGeom>
        </p:spPr>
        <p:txBody>
          <a:bodyPr wrap="square">
            <a:spAutoFit/>
          </a:bodyPr>
          <a:lstStyle/>
          <a:p>
            <a:pPr>
              <a:lnSpc>
                <a:spcPct val="150000"/>
              </a:lnSpc>
            </a:pPr>
            <a:r>
              <a:rPr lang="zh-CN" altLang="en-US" sz="2400" b="1" dirty="0" smtClean="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Bi–O</a:t>
            </a:r>
            <a:r>
              <a:rPr lang="zh-CN" altLang="zh-CN" sz="2400" dirty="0" smtClean="0">
                <a:latin typeface="Times New Roman" panose="02020603050405020304" pitchFamily="18" charset="0"/>
                <a:cs typeface="Times New Roman" panose="02020603050405020304" pitchFamily="18" charset="0"/>
              </a:rPr>
              <a:t>键</a:t>
            </a:r>
            <a:r>
              <a:rPr lang="en-US" altLang="zh-CN" sz="2400" dirty="0" smtClean="0">
                <a:latin typeface="Times New Roman" panose="02020603050405020304" pitchFamily="18" charset="0"/>
                <a:cs typeface="Times New Roman" panose="02020603050405020304" pitchFamily="18" charset="0"/>
              </a:rPr>
              <a:t>:520.6cm</a:t>
            </a:r>
            <a:r>
              <a:rPr lang="en-US" altLang="zh-CN" sz="2400" baseline="30000" dirty="0" smtClean="0">
                <a:latin typeface="Times New Roman" panose="02020603050405020304" pitchFamily="18" charset="0"/>
                <a:cs typeface="Times New Roman" panose="02020603050405020304" pitchFamily="18" charset="0"/>
              </a:rPr>
              <a:t>-1</a:t>
            </a:r>
            <a:r>
              <a:rPr lang="en-US" altLang="zh-CN" sz="2400" dirty="0" smtClean="0">
                <a:latin typeface="Times New Roman" panose="02020603050405020304" pitchFamily="18" charset="0"/>
                <a:cs typeface="Times New Roman" panose="02020603050405020304" pitchFamily="18" charset="0"/>
              </a:rPr>
              <a:t>, 845.4cm</a:t>
            </a:r>
            <a:r>
              <a:rPr lang="en-US" altLang="zh-CN" sz="2400" baseline="30000" dirty="0" smtClean="0">
                <a:latin typeface="Times New Roman" panose="02020603050405020304" pitchFamily="18" charset="0"/>
                <a:cs typeface="Times New Roman" panose="02020603050405020304" pitchFamily="18" charset="0"/>
              </a:rPr>
              <a:t>-1</a:t>
            </a:r>
            <a:r>
              <a:rPr lang="en-US" altLang="zh-CN" sz="2400" dirty="0" smtClean="0">
                <a:latin typeface="Times New Roman" panose="02020603050405020304" pitchFamily="18" charset="0"/>
                <a:cs typeface="Times New Roman" panose="02020603050405020304" pitchFamily="18" charset="0"/>
              </a:rPr>
              <a:t>,1382.7cm</a:t>
            </a:r>
            <a:r>
              <a:rPr lang="en-US" altLang="zh-CN" sz="2400" baseline="30000" dirty="0" smtClean="0">
                <a:latin typeface="Times New Roman" panose="02020603050405020304" pitchFamily="18" charset="0"/>
                <a:cs typeface="Times New Roman" panose="02020603050405020304" pitchFamily="18" charset="0"/>
              </a:rPr>
              <a:t>-1</a:t>
            </a:r>
          </a:p>
          <a:p>
            <a:pPr>
              <a:lnSpc>
                <a:spcPct val="150000"/>
              </a:lnSpc>
            </a:pPr>
            <a:endParaRPr lang="en-US" altLang="zh-CN" sz="2400" baseline="30000" dirty="0" smtClean="0">
              <a:latin typeface="Times New Roman" panose="02020603050405020304" pitchFamily="18" charset="0"/>
              <a:cs typeface="Times New Roman" panose="02020603050405020304" pitchFamily="18" charset="0"/>
            </a:endParaRPr>
          </a:p>
          <a:p>
            <a:pPr>
              <a:lnSpc>
                <a:spcPct val="150000"/>
              </a:lnSpc>
            </a:pPr>
            <a:r>
              <a:rPr lang="en-US" altLang="zh-CN" sz="2400" dirty="0" err="1">
                <a:latin typeface="Times New Roman" panose="02020603050405020304" pitchFamily="18" charset="0"/>
                <a:cs typeface="Times New Roman" panose="02020603050405020304" pitchFamily="18" charset="0"/>
              </a:rPr>
              <a:t>Mn</a:t>
            </a:r>
            <a:r>
              <a:rPr lang="en-US" altLang="zh-CN" sz="2400" dirty="0">
                <a:latin typeface="Times New Roman" panose="02020603050405020304" pitchFamily="18" charset="0"/>
                <a:cs typeface="Times New Roman" panose="02020603050405020304" pitchFamily="18" charset="0"/>
              </a:rPr>
              <a:t>–O</a:t>
            </a:r>
            <a:r>
              <a:rPr lang="zh-CN" altLang="zh-CN" sz="2400" dirty="0" smtClean="0">
                <a:latin typeface="Times New Roman" panose="02020603050405020304" pitchFamily="18" charset="0"/>
                <a:cs typeface="Times New Roman" panose="02020603050405020304" pitchFamily="18" charset="0"/>
              </a:rPr>
              <a:t>键</a:t>
            </a:r>
            <a:r>
              <a:rPr lang="en-US" altLang="zh-CN" sz="2400" dirty="0" smtClean="0">
                <a:latin typeface="Times New Roman" panose="02020603050405020304" pitchFamily="18" charset="0"/>
                <a:cs typeface="Times New Roman" panose="02020603050405020304" pitchFamily="18" charset="0"/>
              </a:rPr>
              <a:t>:471.5cm</a:t>
            </a:r>
            <a:r>
              <a:rPr lang="en-US" altLang="zh-CN" sz="2400" baseline="30000" dirty="0" smtClean="0">
                <a:latin typeface="Times New Roman" panose="02020603050405020304" pitchFamily="18" charset="0"/>
                <a:cs typeface="Times New Roman" panose="02020603050405020304" pitchFamily="18" charset="0"/>
              </a:rPr>
              <a:t>-1</a:t>
            </a:r>
          </a:p>
          <a:p>
            <a:pPr>
              <a:lnSpc>
                <a:spcPct val="150000"/>
              </a:lnSpc>
            </a:pPr>
            <a:endParaRPr lang="en-US" altLang="zh-CN" sz="2400" baseline="30000" dirty="0" smtClean="0">
              <a:latin typeface="Times New Roman" panose="02020603050405020304" pitchFamily="18" charset="0"/>
              <a:cs typeface="Times New Roman" panose="02020603050405020304" pitchFamily="18" charset="0"/>
            </a:endParaRPr>
          </a:p>
          <a:p>
            <a:pPr>
              <a:lnSpc>
                <a:spcPct val="150000"/>
              </a:lnSpc>
            </a:pPr>
            <a:r>
              <a:rPr lang="en-US" altLang="zh-CN" sz="2400" dirty="0" smtClean="0">
                <a:latin typeface="Times New Roman" panose="02020603050405020304" pitchFamily="18" charset="0"/>
                <a:cs typeface="Times New Roman" panose="02020603050405020304" pitchFamily="18" charset="0"/>
              </a:rPr>
              <a:t>M-Z:539.0cm</a:t>
            </a:r>
            <a:r>
              <a:rPr lang="en-US" altLang="zh-CN" sz="2400" baseline="30000" dirty="0" smtClean="0">
                <a:latin typeface="Times New Roman" panose="02020603050405020304" pitchFamily="18" charset="0"/>
                <a:cs typeface="Times New Roman" panose="02020603050405020304" pitchFamily="18" charset="0"/>
              </a:rPr>
              <a:t>-1</a:t>
            </a:r>
            <a:r>
              <a:rPr lang="en-US" altLang="zh-CN" sz="2400" dirty="0" smtClean="0">
                <a:latin typeface="Times New Roman" panose="02020603050405020304" pitchFamily="18" charset="0"/>
                <a:cs typeface="Times New Roman" panose="02020603050405020304" pitchFamily="18" charset="0"/>
              </a:rPr>
              <a:t>,593.9cm</a:t>
            </a:r>
            <a:r>
              <a:rPr lang="en-US" altLang="zh-CN" sz="2400" baseline="30000" dirty="0" smtClean="0">
                <a:latin typeface="Times New Roman" panose="02020603050405020304" pitchFamily="18" charset="0"/>
                <a:cs typeface="Times New Roman" panose="02020603050405020304" pitchFamily="18" charset="0"/>
              </a:rPr>
              <a:t>-1</a:t>
            </a:r>
            <a:endParaRPr lang="en-US" altLang="zh-CN" sz="2400" dirty="0">
              <a:latin typeface="Times New Roman" panose="02020603050405020304" pitchFamily="18" charset="0"/>
              <a:cs typeface="Times New Roman" panose="02020603050405020304" pitchFamily="18" charset="0"/>
            </a:endParaRPr>
          </a:p>
        </p:txBody>
      </p:sp>
      <p:sp>
        <p:nvSpPr>
          <p:cNvPr id="11" name="Line 34"/>
          <p:cNvSpPr>
            <a:spLocks noChangeShapeType="1"/>
          </p:cNvSpPr>
          <p:nvPr/>
        </p:nvSpPr>
        <p:spPr bwMode="auto">
          <a:xfrm flipV="1">
            <a:off x="10063159" y="749508"/>
            <a:ext cx="156914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 name="Line 31"/>
          <p:cNvSpPr>
            <a:spLocks noChangeShapeType="1"/>
          </p:cNvSpPr>
          <p:nvPr/>
        </p:nvSpPr>
        <p:spPr bwMode="auto">
          <a:xfrm flipH="1" flipV="1">
            <a:off x="685801" y="857519"/>
            <a:ext cx="10943999"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 name="页脚占位符 3"/>
          <p:cNvSpPr>
            <a:spLocks noGrp="1"/>
          </p:cNvSpPr>
          <p:nvPr>
            <p:ph type="ftr" sz="quarter" idx="11"/>
          </p:nvPr>
        </p:nvSpPr>
        <p:spPr>
          <a:xfrm>
            <a:off x="4100400" y="6446006"/>
            <a:ext cx="4114800" cy="365125"/>
          </a:xfrm>
        </p:spPr>
        <p:txBody>
          <a:bodyPr/>
          <a:lstStyle/>
          <a:p>
            <a:pPr>
              <a:defRPr/>
            </a:pPr>
            <a:r>
              <a:rPr lang="en-US" altLang="zh-CN" dirty="0" smtClean="0"/>
              <a:t>24</a:t>
            </a:r>
            <a:endParaRPr lang="zh-CN" altLang="en-US" dirty="0"/>
          </a:p>
        </p:txBody>
      </p:sp>
      <p:graphicFrame>
        <p:nvGraphicFramePr>
          <p:cNvPr id="15" name="对象 14"/>
          <p:cNvGraphicFramePr>
            <a:graphicFrameLocks noChangeAspect="1"/>
          </p:cNvGraphicFramePr>
          <p:nvPr>
            <p:extLst>
              <p:ext uri="{D42A27DB-BD31-4B8C-83A1-F6EECF244321}">
                <p14:modId xmlns:p14="http://schemas.microsoft.com/office/powerpoint/2010/main" val="657836810"/>
              </p:ext>
            </p:extLst>
          </p:nvPr>
        </p:nvGraphicFramePr>
        <p:xfrm>
          <a:off x="152401" y="1336960"/>
          <a:ext cx="6699160" cy="5474171"/>
        </p:xfrm>
        <a:graphic>
          <a:graphicData uri="http://schemas.openxmlformats.org/presentationml/2006/ole">
            <mc:AlternateContent xmlns:mc="http://schemas.openxmlformats.org/markup-compatibility/2006">
              <mc:Choice xmlns:v="urn:schemas-microsoft-com:vml" Requires="v">
                <p:oleObj spid="_x0000_s75850" name="Graph" r:id="rId4" imgW="4276954" imgH="3023616" progId="Origin50.Graph">
                  <p:embed/>
                </p:oleObj>
              </mc:Choice>
              <mc:Fallback>
                <p:oleObj name="Graph" r:id="rId4" imgW="4276954" imgH="3023616" progId="Origin50.Graph">
                  <p:embed/>
                  <p:pic>
                    <p:nvPicPr>
                      <p:cNvPr id="0" name="Object 47"/>
                      <p:cNvPicPr>
                        <a:picLocks noChangeAspect="1" noChangeArrowheads="1"/>
                      </p:cNvPicPr>
                      <p:nvPr/>
                    </p:nvPicPr>
                    <p:blipFill>
                      <a:blip r:embed="rId5">
                        <a:extLst>
                          <a:ext uri="{28A0092B-C50C-407E-A947-70E740481C1C}">
                            <a14:useLocalDpi xmlns:a14="http://schemas.microsoft.com/office/drawing/2010/main" val="0"/>
                          </a:ext>
                        </a:extLst>
                      </a:blip>
                      <a:srcRect l="9091" t="7025" r="10889" b="467"/>
                      <a:stretch>
                        <a:fillRect/>
                      </a:stretch>
                    </p:blipFill>
                    <p:spPr bwMode="auto">
                      <a:xfrm>
                        <a:off x="152401" y="1336960"/>
                        <a:ext cx="6699160" cy="5474171"/>
                      </a:xfrm>
                      <a:prstGeom prst="rect">
                        <a:avLst/>
                      </a:prstGeom>
                      <a:noFill/>
                    </p:spPr>
                  </p:pic>
                </p:oleObj>
              </mc:Fallback>
            </mc:AlternateContent>
          </a:graphicData>
        </a:graphic>
      </p:graphicFrame>
    </p:spTree>
    <p:extLst>
      <p:ext uri="{BB962C8B-B14F-4D97-AF65-F5344CB8AC3E}">
        <p14:creationId xmlns:p14="http://schemas.microsoft.com/office/powerpoint/2010/main" val="16673532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p:cTn id="7" dur="500" fill="hold"/>
                                        <p:tgtEl>
                                          <p:spTgt spid="8">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8">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8">
                                            <p:txEl>
                                              <p:pRg st="0" end="0"/>
                                            </p:txEl>
                                          </p:spTgt>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ppt_w</p:attrName>
                                        </p:attrNameLst>
                                      </p:cBhvr>
                                      <p:tavLst>
                                        <p:tav tm="0">
                                          <p:val>
                                            <p:fltVal val="0"/>
                                          </p:val>
                                        </p:tav>
                                        <p:tav tm="100000">
                                          <p:val>
                                            <p:strVal val="#ppt_w"/>
                                          </p:val>
                                        </p:tav>
                                      </p:tavLst>
                                    </p:anim>
                                    <p:anim calcmode="lin" valueType="num">
                                      <p:cBhvr>
                                        <p:cTn id="14" dur="500" fill="hold"/>
                                        <p:tgtEl>
                                          <p:spTgt spid="15"/>
                                        </p:tgtEl>
                                        <p:attrNameLst>
                                          <p:attrName>ppt_h</p:attrName>
                                        </p:attrNameLst>
                                      </p:cBhvr>
                                      <p:tavLst>
                                        <p:tav tm="0">
                                          <p:val>
                                            <p:fltVal val="0"/>
                                          </p:val>
                                        </p:tav>
                                        <p:tav tm="100000">
                                          <p:val>
                                            <p:strVal val="#ppt_h"/>
                                          </p:val>
                                        </p:tav>
                                      </p:tavLst>
                                    </p:anim>
                                    <p:animEffect transition="in" filter="fade">
                                      <p:cBhvr>
                                        <p:cTn id="15" dur="500"/>
                                        <p:tgtEl>
                                          <p:spTgt spid="15"/>
                                        </p:tgtEl>
                                      </p:cBhvr>
                                    </p:animEffect>
                                  </p:childTnLst>
                                </p:cTn>
                              </p:par>
                            </p:childTnLst>
                          </p:cTn>
                        </p:par>
                        <p:par>
                          <p:cTn id="16" fill="hold">
                            <p:stCondLst>
                              <p:cond delay="1000"/>
                            </p:stCondLst>
                            <p:childTnLst>
                              <p:par>
                                <p:cTn id="17" presetID="53" presetClass="entr" presetSubtype="16" fill="hold" nodeType="afterEffect">
                                  <p:stCondLst>
                                    <p:cond delay="0"/>
                                  </p:stCondLst>
                                  <p:childTnLst>
                                    <p:set>
                                      <p:cBhvr>
                                        <p:cTn id="18" dur="1" fill="hold">
                                          <p:stCondLst>
                                            <p:cond delay="0"/>
                                          </p:stCondLst>
                                        </p:cTn>
                                        <p:tgtEl>
                                          <p:spTgt spid="12">
                                            <p:txEl>
                                              <p:pRg st="0" end="0"/>
                                            </p:txEl>
                                          </p:spTgt>
                                        </p:tgtEl>
                                        <p:attrNameLst>
                                          <p:attrName>style.visibility</p:attrName>
                                        </p:attrNameLst>
                                      </p:cBhvr>
                                      <p:to>
                                        <p:strVal val="visible"/>
                                      </p:to>
                                    </p:set>
                                    <p:anim calcmode="lin" valueType="num">
                                      <p:cBhvr>
                                        <p:cTn id="19" dur="500" fill="hold"/>
                                        <p:tgtEl>
                                          <p:spTgt spid="12">
                                            <p:txEl>
                                              <p:pRg st="0" end="0"/>
                                            </p:txEl>
                                          </p:spTgt>
                                        </p:tgtEl>
                                        <p:attrNameLst>
                                          <p:attrName>ppt_w</p:attrName>
                                        </p:attrNameLst>
                                      </p:cBhvr>
                                      <p:tavLst>
                                        <p:tav tm="0">
                                          <p:val>
                                            <p:fltVal val="0"/>
                                          </p:val>
                                        </p:tav>
                                        <p:tav tm="100000">
                                          <p:val>
                                            <p:strVal val="#ppt_w"/>
                                          </p:val>
                                        </p:tav>
                                      </p:tavLst>
                                    </p:anim>
                                    <p:anim calcmode="lin" valueType="num">
                                      <p:cBhvr>
                                        <p:cTn id="20" dur="500" fill="hold"/>
                                        <p:tgtEl>
                                          <p:spTgt spid="12">
                                            <p:txEl>
                                              <p:pRg st="0" end="0"/>
                                            </p:txEl>
                                          </p:spTgt>
                                        </p:tgtEl>
                                        <p:attrNameLst>
                                          <p:attrName>ppt_h</p:attrName>
                                        </p:attrNameLst>
                                      </p:cBhvr>
                                      <p:tavLst>
                                        <p:tav tm="0">
                                          <p:val>
                                            <p:fltVal val="0"/>
                                          </p:val>
                                        </p:tav>
                                        <p:tav tm="100000">
                                          <p:val>
                                            <p:strVal val="#ppt_h"/>
                                          </p:val>
                                        </p:tav>
                                      </p:tavLst>
                                    </p:anim>
                                    <p:animEffect transition="in" filter="fade">
                                      <p:cBhvr>
                                        <p:cTn id="21" dur="500"/>
                                        <p:tgtEl>
                                          <p:spTgt spid="12">
                                            <p:txEl>
                                              <p:pRg st="0" end="0"/>
                                            </p:txEl>
                                          </p:spTgt>
                                        </p:tgtEl>
                                      </p:cBhvr>
                                    </p:animEffect>
                                  </p:childTnLst>
                                </p:cTn>
                              </p:par>
                            </p:childTnLst>
                          </p:cTn>
                        </p:par>
                        <p:par>
                          <p:cTn id="22" fill="hold">
                            <p:stCondLst>
                              <p:cond delay="1500"/>
                            </p:stCondLst>
                            <p:childTnLst>
                              <p:par>
                                <p:cTn id="23" presetID="53" presetClass="entr" presetSubtype="16" fill="hold" nodeType="afterEffect">
                                  <p:stCondLst>
                                    <p:cond delay="0"/>
                                  </p:stCondLst>
                                  <p:childTnLst>
                                    <p:set>
                                      <p:cBhvr>
                                        <p:cTn id="24" dur="1" fill="hold">
                                          <p:stCondLst>
                                            <p:cond delay="0"/>
                                          </p:stCondLst>
                                        </p:cTn>
                                        <p:tgtEl>
                                          <p:spTgt spid="12">
                                            <p:txEl>
                                              <p:pRg st="2" end="2"/>
                                            </p:txEl>
                                          </p:spTgt>
                                        </p:tgtEl>
                                        <p:attrNameLst>
                                          <p:attrName>style.visibility</p:attrName>
                                        </p:attrNameLst>
                                      </p:cBhvr>
                                      <p:to>
                                        <p:strVal val="visible"/>
                                      </p:to>
                                    </p:set>
                                    <p:anim calcmode="lin" valueType="num">
                                      <p:cBhvr>
                                        <p:cTn id="25" dur="500" fill="hold"/>
                                        <p:tgtEl>
                                          <p:spTgt spid="12">
                                            <p:txEl>
                                              <p:pRg st="2" end="2"/>
                                            </p:txEl>
                                          </p:spTgt>
                                        </p:tgtEl>
                                        <p:attrNameLst>
                                          <p:attrName>ppt_w</p:attrName>
                                        </p:attrNameLst>
                                      </p:cBhvr>
                                      <p:tavLst>
                                        <p:tav tm="0">
                                          <p:val>
                                            <p:fltVal val="0"/>
                                          </p:val>
                                        </p:tav>
                                        <p:tav tm="100000">
                                          <p:val>
                                            <p:strVal val="#ppt_w"/>
                                          </p:val>
                                        </p:tav>
                                      </p:tavLst>
                                    </p:anim>
                                    <p:anim calcmode="lin" valueType="num">
                                      <p:cBhvr>
                                        <p:cTn id="26" dur="500" fill="hold"/>
                                        <p:tgtEl>
                                          <p:spTgt spid="12">
                                            <p:txEl>
                                              <p:pRg st="2" end="2"/>
                                            </p:txEl>
                                          </p:spTgt>
                                        </p:tgtEl>
                                        <p:attrNameLst>
                                          <p:attrName>ppt_h</p:attrName>
                                        </p:attrNameLst>
                                      </p:cBhvr>
                                      <p:tavLst>
                                        <p:tav tm="0">
                                          <p:val>
                                            <p:fltVal val="0"/>
                                          </p:val>
                                        </p:tav>
                                        <p:tav tm="100000">
                                          <p:val>
                                            <p:strVal val="#ppt_h"/>
                                          </p:val>
                                        </p:tav>
                                      </p:tavLst>
                                    </p:anim>
                                    <p:animEffect transition="in" filter="fade">
                                      <p:cBhvr>
                                        <p:cTn id="27" dur="500"/>
                                        <p:tgtEl>
                                          <p:spTgt spid="12">
                                            <p:txEl>
                                              <p:pRg st="2" end="2"/>
                                            </p:txEl>
                                          </p:spTgt>
                                        </p:tgtEl>
                                      </p:cBhvr>
                                    </p:animEffect>
                                  </p:childTnLst>
                                </p:cTn>
                              </p:par>
                            </p:childTnLst>
                          </p:cTn>
                        </p:par>
                        <p:par>
                          <p:cTn id="28" fill="hold">
                            <p:stCondLst>
                              <p:cond delay="2000"/>
                            </p:stCondLst>
                            <p:childTnLst>
                              <p:par>
                                <p:cTn id="29" presetID="53" presetClass="entr" presetSubtype="16" fill="hold" nodeType="afterEffect">
                                  <p:stCondLst>
                                    <p:cond delay="0"/>
                                  </p:stCondLst>
                                  <p:childTnLst>
                                    <p:set>
                                      <p:cBhvr>
                                        <p:cTn id="30" dur="1" fill="hold">
                                          <p:stCondLst>
                                            <p:cond delay="0"/>
                                          </p:stCondLst>
                                        </p:cTn>
                                        <p:tgtEl>
                                          <p:spTgt spid="12">
                                            <p:txEl>
                                              <p:pRg st="4" end="4"/>
                                            </p:txEl>
                                          </p:spTgt>
                                        </p:tgtEl>
                                        <p:attrNameLst>
                                          <p:attrName>style.visibility</p:attrName>
                                        </p:attrNameLst>
                                      </p:cBhvr>
                                      <p:to>
                                        <p:strVal val="visible"/>
                                      </p:to>
                                    </p:set>
                                    <p:anim calcmode="lin" valueType="num">
                                      <p:cBhvr>
                                        <p:cTn id="31" dur="500" fill="hold"/>
                                        <p:tgtEl>
                                          <p:spTgt spid="12">
                                            <p:txEl>
                                              <p:pRg st="4" end="4"/>
                                            </p:txEl>
                                          </p:spTgt>
                                        </p:tgtEl>
                                        <p:attrNameLst>
                                          <p:attrName>ppt_w</p:attrName>
                                        </p:attrNameLst>
                                      </p:cBhvr>
                                      <p:tavLst>
                                        <p:tav tm="0">
                                          <p:val>
                                            <p:fltVal val="0"/>
                                          </p:val>
                                        </p:tav>
                                        <p:tav tm="100000">
                                          <p:val>
                                            <p:strVal val="#ppt_w"/>
                                          </p:val>
                                        </p:tav>
                                      </p:tavLst>
                                    </p:anim>
                                    <p:anim calcmode="lin" valueType="num">
                                      <p:cBhvr>
                                        <p:cTn id="32" dur="500" fill="hold"/>
                                        <p:tgtEl>
                                          <p:spTgt spid="12">
                                            <p:txEl>
                                              <p:pRg st="4" end="4"/>
                                            </p:txEl>
                                          </p:spTgt>
                                        </p:tgtEl>
                                        <p:attrNameLst>
                                          <p:attrName>ppt_h</p:attrName>
                                        </p:attrNameLst>
                                      </p:cBhvr>
                                      <p:tavLst>
                                        <p:tav tm="0">
                                          <p:val>
                                            <p:fltVal val="0"/>
                                          </p:val>
                                        </p:tav>
                                        <p:tav tm="100000">
                                          <p:val>
                                            <p:strVal val="#ppt_h"/>
                                          </p:val>
                                        </p:tav>
                                      </p:tavLst>
                                    </p:anim>
                                    <p:animEffect transition="in" filter="fade">
                                      <p:cBhvr>
                                        <p:cTn id="33"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8200687" y="5156669"/>
            <a:ext cx="607859" cy="369332"/>
          </a:xfrm>
          <a:prstGeom prst="rect">
            <a:avLst/>
          </a:prstGeom>
        </p:spPr>
        <p:txBody>
          <a:bodyPr wrap="none">
            <a:spAutoFit/>
          </a:bodyPr>
          <a:lstStyle/>
          <a:p>
            <a:r>
              <a:rPr lang="en-US" altLang="zh-CN" dirty="0" smtClean="0">
                <a:solidFill>
                  <a:srgbClr val="000000"/>
                </a:solidFill>
                <a:latin typeface="Times New Roman" panose="02020603050405020304" pitchFamily="18" charset="0"/>
              </a:rPr>
              <a:t>M-Z</a:t>
            </a:r>
            <a:endParaRPr lang="zh-CN" altLang="en-US" dirty="0"/>
          </a:p>
        </p:txBody>
      </p:sp>
      <p:sp>
        <p:nvSpPr>
          <p:cNvPr id="17" name="矩形 16"/>
          <p:cNvSpPr/>
          <p:nvPr/>
        </p:nvSpPr>
        <p:spPr>
          <a:xfrm>
            <a:off x="5482659" y="5157121"/>
            <a:ext cx="389850" cy="369332"/>
          </a:xfrm>
          <a:prstGeom prst="rect">
            <a:avLst/>
          </a:prstGeom>
        </p:spPr>
        <p:txBody>
          <a:bodyPr wrap="none">
            <a:spAutoFit/>
          </a:bodyPr>
          <a:lstStyle/>
          <a:p>
            <a:r>
              <a:rPr lang="en-US" altLang="zh-CN" dirty="0">
                <a:solidFill>
                  <a:srgbClr val="000000"/>
                </a:solidFill>
                <a:latin typeface="Times New Roman" panose="02020603050405020304" pitchFamily="18" charset="0"/>
              </a:rPr>
              <a:t>M</a:t>
            </a:r>
            <a:endParaRPr lang="zh-CN" altLang="en-US" dirty="0"/>
          </a:p>
        </p:txBody>
      </p:sp>
      <p:sp>
        <p:nvSpPr>
          <p:cNvPr id="12" name="矩形 11"/>
          <p:cNvSpPr/>
          <p:nvPr/>
        </p:nvSpPr>
        <p:spPr>
          <a:xfrm>
            <a:off x="2799552" y="5182935"/>
            <a:ext cx="338554" cy="369332"/>
          </a:xfrm>
          <a:prstGeom prst="rect">
            <a:avLst/>
          </a:prstGeom>
        </p:spPr>
        <p:txBody>
          <a:bodyPr wrap="none">
            <a:spAutoFit/>
          </a:bodyPr>
          <a:lstStyle/>
          <a:p>
            <a:r>
              <a:rPr lang="en-US" altLang="zh-CN" dirty="0" smtClean="0">
                <a:latin typeface="Times New Roman" panose="02020603050405020304" pitchFamily="18" charset="0"/>
              </a:rPr>
              <a:t>B</a:t>
            </a:r>
            <a:endParaRPr lang="zh-CN" altLang="en-US" dirty="0"/>
          </a:p>
        </p:txBody>
      </p:sp>
      <p:sp>
        <p:nvSpPr>
          <p:cNvPr id="20" name="矩形 19"/>
          <p:cNvSpPr/>
          <p:nvPr/>
        </p:nvSpPr>
        <p:spPr>
          <a:xfrm>
            <a:off x="6489012" y="5270377"/>
            <a:ext cx="1095172" cy="369332"/>
          </a:xfrm>
          <a:prstGeom prst="rect">
            <a:avLst/>
          </a:prstGeom>
        </p:spPr>
        <p:txBody>
          <a:bodyPr wrap="none">
            <a:spAutoFit/>
          </a:bodyPr>
          <a:lstStyle/>
          <a:p>
            <a:r>
              <a:rPr lang="en-US" altLang="zh-CN" dirty="0" smtClean="0">
                <a:solidFill>
                  <a:srgbClr val="000000"/>
                </a:solidFill>
                <a:latin typeface="Times New Roman" panose="02020603050405020304" pitchFamily="18" charset="0"/>
              </a:rPr>
              <a:t>M-Z/M/</a:t>
            </a:r>
            <a:r>
              <a:rPr lang="en-US" altLang="zh-CN" dirty="0" smtClean="0">
                <a:latin typeface="Times New Roman" panose="02020603050405020304" pitchFamily="18" charset="0"/>
              </a:rPr>
              <a:t>B</a:t>
            </a:r>
            <a:endParaRPr lang="zh-CN" altLang="en-US" dirty="0"/>
          </a:p>
        </p:txBody>
      </p:sp>
      <p:sp>
        <p:nvSpPr>
          <p:cNvPr id="19" name="矩形 18"/>
          <p:cNvSpPr/>
          <p:nvPr/>
        </p:nvSpPr>
        <p:spPr>
          <a:xfrm>
            <a:off x="2682468" y="5267878"/>
            <a:ext cx="825867" cy="369332"/>
          </a:xfrm>
          <a:prstGeom prst="rect">
            <a:avLst/>
          </a:prstGeom>
        </p:spPr>
        <p:txBody>
          <a:bodyPr wrap="none">
            <a:spAutoFit/>
          </a:bodyPr>
          <a:lstStyle/>
          <a:p>
            <a:r>
              <a:rPr lang="en-US" altLang="zh-CN" dirty="0" smtClean="0">
                <a:solidFill>
                  <a:srgbClr val="000000"/>
                </a:solidFill>
                <a:latin typeface="Times New Roman" panose="02020603050405020304" pitchFamily="18" charset="0"/>
              </a:rPr>
              <a:t>M-Z/</a:t>
            </a:r>
            <a:r>
              <a:rPr lang="en-US" altLang="zh-CN" dirty="0" smtClean="0">
                <a:latin typeface="Times New Roman" panose="02020603050405020304" pitchFamily="18" charset="0"/>
              </a:rPr>
              <a:t>B</a:t>
            </a:r>
            <a:endParaRPr lang="zh-CN" altLang="en-US" dirty="0"/>
          </a:p>
        </p:txBody>
      </p:sp>
      <p:sp>
        <p:nvSpPr>
          <p:cNvPr id="6" name="页脚占位符 5"/>
          <p:cNvSpPr>
            <a:spLocks noGrp="1"/>
          </p:cNvSpPr>
          <p:nvPr>
            <p:ph type="ftr" sz="quarter" idx="11"/>
          </p:nvPr>
        </p:nvSpPr>
        <p:spPr/>
        <p:txBody>
          <a:bodyPr/>
          <a:lstStyle/>
          <a:p>
            <a:pPr>
              <a:defRPr/>
            </a:pPr>
            <a:r>
              <a:rPr lang="en-US" altLang="zh-CN" dirty="0" smtClean="0"/>
              <a:t>25</a:t>
            </a:r>
            <a:endParaRPr lang="zh-CN" altLang="en-US" dirty="0"/>
          </a:p>
        </p:txBody>
      </p:sp>
      <p:sp>
        <p:nvSpPr>
          <p:cNvPr id="2" name="TextBox 12"/>
          <p:cNvSpPr>
            <a:spLocks noChangeArrowheads="1"/>
          </p:cNvSpPr>
          <p:nvPr/>
        </p:nvSpPr>
        <p:spPr bwMode="auto">
          <a:xfrm>
            <a:off x="581717" y="218252"/>
            <a:ext cx="935865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lvl="0"/>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3.Mn</a:t>
            </a:r>
            <a:r>
              <a:rPr lang="en-US" altLang="zh-CN" sz="2400" b="1" baseline="-25000" dirty="0">
                <a:latin typeface="Times New Roman" panose="02020603050405020304" pitchFamily="18" charset="0"/>
                <a:ea typeface="微软雅黑" panose="020B0503020204020204" pitchFamily="34" charset="-122"/>
                <a:cs typeface="Times New Roman" panose="02020603050405020304" pitchFamily="18" charset="0"/>
              </a:rPr>
              <a:t>x</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Zn</a:t>
            </a:r>
            <a:r>
              <a:rPr lang="en-US" altLang="zh-CN" sz="2400" b="1" baseline="-25000" dirty="0">
                <a:latin typeface="Times New Roman" panose="02020603050405020304" pitchFamily="18" charset="0"/>
                <a:ea typeface="微软雅黑" panose="020B0503020204020204" pitchFamily="34" charset="-122"/>
                <a:cs typeface="Times New Roman" panose="02020603050405020304" pitchFamily="18" charset="0"/>
              </a:rPr>
              <a:t>1-x</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Fe</a:t>
            </a:r>
            <a:r>
              <a:rPr lang="en-US" altLang="zh-CN" sz="2400" b="1" baseline="-25000" dirty="0">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O</a:t>
            </a:r>
            <a:r>
              <a:rPr lang="en-US" altLang="zh-CN" sz="2400" b="1" baseline="-25000" dirty="0">
                <a:latin typeface="Times New Roman" panose="02020603050405020304" pitchFamily="18" charset="0"/>
                <a:ea typeface="微软雅黑" panose="020B0503020204020204" pitchFamily="34" charset="-122"/>
                <a:cs typeface="Times New Roman" panose="02020603050405020304" pitchFamily="18" charset="0"/>
              </a:rPr>
              <a:t>4</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/β-MnO</a:t>
            </a:r>
            <a:r>
              <a:rPr lang="en-US" altLang="zh-CN" sz="2400" b="1" baseline="-25000" dirty="0">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/β-Bi</a:t>
            </a:r>
            <a:r>
              <a:rPr lang="en-US" altLang="zh-CN" sz="2400" b="1" baseline="-25000" dirty="0">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O</a:t>
            </a:r>
            <a:r>
              <a:rPr lang="en-US" altLang="zh-CN" sz="2400" b="1" baseline="-25000" dirty="0">
                <a:latin typeface="Times New Roman" panose="02020603050405020304" pitchFamily="18" charset="0"/>
                <a:ea typeface="微软雅黑" panose="020B0503020204020204" pitchFamily="34" charset="-122"/>
                <a:cs typeface="Times New Roman" panose="02020603050405020304" pitchFamily="18" charset="0"/>
              </a:rPr>
              <a:t>3</a:t>
            </a:r>
            <a:r>
              <a:rPr lang="zh-CN" altLang="zh-CN" sz="2400" b="1" dirty="0">
                <a:latin typeface="微软雅黑" panose="020B0503020204020204" pitchFamily="34" charset="-122"/>
                <a:ea typeface="微软雅黑" panose="020B0503020204020204" pitchFamily="34" charset="-122"/>
              </a:rPr>
              <a:t>复合磁性光催化剂制备及特性表征</a:t>
            </a:r>
          </a:p>
        </p:txBody>
      </p:sp>
      <p:sp>
        <p:nvSpPr>
          <p:cNvPr id="3" name="TextBox 13"/>
          <p:cNvSpPr>
            <a:spLocks noChangeArrowheads="1"/>
          </p:cNvSpPr>
          <p:nvPr/>
        </p:nvSpPr>
        <p:spPr bwMode="auto">
          <a:xfrm>
            <a:off x="9689910" y="295399"/>
            <a:ext cx="197171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r">
              <a:spcBef>
                <a:spcPct val="0"/>
              </a:spcBef>
              <a:buNone/>
            </a:pPr>
            <a:r>
              <a:rPr lang="en-US" altLang="zh-CN" sz="2000" b="1" dirty="0" smtClean="0">
                <a:latin typeface="微软雅黑" panose="020B0503020204020204" pitchFamily="34" charset="-122"/>
                <a:ea typeface="微软雅黑" panose="020B0503020204020204" pitchFamily="34" charset="-122"/>
                <a:sym typeface="微软雅黑" panose="020B0503020204020204" pitchFamily="34" charset="-122"/>
              </a:rPr>
              <a:t>3.3 </a:t>
            </a:r>
            <a:r>
              <a:rPr lang="zh-CN" altLang="en-US" sz="2000" b="1" dirty="0" smtClean="0">
                <a:latin typeface="微软雅黑" panose="020B0503020204020204" pitchFamily="34" charset="-122"/>
                <a:ea typeface="微软雅黑" panose="020B0503020204020204" pitchFamily="34" charset="-122"/>
                <a:sym typeface="微软雅黑" panose="020B0503020204020204" pitchFamily="34" charset="-122"/>
              </a:rPr>
              <a:t>表征</a:t>
            </a:r>
            <a:endParaRPr lang="zh-CN" altLang="en-US" sz="2000" dirty="0">
              <a:latin typeface="微软雅黑" panose="020B0503020204020204" pitchFamily="34" charset="-122"/>
              <a:ea typeface="微软雅黑" panose="020B0503020204020204" pitchFamily="34" charset="-122"/>
            </a:endParaRPr>
          </a:p>
        </p:txBody>
      </p:sp>
      <p:sp>
        <p:nvSpPr>
          <p:cNvPr id="5" name="Line 31"/>
          <p:cNvSpPr>
            <a:spLocks noChangeShapeType="1"/>
          </p:cNvSpPr>
          <p:nvPr userDrawn="1"/>
        </p:nvSpPr>
        <p:spPr bwMode="auto">
          <a:xfrm flipH="1" flipV="1">
            <a:off x="685801" y="7925879"/>
            <a:ext cx="10943999"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 name="Rectangle 43"/>
          <p:cNvSpPr>
            <a:spLocks noChangeArrowheads="1"/>
          </p:cNvSpPr>
          <p:nvPr/>
        </p:nvSpPr>
        <p:spPr bwMode="auto">
          <a:xfrm>
            <a:off x="152401" y="-322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矩形 7"/>
          <p:cNvSpPr/>
          <p:nvPr/>
        </p:nvSpPr>
        <p:spPr>
          <a:xfrm>
            <a:off x="337132" y="1098721"/>
            <a:ext cx="6401885" cy="1569660"/>
          </a:xfrm>
          <a:prstGeom prst="rect">
            <a:avLst/>
          </a:prstGeom>
        </p:spPr>
        <p:txBody>
          <a:bodyPr wrap="square">
            <a:spAutoFit/>
          </a:bodyPr>
          <a:lstStyle/>
          <a:p>
            <a:r>
              <a:rPr lang="zh-CN" altLang="en-US" sz="2400" dirty="0" smtClean="0">
                <a:latin typeface="Times New Roman" panose="02020603050405020304" pitchFamily="18" charset="0"/>
                <a:cs typeface="Times New Roman" panose="02020603050405020304" pitchFamily="18" charset="0"/>
              </a:rPr>
              <a:t>（</a:t>
            </a:r>
            <a:r>
              <a:rPr lang="en-US" altLang="zh-CN" sz="2400" dirty="0" smtClean="0">
                <a:latin typeface="Times New Roman" panose="02020603050405020304" pitchFamily="18" charset="0"/>
                <a:cs typeface="Times New Roman" panose="02020603050405020304" pitchFamily="18" charset="0"/>
              </a:rPr>
              <a:t>3</a:t>
            </a:r>
            <a:r>
              <a:rPr lang="zh-CN" altLang="en-US" sz="2400" dirty="0" smtClean="0">
                <a:latin typeface="Times New Roman" panose="02020603050405020304" pitchFamily="18" charset="0"/>
                <a:cs typeface="Times New Roman" panose="02020603050405020304" pitchFamily="18" charset="0"/>
              </a:rPr>
              <a:t>）</a:t>
            </a:r>
            <a:r>
              <a:rPr lang="en-US" altLang="zh-CN" sz="2400" dirty="0" smtClean="0">
                <a:latin typeface="Times New Roman" panose="02020603050405020304" pitchFamily="18" charset="0"/>
                <a:cs typeface="Times New Roman" panose="02020603050405020304" pitchFamily="18" charset="0"/>
              </a:rPr>
              <a:t>SEM</a:t>
            </a:r>
            <a:r>
              <a:rPr lang="zh-CN" altLang="en-US" sz="2400" dirty="0" smtClean="0">
                <a:latin typeface="Times New Roman" panose="02020603050405020304" pitchFamily="18" charset="0"/>
                <a:cs typeface="Times New Roman" panose="02020603050405020304" pitchFamily="18" charset="0"/>
              </a:rPr>
              <a:t>及</a:t>
            </a:r>
            <a:r>
              <a:rPr lang="en-US" altLang="zh-CN" sz="2400" dirty="0" smtClean="0">
                <a:latin typeface="Times New Roman" panose="02020603050405020304" pitchFamily="18" charset="0"/>
                <a:cs typeface="Times New Roman" panose="02020603050405020304" pitchFamily="18" charset="0"/>
              </a:rPr>
              <a:t>EDS</a:t>
            </a:r>
            <a:r>
              <a:rPr lang="zh-CN" altLang="zh-CN" sz="2400" dirty="0" smtClean="0">
                <a:latin typeface="Times New Roman" panose="02020603050405020304" pitchFamily="18" charset="0"/>
                <a:cs typeface="Times New Roman" panose="02020603050405020304" pitchFamily="18" charset="0"/>
              </a:rPr>
              <a:t>分析</a:t>
            </a:r>
            <a:endParaRPr lang="zh-CN" altLang="zh-CN" sz="2400" dirty="0">
              <a:latin typeface="Times New Roman" panose="02020603050405020304" pitchFamily="18" charset="0"/>
              <a:cs typeface="Times New Roman" panose="02020603050405020304" pitchFamily="18" charset="0"/>
            </a:endParaRPr>
          </a:p>
          <a:p>
            <a:pPr>
              <a:lnSpc>
                <a:spcPct val="150000"/>
              </a:lnSpc>
            </a:pPr>
            <a:endParaRPr lang="en-US" altLang="zh-CN" sz="2400" b="1" kern="100" dirty="0" smtClean="0">
              <a:latin typeface="Times New Roman" panose="02020603050405020304" pitchFamily="18" charset="0"/>
              <a:cs typeface="Times New Roman" panose="02020603050405020304" pitchFamily="18" charset="0"/>
            </a:endParaRPr>
          </a:p>
          <a:p>
            <a:pPr>
              <a:lnSpc>
                <a:spcPct val="150000"/>
              </a:lnSpc>
            </a:pPr>
            <a:endParaRPr lang="en-US" altLang="zh-CN" sz="2400" b="1" kern="100" dirty="0" smtClean="0">
              <a:latin typeface="Times New Roman" panose="02020603050405020304" pitchFamily="18" charset="0"/>
              <a:cs typeface="Times New Roman" panose="02020603050405020304" pitchFamily="18" charset="0"/>
            </a:endParaRPr>
          </a:p>
        </p:txBody>
      </p:sp>
      <p:sp>
        <p:nvSpPr>
          <p:cNvPr id="11" name="Line 34"/>
          <p:cNvSpPr>
            <a:spLocks noChangeShapeType="1"/>
          </p:cNvSpPr>
          <p:nvPr/>
        </p:nvSpPr>
        <p:spPr bwMode="auto">
          <a:xfrm flipV="1">
            <a:off x="10063159" y="749508"/>
            <a:ext cx="156914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 name="Line 31"/>
          <p:cNvSpPr>
            <a:spLocks noChangeShapeType="1"/>
          </p:cNvSpPr>
          <p:nvPr/>
        </p:nvSpPr>
        <p:spPr bwMode="auto">
          <a:xfrm flipH="1" flipV="1">
            <a:off x="685801" y="857519"/>
            <a:ext cx="10943999"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pic>
        <p:nvPicPr>
          <p:cNvPr id="10" name="图片 9"/>
          <p:cNvPicPr/>
          <p:nvPr/>
        </p:nvPicPr>
        <p:blipFill>
          <a:blip r:embed="rId3"/>
          <a:stretch>
            <a:fillRect/>
          </a:stretch>
        </p:blipFill>
        <p:spPr>
          <a:xfrm>
            <a:off x="1599089" y="1883551"/>
            <a:ext cx="8156990" cy="3273118"/>
          </a:xfrm>
          <a:prstGeom prst="rect">
            <a:avLst/>
          </a:prstGeom>
        </p:spPr>
      </p:pic>
      <p:pic>
        <p:nvPicPr>
          <p:cNvPr id="14" name="图片 13"/>
          <p:cNvPicPr/>
          <p:nvPr/>
        </p:nvPicPr>
        <p:blipFill>
          <a:blip r:embed="rId4"/>
          <a:stretch>
            <a:fillRect/>
          </a:stretch>
        </p:blipFill>
        <p:spPr>
          <a:xfrm>
            <a:off x="1644930" y="2235221"/>
            <a:ext cx="8111149" cy="3005844"/>
          </a:xfrm>
          <a:prstGeom prst="rect">
            <a:avLst/>
          </a:prstGeom>
        </p:spPr>
      </p:pic>
      <p:pic>
        <p:nvPicPr>
          <p:cNvPr id="15" name="图片 14"/>
          <p:cNvPicPr/>
          <p:nvPr/>
        </p:nvPicPr>
        <p:blipFill>
          <a:blip r:embed="rId5">
            <a:extLst>
              <a:ext uri="{28A0092B-C50C-407E-A947-70E740481C1C}">
                <a14:useLocalDpi xmlns:a14="http://schemas.microsoft.com/office/drawing/2010/main" val="0"/>
              </a:ext>
            </a:extLst>
          </a:blip>
          <a:stretch>
            <a:fillRect/>
          </a:stretch>
        </p:blipFill>
        <p:spPr>
          <a:xfrm>
            <a:off x="1997194" y="1501660"/>
            <a:ext cx="4035666" cy="3028268"/>
          </a:xfrm>
          <a:prstGeom prst="rect">
            <a:avLst/>
          </a:prstGeom>
        </p:spPr>
      </p:pic>
      <p:pic>
        <p:nvPicPr>
          <p:cNvPr id="16" name="图片 15"/>
          <p:cNvPicPr/>
          <p:nvPr/>
        </p:nvPicPr>
        <p:blipFill>
          <a:blip r:embed="rId6">
            <a:extLst>
              <a:ext uri="{28A0092B-C50C-407E-A947-70E740481C1C}">
                <a14:useLocalDpi xmlns:a14="http://schemas.microsoft.com/office/drawing/2010/main" val="0"/>
              </a:ext>
            </a:extLst>
          </a:blip>
          <a:stretch>
            <a:fillRect/>
          </a:stretch>
        </p:blipFill>
        <p:spPr>
          <a:xfrm>
            <a:off x="6210128" y="1569915"/>
            <a:ext cx="3886546" cy="2949759"/>
          </a:xfrm>
          <a:prstGeom prst="rect">
            <a:avLst/>
          </a:prstGeom>
        </p:spPr>
      </p:pic>
      <p:graphicFrame>
        <p:nvGraphicFramePr>
          <p:cNvPr id="4" name="表格 3"/>
          <p:cNvGraphicFramePr>
            <a:graphicFrameLocks noGrp="1"/>
          </p:cNvGraphicFramePr>
          <p:nvPr>
            <p:extLst>
              <p:ext uri="{D42A27DB-BD31-4B8C-83A1-F6EECF244321}">
                <p14:modId xmlns:p14="http://schemas.microsoft.com/office/powerpoint/2010/main" val="630859784"/>
              </p:ext>
            </p:extLst>
          </p:nvPr>
        </p:nvGraphicFramePr>
        <p:xfrm>
          <a:off x="2620332" y="4537190"/>
          <a:ext cx="6825055" cy="2210495"/>
        </p:xfrm>
        <a:graphic>
          <a:graphicData uri="http://schemas.openxmlformats.org/drawingml/2006/table">
            <a:tbl>
              <a:tblPr>
                <a:tableStyleId>{5C22544A-7EE6-4342-B048-85BDC9FD1C3A}</a:tableStyleId>
              </a:tblPr>
              <a:tblGrid>
                <a:gridCol w="1172755"/>
                <a:gridCol w="2402473"/>
                <a:gridCol w="3249827"/>
              </a:tblGrid>
              <a:tr h="423400">
                <a:tc>
                  <a:txBody>
                    <a:bodyPr/>
                    <a:lstStyle/>
                    <a:p>
                      <a:pPr algn="ctr">
                        <a:lnSpc>
                          <a:spcPts val="2000"/>
                        </a:lnSpc>
                        <a:spcAft>
                          <a:spcPts val="0"/>
                        </a:spcAft>
                      </a:pPr>
                      <a:r>
                        <a:rPr lang="en-US" sz="2400" kern="100" dirty="0">
                          <a:effectLst/>
                          <a:latin typeface="Times New Roman" panose="02020603050405020304" pitchFamily="18" charset="0"/>
                          <a:cs typeface="Times New Roman" panose="02020603050405020304" pitchFamily="18" charset="0"/>
                        </a:rPr>
                        <a:t>Element</a:t>
                      </a:r>
                      <a:endParaRPr lang="zh-CN" sz="2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solidFill>
                      <a:srgbClr val="D2DEEF"/>
                    </a:solidFill>
                  </a:tcPr>
                </a:tc>
                <a:tc>
                  <a:txBody>
                    <a:bodyPr/>
                    <a:lstStyle/>
                    <a:p>
                      <a:pPr algn="ctr">
                        <a:lnSpc>
                          <a:spcPts val="2000"/>
                        </a:lnSpc>
                        <a:spcAft>
                          <a:spcPts val="0"/>
                        </a:spcAft>
                      </a:pPr>
                      <a:r>
                        <a:rPr lang="en-US" sz="2400" kern="100" dirty="0" err="1">
                          <a:effectLst/>
                          <a:latin typeface="Times New Roman" panose="02020603050405020304" pitchFamily="18" charset="0"/>
                          <a:cs typeface="Times New Roman" panose="02020603050405020304" pitchFamily="18" charset="0"/>
                        </a:rPr>
                        <a:t>Wt</a:t>
                      </a:r>
                      <a:r>
                        <a:rPr lang="en-US" sz="2400" kern="100" dirty="0">
                          <a:effectLst/>
                          <a:latin typeface="Times New Roman" panose="02020603050405020304" pitchFamily="18" charset="0"/>
                          <a:cs typeface="Times New Roman" panose="02020603050405020304" pitchFamily="18" charset="0"/>
                        </a:rPr>
                        <a:t>% (</a:t>
                      </a:r>
                      <a:r>
                        <a:rPr lang="en-US" sz="2400" kern="100" dirty="0" smtClean="0">
                          <a:effectLst/>
                          <a:latin typeface="Times New Roman" panose="02020603050405020304" pitchFamily="18" charset="0"/>
                          <a:cs typeface="Times New Roman" panose="02020603050405020304" pitchFamily="18" charset="0"/>
                        </a:rPr>
                        <a:t>M-Z/B)</a:t>
                      </a:r>
                      <a:endParaRPr lang="zh-CN" sz="2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solidFill>
                      <a:srgbClr val="D2DEEF"/>
                    </a:solidFill>
                  </a:tcPr>
                </a:tc>
                <a:tc>
                  <a:txBody>
                    <a:bodyPr/>
                    <a:lstStyle/>
                    <a:p>
                      <a:pPr algn="ctr">
                        <a:lnSpc>
                          <a:spcPts val="2000"/>
                        </a:lnSpc>
                        <a:spcAft>
                          <a:spcPts val="0"/>
                        </a:spcAft>
                      </a:pPr>
                      <a:r>
                        <a:rPr lang="en-US" sz="2400" kern="100" dirty="0" err="1">
                          <a:effectLst/>
                          <a:latin typeface="Times New Roman" panose="02020603050405020304" pitchFamily="18" charset="0"/>
                          <a:cs typeface="Times New Roman" panose="02020603050405020304" pitchFamily="18" charset="0"/>
                        </a:rPr>
                        <a:t>Wt</a:t>
                      </a:r>
                      <a:r>
                        <a:rPr lang="en-US" sz="2400" kern="100" dirty="0">
                          <a:effectLst/>
                          <a:latin typeface="Times New Roman" panose="02020603050405020304" pitchFamily="18" charset="0"/>
                          <a:cs typeface="Times New Roman" panose="02020603050405020304" pitchFamily="18" charset="0"/>
                        </a:rPr>
                        <a:t>% (</a:t>
                      </a:r>
                      <a:r>
                        <a:rPr lang="en-US" sz="2400" kern="100" dirty="0" smtClean="0">
                          <a:effectLst/>
                          <a:latin typeface="Times New Roman" panose="02020603050405020304" pitchFamily="18" charset="0"/>
                          <a:cs typeface="Times New Roman" panose="02020603050405020304" pitchFamily="18" charset="0"/>
                        </a:rPr>
                        <a:t>M-Z/M/B)</a:t>
                      </a:r>
                      <a:endParaRPr lang="zh-CN" sz="2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solidFill>
                      <a:srgbClr val="D2DEEF"/>
                    </a:solidFill>
                  </a:tcPr>
                </a:tc>
              </a:tr>
              <a:tr h="357419">
                <a:tc>
                  <a:txBody>
                    <a:bodyPr/>
                    <a:lstStyle/>
                    <a:p>
                      <a:pPr algn="ctr">
                        <a:lnSpc>
                          <a:spcPts val="2000"/>
                        </a:lnSpc>
                        <a:spcAft>
                          <a:spcPts val="0"/>
                        </a:spcAft>
                      </a:pPr>
                      <a:r>
                        <a:rPr lang="en-US" sz="2400" kern="100" dirty="0">
                          <a:effectLst/>
                          <a:latin typeface="Times New Roman" panose="02020603050405020304" pitchFamily="18" charset="0"/>
                          <a:cs typeface="Times New Roman" panose="02020603050405020304" pitchFamily="18" charset="0"/>
                        </a:rPr>
                        <a:t>O</a:t>
                      </a:r>
                      <a:endParaRPr lang="zh-CN" sz="2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solidFill>
                      <a:srgbClr val="D2DEEF"/>
                    </a:solidFill>
                  </a:tcPr>
                </a:tc>
                <a:tc>
                  <a:txBody>
                    <a:bodyPr/>
                    <a:lstStyle/>
                    <a:p>
                      <a:pPr algn="ctr">
                        <a:lnSpc>
                          <a:spcPts val="2000"/>
                        </a:lnSpc>
                        <a:spcAft>
                          <a:spcPts val="0"/>
                        </a:spcAft>
                      </a:pPr>
                      <a:r>
                        <a:rPr lang="en-US" sz="2400" kern="100" dirty="0">
                          <a:effectLst/>
                          <a:latin typeface="Times New Roman" panose="02020603050405020304" pitchFamily="18" charset="0"/>
                          <a:cs typeface="Times New Roman" panose="02020603050405020304" pitchFamily="18" charset="0"/>
                        </a:rPr>
                        <a:t>08.37</a:t>
                      </a:r>
                      <a:endParaRPr lang="zh-CN" sz="2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solidFill>
                      <a:srgbClr val="D2DEEF"/>
                    </a:solidFill>
                  </a:tcPr>
                </a:tc>
                <a:tc>
                  <a:txBody>
                    <a:bodyPr/>
                    <a:lstStyle/>
                    <a:p>
                      <a:pPr algn="ctr">
                        <a:lnSpc>
                          <a:spcPts val="2000"/>
                        </a:lnSpc>
                        <a:spcAft>
                          <a:spcPts val="0"/>
                        </a:spcAft>
                      </a:pPr>
                      <a:r>
                        <a:rPr lang="en-US" sz="2400" kern="100" dirty="0">
                          <a:effectLst/>
                          <a:latin typeface="Times New Roman" panose="02020603050405020304" pitchFamily="18" charset="0"/>
                          <a:cs typeface="Times New Roman" panose="02020603050405020304" pitchFamily="18" charset="0"/>
                        </a:rPr>
                        <a:t>10.07</a:t>
                      </a:r>
                      <a:endParaRPr lang="zh-CN" sz="2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solidFill>
                      <a:srgbClr val="D2DEEF"/>
                    </a:solidFill>
                  </a:tcPr>
                </a:tc>
              </a:tr>
              <a:tr h="357419">
                <a:tc>
                  <a:txBody>
                    <a:bodyPr/>
                    <a:lstStyle/>
                    <a:p>
                      <a:pPr algn="ctr">
                        <a:lnSpc>
                          <a:spcPts val="2000"/>
                        </a:lnSpc>
                        <a:spcAft>
                          <a:spcPts val="0"/>
                        </a:spcAft>
                      </a:pPr>
                      <a:r>
                        <a:rPr lang="en-US" sz="2400" kern="100">
                          <a:effectLst/>
                          <a:latin typeface="Times New Roman" panose="02020603050405020304" pitchFamily="18" charset="0"/>
                          <a:cs typeface="Times New Roman" panose="02020603050405020304" pitchFamily="18" charset="0"/>
                        </a:rPr>
                        <a:t>Bi</a:t>
                      </a:r>
                      <a:endParaRPr lang="zh-CN" sz="2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solidFill>
                      <a:srgbClr val="D2DEEF"/>
                    </a:solidFill>
                  </a:tcPr>
                </a:tc>
                <a:tc>
                  <a:txBody>
                    <a:bodyPr/>
                    <a:lstStyle/>
                    <a:p>
                      <a:pPr algn="ctr">
                        <a:lnSpc>
                          <a:spcPts val="2000"/>
                        </a:lnSpc>
                        <a:spcAft>
                          <a:spcPts val="0"/>
                        </a:spcAft>
                      </a:pPr>
                      <a:r>
                        <a:rPr lang="en-US" sz="2400" kern="100" dirty="0">
                          <a:effectLst/>
                          <a:latin typeface="Times New Roman" panose="02020603050405020304" pitchFamily="18" charset="0"/>
                          <a:cs typeface="Times New Roman" panose="02020603050405020304" pitchFamily="18" charset="0"/>
                        </a:rPr>
                        <a:t>86.98</a:t>
                      </a:r>
                      <a:endParaRPr lang="zh-CN" sz="2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solidFill>
                      <a:srgbClr val="D2DEEF"/>
                    </a:solidFill>
                  </a:tcPr>
                </a:tc>
                <a:tc>
                  <a:txBody>
                    <a:bodyPr/>
                    <a:lstStyle/>
                    <a:p>
                      <a:pPr algn="ctr">
                        <a:lnSpc>
                          <a:spcPts val="2000"/>
                        </a:lnSpc>
                        <a:spcAft>
                          <a:spcPts val="0"/>
                        </a:spcAft>
                      </a:pPr>
                      <a:r>
                        <a:rPr lang="en-US" sz="2400" kern="100" dirty="0">
                          <a:effectLst/>
                          <a:latin typeface="Times New Roman" panose="02020603050405020304" pitchFamily="18" charset="0"/>
                          <a:cs typeface="Times New Roman" panose="02020603050405020304" pitchFamily="18" charset="0"/>
                        </a:rPr>
                        <a:t>82.64</a:t>
                      </a:r>
                      <a:endParaRPr lang="zh-CN" sz="2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solidFill>
                      <a:srgbClr val="D2DEEF"/>
                    </a:solidFill>
                  </a:tcPr>
                </a:tc>
              </a:tr>
              <a:tr h="357419">
                <a:tc>
                  <a:txBody>
                    <a:bodyPr/>
                    <a:lstStyle/>
                    <a:p>
                      <a:pPr algn="ctr">
                        <a:lnSpc>
                          <a:spcPts val="2000"/>
                        </a:lnSpc>
                        <a:spcAft>
                          <a:spcPts val="0"/>
                        </a:spcAft>
                      </a:pPr>
                      <a:r>
                        <a:rPr lang="en-US" sz="2400" kern="100">
                          <a:effectLst/>
                          <a:latin typeface="Times New Roman" panose="02020603050405020304" pitchFamily="18" charset="0"/>
                          <a:cs typeface="Times New Roman" panose="02020603050405020304" pitchFamily="18" charset="0"/>
                        </a:rPr>
                        <a:t>Mn</a:t>
                      </a:r>
                      <a:endParaRPr lang="zh-CN" sz="2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solidFill>
                      <a:srgbClr val="D2DEEF"/>
                    </a:solidFill>
                  </a:tcPr>
                </a:tc>
                <a:tc>
                  <a:txBody>
                    <a:bodyPr/>
                    <a:lstStyle/>
                    <a:p>
                      <a:pPr algn="ctr">
                        <a:lnSpc>
                          <a:spcPts val="2000"/>
                        </a:lnSpc>
                        <a:spcAft>
                          <a:spcPts val="0"/>
                        </a:spcAft>
                      </a:pPr>
                      <a:r>
                        <a:rPr lang="en-US" sz="2400" kern="100" dirty="0">
                          <a:effectLst/>
                          <a:latin typeface="Times New Roman" panose="02020603050405020304" pitchFamily="18" charset="0"/>
                          <a:cs typeface="Times New Roman" panose="02020603050405020304" pitchFamily="18" charset="0"/>
                        </a:rPr>
                        <a:t>00.95</a:t>
                      </a:r>
                      <a:endParaRPr lang="zh-CN" sz="2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solidFill>
                      <a:srgbClr val="D2DEEF"/>
                    </a:solidFill>
                  </a:tcPr>
                </a:tc>
                <a:tc>
                  <a:txBody>
                    <a:bodyPr/>
                    <a:lstStyle/>
                    <a:p>
                      <a:pPr algn="ctr">
                        <a:lnSpc>
                          <a:spcPts val="2000"/>
                        </a:lnSpc>
                        <a:spcAft>
                          <a:spcPts val="0"/>
                        </a:spcAft>
                      </a:pPr>
                      <a:r>
                        <a:rPr lang="en-US" sz="2400" kern="100" dirty="0">
                          <a:effectLst/>
                          <a:latin typeface="Times New Roman" panose="02020603050405020304" pitchFamily="18" charset="0"/>
                          <a:cs typeface="Times New Roman" panose="02020603050405020304" pitchFamily="18" charset="0"/>
                        </a:rPr>
                        <a:t>05.50</a:t>
                      </a:r>
                      <a:endParaRPr lang="zh-CN" sz="2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solidFill>
                      <a:srgbClr val="D2DEEF"/>
                    </a:solidFill>
                  </a:tcPr>
                </a:tc>
              </a:tr>
              <a:tr h="357419">
                <a:tc>
                  <a:txBody>
                    <a:bodyPr/>
                    <a:lstStyle/>
                    <a:p>
                      <a:pPr algn="ctr">
                        <a:lnSpc>
                          <a:spcPts val="2000"/>
                        </a:lnSpc>
                        <a:spcAft>
                          <a:spcPts val="0"/>
                        </a:spcAft>
                      </a:pPr>
                      <a:r>
                        <a:rPr lang="en-US" sz="2400" kern="100">
                          <a:effectLst/>
                          <a:latin typeface="Times New Roman" panose="02020603050405020304" pitchFamily="18" charset="0"/>
                          <a:cs typeface="Times New Roman" panose="02020603050405020304" pitchFamily="18" charset="0"/>
                        </a:rPr>
                        <a:t>Fe</a:t>
                      </a:r>
                      <a:endParaRPr lang="zh-CN" sz="2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solidFill>
                      <a:srgbClr val="D2DEEF"/>
                    </a:solidFill>
                  </a:tcPr>
                </a:tc>
                <a:tc>
                  <a:txBody>
                    <a:bodyPr/>
                    <a:lstStyle/>
                    <a:p>
                      <a:pPr algn="ctr">
                        <a:lnSpc>
                          <a:spcPts val="2000"/>
                        </a:lnSpc>
                        <a:spcAft>
                          <a:spcPts val="0"/>
                        </a:spcAft>
                      </a:pPr>
                      <a:r>
                        <a:rPr lang="en-US" sz="2400" kern="100" dirty="0">
                          <a:effectLst/>
                          <a:latin typeface="Times New Roman" panose="02020603050405020304" pitchFamily="18" charset="0"/>
                          <a:cs typeface="Times New Roman" panose="02020603050405020304" pitchFamily="18" charset="0"/>
                        </a:rPr>
                        <a:t>02.65</a:t>
                      </a:r>
                      <a:endParaRPr lang="zh-CN" sz="2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solidFill>
                      <a:srgbClr val="D2DEEF"/>
                    </a:solidFill>
                  </a:tcPr>
                </a:tc>
                <a:tc>
                  <a:txBody>
                    <a:bodyPr/>
                    <a:lstStyle/>
                    <a:p>
                      <a:pPr algn="ctr">
                        <a:lnSpc>
                          <a:spcPts val="2000"/>
                        </a:lnSpc>
                        <a:spcAft>
                          <a:spcPts val="0"/>
                        </a:spcAft>
                      </a:pPr>
                      <a:r>
                        <a:rPr lang="en-US" sz="2400" kern="100" dirty="0">
                          <a:effectLst/>
                          <a:latin typeface="Times New Roman" panose="02020603050405020304" pitchFamily="18" charset="0"/>
                          <a:cs typeface="Times New Roman" panose="02020603050405020304" pitchFamily="18" charset="0"/>
                        </a:rPr>
                        <a:t>00.77</a:t>
                      </a:r>
                      <a:endParaRPr lang="zh-CN" sz="2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solidFill>
                      <a:srgbClr val="D2DEEF"/>
                    </a:solidFill>
                  </a:tcPr>
                </a:tc>
              </a:tr>
              <a:tr h="357419">
                <a:tc>
                  <a:txBody>
                    <a:bodyPr/>
                    <a:lstStyle/>
                    <a:p>
                      <a:pPr algn="ctr">
                        <a:lnSpc>
                          <a:spcPts val="2000"/>
                        </a:lnSpc>
                        <a:spcAft>
                          <a:spcPts val="0"/>
                        </a:spcAft>
                      </a:pPr>
                      <a:r>
                        <a:rPr lang="en-US" sz="2400" kern="100">
                          <a:effectLst/>
                          <a:latin typeface="Times New Roman" panose="02020603050405020304" pitchFamily="18" charset="0"/>
                          <a:cs typeface="Times New Roman" panose="02020603050405020304" pitchFamily="18" charset="0"/>
                        </a:rPr>
                        <a:t>Zn</a:t>
                      </a:r>
                      <a:endParaRPr lang="zh-CN" sz="2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solidFill>
                      <a:srgbClr val="D2DEEF"/>
                    </a:solidFill>
                  </a:tcPr>
                </a:tc>
                <a:tc>
                  <a:txBody>
                    <a:bodyPr/>
                    <a:lstStyle/>
                    <a:p>
                      <a:pPr algn="ctr">
                        <a:lnSpc>
                          <a:spcPts val="2000"/>
                        </a:lnSpc>
                        <a:spcAft>
                          <a:spcPts val="0"/>
                        </a:spcAft>
                      </a:pPr>
                      <a:r>
                        <a:rPr lang="en-US" sz="2400" kern="100" dirty="0">
                          <a:effectLst/>
                          <a:latin typeface="Times New Roman" panose="02020603050405020304" pitchFamily="18" charset="0"/>
                          <a:cs typeface="Times New Roman" panose="02020603050405020304" pitchFamily="18" charset="0"/>
                        </a:rPr>
                        <a:t>01.05</a:t>
                      </a:r>
                      <a:endParaRPr lang="zh-CN" sz="2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solidFill>
                      <a:srgbClr val="D2DEEF"/>
                    </a:solidFill>
                  </a:tcPr>
                </a:tc>
                <a:tc>
                  <a:txBody>
                    <a:bodyPr/>
                    <a:lstStyle/>
                    <a:p>
                      <a:pPr algn="ctr">
                        <a:lnSpc>
                          <a:spcPts val="2000"/>
                        </a:lnSpc>
                        <a:spcAft>
                          <a:spcPts val="0"/>
                        </a:spcAft>
                      </a:pPr>
                      <a:r>
                        <a:rPr lang="en-US" sz="2400" kern="100" dirty="0">
                          <a:effectLst/>
                          <a:latin typeface="Times New Roman" panose="02020603050405020304" pitchFamily="18" charset="0"/>
                          <a:cs typeface="Times New Roman" panose="02020603050405020304" pitchFamily="18" charset="0"/>
                        </a:rPr>
                        <a:t>01.03</a:t>
                      </a:r>
                      <a:endParaRPr lang="zh-CN" sz="2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solidFill>
                      <a:srgbClr val="D2DEEF"/>
                    </a:solidFill>
                  </a:tcPr>
                </a:tc>
              </a:tr>
            </a:tbl>
          </a:graphicData>
        </a:graphic>
      </p:graphicFrame>
    </p:spTree>
    <p:extLst>
      <p:ext uri="{BB962C8B-B14F-4D97-AF65-F5344CB8AC3E}">
        <p14:creationId xmlns:p14="http://schemas.microsoft.com/office/powerpoint/2010/main" val="33343890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p:cTn id="7" dur="500" fill="hold"/>
                                        <p:tgtEl>
                                          <p:spTgt spid="8">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8">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8">
                                            <p:txEl>
                                              <p:pRg st="0" end="0"/>
                                            </p:txEl>
                                          </p:spTgt>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p:cTn id="13" dur="500" fill="hold"/>
                                        <p:tgtEl>
                                          <p:spTgt spid="10"/>
                                        </p:tgtEl>
                                        <p:attrNameLst>
                                          <p:attrName>ppt_w</p:attrName>
                                        </p:attrNameLst>
                                      </p:cBhvr>
                                      <p:tavLst>
                                        <p:tav tm="0">
                                          <p:val>
                                            <p:fltVal val="0"/>
                                          </p:val>
                                        </p:tav>
                                        <p:tav tm="100000">
                                          <p:val>
                                            <p:strVal val="#ppt_w"/>
                                          </p:val>
                                        </p:tav>
                                      </p:tavLst>
                                    </p:anim>
                                    <p:anim calcmode="lin" valueType="num">
                                      <p:cBhvr>
                                        <p:cTn id="14" dur="500" fill="hold"/>
                                        <p:tgtEl>
                                          <p:spTgt spid="10"/>
                                        </p:tgtEl>
                                        <p:attrNameLst>
                                          <p:attrName>ppt_h</p:attrName>
                                        </p:attrNameLst>
                                      </p:cBhvr>
                                      <p:tavLst>
                                        <p:tav tm="0">
                                          <p:val>
                                            <p:fltVal val="0"/>
                                          </p:val>
                                        </p:tav>
                                        <p:tav tm="100000">
                                          <p:val>
                                            <p:strVal val="#ppt_h"/>
                                          </p:val>
                                        </p:tav>
                                      </p:tavLst>
                                    </p:anim>
                                    <p:animEffect transition="in" filter="fade">
                                      <p:cBhvr>
                                        <p:cTn id="15" dur="500"/>
                                        <p:tgtEl>
                                          <p:spTgt spid="10"/>
                                        </p:tgtEl>
                                      </p:cBhvr>
                                    </p:animEffect>
                                  </p:childTnLst>
                                </p:cTn>
                              </p:par>
                              <p:par>
                                <p:cTn id="16" presetID="53" presetClass="entr" presetSubtype="16"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anim calcmode="lin" valueType="num">
                                      <p:cBhvr>
                                        <p:cTn id="18" dur="500" fill="hold"/>
                                        <p:tgtEl>
                                          <p:spTgt spid="12"/>
                                        </p:tgtEl>
                                        <p:attrNameLst>
                                          <p:attrName>ppt_w</p:attrName>
                                        </p:attrNameLst>
                                      </p:cBhvr>
                                      <p:tavLst>
                                        <p:tav tm="0">
                                          <p:val>
                                            <p:fltVal val="0"/>
                                          </p:val>
                                        </p:tav>
                                        <p:tav tm="100000">
                                          <p:val>
                                            <p:strVal val="#ppt_w"/>
                                          </p:val>
                                        </p:tav>
                                      </p:tavLst>
                                    </p:anim>
                                    <p:anim calcmode="lin" valueType="num">
                                      <p:cBhvr>
                                        <p:cTn id="19" dur="500" fill="hold"/>
                                        <p:tgtEl>
                                          <p:spTgt spid="12"/>
                                        </p:tgtEl>
                                        <p:attrNameLst>
                                          <p:attrName>ppt_h</p:attrName>
                                        </p:attrNameLst>
                                      </p:cBhvr>
                                      <p:tavLst>
                                        <p:tav tm="0">
                                          <p:val>
                                            <p:fltVal val="0"/>
                                          </p:val>
                                        </p:tav>
                                        <p:tav tm="100000">
                                          <p:val>
                                            <p:strVal val="#ppt_h"/>
                                          </p:val>
                                        </p:tav>
                                      </p:tavLst>
                                    </p:anim>
                                    <p:animEffect transition="in" filter="fade">
                                      <p:cBhvr>
                                        <p:cTn id="20" dur="500"/>
                                        <p:tgtEl>
                                          <p:spTgt spid="12"/>
                                        </p:tgtEl>
                                      </p:cBhvr>
                                    </p:animEffect>
                                  </p:childTnLst>
                                </p:cTn>
                              </p:par>
                              <p:par>
                                <p:cTn id="21" presetID="53" presetClass="entr" presetSubtype="16"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anim calcmode="lin" valueType="num">
                                      <p:cBhvr>
                                        <p:cTn id="23" dur="500" fill="hold"/>
                                        <p:tgtEl>
                                          <p:spTgt spid="17"/>
                                        </p:tgtEl>
                                        <p:attrNameLst>
                                          <p:attrName>ppt_w</p:attrName>
                                        </p:attrNameLst>
                                      </p:cBhvr>
                                      <p:tavLst>
                                        <p:tav tm="0">
                                          <p:val>
                                            <p:fltVal val="0"/>
                                          </p:val>
                                        </p:tav>
                                        <p:tav tm="100000">
                                          <p:val>
                                            <p:strVal val="#ppt_w"/>
                                          </p:val>
                                        </p:tav>
                                      </p:tavLst>
                                    </p:anim>
                                    <p:anim calcmode="lin" valueType="num">
                                      <p:cBhvr>
                                        <p:cTn id="24" dur="500" fill="hold"/>
                                        <p:tgtEl>
                                          <p:spTgt spid="17"/>
                                        </p:tgtEl>
                                        <p:attrNameLst>
                                          <p:attrName>ppt_h</p:attrName>
                                        </p:attrNameLst>
                                      </p:cBhvr>
                                      <p:tavLst>
                                        <p:tav tm="0">
                                          <p:val>
                                            <p:fltVal val="0"/>
                                          </p:val>
                                        </p:tav>
                                        <p:tav tm="100000">
                                          <p:val>
                                            <p:strVal val="#ppt_h"/>
                                          </p:val>
                                        </p:tav>
                                      </p:tavLst>
                                    </p:anim>
                                    <p:animEffect transition="in" filter="fade">
                                      <p:cBhvr>
                                        <p:cTn id="25" dur="500"/>
                                        <p:tgtEl>
                                          <p:spTgt spid="17"/>
                                        </p:tgtEl>
                                      </p:cBhvr>
                                    </p:animEffect>
                                  </p:childTnLst>
                                </p:cTn>
                              </p:par>
                              <p:par>
                                <p:cTn id="26" presetID="53" presetClass="entr" presetSubtype="16" fill="hold" grpId="0" nodeType="withEffect">
                                  <p:stCondLst>
                                    <p:cond delay="0"/>
                                  </p:stCondLst>
                                  <p:childTnLst>
                                    <p:set>
                                      <p:cBhvr>
                                        <p:cTn id="27" dur="1" fill="hold">
                                          <p:stCondLst>
                                            <p:cond delay="0"/>
                                          </p:stCondLst>
                                        </p:cTn>
                                        <p:tgtEl>
                                          <p:spTgt spid="18"/>
                                        </p:tgtEl>
                                        <p:attrNameLst>
                                          <p:attrName>style.visibility</p:attrName>
                                        </p:attrNameLst>
                                      </p:cBhvr>
                                      <p:to>
                                        <p:strVal val="visible"/>
                                      </p:to>
                                    </p:set>
                                    <p:anim calcmode="lin" valueType="num">
                                      <p:cBhvr>
                                        <p:cTn id="28" dur="500" fill="hold"/>
                                        <p:tgtEl>
                                          <p:spTgt spid="18"/>
                                        </p:tgtEl>
                                        <p:attrNameLst>
                                          <p:attrName>ppt_w</p:attrName>
                                        </p:attrNameLst>
                                      </p:cBhvr>
                                      <p:tavLst>
                                        <p:tav tm="0">
                                          <p:val>
                                            <p:fltVal val="0"/>
                                          </p:val>
                                        </p:tav>
                                        <p:tav tm="100000">
                                          <p:val>
                                            <p:strVal val="#ppt_w"/>
                                          </p:val>
                                        </p:tav>
                                      </p:tavLst>
                                    </p:anim>
                                    <p:anim calcmode="lin" valueType="num">
                                      <p:cBhvr>
                                        <p:cTn id="29" dur="500" fill="hold"/>
                                        <p:tgtEl>
                                          <p:spTgt spid="18"/>
                                        </p:tgtEl>
                                        <p:attrNameLst>
                                          <p:attrName>ppt_h</p:attrName>
                                        </p:attrNameLst>
                                      </p:cBhvr>
                                      <p:tavLst>
                                        <p:tav tm="0">
                                          <p:val>
                                            <p:fltVal val="0"/>
                                          </p:val>
                                        </p:tav>
                                        <p:tav tm="100000">
                                          <p:val>
                                            <p:strVal val="#ppt_h"/>
                                          </p:val>
                                        </p:tav>
                                      </p:tavLst>
                                    </p:anim>
                                    <p:animEffect transition="in" filter="fade">
                                      <p:cBhvr>
                                        <p:cTn id="30" dur="500"/>
                                        <p:tgtEl>
                                          <p:spTgt spid="18"/>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nodeType="clickEffect">
                                  <p:stCondLst>
                                    <p:cond delay="0"/>
                                  </p:stCondLst>
                                  <p:childTnLst>
                                    <p:set>
                                      <p:cBhvr>
                                        <p:cTn id="34" dur="1" fill="hold">
                                          <p:stCondLst>
                                            <p:cond delay="0"/>
                                          </p:stCondLst>
                                        </p:cTn>
                                        <p:tgtEl>
                                          <p:spTgt spid="10"/>
                                        </p:tgtEl>
                                        <p:attrNameLst>
                                          <p:attrName>style.visibility</p:attrName>
                                        </p:attrNameLst>
                                      </p:cBhvr>
                                      <p:to>
                                        <p:strVal val="hidden"/>
                                      </p:to>
                                    </p:set>
                                  </p:childTnLst>
                                </p:cTn>
                              </p:par>
                              <p:par>
                                <p:cTn id="35" presetID="1" presetClass="exit" presetSubtype="0" fill="hold" grpId="1" nodeType="withEffect">
                                  <p:stCondLst>
                                    <p:cond delay="0"/>
                                  </p:stCondLst>
                                  <p:childTnLst>
                                    <p:set>
                                      <p:cBhvr>
                                        <p:cTn id="36" dur="1" fill="hold">
                                          <p:stCondLst>
                                            <p:cond delay="0"/>
                                          </p:stCondLst>
                                        </p:cTn>
                                        <p:tgtEl>
                                          <p:spTgt spid="12"/>
                                        </p:tgtEl>
                                        <p:attrNameLst>
                                          <p:attrName>style.visibility</p:attrName>
                                        </p:attrNameLst>
                                      </p:cBhvr>
                                      <p:to>
                                        <p:strVal val="hidden"/>
                                      </p:to>
                                    </p:set>
                                  </p:childTnLst>
                                </p:cTn>
                              </p:par>
                              <p:par>
                                <p:cTn id="37" presetID="1" presetClass="exit" presetSubtype="0" fill="hold" grpId="1" nodeType="withEffect">
                                  <p:stCondLst>
                                    <p:cond delay="0"/>
                                  </p:stCondLst>
                                  <p:childTnLst>
                                    <p:set>
                                      <p:cBhvr>
                                        <p:cTn id="38" dur="1" fill="hold">
                                          <p:stCondLst>
                                            <p:cond delay="0"/>
                                          </p:stCondLst>
                                        </p:cTn>
                                        <p:tgtEl>
                                          <p:spTgt spid="17"/>
                                        </p:tgtEl>
                                        <p:attrNameLst>
                                          <p:attrName>style.visibility</p:attrName>
                                        </p:attrNameLst>
                                      </p:cBhvr>
                                      <p:to>
                                        <p:strVal val="hidden"/>
                                      </p:to>
                                    </p:set>
                                  </p:childTnLst>
                                </p:cTn>
                              </p:par>
                              <p:par>
                                <p:cTn id="39" presetID="1" presetClass="exit" presetSubtype="0" fill="hold" grpId="1" nodeType="withEffect">
                                  <p:stCondLst>
                                    <p:cond delay="0"/>
                                  </p:stCondLst>
                                  <p:childTnLst>
                                    <p:set>
                                      <p:cBhvr>
                                        <p:cTn id="40" dur="1" fill="hold">
                                          <p:stCondLst>
                                            <p:cond delay="0"/>
                                          </p:stCondLst>
                                        </p:cTn>
                                        <p:tgtEl>
                                          <p:spTgt spid="18"/>
                                        </p:tgtEl>
                                        <p:attrNameLst>
                                          <p:attrName>style.visibility</p:attrName>
                                        </p:attrNameLst>
                                      </p:cBhvr>
                                      <p:to>
                                        <p:strVal val="hidden"/>
                                      </p:to>
                                    </p:set>
                                  </p:childTnLst>
                                </p:cTn>
                              </p:par>
                              <p:par>
                                <p:cTn id="41" presetID="53" presetClass="entr" presetSubtype="16" fill="hold" nodeType="withEffect">
                                  <p:stCondLst>
                                    <p:cond delay="0"/>
                                  </p:stCondLst>
                                  <p:childTnLst>
                                    <p:set>
                                      <p:cBhvr>
                                        <p:cTn id="42" dur="1" fill="hold">
                                          <p:stCondLst>
                                            <p:cond delay="0"/>
                                          </p:stCondLst>
                                        </p:cTn>
                                        <p:tgtEl>
                                          <p:spTgt spid="14"/>
                                        </p:tgtEl>
                                        <p:attrNameLst>
                                          <p:attrName>style.visibility</p:attrName>
                                        </p:attrNameLst>
                                      </p:cBhvr>
                                      <p:to>
                                        <p:strVal val="visible"/>
                                      </p:to>
                                    </p:set>
                                    <p:anim calcmode="lin" valueType="num">
                                      <p:cBhvr>
                                        <p:cTn id="43" dur="500" fill="hold"/>
                                        <p:tgtEl>
                                          <p:spTgt spid="14"/>
                                        </p:tgtEl>
                                        <p:attrNameLst>
                                          <p:attrName>ppt_w</p:attrName>
                                        </p:attrNameLst>
                                      </p:cBhvr>
                                      <p:tavLst>
                                        <p:tav tm="0">
                                          <p:val>
                                            <p:fltVal val="0"/>
                                          </p:val>
                                        </p:tav>
                                        <p:tav tm="100000">
                                          <p:val>
                                            <p:strVal val="#ppt_w"/>
                                          </p:val>
                                        </p:tav>
                                      </p:tavLst>
                                    </p:anim>
                                    <p:anim calcmode="lin" valueType="num">
                                      <p:cBhvr>
                                        <p:cTn id="44" dur="500" fill="hold"/>
                                        <p:tgtEl>
                                          <p:spTgt spid="14"/>
                                        </p:tgtEl>
                                        <p:attrNameLst>
                                          <p:attrName>ppt_h</p:attrName>
                                        </p:attrNameLst>
                                      </p:cBhvr>
                                      <p:tavLst>
                                        <p:tav tm="0">
                                          <p:val>
                                            <p:fltVal val="0"/>
                                          </p:val>
                                        </p:tav>
                                        <p:tav tm="100000">
                                          <p:val>
                                            <p:strVal val="#ppt_h"/>
                                          </p:val>
                                        </p:tav>
                                      </p:tavLst>
                                    </p:anim>
                                    <p:animEffect transition="in" filter="fade">
                                      <p:cBhvr>
                                        <p:cTn id="45" dur="500"/>
                                        <p:tgtEl>
                                          <p:spTgt spid="14"/>
                                        </p:tgtEl>
                                      </p:cBhvr>
                                    </p:animEffect>
                                  </p:childTnLst>
                                </p:cTn>
                              </p:par>
                              <p:par>
                                <p:cTn id="46" presetID="53" presetClass="entr" presetSubtype="16" fill="hold" grpId="0" nodeType="withEffect">
                                  <p:stCondLst>
                                    <p:cond delay="0"/>
                                  </p:stCondLst>
                                  <p:childTnLst>
                                    <p:set>
                                      <p:cBhvr>
                                        <p:cTn id="47" dur="1" fill="hold">
                                          <p:stCondLst>
                                            <p:cond delay="0"/>
                                          </p:stCondLst>
                                        </p:cTn>
                                        <p:tgtEl>
                                          <p:spTgt spid="20"/>
                                        </p:tgtEl>
                                        <p:attrNameLst>
                                          <p:attrName>style.visibility</p:attrName>
                                        </p:attrNameLst>
                                      </p:cBhvr>
                                      <p:to>
                                        <p:strVal val="visible"/>
                                      </p:to>
                                    </p:set>
                                    <p:anim calcmode="lin" valueType="num">
                                      <p:cBhvr>
                                        <p:cTn id="48" dur="500" fill="hold"/>
                                        <p:tgtEl>
                                          <p:spTgt spid="20"/>
                                        </p:tgtEl>
                                        <p:attrNameLst>
                                          <p:attrName>ppt_w</p:attrName>
                                        </p:attrNameLst>
                                      </p:cBhvr>
                                      <p:tavLst>
                                        <p:tav tm="0">
                                          <p:val>
                                            <p:fltVal val="0"/>
                                          </p:val>
                                        </p:tav>
                                        <p:tav tm="100000">
                                          <p:val>
                                            <p:strVal val="#ppt_w"/>
                                          </p:val>
                                        </p:tav>
                                      </p:tavLst>
                                    </p:anim>
                                    <p:anim calcmode="lin" valueType="num">
                                      <p:cBhvr>
                                        <p:cTn id="49" dur="500" fill="hold"/>
                                        <p:tgtEl>
                                          <p:spTgt spid="20"/>
                                        </p:tgtEl>
                                        <p:attrNameLst>
                                          <p:attrName>ppt_h</p:attrName>
                                        </p:attrNameLst>
                                      </p:cBhvr>
                                      <p:tavLst>
                                        <p:tav tm="0">
                                          <p:val>
                                            <p:fltVal val="0"/>
                                          </p:val>
                                        </p:tav>
                                        <p:tav tm="100000">
                                          <p:val>
                                            <p:strVal val="#ppt_h"/>
                                          </p:val>
                                        </p:tav>
                                      </p:tavLst>
                                    </p:anim>
                                    <p:animEffect transition="in" filter="fade">
                                      <p:cBhvr>
                                        <p:cTn id="50" dur="500"/>
                                        <p:tgtEl>
                                          <p:spTgt spid="20"/>
                                        </p:tgtEl>
                                      </p:cBhvr>
                                    </p:animEffect>
                                  </p:childTnLst>
                                </p:cTn>
                              </p:par>
                              <p:par>
                                <p:cTn id="51" presetID="53" presetClass="entr" presetSubtype="16" fill="hold" grpId="0" nodeType="withEffect">
                                  <p:stCondLst>
                                    <p:cond delay="0"/>
                                  </p:stCondLst>
                                  <p:childTnLst>
                                    <p:set>
                                      <p:cBhvr>
                                        <p:cTn id="52" dur="1" fill="hold">
                                          <p:stCondLst>
                                            <p:cond delay="0"/>
                                          </p:stCondLst>
                                        </p:cTn>
                                        <p:tgtEl>
                                          <p:spTgt spid="19"/>
                                        </p:tgtEl>
                                        <p:attrNameLst>
                                          <p:attrName>style.visibility</p:attrName>
                                        </p:attrNameLst>
                                      </p:cBhvr>
                                      <p:to>
                                        <p:strVal val="visible"/>
                                      </p:to>
                                    </p:set>
                                    <p:anim calcmode="lin" valueType="num">
                                      <p:cBhvr>
                                        <p:cTn id="53" dur="500" fill="hold"/>
                                        <p:tgtEl>
                                          <p:spTgt spid="19"/>
                                        </p:tgtEl>
                                        <p:attrNameLst>
                                          <p:attrName>ppt_w</p:attrName>
                                        </p:attrNameLst>
                                      </p:cBhvr>
                                      <p:tavLst>
                                        <p:tav tm="0">
                                          <p:val>
                                            <p:fltVal val="0"/>
                                          </p:val>
                                        </p:tav>
                                        <p:tav tm="100000">
                                          <p:val>
                                            <p:strVal val="#ppt_w"/>
                                          </p:val>
                                        </p:tav>
                                      </p:tavLst>
                                    </p:anim>
                                    <p:anim calcmode="lin" valueType="num">
                                      <p:cBhvr>
                                        <p:cTn id="54" dur="500" fill="hold"/>
                                        <p:tgtEl>
                                          <p:spTgt spid="19"/>
                                        </p:tgtEl>
                                        <p:attrNameLst>
                                          <p:attrName>ppt_h</p:attrName>
                                        </p:attrNameLst>
                                      </p:cBhvr>
                                      <p:tavLst>
                                        <p:tav tm="0">
                                          <p:val>
                                            <p:fltVal val="0"/>
                                          </p:val>
                                        </p:tav>
                                        <p:tav tm="100000">
                                          <p:val>
                                            <p:strVal val="#ppt_h"/>
                                          </p:val>
                                        </p:tav>
                                      </p:tavLst>
                                    </p:anim>
                                    <p:animEffect transition="in" filter="fade">
                                      <p:cBhvr>
                                        <p:cTn id="55" dur="500"/>
                                        <p:tgtEl>
                                          <p:spTgt spid="19"/>
                                        </p:tgtEl>
                                      </p:cBhvr>
                                    </p:animEffect>
                                  </p:childTnLst>
                                </p:cTn>
                              </p:par>
                            </p:childTnLst>
                          </p:cTn>
                        </p:par>
                      </p:childTnLst>
                    </p:cTn>
                  </p:par>
                  <p:par>
                    <p:cTn id="56" fill="hold">
                      <p:stCondLst>
                        <p:cond delay="indefinite"/>
                      </p:stCondLst>
                      <p:childTnLst>
                        <p:par>
                          <p:cTn id="57" fill="hold">
                            <p:stCondLst>
                              <p:cond delay="0"/>
                            </p:stCondLst>
                            <p:childTnLst>
                              <p:par>
                                <p:cTn id="58" presetID="1" presetClass="exit" presetSubtype="0" fill="hold" nodeType="clickEffect">
                                  <p:stCondLst>
                                    <p:cond delay="0"/>
                                  </p:stCondLst>
                                  <p:childTnLst>
                                    <p:set>
                                      <p:cBhvr>
                                        <p:cTn id="59" dur="1" fill="hold">
                                          <p:stCondLst>
                                            <p:cond delay="0"/>
                                          </p:stCondLst>
                                        </p:cTn>
                                        <p:tgtEl>
                                          <p:spTgt spid="14"/>
                                        </p:tgtEl>
                                        <p:attrNameLst>
                                          <p:attrName>style.visibility</p:attrName>
                                        </p:attrNameLst>
                                      </p:cBhvr>
                                      <p:to>
                                        <p:strVal val="hidden"/>
                                      </p:to>
                                    </p:set>
                                  </p:childTnLst>
                                </p:cTn>
                              </p:par>
                              <p:par>
                                <p:cTn id="60" presetID="1" presetClass="exit" presetSubtype="0" fill="hold" grpId="1" nodeType="withEffect">
                                  <p:stCondLst>
                                    <p:cond delay="0"/>
                                  </p:stCondLst>
                                  <p:childTnLst>
                                    <p:set>
                                      <p:cBhvr>
                                        <p:cTn id="61" dur="1" fill="hold">
                                          <p:stCondLst>
                                            <p:cond delay="0"/>
                                          </p:stCondLst>
                                        </p:cTn>
                                        <p:tgtEl>
                                          <p:spTgt spid="20"/>
                                        </p:tgtEl>
                                        <p:attrNameLst>
                                          <p:attrName>style.visibility</p:attrName>
                                        </p:attrNameLst>
                                      </p:cBhvr>
                                      <p:to>
                                        <p:strVal val="hidden"/>
                                      </p:to>
                                    </p:set>
                                  </p:childTnLst>
                                </p:cTn>
                              </p:par>
                              <p:par>
                                <p:cTn id="62" presetID="1" presetClass="exit" presetSubtype="0" fill="hold" grpId="1" nodeType="withEffect">
                                  <p:stCondLst>
                                    <p:cond delay="0"/>
                                  </p:stCondLst>
                                  <p:childTnLst>
                                    <p:set>
                                      <p:cBhvr>
                                        <p:cTn id="63" dur="1" fill="hold">
                                          <p:stCondLst>
                                            <p:cond delay="0"/>
                                          </p:stCondLst>
                                        </p:cTn>
                                        <p:tgtEl>
                                          <p:spTgt spid="19"/>
                                        </p:tgtEl>
                                        <p:attrNameLst>
                                          <p:attrName>style.visibility</p:attrName>
                                        </p:attrNameLst>
                                      </p:cBhvr>
                                      <p:to>
                                        <p:strVal val="hidden"/>
                                      </p:to>
                                    </p:set>
                                  </p:childTnLst>
                                </p:cTn>
                              </p:par>
                              <p:par>
                                <p:cTn id="64" presetID="53" presetClass="entr" presetSubtype="16" fill="hold" nodeType="withEffect">
                                  <p:stCondLst>
                                    <p:cond delay="0"/>
                                  </p:stCondLst>
                                  <p:childTnLst>
                                    <p:set>
                                      <p:cBhvr>
                                        <p:cTn id="65" dur="1" fill="hold">
                                          <p:stCondLst>
                                            <p:cond delay="0"/>
                                          </p:stCondLst>
                                        </p:cTn>
                                        <p:tgtEl>
                                          <p:spTgt spid="15"/>
                                        </p:tgtEl>
                                        <p:attrNameLst>
                                          <p:attrName>style.visibility</p:attrName>
                                        </p:attrNameLst>
                                      </p:cBhvr>
                                      <p:to>
                                        <p:strVal val="visible"/>
                                      </p:to>
                                    </p:set>
                                    <p:anim calcmode="lin" valueType="num">
                                      <p:cBhvr>
                                        <p:cTn id="66" dur="500" fill="hold"/>
                                        <p:tgtEl>
                                          <p:spTgt spid="15"/>
                                        </p:tgtEl>
                                        <p:attrNameLst>
                                          <p:attrName>ppt_w</p:attrName>
                                        </p:attrNameLst>
                                      </p:cBhvr>
                                      <p:tavLst>
                                        <p:tav tm="0">
                                          <p:val>
                                            <p:fltVal val="0"/>
                                          </p:val>
                                        </p:tav>
                                        <p:tav tm="100000">
                                          <p:val>
                                            <p:strVal val="#ppt_w"/>
                                          </p:val>
                                        </p:tav>
                                      </p:tavLst>
                                    </p:anim>
                                    <p:anim calcmode="lin" valueType="num">
                                      <p:cBhvr>
                                        <p:cTn id="67" dur="500" fill="hold"/>
                                        <p:tgtEl>
                                          <p:spTgt spid="15"/>
                                        </p:tgtEl>
                                        <p:attrNameLst>
                                          <p:attrName>ppt_h</p:attrName>
                                        </p:attrNameLst>
                                      </p:cBhvr>
                                      <p:tavLst>
                                        <p:tav tm="0">
                                          <p:val>
                                            <p:fltVal val="0"/>
                                          </p:val>
                                        </p:tav>
                                        <p:tav tm="100000">
                                          <p:val>
                                            <p:strVal val="#ppt_h"/>
                                          </p:val>
                                        </p:tav>
                                      </p:tavLst>
                                    </p:anim>
                                    <p:animEffect transition="in" filter="fade">
                                      <p:cBhvr>
                                        <p:cTn id="68" dur="500"/>
                                        <p:tgtEl>
                                          <p:spTgt spid="15"/>
                                        </p:tgtEl>
                                      </p:cBhvr>
                                    </p:animEffect>
                                  </p:childTnLst>
                                </p:cTn>
                              </p:par>
                              <p:par>
                                <p:cTn id="69" presetID="53" presetClass="entr" presetSubtype="16" fill="hold" nodeType="withEffect">
                                  <p:stCondLst>
                                    <p:cond delay="0"/>
                                  </p:stCondLst>
                                  <p:childTnLst>
                                    <p:set>
                                      <p:cBhvr>
                                        <p:cTn id="70" dur="1" fill="hold">
                                          <p:stCondLst>
                                            <p:cond delay="0"/>
                                          </p:stCondLst>
                                        </p:cTn>
                                        <p:tgtEl>
                                          <p:spTgt spid="16"/>
                                        </p:tgtEl>
                                        <p:attrNameLst>
                                          <p:attrName>style.visibility</p:attrName>
                                        </p:attrNameLst>
                                      </p:cBhvr>
                                      <p:to>
                                        <p:strVal val="visible"/>
                                      </p:to>
                                    </p:set>
                                    <p:anim calcmode="lin" valueType="num">
                                      <p:cBhvr>
                                        <p:cTn id="71" dur="500" fill="hold"/>
                                        <p:tgtEl>
                                          <p:spTgt spid="16"/>
                                        </p:tgtEl>
                                        <p:attrNameLst>
                                          <p:attrName>ppt_w</p:attrName>
                                        </p:attrNameLst>
                                      </p:cBhvr>
                                      <p:tavLst>
                                        <p:tav tm="0">
                                          <p:val>
                                            <p:fltVal val="0"/>
                                          </p:val>
                                        </p:tav>
                                        <p:tav tm="100000">
                                          <p:val>
                                            <p:strVal val="#ppt_w"/>
                                          </p:val>
                                        </p:tav>
                                      </p:tavLst>
                                    </p:anim>
                                    <p:anim calcmode="lin" valueType="num">
                                      <p:cBhvr>
                                        <p:cTn id="72" dur="500" fill="hold"/>
                                        <p:tgtEl>
                                          <p:spTgt spid="16"/>
                                        </p:tgtEl>
                                        <p:attrNameLst>
                                          <p:attrName>ppt_h</p:attrName>
                                        </p:attrNameLst>
                                      </p:cBhvr>
                                      <p:tavLst>
                                        <p:tav tm="0">
                                          <p:val>
                                            <p:fltVal val="0"/>
                                          </p:val>
                                        </p:tav>
                                        <p:tav tm="100000">
                                          <p:val>
                                            <p:strVal val="#ppt_h"/>
                                          </p:val>
                                        </p:tav>
                                      </p:tavLst>
                                    </p:anim>
                                    <p:animEffect transition="in" filter="fade">
                                      <p:cBhvr>
                                        <p:cTn id="73" dur="500"/>
                                        <p:tgtEl>
                                          <p:spTgt spid="16"/>
                                        </p:tgtEl>
                                      </p:cBhvr>
                                    </p:animEffect>
                                  </p:childTnLst>
                                </p:cTn>
                              </p:par>
                            </p:childTnLst>
                          </p:cTn>
                        </p:par>
                        <p:par>
                          <p:cTn id="74" fill="hold">
                            <p:stCondLst>
                              <p:cond delay="500"/>
                            </p:stCondLst>
                            <p:childTnLst>
                              <p:par>
                                <p:cTn id="75" presetID="53" presetClass="entr" presetSubtype="16" fill="hold" nodeType="afterEffect">
                                  <p:stCondLst>
                                    <p:cond delay="0"/>
                                  </p:stCondLst>
                                  <p:childTnLst>
                                    <p:set>
                                      <p:cBhvr>
                                        <p:cTn id="76" dur="1" fill="hold">
                                          <p:stCondLst>
                                            <p:cond delay="0"/>
                                          </p:stCondLst>
                                        </p:cTn>
                                        <p:tgtEl>
                                          <p:spTgt spid="4"/>
                                        </p:tgtEl>
                                        <p:attrNameLst>
                                          <p:attrName>style.visibility</p:attrName>
                                        </p:attrNameLst>
                                      </p:cBhvr>
                                      <p:to>
                                        <p:strVal val="visible"/>
                                      </p:to>
                                    </p:set>
                                    <p:anim calcmode="lin" valueType="num">
                                      <p:cBhvr>
                                        <p:cTn id="77" dur="500" fill="hold"/>
                                        <p:tgtEl>
                                          <p:spTgt spid="4"/>
                                        </p:tgtEl>
                                        <p:attrNameLst>
                                          <p:attrName>ppt_w</p:attrName>
                                        </p:attrNameLst>
                                      </p:cBhvr>
                                      <p:tavLst>
                                        <p:tav tm="0">
                                          <p:val>
                                            <p:fltVal val="0"/>
                                          </p:val>
                                        </p:tav>
                                        <p:tav tm="100000">
                                          <p:val>
                                            <p:strVal val="#ppt_w"/>
                                          </p:val>
                                        </p:tav>
                                      </p:tavLst>
                                    </p:anim>
                                    <p:anim calcmode="lin" valueType="num">
                                      <p:cBhvr>
                                        <p:cTn id="78" dur="500" fill="hold"/>
                                        <p:tgtEl>
                                          <p:spTgt spid="4"/>
                                        </p:tgtEl>
                                        <p:attrNameLst>
                                          <p:attrName>ppt_h</p:attrName>
                                        </p:attrNameLst>
                                      </p:cBhvr>
                                      <p:tavLst>
                                        <p:tav tm="0">
                                          <p:val>
                                            <p:fltVal val="0"/>
                                          </p:val>
                                        </p:tav>
                                        <p:tav tm="100000">
                                          <p:val>
                                            <p:strVal val="#ppt_h"/>
                                          </p:val>
                                        </p:tav>
                                      </p:tavLst>
                                    </p:anim>
                                    <p:animEffect transition="in" filter="fade">
                                      <p:cBhvr>
                                        <p:cTn id="7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8" grpId="1"/>
      <p:bldP spid="17" grpId="0"/>
      <p:bldP spid="17" grpId="1"/>
      <p:bldP spid="12" grpId="0"/>
      <p:bldP spid="12" grpId="1"/>
      <p:bldP spid="20" grpId="0"/>
      <p:bldP spid="20" grpId="1"/>
      <p:bldP spid="19" grpId="0"/>
      <p:bldP spid="19" grpId="1"/>
    </p:bld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p>
            <a:pPr>
              <a:defRPr/>
            </a:pPr>
            <a:r>
              <a:rPr lang="en-US" altLang="zh-CN" dirty="0" smtClean="0"/>
              <a:t>26</a:t>
            </a:r>
            <a:endParaRPr lang="zh-CN" altLang="en-US" dirty="0"/>
          </a:p>
        </p:txBody>
      </p:sp>
      <p:sp>
        <p:nvSpPr>
          <p:cNvPr id="2" name="TextBox 12"/>
          <p:cNvSpPr>
            <a:spLocks noChangeArrowheads="1"/>
          </p:cNvSpPr>
          <p:nvPr/>
        </p:nvSpPr>
        <p:spPr bwMode="auto">
          <a:xfrm>
            <a:off x="581717" y="218252"/>
            <a:ext cx="935865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lvl="0"/>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3.Mn</a:t>
            </a:r>
            <a:r>
              <a:rPr lang="en-US" altLang="zh-CN" sz="2400" b="1" baseline="-25000" dirty="0">
                <a:latin typeface="Times New Roman" panose="02020603050405020304" pitchFamily="18" charset="0"/>
                <a:ea typeface="微软雅黑" panose="020B0503020204020204" pitchFamily="34" charset="-122"/>
                <a:cs typeface="Times New Roman" panose="02020603050405020304" pitchFamily="18" charset="0"/>
              </a:rPr>
              <a:t>x</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Zn</a:t>
            </a:r>
            <a:r>
              <a:rPr lang="en-US" altLang="zh-CN" sz="2400" b="1" baseline="-25000" dirty="0">
                <a:latin typeface="Times New Roman" panose="02020603050405020304" pitchFamily="18" charset="0"/>
                <a:ea typeface="微软雅黑" panose="020B0503020204020204" pitchFamily="34" charset="-122"/>
                <a:cs typeface="Times New Roman" panose="02020603050405020304" pitchFamily="18" charset="0"/>
              </a:rPr>
              <a:t>1-x</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Fe</a:t>
            </a:r>
            <a:r>
              <a:rPr lang="en-US" altLang="zh-CN" sz="2400" b="1" baseline="-25000" dirty="0">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O</a:t>
            </a:r>
            <a:r>
              <a:rPr lang="en-US" altLang="zh-CN" sz="2400" b="1" baseline="-25000" dirty="0">
                <a:latin typeface="Times New Roman" panose="02020603050405020304" pitchFamily="18" charset="0"/>
                <a:ea typeface="微软雅黑" panose="020B0503020204020204" pitchFamily="34" charset="-122"/>
                <a:cs typeface="Times New Roman" panose="02020603050405020304" pitchFamily="18" charset="0"/>
              </a:rPr>
              <a:t>4</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/β-MnO</a:t>
            </a:r>
            <a:r>
              <a:rPr lang="en-US" altLang="zh-CN" sz="2400" b="1" baseline="-25000" dirty="0">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/β-Bi</a:t>
            </a:r>
            <a:r>
              <a:rPr lang="en-US" altLang="zh-CN" sz="2400" b="1" baseline="-25000" dirty="0">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O</a:t>
            </a:r>
            <a:r>
              <a:rPr lang="en-US" altLang="zh-CN" sz="2400" b="1" baseline="-25000" dirty="0">
                <a:latin typeface="Times New Roman" panose="02020603050405020304" pitchFamily="18" charset="0"/>
                <a:ea typeface="微软雅黑" panose="020B0503020204020204" pitchFamily="34" charset="-122"/>
                <a:cs typeface="Times New Roman" panose="02020603050405020304" pitchFamily="18" charset="0"/>
              </a:rPr>
              <a:t>3</a:t>
            </a:r>
            <a:r>
              <a:rPr lang="zh-CN" altLang="zh-CN" sz="2400" b="1" dirty="0">
                <a:latin typeface="微软雅黑" panose="020B0503020204020204" pitchFamily="34" charset="-122"/>
                <a:ea typeface="微软雅黑" panose="020B0503020204020204" pitchFamily="34" charset="-122"/>
              </a:rPr>
              <a:t>复合磁性光催化剂制备及特性表征</a:t>
            </a:r>
          </a:p>
        </p:txBody>
      </p:sp>
      <p:sp>
        <p:nvSpPr>
          <p:cNvPr id="3" name="TextBox 13"/>
          <p:cNvSpPr>
            <a:spLocks noChangeArrowheads="1"/>
          </p:cNvSpPr>
          <p:nvPr/>
        </p:nvSpPr>
        <p:spPr bwMode="auto">
          <a:xfrm>
            <a:off x="9689910" y="295399"/>
            <a:ext cx="197171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r">
              <a:spcBef>
                <a:spcPct val="0"/>
              </a:spcBef>
              <a:buNone/>
            </a:pPr>
            <a:r>
              <a:rPr lang="en-US" altLang="zh-CN" sz="2000" b="1" dirty="0" smtClean="0">
                <a:latin typeface="微软雅黑" panose="020B0503020204020204" pitchFamily="34" charset="-122"/>
                <a:ea typeface="微软雅黑" panose="020B0503020204020204" pitchFamily="34" charset="-122"/>
                <a:sym typeface="微软雅黑" panose="020B0503020204020204" pitchFamily="34" charset="-122"/>
              </a:rPr>
              <a:t>3.3 </a:t>
            </a:r>
            <a:r>
              <a:rPr lang="zh-CN" altLang="en-US" sz="2000" b="1" dirty="0" smtClean="0">
                <a:latin typeface="微软雅黑" panose="020B0503020204020204" pitchFamily="34" charset="-122"/>
                <a:ea typeface="微软雅黑" panose="020B0503020204020204" pitchFamily="34" charset="-122"/>
                <a:sym typeface="微软雅黑" panose="020B0503020204020204" pitchFamily="34" charset="-122"/>
              </a:rPr>
              <a:t>表征</a:t>
            </a:r>
            <a:endParaRPr lang="zh-CN" altLang="en-US" sz="2000" dirty="0">
              <a:latin typeface="微软雅黑" panose="020B0503020204020204" pitchFamily="34" charset="-122"/>
              <a:ea typeface="微软雅黑" panose="020B0503020204020204" pitchFamily="34" charset="-122"/>
            </a:endParaRPr>
          </a:p>
        </p:txBody>
      </p:sp>
      <p:sp>
        <p:nvSpPr>
          <p:cNvPr id="5" name="Line 31"/>
          <p:cNvSpPr>
            <a:spLocks noChangeShapeType="1"/>
          </p:cNvSpPr>
          <p:nvPr userDrawn="1"/>
        </p:nvSpPr>
        <p:spPr bwMode="auto">
          <a:xfrm flipH="1" flipV="1">
            <a:off x="685801" y="7925879"/>
            <a:ext cx="10943999"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 name="Rectangle 43"/>
          <p:cNvSpPr>
            <a:spLocks noChangeArrowheads="1"/>
          </p:cNvSpPr>
          <p:nvPr/>
        </p:nvSpPr>
        <p:spPr bwMode="auto">
          <a:xfrm>
            <a:off x="152401" y="-322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矩形 7"/>
          <p:cNvSpPr/>
          <p:nvPr/>
        </p:nvSpPr>
        <p:spPr>
          <a:xfrm>
            <a:off x="337132" y="1098721"/>
            <a:ext cx="6401885" cy="461665"/>
          </a:xfrm>
          <a:prstGeom prst="rect">
            <a:avLst/>
          </a:prstGeom>
        </p:spPr>
        <p:txBody>
          <a:bodyPr wrap="square">
            <a:spAutoFit/>
          </a:bodyPr>
          <a:lstStyle/>
          <a:p>
            <a:r>
              <a:rPr lang="zh-CN" altLang="en-US" sz="2400" dirty="0" smtClean="0">
                <a:latin typeface="Times New Roman" panose="02020603050405020304" pitchFamily="18" charset="0"/>
                <a:cs typeface="Times New Roman" panose="02020603050405020304" pitchFamily="18" charset="0"/>
              </a:rPr>
              <a:t>（</a:t>
            </a:r>
            <a:r>
              <a:rPr lang="en-US" altLang="zh-CN" sz="2400" dirty="0" smtClean="0">
                <a:latin typeface="Times New Roman" panose="02020603050405020304" pitchFamily="18" charset="0"/>
                <a:cs typeface="Times New Roman" panose="02020603050405020304" pitchFamily="18" charset="0"/>
              </a:rPr>
              <a:t>4</a:t>
            </a:r>
            <a:r>
              <a:rPr lang="zh-CN" altLang="en-US" sz="2400" dirty="0" smtClean="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UV-vis DRS</a:t>
            </a:r>
            <a:r>
              <a:rPr lang="zh-CN" altLang="zh-CN" sz="2400" dirty="0">
                <a:latin typeface="Times New Roman" panose="02020603050405020304" pitchFamily="18" charset="0"/>
                <a:cs typeface="Times New Roman" panose="02020603050405020304" pitchFamily="18" charset="0"/>
              </a:rPr>
              <a:t>图</a:t>
            </a:r>
            <a:r>
              <a:rPr lang="zh-CN" altLang="zh-CN" sz="2400" dirty="0" smtClean="0">
                <a:latin typeface="Times New Roman" panose="02020603050405020304" pitchFamily="18" charset="0"/>
                <a:cs typeface="Times New Roman" panose="02020603050405020304" pitchFamily="18" charset="0"/>
              </a:rPr>
              <a:t>谱分析</a:t>
            </a:r>
            <a:endParaRPr lang="en-US" altLang="zh-CN" sz="2400" kern="100" dirty="0" smtClean="0">
              <a:latin typeface="Times New Roman" panose="02020603050405020304" pitchFamily="18" charset="0"/>
              <a:cs typeface="Times New Roman" panose="02020603050405020304" pitchFamily="18" charset="0"/>
            </a:endParaRPr>
          </a:p>
        </p:txBody>
      </p:sp>
      <p:sp>
        <p:nvSpPr>
          <p:cNvPr id="11" name="Line 34"/>
          <p:cNvSpPr>
            <a:spLocks noChangeShapeType="1"/>
          </p:cNvSpPr>
          <p:nvPr/>
        </p:nvSpPr>
        <p:spPr bwMode="auto">
          <a:xfrm flipV="1">
            <a:off x="10063159" y="749508"/>
            <a:ext cx="156914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 name="Line 31"/>
          <p:cNvSpPr>
            <a:spLocks noChangeShapeType="1"/>
          </p:cNvSpPr>
          <p:nvPr/>
        </p:nvSpPr>
        <p:spPr bwMode="auto">
          <a:xfrm flipH="1" flipV="1">
            <a:off x="685801" y="857519"/>
            <a:ext cx="10943999"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18" name="表格 17"/>
          <p:cNvGraphicFramePr>
            <a:graphicFrameLocks noGrp="1"/>
          </p:cNvGraphicFramePr>
          <p:nvPr>
            <p:extLst>
              <p:ext uri="{D42A27DB-BD31-4B8C-83A1-F6EECF244321}">
                <p14:modId xmlns:p14="http://schemas.microsoft.com/office/powerpoint/2010/main" val="1565809082"/>
              </p:ext>
            </p:extLst>
          </p:nvPr>
        </p:nvGraphicFramePr>
        <p:xfrm>
          <a:off x="3247783" y="4728867"/>
          <a:ext cx="5820033" cy="1859803"/>
        </p:xfrm>
        <a:graphic>
          <a:graphicData uri="http://schemas.openxmlformats.org/drawingml/2006/table">
            <a:tbl>
              <a:tblPr firstRow="1" bandRow="1">
                <a:tableStyleId>{5C22544A-7EE6-4342-B048-85BDC9FD1C3A}</a:tableStyleId>
              </a:tblPr>
              <a:tblGrid>
                <a:gridCol w="1272746"/>
                <a:gridCol w="951470"/>
                <a:gridCol w="1272746"/>
                <a:gridCol w="2323071"/>
              </a:tblGrid>
              <a:tr h="543697">
                <a:tc>
                  <a:txBody>
                    <a:bodyPr/>
                    <a:lstStyle/>
                    <a:p>
                      <a:pPr algn="ctr"/>
                      <a:endParaRPr lang="zh-CN" altLang="en-US" sz="2000" b="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b="0" kern="1200" dirty="0" smtClean="0">
                          <a:solidFill>
                            <a:schemeClr val="tx1"/>
                          </a:solidFill>
                          <a:effectLst/>
                          <a:latin typeface="Times New Roman" panose="02020603050405020304" pitchFamily="18" charset="0"/>
                          <a:ea typeface="+mn-ea"/>
                          <a:cs typeface="Times New Roman" panose="02020603050405020304" pitchFamily="18" charset="0"/>
                        </a:rPr>
                        <a:t>B</a:t>
                      </a:r>
                      <a:endParaRPr lang="en-US" altLang="zh-CN" sz="2000" b="0" kern="1200" baseline="-25000" dirty="0" smtClean="0">
                        <a:solidFill>
                          <a:schemeClr val="tx1"/>
                        </a:solidFill>
                        <a:effectLst/>
                        <a:latin typeface="Times New Roman" panose="02020603050405020304" pitchFamily="18" charset="0"/>
                        <a:ea typeface="+mn-ea"/>
                        <a:cs typeface="Times New Roman" panose="02020603050405020304" pitchFamily="18" charset="0"/>
                      </a:endParaRPr>
                    </a:p>
                  </a:txBody>
                  <a:tcPr/>
                </a:tc>
                <a:tc>
                  <a:txBody>
                    <a:bodyPr/>
                    <a:lstStyle/>
                    <a:p>
                      <a:pPr algn="ctr"/>
                      <a:r>
                        <a:rPr lang="en-US" altLang="zh-CN" sz="2000" b="0" kern="1200" dirty="0" smtClean="0">
                          <a:solidFill>
                            <a:schemeClr val="tx1"/>
                          </a:solidFill>
                          <a:effectLst/>
                          <a:latin typeface="Times New Roman" panose="02020603050405020304" pitchFamily="18" charset="0"/>
                          <a:ea typeface="+mn-ea"/>
                          <a:cs typeface="Times New Roman" panose="02020603050405020304" pitchFamily="18" charset="0"/>
                        </a:rPr>
                        <a:t>M-Z/B</a:t>
                      </a:r>
                      <a:endParaRPr lang="zh-CN" altLang="en-US" sz="2000" b="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CN" sz="2000" b="0" kern="1200" dirty="0" smtClean="0">
                          <a:solidFill>
                            <a:schemeClr val="tx1"/>
                          </a:solidFill>
                          <a:effectLst/>
                          <a:latin typeface="Times New Roman" panose="02020603050405020304" pitchFamily="18" charset="0"/>
                          <a:ea typeface="+mn-ea"/>
                          <a:cs typeface="Times New Roman" panose="02020603050405020304" pitchFamily="18" charset="0"/>
                        </a:rPr>
                        <a:t>M-Z/M/B(10:100)</a:t>
                      </a:r>
                      <a:endParaRPr lang="zh-CN" altLang="en-US" sz="2000" b="0" dirty="0">
                        <a:solidFill>
                          <a:schemeClr val="tx1"/>
                        </a:solidFill>
                        <a:latin typeface="Times New Roman" panose="02020603050405020304" pitchFamily="18" charset="0"/>
                        <a:cs typeface="Times New Roman" panose="02020603050405020304" pitchFamily="18" charset="0"/>
                      </a:endParaRPr>
                    </a:p>
                  </a:txBody>
                  <a:tcPr/>
                </a:tc>
              </a:tr>
              <a:tr h="564181">
                <a:tc>
                  <a:txBody>
                    <a:bodyPr/>
                    <a:lstStyle/>
                    <a:p>
                      <a:pPr algn="ctr"/>
                      <a:r>
                        <a:rPr lang="en-US" altLang="zh-CN" sz="2000" b="0" kern="1200" dirty="0" err="1" smtClean="0">
                          <a:solidFill>
                            <a:schemeClr val="dk1"/>
                          </a:solidFill>
                          <a:effectLst/>
                          <a:latin typeface="Times New Roman" panose="02020603050405020304" pitchFamily="18" charset="0"/>
                          <a:ea typeface="+mn-ea"/>
                          <a:cs typeface="Times New Roman" panose="02020603050405020304" pitchFamily="18" charset="0"/>
                        </a:rPr>
                        <a:t>E</a:t>
                      </a:r>
                      <a:r>
                        <a:rPr lang="en-US" altLang="zh-CN" sz="2000" b="0" kern="1200" baseline="-25000" dirty="0" err="1" smtClean="0">
                          <a:solidFill>
                            <a:schemeClr val="dk1"/>
                          </a:solidFill>
                          <a:effectLst/>
                          <a:latin typeface="Times New Roman" panose="02020603050405020304" pitchFamily="18" charset="0"/>
                          <a:ea typeface="+mn-ea"/>
                          <a:cs typeface="Times New Roman" panose="02020603050405020304" pitchFamily="18" charset="0"/>
                        </a:rPr>
                        <a:t>g</a:t>
                      </a:r>
                      <a:r>
                        <a:rPr lang="en-US" altLang="zh-CN" sz="2000" b="0" dirty="0" smtClean="0">
                          <a:latin typeface="Times New Roman" panose="02020603050405020304" pitchFamily="18" charset="0"/>
                          <a:cs typeface="Times New Roman" panose="02020603050405020304" pitchFamily="18" charset="0"/>
                        </a:rPr>
                        <a:t>(eV)</a:t>
                      </a:r>
                      <a:endParaRPr lang="zh-CN" altLang="en-US" sz="2000" b="0" dirty="0">
                        <a:latin typeface="Times New Roman" panose="02020603050405020304" pitchFamily="18" charset="0"/>
                        <a:cs typeface="Times New Roman" panose="02020603050405020304" pitchFamily="18" charset="0"/>
                      </a:endParaRPr>
                    </a:p>
                  </a:txBody>
                  <a:tcPr/>
                </a:tc>
                <a:tc>
                  <a:txBody>
                    <a:bodyPr/>
                    <a:lstStyle/>
                    <a:p>
                      <a:pPr algn="ctr"/>
                      <a:r>
                        <a:rPr lang="en-US" altLang="zh-CN" sz="2000" b="0" kern="1200" dirty="0" smtClean="0">
                          <a:solidFill>
                            <a:schemeClr val="dk1"/>
                          </a:solidFill>
                          <a:effectLst/>
                          <a:latin typeface="Times New Roman" panose="02020603050405020304" pitchFamily="18" charset="0"/>
                          <a:ea typeface="+mn-ea"/>
                          <a:cs typeface="Times New Roman" panose="02020603050405020304" pitchFamily="18" charset="0"/>
                        </a:rPr>
                        <a:t>2.48</a:t>
                      </a:r>
                      <a:endParaRPr lang="zh-CN" altLang="en-US" sz="2000" b="0" dirty="0">
                        <a:latin typeface="Times New Roman" panose="02020603050405020304" pitchFamily="18" charset="0"/>
                        <a:cs typeface="Times New Roman" panose="02020603050405020304" pitchFamily="18" charset="0"/>
                      </a:endParaRPr>
                    </a:p>
                  </a:txBody>
                  <a:tcPr/>
                </a:tc>
                <a:tc>
                  <a:txBody>
                    <a:bodyPr/>
                    <a:lstStyle/>
                    <a:p>
                      <a:pPr algn="ctr"/>
                      <a:r>
                        <a:rPr lang="en-US" altLang="zh-CN" sz="2000" b="0" kern="1200" dirty="0" smtClean="0">
                          <a:solidFill>
                            <a:schemeClr val="dk1"/>
                          </a:solidFill>
                          <a:effectLst/>
                          <a:latin typeface="Times New Roman" panose="02020603050405020304" pitchFamily="18" charset="0"/>
                          <a:ea typeface="+mn-ea"/>
                          <a:cs typeface="Times New Roman" panose="02020603050405020304" pitchFamily="18" charset="0"/>
                        </a:rPr>
                        <a:t>2.43</a:t>
                      </a:r>
                      <a:endParaRPr lang="zh-CN" altLang="en-US" sz="2000" b="0" dirty="0">
                        <a:latin typeface="Times New Roman" panose="02020603050405020304" pitchFamily="18" charset="0"/>
                        <a:cs typeface="Times New Roman" panose="02020603050405020304" pitchFamily="18" charset="0"/>
                      </a:endParaRPr>
                    </a:p>
                  </a:txBody>
                  <a:tcPr/>
                </a:tc>
                <a:tc>
                  <a:txBody>
                    <a:bodyPr/>
                    <a:lstStyle/>
                    <a:p>
                      <a:pPr algn="ctr"/>
                      <a:r>
                        <a:rPr lang="en-US" altLang="zh-CN" sz="2000" b="0" kern="1200" dirty="0" smtClean="0">
                          <a:solidFill>
                            <a:schemeClr val="dk1"/>
                          </a:solidFill>
                          <a:effectLst/>
                          <a:latin typeface="Times New Roman" panose="02020603050405020304" pitchFamily="18" charset="0"/>
                          <a:ea typeface="+mn-ea"/>
                          <a:cs typeface="Times New Roman" panose="02020603050405020304" pitchFamily="18" charset="0"/>
                        </a:rPr>
                        <a:t>2.34</a:t>
                      </a:r>
                      <a:endParaRPr lang="zh-CN" altLang="en-US" sz="2000" b="0" dirty="0">
                        <a:latin typeface="Times New Roman" panose="02020603050405020304" pitchFamily="18" charset="0"/>
                        <a:cs typeface="Times New Roman" panose="02020603050405020304" pitchFamily="18" charset="0"/>
                      </a:endParaRPr>
                    </a:p>
                  </a:txBody>
                  <a:tcPr/>
                </a:tc>
              </a:tr>
              <a:tr h="75192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b="0" kern="1200" dirty="0" err="1" smtClean="0">
                          <a:solidFill>
                            <a:schemeClr val="dk1"/>
                          </a:solidFill>
                          <a:effectLst/>
                          <a:latin typeface="Times New Roman" panose="02020603050405020304" pitchFamily="18" charset="0"/>
                          <a:ea typeface="+mn-ea"/>
                          <a:cs typeface="Times New Roman" panose="02020603050405020304" pitchFamily="18" charset="0"/>
                        </a:rPr>
                        <a:t>λ</a:t>
                      </a:r>
                      <a:r>
                        <a:rPr lang="en-US" altLang="zh-CN" sz="2000" b="0" kern="1200" baseline="-25000" dirty="0" err="1" smtClean="0">
                          <a:solidFill>
                            <a:schemeClr val="dk1"/>
                          </a:solidFill>
                          <a:effectLst/>
                          <a:latin typeface="Times New Roman" panose="02020603050405020304" pitchFamily="18" charset="0"/>
                          <a:ea typeface="+mn-ea"/>
                          <a:cs typeface="Times New Roman" panose="02020603050405020304" pitchFamily="18" charset="0"/>
                        </a:rPr>
                        <a:t>max</a:t>
                      </a:r>
                      <a:r>
                        <a:rPr lang="en-US" altLang="zh-CN" sz="2000" b="0" dirty="0" smtClean="0">
                          <a:latin typeface="Times New Roman" panose="02020603050405020304" pitchFamily="18" charset="0"/>
                          <a:cs typeface="Times New Roman" panose="02020603050405020304" pitchFamily="18" charset="0"/>
                        </a:rPr>
                        <a:t> (nm)</a:t>
                      </a:r>
                    </a:p>
                  </a:txBody>
                  <a:tcPr/>
                </a:tc>
                <a:tc>
                  <a:txBody>
                    <a:bodyPr/>
                    <a:lstStyle/>
                    <a:p>
                      <a:pPr algn="ctr"/>
                      <a:r>
                        <a:rPr lang="en-US" altLang="zh-CN" sz="2000" b="0" kern="1200" dirty="0" smtClean="0">
                          <a:solidFill>
                            <a:schemeClr val="dk1"/>
                          </a:solidFill>
                          <a:effectLst/>
                          <a:latin typeface="Times New Roman" panose="02020603050405020304" pitchFamily="18" charset="0"/>
                          <a:ea typeface="+mn-ea"/>
                          <a:cs typeface="Times New Roman" panose="02020603050405020304" pitchFamily="18" charset="0"/>
                        </a:rPr>
                        <a:t>500</a:t>
                      </a:r>
                      <a:endParaRPr lang="zh-CN" altLang="en-US" sz="2000" b="0" dirty="0">
                        <a:latin typeface="Times New Roman" panose="02020603050405020304" pitchFamily="18" charset="0"/>
                        <a:cs typeface="Times New Roman" panose="02020603050405020304" pitchFamily="18" charset="0"/>
                      </a:endParaRPr>
                    </a:p>
                  </a:txBody>
                  <a:tcPr/>
                </a:tc>
                <a:tc>
                  <a:txBody>
                    <a:bodyPr/>
                    <a:lstStyle/>
                    <a:p>
                      <a:pPr algn="ctr"/>
                      <a:r>
                        <a:rPr lang="en-US" altLang="zh-CN" sz="2000" b="0" kern="1200" dirty="0" smtClean="0">
                          <a:solidFill>
                            <a:schemeClr val="dk1"/>
                          </a:solidFill>
                          <a:effectLst/>
                          <a:latin typeface="Times New Roman" panose="02020603050405020304" pitchFamily="18" charset="0"/>
                          <a:ea typeface="+mn-ea"/>
                          <a:cs typeface="Times New Roman" panose="02020603050405020304" pitchFamily="18" charset="0"/>
                        </a:rPr>
                        <a:t>510</a:t>
                      </a:r>
                      <a:endParaRPr lang="zh-CN" altLang="en-US" sz="2000" b="0" dirty="0">
                        <a:latin typeface="Times New Roman" panose="02020603050405020304" pitchFamily="18" charset="0"/>
                        <a:cs typeface="Times New Roman" panose="02020603050405020304" pitchFamily="18" charset="0"/>
                      </a:endParaRPr>
                    </a:p>
                  </a:txBody>
                  <a:tcPr/>
                </a:tc>
                <a:tc>
                  <a:txBody>
                    <a:bodyPr/>
                    <a:lstStyle/>
                    <a:p>
                      <a:pPr algn="ctr"/>
                      <a:r>
                        <a:rPr lang="en-US" altLang="zh-CN" sz="2000" b="0" kern="1200" dirty="0" smtClean="0">
                          <a:solidFill>
                            <a:schemeClr val="dk1"/>
                          </a:solidFill>
                          <a:effectLst/>
                          <a:latin typeface="Times New Roman" panose="02020603050405020304" pitchFamily="18" charset="0"/>
                          <a:ea typeface="+mn-ea"/>
                          <a:cs typeface="Times New Roman" panose="02020603050405020304" pitchFamily="18" charset="0"/>
                        </a:rPr>
                        <a:t>530</a:t>
                      </a:r>
                      <a:endParaRPr lang="zh-CN" altLang="en-US" sz="2000" b="0" dirty="0">
                        <a:latin typeface="Times New Roman" panose="02020603050405020304" pitchFamily="18" charset="0"/>
                        <a:cs typeface="Times New Roman" panose="02020603050405020304" pitchFamily="18" charset="0"/>
                      </a:endParaRPr>
                    </a:p>
                  </a:txBody>
                  <a:tcPr/>
                </a:tc>
              </a:tr>
            </a:tbl>
          </a:graphicData>
        </a:graphic>
      </p:graphicFrame>
      <p:graphicFrame>
        <p:nvGraphicFramePr>
          <p:cNvPr id="14" name="对象 13"/>
          <p:cNvGraphicFramePr>
            <a:graphicFrameLocks noChangeAspect="1"/>
          </p:cNvGraphicFramePr>
          <p:nvPr>
            <p:extLst>
              <p:ext uri="{D42A27DB-BD31-4B8C-83A1-F6EECF244321}">
                <p14:modId xmlns:p14="http://schemas.microsoft.com/office/powerpoint/2010/main" val="276870170"/>
              </p:ext>
            </p:extLst>
          </p:nvPr>
        </p:nvGraphicFramePr>
        <p:xfrm>
          <a:off x="36440" y="1580640"/>
          <a:ext cx="4213587" cy="3139986"/>
        </p:xfrm>
        <a:graphic>
          <a:graphicData uri="http://schemas.openxmlformats.org/presentationml/2006/ole">
            <mc:AlternateContent xmlns:mc="http://schemas.openxmlformats.org/markup-compatibility/2006">
              <mc:Choice xmlns:v="urn:schemas-microsoft-com:vml" Requires="v">
                <p:oleObj spid="_x0000_s78047" name="Graph" r:id="rId4" imgW="4276954" imgH="3023616" progId="Origin50.Graph">
                  <p:embed/>
                </p:oleObj>
              </mc:Choice>
              <mc:Fallback>
                <p:oleObj name="Graph" r:id="rId4" imgW="4276954" imgH="3023616" progId="Origin50.Graph">
                  <p:embed/>
                  <p:pic>
                    <p:nvPicPr>
                      <p:cNvPr id="0" name="Object 139"/>
                      <p:cNvPicPr>
                        <a:picLocks noChangeAspect="1" noChangeArrowheads="1"/>
                      </p:cNvPicPr>
                      <p:nvPr/>
                    </p:nvPicPr>
                    <p:blipFill>
                      <a:blip r:embed="rId5">
                        <a:extLst>
                          <a:ext uri="{28A0092B-C50C-407E-A947-70E740481C1C}">
                            <a14:useLocalDpi xmlns:a14="http://schemas.microsoft.com/office/drawing/2010/main" val="0"/>
                          </a:ext>
                        </a:extLst>
                      </a:blip>
                      <a:srcRect l="7864" t="9911" r="10522" b="5597"/>
                      <a:stretch>
                        <a:fillRect/>
                      </a:stretch>
                    </p:blipFill>
                    <p:spPr bwMode="auto">
                      <a:xfrm>
                        <a:off x="36440" y="1580640"/>
                        <a:ext cx="4213587" cy="3139986"/>
                      </a:xfrm>
                      <a:prstGeom prst="rect">
                        <a:avLst/>
                      </a:prstGeom>
                      <a:noFill/>
                    </p:spPr>
                  </p:pic>
                </p:oleObj>
              </mc:Fallback>
            </mc:AlternateContent>
          </a:graphicData>
        </a:graphic>
      </p:graphicFrame>
      <p:graphicFrame>
        <p:nvGraphicFramePr>
          <p:cNvPr id="17" name="对象 16"/>
          <p:cNvGraphicFramePr>
            <a:graphicFrameLocks noChangeAspect="1"/>
          </p:cNvGraphicFramePr>
          <p:nvPr>
            <p:extLst>
              <p:ext uri="{D42A27DB-BD31-4B8C-83A1-F6EECF244321}">
                <p14:modId xmlns:p14="http://schemas.microsoft.com/office/powerpoint/2010/main" val="3800762592"/>
              </p:ext>
            </p:extLst>
          </p:nvPr>
        </p:nvGraphicFramePr>
        <p:xfrm>
          <a:off x="4069046" y="1619174"/>
          <a:ext cx="4002277" cy="3101451"/>
        </p:xfrm>
        <a:graphic>
          <a:graphicData uri="http://schemas.openxmlformats.org/presentationml/2006/ole">
            <mc:AlternateContent xmlns:mc="http://schemas.openxmlformats.org/markup-compatibility/2006">
              <mc:Choice xmlns:v="urn:schemas-microsoft-com:vml" Requires="v">
                <p:oleObj spid="_x0000_s78048" name="Graph" r:id="rId6" imgW="4276954" imgH="3023616" progId="Origin50.Graph">
                  <p:embed/>
                </p:oleObj>
              </mc:Choice>
              <mc:Fallback>
                <p:oleObj name="Graph" r:id="rId6" imgW="4276954" imgH="3023616" progId="Origin50.Graph">
                  <p:embed/>
                  <p:pic>
                    <p:nvPicPr>
                      <p:cNvPr id="0" name="Object 141"/>
                      <p:cNvPicPr>
                        <a:picLocks noChangeAspect="1" noChangeArrowheads="1"/>
                      </p:cNvPicPr>
                      <p:nvPr/>
                    </p:nvPicPr>
                    <p:blipFill>
                      <a:blip r:embed="rId7">
                        <a:extLst>
                          <a:ext uri="{28A0092B-C50C-407E-A947-70E740481C1C}">
                            <a14:useLocalDpi xmlns:a14="http://schemas.microsoft.com/office/drawing/2010/main" val="0"/>
                          </a:ext>
                        </a:extLst>
                      </a:blip>
                      <a:srcRect l="8249" t="10002" r="11533" b="5954"/>
                      <a:stretch>
                        <a:fillRect/>
                      </a:stretch>
                    </p:blipFill>
                    <p:spPr bwMode="auto">
                      <a:xfrm>
                        <a:off x="4069046" y="1619174"/>
                        <a:ext cx="4002277" cy="3101451"/>
                      </a:xfrm>
                      <a:prstGeom prst="rect">
                        <a:avLst/>
                      </a:prstGeom>
                      <a:noFill/>
                    </p:spPr>
                  </p:pic>
                </p:oleObj>
              </mc:Fallback>
            </mc:AlternateContent>
          </a:graphicData>
        </a:graphic>
      </p:graphicFrame>
      <p:graphicFrame>
        <p:nvGraphicFramePr>
          <p:cNvPr id="21" name="对象 20"/>
          <p:cNvGraphicFramePr>
            <a:graphicFrameLocks noChangeAspect="1"/>
          </p:cNvGraphicFramePr>
          <p:nvPr>
            <p:extLst>
              <p:ext uri="{D42A27DB-BD31-4B8C-83A1-F6EECF244321}">
                <p14:modId xmlns:p14="http://schemas.microsoft.com/office/powerpoint/2010/main" val="1713628600"/>
              </p:ext>
            </p:extLst>
          </p:nvPr>
        </p:nvGraphicFramePr>
        <p:xfrm>
          <a:off x="7997782" y="1619175"/>
          <a:ext cx="4059132" cy="3091185"/>
        </p:xfrm>
        <a:graphic>
          <a:graphicData uri="http://schemas.openxmlformats.org/presentationml/2006/ole">
            <mc:AlternateContent xmlns:mc="http://schemas.openxmlformats.org/markup-compatibility/2006">
              <mc:Choice xmlns:v="urn:schemas-microsoft-com:vml" Requires="v">
                <p:oleObj spid="_x0000_s78049" name="Graph" r:id="rId8" imgW="4276954" imgH="3023616" progId="Origin50.Graph">
                  <p:embed/>
                </p:oleObj>
              </mc:Choice>
              <mc:Fallback>
                <p:oleObj name="Graph" r:id="rId8" imgW="4276954" imgH="3023616" progId="Origin50.Graph">
                  <p:embed/>
                  <p:pic>
                    <p:nvPicPr>
                      <p:cNvPr id="0" name="Object 143"/>
                      <p:cNvPicPr>
                        <a:picLocks noChangeAspect="1" noChangeArrowheads="1"/>
                      </p:cNvPicPr>
                      <p:nvPr/>
                    </p:nvPicPr>
                    <p:blipFill>
                      <a:blip r:embed="rId9">
                        <a:extLst>
                          <a:ext uri="{28A0092B-C50C-407E-A947-70E740481C1C}">
                            <a14:useLocalDpi xmlns:a14="http://schemas.microsoft.com/office/drawing/2010/main" val="0"/>
                          </a:ext>
                        </a:extLst>
                      </a:blip>
                      <a:srcRect l="9200" t="9454" r="11870" b="6302"/>
                      <a:stretch>
                        <a:fillRect/>
                      </a:stretch>
                    </p:blipFill>
                    <p:spPr bwMode="auto">
                      <a:xfrm>
                        <a:off x="7997782" y="1619175"/>
                        <a:ext cx="4059132" cy="3091185"/>
                      </a:xfrm>
                      <a:prstGeom prst="rect">
                        <a:avLst/>
                      </a:prstGeom>
                      <a:noFill/>
                    </p:spPr>
                  </p:pic>
                </p:oleObj>
              </mc:Fallback>
            </mc:AlternateContent>
          </a:graphicData>
        </a:graphic>
      </p:graphicFrame>
    </p:spTree>
    <p:extLst>
      <p:ext uri="{BB962C8B-B14F-4D97-AF65-F5344CB8AC3E}">
        <p14:creationId xmlns:p14="http://schemas.microsoft.com/office/powerpoint/2010/main" val="16045379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p:cTn id="7" dur="500" fill="hold"/>
                                        <p:tgtEl>
                                          <p:spTgt spid="8">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8">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8">
                                            <p:txEl>
                                              <p:pRg st="0" end="0"/>
                                            </p:txEl>
                                          </p:spTgt>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p:cTn id="13" dur="500" fill="hold"/>
                                        <p:tgtEl>
                                          <p:spTgt spid="14"/>
                                        </p:tgtEl>
                                        <p:attrNameLst>
                                          <p:attrName>ppt_w</p:attrName>
                                        </p:attrNameLst>
                                      </p:cBhvr>
                                      <p:tavLst>
                                        <p:tav tm="0">
                                          <p:val>
                                            <p:fltVal val="0"/>
                                          </p:val>
                                        </p:tav>
                                        <p:tav tm="100000">
                                          <p:val>
                                            <p:strVal val="#ppt_w"/>
                                          </p:val>
                                        </p:tav>
                                      </p:tavLst>
                                    </p:anim>
                                    <p:anim calcmode="lin" valueType="num">
                                      <p:cBhvr>
                                        <p:cTn id="14" dur="500" fill="hold"/>
                                        <p:tgtEl>
                                          <p:spTgt spid="14"/>
                                        </p:tgtEl>
                                        <p:attrNameLst>
                                          <p:attrName>ppt_h</p:attrName>
                                        </p:attrNameLst>
                                      </p:cBhvr>
                                      <p:tavLst>
                                        <p:tav tm="0">
                                          <p:val>
                                            <p:fltVal val="0"/>
                                          </p:val>
                                        </p:tav>
                                        <p:tav tm="100000">
                                          <p:val>
                                            <p:strVal val="#ppt_h"/>
                                          </p:val>
                                        </p:tav>
                                      </p:tavLst>
                                    </p:anim>
                                    <p:animEffect transition="in" filter="fade">
                                      <p:cBhvr>
                                        <p:cTn id="15" dur="500"/>
                                        <p:tgtEl>
                                          <p:spTgt spid="14"/>
                                        </p:tgtEl>
                                      </p:cBhvr>
                                    </p:animEffect>
                                  </p:childTnLst>
                                </p:cTn>
                              </p:par>
                            </p:childTnLst>
                          </p:cTn>
                        </p:par>
                        <p:par>
                          <p:cTn id="16" fill="hold">
                            <p:stCondLst>
                              <p:cond delay="1000"/>
                            </p:stCondLst>
                            <p:childTnLst>
                              <p:par>
                                <p:cTn id="17" presetID="53" presetClass="entr" presetSubtype="16" fill="hold" nodeType="after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p:cTn id="19" dur="500" fill="hold"/>
                                        <p:tgtEl>
                                          <p:spTgt spid="17"/>
                                        </p:tgtEl>
                                        <p:attrNameLst>
                                          <p:attrName>ppt_w</p:attrName>
                                        </p:attrNameLst>
                                      </p:cBhvr>
                                      <p:tavLst>
                                        <p:tav tm="0">
                                          <p:val>
                                            <p:fltVal val="0"/>
                                          </p:val>
                                        </p:tav>
                                        <p:tav tm="100000">
                                          <p:val>
                                            <p:strVal val="#ppt_w"/>
                                          </p:val>
                                        </p:tav>
                                      </p:tavLst>
                                    </p:anim>
                                    <p:anim calcmode="lin" valueType="num">
                                      <p:cBhvr>
                                        <p:cTn id="20" dur="500" fill="hold"/>
                                        <p:tgtEl>
                                          <p:spTgt spid="17"/>
                                        </p:tgtEl>
                                        <p:attrNameLst>
                                          <p:attrName>ppt_h</p:attrName>
                                        </p:attrNameLst>
                                      </p:cBhvr>
                                      <p:tavLst>
                                        <p:tav tm="0">
                                          <p:val>
                                            <p:fltVal val="0"/>
                                          </p:val>
                                        </p:tav>
                                        <p:tav tm="100000">
                                          <p:val>
                                            <p:strVal val="#ppt_h"/>
                                          </p:val>
                                        </p:tav>
                                      </p:tavLst>
                                    </p:anim>
                                    <p:animEffect transition="in" filter="fade">
                                      <p:cBhvr>
                                        <p:cTn id="21" dur="500"/>
                                        <p:tgtEl>
                                          <p:spTgt spid="17"/>
                                        </p:tgtEl>
                                      </p:cBhvr>
                                    </p:animEffect>
                                  </p:childTnLst>
                                </p:cTn>
                              </p:par>
                            </p:childTnLst>
                          </p:cTn>
                        </p:par>
                        <p:par>
                          <p:cTn id="22" fill="hold">
                            <p:stCondLst>
                              <p:cond delay="1500"/>
                            </p:stCondLst>
                            <p:childTnLst>
                              <p:par>
                                <p:cTn id="23" presetID="53" presetClass="entr" presetSubtype="16" fill="hold" nodeType="afterEffect">
                                  <p:stCondLst>
                                    <p:cond delay="0"/>
                                  </p:stCondLst>
                                  <p:childTnLst>
                                    <p:set>
                                      <p:cBhvr>
                                        <p:cTn id="24" dur="1" fill="hold">
                                          <p:stCondLst>
                                            <p:cond delay="0"/>
                                          </p:stCondLst>
                                        </p:cTn>
                                        <p:tgtEl>
                                          <p:spTgt spid="21"/>
                                        </p:tgtEl>
                                        <p:attrNameLst>
                                          <p:attrName>style.visibility</p:attrName>
                                        </p:attrNameLst>
                                      </p:cBhvr>
                                      <p:to>
                                        <p:strVal val="visible"/>
                                      </p:to>
                                    </p:set>
                                    <p:anim calcmode="lin" valueType="num">
                                      <p:cBhvr>
                                        <p:cTn id="25" dur="500" fill="hold"/>
                                        <p:tgtEl>
                                          <p:spTgt spid="21"/>
                                        </p:tgtEl>
                                        <p:attrNameLst>
                                          <p:attrName>ppt_w</p:attrName>
                                        </p:attrNameLst>
                                      </p:cBhvr>
                                      <p:tavLst>
                                        <p:tav tm="0">
                                          <p:val>
                                            <p:fltVal val="0"/>
                                          </p:val>
                                        </p:tav>
                                        <p:tav tm="100000">
                                          <p:val>
                                            <p:strVal val="#ppt_w"/>
                                          </p:val>
                                        </p:tav>
                                      </p:tavLst>
                                    </p:anim>
                                    <p:anim calcmode="lin" valueType="num">
                                      <p:cBhvr>
                                        <p:cTn id="26" dur="500" fill="hold"/>
                                        <p:tgtEl>
                                          <p:spTgt spid="21"/>
                                        </p:tgtEl>
                                        <p:attrNameLst>
                                          <p:attrName>ppt_h</p:attrName>
                                        </p:attrNameLst>
                                      </p:cBhvr>
                                      <p:tavLst>
                                        <p:tav tm="0">
                                          <p:val>
                                            <p:fltVal val="0"/>
                                          </p:val>
                                        </p:tav>
                                        <p:tav tm="100000">
                                          <p:val>
                                            <p:strVal val="#ppt_h"/>
                                          </p:val>
                                        </p:tav>
                                      </p:tavLst>
                                    </p:anim>
                                    <p:animEffect transition="in" filter="fade">
                                      <p:cBhvr>
                                        <p:cTn id="27" dur="500"/>
                                        <p:tgtEl>
                                          <p:spTgt spid="21"/>
                                        </p:tgtEl>
                                      </p:cBhvr>
                                    </p:animEffect>
                                  </p:childTnLst>
                                </p:cTn>
                              </p:par>
                            </p:childTnLst>
                          </p:cTn>
                        </p:par>
                        <p:par>
                          <p:cTn id="28" fill="hold">
                            <p:stCondLst>
                              <p:cond delay="2000"/>
                            </p:stCondLst>
                            <p:childTnLst>
                              <p:par>
                                <p:cTn id="29" presetID="53" presetClass="entr" presetSubtype="16" fill="hold" nodeType="afterEffect">
                                  <p:stCondLst>
                                    <p:cond delay="0"/>
                                  </p:stCondLst>
                                  <p:childTnLst>
                                    <p:set>
                                      <p:cBhvr>
                                        <p:cTn id="30" dur="1" fill="hold">
                                          <p:stCondLst>
                                            <p:cond delay="0"/>
                                          </p:stCondLst>
                                        </p:cTn>
                                        <p:tgtEl>
                                          <p:spTgt spid="18"/>
                                        </p:tgtEl>
                                        <p:attrNameLst>
                                          <p:attrName>style.visibility</p:attrName>
                                        </p:attrNameLst>
                                      </p:cBhvr>
                                      <p:to>
                                        <p:strVal val="visible"/>
                                      </p:to>
                                    </p:set>
                                    <p:anim calcmode="lin" valueType="num">
                                      <p:cBhvr>
                                        <p:cTn id="31" dur="500" fill="hold"/>
                                        <p:tgtEl>
                                          <p:spTgt spid="18"/>
                                        </p:tgtEl>
                                        <p:attrNameLst>
                                          <p:attrName>ppt_w</p:attrName>
                                        </p:attrNameLst>
                                      </p:cBhvr>
                                      <p:tavLst>
                                        <p:tav tm="0">
                                          <p:val>
                                            <p:fltVal val="0"/>
                                          </p:val>
                                        </p:tav>
                                        <p:tav tm="100000">
                                          <p:val>
                                            <p:strVal val="#ppt_w"/>
                                          </p:val>
                                        </p:tav>
                                      </p:tavLst>
                                    </p:anim>
                                    <p:anim calcmode="lin" valueType="num">
                                      <p:cBhvr>
                                        <p:cTn id="32" dur="500" fill="hold"/>
                                        <p:tgtEl>
                                          <p:spTgt spid="18"/>
                                        </p:tgtEl>
                                        <p:attrNameLst>
                                          <p:attrName>ppt_h</p:attrName>
                                        </p:attrNameLst>
                                      </p:cBhvr>
                                      <p:tavLst>
                                        <p:tav tm="0">
                                          <p:val>
                                            <p:fltVal val="0"/>
                                          </p:val>
                                        </p:tav>
                                        <p:tav tm="100000">
                                          <p:val>
                                            <p:strVal val="#ppt_h"/>
                                          </p:val>
                                        </p:tav>
                                      </p:tavLst>
                                    </p:anim>
                                    <p:animEffect transition="in" filter="fade">
                                      <p:cBhvr>
                                        <p:cTn id="33"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a:xfrm>
            <a:off x="4038601" y="6420747"/>
            <a:ext cx="4114800" cy="365125"/>
          </a:xfrm>
        </p:spPr>
        <p:txBody>
          <a:bodyPr/>
          <a:lstStyle/>
          <a:p>
            <a:pPr>
              <a:defRPr/>
            </a:pPr>
            <a:r>
              <a:rPr lang="en-US" altLang="zh-CN" dirty="0" smtClean="0"/>
              <a:t>27</a:t>
            </a:r>
            <a:endParaRPr lang="zh-CN" altLang="en-US" dirty="0"/>
          </a:p>
        </p:txBody>
      </p:sp>
      <p:sp>
        <p:nvSpPr>
          <p:cNvPr id="2" name="TextBox 12"/>
          <p:cNvSpPr>
            <a:spLocks noChangeArrowheads="1"/>
          </p:cNvSpPr>
          <p:nvPr/>
        </p:nvSpPr>
        <p:spPr bwMode="auto">
          <a:xfrm>
            <a:off x="581717" y="218252"/>
            <a:ext cx="935865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lvl="0"/>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3.Mn</a:t>
            </a:r>
            <a:r>
              <a:rPr lang="en-US" altLang="zh-CN" sz="2400" b="1" baseline="-25000" dirty="0">
                <a:latin typeface="Times New Roman" panose="02020603050405020304" pitchFamily="18" charset="0"/>
                <a:ea typeface="微软雅黑" panose="020B0503020204020204" pitchFamily="34" charset="-122"/>
                <a:cs typeface="Times New Roman" panose="02020603050405020304" pitchFamily="18" charset="0"/>
              </a:rPr>
              <a:t>x</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Zn</a:t>
            </a:r>
            <a:r>
              <a:rPr lang="en-US" altLang="zh-CN" sz="2400" b="1" baseline="-25000" dirty="0">
                <a:latin typeface="Times New Roman" panose="02020603050405020304" pitchFamily="18" charset="0"/>
                <a:ea typeface="微软雅黑" panose="020B0503020204020204" pitchFamily="34" charset="-122"/>
                <a:cs typeface="Times New Roman" panose="02020603050405020304" pitchFamily="18" charset="0"/>
              </a:rPr>
              <a:t>1-x</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Fe</a:t>
            </a:r>
            <a:r>
              <a:rPr lang="en-US" altLang="zh-CN" sz="2400" b="1" baseline="-25000" dirty="0">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O</a:t>
            </a:r>
            <a:r>
              <a:rPr lang="en-US" altLang="zh-CN" sz="2400" b="1" baseline="-25000" dirty="0">
                <a:latin typeface="Times New Roman" panose="02020603050405020304" pitchFamily="18" charset="0"/>
                <a:ea typeface="微软雅黑" panose="020B0503020204020204" pitchFamily="34" charset="-122"/>
                <a:cs typeface="Times New Roman" panose="02020603050405020304" pitchFamily="18" charset="0"/>
              </a:rPr>
              <a:t>4</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/β-MnO</a:t>
            </a:r>
            <a:r>
              <a:rPr lang="en-US" altLang="zh-CN" sz="2400" b="1" baseline="-25000" dirty="0">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/β-Bi</a:t>
            </a:r>
            <a:r>
              <a:rPr lang="en-US" altLang="zh-CN" sz="2400" b="1" baseline="-25000" dirty="0">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O</a:t>
            </a:r>
            <a:r>
              <a:rPr lang="en-US" altLang="zh-CN" sz="2400" b="1" baseline="-25000" dirty="0">
                <a:latin typeface="Times New Roman" panose="02020603050405020304" pitchFamily="18" charset="0"/>
                <a:ea typeface="微软雅黑" panose="020B0503020204020204" pitchFamily="34" charset="-122"/>
                <a:cs typeface="Times New Roman" panose="02020603050405020304" pitchFamily="18" charset="0"/>
              </a:rPr>
              <a:t>3</a:t>
            </a:r>
            <a:r>
              <a:rPr lang="zh-CN" altLang="zh-CN" sz="2400" b="1" dirty="0">
                <a:latin typeface="微软雅黑" panose="020B0503020204020204" pitchFamily="34" charset="-122"/>
                <a:ea typeface="微软雅黑" panose="020B0503020204020204" pitchFamily="34" charset="-122"/>
              </a:rPr>
              <a:t>复合磁性光催化剂制备及特性表征</a:t>
            </a:r>
          </a:p>
        </p:txBody>
      </p:sp>
      <p:sp>
        <p:nvSpPr>
          <p:cNvPr id="3" name="TextBox 13"/>
          <p:cNvSpPr>
            <a:spLocks noChangeArrowheads="1"/>
          </p:cNvSpPr>
          <p:nvPr/>
        </p:nvSpPr>
        <p:spPr bwMode="auto">
          <a:xfrm>
            <a:off x="9689910" y="295399"/>
            <a:ext cx="197171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r">
              <a:spcBef>
                <a:spcPct val="0"/>
              </a:spcBef>
              <a:buNone/>
            </a:pPr>
            <a:r>
              <a:rPr lang="en-US" altLang="zh-CN" sz="2000" b="1" dirty="0" smtClean="0">
                <a:latin typeface="微软雅黑" panose="020B0503020204020204" pitchFamily="34" charset="-122"/>
                <a:ea typeface="微软雅黑" panose="020B0503020204020204" pitchFamily="34" charset="-122"/>
                <a:sym typeface="微软雅黑" panose="020B0503020204020204" pitchFamily="34" charset="-122"/>
              </a:rPr>
              <a:t>3.3 </a:t>
            </a:r>
            <a:r>
              <a:rPr lang="zh-CN" altLang="en-US" sz="2000" b="1" dirty="0" smtClean="0">
                <a:latin typeface="微软雅黑" panose="020B0503020204020204" pitchFamily="34" charset="-122"/>
                <a:ea typeface="微软雅黑" panose="020B0503020204020204" pitchFamily="34" charset="-122"/>
                <a:sym typeface="微软雅黑" panose="020B0503020204020204" pitchFamily="34" charset="-122"/>
              </a:rPr>
              <a:t>表征</a:t>
            </a:r>
            <a:endParaRPr lang="zh-CN" altLang="en-US" sz="2000" dirty="0">
              <a:latin typeface="微软雅黑" panose="020B0503020204020204" pitchFamily="34" charset="-122"/>
              <a:ea typeface="微软雅黑" panose="020B0503020204020204" pitchFamily="34" charset="-122"/>
            </a:endParaRPr>
          </a:p>
        </p:txBody>
      </p:sp>
      <p:sp>
        <p:nvSpPr>
          <p:cNvPr id="5" name="Line 31"/>
          <p:cNvSpPr>
            <a:spLocks noChangeShapeType="1"/>
          </p:cNvSpPr>
          <p:nvPr userDrawn="1"/>
        </p:nvSpPr>
        <p:spPr bwMode="auto">
          <a:xfrm flipH="1" flipV="1">
            <a:off x="685801" y="7925879"/>
            <a:ext cx="10943999"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 name="Rectangle 43"/>
          <p:cNvSpPr>
            <a:spLocks noChangeArrowheads="1"/>
          </p:cNvSpPr>
          <p:nvPr/>
        </p:nvSpPr>
        <p:spPr bwMode="auto">
          <a:xfrm>
            <a:off x="152401" y="-322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矩形 7"/>
          <p:cNvSpPr/>
          <p:nvPr/>
        </p:nvSpPr>
        <p:spPr>
          <a:xfrm>
            <a:off x="337132" y="1098721"/>
            <a:ext cx="6401885" cy="461665"/>
          </a:xfrm>
          <a:prstGeom prst="rect">
            <a:avLst/>
          </a:prstGeom>
        </p:spPr>
        <p:txBody>
          <a:bodyPr wrap="square">
            <a:spAutoFit/>
          </a:bodyPr>
          <a:lstStyle/>
          <a:p>
            <a:r>
              <a:rPr lang="zh-CN" altLang="en-US" sz="2400" dirty="0" smtClean="0">
                <a:latin typeface="Times New Roman" panose="02020603050405020304" pitchFamily="18" charset="0"/>
                <a:cs typeface="Times New Roman" panose="02020603050405020304" pitchFamily="18" charset="0"/>
              </a:rPr>
              <a:t>（</a:t>
            </a:r>
            <a:r>
              <a:rPr lang="en-US" altLang="zh-CN" sz="2400" dirty="0" smtClean="0">
                <a:latin typeface="Times New Roman" panose="02020603050405020304" pitchFamily="18" charset="0"/>
                <a:cs typeface="Times New Roman" panose="02020603050405020304" pitchFamily="18" charset="0"/>
              </a:rPr>
              <a:t>5</a:t>
            </a:r>
            <a:r>
              <a:rPr lang="zh-CN" altLang="en-US" sz="2400" dirty="0" smtClean="0">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rPr>
              <a:t>磁性</a:t>
            </a:r>
            <a:r>
              <a:rPr lang="zh-CN" altLang="zh-CN" sz="2400" dirty="0" smtClean="0">
                <a:latin typeface="Times New Roman" panose="02020603050405020304" pitchFamily="18" charset="0"/>
                <a:cs typeface="Times New Roman" panose="02020603050405020304" pitchFamily="18" charset="0"/>
              </a:rPr>
              <a:t>分析</a:t>
            </a:r>
            <a:endParaRPr lang="zh-CN" altLang="zh-CN" sz="2400" dirty="0">
              <a:latin typeface="Times New Roman" panose="02020603050405020304" pitchFamily="18" charset="0"/>
              <a:cs typeface="Times New Roman" panose="02020603050405020304" pitchFamily="18" charset="0"/>
            </a:endParaRPr>
          </a:p>
        </p:txBody>
      </p:sp>
      <p:sp>
        <p:nvSpPr>
          <p:cNvPr id="11" name="Line 34"/>
          <p:cNvSpPr>
            <a:spLocks noChangeShapeType="1"/>
          </p:cNvSpPr>
          <p:nvPr/>
        </p:nvSpPr>
        <p:spPr bwMode="auto">
          <a:xfrm flipV="1">
            <a:off x="10063159" y="749508"/>
            <a:ext cx="156914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 name="Line 31"/>
          <p:cNvSpPr>
            <a:spLocks noChangeShapeType="1"/>
          </p:cNvSpPr>
          <p:nvPr/>
        </p:nvSpPr>
        <p:spPr bwMode="auto">
          <a:xfrm flipH="1" flipV="1">
            <a:off x="685801" y="857519"/>
            <a:ext cx="10943999"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pic>
        <p:nvPicPr>
          <p:cNvPr id="18" name="图片 17" descr="C:\Users\fang\Desktop\毕业论文\P70404-101340(1).jpg"/>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14979" y="3370102"/>
            <a:ext cx="1328993" cy="1536361"/>
          </a:xfrm>
          <a:prstGeom prst="rect">
            <a:avLst/>
          </a:prstGeom>
          <a:noFill/>
          <a:ln>
            <a:noFill/>
          </a:ln>
        </p:spPr>
      </p:pic>
      <p:graphicFrame>
        <p:nvGraphicFramePr>
          <p:cNvPr id="19" name="表格 18"/>
          <p:cNvGraphicFramePr>
            <a:graphicFrameLocks noGrp="1"/>
          </p:cNvGraphicFramePr>
          <p:nvPr>
            <p:extLst>
              <p:ext uri="{D42A27DB-BD31-4B8C-83A1-F6EECF244321}">
                <p14:modId xmlns:p14="http://schemas.microsoft.com/office/powerpoint/2010/main" val="1412514206"/>
              </p:ext>
            </p:extLst>
          </p:nvPr>
        </p:nvGraphicFramePr>
        <p:xfrm>
          <a:off x="1129058" y="5659957"/>
          <a:ext cx="9933886" cy="1010920"/>
        </p:xfrm>
        <a:graphic>
          <a:graphicData uri="http://schemas.openxmlformats.org/drawingml/2006/table">
            <a:tbl>
              <a:tblPr firstRow="1" bandRow="1">
                <a:tableStyleId>{5C22544A-7EE6-4342-B048-85BDC9FD1C3A}</a:tableStyleId>
              </a:tblPr>
              <a:tblGrid>
                <a:gridCol w="1228689"/>
                <a:gridCol w="1328213"/>
                <a:gridCol w="1099752"/>
                <a:gridCol w="1124464"/>
                <a:gridCol w="1186249"/>
                <a:gridCol w="1248033"/>
                <a:gridCol w="1198605"/>
                <a:gridCol w="1519881"/>
              </a:tblGrid>
              <a:tr h="404863">
                <a:tc>
                  <a:txBody>
                    <a:bodyPr/>
                    <a:lstStyle/>
                    <a:p>
                      <a:pPr algn="ctr"/>
                      <a:endParaRPr lang="en-US" altLang="zh-CN" b="0" dirty="0" smtClean="0">
                        <a:solidFill>
                          <a:schemeClr val="tx1"/>
                        </a:solidFill>
                        <a:latin typeface="Times New Roman" panose="02020603050405020304" pitchFamily="18" charset="0"/>
                        <a:cs typeface="Times New Roman" panose="02020603050405020304" pitchFamily="18" charset="0"/>
                      </a:endParaRPr>
                    </a:p>
                    <a:p>
                      <a:pPr algn="ctr"/>
                      <a:endParaRPr lang="zh-CN" altLang="en-US" b="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CN" sz="1800" b="0" kern="1200" dirty="0" smtClean="0">
                          <a:solidFill>
                            <a:schemeClr val="tx1"/>
                          </a:solidFill>
                          <a:effectLst/>
                          <a:latin typeface="Times New Roman" panose="02020603050405020304" pitchFamily="18" charset="0"/>
                          <a:ea typeface="+mn-ea"/>
                          <a:cs typeface="Times New Roman" panose="02020603050405020304" pitchFamily="18" charset="0"/>
                        </a:rPr>
                        <a:t>M-Z/B</a:t>
                      </a:r>
                      <a:endParaRPr lang="zh-CN" altLang="en-US" b="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5:100</a:t>
                      </a:r>
                      <a:endParaRPr lang="zh-CN" altLang="en-US" b="0"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b="0" dirty="0" smtClean="0">
                          <a:solidFill>
                            <a:schemeClr val="tx1"/>
                          </a:solidFill>
                          <a:latin typeface="Times New Roman" panose="02020603050405020304" pitchFamily="18" charset="0"/>
                          <a:cs typeface="Times New Roman" panose="02020603050405020304" pitchFamily="18" charset="0"/>
                        </a:rPr>
                        <a:t>10:100</a:t>
                      </a:r>
                      <a:endParaRPr lang="zh-CN" altLang="en-US" b="0" dirty="0" smtClean="0">
                        <a:solidFill>
                          <a:schemeClr val="tx1"/>
                        </a:solidFill>
                        <a:latin typeface="Times New Roman" panose="02020603050405020304" pitchFamily="18" charset="0"/>
                        <a:cs typeface="Times New Roman" panose="02020603050405020304" pitchFamily="18" charset="0"/>
                      </a:endParaRPr>
                    </a:p>
                    <a:p>
                      <a:pPr algn="ctr"/>
                      <a:endParaRPr lang="zh-CN" altLang="en-US" b="0"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b="0" dirty="0" smtClean="0">
                          <a:solidFill>
                            <a:schemeClr val="tx1"/>
                          </a:solidFill>
                          <a:latin typeface="Times New Roman" panose="02020603050405020304" pitchFamily="18" charset="0"/>
                          <a:cs typeface="Times New Roman" panose="02020603050405020304" pitchFamily="18" charset="0"/>
                        </a:rPr>
                        <a:t>15:100</a:t>
                      </a:r>
                      <a:endParaRPr lang="zh-CN" altLang="en-US" b="0" dirty="0" smtClean="0">
                        <a:solidFill>
                          <a:schemeClr val="tx1"/>
                        </a:solidFill>
                        <a:latin typeface="Times New Roman" panose="02020603050405020304" pitchFamily="18" charset="0"/>
                        <a:cs typeface="Times New Roman" panose="02020603050405020304" pitchFamily="18" charset="0"/>
                      </a:endParaRPr>
                    </a:p>
                    <a:p>
                      <a:pPr algn="ctr"/>
                      <a:endParaRPr lang="zh-CN" altLang="en-US" b="0"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b="0" dirty="0" smtClean="0">
                          <a:solidFill>
                            <a:schemeClr val="tx1"/>
                          </a:solidFill>
                          <a:latin typeface="Times New Roman" panose="02020603050405020304" pitchFamily="18" charset="0"/>
                          <a:cs typeface="Times New Roman" panose="02020603050405020304" pitchFamily="18" charset="0"/>
                        </a:rPr>
                        <a:t>20:100</a:t>
                      </a:r>
                      <a:endParaRPr lang="zh-CN" altLang="en-US" b="0" dirty="0" smtClean="0">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b="0" dirty="0" smtClean="0">
                          <a:solidFill>
                            <a:schemeClr val="tx1"/>
                          </a:solidFill>
                          <a:latin typeface="Times New Roman" panose="02020603050405020304" pitchFamily="18" charset="0"/>
                          <a:cs typeface="Times New Roman" panose="02020603050405020304" pitchFamily="18" charset="0"/>
                        </a:rPr>
                        <a:t>25:100</a:t>
                      </a:r>
                      <a:endParaRPr lang="zh-CN" altLang="en-US" b="0" dirty="0" smtClean="0">
                        <a:solidFill>
                          <a:schemeClr val="tx1"/>
                        </a:solidFill>
                        <a:latin typeface="Times New Roman" panose="02020603050405020304" pitchFamily="18" charset="0"/>
                        <a:cs typeface="Times New Roman" panose="02020603050405020304" pitchFamily="18" charset="0"/>
                      </a:endParaRPr>
                    </a:p>
                    <a:p>
                      <a:pPr algn="ctr"/>
                      <a:endParaRPr lang="zh-CN" altLang="en-US" b="0"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b="0" dirty="0" smtClean="0">
                          <a:solidFill>
                            <a:schemeClr val="tx1"/>
                          </a:solidFill>
                          <a:latin typeface="Times New Roman" panose="02020603050405020304" pitchFamily="18" charset="0"/>
                          <a:cs typeface="Times New Roman" panose="02020603050405020304" pitchFamily="18" charset="0"/>
                        </a:rPr>
                        <a:t>10:100</a:t>
                      </a:r>
                      <a:r>
                        <a:rPr lang="zh-CN" altLang="en-US" b="0" dirty="0" smtClean="0">
                          <a:solidFill>
                            <a:schemeClr val="tx1"/>
                          </a:solidFill>
                          <a:latin typeface="Times New Roman" panose="02020603050405020304" pitchFamily="18" charset="0"/>
                          <a:cs typeface="Times New Roman" panose="02020603050405020304" pitchFamily="18" charset="0"/>
                        </a:rPr>
                        <a:t>回收</a:t>
                      </a:r>
                    </a:p>
                    <a:p>
                      <a:pPr algn="ctr"/>
                      <a:endParaRPr lang="zh-CN" altLang="en-US" b="0" dirty="0">
                        <a:solidFill>
                          <a:schemeClr val="tx1"/>
                        </a:solidFill>
                        <a:latin typeface="Times New Roman" panose="02020603050405020304" pitchFamily="18" charset="0"/>
                        <a:cs typeface="Times New Roman" panose="02020603050405020304" pitchFamily="18" charset="0"/>
                      </a:endParaRPr>
                    </a:p>
                  </a:txBody>
                  <a:tcPr/>
                </a:tc>
              </a:tr>
              <a:tr h="370840">
                <a:tc>
                  <a:txBody>
                    <a:bodyPr/>
                    <a:lstStyle/>
                    <a:p>
                      <a:pPr algn="ctr"/>
                      <a:r>
                        <a:rPr lang="en-US" altLang="zh-CN" sz="1800" b="0" kern="1200" dirty="0" err="1" smtClean="0">
                          <a:solidFill>
                            <a:schemeClr val="tx1"/>
                          </a:solidFill>
                          <a:effectLst/>
                          <a:latin typeface="Times New Roman" panose="02020603050405020304" pitchFamily="18" charset="0"/>
                          <a:ea typeface="+mn-ea"/>
                          <a:cs typeface="Times New Roman" panose="02020603050405020304" pitchFamily="18" charset="0"/>
                        </a:rPr>
                        <a:t>M</a:t>
                      </a:r>
                      <a:r>
                        <a:rPr lang="en-US" altLang="zh-CN" sz="1800" b="0" kern="1200" baseline="-25000" dirty="0" err="1" smtClean="0">
                          <a:solidFill>
                            <a:schemeClr val="tx1"/>
                          </a:solidFill>
                          <a:effectLst/>
                          <a:latin typeface="Times New Roman" panose="02020603050405020304" pitchFamily="18" charset="0"/>
                          <a:ea typeface="+mn-ea"/>
                          <a:cs typeface="Times New Roman" panose="02020603050405020304" pitchFamily="18" charset="0"/>
                        </a:rPr>
                        <a:t>s</a:t>
                      </a:r>
                      <a:r>
                        <a:rPr lang="en-US" altLang="zh-CN" sz="1800" b="0" kern="1200" dirty="0" smtClean="0">
                          <a:solidFill>
                            <a:schemeClr val="tx1"/>
                          </a:solidFill>
                          <a:effectLst/>
                          <a:latin typeface="Times New Roman" panose="02020603050405020304" pitchFamily="18" charset="0"/>
                          <a:ea typeface="+mn-ea"/>
                          <a:cs typeface="Times New Roman" panose="02020603050405020304" pitchFamily="18" charset="0"/>
                        </a:rPr>
                        <a:t>(emu/g)</a:t>
                      </a:r>
                      <a:endParaRPr lang="zh-CN" altLang="en-US" b="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CN" sz="1800" b="0" kern="1200" dirty="0" smtClean="0">
                          <a:solidFill>
                            <a:schemeClr val="dk1"/>
                          </a:solidFill>
                          <a:effectLst/>
                          <a:latin typeface="Times New Roman" panose="02020603050405020304" pitchFamily="18" charset="0"/>
                          <a:ea typeface="+mn-ea"/>
                          <a:cs typeface="Times New Roman" panose="02020603050405020304" pitchFamily="18" charset="0"/>
                        </a:rPr>
                        <a:t>8.23</a:t>
                      </a:r>
                      <a:endParaRPr lang="zh-CN" altLang="en-US" b="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CN" sz="1800" b="0" kern="1200" dirty="0" smtClean="0">
                          <a:solidFill>
                            <a:schemeClr val="dk1"/>
                          </a:solidFill>
                          <a:effectLst/>
                          <a:latin typeface="Times New Roman" panose="02020603050405020304" pitchFamily="18" charset="0"/>
                          <a:ea typeface="+mn-ea"/>
                          <a:cs typeface="Times New Roman" panose="02020603050405020304" pitchFamily="18" charset="0"/>
                        </a:rPr>
                        <a:t>7.21</a:t>
                      </a:r>
                      <a:endParaRPr lang="zh-CN" altLang="en-US" b="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CN" sz="1800" b="0" kern="1200" dirty="0" smtClean="0">
                          <a:solidFill>
                            <a:schemeClr val="dk1"/>
                          </a:solidFill>
                          <a:effectLst/>
                          <a:latin typeface="Times New Roman" panose="02020603050405020304" pitchFamily="18" charset="0"/>
                          <a:ea typeface="+mn-ea"/>
                          <a:cs typeface="Times New Roman" panose="02020603050405020304" pitchFamily="18" charset="0"/>
                        </a:rPr>
                        <a:t>6.95</a:t>
                      </a:r>
                      <a:endParaRPr lang="zh-CN" altLang="en-US" b="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CN" sz="1800" b="0" kern="1200" dirty="0" smtClean="0">
                          <a:solidFill>
                            <a:schemeClr val="dk1"/>
                          </a:solidFill>
                          <a:effectLst/>
                          <a:latin typeface="Times New Roman" panose="02020603050405020304" pitchFamily="18" charset="0"/>
                          <a:ea typeface="+mn-ea"/>
                          <a:cs typeface="Times New Roman" panose="02020603050405020304" pitchFamily="18" charset="0"/>
                        </a:rPr>
                        <a:t>6.22</a:t>
                      </a:r>
                      <a:endParaRPr lang="zh-CN" altLang="en-US" b="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CN" sz="1800" b="0" kern="1200" dirty="0" smtClean="0">
                          <a:solidFill>
                            <a:schemeClr val="dk1"/>
                          </a:solidFill>
                          <a:effectLst/>
                          <a:latin typeface="Times New Roman" panose="02020603050405020304" pitchFamily="18" charset="0"/>
                          <a:ea typeface="+mn-ea"/>
                          <a:cs typeface="Times New Roman" panose="02020603050405020304" pitchFamily="18" charset="0"/>
                        </a:rPr>
                        <a:t>5.81</a:t>
                      </a:r>
                      <a:endParaRPr lang="zh-CN" altLang="en-US" b="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CN" sz="1800" b="0" kern="1200" dirty="0" smtClean="0">
                          <a:solidFill>
                            <a:schemeClr val="dk1"/>
                          </a:solidFill>
                          <a:effectLst/>
                          <a:latin typeface="Times New Roman" panose="02020603050405020304" pitchFamily="18" charset="0"/>
                          <a:ea typeface="+mn-ea"/>
                          <a:cs typeface="Times New Roman" panose="02020603050405020304" pitchFamily="18" charset="0"/>
                        </a:rPr>
                        <a:t>4.99</a:t>
                      </a:r>
                      <a:endParaRPr lang="zh-CN" altLang="en-US" b="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CN" sz="1800" b="0" kern="1200" dirty="0" smtClean="0">
                          <a:solidFill>
                            <a:schemeClr val="dk1"/>
                          </a:solidFill>
                          <a:effectLst/>
                          <a:latin typeface="Times New Roman" panose="02020603050405020304" pitchFamily="18" charset="0"/>
                          <a:ea typeface="+mn-ea"/>
                          <a:cs typeface="Times New Roman" panose="02020603050405020304" pitchFamily="18" charset="0"/>
                        </a:rPr>
                        <a:t>5.86</a:t>
                      </a:r>
                      <a:endParaRPr lang="zh-CN" altLang="en-US" b="0" dirty="0">
                        <a:solidFill>
                          <a:schemeClr val="tx1"/>
                        </a:solidFill>
                        <a:latin typeface="Times New Roman" panose="02020603050405020304" pitchFamily="18" charset="0"/>
                        <a:cs typeface="Times New Roman" panose="02020603050405020304" pitchFamily="18" charset="0"/>
                      </a:endParaRPr>
                    </a:p>
                  </a:txBody>
                  <a:tcPr/>
                </a:tc>
              </a:tr>
            </a:tbl>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1015016202"/>
              </p:ext>
            </p:extLst>
          </p:nvPr>
        </p:nvGraphicFramePr>
        <p:xfrm>
          <a:off x="397102" y="1478781"/>
          <a:ext cx="5506197" cy="4181176"/>
        </p:xfrm>
        <a:graphic>
          <a:graphicData uri="http://schemas.openxmlformats.org/presentationml/2006/ole">
            <mc:AlternateContent xmlns:mc="http://schemas.openxmlformats.org/markup-compatibility/2006">
              <mc:Choice xmlns:v="urn:schemas-microsoft-com:vml" Requires="v">
                <p:oleObj spid="_x0000_s80019" name="Graph" r:id="rId5" imgW="4276954" imgH="3023616" progId="Origin50.Graph">
                  <p:embed/>
                </p:oleObj>
              </mc:Choice>
              <mc:Fallback>
                <p:oleObj name="Graph" r:id="rId5" imgW="4276954" imgH="3023616" progId="Origin50.Graph">
                  <p:embed/>
                  <p:pic>
                    <p:nvPicPr>
                      <p:cNvPr id="0" name="Object 91"/>
                      <p:cNvPicPr>
                        <a:picLocks noChangeAspect="1" noChangeArrowheads="1"/>
                      </p:cNvPicPr>
                      <p:nvPr/>
                    </p:nvPicPr>
                    <p:blipFill>
                      <a:blip r:embed="rId6">
                        <a:extLst>
                          <a:ext uri="{28A0092B-C50C-407E-A947-70E740481C1C}">
                            <a14:useLocalDpi xmlns:a14="http://schemas.microsoft.com/office/drawing/2010/main" val="0"/>
                          </a:ext>
                        </a:extLst>
                      </a:blip>
                      <a:srcRect l="9764" t="9644" r="13130" b="6668"/>
                      <a:stretch>
                        <a:fillRect/>
                      </a:stretch>
                    </p:blipFill>
                    <p:spPr bwMode="auto">
                      <a:xfrm>
                        <a:off x="397102" y="1478781"/>
                        <a:ext cx="5506197" cy="4181176"/>
                      </a:xfrm>
                      <a:prstGeom prst="rect">
                        <a:avLst/>
                      </a:prstGeom>
                      <a:noFill/>
                    </p:spPr>
                  </p:pic>
                </p:oleObj>
              </mc:Fallback>
            </mc:AlternateContent>
          </a:graphicData>
        </a:graphic>
      </p:graphicFrame>
      <p:sp>
        <p:nvSpPr>
          <p:cNvPr id="12" name="Rectangle 94"/>
          <p:cNvSpPr>
            <a:spLocks noChangeArrowheads="1"/>
          </p:cNvSpPr>
          <p:nvPr/>
        </p:nvSpPr>
        <p:spPr bwMode="auto">
          <a:xfrm>
            <a:off x="5966904" y="205233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5" name="对象 14"/>
          <p:cNvGraphicFramePr>
            <a:graphicFrameLocks noChangeAspect="1"/>
          </p:cNvGraphicFramePr>
          <p:nvPr>
            <p:extLst>
              <p:ext uri="{D42A27DB-BD31-4B8C-83A1-F6EECF244321}">
                <p14:modId xmlns:p14="http://schemas.microsoft.com/office/powerpoint/2010/main" val="1741123681"/>
              </p:ext>
            </p:extLst>
          </p:nvPr>
        </p:nvGraphicFramePr>
        <p:xfrm>
          <a:off x="6030888" y="1478781"/>
          <a:ext cx="5599266" cy="4181176"/>
        </p:xfrm>
        <a:graphic>
          <a:graphicData uri="http://schemas.openxmlformats.org/presentationml/2006/ole">
            <mc:AlternateContent xmlns:mc="http://schemas.openxmlformats.org/markup-compatibility/2006">
              <mc:Choice xmlns:v="urn:schemas-microsoft-com:vml" Requires="v">
                <p:oleObj spid="_x0000_s80020" name="Graph" r:id="rId7" imgW="4276954" imgH="3023616" progId="Origin50.Graph">
                  <p:embed/>
                </p:oleObj>
              </mc:Choice>
              <mc:Fallback>
                <p:oleObj name="Graph" r:id="rId7" imgW="4276954" imgH="3023616" progId="Origin50.Graph">
                  <p:embed/>
                  <p:pic>
                    <p:nvPicPr>
                      <p:cNvPr id="0" name="Object 93"/>
                      <p:cNvPicPr>
                        <a:picLocks noChangeAspect="1" noChangeArrowheads="1"/>
                      </p:cNvPicPr>
                      <p:nvPr/>
                    </p:nvPicPr>
                    <p:blipFill>
                      <a:blip r:embed="rId8">
                        <a:extLst>
                          <a:ext uri="{28A0092B-C50C-407E-A947-70E740481C1C}">
                            <a14:useLocalDpi xmlns:a14="http://schemas.microsoft.com/office/drawing/2010/main" val="0"/>
                          </a:ext>
                        </a:extLst>
                      </a:blip>
                      <a:srcRect l="8333" t="9406" r="11026" b="5714"/>
                      <a:stretch>
                        <a:fillRect/>
                      </a:stretch>
                    </p:blipFill>
                    <p:spPr bwMode="auto">
                      <a:xfrm>
                        <a:off x="6030888" y="1478781"/>
                        <a:ext cx="5599266" cy="4181176"/>
                      </a:xfrm>
                      <a:prstGeom prst="rect">
                        <a:avLst/>
                      </a:prstGeom>
                      <a:noFill/>
                    </p:spPr>
                  </p:pic>
                </p:oleObj>
              </mc:Fallback>
            </mc:AlternateContent>
          </a:graphicData>
        </a:graphic>
      </p:graphicFrame>
    </p:spTree>
    <p:extLst>
      <p:ext uri="{BB962C8B-B14F-4D97-AF65-F5344CB8AC3E}">
        <p14:creationId xmlns:p14="http://schemas.microsoft.com/office/powerpoint/2010/main" val="14662715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p:cTn id="13" dur="500" fill="hold"/>
                                        <p:tgtEl>
                                          <p:spTgt spid="9"/>
                                        </p:tgtEl>
                                        <p:attrNameLst>
                                          <p:attrName>ppt_w</p:attrName>
                                        </p:attrNameLst>
                                      </p:cBhvr>
                                      <p:tavLst>
                                        <p:tav tm="0">
                                          <p:val>
                                            <p:fltVal val="0"/>
                                          </p:val>
                                        </p:tav>
                                        <p:tav tm="100000">
                                          <p:val>
                                            <p:strVal val="#ppt_w"/>
                                          </p:val>
                                        </p:tav>
                                      </p:tavLst>
                                    </p:anim>
                                    <p:anim calcmode="lin" valueType="num">
                                      <p:cBhvr>
                                        <p:cTn id="14" dur="500" fill="hold"/>
                                        <p:tgtEl>
                                          <p:spTgt spid="9"/>
                                        </p:tgtEl>
                                        <p:attrNameLst>
                                          <p:attrName>ppt_h</p:attrName>
                                        </p:attrNameLst>
                                      </p:cBhvr>
                                      <p:tavLst>
                                        <p:tav tm="0">
                                          <p:val>
                                            <p:fltVal val="0"/>
                                          </p:val>
                                        </p:tav>
                                        <p:tav tm="100000">
                                          <p:val>
                                            <p:strVal val="#ppt_h"/>
                                          </p:val>
                                        </p:tav>
                                      </p:tavLst>
                                    </p:anim>
                                    <p:animEffect transition="in" filter="fade">
                                      <p:cBhvr>
                                        <p:cTn id="15" dur="500"/>
                                        <p:tgtEl>
                                          <p:spTgt spid="9"/>
                                        </p:tgtEl>
                                      </p:cBhvr>
                                    </p:animEffect>
                                  </p:childTnLst>
                                </p:cTn>
                              </p:par>
                            </p:childTnLst>
                          </p:cTn>
                        </p:par>
                        <p:par>
                          <p:cTn id="16" fill="hold">
                            <p:stCondLst>
                              <p:cond delay="1000"/>
                            </p:stCondLst>
                            <p:childTnLst>
                              <p:par>
                                <p:cTn id="17" presetID="53" presetClass="entr" presetSubtype="16" fill="hold" nodeType="after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p:cTn id="19" dur="500" fill="hold"/>
                                        <p:tgtEl>
                                          <p:spTgt spid="15"/>
                                        </p:tgtEl>
                                        <p:attrNameLst>
                                          <p:attrName>ppt_w</p:attrName>
                                        </p:attrNameLst>
                                      </p:cBhvr>
                                      <p:tavLst>
                                        <p:tav tm="0">
                                          <p:val>
                                            <p:fltVal val="0"/>
                                          </p:val>
                                        </p:tav>
                                        <p:tav tm="100000">
                                          <p:val>
                                            <p:strVal val="#ppt_w"/>
                                          </p:val>
                                        </p:tav>
                                      </p:tavLst>
                                    </p:anim>
                                    <p:anim calcmode="lin" valueType="num">
                                      <p:cBhvr>
                                        <p:cTn id="20" dur="500" fill="hold"/>
                                        <p:tgtEl>
                                          <p:spTgt spid="15"/>
                                        </p:tgtEl>
                                        <p:attrNameLst>
                                          <p:attrName>ppt_h</p:attrName>
                                        </p:attrNameLst>
                                      </p:cBhvr>
                                      <p:tavLst>
                                        <p:tav tm="0">
                                          <p:val>
                                            <p:fltVal val="0"/>
                                          </p:val>
                                        </p:tav>
                                        <p:tav tm="100000">
                                          <p:val>
                                            <p:strVal val="#ppt_h"/>
                                          </p:val>
                                        </p:tav>
                                      </p:tavLst>
                                    </p:anim>
                                    <p:animEffect transition="in" filter="fade">
                                      <p:cBhvr>
                                        <p:cTn id="21" dur="500"/>
                                        <p:tgtEl>
                                          <p:spTgt spid="15"/>
                                        </p:tgtEl>
                                      </p:cBhvr>
                                    </p:animEffect>
                                  </p:childTnLst>
                                </p:cTn>
                              </p:par>
                            </p:childTnLst>
                          </p:cTn>
                        </p:par>
                        <p:par>
                          <p:cTn id="22" fill="hold">
                            <p:stCondLst>
                              <p:cond delay="1500"/>
                            </p:stCondLst>
                            <p:childTnLst>
                              <p:par>
                                <p:cTn id="23" presetID="53" presetClass="entr" presetSubtype="16" fill="hold" nodeType="afterEffect">
                                  <p:stCondLst>
                                    <p:cond delay="0"/>
                                  </p:stCondLst>
                                  <p:childTnLst>
                                    <p:set>
                                      <p:cBhvr>
                                        <p:cTn id="24" dur="1" fill="hold">
                                          <p:stCondLst>
                                            <p:cond delay="0"/>
                                          </p:stCondLst>
                                        </p:cTn>
                                        <p:tgtEl>
                                          <p:spTgt spid="18"/>
                                        </p:tgtEl>
                                        <p:attrNameLst>
                                          <p:attrName>style.visibility</p:attrName>
                                        </p:attrNameLst>
                                      </p:cBhvr>
                                      <p:to>
                                        <p:strVal val="visible"/>
                                      </p:to>
                                    </p:set>
                                    <p:anim calcmode="lin" valueType="num">
                                      <p:cBhvr>
                                        <p:cTn id="25" dur="500" fill="hold"/>
                                        <p:tgtEl>
                                          <p:spTgt spid="18"/>
                                        </p:tgtEl>
                                        <p:attrNameLst>
                                          <p:attrName>ppt_w</p:attrName>
                                        </p:attrNameLst>
                                      </p:cBhvr>
                                      <p:tavLst>
                                        <p:tav tm="0">
                                          <p:val>
                                            <p:fltVal val="0"/>
                                          </p:val>
                                        </p:tav>
                                        <p:tav tm="100000">
                                          <p:val>
                                            <p:strVal val="#ppt_w"/>
                                          </p:val>
                                        </p:tav>
                                      </p:tavLst>
                                    </p:anim>
                                    <p:anim calcmode="lin" valueType="num">
                                      <p:cBhvr>
                                        <p:cTn id="26" dur="500" fill="hold"/>
                                        <p:tgtEl>
                                          <p:spTgt spid="18"/>
                                        </p:tgtEl>
                                        <p:attrNameLst>
                                          <p:attrName>ppt_h</p:attrName>
                                        </p:attrNameLst>
                                      </p:cBhvr>
                                      <p:tavLst>
                                        <p:tav tm="0">
                                          <p:val>
                                            <p:fltVal val="0"/>
                                          </p:val>
                                        </p:tav>
                                        <p:tav tm="100000">
                                          <p:val>
                                            <p:strVal val="#ppt_h"/>
                                          </p:val>
                                        </p:tav>
                                      </p:tavLst>
                                    </p:anim>
                                    <p:animEffect transition="in" filter="fade">
                                      <p:cBhvr>
                                        <p:cTn id="27" dur="500"/>
                                        <p:tgtEl>
                                          <p:spTgt spid="18"/>
                                        </p:tgtEl>
                                      </p:cBhvr>
                                    </p:animEffect>
                                  </p:childTnLst>
                                </p:cTn>
                              </p:par>
                            </p:childTnLst>
                          </p:cTn>
                        </p:par>
                        <p:par>
                          <p:cTn id="28" fill="hold">
                            <p:stCondLst>
                              <p:cond delay="2000"/>
                            </p:stCondLst>
                            <p:childTnLst>
                              <p:par>
                                <p:cTn id="29" presetID="53" presetClass="entr" presetSubtype="16" fill="hold" nodeType="afterEffect">
                                  <p:stCondLst>
                                    <p:cond delay="0"/>
                                  </p:stCondLst>
                                  <p:childTnLst>
                                    <p:set>
                                      <p:cBhvr>
                                        <p:cTn id="30" dur="1" fill="hold">
                                          <p:stCondLst>
                                            <p:cond delay="0"/>
                                          </p:stCondLst>
                                        </p:cTn>
                                        <p:tgtEl>
                                          <p:spTgt spid="19"/>
                                        </p:tgtEl>
                                        <p:attrNameLst>
                                          <p:attrName>style.visibility</p:attrName>
                                        </p:attrNameLst>
                                      </p:cBhvr>
                                      <p:to>
                                        <p:strVal val="visible"/>
                                      </p:to>
                                    </p:set>
                                    <p:anim calcmode="lin" valueType="num">
                                      <p:cBhvr>
                                        <p:cTn id="31" dur="500" fill="hold"/>
                                        <p:tgtEl>
                                          <p:spTgt spid="19"/>
                                        </p:tgtEl>
                                        <p:attrNameLst>
                                          <p:attrName>ppt_w</p:attrName>
                                        </p:attrNameLst>
                                      </p:cBhvr>
                                      <p:tavLst>
                                        <p:tav tm="0">
                                          <p:val>
                                            <p:fltVal val="0"/>
                                          </p:val>
                                        </p:tav>
                                        <p:tav tm="100000">
                                          <p:val>
                                            <p:strVal val="#ppt_w"/>
                                          </p:val>
                                        </p:tav>
                                      </p:tavLst>
                                    </p:anim>
                                    <p:anim calcmode="lin" valueType="num">
                                      <p:cBhvr>
                                        <p:cTn id="32" dur="500" fill="hold"/>
                                        <p:tgtEl>
                                          <p:spTgt spid="19"/>
                                        </p:tgtEl>
                                        <p:attrNameLst>
                                          <p:attrName>ppt_h</p:attrName>
                                        </p:attrNameLst>
                                      </p:cBhvr>
                                      <p:tavLst>
                                        <p:tav tm="0">
                                          <p:val>
                                            <p:fltVal val="0"/>
                                          </p:val>
                                        </p:tav>
                                        <p:tav tm="100000">
                                          <p:val>
                                            <p:strVal val="#ppt_h"/>
                                          </p:val>
                                        </p:tav>
                                      </p:tavLst>
                                    </p:anim>
                                    <p:animEffect transition="in" filter="fade">
                                      <p:cBhvr>
                                        <p:cTn id="3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12" name="TextBox 12"/>
          <p:cNvSpPr>
            <a:spLocks noChangeArrowheads="1"/>
          </p:cNvSpPr>
          <p:nvPr/>
        </p:nvSpPr>
        <p:spPr bwMode="auto">
          <a:xfrm>
            <a:off x="581718" y="218252"/>
            <a:ext cx="1151277"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None/>
            </a:pPr>
            <a:r>
              <a:rPr lang="en-US" altLang="zh-CN" sz="2600" b="1" dirty="0">
                <a:latin typeface="微软雅黑" panose="020B0503020204020204" pitchFamily="34" charset="-122"/>
                <a:ea typeface="微软雅黑" panose="020B0503020204020204" pitchFamily="34" charset="-122"/>
                <a:sym typeface="微软雅黑" panose="020B0503020204020204" pitchFamily="34" charset="-122"/>
              </a:rPr>
              <a:t>1.</a:t>
            </a:r>
            <a:r>
              <a:rPr lang="zh-CN" altLang="en-US" sz="2600" b="1" dirty="0">
                <a:latin typeface="微软雅黑" panose="020B0503020204020204" pitchFamily="34" charset="-122"/>
                <a:ea typeface="微软雅黑" panose="020B0503020204020204" pitchFamily="34" charset="-122"/>
                <a:sym typeface="微软雅黑" panose="020B0503020204020204" pitchFamily="34" charset="-122"/>
              </a:rPr>
              <a:t>绪论</a:t>
            </a:r>
            <a:endParaRPr lang="en-US" altLang="zh-CN" sz="2600" b="1" dirty="0">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138" name="Group 35"/>
          <p:cNvGrpSpPr>
            <a:grpSpLocks/>
          </p:cNvGrpSpPr>
          <p:nvPr/>
        </p:nvGrpSpPr>
        <p:grpSpPr bwMode="auto">
          <a:xfrm flipV="1">
            <a:off x="685799" y="749508"/>
            <a:ext cx="10944000" cy="108000"/>
            <a:chOff x="0" y="720"/>
            <a:chExt cx="4380" cy="11"/>
          </a:xfrm>
        </p:grpSpPr>
        <p:sp>
          <p:nvSpPr>
            <p:cNvPr id="139" name="Line 31"/>
            <p:cNvSpPr>
              <a:spLocks noChangeShapeType="1"/>
            </p:cNvSpPr>
            <p:nvPr userDrawn="1"/>
          </p:nvSpPr>
          <p:spPr bwMode="auto">
            <a:xfrm flipH="1">
              <a:off x="0" y="720"/>
              <a:ext cx="438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0" name="Line 34"/>
            <p:cNvSpPr>
              <a:spLocks noChangeShapeType="1"/>
            </p:cNvSpPr>
            <p:nvPr userDrawn="1"/>
          </p:nvSpPr>
          <p:spPr bwMode="auto">
            <a:xfrm>
              <a:off x="3328" y="731"/>
              <a:ext cx="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5" name="任意多边形 4"/>
          <p:cNvSpPr/>
          <p:nvPr/>
        </p:nvSpPr>
        <p:spPr>
          <a:xfrm>
            <a:off x="1170116" y="1196066"/>
            <a:ext cx="10157902" cy="677550"/>
          </a:xfrm>
          <a:custGeom>
            <a:avLst/>
            <a:gdLst>
              <a:gd name="connsiteX0" fmla="*/ 0 w 10157902"/>
              <a:gd name="connsiteY0" fmla="*/ 112925 h 677550"/>
              <a:gd name="connsiteX1" fmla="*/ 112925 w 10157902"/>
              <a:gd name="connsiteY1" fmla="*/ 0 h 677550"/>
              <a:gd name="connsiteX2" fmla="*/ 10044977 w 10157902"/>
              <a:gd name="connsiteY2" fmla="*/ 0 h 677550"/>
              <a:gd name="connsiteX3" fmla="*/ 10157902 w 10157902"/>
              <a:gd name="connsiteY3" fmla="*/ 112925 h 677550"/>
              <a:gd name="connsiteX4" fmla="*/ 10157902 w 10157902"/>
              <a:gd name="connsiteY4" fmla="*/ 564625 h 677550"/>
              <a:gd name="connsiteX5" fmla="*/ 10044977 w 10157902"/>
              <a:gd name="connsiteY5" fmla="*/ 677550 h 677550"/>
              <a:gd name="connsiteX6" fmla="*/ 112925 w 10157902"/>
              <a:gd name="connsiteY6" fmla="*/ 677550 h 677550"/>
              <a:gd name="connsiteX7" fmla="*/ 0 w 10157902"/>
              <a:gd name="connsiteY7" fmla="*/ 564625 h 677550"/>
              <a:gd name="connsiteX8" fmla="*/ 0 w 10157902"/>
              <a:gd name="connsiteY8" fmla="*/ 112925 h 677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157902" h="677550">
                <a:moveTo>
                  <a:pt x="0" y="112925"/>
                </a:moveTo>
                <a:cubicBezTo>
                  <a:pt x="0" y="50558"/>
                  <a:pt x="50558" y="0"/>
                  <a:pt x="112925" y="0"/>
                </a:cubicBezTo>
                <a:lnTo>
                  <a:pt x="10044977" y="0"/>
                </a:lnTo>
                <a:cubicBezTo>
                  <a:pt x="10107344" y="0"/>
                  <a:pt x="10157902" y="50558"/>
                  <a:pt x="10157902" y="112925"/>
                </a:cubicBezTo>
                <a:lnTo>
                  <a:pt x="10157902" y="564625"/>
                </a:lnTo>
                <a:cubicBezTo>
                  <a:pt x="10157902" y="626992"/>
                  <a:pt x="10107344" y="677550"/>
                  <a:pt x="10044977" y="677550"/>
                </a:cubicBezTo>
                <a:lnTo>
                  <a:pt x="112925" y="677550"/>
                </a:lnTo>
                <a:cubicBezTo>
                  <a:pt x="50558" y="677550"/>
                  <a:pt x="0" y="626992"/>
                  <a:pt x="0" y="564625"/>
                </a:cubicBezTo>
                <a:lnTo>
                  <a:pt x="0" y="112925"/>
                </a:lnTo>
                <a:close/>
              </a:path>
            </a:pathLst>
          </a:custGeom>
          <a:ln w="28575">
            <a:solidFill>
              <a:srgbClr val="FF0000"/>
            </a:solidFill>
          </a:ln>
        </p:spPr>
        <p:style>
          <a:lnRef idx="2">
            <a:scrgbClr r="0" g="0" b="0"/>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70880" tIns="99115" rIns="99115" bIns="99115" numCol="1" spcCol="1270" anchor="ctr" anchorCtr="0">
            <a:noAutofit/>
          </a:bodyPr>
          <a:lstStyle/>
          <a:p>
            <a:pPr lvl="0" algn="l" defTabSz="1155700">
              <a:lnSpc>
                <a:spcPct val="90000"/>
              </a:lnSpc>
              <a:spcBef>
                <a:spcPct val="0"/>
              </a:spcBef>
              <a:spcAft>
                <a:spcPct val="35000"/>
              </a:spcAft>
            </a:pPr>
            <a:r>
              <a:rPr lang="zh-CN" altLang="en-US" sz="2400" kern="1200" dirty="0" smtClean="0">
                <a:solidFill>
                  <a:schemeClr val="tx1"/>
                </a:solidFill>
              </a:rPr>
              <a:t>绪论</a:t>
            </a:r>
            <a:endParaRPr lang="zh-CN" altLang="en-US" sz="2400" kern="1200" dirty="0">
              <a:solidFill>
                <a:schemeClr val="tx1"/>
              </a:solidFill>
            </a:endParaRPr>
          </a:p>
        </p:txBody>
      </p:sp>
      <p:sp>
        <p:nvSpPr>
          <p:cNvPr id="6" name="椭圆 5"/>
          <p:cNvSpPr/>
          <p:nvPr/>
        </p:nvSpPr>
        <p:spPr>
          <a:xfrm>
            <a:off x="746646" y="1111374"/>
            <a:ext cx="846937" cy="846937"/>
          </a:xfrm>
          <a:prstGeom prst="ellipse">
            <a:avLst/>
          </a:prstGeom>
          <a:ln w="28575">
            <a:solidFill>
              <a:srgbClr val="FF0000"/>
            </a:solidFill>
          </a:ln>
        </p:spPr>
        <p:style>
          <a:lnRef idx="2">
            <a:scrgbClr r="0" g="0" b="0"/>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cxnSp>
        <p:nvCxnSpPr>
          <p:cNvPr id="17" name="直接连接符 16"/>
          <p:cNvCxnSpPr>
            <a:stCxn id="6" idx="4"/>
          </p:cNvCxnSpPr>
          <p:nvPr/>
        </p:nvCxnSpPr>
        <p:spPr>
          <a:xfrm flipH="1">
            <a:off x="1170112" y="1958311"/>
            <a:ext cx="3" cy="2702589"/>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1170114" y="2590800"/>
            <a:ext cx="1287956"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
        <p:nvSpPr>
          <p:cNvPr id="24" name="任意多边形 23"/>
          <p:cNvSpPr/>
          <p:nvPr/>
        </p:nvSpPr>
        <p:spPr>
          <a:xfrm>
            <a:off x="2458069" y="2252025"/>
            <a:ext cx="8869947" cy="677550"/>
          </a:xfrm>
          <a:custGeom>
            <a:avLst/>
            <a:gdLst>
              <a:gd name="connsiteX0" fmla="*/ 0 w 10157902"/>
              <a:gd name="connsiteY0" fmla="*/ 112925 h 677550"/>
              <a:gd name="connsiteX1" fmla="*/ 112925 w 10157902"/>
              <a:gd name="connsiteY1" fmla="*/ 0 h 677550"/>
              <a:gd name="connsiteX2" fmla="*/ 10044977 w 10157902"/>
              <a:gd name="connsiteY2" fmla="*/ 0 h 677550"/>
              <a:gd name="connsiteX3" fmla="*/ 10157902 w 10157902"/>
              <a:gd name="connsiteY3" fmla="*/ 112925 h 677550"/>
              <a:gd name="connsiteX4" fmla="*/ 10157902 w 10157902"/>
              <a:gd name="connsiteY4" fmla="*/ 564625 h 677550"/>
              <a:gd name="connsiteX5" fmla="*/ 10044977 w 10157902"/>
              <a:gd name="connsiteY5" fmla="*/ 677550 h 677550"/>
              <a:gd name="connsiteX6" fmla="*/ 112925 w 10157902"/>
              <a:gd name="connsiteY6" fmla="*/ 677550 h 677550"/>
              <a:gd name="connsiteX7" fmla="*/ 0 w 10157902"/>
              <a:gd name="connsiteY7" fmla="*/ 564625 h 677550"/>
              <a:gd name="connsiteX8" fmla="*/ 0 w 10157902"/>
              <a:gd name="connsiteY8" fmla="*/ 112925 h 677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157902" h="677550">
                <a:moveTo>
                  <a:pt x="0" y="112925"/>
                </a:moveTo>
                <a:cubicBezTo>
                  <a:pt x="0" y="50558"/>
                  <a:pt x="50558" y="0"/>
                  <a:pt x="112925" y="0"/>
                </a:cubicBezTo>
                <a:lnTo>
                  <a:pt x="10044977" y="0"/>
                </a:lnTo>
                <a:cubicBezTo>
                  <a:pt x="10107344" y="0"/>
                  <a:pt x="10157902" y="50558"/>
                  <a:pt x="10157902" y="112925"/>
                </a:cubicBezTo>
                <a:lnTo>
                  <a:pt x="10157902" y="564625"/>
                </a:lnTo>
                <a:cubicBezTo>
                  <a:pt x="10157902" y="626992"/>
                  <a:pt x="10107344" y="677550"/>
                  <a:pt x="10044977" y="677550"/>
                </a:cubicBezTo>
                <a:lnTo>
                  <a:pt x="112925" y="677550"/>
                </a:lnTo>
                <a:cubicBezTo>
                  <a:pt x="50558" y="677550"/>
                  <a:pt x="0" y="626992"/>
                  <a:pt x="0" y="564625"/>
                </a:cubicBezTo>
                <a:lnTo>
                  <a:pt x="0" y="112925"/>
                </a:lnTo>
                <a:close/>
              </a:path>
            </a:pathLst>
          </a:custGeom>
          <a:solidFill>
            <a:schemeClr val="accent6"/>
          </a:solidFill>
          <a:ln w="28575">
            <a:noFill/>
          </a:ln>
        </p:spPr>
        <p:style>
          <a:lnRef idx="2">
            <a:scrgbClr r="0" g="0" b="0"/>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70880" tIns="99115" rIns="99115" bIns="99115" numCol="1" spcCol="1270" anchor="ctr" anchorCtr="0">
            <a:noAutofit/>
          </a:bodyPr>
          <a:lstStyle/>
          <a:p>
            <a:pPr lvl="0" defTabSz="1155700">
              <a:lnSpc>
                <a:spcPct val="90000"/>
              </a:lnSpc>
              <a:spcBef>
                <a:spcPct val="0"/>
              </a:spcBef>
              <a:spcAft>
                <a:spcPct val="35000"/>
              </a:spcAft>
            </a:pPr>
            <a:r>
              <a:rPr lang="zh-CN" altLang="zh-CN" sz="2400" dirty="0"/>
              <a:t>课题研究背景及意义</a:t>
            </a:r>
            <a:endParaRPr lang="zh-CN" altLang="en-US" sz="2400" dirty="0">
              <a:solidFill>
                <a:schemeClr val="bg1"/>
              </a:solidFill>
            </a:endParaRPr>
          </a:p>
        </p:txBody>
      </p:sp>
      <p:cxnSp>
        <p:nvCxnSpPr>
          <p:cNvPr id="26" name="直接连接符 25"/>
          <p:cNvCxnSpPr/>
          <p:nvPr/>
        </p:nvCxnSpPr>
        <p:spPr>
          <a:xfrm>
            <a:off x="1170113" y="3646154"/>
            <a:ext cx="1287956"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
        <p:nvSpPr>
          <p:cNvPr id="27" name="任意多边形 26"/>
          <p:cNvSpPr/>
          <p:nvPr/>
        </p:nvSpPr>
        <p:spPr>
          <a:xfrm>
            <a:off x="2458069" y="3307379"/>
            <a:ext cx="8869947" cy="677550"/>
          </a:xfrm>
          <a:custGeom>
            <a:avLst/>
            <a:gdLst>
              <a:gd name="connsiteX0" fmla="*/ 0 w 10157902"/>
              <a:gd name="connsiteY0" fmla="*/ 112925 h 677550"/>
              <a:gd name="connsiteX1" fmla="*/ 112925 w 10157902"/>
              <a:gd name="connsiteY1" fmla="*/ 0 h 677550"/>
              <a:gd name="connsiteX2" fmla="*/ 10044977 w 10157902"/>
              <a:gd name="connsiteY2" fmla="*/ 0 h 677550"/>
              <a:gd name="connsiteX3" fmla="*/ 10157902 w 10157902"/>
              <a:gd name="connsiteY3" fmla="*/ 112925 h 677550"/>
              <a:gd name="connsiteX4" fmla="*/ 10157902 w 10157902"/>
              <a:gd name="connsiteY4" fmla="*/ 564625 h 677550"/>
              <a:gd name="connsiteX5" fmla="*/ 10044977 w 10157902"/>
              <a:gd name="connsiteY5" fmla="*/ 677550 h 677550"/>
              <a:gd name="connsiteX6" fmla="*/ 112925 w 10157902"/>
              <a:gd name="connsiteY6" fmla="*/ 677550 h 677550"/>
              <a:gd name="connsiteX7" fmla="*/ 0 w 10157902"/>
              <a:gd name="connsiteY7" fmla="*/ 564625 h 677550"/>
              <a:gd name="connsiteX8" fmla="*/ 0 w 10157902"/>
              <a:gd name="connsiteY8" fmla="*/ 112925 h 677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157902" h="677550">
                <a:moveTo>
                  <a:pt x="0" y="112925"/>
                </a:moveTo>
                <a:cubicBezTo>
                  <a:pt x="0" y="50558"/>
                  <a:pt x="50558" y="0"/>
                  <a:pt x="112925" y="0"/>
                </a:cubicBezTo>
                <a:lnTo>
                  <a:pt x="10044977" y="0"/>
                </a:lnTo>
                <a:cubicBezTo>
                  <a:pt x="10107344" y="0"/>
                  <a:pt x="10157902" y="50558"/>
                  <a:pt x="10157902" y="112925"/>
                </a:cubicBezTo>
                <a:lnTo>
                  <a:pt x="10157902" y="564625"/>
                </a:lnTo>
                <a:cubicBezTo>
                  <a:pt x="10157902" y="626992"/>
                  <a:pt x="10107344" y="677550"/>
                  <a:pt x="10044977" y="677550"/>
                </a:cubicBezTo>
                <a:lnTo>
                  <a:pt x="112925" y="677550"/>
                </a:lnTo>
                <a:cubicBezTo>
                  <a:pt x="50558" y="677550"/>
                  <a:pt x="0" y="626992"/>
                  <a:pt x="0" y="564625"/>
                </a:cubicBezTo>
                <a:lnTo>
                  <a:pt x="0" y="112925"/>
                </a:lnTo>
                <a:close/>
              </a:path>
            </a:pathLst>
          </a:custGeom>
          <a:solidFill>
            <a:schemeClr val="accent6"/>
          </a:solidFill>
          <a:ln w="28575">
            <a:noFill/>
          </a:ln>
        </p:spPr>
        <p:style>
          <a:lnRef idx="2">
            <a:scrgbClr r="0" g="0" b="0"/>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70880" tIns="99115" rIns="99115" bIns="99115" numCol="1" spcCol="1270" anchor="ctr" anchorCtr="0">
            <a:noAutofit/>
          </a:bodyPr>
          <a:lstStyle/>
          <a:p>
            <a:pPr lvl="0" defTabSz="1155700">
              <a:lnSpc>
                <a:spcPct val="90000"/>
              </a:lnSpc>
              <a:spcBef>
                <a:spcPct val="0"/>
              </a:spcBef>
              <a:spcAft>
                <a:spcPct val="35000"/>
              </a:spcAft>
            </a:pPr>
            <a:r>
              <a:rPr lang="zh-CN" altLang="zh-CN" sz="2400" dirty="0"/>
              <a:t>课题研究现状分析</a:t>
            </a:r>
            <a:endParaRPr lang="zh-CN" altLang="en-US" sz="2400" dirty="0">
              <a:solidFill>
                <a:schemeClr val="bg1"/>
              </a:solidFill>
            </a:endParaRPr>
          </a:p>
        </p:txBody>
      </p:sp>
      <p:cxnSp>
        <p:nvCxnSpPr>
          <p:cNvPr id="28" name="直接连接符 27"/>
          <p:cNvCxnSpPr/>
          <p:nvPr/>
        </p:nvCxnSpPr>
        <p:spPr>
          <a:xfrm>
            <a:off x="1170112" y="4660900"/>
            <a:ext cx="1287956"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
        <p:nvSpPr>
          <p:cNvPr id="29" name="任意多边形 28"/>
          <p:cNvSpPr/>
          <p:nvPr/>
        </p:nvSpPr>
        <p:spPr>
          <a:xfrm>
            <a:off x="2458068" y="4322125"/>
            <a:ext cx="8869947" cy="677550"/>
          </a:xfrm>
          <a:custGeom>
            <a:avLst/>
            <a:gdLst>
              <a:gd name="connsiteX0" fmla="*/ 0 w 10157902"/>
              <a:gd name="connsiteY0" fmla="*/ 112925 h 677550"/>
              <a:gd name="connsiteX1" fmla="*/ 112925 w 10157902"/>
              <a:gd name="connsiteY1" fmla="*/ 0 h 677550"/>
              <a:gd name="connsiteX2" fmla="*/ 10044977 w 10157902"/>
              <a:gd name="connsiteY2" fmla="*/ 0 h 677550"/>
              <a:gd name="connsiteX3" fmla="*/ 10157902 w 10157902"/>
              <a:gd name="connsiteY3" fmla="*/ 112925 h 677550"/>
              <a:gd name="connsiteX4" fmla="*/ 10157902 w 10157902"/>
              <a:gd name="connsiteY4" fmla="*/ 564625 h 677550"/>
              <a:gd name="connsiteX5" fmla="*/ 10044977 w 10157902"/>
              <a:gd name="connsiteY5" fmla="*/ 677550 h 677550"/>
              <a:gd name="connsiteX6" fmla="*/ 112925 w 10157902"/>
              <a:gd name="connsiteY6" fmla="*/ 677550 h 677550"/>
              <a:gd name="connsiteX7" fmla="*/ 0 w 10157902"/>
              <a:gd name="connsiteY7" fmla="*/ 564625 h 677550"/>
              <a:gd name="connsiteX8" fmla="*/ 0 w 10157902"/>
              <a:gd name="connsiteY8" fmla="*/ 112925 h 677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157902" h="677550">
                <a:moveTo>
                  <a:pt x="0" y="112925"/>
                </a:moveTo>
                <a:cubicBezTo>
                  <a:pt x="0" y="50558"/>
                  <a:pt x="50558" y="0"/>
                  <a:pt x="112925" y="0"/>
                </a:cubicBezTo>
                <a:lnTo>
                  <a:pt x="10044977" y="0"/>
                </a:lnTo>
                <a:cubicBezTo>
                  <a:pt x="10107344" y="0"/>
                  <a:pt x="10157902" y="50558"/>
                  <a:pt x="10157902" y="112925"/>
                </a:cubicBezTo>
                <a:lnTo>
                  <a:pt x="10157902" y="564625"/>
                </a:lnTo>
                <a:cubicBezTo>
                  <a:pt x="10157902" y="626992"/>
                  <a:pt x="10107344" y="677550"/>
                  <a:pt x="10044977" y="677550"/>
                </a:cubicBezTo>
                <a:lnTo>
                  <a:pt x="112925" y="677550"/>
                </a:lnTo>
                <a:cubicBezTo>
                  <a:pt x="50558" y="677550"/>
                  <a:pt x="0" y="626992"/>
                  <a:pt x="0" y="564625"/>
                </a:cubicBezTo>
                <a:lnTo>
                  <a:pt x="0" y="112925"/>
                </a:lnTo>
                <a:close/>
              </a:path>
            </a:pathLst>
          </a:custGeom>
          <a:solidFill>
            <a:schemeClr val="accent6"/>
          </a:solidFill>
          <a:ln w="28575">
            <a:noFill/>
          </a:ln>
        </p:spPr>
        <p:style>
          <a:lnRef idx="2">
            <a:scrgbClr r="0" g="0" b="0"/>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70880" tIns="99115" rIns="99115" bIns="99115" numCol="1" spcCol="1270" anchor="ctr" anchorCtr="0">
            <a:noAutofit/>
          </a:bodyPr>
          <a:lstStyle/>
          <a:p>
            <a:pPr lvl="0" defTabSz="1155700">
              <a:lnSpc>
                <a:spcPct val="90000"/>
              </a:lnSpc>
              <a:spcBef>
                <a:spcPct val="0"/>
              </a:spcBef>
              <a:spcAft>
                <a:spcPct val="35000"/>
              </a:spcAft>
            </a:pPr>
            <a:r>
              <a:rPr lang="zh-CN" altLang="zh-CN" sz="2400" dirty="0"/>
              <a:t>本文组织结构及主要工作</a:t>
            </a:r>
            <a:endParaRPr lang="zh-CN" altLang="en-US" sz="2400" dirty="0">
              <a:solidFill>
                <a:schemeClr val="bg1"/>
              </a:solidFill>
            </a:endParaRPr>
          </a:p>
        </p:txBody>
      </p:sp>
      <p:sp>
        <p:nvSpPr>
          <p:cNvPr id="2" name="页脚占位符 1"/>
          <p:cNvSpPr>
            <a:spLocks noGrp="1"/>
          </p:cNvSpPr>
          <p:nvPr>
            <p:ph type="ftr" sz="quarter" idx="11"/>
          </p:nvPr>
        </p:nvSpPr>
        <p:spPr/>
        <p:txBody>
          <a:bodyPr/>
          <a:lstStyle/>
          <a:p>
            <a:pPr>
              <a:defRPr/>
            </a:pPr>
            <a:r>
              <a:rPr lang="en-US" altLang="zh-CN" dirty="0" smtClean="0"/>
              <a:t>1</a:t>
            </a:r>
            <a:endParaRPr lang="zh-CN" altLang="en-US" dirty="0"/>
          </a:p>
        </p:txBody>
      </p:sp>
    </p:spTree>
    <p:extLst>
      <p:ext uri="{BB962C8B-B14F-4D97-AF65-F5344CB8AC3E}">
        <p14:creationId xmlns:p14="http://schemas.microsoft.com/office/powerpoint/2010/main" val="71573879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2000"/>
                                        <p:tgtEl>
                                          <p:spTgt spid="17"/>
                                        </p:tgtEl>
                                      </p:cBhvr>
                                    </p:animEffect>
                                  </p:childTnLst>
                                </p:cTn>
                              </p:par>
                              <p:par>
                                <p:cTn id="8" presetID="2" presetClass="entr" presetSubtype="2" fill="hold" nodeType="withEffect">
                                  <p:stCondLst>
                                    <p:cond delay="0"/>
                                  </p:stCondLst>
                                  <p:childTnLst>
                                    <p:set>
                                      <p:cBhvr>
                                        <p:cTn id="9" dur="1" fill="hold">
                                          <p:stCondLst>
                                            <p:cond delay="0"/>
                                          </p:stCondLst>
                                        </p:cTn>
                                        <p:tgtEl>
                                          <p:spTgt spid="19"/>
                                        </p:tgtEl>
                                        <p:attrNameLst>
                                          <p:attrName>style.visibility</p:attrName>
                                        </p:attrNameLst>
                                      </p:cBhvr>
                                      <p:to>
                                        <p:strVal val="visible"/>
                                      </p:to>
                                    </p:set>
                                    <p:anim calcmode="lin" valueType="num">
                                      <p:cBhvr additive="base">
                                        <p:cTn id="10" dur="500" fill="hold"/>
                                        <p:tgtEl>
                                          <p:spTgt spid="19"/>
                                        </p:tgtEl>
                                        <p:attrNameLst>
                                          <p:attrName>ppt_x</p:attrName>
                                        </p:attrNameLst>
                                      </p:cBhvr>
                                      <p:tavLst>
                                        <p:tav tm="0">
                                          <p:val>
                                            <p:strVal val="1+#ppt_w/2"/>
                                          </p:val>
                                        </p:tav>
                                        <p:tav tm="100000">
                                          <p:val>
                                            <p:strVal val="#ppt_x"/>
                                          </p:val>
                                        </p:tav>
                                      </p:tavLst>
                                    </p:anim>
                                    <p:anim calcmode="lin" valueType="num">
                                      <p:cBhvr additive="base">
                                        <p:cTn id="11" dur="500" fill="hold"/>
                                        <p:tgtEl>
                                          <p:spTgt spid="19"/>
                                        </p:tgtEl>
                                        <p:attrNameLst>
                                          <p:attrName>ppt_y</p:attrName>
                                        </p:attrNameLst>
                                      </p:cBhvr>
                                      <p:tavLst>
                                        <p:tav tm="0">
                                          <p:val>
                                            <p:strVal val="#ppt_y"/>
                                          </p:val>
                                        </p:tav>
                                        <p:tav tm="100000">
                                          <p:val>
                                            <p:strVal val="#ppt_y"/>
                                          </p:val>
                                        </p:tav>
                                      </p:tavLst>
                                    </p:anim>
                                  </p:childTnLst>
                                </p:cTn>
                              </p:par>
                              <p:par>
                                <p:cTn id="12" presetID="2" presetClass="entr" presetSubtype="2" fill="hold" grpId="0" nodeType="withEffect">
                                  <p:stCondLst>
                                    <p:cond delay="0"/>
                                  </p:stCondLst>
                                  <p:childTnLst>
                                    <p:set>
                                      <p:cBhvr>
                                        <p:cTn id="13" dur="1" fill="hold">
                                          <p:stCondLst>
                                            <p:cond delay="0"/>
                                          </p:stCondLst>
                                        </p:cTn>
                                        <p:tgtEl>
                                          <p:spTgt spid="24"/>
                                        </p:tgtEl>
                                        <p:attrNameLst>
                                          <p:attrName>style.visibility</p:attrName>
                                        </p:attrNameLst>
                                      </p:cBhvr>
                                      <p:to>
                                        <p:strVal val="visible"/>
                                      </p:to>
                                    </p:set>
                                    <p:anim calcmode="lin" valueType="num">
                                      <p:cBhvr additive="base">
                                        <p:cTn id="14" dur="500" fill="hold"/>
                                        <p:tgtEl>
                                          <p:spTgt spid="24"/>
                                        </p:tgtEl>
                                        <p:attrNameLst>
                                          <p:attrName>ppt_x</p:attrName>
                                        </p:attrNameLst>
                                      </p:cBhvr>
                                      <p:tavLst>
                                        <p:tav tm="0">
                                          <p:val>
                                            <p:strVal val="1+#ppt_w/2"/>
                                          </p:val>
                                        </p:tav>
                                        <p:tav tm="100000">
                                          <p:val>
                                            <p:strVal val="#ppt_x"/>
                                          </p:val>
                                        </p:tav>
                                      </p:tavLst>
                                    </p:anim>
                                    <p:anim calcmode="lin" valueType="num">
                                      <p:cBhvr additive="base">
                                        <p:cTn id="15" dur="500" fill="hold"/>
                                        <p:tgtEl>
                                          <p:spTgt spid="24"/>
                                        </p:tgtEl>
                                        <p:attrNameLst>
                                          <p:attrName>ppt_y</p:attrName>
                                        </p:attrNameLst>
                                      </p:cBhvr>
                                      <p:tavLst>
                                        <p:tav tm="0">
                                          <p:val>
                                            <p:strVal val="#ppt_y"/>
                                          </p:val>
                                        </p:tav>
                                        <p:tav tm="100000">
                                          <p:val>
                                            <p:strVal val="#ppt_y"/>
                                          </p:val>
                                        </p:tav>
                                      </p:tavLst>
                                    </p:anim>
                                  </p:childTnLst>
                                </p:cTn>
                              </p:par>
                              <p:par>
                                <p:cTn id="16" presetID="2" presetClass="entr" presetSubtype="2" fill="hold" nodeType="withEffect">
                                  <p:stCondLst>
                                    <p:cond delay="500"/>
                                  </p:stCondLst>
                                  <p:childTnLst>
                                    <p:set>
                                      <p:cBhvr>
                                        <p:cTn id="17" dur="1" fill="hold">
                                          <p:stCondLst>
                                            <p:cond delay="0"/>
                                          </p:stCondLst>
                                        </p:cTn>
                                        <p:tgtEl>
                                          <p:spTgt spid="26"/>
                                        </p:tgtEl>
                                        <p:attrNameLst>
                                          <p:attrName>style.visibility</p:attrName>
                                        </p:attrNameLst>
                                      </p:cBhvr>
                                      <p:to>
                                        <p:strVal val="visible"/>
                                      </p:to>
                                    </p:set>
                                    <p:anim calcmode="lin" valueType="num">
                                      <p:cBhvr additive="base">
                                        <p:cTn id="18" dur="500" fill="hold"/>
                                        <p:tgtEl>
                                          <p:spTgt spid="26"/>
                                        </p:tgtEl>
                                        <p:attrNameLst>
                                          <p:attrName>ppt_x</p:attrName>
                                        </p:attrNameLst>
                                      </p:cBhvr>
                                      <p:tavLst>
                                        <p:tav tm="0">
                                          <p:val>
                                            <p:strVal val="1+#ppt_w/2"/>
                                          </p:val>
                                        </p:tav>
                                        <p:tav tm="100000">
                                          <p:val>
                                            <p:strVal val="#ppt_x"/>
                                          </p:val>
                                        </p:tav>
                                      </p:tavLst>
                                    </p:anim>
                                    <p:anim calcmode="lin" valueType="num">
                                      <p:cBhvr additive="base">
                                        <p:cTn id="19" dur="500" fill="hold"/>
                                        <p:tgtEl>
                                          <p:spTgt spid="26"/>
                                        </p:tgtEl>
                                        <p:attrNameLst>
                                          <p:attrName>ppt_y</p:attrName>
                                        </p:attrNameLst>
                                      </p:cBhvr>
                                      <p:tavLst>
                                        <p:tav tm="0">
                                          <p:val>
                                            <p:strVal val="#ppt_y"/>
                                          </p:val>
                                        </p:tav>
                                        <p:tav tm="100000">
                                          <p:val>
                                            <p:strVal val="#ppt_y"/>
                                          </p:val>
                                        </p:tav>
                                      </p:tavLst>
                                    </p:anim>
                                  </p:childTnLst>
                                </p:cTn>
                              </p:par>
                              <p:par>
                                <p:cTn id="20" presetID="2" presetClass="entr" presetSubtype="2" fill="hold" grpId="0" nodeType="withEffect">
                                  <p:stCondLst>
                                    <p:cond delay="500"/>
                                  </p:stCondLst>
                                  <p:childTnLst>
                                    <p:set>
                                      <p:cBhvr>
                                        <p:cTn id="21" dur="1" fill="hold">
                                          <p:stCondLst>
                                            <p:cond delay="0"/>
                                          </p:stCondLst>
                                        </p:cTn>
                                        <p:tgtEl>
                                          <p:spTgt spid="27"/>
                                        </p:tgtEl>
                                        <p:attrNameLst>
                                          <p:attrName>style.visibility</p:attrName>
                                        </p:attrNameLst>
                                      </p:cBhvr>
                                      <p:to>
                                        <p:strVal val="visible"/>
                                      </p:to>
                                    </p:set>
                                    <p:anim calcmode="lin" valueType="num">
                                      <p:cBhvr additive="base">
                                        <p:cTn id="22" dur="500" fill="hold"/>
                                        <p:tgtEl>
                                          <p:spTgt spid="27"/>
                                        </p:tgtEl>
                                        <p:attrNameLst>
                                          <p:attrName>ppt_x</p:attrName>
                                        </p:attrNameLst>
                                      </p:cBhvr>
                                      <p:tavLst>
                                        <p:tav tm="0">
                                          <p:val>
                                            <p:strVal val="1+#ppt_w/2"/>
                                          </p:val>
                                        </p:tav>
                                        <p:tav tm="100000">
                                          <p:val>
                                            <p:strVal val="#ppt_x"/>
                                          </p:val>
                                        </p:tav>
                                      </p:tavLst>
                                    </p:anim>
                                    <p:anim calcmode="lin" valueType="num">
                                      <p:cBhvr additive="base">
                                        <p:cTn id="23" dur="500" fill="hold"/>
                                        <p:tgtEl>
                                          <p:spTgt spid="27"/>
                                        </p:tgtEl>
                                        <p:attrNameLst>
                                          <p:attrName>ppt_y</p:attrName>
                                        </p:attrNameLst>
                                      </p:cBhvr>
                                      <p:tavLst>
                                        <p:tav tm="0">
                                          <p:val>
                                            <p:strVal val="#ppt_y"/>
                                          </p:val>
                                        </p:tav>
                                        <p:tav tm="100000">
                                          <p:val>
                                            <p:strVal val="#ppt_y"/>
                                          </p:val>
                                        </p:tav>
                                      </p:tavLst>
                                    </p:anim>
                                  </p:childTnLst>
                                </p:cTn>
                              </p:par>
                              <p:par>
                                <p:cTn id="24" presetID="2" presetClass="entr" presetSubtype="2" fill="hold" nodeType="withEffect">
                                  <p:stCondLst>
                                    <p:cond delay="1000"/>
                                  </p:stCondLst>
                                  <p:childTnLst>
                                    <p:set>
                                      <p:cBhvr>
                                        <p:cTn id="25" dur="1" fill="hold">
                                          <p:stCondLst>
                                            <p:cond delay="0"/>
                                          </p:stCondLst>
                                        </p:cTn>
                                        <p:tgtEl>
                                          <p:spTgt spid="28"/>
                                        </p:tgtEl>
                                        <p:attrNameLst>
                                          <p:attrName>style.visibility</p:attrName>
                                        </p:attrNameLst>
                                      </p:cBhvr>
                                      <p:to>
                                        <p:strVal val="visible"/>
                                      </p:to>
                                    </p:set>
                                    <p:anim calcmode="lin" valueType="num">
                                      <p:cBhvr additive="base">
                                        <p:cTn id="26" dur="500" fill="hold"/>
                                        <p:tgtEl>
                                          <p:spTgt spid="28"/>
                                        </p:tgtEl>
                                        <p:attrNameLst>
                                          <p:attrName>ppt_x</p:attrName>
                                        </p:attrNameLst>
                                      </p:cBhvr>
                                      <p:tavLst>
                                        <p:tav tm="0">
                                          <p:val>
                                            <p:strVal val="1+#ppt_w/2"/>
                                          </p:val>
                                        </p:tav>
                                        <p:tav tm="100000">
                                          <p:val>
                                            <p:strVal val="#ppt_x"/>
                                          </p:val>
                                        </p:tav>
                                      </p:tavLst>
                                    </p:anim>
                                    <p:anim calcmode="lin" valueType="num">
                                      <p:cBhvr additive="base">
                                        <p:cTn id="27" dur="500" fill="hold"/>
                                        <p:tgtEl>
                                          <p:spTgt spid="28"/>
                                        </p:tgtEl>
                                        <p:attrNameLst>
                                          <p:attrName>ppt_y</p:attrName>
                                        </p:attrNameLst>
                                      </p:cBhvr>
                                      <p:tavLst>
                                        <p:tav tm="0">
                                          <p:val>
                                            <p:strVal val="#ppt_y"/>
                                          </p:val>
                                        </p:tav>
                                        <p:tav tm="100000">
                                          <p:val>
                                            <p:strVal val="#ppt_y"/>
                                          </p:val>
                                        </p:tav>
                                      </p:tavLst>
                                    </p:anim>
                                  </p:childTnLst>
                                </p:cTn>
                              </p:par>
                              <p:par>
                                <p:cTn id="28" presetID="2" presetClass="entr" presetSubtype="2" fill="hold" grpId="0" nodeType="withEffect">
                                  <p:stCondLst>
                                    <p:cond delay="1000"/>
                                  </p:stCondLst>
                                  <p:childTnLst>
                                    <p:set>
                                      <p:cBhvr>
                                        <p:cTn id="29" dur="1" fill="hold">
                                          <p:stCondLst>
                                            <p:cond delay="0"/>
                                          </p:stCondLst>
                                        </p:cTn>
                                        <p:tgtEl>
                                          <p:spTgt spid="29"/>
                                        </p:tgtEl>
                                        <p:attrNameLst>
                                          <p:attrName>style.visibility</p:attrName>
                                        </p:attrNameLst>
                                      </p:cBhvr>
                                      <p:to>
                                        <p:strVal val="visible"/>
                                      </p:to>
                                    </p:set>
                                    <p:anim calcmode="lin" valueType="num">
                                      <p:cBhvr additive="base">
                                        <p:cTn id="30" dur="500" fill="hold"/>
                                        <p:tgtEl>
                                          <p:spTgt spid="29"/>
                                        </p:tgtEl>
                                        <p:attrNameLst>
                                          <p:attrName>ppt_x</p:attrName>
                                        </p:attrNameLst>
                                      </p:cBhvr>
                                      <p:tavLst>
                                        <p:tav tm="0">
                                          <p:val>
                                            <p:strVal val="1+#ppt_w/2"/>
                                          </p:val>
                                        </p:tav>
                                        <p:tav tm="100000">
                                          <p:val>
                                            <p:strVal val="#ppt_x"/>
                                          </p:val>
                                        </p:tav>
                                      </p:tavLst>
                                    </p:anim>
                                    <p:anim calcmode="lin" valueType="num">
                                      <p:cBhvr additive="base">
                                        <p:cTn id="31" dur="500" fill="hold"/>
                                        <p:tgtEl>
                                          <p:spTgt spid="2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7" grpId="0" animBg="1"/>
      <p:bldP spid="29"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2"/>
          <p:cNvSpPr>
            <a:spLocks noChangeArrowheads="1"/>
          </p:cNvSpPr>
          <p:nvPr/>
        </p:nvSpPr>
        <p:spPr bwMode="auto">
          <a:xfrm>
            <a:off x="581717" y="218252"/>
            <a:ext cx="935865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lvl="0"/>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3.Mn</a:t>
            </a:r>
            <a:r>
              <a:rPr lang="en-US" altLang="zh-CN" sz="2400" b="1" baseline="-25000" dirty="0">
                <a:latin typeface="Times New Roman" panose="02020603050405020304" pitchFamily="18" charset="0"/>
                <a:ea typeface="微软雅黑" panose="020B0503020204020204" pitchFamily="34" charset="-122"/>
                <a:cs typeface="Times New Roman" panose="02020603050405020304" pitchFamily="18" charset="0"/>
              </a:rPr>
              <a:t>x</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Zn</a:t>
            </a:r>
            <a:r>
              <a:rPr lang="en-US" altLang="zh-CN" sz="2400" b="1" baseline="-25000" dirty="0">
                <a:latin typeface="Times New Roman" panose="02020603050405020304" pitchFamily="18" charset="0"/>
                <a:ea typeface="微软雅黑" panose="020B0503020204020204" pitchFamily="34" charset="-122"/>
                <a:cs typeface="Times New Roman" panose="02020603050405020304" pitchFamily="18" charset="0"/>
              </a:rPr>
              <a:t>1-x</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Fe</a:t>
            </a:r>
            <a:r>
              <a:rPr lang="en-US" altLang="zh-CN" sz="2400" b="1" baseline="-25000" dirty="0">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O</a:t>
            </a:r>
            <a:r>
              <a:rPr lang="en-US" altLang="zh-CN" sz="2400" b="1" baseline="-25000" dirty="0">
                <a:latin typeface="Times New Roman" panose="02020603050405020304" pitchFamily="18" charset="0"/>
                <a:ea typeface="微软雅黑" panose="020B0503020204020204" pitchFamily="34" charset="-122"/>
                <a:cs typeface="Times New Roman" panose="02020603050405020304" pitchFamily="18" charset="0"/>
              </a:rPr>
              <a:t>4</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/β-MnO</a:t>
            </a:r>
            <a:r>
              <a:rPr lang="en-US" altLang="zh-CN" sz="2400" b="1" baseline="-25000" dirty="0">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/β-Bi</a:t>
            </a:r>
            <a:r>
              <a:rPr lang="en-US" altLang="zh-CN" sz="2400" b="1" baseline="-25000" dirty="0">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O</a:t>
            </a:r>
            <a:r>
              <a:rPr lang="en-US" altLang="zh-CN" sz="2400" b="1" baseline="-25000" dirty="0">
                <a:latin typeface="Times New Roman" panose="02020603050405020304" pitchFamily="18" charset="0"/>
                <a:ea typeface="微软雅黑" panose="020B0503020204020204" pitchFamily="34" charset="-122"/>
                <a:cs typeface="Times New Roman" panose="02020603050405020304" pitchFamily="18" charset="0"/>
              </a:rPr>
              <a:t>3</a:t>
            </a:r>
            <a:r>
              <a:rPr lang="zh-CN" altLang="zh-CN" sz="2400" b="1" dirty="0">
                <a:latin typeface="微软雅黑" panose="020B0503020204020204" pitchFamily="34" charset="-122"/>
                <a:ea typeface="微软雅黑" panose="020B0503020204020204" pitchFamily="34" charset="-122"/>
              </a:rPr>
              <a:t>复合磁性光催化剂制备及特性表征</a:t>
            </a:r>
          </a:p>
        </p:txBody>
      </p:sp>
      <p:sp>
        <p:nvSpPr>
          <p:cNvPr id="3" name="TextBox 13"/>
          <p:cNvSpPr>
            <a:spLocks noChangeArrowheads="1"/>
          </p:cNvSpPr>
          <p:nvPr/>
        </p:nvSpPr>
        <p:spPr bwMode="auto">
          <a:xfrm>
            <a:off x="9689910" y="295399"/>
            <a:ext cx="197171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r">
              <a:spcBef>
                <a:spcPct val="0"/>
              </a:spcBef>
              <a:buNone/>
            </a:pPr>
            <a:r>
              <a:rPr lang="en-US" altLang="zh-CN" sz="2000" b="1" dirty="0" smtClean="0">
                <a:latin typeface="微软雅黑" panose="020B0503020204020204" pitchFamily="34" charset="-122"/>
                <a:ea typeface="微软雅黑" panose="020B0503020204020204" pitchFamily="34" charset="-122"/>
                <a:sym typeface="微软雅黑" panose="020B0503020204020204" pitchFamily="34" charset="-122"/>
              </a:rPr>
              <a:t>3.4 </a:t>
            </a:r>
            <a:r>
              <a:rPr lang="zh-CN" altLang="en-US" sz="2000" b="1" dirty="0">
                <a:latin typeface="微软雅黑" panose="020B0503020204020204" pitchFamily="34" charset="-122"/>
                <a:ea typeface="微软雅黑" panose="020B0503020204020204" pitchFamily="34" charset="-122"/>
                <a:sym typeface="微软雅黑" panose="020B0503020204020204" pitchFamily="34" charset="-122"/>
              </a:rPr>
              <a:t>回收再利用</a:t>
            </a:r>
            <a:endParaRPr lang="zh-CN" altLang="en-US" sz="2000" dirty="0">
              <a:latin typeface="微软雅黑" panose="020B0503020204020204" pitchFamily="34" charset="-122"/>
              <a:ea typeface="微软雅黑" panose="020B0503020204020204" pitchFamily="34" charset="-122"/>
            </a:endParaRPr>
          </a:p>
        </p:txBody>
      </p:sp>
      <p:sp>
        <p:nvSpPr>
          <p:cNvPr id="7" name="Rectangle 43"/>
          <p:cNvSpPr>
            <a:spLocks noChangeArrowheads="1"/>
          </p:cNvSpPr>
          <p:nvPr/>
        </p:nvSpPr>
        <p:spPr bwMode="auto">
          <a:xfrm>
            <a:off x="152401" y="-322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Line 34"/>
          <p:cNvSpPr>
            <a:spLocks noChangeShapeType="1"/>
          </p:cNvSpPr>
          <p:nvPr/>
        </p:nvSpPr>
        <p:spPr bwMode="auto">
          <a:xfrm flipV="1">
            <a:off x="10063159" y="749508"/>
            <a:ext cx="156914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 name="Line 31"/>
          <p:cNvSpPr>
            <a:spLocks noChangeShapeType="1"/>
          </p:cNvSpPr>
          <p:nvPr/>
        </p:nvSpPr>
        <p:spPr bwMode="auto">
          <a:xfrm flipH="1" flipV="1">
            <a:off x="685801" y="857519"/>
            <a:ext cx="10943999"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6" name="对象 5"/>
          <p:cNvGraphicFramePr>
            <a:graphicFrameLocks noChangeAspect="1"/>
          </p:cNvGraphicFramePr>
          <p:nvPr>
            <p:extLst>
              <p:ext uri="{D42A27DB-BD31-4B8C-83A1-F6EECF244321}">
                <p14:modId xmlns:p14="http://schemas.microsoft.com/office/powerpoint/2010/main" val="2658636789"/>
              </p:ext>
            </p:extLst>
          </p:nvPr>
        </p:nvGraphicFramePr>
        <p:xfrm>
          <a:off x="1084520" y="927111"/>
          <a:ext cx="10059291" cy="4472792"/>
        </p:xfrm>
        <a:graphic>
          <a:graphicData uri="http://schemas.openxmlformats.org/presentationml/2006/ole">
            <mc:AlternateContent xmlns:mc="http://schemas.openxmlformats.org/markup-compatibility/2006">
              <mc:Choice xmlns:v="urn:schemas-microsoft-com:vml" Requires="v">
                <p:oleObj spid="_x0000_s80960" name="Graph" r:id="rId4" imgW="4276954" imgH="3023616" progId="Origin50.Graph">
                  <p:embed/>
                </p:oleObj>
              </mc:Choice>
              <mc:Fallback>
                <p:oleObj name="Graph" r:id="rId4" imgW="4276954" imgH="3023616" progId="Origin50.Graph">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l="12926" t="9071" r="46959" b="65692"/>
                      <a:stretch>
                        <a:fillRect/>
                      </a:stretch>
                    </p:blipFill>
                    <p:spPr bwMode="auto">
                      <a:xfrm>
                        <a:off x="1084520" y="927111"/>
                        <a:ext cx="10059291" cy="4472792"/>
                      </a:xfrm>
                      <a:prstGeom prst="rect">
                        <a:avLst/>
                      </a:prstGeom>
                      <a:noFill/>
                    </p:spPr>
                  </p:pic>
                </p:oleObj>
              </mc:Fallback>
            </mc:AlternateContent>
          </a:graphicData>
        </a:graphic>
      </p:graphicFrame>
      <p:sp>
        <p:nvSpPr>
          <p:cNvPr id="15" name="矩形 14"/>
          <p:cNvSpPr/>
          <p:nvPr/>
        </p:nvSpPr>
        <p:spPr>
          <a:xfrm>
            <a:off x="814939" y="5306103"/>
            <a:ext cx="10685721" cy="1200329"/>
          </a:xfrm>
          <a:prstGeom prst="rect">
            <a:avLst/>
          </a:prstGeom>
        </p:spPr>
        <p:txBody>
          <a:bodyPr wrap="square">
            <a:spAutoFit/>
          </a:bodyPr>
          <a:lstStyle/>
          <a:p>
            <a:pPr>
              <a:lnSpc>
                <a:spcPct val="150000"/>
              </a:lnSpc>
            </a:pPr>
            <a:r>
              <a:rPr lang="en-US" altLang="zh-CN" sz="2400" dirty="0" smtClean="0"/>
              <a:t>         </a:t>
            </a:r>
            <a:r>
              <a:rPr lang="en-US" altLang="zh-CN" sz="2400" dirty="0" smtClean="0">
                <a:latin typeface="Times New Roman" panose="02020603050405020304" pitchFamily="18" charset="0"/>
                <a:cs typeface="Times New Roman" panose="02020603050405020304" pitchFamily="18" charset="0"/>
              </a:rPr>
              <a:t>5</a:t>
            </a:r>
            <a:r>
              <a:rPr lang="zh-CN" altLang="zh-CN" sz="2400" dirty="0" smtClean="0">
                <a:latin typeface="Times New Roman" panose="02020603050405020304" pitchFamily="18" charset="0"/>
                <a:cs typeface="Times New Roman" panose="02020603050405020304" pitchFamily="18" charset="0"/>
              </a:rPr>
              <a:t>次</a:t>
            </a:r>
            <a:r>
              <a:rPr lang="zh-CN" altLang="en-US" sz="2400" dirty="0" smtClean="0">
                <a:latin typeface="Times New Roman" panose="02020603050405020304" pitchFamily="18" charset="0"/>
                <a:cs typeface="Times New Roman" panose="02020603050405020304" pitchFamily="18" charset="0"/>
              </a:rPr>
              <a:t>回收率</a:t>
            </a:r>
            <a:r>
              <a:rPr lang="zh-CN" altLang="zh-CN" sz="2400" dirty="0" smtClean="0">
                <a:latin typeface="Times New Roman" panose="02020603050405020304" pitchFamily="18" charset="0"/>
                <a:cs typeface="Times New Roman" panose="02020603050405020304" pitchFamily="18" charset="0"/>
              </a:rPr>
              <a:t>平均</a:t>
            </a:r>
            <a:r>
              <a:rPr lang="zh-CN" altLang="zh-CN" sz="2400" dirty="0">
                <a:latin typeface="Times New Roman" panose="02020603050405020304" pitchFamily="18" charset="0"/>
                <a:cs typeface="Times New Roman" panose="02020603050405020304" pitchFamily="18" charset="0"/>
              </a:rPr>
              <a:t>为</a:t>
            </a:r>
            <a:r>
              <a:rPr lang="en-US" altLang="zh-CN" sz="2400" dirty="0" smtClean="0">
                <a:solidFill>
                  <a:srgbClr val="FF0000"/>
                </a:solidFill>
                <a:latin typeface="Times New Roman" panose="02020603050405020304" pitchFamily="18" charset="0"/>
                <a:cs typeface="Times New Roman" panose="02020603050405020304" pitchFamily="18" charset="0"/>
              </a:rPr>
              <a:t>87%</a:t>
            </a:r>
            <a:r>
              <a:rPr lang="zh-CN" altLang="en-US" sz="2400" dirty="0" smtClean="0">
                <a:latin typeface="Times New Roman" panose="02020603050405020304" pitchFamily="18" charset="0"/>
                <a:cs typeface="Times New Roman" panose="02020603050405020304" pitchFamily="18" charset="0"/>
              </a:rPr>
              <a:t>，且</a:t>
            </a:r>
            <a:r>
              <a:rPr lang="en-US" altLang="zh-CN" sz="2400" dirty="0" smtClean="0">
                <a:latin typeface="Times New Roman" panose="02020603050405020304" pitchFamily="18" charset="0"/>
                <a:cs typeface="Times New Roman" panose="02020603050405020304" pitchFamily="18" charset="0"/>
              </a:rPr>
              <a:t>5</a:t>
            </a:r>
            <a:r>
              <a:rPr lang="zh-CN" altLang="zh-CN" sz="2400" dirty="0">
                <a:latin typeface="Times New Roman" panose="02020603050405020304" pitchFamily="18" charset="0"/>
                <a:cs typeface="Times New Roman" panose="02020603050405020304" pitchFamily="18" charset="0"/>
              </a:rPr>
              <a:t>次</a:t>
            </a:r>
            <a:r>
              <a:rPr lang="zh-CN" altLang="en-US" sz="2400" dirty="0">
                <a:latin typeface="Times New Roman" panose="02020603050405020304" pitchFamily="18" charset="0"/>
                <a:cs typeface="Times New Roman" panose="02020603050405020304" pitchFamily="18" charset="0"/>
              </a:rPr>
              <a:t>的</a:t>
            </a:r>
            <a:r>
              <a:rPr lang="zh-CN" altLang="zh-CN" sz="2400" dirty="0" smtClean="0">
                <a:latin typeface="Times New Roman" panose="02020603050405020304" pitchFamily="18" charset="0"/>
                <a:cs typeface="Times New Roman" panose="02020603050405020304" pitchFamily="18" charset="0"/>
              </a:rPr>
              <a:t>回收</a:t>
            </a:r>
            <a:r>
              <a:rPr lang="zh-CN" altLang="zh-CN" sz="2400" dirty="0">
                <a:latin typeface="Times New Roman" panose="02020603050405020304" pitchFamily="18" charset="0"/>
                <a:cs typeface="Times New Roman" panose="02020603050405020304" pitchFamily="18" charset="0"/>
              </a:rPr>
              <a:t>之后</a:t>
            </a:r>
            <a:r>
              <a:rPr lang="zh-CN" altLang="zh-CN" sz="2400" dirty="0" smtClean="0">
                <a:latin typeface="Times New Roman" panose="02020603050405020304" pitchFamily="18" charset="0"/>
                <a:cs typeface="Times New Roman" panose="02020603050405020304" pitchFamily="18" charset="0"/>
              </a:rPr>
              <a:t>的</a:t>
            </a:r>
            <a:r>
              <a:rPr lang="en-US" altLang="zh-CN" sz="2400" dirty="0" smtClean="0">
                <a:latin typeface="Times New Roman" panose="02020603050405020304" pitchFamily="18" charset="0"/>
                <a:cs typeface="Times New Roman" panose="02020603050405020304" pitchFamily="18" charset="0"/>
              </a:rPr>
              <a:t>M-Z/M/B</a:t>
            </a:r>
            <a:r>
              <a:rPr lang="zh-CN" altLang="en-US" sz="2400" dirty="0" smtClean="0">
                <a:latin typeface="Times New Roman" panose="02020603050405020304" pitchFamily="18" charset="0"/>
                <a:cs typeface="Times New Roman" panose="02020603050405020304" pitchFamily="18" charset="0"/>
              </a:rPr>
              <a:t>在</a:t>
            </a:r>
            <a:r>
              <a:rPr lang="en-US" altLang="zh-CN" sz="2400" dirty="0">
                <a:latin typeface="Times New Roman" panose="02020603050405020304" pitchFamily="18" charset="0"/>
                <a:cs typeface="Times New Roman" panose="02020603050405020304" pitchFamily="18" charset="0"/>
              </a:rPr>
              <a:t>1.75h</a:t>
            </a:r>
            <a:r>
              <a:rPr lang="zh-CN" altLang="zh-CN" sz="2400" dirty="0" smtClean="0">
                <a:latin typeface="Times New Roman" panose="02020603050405020304" pitchFamily="18" charset="0"/>
                <a:cs typeface="Times New Roman" panose="02020603050405020304" pitchFamily="18" charset="0"/>
              </a:rPr>
              <a:t>对</a:t>
            </a:r>
            <a:r>
              <a:rPr lang="en-US" altLang="zh-CN" sz="2400" dirty="0" err="1">
                <a:latin typeface="Times New Roman" panose="02020603050405020304" pitchFamily="18" charset="0"/>
                <a:cs typeface="Times New Roman" panose="02020603050405020304" pitchFamily="18" charset="0"/>
              </a:rPr>
              <a:t>RhB</a:t>
            </a:r>
            <a:r>
              <a:rPr lang="zh-CN" altLang="zh-CN" sz="2400" dirty="0" smtClean="0">
                <a:latin typeface="Times New Roman" panose="02020603050405020304" pitchFamily="18" charset="0"/>
                <a:cs typeface="Times New Roman" panose="02020603050405020304" pitchFamily="18" charset="0"/>
              </a:rPr>
              <a:t>的</a:t>
            </a:r>
            <a:r>
              <a:rPr lang="zh-CN" altLang="zh-CN" sz="2400" dirty="0">
                <a:latin typeface="Times New Roman" panose="02020603050405020304" pitchFamily="18" charset="0"/>
                <a:cs typeface="Times New Roman" panose="02020603050405020304" pitchFamily="18" charset="0"/>
              </a:rPr>
              <a:t>降解率能够</a:t>
            </a:r>
            <a:r>
              <a:rPr lang="zh-CN" altLang="zh-CN" sz="2400" dirty="0" smtClean="0">
                <a:latin typeface="Times New Roman" panose="02020603050405020304" pitchFamily="18" charset="0"/>
                <a:cs typeface="Times New Roman" panose="02020603050405020304" pitchFamily="18" charset="0"/>
              </a:rPr>
              <a:t>达到</a:t>
            </a:r>
            <a:r>
              <a:rPr lang="en-US" altLang="zh-CN" sz="2400" dirty="0">
                <a:solidFill>
                  <a:srgbClr val="FF0000"/>
                </a:solidFill>
                <a:latin typeface="Times New Roman" panose="02020603050405020304" pitchFamily="18" charset="0"/>
                <a:cs typeface="Times New Roman" panose="02020603050405020304" pitchFamily="18" charset="0"/>
              </a:rPr>
              <a:t>95.7%</a:t>
            </a:r>
            <a:r>
              <a:rPr lang="en-US" altLang="zh-CN" sz="2400" dirty="0">
                <a:latin typeface="Times New Roman" panose="02020603050405020304" pitchFamily="18" charset="0"/>
                <a:cs typeface="Times New Roman" panose="02020603050405020304" pitchFamily="18" charset="0"/>
              </a:rPr>
              <a:t> </a:t>
            </a:r>
            <a:r>
              <a:rPr lang="zh-CN" altLang="zh-CN" sz="2400" dirty="0" smtClean="0">
                <a:latin typeface="Times New Roman" panose="02020603050405020304" pitchFamily="18" charset="0"/>
                <a:cs typeface="Times New Roman" panose="02020603050405020304" pitchFamily="18" charset="0"/>
              </a:rPr>
              <a:t>，</a:t>
            </a:r>
            <a:r>
              <a:rPr lang="zh-CN" altLang="en-US" sz="2400" dirty="0" smtClean="0">
                <a:latin typeface="Times New Roman" panose="02020603050405020304" pitchFamily="18" charset="0"/>
                <a:cs typeface="Times New Roman" panose="02020603050405020304" pitchFamily="18" charset="0"/>
              </a:rPr>
              <a:t>仍具有</a:t>
            </a:r>
            <a:r>
              <a:rPr lang="zh-CN" altLang="en-US" sz="2400" dirty="0">
                <a:latin typeface="Times New Roman" panose="02020603050405020304" pitchFamily="18" charset="0"/>
                <a:cs typeface="Times New Roman" panose="02020603050405020304" pitchFamily="18" charset="0"/>
              </a:rPr>
              <a:t>很</a:t>
            </a:r>
            <a:r>
              <a:rPr lang="zh-CN" altLang="en-US" sz="2400" dirty="0" smtClean="0">
                <a:latin typeface="Times New Roman" panose="02020603050405020304" pitchFamily="18" charset="0"/>
                <a:cs typeface="Times New Roman" panose="02020603050405020304" pitchFamily="18" charset="0"/>
              </a:rPr>
              <a:t>好的催化活性。</a:t>
            </a:r>
            <a:endParaRPr lang="zh-CN" altLang="en-US" sz="2400" dirty="0">
              <a:latin typeface="Times New Roman" panose="02020603050405020304" pitchFamily="18" charset="0"/>
              <a:cs typeface="Times New Roman" panose="02020603050405020304" pitchFamily="18" charset="0"/>
            </a:endParaRPr>
          </a:p>
        </p:txBody>
      </p:sp>
      <p:sp>
        <p:nvSpPr>
          <p:cNvPr id="4" name="页脚占位符 3"/>
          <p:cNvSpPr>
            <a:spLocks noGrp="1"/>
          </p:cNvSpPr>
          <p:nvPr>
            <p:ph type="ftr" sz="quarter" idx="11"/>
          </p:nvPr>
        </p:nvSpPr>
        <p:spPr/>
        <p:txBody>
          <a:bodyPr/>
          <a:lstStyle/>
          <a:p>
            <a:pPr>
              <a:defRPr/>
            </a:pPr>
            <a:r>
              <a:rPr lang="en-US" altLang="zh-CN" dirty="0" smtClean="0"/>
              <a:t>28</a:t>
            </a:r>
            <a:endParaRPr lang="zh-CN" altLang="en-US" dirty="0"/>
          </a:p>
        </p:txBody>
      </p:sp>
    </p:spTree>
    <p:extLst>
      <p:ext uri="{BB962C8B-B14F-4D97-AF65-F5344CB8AC3E}">
        <p14:creationId xmlns:p14="http://schemas.microsoft.com/office/powerpoint/2010/main" val="10639006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p:nvPr/>
        </p:nvPicPr>
        <p:blipFill rotWithShape="1">
          <a:blip r:embed="rId3">
            <a:extLst>
              <a:ext uri="{28A0092B-C50C-407E-A947-70E740481C1C}">
                <a14:useLocalDpi xmlns:a14="http://schemas.microsoft.com/office/drawing/2010/main" val="0"/>
              </a:ext>
            </a:extLst>
          </a:blip>
          <a:srcRect t="9102"/>
          <a:stretch/>
        </p:blipFill>
        <p:spPr bwMode="auto">
          <a:xfrm>
            <a:off x="277757" y="1706047"/>
            <a:ext cx="5364276" cy="3446571"/>
          </a:xfrm>
          <a:prstGeom prst="rect">
            <a:avLst/>
          </a:prstGeom>
          <a:ln>
            <a:noFill/>
          </a:ln>
          <a:extLst>
            <a:ext uri="{53640926-AAD7-44D8-BBD7-CCE9431645EC}">
              <a14:shadowObscured xmlns:a14="http://schemas.microsoft.com/office/drawing/2010/main"/>
            </a:ext>
          </a:extLst>
        </p:spPr>
      </p:pic>
      <p:sp>
        <p:nvSpPr>
          <p:cNvPr id="2" name="TextBox 12"/>
          <p:cNvSpPr>
            <a:spLocks noChangeArrowheads="1"/>
          </p:cNvSpPr>
          <p:nvPr/>
        </p:nvSpPr>
        <p:spPr bwMode="auto">
          <a:xfrm>
            <a:off x="581717" y="218252"/>
            <a:ext cx="935865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lvl="0"/>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3.Mn</a:t>
            </a:r>
            <a:r>
              <a:rPr lang="en-US" altLang="zh-CN" sz="2400" b="1" baseline="-25000" dirty="0">
                <a:latin typeface="Times New Roman" panose="02020603050405020304" pitchFamily="18" charset="0"/>
                <a:ea typeface="微软雅黑" panose="020B0503020204020204" pitchFamily="34" charset="-122"/>
                <a:cs typeface="Times New Roman" panose="02020603050405020304" pitchFamily="18" charset="0"/>
              </a:rPr>
              <a:t>x</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Zn</a:t>
            </a:r>
            <a:r>
              <a:rPr lang="en-US" altLang="zh-CN" sz="2400" b="1" baseline="-25000" dirty="0">
                <a:latin typeface="Times New Roman" panose="02020603050405020304" pitchFamily="18" charset="0"/>
                <a:ea typeface="微软雅黑" panose="020B0503020204020204" pitchFamily="34" charset="-122"/>
                <a:cs typeface="Times New Roman" panose="02020603050405020304" pitchFamily="18" charset="0"/>
              </a:rPr>
              <a:t>1-x</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Fe</a:t>
            </a:r>
            <a:r>
              <a:rPr lang="en-US" altLang="zh-CN" sz="2400" b="1" baseline="-25000" dirty="0">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O</a:t>
            </a:r>
            <a:r>
              <a:rPr lang="en-US" altLang="zh-CN" sz="2400" b="1" baseline="-25000" dirty="0">
                <a:latin typeface="Times New Roman" panose="02020603050405020304" pitchFamily="18" charset="0"/>
                <a:ea typeface="微软雅黑" panose="020B0503020204020204" pitchFamily="34" charset="-122"/>
                <a:cs typeface="Times New Roman" panose="02020603050405020304" pitchFamily="18" charset="0"/>
              </a:rPr>
              <a:t>4</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/β-MnO</a:t>
            </a:r>
            <a:r>
              <a:rPr lang="en-US" altLang="zh-CN" sz="2400" b="1" baseline="-25000" dirty="0">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/β-Bi</a:t>
            </a:r>
            <a:r>
              <a:rPr lang="en-US" altLang="zh-CN" sz="2400" b="1" baseline="-25000" dirty="0">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O</a:t>
            </a:r>
            <a:r>
              <a:rPr lang="en-US" altLang="zh-CN" sz="2400" b="1" baseline="-25000" dirty="0">
                <a:latin typeface="Times New Roman" panose="02020603050405020304" pitchFamily="18" charset="0"/>
                <a:ea typeface="微软雅黑" panose="020B0503020204020204" pitchFamily="34" charset="-122"/>
                <a:cs typeface="Times New Roman" panose="02020603050405020304" pitchFamily="18" charset="0"/>
              </a:rPr>
              <a:t>3</a:t>
            </a:r>
            <a:r>
              <a:rPr lang="zh-CN" altLang="zh-CN" sz="2400" b="1" dirty="0">
                <a:latin typeface="微软雅黑" panose="020B0503020204020204" pitchFamily="34" charset="-122"/>
                <a:ea typeface="微软雅黑" panose="020B0503020204020204" pitchFamily="34" charset="-122"/>
              </a:rPr>
              <a:t>复合磁性光催化剂制备及特性表征</a:t>
            </a:r>
          </a:p>
        </p:txBody>
      </p:sp>
      <p:sp>
        <p:nvSpPr>
          <p:cNvPr id="3" name="TextBox 13"/>
          <p:cNvSpPr>
            <a:spLocks noChangeArrowheads="1"/>
          </p:cNvSpPr>
          <p:nvPr/>
        </p:nvSpPr>
        <p:spPr bwMode="auto">
          <a:xfrm>
            <a:off x="9689910" y="295399"/>
            <a:ext cx="197171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r">
              <a:spcBef>
                <a:spcPct val="0"/>
              </a:spcBef>
              <a:buNone/>
            </a:pPr>
            <a:r>
              <a:rPr lang="en-US" altLang="zh-CN" sz="2000" b="1" dirty="0" smtClean="0">
                <a:latin typeface="微软雅黑" panose="020B0503020204020204" pitchFamily="34" charset="-122"/>
                <a:ea typeface="微软雅黑" panose="020B0503020204020204" pitchFamily="34" charset="-122"/>
                <a:sym typeface="微软雅黑" panose="020B0503020204020204" pitchFamily="34" charset="-122"/>
              </a:rPr>
              <a:t>3.5 </a:t>
            </a:r>
            <a:r>
              <a:rPr lang="zh-CN" altLang="en-US" sz="2000" b="1" dirty="0" smtClean="0">
                <a:latin typeface="微软雅黑" panose="020B0503020204020204" pitchFamily="34" charset="-122"/>
                <a:ea typeface="微软雅黑" panose="020B0503020204020204" pitchFamily="34" charset="-122"/>
                <a:sym typeface="微软雅黑" panose="020B0503020204020204" pitchFamily="34" charset="-122"/>
              </a:rPr>
              <a:t>机理分析</a:t>
            </a:r>
            <a:endParaRPr lang="zh-CN" altLang="en-US" sz="2000" dirty="0">
              <a:latin typeface="微软雅黑" panose="020B0503020204020204" pitchFamily="34" charset="-122"/>
              <a:ea typeface="微软雅黑" panose="020B0503020204020204" pitchFamily="34" charset="-122"/>
            </a:endParaRPr>
          </a:p>
        </p:txBody>
      </p:sp>
      <p:sp>
        <p:nvSpPr>
          <p:cNvPr id="7" name="Rectangle 43"/>
          <p:cNvSpPr>
            <a:spLocks noChangeArrowheads="1"/>
          </p:cNvSpPr>
          <p:nvPr/>
        </p:nvSpPr>
        <p:spPr bwMode="auto">
          <a:xfrm>
            <a:off x="152401" y="-322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Line 34"/>
          <p:cNvSpPr>
            <a:spLocks noChangeShapeType="1"/>
          </p:cNvSpPr>
          <p:nvPr/>
        </p:nvSpPr>
        <p:spPr bwMode="auto">
          <a:xfrm flipV="1">
            <a:off x="10063159" y="749508"/>
            <a:ext cx="156914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 name="Line 31"/>
          <p:cNvSpPr>
            <a:spLocks noChangeShapeType="1"/>
          </p:cNvSpPr>
          <p:nvPr/>
        </p:nvSpPr>
        <p:spPr bwMode="auto">
          <a:xfrm flipH="1" flipV="1">
            <a:off x="685801" y="857519"/>
            <a:ext cx="10943999"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 name="矩形 3"/>
          <p:cNvSpPr/>
          <p:nvPr/>
        </p:nvSpPr>
        <p:spPr>
          <a:xfrm>
            <a:off x="5236250" y="1775639"/>
            <a:ext cx="6989414" cy="3970318"/>
          </a:xfrm>
          <a:prstGeom prst="rect">
            <a:avLst/>
          </a:prstGeom>
        </p:spPr>
        <p:txBody>
          <a:bodyPr wrap="none">
            <a:spAutoFit/>
          </a:bodyPr>
          <a:lstStyle/>
          <a:p>
            <a:pPr>
              <a:lnSpc>
                <a:spcPct val="150000"/>
              </a:lnSpc>
            </a:pPr>
            <a:r>
              <a:rPr lang="zh-CN" altLang="en-US" sz="2400" dirty="0" smtClean="0">
                <a:latin typeface="Times New Roman" panose="02020603050405020304" pitchFamily="18" charset="0"/>
                <a:cs typeface="Times New Roman" panose="02020603050405020304" pitchFamily="18" charset="0"/>
              </a:rPr>
              <a:t>①吸收光子</a:t>
            </a:r>
            <a:r>
              <a:rPr lang="en-US" altLang="zh-CN" sz="2400" dirty="0" smtClean="0">
                <a:latin typeface="Times New Roman" panose="02020603050405020304" pitchFamily="18" charset="0"/>
                <a:cs typeface="Times New Roman" panose="02020603050405020304" pitchFamily="18" charset="0"/>
              </a:rPr>
              <a:t>:</a:t>
            </a:r>
            <a:r>
              <a:rPr lang="zh-CN" altLang="en-US" sz="2400" dirty="0" smtClean="0">
                <a:latin typeface="Times New Roman" panose="02020603050405020304" pitchFamily="18" charset="0"/>
                <a:cs typeface="Times New Roman" panose="02020603050405020304" pitchFamily="18" charset="0"/>
              </a:rPr>
              <a:t>催化剂吸收能量大于禁带宽度的光子</a:t>
            </a:r>
            <a:endParaRPr lang="en-US" altLang="zh-CN" sz="2400" dirty="0" smtClean="0">
              <a:latin typeface="Times New Roman" panose="02020603050405020304" pitchFamily="18" charset="0"/>
              <a:cs typeface="Times New Roman" panose="02020603050405020304" pitchFamily="18" charset="0"/>
            </a:endParaRPr>
          </a:p>
          <a:p>
            <a:pPr>
              <a:lnSpc>
                <a:spcPct val="150000"/>
              </a:lnSpc>
            </a:pPr>
            <a:endParaRPr lang="en-US" altLang="zh-CN" sz="2400" dirty="0" smtClean="0">
              <a:latin typeface="Times New Roman" panose="02020603050405020304" pitchFamily="18" charset="0"/>
              <a:cs typeface="Times New Roman" panose="02020603050405020304" pitchFamily="18" charset="0"/>
            </a:endParaRPr>
          </a:p>
          <a:p>
            <a:pPr>
              <a:lnSpc>
                <a:spcPct val="150000"/>
              </a:lnSpc>
            </a:pPr>
            <a:r>
              <a:rPr lang="zh-CN" altLang="zh-CN" sz="2400" dirty="0" smtClean="0">
                <a:latin typeface="Times New Roman" panose="02020603050405020304" pitchFamily="18" charset="0"/>
                <a:cs typeface="Times New Roman" panose="02020603050405020304" pitchFamily="18" charset="0"/>
              </a:rPr>
              <a:t>②</a:t>
            </a:r>
            <a:r>
              <a:rPr lang="zh-CN" altLang="zh-CN" sz="2400" dirty="0">
                <a:latin typeface="Times New Roman" panose="02020603050405020304" pitchFamily="18" charset="0"/>
                <a:cs typeface="Times New Roman" panose="02020603050405020304" pitchFamily="18" charset="0"/>
              </a:rPr>
              <a:t>光生电子</a:t>
            </a:r>
            <a:r>
              <a:rPr lang="en-US" altLang="zh-CN" sz="2400" dirty="0">
                <a:latin typeface="Times New Roman" panose="02020603050405020304" pitchFamily="18" charset="0"/>
                <a:cs typeface="Times New Roman" panose="02020603050405020304" pitchFamily="18" charset="0"/>
              </a:rPr>
              <a:t>-</a:t>
            </a:r>
            <a:r>
              <a:rPr lang="zh-CN" altLang="zh-CN" sz="2400" dirty="0">
                <a:latin typeface="Times New Roman" panose="02020603050405020304" pitchFamily="18" charset="0"/>
                <a:cs typeface="Times New Roman" panose="02020603050405020304" pitchFamily="18" charset="0"/>
              </a:rPr>
              <a:t>空穴</a:t>
            </a:r>
            <a:r>
              <a:rPr lang="zh-CN" altLang="zh-CN" sz="2400" dirty="0" smtClean="0">
                <a:latin typeface="Times New Roman" panose="02020603050405020304" pitchFamily="18" charset="0"/>
                <a:cs typeface="Times New Roman" panose="02020603050405020304" pitchFamily="18" charset="0"/>
              </a:rPr>
              <a:t>对</a:t>
            </a:r>
            <a:r>
              <a:rPr lang="en-US" altLang="zh-CN" sz="2400" dirty="0" smtClean="0">
                <a:latin typeface="Times New Roman" panose="02020603050405020304" pitchFamily="18" charset="0"/>
                <a:cs typeface="Times New Roman" panose="02020603050405020304" pitchFamily="18" charset="0"/>
              </a:rPr>
              <a:t>:</a:t>
            </a:r>
            <a:r>
              <a:rPr lang="zh-CN" altLang="en-US" sz="2400" dirty="0" smtClean="0">
                <a:latin typeface="Times New Roman" panose="02020603050405020304" pitchFamily="18" charset="0"/>
                <a:cs typeface="Times New Roman" panose="02020603050405020304" pitchFamily="18" charset="0"/>
              </a:rPr>
              <a:t>激发价带的电子到导带，同时</a:t>
            </a:r>
            <a:endParaRPr lang="en-US" altLang="zh-CN" sz="2400" dirty="0" smtClean="0">
              <a:latin typeface="Times New Roman" panose="02020603050405020304" pitchFamily="18" charset="0"/>
              <a:cs typeface="Times New Roman" panose="02020603050405020304" pitchFamily="18" charset="0"/>
            </a:endParaRPr>
          </a:p>
          <a:p>
            <a:pPr>
              <a:lnSpc>
                <a:spcPct val="150000"/>
              </a:lnSpc>
            </a:pPr>
            <a:r>
              <a:rPr lang="zh-CN" altLang="en-US" sz="2400" dirty="0" smtClean="0">
                <a:latin typeface="Times New Roman" panose="02020603050405020304" pitchFamily="18" charset="0"/>
                <a:cs typeface="Times New Roman" panose="02020603050405020304" pitchFamily="18" charset="0"/>
              </a:rPr>
              <a:t>价带失去电子成为空穴，形成</a:t>
            </a:r>
            <a:r>
              <a:rPr lang="zh-CN" altLang="zh-CN" sz="2400" dirty="0">
                <a:latin typeface="Times New Roman" panose="02020603050405020304" pitchFamily="18" charset="0"/>
                <a:cs typeface="Times New Roman" panose="02020603050405020304" pitchFamily="18" charset="0"/>
              </a:rPr>
              <a:t>光生电子</a:t>
            </a:r>
            <a:r>
              <a:rPr lang="en-US" altLang="zh-CN" sz="2400" dirty="0">
                <a:latin typeface="Times New Roman" panose="02020603050405020304" pitchFamily="18" charset="0"/>
                <a:cs typeface="Times New Roman" panose="02020603050405020304" pitchFamily="18" charset="0"/>
              </a:rPr>
              <a:t>-</a:t>
            </a:r>
            <a:r>
              <a:rPr lang="zh-CN" altLang="zh-CN" sz="2400" dirty="0">
                <a:latin typeface="Times New Roman" panose="02020603050405020304" pitchFamily="18" charset="0"/>
                <a:cs typeface="Times New Roman" panose="02020603050405020304" pitchFamily="18" charset="0"/>
              </a:rPr>
              <a:t>空穴</a:t>
            </a:r>
            <a:r>
              <a:rPr lang="zh-CN" altLang="zh-CN" sz="2400" dirty="0" smtClean="0">
                <a:latin typeface="Times New Roman" panose="02020603050405020304" pitchFamily="18" charset="0"/>
                <a:cs typeface="Times New Roman" panose="02020603050405020304" pitchFamily="18" charset="0"/>
              </a:rPr>
              <a:t>对</a:t>
            </a:r>
            <a:r>
              <a:rPr lang="zh-CN" altLang="en-US" sz="2400" dirty="0" smtClean="0">
                <a:latin typeface="Times New Roman" panose="02020603050405020304" pitchFamily="18" charset="0"/>
                <a:cs typeface="Times New Roman" panose="02020603050405020304" pitchFamily="18" charset="0"/>
              </a:rPr>
              <a:t>。</a:t>
            </a:r>
            <a:endParaRPr lang="en-US" altLang="zh-CN" sz="2400" dirty="0" smtClean="0">
              <a:latin typeface="Times New Roman" panose="02020603050405020304" pitchFamily="18" charset="0"/>
              <a:cs typeface="Times New Roman" panose="02020603050405020304" pitchFamily="18" charset="0"/>
            </a:endParaRPr>
          </a:p>
          <a:p>
            <a:pPr>
              <a:lnSpc>
                <a:spcPct val="150000"/>
              </a:lnSpc>
            </a:pPr>
            <a:endParaRPr lang="zh-CN" altLang="en-US" sz="2400" dirty="0">
              <a:latin typeface="Times New Roman" panose="02020603050405020304" pitchFamily="18" charset="0"/>
              <a:cs typeface="Times New Roman" panose="02020603050405020304" pitchFamily="18" charset="0"/>
            </a:endParaRPr>
          </a:p>
          <a:p>
            <a:pPr>
              <a:lnSpc>
                <a:spcPct val="150000"/>
              </a:lnSpc>
            </a:pPr>
            <a:r>
              <a:rPr lang="en-US" altLang="zh-CN" sz="2400" dirty="0" smtClean="0">
                <a:latin typeface="Times New Roman" panose="02020603050405020304" pitchFamily="18" charset="0"/>
                <a:cs typeface="Times New Roman" panose="02020603050405020304" pitchFamily="18" charset="0"/>
              </a:rPr>
              <a:t>③</a:t>
            </a:r>
            <a:r>
              <a:rPr lang="zh-CN" altLang="en-US" sz="2400" dirty="0" smtClean="0">
                <a:latin typeface="Times New Roman" panose="02020603050405020304" pitchFamily="18" charset="0"/>
                <a:cs typeface="Times New Roman" panose="02020603050405020304" pitchFamily="18" charset="0"/>
              </a:rPr>
              <a:t>氧化降解</a:t>
            </a:r>
            <a:r>
              <a:rPr lang="en-US" altLang="zh-CN" sz="2400" dirty="0" smtClean="0">
                <a:latin typeface="Times New Roman" panose="02020603050405020304" pitchFamily="18" charset="0"/>
                <a:cs typeface="Times New Roman" panose="02020603050405020304" pitchFamily="18" charset="0"/>
              </a:rPr>
              <a:t>:</a:t>
            </a:r>
            <a:r>
              <a:rPr lang="zh-CN" altLang="en-US" sz="2400" dirty="0" smtClean="0">
                <a:latin typeface="Times New Roman" panose="02020603050405020304" pitchFamily="18" charset="0"/>
                <a:cs typeface="Times New Roman" panose="02020603050405020304" pitchFamily="18" charset="0"/>
              </a:rPr>
              <a:t>空穴直接氧化</a:t>
            </a:r>
            <a:r>
              <a:rPr lang="en-US" altLang="zh-CN" sz="2400" dirty="0" err="1" smtClean="0">
                <a:latin typeface="Times New Roman" panose="02020603050405020304" pitchFamily="18" charset="0"/>
                <a:cs typeface="Times New Roman" panose="02020603050405020304" pitchFamily="18" charset="0"/>
              </a:rPr>
              <a:t>RhB</a:t>
            </a:r>
            <a:r>
              <a:rPr lang="zh-CN" altLang="en-US" sz="2400" dirty="0" smtClean="0">
                <a:latin typeface="Times New Roman" panose="02020603050405020304" pitchFamily="18" charset="0"/>
                <a:cs typeface="Times New Roman" panose="02020603050405020304" pitchFamily="18" charset="0"/>
              </a:rPr>
              <a:t>，光生电子夺取溶解</a:t>
            </a:r>
            <a:endParaRPr lang="en-US" altLang="zh-CN" sz="2400" dirty="0" smtClean="0">
              <a:latin typeface="Times New Roman" panose="02020603050405020304" pitchFamily="18" charset="0"/>
              <a:cs typeface="Times New Roman" panose="02020603050405020304" pitchFamily="18" charset="0"/>
            </a:endParaRPr>
          </a:p>
          <a:p>
            <a:pPr>
              <a:lnSpc>
                <a:spcPct val="150000"/>
              </a:lnSpc>
            </a:pPr>
            <a:r>
              <a:rPr lang="zh-CN" altLang="en-US" sz="2400" dirty="0" smtClean="0">
                <a:latin typeface="Times New Roman" panose="02020603050405020304" pitchFamily="18" charset="0"/>
                <a:cs typeface="Times New Roman" panose="02020603050405020304" pitchFamily="18" charset="0"/>
              </a:rPr>
              <a:t>氧的正电荷形成超氧自由基，降解</a:t>
            </a:r>
            <a:r>
              <a:rPr lang="en-US" altLang="zh-CN" sz="2400" dirty="0" err="1" smtClean="0">
                <a:latin typeface="Times New Roman" panose="02020603050405020304" pitchFamily="18" charset="0"/>
                <a:cs typeface="Times New Roman" panose="02020603050405020304" pitchFamily="18" charset="0"/>
              </a:rPr>
              <a:t>RhB</a:t>
            </a:r>
            <a:r>
              <a:rPr lang="zh-CN" altLang="en-US" sz="2400" dirty="0" smtClean="0">
                <a:latin typeface="Times New Roman" panose="02020603050405020304" pitchFamily="18" charset="0"/>
                <a:cs typeface="Times New Roman" panose="02020603050405020304" pitchFamily="18" charset="0"/>
              </a:rPr>
              <a:t>。</a:t>
            </a:r>
            <a:endParaRPr lang="en-US" altLang="zh-CN" sz="2400" dirty="0" smtClean="0">
              <a:latin typeface="Times New Roman" panose="02020603050405020304" pitchFamily="18" charset="0"/>
              <a:cs typeface="Times New Roman" panose="02020603050405020304" pitchFamily="18" charset="0"/>
            </a:endParaRPr>
          </a:p>
        </p:txBody>
      </p:sp>
      <p:sp>
        <p:nvSpPr>
          <p:cNvPr id="6" name="页脚占位符 5"/>
          <p:cNvSpPr>
            <a:spLocks noGrp="1"/>
          </p:cNvSpPr>
          <p:nvPr>
            <p:ph type="ftr" sz="quarter" idx="11"/>
          </p:nvPr>
        </p:nvSpPr>
        <p:spPr/>
        <p:txBody>
          <a:bodyPr/>
          <a:lstStyle/>
          <a:p>
            <a:pPr>
              <a:defRPr/>
            </a:pPr>
            <a:r>
              <a:rPr lang="en-US" altLang="zh-CN" dirty="0" smtClean="0"/>
              <a:t>29</a:t>
            </a:r>
            <a:endParaRPr lang="zh-CN" altLang="en-US" dirty="0"/>
          </a:p>
        </p:txBody>
      </p:sp>
    </p:spTree>
    <p:extLst>
      <p:ext uri="{BB962C8B-B14F-4D97-AF65-F5344CB8AC3E}">
        <p14:creationId xmlns:p14="http://schemas.microsoft.com/office/powerpoint/2010/main" val="33627816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p:cTn id="13" dur="500" fill="hold"/>
                                        <p:tgtEl>
                                          <p:spTgt spid="4"/>
                                        </p:tgtEl>
                                        <p:attrNameLst>
                                          <p:attrName>ppt_w</p:attrName>
                                        </p:attrNameLst>
                                      </p:cBhvr>
                                      <p:tavLst>
                                        <p:tav tm="0">
                                          <p:val>
                                            <p:fltVal val="0"/>
                                          </p:val>
                                        </p:tav>
                                        <p:tav tm="100000">
                                          <p:val>
                                            <p:strVal val="#ppt_w"/>
                                          </p:val>
                                        </p:tav>
                                      </p:tavLst>
                                    </p:anim>
                                    <p:anim calcmode="lin" valueType="num">
                                      <p:cBhvr>
                                        <p:cTn id="14" dur="500" fill="hold"/>
                                        <p:tgtEl>
                                          <p:spTgt spid="4"/>
                                        </p:tgtEl>
                                        <p:attrNameLst>
                                          <p:attrName>ppt_h</p:attrName>
                                        </p:attrNameLst>
                                      </p:cBhvr>
                                      <p:tavLst>
                                        <p:tav tm="0">
                                          <p:val>
                                            <p:fltVal val="0"/>
                                          </p:val>
                                        </p:tav>
                                        <p:tav tm="100000">
                                          <p:val>
                                            <p:strVal val="#ppt_h"/>
                                          </p:val>
                                        </p:tav>
                                      </p:tavLst>
                                    </p:anim>
                                    <p:animEffect transition="in" filter="fade">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2"/>
          <p:cNvSpPr>
            <a:spLocks noChangeArrowheads="1"/>
          </p:cNvSpPr>
          <p:nvPr/>
        </p:nvSpPr>
        <p:spPr bwMode="auto">
          <a:xfrm>
            <a:off x="581717" y="218252"/>
            <a:ext cx="935865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lvl="0"/>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3.Mn</a:t>
            </a:r>
            <a:r>
              <a:rPr lang="en-US" altLang="zh-CN" sz="2400" b="1" baseline="-25000" dirty="0">
                <a:latin typeface="Times New Roman" panose="02020603050405020304" pitchFamily="18" charset="0"/>
                <a:ea typeface="微软雅黑" panose="020B0503020204020204" pitchFamily="34" charset="-122"/>
                <a:cs typeface="Times New Roman" panose="02020603050405020304" pitchFamily="18" charset="0"/>
              </a:rPr>
              <a:t>x</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Zn</a:t>
            </a:r>
            <a:r>
              <a:rPr lang="en-US" altLang="zh-CN" sz="2400" b="1" baseline="-25000" dirty="0">
                <a:latin typeface="Times New Roman" panose="02020603050405020304" pitchFamily="18" charset="0"/>
                <a:ea typeface="微软雅黑" panose="020B0503020204020204" pitchFamily="34" charset="-122"/>
                <a:cs typeface="Times New Roman" panose="02020603050405020304" pitchFamily="18" charset="0"/>
              </a:rPr>
              <a:t>1-x</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Fe</a:t>
            </a:r>
            <a:r>
              <a:rPr lang="en-US" altLang="zh-CN" sz="2400" b="1" baseline="-25000" dirty="0">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O</a:t>
            </a:r>
            <a:r>
              <a:rPr lang="en-US" altLang="zh-CN" sz="2400" b="1" baseline="-25000" dirty="0">
                <a:latin typeface="Times New Roman" panose="02020603050405020304" pitchFamily="18" charset="0"/>
                <a:ea typeface="微软雅黑" panose="020B0503020204020204" pitchFamily="34" charset="-122"/>
                <a:cs typeface="Times New Roman" panose="02020603050405020304" pitchFamily="18" charset="0"/>
              </a:rPr>
              <a:t>4</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/β-MnO</a:t>
            </a:r>
            <a:r>
              <a:rPr lang="en-US" altLang="zh-CN" sz="2400" b="1" baseline="-25000" dirty="0">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/β-Bi</a:t>
            </a:r>
            <a:r>
              <a:rPr lang="en-US" altLang="zh-CN" sz="2400" b="1" baseline="-25000" dirty="0">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O</a:t>
            </a:r>
            <a:r>
              <a:rPr lang="en-US" altLang="zh-CN" sz="2400" b="1" baseline="-25000" dirty="0">
                <a:latin typeface="Times New Roman" panose="02020603050405020304" pitchFamily="18" charset="0"/>
                <a:ea typeface="微软雅黑" panose="020B0503020204020204" pitchFamily="34" charset="-122"/>
                <a:cs typeface="Times New Roman" panose="02020603050405020304" pitchFamily="18" charset="0"/>
              </a:rPr>
              <a:t>3</a:t>
            </a:r>
            <a:r>
              <a:rPr lang="zh-CN" altLang="zh-CN" sz="2400" b="1" dirty="0">
                <a:latin typeface="微软雅黑" panose="020B0503020204020204" pitchFamily="34" charset="-122"/>
                <a:ea typeface="微软雅黑" panose="020B0503020204020204" pitchFamily="34" charset="-122"/>
              </a:rPr>
              <a:t>复合磁性光催化剂制备及特性表征</a:t>
            </a:r>
          </a:p>
        </p:txBody>
      </p:sp>
      <p:sp>
        <p:nvSpPr>
          <p:cNvPr id="3" name="TextBox 13"/>
          <p:cNvSpPr>
            <a:spLocks noChangeArrowheads="1"/>
          </p:cNvSpPr>
          <p:nvPr/>
        </p:nvSpPr>
        <p:spPr bwMode="auto">
          <a:xfrm>
            <a:off x="9689910" y="295399"/>
            <a:ext cx="197171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r">
              <a:spcBef>
                <a:spcPct val="0"/>
              </a:spcBef>
              <a:buNone/>
            </a:pPr>
            <a:r>
              <a:rPr lang="en-US" altLang="zh-CN" sz="2000" b="1" dirty="0" smtClean="0">
                <a:latin typeface="微软雅黑" panose="020B0503020204020204" pitchFamily="34" charset="-122"/>
                <a:ea typeface="微软雅黑" panose="020B0503020204020204" pitchFamily="34" charset="-122"/>
                <a:sym typeface="微软雅黑" panose="020B0503020204020204" pitchFamily="34" charset="-122"/>
              </a:rPr>
              <a:t>3.5 </a:t>
            </a:r>
            <a:r>
              <a:rPr lang="zh-CN" altLang="en-US" sz="2000" b="1" dirty="0" smtClean="0">
                <a:latin typeface="微软雅黑" panose="020B0503020204020204" pitchFamily="34" charset="-122"/>
                <a:ea typeface="微软雅黑" panose="020B0503020204020204" pitchFamily="34" charset="-122"/>
                <a:sym typeface="微软雅黑" panose="020B0503020204020204" pitchFamily="34" charset="-122"/>
              </a:rPr>
              <a:t>机理分析</a:t>
            </a:r>
            <a:endParaRPr lang="zh-CN" altLang="en-US" sz="2000" dirty="0">
              <a:latin typeface="微软雅黑" panose="020B0503020204020204" pitchFamily="34" charset="-122"/>
              <a:ea typeface="微软雅黑" panose="020B0503020204020204" pitchFamily="34" charset="-122"/>
            </a:endParaRPr>
          </a:p>
        </p:txBody>
      </p:sp>
      <p:sp>
        <p:nvSpPr>
          <p:cNvPr id="7" name="Rectangle 43"/>
          <p:cNvSpPr>
            <a:spLocks noChangeArrowheads="1"/>
          </p:cNvSpPr>
          <p:nvPr/>
        </p:nvSpPr>
        <p:spPr bwMode="auto">
          <a:xfrm>
            <a:off x="152401" y="-322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Line 34"/>
          <p:cNvSpPr>
            <a:spLocks noChangeShapeType="1"/>
          </p:cNvSpPr>
          <p:nvPr/>
        </p:nvSpPr>
        <p:spPr bwMode="auto">
          <a:xfrm flipV="1">
            <a:off x="10063159" y="749508"/>
            <a:ext cx="156914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 name="Line 31"/>
          <p:cNvSpPr>
            <a:spLocks noChangeShapeType="1"/>
          </p:cNvSpPr>
          <p:nvPr/>
        </p:nvSpPr>
        <p:spPr bwMode="auto">
          <a:xfrm flipH="1" flipV="1">
            <a:off x="685801" y="857519"/>
            <a:ext cx="10943999"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 name="矩形 14"/>
          <p:cNvSpPr/>
          <p:nvPr/>
        </p:nvSpPr>
        <p:spPr>
          <a:xfrm>
            <a:off x="814939" y="1019530"/>
            <a:ext cx="10685721" cy="4414927"/>
          </a:xfrm>
          <a:prstGeom prst="rect">
            <a:avLst/>
          </a:prstGeom>
          <a:solidFill>
            <a:schemeClr val="bg1"/>
          </a:solidFill>
        </p:spPr>
        <p:txBody>
          <a:bodyPr wrap="square">
            <a:spAutoFit/>
          </a:bodyPr>
          <a:lstStyle/>
          <a:p>
            <a:pPr>
              <a:lnSpc>
                <a:spcPct val="200000"/>
              </a:lnSpc>
            </a:pPr>
            <a:r>
              <a:rPr lang="zh-CN" altLang="en-US" sz="2400" dirty="0" smtClean="0">
                <a:latin typeface="Times New Roman" panose="02020603050405020304" pitchFamily="18" charset="0"/>
                <a:cs typeface="Times New Roman" panose="02020603050405020304" pitchFamily="18" charset="0"/>
              </a:rPr>
              <a:t>催化活性提高原因：</a:t>
            </a:r>
            <a:endParaRPr lang="en-US" altLang="zh-CN" sz="2400" dirty="0" smtClean="0">
              <a:latin typeface="Times New Roman" panose="02020603050405020304" pitchFamily="18" charset="0"/>
              <a:cs typeface="Times New Roman" panose="02020603050405020304" pitchFamily="18" charset="0"/>
            </a:endParaRPr>
          </a:p>
          <a:p>
            <a:pPr>
              <a:lnSpc>
                <a:spcPct val="200000"/>
              </a:lnSpc>
            </a:pPr>
            <a:r>
              <a:rPr lang="zh-CN" altLang="en-US" sz="2400" dirty="0" smtClean="0">
                <a:latin typeface="Times New Roman" panose="02020603050405020304" pitchFamily="18" charset="0"/>
                <a:cs typeface="Times New Roman" panose="02020603050405020304" pitchFamily="18" charset="0"/>
              </a:rPr>
              <a:t>        </a:t>
            </a:r>
            <a:r>
              <a:rPr lang="zh-CN" altLang="zh-CN" sz="2400" dirty="0" smtClean="0"/>
              <a:t>① </a:t>
            </a:r>
            <a:r>
              <a:rPr lang="en-US" altLang="zh-CN" sz="2400" dirty="0" smtClean="0">
                <a:latin typeface="Times New Roman" panose="02020603050405020304" pitchFamily="18" charset="0"/>
                <a:cs typeface="Times New Roman" panose="02020603050405020304" pitchFamily="18" charset="0"/>
              </a:rPr>
              <a:t>M-Z</a:t>
            </a:r>
            <a:r>
              <a:rPr lang="zh-CN" altLang="zh-CN" sz="2400" dirty="0" smtClean="0">
                <a:latin typeface="Times New Roman" panose="02020603050405020304" pitchFamily="18" charset="0"/>
                <a:cs typeface="Times New Roman" panose="02020603050405020304" pitchFamily="18" charset="0"/>
              </a:rPr>
              <a:t>提供磁场，促使光生电子双向分流，延长光生电子独立存在的时间；</a:t>
            </a:r>
            <a:endParaRPr lang="en-US" altLang="zh-CN" sz="2400" dirty="0" smtClean="0">
              <a:latin typeface="Times New Roman" panose="02020603050405020304" pitchFamily="18" charset="0"/>
              <a:cs typeface="Times New Roman" panose="02020603050405020304" pitchFamily="18" charset="0"/>
            </a:endParaRPr>
          </a:p>
          <a:p>
            <a:pPr>
              <a:lnSpc>
                <a:spcPct val="200000"/>
              </a:lnSpc>
            </a:pPr>
            <a:r>
              <a:rPr lang="en-US" altLang="zh-CN" sz="2400" dirty="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       </a:t>
            </a:r>
            <a:r>
              <a:rPr lang="zh-CN" altLang="zh-CN" sz="2400" dirty="0" smtClean="0"/>
              <a:t> ② </a:t>
            </a:r>
            <a:r>
              <a:rPr lang="en-US" altLang="zh-CN" sz="2400" dirty="0" smtClean="0">
                <a:latin typeface="Times New Roman" panose="02020603050405020304" pitchFamily="18" charset="0"/>
                <a:cs typeface="Times New Roman" panose="02020603050405020304" pitchFamily="18" charset="0"/>
              </a:rPr>
              <a:t>M-Z</a:t>
            </a:r>
            <a:r>
              <a:rPr lang="zh-CN" altLang="zh-CN" sz="2400" dirty="0" smtClean="0">
                <a:latin typeface="Times New Roman" panose="02020603050405020304" pitchFamily="18" charset="0"/>
                <a:cs typeface="Times New Roman" panose="02020603050405020304" pitchFamily="18" charset="0"/>
              </a:rPr>
              <a:t>作</a:t>
            </a:r>
            <a:r>
              <a:rPr lang="zh-CN" altLang="en-US" sz="2400" dirty="0" smtClean="0">
                <a:latin typeface="Times New Roman" panose="02020603050405020304" pitchFamily="18" charset="0"/>
                <a:cs typeface="Times New Roman" panose="02020603050405020304" pitchFamily="18" charset="0"/>
              </a:rPr>
              <a:t>为</a:t>
            </a:r>
            <a:r>
              <a:rPr lang="zh-CN" altLang="zh-CN" sz="2400" dirty="0" smtClean="0">
                <a:latin typeface="Times New Roman" panose="02020603050405020304" pitchFamily="18" charset="0"/>
                <a:cs typeface="Times New Roman" panose="02020603050405020304" pitchFamily="18" charset="0"/>
              </a:rPr>
              <a:t>电子转移和存储中心，抑制了电子</a:t>
            </a:r>
            <a:r>
              <a:rPr lang="en-US" altLang="zh-CN" sz="2400" dirty="0" smtClean="0">
                <a:latin typeface="Times New Roman" panose="02020603050405020304" pitchFamily="18" charset="0"/>
                <a:cs typeface="Times New Roman" panose="02020603050405020304" pitchFamily="18" charset="0"/>
              </a:rPr>
              <a:t>-</a:t>
            </a:r>
            <a:r>
              <a:rPr lang="zh-CN" altLang="zh-CN" sz="2400" dirty="0" smtClean="0">
                <a:latin typeface="Times New Roman" panose="02020603050405020304" pitchFamily="18" charset="0"/>
                <a:cs typeface="Times New Roman" panose="02020603050405020304" pitchFamily="18" charset="0"/>
              </a:rPr>
              <a:t>空穴对复合；</a:t>
            </a:r>
            <a:endParaRPr lang="en-US" altLang="zh-CN" sz="2400" dirty="0" smtClean="0">
              <a:latin typeface="Times New Roman" panose="02020603050405020304" pitchFamily="18" charset="0"/>
              <a:cs typeface="Times New Roman" panose="02020603050405020304" pitchFamily="18" charset="0"/>
            </a:endParaRPr>
          </a:p>
          <a:p>
            <a:pPr>
              <a:lnSpc>
                <a:spcPct val="200000"/>
              </a:lnSpc>
            </a:pPr>
            <a:r>
              <a:rPr lang="en-US" altLang="zh-CN" sz="2400" dirty="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  </a:t>
            </a:r>
            <a:r>
              <a:rPr lang="zh-CN" altLang="zh-CN" sz="2400" dirty="0" smtClean="0"/>
              <a:t> </a:t>
            </a:r>
            <a:r>
              <a:rPr lang="en-US" altLang="zh-CN" sz="2400" dirty="0" smtClean="0"/>
              <a:t>     </a:t>
            </a:r>
            <a:r>
              <a:rPr lang="zh-CN" altLang="zh-CN" sz="2400" dirty="0" smtClean="0"/>
              <a:t>③ </a:t>
            </a:r>
            <a:r>
              <a:rPr lang="en-US" altLang="zh-CN" sz="2400" dirty="0" smtClean="0">
                <a:latin typeface="Times New Roman" panose="02020603050405020304" pitchFamily="18" charset="0"/>
                <a:cs typeface="Times New Roman" panose="02020603050405020304" pitchFamily="18" charset="0"/>
              </a:rPr>
              <a:t>B</a:t>
            </a:r>
            <a:r>
              <a:rPr lang="zh-CN" altLang="en-US" sz="2400" dirty="0" smtClean="0">
                <a:latin typeface="Times New Roman" panose="02020603050405020304" pitchFamily="18" charset="0"/>
                <a:cs typeface="Times New Roman" panose="02020603050405020304" pitchFamily="18" charset="0"/>
              </a:rPr>
              <a:t>和</a:t>
            </a:r>
            <a:r>
              <a:rPr lang="en-US" altLang="zh-CN" sz="2400" dirty="0" smtClean="0">
                <a:latin typeface="Times New Roman" panose="02020603050405020304" pitchFamily="18" charset="0"/>
                <a:cs typeface="Times New Roman" panose="02020603050405020304" pitchFamily="18" charset="0"/>
              </a:rPr>
              <a:t>M</a:t>
            </a:r>
            <a:r>
              <a:rPr lang="zh-CN" altLang="zh-CN" sz="2400" dirty="0" smtClean="0">
                <a:latin typeface="Times New Roman" panose="02020603050405020304" pitchFamily="18" charset="0"/>
                <a:cs typeface="Times New Roman" panose="02020603050405020304" pitchFamily="18" charset="0"/>
              </a:rPr>
              <a:t>之间形成</a:t>
            </a:r>
            <a:r>
              <a:rPr lang="en-US" altLang="zh-CN" sz="2400" dirty="0" smtClean="0">
                <a:latin typeface="Times New Roman" panose="02020603050405020304" pitchFamily="18" charset="0"/>
                <a:cs typeface="Times New Roman" panose="02020603050405020304" pitchFamily="18" charset="0"/>
              </a:rPr>
              <a:t>p-n</a:t>
            </a:r>
            <a:r>
              <a:rPr lang="zh-CN" altLang="zh-CN" sz="2400" dirty="0" smtClean="0">
                <a:latin typeface="Times New Roman" panose="02020603050405020304" pitchFamily="18" charset="0"/>
                <a:cs typeface="Times New Roman" panose="02020603050405020304" pitchFamily="18" charset="0"/>
              </a:rPr>
              <a:t>异质结，</a:t>
            </a:r>
            <a:r>
              <a:rPr lang="zh-CN" altLang="en-US" sz="2400" dirty="0" smtClean="0">
                <a:latin typeface="Times New Roman" panose="02020603050405020304" pitchFamily="18" charset="0"/>
                <a:cs typeface="Times New Roman" panose="02020603050405020304" pitchFamily="18" charset="0"/>
              </a:rPr>
              <a:t>促使</a:t>
            </a:r>
            <a:r>
              <a:rPr lang="zh-CN" altLang="zh-CN" sz="2400" dirty="0" smtClean="0">
                <a:latin typeface="Times New Roman" panose="02020603050405020304" pitchFamily="18" charset="0"/>
                <a:cs typeface="Times New Roman" panose="02020603050405020304" pitchFamily="18" charset="0"/>
              </a:rPr>
              <a:t>电荷有效分离，</a:t>
            </a:r>
            <a:r>
              <a:rPr lang="zh-CN" altLang="en-US" sz="2400" dirty="0" smtClean="0">
                <a:latin typeface="Times New Roman" panose="02020603050405020304" pitchFamily="18" charset="0"/>
                <a:cs typeface="Times New Roman" panose="02020603050405020304" pitchFamily="18" charset="0"/>
              </a:rPr>
              <a:t>抑制</a:t>
            </a:r>
            <a:r>
              <a:rPr lang="zh-CN" altLang="zh-CN" sz="2400" dirty="0" smtClean="0">
                <a:latin typeface="Times New Roman" panose="02020603050405020304" pitchFamily="18" charset="0"/>
                <a:cs typeface="Times New Roman" panose="02020603050405020304" pitchFamily="18" charset="0"/>
              </a:rPr>
              <a:t>了电荷载流子复合；</a:t>
            </a:r>
            <a:endParaRPr lang="en-US" altLang="zh-CN" sz="2400" dirty="0" smtClean="0">
              <a:latin typeface="Times New Roman" panose="02020603050405020304" pitchFamily="18" charset="0"/>
              <a:cs typeface="Times New Roman" panose="02020603050405020304" pitchFamily="18" charset="0"/>
            </a:endParaRPr>
          </a:p>
          <a:p>
            <a:pPr>
              <a:lnSpc>
                <a:spcPct val="200000"/>
              </a:lnSpc>
            </a:pPr>
            <a:r>
              <a:rPr lang="en-US" altLang="zh-CN" sz="2400" dirty="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       </a:t>
            </a:r>
            <a:r>
              <a:rPr lang="zh-CN" altLang="zh-CN" sz="2400" dirty="0" smtClean="0"/>
              <a:t> </a:t>
            </a:r>
            <a:r>
              <a:rPr lang="zh-CN" altLang="zh-CN" sz="2400" dirty="0"/>
              <a:t>④ </a:t>
            </a:r>
            <a:r>
              <a:rPr lang="en-US" altLang="zh-CN" sz="2400" dirty="0" smtClean="0">
                <a:latin typeface="Times New Roman" panose="02020603050405020304" pitchFamily="18" charset="0"/>
                <a:cs typeface="Times New Roman" panose="02020603050405020304" pitchFamily="18" charset="0"/>
              </a:rPr>
              <a:t>M-Z/M/B</a:t>
            </a:r>
            <a:r>
              <a:rPr lang="zh-CN" altLang="zh-CN" sz="2400" dirty="0" smtClean="0">
                <a:latin typeface="Times New Roman" panose="02020603050405020304" pitchFamily="18" charset="0"/>
                <a:cs typeface="Times New Roman" panose="02020603050405020304" pitchFamily="18" charset="0"/>
              </a:rPr>
              <a:t>的</a:t>
            </a:r>
            <a:r>
              <a:rPr lang="en-US" altLang="zh-CN" sz="2400" dirty="0" err="1" smtClean="0">
                <a:latin typeface="Times New Roman" panose="02020603050405020304" pitchFamily="18" charset="0"/>
                <a:cs typeface="Times New Roman" panose="02020603050405020304" pitchFamily="18" charset="0"/>
              </a:rPr>
              <a:t>E</a:t>
            </a:r>
            <a:r>
              <a:rPr lang="en-US" altLang="zh-CN" sz="2400" baseline="-25000" dirty="0" err="1" smtClean="0">
                <a:latin typeface="Times New Roman" panose="02020603050405020304" pitchFamily="18" charset="0"/>
                <a:cs typeface="Times New Roman" panose="02020603050405020304" pitchFamily="18" charset="0"/>
              </a:rPr>
              <a:t>g</a:t>
            </a:r>
            <a:r>
              <a:rPr lang="zh-CN" altLang="zh-CN" sz="2400" dirty="0" smtClean="0">
                <a:latin typeface="Times New Roman" panose="02020603050405020304" pitchFamily="18" charset="0"/>
                <a:cs typeface="Times New Roman" panose="02020603050405020304" pitchFamily="18" charset="0"/>
              </a:rPr>
              <a:t>减小，在可见光区域的光响应能力明显增强；</a:t>
            </a:r>
            <a:endParaRPr lang="en-US" altLang="zh-CN" sz="2400" dirty="0" smtClean="0">
              <a:latin typeface="Times New Roman" panose="02020603050405020304" pitchFamily="18" charset="0"/>
              <a:cs typeface="Times New Roman" panose="02020603050405020304" pitchFamily="18" charset="0"/>
            </a:endParaRPr>
          </a:p>
          <a:p>
            <a:pPr>
              <a:lnSpc>
                <a:spcPct val="200000"/>
              </a:lnSpc>
            </a:pPr>
            <a:r>
              <a:rPr lang="en-US" altLang="zh-CN" sz="2400" dirty="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       </a:t>
            </a:r>
            <a:r>
              <a:rPr lang="zh-CN" altLang="zh-CN" sz="2400" dirty="0" smtClean="0"/>
              <a:t> </a:t>
            </a:r>
            <a:r>
              <a:rPr lang="zh-CN" altLang="zh-CN" sz="2400" dirty="0"/>
              <a:t>⑤ </a:t>
            </a:r>
            <a:r>
              <a:rPr lang="en-US" altLang="zh-CN" sz="2400" dirty="0" smtClean="0">
                <a:latin typeface="Times New Roman" panose="02020603050405020304" pitchFamily="18" charset="0"/>
                <a:cs typeface="Times New Roman" panose="02020603050405020304" pitchFamily="18" charset="0"/>
              </a:rPr>
              <a:t>M-Z</a:t>
            </a:r>
            <a:r>
              <a:rPr lang="zh-CN" altLang="zh-CN" sz="2400" dirty="0" smtClean="0">
                <a:latin typeface="Times New Roman" panose="02020603050405020304" pitchFamily="18" charset="0"/>
                <a:cs typeface="Times New Roman" panose="02020603050405020304" pitchFamily="18" charset="0"/>
              </a:rPr>
              <a:t>和</a:t>
            </a:r>
            <a:r>
              <a:rPr lang="en-US" altLang="zh-CN" sz="2400" dirty="0" smtClean="0">
                <a:latin typeface="Times New Roman" panose="02020603050405020304" pitchFamily="18" charset="0"/>
                <a:cs typeface="Times New Roman" panose="02020603050405020304" pitchFamily="18" charset="0"/>
              </a:rPr>
              <a:t>M</a:t>
            </a:r>
            <a:r>
              <a:rPr lang="zh-CN" altLang="zh-CN" sz="2400" dirty="0" smtClean="0">
                <a:latin typeface="Times New Roman" panose="02020603050405020304" pitchFamily="18" charset="0"/>
                <a:cs typeface="Times New Roman" panose="02020603050405020304" pitchFamily="18" charset="0"/>
              </a:rPr>
              <a:t>自身</a:t>
            </a:r>
            <a:r>
              <a:rPr lang="zh-CN" altLang="en-US" sz="2400" dirty="0" smtClean="0">
                <a:latin typeface="Times New Roman" panose="02020603050405020304" pitchFamily="18" charset="0"/>
                <a:cs typeface="Times New Roman" panose="02020603050405020304" pitchFamily="18" charset="0"/>
              </a:rPr>
              <a:t>的</a:t>
            </a:r>
            <a:r>
              <a:rPr lang="zh-CN" altLang="zh-CN" sz="2400" dirty="0" smtClean="0">
                <a:latin typeface="Times New Roman" panose="02020603050405020304" pitchFamily="18" charset="0"/>
                <a:cs typeface="Times New Roman" panose="02020603050405020304" pitchFamily="18" charset="0"/>
              </a:rPr>
              <a:t>黑色，有助于吸收</a:t>
            </a:r>
            <a:r>
              <a:rPr lang="zh-CN" altLang="en-US" sz="2400" dirty="0" smtClean="0">
                <a:latin typeface="Times New Roman" panose="02020603050405020304" pitchFamily="18" charset="0"/>
                <a:cs typeface="Times New Roman" panose="02020603050405020304" pitchFamily="18" charset="0"/>
              </a:rPr>
              <a:t>更多</a:t>
            </a:r>
            <a:r>
              <a:rPr lang="zh-CN" altLang="zh-CN" sz="2400" dirty="0" smtClean="0">
                <a:latin typeface="Times New Roman" panose="02020603050405020304" pitchFamily="18" charset="0"/>
                <a:cs typeface="Times New Roman" panose="02020603050405020304" pitchFamily="18" charset="0"/>
              </a:rPr>
              <a:t>的光子</a:t>
            </a:r>
            <a:r>
              <a:rPr lang="zh-CN" altLang="en-US" sz="2400" dirty="0" smtClean="0">
                <a:latin typeface="Times New Roman" panose="02020603050405020304" pitchFamily="18" charset="0"/>
                <a:cs typeface="Times New Roman" panose="02020603050405020304" pitchFamily="18" charset="0"/>
              </a:rPr>
              <a:t>。</a:t>
            </a:r>
            <a:endParaRPr lang="zh-CN" altLang="en-US" sz="2400" dirty="0">
              <a:latin typeface="Times New Roman" panose="02020603050405020304" pitchFamily="18" charset="0"/>
              <a:cs typeface="Times New Roman" panose="02020603050405020304" pitchFamily="18" charset="0"/>
            </a:endParaRPr>
          </a:p>
        </p:txBody>
      </p:sp>
      <p:sp>
        <p:nvSpPr>
          <p:cNvPr id="4" name="页脚占位符 3"/>
          <p:cNvSpPr>
            <a:spLocks noGrp="1"/>
          </p:cNvSpPr>
          <p:nvPr>
            <p:ph type="ftr" sz="quarter" idx="11"/>
          </p:nvPr>
        </p:nvSpPr>
        <p:spPr/>
        <p:txBody>
          <a:bodyPr/>
          <a:lstStyle/>
          <a:p>
            <a:pPr>
              <a:defRPr/>
            </a:pPr>
            <a:r>
              <a:rPr lang="en-US" altLang="zh-CN" dirty="0" smtClean="0"/>
              <a:t>30</a:t>
            </a:r>
            <a:endParaRPr lang="zh-CN" altLang="en-US" dirty="0"/>
          </a:p>
        </p:txBody>
      </p:sp>
    </p:spTree>
    <p:extLst>
      <p:ext uri="{BB962C8B-B14F-4D97-AF65-F5344CB8AC3E}">
        <p14:creationId xmlns:p14="http://schemas.microsoft.com/office/powerpoint/2010/main" val="5494454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12" name="TextBox 12"/>
          <p:cNvSpPr>
            <a:spLocks noChangeArrowheads="1"/>
          </p:cNvSpPr>
          <p:nvPr/>
        </p:nvSpPr>
        <p:spPr bwMode="auto">
          <a:xfrm>
            <a:off x="581718" y="218252"/>
            <a:ext cx="2151551"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Tx/>
              <a:buNone/>
            </a:pPr>
            <a:r>
              <a:rPr lang="en-US" altLang="zh-CN" sz="2600" b="1" dirty="0" smtClean="0">
                <a:latin typeface="Times New Roman" panose="02020603050405020304" pitchFamily="18" charset="0"/>
                <a:ea typeface="微软雅黑" panose="020B0503020204020204" pitchFamily="34" charset="-122"/>
                <a:cs typeface="Times New Roman" panose="02020603050405020304" pitchFamily="18" charset="0"/>
                <a:sym typeface="微软雅黑" panose="020B0503020204020204" pitchFamily="34" charset="-122"/>
              </a:rPr>
              <a:t>4.</a:t>
            </a:r>
            <a:r>
              <a:rPr lang="zh-CN" altLang="en-US" sz="2600" b="1" dirty="0" smtClean="0">
                <a:latin typeface="微软雅黑" panose="020B0503020204020204" pitchFamily="34" charset="-122"/>
                <a:ea typeface="微软雅黑" panose="020B0503020204020204" pitchFamily="34" charset="-122"/>
                <a:sym typeface="微软雅黑" panose="020B0503020204020204" pitchFamily="34" charset="-122"/>
              </a:rPr>
              <a:t>结论与建议</a:t>
            </a:r>
            <a:endParaRPr lang="en-US" altLang="zh-CN" sz="2600" b="1" dirty="0">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138" name="Group 35"/>
          <p:cNvGrpSpPr>
            <a:grpSpLocks/>
          </p:cNvGrpSpPr>
          <p:nvPr/>
        </p:nvGrpSpPr>
        <p:grpSpPr bwMode="auto">
          <a:xfrm flipV="1">
            <a:off x="685799" y="749508"/>
            <a:ext cx="10944000" cy="108000"/>
            <a:chOff x="0" y="720"/>
            <a:chExt cx="4380" cy="11"/>
          </a:xfrm>
        </p:grpSpPr>
        <p:sp>
          <p:nvSpPr>
            <p:cNvPr id="139" name="Line 31"/>
            <p:cNvSpPr>
              <a:spLocks noChangeShapeType="1"/>
            </p:cNvSpPr>
            <p:nvPr userDrawn="1"/>
          </p:nvSpPr>
          <p:spPr bwMode="auto">
            <a:xfrm flipH="1">
              <a:off x="0" y="720"/>
              <a:ext cx="438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0" name="Line 34"/>
            <p:cNvSpPr>
              <a:spLocks noChangeShapeType="1"/>
            </p:cNvSpPr>
            <p:nvPr userDrawn="1"/>
          </p:nvSpPr>
          <p:spPr bwMode="auto">
            <a:xfrm>
              <a:off x="3328" y="731"/>
              <a:ext cx="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5" name="组合 24"/>
          <p:cNvGrpSpPr/>
          <p:nvPr/>
        </p:nvGrpSpPr>
        <p:grpSpPr>
          <a:xfrm>
            <a:off x="730002" y="5197023"/>
            <a:ext cx="10581371" cy="846937"/>
            <a:chOff x="746646" y="5175372"/>
            <a:chExt cx="10581371" cy="846937"/>
          </a:xfrm>
        </p:grpSpPr>
        <p:sp>
          <p:nvSpPr>
            <p:cNvPr id="13" name="任意多边形 12"/>
            <p:cNvSpPr/>
            <p:nvPr/>
          </p:nvSpPr>
          <p:spPr>
            <a:xfrm>
              <a:off x="1170115" y="5260066"/>
              <a:ext cx="10157902" cy="677550"/>
            </a:xfrm>
            <a:custGeom>
              <a:avLst/>
              <a:gdLst>
                <a:gd name="connsiteX0" fmla="*/ 0 w 10157902"/>
                <a:gd name="connsiteY0" fmla="*/ 112925 h 677550"/>
                <a:gd name="connsiteX1" fmla="*/ 112925 w 10157902"/>
                <a:gd name="connsiteY1" fmla="*/ 0 h 677550"/>
                <a:gd name="connsiteX2" fmla="*/ 10044977 w 10157902"/>
                <a:gd name="connsiteY2" fmla="*/ 0 h 677550"/>
                <a:gd name="connsiteX3" fmla="*/ 10157902 w 10157902"/>
                <a:gd name="connsiteY3" fmla="*/ 112925 h 677550"/>
                <a:gd name="connsiteX4" fmla="*/ 10157902 w 10157902"/>
                <a:gd name="connsiteY4" fmla="*/ 564625 h 677550"/>
                <a:gd name="connsiteX5" fmla="*/ 10044977 w 10157902"/>
                <a:gd name="connsiteY5" fmla="*/ 677550 h 677550"/>
                <a:gd name="connsiteX6" fmla="*/ 112925 w 10157902"/>
                <a:gd name="connsiteY6" fmla="*/ 677550 h 677550"/>
                <a:gd name="connsiteX7" fmla="*/ 0 w 10157902"/>
                <a:gd name="connsiteY7" fmla="*/ 564625 h 677550"/>
                <a:gd name="connsiteX8" fmla="*/ 0 w 10157902"/>
                <a:gd name="connsiteY8" fmla="*/ 112925 h 677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157902" h="677550">
                  <a:moveTo>
                    <a:pt x="0" y="112925"/>
                  </a:moveTo>
                  <a:cubicBezTo>
                    <a:pt x="0" y="50558"/>
                    <a:pt x="50558" y="0"/>
                    <a:pt x="112925" y="0"/>
                  </a:cubicBezTo>
                  <a:lnTo>
                    <a:pt x="10044977" y="0"/>
                  </a:lnTo>
                  <a:cubicBezTo>
                    <a:pt x="10107344" y="0"/>
                    <a:pt x="10157902" y="50558"/>
                    <a:pt x="10157902" y="112925"/>
                  </a:cubicBezTo>
                  <a:lnTo>
                    <a:pt x="10157902" y="564625"/>
                  </a:lnTo>
                  <a:cubicBezTo>
                    <a:pt x="10157902" y="626992"/>
                    <a:pt x="10107344" y="677550"/>
                    <a:pt x="10044977" y="677550"/>
                  </a:cubicBezTo>
                  <a:lnTo>
                    <a:pt x="112925" y="677550"/>
                  </a:lnTo>
                  <a:cubicBezTo>
                    <a:pt x="50558" y="677550"/>
                    <a:pt x="0" y="626992"/>
                    <a:pt x="0" y="564625"/>
                  </a:cubicBezTo>
                  <a:lnTo>
                    <a:pt x="0" y="112925"/>
                  </a:lnTo>
                  <a:close/>
                </a:path>
              </a:pathLst>
            </a:custGeom>
            <a:ln w="28575">
              <a:solidFill>
                <a:srgbClr val="FF0000"/>
              </a:solidFill>
            </a:ln>
          </p:spPr>
          <p:style>
            <a:lnRef idx="2">
              <a:scrgbClr r="0" g="0" b="0"/>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70880" tIns="99115" rIns="99115" bIns="99115" numCol="1" spcCol="1270" anchor="ctr" anchorCtr="0">
              <a:noAutofit/>
            </a:bodyPr>
            <a:lstStyle/>
            <a:p>
              <a:pPr lvl="0" algn="l" defTabSz="1155700">
                <a:lnSpc>
                  <a:spcPct val="90000"/>
                </a:lnSpc>
                <a:spcBef>
                  <a:spcPct val="0"/>
                </a:spcBef>
                <a:spcAft>
                  <a:spcPct val="35000"/>
                </a:spcAft>
              </a:pPr>
              <a:r>
                <a:rPr lang="zh-CN" sz="2600" kern="1200" dirty="0" smtClean="0">
                  <a:solidFill>
                    <a:schemeClr val="tx1"/>
                  </a:solidFill>
                </a:rPr>
                <a:t>结论与</a:t>
              </a:r>
              <a:r>
                <a:rPr lang="zh-CN" altLang="en-US" sz="2600" kern="1200" dirty="0" smtClean="0">
                  <a:solidFill>
                    <a:schemeClr val="tx1"/>
                  </a:solidFill>
                </a:rPr>
                <a:t>建议</a:t>
              </a:r>
              <a:endParaRPr lang="zh-CN" altLang="en-US" sz="2600" kern="1200" dirty="0">
                <a:solidFill>
                  <a:schemeClr val="tx1"/>
                </a:solidFill>
              </a:endParaRPr>
            </a:p>
          </p:txBody>
        </p:sp>
        <p:sp>
          <p:nvSpPr>
            <p:cNvPr id="14" name="椭圆 13"/>
            <p:cNvSpPr/>
            <p:nvPr/>
          </p:nvSpPr>
          <p:spPr>
            <a:xfrm>
              <a:off x="746646" y="5175372"/>
              <a:ext cx="846937" cy="846937"/>
            </a:xfrm>
            <a:prstGeom prst="ellipse">
              <a:avLst/>
            </a:prstGeom>
            <a:ln w="28575">
              <a:solidFill>
                <a:srgbClr val="FF0000"/>
              </a:solidFill>
            </a:ln>
          </p:spPr>
          <p:style>
            <a:lnRef idx="2">
              <a:scrgbClr r="0" g="0" b="0"/>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grpSp>
      <p:cxnSp>
        <p:nvCxnSpPr>
          <p:cNvPr id="27" name="直接连接符 26"/>
          <p:cNvCxnSpPr/>
          <p:nvPr/>
        </p:nvCxnSpPr>
        <p:spPr>
          <a:xfrm flipH="1">
            <a:off x="1170115" y="1958311"/>
            <a:ext cx="1" cy="1608533"/>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1182927" y="2553383"/>
            <a:ext cx="1287956"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1182927" y="3560677"/>
            <a:ext cx="1287956"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
        <p:nvSpPr>
          <p:cNvPr id="34" name="任意多边形 33"/>
          <p:cNvSpPr/>
          <p:nvPr/>
        </p:nvSpPr>
        <p:spPr>
          <a:xfrm>
            <a:off x="2470883" y="2214608"/>
            <a:ext cx="8413018" cy="677550"/>
          </a:xfrm>
          <a:custGeom>
            <a:avLst/>
            <a:gdLst>
              <a:gd name="connsiteX0" fmla="*/ 0 w 10157902"/>
              <a:gd name="connsiteY0" fmla="*/ 112925 h 677550"/>
              <a:gd name="connsiteX1" fmla="*/ 112925 w 10157902"/>
              <a:gd name="connsiteY1" fmla="*/ 0 h 677550"/>
              <a:gd name="connsiteX2" fmla="*/ 10044977 w 10157902"/>
              <a:gd name="connsiteY2" fmla="*/ 0 h 677550"/>
              <a:gd name="connsiteX3" fmla="*/ 10157902 w 10157902"/>
              <a:gd name="connsiteY3" fmla="*/ 112925 h 677550"/>
              <a:gd name="connsiteX4" fmla="*/ 10157902 w 10157902"/>
              <a:gd name="connsiteY4" fmla="*/ 564625 h 677550"/>
              <a:gd name="connsiteX5" fmla="*/ 10044977 w 10157902"/>
              <a:gd name="connsiteY5" fmla="*/ 677550 h 677550"/>
              <a:gd name="connsiteX6" fmla="*/ 112925 w 10157902"/>
              <a:gd name="connsiteY6" fmla="*/ 677550 h 677550"/>
              <a:gd name="connsiteX7" fmla="*/ 0 w 10157902"/>
              <a:gd name="connsiteY7" fmla="*/ 564625 h 677550"/>
              <a:gd name="connsiteX8" fmla="*/ 0 w 10157902"/>
              <a:gd name="connsiteY8" fmla="*/ 112925 h 677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157902" h="677550">
                <a:moveTo>
                  <a:pt x="0" y="112925"/>
                </a:moveTo>
                <a:cubicBezTo>
                  <a:pt x="0" y="50558"/>
                  <a:pt x="50558" y="0"/>
                  <a:pt x="112925" y="0"/>
                </a:cubicBezTo>
                <a:lnTo>
                  <a:pt x="10044977" y="0"/>
                </a:lnTo>
                <a:cubicBezTo>
                  <a:pt x="10107344" y="0"/>
                  <a:pt x="10157902" y="50558"/>
                  <a:pt x="10157902" y="112925"/>
                </a:cubicBezTo>
                <a:lnTo>
                  <a:pt x="10157902" y="564625"/>
                </a:lnTo>
                <a:cubicBezTo>
                  <a:pt x="10157902" y="626992"/>
                  <a:pt x="10107344" y="677550"/>
                  <a:pt x="10044977" y="677550"/>
                </a:cubicBezTo>
                <a:lnTo>
                  <a:pt x="112925" y="677550"/>
                </a:lnTo>
                <a:cubicBezTo>
                  <a:pt x="50558" y="677550"/>
                  <a:pt x="0" y="626992"/>
                  <a:pt x="0" y="564625"/>
                </a:cubicBezTo>
                <a:lnTo>
                  <a:pt x="0" y="112925"/>
                </a:lnTo>
                <a:close/>
              </a:path>
            </a:pathLst>
          </a:custGeom>
          <a:solidFill>
            <a:schemeClr val="accent6"/>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70880" tIns="99115" rIns="99115" bIns="99115" numCol="1" spcCol="1270" anchor="ctr" anchorCtr="0">
            <a:noAutofit/>
          </a:bodyPr>
          <a:lstStyle/>
          <a:p>
            <a:pPr lvl="0" algn="l" defTabSz="1155700">
              <a:lnSpc>
                <a:spcPct val="90000"/>
              </a:lnSpc>
              <a:spcBef>
                <a:spcPct val="0"/>
              </a:spcBef>
              <a:spcAft>
                <a:spcPct val="35000"/>
              </a:spcAft>
            </a:pPr>
            <a:r>
              <a:rPr lang="zh-CN" altLang="en-US" sz="2600" dirty="0" smtClean="0">
                <a:solidFill>
                  <a:schemeClr val="bg1"/>
                </a:solidFill>
              </a:rPr>
              <a:t>结论</a:t>
            </a:r>
            <a:endParaRPr lang="zh-CN" altLang="en-US" sz="2600" kern="1200" dirty="0">
              <a:solidFill>
                <a:schemeClr val="bg1"/>
              </a:solidFill>
            </a:endParaRPr>
          </a:p>
        </p:txBody>
      </p:sp>
      <p:sp>
        <p:nvSpPr>
          <p:cNvPr id="35" name="任意多边形 34"/>
          <p:cNvSpPr/>
          <p:nvPr/>
        </p:nvSpPr>
        <p:spPr>
          <a:xfrm>
            <a:off x="2458071" y="3221902"/>
            <a:ext cx="8425830" cy="677550"/>
          </a:xfrm>
          <a:custGeom>
            <a:avLst/>
            <a:gdLst>
              <a:gd name="connsiteX0" fmla="*/ 0 w 10157902"/>
              <a:gd name="connsiteY0" fmla="*/ 112925 h 677550"/>
              <a:gd name="connsiteX1" fmla="*/ 112925 w 10157902"/>
              <a:gd name="connsiteY1" fmla="*/ 0 h 677550"/>
              <a:gd name="connsiteX2" fmla="*/ 10044977 w 10157902"/>
              <a:gd name="connsiteY2" fmla="*/ 0 h 677550"/>
              <a:gd name="connsiteX3" fmla="*/ 10157902 w 10157902"/>
              <a:gd name="connsiteY3" fmla="*/ 112925 h 677550"/>
              <a:gd name="connsiteX4" fmla="*/ 10157902 w 10157902"/>
              <a:gd name="connsiteY4" fmla="*/ 564625 h 677550"/>
              <a:gd name="connsiteX5" fmla="*/ 10044977 w 10157902"/>
              <a:gd name="connsiteY5" fmla="*/ 677550 h 677550"/>
              <a:gd name="connsiteX6" fmla="*/ 112925 w 10157902"/>
              <a:gd name="connsiteY6" fmla="*/ 677550 h 677550"/>
              <a:gd name="connsiteX7" fmla="*/ 0 w 10157902"/>
              <a:gd name="connsiteY7" fmla="*/ 564625 h 677550"/>
              <a:gd name="connsiteX8" fmla="*/ 0 w 10157902"/>
              <a:gd name="connsiteY8" fmla="*/ 112925 h 677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157902" h="677550">
                <a:moveTo>
                  <a:pt x="0" y="112925"/>
                </a:moveTo>
                <a:cubicBezTo>
                  <a:pt x="0" y="50558"/>
                  <a:pt x="50558" y="0"/>
                  <a:pt x="112925" y="0"/>
                </a:cubicBezTo>
                <a:lnTo>
                  <a:pt x="10044977" y="0"/>
                </a:lnTo>
                <a:cubicBezTo>
                  <a:pt x="10107344" y="0"/>
                  <a:pt x="10157902" y="50558"/>
                  <a:pt x="10157902" y="112925"/>
                </a:cubicBezTo>
                <a:lnTo>
                  <a:pt x="10157902" y="564625"/>
                </a:lnTo>
                <a:cubicBezTo>
                  <a:pt x="10157902" y="626992"/>
                  <a:pt x="10107344" y="677550"/>
                  <a:pt x="10044977" y="677550"/>
                </a:cubicBezTo>
                <a:lnTo>
                  <a:pt x="112925" y="677550"/>
                </a:lnTo>
                <a:cubicBezTo>
                  <a:pt x="50558" y="677550"/>
                  <a:pt x="0" y="626992"/>
                  <a:pt x="0" y="564625"/>
                </a:cubicBezTo>
                <a:lnTo>
                  <a:pt x="0" y="112925"/>
                </a:lnTo>
                <a:close/>
              </a:path>
            </a:pathLst>
          </a:custGeom>
          <a:solidFill>
            <a:schemeClr val="accent6"/>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70880" tIns="99115" rIns="99115" bIns="99115" numCol="1" spcCol="1270" anchor="ctr" anchorCtr="0">
            <a:noAutofit/>
          </a:bodyPr>
          <a:lstStyle/>
          <a:p>
            <a:pPr lvl="0" algn="l" defTabSz="1155700">
              <a:lnSpc>
                <a:spcPct val="90000"/>
              </a:lnSpc>
              <a:spcBef>
                <a:spcPct val="0"/>
              </a:spcBef>
              <a:spcAft>
                <a:spcPct val="35000"/>
              </a:spcAft>
            </a:pPr>
            <a:r>
              <a:rPr lang="zh-CN" altLang="en-US" sz="2600" kern="1200" dirty="0" smtClean="0">
                <a:solidFill>
                  <a:schemeClr val="bg1"/>
                </a:solidFill>
              </a:rPr>
              <a:t>建议</a:t>
            </a:r>
            <a:endParaRPr lang="zh-CN" altLang="en-US" sz="2600" kern="1200" dirty="0">
              <a:solidFill>
                <a:schemeClr val="bg1"/>
              </a:solidFill>
            </a:endParaRPr>
          </a:p>
        </p:txBody>
      </p:sp>
      <p:sp>
        <p:nvSpPr>
          <p:cNvPr id="2" name="页脚占位符 1"/>
          <p:cNvSpPr>
            <a:spLocks noGrp="1"/>
          </p:cNvSpPr>
          <p:nvPr>
            <p:ph type="ftr" sz="quarter" idx="11"/>
          </p:nvPr>
        </p:nvSpPr>
        <p:spPr/>
        <p:txBody>
          <a:bodyPr/>
          <a:lstStyle/>
          <a:p>
            <a:pPr>
              <a:defRPr/>
            </a:pPr>
            <a:r>
              <a:rPr lang="en-US" altLang="zh-CN" dirty="0" smtClean="0"/>
              <a:t>31</a:t>
            </a:r>
            <a:endParaRPr lang="zh-CN" altLang="en-US" dirty="0"/>
          </a:p>
        </p:txBody>
      </p:sp>
    </p:spTree>
    <p:extLst>
      <p:ext uri="{BB962C8B-B14F-4D97-AF65-F5344CB8AC3E}">
        <p14:creationId xmlns:p14="http://schemas.microsoft.com/office/powerpoint/2010/main" val="34298435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nodeType="afterEffect">
                                  <p:stCondLst>
                                    <p:cond delay="0"/>
                                  </p:stCondLst>
                                  <p:childTnLst>
                                    <p:animMotion origin="layout" path="M 5.55112E-17 -4.44444E-6 L -0.00326 -0.59351 " pathEditMode="relative" rAng="0" ptsTypes="AA">
                                      <p:cBhvr>
                                        <p:cTn id="6" dur="1000" fill="hold"/>
                                        <p:tgtEl>
                                          <p:spTgt spid="25"/>
                                        </p:tgtEl>
                                        <p:attrNameLst>
                                          <p:attrName>ppt_x</p:attrName>
                                          <p:attrName>ppt_y</p:attrName>
                                        </p:attrNameLst>
                                      </p:cBhvr>
                                      <p:rCtr x="-169" y="-29676"/>
                                    </p:animMotion>
                                  </p:childTnLst>
                                </p:cTn>
                              </p:par>
                            </p:childTnLst>
                          </p:cTn>
                        </p:par>
                        <p:par>
                          <p:cTn id="7" fill="hold">
                            <p:stCondLst>
                              <p:cond delay="1000"/>
                            </p:stCondLst>
                            <p:childTnLst>
                              <p:par>
                                <p:cTn id="8" presetID="22" presetClass="entr" presetSubtype="1" fill="hold" nodeType="after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wipe(up)">
                                      <p:cBhvr>
                                        <p:cTn id="10" dur="1000"/>
                                        <p:tgtEl>
                                          <p:spTgt spid="27"/>
                                        </p:tgtEl>
                                      </p:cBhvr>
                                    </p:animEffect>
                                  </p:childTnLst>
                                </p:cTn>
                              </p:par>
                              <p:par>
                                <p:cTn id="11" presetID="2" presetClass="entr" presetSubtype="2" fill="hold" nodeType="withEffect">
                                  <p:stCondLst>
                                    <p:cond delay="0"/>
                                  </p:stCondLst>
                                  <p:childTnLst>
                                    <p:set>
                                      <p:cBhvr>
                                        <p:cTn id="12" dur="1" fill="hold">
                                          <p:stCondLst>
                                            <p:cond delay="0"/>
                                          </p:stCondLst>
                                        </p:cTn>
                                        <p:tgtEl>
                                          <p:spTgt spid="32"/>
                                        </p:tgtEl>
                                        <p:attrNameLst>
                                          <p:attrName>style.visibility</p:attrName>
                                        </p:attrNameLst>
                                      </p:cBhvr>
                                      <p:to>
                                        <p:strVal val="visible"/>
                                      </p:to>
                                    </p:set>
                                    <p:anim calcmode="lin" valueType="num">
                                      <p:cBhvr additive="base">
                                        <p:cTn id="13" dur="500" fill="hold"/>
                                        <p:tgtEl>
                                          <p:spTgt spid="32"/>
                                        </p:tgtEl>
                                        <p:attrNameLst>
                                          <p:attrName>ppt_x</p:attrName>
                                        </p:attrNameLst>
                                      </p:cBhvr>
                                      <p:tavLst>
                                        <p:tav tm="0">
                                          <p:val>
                                            <p:strVal val="1+#ppt_w/2"/>
                                          </p:val>
                                        </p:tav>
                                        <p:tav tm="100000">
                                          <p:val>
                                            <p:strVal val="#ppt_x"/>
                                          </p:val>
                                        </p:tav>
                                      </p:tavLst>
                                    </p:anim>
                                    <p:anim calcmode="lin" valueType="num">
                                      <p:cBhvr additive="base">
                                        <p:cTn id="14" dur="500" fill="hold"/>
                                        <p:tgtEl>
                                          <p:spTgt spid="32"/>
                                        </p:tgtEl>
                                        <p:attrNameLst>
                                          <p:attrName>ppt_y</p:attrName>
                                        </p:attrNameLst>
                                      </p:cBhvr>
                                      <p:tavLst>
                                        <p:tav tm="0">
                                          <p:val>
                                            <p:strVal val="#ppt_y"/>
                                          </p:val>
                                        </p:tav>
                                        <p:tav tm="100000">
                                          <p:val>
                                            <p:strVal val="#ppt_y"/>
                                          </p:val>
                                        </p:tav>
                                      </p:tavLst>
                                    </p:anim>
                                  </p:childTnLst>
                                </p:cTn>
                              </p:par>
                              <p:par>
                                <p:cTn id="15" presetID="2" presetClass="entr" presetSubtype="2" fill="hold" grpId="0" nodeType="withEffect">
                                  <p:stCondLst>
                                    <p:cond delay="0"/>
                                  </p:stCondLst>
                                  <p:childTnLst>
                                    <p:set>
                                      <p:cBhvr>
                                        <p:cTn id="16" dur="1" fill="hold">
                                          <p:stCondLst>
                                            <p:cond delay="0"/>
                                          </p:stCondLst>
                                        </p:cTn>
                                        <p:tgtEl>
                                          <p:spTgt spid="34"/>
                                        </p:tgtEl>
                                        <p:attrNameLst>
                                          <p:attrName>style.visibility</p:attrName>
                                        </p:attrNameLst>
                                      </p:cBhvr>
                                      <p:to>
                                        <p:strVal val="visible"/>
                                      </p:to>
                                    </p:set>
                                    <p:anim calcmode="lin" valueType="num">
                                      <p:cBhvr additive="base">
                                        <p:cTn id="17" dur="500" fill="hold"/>
                                        <p:tgtEl>
                                          <p:spTgt spid="34"/>
                                        </p:tgtEl>
                                        <p:attrNameLst>
                                          <p:attrName>ppt_x</p:attrName>
                                        </p:attrNameLst>
                                      </p:cBhvr>
                                      <p:tavLst>
                                        <p:tav tm="0">
                                          <p:val>
                                            <p:strVal val="1+#ppt_w/2"/>
                                          </p:val>
                                        </p:tav>
                                        <p:tav tm="100000">
                                          <p:val>
                                            <p:strVal val="#ppt_x"/>
                                          </p:val>
                                        </p:tav>
                                      </p:tavLst>
                                    </p:anim>
                                    <p:anim calcmode="lin" valueType="num">
                                      <p:cBhvr additive="base">
                                        <p:cTn id="18" dur="500" fill="hold"/>
                                        <p:tgtEl>
                                          <p:spTgt spid="34"/>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500"/>
                                  </p:stCondLst>
                                  <p:childTnLst>
                                    <p:set>
                                      <p:cBhvr>
                                        <p:cTn id="20" dur="1" fill="hold">
                                          <p:stCondLst>
                                            <p:cond delay="0"/>
                                          </p:stCondLst>
                                        </p:cTn>
                                        <p:tgtEl>
                                          <p:spTgt spid="35"/>
                                        </p:tgtEl>
                                        <p:attrNameLst>
                                          <p:attrName>style.visibility</p:attrName>
                                        </p:attrNameLst>
                                      </p:cBhvr>
                                      <p:to>
                                        <p:strVal val="visible"/>
                                      </p:to>
                                    </p:set>
                                    <p:anim calcmode="lin" valueType="num">
                                      <p:cBhvr additive="base">
                                        <p:cTn id="21" dur="500" fill="hold"/>
                                        <p:tgtEl>
                                          <p:spTgt spid="35"/>
                                        </p:tgtEl>
                                        <p:attrNameLst>
                                          <p:attrName>ppt_x</p:attrName>
                                        </p:attrNameLst>
                                      </p:cBhvr>
                                      <p:tavLst>
                                        <p:tav tm="0">
                                          <p:val>
                                            <p:strVal val="1+#ppt_w/2"/>
                                          </p:val>
                                        </p:tav>
                                        <p:tav tm="100000">
                                          <p:val>
                                            <p:strVal val="#ppt_x"/>
                                          </p:val>
                                        </p:tav>
                                      </p:tavLst>
                                    </p:anim>
                                    <p:anim calcmode="lin" valueType="num">
                                      <p:cBhvr additive="base">
                                        <p:cTn id="22" dur="500" fill="hold"/>
                                        <p:tgtEl>
                                          <p:spTgt spid="35"/>
                                        </p:tgtEl>
                                        <p:attrNameLst>
                                          <p:attrName>ppt_y</p:attrName>
                                        </p:attrNameLst>
                                      </p:cBhvr>
                                      <p:tavLst>
                                        <p:tav tm="0">
                                          <p:val>
                                            <p:strVal val="#ppt_y"/>
                                          </p:val>
                                        </p:tav>
                                        <p:tav tm="100000">
                                          <p:val>
                                            <p:strVal val="#ppt_y"/>
                                          </p:val>
                                        </p:tav>
                                      </p:tavLst>
                                    </p:anim>
                                  </p:childTnLst>
                                </p:cTn>
                              </p:par>
                              <p:par>
                                <p:cTn id="23" presetID="2" presetClass="entr" presetSubtype="2" fill="hold" nodeType="withEffect">
                                  <p:stCondLst>
                                    <p:cond delay="500"/>
                                  </p:stCondLst>
                                  <p:childTnLst>
                                    <p:set>
                                      <p:cBhvr>
                                        <p:cTn id="24" dur="1" fill="hold">
                                          <p:stCondLst>
                                            <p:cond delay="0"/>
                                          </p:stCondLst>
                                        </p:cTn>
                                        <p:tgtEl>
                                          <p:spTgt spid="33"/>
                                        </p:tgtEl>
                                        <p:attrNameLst>
                                          <p:attrName>style.visibility</p:attrName>
                                        </p:attrNameLst>
                                      </p:cBhvr>
                                      <p:to>
                                        <p:strVal val="visible"/>
                                      </p:to>
                                    </p:set>
                                    <p:anim calcmode="lin" valueType="num">
                                      <p:cBhvr additive="base">
                                        <p:cTn id="25" dur="500" fill="hold"/>
                                        <p:tgtEl>
                                          <p:spTgt spid="33"/>
                                        </p:tgtEl>
                                        <p:attrNameLst>
                                          <p:attrName>ppt_x</p:attrName>
                                        </p:attrNameLst>
                                      </p:cBhvr>
                                      <p:tavLst>
                                        <p:tav tm="0">
                                          <p:val>
                                            <p:strVal val="1+#ppt_w/2"/>
                                          </p:val>
                                        </p:tav>
                                        <p:tav tm="100000">
                                          <p:val>
                                            <p:strVal val="#ppt_x"/>
                                          </p:val>
                                        </p:tav>
                                      </p:tavLst>
                                    </p:anim>
                                    <p:anim calcmode="lin" valueType="num">
                                      <p:cBhvr additive="base">
                                        <p:cTn id="26" dur="500" fill="hold"/>
                                        <p:tgtEl>
                                          <p:spTgt spid="3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Group 35"/>
          <p:cNvGrpSpPr>
            <a:grpSpLocks/>
          </p:cNvGrpSpPr>
          <p:nvPr/>
        </p:nvGrpSpPr>
        <p:grpSpPr bwMode="auto">
          <a:xfrm flipV="1">
            <a:off x="685801" y="749508"/>
            <a:ext cx="10946498" cy="108000"/>
            <a:chOff x="0" y="720"/>
            <a:chExt cx="4381" cy="11"/>
          </a:xfrm>
        </p:grpSpPr>
        <p:sp>
          <p:nvSpPr>
            <p:cNvPr id="29" name="Line 31"/>
            <p:cNvSpPr>
              <a:spLocks noChangeShapeType="1"/>
            </p:cNvSpPr>
            <p:nvPr userDrawn="1"/>
          </p:nvSpPr>
          <p:spPr bwMode="auto">
            <a:xfrm flipH="1">
              <a:off x="0" y="720"/>
              <a:ext cx="438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 name="Line 34"/>
            <p:cNvSpPr>
              <a:spLocks noChangeShapeType="1"/>
            </p:cNvSpPr>
            <p:nvPr userDrawn="1"/>
          </p:nvSpPr>
          <p:spPr bwMode="auto">
            <a:xfrm flipV="1">
              <a:off x="3847" y="731"/>
              <a:ext cx="534"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51" name="TextBox 12"/>
          <p:cNvSpPr>
            <a:spLocks noChangeArrowheads="1"/>
          </p:cNvSpPr>
          <p:nvPr/>
        </p:nvSpPr>
        <p:spPr bwMode="auto">
          <a:xfrm>
            <a:off x="572639" y="311400"/>
            <a:ext cx="2101857"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None/>
            </a:pPr>
            <a:r>
              <a:rPr lang="en-US" altLang="zh-CN" sz="2600" b="1" dirty="0">
                <a:latin typeface="Times New Roman" panose="02020603050405020304" pitchFamily="18" charset="0"/>
                <a:ea typeface="微软雅黑" panose="020B0503020204020204" pitchFamily="34" charset="-122"/>
                <a:cs typeface="Times New Roman" panose="02020603050405020304" pitchFamily="18" charset="0"/>
                <a:sym typeface="微软雅黑" panose="020B0503020204020204" pitchFamily="34" charset="-122"/>
              </a:rPr>
              <a:t>4.</a:t>
            </a:r>
            <a:r>
              <a:rPr lang="zh-CN" altLang="en-US" sz="2600" b="1" dirty="0">
                <a:latin typeface="微软雅黑" panose="020B0503020204020204" pitchFamily="34" charset="-122"/>
                <a:ea typeface="微软雅黑" panose="020B0503020204020204" pitchFamily="34" charset="-122"/>
                <a:sym typeface="微软雅黑" panose="020B0503020204020204" pitchFamily="34" charset="-122"/>
              </a:rPr>
              <a:t>结论与建议</a:t>
            </a:r>
            <a:endParaRPr lang="en-US" altLang="zh-CN" sz="2600" b="1"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 name="TextBox 13"/>
          <p:cNvSpPr>
            <a:spLocks noChangeArrowheads="1"/>
          </p:cNvSpPr>
          <p:nvPr/>
        </p:nvSpPr>
        <p:spPr bwMode="auto">
          <a:xfrm>
            <a:off x="8895806" y="324427"/>
            <a:ext cx="280271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r" eaLnBrk="1" hangingPunct="1">
              <a:spcBef>
                <a:spcPct val="0"/>
              </a:spcBef>
              <a:buFontTx/>
              <a:buNone/>
            </a:pPr>
            <a:r>
              <a:rPr lang="en-US" altLang="zh-CN" sz="1800" b="1" dirty="0" smtClean="0">
                <a:latin typeface="Times New Roman" panose="02020603050405020304" pitchFamily="18" charset="0"/>
                <a:ea typeface="微软雅黑" panose="020B0503020204020204" pitchFamily="34" charset="-122"/>
                <a:cs typeface="Times New Roman" panose="02020603050405020304" pitchFamily="18" charset="0"/>
                <a:sym typeface="微软雅黑" panose="020B0503020204020204" pitchFamily="34" charset="-122"/>
              </a:rPr>
              <a:t>4.1</a:t>
            </a:r>
            <a:r>
              <a:rPr lang="en-US" altLang="zh-CN" sz="1800" b="1" dirty="0" smtClean="0">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800" b="1" dirty="0" smtClean="0">
                <a:latin typeface="微软雅黑" panose="020B0503020204020204" pitchFamily="34" charset="-122"/>
                <a:ea typeface="微软雅黑" panose="020B0503020204020204" pitchFamily="34" charset="-122"/>
                <a:sym typeface="微软雅黑" panose="020B0503020204020204" pitchFamily="34" charset="-122"/>
              </a:rPr>
              <a:t>结论</a:t>
            </a:r>
            <a:endParaRPr lang="zh-CN" altLang="en-US" sz="1800" dirty="0">
              <a:latin typeface="微软雅黑" panose="020B0503020204020204" pitchFamily="34" charset="-122"/>
              <a:ea typeface="微软雅黑" panose="020B0503020204020204" pitchFamily="34" charset="-122"/>
            </a:endParaRPr>
          </a:p>
        </p:txBody>
      </p:sp>
      <p:sp>
        <p:nvSpPr>
          <p:cNvPr id="11" name="Rectangle 10"/>
          <p:cNvSpPr>
            <a:spLocks noChangeArrowheads="1"/>
          </p:cNvSpPr>
          <p:nvPr/>
        </p:nvSpPr>
        <p:spPr bwMode="auto">
          <a:xfrm>
            <a:off x="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3"/>
          <p:cNvSpPr>
            <a:spLocks noChangeArrowheads="1"/>
          </p:cNvSpPr>
          <p:nvPr/>
        </p:nvSpPr>
        <p:spPr bwMode="auto">
          <a:xfrm>
            <a:off x="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6"/>
          <p:cNvSpPr>
            <a:spLocks noChangeArrowheads="1"/>
          </p:cNvSpPr>
          <p:nvPr/>
        </p:nvSpPr>
        <p:spPr bwMode="auto">
          <a:xfrm>
            <a:off x="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 name="TextBox 1"/>
          <p:cNvSpPr txBox="1"/>
          <p:nvPr/>
        </p:nvSpPr>
        <p:spPr>
          <a:xfrm>
            <a:off x="685801" y="1244940"/>
            <a:ext cx="10765970" cy="3970318"/>
          </a:xfrm>
          <a:prstGeom prst="rect">
            <a:avLst/>
          </a:prstGeom>
          <a:noFill/>
        </p:spPr>
        <p:txBody>
          <a:bodyPr wrap="square" rtlCol="0">
            <a:spAutoFit/>
          </a:bodyPr>
          <a:lstStyle/>
          <a:p>
            <a:pPr>
              <a:lnSpc>
                <a:spcPct val="150000"/>
              </a:lnSpc>
            </a:pPr>
            <a:r>
              <a:rPr lang="en-US" altLang="zh-CN" sz="2400" dirty="0" smtClean="0"/>
              <a:t>         </a:t>
            </a:r>
            <a:r>
              <a:rPr lang="zh-CN" altLang="zh-CN" sz="2400" dirty="0" smtClean="0">
                <a:latin typeface="Times New Roman" panose="02020603050405020304" pitchFamily="18" charset="0"/>
                <a:cs typeface="Times New Roman" panose="02020603050405020304" pitchFamily="18" charset="0"/>
              </a:rPr>
              <a:t>①采用</a:t>
            </a:r>
            <a:r>
              <a:rPr lang="zh-CN" altLang="zh-CN" sz="2400" dirty="0">
                <a:latin typeface="Times New Roman" panose="02020603050405020304" pitchFamily="18" charset="0"/>
                <a:cs typeface="Times New Roman" panose="02020603050405020304" pitchFamily="18" charset="0"/>
              </a:rPr>
              <a:t>化学共沉淀法制备</a:t>
            </a:r>
            <a:r>
              <a:rPr lang="zh-CN" altLang="zh-CN" sz="2400" dirty="0" smtClean="0">
                <a:latin typeface="Times New Roman" panose="02020603050405020304" pitchFamily="18" charset="0"/>
                <a:cs typeface="Times New Roman" panose="02020603050405020304" pitchFamily="18" charset="0"/>
              </a:rPr>
              <a:t>了</a:t>
            </a:r>
            <a:r>
              <a:rPr lang="en-US" altLang="zh-CN" sz="2400" b="1" dirty="0" smtClean="0">
                <a:solidFill>
                  <a:schemeClr val="accent6"/>
                </a:solidFill>
                <a:latin typeface="Times New Roman" panose="02020603050405020304" pitchFamily="18" charset="0"/>
                <a:cs typeface="Times New Roman" panose="02020603050405020304" pitchFamily="18" charset="0"/>
              </a:rPr>
              <a:t>M-Z/M </a:t>
            </a:r>
            <a:r>
              <a:rPr lang="en-US" altLang="zh-CN" sz="2400" dirty="0" smtClean="0">
                <a:latin typeface="Times New Roman" panose="02020603050405020304" pitchFamily="18" charset="0"/>
                <a:cs typeface="Times New Roman" panose="02020603050405020304" pitchFamily="18" charset="0"/>
              </a:rPr>
              <a:t>(20:100,1.1:1)</a:t>
            </a:r>
            <a:r>
              <a:rPr lang="zh-CN" altLang="en-US" sz="2400" dirty="0" smtClean="0">
                <a:latin typeface="Times New Roman" panose="02020603050405020304" pitchFamily="18" charset="0"/>
                <a:cs typeface="Times New Roman" panose="02020603050405020304" pitchFamily="18" charset="0"/>
              </a:rPr>
              <a:t> </a:t>
            </a:r>
            <a:r>
              <a:rPr lang="zh-CN" altLang="zh-CN" sz="2400" dirty="0" smtClean="0">
                <a:latin typeface="Times New Roman" panose="02020603050405020304" pitchFamily="18" charset="0"/>
                <a:cs typeface="Times New Roman" panose="02020603050405020304" pitchFamily="18" charset="0"/>
              </a:rPr>
              <a:t>，</a:t>
            </a:r>
            <a:r>
              <a:rPr lang="en-US" altLang="zh-CN" sz="2400" dirty="0" smtClean="0">
                <a:latin typeface="Times New Roman" panose="02020603050405020304" pitchFamily="18" charset="0"/>
                <a:cs typeface="Times New Roman" panose="02020603050405020304" pitchFamily="18" charset="0"/>
              </a:rPr>
              <a:t>1h</a:t>
            </a:r>
            <a:r>
              <a:rPr lang="zh-CN" altLang="en-US" sz="2400" dirty="0" smtClean="0">
                <a:latin typeface="Times New Roman" panose="02020603050405020304" pitchFamily="18" charset="0"/>
                <a:cs typeface="Times New Roman" panose="02020603050405020304" pitchFamily="18" charset="0"/>
              </a:rPr>
              <a:t>对</a:t>
            </a:r>
            <a:r>
              <a:rPr lang="en-US" altLang="zh-CN" sz="2400" dirty="0" err="1" smtClean="0">
                <a:latin typeface="Times New Roman" panose="02020603050405020304" pitchFamily="18" charset="0"/>
                <a:cs typeface="Times New Roman" panose="02020603050405020304" pitchFamily="18" charset="0"/>
              </a:rPr>
              <a:t>RhB</a:t>
            </a:r>
            <a:r>
              <a:rPr lang="zh-CN" altLang="en-US" sz="2400" dirty="0" smtClean="0">
                <a:latin typeface="Times New Roman" panose="02020603050405020304" pitchFamily="18" charset="0"/>
                <a:cs typeface="Times New Roman" panose="02020603050405020304" pitchFamily="18" charset="0"/>
              </a:rPr>
              <a:t>的降解率为</a:t>
            </a:r>
            <a:r>
              <a:rPr lang="en-US" altLang="zh-CN" sz="2400" dirty="0" smtClean="0">
                <a:solidFill>
                  <a:srgbClr val="FF0000"/>
                </a:solidFill>
                <a:latin typeface="Times New Roman" panose="02020603050405020304" pitchFamily="18" charset="0"/>
                <a:cs typeface="Times New Roman" panose="02020603050405020304" pitchFamily="18" charset="0"/>
              </a:rPr>
              <a:t>93.9%</a:t>
            </a:r>
            <a:r>
              <a:rPr lang="zh-CN" altLang="en-US" sz="2400" dirty="0">
                <a:latin typeface="Times New Roman" panose="02020603050405020304" pitchFamily="18" charset="0"/>
                <a:cs typeface="Times New Roman" panose="02020603050405020304" pitchFamily="18" charset="0"/>
              </a:rPr>
              <a:t>，</a:t>
            </a:r>
            <a:r>
              <a:rPr lang="en-US" altLang="zh-CN" sz="2400" dirty="0" err="1" smtClean="0">
                <a:latin typeface="Times New Roman" panose="02020603050405020304" pitchFamily="18" charset="0"/>
                <a:cs typeface="Times New Roman" panose="02020603050405020304" pitchFamily="18" charset="0"/>
              </a:rPr>
              <a:t>M</a:t>
            </a:r>
            <a:r>
              <a:rPr lang="en-US" altLang="zh-CN" sz="2400" baseline="-25000" dirty="0" err="1" smtClean="0">
                <a:latin typeface="Times New Roman" panose="02020603050405020304" pitchFamily="18" charset="0"/>
                <a:cs typeface="Times New Roman" panose="02020603050405020304" pitchFamily="18" charset="0"/>
              </a:rPr>
              <a:t>s</a:t>
            </a:r>
            <a:r>
              <a:rPr lang="zh-CN" altLang="zh-CN" sz="2400" dirty="0" smtClean="0">
                <a:latin typeface="Times New Roman" panose="02020603050405020304" pitchFamily="18" charset="0"/>
                <a:cs typeface="Times New Roman" panose="02020603050405020304" pitchFamily="18" charset="0"/>
              </a:rPr>
              <a:t>为</a:t>
            </a:r>
            <a:r>
              <a:rPr lang="zh-CN" altLang="zh-CN" sz="2400" dirty="0">
                <a:latin typeface="Times New Roman" panose="02020603050405020304" pitchFamily="18" charset="0"/>
                <a:cs typeface="Times New Roman" panose="02020603050405020304" pitchFamily="18" charset="0"/>
              </a:rPr>
              <a:t>6.65emu</a:t>
            </a:r>
            <a:r>
              <a:rPr lang="en-US" altLang="zh-CN" sz="2400" dirty="0">
                <a:latin typeface="Times New Roman" panose="02020603050405020304" pitchFamily="18" charset="0"/>
                <a:cs typeface="Times New Roman" panose="02020603050405020304" pitchFamily="18" charset="0"/>
                <a:sym typeface="Symbol" panose="05050102010706020507" pitchFamily="18" charset="2"/>
              </a:rPr>
              <a:t></a:t>
            </a:r>
            <a:r>
              <a:rPr lang="zh-CN" altLang="zh-CN" sz="2400" dirty="0">
                <a:latin typeface="Times New Roman" panose="02020603050405020304" pitchFamily="18" charset="0"/>
                <a:cs typeface="Times New Roman" panose="02020603050405020304" pitchFamily="18" charset="0"/>
              </a:rPr>
              <a:t>g</a:t>
            </a:r>
            <a:r>
              <a:rPr lang="zh-CN" altLang="zh-CN" sz="2400" baseline="30000" dirty="0">
                <a:latin typeface="Times New Roman" panose="02020603050405020304" pitchFamily="18" charset="0"/>
                <a:cs typeface="Times New Roman" panose="02020603050405020304" pitchFamily="18" charset="0"/>
              </a:rPr>
              <a:t>-</a:t>
            </a:r>
            <a:r>
              <a:rPr lang="zh-CN" altLang="zh-CN" sz="2400" baseline="30000" dirty="0" smtClean="0">
                <a:latin typeface="Times New Roman" panose="02020603050405020304" pitchFamily="18" charset="0"/>
                <a:cs typeface="Times New Roman" panose="02020603050405020304" pitchFamily="18" charset="0"/>
              </a:rPr>
              <a:t>1</a:t>
            </a:r>
            <a:r>
              <a:rPr lang="zh-CN" altLang="en-US" sz="2400" dirty="0" smtClean="0">
                <a:latin typeface="Times New Roman" panose="02020603050405020304" pitchFamily="18" charset="0"/>
                <a:cs typeface="Times New Roman" panose="02020603050405020304" pitchFamily="18" charset="0"/>
              </a:rPr>
              <a:t>，重复</a:t>
            </a:r>
            <a:r>
              <a:rPr lang="zh-CN" altLang="zh-CN" sz="2400" dirty="0" smtClean="0">
                <a:latin typeface="Times New Roman" panose="02020603050405020304" pitchFamily="18" charset="0"/>
                <a:cs typeface="Times New Roman" panose="02020603050405020304" pitchFamily="18" charset="0"/>
              </a:rPr>
              <a:t>五次回收率</a:t>
            </a:r>
            <a:r>
              <a:rPr lang="zh-CN" altLang="zh-CN" sz="2400" dirty="0">
                <a:latin typeface="Times New Roman" panose="02020603050405020304" pitchFamily="18" charset="0"/>
                <a:cs typeface="Times New Roman" panose="02020603050405020304" pitchFamily="18" charset="0"/>
              </a:rPr>
              <a:t>平均为</a:t>
            </a:r>
            <a:r>
              <a:rPr lang="en-US" altLang="zh-CN" sz="2400" dirty="0">
                <a:solidFill>
                  <a:srgbClr val="FF0000"/>
                </a:solidFill>
                <a:latin typeface="Times New Roman" panose="02020603050405020304" pitchFamily="18" charset="0"/>
                <a:cs typeface="Times New Roman" panose="02020603050405020304" pitchFamily="18" charset="0"/>
              </a:rPr>
              <a:t>89</a:t>
            </a:r>
            <a:r>
              <a:rPr lang="en-US" altLang="zh-CN" sz="2400" dirty="0" smtClean="0">
                <a:solidFill>
                  <a:srgbClr val="FF0000"/>
                </a:solidFill>
                <a:latin typeface="Times New Roman" panose="02020603050405020304" pitchFamily="18" charset="0"/>
                <a:cs typeface="Times New Roman" panose="02020603050405020304" pitchFamily="18" charset="0"/>
              </a:rPr>
              <a:t>%</a:t>
            </a:r>
            <a:r>
              <a:rPr lang="zh-CN" altLang="en-US" sz="2400" dirty="0" smtClean="0">
                <a:latin typeface="Times New Roman" panose="02020603050405020304" pitchFamily="18" charset="0"/>
                <a:cs typeface="Times New Roman" panose="02020603050405020304" pitchFamily="18" charset="0"/>
              </a:rPr>
              <a:t>，</a:t>
            </a:r>
            <a:r>
              <a:rPr lang="zh-CN" altLang="zh-CN" sz="2400" dirty="0">
                <a:latin typeface="Times New Roman" panose="02020603050405020304" pitchFamily="18" charset="0"/>
                <a:cs typeface="Times New Roman" panose="02020603050405020304" pitchFamily="18" charset="0"/>
              </a:rPr>
              <a:t>且五次回收</a:t>
            </a:r>
            <a:r>
              <a:rPr lang="zh-CN" altLang="zh-CN" sz="2400" dirty="0" smtClean="0">
                <a:latin typeface="Times New Roman" panose="02020603050405020304" pitchFamily="18" charset="0"/>
                <a:cs typeface="Times New Roman" panose="02020603050405020304" pitchFamily="18" charset="0"/>
              </a:rPr>
              <a:t>后</a:t>
            </a:r>
            <a:r>
              <a:rPr lang="zh-CN" altLang="en-US" sz="2400" dirty="0" smtClean="0">
                <a:latin typeface="Times New Roman" panose="02020603050405020304" pitchFamily="18" charset="0"/>
                <a:cs typeface="Times New Roman" panose="02020603050405020304" pitchFamily="18" charset="0"/>
              </a:rPr>
              <a:t>对</a:t>
            </a:r>
            <a:r>
              <a:rPr lang="en-US" altLang="zh-CN" sz="2400" dirty="0" err="1" smtClean="0">
                <a:latin typeface="Times New Roman" panose="02020603050405020304" pitchFamily="18" charset="0"/>
                <a:cs typeface="Times New Roman" panose="02020603050405020304" pitchFamily="18" charset="0"/>
              </a:rPr>
              <a:t>RhB</a:t>
            </a:r>
            <a:r>
              <a:rPr lang="zh-CN" altLang="zh-CN" sz="2400" dirty="0">
                <a:latin typeface="Times New Roman" panose="02020603050405020304" pitchFamily="18" charset="0"/>
                <a:cs typeface="Times New Roman" panose="02020603050405020304" pitchFamily="18" charset="0"/>
              </a:rPr>
              <a:t>的降解率可达到</a:t>
            </a:r>
            <a:r>
              <a:rPr lang="en-US" altLang="zh-CN" sz="2400" dirty="0">
                <a:solidFill>
                  <a:srgbClr val="FF0000"/>
                </a:solidFill>
                <a:latin typeface="Times New Roman" panose="02020603050405020304" pitchFamily="18" charset="0"/>
                <a:cs typeface="Times New Roman" panose="02020603050405020304" pitchFamily="18" charset="0"/>
              </a:rPr>
              <a:t>76</a:t>
            </a:r>
            <a:r>
              <a:rPr lang="en-US" altLang="zh-CN" sz="2400" dirty="0" smtClean="0">
                <a:solidFill>
                  <a:srgbClr val="FF0000"/>
                </a:solidFill>
                <a:latin typeface="Times New Roman" panose="02020603050405020304" pitchFamily="18" charset="0"/>
                <a:cs typeface="Times New Roman" panose="02020603050405020304" pitchFamily="18" charset="0"/>
              </a:rPr>
              <a:t>%</a:t>
            </a:r>
            <a:r>
              <a:rPr lang="zh-CN" altLang="en-US" sz="2400" dirty="0" smtClean="0">
                <a:latin typeface="Times New Roman" panose="02020603050405020304" pitchFamily="18" charset="0"/>
                <a:cs typeface="Times New Roman" panose="02020603050405020304" pitchFamily="18" charset="0"/>
              </a:rPr>
              <a:t>。</a:t>
            </a:r>
            <a:endParaRPr lang="en-US" altLang="zh-CN" sz="2400" dirty="0" smtClean="0">
              <a:latin typeface="Times New Roman" panose="02020603050405020304" pitchFamily="18" charset="0"/>
              <a:cs typeface="Times New Roman" panose="02020603050405020304" pitchFamily="18" charset="0"/>
            </a:endParaRPr>
          </a:p>
          <a:p>
            <a:pPr>
              <a:lnSpc>
                <a:spcPct val="150000"/>
              </a:lnSpc>
            </a:pPr>
            <a:r>
              <a:rPr lang="en-US" altLang="zh-CN" sz="2400" dirty="0" smtClean="0">
                <a:latin typeface="Times New Roman" panose="02020603050405020304" pitchFamily="18" charset="0"/>
                <a:cs typeface="Times New Roman" panose="02020603050405020304" pitchFamily="18" charset="0"/>
              </a:rPr>
              <a:t>       </a:t>
            </a:r>
          </a:p>
          <a:p>
            <a:pPr>
              <a:lnSpc>
                <a:spcPct val="150000"/>
              </a:lnSpc>
            </a:pPr>
            <a:r>
              <a:rPr lang="en-US" altLang="zh-CN" sz="2400" dirty="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       </a:t>
            </a:r>
            <a:r>
              <a:rPr lang="zh-CN" altLang="zh-CN" sz="2400" dirty="0" smtClean="0">
                <a:latin typeface="Times New Roman" panose="02020603050405020304" pitchFamily="18" charset="0"/>
                <a:cs typeface="Times New Roman" panose="02020603050405020304" pitchFamily="18" charset="0"/>
              </a:rPr>
              <a:t>②</a:t>
            </a:r>
            <a:r>
              <a:rPr lang="zh-CN" altLang="zh-CN" sz="2400" dirty="0">
                <a:latin typeface="Times New Roman" panose="02020603050405020304" pitchFamily="18" charset="0"/>
                <a:cs typeface="Times New Roman" panose="02020603050405020304" pitchFamily="18" charset="0"/>
              </a:rPr>
              <a:t>采用浸渍焙烧法制备</a:t>
            </a:r>
            <a:r>
              <a:rPr lang="en-US" altLang="zh-CN" sz="2400" b="1" dirty="0" smtClean="0">
                <a:solidFill>
                  <a:schemeClr val="accent6"/>
                </a:solidFill>
                <a:latin typeface="Times New Roman" panose="02020603050405020304" pitchFamily="18" charset="0"/>
                <a:cs typeface="Times New Roman" panose="02020603050405020304" pitchFamily="18" charset="0"/>
              </a:rPr>
              <a:t>M-Z/M/B</a:t>
            </a:r>
            <a:r>
              <a:rPr lang="en-US" altLang="zh-CN" sz="2400" dirty="0" smtClean="0">
                <a:latin typeface="Times New Roman" panose="02020603050405020304" pitchFamily="18" charset="0"/>
                <a:cs typeface="Times New Roman" panose="02020603050405020304" pitchFamily="18" charset="0"/>
              </a:rPr>
              <a:t> (10:100) </a:t>
            </a:r>
            <a:r>
              <a:rPr lang="zh-CN" altLang="en-US" sz="2400" dirty="0" smtClean="0">
                <a:latin typeface="Times New Roman" panose="02020603050405020304" pitchFamily="18" charset="0"/>
                <a:cs typeface="Times New Roman" panose="02020603050405020304" pitchFamily="18" charset="0"/>
              </a:rPr>
              <a:t>，</a:t>
            </a:r>
            <a:r>
              <a:rPr lang="en-US" altLang="zh-CN" sz="2400" dirty="0" smtClean="0">
                <a:latin typeface="Times New Roman" panose="02020603050405020304" pitchFamily="18" charset="0"/>
                <a:cs typeface="Times New Roman" panose="02020603050405020304" pitchFamily="18" charset="0"/>
              </a:rPr>
              <a:t>1.75h</a:t>
            </a:r>
            <a:r>
              <a:rPr lang="zh-CN" altLang="zh-CN" sz="2400" dirty="0">
                <a:latin typeface="Times New Roman" panose="02020603050405020304" pitchFamily="18" charset="0"/>
                <a:cs typeface="Times New Roman" panose="02020603050405020304" pitchFamily="18" charset="0"/>
              </a:rPr>
              <a:t>降解</a:t>
            </a:r>
            <a:r>
              <a:rPr lang="en-US" altLang="zh-CN" sz="2400" dirty="0">
                <a:solidFill>
                  <a:srgbClr val="FF0000"/>
                </a:solidFill>
                <a:latin typeface="Times New Roman" panose="02020603050405020304" pitchFamily="18" charset="0"/>
                <a:cs typeface="Times New Roman" panose="02020603050405020304" pitchFamily="18" charset="0"/>
              </a:rPr>
              <a:t>98.9%</a:t>
            </a:r>
            <a:r>
              <a:rPr lang="zh-CN" altLang="en-US" sz="2400" dirty="0" smtClean="0">
                <a:latin typeface="Times New Roman" panose="02020603050405020304" pitchFamily="18" charset="0"/>
                <a:cs typeface="Times New Roman" panose="02020603050405020304" pitchFamily="18" charset="0"/>
              </a:rPr>
              <a:t>；</a:t>
            </a:r>
            <a:r>
              <a:rPr lang="en-US" altLang="zh-CN" sz="2400" dirty="0" err="1" smtClean="0">
                <a:latin typeface="Times New Roman" panose="02020603050405020304" pitchFamily="18" charset="0"/>
                <a:cs typeface="Times New Roman" panose="02020603050405020304" pitchFamily="18" charset="0"/>
              </a:rPr>
              <a:t>M</a:t>
            </a:r>
            <a:r>
              <a:rPr lang="en-US" altLang="zh-CN" sz="2400" baseline="-25000" dirty="0" err="1" smtClean="0">
                <a:latin typeface="Times New Roman" panose="02020603050405020304" pitchFamily="18" charset="0"/>
                <a:cs typeface="Times New Roman" panose="02020603050405020304" pitchFamily="18" charset="0"/>
              </a:rPr>
              <a:t>s</a:t>
            </a:r>
            <a:r>
              <a:rPr lang="zh-CN" altLang="zh-CN" sz="2400" dirty="0">
                <a:latin typeface="Times New Roman" panose="02020603050405020304" pitchFamily="18" charset="0"/>
                <a:cs typeface="Times New Roman" panose="02020603050405020304" pitchFamily="18" charset="0"/>
              </a:rPr>
              <a:t>为</a:t>
            </a:r>
            <a:r>
              <a:rPr lang="en-US" altLang="zh-CN" sz="2400" dirty="0">
                <a:latin typeface="Times New Roman" panose="02020603050405020304" pitchFamily="18" charset="0"/>
                <a:cs typeface="Times New Roman" panose="02020603050405020304" pitchFamily="18" charset="0"/>
              </a:rPr>
              <a:t>6.95emu</a:t>
            </a:r>
            <a:r>
              <a:rPr lang="en-US" altLang="zh-CN" sz="24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cs typeface="Times New Roman" panose="02020603050405020304" pitchFamily="18" charset="0"/>
              </a:rPr>
              <a:t>g</a:t>
            </a:r>
            <a:r>
              <a:rPr lang="en-US" altLang="zh-CN" sz="2400" baseline="30000" dirty="0">
                <a:latin typeface="Times New Roman" panose="02020603050405020304" pitchFamily="18" charset="0"/>
                <a:cs typeface="Times New Roman" panose="02020603050405020304" pitchFamily="18" charset="0"/>
              </a:rPr>
              <a:t>-1</a:t>
            </a:r>
            <a:r>
              <a:rPr lang="en-US" altLang="zh-CN" sz="2400" dirty="0">
                <a:latin typeface="Times New Roman" panose="02020603050405020304" pitchFamily="18" charset="0"/>
                <a:cs typeface="Times New Roman" panose="02020603050405020304" pitchFamily="18" charset="0"/>
              </a:rPr>
              <a:t> </a:t>
            </a:r>
            <a:r>
              <a:rPr lang="zh-CN" altLang="en-US" sz="2400" dirty="0">
                <a:latin typeface="Times New Roman" panose="02020603050405020304" pitchFamily="18" charset="0"/>
                <a:cs typeface="Times New Roman" panose="02020603050405020304" pitchFamily="18" charset="0"/>
              </a:rPr>
              <a:t>，</a:t>
            </a:r>
            <a:r>
              <a:rPr lang="zh-CN" altLang="en-US" sz="2400" dirty="0" smtClean="0">
                <a:latin typeface="Times New Roman" panose="02020603050405020304" pitchFamily="18" charset="0"/>
                <a:cs typeface="Times New Roman" panose="02020603050405020304" pitchFamily="18" charset="0"/>
              </a:rPr>
              <a:t>重复</a:t>
            </a:r>
            <a:r>
              <a:rPr lang="zh-CN" altLang="zh-CN" sz="2400" dirty="0">
                <a:latin typeface="Times New Roman" panose="02020603050405020304" pitchFamily="18" charset="0"/>
                <a:cs typeface="Times New Roman" panose="02020603050405020304" pitchFamily="18" charset="0"/>
              </a:rPr>
              <a:t>五次回收率</a:t>
            </a:r>
            <a:r>
              <a:rPr lang="zh-CN" altLang="zh-CN" sz="2400" dirty="0" smtClean="0">
                <a:latin typeface="Times New Roman" panose="02020603050405020304" pitchFamily="18" charset="0"/>
                <a:cs typeface="Times New Roman" panose="02020603050405020304" pitchFamily="18" charset="0"/>
              </a:rPr>
              <a:t>平均</a:t>
            </a:r>
            <a:r>
              <a:rPr lang="zh-CN" altLang="zh-CN" sz="2400" dirty="0">
                <a:latin typeface="Times New Roman" panose="02020603050405020304" pitchFamily="18" charset="0"/>
                <a:cs typeface="Times New Roman" panose="02020603050405020304" pitchFamily="18" charset="0"/>
              </a:rPr>
              <a:t>为</a:t>
            </a:r>
            <a:r>
              <a:rPr lang="en-US" altLang="zh-CN" sz="2400" dirty="0">
                <a:solidFill>
                  <a:srgbClr val="FF0000"/>
                </a:solidFill>
                <a:latin typeface="Times New Roman" panose="02020603050405020304" pitchFamily="18" charset="0"/>
                <a:cs typeface="Times New Roman" panose="02020603050405020304" pitchFamily="18" charset="0"/>
              </a:rPr>
              <a:t>87%</a:t>
            </a:r>
            <a:r>
              <a:rPr lang="zh-CN" altLang="zh-CN" sz="2400" dirty="0">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rPr>
              <a:t>且</a:t>
            </a:r>
            <a:r>
              <a:rPr lang="zh-CN" altLang="zh-CN" sz="2400" dirty="0">
                <a:latin typeface="Times New Roman" panose="02020603050405020304" pitchFamily="18" charset="0"/>
                <a:cs typeface="Times New Roman" panose="02020603050405020304" pitchFamily="18" charset="0"/>
              </a:rPr>
              <a:t>五次回收</a:t>
            </a:r>
            <a:r>
              <a:rPr lang="zh-CN" altLang="zh-CN" sz="2400" dirty="0" smtClean="0">
                <a:latin typeface="Times New Roman" panose="02020603050405020304" pitchFamily="18" charset="0"/>
                <a:cs typeface="Times New Roman" panose="02020603050405020304" pitchFamily="18" charset="0"/>
              </a:rPr>
              <a:t>后</a:t>
            </a:r>
            <a:r>
              <a:rPr lang="zh-CN" altLang="en-US" sz="2400" dirty="0" smtClean="0">
                <a:latin typeface="Times New Roman" panose="02020603050405020304" pitchFamily="18" charset="0"/>
                <a:cs typeface="Times New Roman" panose="02020603050405020304" pitchFamily="18" charset="0"/>
              </a:rPr>
              <a:t>对</a:t>
            </a:r>
            <a:r>
              <a:rPr lang="en-US" altLang="zh-CN" sz="2400" dirty="0" err="1" smtClean="0">
                <a:latin typeface="Times New Roman" panose="02020603050405020304" pitchFamily="18" charset="0"/>
                <a:cs typeface="Times New Roman" panose="02020603050405020304" pitchFamily="18" charset="0"/>
              </a:rPr>
              <a:t>RhB</a:t>
            </a:r>
            <a:r>
              <a:rPr lang="zh-CN" altLang="zh-CN" sz="2400" dirty="0">
                <a:latin typeface="Times New Roman" panose="02020603050405020304" pitchFamily="18" charset="0"/>
                <a:cs typeface="Times New Roman" panose="02020603050405020304" pitchFamily="18" charset="0"/>
              </a:rPr>
              <a:t>的降解率达到</a:t>
            </a:r>
            <a:r>
              <a:rPr lang="en-US" altLang="zh-CN" sz="2400" dirty="0">
                <a:solidFill>
                  <a:srgbClr val="FF0000"/>
                </a:solidFill>
                <a:latin typeface="Times New Roman" panose="02020603050405020304" pitchFamily="18" charset="0"/>
                <a:cs typeface="Times New Roman" panose="02020603050405020304" pitchFamily="18" charset="0"/>
              </a:rPr>
              <a:t>95.7%</a:t>
            </a:r>
            <a:r>
              <a:rPr lang="zh-CN" altLang="en-US" sz="2400" dirty="0" smtClean="0">
                <a:latin typeface="Times New Roman" panose="02020603050405020304" pitchFamily="18" charset="0"/>
                <a:cs typeface="Times New Roman" panose="02020603050405020304" pitchFamily="18" charset="0"/>
              </a:rPr>
              <a:t>。</a:t>
            </a:r>
            <a:endParaRPr lang="zh-CN" altLang="en-US" sz="2400" dirty="0">
              <a:latin typeface="Times New Roman" panose="02020603050405020304" pitchFamily="18" charset="0"/>
              <a:cs typeface="Times New Roman" panose="02020603050405020304" pitchFamily="18" charset="0"/>
            </a:endParaRPr>
          </a:p>
        </p:txBody>
      </p:sp>
      <p:sp>
        <p:nvSpPr>
          <p:cNvPr id="4" name="页脚占位符 3"/>
          <p:cNvSpPr>
            <a:spLocks noGrp="1"/>
          </p:cNvSpPr>
          <p:nvPr>
            <p:ph type="ftr" sz="quarter" idx="11"/>
          </p:nvPr>
        </p:nvSpPr>
        <p:spPr/>
        <p:txBody>
          <a:bodyPr/>
          <a:lstStyle/>
          <a:p>
            <a:pPr>
              <a:defRPr/>
            </a:pPr>
            <a:r>
              <a:rPr lang="en-US" altLang="zh-CN" dirty="0" smtClean="0"/>
              <a:t>32</a:t>
            </a:r>
            <a:endParaRPr lang="zh-CN" altLang="en-US" dirty="0"/>
          </a:p>
        </p:txBody>
      </p:sp>
    </p:spTree>
    <p:extLst>
      <p:ext uri="{BB962C8B-B14F-4D97-AF65-F5344CB8AC3E}">
        <p14:creationId xmlns:p14="http://schemas.microsoft.com/office/powerpoint/2010/main" val="31205997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Group 35"/>
          <p:cNvGrpSpPr>
            <a:grpSpLocks/>
          </p:cNvGrpSpPr>
          <p:nvPr/>
        </p:nvGrpSpPr>
        <p:grpSpPr bwMode="auto">
          <a:xfrm flipV="1">
            <a:off x="685801" y="749508"/>
            <a:ext cx="10946498" cy="108000"/>
            <a:chOff x="0" y="720"/>
            <a:chExt cx="4381" cy="11"/>
          </a:xfrm>
        </p:grpSpPr>
        <p:sp>
          <p:nvSpPr>
            <p:cNvPr id="29" name="Line 31"/>
            <p:cNvSpPr>
              <a:spLocks noChangeShapeType="1"/>
            </p:cNvSpPr>
            <p:nvPr userDrawn="1"/>
          </p:nvSpPr>
          <p:spPr bwMode="auto">
            <a:xfrm flipH="1">
              <a:off x="0" y="720"/>
              <a:ext cx="438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 name="Line 34"/>
            <p:cNvSpPr>
              <a:spLocks noChangeShapeType="1"/>
            </p:cNvSpPr>
            <p:nvPr userDrawn="1"/>
          </p:nvSpPr>
          <p:spPr bwMode="auto">
            <a:xfrm flipV="1">
              <a:off x="3847" y="731"/>
              <a:ext cx="534"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51" name="TextBox 12"/>
          <p:cNvSpPr>
            <a:spLocks noChangeArrowheads="1"/>
          </p:cNvSpPr>
          <p:nvPr/>
        </p:nvSpPr>
        <p:spPr bwMode="auto">
          <a:xfrm>
            <a:off x="572639" y="311400"/>
            <a:ext cx="2101857"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None/>
            </a:pPr>
            <a:r>
              <a:rPr lang="en-US" altLang="zh-CN" sz="2600" b="1" dirty="0">
                <a:latin typeface="Times New Roman" panose="02020603050405020304" pitchFamily="18" charset="0"/>
                <a:ea typeface="微软雅黑" panose="020B0503020204020204" pitchFamily="34" charset="-122"/>
                <a:cs typeface="Times New Roman" panose="02020603050405020304" pitchFamily="18" charset="0"/>
                <a:sym typeface="微软雅黑" panose="020B0503020204020204" pitchFamily="34" charset="-122"/>
              </a:rPr>
              <a:t>4.</a:t>
            </a:r>
            <a:r>
              <a:rPr lang="zh-CN" altLang="en-US" sz="2600" b="1" dirty="0">
                <a:latin typeface="微软雅黑" panose="020B0503020204020204" pitchFamily="34" charset="-122"/>
                <a:ea typeface="微软雅黑" panose="020B0503020204020204" pitchFamily="34" charset="-122"/>
                <a:sym typeface="微软雅黑" panose="020B0503020204020204" pitchFamily="34" charset="-122"/>
              </a:rPr>
              <a:t>结论与建议</a:t>
            </a:r>
            <a:endParaRPr lang="en-US" altLang="zh-CN" sz="2600" b="1"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 name="TextBox 13"/>
          <p:cNvSpPr>
            <a:spLocks noChangeArrowheads="1"/>
          </p:cNvSpPr>
          <p:nvPr/>
        </p:nvSpPr>
        <p:spPr bwMode="auto">
          <a:xfrm>
            <a:off x="8895806" y="324427"/>
            <a:ext cx="280271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r">
              <a:spcBef>
                <a:spcPct val="0"/>
              </a:spcBef>
              <a:buNone/>
            </a:pPr>
            <a:r>
              <a:rPr lang="en-US" altLang="zh-CN" sz="1800" b="1" dirty="0" smtClean="0">
                <a:latin typeface="Times New Roman" panose="02020603050405020304" pitchFamily="18" charset="0"/>
                <a:ea typeface="微软雅黑" panose="020B0503020204020204" pitchFamily="34" charset="-122"/>
                <a:cs typeface="Times New Roman" panose="02020603050405020304" pitchFamily="18" charset="0"/>
                <a:sym typeface="微软雅黑" panose="020B0503020204020204" pitchFamily="34" charset="-122"/>
              </a:rPr>
              <a:t>4.2</a:t>
            </a:r>
            <a:r>
              <a:rPr lang="en-US" altLang="zh-CN" sz="1800" b="1" dirty="0" smtClean="0">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800" b="1" dirty="0" smtClean="0">
                <a:latin typeface="微软雅黑" panose="020B0503020204020204" pitchFamily="34" charset="-122"/>
                <a:ea typeface="微软雅黑" panose="020B0503020204020204" pitchFamily="34" charset="-122"/>
                <a:sym typeface="微软雅黑" panose="020B0503020204020204" pitchFamily="34" charset="-122"/>
              </a:rPr>
              <a:t>建议</a:t>
            </a:r>
            <a:endParaRPr lang="zh-CN" altLang="en-US" sz="1800" dirty="0">
              <a:latin typeface="微软雅黑" panose="020B0503020204020204" pitchFamily="34" charset="-122"/>
              <a:ea typeface="微软雅黑" panose="020B0503020204020204" pitchFamily="34" charset="-122"/>
            </a:endParaRPr>
          </a:p>
        </p:txBody>
      </p:sp>
      <p:sp>
        <p:nvSpPr>
          <p:cNvPr id="11" name="Rectangle 10"/>
          <p:cNvSpPr>
            <a:spLocks noChangeArrowheads="1"/>
          </p:cNvSpPr>
          <p:nvPr/>
        </p:nvSpPr>
        <p:spPr bwMode="auto">
          <a:xfrm>
            <a:off x="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3"/>
          <p:cNvSpPr>
            <a:spLocks noChangeArrowheads="1"/>
          </p:cNvSpPr>
          <p:nvPr/>
        </p:nvSpPr>
        <p:spPr bwMode="auto">
          <a:xfrm>
            <a:off x="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6"/>
          <p:cNvSpPr>
            <a:spLocks noChangeArrowheads="1"/>
          </p:cNvSpPr>
          <p:nvPr/>
        </p:nvSpPr>
        <p:spPr bwMode="auto">
          <a:xfrm>
            <a:off x="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 name="TextBox 1"/>
          <p:cNvSpPr txBox="1"/>
          <p:nvPr/>
        </p:nvSpPr>
        <p:spPr>
          <a:xfrm>
            <a:off x="533514" y="1378666"/>
            <a:ext cx="11248572" cy="4524315"/>
          </a:xfrm>
          <a:prstGeom prst="rect">
            <a:avLst/>
          </a:prstGeom>
          <a:noFill/>
        </p:spPr>
        <p:txBody>
          <a:bodyPr wrap="square" rtlCol="0">
            <a:spAutoFit/>
          </a:bodyPr>
          <a:lstStyle/>
          <a:p>
            <a:pPr>
              <a:lnSpc>
                <a:spcPct val="200000"/>
              </a:lnSpc>
            </a:pPr>
            <a:r>
              <a:rPr lang="en-US" altLang="zh-CN" sz="2400" dirty="0" smtClean="0">
                <a:latin typeface="Times New Roman" panose="02020603050405020304" pitchFamily="18" charset="0"/>
                <a:cs typeface="Times New Roman" panose="02020603050405020304" pitchFamily="18" charset="0"/>
              </a:rPr>
              <a:t>        </a:t>
            </a:r>
            <a:r>
              <a:rPr lang="zh-CN" altLang="zh-CN" sz="2400" dirty="0" smtClean="0">
                <a:latin typeface="Times New Roman" panose="02020603050405020304" pitchFamily="18" charset="0"/>
                <a:cs typeface="Times New Roman" panose="02020603050405020304" pitchFamily="18" charset="0"/>
              </a:rPr>
              <a:t>①</a:t>
            </a:r>
            <a:r>
              <a:rPr lang="zh-CN" altLang="zh-CN" sz="2400" dirty="0">
                <a:latin typeface="Times New Roman" panose="02020603050405020304" pitchFamily="18" charset="0"/>
                <a:cs typeface="Times New Roman" panose="02020603050405020304" pitchFamily="18" charset="0"/>
              </a:rPr>
              <a:t>因为复合磁性催化剂对</a:t>
            </a:r>
            <a:r>
              <a:rPr lang="en-US" altLang="zh-CN" sz="2400" dirty="0" err="1">
                <a:latin typeface="Times New Roman" panose="02020603050405020304" pitchFamily="18" charset="0"/>
                <a:cs typeface="Times New Roman" panose="02020603050405020304" pitchFamily="18" charset="0"/>
              </a:rPr>
              <a:t>RhB</a:t>
            </a:r>
            <a:r>
              <a:rPr lang="zh-CN" altLang="zh-CN" sz="2400" dirty="0">
                <a:latin typeface="Times New Roman" panose="02020603050405020304" pitchFamily="18" charset="0"/>
                <a:cs typeface="Times New Roman" panose="02020603050405020304" pitchFamily="18" charset="0"/>
              </a:rPr>
              <a:t>的降解效果很好，所以可以进一步研究其对其它污染物的降解情况；</a:t>
            </a:r>
          </a:p>
          <a:p>
            <a:pPr>
              <a:lnSpc>
                <a:spcPct val="200000"/>
              </a:lnSpc>
            </a:pPr>
            <a:r>
              <a:rPr lang="en-US" altLang="zh-CN" sz="2400" dirty="0" smtClean="0">
                <a:latin typeface="Times New Roman" panose="02020603050405020304" pitchFamily="18" charset="0"/>
                <a:cs typeface="Times New Roman" panose="02020603050405020304" pitchFamily="18" charset="0"/>
              </a:rPr>
              <a:t>        </a:t>
            </a:r>
            <a:r>
              <a:rPr lang="zh-CN" altLang="zh-CN" sz="2400" dirty="0" smtClean="0">
                <a:latin typeface="Times New Roman" panose="02020603050405020304" pitchFamily="18" charset="0"/>
                <a:cs typeface="Times New Roman" panose="02020603050405020304" pitchFamily="18" charset="0"/>
              </a:rPr>
              <a:t>②</a:t>
            </a:r>
            <a:r>
              <a:rPr lang="zh-CN" altLang="zh-CN" sz="2400" dirty="0">
                <a:latin typeface="Times New Roman" panose="02020603050405020304" pitchFamily="18" charset="0"/>
                <a:cs typeface="Times New Roman" panose="02020603050405020304" pitchFamily="18" charset="0"/>
              </a:rPr>
              <a:t>为了</a:t>
            </a:r>
            <a:r>
              <a:rPr lang="en-US" altLang="zh-CN" sz="2400" dirty="0" smtClean="0">
                <a:latin typeface="Times New Roman" panose="02020603050405020304" pitchFamily="18" charset="0"/>
                <a:cs typeface="Times New Roman" panose="02020603050405020304" pitchFamily="18" charset="0"/>
              </a:rPr>
              <a:t>M-Z</a:t>
            </a:r>
            <a:r>
              <a:rPr lang="zh-CN" altLang="zh-CN" sz="2400" dirty="0" smtClean="0">
                <a:latin typeface="Times New Roman" panose="02020603050405020304" pitchFamily="18" charset="0"/>
                <a:cs typeface="Times New Roman" panose="02020603050405020304" pitchFamily="18" charset="0"/>
              </a:rPr>
              <a:t>可以</a:t>
            </a:r>
            <a:r>
              <a:rPr lang="zh-CN" altLang="zh-CN" sz="2400" dirty="0">
                <a:latin typeface="Times New Roman" panose="02020603050405020304" pitchFamily="18" charset="0"/>
                <a:cs typeface="Times New Roman" panose="02020603050405020304" pitchFamily="18" charset="0"/>
              </a:rPr>
              <a:t>得到更好地负载效果，可以尝试用其它的方法来制备粒径更小的</a:t>
            </a:r>
            <a:r>
              <a:rPr lang="en-US" altLang="zh-CN" sz="2400" dirty="0" smtClean="0">
                <a:latin typeface="Times New Roman" panose="02020603050405020304" pitchFamily="18" charset="0"/>
                <a:cs typeface="Times New Roman" panose="02020603050405020304" pitchFamily="18" charset="0"/>
              </a:rPr>
              <a:t>M-Z</a:t>
            </a:r>
            <a:r>
              <a:rPr lang="zh-CN" altLang="zh-CN" sz="2400" dirty="0" smtClean="0">
                <a:latin typeface="Times New Roman" panose="02020603050405020304" pitchFamily="18" charset="0"/>
                <a:cs typeface="Times New Roman" panose="02020603050405020304" pitchFamily="18" charset="0"/>
              </a:rPr>
              <a:t>；</a:t>
            </a:r>
            <a:endParaRPr lang="zh-CN" altLang="zh-CN" sz="2400" dirty="0">
              <a:latin typeface="Times New Roman" panose="02020603050405020304" pitchFamily="18" charset="0"/>
              <a:cs typeface="Times New Roman" panose="02020603050405020304" pitchFamily="18" charset="0"/>
            </a:endParaRPr>
          </a:p>
          <a:p>
            <a:pPr>
              <a:lnSpc>
                <a:spcPct val="200000"/>
              </a:lnSpc>
            </a:pPr>
            <a:r>
              <a:rPr lang="en-US" altLang="zh-CN" sz="2400" dirty="0" smtClean="0">
                <a:latin typeface="Times New Roman" panose="02020603050405020304" pitchFamily="18" charset="0"/>
                <a:cs typeface="Times New Roman" panose="02020603050405020304" pitchFamily="18" charset="0"/>
              </a:rPr>
              <a:t>        </a:t>
            </a:r>
            <a:r>
              <a:rPr lang="zh-CN" altLang="zh-CN" sz="2400" dirty="0" smtClean="0">
                <a:latin typeface="Times New Roman" panose="02020603050405020304" pitchFamily="18" charset="0"/>
                <a:cs typeface="Times New Roman" panose="02020603050405020304" pitchFamily="18" charset="0"/>
              </a:rPr>
              <a:t>③</a:t>
            </a:r>
            <a:r>
              <a:rPr lang="zh-CN" altLang="zh-CN" sz="2400" dirty="0">
                <a:latin typeface="Times New Roman" panose="02020603050405020304" pitchFamily="18" charset="0"/>
                <a:cs typeface="Times New Roman" panose="02020603050405020304" pitchFamily="18" charset="0"/>
              </a:rPr>
              <a:t>由于时间和条件的限制，对</a:t>
            </a:r>
            <a:r>
              <a:rPr lang="en-US" altLang="zh-CN" sz="2400" dirty="0" err="1">
                <a:latin typeface="Times New Roman" panose="02020603050405020304" pitchFamily="18" charset="0"/>
                <a:cs typeface="Times New Roman" panose="02020603050405020304" pitchFamily="18" charset="0"/>
              </a:rPr>
              <a:t>RhB</a:t>
            </a:r>
            <a:r>
              <a:rPr lang="zh-CN" altLang="zh-CN" sz="2400" dirty="0">
                <a:latin typeface="Times New Roman" panose="02020603050405020304" pitchFamily="18" charset="0"/>
                <a:cs typeface="Times New Roman" panose="02020603050405020304" pitchFamily="18" charset="0"/>
              </a:rPr>
              <a:t>的降解只停留在定性上，可以在定量上进行更深入的研究</a:t>
            </a:r>
            <a:r>
              <a:rPr lang="zh-CN" altLang="zh-CN" sz="2400" dirty="0" smtClean="0">
                <a:latin typeface="Times New Roman" panose="02020603050405020304" pitchFamily="18" charset="0"/>
                <a:cs typeface="Times New Roman" panose="02020603050405020304" pitchFamily="18" charset="0"/>
              </a:rPr>
              <a:t>。</a:t>
            </a:r>
            <a:r>
              <a:rPr lang="en-US" altLang="zh-CN" sz="2400" dirty="0" smtClean="0">
                <a:latin typeface="Times New Roman" panose="02020603050405020304" pitchFamily="18" charset="0"/>
                <a:cs typeface="Times New Roman" panose="02020603050405020304" pitchFamily="18" charset="0"/>
              </a:rPr>
              <a:t>       </a:t>
            </a:r>
            <a:endParaRPr lang="zh-CN" altLang="zh-CN" sz="2400" dirty="0">
              <a:latin typeface="Times New Roman" panose="02020603050405020304" pitchFamily="18" charset="0"/>
              <a:cs typeface="Times New Roman" panose="02020603050405020304" pitchFamily="18" charset="0"/>
            </a:endParaRPr>
          </a:p>
        </p:txBody>
      </p:sp>
      <p:sp>
        <p:nvSpPr>
          <p:cNvPr id="4" name="页脚占位符 3"/>
          <p:cNvSpPr>
            <a:spLocks noGrp="1"/>
          </p:cNvSpPr>
          <p:nvPr>
            <p:ph type="ftr" sz="quarter" idx="11"/>
          </p:nvPr>
        </p:nvSpPr>
        <p:spPr/>
        <p:txBody>
          <a:bodyPr/>
          <a:lstStyle/>
          <a:p>
            <a:pPr>
              <a:defRPr/>
            </a:pPr>
            <a:r>
              <a:rPr lang="en-US" altLang="zh-CN" dirty="0" smtClean="0"/>
              <a:t>34</a:t>
            </a:r>
            <a:endParaRPr lang="zh-CN" altLang="en-US" dirty="0"/>
          </a:p>
        </p:txBody>
      </p:sp>
    </p:spTree>
    <p:extLst>
      <p:ext uri="{BB962C8B-B14F-4D97-AF65-F5344CB8AC3E}">
        <p14:creationId xmlns:p14="http://schemas.microsoft.com/office/powerpoint/2010/main" val="19620897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bwMode="auto">
          <a:xfrm flipH="1" flipV="1">
            <a:off x="1263500" y="4023306"/>
            <a:ext cx="9792000" cy="46037"/>
          </a:xfrm>
          <a:prstGeom prst="rect">
            <a:avLst/>
          </a:prstGeom>
          <a:solidFill>
            <a:schemeClr val="accent5">
              <a:lumMod val="75000"/>
            </a:schemeClr>
          </a:solidFill>
          <a:ln w="57150">
            <a:solidFill>
              <a:srgbClr val="92D050"/>
            </a:solidFill>
          </a:ln>
          <a:effectLst/>
          <a:extLst/>
        </p:spPr>
        <p:txBody>
          <a:bodyPr/>
          <a:lstStyle>
            <a:lvl1pPr>
              <a:defRPr sz="1400">
                <a:solidFill>
                  <a:schemeClr val="bg1"/>
                </a:solidFill>
                <a:latin typeface="Times New Roman" panose="02020603050405020304" pitchFamily="18" charset="0"/>
                <a:ea typeface="Gulim" panose="020B0600000101010101" pitchFamily="34" charset="-127"/>
              </a:defRPr>
            </a:lvl1pPr>
            <a:lvl2pPr marL="742950" indent="-285750">
              <a:defRPr sz="1400">
                <a:solidFill>
                  <a:schemeClr val="bg1"/>
                </a:solidFill>
                <a:latin typeface="Times New Roman" panose="02020603050405020304" pitchFamily="18" charset="0"/>
                <a:ea typeface="Gulim" panose="020B0600000101010101" pitchFamily="34" charset="-127"/>
              </a:defRPr>
            </a:lvl2pPr>
            <a:lvl3pPr marL="1143000" indent="-228600">
              <a:defRPr sz="1400">
                <a:solidFill>
                  <a:schemeClr val="bg1"/>
                </a:solidFill>
                <a:latin typeface="Times New Roman" panose="02020603050405020304" pitchFamily="18" charset="0"/>
                <a:ea typeface="Gulim" panose="020B0600000101010101" pitchFamily="34" charset="-127"/>
              </a:defRPr>
            </a:lvl3pPr>
            <a:lvl4pPr marL="1600200" indent="-228600">
              <a:defRPr sz="1400">
                <a:solidFill>
                  <a:schemeClr val="bg1"/>
                </a:solidFill>
                <a:latin typeface="Times New Roman" panose="02020603050405020304" pitchFamily="18" charset="0"/>
                <a:ea typeface="Gulim" panose="020B0600000101010101" pitchFamily="34" charset="-127"/>
              </a:defRPr>
            </a:lvl4pPr>
            <a:lvl5pPr marL="2057400" indent="-228600">
              <a:defRPr sz="1400">
                <a:solidFill>
                  <a:schemeClr val="bg1"/>
                </a:solidFill>
                <a:latin typeface="Times New Roman" panose="02020603050405020304" pitchFamily="18" charset="0"/>
                <a:ea typeface="Gulim" panose="020B0600000101010101" pitchFamily="34" charset="-127"/>
              </a:defRPr>
            </a:lvl5pPr>
            <a:lvl6pPr marL="2514600" indent="-228600" eaLnBrk="0" fontAlgn="base" hangingPunct="0">
              <a:spcBef>
                <a:spcPct val="0"/>
              </a:spcBef>
              <a:spcAft>
                <a:spcPct val="0"/>
              </a:spcAft>
              <a:defRPr sz="1400">
                <a:solidFill>
                  <a:schemeClr val="bg1"/>
                </a:solidFill>
                <a:latin typeface="Times New Roman" panose="02020603050405020304" pitchFamily="18" charset="0"/>
                <a:ea typeface="Gulim" panose="020B0600000101010101" pitchFamily="34" charset="-127"/>
              </a:defRPr>
            </a:lvl6pPr>
            <a:lvl7pPr marL="2971800" indent="-228600" eaLnBrk="0" fontAlgn="base" hangingPunct="0">
              <a:spcBef>
                <a:spcPct val="0"/>
              </a:spcBef>
              <a:spcAft>
                <a:spcPct val="0"/>
              </a:spcAft>
              <a:defRPr sz="1400">
                <a:solidFill>
                  <a:schemeClr val="bg1"/>
                </a:solidFill>
                <a:latin typeface="Times New Roman" panose="02020603050405020304" pitchFamily="18" charset="0"/>
                <a:ea typeface="Gulim" panose="020B0600000101010101" pitchFamily="34" charset="-127"/>
              </a:defRPr>
            </a:lvl7pPr>
            <a:lvl8pPr marL="3429000" indent="-228600" eaLnBrk="0" fontAlgn="base" hangingPunct="0">
              <a:spcBef>
                <a:spcPct val="0"/>
              </a:spcBef>
              <a:spcAft>
                <a:spcPct val="0"/>
              </a:spcAft>
              <a:defRPr sz="1400">
                <a:solidFill>
                  <a:schemeClr val="bg1"/>
                </a:solidFill>
                <a:latin typeface="Times New Roman" panose="02020603050405020304" pitchFamily="18" charset="0"/>
                <a:ea typeface="Gulim" panose="020B0600000101010101" pitchFamily="34" charset="-127"/>
              </a:defRPr>
            </a:lvl8pPr>
            <a:lvl9pPr marL="3886200" indent="-228600" eaLnBrk="0" fontAlgn="base" hangingPunct="0">
              <a:spcBef>
                <a:spcPct val="0"/>
              </a:spcBef>
              <a:spcAft>
                <a:spcPct val="0"/>
              </a:spcAft>
              <a:defRPr sz="1400">
                <a:solidFill>
                  <a:schemeClr val="bg1"/>
                </a:solidFill>
                <a:latin typeface="Times New Roman" panose="02020603050405020304" pitchFamily="18" charset="0"/>
                <a:ea typeface="Gulim" panose="020B0600000101010101" pitchFamily="34" charset="-127"/>
              </a:defRPr>
            </a:lvl9pPr>
          </a:lstStyle>
          <a:p>
            <a:pPr algn="ctr" eaLnBrk="1" hangingPunct="1">
              <a:defRPr/>
            </a:pPr>
            <a:endParaRPr lang="zh-CN" altLang="en-US" smtClean="0">
              <a:effectLst>
                <a:outerShdw blurRad="38100" dist="38100" dir="2700000" algn="tl">
                  <a:srgbClr val="000000"/>
                </a:outerShdw>
              </a:effectLst>
            </a:endParaRPr>
          </a:p>
        </p:txBody>
      </p:sp>
      <p:sp>
        <p:nvSpPr>
          <p:cNvPr id="2" name="文本框 1"/>
          <p:cNvSpPr txBox="1"/>
          <p:nvPr/>
        </p:nvSpPr>
        <p:spPr>
          <a:xfrm>
            <a:off x="1409701" y="2161310"/>
            <a:ext cx="9139376" cy="1569660"/>
          </a:xfrm>
          <a:prstGeom prst="rect">
            <a:avLst/>
          </a:prstGeom>
          <a:noFill/>
        </p:spPr>
        <p:txBody>
          <a:bodyPr wrap="square" rtlCol="0">
            <a:spAutoFit/>
          </a:bodyPr>
          <a:lstStyle/>
          <a:p>
            <a:r>
              <a:rPr lang="en-US" altLang="zh-CN" sz="9600" dirty="0" smtClean="0">
                <a:latin typeface="Times New Roman" panose="02020603050405020304" pitchFamily="18" charset="0"/>
                <a:cs typeface="Times New Roman" panose="02020603050405020304" pitchFamily="18" charset="0"/>
              </a:rPr>
              <a:t>THANK   YOU  !</a:t>
            </a:r>
            <a:endParaRPr lang="zh-CN" altLang="en-US" sz="9600" dirty="0">
              <a:latin typeface="Times New Roman" panose="02020603050405020304" pitchFamily="18" charset="0"/>
              <a:cs typeface="Times New Roman" panose="02020603050405020304" pitchFamily="18" charset="0"/>
            </a:endParaRPr>
          </a:p>
        </p:txBody>
      </p:sp>
      <p:sp>
        <p:nvSpPr>
          <p:cNvPr id="11" name="矩形 10"/>
          <p:cNvSpPr/>
          <p:nvPr/>
        </p:nvSpPr>
        <p:spPr bwMode="auto">
          <a:xfrm flipH="1" flipV="1">
            <a:off x="1263500" y="4028523"/>
            <a:ext cx="9792000" cy="46037"/>
          </a:xfrm>
          <a:prstGeom prst="rect">
            <a:avLst/>
          </a:prstGeom>
          <a:solidFill>
            <a:schemeClr val="accent5">
              <a:lumMod val="75000"/>
            </a:schemeClr>
          </a:solidFill>
          <a:ln w="57150">
            <a:solidFill>
              <a:schemeClr val="tx1"/>
            </a:solidFill>
          </a:ln>
          <a:effectLst/>
          <a:extLst/>
        </p:spPr>
        <p:txBody>
          <a:bodyPr/>
          <a:lstStyle>
            <a:lvl1pPr>
              <a:defRPr sz="1400">
                <a:solidFill>
                  <a:schemeClr val="bg1"/>
                </a:solidFill>
                <a:latin typeface="Times New Roman" panose="02020603050405020304" pitchFamily="18" charset="0"/>
                <a:ea typeface="Gulim" panose="020B0600000101010101" pitchFamily="34" charset="-127"/>
              </a:defRPr>
            </a:lvl1pPr>
            <a:lvl2pPr marL="742950" indent="-285750">
              <a:defRPr sz="1400">
                <a:solidFill>
                  <a:schemeClr val="bg1"/>
                </a:solidFill>
                <a:latin typeface="Times New Roman" panose="02020603050405020304" pitchFamily="18" charset="0"/>
                <a:ea typeface="Gulim" panose="020B0600000101010101" pitchFamily="34" charset="-127"/>
              </a:defRPr>
            </a:lvl2pPr>
            <a:lvl3pPr marL="1143000" indent="-228600">
              <a:defRPr sz="1400">
                <a:solidFill>
                  <a:schemeClr val="bg1"/>
                </a:solidFill>
                <a:latin typeface="Times New Roman" panose="02020603050405020304" pitchFamily="18" charset="0"/>
                <a:ea typeface="Gulim" panose="020B0600000101010101" pitchFamily="34" charset="-127"/>
              </a:defRPr>
            </a:lvl3pPr>
            <a:lvl4pPr marL="1600200" indent="-228600">
              <a:defRPr sz="1400">
                <a:solidFill>
                  <a:schemeClr val="bg1"/>
                </a:solidFill>
                <a:latin typeface="Times New Roman" panose="02020603050405020304" pitchFamily="18" charset="0"/>
                <a:ea typeface="Gulim" panose="020B0600000101010101" pitchFamily="34" charset="-127"/>
              </a:defRPr>
            </a:lvl4pPr>
            <a:lvl5pPr marL="2057400" indent="-228600">
              <a:defRPr sz="1400">
                <a:solidFill>
                  <a:schemeClr val="bg1"/>
                </a:solidFill>
                <a:latin typeface="Times New Roman" panose="02020603050405020304" pitchFamily="18" charset="0"/>
                <a:ea typeface="Gulim" panose="020B0600000101010101" pitchFamily="34" charset="-127"/>
              </a:defRPr>
            </a:lvl5pPr>
            <a:lvl6pPr marL="2514600" indent="-228600" eaLnBrk="0" fontAlgn="base" hangingPunct="0">
              <a:spcBef>
                <a:spcPct val="0"/>
              </a:spcBef>
              <a:spcAft>
                <a:spcPct val="0"/>
              </a:spcAft>
              <a:defRPr sz="1400">
                <a:solidFill>
                  <a:schemeClr val="bg1"/>
                </a:solidFill>
                <a:latin typeface="Times New Roman" panose="02020603050405020304" pitchFamily="18" charset="0"/>
                <a:ea typeface="Gulim" panose="020B0600000101010101" pitchFamily="34" charset="-127"/>
              </a:defRPr>
            </a:lvl6pPr>
            <a:lvl7pPr marL="2971800" indent="-228600" eaLnBrk="0" fontAlgn="base" hangingPunct="0">
              <a:spcBef>
                <a:spcPct val="0"/>
              </a:spcBef>
              <a:spcAft>
                <a:spcPct val="0"/>
              </a:spcAft>
              <a:defRPr sz="1400">
                <a:solidFill>
                  <a:schemeClr val="bg1"/>
                </a:solidFill>
                <a:latin typeface="Times New Roman" panose="02020603050405020304" pitchFamily="18" charset="0"/>
                <a:ea typeface="Gulim" panose="020B0600000101010101" pitchFamily="34" charset="-127"/>
              </a:defRPr>
            </a:lvl7pPr>
            <a:lvl8pPr marL="3429000" indent="-228600" eaLnBrk="0" fontAlgn="base" hangingPunct="0">
              <a:spcBef>
                <a:spcPct val="0"/>
              </a:spcBef>
              <a:spcAft>
                <a:spcPct val="0"/>
              </a:spcAft>
              <a:defRPr sz="1400">
                <a:solidFill>
                  <a:schemeClr val="bg1"/>
                </a:solidFill>
                <a:latin typeface="Times New Roman" panose="02020603050405020304" pitchFamily="18" charset="0"/>
                <a:ea typeface="Gulim" panose="020B0600000101010101" pitchFamily="34" charset="-127"/>
              </a:defRPr>
            </a:lvl8pPr>
            <a:lvl9pPr marL="3886200" indent="-228600" eaLnBrk="0" fontAlgn="base" hangingPunct="0">
              <a:spcBef>
                <a:spcPct val="0"/>
              </a:spcBef>
              <a:spcAft>
                <a:spcPct val="0"/>
              </a:spcAft>
              <a:defRPr sz="1400">
                <a:solidFill>
                  <a:schemeClr val="bg1"/>
                </a:solidFill>
                <a:latin typeface="Times New Roman" panose="02020603050405020304" pitchFamily="18" charset="0"/>
                <a:ea typeface="Gulim" panose="020B0600000101010101" pitchFamily="34" charset="-127"/>
              </a:defRPr>
            </a:lvl9pPr>
          </a:lstStyle>
          <a:p>
            <a:pPr algn="ctr" eaLnBrk="1" hangingPunct="1">
              <a:defRPr/>
            </a:pPr>
            <a:endParaRPr lang="zh-CN" altLang="en-US" smtClean="0">
              <a:effectLst>
                <a:outerShdw blurRad="38100" dist="38100" dir="2700000" algn="tl">
                  <a:srgbClr val="000000"/>
                </a:outerShdw>
              </a:effectLst>
            </a:endParaRPr>
          </a:p>
        </p:txBody>
      </p:sp>
      <p:sp>
        <p:nvSpPr>
          <p:cNvPr id="12" name="文本框 11"/>
          <p:cNvSpPr txBox="1"/>
          <p:nvPr/>
        </p:nvSpPr>
        <p:spPr>
          <a:xfrm>
            <a:off x="2843526" y="4235553"/>
            <a:ext cx="6631948" cy="1323439"/>
          </a:xfrm>
          <a:prstGeom prst="rect">
            <a:avLst/>
          </a:prstGeom>
          <a:noFill/>
        </p:spPr>
        <p:txBody>
          <a:bodyPr wrap="square" rtlCol="0">
            <a:spAutoFit/>
          </a:bodyPr>
          <a:lstStyle/>
          <a:p>
            <a:r>
              <a:rPr lang="zh-CN" altLang="en-US" sz="8000" dirty="0" smtClean="0">
                <a:latin typeface="Times New Roman" panose="02020603050405020304" pitchFamily="18" charset="0"/>
                <a:cs typeface="Times New Roman" panose="02020603050405020304" pitchFamily="18" charset="0"/>
              </a:rPr>
              <a:t>敬请批评指正</a:t>
            </a:r>
            <a:r>
              <a:rPr lang="en-US" altLang="zh-CN" sz="8000" dirty="0" smtClean="0">
                <a:latin typeface="Times New Roman" panose="02020603050405020304" pitchFamily="18" charset="0"/>
                <a:cs typeface="Times New Roman" panose="02020603050405020304" pitchFamily="18" charset="0"/>
              </a:rPr>
              <a:t>!</a:t>
            </a:r>
            <a:endParaRPr lang="zh-CN" altLang="en-US" sz="8000" dirty="0">
              <a:latin typeface="Times New Roman" panose="02020603050405020304" pitchFamily="18" charset="0"/>
              <a:cs typeface="Times New Roman" panose="02020603050405020304" pitchFamily="18" charset="0"/>
            </a:endParaRPr>
          </a:p>
        </p:txBody>
      </p:sp>
      <p:sp>
        <p:nvSpPr>
          <p:cNvPr id="3" name="页脚占位符 2"/>
          <p:cNvSpPr>
            <a:spLocks noGrp="1"/>
          </p:cNvSpPr>
          <p:nvPr>
            <p:ph type="ftr" sz="quarter" idx="11"/>
          </p:nvPr>
        </p:nvSpPr>
        <p:spPr/>
        <p:txBody>
          <a:bodyPr/>
          <a:lstStyle/>
          <a:p>
            <a:pPr>
              <a:defRPr/>
            </a:pPr>
            <a:r>
              <a:rPr lang="en-US" altLang="zh-CN" dirty="0" smtClean="0"/>
              <a:t>35</a:t>
            </a:r>
            <a:endParaRPr lang="zh-CN" altLang="en-US" dirty="0"/>
          </a:p>
        </p:txBody>
      </p:sp>
    </p:spTree>
    <p:extLst>
      <p:ext uri="{BB962C8B-B14F-4D97-AF65-F5344CB8AC3E}">
        <p14:creationId xmlns:p14="http://schemas.microsoft.com/office/powerpoint/2010/main" val="34559460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mph" presetSubtype="0" fill="hold" nodeType="withEffect">
                                  <p:stCondLst>
                                    <p:cond delay="250"/>
                                  </p:stCondLst>
                                  <p:iterate type="lt">
                                    <p:tmPct val="4000"/>
                                  </p:iterate>
                                  <p:childTnLst>
                                    <p:set>
                                      <p:cBhvr override="childStyle">
                                        <p:cTn id="6" dur="750" fill="hold"/>
                                        <p:tgtEl>
                                          <p:spTgt spid="2">
                                            <p:txEl>
                                              <p:pRg st="0" end="0"/>
                                            </p:txEl>
                                          </p:spTgt>
                                        </p:tgtEl>
                                        <p:attrNameLst>
                                          <p:attrName>style.color</p:attrName>
                                        </p:attrNameLst>
                                      </p:cBhvr>
                                      <p:to>
                                        <p:clrVal>
                                          <a:srgbClr val="FF0000"/>
                                        </p:clrVal>
                                      </p:to>
                                    </p:set>
                                    <p:set>
                                      <p:cBhvr>
                                        <p:cTn id="7" dur="750" fill="hold"/>
                                        <p:tgtEl>
                                          <p:spTgt spid="2">
                                            <p:txEl>
                                              <p:pRg st="0" end="0"/>
                                            </p:txEl>
                                          </p:spTgt>
                                        </p:tgtEl>
                                        <p:attrNameLst>
                                          <p:attrName>fillcolor</p:attrName>
                                        </p:attrNameLst>
                                      </p:cBhvr>
                                      <p:to>
                                        <p:clrVal>
                                          <a:srgbClr val="FF0000"/>
                                        </p:clrVal>
                                      </p:to>
                                    </p:set>
                                    <p:set>
                                      <p:cBhvr>
                                        <p:cTn id="8" dur="750" fill="hold"/>
                                        <p:tgtEl>
                                          <p:spTgt spid="2">
                                            <p:txEl>
                                              <p:pRg st="0" end="0"/>
                                            </p:txEl>
                                          </p:spTgt>
                                        </p:tgtEl>
                                        <p:attrNameLst>
                                          <p:attrName>fill.type</p:attrName>
                                        </p:attrNameLst>
                                      </p:cBhvr>
                                      <p:to>
                                        <p:strVal val="solid"/>
                                      </p:to>
                                    </p:set>
                                  </p:childTnLst>
                                </p:cTn>
                              </p:par>
                              <p:par>
                                <p:cTn id="9" presetID="22" presetClass="exit" presetSubtype="8" fill="hold" grpId="0" nodeType="withEffect">
                                  <p:stCondLst>
                                    <p:cond delay="250"/>
                                  </p:stCondLst>
                                  <p:childTnLst>
                                    <p:animEffect transition="out" filter="wipe(left)">
                                      <p:cBhvr>
                                        <p:cTn id="10" dur="750"/>
                                        <p:tgtEl>
                                          <p:spTgt spid="11"/>
                                        </p:tgtEl>
                                      </p:cBhvr>
                                    </p:animEffect>
                                    <p:set>
                                      <p:cBhvr>
                                        <p:cTn id="11" dur="1" fill="hold">
                                          <p:stCondLst>
                                            <p:cond delay="749"/>
                                          </p:stCondLst>
                                        </p:cTn>
                                        <p:tgtEl>
                                          <p:spTgt spid="11"/>
                                        </p:tgtEl>
                                        <p:attrNameLst>
                                          <p:attrName>style.visibility</p:attrName>
                                        </p:attrNameLst>
                                      </p:cBhvr>
                                      <p:to>
                                        <p:strVal val="hidden"/>
                                      </p:to>
                                    </p:set>
                                  </p:childTnLst>
                                </p:cTn>
                              </p:par>
                              <p:par>
                                <p:cTn id="12" presetID="16" presetClass="emph" presetSubtype="0" fill="hold" nodeType="withEffect">
                                  <p:stCondLst>
                                    <p:cond delay="250"/>
                                  </p:stCondLst>
                                  <p:iterate type="lt">
                                    <p:tmPct val="4000"/>
                                  </p:iterate>
                                  <p:childTnLst>
                                    <p:set>
                                      <p:cBhvr override="childStyle">
                                        <p:cTn id="13" dur="750" fill="hold"/>
                                        <p:tgtEl>
                                          <p:spTgt spid="12">
                                            <p:txEl>
                                              <p:pRg st="0" end="0"/>
                                            </p:txEl>
                                          </p:spTgt>
                                        </p:tgtEl>
                                        <p:attrNameLst>
                                          <p:attrName>style.color</p:attrName>
                                        </p:attrNameLst>
                                      </p:cBhvr>
                                      <p:to>
                                        <p:clrVal>
                                          <a:schemeClr val="hlink"/>
                                        </p:clrVal>
                                      </p:to>
                                    </p:set>
                                    <p:set>
                                      <p:cBhvr>
                                        <p:cTn id="14" dur="750" fill="hold"/>
                                        <p:tgtEl>
                                          <p:spTgt spid="12">
                                            <p:txEl>
                                              <p:pRg st="0" end="0"/>
                                            </p:txEl>
                                          </p:spTgt>
                                        </p:tgtEl>
                                        <p:attrNameLst>
                                          <p:attrName>fillcolor</p:attrName>
                                        </p:attrNameLst>
                                      </p:cBhvr>
                                      <p:to>
                                        <p:clrVal>
                                          <a:schemeClr val="hlink"/>
                                        </p:clrVal>
                                      </p:to>
                                    </p:set>
                                    <p:set>
                                      <p:cBhvr>
                                        <p:cTn id="15" dur="750" fill="hold"/>
                                        <p:tgtEl>
                                          <p:spTgt spid="12">
                                            <p:txEl>
                                              <p:pRg st="0" end="0"/>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12" name="TextBox 12"/>
          <p:cNvSpPr>
            <a:spLocks noChangeArrowheads="1"/>
          </p:cNvSpPr>
          <p:nvPr/>
        </p:nvSpPr>
        <p:spPr bwMode="auto">
          <a:xfrm>
            <a:off x="581717" y="218252"/>
            <a:ext cx="1151277"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None/>
            </a:pPr>
            <a:r>
              <a:rPr lang="en-US" altLang="zh-CN" sz="2600" b="1" dirty="0">
                <a:latin typeface="微软雅黑" panose="020B0503020204020204" pitchFamily="34" charset="-122"/>
                <a:ea typeface="微软雅黑" panose="020B0503020204020204" pitchFamily="34" charset="-122"/>
                <a:sym typeface="微软雅黑" panose="020B0503020204020204" pitchFamily="34" charset="-122"/>
              </a:rPr>
              <a:t>1.</a:t>
            </a:r>
            <a:r>
              <a:rPr lang="zh-CN" altLang="en-US" sz="2600" b="1" dirty="0">
                <a:latin typeface="微软雅黑" panose="020B0503020204020204" pitchFamily="34" charset="-122"/>
                <a:ea typeface="微软雅黑" panose="020B0503020204020204" pitchFamily="34" charset="-122"/>
                <a:sym typeface="微软雅黑" panose="020B0503020204020204" pitchFamily="34" charset="-122"/>
              </a:rPr>
              <a:t>绪论</a:t>
            </a:r>
            <a:endParaRPr lang="en-US" altLang="zh-CN" sz="2600" b="1"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5066" name="TextBox 13"/>
          <p:cNvSpPr>
            <a:spLocks noChangeArrowheads="1"/>
          </p:cNvSpPr>
          <p:nvPr/>
        </p:nvSpPr>
        <p:spPr bwMode="auto">
          <a:xfrm>
            <a:off x="8419605" y="295399"/>
            <a:ext cx="322613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r" eaLnBrk="1" hangingPunct="1">
              <a:spcBef>
                <a:spcPct val="0"/>
              </a:spcBef>
              <a:buFontTx/>
              <a:buNone/>
            </a:pPr>
            <a:r>
              <a:rPr lang="en-US" altLang="zh-CN" sz="2000" b="1" dirty="0">
                <a:latin typeface="微软雅黑" panose="020B0503020204020204" pitchFamily="34" charset="-122"/>
                <a:ea typeface="微软雅黑" panose="020B0503020204020204" pitchFamily="34" charset="-122"/>
                <a:sym typeface="微软雅黑" panose="020B0503020204020204" pitchFamily="34" charset="-122"/>
              </a:rPr>
              <a:t>1</a:t>
            </a:r>
            <a:r>
              <a:rPr lang="en-US" altLang="zh-CN" sz="2000" b="1" dirty="0" smtClean="0">
                <a:latin typeface="微软雅黑" panose="020B0503020204020204" pitchFamily="34" charset="-122"/>
                <a:ea typeface="微软雅黑" panose="020B0503020204020204" pitchFamily="34" charset="-122"/>
                <a:sym typeface="微软雅黑" panose="020B0503020204020204" pitchFamily="34" charset="-122"/>
              </a:rPr>
              <a:t>.1 </a:t>
            </a:r>
            <a:r>
              <a:rPr lang="zh-CN" altLang="en-US" sz="2000" b="1" dirty="0" smtClean="0">
                <a:latin typeface="微软雅黑" panose="020B0503020204020204" pitchFamily="34" charset="-122"/>
                <a:ea typeface="微软雅黑" panose="020B0503020204020204" pitchFamily="34" charset="-122"/>
                <a:sym typeface="微软雅黑" panose="020B0503020204020204" pitchFamily="34" charset="-122"/>
              </a:rPr>
              <a:t>选题背景及意义</a:t>
            </a:r>
            <a:endParaRPr lang="zh-CN" altLang="en-US" sz="2000" dirty="0">
              <a:latin typeface="微软雅黑" panose="020B0503020204020204" pitchFamily="34" charset="-122"/>
              <a:ea typeface="微软雅黑" panose="020B0503020204020204" pitchFamily="34" charset="-122"/>
            </a:endParaRPr>
          </a:p>
        </p:txBody>
      </p:sp>
      <p:grpSp>
        <p:nvGrpSpPr>
          <p:cNvPr id="18" name="Group 35"/>
          <p:cNvGrpSpPr>
            <a:grpSpLocks/>
          </p:cNvGrpSpPr>
          <p:nvPr/>
        </p:nvGrpSpPr>
        <p:grpSpPr bwMode="auto">
          <a:xfrm flipV="1">
            <a:off x="685801" y="749508"/>
            <a:ext cx="10944000" cy="108000"/>
            <a:chOff x="0" y="720"/>
            <a:chExt cx="4380" cy="11"/>
          </a:xfrm>
        </p:grpSpPr>
        <p:sp>
          <p:nvSpPr>
            <p:cNvPr id="19" name="Line 31"/>
            <p:cNvSpPr>
              <a:spLocks noChangeShapeType="1"/>
            </p:cNvSpPr>
            <p:nvPr userDrawn="1"/>
          </p:nvSpPr>
          <p:spPr bwMode="auto">
            <a:xfrm flipH="1">
              <a:off x="0" y="720"/>
              <a:ext cx="438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 name="Line 34"/>
            <p:cNvSpPr>
              <a:spLocks noChangeShapeType="1"/>
            </p:cNvSpPr>
            <p:nvPr userDrawn="1"/>
          </p:nvSpPr>
          <p:spPr bwMode="auto">
            <a:xfrm>
              <a:off x="3634" y="731"/>
              <a:ext cx="745"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5" name="Text Box 6"/>
          <p:cNvSpPr txBox="1">
            <a:spLocks noChangeArrowheads="1"/>
          </p:cNvSpPr>
          <p:nvPr/>
        </p:nvSpPr>
        <p:spPr bwMode="auto">
          <a:xfrm>
            <a:off x="843148" y="1019509"/>
            <a:ext cx="4666830" cy="2387362"/>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350" eaLnBrk="0" hangingPunct="0">
              <a:defRPr kumimoji="1" sz="2400">
                <a:solidFill>
                  <a:schemeClr val="tx1"/>
                </a:solidFill>
                <a:latin typeface="Gulim" pitchFamily="34" charset="-127"/>
                <a:ea typeface="Gulim" pitchFamily="34" charset="-127"/>
              </a:defRPr>
            </a:lvl1pPr>
            <a:lvl2pPr marL="742950" indent="-285750" eaLnBrk="0" hangingPunct="0">
              <a:defRPr kumimoji="1" sz="2400">
                <a:solidFill>
                  <a:schemeClr val="tx1"/>
                </a:solidFill>
                <a:latin typeface="Gulim" pitchFamily="34" charset="-127"/>
                <a:ea typeface="Gulim" pitchFamily="34" charset="-127"/>
              </a:defRPr>
            </a:lvl2pPr>
            <a:lvl3pPr marL="1143000" indent="-228600" eaLnBrk="0" hangingPunct="0">
              <a:defRPr kumimoji="1" sz="2400">
                <a:solidFill>
                  <a:schemeClr val="tx1"/>
                </a:solidFill>
                <a:latin typeface="Gulim" pitchFamily="34" charset="-127"/>
                <a:ea typeface="Gulim" pitchFamily="34" charset="-127"/>
              </a:defRPr>
            </a:lvl3pPr>
            <a:lvl4pPr marL="1600200" indent="-228600" eaLnBrk="0" hangingPunct="0">
              <a:defRPr kumimoji="1" sz="2400">
                <a:solidFill>
                  <a:schemeClr val="tx1"/>
                </a:solidFill>
                <a:latin typeface="Gulim" pitchFamily="34" charset="-127"/>
                <a:ea typeface="Gulim" pitchFamily="34" charset="-127"/>
              </a:defRPr>
            </a:lvl4pPr>
            <a:lvl5pPr marL="2057400" indent="-228600" eaLnBrk="0" hangingPunct="0">
              <a:defRPr kumimoji="1" sz="2400">
                <a:solidFill>
                  <a:schemeClr val="tx1"/>
                </a:solidFill>
                <a:latin typeface="Gulim" pitchFamily="34" charset="-127"/>
                <a:ea typeface="Gulim" pitchFamily="34" charset="-127"/>
              </a:defRPr>
            </a:lvl5pPr>
            <a:lvl6pPr marL="2514600" indent="-228600" eaLnBrk="0" fontAlgn="base" latinLnBrk="1" hangingPunct="0">
              <a:spcBef>
                <a:spcPct val="0"/>
              </a:spcBef>
              <a:spcAft>
                <a:spcPct val="0"/>
              </a:spcAft>
              <a:defRPr kumimoji="1" sz="2400">
                <a:solidFill>
                  <a:schemeClr val="tx1"/>
                </a:solidFill>
                <a:latin typeface="Gulim" pitchFamily="34" charset="-127"/>
                <a:ea typeface="Gulim" pitchFamily="34" charset="-127"/>
              </a:defRPr>
            </a:lvl6pPr>
            <a:lvl7pPr marL="2971800" indent="-228600" eaLnBrk="0" fontAlgn="base" latinLnBrk="1" hangingPunct="0">
              <a:spcBef>
                <a:spcPct val="0"/>
              </a:spcBef>
              <a:spcAft>
                <a:spcPct val="0"/>
              </a:spcAft>
              <a:defRPr kumimoji="1" sz="2400">
                <a:solidFill>
                  <a:schemeClr val="tx1"/>
                </a:solidFill>
                <a:latin typeface="Gulim" pitchFamily="34" charset="-127"/>
                <a:ea typeface="Gulim" pitchFamily="34" charset="-127"/>
              </a:defRPr>
            </a:lvl7pPr>
            <a:lvl8pPr marL="3429000" indent="-228600" eaLnBrk="0" fontAlgn="base" latinLnBrk="1" hangingPunct="0">
              <a:spcBef>
                <a:spcPct val="0"/>
              </a:spcBef>
              <a:spcAft>
                <a:spcPct val="0"/>
              </a:spcAft>
              <a:defRPr kumimoji="1" sz="2400">
                <a:solidFill>
                  <a:schemeClr val="tx1"/>
                </a:solidFill>
                <a:latin typeface="Gulim" pitchFamily="34" charset="-127"/>
                <a:ea typeface="Gulim" pitchFamily="34" charset="-127"/>
              </a:defRPr>
            </a:lvl8pPr>
            <a:lvl9pPr marL="3886200" indent="-228600" eaLnBrk="0" fontAlgn="base" latinLnBrk="1" hangingPunct="0">
              <a:spcBef>
                <a:spcPct val="0"/>
              </a:spcBef>
              <a:spcAft>
                <a:spcPct val="0"/>
              </a:spcAft>
              <a:defRPr kumimoji="1" sz="2400">
                <a:solidFill>
                  <a:schemeClr val="tx1"/>
                </a:solidFill>
                <a:latin typeface="Gulim" pitchFamily="34" charset="-127"/>
                <a:ea typeface="Gulim" pitchFamily="34" charset="-127"/>
              </a:defRPr>
            </a:lvl9pPr>
          </a:lstStyle>
          <a:p>
            <a:pPr algn="just" eaLnBrk="1" hangingPunct="1">
              <a:lnSpc>
                <a:spcPct val="140000"/>
              </a:lnSpc>
              <a:buClr>
                <a:srgbClr val="FF0000"/>
              </a:buClr>
            </a:pPr>
            <a:r>
              <a:rPr lang="zh-CN" altLang="en-US" dirty="0" smtClean="0">
                <a:latin typeface="+mn-ea"/>
                <a:ea typeface="+mn-ea"/>
              </a:rPr>
              <a:t>中国</a:t>
            </a:r>
            <a:r>
              <a:rPr lang="zh-CN" altLang="zh-CN" dirty="0" smtClean="0">
                <a:latin typeface="+mn-ea"/>
                <a:ea typeface="+mn-ea"/>
              </a:rPr>
              <a:t>人均</a:t>
            </a:r>
            <a:r>
              <a:rPr lang="zh-CN" altLang="zh-CN" dirty="0">
                <a:latin typeface="+mn-ea"/>
                <a:ea typeface="+mn-ea"/>
              </a:rPr>
              <a:t>水资源</a:t>
            </a:r>
            <a:r>
              <a:rPr lang="zh-CN" altLang="zh-CN" dirty="0" smtClean="0">
                <a:latin typeface="+mn-ea"/>
                <a:ea typeface="+mn-ea"/>
              </a:rPr>
              <a:t>占有量</a:t>
            </a:r>
            <a:r>
              <a:rPr lang="zh-CN" altLang="en-US" dirty="0">
                <a:latin typeface="+mn-ea"/>
                <a:ea typeface="+mn-ea"/>
              </a:rPr>
              <a:t>为</a:t>
            </a:r>
            <a:r>
              <a:rPr lang="zh-CN" altLang="zh-CN" dirty="0" smtClean="0">
                <a:latin typeface="+mn-ea"/>
                <a:ea typeface="+mn-ea"/>
              </a:rPr>
              <a:t>世界</a:t>
            </a:r>
            <a:r>
              <a:rPr lang="zh-CN" altLang="zh-CN" dirty="0">
                <a:latin typeface="+mn-ea"/>
                <a:ea typeface="+mn-ea"/>
              </a:rPr>
              <a:t>人均的</a:t>
            </a:r>
            <a:r>
              <a:rPr lang="en-US" altLang="zh-CN" dirty="0">
                <a:solidFill>
                  <a:srgbClr val="FF0000"/>
                </a:solidFill>
                <a:latin typeface="Times New Roman" panose="02020603050405020304" pitchFamily="18" charset="0"/>
                <a:ea typeface="+mn-ea"/>
                <a:cs typeface="Times New Roman" panose="02020603050405020304" pitchFamily="18" charset="0"/>
              </a:rPr>
              <a:t>1/4</a:t>
            </a:r>
            <a:r>
              <a:rPr lang="zh-CN" altLang="zh-CN" dirty="0" smtClean="0">
                <a:latin typeface="+mn-ea"/>
                <a:ea typeface="+mn-ea"/>
              </a:rPr>
              <a:t>，水域</a:t>
            </a:r>
            <a:r>
              <a:rPr lang="zh-CN" altLang="zh-CN" dirty="0">
                <a:latin typeface="+mn-ea"/>
                <a:ea typeface="+mn-ea"/>
              </a:rPr>
              <a:t>普遍受到不同程度的</a:t>
            </a:r>
            <a:r>
              <a:rPr lang="zh-CN" altLang="zh-CN" dirty="0" smtClean="0">
                <a:latin typeface="+mn-ea"/>
                <a:ea typeface="+mn-ea"/>
              </a:rPr>
              <a:t>污染</a:t>
            </a:r>
            <a:r>
              <a:rPr lang="zh-CN" altLang="en-US" dirty="0" smtClean="0">
                <a:latin typeface="+mn-ea"/>
                <a:ea typeface="+mn-ea"/>
              </a:rPr>
              <a:t>，其中</a:t>
            </a:r>
            <a:r>
              <a:rPr kumimoji="0" lang="zh-CN" altLang="en-US" dirty="0" smtClean="0">
                <a:solidFill>
                  <a:srgbClr val="FF0000"/>
                </a:solidFill>
                <a:latin typeface="+mn-ea"/>
                <a:ea typeface="+mn-ea"/>
              </a:rPr>
              <a:t>染料废水</a:t>
            </a:r>
            <a:r>
              <a:rPr kumimoji="0" lang="zh-CN" altLang="en-US" dirty="0" smtClean="0">
                <a:latin typeface="+mn-ea"/>
                <a:ea typeface="+mn-ea"/>
              </a:rPr>
              <a:t>会严重危害水体环境和人类的安全。</a:t>
            </a:r>
            <a:endParaRPr kumimoji="0" lang="zh-CN" altLang="en-US" dirty="0">
              <a:latin typeface="+mn-ea"/>
              <a:ea typeface="+mn-ea"/>
            </a:endParaRPr>
          </a:p>
        </p:txBody>
      </p:sp>
      <p:sp>
        <p:nvSpPr>
          <p:cNvPr id="17" name="矩形 16"/>
          <p:cNvSpPr/>
          <p:nvPr/>
        </p:nvSpPr>
        <p:spPr>
          <a:xfrm>
            <a:off x="6134053" y="1019508"/>
            <a:ext cx="4918759" cy="2763834"/>
          </a:xfrm>
          <a:prstGeom prst="rect">
            <a:avLst/>
          </a:prstGeom>
        </p:spPr>
        <p:txBody>
          <a:bodyPr wrap="square">
            <a:spAutoFit/>
          </a:bodyPr>
          <a:lstStyle/>
          <a:p>
            <a:pPr>
              <a:lnSpc>
                <a:spcPct val="140000"/>
              </a:lnSpc>
            </a:pPr>
            <a:r>
              <a:rPr lang="zh-CN" altLang="zh-CN" sz="2400" dirty="0">
                <a:latin typeface="+mn-ea"/>
              </a:rPr>
              <a:t>常规</a:t>
            </a:r>
            <a:r>
              <a:rPr lang="zh-CN" altLang="zh-CN" sz="2400" dirty="0" smtClean="0">
                <a:latin typeface="+mn-ea"/>
              </a:rPr>
              <a:t>方法</a:t>
            </a:r>
            <a:r>
              <a:rPr lang="zh-CN" altLang="en-US" sz="2400" dirty="0" smtClean="0">
                <a:latin typeface="+mn-ea"/>
              </a:rPr>
              <a:t>会</a:t>
            </a:r>
            <a:r>
              <a:rPr lang="zh-CN" altLang="zh-CN" sz="2400" dirty="0">
                <a:latin typeface="+mn-ea"/>
              </a:rPr>
              <a:t>造成二次污染</a:t>
            </a:r>
            <a:r>
              <a:rPr lang="zh-CN" altLang="zh-CN" sz="2400" dirty="0" smtClean="0">
                <a:latin typeface="+mn-ea"/>
              </a:rPr>
              <a:t>，</a:t>
            </a:r>
            <a:r>
              <a:rPr lang="zh-CN" altLang="en-US" sz="2400" dirty="0" smtClean="0">
                <a:latin typeface="+mn-ea"/>
              </a:rPr>
              <a:t>处理</a:t>
            </a:r>
            <a:r>
              <a:rPr lang="zh-CN" altLang="zh-CN" sz="2400" dirty="0" smtClean="0">
                <a:latin typeface="+mn-ea"/>
              </a:rPr>
              <a:t>周期长</a:t>
            </a:r>
            <a:r>
              <a:rPr lang="zh-CN" altLang="zh-CN" sz="2400" dirty="0">
                <a:latin typeface="+mn-ea"/>
              </a:rPr>
              <a:t>、去除率低</a:t>
            </a:r>
            <a:r>
              <a:rPr lang="zh-CN" altLang="en-US" sz="2800" dirty="0" smtClean="0">
                <a:latin typeface="+mn-ea"/>
              </a:rPr>
              <a:t>。</a:t>
            </a:r>
            <a:r>
              <a:rPr lang="en-US" altLang="zh-CN" sz="2400" dirty="0" smtClean="0">
                <a:solidFill>
                  <a:srgbClr val="FF0000"/>
                </a:solidFill>
                <a:latin typeface="Times New Roman" panose="02020603050405020304" pitchFamily="18" charset="0"/>
                <a:cs typeface="Times New Roman" panose="02020603050405020304" pitchFamily="18" charset="0"/>
              </a:rPr>
              <a:t>CWPO</a:t>
            </a:r>
            <a:r>
              <a:rPr lang="zh-CN" altLang="en-US" sz="2400" dirty="0" smtClean="0">
                <a:latin typeface="+mn-ea"/>
              </a:rPr>
              <a:t>和</a:t>
            </a:r>
            <a:r>
              <a:rPr lang="zh-CN" altLang="zh-CN" sz="2400" dirty="0">
                <a:solidFill>
                  <a:srgbClr val="FF0000"/>
                </a:solidFill>
                <a:latin typeface="+mn-ea"/>
              </a:rPr>
              <a:t>半导体光催化</a:t>
            </a:r>
            <a:r>
              <a:rPr lang="zh-CN" altLang="zh-CN" sz="2400" dirty="0" smtClean="0">
                <a:solidFill>
                  <a:srgbClr val="FF0000"/>
                </a:solidFill>
                <a:latin typeface="+mn-ea"/>
              </a:rPr>
              <a:t>技术</a:t>
            </a:r>
            <a:r>
              <a:rPr lang="zh-CN" altLang="zh-CN" sz="2400" dirty="0">
                <a:latin typeface="+mn-ea"/>
              </a:rPr>
              <a:t>可以克服常规方法的缺点，加快对</a:t>
            </a:r>
            <a:r>
              <a:rPr lang="zh-CN" altLang="zh-CN" sz="2400" dirty="0" smtClean="0">
                <a:latin typeface="+mn-ea"/>
              </a:rPr>
              <a:t>有机</a:t>
            </a:r>
            <a:r>
              <a:rPr lang="zh-CN" altLang="en-US" sz="2400" dirty="0" smtClean="0">
                <a:latin typeface="+mn-ea"/>
              </a:rPr>
              <a:t>染料</a:t>
            </a:r>
            <a:r>
              <a:rPr lang="zh-CN" altLang="zh-CN" sz="2400" dirty="0" smtClean="0">
                <a:latin typeface="+mn-ea"/>
              </a:rPr>
              <a:t>废水</a:t>
            </a:r>
            <a:r>
              <a:rPr lang="zh-CN" altLang="zh-CN" sz="2400" dirty="0">
                <a:latin typeface="+mn-ea"/>
              </a:rPr>
              <a:t>的降解。</a:t>
            </a:r>
          </a:p>
          <a:p>
            <a:pPr>
              <a:lnSpc>
                <a:spcPct val="140000"/>
              </a:lnSpc>
            </a:pPr>
            <a:endParaRPr lang="zh-CN" altLang="en-US" sz="2400" b="1" dirty="0">
              <a:latin typeface="+mn-ea"/>
            </a:endParaRPr>
          </a:p>
        </p:txBody>
      </p:sp>
      <p:sp>
        <p:nvSpPr>
          <p:cNvPr id="2" name="TextBox 1"/>
          <p:cNvSpPr txBox="1"/>
          <p:nvPr/>
        </p:nvSpPr>
        <p:spPr>
          <a:xfrm>
            <a:off x="2394606" y="5917406"/>
            <a:ext cx="1563913" cy="369332"/>
          </a:xfrm>
          <a:prstGeom prst="rect">
            <a:avLst/>
          </a:prstGeom>
          <a:noFill/>
        </p:spPr>
        <p:txBody>
          <a:bodyPr wrap="square" rtlCol="0">
            <a:spAutoFit/>
          </a:bodyPr>
          <a:lstStyle/>
          <a:p>
            <a:r>
              <a:rPr lang="zh-CN" altLang="en-US" dirty="0" smtClean="0">
                <a:latin typeface="Times New Roman" pitchFamily="18" charset="0"/>
                <a:ea typeface="宋体" pitchFamily="2" charset="-122"/>
              </a:rPr>
              <a:t>水资源对比图</a:t>
            </a:r>
            <a:endParaRPr lang="zh-CN" altLang="en-US" dirty="0">
              <a:latin typeface="Times New Roman" pitchFamily="18" charset="0"/>
              <a:ea typeface="宋体" pitchFamily="2" charset="-122"/>
            </a:endParaRPr>
          </a:p>
        </p:txBody>
      </p:sp>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25195" y="3489307"/>
            <a:ext cx="3117349" cy="2344247"/>
          </a:xfrm>
          <a:prstGeom prst="rect">
            <a:avLst/>
          </a:prstGeom>
        </p:spPr>
      </p:pic>
      <p:pic>
        <p:nvPicPr>
          <p:cNvPr id="5" name="图片 4"/>
          <p:cNvPicPr>
            <a:picLocks noChangeAspect="1"/>
          </p:cNvPicPr>
          <p:nvPr/>
        </p:nvPicPr>
        <p:blipFill rotWithShape="1">
          <a:blip r:embed="rId5"/>
          <a:srcRect r="1387" b="15319"/>
          <a:stretch/>
        </p:blipFill>
        <p:spPr>
          <a:xfrm>
            <a:off x="1105280" y="3522161"/>
            <a:ext cx="3997952" cy="2382589"/>
          </a:xfrm>
          <a:prstGeom prst="rect">
            <a:avLst/>
          </a:prstGeom>
        </p:spPr>
      </p:pic>
      <p:sp>
        <p:nvSpPr>
          <p:cNvPr id="16" name="TextBox 1"/>
          <p:cNvSpPr txBox="1"/>
          <p:nvPr/>
        </p:nvSpPr>
        <p:spPr>
          <a:xfrm>
            <a:off x="8055948" y="5917406"/>
            <a:ext cx="1146220" cy="369332"/>
          </a:xfrm>
          <a:prstGeom prst="rect">
            <a:avLst/>
          </a:prstGeom>
          <a:noFill/>
        </p:spPr>
        <p:txBody>
          <a:bodyPr wrap="square" rtlCol="0">
            <a:spAutoFit/>
          </a:bodyPr>
          <a:lstStyle/>
          <a:p>
            <a:r>
              <a:rPr lang="zh-CN" altLang="en-US" dirty="0" smtClean="0">
                <a:latin typeface="Times New Roman" pitchFamily="18" charset="0"/>
                <a:ea typeface="宋体" pitchFamily="2" charset="-122"/>
              </a:rPr>
              <a:t>污染水体</a:t>
            </a:r>
            <a:endParaRPr lang="zh-CN" altLang="en-US" dirty="0">
              <a:latin typeface="Times New Roman" pitchFamily="18" charset="0"/>
              <a:ea typeface="宋体" pitchFamily="2" charset="-122"/>
            </a:endParaRPr>
          </a:p>
        </p:txBody>
      </p:sp>
      <p:sp>
        <p:nvSpPr>
          <p:cNvPr id="4" name="页脚占位符 3"/>
          <p:cNvSpPr>
            <a:spLocks noGrp="1"/>
          </p:cNvSpPr>
          <p:nvPr>
            <p:ph type="ftr" sz="quarter" idx="11"/>
          </p:nvPr>
        </p:nvSpPr>
        <p:spPr/>
        <p:txBody>
          <a:bodyPr/>
          <a:lstStyle/>
          <a:p>
            <a:pPr>
              <a:defRPr/>
            </a:pPr>
            <a:r>
              <a:rPr lang="en-US" altLang="zh-CN" dirty="0" smtClean="0"/>
              <a:t>2</a:t>
            </a:r>
            <a:endParaRPr lang="zh-CN" altLang="en-US" dirty="0"/>
          </a:p>
        </p:txBody>
      </p:sp>
    </p:spTree>
    <p:custDataLst>
      <p:tags r:id="rId1"/>
    </p:custDataLst>
    <p:extLst>
      <p:ext uri="{BB962C8B-B14F-4D97-AF65-F5344CB8AC3E}">
        <p14:creationId xmlns:p14="http://schemas.microsoft.com/office/powerpoint/2010/main" val="20841585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p:cTn id="13" dur="500" fill="hold"/>
                                        <p:tgtEl>
                                          <p:spTgt spid="5"/>
                                        </p:tgtEl>
                                        <p:attrNameLst>
                                          <p:attrName>ppt_w</p:attrName>
                                        </p:attrNameLst>
                                      </p:cBhvr>
                                      <p:tavLst>
                                        <p:tav tm="0">
                                          <p:val>
                                            <p:fltVal val="0"/>
                                          </p:val>
                                        </p:tav>
                                        <p:tav tm="100000">
                                          <p:val>
                                            <p:strVal val="#ppt_w"/>
                                          </p:val>
                                        </p:tav>
                                      </p:tavLst>
                                    </p:anim>
                                    <p:anim calcmode="lin" valueType="num">
                                      <p:cBhvr>
                                        <p:cTn id="14" dur="500" fill="hold"/>
                                        <p:tgtEl>
                                          <p:spTgt spid="5"/>
                                        </p:tgtEl>
                                        <p:attrNameLst>
                                          <p:attrName>ppt_h</p:attrName>
                                        </p:attrNameLst>
                                      </p:cBhvr>
                                      <p:tavLst>
                                        <p:tav tm="0">
                                          <p:val>
                                            <p:fltVal val="0"/>
                                          </p:val>
                                        </p:tav>
                                        <p:tav tm="100000">
                                          <p:val>
                                            <p:strVal val="#ppt_h"/>
                                          </p:val>
                                        </p:tav>
                                      </p:tavLst>
                                    </p:anim>
                                    <p:animEffect transition="in" filter="fade">
                                      <p:cBhvr>
                                        <p:cTn id="15" dur="500"/>
                                        <p:tgtEl>
                                          <p:spTgt spid="5"/>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p:cTn id="19" dur="500" fill="hold"/>
                                        <p:tgtEl>
                                          <p:spTgt spid="2"/>
                                        </p:tgtEl>
                                        <p:attrNameLst>
                                          <p:attrName>ppt_w</p:attrName>
                                        </p:attrNameLst>
                                      </p:cBhvr>
                                      <p:tavLst>
                                        <p:tav tm="0">
                                          <p:val>
                                            <p:fltVal val="0"/>
                                          </p:val>
                                        </p:tav>
                                        <p:tav tm="100000">
                                          <p:val>
                                            <p:strVal val="#ppt_w"/>
                                          </p:val>
                                        </p:tav>
                                      </p:tavLst>
                                    </p:anim>
                                    <p:anim calcmode="lin" valueType="num">
                                      <p:cBhvr>
                                        <p:cTn id="20" dur="500" fill="hold"/>
                                        <p:tgtEl>
                                          <p:spTgt spid="2"/>
                                        </p:tgtEl>
                                        <p:attrNameLst>
                                          <p:attrName>ppt_h</p:attrName>
                                        </p:attrNameLst>
                                      </p:cBhvr>
                                      <p:tavLst>
                                        <p:tav tm="0">
                                          <p:val>
                                            <p:fltVal val="0"/>
                                          </p:val>
                                        </p:tav>
                                        <p:tav tm="100000">
                                          <p:val>
                                            <p:strVal val="#ppt_h"/>
                                          </p:val>
                                        </p:tav>
                                      </p:tavLst>
                                    </p:anim>
                                    <p:animEffect transition="in" filter="fade">
                                      <p:cBhvr>
                                        <p:cTn id="21" dur="500"/>
                                        <p:tgtEl>
                                          <p:spTgt spid="2"/>
                                        </p:tgtEl>
                                      </p:cBhvr>
                                    </p:animEffect>
                                  </p:childTnLst>
                                </p:cTn>
                              </p:par>
                            </p:childTnLst>
                          </p:cTn>
                        </p:par>
                        <p:par>
                          <p:cTn id="22" fill="hold">
                            <p:stCondLst>
                              <p:cond delay="1500"/>
                            </p:stCondLst>
                            <p:childTnLst>
                              <p:par>
                                <p:cTn id="23" presetID="53" presetClass="entr" presetSubtype="16" fill="hold" grpId="0" nodeType="afterEffect">
                                  <p:stCondLst>
                                    <p:cond delay="0"/>
                                  </p:stCondLst>
                                  <p:childTnLst>
                                    <p:set>
                                      <p:cBhvr>
                                        <p:cTn id="24" dur="1" fill="hold">
                                          <p:stCondLst>
                                            <p:cond delay="0"/>
                                          </p:stCondLst>
                                        </p:cTn>
                                        <p:tgtEl>
                                          <p:spTgt spid="17"/>
                                        </p:tgtEl>
                                        <p:attrNameLst>
                                          <p:attrName>style.visibility</p:attrName>
                                        </p:attrNameLst>
                                      </p:cBhvr>
                                      <p:to>
                                        <p:strVal val="visible"/>
                                      </p:to>
                                    </p:set>
                                    <p:anim calcmode="lin" valueType="num">
                                      <p:cBhvr>
                                        <p:cTn id="25" dur="500" fill="hold"/>
                                        <p:tgtEl>
                                          <p:spTgt spid="17"/>
                                        </p:tgtEl>
                                        <p:attrNameLst>
                                          <p:attrName>ppt_w</p:attrName>
                                        </p:attrNameLst>
                                      </p:cBhvr>
                                      <p:tavLst>
                                        <p:tav tm="0">
                                          <p:val>
                                            <p:fltVal val="0"/>
                                          </p:val>
                                        </p:tav>
                                        <p:tav tm="100000">
                                          <p:val>
                                            <p:strVal val="#ppt_w"/>
                                          </p:val>
                                        </p:tav>
                                      </p:tavLst>
                                    </p:anim>
                                    <p:anim calcmode="lin" valueType="num">
                                      <p:cBhvr>
                                        <p:cTn id="26" dur="500" fill="hold"/>
                                        <p:tgtEl>
                                          <p:spTgt spid="17"/>
                                        </p:tgtEl>
                                        <p:attrNameLst>
                                          <p:attrName>ppt_h</p:attrName>
                                        </p:attrNameLst>
                                      </p:cBhvr>
                                      <p:tavLst>
                                        <p:tav tm="0">
                                          <p:val>
                                            <p:fltVal val="0"/>
                                          </p:val>
                                        </p:tav>
                                        <p:tav tm="100000">
                                          <p:val>
                                            <p:strVal val="#ppt_h"/>
                                          </p:val>
                                        </p:tav>
                                      </p:tavLst>
                                    </p:anim>
                                    <p:animEffect transition="in" filter="fade">
                                      <p:cBhvr>
                                        <p:cTn id="27" dur="500"/>
                                        <p:tgtEl>
                                          <p:spTgt spid="17"/>
                                        </p:tgtEl>
                                      </p:cBhvr>
                                    </p:animEffect>
                                  </p:childTnLst>
                                </p:cTn>
                              </p:par>
                            </p:childTnLst>
                          </p:cTn>
                        </p:par>
                        <p:par>
                          <p:cTn id="28" fill="hold">
                            <p:stCondLst>
                              <p:cond delay="2000"/>
                            </p:stCondLst>
                            <p:childTnLst>
                              <p:par>
                                <p:cTn id="29" presetID="53" presetClass="entr" presetSubtype="16" fill="hold" nodeType="afterEffect">
                                  <p:stCondLst>
                                    <p:cond delay="0"/>
                                  </p:stCondLst>
                                  <p:childTnLst>
                                    <p:set>
                                      <p:cBhvr>
                                        <p:cTn id="30" dur="1" fill="hold">
                                          <p:stCondLst>
                                            <p:cond delay="0"/>
                                          </p:stCondLst>
                                        </p:cTn>
                                        <p:tgtEl>
                                          <p:spTgt spid="3"/>
                                        </p:tgtEl>
                                        <p:attrNameLst>
                                          <p:attrName>style.visibility</p:attrName>
                                        </p:attrNameLst>
                                      </p:cBhvr>
                                      <p:to>
                                        <p:strVal val="visible"/>
                                      </p:to>
                                    </p:set>
                                    <p:anim calcmode="lin" valueType="num">
                                      <p:cBhvr>
                                        <p:cTn id="31" dur="500" fill="hold"/>
                                        <p:tgtEl>
                                          <p:spTgt spid="3"/>
                                        </p:tgtEl>
                                        <p:attrNameLst>
                                          <p:attrName>ppt_w</p:attrName>
                                        </p:attrNameLst>
                                      </p:cBhvr>
                                      <p:tavLst>
                                        <p:tav tm="0">
                                          <p:val>
                                            <p:fltVal val="0"/>
                                          </p:val>
                                        </p:tav>
                                        <p:tav tm="100000">
                                          <p:val>
                                            <p:strVal val="#ppt_w"/>
                                          </p:val>
                                        </p:tav>
                                      </p:tavLst>
                                    </p:anim>
                                    <p:anim calcmode="lin" valueType="num">
                                      <p:cBhvr>
                                        <p:cTn id="32" dur="500" fill="hold"/>
                                        <p:tgtEl>
                                          <p:spTgt spid="3"/>
                                        </p:tgtEl>
                                        <p:attrNameLst>
                                          <p:attrName>ppt_h</p:attrName>
                                        </p:attrNameLst>
                                      </p:cBhvr>
                                      <p:tavLst>
                                        <p:tav tm="0">
                                          <p:val>
                                            <p:fltVal val="0"/>
                                          </p:val>
                                        </p:tav>
                                        <p:tav tm="100000">
                                          <p:val>
                                            <p:strVal val="#ppt_h"/>
                                          </p:val>
                                        </p:tav>
                                      </p:tavLst>
                                    </p:anim>
                                    <p:animEffect transition="in" filter="fade">
                                      <p:cBhvr>
                                        <p:cTn id="33" dur="500"/>
                                        <p:tgtEl>
                                          <p:spTgt spid="3"/>
                                        </p:tgtEl>
                                      </p:cBhvr>
                                    </p:animEffect>
                                  </p:childTnLst>
                                </p:cTn>
                              </p:par>
                            </p:childTnLst>
                          </p:cTn>
                        </p:par>
                        <p:par>
                          <p:cTn id="34" fill="hold">
                            <p:stCondLst>
                              <p:cond delay="2500"/>
                            </p:stCondLst>
                            <p:childTnLst>
                              <p:par>
                                <p:cTn id="35" presetID="53" presetClass="entr" presetSubtype="16" fill="hold" grpId="0" nodeType="afterEffect">
                                  <p:stCondLst>
                                    <p:cond delay="0"/>
                                  </p:stCondLst>
                                  <p:childTnLst>
                                    <p:set>
                                      <p:cBhvr>
                                        <p:cTn id="36" dur="1" fill="hold">
                                          <p:stCondLst>
                                            <p:cond delay="0"/>
                                          </p:stCondLst>
                                        </p:cTn>
                                        <p:tgtEl>
                                          <p:spTgt spid="16"/>
                                        </p:tgtEl>
                                        <p:attrNameLst>
                                          <p:attrName>style.visibility</p:attrName>
                                        </p:attrNameLst>
                                      </p:cBhvr>
                                      <p:to>
                                        <p:strVal val="visible"/>
                                      </p:to>
                                    </p:set>
                                    <p:anim calcmode="lin" valueType="num">
                                      <p:cBhvr>
                                        <p:cTn id="37" dur="500" fill="hold"/>
                                        <p:tgtEl>
                                          <p:spTgt spid="16"/>
                                        </p:tgtEl>
                                        <p:attrNameLst>
                                          <p:attrName>ppt_w</p:attrName>
                                        </p:attrNameLst>
                                      </p:cBhvr>
                                      <p:tavLst>
                                        <p:tav tm="0">
                                          <p:val>
                                            <p:fltVal val="0"/>
                                          </p:val>
                                        </p:tav>
                                        <p:tav tm="100000">
                                          <p:val>
                                            <p:strVal val="#ppt_w"/>
                                          </p:val>
                                        </p:tav>
                                      </p:tavLst>
                                    </p:anim>
                                    <p:anim calcmode="lin" valueType="num">
                                      <p:cBhvr>
                                        <p:cTn id="38" dur="500" fill="hold"/>
                                        <p:tgtEl>
                                          <p:spTgt spid="16"/>
                                        </p:tgtEl>
                                        <p:attrNameLst>
                                          <p:attrName>ppt_h</p:attrName>
                                        </p:attrNameLst>
                                      </p:cBhvr>
                                      <p:tavLst>
                                        <p:tav tm="0">
                                          <p:val>
                                            <p:fltVal val="0"/>
                                          </p:val>
                                        </p:tav>
                                        <p:tav tm="100000">
                                          <p:val>
                                            <p:strVal val="#ppt_h"/>
                                          </p:val>
                                        </p:tav>
                                      </p:tavLst>
                                    </p:anim>
                                    <p:animEffect transition="in" filter="fade">
                                      <p:cBhvr>
                                        <p:cTn id="39"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7" grpId="0"/>
      <p:bldP spid="2" grpId="0"/>
      <p:bldP spid="1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12" name="TextBox 12"/>
          <p:cNvSpPr>
            <a:spLocks noChangeArrowheads="1"/>
          </p:cNvSpPr>
          <p:nvPr/>
        </p:nvSpPr>
        <p:spPr bwMode="auto">
          <a:xfrm>
            <a:off x="581717" y="218252"/>
            <a:ext cx="1151277"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None/>
            </a:pPr>
            <a:r>
              <a:rPr lang="en-US" altLang="zh-CN" sz="2600" b="1" dirty="0">
                <a:latin typeface="微软雅黑" panose="020B0503020204020204" pitchFamily="34" charset="-122"/>
                <a:ea typeface="微软雅黑" panose="020B0503020204020204" pitchFamily="34" charset="-122"/>
                <a:sym typeface="微软雅黑" panose="020B0503020204020204" pitchFamily="34" charset="-122"/>
              </a:rPr>
              <a:t>1.</a:t>
            </a:r>
            <a:r>
              <a:rPr lang="zh-CN" altLang="en-US" sz="2600" b="1" dirty="0">
                <a:latin typeface="微软雅黑" panose="020B0503020204020204" pitchFamily="34" charset="-122"/>
                <a:ea typeface="微软雅黑" panose="020B0503020204020204" pitchFamily="34" charset="-122"/>
                <a:sym typeface="微软雅黑" panose="020B0503020204020204" pitchFamily="34" charset="-122"/>
              </a:rPr>
              <a:t>绪论</a:t>
            </a:r>
            <a:endParaRPr lang="en-US" altLang="zh-CN" sz="2600" b="1"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5066" name="TextBox 13"/>
          <p:cNvSpPr>
            <a:spLocks noChangeArrowheads="1"/>
          </p:cNvSpPr>
          <p:nvPr/>
        </p:nvSpPr>
        <p:spPr bwMode="auto">
          <a:xfrm>
            <a:off x="8419605" y="295399"/>
            <a:ext cx="322613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r" eaLnBrk="1" hangingPunct="1">
              <a:spcBef>
                <a:spcPct val="0"/>
              </a:spcBef>
              <a:buFontTx/>
              <a:buNone/>
            </a:pPr>
            <a:r>
              <a:rPr lang="en-US" altLang="zh-CN" sz="2000" b="1" dirty="0">
                <a:latin typeface="微软雅黑" panose="020B0503020204020204" pitchFamily="34" charset="-122"/>
                <a:ea typeface="微软雅黑" panose="020B0503020204020204" pitchFamily="34" charset="-122"/>
                <a:sym typeface="微软雅黑" panose="020B0503020204020204" pitchFamily="34" charset="-122"/>
              </a:rPr>
              <a:t>1</a:t>
            </a:r>
            <a:r>
              <a:rPr lang="en-US" altLang="zh-CN" sz="2000" b="1" dirty="0" smtClean="0">
                <a:latin typeface="微软雅黑" panose="020B0503020204020204" pitchFamily="34" charset="-122"/>
                <a:ea typeface="微软雅黑" panose="020B0503020204020204" pitchFamily="34" charset="-122"/>
                <a:sym typeface="微软雅黑" panose="020B0503020204020204" pitchFamily="34" charset="-122"/>
              </a:rPr>
              <a:t>.1 </a:t>
            </a:r>
            <a:r>
              <a:rPr lang="zh-CN" altLang="en-US" sz="2000" b="1" dirty="0" smtClean="0">
                <a:latin typeface="微软雅黑" panose="020B0503020204020204" pitchFamily="34" charset="-122"/>
                <a:ea typeface="微软雅黑" panose="020B0503020204020204" pitchFamily="34" charset="-122"/>
                <a:sym typeface="微软雅黑" panose="020B0503020204020204" pitchFamily="34" charset="-122"/>
              </a:rPr>
              <a:t>选题背景及意义</a:t>
            </a:r>
            <a:endParaRPr lang="zh-CN" altLang="en-US" sz="2000" dirty="0">
              <a:latin typeface="微软雅黑" panose="020B0503020204020204" pitchFamily="34" charset="-122"/>
              <a:ea typeface="微软雅黑" panose="020B0503020204020204" pitchFamily="34" charset="-122"/>
            </a:endParaRPr>
          </a:p>
        </p:txBody>
      </p:sp>
      <p:grpSp>
        <p:nvGrpSpPr>
          <p:cNvPr id="18" name="Group 35"/>
          <p:cNvGrpSpPr>
            <a:grpSpLocks/>
          </p:cNvGrpSpPr>
          <p:nvPr/>
        </p:nvGrpSpPr>
        <p:grpSpPr bwMode="auto">
          <a:xfrm flipV="1">
            <a:off x="685801" y="739701"/>
            <a:ext cx="10944000" cy="117818"/>
            <a:chOff x="0" y="720"/>
            <a:chExt cx="4380" cy="12"/>
          </a:xfrm>
        </p:grpSpPr>
        <p:sp>
          <p:nvSpPr>
            <p:cNvPr id="19" name="Line 31"/>
            <p:cNvSpPr>
              <a:spLocks noChangeShapeType="1"/>
            </p:cNvSpPr>
            <p:nvPr userDrawn="1"/>
          </p:nvSpPr>
          <p:spPr bwMode="auto">
            <a:xfrm flipH="1">
              <a:off x="0" y="720"/>
              <a:ext cx="438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 name="Line 34"/>
            <p:cNvSpPr>
              <a:spLocks noChangeShapeType="1"/>
            </p:cNvSpPr>
            <p:nvPr userDrawn="1"/>
          </p:nvSpPr>
          <p:spPr bwMode="auto">
            <a:xfrm flipV="1">
              <a:off x="3456" y="731"/>
              <a:ext cx="923" cy="1"/>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5" name="Text Box 6"/>
          <p:cNvSpPr txBox="1">
            <a:spLocks noChangeArrowheads="1"/>
          </p:cNvSpPr>
          <p:nvPr/>
        </p:nvSpPr>
        <p:spPr bwMode="auto">
          <a:xfrm>
            <a:off x="890649" y="1341912"/>
            <a:ext cx="4429496" cy="2683823"/>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350" eaLnBrk="0" hangingPunct="0">
              <a:defRPr kumimoji="1" sz="2400">
                <a:solidFill>
                  <a:schemeClr val="tx1"/>
                </a:solidFill>
                <a:latin typeface="Gulim" pitchFamily="34" charset="-127"/>
                <a:ea typeface="Gulim" pitchFamily="34" charset="-127"/>
              </a:defRPr>
            </a:lvl1pPr>
            <a:lvl2pPr marL="742950" indent="-285750" eaLnBrk="0" hangingPunct="0">
              <a:defRPr kumimoji="1" sz="2400">
                <a:solidFill>
                  <a:schemeClr val="tx1"/>
                </a:solidFill>
                <a:latin typeface="Gulim" pitchFamily="34" charset="-127"/>
                <a:ea typeface="Gulim" pitchFamily="34" charset="-127"/>
              </a:defRPr>
            </a:lvl2pPr>
            <a:lvl3pPr marL="1143000" indent="-228600" eaLnBrk="0" hangingPunct="0">
              <a:defRPr kumimoji="1" sz="2400">
                <a:solidFill>
                  <a:schemeClr val="tx1"/>
                </a:solidFill>
                <a:latin typeface="Gulim" pitchFamily="34" charset="-127"/>
                <a:ea typeface="Gulim" pitchFamily="34" charset="-127"/>
              </a:defRPr>
            </a:lvl3pPr>
            <a:lvl4pPr marL="1600200" indent="-228600" eaLnBrk="0" hangingPunct="0">
              <a:defRPr kumimoji="1" sz="2400">
                <a:solidFill>
                  <a:schemeClr val="tx1"/>
                </a:solidFill>
                <a:latin typeface="Gulim" pitchFamily="34" charset="-127"/>
                <a:ea typeface="Gulim" pitchFamily="34" charset="-127"/>
              </a:defRPr>
            </a:lvl4pPr>
            <a:lvl5pPr marL="2057400" indent="-228600" eaLnBrk="0" hangingPunct="0">
              <a:defRPr kumimoji="1" sz="2400">
                <a:solidFill>
                  <a:schemeClr val="tx1"/>
                </a:solidFill>
                <a:latin typeface="Gulim" pitchFamily="34" charset="-127"/>
                <a:ea typeface="Gulim" pitchFamily="34" charset="-127"/>
              </a:defRPr>
            </a:lvl5pPr>
            <a:lvl6pPr marL="2514600" indent="-228600" eaLnBrk="0" fontAlgn="base" latinLnBrk="1" hangingPunct="0">
              <a:spcBef>
                <a:spcPct val="0"/>
              </a:spcBef>
              <a:spcAft>
                <a:spcPct val="0"/>
              </a:spcAft>
              <a:defRPr kumimoji="1" sz="2400">
                <a:solidFill>
                  <a:schemeClr val="tx1"/>
                </a:solidFill>
                <a:latin typeface="Gulim" pitchFamily="34" charset="-127"/>
                <a:ea typeface="Gulim" pitchFamily="34" charset="-127"/>
              </a:defRPr>
            </a:lvl6pPr>
            <a:lvl7pPr marL="2971800" indent="-228600" eaLnBrk="0" fontAlgn="base" latinLnBrk="1" hangingPunct="0">
              <a:spcBef>
                <a:spcPct val="0"/>
              </a:spcBef>
              <a:spcAft>
                <a:spcPct val="0"/>
              </a:spcAft>
              <a:defRPr kumimoji="1" sz="2400">
                <a:solidFill>
                  <a:schemeClr val="tx1"/>
                </a:solidFill>
                <a:latin typeface="Gulim" pitchFamily="34" charset="-127"/>
                <a:ea typeface="Gulim" pitchFamily="34" charset="-127"/>
              </a:defRPr>
            </a:lvl7pPr>
            <a:lvl8pPr marL="3429000" indent="-228600" eaLnBrk="0" fontAlgn="base" latinLnBrk="1" hangingPunct="0">
              <a:spcBef>
                <a:spcPct val="0"/>
              </a:spcBef>
              <a:spcAft>
                <a:spcPct val="0"/>
              </a:spcAft>
              <a:defRPr kumimoji="1" sz="2400">
                <a:solidFill>
                  <a:schemeClr val="tx1"/>
                </a:solidFill>
                <a:latin typeface="Gulim" pitchFamily="34" charset="-127"/>
                <a:ea typeface="Gulim" pitchFamily="34" charset="-127"/>
              </a:defRPr>
            </a:lvl8pPr>
            <a:lvl9pPr marL="3886200" indent="-228600" eaLnBrk="0" fontAlgn="base" latinLnBrk="1" hangingPunct="0">
              <a:spcBef>
                <a:spcPct val="0"/>
              </a:spcBef>
              <a:spcAft>
                <a:spcPct val="0"/>
              </a:spcAft>
              <a:defRPr kumimoji="1" sz="2400">
                <a:solidFill>
                  <a:schemeClr val="tx1"/>
                </a:solidFill>
                <a:latin typeface="Gulim" pitchFamily="34" charset="-127"/>
                <a:ea typeface="Gulim" pitchFamily="34" charset="-127"/>
              </a:defRPr>
            </a:lvl9pPr>
          </a:lstStyle>
          <a:p>
            <a:pPr algn="just" eaLnBrk="1" hangingPunct="1">
              <a:lnSpc>
                <a:spcPct val="140000"/>
              </a:lnSpc>
              <a:buClr>
                <a:srgbClr val="FF0000"/>
              </a:buClr>
            </a:pPr>
            <a:r>
              <a:rPr lang="en-US" altLang="zh-CN" dirty="0" smtClean="0">
                <a:latin typeface="Times New Roman" panose="02020603050405020304" pitchFamily="18" charset="0"/>
                <a:cs typeface="Times New Roman" panose="02020603050405020304" pitchFamily="18" charset="0"/>
              </a:rPr>
              <a:t>MnO</a:t>
            </a:r>
            <a:r>
              <a:rPr lang="en-US" altLang="zh-CN" baseline="-25000" dirty="0" smtClean="0">
                <a:latin typeface="Times New Roman" panose="02020603050405020304" pitchFamily="18" charset="0"/>
                <a:cs typeface="Times New Roman" panose="02020603050405020304" pitchFamily="18" charset="0"/>
              </a:rPr>
              <a:t>2</a:t>
            </a:r>
            <a:r>
              <a:rPr lang="zh-CN" altLang="en-US" dirty="0">
                <a:latin typeface="Times New Roman" panose="02020603050405020304" pitchFamily="18" charset="0"/>
                <a:ea typeface="+mn-ea"/>
                <a:cs typeface="Times New Roman" panose="02020603050405020304" pitchFamily="18" charset="0"/>
              </a:rPr>
              <a:t>（</a:t>
            </a:r>
            <a:r>
              <a:rPr lang="en-US" altLang="zh-CN" dirty="0">
                <a:latin typeface="Times New Roman" panose="02020603050405020304" pitchFamily="18" charset="0"/>
                <a:ea typeface="+mn-ea"/>
                <a:cs typeface="Times New Roman" panose="02020603050405020304" pitchFamily="18" charset="0"/>
              </a:rPr>
              <a:t>M</a:t>
            </a:r>
            <a:r>
              <a:rPr lang="zh-CN" altLang="en-US" dirty="0">
                <a:latin typeface="Times New Roman" panose="02020603050405020304" pitchFamily="18" charset="0"/>
                <a:ea typeface="+mn-ea"/>
                <a:cs typeface="Times New Roman" panose="02020603050405020304" pitchFamily="18" charset="0"/>
              </a:rPr>
              <a:t>）</a:t>
            </a:r>
            <a:endParaRPr lang="en-US" altLang="zh-CN" baseline="-25000" dirty="0" smtClean="0">
              <a:latin typeface="Times New Roman" panose="02020603050405020304" pitchFamily="18" charset="0"/>
              <a:cs typeface="Times New Roman" panose="02020603050405020304" pitchFamily="18" charset="0"/>
            </a:endParaRPr>
          </a:p>
          <a:p>
            <a:pPr algn="just" eaLnBrk="1" hangingPunct="1">
              <a:lnSpc>
                <a:spcPct val="140000"/>
              </a:lnSpc>
              <a:buClr>
                <a:srgbClr val="FF0000"/>
              </a:buClr>
            </a:pPr>
            <a:r>
              <a:rPr kumimoji="0" lang="zh-CN" altLang="en-US" dirty="0" smtClean="0">
                <a:latin typeface="+mn-ea"/>
                <a:ea typeface="+mn-ea"/>
              </a:rPr>
              <a:t>优点：较好的</a:t>
            </a:r>
            <a:r>
              <a:rPr lang="zh-CN" altLang="zh-CN" dirty="0" smtClean="0">
                <a:latin typeface="+mn-ea"/>
                <a:ea typeface="+mn-ea"/>
              </a:rPr>
              <a:t>催化性能</a:t>
            </a:r>
            <a:r>
              <a:rPr lang="zh-CN" altLang="en-US" dirty="0" smtClean="0">
                <a:latin typeface="+mn-ea"/>
                <a:ea typeface="+mn-ea"/>
              </a:rPr>
              <a:t>和</a:t>
            </a:r>
            <a:r>
              <a:rPr lang="zh-CN" altLang="zh-CN" dirty="0" smtClean="0">
                <a:latin typeface="+mn-ea"/>
                <a:ea typeface="+mn-ea"/>
              </a:rPr>
              <a:t>吸附性能</a:t>
            </a:r>
            <a:r>
              <a:rPr lang="zh-CN" altLang="en-US" dirty="0" smtClean="0">
                <a:latin typeface="+mn-ea"/>
                <a:ea typeface="+mn-ea"/>
              </a:rPr>
              <a:t>，</a:t>
            </a:r>
            <a:r>
              <a:rPr lang="zh-CN" altLang="zh-CN" dirty="0" smtClean="0">
                <a:latin typeface="+mn-ea"/>
                <a:ea typeface="+mn-ea"/>
              </a:rPr>
              <a:t>制备方法简单</a:t>
            </a:r>
            <a:endParaRPr lang="en-US" altLang="zh-CN" dirty="0" smtClean="0">
              <a:latin typeface="+mn-ea"/>
              <a:ea typeface="+mn-ea"/>
            </a:endParaRPr>
          </a:p>
          <a:p>
            <a:pPr algn="just" eaLnBrk="1" hangingPunct="1">
              <a:lnSpc>
                <a:spcPct val="140000"/>
              </a:lnSpc>
              <a:buClr>
                <a:srgbClr val="FF0000"/>
              </a:buClr>
            </a:pPr>
            <a:r>
              <a:rPr kumimoji="0" lang="zh-CN" altLang="en-US" dirty="0" smtClean="0">
                <a:latin typeface="+mn-ea"/>
                <a:ea typeface="+mn-ea"/>
              </a:rPr>
              <a:t>缺点：</a:t>
            </a:r>
            <a:r>
              <a:rPr lang="zh-CN" altLang="zh-CN" dirty="0" smtClean="0">
                <a:latin typeface="+mn-ea"/>
                <a:ea typeface="+mn-ea"/>
              </a:rPr>
              <a:t>悬浮态</a:t>
            </a:r>
            <a:r>
              <a:rPr lang="zh-CN" altLang="zh-CN" dirty="0">
                <a:latin typeface="+mn-ea"/>
                <a:ea typeface="+mn-ea"/>
              </a:rPr>
              <a:t>存在，</a:t>
            </a:r>
            <a:r>
              <a:rPr lang="zh-CN" altLang="zh-CN" dirty="0" smtClean="0">
                <a:latin typeface="+mn-ea"/>
                <a:ea typeface="+mn-ea"/>
              </a:rPr>
              <a:t>难以</a:t>
            </a:r>
            <a:r>
              <a:rPr lang="zh-CN" altLang="en-US" dirty="0" smtClean="0">
                <a:latin typeface="+mn-ea"/>
                <a:ea typeface="+mn-ea"/>
              </a:rPr>
              <a:t>回收分离再利用</a:t>
            </a:r>
            <a:endParaRPr kumimoji="0" lang="zh-CN" altLang="en-US" dirty="0">
              <a:latin typeface="Times New Roman" panose="02020603050405020304" pitchFamily="18" charset="0"/>
              <a:ea typeface="+mn-ea"/>
              <a:cs typeface="Times New Roman" panose="02020603050405020304" pitchFamily="18" charset="0"/>
            </a:endParaRPr>
          </a:p>
        </p:txBody>
      </p:sp>
      <p:sp>
        <p:nvSpPr>
          <p:cNvPr id="13" name="Text Box 6"/>
          <p:cNvSpPr txBox="1">
            <a:spLocks noChangeArrowheads="1"/>
          </p:cNvSpPr>
          <p:nvPr/>
        </p:nvSpPr>
        <p:spPr bwMode="auto">
          <a:xfrm>
            <a:off x="5997039" y="1341911"/>
            <a:ext cx="5341918" cy="2766951"/>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350" eaLnBrk="0" hangingPunct="0">
              <a:defRPr kumimoji="1" sz="2400">
                <a:solidFill>
                  <a:schemeClr val="tx1"/>
                </a:solidFill>
                <a:latin typeface="Gulim" pitchFamily="34" charset="-127"/>
                <a:ea typeface="Gulim" pitchFamily="34" charset="-127"/>
              </a:defRPr>
            </a:lvl1pPr>
            <a:lvl2pPr marL="742950" indent="-285750" eaLnBrk="0" hangingPunct="0">
              <a:defRPr kumimoji="1" sz="2400">
                <a:solidFill>
                  <a:schemeClr val="tx1"/>
                </a:solidFill>
                <a:latin typeface="Gulim" pitchFamily="34" charset="-127"/>
                <a:ea typeface="Gulim" pitchFamily="34" charset="-127"/>
              </a:defRPr>
            </a:lvl2pPr>
            <a:lvl3pPr marL="1143000" indent="-228600" eaLnBrk="0" hangingPunct="0">
              <a:defRPr kumimoji="1" sz="2400">
                <a:solidFill>
                  <a:schemeClr val="tx1"/>
                </a:solidFill>
                <a:latin typeface="Gulim" pitchFamily="34" charset="-127"/>
                <a:ea typeface="Gulim" pitchFamily="34" charset="-127"/>
              </a:defRPr>
            </a:lvl3pPr>
            <a:lvl4pPr marL="1600200" indent="-228600" eaLnBrk="0" hangingPunct="0">
              <a:defRPr kumimoji="1" sz="2400">
                <a:solidFill>
                  <a:schemeClr val="tx1"/>
                </a:solidFill>
                <a:latin typeface="Gulim" pitchFamily="34" charset="-127"/>
                <a:ea typeface="Gulim" pitchFamily="34" charset="-127"/>
              </a:defRPr>
            </a:lvl4pPr>
            <a:lvl5pPr marL="2057400" indent="-228600" eaLnBrk="0" hangingPunct="0">
              <a:defRPr kumimoji="1" sz="2400">
                <a:solidFill>
                  <a:schemeClr val="tx1"/>
                </a:solidFill>
                <a:latin typeface="Gulim" pitchFamily="34" charset="-127"/>
                <a:ea typeface="Gulim" pitchFamily="34" charset="-127"/>
              </a:defRPr>
            </a:lvl5pPr>
            <a:lvl6pPr marL="2514600" indent="-228600" eaLnBrk="0" fontAlgn="base" latinLnBrk="1" hangingPunct="0">
              <a:spcBef>
                <a:spcPct val="0"/>
              </a:spcBef>
              <a:spcAft>
                <a:spcPct val="0"/>
              </a:spcAft>
              <a:defRPr kumimoji="1" sz="2400">
                <a:solidFill>
                  <a:schemeClr val="tx1"/>
                </a:solidFill>
                <a:latin typeface="Gulim" pitchFamily="34" charset="-127"/>
                <a:ea typeface="Gulim" pitchFamily="34" charset="-127"/>
              </a:defRPr>
            </a:lvl6pPr>
            <a:lvl7pPr marL="2971800" indent="-228600" eaLnBrk="0" fontAlgn="base" latinLnBrk="1" hangingPunct="0">
              <a:spcBef>
                <a:spcPct val="0"/>
              </a:spcBef>
              <a:spcAft>
                <a:spcPct val="0"/>
              </a:spcAft>
              <a:defRPr kumimoji="1" sz="2400">
                <a:solidFill>
                  <a:schemeClr val="tx1"/>
                </a:solidFill>
                <a:latin typeface="Gulim" pitchFamily="34" charset="-127"/>
                <a:ea typeface="Gulim" pitchFamily="34" charset="-127"/>
              </a:defRPr>
            </a:lvl7pPr>
            <a:lvl8pPr marL="3429000" indent="-228600" eaLnBrk="0" fontAlgn="base" latinLnBrk="1" hangingPunct="0">
              <a:spcBef>
                <a:spcPct val="0"/>
              </a:spcBef>
              <a:spcAft>
                <a:spcPct val="0"/>
              </a:spcAft>
              <a:defRPr kumimoji="1" sz="2400">
                <a:solidFill>
                  <a:schemeClr val="tx1"/>
                </a:solidFill>
                <a:latin typeface="Gulim" pitchFamily="34" charset="-127"/>
                <a:ea typeface="Gulim" pitchFamily="34" charset="-127"/>
              </a:defRPr>
            </a:lvl8pPr>
            <a:lvl9pPr marL="3886200" indent="-228600" eaLnBrk="0" fontAlgn="base" latinLnBrk="1" hangingPunct="0">
              <a:spcBef>
                <a:spcPct val="0"/>
              </a:spcBef>
              <a:spcAft>
                <a:spcPct val="0"/>
              </a:spcAft>
              <a:defRPr kumimoji="1" sz="2400">
                <a:solidFill>
                  <a:schemeClr val="tx1"/>
                </a:solidFill>
                <a:latin typeface="Gulim" pitchFamily="34" charset="-127"/>
                <a:ea typeface="Gulim" pitchFamily="34" charset="-127"/>
              </a:defRPr>
            </a:lvl9pPr>
          </a:lstStyle>
          <a:p>
            <a:pPr algn="just" eaLnBrk="1" hangingPunct="1">
              <a:lnSpc>
                <a:spcPct val="140000"/>
              </a:lnSpc>
              <a:buClr>
                <a:srgbClr val="FF0000"/>
              </a:buClr>
            </a:pPr>
            <a:r>
              <a:rPr lang="en-US" altLang="zh-CN" dirty="0" smtClean="0">
                <a:latin typeface="Times New Roman" panose="02020603050405020304" pitchFamily="18" charset="0"/>
                <a:ea typeface="+mn-ea"/>
                <a:cs typeface="Times New Roman" panose="02020603050405020304" pitchFamily="18" charset="0"/>
              </a:rPr>
              <a:t>Bi</a:t>
            </a:r>
            <a:r>
              <a:rPr lang="en-US" altLang="zh-CN" baseline="-25000" dirty="0" smtClean="0">
                <a:latin typeface="Times New Roman" panose="02020603050405020304" pitchFamily="18" charset="0"/>
                <a:ea typeface="+mn-ea"/>
                <a:cs typeface="Times New Roman" panose="02020603050405020304" pitchFamily="18" charset="0"/>
              </a:rPr>
              <a:t>2</a:t>
            </a:r>
            <a:r>
              <a:rPr lang="en-US" altLang="zh-CN" dirty="0" smtClean="0">
                <a:latin typeface="Times New Roman" panose="02020603050405020304" pitchFamily="18" charset="0"/>
                <a:ea typeface="+mn-ea"/>
                <a:cs typeface="Times New Roman" panose="02020603050405020304" pitchFamily="18" charset="0"/>
              </a:rPr>
              <a:t>O</a:t>
            </a:r>
            <a:r>
              <a:rPr lang="en-US" altLang="zh-CN" baseline="-25000" dirty="0" smtClean="0">
                <a:latin typeface="Times New Roman" panose="02020603050405020304" pitchFamily="18" charset="0"/>
                <a:ea typeface="+mn-ea"/>
                <a:cs typeface="Times New Roman" panose="02020603050405020304" pitchFamily="18" charset="0"/>
              </a:rPr>
              <a:t>3</a:t>
            </a:r>
            <a:r>
              <a:rPr kumimoji="0" lang="zh-CN" altLang="en-US" sz="18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 </a:t>
            </a:r>
            <a:r>
              <a:rPr kumimoji="0" lang="zh-CN" altLang="en-US" dirty="0" smtClean="0">
                <a:solidFill>
                  <a:prstClr val="black"/>
                </a:solidFill>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dirty="0" smtClean="0">
                <a:solidFill>
                  <a:prstClr val="black"/>
                </a:solidFill>
                <a:latin typeface="Times New Roman" panose="02020603050405020304" pitchFamily="18" charset="0"/>
                <a:ea typeface="宋体" panose="02010600030101010101" pitchFamily="2" charset="-122"/>
                <a:cs typeface="Times New Roman" panose="02020603050405020304" pitchFamily="18" charset="0"/>
              </a:rPr>
              <a:t>B</a:t>
            </a:r>
            <a:r>
              <a:rPr kumimoji="0" lang="zh-CN" altLang="en-US" dirty="0" smtClean="0">
                <a:solidFill>
                  <a:prstClr val="black"/>
                </a:solidFill>
                <a:latin typeface="Times New Roman" panose="02020603050405020304" pitchFamily="18" charset="0"/>
                <a:ea typeface="宋体" panose="02010600030101010101" pitchFamily="2" charset="-122"/>
                <a:cs typeface="Times New Roman" panose="02020603050405020304" pitchFamily="18" charset="0"/>
              </a:rPr>
              <a:t>）</a:t>
            </a:r>
            <a:endParaRPr lang="en-US" altLang="zh-CN" dirty="0" smtClean="0">
              <a:latin typeface="Times New Roman" panose="02020603050405020304" pitchFamily="18" charset="0"/>
              <a:ea typeface="+mn-ea"/>
              <a:cs typeface="Times New Roman" panose="02020603050405020304" pitchFamily="18" charset="0"/>
            </a:endParaRPr>
          </a:p>
          <a:p>
            <a:pPr algn="just" eaLnBrk="1" hangingPunct="1">
              <a:lnSpc>
                <a:spcPct val="140000"/>
              </a:lnSpc>
              <a:buClr>
                <a:srgbClr val="FF0000"/>
              </a:buClr>
            </a:pPr>
            <a:r>
              <a:rPr kumimoji="0" lang="zh-CN" altLang="en-US" dirty="0" smtClean="0">
                <a:latin typeface="+mn-ea"/>
                <a:ea typeface="+mn-ea"/>
              </a:rPr>
              <a:t>优点：</a:t>
            </a:r>
            <a:r>
              <a:rPr lang="zh-CN" altLang="zh-CN" dirty="0" smtClean="0">
                <a:latin typeface="+mn-ea"/>
                <a:ea typeface="+mn-ea"/>
              </a:rPr>
              <a:t>无毒</a:t>
            </a:r>
            <a:r>
              <a:rPr lang="zh-CN" altLang="zh-CN" dirty="0">
                <a:latin typeface="+mn-ea"/>
                <a:ea typeface="+mn-ea"/>
              </a:rPr>
              <a:t>、禁带宽度小、吸收波长</a:t>
            </a:r>
            <a:r>
              <a:rPr lang="zh-CN" altLang="zh-CN" dirty="0" smtClean="0">
                <a:latin typeface="+mn-ea"/>
                <a:ea typeface="+mn-ea"/>
              </a:rPr>
              <a:t>较大</a:t>
            </a:r>
            <a:endParaRPr lang="en-US" altLang="zh-CN" dirty="0" smtClean="0">
              <a:latin typeface="+mn-ea"/>
              <a:ea typeface="+mn-ea"/>
            </a:endParaRPr>
          </a:p>
          <a:p>
            <a:pPr algn="just" eaLnBrk="1" hangingPunct="1">
              <a:lnSpc>
                <a:spcPct val="140000"/>
              </a:lnSpc>
              <a:buClr>
                <a:srgbClr val="FF0000"/>
              </a:buClr>
            </a:pPr>
            <a:r>
              <a:rPr kumimoji="0" lang="zh-CN" altLang="en-US" dirty="0" smtClean="0">
                <a:latin typeface="+mn-ea"/>
                <a:ea typeface="+mn-ea"/>
              </a:rPr>
              <a:t>缺点：</a:t>
            </a:r>
            <a:r>
              <a:rPr lang="zh-CN" altLang="zh-CN" dirty="0">
                <a:latin typeface="+mn-ea"/>
                <a:ea typeface="+mn-ea"/>
              </a:rPr>
              <a:t>电子</a:t>
            </a:r>
            <a:r>
              <a:rPr lang="en-US" altLang="zh-CN" dirty="0">
                <a:latin typeface="+mn-ea"/>
                <a:ea typeface="+mn-ea"/>
              </a:rPr>
              <a:t>-</a:t>
            </a:r>
            <a:r>
              <a:rPr lang="zh-CN" altLang="zh-CN" dirty="0">
                <a:latin typeface="+mn-ea"/>
                <a:ea typeface="+mn-ea"/>
              </a:rPr>
              <a:t>空穴对快速</a:t>
            </a:r>
            <a:r>
              <a:rPr lang="zh-CN" altLang="zh-CN" dirty="0" smtClean="0">
                <a:latin typeface="+mn-ea"/>
                <a:ea typeface="+mn-ea"/>
              </a:rPr>
              <a:t>复合</a:t>
            </a:r>
            <a:r>
              <a:rPr lang="zh-CN" altLang="en-US" dirty="0" smtClean="0">
                <a:latin typeface="+mn-ea"/>
                <a:ea typeface="+mn-ea"/>
              </a:rPr>
              <a:t>，</a:t>
            </a:r>
            <a:r>
              <a:rPr lang="zh-CN" altLang="zh-CN" dirty="0" smtClean="0">
                <a:latin typeface="+mn-ea"/>
                <a:ea typeface="+mn-ea"/>
              </a:rPr>
              <a:t>可见光</a:t>
            </a:r>
            <a:r>
              <a:rPr lang="zh-CN" altLang="zh-CN" dirty="0">
                <a:latin typeface="+mn-ea"/>
                <a:ea typeface="+mn-ea"/>
              </a:rPr>
              <a:t>区光响应</a:t>
            </a:r>
            <a:r>
              <a:rPr lang="zh-CN" altLang="zh-CN" dirty="0" smtClean="0">
                <a:latin typeface="+mn-ea"/>
                <a:ea typeface="+mn-ea"/>
              </a:rPr>
              <a:t>差</a:t>
            </a:r>
            <a:r>
              <a:rPr lang="zh-CN" altLang="en-US" dirty="0" smtClean="0">
                <a:latin typeface="+mn-ea"/>
                <a:ea typeface="+mn-ea"/>
              </a:rPr>
              <a:t>，</a:t>
            </a:r>
            <a:r>
              <a:rPr lang="zh-CN" altLang="zh-CN" dirty="0">
                <a:latin typeface="+mn-ea"/>
                <a:ea typeface="+mn-ea"/>
              </a:rPr>
              <a:t>难以</a:t>
            </a:r>
            <a:r>
              <a:rPr lang="zh-CN" altLang="en-US" dirty="0">
                <a:latin typeface="+mn-ea"/>
                <a:ea typeface="+mn-ea"/>
              </a:rPr>
              <a:t>回收分离再利用</a:t>
            </a:r>
            <a:endParaRPr kumimoji="0" lang="zh-CN" altLang="en-US" dirty="0">
              <a:latin typeface="+mn-ea"/>
              <a:ea typeface="+mn-ea"/>
            </a:endParaRPr>
          </a:p>
          <a:p>
            <a:pPr algn="just" eaLnBrk="1" hangingPunct="1">
              <a:lnSpc>
                <a:spcPct val="140000"/>
              </a:lnSpc>
              <a:buClr>
                <a:srgbClr val="FF0000"/>
              </a:buClr>
            </a:pPr>
            <a:endParaRPr kumimoji="0" lang="zh-CN" altLang="en-US" b="1" dirty="0">
              <a:latin typeface="+mn-ea"/>
              <a:ea typeface="+mn-ea"/>
            </a:endParaRPr>
          </a:p>
        </p:txBody>
      </p:sp>
      <p:sp>
        <p:nvSpPr>
          <p:cNvPr id="14" name="Text Box 6"/>
          <p:cNvSpPr txBox="1">
            <a:spLocks noChangeArrowheads="1"/>
          </p:cNvSpPr>
          <p:nvPr/>
        </p:nvSpPr>
        <p:spPr bwMode="auto">
          <a:xfrm>
            <a:off x="1055914" y="4593264"/>
            <a:ext cx="9882250" cy="1199408"/>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350" eaLnBrk="0" hangingPunct="0">
              <a:defRPr kumimoji="1" sz="2400">
                <a:solidFill>
                  <a:schemeClr val="tx1"/>
                </a:solidFill>
                <a:latin typeface="Gulim" pitchFamily="34" charset="-127"/>
                <a:ea typeface="Gulim" pitchFamily="34" charset="-127"/>
              </a:defRPr>
            </a:lvl1pPr>
            <a:lvl2pPr marL="742950" indent="-285750" eaLnBrk="0" hangingPunct="0">
              <a:defRPr kumimoji="1" sz="2400">
                <a:solidFill>
                  <a:schemeClr val="tx1"/>
                </a:solidFill>
                <a:latin typeface="Gulim" pitchFamily="34" charset="-127"/>
                <a:ea typeface="Gulim" pitchFamily="34" charset="-127"/>
              </a:defRPr>
            </a:lvl2pPr>
            <a:lvl3pPr marL="1143000" indent="-228600" eaLnBrk="0" hangingPunct="0">
              <a:defRPr kumimoji="1" sz="2400">
                <a:solidFill>
                  <a:schemeClr val="tx1"/>
                </a:solidFill>
                <a:latin typeface="Gulim" pitchFamily="34" charset="-127"/>
                <a:ea typeface="Gulim" pitchFamily="34" charset="-127"/>
              </a:defRPr>
            </a:lvl3pPr>
            <a:lvl4pPr marL="1600200" indent="-228600" eaLnBrk="0" hangingPunct="0">
              <a:defRPr kumimoji="1" sz="2400">
                <a:solidFill>
                  <a:schemeClr val="tx1"/>
                </a:solidFill>
                <a:latin typeface="Gulim" pitchFamily="34" charset="-127"/>
                <a:ea typeface="Gulim" pitchFamily="34" charset="-127"/>
              </a:defRPr>
            </a:lvl4pPr>
            <a:lvl5pPr marL="2057400" indent="-228600" eaLnBrk="0" hangingPunct="0">
              <a:defRPr kumimoji="1" sz="2400">
                <a:solidFill>
                  <a:schemeClr val="tx1"/>
                </a:solidFill>
                <a:latin typeface="Gulim" pitchFamily="34" charset="-127"/>
                <a:ea typeface="Gulim" pitchFamily="34" charset="-127"/>
              </a:defRPr>
            </a:lvl5pPr>
            <a:lvl6pPr marL="2514600" indent="-228600" eaLnBrk="0" fontAlgn="base" latinLnBrk="1" hangingPunct="0">
              <a:spcBef>
                <a:spcPct val="0"/>
              </a:spcBef>
              <a:spcAft>
                <a:spcPct val="0"/>
              </a:spcAft>
              <a:defRPr kumimoji="1" sz="2400">
                <a:solidFill>
                  <a:schemeClr val="tx1"/>
                </a:solidFill>
                <a:latin typeface="Gulim" pitchFamily="34" charset="-127"/>
                <a:ea typeface="Gulim" pitchFamily="34" charset="-127"/>
              </a:defRPr>
            </a:lvl6pPr>
            <a:lvl7pPr marL="2971800" indent="-228600" eaLnBrk="0" fontAlgn="base" latinLnBrk="1" hangingPunct="0">
              <a:spcBef>
                <a:spcPct val="0"/>
              </a:spcBef>
              <a:spcAft>
                <a:spcPct val="0"/>
              </a:spcAft>
              <a:defRPr kumimoji="1" sz="2400">
                <a:solidFill>
                  <a:schemeClr val="tx1"/>
                </a:solidFill>
                <a:latin typeface="Gulim" pitchFamily="34" charset="-127"/>
                <a:ea typeface="Gulim" pitchFamily="34" charset="-127"/>
              </a:defRPr>
            </a:lvl7pPr>
            <a:lvl8pPr marL="3429000" indent="-228600" eaLnBrk="0" fontAlgn="base" latinLnBrk="1" hangingPunct="0">
              <a:spcBef>
                <a:spcPct val="0"/>
              </a:spcBef>
              <a:spcAft>
                <a:spcPct val="0"/>
              </a:spcAft>
              <a:defRPr kumimoji="1" sz="2400">
                <a:solidFill>
                  <a:schemeClr val="tx1"/>
                </a:solidFill>
                <a:latin typeface="Gulim" pitchFamily="34" charset="-127"/>
                <a:ea typeface="Gulim" pitchFamily="34" charset="-127"/>
              </a:defRPr>
            </a:lvl8pPr>
            <a:lvl9pPr marL="3886200" indent="-228600" eaLnBrk="0" fontAlgn="base" latinLnBrk="1" hangingPunct="0">
              <a:spcBef>
                <a:spcPct val="0"/>
              </a:spcBef>
              <a:spcAft>
                <a:spcPct val="0"/>
              </a:spcAft>
              <a:defRPr kumimoji="1" sz="2400">
                <a:solidFill>
                  <a:schemeClr val="tx1"/>
                </a:solidFill>
                <a:latin typeface="Gulim" pitchFamily="34" charset="-127"/>
                <a:ea typeface="Gulim" pitchFamily="34" charset="-127"/>
              </a:defRPr>
            </a:lvl9pPr>
          </a:lstStyle>
          <a:p>
            <a:pPr eaLnBrk="1" hangingPunct="1">
              <a:lnSpc>
                <a:spcPct val="140000"/>
              </a:lnSpc>
            </a:pPr>
            <a:r>
              <a:rPr lang="zh-CN" altLang="en-US" b="1" dirty="0" smtClean="0">
                <a:solidFill>
                  <a:srgbClr val="000000"/>
                </a:solidFill>
                <a:latin typeface="+mn-ea"/>
                <a:ea typeface="+mn-ea"/>
              </a:rPr>
              <a:t>    </a:t>
            </a:r>
            <a:r>
              <a:rPr lang="zh-CN" altLang="en-US" dirty="0" smtClean="0">
                <a:solidFill>
                  <a:srgbClr val="000000"/>
                </a:solidFill>
                <a:latin typeface="+mn-ea"/>
                <a:ea typeface="+mn-ea"/>
              </a:rPr>
              <a:t>实际</a:t>
            </a:r>
            <a:r>
              <a:rPr lang="zh-CN" altLang="en-US" dirty="0">
                <a:solidFill>
                  <a:srgbClr val="000000"/>
                </a:solidFill>
                <a:latin typeface="+mn-ea"/>
                <a:ea typeface="+mn-ea"/>
              </a:rPr>
              <a:t>应用受到了极大的</a:t>
            </a:r>
            <a:r>
              <a:rPr lang="zh-CN" altLang="en-US" dirty="0" smtClean="0">
                <a:solidFill>
                  <a:srgbClr val="000000"/>
                </a:solidFill>
                <a:latin typeface="+mn-ea"/>
                <a:ea typeface="+mn-ea"/>
              </a:rPr>
              <a:t>限制，</a:t>
            </a:r>
            <a:r>
              <a:rPr lang="zh-CN" altLang="en-US" dirty="0" smtClean="0">
                <a:latin typeface="+mn-ea"/>
                <a:ea typeface="+mn-ea"/>
              </a:rPr>
              <a:t>因此</a:t>
            </a:r>
            <a:r>
              <a:rPr lang="zh-CN" altLang="en-US" dirty="0">
                <a:latin typeface="+mn-ea"/>
                <a:ea typeface="+mn-ea"/>
              </a:rPr>
              <a:t>，</a:t>
            </a:r>
            <a:r>
              <a:rPr lang="zh-CN" altLang="en-US" dirty="0" smtClean="0">
                <a:latin typeface="+mn-ea"/>
                <a:ea typeface="+mn-ea"/>
              </a:rPr>
              <a:t>制备</a:t>
            </a:r>
            <a:r>
              <a:rPr lang="zh-CN" altLang="en-US" dirty="0" smtClean="0">
                <a:solidFill>
                  <a:srgbClr val="FF0000"/>
                </a:solidFill>
                <a:latin typeface="+mn-ea"/>
                <a:ea typeface="+mn-ea"/>
              </a:rPr>
              <a:t>催化活性</a:t>
            </a:r>
            <a:r>
              <a:rPr lang="zh-CN" altLang="en-US" dirty="0">
                <a:solidFill>
                  <a:srgbClr val="FF0000"/>
                </a:solidFill>
                <a:latin typeface="+mn-ea"/>
                <a:ea typeface="+mn-ea"/>
              </a:rPr>
              <a:t>高，易分离</a:t>
            </a:r>
            <a:r>
              <a:rPr lang="zh-CN" altLang="en-US" dirty="0" smtClean="0">
                <a:solidFill>
                  <a:srgbClr val="FF0000"/>
                </a:solidFill>
                <a:latin typeface="+mn-ea"/>
                <a:ea typeface="+mn-ea"/>
              </a:rPr>
              <a:t>的复合磁性催化剂</a:t>
            </a:r>
            <a:r>
              <a:rPr lang="zh-CN" altLang="en-US" dirty="0">
                <a:latin typeface="+mn-ea"/>
                <a:ea typeface="+mn-ea"/>
              </a:rPr>
              <a:t>显得意义重大。</a:t>
            </a:r>
          </a:p>
        </p:txBody>
      </p:sp>
      <p:sp>
        <p:nvSpPr>
          <p:cNvPr id="2" name="页脚占位符 1"/>
          <p:cNvSpPr>
            <a:spLocks noGrp="1"/>
          </p:cNvSpPr>
          <p:nvPr>
            <p:ph type="ftr" sz="quarter" idx="11"/>
          </p:nvPr>
        </p:nvSpPr>
        <p:spPr/>
        <p:txBody>
          <a:bodyPr/>
          <a:lstStyle/>
          <a:p>
            <a:pPr>
              <a:defRPr/>
            </a:pPr>
            <a:r>
              <a:rPr lang="en-US" altLang="zh-CN" dirty="0" smtClean="0"/>
              <a:t>3</a:t>
            </a:r>
            <a:endParaRPr lang="zh-CN" altLang="en-US" dirty="0"/>
          </a:p>
        </p:txBody>
      </p:sp>
    </p:spTree>
    <p:custDataLst>
      <p:tags r:id="rId1"/>
    </p:custDataLst>
    <p:extLst>
      <p:ext uri="{BB962C8B-B14F-4D97-AF65-F5344CB8AC3E}">
        <p14:creationId xmlns:p14="http://schemas.microsoft.com/office/powerpoint/2010/main" val="1202070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p:cTn id="13" dur="500" fill="hold"/>
                                        <p:tgtEl>
                                          <p:spTgt spid="13"/>
                                        </p:tgtEl>
                                        <p:attrNameLst>
                                          <p:attrName>ppt_w</p:attrName>
                                        </p:attrNameLst>
                                      </p:cBhvr>
                                      <p:tavLst>
                                        <p:tav tm="0">
                                          <p:val>
                                            <p:fltVal val="0"/>
                                          </p:val>
                                        </p:tav>
                                        <p:tav tm="100000">
                                          <p:val>
                                            <p:strVal val="#ppt_w"/>
                                          </p:val>
                                        </p:tav>
                                      </p:tavLst>
                                    </p:anim>
                                    <p:anim calcmode="lin" valueType="num">
                                      <p:cBhvr>
                                        <p:cTn id="14" dur="500" fill="hold"/>
                                        <p:tgtEl>
                                          <p:spTgt spid="13"/>
                                        </p:tgtEl>
                                        <p:attrNameLst>
                                          <p:attrName>ppt_h</p:attrName>
                                        </p:attrNameLst>
                                      </p:cBhvr>
                                      <p:tavLst>
                                        <p:tav tm="0">
                                          <p:val>
                                            <p:fltVal val="0"/>
                                          </p:val>
                                        </p:tav>
                                        <p:tav tm="100000">
                                          <p:val>
                                            <p:strVal val="#ppt_h"/>
                                          </p:val>
                                        </p:tav>
                                      </p:tavLst>
                                    </p:anim>
                                    <p:animEffect transition="in" filter="fade">
                                      <p:cBhvr>
                                        <p:cTn id="15" dur="500"/>
                                        <p:tgtEl>
                                          <p:spTgt spid="13"/>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p:cTn id="19" dur="500" fill="hold"/>
                                        <p:tgtEl>
                                          <p:spTgt spid="14"/>
                                        </p:tgtEl>
                                        <p:attrNameLst>
                                          <p:attrName>ppt_w</p:attrName>
                                        </p:attrNameLst>
                                      </p:cBhvr>
                                      <p:tavLst>
                                        <p:tav tm="0">
                                          <p:val>
                                            <p:fltVal val="0"/>
                                          </p:val>
                                        </p:tav>
                                        <p:tav tm="100000">
                                          <p:val>
                                            <p:strVal val="#ppt_w"/>
                                          </p:val>
                                        </p:tav>
                                      </p:tavLst>
                                    </p:anim>
                                    <p:anim calcmode="lin" valueType="num">
                                      <p:cBhvr>
                                        <p:cTn id="20" dur="500" fill="hold"/>
                                        <p:tgtEl>
                                          <p:spTgt spid="14"/>
                                        </p:tgtEl>
                                        <p:attrNameLst>
                                          <p:attrName>ppt_h</p:attrName>
                                        </p:attrNameLst>
                                      </p:cBhvr>
                                      <p:tavLst>
                                        <p:tav tm="0">
                                          <p:val>
                                            <p:fltVal val="0"/>
                                          </p:val>
                                        </p:tav>
                                        <p:tav tm="100000">
                                          <p:val>
                                            <p:strVal val="#ppt_h"/>
                                          </p:val>
                                        </p:tav>
                                      </p:tavLst>
                                    </p:anim>
                                    <p:animEffect transition="in" filter="fade">
                                      <p:cBhvr>
                                        <p:cTn id="2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3" grpId="0"/>
      <p:bldP spid="1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12" name="TextBox 12"/>
          <p:cNvSpPr>
            <a:spLocks noChangeArrowheads="1"/>
          </p:cNvSpPr>
          <p:nvPr/>
        </p:nvSpPr>
        <p:spPr bwMode="auto">
          <a:xfrm>
            <a:off x="581717" y="218252"/>
            <a:ext cx="1151277"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None/>
            </a:pPr>
            <a:r>
              <a:rPr lang="en-US" altLang="zh-CN" sz="2600" b="1" dirty="0">
                <a:latin typeface="微软雅黑" panose="020B0503020204020204" pitchFamily="34" charset="-122"/>
                <a:ea typeface="微软雅黑" panose="020B0503020204020204" pitchFamily="34" charset="-122"/>
                <a:sym typeface="微软雅黑" panose="020B0503020204020204" pitchFamily="34" charset="-122"/>
              </a:rPr>
              <a:t>1.</a:t>
            </a:r>
            <a:r>
              <a:rPr lang="zh-CN" altLang="en-US" sz="2600" b="1" dirty="0">
                <a:latin typeface="微软雅黑" panose="020B0503020204020204" pitchFamily="34" charset="-122"/>
                <a:ea typeface="微软雅黑" panose="020B0503020204020204" pitchFamily="34" charset="-122"/>
                <a:sym typeface="微软雅黑" panose="020B0503020204020204" pitchFamily="34" charset="-122"/>
              </a:rPr>
              <a:t>绪论</a:t>
            </a:r>
            <a:endParaRPr lang="en-US" altLang="zh-CN" sz="2600" b="1"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5066" name="TextBox 13"/>
          <p:cNvSpPr>
            <a:spLocks noChangeArrowheads="1"/>
          </p:cNvSpPr>
          <p:nvPr/>
        </p:nvSpPr>
        <p:spPr bwMode="auto">
          <a:xfrm>
            <a:off x="8959272" y="295399"/>
            <a:ext cx="270234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r" eaLnBrk="1" hangingPunct="1">
              <a:spcBef>
                <a:spcPct val="0"/>
              </a:spcBef>
              <a:buFontTx/>
              <a:buNone/>
            </a:pPr>
            <a:r>
              <a:rPr lang="en-US" altLang="zh-CN" sz="2000" b="1" dirty="0" smtClean="0">
                <a:latin typeface="微软雅黑" panose="020B0503020204020204" pitchFamily="34" charset="-122"/>
                <a:ea typeface="微软雅黑" panose="020B0503020204020204" pitchFamily="34" charset="-122"/>
                <a:sym typeface="微软雅黑" panose="020B0503020204020204" pitchFamily="34" charset="-122"/>
              </a:rPr>
              <a:t>1.2 </a:t>
            </a:r>
            <a:r>
              <a:rPr lang="zh-CN" altLang="en-US" sz="2000" b="1" dirty="0" smtClean="0">
                <a:latin typeface="微软雅黑" panose="020B0503020204020204" pitchFamily="34" charset="-122"/>
                <a:ea typeface="微软雅黑" panose="020B0503020204020204" pitchFamily="34" charset="-122"/>
                <a:sym typeface="微软雅黑" panose="020B0503020204020204" pitchFamily="34" charset="-122"/>
              </a:rPr>
              <a:t>研究现状</a:t>
            </a:r>
            <a:endParaRPr lang="zh-CN" altLang="en-US" sz="2000" dirty="0">
              <a:latin typeface="微软雅黑" panose="020B0503020204020204" pitchFamily="34" charset="-122"/>
              <a:ea typeface="微软雅黑" panose="020B0503020204020204" pitchFamily="34" charset="-122"/>
            </a:endParaRPr>
          </a:p>
        </p:txBody>
      </p:sp>
      <p:grpSp>
        <p:nvGrpSpPr>
          <p:cNvPr id="18" name="Group 35"/>
          <p:cNvGrpSpPr>
            <a:grpSpLocks/>
          </p:cNvGrpSpPr>
          <p:nvPr/>
        </p:nvGrpSpPr>
        <p:grpSpPr bwMode="auto">
          <a:xfrm flipV="1">
            <a:off x="685801" y="749508"/>
            <a:ext cx="10946498" cy="108000"/>
            <a:chOff x="0" y="720"/>
            <a:chExt cx="4381" cy="11"/>
          </a:xfrm>
        </p:grpSpPr>
        <p:sp>
          <p:nvSpPr>
            <p:cNvPr id="19" name="Line 31"/>
            <p:cNvSpPr>
              <a:spLocks noChangeShapeType="1"/>
            </p:cNvSpPr>
            <p:nvPr userDrawn="1"/>
          </p:nvSpPr>
          <p:spPr bwMode="auto">
            <a:xfrm flipH="1">
              <a:off x="0" y="720"/>
              <a:ext cx="438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 name="Line 34"/>
            <p:cNvSpPr>
              <a:spLocks noChangeShapeType="1"/>
            </p:cNvSpPr>
            <p:nvPr userDrawn="1"/>
          </p:nvSpPr>
          <p:spPr bwMode="auto">
            <a:xfrm>
              <a:off x="3753" y="731"/>
              <a:ext cx="628"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9" name="文本框 2"/>
          <p:cNvSpPr txBox="1">
            <a:spLocks noChangeArrowheads="1"/>
          </p:cNvSpPr>
          <p:nvPr/>
        </p:nvSpPr>
        <p:spPr bwMode="auto">
          <a:xfrm>
            <a:off x="367497" y="1265922"/>
            <a:ext cx="11580606" cy="413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Font typeface="Wingdings" panose="05000000000000000000" pitchFamily="2" charset="2"/>
              <a:buChar char="u"/>
              <a:defRPr sz="2000" b="1">
                <a:solidFill>
                  <a:schemeClr val="folHlink"/>
                </a:solidFill>
                <a:latin typeface="Verdana" panose="020B0604030504040204" pitchFamily="34" charset="0"/>
              </a:defRPr>
            </a:lvl1pPr>
            <a:lvl2pPr marL="742950" indent="-285750">
              <a:spcBef>
                <a:spcPct val="20000"/>
              </a:spcBef>
              <a:buClr>
                <a:schemeClr val="accent1"/>
              </a:buClr>
              <a:buSzPct val="60000"/>
              <a:buFont typeface="Wingdings" panose="05000000000000000000" pitchFamily="2" charset="2"/>
              <a:buChar char="n"/>
              <a:defRPr>
                <a:solidFill>
                  <a:schemeClr val="tx1"/>
                </a:solidFill>
                <a:latin typeface="Verdana" panose="020B0604030504040204" pitchFamily="34" charset="0"/>
              </a:defRPr>
            </a:lvl2pPr>
            <a:lvl3pPr marL="1143000" indent="-228600">
              <a:spcBef>
                <a:spcPct val="20000"/>
              </a:spcBef>
              <a:buClr>
                <a:schemeClr val="folHlink"/>
              </a:buClr>
              <a:buSzPct val="60000"/>
              <a:buFont typeface="Wingdings" panose="05000000000000000000" pitchFamily="2" charset="2"/>
              <a:buChar char="n"/>
              <a:defRPr sz="16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n"/>
              <a:defRPr sz="1600">
                <a:solidFill>
                  <a:schemeClr val="tx1"/>
                </a:solidFill>
                <a:latin typeface="Verdana" panose="020B0604030504040204" pitchFamily="34" charset="0"/>
              </a:defRPr>
            </a:lvl4pPr>
            <a:lvl5pPr marL="2057400" indent="-228600">
              <a:spcBef>
                <a:spcPct val="20000"/>
              </a:spcBef>
              <a:buClr>
                <a:schemeClr val="bg1"/>
              </a:buClr>
              <a:buSzPct val="60000"/>
              <a:buFont typeface="Wingdings" panose="05000000000000000000" pitchFamily="2" charset="2"/>
              <a:buChar char="n"/>
              <a:defRPr sz="14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bg1"/>
              </a:buClr>
              <a:buSzPct val="60000"/>
              <a:buFont typeface="Wingdings" panose="05000000000000000000" pitchFamily="2" charset="2"/>
              <a:buChar char="n"/>
              <a:defRPr sz="14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bg1"/>
              </a:buClr>
              <a:buSzPct val="60000"/>
              <a:buFont typeface="Wingdings" panose="05000000000000000000" pitchFamily="2" charset="2"/>
              <a:buChar char="n"/>
              <a:defRPr sz="14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bg1"/>
              </a:buClr>
              <a:buSzPct val="60000"/>
              <a:buFont typeface="Wingdings" panose="05000000000000000000" pitchFamily="2" charset="2"/>
              <a:buChar char="n"/>
              <a:defRPr sz="14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bg1"/>
              </a:buClr>
              <a:buSzPct val="60000"/>
              <a:buFont typeface="Wingdings" panose="05000000000000000000" pitchFamily="2" charset="2"/>
              <a:buChar char="n"/>
              <a:defRPr sz="1400">
                <a:solidFill>
                  <a:schemeClr val="tx1"/>
                </a:solidFill>
                <a:latin typeface="Verdana" panose="020B0604030504040204" pitchFamily="34" charset="0"/>
              </a:defRPr>
            </a:lvl9pPr>
          </a:lstStyle>
          <a:p>
            <a:pPr indent="-457200" algn="just">
              <a:lnSpc>
                <a:spcPts val="4500"/>
              </a:lnSpc>
              <a:spcBef>
                <a:spcPts val="0"/>
              </a:spcBef>
              <a:buClrTx/>
              <a:buNone/>
            </a:pPr>
            <a:r>
              <a:rPr lang="zh-CN" altLang="en-US" sz="2400" b="0" dirty="0" smtClean="0">
                <a:solidFill>
                  <a:schemeClr val="tx1"/>
                </a:solidFill>
                <a:latin typeface="Times New Roman" panose="02020603050405020304" pitchFamily="18" charset="0"/>
                <a:cs typeface="Times New Roman" panose="02020603050405020304" pitchFamily="18" charset="0"/>
              </a:rPr>
              <a:t>（</a:t>
            </a:r>
            <a:r>
              <a:rPr lang="en-US" altLang="zh-CN" sz="2400" b="0" dirty="0" smtClean="0">
                <a:solidFill>
                  <a:schemeClr val="tx1"/>
                </a:solidFill>
                <a:latin typeface="Times New Roman" panose="02020603050405020304" pitchFamily="18" charset="0"/>
                <a:cs typeface="Times New Roman" panose="02020603050405020304" pitchFamily="18" charset="0"/>
              </a:rPr>
              <a:t>1</a:t>
            </a:r>
            <a:r>
              <a:rPr lang="zh-CN" altLang="en-US" sz="2400" b="0" dirty="0" smtClean="0">
                <a:solidFill>
                  <a:schemeClr val="tx1"/>
                </a:solidFill>
                <a:latin typeface="Times New Roman" panose="02020603050405020304" pitchFamily="18" charset="0"/>
                <a:cs typeface="Times New Roman" panose="02020603050405020304" pitchFamily="18" charset="0"/>
              </a:rPr>
              <a:t>）</a:t>
            </a:r>
            <a:r>
              <a:rPr lang="en-US" altLang="zh-CN" sz="2400" b="0" dirty="0" smtClean="0">
                <a:solidFill>
                  <a:schemeClr val="tx1"/>
                </a:solidFill>
                <a:latin typeface="Times New Roman" panose="02020603050405020304" pitchFamily="18" charset="0"/>
                <a:cs typeface="Times New Roman" panose="02020603050405020304" pitchFamily="18" charset="0"/>
              </a:rPr>
              <a:t>M</a:t>
            </a:r>
            <a:r>
              <a:rPr lang="zh-CN" altLang="zh-CN" sz="2400" b="0" dirty="0" smtClean="0">
                <a:solidFill>
                  <a:schemeClr val="tx1"/>
                </a:solidFill>
                <a:latin typeface="+mn-ea"/>
              </a:rPr>
              <a:t>改性</a:t>
            </a:r>
            <a:endParaRPr lang="en-US" altLang="zh-CN" sz="2400" b="0" dirty="0" smtClean="0">
              <a:solidFill>
                <a:schemeClr val="tx1"/>
              </a:solidFill>
              <a:latin typeface="+mn-ea"/>
            </a:endParaRPr>
          </a:p>
          <a:p>
            <a:pPr indent="-457200" algn="just">
              <a:lnSpc>
                <a:spcPts val="4500"/>
              </a:lnSpc>
              <a:spcBef>
                <a:spcPts val="0"/>
              </a:spcBef>
              <a:buClrTx/>
              <a:buNone/>
            </a:pPr>
            <a:r>
              <a:rPr lang="en-US" altLang="zh-CN" sz="2400" b="0" dirty="0" smtClean="0">
                <a:solidFill>
                  <a:schemeClr val="tx1"/>
                </a:solidFill>
                <a:latin typeface="+mn-ea"/>
              </a:rPr>
              <a:t>    </a:t>
            </a:r>
            <a:r>
              <a:rPr lang="zh-CN" altLang="zh-CN" sz="2400" b="0" dirty="0" smtClean="0">
                <a:solidFill>
                  <a:schemeClr val="tx1"/>
                </a:solidFill>
                <a:latin typeface="+mn-ea"/>
              </a:rPr>
              <a:t>掺杂贵金属、</a:t>
            </a:r>
            <a:r>
              <a:rPr lang="zh-CN" altLang="zh-CN" sz="2400" b="0" dirty="0">
                <a:solidFill>
                  <a:schemeClr val="tx1"/>
                </a:solidFill>
                <a:latin typeface="+mn-ea"/>
              </a:rPr>
              <a:t>负载碳</a:t>
            </a:r>
            <a:r>
              <a:rPr lang="zh-CN" altLang="zh-CN" sz="2400" b="0" dirty="0" smtClean="0">
                <a:solidFill>
                  <a:schemeClr val="tx1"/>
                </a:solidFill>
                <a:latin typeface="+mn-ea"/>
              </a:rPr>
              <a:t>材料、</a:t>
            </a:r>
            <a:r>
              <a:rPr lang="zh-CN" altLang="zh-CN" sz="2400" b="0" dirty="0">
                <a:solidFill>
                  <a:schemeClr val="tx1"/>
                </a:solidFill>
                <a:latin typeface="+mn-ea"/>
              </a:rPr>
              <a:t>复合金属</a:t>
            </a:r>
            <a:r>
              <a:rPr lang="zh-CN" altLang="zh-CN" sz="2400" b="0" dirty="0" smtClean="0">
                <a:solidFill>
                  <a:schemeClr val="tx1"/>
                </a:solidFill>
                <a:latin typeface="+mn-ea"/>
              </a:rPr>
              <a:t>氧化物和</a:t>
            </a:r>
            <a:r>
              <a:rPr lang="zh-CN" altLang="zh-CN" sz="2400" b="0" dirty="0">
                <a:solidFill>
                  <a:schemeClr val="tx1"/>
                </a:solidFill>
                <a:latin typeface="+mn-ea"/>
              </a:rPr>
              <a:t>使用</a:t>
            </a:r>
            <a:r>
              <a:rPr lang="zh-CN" altLang="zh-CN" sz="2400" b="0" dirty="0" smtClean="0">
                <a:solidFill>
                  <a:schemeClr val="tx1"/>
                </a:solidFill>
                <a:latin typeface="+mn-ea"/>
              </a:rPr>
              <a:t>模板。</a:t>
            </a:r>
            <a:endParaRPr lang="zh-CN" altLang="zh-CN" sz="2400" b="0" dirty="0">
              <a:solidFill>
                <a:schemeClr val="tx1"/>
              </a:solidFill>
              <a:latin typeface="+mn-ea"/>
            </a:endParaRPr>
          </a:p>
          <a:p>
            <a:pPr indent="-457200" algn="just">
              <a:lnSpc>
                <a:spcPts val="4500"/>
              </a:lnSpc>
              <a:spcBef>
                <a:spcPts val="0"/>
              </a:spcBef>
              <a:buClrTx/>
              <a:buNone/>
            </a:pPr>
            <a:r>
              <a:rPr lang="zh-CN" altLang="en-US" sz="2400" b="0" dirty="0" smtClean="0">
                <a:solidFill>
                  <a:schemeClr val="tx1"/>
                </a:solidFill>
                <a:latin typeface="Times New Roman" panose="02020603050405020304" pitchFamily="18" charset="0"/>
                <a:cs typeface="Times New Roman" panose="02020603050405020304" pitchFamily="18" charset="0"/>
              </a:rPr>
              <a:t>（</a:t>
            </a:r>
            <a:r>
              <a:rPr lang="en-US" altLang="zh-CN" sz="2400" b="0" dirty="0" smtClean="0">
                <a:solidFill>
                  <a:schemeClr val="tx1"/>
                </a:solidFill>
                <a:latin typeface="Times New Roman" panose="02020603050405020304" pitchFamily="18" charset="0"/>
                <a:cs typeface="Times New Roman" panose="02020603050405020304" pitchFamily="18" charset="0"/>
              </a:rPr>
              <a:t>2</a:t>
            </a:r>
            <a:r>
              <a:rPr lang="zh-CN" altLang="en-US" sz="2400" b="0" dirty="0" smtClean="0">
                <a:solidFill>
                  <a:schemeClr val="tx1"/>
                </a:solidFill>
                <a:latin typeface="Times New Roman" panose="02020603050405020304" pitchFamily="18" charset="0"/>
                <a:cs typeface="Times New Roman" panose="02020603050405020304" pitchFamily="18" charset="0"/>
              </a:rPr>
              <a:t>）</a:t>
            </a:r>
            <a:r>
              <a:rPr lang="en-US" altLang="zh-CN" sz="2400" b="0" dirty="0" smtClean="0">
                <a:solidFill>
                  <a:schemeClr val="tx1"/>
                </a:solidFill>
                <a:latin typeface="Times New Roman" panose="02020603050405020304" pitchFamily="18" charset="0"/>
                <a:cs typeface="Times New Roman" panose="02020603050405020304" pitchFamily="18" charset="0"/>
              </a:rPr>
              <a:t>B</a:t>
            </a:r>
            <a:r>
              <a:rPr lang="zh-CN" altLang="zh-CN" sz="2400" b="0" dirty="0" smtClean="0">
                <a:solidFill>
                  <a:schemeClr val="tx1"/>
                </a:solidFill>
                <a:latin typeface="+mn-ea"/>
              </a:rPr>
              <a:t>改</a:t>
            </a:r>
            <a:r>
              <a:rPr lang="zh-CN" altLang="zh-CN" sz="2400" b="0" dirty="0">
                <a:solidFill>
                  <a:schemeClr val="tx1"/>
                </a:solidFill>
                <a:latin typeface="+mn-ea"/>
              </a:rPr>
              <a:t>性</a:t>
            </a:r>
            <a:endParaRPr lang="en-US" altLang="zh-CN" sz="2400" b="0" dirty="0">
              <a:solidFill>
                <a:schemeClr val="tx1"/>
              </a:solidFill>
              <a:latin typeface="+mn-ea"/>
            </a:endParaRPr>
          </a:p>
          <a:p>
            <a:pPr indent="-457200" algn="just">
              <a:lnSpc>
                <a:spcPts val="4500"/>
              </a:lnSpc>
              <a:spcBef>
                <a:spcPts val="0"/>
              </a:spcBef>
              <a:buClrTx/>
              <a:buNone/>
            </a:pPr>
            <a:r>
              <a:rPr lang="en-US" altLang="zh-CN" sz="2400" b="0" dirty="0" smtClean="0">
                <a:solidFill>
                  <a:schemeClr val="tx1"/>
                </a:solidFill>
              </a:rPr>
              <a:t>      </a:t>
            </a:r>
            <a:r>
              <a:rPr lang="zh-CN" altLang="zh-CN" sz="2400" b="0" dirty="0" smtClean="0">
                <a:solidFill>
                  <a:schemeClr val="tx1"/>
                </a:solidFill>
              </a:rPr>
              <a:t>金属掺杂、</a:t>
            </a:r>
            <a:r>
              <a:rPr lang="zh-CN" altLang="zh-CN" sz="2400" b="0" dirty="0">
                <a:solidFill>
                  <a:schemeClr val="tx1"/>
                </a:solidFill>
              </a:rPr>
              <a:t>金属离子</a:t>
            </a:r>
            <a:r>
              <a:rPr lang="zh-CN" altLang="zh-CN" sz="2400" b="0" dirty="0" smtClean="0">
                <a:solidFill>
                  <a:schemeClr val="tx1"/>
                </a:solidFill>
              </a:rPr>
              <a:t>掺杂、</a:t>
            </a:r>
            <a:r>
              <a:rPr lang="zh-CN" altLang="zh-CN" sz="2400" b="0" dirty="0">
                <a:solidFill>
                  <a:schemeClr val="tx1"/>
                </a:solidFill>
              </a:rPr>
              <a:t>非金属</a:t>
            </a:r>
            <a:r>
              <a:rPr lang="zh-CN" altLang="zh-CN" sz="2400" b="0" dirty="0" smtClean="0">
                <a:solidFill>
                  <a:schemeClr val="tx1"/>
                </a:solidFill>
              </a:rPr>
              <a:t>掺杂、</a:t>
            </a:r>
            <a:r>
              <a:rPr lang="zh-CN" altLang="zh-CN" sz="2400" b="0" dirty="0">
                <a:solidFill>
                  <a:schemeClr val="tx1"/>
                </a:solidFill>
              </a:rPr>
              <a:t>半导体</a:t>
            </a:r>
            <a:r>
              <a:rPr lang="zh-CN" altLang="zh-CN" sz="2400" b="0" dirty="0" smtClean="0">
                <a:solidFill>
                  <a:schemeClr val="tx1"/>
                </a:solidFill>
              </a:rPr>
              <a:t>复合和</a:t>
            </a:r>
            <a:r>
              <a:rPr lang="zh-CN" altLang="zh-CN" sz="2400" b="0" dirty="0">
                <a:solidFill>
                  <a:schemeClr val="tx1"/>
                </a:solidFill>
              </a:rPr>
              <a:t>共轭化合物</a:t>
            </a:r>
            <a:r>
              <a:rPr lang="zh-CN" altLang="zh-CN" sz="2400" b="0" dirty="0" smtClean="0">
                <a:solidFill>
                  <a:schemeClr val="tx1"/>
                </a:solidFill>
              </a:rPr>
              <a:t>复合</a:t>
            </a:r>
            <a:r>
              <a:rPr lang="zh-CN" altLang="en-US" sz="2400" b="0" dirty="0" smtClean="0">
                <a:solidFill>
                  <a:schemeClr val="tx1"/>
                </a:solidFill>
              </a:rPr>
              <a:t>。</a:t>
            </a:r>
            <a:endParaRPr lang="en-US" altLang="zh-CN" sz="2400" b="0" dirty="0" smtClean="0">
              <a:solidFill>
                <a:schemeClr val="tx1"/>
              </a:solidFill>
            </a:endParaRPr>
          </a:p>
          <a:p>
            <a:pPr indent="-457200" algn="just">
              <a:lnSpc>
                <a:spcPts val="4500"/>
              </a:lnSpc>
              <a:spcBef>
                <a:spcPts val="0"/>
              </a:spcBef>
              <a:buClrTx/>
              <a:buNone/>
            </a:pPr>
            <a:r>
              <a:rPr lang="zh-CN" altLang="en-US" sz="2400" b="0" dirty="0" smtClean="0">
                <a:solidFill>
                  <a:schemeClr val="tx1"/>
                </a:solidFill>
                <a:latin typeface="Times New Roman" panose="02020603050405020304" pitchFamily="18" charset="0"/>
                <a:cs typeface="Times New Roman" panose="02020603050405020304" pitchFamily="18" charset="0"/>
              </a:rPr>
              <a:t>（</a:t>
            </a:r>
            <a:r>
              <a:rPr lang="en-US" altLang="zh-CN" sz="2400" b="0" dirty="0" smtClean="0">
                <a:solidFill>
                  <a:schemeClr val="tx1"/>
                </a:solidFill>
                <a:latin typeface="Times New Roman" panose="02020603050405020304" pitchFamily="18" charset="0"/>
                <a:cs typeface="Times New Roman" panose="02020603050405020304" pitchFamily="18" charset="0"/>
              </a:rPr>
              <a:t>3</a:t>
            </a:r>
            <a:r>
              <a:rPr lang="zh-CN" altLang="en-US" sz="2400" b="0" dirty="0" smtClean="0">
                <a:solidFill>
                  <a:schemeClr val="tx1"/>
                </a:solidFill>
                <a:latin typeface="Times New Roman" panose="02020603050405020304" pitchFamily="18" charset="0"/>
                <a:cs typeface="Times New Roman" panose="02020603050405020304" pitchFamily="18" charset="0"/>
              </a:rPr>
              <a:t>）</a:t>
            </a:r>
            <a:r>
              <a:rPr lang="zh-CN" altLang="zh-CN" sz="2400" b="0" dirty="0" smtClean="0">
                <a:solidFill>
                  <a:schemeClr val="tx1"/>
                </a:solidFill>
              </a:rPr>
              <a:t>磁性基体</a:t>
            </a:r>
            <a:r>
              <a:rPr lang="zh-CN" altLang="zh-CN" sz="2400" b="0" dirty="0">
                <a:solidFill>
                  <a:schemeClr val="tx1"/>
                </a:solidFill>
                <a:latin typeface="+mn-ea"/>
              </a:rPr>
              <a:t>研究</a:t>
            </a:r>
            <a:r>
              <a:rPr lang="zh-CN" altLang="zh-CN" sz="2400" b="0" dirty="0" smtClean="0">
                <a:solidFill>
                  <a:schemeClr val="tx1"/>
                </a:solidFill>
                <a:latin typeface="+mn-ea"/>
              </a:rPr>
              <a:t>进展</a:t>
            </a:r>
            <a:endParaRPr lang="en-US" altLang="zh-CN" sz="2400" b="0" dirty="0" smtClean="0">
              <a:solidFill>
                <a:schemeClr val="tx1"/>
              </a:solidFill>
              <a:latin typeface="+mn-ea"/>
            </a:endParaRPr>
          </a:p>
          <a:p>
            <a:pPr indent="-457200" algn="just">
              <a:lnSpc>
                <a:spcPts val="4500"/>
              </a:lnSpc>
              <a:spcBef>
                <a:spcPts val="0"/>
              </a:spcBef>
              <a:buClrTx/>
              <a:buNone/>
            </a:pPr>
            <a:r>
              <a:rPr lang="en-US" altLang="zh-CN" sz="2400" b="0" dirty="0" smtClean="0">
                <a:solidFill>
                  <a:schemeClr val="tx1"/>
                </a:solidFill>
                <a:latin typeface="Times New Roman" panose="02020603050405020304" pitchFamily="18" charset="0"/>
                <a:cs typeface="Times New Roman" panose="02020603050405020304" pitchFamily="18" charset="0"/>
              </a:rPr>
              <a:t>        </a:t>
            </a:r>
            <a:r>
              <a:rPr lang="zh-CN" altLang="zh-CN" sz="2400" b="0" dirty="0" smtClean="0">
                <a:solidFill>
                  <a:schemeClr val="tx1"/>
                </a:solidFill>
                <a:latin typeface="Times New Roman" panose="02020603050405020304" pitchFamily="18" charset="0"/>
                <a:cs typeface="Times New Roman" panose="02020603050405020304" pitchFamily="18" charset="0"/>
              </a:rPr>
              <a:t>磁性基体：</a:t>
            </a:r>
            <a:r>
              <a:rPr lang="en-US" altLang="zh-CN" sz="2400" b="0" dirty="0">
                <a:solidFill>
                  <a:schemeClr val="tx1"/>
                </a:solidFill>
                <a:latin typeface="Times New Roman" panose="02020603050405020304" pitchFamily="18" charset="0"/>
                <a:cs typeface="Times New Roman" panose="02020603050405020304" pitchFamily="18" charset="0"/>
              </a:rPr>
              <a:t>Fe</a:t>
            </a:r>
            <a:r>
              <a:rPr lang="en-US" altLang="zh-CN" sz="2400" b="0" baseline="-25000" dirty="0">
                <a:solidFill>
                  <a:schemeClr val="tx1"/>
                </a:solidFill>
                <a:latin typeface="Times New Roman" panose="02020603050405020304" pitchFamily="18" charset="0"/>
                <a:cs typeface="Times New Roman" panose="02020603050405020304" pitchFamily="18" charset="0"/>
              </a:rPr>
              <a:t>2</a:t>
            </a:r>
            <a:r>
              <a:rPr lang="en-US" altLang="zh-CN" sz="2400" b="0" dirty="0">
                <a:solidFill>
                  <a:schemeClr val="tx1"/>
                </a:solidFill>
                <a:latin typeface="Times New Roman" panose="02020603050405020304" pitchFamily="18" charset="0"/>
                <a:cs typeface="Times New Roman" panose="02020603050405020304" pitchFamily="18" charset="0"/>
              </a:rPr>
              <a:t>O</a:t>
            </a:r>
            <a:r>
              <a:rPr lang="en-US" altLang="zh-CN" sz="2400" b="0" baseline="-25000" dirty="0">
                <a:solidFill>
                  <a:schemeClr val="tx1"/>
                </a:solidFill>
                <a:latin typeface="Times New Roman" panose="02020603050405020304" pitchFamily="18" charset="0"/>
                <a:cs typeface="Times New Roman" panose="02020603050405020304" pitchFamily="18" charset="0"/>
              </a:rPr>
              <a:t>3</a:t>
            </a:r>
            <a:r>
              <a:rPr lang="zh-CN" altLang="zh-CN" sz="2400" b="0" dirty="0">
                <a:solidFill>
                  <a:schemeClr val="tx1"/>
                </a:solidFill>
                <a:latin typeface="Times New Roman" panose="02020603050405020304" pitchFamily="18" charset="0"/>
                <a:cs typeface="Times New Roman" panose="02020603050405020304" pitchFamily="18" charset="0"/>
              </a:rPr>
              <a:t>、</a:t>
            </a:r>
            <a:r>
              <a:rPr lang="en-US" altLang="zh-CN" sz="2400" b="0" dirty="0">
                <a:solidFill>
                  <a:schemeClr val="tx1"/>
                </a:solidFill>
                <a:latin typeface="Times New Roman" panose="02020603050405020304" pitchFamily="18" charset="0"/>
                <a:cs typeface="Times New Roman" panose="02020603050405020304" pitchFamily="18" charset="0"/>
              </a:rPr>
              <a:t>Fe</a:t>
            </a:r>
            <a:r>
              <a:rPr lang="en-US" altLang="zh-CN" sz="2400" b="0" baseline="-25000" dirty="0">
                <a:solidFill>
                  <a:schemeClr val="tx1"/>
                </a:solidFill>
                <a:latin typeface="Times New Roman" panose="02020603050405020304" pitchFamily="18" charset="0"/>
                <a:cs typeface="Times New Roman" panose="02020603050405020304" pitchFamily="18" charset="0"/>
              </a:rPr>
              <a:t>3</a:t>
            </a:r>
            <a:r>
              <a:rPr lang="en-US" altLang="zh-CN" sz="2400" b="0" dirty="0">
                <a:solidFill>
                  <a:schemeClr val="tx1"/>
                </a:solidFill>
                <a:latin typeface="Times New Roman" panose="02020603050405020304" pitchFamily="18" charset="0"/>
                <a:cs typeface="Times New Roman" panose="02020603050405020304" pitchFamily="18" charset="0"/>
              </a:rPr>
              <a:t>O</a:t>
            </a:r>
            <a:r>
              <a:rPr lang="en-US" altLang="zh-CN" sz="2400" b="0" baseline="-25000" dirty="0">
                <a:solidFill>
                  <a:schemeClr val="tx1"/>
                </a:solidFill>
                <a:latin typeface="Times New Roman" panose="02020603050405020304" pitchFamily="18" charset="0"/>
                <a:cs typeface="Times New Roman" panose="02020603050405020304" pitchFamily="18" charset="0"/>
              </a:rPr>
              <a:t>4</a:t>
            </a:r>
            <a:r>
              <a:rPr lang="zh-CN" altLang="zh-CN" sz="2400" b="0" dirty="0">
                <a:solidFill>
                  <a:schemeClr val="tx1"/>
                </a:solidFill>
                <a:latin typeface="Times New Roman" panose="02020603050405020304" pitchFamily="18" charset="0"/>
                <a:cs typeface="Times New Roman" panose="02020603050405020304" pitchFamily="18" charset="0"/>
              </a:rPr>
              <a:t>、</a:t>
            </a:r>
            <a:r>
              <a:rPr lang="en-US" altLang="zh-CN" sz="2400" b="0" dirty="0">
                <a:solidFill>
                  <a:schemeClr val="tx1"/>
                </a:solidFill>
                <a:latin typeface="Times New Roman" panose="02020603050405020304" pitchFamily="18" charset="0"/>
                <a:cs typeface="Times New Roman" panose="02020603050405020304" pitchFamily="18" charset="0"/>
              </a:rPr>
              <a:t>SrFe</a:t>
            </a:r>
            <a:r>
              <a:rPr lang="en-US" altLang="zh-CN" sz="2400" b="0" baseline="-25000" dirty="0">
                <a:solidFill>
                  <a:schemeClr val="tx1"/>
                </a:solidFill>
                <a:latin typeface="Times New Roman" panose="02020603050405020304" pitchFamily="18" charset="0"/>
                <a:cs typeface="Times New Roman" panose="02020603050405020304" pitchFamily="18" charset="0"/>
              </a:rPr>
              <a:t>12</a:t>
            </a:r>
            <a:r>
              <a:rPr lang="en-US" altLang="zh-CN" sz="2400" b="0" dirty="0">
                <a:solidFill>
                  <a:schemeClr val="tx1"/>
                </a:solidFill>
                <a:latin typeface="Times New Roman" panose="02020603050405020304" pitchFamily="18" charset="0"/>
                <a:cs typeface="Times New Roman" panose="02020603050405020304" pitchFamily="18" charset="0"/>
              </a:rPr>
              <a:t>O</a:t>
            </a:r>
            <a:r>
              <a:rPr lang="en-US" altLang="zh-CN" sz="2400" b="0" baseline="-25000" dirty="0">
                <a:solidFill>
                  <a:schemeClr val="tx1"/>
                </a:solidFill>
                <a:latin typeface="Times New Roman" panose="02020603050405020304" pitchFamily="18" charset="0"/>
                <a:cs typeface="Times New Roman" panose="02020603050405020304" pitchFamily="18" charset="0"/>
              </a:rPr>
              <a:t>19</a:t>
            </a:r>
            <a:r>
              <a:rPr lang="zh-CN" altLang="zh-CN" sz="2400" b="0" dirty="0">
                <a:solidFill>
                  <a:schemeClr val="tx1"/>
                </a:solidFill>
                <a:latin typeface="Times New Roman" panose="02020603050405020304" pitchFamily="18" charset="0"/>
                <a:cs typeface="Times New Roman" panose="02020603050405020304" pitchFamily="18" charset="0"/>
              </a:rPr>
              <a:t>和</a:t>
            </a:r>
            <a:r>
              <a:rPr lang="en-US" altLang="zh-CN" sz="2400" b="0" dirty="0" smtClean="0">
                <a:solidFill>
                  <a:schemeClr val="tx1"/>
                </a:solidFill>
                <a:latin typeface="Times New Roman" panose="02020603050405020304" pitchFamily="18" charset="0"/>
                <a:cs typeface="Times New Roman" panose="02020603050405020304" pitchFamily="18" charset="0"/>
              </a:rPr>
              <a:t>Mn</a:t>
            </a:r>
            <a:r>
              <a:rPr lang="en-US" altLang="zh-CN" sz="2400" b="0" baseline="-25000" dirty="0" smtClean="0">
                <a:solidFill>
                  <a:schemeClr val="tx1"/>
                </a:solidFill>
                <a:latin typeface="Times New Roman" panose="02020603050405020304" pitchFamily="18" charset="0"/>
                <a:cs typeface="Times New Roman" panose="02020603050405020304" pitchFamily="18" charset="0"/>
              </a:rPr>
              <a:t>x</a:t>
            </a:r>
            <a:r>
              <a:rPr lang="en-US" altLang="zh-CN" sz="2400" b="0" dirty="0" smtClean="0">
                <a:solidFill>
                  <a:schemeClr val="tx1"/>
                </a:solidFill>
                <a:latin typeface="Times New Roman" panose="02020603050405020304" pitchFamily="18" charset="0"/>
                <a:cs typeface="Times New Roman" panose="02020603050405020304" pitchFamily="18" charset="0"/>
              </a:rPr>
              <a:t>Zn</a:t>
            </a:r>
            <a:r>
              <a:rPr lang="en-US" altLang="zh-CN" sz="2400" b="0" baseline="-25000" dirty="0" smtClean="0">
                <a:solidFill>
                  <a:schemeClr val="tx1"/>
                </a:solidFill>
                <a:latin typeface="Times New Roman" panose="02020603050405020304" pitchFamily="18" charset="0"/>
                <a:cs typeface="Times New Roman" panose="02020603050405020304" pitchFamily="18" charset="0"/>
              </a:rPr>
              <a:t>1-x</a:t>
            </a:r>
            <a:r>
              <a:rPr lang="en-US" altLang="zh-CN" sz="2400" b="0" dirty="0" smtClean="0">
                <a:solidFill>
                  <a:schemeClr val="tx1"/>
                </a:solidFill>
                <a:latin typeface="Times New Roman" panose="02020603050405020304" pitchFamily="18" charset="0"/>
                <a:cs typeface="Times New Roman" panose="02020603050405020304" pitchFamily="18" charset="0"/>
              </a:rPr>
              <a:t>Fe</a:t>
            </a:r>
            <a:r>
              <a:rPr lang="en-US" altLang="zh-CN" sz="2400" b="0" baseline="-25000" dirty="0" smtClean="0">
                <a:solidFill>
                  <a:schemeClr val="tx1"/>
                </a:solidFill>
                <a:latin typeface="Times New Roman" panose="02020603050405020304" pitchFamily="18" charset="0"/>
                <a:cs typeface="Times New Roman" panose="02020603050405020304" pitchFamily="18" charset="0"/>
              </a:rPr>
              <a:t>2</a:t>
            </a:r>
            <a:r>
              <a:rPr lang="en-US" altLang="zh-CN" sz="2400" b="0" dirty="0" smtClean="0">
                <a:solidFill>
                  <a:schemeClr val="tx1"/>
                </a:solidFill>
                <a:latin typeface="Times New Roman" panose="02020603050405020304" pitchFamily="18" charset="0"/>
                <a:cs typeface="Times New Roman" panose="02020603050405020304" pitchFamily="18" charset="0"/>
              </a:rPr>
              <a:t>O</a:t>
            </a:r>
            <a:r>
              <a:rPr lang="en-US" altLang="zh-CN" sz="2400" b="0" baseline="-25000" dirty="0" smtClean="0">
                <a:solidFill>
                  <a:schemeClr val="tx1"/>
                </a:solidFill>
                <a:latin typeface="Times New Roman" panose="02020603050405020304" pitchFamily="18" charset="0"/>
                <a:cs typeface="Times New Roman" panose="02020603050405020304" pitchFamily="18" charset="0"/>
              </a:rPr>
              <a:t>4</a:t>
            </a:r>
            <a:r>
              <a:rPr lang="zh-CN" altLang="en-US" sz="2400" b="0" dirty="0">
                <a:solidFill>
                  <a:schemeClr val="tx1"/>
                </a:solidFill>
                <a:latin typeface="Times New Roman" panose="02020603050405020304" pitchFamily="18" charset="0"/>
                <a:cs typeface="Times New Roman" panose="02020603050405020304" pitchFamily="18" charset="0"/>
              </a:rPr>
              <a:t>（</a:t>
            </a:r>
            <a:r>
              <a:rPr lang="en-US" altLang="zh-CN" sz="2400" b="0" dirty="0">
                <a:solidFill>
                  <a:schemeClr val="tx1"/>
                </a:solidFill>
                <a:latin typeface="Times New Roman" panose="02020603050405020304" pitchFamily="18" charset="0"/>
                <a:cs typeface="Times New Roman" panose="02020603050405020304" pitchFamily="18" charset="0"/>
              </a:rPr>
              <a:t>M-Z</a:t>
            </a:r>
            <a:r>
              <a:rPr lang="zh-CN" altLang="en-US" sz="2400" b="0" dirty="0">
                <a:solidFill>
                  <a:schemeClr val="tx1"/>
                </a:solidFill>
                <a:latin typeface="Times New Roman" panose="02020603050405020304" pitchFamily="18" charset="0"/>
                <a:cs typeface="Times New Roman" panose="02020603050405020304" pitchFamily="18" charset="0"/>
              </a:rPr>
              <a:t>）</a:t>
            </a:r>
            <a:r>
              <a:rPr lang="zh-CN" altLang="zh-CN" sz="2400" b="0" dirty="0" smtClean="0">
                <a:solidFill>
                  <a:schemeClr val="tx1"/>
                </a:solidFill>
                <a:latin typeface="Times New Roman" panose="02020603050405020304" pitchFamily="18" charset="0"/>
                <a:cs typeface="Times New Roman" panose="02020603050405020304" pitchFamily="18" charset="0"/>
              </a:rPr>
              <a:t>。</a:t>
            </a:r>
            <a:r>
              <a:rPr lang="en-US" altLang="zh-CN" sz="2400" b="0" dirty="0" smtClean="0">
                <a:solidFill>
                  <a:schemeClr val="tx1"/>
                </a:solidFill>
                <a:latin typeface="Times New Roman" panose="02020603050405020304" pitchFamily="18" charset="0"/>
                <a:cs typeface="Times New Roman" panose="02020603050405020304" pitchFamily="18" charset="0"/>
              </a:rPr>
              <a:t> </a:t>
            </a:r>
          </a:p>
          <a:p>
            <a:pPr indent="-457200" algn="just">
              <a:lnSpc>
                <a:spcPts val="4500"/>
              </a:lnSpc>
              <a:spcBef>
                <a:spcPts val="0"/>
              </a:spcBef>
              <a:buClrTx/>
              <a:buNone/>
            </a:pPr>
            <a:r>
              <a:rPr lang="en-US" altLang="zh-CN" sz="2400" b="0" dirty="0">
                <a:solidFill>
                  <a:schemeClr val="tx1"/>
                </a:solidFill>
                <a:latin typeface="Times New Roman" panose="02020603050405020304" pitchFamily="18" charset="0"/>
                <a:cs typeface="Times New Roman" panose="02020603050405020304" pitchFamily="18" charset="0"/>
              </a:rPr>
              <a:t> </a:t>
            </a:r>
            <a:r>
              <a:rPr lang="en-US" altLang="zh-CN" sz="2400" b="0" dirty="0" smtClean="0">
                <a:solidFill>
                  <a:schemeClr val="tx1"/>
                </a:solidFill>
                <a:latin typeface="Times New Roman" panose="02020603050405020304" pitchFamily="18" charset="0"/>
                <a:cs typeface="Times New Roman" panose="02020603050405020304" pitchFamily="18" charset="0"/>
              </a:rPr>
              <a:t>       M-Z</a:t>
            </a:r>
            <a:r>
              <a:rPr lang="zh-CN" altLang="en-US" sz="2400" b="0" dirty="0" smtClean="0">
                <a:solidFill>
                  <a:schemeClr val="tx1"/>
                </a:solidFill>
                <a:latin typeface="Times New Roman" panose="02020603050405020304" pitchFamily="18" charset="0"/>
                <a:cs typeface="Times New Roman" panose="02020603050405020304" pitchFamily="18" charset="0"/>
              </a:rPr>
              <a:t>优点</a:t>
            </a:r>
            <a:r>
              <a:rPr lang="zh-CN" altLang="zh-CN" sz="2400" b="0" dirty="0" smtClean="0">
                <a:solidFill>
                  <a:schemeClr val="tx1"/>
                </a:solidFill>
                <a:latin typeface="Times New Roman" panose="02020603050405020304" pitchFamily="18" charset="0"/>
                <a:cs typeface="Times New Roman" panose="02020603050405020304" pitchFamily="18" charset="0"/>
              </a:rPr>
              <a:t>：高饱和磁化强度、</a:t>
            </a:r>
            <a:r>
              <a:rPr lang="zh-CN" altLang="zh-CN" sz="2400" b="0" dirty="0">
                <a:solidFill>
                  <a:schemeClr val="tx1"/>
                </a:solidFill>
                <a:latin typeface="Times New Roman" panose="02020603050405020304" pitchFamily="18" charset="0"/>
                <a:cs typeface="Times New Roman" panose="02020603050405020304" pitchFamily="18" charset="0"/>
              </a:rPr>
              <a:t>高</a:t>
            </a:r>
            <a:r>
              <a:rPr lang="zh-CN" altLang="zh-CN" sz="2400" b="0" dirty="0" smtClean="0">
                <a:solidFill>
                  <a:schemeClr val="tx1"/>
                </a:solidFill>
                <a:latin typeface="Times New Roman" panose="02020603050405020304" pitchFamily="18" charset="0"/>
                <a:cs typeface="Times New Roman" panose="02020603050405020304" pitchFamily="18" charset="0"/>
              </a:rPr>
              <a:t>磁导率、</a:t>
            </a:r>
            <a:r>
              <a:rPr lang="zh-CN" altLang="zh-CN" sz="2400" b="0" dirty="0">
                <a:solidFill>
                  <a:schemeClr val="tx1"/>
                </a:solidFill>
                <a:latin typeface="Times New Roman" panose="02020603050405020304" pitchFamily="18" charset="0"/>
                <a:cs typeface="Times New Roman" panose="02020603050405020304" pitchFamily="18" charset="0"/>
              </a:rPr>
              <a:t>高</a:t>
            </a:r>
            <a:r>
              <a:rPr lang="zh-CN" altLang="zh-CN" sz="2400" b="0" dirty="0" smtClean="0">
                <a:solidFill>
                  <a:schemeClr val="tx1"/>
                </a:solidFill>
                <a:latin typeface="Times New Roman" panose="02020603050405020304" pitchFamily="18" charset="0"/>
                <a:cs typeface="Times New Roman" panose="02020603050405020304" pitchFamily="18" charset="0"/>
              </a:rPr>
              <a:t>稳定性</a:t>
            </a:r>
            <a:r>
              <a:rPr lang="zh-CN" altLang="en-US" sz="2400" b="0" dirty="0" smtClean="0">
                <a:solidFill>
                  <a:schemeClr val="tx1"/>
                </a:solidFill>
                <a:latin typeface="Times New Roman" panose="02020603050405020304" pitchFamily="18" charset="0"/>
                <a:cs typeface="Times New Roman" panose="02020603050405020304" pitchFamily="18" charset="0"/>
              </a:rPr>
              <a:t>和</a:t>
            </a:r>
            <a:r>
              <a:rPr lang="zh-CN" altLang="zh-CN" sz="2400" b="0" dirty="0">
                <a:solidFill>
                  <a:schemeClr val="tx1"/>
                </a:solidFill>
                <a:latin typeface="Times New Roman" panose="02020603050405020304" pitchFamily="18" charset="0"/>
                <a:cs typeface="Times New Roman" panose="02020603050405020304" pitchFamily="18" charset="0"/>
              </a:rPr>
              <a:t>低</a:t>
            </a:r>
            <a:r>
              <a:rPr lang="zh-CN" altLang="zh-CN" sz="2400" b="0" dirty="0" smtClean="0">
                <a:solidFill>
                  <a:schemeClr val="tx1"/>
                </a:solidFill>
                <a:latin typeface="Times New Roman" panose="02020603050405020304" pitchFamily="18" charset="0"/>
                <a:cs typeface="Times New Roman" panose="02020603050405020304" pitchFamily="18" charset="0"/>
              </a:rPr>
              <a:t>损耗</a:t>
            </a:r>
            <a:r>
              <a:rPr lang="zh-CN" altLang="en-US" sz="2400" b="0" dirty="0" smtClean="0">
                <a:solidFill>
                  <a:schemeClr val="tx1"/>
                </a:solidFill>
                <a:latin typeface="Times New Roman" panose="02020603050405020304" pitchFamily="18" charset="0"/>
                <a:cs typeface="Times New Roman" panose="02020603050405020304" pitchFamily="18" charset="0"/>
              </a:rPr>
              <a:t>。</a:t>
            </a:r>
            <a:endParaRPr lang="zh-CN" altLang="zh-CN" sz="2400" b="0" dirty="0">
              <a:solidFill>
                <a:schemeClr val="tx1"/>
              </a:solidFill>
              <a:latin typeface="Times New Roman" panose="02020603050405020304" pitchFamily="18" charset="0"/>
              <a:cs typeface="Times New Roman" panose="02020603050405020304" pitchFamily="18" charset="0"/>
            </a:endParaRPr>
          </a:p>
        </p:txBody>
      </p:sp>
      <p:sp>
        <p:nvSpPr>
          <p:cNvPr id="2" name="页脚占位符 1"/>
          <p:cNvSpPr>
            <a:spLocks noGrp="1"/>
          </p:cNvSpPr>
          <p:nvPr>
            <p:ph type="ftr" sz="quarter" idx="11"/>
          </p:nvPr>
        </p:nvSpPr>
        <p:spPr/>
        <p:txBody>
          <a:bodyPr/>
          <a:lstStyle/>
          <a:p>
            <a:pPr>
              <a:defRPr/>
            </a:pPr>
            <a:r>
              <a:rPr lang="en-US" altLang="zh-CN" dirty="0" smtClean="0"/>
              <a:t>4</a:t>
            </a:r>
            <a:endParaRPr lang="zh-CN" altLang="en-US" dirty="0"/>
          </a:p>
        </p:txBody>
      </p:sp>
    </p:spTree>
    <p:extLst>
      <p:ext uri="{BB962C8B-B14F-4D97-AF65-F5344CB8AC3E}">
        <p14:creationId xmlns:p14="http://schemas.microsoft.com/office/powerpoint/2010/main" val="22677840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p:cTn id="7" dur="500" fill="hold"/>
                                        <p:tgtEl>
                                          <p:spTgt spid="9">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9">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9">
                                            <p:txEl>
                                              <p:pRg st="0" end="0"/>
                                            </p:txEl>
                                          </p:spTgt>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 calcmode="lin" valueType="num">
                                      <p:cBhvr>
                                        <p:cTn id="13" dur="500" fill="hold"/>
                                        <p:tgtEl>
                                          <p:spTgt spid="9">
                                            <p:txEl>
                                              <p:pRg st="1" end="1"/>
                                            </p:txEl>
                                          </p:spTgt>
                                        </p:tgtEl>
                                        <p:attrNameLst>
                                          <p:attrName>ppt_w</p:attrName>
                                        </p:attrNameLst>
                                      </p:cBhvr>
                                      <p:tavLst>
                                        <p:tav tm="0">
                                          <p:val>
                                            <p:fltVal val="0"/>
                                          </p:val>
                                        </p:tav>
                                        <p:tav tm="100000">
                                          <p:val>
                                            <p:strVal val="#ppt_w"/>
                                          </p:val>
                                        </p:tav>
                                      </p:tavLst>
                                    </p:anim>
                                    <p:anim calcmode="lin" valueType="num">
                                      <p:cBhvr>
                                        <p:cTn id="14" dur="500" fill="hold"/>
                                        <p:tgtEl>
                                          <p:spTgt spid="9">
                                            <p:txEl>
                                              <p:pRg st="1" end="1"/>
                                            </p:txEl>
                                          </p:spTgt>
                                        </p:tgtEl>
                                        <p:attrNameLst>
                                          <p:attrName>ppt_h</p:attrName>
                                        </p:attrNameLst>
                                      </p:cBhvr>
                                      <p:tavLst>
                                        <p:tav tm="0">
                                          <p:val>
                                            <p:fltVal val="0"/>
                                          </p:val>
                                        </p:tav>
                                        <p:tav tm="100000">
                                          <p:val>
                                            <p:strVal val="#ppt_h"/>
                                          </p:val>
                                        </p:tav>
                                      </p:tavLst>
                                    </p:anim>
                                    <p:animEffect transition="in" filter="fade">
                                      <p:cBhvr>
                                        <p:cTn id="15" dur="500"/>
                                        <p:tgtEl>
                                          <p:spTgt spid="9">
                                            <p:txEl>
                                              <p:pRg st="1" end="1"/>
                                            </p:txEl>
                                          </p:spTgt>
                                        </p:tgtEl>
                                      </p:cBhvr>
                                    </p:animEffect>
                                  </p:childTnLst>
                                </p:cTn>
                              </p:par>
                            </p:childTnLst>
                          </p:cTn>
                        </p:par>
                        <p:par>
                          <p:cTn id="16" fill="hold">
                            <p:stCondLst>
                              <p:cond delay="1000"/>
                            </p:stCondLst>
                            <p:childTnLst>
                              <p:par>
                                <p:cTn id="17" presetID="53" presetClass="entr" presetSubtype="16" fill="hold" nodeType="after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anim calcmode="lin" valueType="num">
                                      <p:cBhvr>
                                        <p:cTn id="19" dur="500" fill="hold"/>
                                        <p:tgtEl>
                                          <p:spTgt spid="9">
                                            <p:txEl>
                                              <p:pRg st="2" end="2"/>
                                            </p:txEl>
                                          </p:spTgt>
                                        </p:tgtEl>
                                        <p:attrNameLst>
                                          <p:attrName>ppt_w</p:attrName>
                                        </p:attrNameLst>
                                      </p:cBhvr>
                                      <p:tavLst>
                                        <p:tav tm="0">
                                          <p:val>
                                            <p:fltVal val="0"/>
                                          </p:val>
                                        </p:tav>
                                        <p:tav tm="100000">
                                          <p:val>
                                            <p:strVal val="#ppt_w"/>
                                          </p:val>
                                        </p:tav>
                                      </p:tavLst>
                                    </p:anim>
                                    <p:anim calcmode="lin" valueType="num">
                                      <p:cBhvr>
                                        <p:cTn id="20" dur="500" fill="hold"/>
                                        <p:tgtEl>
                                          <p:spTgt spid="9">
                                            <p:txEl>
                                              <p:pRg st="2" end="2"/>
                                            </p:txEl>
                                          </p:spTgt>
                                        </p:tgtEl>
                                        <p:attrNameLst>
                                          <p:attrName>ppt_h</p:attrName>
                                        </p:attrNameLst>
                                      </p:cBhvr>
                                      <p:tavLst>
                                        <p:tav tm="0">
                                          <p:val>
                                            <p:fltVal val="0"/>
                                          </p:val>
                                        </p:tav>
                                        <p:tav tm="100000">
                                          <p:val>
                                            <p:strVal val="#ppt_h"/>
                                          </p:val>
                                        </p:tav>
                                      </p:tavLst>
                                    </p:anim>
                                    <p:animEffect transition="in" filter="fade">
                                      <p:cBhvr>
                                        <p:cTn id="21" dur="500"/>
                                        <p:tgtEl>
                                          <p:spTgt spid="9">
                                            <p:txEl>
                                              <p:pRg st="2" end="2"/>
                                            </p:txEl>
                                          </p:spTgt>
                                        </p:tgtEl>
                                      </p:cBhvr>
                                    </p:animEffect>
                                  </p:childTnLst>
                                </p:cTn>
                              </p:par>
                            </p:childTnLst>
                          </p:cTn>
                        </p:par>
                        <p:par>
                          <p:cTn id="22" fill="hold">
                            <p:stCondLst>
                              <p:cond delay="1500"/>
                            </p:stCondLst>
                            <p:childTnLst>
                              <p:par>
                                <p:cTn id="23" presetID="53" presetClass="entr" presetSubtype="16" fill="hold" nodeType="afterEffect">
                                  <p:stCondLst>
                                    <p:cond delay="0"/>
                                  </p:stCondLst>
                                  <p:childTnLst>
                                    <p:set>
                                      <p:cBhvr>
                                        <p:cTn id="24" dur="1" fill="hold">
                                          <p:stCondLst>
                                            <p:cond delay="0"/>
                                          </p:stCondLst>
                                        </p:cTn>
                                        <p:tgtEl>
                                          <p:spTgt spid="9">
                                            <p:txEl>
                                              <p:pRg st="3" end="3"/>
                                            </p:txEl>
                                          </p:spTgt>
                                        </p:tgtEl>
                                        <p:attrNameLst>
                                          <p:attrName>style.visibility</p:attrName>
                                        </p:attrNameLst>
                                      </p:cBhvr>
                                      <p:to>
                                        <p:strVal val="visible"/>
                                      </p:to>
                                    </p:set>
                                    <p:anim calcmode="lin" valueType="num">
                                      <p:cBhvr>
                                        <p:cTn id="25" dur="500" fill="hold"/>
                                        <p:tgtEl>
                                          <p:spTgt spid="9">
                                            <p:txEl>
                                              <p:pRg st="3" end="3"/>
                                            </p:txEl>
                                          </p:spTgt>
                                        </p:tgtEl>
                                        <p:attrNameLst>
                                          <p:attrName>ppt_w</p:attrName>
                                        </p:attrNameLst>
                                      </p:cBhvr>
                                      <p:tavLst>
                                        <p:tav tm="0">
                                          <p:val>
                                            <p:fltVal val="0"/>
                                          </p:val>
                                        </p:tav>
                                        <p:tav tm="100000">
                                          <p:val>
                                            <p:strVal val="#ppt_w"/>
                                          </p:val>
                                        </p:tav>
                                      </p:tavLst>
                                    </p:anim>
                                    <p:anim calcmode="lin" valueType="num">
                                      <p:cBhvr>
                                        <p:cTn id="26" dur="500" fill="hold"/>
                                        <p:tgtEl>
                                          <p:spTgt spid="9">
                                            <p:txEl>
                                              <p:pRg st="3" end="3"/>
                                            </p:txEl>
                                          </p:spTgt>
                                        </p:tgtEl>
                                        <p:attrNameLst>
                                          <p:attrName>ppt_h</p:attrName>
                                        </p:attrNameLst>
                                      </p:cBhvr>
                                      <p:tavLst>
                                        <p:tav tm="0">
                                          <p:val>
                                            <p:fltVal val="0"/>
                                          </p:val>
                                        </p:tav>
                                        <p:tav tm="100000">
                                          <p:val>
                                            <p:strVal val="#ppt_h"/>
                                          </p:val>
                                        </p:tav>
                                      </p:tavLst>
                                    </p:anim>
                                    <p:animEffect transition="in" filter="fade">
                                      <p:cBhvr>
                                        <p:cTn id="27" dur="500"/>
                                        <p:tgtEl>
                                          <p:spTgt spid="9">
                                            <p:txEl>
                                              <p:pRg st="3" end="3"/>
                                            </p:txEl>
                                          </p:spTgt>
                                        </p:tgtEl>
                                      </p:cBhvr>
                                    </p:animEffect>
                                  </p:childTnLst>
                                </p:cTn>
                              </p:par>
                            </p:childTnLst>
                          </p:cTn>
                        </p:par>
                        <p:par>
                          <p:cTn id="28" fill="hold">
                            <p:stCondLst>
                              <p:cond delay="2000"/>
                            </p:stCondLst>
                            <p:childTnLst>
                              <p:par>
                                <p:cTn id="29" presetID="53" presetClass="entr" presetSubtype="16" fill="hold" nodeType="afterEffect">
                                  <p:stCondLst>
                                    <p:cond delay="0"/>
                                  </p:stCondLst>
                                  <p:childTnLst>
                                    <p:set>
                                      <p:cBhvr>
                                        <p:cTn id="30" dur="1" fill="hold">
                                          <p:stCondLst>
                                            <p:cond delay="0"/>
                                          </p:stCondLst>
                                        </p:cTn>
                                        <p:tgtEl>
                                          <p:spTgt spid="9">
                                            <p:txEl>
                                              <p:pRg st="4" end="4"/>
                                            </p:txEl>
                                          </p:spTgt>
                                        </p:tgtEl>
                                        <p:attrNameLst>
                                          <p:attrName>style.visibility</p:attrName>
                                        </p:attrNameLst>
                                      </p:cBhvr>
                                      <p:to>
                                        <p:strVal val="visible"/>
                                      </p:to>
                                    </p:set>
                                    <p:anim calcmode="lin" valueType="num">
                                      <p:cBhvr>
                                        <p:cTn id="31" dur="500" fill="hold"/>
                                        <p:tgtEl>
                                          <p:spTgt spid="9">
                                            <p:txEl>
                                              <p:pRg st="4" end="4"/>
                                            </p:txEl>
                                          </p:spTgt>
                                        </p:tgtEl>
                                        <p:attrNameLst>
                                          <p:attrName>ppt_w</p:attrName>
                                        </p:attrNameLst>
                                      </p:cBhvr>
                                      <p:tavLst>
                                        <p:tav tm="0">
                                          <p:val>
                                            <p:fltVal val="0"/>
                                          </p:val>
                                        </p:tav>
                                        <p:tav tm="100000">
                                          <p:val>
                                            <p:strVal val="#ppt_w"/>
                                          </p:val>
                                        </p:tav>
                                      </p:tavLst>
                                    </p:anim>
                                    <p:anim calcmode="lin" valueType="num">
                                      <p:cBhvr>
                                        <p:cTn id="32" dur="500" fill="hold"/>
                                        <p:tgtEl>
                                          <p:spTgt spid="9">
                                            <p:txEl>
                                              <p:pRg st="4" end="4"/>
                                            </p:txEl>
                                          </p:spTgt>
                                        </p:tgtEl>
                                        <p:attrNameLst>
                                          <p:attrName>ppt_h</p:attrName>
                                        </p:attrNameLst>
                                      </p:cBhvr>
                                      <p:tavLst>
                                        <p:tav tm="0">
                                          <p:val>
                                            <p:fltVal val="0"/>
                                          </p:val>
                                        </p:tav>
                                        <p:tav tm="100000">
                                          <p:val>
                                            <p:strVal val="#ppt_h"/>
                                          </p:val>
                                        </p:tav>
                                      </p:tavLst>
                                    </p:anim>
                                    <p:animEffect transition="in" filter="fade">
                                      <p:cBhvr>
                                        <p:cTn id="33" dur="500"/>
                                        <p:tgtEl>
                                          <p:spTgt spid="9">
                                            <p:txEl>
                                              <p:pRg st="4" end="4"/>
                                            </p:txEl>
                                          </p:spTgt>
                                        </p:tgtEl>
                                      </p:cBhvr>
                                    </p:animEffect>
                                  </p:childTnLst>
                                </p:cTn>
                              </p:par>
                            </p:childTnLst>
                          </p:cTn>
                        </p:par>
                        <p:par>
                          <p:cTn id="34" fill="hold">
                            <p:stCondLst>
                              <p:cond delay="2500"/>
                            </p:stCondLst>
                            <p:childTnLst>
                              <p:par>
                                <p:cTn id="35" presetID="53" presetClass="entr" presetSubtype="16" fill="hold" nodeType="afterEffect">
                                  <p:stCondLst>
                                    <p:cond delay="0"/>
                                  </p:stCondLst>
                                  <p:childTnLst>
                                    <p:set>
                                      <p:cBhvr>
                                        <p:cTn id="36" dur="1" fill="hold">
                                          <p:stCondLst>
                                            <p:cond delay="0"/>
                                          </p:stCondLst>
                                        </p:cTn>
                                        <p:tgtEl>
                                          <p:spTgt spid="9">
                                            <p:txEl>
                                              <p:pRg st="5" end="5"/>
                                            </p:txEl>
                                          </p:spTgt>
                                        </p:tgtEl>
                                        <p:attrNameLst>
                                          <p:attrName>style.visibility</p:attrName>
                                        </p:attrNameLst>
                                      </p:cBhvr>
                                      <p:to>
                                        <p:strVal val="visible"/>
                                      </p:to>
                                    </p:set>
                                    <p:anim calcmode="lin" valueType="num">
                                      <p:cBhvr>
                                        <p:cTn id="37" dur="500" fill="hold"/>
                                        <p:tgtEl>
                                          <p:spTgt spid="9">
                                            <p:txEl>
                                              <p:pRg st="5" end="5"/>
                                            </p:txEl>
                                          </p:spTgt>
                                        </p:tgtEl>
                                        <p:attrNameLst>
                                          <p:attrName>ppt_w</p:attrName>
                                        </p:attrNameLst>
                                      </p:cBhvr>
                                      <p:tavLst>
                                        <p:tav tm="0">
                                          <p:val>
                                            <p:fltVal val="0"/>
                                          </p:val>
                                        </p:tav>
                                        <p:tav tm="100000">
                                          <p:val>
                                            <p:strVal val="#ppt_w"/>
                                          </p:val>
                                        </p:tav>
                                      </p:tavLst>
                                    </p:anim>
                                    <p:anim calcmode="lin" valueType="num">
                                      <p:cBhvr>
                                        <p:cTn id="38" dur="500" fill="hold"/>
                                        <p:tgtEl>
                                          <p:spTgt spid="9">
                                            <p:txEl>
                                              <p:pRg st="5" end="5"/>
                                            </p:txEl>
                                          </p:spTgt>
                                        </p:tgtEl>
                                        <p:attrNameLst>
                                          <p:attrName>ppt_h</p:attrName>
                                        </p:attrNameLst>
                                      </p:cBhvr>
                                      <p:tavLst>
                                        <p:tav tm="0">
                                          <p:val>
                                            <p:fltVal val="0"/>
                                          </p:val>
                                        </p:tav>
                                        <p:tav tm="100000">
                                          <p:val>
                                            <p:strVal val="#ppt_h"/>
                                          </p:val>
                                        </p:tav>
                                      </p:tavLst>
                                    </p:anim>
                                    <p:animEffect transition="in" filter="fade">
                                      <p:cBhvr>
                                        <p:cTn id="39" dur="500"/>
                                        <p:tgtEl>
                                          <p:spTgt spid="9">
                                            <p:txEl>
                                              <p:pRg st="5" end="5"/>
                                            </p:txEl>
                                          </p:spTgt>
                                        </p:tgtEl>
                                      </p:cBhvr>
                                    </p:animEffect>
                                  </p:childTnLst>
                                </p:cTn>
                              </p:par>
                            </p:childTnLst>
                          </p:cTn>
                        </p:par>
                        <p:par>
                          <p:cTn id="40" fill="hold">
                            <p:stCondLst>
                              <p:cond delay="3000"/>
                            </p:stCondLst>
                            <p:childTnLst>
                              <p:par>
                                <p:cTn id="41" presetID="53" presetClass="entr" presetSubtype="16" fill="hold" nodeType="afterEffect">
                                  <p:stCondLst>
                                    <p:cond delay="0"/>
                                  </p:stCondLst>
                                  <p:childTnLst>
                                    <p:set>
                                      <p:cBhvr>
                                        <p:cTn id="42" dur="1" fill="hold">
                                          <p:stCondLst>
                                            <p:cond delay="0"/>
                                          </p:stCondLst>
                                        </p:cTn>
                                        <p:tgtEl>
                                          <p:spTgt spid="9">
                                            <p:txEl>
                                              <p:pRg st="6" end="6"/>
                                            </p:txEl>
                                          </p:spTgt>
                                        </p:tgtEl>
                                        <p:attrNameLst>
                                          <p:attrName>style.visibility</p:attrName>
                                        </p:attrNameLst>
                                      </p:cBhvr>
                                      <p:to>
                                        <p:strVal val="visible"/>
                                      </p:to>
                                    </p:set>
                                    <p:anim calcmode="lin" valueType="num">
                                      <p:cBhvr>
                                        <p:cTn id="43" dur="500" fill="hold"/>
                                        <p:tgtEl>
                                          <p:spTgt spid="9">
                                            <p:txEl>
                                              <p:pRg st="6" end="6"/>
                                            </p:txEl>
                                          </p:spTgt>
                                        </p:tgtEl>
                                        <p:attrNameLst>
                                          <p:attrName>ppt_w</p:attrName>
                                        </p:attrNameLst>
                                      </p:cBhvr>
                                      <p:tavLst>
                                        <p:tav tm="0">
                                          <p:val>
                                            <p:fltVal val="0"/>
                                          </p:val>
                                        </p:tav>
                                        <p:tav tm="100000">
                                          <p:val>
                                            <p:strVal val="#ppt_w"/>
                                          </p:val>
                                        </p:tav>
                                      </p:tavLst>
                                    </p:anim>
                                    <p:anim calcmode="lin" valueType="num">
                                      <p:cBhvr>
                                        <p:cTn id="44" dur="500" fill="hold"/>
                                        <p:tgtEl>
                                          <p:spTgt spid="9">
                                            <p:txEl>
                                              <p:pRg st="6" end="6"/>
                                            </p:txEl>
                                          </p:spTgt>
                                        </p:tgtEl>
                                        <p:attrNameLst>
                                          <p:attrName>ppt_h</p:attrName>
                                        </p:attrNameLst>
                                      </p:cBhvr>
                                      <p:tavLst>
                                        <p:tav tm="0">
                                          <p:val>
                                            <p:fltVal val="0"/>
                                          </p:val>
                                        </p:tav>
                                        <p:tav tm="100000">
                                          <p:val>
                                            <p:strVal val="#ppt_h"/>
                                          </p:val>
                                        </p:tav>
                                      </p:tavLst>
                                    </p:anim>
                                    <p:animEffect transition="in" filter="fade">
                                      <p:cBhvr>
                                        <p:cTn id="45" dur="500"/>
                                        <p:tgtEl>
                                          <p:spTgt spid="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2"/>
          <p:cNvSpPr>
            <a:spLocks noChangeArrowheads="1"/>
          </p:cNvSpPr>
          <p:nvPr/>
        </p:nvSpPr>
        <p:spPr bwMode="auto">
          <a:xfrm>
            <a:off x="581717" y="218252"/>
            <a:ext cx="1151277"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None/>
            </a:pPr>
            <a:r>
              <a:rPr lang="en-US" altLang="zh-CN" sz="2600" b="1" dirty="0">
                <a:latin typeface="微软雅黑" panose="020B0503020204020204" pitchFamily="34" charset="-122"/>
                <a:ea typeface="微软雅黑" panose="020B0503020204020204" pitchFamily="34" charset="-122"/>
                <a:sym typeface="微软雅黑" panose="020B0503020204020204" pitchFamily="34" charset="-122"/>
              </a:rPr>
              <a:t>1.</a:t>
            </a:r>
            <a:r>
              <a:rPr lang="zh-CN" altLang="en-US" sz="2600" b="1" dirty="0">
                <a:latin typeface="微软雅黑" panose="020B0503020204020204" pitchFamily="34" charset="-122"/>
                <a:ea typeface="微软雅黑" panose="020B0503020204020204" pitchFamily="34" charset="-122"/>
                <a:sym typeface="微软雅黑" panose="020B0503020204020204" pitchFamily="34" charset="-122"/>
              </a:rPr>
              <a:t>绪论</a:t>
            </a:r>
            <a:endParaRPr lang="en-US" altLang="zh-CN" sz="2600" b="1"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 name="TextBox 13"/>
          <p:cNvSpPr>
            <a:spLocks noChangeArrowheads="1"/>
          </p:cNvSpPr>
          <p:nvPr/>
        </p:nvSpPr>
        <p:spPr bwMode="auto">
          <a:xfrm>
            <a:off x="8959272" y="295399"/>
            <a:ext cx="270234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r" eaLnBrk="1" hangingPunct="1">
              <a:spcBef>
                <a:spcPct val="0"/>
              </a:spcBef>
              <a:buFontTx/>
              <a:buNone/>
            </a:pPr>
            <a:r>
              <a:rPr lang="en-US" altLang="zh-CN" sz="2000" b="1" dirty="0" smtClean="0">
                <a:latin typeface="微软雅黑" panose="020B0503020204020204" pitchFamily="34" charset="-122"/>
                <a:ea typeface="微软雅黑" panose="020B0503020204020204" pitchFamily="34" charset="-122"/>
                <a:sym typeface="微软雅黑" panose="020B0503020204020204" pitchFamily="34" charset="-122"/>
              </a:rPr>
              <a:t>1.3 </a:t>
            </a:r>
            <a:r>
              <a:rPr lang="zh-CN" altLang="en-US" sz="2000" b="1" dirty="0" smtClean="0">
                <a:latin typeface="微软雅黑" panose="020B0503020204020204" pitchFamily="34" charset="-122"/>
                <a:ea typeface="微软雅黑" panose="020B0503020204020204" pitchFamily="34" charset="-122"/>
                <a:sym typeface="微软雅黑" panose="020B0503020204020204" pitchFamily="34" charset="-122"/>
              </a:rPr>
              <a:t>研究内容及方法</a:t>
            </a:r>
            <a:endParaRPr lang="zh-CN" altLang="en-US" sz="2000" dirty="0">
              <a:latin typeface="微软雅黑" panose="020B0503020204020204" pitchFamily="34" charset="-122"/>
              <a:ea typeface="微软雅黑" panose="020B0503020204020204" pitchFamily="34" charset="-122"/>
            </a:endParaRPr>
          </a:p>
        </p:txBody>
      </p:sp>
      <p:grpSp>
        <p:nvGrpSpPr>
          <p:cNvPr id="4" name="Group 35"/>
          <p:cNvGrpSpPr>
            <a:grpSpLocks/>
          </p:cNvGrpSpPr>
          <p:nvPr/>
        </p:nvGrpSpPr>
        <p:grpSpPr bwMode="auto">
          <a:xfrm flipV="1">
            <a:off x="685801" y="739701"/>
            <a:ext cx="10946498" cy="117818"/>
            <a:chOff x="0" y="720"/>
            <a:chExt cx="4381" cy="12"/>
          </a:xfrm>
        </p:grpSpPr>
        <p:sp>
          <p:nvSpPr>
            <p:cNvPr id="5" name="Line 31"/>
            <p:cNvSpPr>
              <a:spLocks noChangeShapeType="1"/>
            </p:cNvSpPr>
            <p:nvPr userDrawn="1"/>
          </p:nvSpPr>
          <p:spPr bwMode="auto">
            <a:xfrm flipH="1">
              <a:off x="0" y="720"/>
              <a:ext cx="438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 name="Line 34"/>
            <p:cNvSpPr>
              <a:spLocks noChangeShapeType="1"/>
            </p:cNvSpPr>
            <p:nvPr userDrawn="1"/>
          </p:nvSpPr>
          <p:spPr bwMode="auto">
            <a:xfrm flipV="1">
              <a:off x="3480" y="731"/>
              <a:ext cx="901" cy="1"/>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7" name="Rectangle 43"/>
          <p:cNvSpPr>
            <a:spLocks noChangeArrowheads="1"/>
          </p:cNvSpPr>
          <p:nvPr/>
        </p:nvSpPr>
        <p:spPr bwMode="auto">
          <a:xfrm>
            <a:off x="152401" y="-322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矩形 7"/>
          <p:cNvSpPr/>
          <p:nvPr/>
        </p:nvSpPr>
        <p:spPr>
          <a:xfrm>
            <a:off x="394700" y="1923034"/>
            <a:ext cx="11526199" cy="3416320"/>
          </a:xfrm>
          <a:prstGeom prst="rect">
            <a:avLst/>
          </a:prstGeom>
        </p:spPr>
        <p:txBody>
          <a:bodyPr wrap="square">
            <a:spAutoFit/>
          </a:bodyPr>
          <a:lstStyle/>
          <a:p>
            <a:pPr>
              <a:lnSpc>
                <a:spcPct val="150000"/>
              </a:lnSpc>
            </a:pPr>
            <a:r>
              <a:rPr lang="en-US" altLang="zh-CN" sz="2400" kern="100" dirty="0" smtClean="0">
                <a:latin typeface="Times New Roman" panose="02020603050405020304" pitchFamily="18" charset="0"/>
              </a:rPr>
              <a:t>        </a:t>
            </a:r>
            <a:r>
              <a:rPr lang="en-US" altLang="zh-CN" sz="2400" kern="100" dirty="0" smtClean="0">
                <a:latin typeface="Times New Roman" panose="02020603050405020304" pitchFamily="18" charset="0"/>
                <a:cs typeface="Times New Roman" panose="02020603050405020304" pitchFamily="18" charset="0"/>
              </a:rPr>
              <a:t>1</a:t>
            </a:r>
            <a:r>
              <a:rPr lang="zh-CN" altLang="en-US" sz="2400" kern="100" dirty="0" smtClean="0">
                <a:latin typeface="Times New Roman" panose="02020603050405020304" pitchFamily="18" charset="0"/>
                <a:cs typeface="Times New Roman" panose="02020603050405020304" pitchFamily="18" charset="0"/>
              </a:rPr>
              <a:t>）</a:t>
            </a:r>
            <a:r>
              <a:rPr lang="zh-CN" altLang="zh-CN" sz="2400" dirty="0" smtClean="0">
                <a:latin typeface="Times New Roman" panose="02020603050405020304" pitchFamily="18" charset="0"/>
                <a:cs typeface="Times New Roman" panose="02020603050405020304" pitchFamily="18" charset="0"/>
              </a:rPr>
              <a:t>采用</a:t>
            </a:r>
            <a:r>
              <a:rPr lang="zh-CN" altLang="zh-CN" sz="2400" dirty="0">
                <a:latin typeface="Times New Roman" panose="02020603050405020304" pitchFamily="18" charset="0"/>
                <a:cs typeface="Times New Roman" panose="02020603050405020304" pitchFamily="18" charset="0"/>
              </a:rPr>
              <a:t>化学共沉淀</a:t>
            </a:r>
            <a:r>
              <a:rPr lang="zh-CN" altLang="zh-CN" sz="2400" dirty="0" smtClean="0">
                <a:latin typeface="Times New Roman" panose="02020603050405020304" pitchFamily="18" charset="0"/>
                <a:cs typeface="Times New Roman" panose="02020603050405020304" pitchFamily="18" charset="0"/>
              </a:rPr>
              <a:t>法制备</a:t>
            </a:r>
            <a:r>
              <a:rPr lang="en-US" altLang="zh-CN" sz="2400" dirty="0" smtClean="0">
                <a:latin typeface="Times New Roman" panose="02020603050405020304" pitchFamily="18" charset="0"/>
                <a:cs typeface="Times New Roman" panose="02020603050405020304" pitchFamily="18" charset="0"/>
              </a:rPr>
              <a:t>M-Z</a:t>
            </a:r>
            <a:r>
              <a:rPr lang="zh-CN" altLang="en-US" sz="2400" dirty="0" smtClean="0">
                <a:latin typeface="Times New Roman" panose="02020603050405020304" pitchFamily="18" charset="0"/>
                <a:cs typeface="Times New Roman" panose="02020603050405020304" pitchFamily="18" charset="0"/>
              </a:rPr>
              <a:t>和</a:t>
            </a:r>
            <a:r>
              <a:rPr lang="en-US" altLang="zh-CN" sz="2400" dirty="0" smtClean="0">
                <a:latin typeface="Times New Roman" panose="02020603050405020304" pitchFamily="18" charset="0"/>
                <a:cs typeface="Times New Roman" panose="02020603050405020304" pitchFamily="18" charset="0"/>
              </a:rPr>
              <a:t>M-Z/M</a:t>
            </a:r>
            <a:r>
              <a:rPr lang="zh-CN" altLang="zh-CN" sz="2400" dirty="0" smtClean="0">
                <a:latin typeface="Times New Roman" panose="02020603050405020304" pitchFamily="18" charset="0"/>
                <a:cs typeface="Times New Roman" panose="02020603050405020304" pitchFamily="18" charset="0"/>
              </a:rPr>
              <a:t> </a:t>
            </a:r>
            <a:r>
              <a:rPr lang="zh-CN" altLang="zh-CN" sz="2400" dirty="0">
                <a:latin typeface="Times New Roman" panose="02020603050405020304" pitchFamily="18" charset="0"/>
                <a:cs typeface="Times New Roman" panose="02020603050405020304" pitchFamily="18" charset="0"/>
              </a:rPr>
              <a:t>，研究</a:t>
            </a:r>
            <a:r>
              <a:rPr lang="zh-CN" altLang="en-US" sz="2400" dirty="0" smtClean="0">
                <a:latin typeface="Times New Roman" panose="02020603050405020304" pitchFamily="18" charset="0"/>
                <a:cs typeface="Times New Roman" panose="02020603050405020304" pitchFamily="18" charset="0"/>
              </a:rPr>
              <a:t>不同</a:t>
            </a:r>
            <a:r>
              <a:rPr lang="zh-CN" altLang="zh-CN" sz="2400" dirty="0" smtClean="0">
                <a:latin typeface="Times New Roman" panose="02020603050405020304" pitchFamily="18" charset="0"/>
                <a:cs typeface="Times New Roman" panose="02020603050405020304" pitchFamily="18" charset="0"/>
              </a:rPr>
              <a:t>单因素对</a:t>
            </a:r>
            <a:r>
              <a:rPr lang="zh-CN" altLang="zh-CN" sz="2400" dirty="0">
                <a:latin typeface="Times New Roman" panose="02020603050405020304" pitchFamily="18" charset="0"/>
                <a:cs typeface="Times New Roman" panose="02020603050405020304" pitchFamily="18" charset="0"/>
              </a:rPr>
              <a:t>复合磁性</a:t>
            </a:r>
            <a:r>
              <a:rPr lang="zh-CN" altLang="zh-CN" sz="2400" dirty="0" smtClean="0">
                <a:latin typeface="Times New Roman" panose="02020603050405020304" pitchFamily="18" charset="0"/>
                <a:cs typeface="Times New Roman" panose="02020603050405020304" pitchFamily="18" charset="0"/>
              </a:rPr>
              <a:t>催化剂</a:t>
            </a:r>
            <a:r>
              <a:rPr lang="zh-CN" altLang="en-US" sz="2400" dirty="0">
                <a:latin typeface="Times New Roman" panose="02020603050405020304" pitchFamily="18" charset="0"/>
                <a:cs typeface="Times New Roman" panose="02020603050405020304" pitchFamily="18" charset="0"/>
              </a:rPr>
              <a:t>催化活性</a:t>
            </a:r>
            <a:r>
              <a:rPr lang="zh-CN" altLang="zh-CN" sz="2400" dirty="0" smtClean="0">
                <a:latin typeface="Times New Roman" panose="02020603050405020304" pitchFamily="18" charset="0"/>
                <a:cs typeface="Times New Roman" panose="02020603050405020304" pitchFamily="18" charset="0"/>
              </a:rPr>
              <a:t>的影响。</a:t>
            </a:r>
            <a:endParaRPr lang="en-US" altLang="zh-CN" sz="2400" dirty="0" smtClean="0">
              <a:latin typeface="Times New Roman" panose="02020603050405020304" pitchFamily="18" charset="0"/>
              <a:cs typeface="Times New Roman" panose="02020603050405020304" pitchFamily="18" charset="0"/>
            </a:endParaRPr>
          </a:p>
          <a:p>
            <a:pPr>
              <a:lnSpc>
                <a:spcPct val="150000"/>
              </a:lnSpc>
            </a:pPr>
            <a:r>
              <a:rPr lang="en-US" altLang="zh-CN" sz="2400" kern="100" dirty="0" smtClean="0">
                <a:latin typeface="Times New Roman" panose="02020603050405020304" pitchFamily="18" charset="0"/>
                <a:cs typeface="Times New Roman" panose="02020603050405020304" pitchFamily="18" charset="0"/>
              </a:rPr>
              <a:t>        2</a:t>
            </a:r>
            <a:r>
              <a:rPr lang="zh-CN" altLang="en-US" sz="2400" kern="100" dirty="0" smtClean="0">
                <a:latin typeface="Times New Roman" panose="02020603050405020304" pitchFamily="18" charset="0"/>
                <a:cs typeface="Times New Roman" panose="02020603050405020304" pitchFamily="18" charset="0"/>
              </a:rPr>
              <a:t>）</a:t>
            </a:r>
            <a:r>
              <a:rPr lang="zh-CN" altLang="zh-CN" sz="2400" dirty="0" smtClean="0">
                <a:latin typeface="Times New Roman" panose="02020603050405020304" pitchFamily="18" charset="0"/>
                <a:cs typeface="Times New Roman" panose="02020603050405020304" pitchFamily="18" charset="0"/>
              </a:rPr>
              <a:t>采用</a:t>
            </a:r>
            <a:r>
              <a:rPr lang="zh-CN" altLang="zh-CN" sz="2400" dirty="0">
                <a:latin typeface="Times New Roman" panose="02020603050405020304" pitchFamily="18" charset="0"/>
                <a:cs typeface="Times New Roman" panose="02020603050405020304" pitchFamily="18" charset="0"/>
              </a:rPr>
              <a:t>浸渍焙烧法制备</a:t>
            </a:r>
            <a:r>
              <a:rPr lang="en-US" altLang="zh-CN" sz="2400" dirty="0" smtClean="0">
                <a:latin typeface="Times New Roman" panose="02020603050405020304" pitchFamily="18" charset="0"/>
                <a:cs typeface="Times New Roman" panose="02020603050405020304" pitchFamily="18" charset="0"/>
              </a:rPr>
              <a:t>M-Z/M/B</a:t>
            </a:r>
            <a:r>
              <a:rPr lang="zh-CN" altLang="zh-CN" sz="2400" dirty="0" smtClean="0">
                <a:latin typeface="Times New Roman" panose="02020603050405020304" pitchFamily="18" charset="0"/>
                <a:cs typeface="Times New Roman" panose="02020603050405020304" pitchFamily="18" charset="0"/>
              </a:rPr>
              <a:t>，研究</a:t>
            </a:r>
            <a:r>
              <a:rPr lang="zh-CN" altLang="en-US" sz="2400" dirty="0">
                <a:latin typeface="Times New Roman" panose="02020603050405020304" pitchFamily="18" charset="0"/>
                <a:cs typeface="Times New Roman" panose="02020603050405020304" pitchFamily="18" charset="0"/>
              </a:rPr>
              <a:t>不同</a:t>
            </a:r>
            <a:r>
              <a:rPr lang="zh-CN" altLang="zh-CN" sz="2400" dirty="0">
                <a:latin typeface="Times New Roman" panose="02020603050405020304" pitchFamily="18" charset="0"/>
                <a:cs typeface="Times New Roman" panose="02020603050405020304" pitchFamily="18" charset="0"/>
              </a:rPr>
              <a:t>单因素对复合磁性</a:t>
            </a:r>
            <a:r>
              <a:rPr lang="zh-CN" altLang="zh-CN" sz="2400" dirty="0" smtClean="0">
                <a:latin typeface="Times New Roman" panose="02020603050405020304" pitchFamily="18" charset="0"/>
                <a:cs typeface="Times New Roman" panose="02020603050405020304" pitchFamily="18" charset="0"/>
              </a:rPr>
              <a:t>催化剂</a:t>
            </a:r>
            <a:r>
              <a:rPr lang="zh-CN" altLang="en-US" sz="2400" dirty="0">
                <a:latin typeface="Times New Roman" panose="02020603050405020304" pitchFamily="18" charset="0"/>
                <a:cs typeface="Times New Roman" panose="02020603050405020304" pitchFamily="18" charset="0"/>
              </a:rPr>
              <a:t>催化活性</a:t>
            </a:r>
            <a:r>
              <a:rPr lang="zh-CN" altLang="zh-CN" sz="2400" dirty="0" smtClean="0">
                <a:latin typeface="Times New Roman" panose="02020603050405020304" pitchFamily="18" charset="0"/>
                <a:cs typeface="Times New Roman" panose="02020603050405020304" pitchFamily="18" charset="0"/>
              </a:rPr>
              <a:t>的影响</a:t>
            </a:r>
            <a:r>
              <a:rPr lang="zh-CN" altLang="en-US" sz="2400" dirty="0" smtClean="0">
                <a:latin typeface="Times New Roman" panose="02020603050405020304" pitchFamily="18" charset="0"/>
                <a:cs typeface="Times New Roman" panose="02020603050405020304" pitchFamily="18" charset="0"/>
              </a:rPr>
              <a:t>。</a:t>
            </a:r>
            <a:endParaRPr lang="en-US" altLang="zh-CN" sz="2400" dirty="0" smtClean="0">
              <a:latin typeface="Times New Roman" panose="02020603050405020304" pitchFamily="18" charset="0"/>
              <a:cs typeface="Times New Roman" panose="02020603050405020304" pitchFamily="18" charset="0"/>
            </a:endParaRPr>
          </a:p>
          <a:p>
            <a:pPr>
              <a:lnSpc>
                <a:spcPct val="150000"/>
              </a:lnSpc>
            </a:pPr>
            <a:r>
              <a:rPr lang="en-US" altLang="zh-CN" sz="2400" dirty="0" smtClean="0">
                <a:latin typeface="Times New Roman" panose="02020603050405020304" pitchFamily="18" charset="0"/>
                <a:cs typeface="Times New Roman" panose="02020603050405020304" pitchFamily="18" charset="0"/>
              </a:rPr>
              <a:t>        </a:t>
            </a:r>
            <a:r>
              <a:rPr lang="zh-CN" altLang="zh-CN" sz="2400" dirty="0" smtClean="0">
                <a:latin typeface="Times New Roman" panose="02020603050405020304" pitchFamily="18" charset="0"/>
                <a:cs typeface="Times New Roman" panose="02020603050405020304" pitchFamily="18" charset="0"/>
              </a:rPr>
              <a:t>采用</a:t>
            </a:r>
            <a:r>
              <a:rPr lang="en-US" altLang="zh-CN" sz="2400" dirty="0">
                <a:latin typeface="Times New Roman" panose="02020603050405020304" pitchFamily="18" charset="0"/>
                <a:cs typeface="Times New Roman" panose="02020603050405020304" pitchFamily="18" charset="0"/>
              </a:rPr>
              <a:t>XRD</a:t>
            </a:r>
            <a:r>
              <a:rPr lang="zh-CN" altLang="zh-CN" sz="2400" dirty="0">
                <a:latin typeface="Times New Roman" panose="02020603050405020304" pitchFamily="18" charset="0"/>
                <a:cs typeface="Times New Roman" panose="02020603050405020304" pitchFamily="18" charset="0"/>
              </a:rPr>
              <a:t>、</a:t>
            </a:r>
            <a:r>
              <a:rPr lang="en-US" altLang="zh-CN" sz="2400" dirty="0" smtClean="0">
                <a:latin typeface="Times New Roman" panose="02020603050405020304" pitchFamily="18" charset="0"/>
                <a:cs typeface="Times New Roman" panose="02020603050405020304" pitchFamily="18" charset="0"/>
              </a:rPr>
              <a:t>FTIR</a:t>
            </a:r>
            <a:r>
              <a:rPr lang="zh-CN" altLang="en-US" sz="2400" dirty="0" smtClean="0">
                <a:latin typeface="Times New Roman" panose="02020603050405020304" pitchFamily="18" charset="0"/>
                <a:cs typeface="Times New Roman" panose="02020603050405020304" pitchFamily="18" charset="0"/>
              </a:rPr>
              <a:t>和</a:t>
            </a:r>
            <a:r>
              <a:rPr lang="en-US" altLang="zh-CN" sz="2400" dirty="0" smtClean="0">
                <a:latin typeface="Times New Roman" panose="02020603050405020304" pitchFamily="18" charset="0"/>
                <a:cs typeface="Times New Roman" panose="02020603050405020304" pitchFamily="18" charset="0"/>
              </a:rPr>
              <a:t>SEM</a:t>
            </a:r>
            <a:r>
              <a:rPr lang="zh-CN" altLang="zh-CN" sz="2400" dirty="0" smtClean="0">
                <a:latin typeface="Times New Roman" panose="02020603050405020304" pitchFamily="18" charset="0"/>
                <a:cs typeface="Times New Roman" panose="02020603050405020304" pitchFamily="18" charset="0"/>
              </a:rPr>
              <a:t>等对</a:t>
            </a:r>
            <a:r>
              <a:rPr lang="zh-CN" altLang="en-US" sz="2400" dirty="0" smtClean="0">
                <a:latin typeface="Times New Roman" panose="02020603050405020304" pitchFamily="18" charset="0"/>
                <a:cs typeface="Times New Roman" panose="02020603050405020304" pitchFamily="18" charset="0"/>
              </a:rPr>
              <a:t>复合磁性催化剂</a:t>
            </a:r>
            <a:r>
              <a:rPr lang="zh-CN" altLang="zh-CN" sz="2400" dirty="0" smtClean="0">
                <a:latin typeface="Times New Roman" panose="02020603050405020304" pitchFamily="18" charset="0"/>
                <a:cs typeface="Times New Roman" panose="02020603050405020304" pitchFamily="18" charset="0"/>
              </a:rPr>
              <a:t>进行表征</a:t>
            </a:r>
            <a:r>
              <a:rPr lang="zh-CN" altLang="en-US" sz="2400" dirty="0" smtClean="0">
                <a:latin typeface="Times New Roman" panose="02020603050405020304" pitchFamily="18" charset="0"/>
                <a:cs typeface="Times New Roman" panose="02020603050405020304" pitchFamily="18" charset="0"/>
              </a:rPr>
              <a:t>，并</a:t>
            </a:r>
            <a:r>
              <a:rPr lang="zh-CN" altLang="zh-CN" sz="2400" dirty="0" smtClean="0"/>
              <a:t>探讨了</a:t>
            </a:r>
            <a:r>
              <a:rPr lang="zh-CN" altLang="en-US" sz="2400" dirty="0" smtClean="0"/>
              <a:t>其</a:t>
            </a:r>
            <a:r>
              <a:rPr lang="zh-CN" altLang="zh-CN" sz="2400" dirty="0" smtClean="0"/>
              <a:t>回收再</a:t>
            </a:r>
            <a:r>
              <a:rPr lang="zh-CN" altLang="zh-CN" sz="2400" dirty="0"/>
              <a:t>利用</a:t>
            </a:r>
            <a:r>
              <a:rPr lang="zh-CN" altLang="zh-CN" sz="2400" dirty="0" smtClean="0"/>
              <a:t>情况</a:t>
            </a:r>
            <a:r>
              <a:rPr lang="zh-CN" altLang="en-US" sz="2400" dirty="0" smtClean="0"/>
              <a:t>。</a:t>
            </a:r>
            <a:endParaRPr lang="en-US" altLang="zh-CN" sz="2400" kern="100" dirty="0" smtClean="0">
              <a:latin typeface="Times New Roman" panose="02020603050405020304" pitchFamily="18" charset="0"/>
              <a:cs typeface="Times New Roman" panose="02020603050405020304" pitchFamily="18" charset="0"/>
            </a:endParaRPr>
          </a:p>
        </p:txBody>
      </p:sp>
      <p:sp>
        <p:nvSpPr>
          <p:cNvPr id="9" name="页脚占位符 8"/>
          <p:cNvSpPr>
            <a:spLocks noGrp="1"/>
          </p:cNvSpPr>
          <p:nvPr>
            <p:ph type="ftr" sz="quarter" idx="11"/>
          </p:nvPr>
        </p:nvSpPr>
        <p:spPr/>
        <p:txBody>
          <a:bodyPr/>
          <a:lstStyle/>
          <a:p>
            <a:pPr>
              <a:defRPr/>
            </a:pPr>
            <a:r>
              <a:rPr lang="en-US" altLang="zh-CN" dirty="0" smtClean="0"/>
              <a:t>5</a:t>
            </a:r>
            <a:endParaRPr lang="zh-CN" altLang="en-US" dirty="0"/>
          </a:p>
        </p:txBody>
      </p:sp>
    </p:spTree>
    <p:extLst>
      <p:ext uri="{BB962C8B-B14F-4D97-AF65-F5344CB8AC3E}">
        <p14:creationId xmlns:p14="http://schemas.microsoft.com/office/powerpoint/2010/main" val="39516322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p:cTn id="7" dur="500" fill="hold"/>
                                        <p:tgtEl>
                                          <p:spTgt spid="8">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8">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8">
                                            <p:txEl>
                                              <p:pRg st="0" end="0"/>
                                            </p:txEl>
                                          </p:spTgt>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 calcmode="lin" valueType="num">
                                      <p:cBhvr>
                                        <p:cTn id="13" dur="500" fill="hold"/>
                                        <p:tgtEl>
                                          <p:spTgt spid="8">
                                            <p:txEl>
                                              <p:pRg st="1" end="1"/>
                                            </p:txEl>
                                          </p:spTgt>
                                        </p:tgtEl>
                                        <p:attrNameLst>
                                          <p:attrName>ppt_w</p:attrName>
                                        </p:attrNameLst>
                                      </p:cBhvr>
                                      <p:tavLst>
                                        <p:tav tm="0">
                                          <p:val>
                                            <p:fltVal val="0"/>
                                          </p:val>
                                        </p:tav>
                                        <p:tav tm="100000">
                                          <p:val>
                                            <p:strVal val="#ppt_w"/>
                                          </p:val>
                                        </p:tav>
                                      </p:tavLst>
                                    </p:anim>
                                    <p:anim calcmode="lin" valueType="num">
                                      <p:cBhvr>
                                        <p:cTn id="14" dur="500" fill="hold"/>
                                        <p:tgtEl>
                                          <p:spTgt spid="8">
                                            <p:txEl>
                                              <p:pRg st="1" end="1"/>
                                            </p:txEl>
                                          </p:spTgt>
                                        </p:tgtEl>
                                        <p:attrNameLst>
                                          <p:attrName>ppt_h</p:attrName>
                                        </p:attrNameLst>
                                      </p:cBhvr>
                                      <p:tavLst>
                                        <p:tav tm="0">
                                          <p:val>
                                            <p:fltVal val="0"/>
                                          </p:val>
                                        </p:tav>
                                        <p:tav tm="100000">
                                          <p:val>
                                            <p:strVal val="#ppt_h"/>
                                          </p:val>
                                        </p:tav>
                                      </p:tavLst>
                                    </p:anim>
                                    <p:animEffect transition="in" filter="fade">
                                      <p:cBhvr>
                                        <p:cTn id="15" dur="500"/>
                                        <p:tgtEl>
                                          <p:spTgt spid="8">
                                            <p:txEl>
                                              <p:pRg st="1" end="1"/>
                                            </p:txEl>
                                          </p:spTgt>
                                        </p:tgtEl>
                                      </p:cBhvr>
                                    </p:animEffect>
                                  </p:childTnLst>
                                </p:cTn>
                              </p:par>
                            </p:childTnLst>
                          </p:cTn>
                        </p:par>
                        <p:par>
                          <p:cTn id="16" fill="hold">
                            <p:stCondLst>
                              <p:cond delay="1000"/>
                            </p:stCondLst>
                            <p:childTnLst>
                              <p:par>
                                <p:cTn id="17" presetID="53" presetClass="entr" presetSubtype="16" fill="hold" nodeType="afterEffect">
                                  <p:stCondLst>
                                    <p:cond delay="0"/>
                                  </p:stCondLst>
                                  <p:childTnLst>
                                    <p:set>
                                      <p:cBhvr>
                                        <p:cTn id="18" dur="1" fill="hold">
                                          <p:stCondLst>
                                            <p:cond delay="0"/>
                                          </p:stCondLst>
                                        </p:cTn>
                                        <p:tgtEl>
                                          <p:spTgt spid="8">
                                            <p:txEl>
                                              <p:pRg st="2" end="2"/>
                                            </p:txEl>
                                          </p:spTgt>
                                        </p:tgtEl>
                                        <p:attrNameLst>
                                          <p:attrName>style.visibility</p:attrName>
                                        </p:attrNameLst>
                                      </p:cBhvr>
                                      <p:to>
                                        <p:strVal val="visible"/>
                                      </p:to>
                                    </p:set>
                                    <p:anim calcmode="lin" valueType="num">
                                      <p:cBhvr>
                                        <p:cTn id="19" dur="500" fill="hold"/>
                                        <p:tgtEl>
                                          <p:spTgt spid="8">
                                            <p:txEl>
                                              <p:pRg st="2" end="2"/>
                                            </p:txEl>
                                          </p:spTgt>
                                        </p:tgtEl>
                                        <p:attrNameLst>
                                          <p:attrName>ppt_w</p:attrName>
                                        </p:attrNameLst>
                                      </p:cBhvr>
                                      <p:tavLst>
                                        <p:tav tm="0">
                                          <p:val>
                                            <p:fltVal val="0"/>
                                          </p:val>
                                        </p:tav>
                                        <p:tav tm="100000">
                                          <p:val>
                                            <p:strVal val="#ppt_w"/>
                                          </p:val>
                                        </p:tav>
                                      </p:tavLst>
                                    </p:anim>
                                    <p:anim calcmode="lin" valueType="num">
                                      <p:cBhvr>
                                        <p:cTn id="20" dur="500" fill="hold"/>
                                        <p:tgtEl>
                                          <p:spTgt spid="8">
                                            <p:txEl>
                                              <p:pRg st="2" end="2"/>
                                            </p:txEl>
                                          </p:spTgt>
                                        </p:tgtEl>
                                        <p:attrNameLst>
                                          <p:attrName>ppt_h</p:attrName>
                                        </p:attrNameLst>
                                      </p:cBhvr>
                                      <p:tavLst>
                                        <p:tav tm="0">
                                          <p:val>
                                            <p:fltVal val="0"/>
                                          </p:val>
                                        </p:tav>
                                        <p:tav tm="100000">
                                          <p:val>
                                            <p:strVal val="#ppt_h"/>
                                          </p:val>
                                        </p:tav>
                                      </p:tavLst>
                                    </p:anim>
                                    <p:animEffect transition="in" filter="fade">
                                      <p:cBhvr>
                                        <p:cTn id="21"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15"/>
          <p:cNvGrpSpPr/>
          <p:nvPr/>
        </p:nvGrpSpPr>
        <p:grpSpPr>
          <a:xfrm>
            <a:off x="769869" y="1111374"/>
            <a:ext cx="10095858" cy="846937"/>
            <a:chOff x="1232159" y="2127372"/>
            <a:chExt cx="10095858" cy="846937"/>
          </a:xfrm>
        </p:grpSpPr>
        <p:sp>
          <p:nvSpPr>
            <p:cNvPr id="7" name="任意多边形 6"/>
            <p:cNvSpPr/>
            <p:nvPr/>
          </p:nvSpPr>
          <p:spPr>
            <a:xfrm>
              <a:off x="1655628" y="2212066"/>
              <a:ext cx="9672389" cy="677550"/>
            </a:xfrm>
            <a:custGeom>
              <a:avLst/>
              <a:gdLst>
                <a:gd name="connsiteX0" fmla="*/ 0 w 9672389"/>
                <a:gd name="connsiteY0" fmla="*/ 112925 h 677550"/>
                <a:gd name="connsiteX1" fmla="*/ 112925 w 9672389"/>
                <a:gd name="connsiteY1" fmla="*/ 0 h 677550"/>
                <a:gd name="connsiteX2" fmla="*/ 9559464 w 9672389"/>
                <a:gd name="connsiteY2" fmla="*/ 0 h 677550"/>
                <a:gd name="connsiteX3" fmla="*/ 9672389 w 9672389"/>
                <a:gd name="connsiteY3" fmla="*/ 112925 h 677550"/>
                <a:gd name="connsiteX4" fmla="*/ 9672389 w 9672389"/>
                <a:gd name="connsiteY4" fmla="*/ 564625 h 677550"/>
                <a:gd name="connsiteX5" fmla="*/ 9559464 w 9672389"/>
                <a:gd name="connsiteY5" fmla="*/ 677550 h 677550"/>
                <a:gd name="connsiteX6" fmla="*/ 112925 w 9672389"/>
                <a:gd name="connsiteY6" fmla="*/ 677550 h 677550"/>
                <a:gd name="connsiteX7" fmla="*/ 0 w 9672389"/>
                <a:gd name="connsiteY7" fmla="*/ 564625 h 677550"/>
                <a:gd name="connsiteX8" fmla="*/ 0 w 9672389"/>
                <a:gd name="connsiteY8" fmla="*/ 112925 h 677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672389" h="677550">
                  <a:moveTo>
                    <a:pt x="0" y="112925"/>
                  </a:moveTo>
                  <a:cubicBezTo>
                    <a:pt x="0" y="50558"/>
                    <a:pt x="50558" y="0"/>
                    <a:pt x="112925" y="0"/>
                  </a:cubicBezTo>
                  <a:lnTo>
                    <a:pt x="9559464" y="0"/>
                  </a:lnTo>
                  <a:cubicBezTo>
                    <a:pt x="9621831" y="0"/>
                    <a:pt x="9672389" y="50558"/>
                    <a:pt x="9672389" y="112925"/>
                  </a:cubicBezTo>
                  <a:lnTo>
                    <a:pt x="9672389" y="564625"/>
                  </a:lnTo>
                  <a:cubicBezTo>
                    <a:pt x="9672389" y="626992"/>
                    <a:pt x="9621831" y="677550"/>
                    <a:pt x="9559464" y="677550"/>
                  </a:cubicBezTo>
                  <a:lnTo>
                    <a:pt x="112925" y="677550"/>
                  </a:lnTo>
                  <a:cubicBezTo>
                    <a:pt x="50558" y="677550"/>
                    <a:pt x="0" y="626992"/>
                    <a:pt x="0" y="564625"/>
                  </a:cubicBezTo>
                  <a:lnTo>
                    <a:pt x="0" y="112925"/>
                  </a:lnTo>
                  <a:close/>
                </a:path>
              </a:pathLst>
            </a:custGeom>
            <a:ln w="28575">
              <a:solidFill>
                <a:srgbClr val="FF000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70880" tIns="99115" rIns="99115" bIns="99115" numCol="1" spcCol="1270" anchor="ctr" anchorCtr="0">
              <a:noAutofit/>
            </a:bodyPr>
            <a:lstStyle/>
            <a:p>
              <a:r>
                <a:rPr lang="en-US" altLang="zh-CN" sz="2400" b="1" dirty="0" smtClean="0">
                  <a:solidFill>
                    <a:schemeClr val="tx1"/>
                  </a:solidFill>
                  <a:latin typeface="Times New Roman" panose="02020603050405020304" pitchFamily="18" charset="0"/>
                  <a:cs typeface="Times New Roman" panose="02020603050405020304" pitchFamily="18" charset="0"/>
                </a:rPr>
                <a:t>2</a:t>
              </a:r>
              <a:r>
                <a:rPr lang="en-US" altLang="zh-CN" sz="2400" b="1" dirty="0" smtClean="0">
                  <a:solidFill>
                    <a:schemeClr val="tx1"/>
                  </a:solidFill>
                  <a:latin typeface="Times New Roman" panose="02020603050405020304" pitchFamily="18" charset="0"/>
                  <a:cs typeface="Times New Roman" panose="02020603050405020304" pitchFamily="18" charset="0"/>
                </a:rPr>
                <a:t>.</a:t>
              </a:r>
              <a:r>
                <a:rPr lang="en-US" altLang="zh-CN" sz="2400" dirty="0"/>
                <a:t> </a:t>
              </a:r>
              <a:r>
                <a:rPr lang="en-US" altLang="zh-CN" sz="2400" dirty="0">
                  <a:solidFill>
                    <a:schemeClr val="tx1"/>
                  </a:solidFill>
                </a:rPr>
                <a:t>BING</a:t>
              </a:r>
              <a:r>
                <a:rPr lang="zh-CN" altLang="zh-CN" sz="2400" dirty="0">
                  <a:solidFill>
                    <a:schemeClr val="tx1"/>
                  </a:solidFill>
                </a:rPr>
                <a:t>似物性算法</a:t>
              </a:r>
              <a:r>
                <a:rPr lang="zh-CN" altLang="zh-CN" sz="2400" dirty="0" smtClean="0">
                  <a:solidFill>
                    <a:schemeClr val="tx1"/>
                  </a:solidFill>
                </a:rPr>
                <a:t>原理</a:t>
              </a:r>
              <a:endParaRPr lang="zh-CN" altLang="en-US" sz="2400" dirty="0">
                <a:solidFill>
                  <a:schemeClr val="tx1"/>
                </a:solidFill>
              </a:endParaRPr>
            </a:p>
          </p:txBody>
        </p:sp>
        <p:sp>
          <p:nvSpPr>
            <p:cNvPr id="8" name="椭圆 7"/>
            <p:cNvSpPr/>
            <p:nvPr/>
          </p:nvSpPr>
          <p:spPr>
            <a:xfrm>
              <a:off x="1232159" y="2127372"/>
              <a:ext cx="846937" cy="846937"/>
            </a:xfrm>
            <a:prstGeom prst="ellipse">
              <a:avLst/>
            </a:prstGeom>
            <a:ln w="28575">
              <a:solidFill>
                <a:srgbClr val="FF0000"/>
              </a:solidFill>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grpSp>
      <p:cxnSp>
        <p:nvCxnSpPr>
          <p:cNvPr id="31" name="直接连接符 30"/>
          <p:cNvCxnSpPr/>
          <p:nvPr/>
        </p:nvCxnSpPr>
        <p:spPr>
          <a:xfrm flipH="1">
            <a:off x="1161030" y="1958311"/>
            <a:ext cx="9089" cy="3545055"/>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1157302" y="2385903"/>
            <a:ext cx="1287956"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1193338" y="2926293"/>
            <a:ext cx="1287956"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1151941" y="3519962"/>
            <a:ext cx="1287956"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1170114" y="4054687"/>
            <a:ext cx="1287956"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
        <p:nvSpPr>
          <p:cNvPr id="37" name="任意多边形 36"/>
          <p:cNvSpPr/>
          <p:nvPr/>
        </p:nvSpPr>
        <p:spPr>
          <a:xfrm>
            <a:off x="2452709" y="2148344"/>
            <a:ext cx="8413018" cy="383842"/>
          </a:xfrm>
          <a:custGeom>
            <a:avLst/>
            <a:gdLst>
              <a:gd name="connsiteX0" fmla="*/ 0 w 10157902"/>
              <a:gd name="connsiteY0" fmla="*/ 112925 h 677550"/>
              <a:gd name="connsiteX1" fmla="*/ 112925 w 10157902"/>
              <a:gd name="connsiteY1" fmla="*/ 0 h 677550"/>
              <a:gd name="connsiteX2" fmla="*/ 10044977 w 10157902"/>
              <a:gd name="connsiteY2" fmla="*/ 0 h 677550"/>
              <a:gd name="connsiteX3" fmla="*/ 10157902 w 10157902"/>
              <a:gd name="connsiteY3" fmla="*/ 112925 h 677550"/>
              <a:gd name="connsiteX4" fmla="*/ 10157902 w 10157902"/>
              <a:gd name="connsiteY4" fmla="*/ 564625 h 677550"/>
              <a:gd name="connsiteX5" fmla="*/ 10044977 w 10157902"/>
              <a:gd name="connsiteY5" fmla="*/ 677550 h 677550"/>
              <a:gd name="connsiteX6" fmla="*/ 112925 w 10157902"/>
              <a:gd name="connsiteY6" fmla="*/ 677550 h 677550"/>
              <a:gd name="connsiteX7" fmla="*/ 0 w 10157902"/>
              <a:gd name="connsiteY7" fmla="*/ 564625 h 677550"/>
              <a:gd name="connsiteX8" fmla="*/ 0 w 10157902"/>
              <a:gd name="connsiteY8" fmla="*/ 112925 h 677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157902" h="677550">
                <a:moveTo>
                  <a:pt x="0" y="112925"/>
                </a:moveTo>
                <a:cubicBezTo>
                  <a:pt x="0" y="50558"/>
                  <a:pt x="50558" y="0"/>
                  <a:pt x="112925" y="0"/>
                </a:cubicBezTo>
                <a:lnTo>
                  <a:pt x="10044977" y="0"/>
                </a:lnTo>
                <a:cubicBezTo>
                  <a:pt x="10107344" y="0"/>
                  <a:pt x="10157902" y="50558"/>
                  <a:pt x="10157902" y="112925"/>
                </a:cubicBezTo>
                <a:lnTo>
                  <a:pt x="10157902" y="564625"/>
                </a:lnTo>
                <a:cubicBezTo>
                  <a:pt x="10157902" y="626992"/>
                  <a:pt x="10107344" y="677550"/>
                  <a:pt x="10044977" y="677550"/>
                </a:cubicBezTo>
                <a:lnTo>
                  <a:pt x="112925" y="677550"/>
                </a:lnTo>
                <a:cubicBezTo>
                  <a:pt x="50558" y="677550"/>
                  <a:pt x="0" y="626992"/>
                  <a:pt x="0" y="564625"/>
                </a:cubicBezTo>
                <a:lnTo>
                  <a:pt x="0" y="112925"/>
                </a:lnTo>
                <a:close/>
              </a:path>
            </a:pathLst>
          </a:custGeom>
          <a:solidFill>
            <a:schemeClr val="accent6"/>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70880" tIns="99115" rIns="99115" bIns="99115" numCol="1" spcCol="1270" anchor="ctr" anchorCtr="0">
            <a:noAutofit/>
          </a:bodyPr>
          <a:lstStyle/>
          <a:p>
            <a:pPr lvl="0" defTabSz="1155700">
              <a:lnSpc>
                <a:spcPct val="90000"/>
              </a:lnSpc>
              <a:spcBef>
                <a:spcPct val="0"/>
              </a:spcBef>
              <a:spcAft>
                <a:spcPct val="35000"/>
              </a:spcAft>
            </a:pPr>
            <a:r>
              <a:rPr lang="zh-CN" altLang="zh-CN" sz="2400" dirty="0"/>
              <a:t>似物性采样的概念</a:t>
            </a:r>
            <a:endParaRPr lang="zh-CN" altLang="en-US" sz="2400" kern="1200" dirty="0">
              <a:solidFill>
                <a:schemeClr val="bg1"/>
              </a:solidFill>
            </a:endParaRPr>
          </a:p>
        </p:txBody>
      </p:sp>
      <p:sp>
        <p:nvSpPr>
          <p:cNvPr id="38" name="任意多边形 37"/>
          <p:cNvSpPr/>
          <p:nvPr/>
        </p:nvSpPr>
        <p:spPr>
          <a:xfrm>
            <a:off x="2458070" y="2722988"/>
            <a:ext cx="8425830" cy="406609"/>
          </a:xfrm>
          <a:custGeom>
            <a:avLst/>
            <a:gdLst>
              <a:gd name="connsiteX0" fmla="*/ 0 w 10157902"/>
              <a:gd name="connsiteY0" fmla="*/ 112925 h 677550"/>
              <a:gd name="connsiteX1" fmla="*/ 112925 w 10157902"/>
              <a:gd name="connsiteY1" fmla="*/ 0 h 677550"/>
              <a:gd name="connsiteX2" fmla="*/ 10044977 w 10157902"/>
              <a:gd name="connsiteY2" fmla="*/ 0 h 677550"/>
              <a:gd name="connsiteX3" fmla="*/ 10157902 w 10157902"/>
              <a:gd name="connsiteY3" fmla="*/ 112925 h 677550"/>
              <a:gd name="connsiteX4" fmla="*/ 10157902 w 10157902"/>
              <a:gd name="connsiteY4" fmla="*/ 564625 h 677550"/>
              <a:gd name="connsiteX5" fmla="*/ 10044977 w 10157902"/>
              <a:gd name="connsiteY5" fmla="*/ 677550 h 677550"/>
              <a:gd name="connsiteX6" fmla="*/ 112925 w 10157902"/>
              <a:gd name="connsiteY6" fmla="*/ 677550 h 677550"/>
              <a:gd name="connsiteX7" fmla="*/ 0 w 10157902"/>
              <a:gd name="connsiteY7" fmla="*/ 564625 h 677550"/>
              <a:gd name="connsiteX8" fmla="*/ 0 w 10157902"/>
              <a:gd name="connsiteY8" fmla="*/ 112925 h 677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157902" h="677550">
                <a:moveTo>
                  <a:pt x="0" y="112925"/>
                </a:moveTo>
                <a:cubicBezTo>
                  <a:pt x="0" y="50558"/>
                  <a:pt x="50558" y="0"/>
                  <a:pt x="112925" y="0"/>
                </a:cubicBezTo>
                <a:lnTo>
                  <a:pt x="10044977" y="0"/>
                </a:lnTo>
                <a:cubicBezTo>
                  <a:pt x="10107344" y="0"/>
                  <a:pt x="10157902" y="50558"/>
                  <a:pt x="10157902" y="112925"/>
                </a:cubicBezTo>
                <a:lnTo>
                  <a:pt x="10157902" y="564625"/>
                </a:lnTo>
                <a:cubicBezTo>
                  <a:pt x="10157902" y="626992"/>
                  <a:pt x="10107344" y="677550"/>
                  <a:pt x="10044977" y="677550"/>
                </a:cubicBezTo>
                <a:lnTo>
                  <a:pt x="112925" y="677550"/>
                </a:lnTo>
                <a:cubicBezTo>
                  <a:pt x="50558" y="677550"/>
                  <a:pt x="0" y="626992"/>
                  <a:pt x="0" y="564625"/>
                </a:cubicBezTo>
                <a:lnTo>
                  <a:pt x="0" y="112925"/>
                </a:lnTo>
                <a:close/>
              </a:path>
            </a:pathLst>
          </a:custGeom>
          <a:solidFill>
            <a:schemeClr val="accent6"/>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70880" tIns="99115" rIns="99115" bIns="99115" numCol="1" spcCol="1270" anchor="ctr" anchorCtr="0">
            <a:noAutofit/>
          </a:bodyPr>
          <a:lstStyle/>
          <a:p>
            <a:pPr lvl="0" defTabSz="1155700">
              <a:lnSpc>
                <a:spcPct val="90000"/>
              </a:lnSpc>
              <a:spcBef>
                <a:spcPct val="0"/>
              </a:spcBef>
              <a:spcAft>
                <a:spcPct val="35000"/>
              </a:spcAft>
            </a:pPr>
            <a:r>
              <a:rPr lang="en-US" altLang="zh-CN" sz="2400" dirty="0"/>
              <a:t>BING</a:t>
            </a:r>
            <a:r>
              <a:rPr lang="zh-CN" altLang="zh-CN" sz="2400" dirty="0"/>
              <a:t>算法分析</a:t>
            </a:r>
            <a:endParaRPr lang="zh-CN" altLang="en-US" sz="2400" kern="1200" dirty="0">
              <a:solidFill>
                <a:schemeClr val="bg1"/>
              </a:solidFill>
            </a:endParaRPr>
          </a:p>
        </p:txBody>
      </p:sp>
      <p:sp>
        <p:nvSpPr>
          <p:cNvPr id="39" name="任意多边形 38"/>
          <p:cNvSpPr/>
          <p:nvPr/>
        </p:nvSpPr>
        <p:spPr>
          <a:xfrm>
            <a:off x="2439897" y="3336139"/>
            <a:ext cx="8425830" cy="367646"/>
          </a:xfrm>
          <a:custGeom>
            <a:avLst/>
            <a:gdLst>
              <a:gd name="connsiteX0" fmla="*/ 0 w 10157902"/>
              <a:gd name="connsiteY0" fmla="*/ 112925 h 677550"/>
              <a:gd name="connsiteX1" fmla="*/ 112925 w 10157902"/>
              <a:gd name="connsiteY1" fmla="*/ 0 h 677550"/>
              <a:gd name="connsiteX2" fmla="*/ 10044977 w 10157902"/>
              <a:gd name="connsiteY2" fmla="*/ 0 h 677550"/>
              <a:gd name="connsiteX3" fmla="*/ 10157902 w 10157902"/>
              <a:gd name="connsiteY3" fmla="*/ 112925 h 677550"/>
              <a:gd name="connsiteX4" fmla="*/ 10157902 w 10157902"/>
              <a:gd name="connsiteY4" fmla="*/ 564625 h 677550"/>
              <a:gd name="connsiteX5" fmla="*/ 10044977 w 10157902"/>
              <a:gd name="connsiteY5" fmla="*/ 677550 h 677550"/>
              <a:gd name="connsiteX6" fmla="*/ 112925 w 10157902"/>
              <a:gd name="connsiteY6" fmla="*/ 677550 h 677550"/>
              <a:gd name="connsiteX7" fmla="*/ 0 w 10157902"/>
              <a:gd name="connsiteY7" fmla="*/ 564625 h 677550"/>
              <a:gd name="connsiteX8" fmla="*/ 0 w 10157902"/>
              <a:gd name="connsiteY8" fmla="*/ 112925 h 677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157902" h="677550">
                <a:moveTo>
                  <a:pt x="0" y="112925"/>
                </a:moveTo>
                <a:cubicBezTo>
                  <a:pt x="0" y="50558"/>
                  <a:pt x="50558" y="0"/>
                  <a:pt x="112925" y="0"/>
                </a:cubicBezTo>
                <a:lnTo>
                  <a:pt x="10044977" y="0"/>
                </a:lnTo>
                <a:cubicBezTo>
                  <a:pt x="10107344" y="0"/>
                  <a:pt x="10157902" y="50558"/>
                  <a:pt x="10157902" y="112925"/>
                </a:cubicBezTo>
                <a:lnTo>
                  <a:pt x="10157902" y="564625"/>
                </a:lnTo>
                <a:cubicBezTo>
                  <a:pt x="10157902" y="626992"/>
                  <a:pt x="10107344" y="677550"/>
                  <a:pt x="10044977" y="677550"/>
                </a:cubicBezTo>
                <a:lnTo>
                  <a:pt x="112925" y="677550"/>
                </a:lnTo>
                <a:cubicBezTo>
                  <a:pt x="50558" y="677550"/>
                  <a:pt x="0" y="626992"/>
                  <a:pt x="0" y="564625"/>
                </a:cubicBezTo>
                <a:lnTo>
                  <a:pt x="0" y="112925"/>
                </a:lnTo>
                <a:close/>
              </a:path>
            </a:pathLst>
          </a:custGeom>
          <a:solidFill>
            <a:schemeClr val="accent6"/>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70880" tIns="99115" rIns="99115" bIns="99115" numCol="1" spcCol="1270" anchor="ctr" anchorCtr="0">
            <a:noAutofit/>
          </a:bodyPr>
          <a:lstStyle/>
          <a:p>
            <a:pPr lvl="0" defTabSz="1155700">
              <a:lnSpc>
                <a:spcPct val="90000"/>
              </a:lnSpc>
              <a:spcBef>
                <a:spcPct val="0"/>
              </a:spcBef>
              <a:spcAft>
                <a:spcPct val="35000"/>
              </a:spcAft>
            </a:pPr>
            <a:r>
              <a:rPr lang="zh-CN" altLang="zh-CN" sz="2400" dirty="0"/>
              <a:t>标准梯度计算</a:t>
            </a:r>
            <a:endParaRPr lang="zh-CN" altLang="en-US" sz="2400" kern="1200" dirty="0">
              <a:solidFill>
                <a:schemeClr val="bg1"/>
              </a:solidFill>
            </a:endParaRPr>
          </a:p>
        </p:txBody>
      </p:sp>
      <p:sp>
        <p:nvSpPr>
          <p:cNvPr id="40" name="任意多边形 39"/>
          <p:cNvSpPr/>
          <p:nvPr/>
        </p:nvSpPr>
        <p:spPr>
          <a:xfrm>
            <a:off x="2439897" y="3912577"/>
            <a:ext cx="8425830" cy="351871"/>
          </a:xfrm>
          <a:custGeom>
            <a:avLst/>
            <a:gdLst>
              <a:gd name="connsiteX0" fmla="*/ 0 w 10157902"/>
              <a:gd name="connsiteY0" fmla="*/ 112925 h 677550"/>
              <a:gd name="connsiteX1" fmla="*/ 112925 w 10157902"/>
              <a:gd name="connsiteY1" fmla="*/ 0 h 677550"/>
              <a:gd name="connsiteX2" fmla="*/ 10044977 w 10157902"/>
              <a:gd name="connsiteY2" fmla="*/ 0 h 677550"/>
              <a:gd name="connsiteX3" fmla="*/ 10157902 w 10157902"/>
              <a:gd name="connsiteY3" fmla="*/ 112925 h 677550"/>
              <a:gd name="connsiteX4" fmla="*/ 10157902 w 10157902"/>
              <a:gd name="connsiteY4" fmla="*/ 564625 h 677550"/>
              <a:gd name="connsiteX5" fmla="*/ 10044977 w 10157902"/>
              <a:gd name="connsiteY5" fmla="*/ 677550 h 677550"/>
              <a:gd name="connsiteX6" fmla="*/ 112925 w 10157902"/>
              <a:gd name="connsiteY6" fmla="*/ 677550 h 677550"/>
              <a:gd name="connsiteX7" fmla="*/ 0 w 10157902"/>
              <a:gd name="connsiteY7" fmla="*/ 564625 h 677550"/>
              <a:gd name="connsiteX8" fmla="*/ 0 w 10157902"/>
              <a:gd name="connsiteY8" fmla="*/ 112925 h 677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157902" h="677550">
                <a:moveTo>
                  <a:pt x="0" y="112925"/>
                </a:moveTo>
                <a:cubicBezTo>
                  <a:pt x="0" y="50558"/>
                  <a:pt x="50558" y="0"/>
                  <a:pt x="112925" y="0"/>
                </a:cubicBezTo>
                <a:lnTo>
                  <a:pt x="10044977" y="0"/>
                </a:lnTo>
                <a:cubicBezTo>
                  <a:pt x="10107344" y="0"/>
                  <a:pt x="10157902" y="50558"/>
                  <a:pt x="10157902" y="112925"/>
                </a:cubicBezTo>
                <a:lnTo>
                  <a:pt x="10157902" y="564625"/>
                </a:lnTo>
                <a:cubicBezTo>
                  <a:pt x="10157902" y="626992"/>
                  <a:pt x="10107344" y="677550"/>
                  <a:pt x="10044977" y="677550"/>
                </a:cubicBezTo>
                <a:lnTo>
                  <a:pt x="112925" y="677550"/>
                </a:lnTo>
                <a:cubicBezTo>
                  <a:pt x="50558" y="677550"/>
                  <a:pt x="0" y="626992"/>
                  <a:pt x="0" y="564625"/>
                </a:cubicBezTo>
                <a:lnTo>
                  <a:pt x="0" y="112925"/>
                </a:lnTo>
                <a:close/>
              </a:path>
            </a:pathLst>
          </a:custGeom>
          <a:solidFill>
            <a:schemeClr val="accent6"/>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70880" tIns="99115" rIns="99115" bIns="99115" numCol="1" spcCol="1270" anchor="ctr" anchorCtr="0">
            <a:noAutofit/>
          </a:bodyPr>
          <a:lstStyle/>
          <a:p>
            <a:pPr lvl="0" defTabSz="1155700">
              <a:lnSpc>
                <a:spcPct val="90000"/>
              </a:lnSpc>
              <a:spcBef>
                <a:spcPct val="0"/>
              </a:spcBef>
              <a:spcAft>
                <a:spcPct val="35000"/>
              </a:spcAft>
            </a:pPr>
            <a:r>
              <a:rPr lang="zh-CN" altLang="zh-CN" sz="2400" dirty="0"/>
              <a:t>训练目标模型和校正参数</a:t>
            </a:r>
            <a:endParaRPr lang="zh-CN" altLang="en-US" sz="2400" dirty="0">
              <a:solidFill>
                <a:schemeClr val="bg1"/>
              </a:solidFill>
            </a:endParaRPr>
          </a:p>
        </p:txBody>
      </p:sp>
      <p:sp>
        <p:nvSpPr>
          <p:cNvPr id="21512" name="TextBox 12"/>
          <p:cNvSpPr>
            <a:spLocks noChangeArrowheads="1"/>
          </p:cNvSpPr>
          <p:nvPr/>
        </p:nvSpPr>
        <p:spPr bwMode="auto">
          <a:xfrm>
            <a:off x="581718" y="218252"/>
            <a:ext cx="389080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lvl="0"/>
            <a:r>
              <a:rPr lang="en-US" altLang="zh-CN" sz="2600" b="1" dirty="0" smtClean="0">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sz="2800" dirty="0"/>
              <a:t> BING</a:t>
            </a:r>
            <a:r>
              <a:rPr lang="zh-CN" altLang="zh-CN" sz="2800" dirty="0"/>
              <a:t>似物性算法原理</a:t>
            </a:r>
            <a:endParaRPr lang="zh-CN" altLang="en-US" sz="2600" b="1" dirty="0">
              <a:latin typeface="微软雅黑" panose="020B0503020204020204" pitchFamily="34" charset="-122"/>
              <a:ea typeface="微软雅黑" panose="020B0503020204020204" pitchFamily="34" charset="-122"/>
              <a:cs typeface="Times New Roman" panose="02020603050405020304" pitchFamily="18" charset="0"/>
            </a:endParaRPr>
          </a:p>
        </p:txBody>
      </p:sp>
      <p:grpSp>
        <p:nvGrpSpPr>
          <p:cNvPr id="138" name="Group 35"/>
          <p:cNvGrpSpPr>
            <a:grpSpLocks/>
          </p:cNvGrpSpPr>
          <p:nvPr/>
        </p:nvGrpSpPr>
        <p:grpSpPr bwMode="auto">
          <a:xfrm flipV="1">
            <a:off x="685799" y="749508"/>
            <a:ext cx="10944000" cy="108000"/>
            <a:chOff x="0" y="720"/>
            <a:chExt cx="4380" cy="11"/>
          </a:xfrm>
        </p:grpSpPr>
        <p:sp>
          <p:nvSpPr>
            <p:cNvPr id="139" name="Line 31"/>
            <p:cNvSpPr>
              <a:spLocks noChangeShapeType="1"/>
            </p:cNvSpPr>
            <p:nvPr userDrawn="1"/>
          </p:nvSpPr>
          <p:spPr bwMode="auto">
            <a:xfrm flipH="1">
              <a:off x="0" y="720"/>
              <a:ext cx="438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0" name="Line 34"/>
            <p:cNvSpPr>
              <a:spLocks noChangeShapeType="1"/>
            </p:cNvSpPr>
            <p:nvPr userDrawn="1"/>
          </p:nvSpPr>
          <p:spPr bwMode="auto">
            <a:xfrm>
              <a:off x="3328" y="731"/>
              <a:ext cx="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8" name="任意多边形 17"/>
          <p:cNvSpPr/>
          <p:nvPr/>
        </p:nvSpPr>
        <p:spPr>
          <a:xfrm>
            <a:off x="2439897" y="4404901"/>
            <a:ext cx="8425830" cy="334153"/>
          </a:xfrm>
          <a:custGeom>
            <a:avLst/>
            <a:gdLst>
              <a:gd name="connsiteX0" fmla="*/ 0 w 10157902"/>
              <a:gd name="connsiteY0" fmla="*/ 112925 h 677550"/>
              <a:gd name="connsiteX1" fmla="*/ 112925 w 10157902"/>
              <a:gd name="connsiteY1" fmla="*/ 0 h 677550"/>
              <a:gd name="connsiteX2" fmla="*/ 10044977 w 10157902"/>
              <a:gd name="connsiteY2" fmla="*/ 0 h 677550"/>
              <a:gd name="connsiteX3" fmla="*/ 10157902 w 10157902"/>
              <a:gd name="connsiteY3" fmla="*/ 112925 h 677550"/>
              <a:gd name="connsiteX4" fmla="*/ 10157902 w 10157902"/>
              <a:gd name="connsiteY4" fmla="*/ 564625 h 677550"/>
              <a:gd name="connsiteX5" fmla="*/ 10044977 w 10157902"/>
              <a:gd name="connsiteY5" fmla="*/ 677550 h 677550"/>
              <a:gd name="connsiteX6" fmla="*/ 112925 w 10157902"/>
              <a:gd name="connsiteY6" fmla="*/ 677550 h 677550"/>
              <a:gd name="connsiteX7" fmla="*/ 0 w 10157902"/>
              <a:gd name="connsiteY7" fmla="*/ 564625 h 677550"/>
              <a:gd name="connsiteX8" fmla="*/ 0 w 10157902"/>
              <a:gd name="connsiteY8" fmla="*/ 112925 h 677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157902" h="677550">
                <a:moveTo>
                  <a:pt x="0" y="112925"/>
                </a:moveTo>
                <a:cubicBezTo>
                  <a:pt x="0" y="50558"/>
                  <a:pt x="50558" y="0"/>
                  <a:pt x="112925" y="0"/>
                </a:cubicBezTo>
                <a:lnTo>
                  <a:pt x="10044977" y="0"/>
                </a:lnTo>
                <a:cubicBezTo>
                  <a:pt x="10107344" y="0"/>
                  <a:pt x="10157902" y="50558"/>
                  <a:pt x="10157902" y="112925"/>
                </a:cubicBezTo>
                <a:lnTo>
                  <a:pt x="10157902" y="564625"/>
                </a:lnTo>
                <a:cubicBezTo>
                  <a:pt x="10157902" y="626992"/>
                  <a:pt x="10107344" y="677550"/>
                  <a:pt x="10044977" y="677550"/>
                </a:cubicBezTo>
                <a:lnTo>
                  <a:pt x="112925" y="677550"/>
                </a:lnTo>
                <a:cubicBezTo>
                  <a:pt x="50558" y="677550"/>
                  <a:pt x="0" y="626992"/>
                  <a:pt x="0" y="564625"/>
                </a:cubicBezTo>
                <a:lnTo>
                  <a:pt x="0" y="112925"/>
                </a:lnTo>
                <a:close/>
              </a:path>
            </a:pathLst>
          </a:custGeom>
          <a:solidFill>
            <a:schemeClr val="accent6"/>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70880" tIns="99115" rIns="99115" bIns="99115" numCol="1" spcCol="1270" anchor="ctr" anchorCtr="0">
            <a:noAutofit/>
          </a:bodyPr>
          <a:lstStyle/>
          <a:p>
            <a:pPr lvl="0" defTabSz="1155700">
              <a:lnSpc>
                <a:spcPct val="90000"/>
              </a:lnSpc>
              <a:spcBef>
                <a:spcPct val="0"/>
              </a:spcBef>
              <a:spcAft>
                <a:spcPct val="35000"/>
              </a:spcAft>
            </a:pPr>
            <a:r>
              <a:rPr lang="zh-CN" altLang="zh-CN" sz="2400" dirty="0"/>
              <a:t>二值化</a:t>
            </a:r>
            <a:endParaRPr lang="zh-CN" altLang="en-US" sz="2400" dirty="0">
              <a:solidFill>
                <a:schemeClr val="bg1"/>
              </a:solidFill>
            </a:endParaRPr>
          </a:p>
        </p:txBody>
      </p:sp>
      <p:cxnSp>
        <p:nvCxnSpPr>
          <p:cNvPr id="19" name="直接连接符 18"/>
          <p:cNvCxnSpPr/>
          <p:nvPr/>
        </p:nvCxnSpPr>
        <p:spPr>
          <a:xfrm>
            <a:off x="1151941" y="4571977"/>
            <a:ext cx="1287956"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
        <p:nvSpPr>
          <p:cNvPr id="2" name="页脚占位符 1"/>
          <p:cNvSpPr>
            <a:spLocks noGrp="1"/>
          </p:cNvSpPr>
          <p:nvPr>
            <p:ph type="ftr" sz="quarter" idx="11"/>
          </p:nvPr>
        </p:nvSpPr>
        <p:spPr/>
        <p:txBody>
          <a:bodyPr/>
          <a:lstStyle/>
          <a:p>
            <a:pPr>
              <a:defRPr/>
            </a:pPr>
            <a:r>
              <a:rPr lang="en-US" altLang="zh-CN" dirty="0" smtClean="0"/>
              <a:t>6</a:t>
            </a:r>
            <a:endParaRPr lang="zh-CN" altLang="en-US" dirty="0"/>
          </a:p>
        </p:txBody>
      </p:sp>
      <p:cxnSp>
        <p:nvCxnSpPr>
          <p:cNvPr id="23" name="直接连接符 22"/>
          <p:cNvCxnSpPr/>
          <p:nvPr/>
        </p:nvCxnSpPr>
        <p:spPr>
          <a:xfrm>
            <a:off x="1161030" y="5034443"/>
            <a:ext cx="1287956"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
        <p:nvSpPr>
          <p:cNvPr id="25" name="任意多边形 24"/>
          <p:cNvSpPr/>
          <p:nvPr/>
        </p:nvSpPr>
        <p:spPr>
          <a:xfrm>
            <a:off x="2439897" y="4923692"/>
            <a:ext cx="8425830" cy="313986"/>
          </a:xfrm>
          <a:custGeom>
            <a:avLst/>
            <a:gdLst>
              <a:gd name="connsiteX0" fmla="*/ 0 w 10157902"/>
              <a:gd name="connsiteY0" fmla="*/ 112925 h 677550"/>
              <a:gd name="connsiteX1" fmla="*/ 112925 w 10157902"/>
              <a:gd name="connsiteY1" fmla="*/ 0 h 677550"/>
              <a:gd name="connsiteX2" fmla="*/ 10044977 w 10157902"/>
              <a:gd name="connsiteY2" fmla="*/ 0 h 677550"/>
              <a:gd name="connsiteX3" fmla="*/ 10157902 w 10157902"/>
              <a:gd name="connsiteY3" fmla="*/ 112925 h 677550"/>
              <a:gd name="connsiteX4" fmla="*/ 10157902 w 10157902"/>
              <a:gd name="connsiteY4" fmla="*/ 564625 h 677550"/>
              <a:gd name="connsiteX5" fmla="*/ 10044977 w 10157902"/>
              <a:gd name="connsiteY5" fmla="*/ 677550 h 677550"/>
              <a:gd name="connsiteX6" fmla="*/ 112925 w 10157902"/>
              <a:gd name="connsiteY6" fmla="*/ 677550 h 677550"/>
              <a:gd name="connsiteX7" fmla="*/ 0 w 10157902"/>
              <a:gd name="connsiteY7" fmla="*/ 564625 h 677550"/>
              <a:gd name="connsiteX8" fmla="*/ 0 w 10157902"/>
              <a:gd name="connsiteY8" fmla="*/ 112925 h 677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157902" h="677550">
                <a:moveTo>
                  <a:pt x="0" y="112925"/>
                </a:moveTo>
                <a:cubicBezTo>
                  <a:pt x="0" y="50558"/>
                  <a:pt x="50558" y="0"/>
                  <a:pt x="112925" y="0"/>
                </a:cubicBezTo>
                <a:lnTo>
                  <a:pt x="10044977" y="0"/>
                </a:lnTo>
                <a:cubicBezTo>
                  <a:pt x="10107344" y="0"/>
                  <a:pt x="10157902" y="50558"/>
                  <a:pt x="10157902" y="112925"/>
                </a:cubicBezTo>
                <a:lnTo>
                  <a:pt x="10157902" y="564625"/>
                </a:lnTo>
                <a:cubicBezTo>
                  <a:pt x="10157902" y="626992"/>
                  <a:pt x="10107344" y="677550"/>
                  <a:pt x="10044977" y="677550"/>
                </a:cubicBezTo>
                <a:lnTo>
                  <a:pt x="112925" y="677550"/>
                </a:lnTo>
                <a:cubicBezTo>
                  <a:pt x="50558" y="677550"/>
                  <a:pt x="0" y="626992"/>
                  <a:pt x="0" y="564625"/>
                </a:cubicBezTo>
                <a:lnTo>
                  <a:pt x="0" y="112925"/>
                </a:lnTo>
                <a:close/>
              </a:path>
            </a:pathLst>
          </a:custGeom>
          <a:solidFill>
            <a:schemeClr val="accent6"/>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70880" tIns="99115" rIns="99115" bIns="99115" numCol="1" spcCol="1270" anchor="ctr" anchorCtr="0">
            <a:noAutofit/>
          </a:bodyPr>
          <a:lstStyle/>
          <a:p>
            <a:pPr lvl="0" defTabSz="1155700">
              <a:lnSpc>
                <a:spcPct val="90000"/>
              </a:lnSpc>
              <a:spcBef>
                <a:spcPct val="0"/>
              </a:spcBef>
              <a:spcAft>
                <a:spcPct val="35000"/>
              </a:spcAft>
            </a:pPr>
            <a:r>
              <a:rPr lang="zh-CN" altLang="zh-CN" sz="2400" dirty="0"/>
              <a:t>过滤候选框</a:t>
            </a:r>
            <a:endParaRPr lang="zh-CN" altLang="en-US" sz="2400" dirty="0">
              <a:solidFill>
                <a:schemeClr val="bg1"/>
              </a:solidFill>
            </a:endParaRPr>
          </a:p>
        </p:txBody>
      </p:sp>
      <p:cxnSp>
        <p:nvCxnSpPr>
          <p:cNvPr id="26" name="直接连接符 25"/>
          <p:cNvCxnSpPr/>
          <p:nvPr/>
        </p:nvCxnSpPr>
        <p:spPr>
          <a:xfrm>
            <a:off x="1151941" y="5503366"/>
            <a:ext cx="1287956"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
        <p:nvSpPr>
          <p:cNvPr id="28" name="任意多边形 27"/>
          <p:cNvSpPr/>
          <p:nvPr/>
        </p:nvSpPr>
        <p:spPr>
          <a:xfrm>
            <a:off x="2452709" y="5346373"/>
            <a:ext cx="8425830" cy="313986"/>
          </a:xfrm>
          <a:custGeom>
            <a:avLst/>
            <a:gdLst>
              <a:gd name="connsiteX0" fmla="*/ 0 w 10157902"/>
              <a:gd name="connsiteY0" fmla="*/ 112925 h 677550"/>
              <a:gd name="connsiteX1" fmla="*/ 112925 w 10157902"/>
              <a:gd name="connsiteY1" fmla="*/ 0 h 677550"/>
              <a:gd name="connsiteX2" fmla="*/ 10044977 w 10157902"/>
              <a:gd name="connsiteY2" fmla="*/ 0 h 677550"/>
              <a:gd name="connsiteX3" fmla="*/ 10157902 w 10157902"/>
              <a:gd name="connsiteY3" fmla="*/ 112925 h 677550"/>
              <a:gd name="connsiteX4" fmla="*/ 10157902 w 10157902"/>
              <a:gd name="connsiteY4" fmla="*/ 564625 h 677550"/>
              <a:gd name="connsiteX5" fmla="*/ 10044977 w 10157902"/>
              <a:gd name="connsiteY5" fmla="*/ 677550 h 677550"/>
              <a:gd name="connsiteX6" fmla="*/ 112925 w 10157902"/>
              <a:gd name="connsiteY6" fmla="*/ 677550 h 677550"/>
              <a:gd name="connsiteX7" fmla="*/ 0 w 10157902"/>
              <a:gd name="connsiteY7" fmla="*/ 564625 h 677550"/>
              <a:gd name="connsiteX8" fmla="*/ 0 w 10157902"/>
              <a:gd name="connsiteY8" fmla="*/ 112925 h 677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157902" h="677550">
                <a:moveTo>
                  <a:pt x="0" y="112925"/>
                </a:moveTo>
                <a:cubicBezTo>
                  <a:pt x="0" y="50558"/>
                  <a:pt x="50558" y="0"/>
                  <a:pt x="112925" y="0"/>
                </a:cubicBezTo>
                <a:lnTo>
                  <a:pt x="10044977" y="0"/>
                </a:lnTo>
                <a:cubicBezTo>
                  <a:pt x="10107344" y="0"/>
                  <a:pt x="10157902" y="50558"/>
                  <a:pt x="10157902" y="112925"/>
                </a:cubicBezTo>
                <a:lnTo>
                  <a:pt x="10157902" y="564625"/>
                </a:lnTo>
                <a:cubicBezTo>
                  <a:pt x="10157902" y="626992"/>
                  <a:pt x="10107344" y="677550"/>
                  <a:pt x="10044977" y="677550"/>
                </a:cubicBezTo>
                <a:lnTo>
                  <a:pt x="112925" y="677550"/>
                </a:lnTo>
                <a:cubicBezTo>
                  <a:pt x="50558" y="677550"/>
                  <a:pt x="0" y="626992"/>
                  <a:pt x="0" y="564625"/>
                </a:cubicBezTo>
                <a:lnTo>
                  <a:pt x="0" y="112925"/>
                </a:lnTo>
                <a:close/>
              </a:path>
            </a:pathLst>
          </a:custGeom>
          <a:solidFill>
            <a:schemeClr val="accent6"/>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70880" tIns="99115" rIns="99115" bIns="99115" numCol="1" spcCol="1270" anchor="ctr" anchorCtr="0">
            <a:noAutofit/>
          </a:bodyPr>
          <a:lstStyle/>
          <a:p>
            <a:pPr lvl="0" defTabSz="1155700">
              <a:lnSpc>
                <a:spcPct val="90000"/>
              </a:lnSpc>
              <a:spcBef>
                <a:spcPct val="0"/>
              </a:spcBef>
              <a:spcAft>
                <a:spcPct val="35000"/>
              </a:spcAft>
            </a:pPr>
            <a:r>
              <a:rPr lang="en-US" altLang="zh-CN" sz="2400" dirty="0"/>
              <a:t>BING</a:t>
            </a:r>
            <a:r>
              <a:rPr lang="zh-CN" altLang="zh-CN" sz="2400" dirty="0"/>
              <a:t>算法应用于行人检测</a:t>
            </a:r>
            <a:endParaRPr lang="zh-CN" altLang="en-US" sz="2400" dirty="0">
              <a:solidFill>
                <a:schemeClr val="bg1"/>
              </a:solidFill>
            </a:endParaRPr>
          </a:p>
        </p:txBody>
      </p:sp>
    </p:spTree>
    <p:extLst>
      <p:ext uri="{BB962C8B-B14F-4D97-AF65-F5344CB8AC3E}">
        <p14:creationId xmlns:p14="http://schemas.microsoft.com/office/powerpoint/2010/main" val="11491897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nodeType="afterEffect">
                                  <p:stCondLst>
                                    <p:cond delay="0"/>
                                  </p:stCondLst>
                                  <p:childTnLst>
                                    <p:animMotion origin="layout" path="M 4.54214E-6 -7.40741E-7 L -0.03739 -0.14815 " pathEditMode="relative" rAng="0" ptsTypes="AA">
                                      <p:cBhvr>
                                        <p:cTn id="6" dur="1000" fill="hold"/>
                                        <p:tgtEl>
                                          <p:spTgt spid="16"/>
                                        </p:tgtEl>
                                        <p:attrNameLst>
                                          <p:attrName>ppt_x</p:attrName>
                                          <p:attrName>ppt_y</p:attrName>
                                        </p:attrNameLst>
                                      </p:cBhvr>
                                      <p:rCtr x="-1876" y="-7407"/>
                                    </p:animMotion>
                                  </p:childTnLst>
                                </p:cTn>
                              </p:par>
                            </p:childTnLst>
                          </p:cTn>
                        </p:par>
                        <p:par>
                          <p:cTn id="7" fill="hold">
                            <p:stCondLst>
                              <p:cond delay="1000"/>
                            </p:stCondLst>
                            <p:childTnLst>
                              <p:par>
                                <p:cTn id="8" presetID="22" presetClass="entr" presetSubtype="1" fill="hold" nodeType="afterEffect">
                                  <p:stCondLst>
                                    <p:cond delay="100"/>
                                  </p:stCondLst>
                                  <p:childTnLst>
                                    <p:set>
                                      <p:cBhvr>
                                        <p:cTn id="9" dur="1" fill="hold">
                                          <p:stCondLst>
                                            <p:cond delay="0"/>
                                          </p:stCondLst>
                                        </p:cTn>
                                        <p:tgtEl>
                                          <p:spTgt spid="31"/>
                                        </p:tgtEl>
                                        <p:attrNameLst>
                                          <p:attrName>style.visibility</p:attrName>
                                        </p:attrNameLst>
                                      </p:cBhvr>
                                      <p:to>
                                        <p:strVal val="visible"/>
                                      </p:to>
                                    </p:set>
                                    <p:animEffect transition="in" filter="wipe(up)">
                                      <p:cBhvr>
                                        <p:cTn id="10" dur="2500"/>
                                        <p:tgtEl>
                                          <p:spTgt spid="31"/>
                                        </p:tgtEl>
                                      </p:cBhvr>
                                    </p:animEffect>
                                  </p:childTnLst>
                                </p:cTn>
                              </p:par>
                              <p:par>
                                <p:cTn id="11" presetID="2" presetClass="entr" presetSubtype="2" fill="hold" nodeType="withEffect">
                                  <p:stCondLst>
                                    <p:cond delay="0"/>
                                  </p:stCondLst>
                                  <p:childTnLst>
                                    <p:set>
                                      <p:cBhvr>
                                        <p:cTn id="12" dur="1" fill="hold">
                                          <p:stCondLst>
                                            <p:cond delay="0"/>
                                          </p:stCondLst>
                                        </p:cTn>
                                        <p:tgtEl>
                                          <p:spTgt spid="32"/>
                                        </p:tgtEl>
                                        <p:attrNameLst>
                                          <p:attrName>style.visibility</p:attrName>
                                        </p:attrNameLst>
                                      </p:cBhvr>
                                      <p:to>
                                        <p:strVal val="visible"/>
                                      </p:to>
                                    </p:set>
                                    <p:anim calcmode="lin" valueType="num">
                                      <p:cBhvr additive="base">
                                        <p:cTn id="13" dur="500" fill="hold"/>
                                        <p:tgtEl>
                                          <p:spTgt spid="32"/>
                                        </p:tgtEl>
                                        <p:attrNameLst>
                                          <p:attrName>ppt_x</p:attrName>
                                        </p:attrNameLst>
                                      </p:cBhvr>
                                      <p:tavLst>
                                        <p:tav tm="0">
                                          <p:val>
                                            <p:strVal val="1+#ppt_w/2"/>
                                          </p:val>
                                        </p:tav>
                                        <p:tav tm="100000">
                                          <p:val>
                                            <p:strVal val="#ppt_x"/>
                                          </p:val>
                                        </p:tav>
                                      </p:tavLst>
                                    </p:anim>
                                    <p:anim calcmode="lin" valueType="num">
                                      <p:cBhvr additive="base">
                                        <p:cTn id="14" dur="500" fill="hold"/>
                                        <p:tgtEl>
                                          <p:spTgt spid="32"/>
                                        </p:tgtEl>
                                        <p:attrNameLst>
                                          <p:attrName>ppt_y</p:attrName>
                                        </p:attrNameLst>
                                      </p:cBhvr>
                                      <p:tavLst>
                                        <p:tav tm="0">
                                          <p:val>
                                            <p:strVal val="#ppt_y"/>
                                          </p:val>
                                        </p:tav>
                                        <p:tav tm="100000">
                                          <p:val>
                                            <p:strVal val="#ppt_y"/>
                                          </p:val>
                                        </p:tav>
                                      </p:tavLst>
                                    </p:anim>
                                  </p:childTnLst>
                                </p:cTn>
                              </p:par>
                              <p:par>
                                <p:cTn id="15" presetID="2" presetClass="entr" presetSubtype="2" fill="hold" grpId="0" nodeType="withEffect">
                                  <p:stCondLst>
                                    <p:cond delay="0"/>
                                  </p:stCondLst>
                                  <p:childTnLst>
                                    <p:set>
                                      <p:cBhvr>
                                        <p:cTn id="16" dur="1" fill="hold">
                                          <p:stCondLst>
                                            <p:cond delay="0"/>
                                          </p:stCondLst>
                                        </p:cTn>
                                        <p:tgtEl>
                                          <p:spTgt spid="37"/>
                                        </p:tgtEl>
                                        <p:attrNameLst>
                                          <p:attrName>style.visibility</p:attrName>
                                        </p:attrNameLst>
                                      </p:cBhvr>
                                      <p:to>
                                        <p:strVal val="visible"/>
                                      </p:to>
                                    </p:set>
                                    <p:anim calcmode="lin" valueType="num">
                                      <p:cBhvr additive="base">
                                        <p:cTn id="17" dur="500" fill="hold"/>
                                        <p:tgtEl>
                                          <p:spTgt spid="37"/>
                                        </p:tgtEl>
                                        <p:attrNameLst>
                                          <p:attrName>ppt_x</p:attrName>
                                        </p:attrNameLst>
                                      </p:cBhvr>
                                      <p:tavLst>
                                        <p:tav tm="0">
                                          <p:val>
                                            <p:strVal val="1+#ppt_w/2"/>
                                          </p:val>
                                        </p:tav>
                                        <p:tav tm="100000">
                                          <p:val>
                                            <p:strVal val="#ppt_x"/>
                                          </p:val>
                                        </p:tav>
                                      </p:tavLst>
                                    </p:anim>
                                    <p:anim calcmode="lin" valueType="num">
                                      <p:cBhvr additive="base">
                                        <p:cTn id="18" dur="500" fill="hold"/>
                                        <p:tgtEl>
                                          <p:spTgt spid="37"/>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500"/>
                                  </p:stCondLst>
                                  <p:childTnLst>
                                    <p:set>
                                      <p:cBhvr>
                                        <p:cTn id="20" dur="1" fill="hold">
                                          <p:stCondLst>
                                            <p:cond delay="0"/>
                                          </p:stCondLst>
                                        </p:cTn>
                                        <p:tgtEl>
                                          <p:spTgt spid="38"/>
                                        </p:tgtEl>
                                        <p:attrNameLst>
                                          <p:attrName>style.visibility</p:attrName>
                                        </p:attrNameLst>
                                      </p:cBhvr>
                                      <p:to>
                                        <p:strVal val="visible"/>
                                      </p:to>
                                    </p:set>
                                    <p:anim calcmode="lin" valueType="num">
                                      <p:cBhvr additive="base">
                                        <p:cTn id="21" dur="500" fill="hold"/>
                                        <p:tgtEl>
                                          <p:spTgt spid="38"/>
                                        </p:tgtEl>
                                        <p:attrNameLst>
                                          <p:attrName>ppt_x</p:attrName>
                                        </p:attrNameLst>
                                      </p:cBhvr>
                                      <p:tavLst>
                                        <p:tav tm="0">
                                          <p:val>
                                            <p:strVal val="1+#ppt_w/2"/>
                                          </p:val>
                                        </p:tav>
                                        <p:tav tm="100000">
                                          <p:val>
                                            <p:strVal val="#ppt_x"/>
                                          </p:val>
                                        </p:tav>
                                      </p:tavLst>
                                    </p:anim>
                                    <p:anim calcmode="lin" valueType="num">
                                      <p:cBhvr additive="base">
                                        <p:cTn id="22" dur="500" fill="hold"/>
                                        <p:tgtEl>
                                          <p:spTgt spid="38"/>
                                        </p:tgtEl>
                                        <p:attrNameLst>
                                          <p:attrName>ppt_y</p:attrName>
                                        </p:attrNameLst>
                                      </p:cBhvr>
                                      <p:tavLst>
                                        <p:tav tm="0">
                                          <p:val>
                                            <p:strVal val="#ppt_y"/>
                                          </p:val>
                                        </p:tav>
                                        <p:tav tm="100000">
                                          <p:val>
                                            <p:strVal val="#ppt_y"/>
                                          </p:val>
                                        </p:tav>
                                      </p:tavLst>
                                    </p:anim>
                                  </p:childTnLst>
                                </p:cTn>
                              </p:par>
                              <p:par>
                                <p:cTn id="23" presetID="2" presetClass="entr" presetSubtype="2" fill="hold" nodeType="withEffect">
                                  <p:stCondLst>
                                    <p:cond delay="500"/>
                                  </p:stCondLst>
                                  <p:childTnLst>
                                    <p:set>
                                      <p:cBhvr>
                                        <p:cTn id="24" dur="1" fill="hold">
                                          <p:stCondLst>
                                            <p:cond delay="0"/>
                                          </p:stCondLst>
                                        </p:cTn>
                                        <p:tgtEl>
                                          <p:spTgt spid="33"/>
                                        </p:tgtEl>
                                        <p:attrNameLst>
                                          <p:attrName>style.visibility</p:attrName>
                                        </p:attrNameLst>
                                      </p:cBhvr>
                                      <p:to>
                                        <p:strVal val="visible"/>
                                      </p:to>
                                    </p:set>
                                    <p:anim calcmode="lin" valueType="num">
                                      <p:cBhvr additive="base">
                                        <p:cTn id="25" dur="500" fill="hold"/>
                                        <p:tgtEl>
                                          <p:spTgt spid="33"/>
                                        </p:tgtEl>
                                        <p:attrNameLst>
                                          <p:attrName>ppt_x</p:attrName>
                                        </p:attrNameLst>
                                      </p:cBhvr>
                                      <p:tavLst>
                                        <p:tav tm="0">
                                          <p:val>
                                            <p:strVal val="1+#ppt_w/2"/>
                                          </p:val>
                                        </p:tav>
                                        <p:tav tm="100000">
                                          <p:val>
                                            <p:strVal val="#ppt_x"/>
                                          </p:val>
                                        </p:tav>
                                      </p:tavLst>
                                    </p:anim>
                                    <p:anim calcmode="lin" valueType="num">
                                      <p:cBhvr additive="base">
                                        <p:cTn id="26" dur="500" fill="hold"/>
                                        <p:tgtEl>
                                          <p:spTgt spid="33"/>
                                        </p:tgtEl>
                                        <p:attrNameLst>
                                          <p:attrName>ppt_y</p:attrName>
                                        </p:attrNameLst>
                                      </p:cBhvr>
                                      <p:tavLst>
                                        <p:tav tm="0">
                                          <p:val>
                                            <p:strVal val="#ppt_y"/>
                                          </p:val>
                                        </p:tav>
                                        <p:tav tm="100000">
                                          <p:val>
                                            <p:strVal val="#ppt_y"/>
                                          </p:val>
                                        </p:tav>
                                      </p:tavLst>
                                    </p:anim>
                                  </p:childTnLst>
                                </p:cTn>
                              </p:par>
                              <p:par>
                                <p:cTn id="27" presetID="2" presetClass="entr" presetSubtype="2" fill="hold" grpId="0" nodeType="withEffect">
                                  <p:stCondLst>
                                    <p:cond delay="1000"/>
                                  </p:stCondLst>
                                  <p:childTnLst>
                                    <p:set>
                                      <p:cBhvr>
                                        <p:cTn id="28" dur="1" fill="hold">
                                          <p:stCondLst>
                                            <p:cond delay="0"/>
                                          </p:stCondLst>
                                        </p:cTn>
                                        <p:tgtEl>
                                          <p:spTgt spid="39"/>
                                        </p:tgtEl>
                                        <p:attrNameLst>
                                          <p:attrName>style.visibility</p:attrName>
                                        </p:attrNameLst>
                                      </p:cBhvr>
                                      <p:to>
                                        <p:strVal val="visible"/>
                                      </p:to>
                                    </p:set>
                                    <p:anim calcmode="lin" valueType="num">
                                      <p:cBhvr additive="base">
                                        <p:cTn id="29" dur="500" fill="hold"/>
                                        <p:tgtEl>
                                          <p:spTgt spid="39"/>
                                        </p:tgtEl>
                                        <p:attrNameLst>
                                          <p:attrName>ppt_x</p:attrName>
                                        </p:attrNameLst>
                                      </p:cBhvr>
                                      <p:tavLst>
                                        <p:tav tm="0">
                                          <p:val>
                                            <p:strVal val="1+#ppt_w/2"/>
                                          </p:val>
                                        </p:tav>
                                        <p:tav tm="100000">
                                          <p:val>
                                            <p:strVal val="#ppt_x"/>
                                          </p:val>
                                        </p:tav>
                                      </p:tavLst>
                                    </p:anim>
                                    <p:anim calcmode="lin" valueType="num">
                                      <p:cBhvr additive="base">
                                        <p:cTn id="30" dur="500" fill="hold"/>
                                        <p:tgtEl>
                                          <p:spTgt spid="39"/>
                                        </p:tgtEl>
                                        <p:attrNameLst>
                                          <p:attrName>ppt_y</p:attrName>
                                        </p:attrNameLst>
                                      </p:cBhvr>
                                      <p:tavLst>
                                        <p:tav tm="0">
                                          <p:val>
                                            <p:strVal val="#ppt_y"/>
                                          </p:val>
                                        </p:tav>
                                        <p:tav tm="100000">
                                          <p:val>
                                            <p:strVal val="#ppt_y"/>
                                          </p:val>
                                        </p:tav>
                                      </p:tavLst>
                                    </p:anim>
                                  </p:childTnLst>
                                </p:cTn>
                              </p:par>
                              <p:par>
                                <p:cTn id="31" presetID="2" presetClass="entr" presetSubtype="2" fill="hold" nodeType="withEffect">
                                  <p:stCondLst>
                                    <p:cond delay="1000"/>
                                  </p:stCondLst>
                                  <p:childTnLst>
                                    <p:set>
                                      <p:cBhvr>
                                        <p:cTn id="32" dur="1" fill="hold">
                                          <p:stCondLst>
                                            <p:cond delay="0"/>
                                          </p:stCondLst>
                                        </p:cTn>
                                        <p:tgtEl>
                                          <p:spTgt spid="34"/>
                                        </p:tgtEl>
                                        <p:attrNameLst>
                                          <p:attrName>style.visibility</p:attrName>
                                        </p:attrNameLst>
                                      </p:cBhvr>
                                      <p:to>
                                        <p:strVal val="visible"/>
                                      </p:to>
                                    </p:set>
                                    <p:anim calcmode="lin" valueType="num">
                                      <p:cBhvr additive="base">
                                        <p:cTn id="33" dur="500" fill="hold"/>
                                        <p:tgtEl>
                                          <p:spTgt spid="34"/>
                                        </p:tgtEl>
                                        <p:attrNameLst>
                                          <p:attrName>ppt_x</p:attrName>
                                        </p:attrNameLst>
                                      </p:cBhvr>
                                      <p:tavLst>
                                        <p:tav tm="0">
                                          <p:val>
                                            <p:strVal val="1+#ppt_w/2"/>
                                          </p:val>
                                        </p:tav>
                                        <p:tav tm="100000">
                                          <p:val>
                                            <p:strVal val="#ppt_x"/>
                                          </p:val>
                                        </p:tav>
                                      </p:tavLst>
                                    </p:anim>
                                    <p:anim calcmode="lin" valueType="num">
                                      <p:cBhvr additive="base">
                                        <p:cTn id="34" dur="500" fill="hold"/>
                                        <p:tgtEl>
                                          <p:spTgt spid="34"/>
                                        </p:tgtEl>
                                        <p:attrNameLst>
                                          <p:attrName>ppt_y</p:attrName>
                                        </p:attrNameLst>
                                      </p:cBhvr>
                                      <p:tavLst>
                                        <p:tav tm="0">
                                          <p:val>
                                            <p:strVal val="#ppt_y"/>
                                          </p:val>
                                        </p:tav>
                                        <p:tav tm="100000">
                                          <p:val>
                                            <p:strVal val="#ppt_y"/>
                                          </p:val>
                                        </p:tav>
                                      </p:tavLst>
                                    </p:anim>
                                  </p:childTnLst>
                                </p:cTn>
                              </p:par>
                              <p:par>
                                <p:cTn id="35" presetID="2" presetClass="entr" presetSubtype="2" fill="hold" grpId="0" nodeType="withEffect">
                                  <p:stCondLst>
                                    <p:cond delay="1500"/>
                                  </p:stCondLst>
                                  <p:childTnLst>
                                    <p:set>
                                      <p:cBhvr>
                                        <p:cTn id="36" dur="1" fill="hold">
                                          <p:stCondLst>
                                            <p:cond delay="0"/>
                                          </p:stCondLst>
                                        </p:cTn>
                                        <p:tgtEl>
                                          <p:spTgt spid="40"/>
                                        </p:tgtEl>
                                        <p:attrNameLst>
                                          <p:attrName>style.visibility</p:attrName>
                                        </p:attrNameLst>
                                      </p:cBhvr>
                                      <p:to>
                                        <p:strVal val="visible"/>
                                      </p:to>
                                    </p:set>
                                    <p:anim calcmode="lin" valueType="num">
                                      <p:cBhvr additive="base">
                                        <p:cTn id="37" dur="500" fill="hold"/>
                                        <p:tgtEl>
                                          <p:spTgt spid="40"/>
                                        </p:tgtEl>
                                        <p:attrNameLst>
                                          <p:attrName>ppt_x</p:attrName>
                                        </p:attrNameLst>
                                      </p:cBhvr>
                                      <p:tavLst>
                                        <p:tav tm="0">
                                          <p:val>
                                            <p:strVal val="1+#ppt_w/2"/>
                                          </p:val>
                                        </p:tav>
                                        <p:tav tm="100000">
                                          <p:val>
                                            <p:strVal val="#ppt_x"/>
                                          </p:val>
                                        </p:tav>
                                      </p:tavLst>
                                    </p:anim>
                                    <p:anim calcmode="lin" valueType="num">
                                      <p:cBhvr additive="base">
                                        <p:cTn id="38" dur="500" fill="hold"/>
                                        <p:tgtEl>
                                          <p:spTgt spid="40"/>
                                        </p:tgtEl>
                                        <p:attrNameLst>
                                          <p:attrName>ppt_y</p:attrName>
                                        </p:attrNameLst>
                                      </p:cBhvr>
                                      <p:tavLst>
                                        <p:tav tm="0">
                                          <p:val>
                                            <p:strVal val="#ppt_y"/>
                                          </p:val>
                                        </p:tav>
                                        <p:tav tm="100000">
                                          <p:val>
                                            <p:strVal val="#ppt_y"/>
                                          </p:val>
                                        </p:tav>
                                      </p:tavLst>
                                    </p:anim>
                                  </p:childTnLst>
                                </p:cTn>
                              </p:par>
                              <p:par>
                                <p:cTn id="39" presetID="2" presetClass="entr" presetSubtype="2" fill="hold" nodeType="withEffect">
                                  <p:stCondLst>
                                    <p:cond delay="1500"/>
                                  </p:stCondLst>
                                  <p:childTnLst>
                                    <p:set>
                                      <p:cBhvr>
                                        <p:cTn id="40" dur="1" fill="hold">
                                          <p:stCondLst>
                                            <p:cond delay="0"/>
                                          </p:stCondLst>
                                        </p:cTn>
                                        <p:tgtEl>
                                          <p:spTgt spid="35"/>
                                        </p:tgtEl>
                                        <p:attrNameLst>
                                          <p:attrName>style.visibility</p:attrName>
                                        </p:attrNameLst>
                                      </p:cBhvr>
                                      <p:to>
                                        <p:strVal val="visible"/>
                                      </p:to>
                                    </p:set>
                                    <p:anim calcmode="lin" valueType="num">
                                      <p:cBhvr additive="base">
                                        <p:cTn id="41" dur="500" fill="hold"/>
                                        <p:tgtEl>
                                          <p:spTgt spid="35"/>
                                        </p:tgtEl>
                                        <p:attrNameLst>
                                          <p:attrName>ppt_x</p:attrName>
                                        </p:attrNameLst>
                                      </p:cBhvr>
                                      <p:tavLst>
                                        <p:tav tm="0">
                                          <p:val>
                                            <p:strVal val="1+#ppt_w/2"/>
                                          </p:val>
                                        </p:tav>
                                        <p:tav tm="100000">
                                          <p:val>
                                            <p:strVal val="#ppt_x"/>
                                          </p:val>
                                        </p:tav>
                                      </p:tavLst>
                                    </p:anim>
                                    <p:anim calcmode="lin" valueType="num">
                                      <p:cBhvr additive="base">
                                        <p:cTn id="42" dur="500" fill="hold"/>
                                        <p:tgtEl>
                                          <p:spTgt spid="35"/>
                                        </p:tgtEl>
                                        <p:attrNameLst>
                                          <p:attrName>ppt_y</p:attrName>
                                        </p:attrNameLst>
                                      </p:cBhvr>
                                      <p:tavLst>
                                        <p:tav tm="0">
                                          <p:val>
                                            <p:strVal val="#ppt_y"/>
                                          </p:val>
                                        </p:tav>
                                        <p:tav tm="100000">
                                          <p:val>
                                            <p:strVal val="#ppt_y"/>
                                          </p:val>
                                        </p:tav>
                                      </p:tavLst>
                                    </p:anim>
                                  </p:childTnLst>
                                </p:cTn>
                              </p:par>
                            </p:childTnLst>
                          </p:cTn>
                        </p:par>
                        <p:par>
                          <p:cTn id="43" fill="hold">
                            <p:stCondLst>
                              <p:cond delay="3600"/>
                            </p:stCondLst>
                            <p:childTnLst>
                              <p:par>
                                <p:cTn id="44" presetID="2" presetClass="entr" presetSubtype="4" fill="hold" grpId="0" nodeType="afterEffect">
                                  <p:stCondLst>
                                    <p:cond delay="0"/>
                                  </p:stCondLst>
                                  <p:childTnLst>
                                    <p:set>
                                      <p:cBhvr>
                                        <p:cTn id="45" dur="1" fill="hold">
                                          <p:stCondLst>
                                            <p:cond delay="0"/>
                                          </p:stCondLst>
                                        </p:cTn>
                                        <p:tgtEl>
                                          <p:spTgt spid="18"/>
                                        </p:tgtEl>
                                        <p:attrNameLst>
                                          <p:attrName>style.visibility</p:attrName>
                                        </p:attrNameLst>
                                      </p:cBhvr>
                                      <p:to>
                                        <p:strVal val="visible"/>
                                      </p:to>
                                    </p:set>
                                    <p:anim calcmode="lin" valueType="num">
                                      <p:cBhvr additive="base">
                                        <p:cTn id="46" dur="500" fill="hold"/>
                                        <p:tgtEl>
                                          <p:spTgt spid="18"/>
                                        </p:tgtEl>
                                        <p:attrNameLst>
                                          <p:attrName>ppt_x</p:attrName>
                                        </p:attrNameLst>
                                      </p:cBhvr>
                                      <p:tavLst>
                                        <p:tav tm="0">
                                          <p:val>
                                            <p:strVal val="#ppt_x"/>
                                          </p:val>
                                        </p:tav>
                                        <p:tav tm="100000">
                                          <p:val>
                                            <p:strVal val="#ppt_x"/>
                                          </p:val>
                                        </p:tav>
                                      </p:tavLst>
                                    </p:anim>
                                    <p:anim calcmode="lin" valueType="num">
                                      <p:cBhvr additive="base">
                                        <p:cTn id="47" dur="500" fill="hold"/>
                                        <p:tgtEl>
                                          <p:spTgt spid="18"/>
                                        </p:tgtEl>
                                        <p:attrNameLst>
                                          <p:attrName>ppt_y</p:attrName>
                                        </p:attrNameLst>
                                      </p:cBhvr>
                                      <p:tavLst>
                                        <p:tav tm="0">
                                          <p:val>
                                            <p:strVal val="1+#ppt_h/2"/>
                                          </p:val>
                                        </p:tav>
                                        <p:tav tm="100000">
                                          <p:val>
                                            <p:strVal val="#ppt_y"/>
                                          </p:val>
                                        </p:tav>
                                      </p:tavLst>
                                    </p:anim>
                                  </p:childTnLst>
                                </p:cTn>
                              </p:par>
                              <p:par>
                                <p:cTn id="48" presetID="2" presetClass="entr" presetSubtype="4" fill="hold" nodeType="withEffect">
                                  <p:stCondLst>
                                    <p:cond delay="0"/>
                                  </p:stCondLst>
                                  <p:childTnLst>
                                    <p:set>
                                      <p:cBhvr>
                                        <p:cTn id="49" dur="1" fill="hold">
                                          <p:stCondLst>
                                            <p:cond delay="0"/>
                                          </p:stCondLst>
                                        </p:cTn>
                                        <p:tgtEl>
                                          <p:spTgt spid="19"/>
                                        </p:tgtEl>
                                        <p:attrNameLst>
                                          <p:attrName>style.visibility</p:attrName>
                                        </p:attrNameLst>
                                      </p:cBhvr>
                                      <p:to>
                                        <p:strVal val="visible"/>
                                      </p:to>
                                    </p:set>
                                    <p:anim calcmode="lin" valueType="num">
                                      <p:cBhvr additive="base">
                                        <p:cTn id="50" dur="500" fill="hold"/>
                                        <p:tgtEl>
                                          <p:spTgt spid="19"/>
                                        </p:tgtEl>
                                        <p:attrNameLst>
                                          <p:attrName>ppt_x</p:attrName>
                                        </p:attrNameLst>
                                      </p:cBhvr>
                                      <p:tavLst>
                                        <p:tav tm="0">
                                          <p:val>
                                            <p:strVal val="#ppt_x"/>
                                          </p:val>
                                        </p:tav>
                                        <p:tav tm="100000">
                                          <p:val>
                                            <p:strVal val="#ppt_x"/>
                                          </p:val>
                                        </p:tav>
                                      </p:tavLst>
                                    </p:anim>
                                    <p:anim calcmode="lin" valueType="num">
                                      <p:cBhvr additive="base">
                                        <p:cTn id="51" dur="500" fill="hold"/>
                                        <p:tgtEl>
                                          <p:spTgt spid="19"/>
                                        </p:tgtEl>
                                        <p:attrNameLst>
                                          <p:attrName>ppt_y</p:attrName>
                                        </p:attrNameLst>
                                      </p:cBhvr>
                                      <p:tavLst>
                                        <p:tav tm="0">
                                          <p:val>
                                            <p:strVal val="1+#ppt_h/2"/>
                                          </p:val>
                                        </p:tav>
                                        <p:tav tm="100000">
                                          <p:val>
                                            <p:strVal val="#ppt_y"/>
                                          </p:val>
                                        </p:tav>
                                      </p:tavLst>
                                    </p:anim>
                                  </p:childTnLst>
                                </p:cTn>
                              </p:par>
                              <p:par>
                                <p:cTn id="52" presetID="2" presetClass="entr" presetSubtype="4" fill="hold" nodeType="withEffect">
                                  <p:stCondLst>
                                    <p:cond delay="0"/>
                                  </p:stCondLst>
                                  <p:childTnLst>
                                    <p:set>
                                      <p:cBhvr>
                                        <p:cTn id="53" dur="1" fill="hold">
                                          <p:stCondLst>
                                            <p:cond delay="0"/>
                                          </p:stCondLst>
                                        </p:cTn>
                                        <p:tgtEl>
                                          <p:spTgt spid="23"/>
                                        </p:tgtEl>
                                        <p:attrNameLst>
                                          <p:attrName>style.visibility</p:attrName>
                                        </p:attrNameLst>
                                      </p:cBhvr>
                                      <p:to>
                                        <p:strVal val="visible"/>
                                      </p:to>
                                    </p:set>
                                    <p:anim calcmode="lin" valueType="num">
                                      <p:cBhvr additive="base">
                                        <p:cTn id="54" dur="500" fill="hold"/>
                                        <p:tgtEl>
                                          <p:spTgt spid="23"/>
                                        </p:tgtEl>
                                        <p:attrNameLst>
                                          <p:attrName>ppt_x</p:attrName>
                                        </p:attrNameLst>
                                      </p:cBhvr>
                                      <p:tavLst>
                                        <p:tav tm="0">
                                          <p:val>
                                            <p:strVal val="#ppt_x"/>
                                          </p:val>
                                        </p:tav>
                                        <p:tav tm="100000">
                                          <p:val>
                                            <p:strVal val="#ppt_x"/>
                                          </p:val>
                                        </p:tav>
                                      </p:tavLst>
                                    </p:anim>
                                    <p:anim calcmode="lin" valueType="num">
                                      <p:cBhvr additive="base">
                                        <p:cTn id="55" dur="500" fill="hold"/>
                                        <p:tgtEl>
                                          <p:spTgt spid="23"/>
                                        </p:tgtEl>
                                        <p:attrNameLst>
                                          <p:attrName>ppt_y</p:attrName>
                                        </p:attrNameLst>
                                      </p:cBhvr>
                                      <p:tavLst>
                                        <p:tav tm="0">
                                          <p:val>
                                            <p:strVal val="1+#ppt_h/2"/>
                                          </p:val>
                                        </p:tav>
                                        <p:tav tm="100000">
                                          <p:val>
                                            <p:strVal val="#ppt_y"/>
                                          </p:val>
                                        </p:tav>
                                      </p:tavLst>
                                    </p:anim>
                                  </p:childTnLst>
                                </p:cTn>
                              </p:par>
                            </p:childTnLst>
                          </p:cTn>
                        </p:par>
                        <p:par>
                          <p:cTn id="56" fill="hold">
                            <p:stCondLst>
                              <p:cond delay="4100"/>
                            </p:stCondLst>
                            <p:childTnLst>
                              <p:par>
                                <p:cTn id="57" presetID="2" presetClass="entr" presetSubtype="4" fill="hold" grpId="0" nodeType="afterEffect">
                                  <p:stCondLst>
                                    <p:cond delay="0"/>
                                  </p:stCondLst>
                                  <p:childTnLst>
                                    <p:set>
                                      <p:cBhvr>
                                        <p:cTn id="58" dur="1" fill="hold">
                                          <p:stCondLst>
                                            <p:cond delay="0"/>
                                          </p:stCondLst>
                                        </p:cTn>
                                        <p:tgtEl>
                                          <p:spTgt spid="25"/>
                                        </p:tgtEl>
                                        <p:attrNameLst>
                                          <p:attrName>style.visibility</p:attrName>
                                        </p:attrNameLst>
                                      </p:cBhvr>
                                      <p:to>
                                        <p:strVal val="visible"/>
                                      </p:to>
                                    </p:set>
                                    <p:anim calcmode="lin" valueType="num">
                                      <p:cBhvr additive="base">
                                        <p:cTn id="59" dur="500" fill="hold"/>
                                        <p:tgtEl>
                                          <p:spTgt spid="25"/>
                                        </p:tgtEl>
                                        <p:attrNameLst>
                                          <p:attrName>ppt_x</p:attrName>
                                        </p:attrNameLst>
                                      </p:cBhvr>
                                      <p:tavLst>
                                        <p:tav tm="0">
                                          <p:val>
                                            <p:strVal val="#ppt_x"/>
                                          </p:val>
                                        </p:tav>
                                        <p:tav tm="100000">
                                          <p:val>
                                            <p:strVal val="#ppt_x"/>
                                          </p:val>
                                        </p:tav>
                                      </p:tavLst>
                                    </p:anim>
                                    <p:anim calcmode="lin" valueType="num">
                                      <p:cBhvr additive="base">
                                        <p:cTn id="60" dur="500" fill="hold"/>
                                        <p:tgtEl>
                                          <p:spTgt spid="25"/>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26"/>
                                        </p:tgtEl>
                                        <p:attrNameLst>
                                          <p:attrName>style.visibility</p:attrName>
                                        </p:attrNameLst>
                                      </p:cBhvr>
                                      <p:to>
                                        <p:strVal val="visible"/>
                                      </p:to>
                                    </p:set>
                                    <p:anim calcmode="lin" valueType="num">
                                      <p:cBhvr additive="base">
                                        <p:cTn id="63" dur="500" fill="hold"/>
                                        <p:tgtEl>
                                          <p:spTgt spid="26"/>
                                        </p:tgtEl>
                                        <p:attrNameLst>
                                          <p:attrName>ppt_x</p:attrName>
                                        </p:attrNameLst>
                                      </p:cBhvr>
                                      <p:tavLst>
                                        <p:tav tm="0">
                                          <p:val>
                                            <p:strVal val="#ppt_x"/>
                                          </p:val>
                                        </p:tav>
                                        <p:tav tm="100000">
                                          <p:val>
                                            <p:strVal val="#ppt_x"/>
                                          </p:val>
                                        </p:tav>
                                      </p:tavLst>
                                    </p:anim>
                                    <p:anim calcmode="lin" valueType="num">
                                      <p:cBhvr additive="base">
                                        <p:cTn id="64" dur="500" fill="hold"/>
                                        <p:tgtEl>
                                          <p:spTgt spid="26"/>
                                        </p:tgtEl>
                                        <p:attrNameLst>
                                          <p:attrName>ppt_y</p:attrName>
                                        </p:attrNameLst>
                                      </p:cBhvr>
                                      <p:tavLst>
                                        <p:tav tm="0">
                                          <p:val>
                                            <p:strVal val="1+#ppt_h/2"/>
                                          </p:val>
                                        </p:tav>
                                        <p:tav tm="100000">
                                          <p:val>
                                            <p:strVal val="#ppt_y"/>
                                          </p:val>
                                        </p:tav>
                                      </p:tavLst>
                                    </p:anim>
                                  </p:childTnLst>
                                </p:cTn>
                              </p:par>
                            </p:childTnLst>
                          </p:cTn>
                        </p:par>
                        <p:par>
                          <p:cTn id="65" fill="hold">
                            <p:stCondLst>
                              <p:cond delay="4600"/>
                            </p:stCondLst>
                            <p:childTnLst>
                              <p:par>
                                <p:cTn id="66" presetID="2" presetClass="entr" presetSubtype="4" fill="hold" grpId="0" nodeType="afterEffect">
                                  <p:stCondLst>
                                    <p:cond delay="0"/>
                                  </p:stCondLst>
                                  <p:childTnLst>
                                    <p:set>
                                      <p:cBhvr>
                                        <p:cTn id="67" dur="1" fill="hold">
                                          <p:stCondLst>
                                            <p:cond delay="0"/>
                                          </p:stCondLst>
                                        </p:cTn>
                                        <p:tgtEl>
                                          <p:spTgt spid="28"/>
                                        </p:tgtEl>
                                        <p:attrNameLst>
                                          <p:attrName>style.visibility</p:attrName>
                                        </p:attrNameLst>
                                      </p:cBhvr>
                                      <p:to>
                                        <p:strVal val="visible"/>
                                      </p:to>
                                    </p:set>
                                    <p:anim calcmode="lin" valueType="num">
                                      <p:cBhvr additive="base">
                                        <p:cTn id="68" dur="500" fill="hold"/>
                                        <p:tgtEl>
                                          <p:spTgt spid="28"/>
                                        </p:tgtEl>
                                        <p:attrNameLst>
                                          <p:attrName>ppt_x</p:attrName>
                                        </p:attrNameLst>
                                      </p:cBhvr>
                                      <p:tavLst>
                                        <p:tav tm="0">
                                          <p:val>
                                            <p:strVal val="#ppt_x"/>
                                          </p:val>
                                        </p:tav>
                                        <p:tav tm="100000">
                                          <p:val>
                                            <p:strVal val="#ppt_x"/>
                                          </p:val>
                                        </p:tav>
                                      </p:tavLst>
                                    </p:anim>
                                    <p:anim calcmode="lin" valueType="num">
                                      <p:cBhvr additive="base">
                                        <p:cTn id="69"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39" grpId="0" animBg="1"/>
      <p:bldP spid="40" grpId="0" animBg="1"/>
      <p:bldP spid="18" grpId="0" animBg="1"/>
      <p:bldP spid="25" grpId="0" animBg="1"/>
      <p:bldP spid="2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12" name="TextBox 12"/>
          <p:cNvSpPr>
            <a:spLocks noChangeArrowheads="1"/>
          </p:cNvSpPr>
          <p:nvPr/>
        </p:nvSpPr>
        <p:spPr bwMode="auto">
          <a:xfrm>
            <a:off x="581719" y="218254"/>
            <a:ext cx="8616461"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lvl="0"/>
            <a:r>
              <a:rPr lang="en-US" altLang="zh-CN" sz="2600" b="1" dirty="0">
                <a:latin typeface="Times New Roman" panose="02020603050405020304" pitchFamily="18" charset="0"/>
                <a:ea typeface="微软雅黑" panose="020B0503020204020204" pitchFamily="34" charset="-122"/>
                <a:cs typeface="Times New Roman" panose="02020603050405020304" pitchFamily="18" charset="0"/>
              </a:rPr>
              <a:t>2.Mn</a:t>
            </a:r>
            <a:r>
              <a:rPr lang="en-US" altLang="zh-CN" sz="2600" b="1" baseline="-25000" dirty="0">
                <a:latin typeface="Times New Roman" panose="02020603050405020304" pitchFamily="18" charset="0"/>
                <a:ea typeface="微软雅黑" panose="020B0503020204020204" pitchFamily="34" charset="-122"/>
                <a:cs typeface="Times New Roman" panose="02020603050405020304" pitchFamily="18" charset="0"/>
              </a:rPr>
              <a:t>x</a:t>
            </a:r>
            <a:r>
              <a:rPr lang="en-US" altLang="zh-CN" sz="2600" b="1" dirty="0">
                <a:latin typeface="Times New Roman" panose="02020603050405020304" pitchFamily="18" charset="0"/>
                <a:ea typeface="微软雅黑" panose="020B0503020204020204" pitchFamily="34" charset="-122"/>
                <a:cs typeface="Times New Roman" panose="02020603050405020304" pitchFamily="18" charset="0"/>
              </a:rPr>
              <a:t>Zn</a:t>
            </a:r>
            <a:r>
              <a:rPr lang="en-US" altLang="zh-CN" sz="2600" b="1" baseline="-25000" dirty="0">
                <a:latin typeface="Times New Roman" panose="02020603050405020304" pitchFamily="18" charset="0"/>
                <a:ea typeface="微软雅黑" panose="020B0503020204020204" pitchFamily="34" charset="-122"/>
                <a:cs typeface="Times New Roman" panose="02020603050405020304" pitchFamily="18" charset="0"/>
              </a:rPr>
              <a:t>1-x</a:t>
            </a:r>
            <a:r>
              <a:rPr lang="en-US" altLang="zh-CN" sz="2600" b="1" dirty="0">
                <a:latin typeface="Times New Roman" panose="02020603050405020304" pitchFamily="18" charset="0"/>
                <a:ea typeface="微软雅黑" panose="020B0503020204020204" pitchFamily="34" charset="-122"/>
                <a:cs typeface="Times New Roman" panose="02020603050405020304" pitchFamily="18" charset="0"/>
              </a:rPr>
              <a:t>Fe</a:t>
            </a:r>
            <a:r>
              <a:rPr lang="en-US" altLang="zh-CN" sz="2600" b="1" baseline="-25000" dirty="0">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sz="2600" b="1" dirty="0">
                <a:latin typeface="Times New Roman" panose="02020603050405020304" pitchFamily="18" charset="0"/>
                <a:ea typeface="微软雅黑" panose="020B0503020204020204" pitchFamily="34" charset="-122"/>
                <a:cs typeface="Times New Roman" panose="02020603050405020304" pitchFamily="18" charset="0"/>
              </a:rPr>
              <a:t>O</a:t>
            </a:r>
            <a:r>
              <a:rPr lang="en-US" altLang="zh-CN" sz="2600" b="1" baseline="-25000" dirty="0">
                <a:latin typeface="Times New Roman" panose="02020603050405020304" pitchFamily="18" charset="0"/>
                <a:ea typeface="微软雅黑" panose="020B0503020204020204" pitchFamily="34" charset="-122"/>
                <a:cs typeface="Times New Roman" panose="02020603050405020304" pitchFamily="18" charset="0"/>
              </a:rPr>
              <a:t>4</a:t>
            </a:r>
            <a:r>
              <a:rPr lang="en-US" altLang="zh-CN" sz="2600" b="1" dirty="0">
                <a:latin typeface="Times New Roman" panose="02020603050405020304" pitchFamily="18" charset="0"/>
                <a:ea typeface="微软雅黑" panose="020B0503020204020204" pitchFamily="34" charset="-122"/>
                <a:cs typeface="Times New Roman" panose="02020603050405020304" pitchFamily="18" charset="0"/>
              </a:rPr>
              <a:t>/β-MnO</a:t>
            </a:r>
            <a:r>
              <a:rPr lang="en-US" altLang="zh-CN" sz="2600" b="1" baseline="-25000" dirty="0">
                <a:latin typeface="Times New Roman" panose="02020603050405020304" pitchFamily="18" charset="0"/>
                <a:ea typeface="微软雅黑" panose="020B0503020204020204" pitchFamily="34" charset="-122"/>
                <a:cs typeface="Times New Roman" panose="02020603050405020304" pitchFamily="18" charset="0"/>
              </a:rPr>
              <a:t>2</a:t>
            </a:r>
            <a:r>
              <a:rPr lang="zh-CN" altLang="zh-CN" sz="2600" b="1" dirty="0">
                <a:latin typeface="微软雅黑" panose="020B0503020204020204" pitchFamily="34" charset="-122"/>
                <a:ea typeface="微软雅黑" panose="020B0503020204020204" pitchFamily="34" charset="-122"/>
                <a:cs typeface="Times New Roman" panose="02020603050405020304" pitchFamily="18" charset="0"/>
              </a:rPr>
              <a:t>复合磁性催化剂制备及特性表征</a:t>
            </a:r>
            <a:endParaRPr lang="zh-CN" altLang="en-US" sz="2600" b="1" dirty="0">
              <a:latin typeface="微软雅黑" panose="020B0503020204020204" pitchFamily="34" charset="-122"/>
              <a:ea typeface="微软雅黑" panose="020B0503020204020204" pitchFamily="34" charset="-122"/>
              <a:cs typeface="Times New Roman" panose="02020603050405020304" pitchFamily="18" charset="0"/>
            </a:endParaRPr>
          </a:p>
        </p:txBody>
      </p:sp>
      <p:grpSp>
        <p:nvGrpSpPr>
          <p:cNvPr id="10" name="Group 35"/>
          <p:cNvGrpSpPr>
            <a:grpSpLocks/>
          </p:cNvGrpSpPr>
          <p:nvPr/>
        </p:nvGrpSpPr>
        <p:grpSpPr bwMode="auto">
          <a:xfrm flipV="1">
            <a:off x="685801" y="739701"/>
            <a:ext cx="10946503" cy="117818"/>
            <a:chOff x="0" y="720"/>
            <a:chExt cx="4381" cy="12"/>
          </a:xfrm>
        </p:grpSpPr>
        <p:sp>
          <p:nvSpPr>
            <p:cNvPr id="11" name="Line 31"/>
            <p:cNvSpPr>
              <a:spLocks noChangeShapeType="1"/>
            </p:cNvSpPr>
            <p:nvPr userDrawn="1"/>
          </p:nvSpPr>
          <p:spPr bwMode="auto">
            <a:xfrm flipH="1">
              <a:off x="0" y="720"/>
              <a:ext cx="438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 name="Line 34"/>
            <p:cNvSpPr>
              <a:spLocks noChangeShapeType="1"/>
            </p:cNvSpPr>
            <p:nvPr userDrawn="1"/>
          </p:nvSpPr>
          <p:spPr bwMode="auto">
            <a:xfrm flipV="1">
              <a:off x="4012" y="731"/>
              <a:ext cx="369" cy="1"/>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4" name="Rectangle 2"/>
          <p:cNvSpPr>
            <a:spLocks noChangeArrowheads="1"/>
          </p:cNvSpPr>
          <p:nvPr/>
        </p:nvSpPr>
        <p:spPr bwMode="auto">
          <a:xfrm>
            <a:off x="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54" name="圆角矩形 153"/>
          <p:cNvSpPr/>
          <p:nvPr/>
        </p:nvSpPr>
        <p:spPr bwMode="auto">
          <a:xfrm>
            <a:off x="975355" y="1223158"/>
            <a:ext cx="9403679" cy="2136384"/>
          </a:xfrm>
          <a:prstGeom prst="roundRect">
            <a:avLst/>
          </a:prstGeom>
          <a:noFill/>
          <a:ln w="41275">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b="1" noProof="1"/>
          </a:p>
        </p:txBody>
      </p:sp>
      <p:sp>
        <p:nvSpPr>
          <p:cNvPr id="155" name="Rectangle 34"/>
          <p:cNvSpPr>
            <a:spLocks noChangeArrowheads="1"/>
          </p:cNvSpPr>
          <p:nvPr/>
        </p:nvSpPr>
        <p:spPr bwMode="auto">
          <a:xfrm>
            <a:off x="2209669" y="2215795"/>
            <a:ext cx="838308" cy="255833"/>
          </a:xfrm>
          <a:prstGeom prst="rect">
            <a:avLst/>
          </a:prstGeom>
          <a:solidFill>
            <a:srgbClr val="FFFFFF"/>
          </a:solidFill>
          <a:ln w="9525">
            <a:solidFill>
              <a:srgbClr val="000000"/>
            </a:solidFill>
            <a:miter lim="800000"/>
            <a:headEnd/>
            <a:tailEnd/>
          </a:ln>
        </p:spPr>
        <p:txBody>
          <a:bodyPr lIns="108000" tIns="0" rIns="0" bIns="0"/>
          <a:lstStyle>
            <a:lvl1pPr indent="76200"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9pPr>
          </a:lstStyle>
          <a:p>
            <a:r>
              <a:rPr lang="en-US" altLang="zh-CN" sz="1800" b="1" dirty="0" err="1">
                <a:latin typeface="Times New Roman" panose="02020603050405020304" pitchFamily="18" charset="0"/>
              </a:rPr>
              <a:t>MnO</a:t>
            </a:r>
            <a:endParaRPr lang="en-US" altLang="zh-CN" sz="1800" b="1" dirty="0">
              <a:latin typeface="Times New Roman" panose="02020603050405020304" pitchFamily="18" charset="0"/>
            </a:endParaRPr>
          </a:p>
        </p:txBody>
      </p:sp>
      <p:sp>
        <p:nvSpPr>
          <p:cNvPr id="156" name="Rectangle 12"/>
          <p:cNvSpPr>
            <a:spLocks noChangeArrowheads="1"/>
          </p:cNvSpPr>
          <p:nvPr/>
        </p:nvSpPr>
        <p:spPr bwMode="auto">
          <a:xfrm>
            <a:off x="2210561" y="1656729"/>
            <a:ext cx="837415" cy="250483"/>
          </a:xfrm>
          <a:prstGeom prst="rect">
            <a:avLst/>
          </a:prstGeom>
          <a:solidFill>
            <a:srgbClr val="FFFFFF"/>
          </a:solidFill>
          <a:ln w="9525">
            <a:solidFill>
              <a:srgbClr val="000000"/>
            </a:solidFill>
            <a:miter lim="800000"/>
            <a:headEnd/>
            <a:tailEnd/>
          </a:ln>
        </p:spPr>
        <p:txBody>
          <a:bodyPr lIns="108000" tIns="0" rIns="0" bIns="0"/>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9pPr>
          </a:lstStyle>
          <a:p>
            <a:r>
              <a:rPr lang="en-US" altLang="zh-CN" sz="1800" b="1" dirty="0" err="1">
                <a:latin typeface="Times New Roman" panose="02020603050405020304" pitchFamily="18" charset="0"/>
              </a:rPr>
              <a:t>ZnO</a:t>
            </a:r>
            <a:endParaRPr lang="en-US" altLang="zh-CN" sz="1800" b="1" dirty="0">
              <a:latin typeface="Times New Roman" panose="02020603050405020304" pitchFamily="18" charset="0"/>
            </a:endParaRPr>
          </a:p>
        </p:txBody>
      </p:sp>
      <p:sp>
        <p:nvSpPr>
          <p:cNvPr id="157" name="Rectangle 11"/>
          <p:cNvSpPr>
            <a:spLocks noChangeArrowheads="1"/>
          </p:cNvSpPr>
          <p:nvPr/>
        </p:nvSpPr>
        <p:spPr bwMode="auto">
          <a:xfrm>
            <a:off x="2209669" y="2766010"/>
            <a:ext cx="838306" cy="287359"/>
          </a:xfrm>
          <a:prstGeom prst="rect">
            <a:avLst/>
          </a:prstGeom>
          <a:solidFill>
            <a:srgbClr val="FFFFFF"/>
          </a:solidFill>
          <a:ln w="9525">
            <a:solidFill>
              <a:srgbClr val="000000"/>
            </a:solidFill>
            <a:miter lim="800000"/>
            <a:headEnd/>
            <a:tailEnd/>
          </a:ln>
        </p:spPr>
        <p:txBody>
          <a:bodyPr lIns="108000" tIns="0" rIns="0" bIns="0"/>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9pPr>
          </a:lstStyle>
          <a:p>
            <a:r>
              <a:rPr lang="en-US" altLang="zh-CN" sz="1800" b="1" dirty="0">
                <a:latin typeface="Times New Roman" panose="02020603050405020304" pitchFamily="18" charset="0"/>
              </a:rPr>
              <a:t>Fe</a:t>
            </a:r>
            <a:r>
              <a:rPr lang="en-US" altLang="zh-CN" sz="1800" b="1" baseline="-25000" dirty="0">
                <a:latin typeface="Times New Roman" panose="02020603050405020304" pitchFamily="18" charset="0"/>
              </a:rPr>
              <a:t>2</a:t>
            </a:r>
            <a:r>
              <a:rPr lang="en-US" altLang="zh-CN" sz="1800" b="1" dirty="0">
                <a:latin typeface="Times New Roman" panose="02020603050405020304" pitchFamily="18" charset="0"/>
              </a:rPr>
              <a:t>O</a:t>
            </a:r>
            <a:r>
              <a:rPr lang="en-US" altLang="zh-CN" sz="1800" b="1" baseline="-25000" dirty="0">
                <a:latin typeface="Times New Roman" panose="02020603050405020304" pitchFamily="18" charset="0"/>
              </a:rPr>
              <a:t>3</a:t>
            </a:r>
          </a:p>
        </p:txBody>
      </p:sp>
      <p:sp>
        <p:nvSpPr>
          <p:cNvPr id="158" name="Line 10"/>
          <p:cNvSpPr>
            <a:spLocks noChangeShapeType="1"/>
          </p:cNvSpPr>
          <p:nvPr/>
        </p:nvSpPr>
        <p:spPr bwMode="auto">
          <a:xfrm>
            <a:off x="1230304" y="1777457"/>
            <a:ext cx="979365" cy="89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9" name="Line 9"/>
          <p:cNvSpPr>
            <a:spLocks noChangeShapeType="1"/>
          </p:cNvSpPr>
          <p:nvPr/>
        </p:nvSpPr>
        <p:spPr bwMode="auto">
          <a:xfrm>
            <a:off x="1230304" y="2334808"/>
            <a:ext cx="977579" cy="89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0" name="Line 8"/>
          <p:cNvSpPr>
            <a:spLocks noChangeShapeType="1"/>
          </p:cNvSpPr>
          <p:nvPr/>
        </p:nvSpPr>
        <p:spPr bwMode="auto">
          <a:xfrm>
            <a:off x="1231197" y="2877889"/>
            <a:ext cx="979365" cy="89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1" name="Rectangle 7"/>
          <p:cNvSpPr>
            <a:spLocks noChangeArrowheads="1"/>
          </p:cNvSpPr>
          <p:nvPr/>
        </p:nvSpPr>
        <p:spPr bwMode="auto">
          <a:xfrm>
            <a:off x="1230304" y="1503687"/>
            <a:ext cx="835629" cy="226507"/>
          </a:xfrm>
          <a:prstGeom prst="rect">
            <a:avLst/>
          </a:prstGeom>
          <a:solidFill>
            <a:srgbClr val="FFFFFF"/>
          </a:solidFill>
          <a:ln w="9525">
            <a:solidFill>
              <a:srgbClr val="FFFFFF"/>
            </a:solidFill>
            <a:miter lim="800000"/>
            <a:headEnd/>
            <a:tailEnd/>
          </a:ln>
        </p:spPr>
        <p:txBody>
          <a:bodyPr lIns="108000" tIns="0" rIns="0" bIns="0"/>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9pPr>
          </a:lstStyle>
          <a:p>
            <a:r>
              <a:rPr lang="en-US" altLang="zh-CN" sz="1800" b="1" dirty="0">
                <a:latin typeface="Times New Roman" panose="02020603050405020304" pitchFamily="18" charset="0"/>
              </a:rPr>
              <a:t>ZnSO</a:t>
            </a:r>
            <a:r>
              <a:rPr lang="en-US" altLang="zh-CN" sz="1800" b="1" baseline="-25000" dirty="0">
                <a:latin typeface="Times New Roman" panose="02020603050405020304" pitchFamily="18" charset="0"/>
              </a:rPr>
              <a:t>4</a:t>
            </a:r>
          </a:p>
        </p:txBody>
      </p:sp>
      <p:sp>
        <p:nvSpPr>
          <p:cNvPr id="162" name="Rectangle 6"/>
          <p:cNvSpPr>
            <a:spLocks noChangeArrowheads="1"/>
          </p:cNvSpPr>
          <p:nvPr/>
        </p:nvSpPr>
        <p:spPr bwMode="auto">
          <a:xfrm>
            <a:off x="1232090" y="2053011"/>
            <a:ext cx="836522" cy="219372"/>
          </a:xfrm>
          <a:prstGeom prst="rect">
            <a:avLst/>
          </a:prstGeom>
          <a:solidFill>
            <a:srgbClr val="FFFFFF"/>
          </a:solidFill>
          <a:ln w="9525">
            <a:solidFill>
              <a:srgbClr val="FFFFFF"/>
            </a:solidFill>
            <a:miter lim="800000"/>
            <a:headEnd/>
            <a:tailEnd/>
          </a:ln>
        </p:spPr>
        <p:txBody>
          <a:bodyPr lIns="108000" tIns="0" rIns="0" bIns="0"/>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9pPr>
          </a:lstStyle>
          <a:p>
            <a:r>
              <a:rPr lang="en-US" altLang="zh-CN" sz="1800" b="1" dirty="0">
                <a:latin typeface="Times New Roman" panose="02020603050405020304" pitchFamily="18" charset="0"/>
              </a:rPr>
              <a:t>MnSO</a:t>
            </a:r>
            <a:r>
              <a:rPr lang="en-US" altLang="zh-CN" sz="1800" b="1" baseline="-25000" dirty="0">
                <a:latin typeface="Times New Roman" panose="02020603050405020304" pitchFamily="18" charset="0"/>
              </a:rPr>
              <a:t>4</a:t>
            </a:r>
          </a:p>
        </p:txBody>
      </p:sp>
      <p:sp>
        <p:nvSpPr>
          <p:cNvPr id="163" name="Rectangle 5"/>
          <p:cNvSpPr>
            <a:spLocks noChangeArrowheads="1"/>
          </p:cNvSpPr>
          <p:nvPr/>
        </p:nvSpPr>
        <p:spPr bwMode="auto">
          <a:xfrm>
            <a:off x="1313331" y="2571124"/>
            <a:ext cx="835629" cy="247018"/>
          </a:xfrm>
          <a:prstGeom prst="rect">
            <a:avLst/>
          </a:prstGeom>
          <a:solidFill>
            <a:srgbClr val="FFFFFF"/>
          </a:solidFill>
          <a:ln w="9525">
            <a:solidFill>
              <a:srgbClr val="FFFFFF"/>
            </a:solidFill>
            <a:miter lim="800000"/>
            <a:headEnd/>
            <a:tailEnd/>
          </a:ln>
        </p:spPr>
        <p:txBody>
          <a:bodyPr lIns="108000" tIns="0" rIns="0" bIns="0"/>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9pPr>
          </a:lstStyle>
          <a:p>
            <a:r>
              <a:rPr lang="en-US" altLang="zh-CN" sz="1800" b="1" dirty="0">
                <a:latin typeface="Times New Roman" panose="02020603050405020304" pitchFamily="18" charset="0"/>
              </a:rPr>
              <a:t>FeCl</a:t>
            </a:r>
            <a:r>
              <a:rPr lang="en-US" altLang="zh-CN" sz="1800" b="1" baseline="-25000" dirty="0">
                <a:latin typeface="Times New Roman" panose="02020603050405020304" pitchFamily="18" charset="0"/>
              </a:rPr>
              <a:t>3</a:t>
            </a:r>
          </a:p>
        </p:txBody>
      </p:sp>
      <p:sp>
        <p:nvSpPr>
          <p:cNvPr id="164" name="AutoShape 4"/>
          <p:cNvSpPr>
            <a:spLocks/>
          </p:cNvSpPr>
          <p:nvPr/>
        </p:nvSpPr>
        <p:spPr bwMode="auto">
          <a:xfrm>
            <a:off x="3047976" y="1730194"/>
            <a:ext cx="347286" cy="1250248"/>
          </a:xfrm>
          <a:prstGeom prst="rightBrace">
            <a:avLst>
              <a:gd name="adj1" fmla="val 32948"/>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sz="1400">
              <a:solidFill>
                <a:srgbClr val="1D528D"/>
              </a:solidFill>
            </a:endParaRPr>
          </a:p>
        </p:txBody>
      </p:sp>
      <p:sp>
        <p:nvSpPr>
          <p:cNvPr id="166" name="Rectangle 33"/>
          <p:cNvSpPr>
            <a:spLocks noChangeArrowheads="1"/>
          </p:cNvSpPr>
          <p:nvPr/>
        </p:nvSpPr>
        <p:spPr bwMode="auto">
          <a:xfrm>
            <a:off x="4547610" y="2124155"/>
            <a:ext cx="962807" cy="362946"/>
          </a:xfrm>
          <a:prstGeom prst="rect">
            <a:avLst/>
          </a:prstGeom>
          <a:solidFill>
            <a:srgbClr val="FFFFFF"/>
          </a:solidFill>
          <a:ln w="9525">
            <a:solidFill>
              <a:srgbClr val="000000"/>
            </a:solidFill>
            <a:miter lim="800000"/>
            <a:headEnd/>
            <a:tailEnd/>
          </a:ln>
        </p:spPr>
        <p:txBody>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9pPr>
          </a:lstStyle>
          <a:p>
            <a:r>
              <a:rPr lang="zh-CN" altLang="en-US" sz="1800" b="1" dirty="0">
                <a:latin typeface="楷体" panose="02010609060101010101" pitchFamily="49" charset="-122"/>
                <a:ea typeface="楷体" panose="02010609060101010101" pitchFamily="49" charset="-122"/>
              </a:rPr>
              <a:t>共沉淀</a:t>
            </a:r>
          </a:p>
        </p:txBody>
      </p:sp>
      <p:sp>
        <p:nvSpPr>
          <p:cNvPr id="167" name="Text Box 32"/>
          <p:cNvSpPr txBox="1">
            <a:spLocks noChangeArrowheads="1"/>
          </p:cNvSpPr>
          <p:nvPr/>
        </p:nvSpPr>
        <p:spPr bwMode="auto">
          <a:xfrm>
            <a:off x="3524331" y="1948479"/>
            <a:ext cx="733903" cy="31627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9pPr>
          </a:lstStyle>
          <a:p>
            <a:r>
              <a:rPr lang="zh-CN" altLang="en-US" sz="1800" b="1" dirty="0">
                <a:latin typeface="楷体" panose="02010609060101010101" pitchFamily="49" charset="-122"/>
                <a:ea typeface="楷体" panose="02010609060101010101" pitchFamily="49" charset="-122"/>
              </a:rPr>
              <a:t>沉淀剂</a:t>
            </a:r>
          </a:p>
        </p:txBody>
      </p:sp>
      <p:sp>
        <p:nvSpPr>
          <p:cNvPr id="168" name="Rectangle 31"/>
          <p:cNvSpPr>
            <a:spLocks noChangeArrowheads="1"/>
          </p:cNvSpPr>
          <p:nvPr/>
        </p:nvSpPr>
        <p:spPr bwMode="auto">
          <a:xfrm>
            <a:off x="6697796" y="2124155"/>
            <a:ext cx="1507093" cy="362946"/>
          </a:xfrm>
          <a:prstGeom prst="rect">
            <a:avLst/>
          </a:prstGeom>
          <a:solidFill>
            <a:srgbClr val="FFFFFF"/>
          </a:solidFill>
          <a:ln w="9525">
            <a:solidFill>
              <a:srgbClr val="000000"/>
            </a:solidFill>
            <a:miter lim="800000"/>
            <a:headEnd/>
            <a:tailEnd/>
          </a:ln>
        </p:spPr>
        <p:txBody>
          <a:bodyPr/>
          <a:lstStyle>
            <a:lvl1pPr indent="133350"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9pPr>
          </a:lstStyle>
          <a:p>
            <a:r>
              <a:rPr lang="zh-CN" altLang="en-US" sz="1800" b="1" dirty="0">
                <a:latin typeface="楷体" panose="02010609060101010101" pitchFamily="49" charset="-122"/>
                <a:ea typeface="楷体" panose="02010609060101010101" pitchFamily="49" charset="-122"/>
              </a:rPr>
              <a:t>前驱体粉末</a:t>
            </a:r>
          </a:p>
        </p:txBody>
      </p:sp>
      <p:sp>
        <p:nvSpPr>
          <p:cNvPr id="169" name="Line 30"/>
          <p:cNvSpPr>
            <a:spLocks noChangeShapeType="1"/>
          </p:cNvSpPr>
          <p:nvPr/>
        </p:nvSpPr>
        <p:spPr bwMode="auto">
          <a:xfrm flipV="1">
            <a:off x="5564552" y="2315884"/>
            <a:ext cx="1083818" cy="267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0" name="Text Box 26"/>
          <p:cNvSpPr txBox="1">
            <a:spLocks noChangeArrowheads="1"/>
          </p:cNvSpPr>
          <p:nvPr/>
        </p:nvSpPr>
        <p:spPr bwMode="auto">
          <a:xfrm>
            <a:off x="5733776" y="1770722"/>
            <a:ext cx="815096" cy="49403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9pPr>
          </a:lstStyle>
          <a:p>
            <a:r>
              <a:rPr lang="zh-CN" altLang="en-US" sz="1800" b="1" dirty="0">
                <a:latin typeface="楷体" panose="02010609060101010101" pitchFamily="49" charset="-122"/>
                <a:ea typeface="楷体" panose="02010609060101010101" pitchFamily="49" charset="-122"/>
              </a:rPr>
              <a:t>搅拌</a:t>
            </a:r>
          </a:p>
          <a:p>
            <a:r>
              <a:rPr lang="zh-CN" altLang="en-US" sz="1800" b="1" dirty="0" smtClean="0">
                <a:latin typeface="楷体" panose="02010609060101010101" pitchFamily="49" charset="-122"/>
                <a:ea typeface="楷体" panose="02010609060101010101" pitchFamily="49" charset="-122"/>
              </a:rPr>
              <a:t>调节</a:t>
            </a:r>
            <a:r>
              <a:rPr lang="en-US" altLang="zh-CN" sz="1800" b="1" dirty="0" smtClean="0">
                <a:latin typeface="Times New Roman" panose="02020603050405020304" pitchFamily="18" charset="0"/>
                <a:ea typeface="楷体" panose="02010609060101010101" pitchFamily="49" charset="-122"/>
                <a:cs typeface="Times New Roman" panose="02020603050405020304" pitchFamily="18" charset="0"/>
              </a:rPr>
              <a:t>pH</a:t>
            </a:r>
            <a:endParaRPr lang="en-US" altLang="zh-CN" sz="1800" b="1"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71" name="Rectangle 3"/>
          <p:cNvSpPr>
            <a:spLocks noChangeArrowheads="1"/>
          </p:cNvSpPr>
          <p:nvPr/>
        </p:nvSpPr>
        <p:spPr bwMode="auto">
          <a:xfrm>
            <a:off x="3279711" y="2522727"/>
            <a:ext cx="1378785" cy="331040"/>
          </a:xfrm>
          <a:prstGeom prst="rect">
            <a:avLst/>
          </a:prstGeom>
          <a:solidFill>
            <a:srgbClr val="FFFFFF"/>
          </a:solidFill>
          <a:ln w="9525">
            <a:solidFill>
              <a:srgbClr val="FFFFFF"/>
            </a:solidFill>
            <a:miter lim="800000"/>
            <a:headEnd/>
            <a:tailEnd/>
          </a:ln>
        </p:spPr>
        <p:txBody>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9pPr>
          </a:lstStyle>
          <a:p>
            <a:r>
              <a:rPr lang="en-US" altLang="zh-CN" sz="1800" b="1" dirty="0">
                <a:solidFill>
                  <a:srgbClr val="000000"/>
                </a:solidFill>
                <a:latin typeface="Times New Roman" panose="02020603050405020304" pitchFamily="18" charset="0"/>
                <a:ea typeface="楷体" panose="02010609060101010101" pitchFamily="49" charset="-122"/>
              </a:rPr>
              <a:t>(NH</a:t>
            </a:r>
            <a:r>
              <a:rPr lang="en-US" altLang="zh-CN" sz="1800" b="1" baseline="-25000" dirty="0">
                <a:solidFill>
                  <a:srgbClr val="000000"/>
                </a:solidFill>
                <a:latin typeface="Times New Roman" panose="02020603050405020304" pitchFamily="18" charset="0"/>
                <a:ea typeface="楷体" panose="02010609060101010101" pitchFamily="49" charset="-122"/>
              </a:rPr>
              <a:t>4</a:t>
            </a:r>
            <a:r>
              <a:rPr lang="en-US" altLang="zh-CN" sz="1800" b="1" dirty="0">
                <a:solidFill>
                  <a:srgbClr val="000000"/>
                </a:solidFill>
                <a:latin typeface="Times New Roman" panose="02020603050405020304" pitchFamily="18" charset="0"/>
                <a:ea typeface="楷体" panose="02010609060101010101" pitchFamily="49" charset="-122"/>
              </a:rPr>
              <a:t>)</a:t>
            </a:r>
            <a:r>
              <a:rPr lang="en-US" altLang="zh-CN" sz="1800" b="1" baseline="-25000" dirty="0">
                <a:solidFill>
                  <a:srgbClr val="000000"/>
                </a:solidFill>
                <a:latin typeface="Times New Roman" panose="02020603050405020304" pitchFamily="18" charset="0"/>
                <a:ea typeface="楷体" panose="02010609060101010101" pitchFamily="49" charset="-122"/>
              </a:rPr>
              <a:t>2</a:t>
            </a:r>
            <a:r>
              <a:rPr lang="en-US" altLang="zh-CN" sz="1800" b="1" dirty="0">
                <a:solidFill>
                  <a:srgbClr val="000000"/>
                </a:solidFill>
                <a:latin typeface="Times New Roman" panose="02020603050405020304" pitchFamily="18" charset="0"/>
                <a:ea typeface="楷体" panose="02010609060101010101" pitchFamily="49" charset="-122"/>
              </a:rPr>
              <a:t>C</a:t>
            </a:r>
            <a:r>
              <a:rPr lang="en-US" altLang="zh-CN" sz="1800" b="1" baseline="-25000" dirty="0">
                <a:solidFill>
                  <a:srgbClr val="000000"/>
                </a:solidFill>
                <a:latin typeface="Times New Roman" panose="02020603050405020304" pitchFamily="18" charset="0"/>
                <a:ea typeface="楷体" panose="02010609060101010101" pitchFamily="49" charset="-122"/>
              </a:rPr>
              <a:t>2</a:t>
            </a:r>
            <a:r>
              <a:rPr lang="en-US" altLang="zh-CN" sz="1800" b="1" dirty="0">
                <a:solidFill>
                  <a:srgbClr val="000000"/>
                </a:solidFill>
                <a:latin typeface="Times New Roman" panose="02020603050405020304" pitchFamily="18" charset="0"/>
                <a:ea typeface="楷体" panose="02010609060101010101" pitchFamily="49" charset="-122"/>
              </a:rPr>
              <a:t>O</a:t>
            </a:r>
            <a:r>
              <a:rPr lang="en-US" altLang="zh-CN" sz="1800" b="1" baseline="-25000" dirty="0">
                <a:solidFill>
                  <a:srgbClr val="000000"/>
                </a:solidFill>
                <a:latin typeface="Times New Roman" panose="02020603050405020304" pitchFamily="18" charset="0"/>
                <a:ea typeface="楷体" panose="02010609060101010101" pitchFamily="49" charset="-122"/>
              </a:rPr>
              <a:t>4</a:t>
            </a:r>
            <a:endParaRPr lang="en-US" altLang="zh-CN" sz="1800" baseline="-25000" dirty="0">
              <a:solidFill>
                <a:srgbClr val="1D528D"/>
              </a:solidFill>
              <a:latin typeface="Times New Roman" panose="02020603050405020304" pitchFamily="18" charset="0"/>
            </a:endParaRPr>
          </a:p>
        </p:txBody>
      </p:sp>
      <p:sp>
        <p:nvSpPr>
          <p:cNvPr id="172" name="Rectangle 2"/>
          <p:cNvSpPr>
            <a:spLocks noChangeArrowheads="1"/>
          </p:cNvSpPr>
          <p:nvPr/>
        </p:nvSpPr>
        <p:spPr bwMode="auto">
          <a:xfrm>
            <a:off x="5449385" y="2510288"/>
            <a:ext cx="1256397" cy="543082"/>
          </a:xfrm>
          <a:prstGeom prst="rect">
            <a:avLst/>
          </a:prstGeom>
          <a:solidFill>
            <a:srgbClr val="FFFFFF"/>
          </a:solidFill>
          <a:ln w="9525">
            <a:solidFill>
              <a:srgbClr val="FFFFFF"/>
            </a:solidFill>
            <a:miter lim="800000"/>
            <a:headEnd/>
            <a:tailEnd/>
          </a:ln>
        </p:spPr>
        <p:txBody>
          <a:bodyPr/>
          <a:lstStyle>
            <a:lvl1pPr indent="133350"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9pPr>
          </a:lstStyle>
          <a:p>
            <a:r>
              <a:rPr lang="zh-CN" altLang="en-US" sz="1800" b="1" dirty="0">
                <a:latin typeface="楷体" panose="02010609060101010101" pitchFamily="49" charset="-122"/>
                <a:ea typeface="楷体" panose="02010609060101010101" pitchFamily="49" charset="-122"/>
              </a:rPr>
              <a:t>自然陈化</a:t>
            </a:r>
          </a:p>
          <a:p>
            <a:pPr>
              <a:buFont typeface="Wingdings" panose="05000000000000000000" pitchFamily="2" charset="2"/>
              <a:buNone/>
            </a:pPr>
            <a:r>
              <a:rPr lang="zh-CN" altLang="en-US" sz="1800" b="1" dirty="0">
                <a:latin typeface="楷体" panose="02010609060101010101" pitchFamily="49" charset="-122"/>
                <a:ea typeface="楷体" panose="02010609060101010101" pitchFamily="49" charset="-122"/>
              </a:rPr>
              <a:t>  烘干</a:t>
            </a:r>
          </a:p>
        </p:txBody>
      </p:sp>
      <p:sp>
        <p:nvSpPr>
          <p:cNvPr id="173" name="Line 35"/>
          <p:cNvSpPr>
            <a:spLocks noChangeShapeType="1"/>
          </p:cNvSpPr>
          <p:nvPr/>
        </p:nvSpPr>
        <p:spPr bwMode="auto">
          <a:xfrm>
            <a:off x="8267004" y="2304736"/>
            <a:ext cx="726712" cy="89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4" name="Text Box 28"/>
          <p:cNvSpPr txBox="1">
            <a:spLocks noChangeArrowheads="1"/>
          </p:cNvSpPr>
          <p:nvPr/>
        </p:nvSpPr>
        <p:spPr bwMode="auto">
          <a:xfrm>
            <a:off x="8386767" y="2048791"/>
            <a:ext cx="558872" cy="24255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9pPr>
          </a:lstStyle>
          <a:p>
            <a:r>
              <a:rPr lang="zh-CN" altLang="en-US" sz="1800" b="1" dirty="0">
                <a:latin typeface="楷体" panose="02010609060101010101" pitchFamily="49" charset="-122"/>
                <a:ea typeface="楷体" panose="02010609060101010101" pitchFamily="49" charset="-122"/>
              </a:rPr>
              <a:t>焙烧</a:t>
            </a:r>
          </a:p>
        </p:txBody>
      </p:sp>
      <p:sp>
        <p:nvSpPr>
          <p:cNvPr id="175" name="Rectangle 29"/>
          <p:cNvSpPr>
            <a:spLocks noChangeArrowheads="1"/>
          </p:cNvSpPr>
          <p:nvPr/>
        </p:nvSpPr>
        <p:spPr bwMode="auto">
          <a:xfrm>
            <a:off x="9067861" y="2120560"/>
            <a:ext cx="889728" cy="363838"/>
          </a:xfrm>
          <a:prstGeom prst="rect">
            <a:avLst/>
          </a:prstGeom>
          <a:solidFill>
            <a:srgbClr val="FFFFFF"/>
          </a:solidFill>
          <a:ln w="9525">
            <a:solidFill>
              <a:srgbClr val="000000"/>
            </a:solidFill>
            <a:miter lim="800000"/>
            <a:headEnd/>
            <a:tailEnd/>
          </a:ln>
        </p:spPr>
        <p:txBody>
          <a:bodyPr/>
          <a:lstStyle>
            <a:lvl1pPr indent="133350"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9pPr>
          </a:lstStyle>
          <a:p>
            <a:r>
              <a:rPr lang="en-US" altLang="zh-CN" sz="1800" b="1" dirty="0" smtClean="0">
                <a:solidFill>
                  <a:srgbClr val="FF0000"/>
                </a:solidFill>
                <a:latin typeface="Times New Roman" panose="02020603050405020304" pitchFamily="18" charset="0"/>
                <a:ea typeface="仿宋" panose="02010609060101010101" pitchFamily="49" charset="-122"/>
              </a:rPr>
              <a:t>M-Z</a:t>
            </a:r>
            <a:endParaRPr lang="zh-CN" altLang="en-US" sz="1800" b="1" dirty="0">
              <a:solidFill>
                <a:srgbClr val="FF0000"/>
              </a:solidFill>
              <a:latin typeface="楷体" panose="02010609060101010101" pitchFamily="49" charset="-122"/>
              <a:ea typeface="楷体" panose="02010609060101010101" pitchFamily="49" charset="-122"/>
            </a:endParaRPr>
          </a:p>
        </p:txBody>
      </p:sp>
      <p:sp>
        <p:nvSpPr>
          <p:cNvPr id="176" name="Rectangle 12"/>
          <p:cNvSpPr>
            <a:spLocks noChangeArrowheads="1"/>
          </p:cNvSpPr>
          <p:nvPr/>
        </p:nvSpPr>
        <p:spPr bwMode="auto">
          <a:xfrm>
            <a:off x="1729946" y="4600363"/>
            <a:ext cx="867004" cy="322080"/>
          </a:xfrm>
          <a:prstGeom prst="rect">
            <a:avLst/>
          </a:prstGeom>
          <a:solidFill>
            <a:srgbClr val="FFFFFF"/>
          </a:solidFill>
          <a:ln w="9525">
            <a:solidFill>
              <a:srgbClr val="000000"/>
            </a:solidFill>
            <a:miter lim="800000"/>
            <a:headEnd/>
            <a:tailEnd/>
          </a:ln>
        </p:spPr>
        <p:txBody>
          <a:bodyPr lIns="108000" tIns="0" rIns="0" bIns="0"/>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9pPr>
          </a:lstStyle>
          <a:p>
            <a:pPr algn="ctr" eaLnBrk="1" fontAlgn="auto" hangingPunct="1">
              <a:spcBef>
                <a:spcPts val="0"/>
              </a:spcBef>
              <a:spcAft>
                <a:spcPts val="0"/>
              </a:spcAft>
              <a:defRPr/>
            </a:pPr>
            <a:r>
              <a:rPr lang="en-US" altLang="zh-CN" sz="1800" b="1" dirty="0">
                <a:latin typeface="Times New Roman" pitchFamily="18" charset="0"/>
              </a:rPr>
              <a:t>MnSO</a:t>
            </a:r>
            <a:r>
              <a:rPr lang="en-US" altLang="zh-CN" sz="1800" b="1" baseline="-25000" dirty="0">
                <a:latin typeface="Times New Roman" pitchFamily="18" charset="0"/>
              </a:rPr>
              <a:t>4</a:t>
            </a:r>
            <a:endParaRPr lang="zh-CN" altLang="en-US" sz="1800" b="1" dirty="0"/>
          </a:p>
        </p:txBody>
      </p:sp>
      <p:sp>
        <p:nvSpPr>
          <p:cNvPr id="177" name="矩形 176"/>
          <p:cNvSpPr/>
          <p:nvPr/>
        </p:nvSpPr>
        <p:spPr bwMode="auto">
          <a:xfrm>
            <a:off x="1581406" y="4024048"/>
            <a:ext cx="8281856" cy="1898288"/>
          </a:xfrm>
          <a:prstGeom prst="rect">
            <a:avLst/>
          </a:prstGeom>
          <a:noFill/>
          <a:ln w="34925">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noProof="1"/>
          </a:p>
        </p:txBody>
      </p:sp>
      <p:sp>
        <p:nvSpPr>
          <p:cNvPr id="184" name="Rectangle 12"/>
          <p:cNvSpPr>
            <a:spLocks noChangeArrowheads="1"/>
          </p:cNvSpPr>
          <p:nvPr/>
        </p:nvSpPr>
        <p:spPr bwMode="auto">
          <a:xfrm>
            <a:off x="1729946" y="5233040"/>
            <a:ext cx="867004" cy="265718"/>
          </a:xfrm>
          <a:prstGeom prst="rect">
            <a:avLst/>
          </a:prstGeom>
          <a:solidFill>
            <a:srgbClr val="FFFFFF"/>
          </a:solidFill>
          <a:ln w="9525">
            <a:solidFill>
              <a:srgbClr val="000000"/>
            </a:solidFill>
            <a:miter lim="800000"/>
            <a:headEnd/>
            <a:tailEnd/>
          </a:ln>
        </p:spPr>
        <p:txBody>
          <a:bodyPr lIns="108000" tIns="0" rIns="0" bIns="0"/>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9pPr>
          </a:lstStyle>
          <a:p>
            <a:pPr algn="ctr" eaLnBrk="1" fontAlgn="auto" hangingPunct="1">
              <a:spcBef>
                <a:spcPts val="0"/>
              </a:spcBef>
              <a:spcAft>
                <a:spcPts val="0"/>
              </a:spcAft>
              <a:defRPr/>
            </a:pPr>
            <a:r>
              <a:rPr lang="en-US" altLang="zh-CN" sz="1800" b="1" dirty="0" smtClean="0">
                <a:solidFill>
                  <a:srgbClr val="FF0000"/>
                </a:solidFill>
                <a:latin typeface="Times New Roman" pitchFamily="18" charset="0"/>
              </a:rPr>
              <a:t>M-Z</a:t>
            </a:r>
            <a:endParaRPr lang="zh-CN" altLang="en-US" sz="1800" b="1" dirty="0">
              <a:solidFill>
                <a:srgbClr val="FF0000"/>
              </a:solidFill>
            </a:endParaRPr>
          </a:p>
        </p:txBody>
      </p:sp>
      <p:sp>
        <p:nvSpPr>
          <p:cNvPr id="185" name="AutoShape 4"/>
          <p:cNvSpPr>
            <a:spLocks/>
          </p:cNvSpPr>
          <p:nvPr/>
        </p:nvSpPr>
        <p:spPr bwMode="auto">
          <a:xfrm>
            <a:off x="2642270" y="4675351"/>
            <a:ext cx="171664" cy="763301"/>
          </a:xfrm>
          <a:prstGeom prst="rightBrace">
            <a:avLst>
              <a:gd name="adj1" fmla="val 32948"/>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sz="1400">
              <a:solidFill>
                <a:srgbClr val="1D528D"/>
              </a:solidFill>
            </a:endParaRPr>
          </a:p>
        </p:txBody>
      </p:sp>
      <p:sp>
        <p:nvSpPr>
          <p:cNvPr id="187" name="Text Box 32"/>
          <p:cNvSpPr txBox="1">
            <a:spLocks noChangeArrowheads="1"/>
          </p:cNvSpPr>
          <p:nvPr/>
        </p:nvSpPr>
        <p:spPr bwMode="auto">
          <a:xfrm>
            <a:off x="3205023" y="4490652"/>
            <a:ext cx="550981" cy="3999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9pPr>
          </a:lstStyle>
          <a:p>
            <a:r>
              <a:rPr lang="zh-CN" altLang="en-US" sz="1800" b="1" dirty="0" smtClean="0">
                <a:latin typeface="楷体" panose="02010609060101010101" pitchFamily="49" charset="-122"/>
                <a:ea typeface="楷体" panose="02010609060101010101" pitchFamily="49" charset="-122"/>
              </a:rPr>
              <a:t>超声</a:t>
            </a:r>
            <a:endParaRPr lang="en-US" altLang="zh-CN" sz="1800" b="1" dirty="0" smtClean="0">
              <a:latin typeface="楷体" panose="02010609060101010101" pitchFamily="49" charset="-122"/>
              <a:ea typeface="楷体" panose="02010609060101010101" pitchFamily="49" charset="-122"/>
            </a:endParaRPr>
          </a:p>
          <a:p>
            <a:r>
              <a:rPr lang="zh-CN" altLang="en-US" sz="1800" b="1" dirty="0">
                <a:latin typeface="楷体" panose="02010609060101010101" pitchFamily="49" charset="-122"/>
                <a:ea typeface="楷体" panose="02010609060101010101" pitchFamily="49" charset="-122"/>
              </a:rPr>
              <a:t>搅拌</a:t>
            </a:r>
          </a:p>
        </p:txBody>
      </p:sp>
      <p:sp>
        <p:nvSpPr>
          <p:cNvPr id="188" name="Rectangle 33"/>
          <p:cNvSpPr>
            <a:spLocks noChangeArrowheads="1"/>
          </p:cNvSpPr>
          <p:nvPr/>
        </p:nvSpPr>
        <p:spPr bwMode="auto">
          <a:xfrm>
            <a:off x="4078199" y="4901758"/>
            <a:ext cx="896540" cy="310486"/>
          </a:xfrm>
          <a:prstGeom prst="rect">
            <a:avLst/>
          </a:prstGeom>
          <a:solidFill>
            <a:srgbClr val="FFFFFF"/>
          </a:solidFill>
          <a:ln w="9525">
            <a:solidFill>
              <a:srgbClr val="000000"/>
            </a:solidFill>
            <a:miter lim="800000"/>
            <a:headEnd/>
            <a:tailEnd/>
          </a:ln>
        </p:spPr>
        <p:txBody>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9pPr>
          </a:lstStyle>
          <a:p>
            <a:r>
              <a:rPr lang="zh-CN" altLang="en-US" sz="1800" b="1" dirty="0" smtClean="0">
                <a:latin typeface="楷体" panose="02010609060101010101" pitchFamily="49" charset="-122"/>
                <a:ea typeface="楷体" panose="02010609060101010101" pitchFamily="49" charset="-122"/>
              </a:rPr>
              <a:t>悬浊液</a:t>
            </a:r>
            <a:endParaRPr lang="zh-CN" altLang="en-US" sz="1800" b="1" dirty="0">
              <a:latin typeface="楷体" panose="02010609060101010101" pitchFamily="49" charset="-122"/>
              <a:ea typeface="楷体" panose="02010609060101010101" pitchFamily="49" charset="-122"/>
            </a:endParaRPr>
          </a:p>
        </p:txBody>
      </p:sp>
      <p:sp>
        <p:nvSpPr>
          <p:cNvPr id="192" name="Rectangle 3"/>
          <p:cNvSpPr>
            <a:spLocks noChangeArrowheads="1"/>
          </p:cNvSpPr>
          <p:nvPr/>
        </p:nvSpPr>
        <p:spPr bwMode="auto">
          <a:xfrm>
            <a:off x="5055639" y="4709180"/>
            <a:ext cx="985360" cy="331040"/>
          </a:xfrm>
          <a:prstGeom prst="rect">
            <a:avLst/>
          </a:prstGeom>
          <a:solidFill>
            <a:srgbClr val="FFFFFF"/>
          </a:solidFill>
          <a:ln w="9525">
            <a:solidFill>
              <a:srgbClr val="FFFFFF"/>
            </a:solidFill>
            <a:miter lim="800000"/>
            <a:headEnd/>
            <a:tailEnd/>
          </a:ln>
        </p:spPr>
        <p:txBody>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9pPr>
          </a:lstStyle>
          <a:p>
            <a:pPr algn="ctr" fontAlgn="auto">
              <a:spcBef>
                <a:spcPts val="0"/>
              </a:spcBef>
              <a:spcAft>
                <a:spcPts val="0"/>
              </a:spcAft>
              <a:defRPr/>
            </a:pPr>
            <a:r>
              <a:rPr lang="en-US" altLang="zh-CN" sz="1800" b="1" dirty="0">
                <a:latin typeface="Times New Roman" pitchFamily="18" charset="0"/>
              </a:rPr>
              <a:t>KMnO</a:t>
            </a:r>
            <a:r>
              <a:rPr lang="en-US" altLang="zh-CN" sz="1800" b="1" baseline="-25000" dirty="0">
                <a:latin typeface="Times New Roman" pitchFamily="18" charset="0"/>
              </a:rPr>
              <a:t>4</a:t>
            </a:r>
            <a:endParaRPr lang="zh-CN" altLang="en-US" sz="1800" b="1" dirty="0"/>
          </a:p>
        </p:txBody>
      </p:sp>
      <p:sp>
        <p:nvSpPr>
          <p:cNvPr id="193" name="Line 30"/>
          <p:cNvSpPr>
            <a:spLocks noChangeShapeType="1"/>
          </p:cNvSpPr>
          <p:nvPr/>
        </p:nvSpPr>
        <p:spPr bwMode="auto">
          <a:xfrm flipV="1">
            <a:off x="5016828" y="5069089"/>
            <a:ext cx="1083818" cy="267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94" name="Rectangle 33"/>
          <p:cNvSpPr>
            <a:spLocks noChangeArrowheads="1"/>
          </p:cNvSpPr>
          <p:nvPr/>
        </p:nvSpPr>
        <p:spPr bwMode="auto">
          <a:xfrm>
            <a:off x="6170691" y="4922443"/>
            <a:ext cx="896193" cy="336716"/>
          </a:xfrm>
          <a:prstGeom prst="rect">
            <a:avLst/>
          </a:prstGeom>
          <a:solidFill>
            <a:srgbClr val="FFFFFF"/>
          </a:solidFill>
          <a:ln w="9525">
            <a:solidFill>
              <a:srgbClr val="000000"/>
            </a:solidFill>
            <a:miter lim="800000"/>
            <a:headEnd/>
            <a:tailEnd/>
          </a:ln>
        </p:spPr>
        <p:txBody>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9pPr>
          </a:lstStyle>
          <a:p>
            <a:r>
              <a:rPr lang="zh-CN" altLang="en-US" sz="1800" b="1" dirty="0">
                <a:latin typeface="楷体" panose="02010609060101010101" pitchFamily="49" charset="-122"/>
                <a:ea typeface="楷体" panose="02010609060101010101" pitchFamily="49" charset="-122"/>
              </a:rPr>
              <a:t>共沉淀</a:t>
            </a:r>
          </a:p>
        </p:txBody>
      </p:sp>
      <p:sp>
        <p:nvSpPr>
          <p:cNvPr id="195" name="Rectangle 3"/>
          <p:cNvSpPr>
            <a:spLocks noChangeArrowheads="1"/>
          </p:cNvSpPr>
          <p:nvPr/>
        </p:nvSpPr>
        <p:spPr bwMode="auto">
          <a:xfrm>
            <a:off x="5015623" y="5132649"/>
            <a:ext cx="1061960" cy="452589"/>
          </a:xfrm>
          <a:prstGeom prst="rect">
            <a:avLst/>
          </a:prstGeom>
          <a:solidFill>
            <a:srgbClr val="FFFFFF"/>
          </a:solidFill>
          <a:ln w="9525">
            <a:solidFill>
              <a:srgbClr val="FFFFFF"/>
            </a:solidFill>
            <a:miter lim="800000"/>
            <a:headEnd/>
            <a:tailEnd/>
          </a:ln>
        </p:spPr>
        <p:txBody>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9pPr>
          </a:lstStyle>
          <a:p>
            <a:pPr algn="ctr" fontAlgn="auto">
              <a:spcBef>
                <a:spcPts val="0"/>
              </a:spcBef>
              <a:spcAft>
                <a:spcPts val="0"/>
              </a:spcAft>
              <a:defRPr/>
            </a:pPr>
            <a:r>
              <a:rPr lang="zh-CN" altLang="en-US" sz="1800" b="1" dirty="0" smtClean="0">
                <a:latin typeface="华文楷体" panose="02010600040101010101" pitchFamily="2" charset="-122"/>
                <a:ea typeface="华文楷体" panose="02010600040101010101" pitchFamily="2" charset="-122"/>
              </a:rPr>
              <a:t>搅拌</a:t>
            </a:r>
            <a:r>
              <a:rPr lang="en-US" altLang="zh-CN" sz="1800" b="1" dirty="0" smtClean="0">
                <a:latin typeface="华文楷体" panose="02010600040101010101" pitchFamily="2" charset="-122"/>
                <a:ea typeface="华文楷体" panose="02010600040101010101" pitchFamily="2" charset="-122"/>
              </a:rPr>
              <a:t>(</a:t>
            </a:r>
            <a:r>
              <a:rPr lang="zh-CN" altLang="en-US" sz="1800" b="1" dirty="0" smtClean="0">
                <a:latin typeface="华文楷体" panose="02010600040101010101" pitchFamily="2" charset="-122"/>
                <a:ea typeface="华文楷体" panose="02010600040101010101" pitchFamily="2" charset="-122"/>
              </a:rPr>
              <a:t>水</a:t>
            </a:r>
            <a:endParaRPr lang="en-US" altLang="zh-CN" sz="1800" b="1" dirty="0" smtClean="0">
              <a:latin typeface="华文楷体" panose="02010600040101010101" pitchFamily="2" charset="-122"/>
              <a:ea typeface="华文楷体" panose="02010600040101010101" pitchFamily="2" charset="-122"/>
            </a:endParaRPr>
          </a:p>
          <a:p>
            <a:pPr algn="ctr" fontAlgn="auto">
              <a:spcBef>
                <a:spcPts val="0"/>
              </a:spcBef>
              <a:spcAft>
                <a:spcPts val="0"/>
              </a:spcAft>
              <a:defRPr/>
            </a:pPr>
            <a:r>
              <a:rPr lang="zh-CN" altLang="en-US" sz="1800" b="1" dirty="0" smtClean="0">
                <a:latin typeface="华文楷体" panose="02010600040101010101" pitchFamily="2" charset="-122"/>
                <a:ea typeface="华文楷体" panose="02010600040101010101" pitchFamily="2" charset="-122"/>
              </a:rPr>
              <a:t>浴加热</a:t>
            </a:r>
            <a:r>
              <a:rPr lang="en-US" altLang="zh-CN" sz="1800" b="1" dirty="0" smtClean="0">
                <a:latin typeface="华文楷体" panose="02010600040101010101" pitchFamily="2" charset="-122"/>
                <a:ea typeface="华文楷体" panose="02010600040101010101" pitchFamily="2" charset="-122"/>
              </a:rPr>
              <a:t>)</a:t>
            </a:r>
            <a:endParaRPr lang="zh-CN" altLang="en-US" sz="1800" b="1" dirty="0">
              <a:latin typeface="华文楷体" panose="02010600040101010101" pitchFamily="2" charset="-122"/>
              <a:ea typeface="华文楷体" panose="02010600040101010101" pitchFamily="2" charset="-122"/>
            </a:endParaRPr>
          </a:p>
        </p:txBody>
      </p:sp>
      <p:sp>
        <p:nvSpPr>
          <p:cNvPr id="197" name="Rectangle 2"/>
          <p:cNvSpPr>
            <a:spLocks noChangeArrowheads="1"/>
          </p:cNvSpPr>
          <p:nvPr/>
        </p:nvSpPr>
        <p:spPr bwMode="auto">
          <a:xfrm>
            <a:off x="7214777" y="5106238"/>
            <a:ext cx="867084" cy="543082"/>
          </a:xfrm>
          <a:prstGeom prst="rect">
            <a:avLst/>
          </a:prstGeom>
          <a:solidFill>
            <a:srgbClr val="FFFFFF"/>
          </a:solidFill>
          <a:ln w="9525">
            <a:solidFill>
              <a:srgbClr val="FFFFFF"/>
            </a:solidFill>
            <a:miter lim="800000"/>
            <a:headEnd/>
            <a:tailEnd/>
          </a:ln>
        </p:spPr>
        <p:txBody>
          <a:bodyPr/>
          <a:lstStyle>
            <a:lvl1pPr indent="133350"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9pPr>
          </a:lstStyle>
          <a:p>
            <a:r>
              <a:rPr lang="zh-CN" altLang="en-US" sz="1800" b="1" dirty="0" smtClean="0">
                <a:latin typeface="楷体" panose="02010609060101010101" pitchFamily="49" charset="-122"/>
                <a:ea typeface="楷体" panose="02010609060101010101" pitchFamily="49" charset="-122"/>
              </a:rPr>
              <a:t>陈化</a:t>
            </a:r>
            <a:endParaRPr lang="zh-CN" altLang="en-US" sz="1800" b="1" dirty="0">
              <a:latin typeface="楷体" panose="02010609060101010101" pitchFamily="49" charset="-122"/>
              <a:ea typeface="楷体" panose="02010609060101010101" pitchFamily="49" charset="-122"/>
            </a:endParaRPr>
          </a:p>
          <a:p>
            <a:pPr>
              <a:buFont typeface="Wingdings" panose="05000000000000000000" pitchFamily="2" charset="2"/>
              <a:buNone/>
            </a:pPr>
            <a:r>
              <a:rPr lang="zh-CN" altLang="en-US" sz="1800" b="1" dirty="0" smtClean="0">
                <a:latin typeface="楷体" panose="02010609060101010101" pitchFamily="49" charset="-122"/>
                <a:ea typeface="楷体" panose="02010609060101010101" pitchFamily="49" charset="-122"/>
              </a:rPr>
              <a:t>烘干</a:t>
            </a:r>
            <a:endParaRPr lang="zh-CN" altLang="en-US" sz="1800" b="1" dirty="0">
              <a:latin typeface="楷体" panose="02010609060101010101" pitchFamily="49" charset="-122"/>
              <a:ea typeface="楷体" panose="02010609060101010101" pitchFamily="49" charset="-122"/>
            </a:endParaRPr>
          </a:p>
        </p:txBody>
      </p:sp>
      <p:sp>
        <p:nvSpPr>
          <p:cNvPr id="199" name="Rectangle 29"/>
          <p:cNvSpPr>
            <a:spLocks noChangeArrowheads="1"/>
          </p:cNvSpPr>
          <p:nvPr/>
        </p:nvSpPr>
        <p:spPr bwMode="auto">
          <a:xfrm>
            <a:off x="8267004" y="4908882"/>
            <a:ext cx="1074704" cy="363838"/>
          </a:xfrm>
          <a:prstGeom prst="rect">
            <a:avLst/>
          </a:prstGeom>
          <a:solidFill>
            <a:srgbClr val="FFFFFF"/>
          </a:solidFill>
          <a:ln w="9525">
            <a:solidFill>
              <a:srgbClr val="000000"/>
            </a:solidFill>
            <a:miter lim="800000"/>
            <a:headEnd/>
            <a:tailEnd/>
          </a:ln>
        </p:spPr>
        <p:txBody>
          <a:bodyPr/>
          <a:lstStyle>
            <a:lvl1pPr indent="133350"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9pPr>
          </a:lstStyle>
          <a:p>
            <a:r>
              <a:rPr lang="en-US" altLang="zh-CN" sz="1800" b="1" dirty="0" smtClean="0">
                <a:solidFill>
                  <a:srgbClr val="FF0000"/>
                </a:solidFill>
                <a:latin typeface="Times New Roman" panose="02020603050405020304" pitchFamily="18" charset="0"/>
                <a:cs typeface="Times New Roman" panose="02020603050405020304" pitchFamily="18" charset="0"/>
              </a:rPr>
              <a:t>M-Z/M</a:t>
            </a:r>
            <a:endParaRPr lang="zh-CN" altLang="en-US" sz="18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 name="页脚占位符 1"/>
          <p:cNvSpPr>
            <a:spLocks noGrp="1"/>
          </p:cNvSpPr>
          <p:nvPr>
            <p:ph type="ftr" sz="quarter" idx="11"/>
          </p:nvPr>
        </p:nvSpPr>
        <p:spPr/>
        <p:txBody>
          <a:bodyPr/>
          <a:lstStyle/>
          <a:p>
            <a:pPr>
              <a:defRPr/>
            </a:pPr>
            <a:r>
              <a:rPr lang="en-US" altLang="zh-CN" dirty="0" smtClean="0"/>
              <a:t>7</a:t>
            </a:r>
            <a:endParaRPr lang="zh-CN" altLang="en-US" dirty="0"/>
          </a:p>
        </p:txBody>
      </p:sp>
      <p:sp>
        <p:nvSpPr>
          <p:cNvPr id="45" name="Line 30"/>
          <p:cNvSpPr>
            <a:spLocks noChangeShapeType="1"/>
          </p:cNvSpPr>
          <p:nvPr/>
        </p:nvSpPr>
        <p:spPr bwMode="auto">
          <a:xfrm flipV="1">
            <a:off x="3440302" y="2355595"/>
            <a:ext cx="1083818" cy="267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6" name="Line 30"/>
          <p:cNvSpPr>
            <a:spLocks noChangeShapeType="1"/>
          </p:cNvSpPr>
          <p:nvPr/>
        </p:nvSpPr>
        <p:spPr bwMode="auto">
          <a:xfrm flipV="1">
            <a:off x="7114400" y="5079134"/>
            <a:ext cx="1083818" cy="267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7" name="Line 30"/>
          <p:cNvSpPr>
            <a:spLocks noChangeShapeType="1"/>
          </p:cNvSpPr>
          <p:nvPr/>
        </p:nvSpPr>
        <p:spPr bwMode="auto">
          <a:xfrm flipV="1">
            <a:off x="2933907" y="5059951"/>
            <a:ext cx="1083818" cy="267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40047953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54"/>
                                        </p:tgtEl>
                                        <p:attrNameLst>
                                          <p:attrName>style.visibility</p:attrName>
                                        </p:attrNameLst>
                                      </p:cBhvr>
                                      <p:to>
                                        <p:strVal val="visible"/>
                                      </p:to>
                                    </p:set>
                                    <p:animEffect transition="in" filter="wipe(down)">
                                      <p:cBhvr>
                                        <p:cTn id="7" dur="500"/>
                                        <p:tgtEl>
                                          <p:spTgt spid="154"/>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177"/>
                                        </p:tgtEl>
                                        <p:attrNameLst>
                                          <p:attrName>style.visibility</p:attrName>
                                        </p:attrNameLst>
                                      </p:cBhvr>
                                      <p:to>
                                        <p:strVal val="visible"/>
                                      </p:to>
                                    </p:set>
                                    <p:anim calcmode="lin" valueType="num">
                                      <p:cBhvr>
                                        <p:cTn id="11" dur="500" fill="hold"/>
                                        <p:tgtEl>
                                          <p:spTgt spid="177"/>
                                        </p:tgtEl>
                                        <p:attrNameLst>
                                          <p:attrName>ppt_w</p:attrName>
                                        </p:attrNameLst>
                                      </p:cBhvr>
                                      <p:tavLst>
                                        <p:tav tm="0">
                                          <p:val>
                                            <p:fltVal val="0"/>
                                          </p:val>
                                        </p:tav>
                                        <p:tav tm="100000">
                                          <p:val>
                                            <p:strVal val="#ppt_w"/>
                                          </p:val>
                                        </p:tav>
                                      </p:tavLst>
                                    </p:anim>
                                    <p:anim calcmode="lin" valueType="num">
                                      <p:cBhvr>
                                        <p:cTn id="12" dur="500" fill="hold"/>
                                        <p:tgtEl>
                                          <p:spTgt spid="177"/>
                                        </p:tgtEl>
                                        <p:attrNameLst>
                                          <p:attrName>ppt_h</p:attrName>
                                        </p:attrNameLst>
                                      </p:cBhvr>
                                      <p:tavLst>
                                        <p:tav tm="0">
                                          <p:val>
                                            <p:fltVal val="0"/>
                                          </p:val>
                                        </p:tav>
                                        <p:tav tm="100000">
                                          <p:val>
                                            <p:strVal val="#ppt_h"/>
                                          </p:val>
                                        </p:tav>
                                      </p:tavLst>
                                    </p:anim>
                                    <p:animEffect transition="in" filter="fade">
                                      <p:cBhvr>
                                        <p:cTn id="13" dur="500"/>
                                        <p:tgtEl>
                                          <p:spTgt spid="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 grpId="0" animBg="1"/>
      <p:bldP spid="177"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0.1"/>
</p:tagLst>
</file>

<file path=ppt/tags/tag2.xml><?xml version="1.0" encoding="utf-8"?>
<p:tagLst xmlns:a="http://schemas.openxmlformats.org/drawingml/2006/main" xmlns:r="http://schemas.openxmlformats.org/officeDocument/2006/relationships" xmlns:p="http://schemas.openxmlformats.org/presentationml/2006/main">
  <p:tag name="TIMING" val="|0.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Fan</Template>
  <TotalTime>17621</TotalTime>
  <Words>4773</Words>
  <Application>Microsoft Office PowerPoint</Application>
  <PresentationFormat>自定义</PresentationFormat>
  <Paragraphs>421</Paragraphs>
  <Slides>36</Slides>
  <Notes>35</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36</vt:i4>
      </vt:variant>
    </vt:vector>
  </HeadingPairs>
  <TitlesOfParts>
    <vt:vector size="38" baseType="lpstr">
      <vt:lpstr>Office 主题</vt:lpstr>
      <vt:lpstr>Graph</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ZCL</dc:creator>
  <cp:lastModifiedBy>admin</cp:lastModifiedBy>
  <cp:revision>862</cp:revision>
  <dcterms:created xsi:type="dcterms:W3CDTF">2014-11-19T15:53:12Z</dcterms:created>
  <dcterms:modified xsi:type="dcterms:W3CDTF">2018-05-29T13:51:56Z</dcterms:modified>
</cp:coreProperties>
</file>