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tags/tag53.xml" ContentType="application/vnd.openxmlformats-officedocument.presentationml.tags+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tags/tag56.xml" ContentType="application/vnd.openxmlformats-officedocument.presentationml.tags+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notesSlides/notesSlide55.xml" ContentType="application/vnd.openxmlformats-officedocument.presentationml.notesSlide+xml"/>
  <Override PartName="/ppt/tags/tag59.xml" ContentType="application/vnd.openxmlformats-officedocument.presentationml.tags+xml"/>
  <Override PartName="/ppt/notesSlides/notesSlide56.xml" ContentType="application/vnd.openxmlformats-officedocument.presentationml.notesSlide+xml"/>
  <Override PartName="/ppt/tags/tag60.xml" ContentType="application/vnd.openxmlformats-officedocument.presentationml.tags+xml"/>
  <Override PartName="/ppt/notesSlides/notesSlide57.xml" ContentType="application/vnd.openxmlformats-officedocument.presentationml.notesSlide+xml"/>
  <Override PartName="/ppt/tags/tag61.xml" ContentType="application/vnd.openxmlformats-officedocument.presentationml.tags+xml"/>
  <Override PartName="/ppt/notesSlides/notesSlide58.xml" ContentType="application/vnd.openxmlformats-officedocument.presentationml.notesSlide+xml"/>
  <Override PartName="/ppt/tags/tag62.xml" ContentType="application/vnd.openxmlformats-officedocument.presentationml.tags+xml"/>
  <Override PartName="/ppt/notesSlides/notesSlide59.xml" ContentType="application/vnd.openxmlformats-officedocument.presentationml.notesSlide+xml"/>
  <Override PartName="/ppt/tags/tag63.xml" ContentType="application/vnd.openxmlformats-officedocument.presentationml.tags+xml"/>
  <Override PartName="/ppt/notesSlides/notesSlide60.xml" ContentType="application/vnd.openxmlformats-officedocument.presentationml.notesSlide+xml"/>
  <Override PartName="/ppt/tags/tag64.xml" ContentType="application/vnd.openxmlformats-officedocument.presentationml.tags+xml"/>
  <Override PartName="/ppt/notesSlides/notesSlide61.xml" ContentType="application/vnd.openxmlformats-officedocument.presentationml.notesSlide+xml"/>
  <Override PartName="/ppt/tags/tag65.xml" ContentType="application/vnd.openxmlformats-officedocument.presentationml.tags+xml"/>
  <Override PartName="/ppt/notesSlides/notesSlide62.xml" ContentType="application/vnd.openxmlformats-officedocument.presentationml.notesSlide+xml"/>
  <Override PartName="/ppt/tags/tag66.xml" ContentType="application/vnd.openxmlformats-officedocument.presentationml.tags+xml"/>
  <Override PartName="/ppt/notesSlides/notesSlide63.xml" ContentType="application/vnd.openxmlformats-officedocument.presentationml.notesSlide+xml"/>
  <Override PartName="/ppt/tags/tag67.xml" ContentType="application/vnd.openxmlformats-officedocument.presentationml.tags+xml"/>
  <Override PartName="/ppt/notesSlides/notesSlide64.xml" ContentType="application/vnd.openxmlformats-officedocument.presentationml.notesSlide+xml"/>
  <Override PartName="/ppt/tags/tag68.xml" ContentType="application/vnd.openxmlformats-officedocument.presentationml.tags+xml"/>
  <Override PartName="/ppt/notesSlides/notesSlide65.xml" ContentType="application/vnd.openxmlformats-officedocument.presentationml.notesSlide+xml"/>
  <Override PartName="/ppt/tags/tag69.xml" ContentType="application/vnd.openxmlformats-officedocument.presentationml.tags+xml"/>
  <Override PartName="/ppt/notesSlides/notesSlide66.xml" ContentType="application/vnd.openxmlformats-officedocument.presentationml.notesSlide+xml"/>
  <Override PartName="/ppt/tags/tag70.xml" ContentType="application/vnd.openxmlformats-officedocument.presentationml.tags+xml"/>
  <Override PartName="/ppt/notesSlides/notesSlide67.xml" ContentType="application/vnd.openxmlformats-officedocument.presentationml.notesSlide+xml"/>
  <Override PartName="/ppt/tags/tag71.xml" ContentType="application/vnd.openxmlformats-officedocument.presentationml.tags+xml"/>
  <Override PartName="/ppt/notesSlides/notesSlide68.xml" ContentType="application/vnd.openxmlformats-officedocument.presentationml.notesSlide+xml"/>
  <Override PartName="/ppt/tags/tag72.xml" ContentType="application/vnd.openxmlformats-officedocument.presentationml.tags+xml"/>
  <Override PartName="/ppt/notesSlides/notesSlide69.xml" ContentType="application/vnd.openxmlformats-officedocument.presentationml.notesSlide+xml"/>
  <Override PartName="/ppt/tags/tag73.xml" ContentType="application/vnd.openxmlformats-officedocument.presentationml.tags+xml"/>
  <Override PartName="/ppt/notesSlides/notesSlide70.xml" ContentType="application/vnd.openxmlformats-officedocument.presentationml.notesSlide+xml"/>
  <Override PartName="/ppt/tags/tag74.xml" ContentType="application/vnd.openxmlformats-officedocument.presentationml.tags+xml"/>
  <Override PartName="/ppt/notesSlides/notesSlide71.xml" ContentType="application/vnd.openxmlformats-officedocument.presentationml.notesSlide+xml"/>
  <Override PartName="/ppt/tags/tag75.xml" ContentType="application/vnd.openxmlformats-officedocument.presentationml.tags+xml"/>
  <Override PartName="/ppt/notesSlides/notesSlide72.xml" ContentType="application/vnd.openxmlformats-officedocument.presentationml.notesSlide+xml"/>
  <Override PartName="/ppt/tags/tag76.xml" ContentType="application/vnd.openxmlformats-officedocument.presentationml.tags+xml"/>
  <Override PartName="/ppt/notesSlides/notesSlide73.xml" ContentType="application/vnd.openxmlformats-officedocument.presentationml.notesSlide+xml"/>
  <Override PartName="/ppt/tags/tag77.xml" ContentType="application/vnd.openxmlformats-officedocument.presentationml.tags+xml"/>
  <Override PartName="/ppt/notesSlides/notesSlide74.xml" ContentType="application/vnd.openxmlformats-officedocument.presentationml.notesSlide+xml"/>
  <Override PartName="/ppt/tags/tag78.xml" ContentType="application/vnd.openxmlformats-officedocument.presentationml.tags+xml"/>
  <Override PartName="/ppt/notesSlides/notesSlide75.xml" ContentType="application/vnd.openxmlformats-officedocument.presentationml.notesSlide+xml"/>
  <Override PartName="/ppt/tags/tag79.xml" ContentType="application/vnd.openxmlformats-officedocument.presentationml.tags+xml"/>
  <Override PartName="/ppt/notesSlides/notesSlide76.xml" ContentType="application/vnd.openxmlformats-officedocument.presentationml.notesSlide+xml"/>
  <Override PartName="/ppt/tags/tag80.xml" ContentType="application/vnd.openxmlformats-officedocument.presentationml.tags+xml"/>
  <Override PartName="/ppt/notesSlides/notesSlide77.xml" ContentType="application/vnd.openxmlformats-officedocument.presentationml.notesSlide+xml"/>
  <Override PartName="/ppt/tags/tag81.xml" ContentType="application/vnd.openxmlformats-officedocument.presentationml.tags+xml"/>
  <Override PartName="/ppt/notesSlides/notesSlide78.xml" ContentType="application/vnd.openxmlformats-officedocument.presentationml.notesSlide+xml"/>
  <Override PartName="/ppt/tags/tag82.xml" ContentType="application/vnd.openxmlformats-officedocument.presentationml.tags+xml"/>
  <Override PartName="/ppt/notesSlides/notesSlide79.xml" ContentType="application/vnd.openxmlformats-officedocument.presentationml.notesSlide+xml"/>
  <Override PartName="/ppt/tags/tag83.xml" ContentType="application/vnd.openxmlformats-officedocument.presentationml.tags+xml"/>
  <Override PartName="/ppt/notesSlides/notesSlide80.xml" ContentType="application/vnd.openxmlformats-officedocument.presentationml.notesSlide+xml"/>
  <Override PartName="/ppt/tags/tag84.xml" ContentType="application/vnd.openxmlformats-officedocument.presentationml.tags+xml"/>
  <Override PartName="/ppt/notesSlides/notesSlide81.xml" ContentType="application/vnd.openxmlformats-officedocument.presentationml.notesSlide+xml"/>
  <Override PartName="/ppt/tags/tag85.xml" ContentType="application/vnd.openxmlformats-officedocument.presentationml.tags+xml"/>
  <Override PartName="/ppt/notesSlides/notesSlide82.xml" ContentType="application/vnd.openxmlformats-officedocument.presentationml.notesSlide+xml"/>
  <Override PartName="/ppt/tags/tag86.xml" ContentType="application/vnd.openxmlformats-officedocument.presentationml.tags+xml"/>
  <Override PartName="/ppt/notesSlides/notesSlide83.xml" ContentType="application/vnd.openxmlformats-officedocument.presentationml.notesSlide+xml"/>
  <Override PartName="/ppt/tags/tag87.xml" ContentType="application/vnd.openxmlformats-officedocument.presentationml.tags+xml"/>
  <Override PartName="/ppt/notesSlides/notesSlide84.xml" ContentType="application/vnd.openxmlformats-officedocument.presentationml.notesSlide+xml"/>
  <Override PartName="/ppt/tags/tag88.xml" ContentType="application/vnd.openxmlformats-officedocument.presentationml.tags+xml"/>
  <Override PartName="/ppt/notesSlides/notesSlide85.xml" ContentType="application/vnd.openxmlformats-officedocument.presentationml.notesSlide+xml"/>
  <Override PartName="/ppt/tags/tag89.xml" ContentType="application/vnd.openxmlformats-officedocument.presentationml.tags+xml"/>
  <Override PartName="/ppt/notesSlides/notesSlide86.xml" ContentType="application/vnd.openxmlformats-officedocument.presentationml.notesSlide+xml"/>
  <Override PartName="/ppt/tags/tag90.xml" ContentType="application/vnd.openxmlformats-officedocument.presentationml.tags+xml"/>
  <Override PartName="/ppt/notesSlides/notesSlide87.xml" ContentType="application/vnd.openxmlformats-officedocument.presentationml.notesSlide+xml"/>
  <Override PartName="/ppt/tags/tag91.xml" ContentType="application/vnd.openxmlformats-officedocument.presentationml.tags+xml"/>
  <Override PartName="/ppt/notesSlides/notesSlide88.xml" ContentType="application/vnd.openxmlformats-officedocument.presentationml.notesSlide+xml"/>
  <Override PartName="/ppt/tags/tag92.xml" ContentType="application/vnd.openxmlformats-officedocument.presentationml.tags+xml"/>
  <Override PartName="/ppt/notesSlides/notesSlide89.xml" ContentType="application/vnd.openxmlformats-officedocument.presentationml.notesSlide+xml"/>
  <Override PartName="/ppt/tags/tag93.xml" ContentType="application/vnd.openxmlformats-officedocument.presentationml.tags+xml"/>
  <Override PartName="/ppt/notesSlides/notesSlide90.xml" ContentType="application/vnd.openxmlformats-officedocument.presentationml.notesSlide+xml"/>
  <Override PartName="/ppt/tags/tag94.xml" ContentType="application/vnd.openxmlformats-officedocument.presentationml.tags+xml"/>
  <Override PartName="/ppt/notesSlides/notesSlide91.xml" ContentType="application/vnd.openxmlformats-officedocument.presentationml.notesSlide+xml"/>
  <Override PartName="/ppt/tags/tag95.xml" ContentType="application/vnd.openxmlformats-officedocument.presentationml.tags+xml"/>
  <Override PartName="/ppt/notesSlides/notesSlide92.xml" ContentType="application/vnd.openxmlformats-officedocument.presentationml.notesSlide+xml"/>
  <Override PartName="/ppt/tags/tag96.xml" ContentType="application/vnd.openxmlformats-officedocument.presentationml.tags+xml"/>
  <Override PartName="/ppt/notesSlides/notesSlide93.xml" ContentType="application/vnd.openxmlformats-officedocument.presentationml.notesSlide+xml"/>
  <Override PartName="/ppt/tags/tag97.xml" ContentType="application/vnd.openxmlformats-officedocument.presentationml.tags+xml"/>
  <Override PartName="/ppt/notesSlides/notesSlide94.xml" ContentType="application/vnd.openxmlformats-officedocument.presentationml.notesSlide+xml"/>
  <Override PartName="/ppt/tags/tag98.xml" ContentType="application/vnd.openxmlformats-officedocument.presentationml.tags+xml"/>
  <Override PartName="/ppt/notesSlides/notesSlide95.xml" ContentType="application/vnd.openxmlformats-officedocument.presentationml.notesSlide+xml"/>
  <Override PartName="/ppt/tags/tag99.xml" ContentType="application/vnd.openxmlformats-officedocument.presentationml.tags+xml"/>
  <Override PartName="/ppt/notesSlides/notesSlide96.xml" ContentType="application/vnd.openxmlformats-officedocument.presentationml.notesSlide+xml"/>
  <Override PartName="/ppt/tags/tag100.xml" ContentType="application/vnd.openxmlformats-officedocument.presentationml.tags+xml"/>
  <Override PartName="/ppt/notesSlides/notesSlide97.xml" ContentType="application/vnd.openxmlformats-officedocument.presentationml.notesSlide+xml"/>
  <Override PartName="/ppt/tags/tag101.xml" ContentType="application/vnd.openxmlformats-officedocument.presentationml.tags+xml"/>
  <Override PartName="/ppt/notesSlides/notesSlide98.xml" ContentType="application/vnd.openxmlformats-officedocument.presentationml.notesSlide+xml"/>
  <Override PartName="/ppt/tags/tag102.xml" ContentType="application/vnd.openxmlformats-officedocument.presentationml.tags+xml"/>
  <Override PartName="/ppt/notesSlides/notesSlide99.xml" ContentType="application/vnd.openxmlformats-officedocument.presentationml.notesSlide+xml"/>
  <Override PartName="/ppt/tags/tag103.xml" ContentType="application/vnd.openxmlformats-officedocument.presentationml.tags+xml"/>
  <Override PartName="/ppt/notesSlides/notesSlide100.xml" ContentType="application/vnd.openxmlformats-officedocument.presentationml.notesSlide+xml"/>
  <Override PartName="/ppt/tags/tag104.xml" ContentType="application/vnd.openxmlformats-officedocument.presentationml.tags+xml"/>
  <Override PartName="/ppt/notesSlides/notesSlide101.xml" ContentType="application/vnd.openxmlformats-officedocument.presentationml.notesSlide+xml"/>
  <Override PartName="/ppt/tags/tag105.xml" ContentType="application/vnd.openxmlformats-officedocument.presentationml.tags+xml"/>
  <Override PartName="/ppt/notesSlides/notesSlide102.xml" ContentType="application/vnd.openxmlformats-officedocument.presentationml.notesSlide+xml"/>
  <Override PartName="/ppt/tags/tag106.xml" ContentType="application/vnd.openxmlformats-officedocument.presentationml.tags+xml"/>
  <Override PartName="/ppt/notesSlides/notesSlide103.xml" ContentType="application/vnd.openxmlformats-officedocument.presentationml.notesSlide+xml"/>
  <Override PartName="/ppt/tags/tag107.xml" ContentType="application/vnd.openxmlformats-officedocument.presentationml.tags+xml"/>
  <Override PartName="/ppt/notesSlides/notesSlide104.xml" ContentType="application/vnd.openxmlformats-officedocument.presentationml.notesSlide+xml"/>
  <Override PartName="/ppt/tags/tag108.xml" ContentType="application/vnd.openxmlformats-officedocument.presentationml.tags+xml"/>
  <Override PartName="/ppt/notesSlides/notesSlide105.xml" ContentType="application/vnd.openxmlformats-officedocument.presentationml.notesSlide+xml"/>
  <Override PartName="/ppt/tags/tag109.xml" ContentType="application/vnd.openxmlformats-officedocument.presentationml.tags+xml"/>
  <Override PartName="/ppt/notesSlides/notesSlide106.xml" ContentType="application/vnd.openxmlformats-officedocument.presentationml.notesSlide+xml"/>
  <Override PartName="/ppt/tags/tag110.xml" ContentType="application/vnd.openxmlformats-officedocument.presentationml.tags+xml"/>
  <Override PartName="/ppt/notesSlides/notesSlide107.xml" ContentType="application/vnd.openxmlformats-officedocument.presentationml.notesSlide+xml"/>
  <Override PartName="/ppt/tags/tag111.xml" ContentType="application/vnd.openxmlformats-officedocument.presentationml.tags+xml"/>
  <Override PartName="/ppt/notesSlides/notesSlide108.xml" ContentType="application/vnd.openxmlformats-officedocument.presentationml.notesSlide+xml"/>
  <Override PartName="/ppt/tags/tag112.xml" ContentType="application/vnd.openxmlformats-officedocument.presentationml.tags+xml"/>
  <Override PartName="/ppt/notesSlides/notesSlide109.xml" ContentType="application/vnd.openxmlformats-officedocument.presentationml.notesSlide+xml"/>
  <Override PartName="/ppt/tags/tag113.xml" ContentType="application/vnd.openxmlformats-officedocument.presentationml.tags+xml"/>
  <Override PartName="/ppt/notesSlides/notesSlide110.xml" ContentType="application/vnd.openxmlformats-officedocument.presentationml.notesSlide+xml"/>
  <Override PartName="/ppt/tags/tag114.xml" ContentType="application/vnd.openxmlformats-officedocument.presentationml.tags+xml"/>
  <Override PartName="/ppt/notesSlides/notesSlide111.xml" ContentType="application/vnd.openxmlformats-officedocument.presentationml.notesSlide+xml"/>
  <Override PartName="/ppt/tags/tag115.xml" ContentType="application/vnd.openxmlformats-officedocument.presentationml.tags+xml"/>
  <Override PartName="/ppt/notesSlides/notesSlide112.xml" ContentType="application/vnd.openxmlformats-officedocument.presentationml.notesSlide+xml"/>
  <Override PartName="/ppt/tags/tag116.xml" ContentType="application/vnd.openxmlformats-officedocument.presentationml.tags+xml"/>
  <Override PartName="/ppt/notesSlides/notesSlide113.xml" ContentType="application/vnd.openxmlformats-officedocument.presentationml.notesSlide+xml"/>
  <Override PartName="/ppt/tags/tag117.xml" ContentType="application/vnd.openxmlformats-officedocument.presentationml.tags+xml"/>
  <Override PartName="/ppt/notesSlides/notesSlide114.xml" ContentType="application/vnd.openxmlformats-officedocument.presentationml.notesSlide+xml"/>
  <Override PartName="/ppt/tags/tag118.xml" ContentType="application/vnd.openxmlformats-officedocument.presentationml.tags+xml"/>
  <Override PartName="/ppt/notesSlides/notesSlide115.xml" ContentType="application/vnd.openxmlformats-officedocument.presentationml.notesSlide+xml"/>
  <Override PartName="/ppt/tags/tag119.xml" ContentType="application/vnd.openxmlformats-officedocument.presentationml.tags+xml"/>
  <Override PartName="/ppt/notesSlides/notesSlide116.xml" ContentType="application/vnd.openxmlformats-officedocument.presentationml.notesSlide+xml"/>
  <Override PartName="/ppt/tags/tag120.xml" ContentType="application/vnd.openxmlformats-officedocument.presentationml.tags+xml"/>
  <Override PartName="/ppt/notesSlides/notesSlide117.xml" ContentType="application/vnd.openxmlformats-officedocument.presentationml.notesSlide+xml"/>
  <Override PartName="/ppt/tags/tag121.xml" ContentType="application/vnd.openxmlformats-officedocument.presentationml.tags+xml"/>
  <Override PartName="/ppt/notesSlides/notesSlide118.xml" ContentType="application/vnd.openxmlformats-officedocument.presentationml.notesSlide+xml"/>
  <Override PartName="/ppt/tags/tag122.xml" ContentType="application/vnd.openxmlformats-officedocument.presentationml.tags+xml"/>
  <Override PartName="/ppt/notesSlides/notesSlide119.xml" ContentType="application/vnd.openxmlformats-officedocument.presentationml.notesSlide+xml"/>
  <Override PartName="/ppt/tags/tag123.xml" ContentType="application/vnd.openxmlformats-officedocument.presentationml.tags+xml"/>
  <Override PartName="/ppt/notesSlides/notesSlide120.xml" ContentType="application/vnd.openxmlformats-officedocument.presentationml.notesSlide+xml"/>
  <Override PartName="/ppt/tags/tag124.xml" ContentType="application/vnd.openxmlformats-officedocument.presentationml.tags+xml"/>
  <Override PartName="/ppt/notesSlides/notesSlide121.xml" ContentType="application/vnd.openxmlformats-officedocument.presentationml.notesSlide+xml"/>
  <Override PartName="/ppt/tags/tag125.xml" ContentType="application/vnd.openxmlformats-officedocument.presentationml.tags+xml"/>
  <Override PartName="/ppt/notesSlides/notesSlide122.xml" ContentType="application/vnd.openxmlformats-officedocument.presentationml.notesSlide+xml"/>
  <Override PartName="/ppt/tags/tag126.xml" ContentType="application/vnd.openxmlformats-officedocument.presentationml.tags+xml"/>
  <Override PartName="/ppt/notesSlides/notesSlide123.xml" ContentType="application/vnd.openxmlformats-officedocument.presentationml.notesSlide+xml"/>
  <Override PartName="/ppt/tags/tag127.xml" ContentType="application/vnd.openxmlformats-officedocument.presentationml.tags+xml"/>
  <Override PartName="/ppt/notesSlides/notesSlide124.xml" ContentType="application/vnd.openxmlformats-officedocument.presentationml.notesSlide+xml"/>
  <Override PartName="/ppt/tags/tag128.xml" ContentType="application/vnd.openxmlformats-officedocument.presentationml.tags+xml"/>
  <Override PartName="/ppt/notesSlides/notesSlide125.xml" ContentType="application/vnd.openxmlformats-officedocument.presentationml.notesSlide+xml"/>
  <Override PartName="/ppt/tags/tag129.xml" ContentType="application/vnd.openxmlformats-officedocument.presentationml.tags+xml"/>
  <Override PartName="/ppt/notesSlides/notesSlide126.xml" ContentType="application/vnd.openxmlformats-officedocument.presentationml.notesSlide+xml"/>
  <Override PartName="/ppt/tags/tag130.xml" ContentType="application/vnd.openxmlformats-officedocument.presentationml.tags+xml"/>
  <Override PartName="/ppt/notesSlides/notesSlide127.xml" ContentType="application/vnd.openxmlformats-officedocument.presentationml.notesSlide+xml"/>
  <Override PartName="/ppt/tags/tag131.xml" ContentType="application/vnd.openxmlformats-officedocument.presentationml.tags+xml"/>
  <Override PartName="/ppt/notesSlides/notesSlide128.xml" ContentType="application/vnd.openxmlformats-officedocument.presentationml.notesSlide+xml"/>
  <Override PartName="/ppt/tags/tag132.xml" ContentType="application/vnd.openxmlformats-officedocument.presentationml.tags+xml"/>
  <Override PartName="/ppt/notesSlides/notesSlide129.xml" ContentType="application/vnd.openxmlformats-officedocument.presentationml.notesSlide+xml"/>
  <Override PartName="/ppt/tags/tag133.xml" ContentType="application/vnd.openxmlformats-officedocument.presentationml.tags+xml"/>
  <Override PartName="/ppt/notesSlides/notesSlide130.xml" ContentType="application/vnd.openxmlformats-officedocument.presentationml.notesSlide+xml"/>
  <Override PartName="/ppt/tags/tag134.xml" ContentType="application/vnd.openxmlformats-officedocument.presentationml.tags+xml"/>
  <Override PartName="/ppt/notesSlides/notesSlide131.xml" ContentType="application/vnd.openxmlformats-officedocument.presentationml.notesSlide+xml"/>
  <Override PartName="/ppt/tags/tag135.xml" ContentType="application/vnd.openxmlformats-officedocument.presentationml.tags+xml"/>
  <Override PartName="/ppt/notesSlides/notesSlide132.xml" ContentType="application/vnd.openxmlformats-officedocument.presentationml.notesSlide+xml"/>
  <Override PartName="/ppt/tags/tag136.xml" ContentType="application/vnd.openxmlformats-officedocument.presentationml.tags+xml"/>
  <Override PartName="/ppt/notesSlides/notesSlide133.xml" ContentType="application/vnd.openxmlformats-officedocument.presentationml.notesSlide+xml"/>
  <Override PartName="/ppt/tags/tag137.xml" ContentType="application/vnd.openxmlformats-officedocument.presentationml.tags+xml"/>
  <Override PartName="/ppt/notesSlides/notesSlide134.xml" ContentType="application/vnd.openxmlformats-officedocument.presentationml.notesSlide+xml"/>
  <Override PartName="/ppt/tags/tag138.xml" ContentType="application/vnd.openxmlformats-officedocument.presentationml.tags+xml"/>
  <Override PartName="/ppt/notesSlides/notesSlide135.xml" ContentType="application/vnd.openxmlformats-officedocument.presentationml.notesSlide+xml"/>
  <Override PartName="/ppt/tags/tag139.xml" ContentType="application/vnd.openxmlformats-officedocument.presentationml.tags+xml"/>
  <Override PartName="/ppt/notesSlides/notesSlide136.xml" ContentType="application/vnd.openxmlformats-officedocument.presentationml.notesSlide+xml"/>
  <Override PartName="/ppt/tags/tag140.xml" ContentType="application/vnd.openxmlformats-officedocument.presentationml.tags+xml"/>
  <Override PartName="/ppt/notesSlides/notesSlide137.xml" ContentType="application/vnd.openxmlformats-officedocument.presentationml.notesSlide+xml"/>
  <Override PartName="/ppt/tags/tag141.xml" ContentType="application/vnd.openxmlformats-officedocument.presentationml.tags+xml"/>
  <Override PartName="/ppt/notesSlides/notesSlide138.xml" ContentType="application/vnd.openxmlformats-officedocument.presentationml.notesSlide+xml"/>
  <Override PartName="/ppt/tags/tag142.xml" ContentType="application/vnd.openxmlformats-officedocument.presentationml.tags+xml"/>
  <Override PartName="/ppt/notesSlides/notesSlide139.xml" ContentType="application/vnd.openxmlformats-officedocument.presentationml.notesSlide+xml"/>
  <Override PartName="/ppt/tags/tag143.xml" ContentType="application/vnd.openxmlformats-officedocument.presentationml.tags+xml"/>
  <Override PartName="/ppt/notesSlides/notesSlide140.xml" ContentType="application/vnd.openxmlformats-officedocument.presentationml.notesSlide+xml"/>
  <Override PartName="/ppt/tags/tag144.xml" ContentType="application/vnd.openxmlformats-officedocument.presentationml.tags+xml"/>
  <Override PartName="/ppt/notesSlides/notesSlide141.xml" ContentType="application/vnd.openxmlformats-officedocument.presentationml.notesSlide+xml"/>
  <Override PartName="/ppt/tags/tag145.xml" ContentType="application/vnd.openxmlformats-officedocument.presentationml.tags+xml"/>
  <Override PartName="/ppt/notesSlides/notesSlide142.xml" ContentType="application/vnd.openxmlformats-officedocument.presentationml.notesSlide+xml"/>
  <Override PartName="/ppt/tags/tag146.xml" ContentType="application/vnd.openxmlformats-officedocument.presentationml.tags+xml"/>
  <Override PartName="/ppt/notesSlides/notesSlide143.xml" ContentType="application/vnd.openxmlformats-officedocument.presentationml.notesSlide+xml"/>
  <Override PartName="/ppt/tags/tag147.xml" ContentType="application/vnd.openxmlformats-officedocument.presentationml.tags+xml"/>
  <Override PartName="/ppt/notesSlides/notesSlide144.xml" ContentType="application/vnd.openxmlformats-officedocument.presentationml.notesSlide+xml"/>
  <Override PartName="/ppt/tags/tag148.xml" ContentType="application/vnd.openxmlformats-officedocument.presentationml.tags+xml"/>
  <Override PartName="/ppt/notesSlides/notesSlide145.xml" ContentType="application/vnd.openxmlformats-officedocument.presentationml.notesSlide+xml"/>
  <Override PartName="/ppt/tags/tag149.xml" ContentType="application/vnd.openxmlformats-officedocument.presentationml.tags+xml"/>
  <Override PartName="/ppt/notesSlides/notesSlide146.xml" ContentType="application/vnd.openxmlformats-officedocument.presentationml.notesSlide+xml"/>
  <Override PartName="/ppt/tags/tag150.xml" ContentType="application/vnd.openxmlformats-officedocument.presentationml.tags+xml"/>
  <Override PartName="/ppt/notesSlides/notesSlide147.xml" ContentType="application/vnd.openxmlformats-officedocument.presentationml.notesSlide+xml"/>
  <Override PartName="/ppt/tags/tag151.xml" ContentType="application/vnd.openxmlformats-officedocument.presentationml.tags+xml"/>
  <Override PartName="/ppt/notesSlides/notesSlide148.xml" ContentType="application/vnd.openxmlformats-officedocument.presentationml.notesSlide+xml"/>
  <Override PartName="/ppt/tags/tag152.xml" ContentType="application/vnd.openxmlformats-officedocument.presentationml.tags+xml"/>
  <Override PartName="/ppt/notesSlides/notesSlide149.xml" ContentType="application/vnd.openxmlformats-officedocument.presentationml.notesSlide+xml"/>
  <Override PartName="/ppt/tags/tag153.xml" ContentType="application/vnd.openxmlformats-officedocument.presentationml.tags+xml"/>
  <Override PartName="/ppt/notesSlides/notesSlide150.xml" ContentType="application/vnd.openxmlformats-officedocument.presentationml.notesSlide+xml"/>
  <Override PartName="/ppt/tags/tag154.xml" ContentType="application/vnd.openxmlformats-officedocument.presentationml.tags+xml"/>
  <Override PartName="/ppt/notesSlides/notesSlide151.xml" ContentType="application/vnd.openxmlformats-officedocument.presentationml.notesSlide+xml"/>
  <Override PartName="/ppt/tags/tag155.xml" ContentType="application/vnd.openxmlformats-officedocument.presentationml.tags+xml"/>
  <Override PartName="/ppt/notesSlides/notesSlide152.xml" ContentType="application/vnd.openxmlformats-officedocument.presentationml.notesSlide+xml"/>
  <Override PartName="/ppt/tags/tag156.xml" ContentType="application/vnd.openxmlformats-officedocument.presentationml.tags+xml"/>
  <Override PartName="/ppt/notesSlides/notesSlide153.xml" ContentType="application/vnd.openxmlformats-officedocument.presentationml.notesSlide+xml"/>
  <Override PartName="/ppt/tags/tag157.xml" ContentType="application/vnd.openxmlformats-officedocument.presentationml.tags+xml"/>
  <Override PartName="/ppt/notesSlides/notesSlide154.xml" ContentType="application/vnd.openxmlformats-officedocument.presentationml.notesSlide+xml"/>
  <Override PartName="/ppt/tags/tag158.xml" ContentType="application/vnd.openxmlformats-officedocument.presentationml.tags+xml"/>
  <Override PartName="/ppt/notesSlides/notesSlide155.xml" ContentType="application/vnd.openxmlformats-officedocument.presentationml.notesSlide+xml"/>
  <Override PartName="/ppt/tags/tag159.xml" ContentType="application/vnd.openxmlformats-officedocument.presentationml.tags+xml"/>
  <Override PartName="/ppt/notesSlides/notesSlide156.xml" ContentType="application/vnd.openxmlformats-officedocument.presentationml.notesSlide+xml"/>
  <Override PartName="/ppt/tags/tag160.xml" ContentType="application/vnd.openxmlformats-officedocument.presentationml.tags+xml"/>
  <Override PartName="/ppt/notesSlides/notesSlide157.xml" ContentType="application/vnd.openxmlformats-officedocument.presentationml.notesSlide+xml"/>
  <Override PartName="/ppt/tags/tag161.xml" ContentType="application/vnd.openxmlformats-officedocument.presentationml.tags+xml"/>
  <Override PartName="/ppt/notesSlides/notesSlide158.xml" ContentType="application/vnd.openxmlformats-officedocument.presentationml.notesSlide+xml"/>
  <Override PartName="/ppt/tags/tag162.xml" ContentType="application/vnd.openxmlformats-officedocument.presentationml.tags+xml"/>
  <Override PartName="/ppt/notesSlides/notesSlide159.xml" ContentType="application/vnd.openxmlformats-officedocument.presentationml.notesSlide+xml"/>
  <Override PartName="/ppt/tags/tag163.xml" ContentType="application/vnd.openxmlformats-officedocument.presentationml.tags+xml"/>
  <Override PartName="/ppt/notesSlides/notesSlide160.xml" ContentType="application/vnd.openxmlformats-officedocument.presentationml.notesSlide+xml"/>
  <Override PartName="/ppt/tags/tag164.xml" ContentType="application/vnd.openxmlformats-officedocument.presentationml.tags+xml"/>
  <Override PartName="/ppt/notesSlides/notesSlide161.xml" ContentType="application/vnd.openxmlformats-officedocument.presentationml.notesSlide+xml"/>
  <Override PartName="/ppt/tags/tag165.xml" ContentType="application/vnd.openxmlformats-officedocument.presentationml.tags+xml"/>
  <Override PartName="/ppt/notesSlides/notesSlide162.xml" ContentType="application/vnd.openxmlformats-officedocument.presentationml.notesSlide+xml"/>
  <Override PartName="/ppt/tags/tag166.xml" ContentType="application/vnd.openxmlformats-officedocument.presentationml.tags+xml"/>
  <Override PartName="/ppt/notesSlides/notesSlide163.xml" ContentType="application/vnd.openxmlformats-officedocument.presentationml.notesSlide+xml"/>
  <Override PartName="/ppt/tags/tag167.xml" ContentType="application/vnd.openxmlformats-officedocument.presentationml.tags+xml"/>
  <Override PartName="/ppt/notesSlides/notesSlide164.xml" ContentType="application/vnd.openxmlformats-officedocument.presentationml.notesSlide+xml"/>
  <Override PartName="/ppt/tags/tag168.xml" ContentType="application/vnd.openxmlformats-officedocument.presentationml.tags+xml"/>
  <Override PartName="/ppt/notesSlides/notesSlide165.xml" ContentType="application/vnd.openxmlformats-officedocument.presentationml.notesSlide+xml"/>
  <Override PartName="/ppt/tags/tag169.xml" ContentType="application/vnd.openxmlformats-officedocument.presentationml.tags+xml"/>
  <Override PartName="/ppt/notesSlides/notesSlide166.xml" ContentType="application/vnd.openxmlformats-officedocument.presentationml.notesSlide+xml"/>
  <Override PartName="/ppt/tags/tag170.xml" ContentType="application/vnd.openxmlformats-officedocument.presentationml.tags+xml"/>
  <Override PartName="/ppt/notesSlides/notesSlide167.xml" ContentType="application/vnd.openxmlformats-officedocument.presentationml.notesSlide+xml"/>
  <Override PartName="/ppt/tags/tag171.xml" ContentType="application/vnd.openxmlformats-officedocument.presentationml.tags+xml"/>
  <Override PartName="/ppt/notesSlides/notesSlide168.xml" ContentType="application/vnd.openxmlformats-officedocument.presentationml.notesSlide+xml"/>
  <Override PartName="/ppt/tags/tag172.xml" ContentType="application/vnd.openxmlformats-officedocument.presentationml.tags+xml"/>
  <Override PartName="/ppt/notesSlides/notesSlide169.xml" ContentType="application/vnd.openxmlformats-officedocument.presentationml.notesSlide+xml"/>
  <Override PartName="/ppt/tags/tag173.xml" ContentType="application/vnd.openxmlformats-officedocument.presentationml.tags+xml"/>
  <Override PartName="/ppt/notesSlides/notesSlide170.xml" ContentType="application/vnd.openxmlformats-officedocument.presentationml.notesSlide+xml"/>
  <Override PartName="/ppt/tags/tag174.xml" ContentType="application/vnd.openxmlformats-officedocument.presentationml.tags+xml"/>
  <Override PartName="/ppt/notesSlides/notesSlide171.xml" ContentType="application/vnd.openxmlformats-officedocument.presentationml.notesSlide+xml"/>
  <Override PartName="/ppt/tags/tag175.xml" ContentType="application/vnd.openxmlformats-officedocument.presentationml.tags+xml"/>
  <Override PartName="/ppt/notesSlides/notesSlide172.xml" ContentType="application/vnd.openxmlformats-officedocument.presentationml.notesSlide+xml"/>
  <Override PartName="/ppt/tags/tag176.xml" ContentType="application/vnd.openxmlformats-officedocument.presentationml.tags+xml"/>
  <Override PartName="/ppt/notesSlides/notesSlide173.xml" ContentType="application/vnd.openxmlformats-officedocument.presentationml.notesSlide+xml"/>
  <Override PartName="/ppt/tags/tag177.xml" ContentType="application/vnd.openxmlformats-officedocument.presentationml.tags+xml"/>
  <Override PartName="/ppt/notesSlides/notesSlide174.xml" ContentType="application/vnd.openxmlformats-officedocument.presentationml.notesSlide+xml"/>
  <Override PartName="/ppt/tags/tag178.xml" ContentType="application/vnd.openxmlformats-officedocument.presentationml.tags+xml"/>
  <Override PartName="/ppt/notesSlides/notesSlide175.xml" ContentType="application/vnd.openxmlformats-officedocument.presentationml.notesSlide+xml"/>
  <Override PartName="/ppt/tags/tag179.xml" ContentType="application/vnd.openxmlformats-officedocument.presentationml.tags+xml"/>
  <Override PartName="/ppt/notesSlides/notesSlide176.xml" ContentType="application/vnd.openxmlformats-officedocument.presentationml.notesSlide+xml"/>
  <Override PartName="/ppt/tags/tag180.xml" ContentType="application/vnd.openxmlformats-officedocument.presentationml.tags+xml"/>
  <Override PartName="/ppt/notesSlides/notesSlide177.xml" ContentType="application/vnd.openxmlformats-officedocument.presentationml.notesSlide+xml"/>
  <Override PartName="/ppt/tags/tag181.xml" ContentType="application/vnd.openxmlformats-officedocument.presentationml.tags+xml"/>
  <Override PartName="/ppt/notesSlides/notesSlide178.xml" ContentType="application/vnd.openxmlformats-officedocument.presentationml.notesSlide+xml"/>
  <Override PartName="/ppt/tags/tag182.xml" ContentType="application/vnd.openxmlformats-officedocument.presentationml.tags+xml"/>
  <Override PartName="/ppt/notesSlides/notesSlide179.xml" ContentType="application/vnd.openxmlformats-officedocument.presentationml.notesSlide+xml"/>
  <Override PartName="/ppt/tags/tag183.xml" ContentType="application/vnd.openxmlformats-officedocument.presentationml.tags+xml"/>
  <Override PartName="/ppt/notesSlides/notesSlide180.xml" ContentType="application/vnd.openxmlformats-officedocument.presentationml.notesSlide+xml"/>
  <Override PartName="/ppt/tags/tag184.xml" ContentType="application/vnd.openxmlformats-officedocument.presentationml.tags+xml"/>
  <Override PartName="/ppt/notesSlides/notesSlide181.xml" ContentType="application/vnd.openxmlformats-officedocument.presentationml.notesSlide+xml"/>
  <Override PartName="/ppt/tags/tag185.xml" ContentType="application/vnd.openxmlformats-officedocument.presentationml.tags+xml"/>
  <Override PartName="/ppt/notesSlides/notesSlide182.xml" ContentType="application/vnd.openxmlformats-officedocument.presentationml.notesSlide+xml"/>
  <Override PartName="/ppt/tags/tag186.xml" ContentType="application/vnd.openxmlformats-officedocument.presentationml.tags+xml"/>
  <Override PartName="/ppt/notesSlides/notesSlide183.xml" ContentType="application/vnd.openxmlformats-officedocument.presentationml.notesSlide+xml"/>
  <Override PartName="/ppt/tags/tag187.xml" ContentType="application/vnd.openxmlformats-officedocument.presentationml.tags+xml"/>
  <Override PartName="/ppt/notesSlides/notesSlide184.xml" ContentType="application/vnd.openxmlformats-officedocument.presentationml.notesSlide+xml"/>
  <Override PartName="/ppt/tags/tag188.xml" ContentType="application/vnd.openxmlformats-officedocument.presentationml.tags+xml"/>
  <Override PartName="/ppt/notesSlides/notesSlide185.xml" ContentType="application/vnd.openxmlformats-officedocument.presentationml.notesSlide+xml"/>
  <Override PartName="/ppt/tags/tag189.xml" ContentType="application/vnd.openxmlformats-officedocument.presentationml.tags+xml"/>
  <Override PartName="/ppt/notesSlides/notesSlide186.xml" ContentType="application/vnd.openxmlformats-officedocument.presentationml.notesSlide+xml"/>
  <Override PartName="/ppt/tags/tag190.xml" ContentType="application/vnd.openxmlformats-officedocument.presentationml.tags+xml"/>
  <Override PartName="/ppt/notesSlides/notesSlide187.xml" ContentType="application/vnd.openxmlformats-officedocument.presentationml.notesSlide+xml"/>
  <Override PartName="/ppt/tags/tag191.xml" ContentType="application/vnd.openxmlformats-officedocument.presentationml.tags+xml"/>
  <Override PartName="/ppt/notesSlides/notesSlide188.xml" ContentType="application/vnd.openxmlformats-officedocument.presentationml.notesSlide+xml"/>
  <Override PartName="/ppt/tags/tag192.xml" ContentType="application/vnd.openxmlformats-officedocument.presentationml.tags+xml"/>
  <Override PartName="/ppt/notesSlides/notesSlide189.xml" ContentType="application/vnd.openxmlformats-officedocument.presentationml.notesSlide+xml"/>
  <Override PartName="/ppt/tags/tag193.xml" ContentType="application/vnd.openxmlformats-officedocument.presentationml.tags+xml"/>
  <Override PartName="/ppt/notesSlides/notesSlide190.xml" ContentType="application/vnd.openxmlformats-officedocument.presentationml.notesSlide+xml"/>
  <Override PartName="/ppt/tags/tag194.xml" ContentType="application/vnd.openxmlformats-officedocument.presentationml.tags+xml"/>
  <Override PartName="/ppt/notesSlides/notesSlide191.xml" ContentType="application/vnd.openxmlformats-officedocument.presentationml.notesSlide+xml"/>
  <Override PartName="/ppt/tags/tag195.xml" ContentType="application/vnd.openxmlformats-officedocument.presentationml.tags+xml"/>
  <Override PartName="/ppt/notesSlides/notesSlide192.xml" ContentType="application/vnd.openxmlformats-officedocument.presentationml.notesSlide+xml"/>
  <Override PartName="/ppt/tags/tag196.xml" ContentType="application/vnd.openxmlformats-officedocument.presentationml.tags+xml"/>
  <Override PartName="/ppt/notesSlides/notesSlide193.xml" ContentType="application/vnd.openxmlformats-officedocument.presentationml.notesSlide+xml"/>
  <Override PartName="/ppt/tags/tag197.xml" ContentType="application/vnd.openxmlformats-officedocument.presentationml.tags+xml"/>
  <Override PartName="/ppt/notesSlides/notesSlide194.xml" ContentType="application/vnd.openxmlformats-officedocument.presentationml.notesSlide+xml"/>
  <Override PartName="/ppt/tags/tag198.xml" ContentType="application/vnd.openxmlformats-officedocument.presentationml.tags+xml"/>
  <Override PartName="/ppt/notesSlides/notesSlide195.xml" ContentType="application/vnd.openxmlformats-officedocument.presentationml.notesSlide+xml"/>
  <Override PartName="/ppt/tags/tag199.xml" ContentType="application/vnd.openxmlformats-officedocument.presentationml.tags+xml"/>
  <Override PartName="/ppt/notesSlides/notesSlide196.xml" ContentType="application/vnd.openxmlformats-officedocument.presentationml.notesSlide+xml"/>
  <Override PartName="/ppt/tags/tag200.xml" ContentType="application/vnd.openxmlformats-officedocument.presentationml.tags+xml"/>
  <Override PartName="/ppt/notesSlides/notesSlide197.xml" ContentType="application/vnd.openxmlformats-officedocument.presentationml.notesSlide+xml"/>
  <Override PartName="/ppt/tags/tag201.xml" ContentType="application/vnd.openxmlformats-officedocument.presentationml.tags+xml"/>
  <Override PartName="/ppt/notesSlides/notesSlide198.xml" ContentType="application/vnd.openxmlformats-officedocument.presentationml.notesSlide+xml"/>
  <Override PartName="/ppt/tags/tag202.xml" ContentType="application/vnd.openxmlformats-officedocument.presentationml.tags+xml"/>
  <Override PartName="/ppt/notesSlides/notesSlide199.xml" ContentType="application/vnd.openxmlformats-officedocument.presentationml.notesSlide+xml"/>
  <Override PartName="/ppt/tags/tag203.xml" ContentType="application/vnd.openxmlformats-officedocument.presentationml.tags+xml"/>
  <Override PartName="/ppt/notesSlides/notesSlide200.xml" ContentType="application/vnd.openxmlformats-officedocument.presentationml.notesSlide+xml"/>
  <Override PartName="/ppt/tags/tag204.xml" ContentType="application/vnd.openxmlformats-officedocument.presentationml.tags+xml"/>
  <Override PartName="/ppt/notesSlides/notesSlide201.xml" ContentType="application/vnd.openxmlformats-officedocument.presentationml.notesSlide+xml"/>
  <Override PartName="/ppt/tags/tag205.xml" ContentType="application/vnd.openxmlformats-officedocument.presentationml.tags+xml"/>
  <Override PartName="/ppt/notesSlides/notesSlide202.xml" ContentType="application/vnd.openxmlformats-officedocument.presentationml.notesSlide+xml"/>
  <Override PartName="/ppt/tags/tag206.xml" ContentType="application/vnd.openxmlformats-officedocument.presentationml.tags+xml"/>
  <Override PartName="/ppt/notesSlides/notesSlide203.xml" ContentType="application/vnd.openxmlformats-officedocument.presentationml.notesSlide+xml"/>
  <Override PartName="/ppt/tags/tag207.xml" ContentType="application/vnd.openxmlformats-officedocument.presentationml.tags+xml"/>
  <Override PartName="/ppt/notesSlides/notesSlide204.xml" ContentType="application/vnd.openxmlformats-officedocument.presentationml.notesSlide+xml"/>
  <Override PartName="/ppt/tags/tag208.xml" ContentType="application/vnd.openxmlformats-officedocument.presentationml.tags+xml"/>
  <Override PartName="/ppt/notesSlides/notesSlide205.xml" ContentType="application/vnd.openxmlformats-officedocument.presentationml.notesSlide+xml"/>
  <Override PartName="/ppt/tags/tag209.xml" ContentType="application/vnd.openxmlformats-officedocument.presentationml.tags+xml"/>
  <Override PartName="/ppt/notesSlides/notesSlide206.xml" ContentType="application/vnd.openxmlformats-officedocument.presentationml.notesSlide+xml"/>
  <Override PartName="/ppt/tags/tag210.xml" ContentType="application/vnd.openxmlformats-officedocument.presentationml.tags+xml"/>
  <Override PartName="/ppt/notesSlides/notesSlide207.xml" ContentType="application/vnd.openxmlformats-officedocument.presentationml.notesSlide+xml"/>
  <Override PartName="/ppt/tags/tag211.xml" ContentType="application/vnd.openxmlformats-officedocument.presentationml.tags+xml"/>
  <Override PartName="/ppt/notesSlides/notesSlide208.xml" ContentType="application/vnd.openxmlformats-officedocument.presentationml.notesSlide+xml"/>
  <Override PartName="/ppt/tags/tag212.xml" ContentType="application/vnd.openxmlformats-officedocument.presentationml.tags+xml"/>
  <Override PartName="/ppt/notesSlides/notesSlide209.xml" ContentType="application/vnd.openxmlformats-officedocument.presentationml.notesSlide+xml"/>
  <Override PartName="/ppt/tags/tag213.xml" ContentType="application/vnd.openxmlformats-officedocument.presentationml.tags+xml"/>
  <Override PartName="/ppt/notesSlides/notesSlide210.xml" ContentType="application/vnd.openxmlformats-officedocument.presentationml.notesSlide+xml"/>
  <Override PartName="/ppt/tags/tag214.xml" ContentType="application/vnd.openxmlformats-officedocument.presentationml.tags+xml"/>
  <Override PartName="/ppt/notesSlides/notesSlide211.xml" ContentType="application/vnd.openxmlformats-officedocument.presentationml.notesSlide+xml"/>
  <Override PartName="/ppt/tags/tag215.xml" ContentType="application/vnd.openxmlformats-officedocument.presentationml.tags+xml"/>
  <Override PartName="/ppt/notesSlides/notesSlide212.xml" ContentType="application/vnd.openxmlformats-officedocument.presentationml.notesSlide+xml"/>
  <Override PartName="/ppt/tags/tag216.xml" ContentType="application/vnd.openxmlformats-officedocument.presentationml.tags+xml"/>
  <Override PartName="/ppt/notesSlides/notesSlide213.xml" ContentType="application/vnd.openxmlformats-officedocument.presentationml.notesSlide+xml"/>
  <Override PartName="/ppt/tags/tag217.xml" ContentType="application/vnd.openxmlformats-officedocument.presentationml.tags+xml"/>
  <Override PartName="/ppt/notesSlides/notesSlide214.xml" ContentType="application/vnd.openxmlformats-officedocument.presentationml.notesSlide+xml"/>
  <Override PartName="/ppt/tags/tag218.xml" ContentType="application/vnd.openxmlformats-officedocument.presentationml.tags+xml"/>
  <Override PartName="/ppt/notesSlides/notesSlide215.xml" ContentType="application/vnd.openxmlformats-officedocument.presentationml.notesSlide+xml"/>
  <Override PartName="/ppt/tags/tag219.xml" ContentType="application/vnd.openxmlformats-officedocument.presentationml.tags+xml"/>
  <Override PartName="/ppt/notesSlides/notesSlide216.xml" ContentType="application/vnd.openxmlformats-officedocument.presentationml.notesSlide+xml"/>
  <Override PartName="/ppt/tags/tag220.xml" ContentType="application/vnd.openxmlformats-officedocument.presentationml.tags+xml"/>
  <Override PartName="/ppt/notesSlides/notesSlide217.xml" ContentType="application/vnd.openxmlformats-officedocument.presentationml.notesSlide+xml"/>
  <Override PartName="/ppt/tags/tag221.xml" ContentType="application/vnd.openxmlformats-officedocument.presentationml.tags+xml"/>
  <Override PartName="/ppt/notesSlides/notesSlide218.xml" ContentType="application/vnd.openxmlformats-officedocument.presentationml.notesSlide+xml"/>
  <Override PartName="/ppt/tags/tag222.xml" ContentType="application/vnd.openxmlformats-officedocument.presentationml.tags+xml"/>
  <Override PartName="/ppt/notesSlides/notesSlide219.xml" ContentType="application/vnd.openxmlformats-officedocument.presentationml.notesSlide+xml"/>
  <Override PartName="/ppt/tags/tag223.xml" ContentType="application/vnd.openxmlformats-officedocument.presentationml.tags+xml"/>
  <Override PartName="/ppt/notesSlides/notesSlide2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2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527" r:id="rId17"/>
    <p:sldId id="272" r:id="rId18"/>
    <p:sldId id="528"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 id="436" r:id="rId181"/>
    <p:sldId id="437" r:id="rId182"/>
    <p:sldId id="438" r:id="rId183"/>
    <p:sldId id="439" r:id="rId184"/>
    <p:sldId id="440" r:id="rId185"/>
    <p:sldId id="441" r:id="rId186"/>
    <p:sldId id="442" r:id="rId187"/>
    <p:sldId id="443" r:id="rId188"/>
    <p:sldId id="444" r:id="rId189"/>
    <p:sldId id="445" r:id="rId190"/>
    <p:sldId id="446" r:id="rId191"/>
    <p:sldId id="447" r:id="rId192"/>
    <p:sldId id="448" r:id="rId193"/>
    <p:sldId id="449" r:id="rId194"/>
    <p:sldId id="450" r:id="rId195"/>
    <p:sldId id="451" r:id="rId196"/>
    <p:sldId id="452" r:id="rId197"/>
    <p:sldId id="453" r:id="rId198"/>
    <p:sldId id="454" r:id="rId199"/>
    <p:sldId id="455" r:id="rId200"/>
    <p:sldId id="456" r:id="rId201"/>
    <p:sldId id="458" r:id="rId202"/>
    <p:sldId id="459" r:id="rId203"/>
    <p:sldId id="460" r:id="rId204"/>
    <p:sldId id="461" r:id="rId205"/>
    <p:sldId id="462" r:id="rId206"/>
    <p:sldId id="463" r:id="rId207"/>
    <p:sldId id="464" r:id="rId208"/>
    <p:sldId id="465" r:id="rId209"/>
    <p:sldId id="466" r:id="rId210"/>
    <p:sldId id="467" r:id="rId211"/>
    <p:sldId id="468" r:id="rId212"/>
    <p:sldId id="469" r:id="rId213"/>
    <p:sldId id="536" r:id="rId214"/>
    <p:sldId id="470" r:id="rId215"/>
    <p:sldId id="529" r:id="rId216"/>
    <p:sldId id="530" r:id="rId217"/>
    <p:sldId id="533" r:id="rId218"/>
    <p:sldId id="534" r:id="rId219"/>
    <p:sldId id="535" r:id="rId220"/>
    <p:sldId id="471" r:id="rId221"/>
    <p:sldId id="472" r:id="rId222"/>
    <p:sldId id="473" r:id="rId223"/>
  </p:sldIdLst>
  <p:sldSz cx="12192000" cy="6858000"/>
  <p:notesSz cx="6858000" cy="9144000"/>
  <p:custDataLst>
    <p:tags r:id="rId225"/>
  </p:custDataLst>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rael Pavelek"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snapToGrid="0">
      <p:cViewPr varScale="1">
        <p:scale>
          <a:sx n="82" d="100"/>
          <a:sy n="82" d="100"/>
        </p:scale>
        <p:origin x="83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commentAuthors" Target="commentAuthor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theme" Target="theme/theme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E0948-6E2B-4A93-93EA-6E1C348A361D}" type="datetimeFigureOut">
              <a:rPr lang="es-AR" smtClean="0"/>
              <a:t>22/5/2024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3A926-B3E8-4F1A-A233-5034942F2783}" type="slidenum">
              <a:rPr lang="es-AR" smtClean="0"/>
              <a:t>‹Nº›</a:t>
            </a:fld>
            <a:endParaRPr lang="es-AR"/>
          </a:p>
        </p:txBody>
      </p:sp>
    </p:spTree>
    <p:extLst>
      <p:ext uri="{BB962C8B-B14F-4D97-AF65-F5344CB8AC3E}">
        <p14:creationId xmlns:p14="http://schemas.microsoft.com/office/powerpoint/2010/main" val="2536554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5"/>
          </p:nvPr>
        </p:nvSpPr>
        <p:spPr/>
        <p:txBody>
          <a:bodyPr/>
          <a:lstStyle/>
          <a:p>
            <a:fld id="{8563A926-B3E8-4F1A-A233-5034942F2783}" type="slidenum">
              <a:rPr lang="es-AR" smtClean="0"/>
              <a:t>1</a:t>
            </a:fld>
            <a:endParaRPr lang="es-AR"/>
          </a:p>
        </p:txBody>
      </p:sp>
    </p:spTree>
    <p:extLst>
      <p:ext uri="{BB962C8B-B14F-4D97-AF65-F5344CB8AC3E}">
        <p14:creationId xmlns:p14="http://schemas.microsoft.com/office/powerpoint/2010/main" val="4207197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6" name="Google Shape;826;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2" name="Google Shape;832;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8" name="Google Shape;838;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5" name="Google Shape;845;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2" name="Google Shape;852;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9" name="Google Shape;859;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6" name="Google Shape;866;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2" name="Google Shape;872;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9" name="Google Shape;879;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5" name="Google Shape;885;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1" name="Google Shape;891;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8" name="Google Shape;898;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1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4" name="Google Shape;904;p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1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0" name="Google Shape;910;p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1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6" name="Google Shape;916;p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1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2" name="Google Shape;922;p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1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8" name="Google Shape;928;p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1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4" name="Google Shape;934;p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1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0" name="Google Shape;940;p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1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p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1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2" name="Google Shape;952;p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p1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8" name="Google Shape;958;p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4" name="Google Shape;964;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0" name="Google Shape;970;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6" name="Google Shape;976;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p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3" name="Google Shape;983;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9" name="Google Shape;989;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5" name="Google Shape;995;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1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2" name="Google Shape;1002;p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p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9" name="Google Shape;1009;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p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5" name="Google Shape;1015;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p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2" name="Google Shape;1022;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8" name="Google Shape;1028;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5" name="Google Shape;1035;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4" name="Google Shape;1044;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1" name="Google Shape;1051;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p1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8" name="Google Shape;1058;p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1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3" name="Google Shape;1063;p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1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9" name="Google Shape;1069;p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p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6" name="Google Shape;1076;p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1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3" name="Google Shape;1083;p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p1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9" name="Google Shape;1089;p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p1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3" name="Google Shape;1103;p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p1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7" name="Google Shape;1117;p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p1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3" name="Google Shape;1123;p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p1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9" name="Google Shape;1129;p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1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5" name="Google Shape;1135;p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p1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1" name="Google Shape;1141;p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p1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6" name="Google Shape;1146;p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1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2" name="Google Shape;1152;p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1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9" name="Google Shape;1159;p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p1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4" name="Google Shape;1164;p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p1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1" name="Google Shape;1171;p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p1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7" name="Google Shape;1177;p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1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3" name="Google Shape;1183;p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p1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9" name="Google Shape;1189;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p1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5" name="Google Shape;1195;p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p1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1" name="Google Shape;1201;p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p1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7" name="Google Shape;1207;p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p1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3" name="Google Shape;1213;p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p1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9" name="Google Shape;1219;p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p1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5" name="Google Shape;1225;p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1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1" name="Google Shape;1231;p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p1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7" name="Google Shape;1237;p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p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3" name="Google Shape;1243;p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p1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0" name="Google Shape;1250;p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p1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7" name="Google Shape;1257;p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p1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3" name="Google Shape;1263;p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p1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9" name="Google Shape;1269;p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1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6" name="Google Shape;1276;p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p1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2" name="Google Shape;1282;p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p1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8" name="Google Shape;1288;p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p1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4" name="Google Shape;1294;p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p1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0" name="Google Shape;1300;p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p1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5" name="Google Shape;1305;p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1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0" name="Google Shape;1310;p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6" name="Google Shape;1316;p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p1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2" name="Google Shape;1322;p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p1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7" name="Google Shape;1327;p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p1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3" name="Google Shape;1333;p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p1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9" name="Google Shape;1339;p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p1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5" name="Google Shape;1345;p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p1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1" name="Google Shape;1351;p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p1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7" name="Google Shape;1357;p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p2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5" name="Google Shape;1365;p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p2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8" name="Google Shape;1388;p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p2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6" name="Google Shape;1396;p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p2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2" name="Google Shape;1402;p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p2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8" name="Google Shape;1408;p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p2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5" name="Google Shape;1415;p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18" name="Google Shape;218;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AR"/>
              <a:t>21</a:t>
            </a:fld>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p2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1" name="Google Shape;1421;p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p2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7" name="Google Shape;1427;p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p2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3" name="Google Shape;1433;p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p2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7" name="Google Shape;1467;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p2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6" name="Google Shape;1496;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p2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2" name="Google Shape;1502;p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p2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7" name="Google Shape;1507;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p2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3" name="Google Shape;1513;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p2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9" name="Google Shape;1519;p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p2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1" name="Google Shape;1531;p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2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p2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2" name="Google Shape;1542;p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p2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8" name="Google Shape;1548;p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p2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4" name="Google Shape;1554;p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p2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0" name="Google Shape;1560;p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p2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6" name="Google Shape;1566;p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0"/>
        <p:cNvGrpSpPr/>
        <p:nvPr/>
      </p:nvGrpSpPr>
      <p:grpSpPr>
        <a:xfrm>
          <a:off x="0" y="0"/>
          <a:ext cx="0" cy="0"/>
          <a:chOff x="0" y="0"/>
          <a:chExt cx="0" cy="0"/>
        </a:xfrm>
      </p:grpSpPr>
      <p:sp>
        <p:nvSpPr>
          <p:cNvPr id="1571" name="Google Shape;1571;p2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2" name="Google Shape;1572;p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6"/>
        <p:cNvGrpSpPr/>
        <p:nvPr/>
      </p:nvGrpSpPr>
      <p:grpSpPr>
        <a:xfrm>
          <a:off x="0" y="0"/>
          <a:ext cx="0" cy="0"/>
          <a:chOff x="0" y="0"/>
          <a:chExt cx="0" cy="0"/>
        </a:xfrm>
      </p:grpSpPr>
      <p:sp>
        <p:nvSpPr>
          <p:cNvPr id="1577" name="Google Shape;1577;p2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8" name="Google Shape;1578;p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p2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4" name="Google Shape;1584;p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p2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0" name="Google Shape;1590;p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4"/>
        <p:cNvGrpSpPr/>
        <p:nvPr/>
      </p:nvGrpSpPr>
      <p:grpSpPr>
        <a:xfrm>
          <a:off x="0" y="0"/>
          <a:ext cx="0" cy="0"/>
          <a:chOff x="0" y="0"/>
          <a:chExt cx="0" cy="0"/>
        </a:xfrm>
      </p:grpSpPr>
      <p:sp>
        <p:nvSpPr>
          <p:cNvPr id="1595" name="Google Shape;1595;p2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6" name="Google Shape;1596;p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4"/>
        <p:cNvGrpSpPr/>
        <p:nvPr/>
      </p:nvGrpSpPr>
      <p:grpSpPr>
        <a:xfrm>
          <a:off x="0" y="0"/>
          <a:ext cx="0" cy="0"/>
          <a:chOff x="0" y="0"/>
          <a:chExt cx="0" cy="0"/>
        </a:xfrm>
      </p:grpSpPr>
      <p:sp>
        <p:nvSpPr>
          <p:cNvPr id="1595" name="Google Shape;1595;p2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6" name="Google Shape;1596;p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6077258"/>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p2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2" name="Google Shape;1602;p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p2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2" name="Google Shape;1602;p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1733834"/>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p2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2" name="Google Shape;1602;p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2202952"/>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p2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2" name="Google Shape;1602;p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5233748"/>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p2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2" name="Google Shape;1602;p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71076842"/>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p2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2" name="Google Shape;1602;p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9875729"/>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p2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8" name="Google Shape;1608;p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p2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5" name="Google Shape;1615;p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9"/>
        <p:cNvGrpSpPr/>
        <p:nvPr/>
      </p:nvGrpSpPr>
      <p:grpSpPr>
        <a:xfrm>
          <a:off x="0" y="0"/>
          <a:ext cx="0" cy="0"/>
          <a:chOff x="0" y="0"/>
          <a:chExt cx="0" cy="0"/>
        </a:xfrm>
      </p:grpSpPr>
      <p:sp>
        <p:nvSpPr>
          <p:cNvPr id="1620" name="Google Shape;1620;p2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1" name="Google Shape;1621;p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4" name="Google Shape;35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p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1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8" name="Google Shape;428;p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1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1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1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1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2" name="Google Shape;472;p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4" name="Google Shape;48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6" name="Google Shape;49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3" name="Google Shape;503;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0" name="Google Shape;510;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6" name="Google Shape;51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1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3" name="Google Shape;523;p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1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3" name="Google Shape;543;p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1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3" name="Google Shape;563;p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5" name="Google Shape;5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1" name="Google Shape;591;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7" name="Google Shape;59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3" name="Google Shape;60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9" name="Google Shape;60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5" name="Google Shape;61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1" name="Google Shape;621;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7" name="Google Shape;627;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4" name="Google Shape;634;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0" name="Google Shape;64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7" name="Google Shape;647;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3" name="Google Shape;653;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9" name="Google Shape;659;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6" name="Google Shape;66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3" name="Google Shape;673;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0" name="Google Shape;68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8" name="Google Shape;688;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4" name="Google Shape;694;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2" name="Google Shape;702;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0" name="Google Shape;710;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7" name="Google Shape;71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5" name="Google Shape;725;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3" name="Google Shape;733;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1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0" name="Google Shape;740;p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1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6" name="Google Shape;746;p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1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4" name="Google Shape;754;p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0" name="Google Shape;760;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7" name="Google Shape;767;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5" name="Google Shape;775;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2" name="Google Shape;782;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9" name="Google Shape;789;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6" name="Google Shape;796;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3" name="Google Shape;803;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1" name="Google Shape;811;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1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8" name="Google Shape;818;p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5/22/2024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41242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5/22/2024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19770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5/22/2024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35649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43"/>
        <p:cNvGrpSpPr/>
        <p:nvPr/>
      </p:nvGrpSpPr>
      <p:grpSpPr>
        <a:xfrm>
          <a:off x="0" y="0"/>
          <a:ext cx="0" cy="0"/>
          <a:chOff x="0" y="0"/>
          <a:chExt cx="0" cy="0"/>
        </a:xfrm>
      </p:grpSpPr>
      <p:sp>
        <p:nvSpPr>
          <p:cNvPr id="44" name="Google Shape;44;p108"/>
          <p:cNvSpPr txBox="1">
            <a:spLocks noGrp="1"/>
          </p:cNvSpPr>
          <p:nvPr>
            <p:ph type="title"/>
          </p:nvPr>
        </p:nvSpPr>
        <p:spPr>
          <a:xfrm>
            <a:off x="812800" y="157480"/>
            <a:ext cx="10871200" cy="13411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8"/>
          <p:cNvSpPr txBox="1">
            <a:spLocks noGrp="1"/>
          </p:cNvSpPr>
          <p:nvPr>
            <p:ph type="dt" idx="10"/>
          </p:nvPr>
        </p:nvSpPr>
        <p:spPr>
          <a:xfrm>
            <a:off x="8128000" y="6248400"/>
            <a:ext cx="3556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08"/>
          <p:cNvSpPr txBox="1">
            <a:spLocks noGrp="1"/>
          </p:cNvSpPr>
          <p:nvPr>
            <p:ph type="ftr" idx="11"/>
          </p:nvPr>
        </p:nvSpPr>
        <p:spPr>
          <a:xfrm>
            <a:off x="812802" y="6248207"/>
            <a:ext cx="7228111"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8"/>
          <p:cNvSpPr txBox="1">
            <a:spLocks noGrp="1"/>
          </p:cNvSpPr>
          <p:nvPr>
            <p:ph type="sldNum" idx="12"/>
          </p:nvPr>
        </p:nvSpPr>
        <p:spPr>
          <a:xfrm>
            <a:off x="0" y="1498010"/>
            <a:ext cx="711200" cy="244476"/>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867"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867"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867"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867"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867"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867"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867"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867"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867" b="1" i="0" u="none" strike="noStrike" cap="none">
                <a:solidFill>
                  <a:srgbClr val="FFFFFF"/>
                </a:solidFill>
                <a:latin typeface="Twentieth Century"/>
                <a:ea typeface="Twentieth Century"/>
                <a:cs typeface="Twentieth Century"/>
                <a:sym typeface="Twentieth Century"/>
              </a:defRPr>
            </a:lvl9pPr>
          </a:lstStyle>
          <a:p>
            <a:fld id="{00000000-1234-1234-1234-123412341234}" type="slidenum">
              <a:rPr lang="es-AR" smtClean="0"/>
              <a:pPr/>
              <a:t>‹Nº›</a:t>
            </a:fld>
            <a:endParaRPr lang="es-AR"/>
          </a:p>
        </p:txBody>
      </p:sp>
      <p:sp>
        <p:nvSpPr>
          <p:cNvPr id="48" name="Google Shape;48;p108"/>
          <p:cNvSpPr txBox="1">
            <a:spLocks noGrp="1"/>
          </p:cNvSpPr>
          <p:nvPr>
            <p:ph type="body" idx="1"/>
          </p:nvPr>
        </p:nvSpPr>
        <p:spPr>
          <a:xfrm>
            <a:off x="812800" y="1803400"/>
            <a:ext cx="10871200" cy="4368800"/>
          </a:xfrm>
          <a:prstGeom prst="rect">
            <a:avLst/>
          </a:prstGeom>
          <a:noFill/>
          <a:ln>
            <a:noFill/>
          </a:ln>
        </p:spPr>
        <p:txBody>
          <a:bodyPr spcFirstLastPara="1" wrap="square" lIns="91425" tIns="45700" rIns="91425" bIns="45700" anchor="t" anchorCtr="0">
            <a:normAutofit/>
          </a:bodyPr>
          <a:lstStyle>
            <a:lvl1pPr marL="609585" lvl="0" indent="-396230" algn="l">
              <a:lnSpc>
                <a:spcPct val="100000"/>
              </a:lnSpc>
              <a:spcBef>
                <a:spcPts val="933"/>
              </a:spcBef>
              <a:spcAft>
                <a:spcPts val="0"/>
              </a:spcAft>
              <a:buSzPts val="1080"/>
              <a:buChar char="◻"/>
              <a:defRPr/>
            </a:lvl1pPr>
            <a:lvl2pPr marL="1219170" lvl="1" indent="-411470" algn="l">
              <a:lnSpc>
                <a:spcPct val="100000"/>
              </a:lnSpc>
              <a:spcBef>
                <a:spcPts val="733"/>
              </a:spcBef>
              <a:spcAft>
                <a:spcPts val="0"/>
              </a:spcAft>
              <a:buSzPts val="1260"/>
              <a:buChar char="?"/>
              <a:defRPr/>
            </a:lvl2pPr>
            <a:lvl3pPr marL="1828754" lvl="2" indent="-419090" algn="l">
              <a:lnSpc>
                <a:spcPct val="100000"/>
              </a:lnSpc>
              <a:spcBef>
                <a:spcPts val="667"/>
              </a:spcBef>
              <a:spcAft>
                <a:spcPts val="0"/>
              </a:spcAft>
              <a:buSzPts val="1350"/>
              <a:buChar char="■"/>
              <a:defRPr/>
            </a:lvl3pPr>
            <a:lvl4pPr marL="2438339" lvl="3" indent="-419090" algn="l">
              <a:lnSpc>
                <a:spcPct val="100000"/>
              </a:lnSpc>
              <a:spcBef>
                <a:spcPts val="533"/>
              </a:spcBef>
              <a:spcAft>
                <a:spcPts val="0"/>
              </a:spcAft>
              <a:buSzPts val="1350"/>
              <a:buChar char="■"/>
              <a:defRPr/>
            </a:lvl4pPr>
            <a:lvl5pPr marL="3047924" lvl="4" indent="-403850" algn="l">
              <a:lnSpc>
                <a:spcPct val="100000"/>
              </a:lnSpc>
              <a:spcBef>
                <a:spcPts val="533"/>
              </a:spcBef>
              <a:spcAft>
                <a:spcPts val="0"/>
              </a:spcAft>
              <a:buSzPts val="1170"/>
              <a:buChar char="■"/>
              <a:defRPr/>
            </a:lvl5pPr>
            <a:lvl6pPr marL="3657509" lvl="5" indent="-304792" algn="l">
              <a:lnSpc>
                <a:spcPct val="100000"/>
              </a:lnSpc>
              <a:spcBef>
                <a:spcPts val="480"/>
              </a:spcBef>
              <a:spcAft>
                <a:spcPts val="0"/>
              </a:spcAft>
              <a:buSzPts val="1800"/>
              <a:buNone/>
              <a:defRPr/>
            </a:lvl6pPr>
            <a:lvl7pPr marL="4267093" lvl="6" indent="-457189" algn="l">
              <a:lnSpc>
                <a:spcPct val="100000"/>
              </a:lnSpc>
              <a:spcBef>
                <a:spcPts val="480"/>
              </a:spcBef>
              <a:spcAft>
                <a:spcPts val="0"/>
              </a:spcAft>
              <a:buSzPts val="1800"/>
              <a:buChar char="▪"/>
              <a:defRPr/>
            </a:lvl7pPr>
            <a:lvl8pPr marL="4876678" lvl="7" indent="-457189" algn="l">
              <a:lnSpc>
                <a:spcPct val="100000"/>
              </a:lnSpc>
              <a:spcBef>
                <a:spcPts val="480"/>
              </a:spcBef>
              <a:spcAft>
                <a:spcPts val="0"/>
              </a:spcAft>
              <a:buSzPts val="1800"/>
              <a:buChar char="▪"/>
              <a:defRPr/>
            </a:lvl8pPr>
            <a:lvl9pPr marL="5486263" lvl="8" indent="-457189" algn="l">
              <a:lnSpc>
                <a:spcPct val="100000"/>
              </a:lnSpc>
              <a:spcBef>
                <a:spcPts val="480"/>
              </a:spcBef>
              <a:spcAft>
                <a:spcPts val="0"/>
              </a:spcAft>
              <a:buSzPts val="1800"/>
              <a:buChar char="▪"/>
              <a:defRPr/>
            </a:lvl9pPr>
          </a:lstStyle>
          <a:p>
            <a:endParaRPr/>
          </a:p>
        </p:txBody>
      </p:sp>
    </p:spTree>
    <p:extLst>
      <p:ext uri="{BB962C8B-B14F-4D97-AF65-F5344CB8AC3E}">
        <p14:creationId xmlns:p14="http://schemas.microsoft.com/office/powerpoint/2010/main" val="389260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5/22/2024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3517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5/22/2024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399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5/22/2024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958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5/22/2024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a:p>
        </p:txBody>
      </p:sp>
    </p:spTree>
    <p:extLst>
      <p:ext uri="{BB962C8B-B14F-4D97-AF65-F5344CB8AC3E}">
        <p14:creationId xmlns:p14="http://schemas.microsoft.com/office/powerpoint/2010/main" val="68607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5/22/2024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2724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5/22/2024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a:p>
        </p:txBody>
      </p:sp>
    </p:spTree>
    <p:extLst>
      <p:ext uri="{BB962C8B-B14F-4D97-AF65-F5344CB8AC3E}">
        <p14:creationId xmlns:p14="http://schemas.microsoft.com/office/powerpoint/2010/main" val="17035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5/22/2024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84047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5/22/2024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5096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5/22/2024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a:p>
        </p:txBody>
      </p:sp>
    </p:spTree>
    <p:extLst>
      <p:ext uri="{BB962C8B-B14F-4D97-AF65-F5344CB8AC3E}">
        <p14:creationId xmlns:p14="http://schemas.microsoft.com/office/powerpoint/2010/main" val="325863396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 id="2147483726" r:id="rId12"/>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4.xml"/><Relationship Id="rId1" Type="http://schemas.openxmlformats.org/officeDocument/2006/relationships/tags" Target="../tags/tag101.xml"/><Relationship Id="rId4" Type="http://schemas.openxmlformats.org/officeDocument/2006/relationships/image" Target="../media/image21.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4.xml"/><Relationship Id="rId1" Type="http://schemas.openxmlformats.org/officeDocument/2006/relationships/tags" Target="../tags/tag10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4.xml"/><Relationship Id="rId1" Type="http://schemas.openxmlformats.org/officeDocument/2006/relationships/tags" Target="../tags/tag103.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4.xml"/><Relationship Id="rId1" Type="http://schemas.openxmlformats.org/officeDocument/2006/relationships/tags" Target="../tags/tag104.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4.xml"/><Relationship Id="rId1" Type="http://schemas.openxmlformats.org/officeDocument/2006/relationships/tags" Target="../tags/tag105.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4.xml"/><Relationship Id="rId1" Type="http://schemas.openxmlformats.org/officeDocument/2006/relationships/tags" Target="../tags/tag106.xml"/><Relationship Id="rId4" Type="http://schemas.openxmlformats.org/officeDocument/2006/relationships/image" Target="../media/image22.png"/></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4.xml"/><Relationship Id="rId1" Type="http://schemas.openxmlformats.org/officeDocument/2006/relationships/tags" Target="../tags/tag107.xml"/><Relationship Id="rId4" Type="http://schemas.openxmlformats.org/officeDocument/2006/relationships/image" Target="../media/image23.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4.xml"/><Relationship Id="rId1" Type="http://schemas.openxmlformats.org/officeDocument/2006/relationships/tags" Target="../tags/tag108.xml"/><Relationship Id="rId4" Type="http://schemas.openxmlformats.org/officeDocument/2006/relationships/image" Target="../media/image24.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4.xml"/><Relationship Id="rId1" Type="http://schemas.openxmlformats.org/officeDocument/2006/relationships/tags" Target="../tags/tag109.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4.xml"/><Relationship Id="rId1" Type="http://schemas.openxmlformats.org/officeDocument/2006/relationships/tags" Target="../tags/tag1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 Id="rId4" Type="http://schemas.openxmlformats.org/officeDocument/2006/relationships/image" Target="../media/image6.png"/></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4.xml"/><Relationship Id="rId1" Type="http://schemas.openxmlformats.org/officeDocument/2006/relationships/tags" Target="../tags/tag111.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4.xml"/><Relationship Id="rId1" Type="http://schemas.openxmlformats.org/officeDocument/2006/relationships/tags" Target="../tags/tag11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4.xml"/><Relationship Id="rId1" Type="http://schemas.openxmlformats.org/officeDocument/2006/relationships/tags" Target="../tags/tag113.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4.xml"/><Relationship Id="rId1" Type="http://schemas.openxmlformats.org/officeDocument/2006/relationships/tags" Target="../tags/tag114.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12.xml"/><Relationship Id="rId1" Type="http://schemas.openxmlformats.org/officeDocument/2006/relationships/tags" Target="../tags/tag115.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12.xml"/><Relationship Id="rId1" Type="http://schemas.openxmlformats.org/officeDocument/2006/relationships/tags" Target="../tags/tag116.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2.xml"/><Relationship Id="rId1" Type="http://schemas.openxmlformats.org/officeDocument/2006/relationships/tags" Target="../tags/tag11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2.xml"/><Relationship Id="rId1" Type="http://schemas.openxmlformats.org/officeDocument/2006/relationships/tags" Target="../tags/tag11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12.xml"/><Relationship Id="rId1" Type="http://schemas.openxmlformats.org/officeDocument/2006/relationships/tags" Target="../tags/tag11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12.xml"/><Relationship Id="rId1" Type="http://schemas.openxmlformats.org/officeDocument/2006/relationships/tags" Target="../tags/tag1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12.xml"/><Relationship Id="rId1" Type="http://schemas.openxmlformats.org/officeDocument/2006/relationships/tags" Target="../tags/tag121.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12.xml"/><Relationship Id="rId1" Type="http://schemas.openxmlformats.org/officeDocument/2006/relationships/tags" Target="../tags/tag122.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12.xml"/><Relationship Id="rId1" Type="http://schemas.openxmlformats.org/officeDocument/2006/relationships/tags" Target="../tags/tag12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2.xml"/><Relationship Id="rId1" Type="http://schemas.openxmlformats.org/officeDocument/2006/relationships/tags" Target="../tags/tag124.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4.xml"/><Relationship Id="rId1" Type="http://schemas.openxmlformats.org/officeDocument/2006/relationships/tags" Target="../tags/tag125.xml"/><Relationship Id="rId4" Type="http://schemas.openxmlformats.org/officeDocument/2006/relationships/image" Target="../media/image25.png"/></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4.xml"/><Relationship Id="rId1" Type="http://schemas.openxmlformats.org/officeDocument/2006/relationships/tags" Target="../tags/tag126.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4.xml"/><Relationship Id="rId1" Type="http://schemas.openxmlformats.org/officeDocument/2006/relationships/tags" Target="../tags/tag127.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4.xml"/><Relationship Id="rId1" Type="http://schemas.openxmlformats.org/officeDocument/2006/relationships/tags" Target="../tags/tag128.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4.xml"/><Relationship Id="rId1" Type="http://schemas.openxmlformats.org/officeDocument/2006/relationships/tags" Target="../tags/tag129.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4.xml"/><Relationship Id="rId1" Type="http://schemas.openxmlformats.org/officeDocument/2006/relationships/tags" Target="../tags/tag13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 Id="rId4" Type="http://schemas.openxmlformats.org/officeDocument/2006/relationships/image" Target="../media/image9.png"/></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4.xml"/><Relationship Id="rId1" Type="http://schemas.openxmlformats.org/officeDocument/2006/relationships/tags" Target="../tags/tag131.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4.xml"/><Relationship Id="rId1" Type="http://schemas.openxmlformats.org/officeDocument/2006/relationships/tags" Target="../tags/tag132.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4.xml"/><Relationship Id="rId1" Type="http://schemas.openxmlformats.org/officeDocument/2006/relationships/tags" Target="../tags/tag133.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4.xml"/><Relationship Id="rId1" Type="http://schemas.openxmlformats.org/officeDocument/2006/relationships/tags" Target="../tags/tag134.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4.xml"/><Relationship Id="rId1" Type="http://schemas.openxmlformats.org/officeDocument/2006/relationships/tags" Target="../tags/tag135.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4.xml"/><Relationship Id="rId1" Type="http://schemas.openxmlformats.org/officeDocument/2006/relationships/tags" Target="../tags/tag136.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4.xml"/><Relationship Id="rId1" Type="http://schemas.openxmlformats.org/officeDocument/2006/relationships/tags" Target="../tags/tag137.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4.xml"/><Relationship Id="rId1" Type="http://schemas.openxmlformats.org/officeDocument/2006/relationships/tags" Target="../tags/tag138.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12.xml"/><Relationship Id="rId1" Type="http://schemas.openxmlformats.org/officeDocument/2006/relationships/tags" Target="../tags/tag139.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12.xml"/><Relationship Id="rId1" Type="http://schemas.openxmlformats.org/officeDocument/2006/relationships/tags" Target="../tags/tag14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 Id="rId4" Type="http://schemas.openxmlformats.org/officeDocument/2006/relationships/image" Target="../media/image10.png"/></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4.xml"/><Relationship Id="rId1" Type="http://schemas.openxmlformats.org/officeDocument/2006/relationships/tags" Target="../tags/tag141.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4.xml"/><Relationship Id="rId1" Type="http://schemas.openxmlformats.org/officeDocument/2006/relationships/tags" Target="../tags/tag142.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12.xml"/><Relationship Id="rId1" Type="http://schemas.openxmlformats.org/officeDocument/2006/relationships/tags" Target="../tags/tag143.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4.xml"/><Relationship Id="rId1" Type="http://schemas.openxmlformats.org/officeDocument/2006/relationships/tags" Target="../tags/tag144.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4.xml"/><Relationship Id="rId1" Type="http://schemas.openxmlformats.org/officeDocument/2006/relationships/tags" Target="../tags/tag145.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12.xml"/><Relationship Id="rId1" Type="http://schemas.openxmlformats.org/officeDocument/2006/relationships/tags" Target="../tags/tag146.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2.xml"/><Relationship Id="rId1" Type="http://schemas.openxmlformats.org/officeDocument/2006/relationships/tags" Target="../tags/tag147.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12.xml"/><Relationship Id="rId1" Type="http://schemas.openxmlformats.org/officeDocument/2006/relationships/tags" Target="../tags/tag148.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4.xml"/><Relationship Id="rId1" Type="http://schemas.openxmlformats.org/officeDocument/2006/relationships/tags" Target="../tags/tag149.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4.xml"/><Relationship Id="rId1" Type="http://schemas.openxmlformats.org/officeDocument/2006/relationships/tags" Target="../tags/tag15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12.xml"/><Relationship Id="rId1" Type="http://schemas.openxmlformats.org/officeDocument/2006/relationships/tags" Target="../tags/tag151.xml"/></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4.xml"/><Relationship Id="rId1" Type="http://schemas.openxmlformats.org/officeDocument/2006/relationships/tags" Target="../tags/tag152.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12.xml"/><Relationship Id="rId1" Type="http://schemas.openxmlformats.org/officeDocument/2006/relationships/tags" Target="../tags/tag153.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4.xml"/><Relationship Id="rId1" Type="http://schemas.openxmlformats.org/officeDocument/2006/relationships/tags" Target="../tags/tag154.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12.xml"/><Relationship Id="rId1" Type="http://schemas.openxmlformats.org/officeDocument/2006/relationships/tags" Target="../tags/tag155.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12.xml"/><Relationship Id="rId1" Type="http://schemas.openxmlformats.org/officeDocument/2006/relationships/tags" Target="../tags/tag156.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4.xml"/><Relationship Id="rId1" Type="http://schemas.openxmlformats.org/officeDocument/2006/relationships/tags" Target="../tags/tag15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4.xml"/><Relationship Id="rId1" Type="http://schemas.openxmlformats.org/officeDocument/2006/relationships/tags" Target="../tags/tag158.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12.xml"/><Relationship Id="rId1" Type="http://schemas.openxmlformats.org/officeDocument/2006/relationships/tags" Target="../tags/tag159.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12.xml"/><Relationship Id="rId1" Type="http://schemas.openxmlformats.org/officeDocument/2006/relationships/tags" Target="../tags/tag16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12.xml"/><Relationship Id="rId1" Type="http://schemas.openxmlformats.org/officeDocument/2006/relationships/tags" Target="../tags/tag161.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12.xml"/><Relationship Id="rId1" Type="http://schemas.openxmlformats.org/officeDocument/2006/relationships/tags" Target="../tags/tag162.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12.xml"/><Relationship Id="rId1" Type="http://schemas.openxmlformats.org/officeDocument/2006/relationships/tags" Target="../tags/tag163.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12.xml"/><Relationship Id="rId1" Type="http://schemas.openxmlformats.org/officeDocument/2006/relationships/tags" Target="../tags/tag164.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12.xml"/><Relationship Id="rId1" Type="http://schemas.openxmlformats.org/officeDocument/2006/relationships/tags" Target="../tags/tag165.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12.xml"/><Relationship Id="rId1" Type="http://schemas.openxmlformats.org/officeDocument/2006/relationships/tags" Target="../tags/tag166.xml"/></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4.xml"/><Relationship Id="rId1" Type="http://schemas.openxmlformats.org/officeDocument/2006/relationships/tags" Target="../tags/tag167.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4.xml"/><Relationship Id="rId1" Type="http://schemas.openxmlformats.org/officeDocument/2006/relationships/tags" Target="../tags/tag168.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12.xml"/><Relationship Id="rId1" Type="http://schemas.openxmlformats.org/officeDocument/2006/relationships/tags" Target="../tags/tag169.xml"/></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12.xml"/><Relationship Id="rId1" Type="http://schemas.openxmlformats.org/officeDocument/2006/relationships/tags" Target="../tags/tag17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12.xml"/><Relationship Id="rId1" Type="http://schemas.openxmlformats.org/officeDocument/2006/relationships/tags" Target="../tags/tag171.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69.xml"/><Relationship Id="rId2" Type="http://schemas.openxmlformats.org/officeDocument/2006/relationships/slideLayout" Target="../slideLayouts/slideLayout12.xml"/><Relationship Id="rId1" Type="http://schemas.openxmlformats.org/officeDocument/2006/relationships/tags" Target="../tags/tag172.xml"/></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70.xml"/><Relationship Id="rId2" Type="http://schemas.openxmlformats.org/officeDocument/2006/relationships/slideLayout" Target="../slideLayouts/slideLayout12.xml"/><Relationship Id="rId1" Type="http://schemas.openxmlformats.org/officeDocument/2006/relationships/tags" Target="../tags/tag173.xml"/></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71.xml"/><Relationship Id="rId2" Type="http://schemas.openxmlformats.org/officeDocument/2006/relationships/slideLayout" Target="../slideLayouts/slideLayout4.xml"/><Relationship Id="rId1" Type="http://schemas.openxmlformats.org/officeDocument/2006/relationships/tags" Target="../tags/tag174.xml"/></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172.xml"/><Relationship Id="rId2" Type="http://schemas.openxmlformats.org/officeDocument/2006/relationships/slideLayout" Target="../slideLayouts/slideLayout12.xml"/><Relationship Id="rId1" Type="http://schemas.openxmlformats.org/officeDocument/2006/relationships/tags" Target="../tags/tag175.xml"/></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173.xml"/><Relationship Id="rId2" Type="http://schemas.openxmlformats.org/officeDocument/2006/relationships/slideLayout" Target="../slideLayouts/slideLayout12.xml"/><Relationship Id="rId1" Type="http://schemas.openxmlformats.org/officeDocument/2006/relationships/tags" Target="../tags/tag176.xml"/></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174.xml"/><Relationship Id="rId2" Type="http://schemas.openxmlformats.org/officeDocument/2006/relationships/slideLayout" Target="../slideLayouts/slideLayout12.xml"/><Relationship Id="rId1" Type="http://schemas.openxmlformats.org/officeDocument/2006/relationships/tags" Target="../tags/tag177.xml"/><Relationship Id="rId4" Type="http://schemas.openxmlformats.org/officeDocument/2006/relationships/image" Target="../media/image26.png"/></Relationships>
</file>

<file path=ppt/slides/_rels/slide177.xml.rels><?xml version="1.0" encoding="UTF-8" standalone="yes"?>
<Relationships xmlns="http://schemas.openxmlformats.org/package/2006/relationships"><Relationship Id="rId3" Type="http://schemas.openxmlformats.org/officeDocument/2006/relationships/notesSlide" Target="../notesSlides/notesSlide175.xml"/><Relationship Id="rId2" Type="http://schemas.openxmlformats.org/officeDocument/2006/relationships/slideLayout" Target="../slideLayouts/slideLayout4.xml"/><Relationship Id="rId1" Type="http://schemas.openxmlformats.org/officeDocument/2006/relationships/tags" Target="../tags/tag178.xml"/></Relationships>
</file>

<file path=ppt/slides/_rels/slide178.xml.rels><?xml version="1.0" encoding="UTF-8" standalone="yes"?>
<Relationships xmlns="http://schemas.openxmlformats.org/package/2006/relationships"><Relationship Id="rId3" Type="http://schemas.openxmlformats.org/officeDocument/2006/relationships/notesSlide" Target="../notesSlides/notesSlide176.xml"/><Relationship Id="rId2" Type="http://schemas.openxmlformats.org/officeDocument/2006/relationships/slideLayout" Target="../slideLayouts/slideLayout4.xml"/><Relationship Id="rId1" Type="http://schemas.openxmlformats.org/officeDocument/2006/relationships/tags" Target="../tags/tag179.xml"/></Relationships>
</file>

<file path=ppt/slides/_rels/slide179.xml.rels><?xml version="1.0" encoding="UTF-8" standalone="yes"?>
<Relationships xmlns="http://schemas.openxmlformats.org/package/2006/relationships"><Relationship Id="rId3" Type="http://schemas.openxmlformats.org/officeDocument/2006/relationships/notesSlide" Target="../notesSlides/notesSlide177.xml"/><Relationship Id="rId2" Type="http://schemas.openxmlformats.org/officeDocument/2006/relationships/slideLayout" Target="../slideLayouts/slideLayout12.xml"/><Relationship Id="rId1" Type="http://schemas.openxmlformats.org/officeDocument/2006/relationships/tags" Target="../tags/tag18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80.xml.rels><?xml version="1.0" encoding="UTF-8" standalone="yes"?>
<Relationships xmlns="http://schemas.openxmlformats.org/package/2006/relationships"><Relationship Id="rId3" Type="http://schemas.openxmlformats.org/officeDocument/2006/relationships/notesSlide" Target="../notesSlides/notesSlide178.xml"/><Relationship Id="rId2" Type="http://schemas.openxmlformats.org/officeDocument/2006/relationships/slideLayout" Target="../slideLayouts/slideLayout12.xml"/><Relationship Id="rId1" Type="http://schemas.openxmlformats.org/officeDocument/2006/relationships/tags" Target="../tags/tag181.xml"/></Relationships>
</file>

<file path=ppt/slides/_rels/slide181.xml.rels><?xml version="1.0" encoding="UTF-8" standalone="yes"?>
<Relationships xmlns="http://schemas.openxmlformats.org/package/2006/relationships"><Relationship Id="rId3" Type="http://schemas.openxmlformats.org/officeDocument/2006/relationships/notesSlide" Target="../notesSlides/notesSlide179.xml"/><Relationship Id="rId2" Type="http://schemas.openxmlformats.org/officeDocument/2006/relationships/slideLayout" Target="../slideLayouts/slideLayout12.xml"/><Relationship Id="rId1" Type="http://schemas.openxmlformats.org/officeDocument/2006/relationships/tags" Target="../tags/tag182.xml"/></Relationships>
</file>

<file path=ppt/slides/_rels/slide182.xml.rels><?xml version="1.0" encoding="UTF-8" standalone="yes"?>
<Relationships xmlns="http://schemas.openxmlformats.org/package/2006/relationships"><Relationship Id="rId3" Type="http://schemas.openxmlformats.org/officeDocument/2006/relationships/notesSlide" Target="../notesSlides/notesSlide180.xml"/><Relationship Id="rId2" Type="http://schemas.openxmlformats.org/officeDocument/2006/relationships/slideLayout" Target="../slideLayouts/slideLayout4.xml"/><Relationship Id="rId1" Type="http://schemas.openxmlformats.org/officeDocument/2006/relationships/tags" Target="../tags/tag183.xml"/></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81.xml"/><Relationship Id="rId2" Type="http://schemas.openxmlformats.org/officeDocument/2006/relationships/slideLayout" Target="../slideLayouts/slideLayout12.xml"/><Relationship Id="rId1" Type="http://schemas.openxmlformats.org/officeDocument/2006/relationships/tags" Target="../tags/tag184.xml"/></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82.xml"/><Relationship Id="rId2" Type="http://schemas.openxmlformats.org/officeDocument/2006/relationships/slideLayout" Target="../slideLayouts/slideLayout4.xml"/><Relationship Id="rId1" Type="http://schemas.openxmlformats.org/officeDocument/2006/relationships/tags" Target="../tags/tag185.xml"/></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83.xml"/><Relationship Id="rId2" Type="http://schemas.openxmlformats.org/officeDocument/2006/relationships/slideLayout" Target="../slideLayouts/slideLayout4.xml"/><Relationship Id="rId1" Type="http://schemas.openxmlformats.org/officeDocument/2006/relationships/tags" Target="../tags/tag186.xml"/></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84.xml"/><Relationship Id="rId2" Type="http://schemas.openxmlformats.org/officeDocument/2006/relationships/slideLayout" Target="../slideLayouts/slideLayout12.xml"/><Relationship Id="rId1" Type="http://schemas.openxmlformats.org/officeDocument/2006/relationships/tags" Target="../tags/tag187.xml"/></Relationships>
</file>

<file path=ppt/slides/_rels/slide187.xml.rels><?xml version="1.0" encoding="UTF-8" standalone="yes"?>
<Relationships xmlns="http://schemas.openxmlformats.org/package/2006/relationships"><Relationship Id="rId3" Type="http://schemas.openxmlformats.org/officeDocument/2006/relationships/notesSlide" Target="../notesSlides/notesSlide185.xml"/><Relationship Id="rId2" Type="http://schemas.openxmlformats.org/officeDocument/2006/relationships/slideLayout" Target="../slideLayouts/slideLayout4.xml"/><Relationship Id="rId1" Type="http://schemas.openxmlformats.org/officeDocument/2006/relationships/tags" Target="../tags/tag188.xml"/></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186.xml"/><Relationship Id="rId2" Type="http://schemas.openxmlformats.org/officeDocument/2006/relationships/slideLayout" Target="../slideLayouts/slideLayout12.xml"/><Relationship Id="rId1" Type="http://schemas.openxmlformats.org/officeDocument/2006/relationships/tags" Target="../tags/tag189.xml"/></Relationships>
</file>

<file path=ppt/slides/_rels/slide189.xml.rels><?xml version="1.0" encoding="UTF-8" standalone="yes"?>
<Relationships xmlns="http://schemas.openxmlformats.org/package/2006/relationships"><Relationship Id="rId3" Type="http://schemas.openxmlformats.org/officeDocument/2006/relationships/notesSlide" Target="../notesSlides/notesSlide187.xml"/><Relationship Id="rId2" Type="http://schemas.openxmlformats.org/officeDocument/2006/relationships/slideLayout" Target="../slideLayouts/slideLayout12.xml"/><Relationship Id="rId1" Type="http://schemas.openxmlformats.org/officeDocument/2006/relationships/tags" Target="../tags/tag19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90.xml.rels><?xml version="1.0" encoding="UTF-8" standalone="yes"?>
<Relationships xmlns="http://schemas.openxmlformats.org/package/2006/relationships"><Relationship Id="rId3" Type="http://schemas.openxmlformats.org/officeDocument/2006/relationships/notesSlide" Target="../notesSlides/notesSlide188.xml"/><Relationship Id="rId2" Type="http://schemas.openxmlformats.org/officeDocument/2006/relationships/slideLayout" Target="../slideLayouts/slideLayout12.xml"/><Relationship Id="rId1" Type="http://schemas.openxmlformats.org/officeDocument/2006/relationships/tags" Target="../tags/tag191.xml"/></Relationships>
</file>

<file path=ppt/slides/_rels/slide191.xml.rels><?xml version="1.0" encoding="UTF-8" standalone="yes"?>
<Relationships xmlns="http://schemas.openxmlformats.org/package/2006/relationships"><Relationship Id="rId3" Type="http://schemas.openxmlformats.org/officeDocument/2006/relationships/notesSlide" Target="../notesSlides/notesSlide189.xml"/><Relationship Id="rId2" Type="http://schemas.openxmlformats.org/officeDocument/2006/relationships/slideLayout" Target="../slideLayouts/slideLayout12.xml"/><Relationship Id="rId1" Type="http://schemas.openxmlformats.org/officeDocument/2006/relationships/tags" Target="../tags/tag192.xml"/></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190.xml"/><Relationship Id="rId2" Type="http://schemas.openxmlformats.org/officeDocument/2006/relationships/slideLayout" Target="../slideLayouts/slideLayout12.xml"/><Relationship Id="rId1" Type="http://schemas.openxmlformats.org/officeDocument/2006/relationships/tags" Target="../tags/tag193.xml"/></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91.xml"/><Relationship Id="rId2" Type="http://schemas.openxmlformats.org/officeDocument/2006/relationships/slideLayout" Target="../slideLayouts/slideLayout7.xml"/><Relationship Id="rId1" Type="http://schemas.openxmlformats.org/officeDocument/2006/relationships/tags" Target="../tags/tag194.xml"/></Relationships>
</file>

<file path=ppt/slides/_rels/slide194.xml.rels><?xml version="1.0" encoding="UTF-8" standalone="yes"?>
<Relationships xmlns="http://schemas.openxmlformats.org/package/2006/relationships"><Relationship Id="rId3" Type="http://schemas.openxmlformats.org/officeDocument/2006/relationships/notesSlide" Target="../notesSlides/notesSlide192.xml"/><Relationship Id="rId2" Type="http://schemas.openxmlformats.org/officeDocument/2006/relationships/slideLayout" Target="../slideLayouts/slideLayout12.xml"/><Relationship Id="rId1" Type="http://schemas.openxmlformats.org/officeDocument/2006/relationships/tags" Target="../tags/tag195.xml"/></Relationships>
</file>

<file path=ppt/slides/_rels/slide195.xml.rels><?xml version="1.0" encoding="UTF-8" standalone="yes"?>
<Relationships xmlns="http://schemas.openxmlformats.org/package/2006/relationships"><Relationship Id="rId3" Type="http://schemas.openxmlformats.org/officeDocument/2006/relationships/notesSlide" Target="../notesSlides/notesSlide193.xml"/><Relationship Id="rId2" Type="http://schemas.openxmlformats.org/officeDocument/2006/relationships/slideLayout" Target="../slideLayouts/slideLayout12.xml"/><Relationship Id="rId1" Type="http://schemas.openxmlformats.org/officeDocument/2006/relationships/tags" Target="../tags/tag196.xml"/></Relationships>
</file>

<file path=ppt/slides/_rels/slide196.xml.rels><?xml version="1.0" encoding="UTF-8" standalone="yes"?>
<Relationships xmlns="http://schemas.openxmlformats.org/package/2006/relationships"><Relationship Id="rId3" Type="http://schemas.openxmlformats.org/officeDocument/2006/relationships/notesSlide" Target="../notesSlides/notesSlide194.xml"/><Relationship Id="rId2" Type="http://schemas.openxmlformats.org/officeDocument/2006/relationships/slideLayout" Target="../slideLayouts/slideLayout4.xml"/><Relationship Id="rId1" Type="http://schemas.openxmlformats.org/officeDocument/2006/relationships/tags" Target="../tags/tag197.xml"/></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95.xml"/><Relationship Id="rId2" Type="http://schemas.openxmlformats.org/officeDocument/2006/relationships/slideLayout" Target="../slideLayouts/slideLayout12.xml"/><Relationship Id="rId1" Type="http://schemas.openxmlformats.org/officeDocument/2006/relationships/tags" Target="../tags/tag198.xml"/></Relationships>
</file>

<file path=ppt/slides/_rels/slide198.xml.rels><?xml version="1.0" encoding="UTF-8" standalone="yes"?>
<Relationships xmlns="http://schemas.openxmlformats.org/package/2006/relationships"><Relationship Id="rId3" Type="http://schemas.openxmlformats.org/officeDocument/2006/relationships/notesSlide" Target="../notesSlides/notesSlide196.xml"/><Relationship Id="rId2" Type="http://schemas.openxmlformats.org/officeDocument/2006/relationships/slideLayout" Target="../slideLayouts/slideLayout12.xml"/><Relationship Id="rId1" Type="http://schemas.openxmlformats.org/officeDocument/2006/relationships/tags" Target="../tags/tag199.xml"/></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197.xml"/><Relationship Id="rId2" Type="http://schemas.openxmlformats.org/officeDocument/2006/relationships/slideLayout" Target="../slideLayouts/slideLayout4.xml"/><Relationship Id="rId1" Type="http://schemas.openxmlformats.org/officeDocument/2006/relationships/tags" Target="../tags/tag20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198.xml"/><Relationship Id="rId2" Type="http://schemas.openxmlformats.org/officeDocument/2006/relationships/slideLayout" Target="../slideLayouts/slideLayout12.xml"/><Relationship Id="rId1" Type="http://schemas.openxmlformats.org/officeDocument/2006/relationships/tags" Target="../tags/tag201.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99.xml"/><Relationship Id="rId2" Type="http://schemas.openxmlformats.org/officeDocument/2006/relationships/slideLayout" Target="../slideLayouts/slideLayout12.xml"/><Relationship Id="rId1" Type="http://schemas.openxmlformats.org/officeDocument/2006/relationships/tags" Target="../tags/tag202.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200.xml"/><Relationship Id="rId2" Type="http://schemas.openxmlformats.org/officeDocument/2006/relationships/slideLayout" Target="../slideLayouts/slideLayout12.xml"/><Relationship Id="rId1" Type="http://schemas.openxmlformats.org/officeDocument/2006/relationships/tags" Target="../tags/tag203.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201.xml"/><Relationship Id="rId2" Type="http://schemas.openxmlformats.org/officeDocument/2006/relationships/slideLayout" Target="../slideLayouts/slideLayout12.xml"/><Relationship Id="rId1" Type="http://schemas.openxmlformats.org/officeDocument/2006/relationships/tags" Target="../tags/tag204.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202.xml"/><Relationship Id="rId2" Type="http://schemas.openxmlformats.org/officeDocument/2006/relationships/slideLayout" Target="../slideLayouts/slideLayout12.xml"/><Relationship Id="rId1" Type="http://schemas.openxmlformats.org/officeDocument/2006/relationships/tags" Target="../tags/tag205.xml"/><Relationship Id="rId4" Type="http://schemas.openxmlformats.org/officeDocument/2006/relationships/image" Target="../media/image27.png"/></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203.xml"/><Relationship Id="rId2" Type="http://schemas.openxmlformats.org/officeDocument/2006/relationships/slideLayout" Target="../slideLayouts/slideLayout12.xml"/><Relationship Id="rId1" Type="http://schemas.openxmlformats.org/officeDocument/2006/relationships/tags" Target="../tags/tag206.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204.xml"/><Relationship Id="rId2" Type="http://schemas.openxmlformats.org/officeDocument/2006/relationships/slideLayout" Target="../slideLayouts/slideLayout12.xml"/><Relationship Id="rId1" Type="http://schemas.openxmlformats.org/officeDocument/2006/relationships/tags" Target="../tags/tag207.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205.xml"/><Relationship Id="rId2" Type="http://schemas.openxmlformats.org/officeDocument/2006/relationships/slideLayout" Target="../slideLayouts/slideLayout12.xml"/><Relationship Id="rId1" Type="http://schemas.openxmlformats.org/officeDocument/2006/relationships/tags" Target="../tags/tag208.xml"/></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206.xml"/><Relationship Id="rId2" Type="http://schemas.openxmlformats.org/officeDocument/2006/relationships/slideLayout" Target="../slideLayouts/slideLayout12.xml"/><Relationship Id="rId1" Type="http://schemas.openxmlformats.org/officeDocument/2006/relationships/tags" Target="../tags/tag209.xml"/></Relationships>
</file>

<file path=ppt/slides/_rels/slide209.xml.rels><?xml version="1.0" encoding="UTF-8" standalone="yes"?>
<Relationships xmlns="http://schemas.openxmlformats.org/package/2006/relationships"><Relationship Id="rId3" Type="http://schemas.openxmlformats.org/officeDocument/2006/relationships/notesSlide" Target="../notesSlides/notesSlide207.xml"/><Relationship Id="rId2" Type="http://schemas.openxmlformats.org/officeDocument/2006/relationships/slideLayout" Target="../slideLayouts/slideLayout12.xml"/><Relationship Id="rId1" Type="http://schemas.openxmlformats.org/officeDocument/2006/relationships/tags" Target="../tags/tag21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11.png"/></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208.xml"/><Relationship Id="rId2" Type="http://schemas.openxmlformats.org/officeDocument/2006/relationships/slideLayout" Target="../slideLayouts/slideLayout12.xml"/><Relationship Id="rId1" Type="http://schemas.openxmlformats.org/officeDocument/2006/relationships/tags" Target="../tags/tag211.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209.xml"/><Relationship Id="rId2" Type="http://schemas.openxmlformats.org/officeDocument/2006/relationships/slideLayout" Target="../slideLayouts/slideLayout12.xml"/><Relationship Id="rId1" Type="http://schemas.openxmlformats.org/officeDocument/2006/relationships/tags" Target="../tags/tag212.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210.xml"/><Relationship Id="rId2" Type="http://schemas.openxmlformats.org/officeDocument/2006/relationships/slideLayout" Target="../slideLayouts/slideLayout12.xml"/><Relationship Id="rId1" Type="http://schemas.openxmlformats.org/officeDocument/2006/relationships/tags" Target="../tags/tag213.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211.xml"/><Relationship Id="rId2" Type="http://schemas.openxmlformats.org/officeDocument/2006/relationships/slideLayout" Target="../slideLayouts/slideLayout12.xml"/><Relationship Id="rId1" Type="http://schemas.openxmlformats.org/officeDocument/2006/relationships/tags" Target="../tags/tag214.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212.xml"/><Relationship Id="rId2" Type="http://schemas.openxmlformats.org/officeDocument/2006/relationships/slideLayout" Target="../slideLayouts/slideLayout4.xml"/><Relationship Id="rId1" Type="http://schemas.openxmlformats.org/officeDocument/2006/relationships/tags" Target="../tags/tag215.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213.xml"/><Relationship Id="rId2" Type="http://schemas.openxmlformats.org/officeDocument/2006/relationships/slideLayout" Target="../slideLayouts/slideLayout4.xml"/><Relationship Id="rId1" Type="http://schemas.openxmlformats.org/officeDocument/2006/relationships/tags" Target="../tags/tag216.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214.xml"/><Relationship Id="rId2" Type="http://schemas.openxmlformats.org/officeDocument/2006/relationships/slideLayout" Target="../slideLayouts/slideLayout4.xml"/><Relationship Id="rId1" Type="http://schemas.openxmlformats.org/officeDocument/2006/relationships/tags" Target="../tags/tag217.xml"/></Relationships>
</file>

<file path=ppt/slides/_rels/slide217.xml.rels><?xml version="1.0" encoding="UTF-8" standalone="yes"?>
<Relationships xmlns="http://schemas.openxmlformats.org/package/2006/relationships"><Relationship Id="rId3" Type="http://schemas.openxmlformats.org/officeDocument/2006/relationships/notesSlide" Target="../notesSlides/notesSlide215.xml"/><Relationship Id="rId2" Type="http://schemas.openxmlformats.org/officeDocument/2006/relationships/slideLayout" Target="../slideLayouts/slideLayout4.xml"/><Relationship Id="rId1" Type="http://schemas.openxmlformats.org/officeDocument/2006/relationships/tags" Target="../tags/tag218.xml"/></Relationships>
</file>

<file path=ppt/slides/_rels/slide218.xml.rels><?xml version="1.0" encoding="UTF-8" standalone="yes"?>
<Relationships xmlns="http://schemas.openxmlformats.org/package/2006/relationships"><Relationship Id="rId3" Type="http://schemas.openxmlformats.org/officeDocument/2006/relationships/notesSlide" Target="../notesSlides/notesSlide216.xml"/><Relationship Id="rId2" Type="http://schemas.openxmlformats.org/officeDocument/2006/relationships/slideLayout" Target="../slideLayouts/slideLayout4.xml"/><Relationship Id="rId1" Type="http://schemas.openxmlformats.org/officeDocument/2006/relationships/tags" Target="../tags/tag219.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217.xml"/><Relationship Id="rId2" Type="http://schemas.openxmlformats.org/officeDocument/2006/relationships/slideLayout" Target="../slideLayouts/slideLayout4.xml"/><Relationship Id="rId1" Type="http://schemas.openxmlformats.org/officeDocument/2006/relationships/tags" Target="../tags/tag2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218.xml"/><Relationship Id="rId2" Type="http://schemas.openxmlformats.org/officeDocument/2006/relationships/slideLayout" Target="../slideLayouts/slideLayout12.xml"/><Relationship Id="rId1" Type="http://schemas.openxmlformats.org/officeDocument/2006/relationships/tags" Target="../tags/tag221.xml"/><Relationship Id="rId4" Type="http://schemas.openxmlformats.org/officeDocument/2006/relationships/image" Target="../media/image28.png"/></Relationships>
</file>

<file path=ppt/slides/_rels/slide221.xml.rels><?xml version="1.0" encoding="UTF-8" standalone="yes"?>
<Relationships xmlns="http://schemas.openxmlformats.org/package/2006/relationships"><Relationship Id="rId3" Type="http://schemas.openxmlformats.org/officeDocument/2006/relationships/notesSlide" Target="../notesSlides/notesSlide219.xml"/><Relationship Id="rId2" Type="http://schemas.openxmlformats.org/officeDocument/2006/relationships/slideLayout" Target="../slideLayouts/slideLayout4.xml"/><Relationship Id="rId1" Type="http://schemas.openxmlformats.org/officeDocument/2006/relationships/tags" Target="../tags/tag222.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220.xml"/><Relationship Id="rId2" Type="http://schemas.openxmlformats.org/officeDocument/2006/relationships/slideLayout" Target="../slideLayouts/slideLayout4.xml"/><Relationship Id="rId1" Type="http://schemas.openxmlformats.org/officeDocument/2006/relationships/tags" Target="../tags/tag2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4.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4.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4.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4.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4.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4.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4.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4.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xml"/><Relationship Id="rId1" Type="http://schemas.openxmlformats.org/officeDocument/2006/relationships/tags" Target="../tags/tag81.xml"/><Relationship Id="rId4" Type="http://schemas.openxmlformats.org/officeDocument/2006/relationships/image" Target="../media/image12.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xml"/><Relationship Id="rId1" Type="http://schemas.openxmlformats.org/officeDocument/2006/relationships/tags" Target="../tags/tag83.xml"/><Relationship Id="rId4" Type="http://schemas.openxmlformats.org/officeDocument/2006/relationships/image" Target="../media/image13.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4.xml"/><Relationship Id="rId1" Type="http://schemas.openxmlformats.org/officeDocument/2006/relationships/tags" Target="../tags/tag8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4.xml"/><Relationship Id="rId1" Type="http://schemas.openxmlformats.org/officeDocument/2006/relationships/tags" Target="../tags/tag85.xml"/><Relationship Id="rId4" Type="http://schemas.openxmlformats.org/officeDocument/2006/relationships/image" Target="../media/image14.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4.xml"/><Relationship Id="rId1" Type="http://schemas.openxmlformats.org/officeDocument/2006/relationships/tags" Target="../tags/tag86.xml"/><Relationship Id="rId4" Type="http://schemas.openxmlformats.org/officeDocument/2006/relationships/image" Target="../media/image15.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4.xml"/><Relationship Id="rId1" Type="http://schemas.openxmlformats.org/officeDocument/2006/relationships/tags" Target="../tags/tag87.xml"/><Relationship Id="rId4" Type="http://schemas.openxmlformats.org/officeDocument/2006/relationships/image" Target="../media/image16.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4.xml"/><Relationship Id="rId1" Type="http://schemas.openxmlformats.org/officeDocument/2006/relationships/tags" Target="../tags/tag88.xml"/><Relationship Id="rId4" Type="http://schemas.openxmlformats.org/officeDocument/2006/relationships/image" Target="../media/image17.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xml"/><Relationship Id="rId1" Type="http://schemas.openxmlformats.org/officeDocument/2006/relationships/tags" Target="../tags/tag89.xml"/><Relationship Id="rId4" Type="http://schemas.openxmlformats.org/officeDocument/2006/relationships/image" Target="../media/image18.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4.xml"/><Relationship Id="rId1" Type="http://schemas.openxmlformats.org/officeDocument/2006/relationships/tags" Target="../tags/tag90.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4.xml"/><Relationship Id="rId1" Type="http://schemas.openxmlformats.org/officeDocument/2006/relationships/tags" Target="../tags/tag9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4.xml"/><Relationship Id="rId1" Type="http://schemas.openxmlformats.org/officeDocument/2006/relationships/tags" Target="../tags/tag9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4.xml"/><Relationship Id="rId1" Type="http://schemas.openxmlformats.org/officeDocument/2006/relationships/tags" Target="../tags/tag94.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4.xml"/><Relationship Id="rId1" Type="http://schemas.openxmlformats.org/officeDocument/2006/relationships/tags" Target="../tags/tag95.xml"/><Relationship Id="rId4" Type="http://schemas.openxmlformats.org/officeDocument/2006/relationships/image" Target="../media/image20.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4.xml"/><Relationship Id="rId1" Type="http://schemas.openxmlformats.org/officeDocument/2006/relationships/tags" Target="../tags/tag96.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4.xml"/><Relationship Id="rId1" Type="http://schemas.openxmlformats.org/officeDocument/2006/relationships/tags" Target="../tags/tag97.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4.xml"/><Relationship Id="rId1" Type="http://schemas.openxmlformats.org/officeDocument/2006/relationships/tags" Target="../tags/tag98.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4.xml"/><Relationship Id="rId1" Type="http://schemas.openxmlformats.org/officeDocument/2006/relationships/tags" Target="../tags/tag99.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4.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D56B70E0-A5DD-C7E2-A447-78E8631B3CF2}"/>
              </a:ext>
            </a:extLst>
          </p:cNvPr>
          <p:cNvPicPr>
            <a:picLocks noChangeAspect="1"/>
          </p:cNvPicPr>
          <p:nvPr/>
        </p:nvPicPr>
        <p:blipFill rotWithShape="1">
          <a:blip r:embed="rId4">
            <a:alphaModFix amt="40000"/>
          </a:blip>
          <a:srcRect r="-1" b="6226"/>
          <a:stretch/>
        </p:blipFill>
        <p:spPr>
          <a:xfrm>
            <a:off x="20" y="10"/>
            <a:ext cx="12188932" cy="6857990"/>
          </a:xfrm>
          <a:prstGeom prst="rect">
            <a:avLst/>
          </a:prstGeom>
        </p:spPr>
      </p:pic>
      <p:sp>
        <p:nvSpPr>
          <p:cNvPr id="2" name="Título 1">
            <a:extLst>
              <a:ext uri="{FF2B5EF4-FFF2-40B4-BE49-F238E27FC236}">
                <a16:creationId xmlns:a16="http://schemas.microsoft.com/office/drawing/2014/main" id="{7B6D053E-B8DE-AFB1-C175-87B73129E515}"/>
              </a:ext>
            </a:extLst>
          </p:cNvPr>
          <p:cNvSpPr>
            <a:spLocks noGrp="1"/>
          </p:cNvSpPr>
          <p:nvPr>
            <p:ph type="ctrTitle"/>
          </p:nvPr>
        </p:nvSpPr>
        <p:spPr>
          <a:xfrm>
            <a:off x="1549238" y="1145080"/>
            <a:ext cx="9090476" cy="2179601"/>
          </a:xfrm>
        </p:spPr>
        <p:txBody>
          <a:bodyPr anchor="b">
            <a:normAutofit/>
          </a:bodyPr>
          <a:lstStyle/>
          <a:p>
            <a:pPr algn="ctr"/>
            <a:r>
              <a:rPr lang="es-AR" dirty="0">
                <a:solidFill>
                  <a:srgbClr val="FFFFFF"/>
                </a:solidFill>
              </a:rPr>
              <a:t>Programación I</a:t>
            </a:r>
          </a:p>
        </p:txBody>
      </p:sp>
      <p:sp>
        <p:nvSpPr>
          <p:cNvPr id="3" name="Subtítulo 2">
            <a:extLst>
              <a:ext uri="{FF2B5EF4-FFF2-40B4-BE49-F238E27FC236}">
                <a16:creationId xmlns:a16="http://schemas.microsoft.com/office/drawing/2014/main" id="{BF4772A4-9F6B-3661-C79C-0FE647008360}"/>
              </a:ext>
            </a:extLst>
          </p:cNvPr>
          <p:cNvSpPr>
            <a:spLocks noGrp="1"/>
          </p:cNvSpPr>
          <p:nvPr>
            <p:ph type="subTitle" idx="1"/>
          </p:nvPr>
        </p:nvSpPr>
        <p:spPr>
          <a:xfrm>
            <a:off x="2420128" y="3895387"/>
            <a:ext cx="7348620" cy="2300124"/>
          </a:xfrm>
        </p:spPr>
        <p:txBody>
          <a:bodyPr anchor="t">
            <a:normAutofit/>
          </a:bodyPr>
          <a:lstStyle/>
          <a:p>
            <a:pPr algn="ctr"/>
            <a:r>
              <a:rPr lang="es-AR" dirty="0">
                <a:solidFill>
                  <a:srgbClr val="FFFFFF"/>
                </a:solidFill>
              </a:rPr>
              <a:t>UTN – INSPT </a:t>
            </a:r>
          </a:p>
          <a:p>
            <a:pPr algn="ctr"/>
            <a:r>
              <a:rPr lang="es-AR" dirty="0">
                <a:solidFill>
                  <a:srgbClr val="FFFFFF"/>
                </a:solidFill>
              </a:rPr>
              <a:t>2024 </a:t>
            </a:r>
          </a:p>
          <a:p>
            <a:pPr algn="ctr"/>
            <a:r>
              <a:rPr lang="es-AR" dirty="0">
                <a:solidFill>
                  <a:srgbClr val="FFFFFF"/>
                </a:solidFill>
              </a:rPr>
              <a:t>Docentes:</a:t>
            </a:r>
          </a:p>
          <a:p>
            <a:pPr algn="ctr"/>
            <a:r>
              <a:rPr lang="es-AR" dirty="0">
                <a:solidFill>
                  <a:srgbClr val="FFFFFF"/>
                </a:solidFill>
              </a:rPr>
              <a:t>Ing. Pavelek Israel (1.604)</a:t>
            </a:r>
          </a:p>
          <a:p>
            <a:pPr algn="ctr"/>
            <a:r>
              <a:rPr lang="es-AR" dirty="0">
                <a:solidFill>
                  <a:srgbClr val="FFFFFF"/>
                </a:solidFill>
              </a:rPr>
              <a:t>Prof. Miguel </a:t>
            </a:r>
            <a:r>
              <a:rPr lang="es-AR" dirty="0" err="1">
                <a:solidFill>
                  <a:srgbClr val="FFFFFF"/>
                </a:solidFill>
              </a:rPr>
              <a:t>SIlva</a:t>
            </a:r>
            <a:r>
              <a:rPr lang="es-AR" dirty="0">
                <a:solidFill>
                  <a:srgbClr val="FFFFFF"/>
                </a:solidFill>
              </a:rPr>
              <a:t> - Ing. Behringer Alejandro (1.605)</a:t>
            </a:r>
          </a:p>
          <a:p>
            <a:pPr algn="ctr"/>
            <a:endParaRPr lang="es-AR" dirty="0">
              <a:solidFill>
                <a:srgbClr val="FFFFFF"/>
              </a:solidFill>
            </a:endParaRPr>
          </a:p>
        </p:txBody>
      </p:sp>
      <p:sp>
        <p:nvSpPr>
          <p:cNvPr id="11" name="Freeform: Shape 10">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21" name="Freeform: Shape 2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30" name="Picture 6" descr="Home | TUP">
            <a:extLst>
              <a:ext uri="{FF2B5EF4-FFF2-40B4-BE49-F238E27FC236}">
                <a16:creationId xmlns:a16="http://schemas.microsoft.com/office/drawing/2014/main" id="{B254A9D7-9D82-4A17-D9D4-06336DE2D55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54" t="-29079" r="1054" b="29079"/>
          <a:stretch/>
        </p:blipFill>
        <p:spPr bwMode="auto">
          <a:xfrm>
            <a:off x="111592" y="-223141"/>
            <a:ext cx="2955177" cy="111516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10307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B2C2C28B-BBEB-E01F-FD26-3D70BB3044EC}"/>
              </a:ext>
            </a:extLst>
          </p:cNvPr>
          <p:cNvSpPr/>
          <p:nvPr/>
        </p:nvSpPr>
        <p:spPr>
          <a:xfrm>
            <a:off x="812800" y="1556139"/>
            <a:ext cx="10710506" cy="41215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8" name="Google Shape;158;p11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t>Nombre de variables</a:t>
            </a:r>
            <a:endParaRPr dirty="0"/>
          </a:p>
        </p:txBody>
      </p:sp>
      <p:sp>
        <p:nvSpPr>
          <p:cNvPr id="159" name="Google Shape;159;p116"/>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a:buSzPct val="48053"/>
              <a:buFont typeface="Arial" panose="020B0604020202020204" pitchFamily="34" charset="0"/>
              <a:buChar char="•"/>
            </a:pPr>
            <a:r>
              <a:rPr lang="es-AR" sz="2400" dirty="0">
                <a:solidFill>
                  <a:schemeClr val="bg2"/>
                </a:solidFill>
              </a:rPr>
              <a:t>Un nombre válido ha de empezar por una letra o por el carácter de subrayado _, seguido de cualquier cantidad de letras, dígitos o subrayados.</a:t>
            </a:r>
            <a:endParaRPr sz="2400" dirty="0">
              <a:solidFill>
                <a:schemeClr val="bg2"/>
              </a:solidFill>
            </a:endParaRPr>
          </a:p>
          <a:p>
            <a:pPr>
              <a:buSzPct val="48053"/>
              <a:buFont typeface="Arial" panose="020B0604020202020204" pitchFamily="34" charset="0"/>
              <a:buChar char="•"/>
            </a:pPr>
            <a:r>
              <a:rPr lang="es-AR" sz="2400" dirty="0">
                <a:solidFill>
                  <a:schemeClr val="bg2"/>
                </a:solidFill>
              </a:rPr>
              <a:t>No se pueden utilizar números como primer </a:t>
            </a:r>
            <a:r>
              <a:rPr lang="es-AR" sz="2400" dirty="0" err="1">
                <a:solidFill>
                  <a:schemeClr val="bg2"/>
                </a:solidFill>
              </a:rPr>
              <a:t>caracter</a:t>
            </a:r>
            <a:endParaRPr sz="2400" dirty="0">
              <a:solidFill>
                <a:schemeClr val="bg2"/>
              </a:solidFill>
            </a:endParaRPr>
          </a:p>
          <a:p>
            <a:pPr>
              <a:buSzPct val="48053"/>
              <a:buFont typeface="Arial" panose="020B0604020202020204" pitchFamily="34" charset="0"/>
              <a:buChar char="•"/>
            </a:pPr>
            <a:r>
              <a:rPr lang="es-AR" sz="2400" dirty="0">
                <a:solidFill>
                  <a:schemeClr val="bg2"/>
                </a:solidFill>
              </a:rPr>
              <a:t>OJO: Se distinguen mayúsculas de minúsculas. (CASE SENSITITVE)</a:t>
            </a:r>
            <a:endParaRPr sz="2400" dirty="0">
              <a:solidFill>
                <a:schemeClr val="bg2"/>
              </a:solidFill>
            </a:endParaRPr>
          </a:p>
          <a:p>
            <a:pPr>
              <a:buSzPct val="48053"/>
              <a:buFont typeface="Arial" panose="020B0604020202020204" pitchFamily="34" charset="0"/>
              <a:buChar char="•"/>
            </a:pPr>
            <a:r>
              <a:rPr lang="es-AR" sz="2400" dirty="0">
                <a:solidFill>
                  <a:schemeClr val="bg2"/>
                </a:solidFill>
              </a:rPr>
              <a:t>No se pueden utilizar palabras las reservadas antes mencionadas</a:t>
            </a:r>
            <a:endParaRPr sz="2400" dirty="0">
              <a:solidFill>
                <a:schemeClr val="bg2"/>
              </a:solidFill>
            </a:endParaRPr>
          </a:p>
          <a:p>
            <a:pPr>
              <a:buSzPct val="48053"/>
              <a:buFont typeface="Arial" panose="020B0604020202020204" pitchFamily="34" charset="0"/>
              <a:buChar char="•"/>
            </a:pPr>
            <a:r>
              <a:rPr lang="es-AR" sz="2400" dirty="0">
                <a:solidFill>
                  <a:schemeClr val="bg2"/>
                </a:solidFill>
              </a:rPr>
              <a:t>Muchos compiladores no permiten letras acentuadas o eñes.</a:t>
            </a:r>
            <a:endParaRPr sz="2400" dirty="0">
              <a:solidFill>
                <a:schemeClr val="bg2"/>
              </a:solidFill>
            </a:endParaRPr>
          </a:p>
        </p:txBody>
      </p:sp>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6A86B8F5-DCC4-454E-CA2B-72D7578B2FC3}"/>
              </a:ext>
            </a:extLst>
          </p:cNvPr>
          <p:cNvSpPr/>
          <p:nvPr/>
        </p:nvSpPr>
        <p:spPr>
          <a:xfrm>
            <a:off x="-1" y="1780862"/>
            <a:ext cx="8798767" cy="5077138"/>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813" name="Google Shape;813;p7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Ciclos switch</a:t>
            </a:r>
            <a:endParaRPr dirty="0"/>
          </a:p>
        </p:txBody>
      </p:sp>
      <p:sp>
        <p:nvSpPr>
          <p:cNvPr id="815" name="Google Shape;815;p74"/>
          <p:cNvSpPr/>
          <p:nvPr/>
        </p:nvSpPr>
        <p:spPr>
          <a:xfrm>
            <a:off x="0" y="1969837"/>
            <a:ext cx="10753195" cy="4924370"/>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rgbClr val="C586C0"/>
                </a:solidFill>
                <a:latin typeface="Consolas"/>
                <a:ea typeface="Consolas"/>
                <a:cs typeface="Consolas"/>
                <a:sym typeface="Consolas"/>
              </a:rPr>
              <a:t>switch</a:t>
            </a:r>
            <a:r>
              <a:rPr lang="es-AR" sz="2400" dirty="0">
                <a:solidFill>
                  <a:srgbClr val="D4D4D4"/>
                </a:solidFill>
                <a:latin typeface="Consolas"/>
                <a:ea typeface="Consolas"/>
                <a:cs typeface="Consolas"/>
                <a:sym typeface="Consolas"/>
              </a:rPr>
              <a:t>(Var){</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a:solidFill>
                  <a:srgbClr val="C586C0"/>
                </a:solidFill>
                <a:latin typeface="Consolas"/>
                <a:ea typeface="Consolas"/>
                <a:cs typeface="Consolas"/>
                <a:sym typeface="Consolas"/>
              </a:rPr>
              <a:t>case</a:t>
            </a:r>
            <a:r>
              <a:rPr lang="es-AR" sz="2400" dirty="0">
                <a:solidFill>
                  <a:srgbClr val="D4D4D4"/>
                </a:solidFill>
                <a:latin typeface="Consolas"/>
                <a:ea typeface="Consolas"/>
                <a:cs typeface="Consolas"/>
                <a:sym typeface="Consolas"/>
              </a:rPr>
              <a:t> </a:t>
            </a:r>
            <a:r>
              <a:rPr lang="es-AR" sz="2400" dirty="0">
                <a:solidFill>
                  <a:srgbClr val="B5CEA8"/>
                </a:solidFill>
                <a:latin typeface="Consolas"/>
                <a:ea typeface="Consolas"/>
                <a:cs typeface="Consolas"/>
                <a:sym typeface="Consolas"/>
              </a:rPr>
              <a:t>0</a:t>
            </a:r>
            <a:r>
              <a:rPr lang="es-AR" sz="2400" dirty="0">
                <a:solidFill>
                  <a:srgbClr val="D4D4D4"/>
                </a:solidFill>
                <a:latin typeface="Consolas"/>
                <a:ea typeface="Consolas"/>
                <a:cs typeface="Consolas"/>
                <a:sym typeface="Consolas"/>
              </a:rPr>
              <a:t>: </a:t>
            </a:r>
            <a:r>
              <a:rPr lang="es-AR" sz="2400" dirty="0" err="1">
                <a:solidFill>
                  <a:srgbClr val="DCDCAA"/>
                </a:solidFill>
                <a:latin typeface="Consolas"/>
                <a:ea typeface="Consolas"/>
                <a:cs typeface="Consolas"/>
                <a:sym typeface="Consolas"/>
              </a:rPr>
              <a:t>printf</a:t>
            </a:r>
            <a:r>
              <a:rPr lang="es-AR" sz="2400" dirty="0">
                <a:solidFill>
                  <a:srgbClr val="D4D4D4"/>
                </a:solidFill>
                <a:latin typeface="Consolas"/>
                <a:ea typeface="Consolas"/>
                <a:cs typeface="Consolas"/>
                <a:sym typeface="Consolas"/>
              </a:rPr>
              <a:t>(</a:t>
            </a:r>
            <a:r>
              <a:rPr lang="es-AR" sz="2400" dirty="0">
                <a:solidFill>
                  <a:srgbClr val="CE9178"/>
                </a:solidFill>
                <a:latin typeface="Consolas"/>
                <a:ea typeface="Consolas"/>
                <a:cs typeface="Consolas"/>
                <a:sym typeface="Consolas"/>
              </a:rPr>
              <a:t>"Vale 0"</a:t>
            </a:r>
            <a:r>
              <a:rPr lang="es-AR" sz="2400" dirty="0">
                <a:solidFill>
                  <a:srgbClr val="D4D4D4"/>
                </a:solidFill>
                <a:latin typeface="Consolas"/>
                <a:ea typeface="Consolas"/>
                <a:cs typeface="Consolas"/>
                <a:sym typeface="Consolas"/>
              </a:rPr>
              <a:t>);</a:t>
            </a:r>
            <a:endParaRPr sz="2400" dirty="0"/>
          </a:p>
          <a:p>
            <a:pPr>
              <a:buClr>
                <a:srgbClr val="000000"/>
              </a:buClr>
              <a:buSzPts val="1800"/>
            </a:pPr>
            <a:r>
              <a:rPr lang="es-AR" sz="2400" dirty="0">
                <a:solidFill>
                  <a:srgbClr val="D4D4D4"/>
                </a:solidFill>
                <a:latin typeface="Consolas"/>
                <a:ea typeface="Consolas"/>
                <a:cs typeface="Consolas"/>
                <a:sym typeface="Consolas"/>
              </a:rPr>
              <a:t>                </a:t>
            </a:r>
            <a:r>
              <a:rPr lang="es-AR" sz="2400" dirty="0">
                <a:solidFill>
                  <a:srgbClr val="C586C0"/>
                </a:solidFill>
                <a:latin typeface="Consolas"/>
                <a:ea typeface="Consolas"/>
                <a:cs typeface="Consolas"/>
                <a:sym typeface="Consolas"/>
              </a:rPr>
              <a:t>break</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a:solidFill>
                  <a:srgbClr val="C586C0"/>
                </a:solidFill>
                <a:latin typeface="Consolas"/>
                <a:ea typeface="Consolas"/>
                <a:cs typeface="Consolas"/>
                <a:sym typeface="Consolas"/>
              </a:rPr>
              <a:t>case</a:t>
            </a:r>
            <a:r>
              <a:rPr lang="es-AR" sz="2400" dirty="0">
                <a:solidFill>
                  <a:srgbClr val="D4D4D4"/>
                </a:solidFill>
                <a:latin typeface="Consolas"/>
                <a:ea typeface="Consolas"/>
                <a:cs typeface="Consolas"/>
                <a:sym typeface="Consolas"/>
              </a:rPr>
              <a:t> </a:t>
            </a:r>
            <a:r>
              <a:rPr lang="es-AR" sz="2400" dirty="0">
                <a:solidFill>
                  <a:srgbClr val="B5CEA8"/>
                </a:solidFill>
                <a:latin typeface="Consolas"/>
                <a:ea typeface="Consolas"/>
                <a:cs typeface="Consolas"/>
                <a:sym typeface="Consolas"/>
              </a:rPr>
              <a:t>1</a:t>
            </a:r>
            <a:r>
              <a:rPr lang="es-AR" sz="2400" dirty="0">
                <a:solidFill>
                  <a:srgbClr val="D4D4D4"/>
                </a:solidFill>
                <a:latin typeface="Consolas"/>
                <a:ea typeface="Consolas"/>
                <a:cs typeface="Consolas"/>
                <a:sym typeface="Consolas"/>
              </a:rPr>
              <a:t>: </a:t>
            </a:r>
            <a:r>
              <a:rPr lang="es-AR" sz="2400" dirty="0" err="1">
                <a:solidFill>
                  <a:srgbClr val="DCDCAA"/>
                </a:solidFill>
                <a:latin typeface="Consolas"/>
                <a:ea typeface="Consolas"/>
                <a:cs typeface="Consolas"/>
                <a:sym typeface="Consolas"/>
              </a:rPr>
              <a:t>printf</a:t>
            </a:r>
            <a:r>
              <a:rPr lang="es-AR" sz="2400" dirty="0">
                <a:solidFill>
                  <a:srgbClr val="D4D4D4"/>
                </a:solidFill>
                <a:latin typeface="Consolas"/>
                <a:ea typeface="Consolas"/>
                <a:cs typeface="Consolas"/>
                <a:sym typeface="Consolas"/>
              </a:rPr>
              <a:t>(</a:t>
            </a:r>
            <a:r>
              <a:rPr lang="es-AR" sz="2400" dirty="0">
                <a:solidFill>
                  <a:srgbClr val="CE9178"/>
                </a:solidFill>
                <a:latin typeface="Consolas"/>
                <a:ea typeface="Consolas"/>
                <a:cs typeface="Consolas"/>
                <a:sym typeface="Consolas"/>
              </a:rPr>
              <a:t>"Vale 1"</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a:solidFill>
                  <a:srgbClr val="C586C0"/>
                </a:solidFill>
                <a:latin typeface="Consolas"/>
                <a:ea typeface="Consolas"/>
                <a:cs typeface="Consolas"/>
                <a:sym typeface="Consolas"/>
              </a:rPr>
              <a:t>break</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a:solidFill>
                  <a:srgbClr val="C586C0"/>
                </a:solidFill>
                <a:latin typeface="Consolas"/>
                <a:ea typeface="Consolas"/>
                <a:cs typeface="Consolas"/>
                <a:sym typeface="Consolas"/>
              </a:rPr>
              <a:t>case</a:t>
            </a:r>
            <a:r>
              <a:rPr lang="es-AR" sz="2400" dirty="0">
                <a:solidFill>
                  <a:srgbClr val="D4D4D4"/>
                </a:solidFill>
                <a:latin typeface="Consolas"/>
                <a:ea typeface="Consolas"/>
                <a:cs typeface="Consolas"/>
                <a:sym typeface="Consolas"/>
              </a:rPr>
              <a:t> </a:t>
            </a:r>
            <a:r>
              <a:rPr lang="es-AR" sz="2400" dirty="0">
                <a:solidFill>
                  <a:srgbClr val="B5CEA8"/>
                </a:solidFill>
                <a:latin typeface="Consolas"/>
                <a:ea typeface="Consolas"/>
                <a:cs typeface="Consolas"/>
                <a:sym typeface="Consolas"/>
              </a:rPr>
              <a:t>2</a:t>
            </a:r>
            <a:r>
              <a:rPr lang="es-AR" sz="2400" dirty="0">
                <a:solidFill>
                  <a:srgbClr val="D4D4D4"/>
                </a:solidFill>
                <a:latin typeface="Consolas"/>
                <a:ea typeface="Consolas"/>
                <a:cs typeface="Consolas"/>
                <a:sym typeface="Consolas"/>
              </a:rPr>
              <a:t>: </a:t>
            </a:r>
            <a:r>
              <a:rPr lang="es-AR" sz="2400" dirty="0" err="1">
                <a:solidFill>
                  <a:srgbClr val="DCDCAA"/>
                </a:solidFill>
                <a:latin typeface="Consolas"/>
                <a:ea typeface="Consolas"/>
                <a:cs typeface="Consolas"/>
                <a:sym typeface="Consolas"/>
              </a:rPr>
              <a:t>printf</a:t>
            </a:r>
            <a:r>
              <a:rPr lang="es-AR" sz="2400" dirty="0">
                <a:solidFill>
                  <a:srgbClr val="D4D4D4"/>
                </a:solidFill>
                <a:latin typeface="Consolas"/>
                <a:ea typeface="Consolas"/>
                <a:cs typeface="Consolas"/>
                <a:sym typeface="Consolas"/>
              </a:rPr>
              <a:t>(</a:t>
            </a:r>
            <a:r>
              <a:rPr lang="es-AR" sz="2400" dirty="0">
                <a:solidFill>
                  <a:srgbClr val="CE9178"/>
                </a:solidFill>
                <a:latin typeface="Consolas"/>
                <a:ea typeface="Consolas"/>
                <a:cs typeface="Consolas"/>
                <a:sym typeface="Consolas"/>
              </a:rPr>
              <a:t>"Vale 2"</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a:solidFill>
                  <a:srgbClr val="C586C0"/>
                </a:solidFill>
                <a:latin typeface="Consolas"/>
                <a:ea typeface="Consolas"/>
                <a:cs typeface="Consolas"/>
                <a:sym typeface="Consolas"/>
              </a:rPr>
              <a:t>break</a:t>
            </a:r>
            <a:r>
              <a:rPr lang="es-AR" sz="2400" dirty="0">
                <a:solidFill>
                  <a:srgbClr val="D4D4D4"/>
                </a:solidFill>
                <a:latin typeface="Consolas"/>
                <a:ea typeface="Consolas"/>
                <a:cs typeface="Consolas"/>
                <a:sym typeface="Consolas"/>
              </a:rPr>
              <a:t>;                </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a:solidFill>
                  <a:srgbClr val="C586C0"/>
                </a:solidFill>
                <a:latin typeface="Consolas"/>
                <a:ea typeface="Consolas"/>
                <a:cs typeface="Consolas"/>
                <a:sym typeface="Consolas"/>
              </a:rPr>
              <a:t>case</a:t>
            </a:r>
            <a:r>
              <a:rPr lang="es-AR" sz="2400" dirty="0">
                <a:solidFill>
                  <a:srgbClr val="D4D4D4"/>
                </a:solidFill>
                <a:latin typeface="Consolas"/>
                <a:ea typeface="Consolas"/>
                <a:cs typeface="Consolas"/>
                <a:sym typeface="Consolas"/>
              </a:rPr>
              <a:t> </a:t>
            </a:r>
            <a:r>
              <a:rPr lang="es-AR" sz="2400" dirty="0">
                <a:solidFill>
                  <a:srgbClr val="B5CEA8"/>
                </a:solidFill>
                <a:latin typeface="Consolas"/>
                <a:ea typeface="Consolas"/>
                <a:cs typeface="Consolas"/>
                <a:sym typeface="Consolas"/>
              </a:rPr>
              <a:t>3</a:t>
            </a:r>
            <a:r>
              <a:rPr lang="es-AR" sz="2400" dirty="0">
                <a:solidFill>
                  <a:srgbClr val="D4D4D4"/>
                </a:solidFill>
                <a:latin typeface="Consolas"/>
                <a:ea typeface="Consolas"/>
                <a:cs typeface="Consolas"/>
                <a:sym typeface="Consolas"/>
              </a:rPr>
              <a:t>: </a:t>
            </a:r>
            <a:r>
              <a:rPr lang="es-AR" sz="2400" dirty="0" err="1">
                <a:solidFill>
                  <a:srgbClr val="DCDCAA"/>
                </a:solidFill>
                <a:latin typeface="Consolas"/>
                <a:ea typeface="Consolas"/>
                <a:cs typeface="Consolas"/>
                <a:sym typeface="Consolas"/>
              </a:rPr>
              <a:t>printf</a:t>
            </a:r>
            <a:r>
              <a:rPr lang="es-AR" sz="2400" dirty="0">
                <a:solidFill>
                  <a:srgbClr val="D4D4D4"/>
                </a:solidFill>
                <a:latin typeface="Consolas"/>
                <a:ea typeface="Consolas"/>
                <a:cs typeface="Consolas"/>
                <a:sym typeface="Consolas"/>
              </a:rPr>
              <a:t>(</a:t>
            </a:r>
            <a:r>
              <a:rPr lang="es-AR" sz="2400" dirty="0">
                <a:solidFill>
                  <a:srgbClr val="CE9178"/>
                </a:solidFill>
                <a:latin typeface="Consolas"/>
                <a:ea typeface="Consolas"/>
                <a:cs typeface="Consolas"/>
                <a:sym typeface="Consolas"/>
              </a:rPr>
              <a:t>"Vale 3"</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a:solidFill>
                  <a:srgbClr val="C586C0"/>
                </a:solidFill>
                <a:latin typeface="Consolas"/>
                <a:ea typeface="Consolas"/>
                <a:cs typeface="Consolas"/>
                <a:sym typeface="Consolas"/>
              </a:rPr>
              <a:t>break</a:t>
            </a:r>
            <a:r>
              <a:rPr lang="es-AR" sz="2400" dirty="0">
                <a:solidFill>
                  <a:srgbClr val="D4D4D4"/>
                </a:solidFill>
                <a:latin typeface="Consolas"/>
                <a:ea typeface="Consolas"/>
                <a:cs typeface="Consolas"/>
                <a:sym typeface="Consolas"/>
              </a:rPr>
              <a:t>;            </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err="1">
                <a:solidFill>
                  <a:srgbClr val="C586C0"/>
                </a:solidFill>
                <a:latin typeface="Consolas"/>
                <a:ea typeface="Consolas"/>
                <a:cs typeface="Consolas"/>
                <a:sym typeface="Consolas"/>
              </a:rPr>
              <a:t>default</a:t>
            </a:r>
            <a:r>
              <a:rPr lang="es-AR" sz="2400" dirty="0" err="1">
                <a:solidFill>
                  <a:srgbClr val="D4D4D4"/>
                </a:solidFill>
                <a:latin typeface="Consolas"/>
                <a:ea typeface="Consolas"/>
                <a:cs typeface="Consolas"/>
                <a:sym typeface="Consolas"/>
              </a:rPr>
              <a:t>:</a:t>
            </a:r>
            <a:r>
              <a:rPr lang="es-AR" sz="2400" dirty="0" err="1">
                <a:solidFill>
                  <a:srgbClr val="DCDCAA"/>
                </a:solidFill>
                <a:latin typeface="Consolas"/>
                <a:ea typeface="Consolas"/>
                <a:cs typeface="Consolas"/>
                <a:sym typeface="Consolas"/>
              </a:rPr>
              <a:t>printf</a:t>
            </a:r>
            <a:r>
              <a:rPr lang="es-AR" sz="2400" dirty="0">
                <a:solidFill>
                  <a:srgbClr val="D4D4D4"/>
                </a:solidFill>
                <a:latin typeface="Consolas"/>
                <a:ea typeface="Consolas"/>
                <a:cs typeface="Consolas"/>
                <a:sym typeface="Consolas"/>
              </a:rPr>
              <a:t>(</a:t>
            </a:r>
            <a:r>
              <a:rPr lang="es-AR" sz="2400" dirty="0">
                <a:solidFill>
                  <a:srgbClr val="CE9178"/>
                </a:solidFill>
                <a:latin typeface="Consolas"/>
                <a:ea typeface="Consolas"/>
                <a:cs typeface="Consolas"/>
                <a:sym typeface="Consolas"/>
              </a:rPr>
              <a:t>"No vale 0 ni 1 ni 2 ni 3"</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a:solidFill>
                  <a:srgbClr val="C586C0"/>
                </a:solidFill>
                <a:latin typeface="Consolas"/>
                <a:ea typeface="Consolas"/>
                <a:cs typeface="Consolas"/>
                <a:sym typeface="Consolas"/>
              </a:rPr>
              <a:t>break</a:t>
            </a:r>
            <a:r>
              <a:rPr lang="es-AR" sz="2400" dirty="0">
                <a:solidFill>
                  <a:srgbClr val="D4D4D4"/>
                </a:solidFill>
                <a:latin typeface="Consolas"/>
                <a:ea typeface="Consolas"/>
                <a:cs typeface="Consolas"/>
                <a:sym typeface="Consolas"/>
              </a:rPr>
              <a:t>;    </a:t>
            </a:r>
            <a:endParaRPr sz="1867" dirty="0">
              <a:solidFill>
                <a:srgbClr val="000000"/>
              </a:solidFill>
              <a:latin typeface="Arial"/>
              <a:ea typeface="Arial"/>
              <a:cs typeface="Arial"/>
              <a:sym typeface="Arial"/>
            </a:endParaRPr>
          </a:p>
          <a:p>
            <a:pPr>
              <a:buClr>
                <a:srgbClr val="000000"/>
              </a:buClr>
              <a:buSzPts val="1800"/>
            </a:pPr>
            <a:br>
              <a:rPr lang="es-AR" sz="2400" dirty="0">
                <a:solidFill>
                  <a:srgbClr val="D4D4D4"/>
                </a:solidFill>
                <a:latin typeface="Consolas"/>
                <a:ea typeface="Consolas"/>
                <a:cs typeface="Consolas"/>
                <a:sym typeface="Consolas"/>
              </a:rPr>
            </a:br>
            <a:r>
              <a:rPr lang="es-AR" sz="2400" dirty="0">
                <a:solidFill>
                  <a:srgbClr val="D4D4D4"/>
                </a:solidFill>
                <a:latin typeface="Consolas"/>
                <a:ea typeface="Consolas"/>
                <a:cs typeface="Consolas"/>
                <a:sym typeface="Consolas"/>
              </a:rPr>
              <a:t>  }</a:t>
            </a:r>
            <a:endParaRPr sz="2400" dirty="0">
              <a:solidFill>
                <a:srgbClr val="D4D4D4"/>
              </a:solidFill>
              <a:latin typeface="Consolas"/>
              <a:ea typeface="Consolas"/>
              <a:cs typeface="Consolas"/>
              <a:sym typeface="Consolas"/>
            </a:endParaRPr>
          </a:p>
        </p:txBody>
      </p:sp>
      <p:pic>
        <p:nvPicPr>
          <p:cNvPr id="814" name="Google Shape;814;p74"/>
          <p:cNvPicPr preferRelativeResize="0"/>
          <p:nvPr/>
        </p:nvPicPr>
        <p:blipFill rotWithShape="1">
          <a:blip r:embed="rId4">
            <a:alphaModFix/>
          </a:blip>
          <a:srcRect/>
          <a:stretch/>
        </p:blipFill>
        <p:spPr>
          <a:xfrm>
            <a:off x="6960096" y="1760653"/>
            <a:ext cx="5231904" cy="3357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CB2F1C4D-FBAE-743D-7CD0-918EB3968B59}"/>
              </a:ext>
            </a:extLst>
          </p:cNvPr>
          <p:cNvSpPr/>
          <p:nvPr/>
        </p:nvSpPr>
        <p:spPr>
          <a:xfrm>
            <a:off x="5100916" y="1413553"/>
            <a:ext cx="7091081" cy="499621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B96A1152-C930-41F8-2C71-FDAF4348A93A}"/>
              </a:ext>
            </a:extLst>
          </p:cNvPr>
          <p:cNvSpPr/>
          <p:nvPr/>
        </p:nvSpPr>
        <p:spPr>
          <a:xfrm>
            <a:off x="-2" y="1498599"/>
            <a:ext cx="4867837" cy="482755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820" name="Google Shape;820;p14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ct val="111111"/>
            </a:pPr>
            <a:r>
              <a:rPr lang="es-AR" dirty="0"/>
              <a:t>Ejemplo de calculadora usando Switch</a:t>
            </a:r>
            <a:endParaRPr dirty="0"/>
          </a:p>
        </p:txBody>
      </p:sp>
      <p:sp>
        <p:nvSpPr>
          <p:cNvPr id="821" name="Google Shape;821;p142"/>
          <p:cNvSpPr/>
          <p:nvPr/>
        </p:nvSpPr>
        <p:spPr>
          <a:xfrm>
            <a:off x="0" y="1810519"/>
            <a:ext cx="5100917" cy="4062596"/>
          </a:xfrm>
          <a:prstGeom prst="rect">
            <a:avLst/>
          </a:prstGeom>
          <a:noFill/>
          <a:ln>
            <a:noFill/>
          </a:ln>
        </p:spPr>
        <p:txBody>
          <a:bodyPr spcFirstLastPara="1" wrap="square" lIns="121900" tIns="60933" rIns="121900" bIns="60933" anchor="t" anchorCtr="0">
            <a:spAutoFit/>
          </a:bodyPr>
          <a:lstStyle/>
          <a:p>
            <a:r>
              <a:rPr lang="es-AR" sz="1600">
                <a:solidFill>
                  <a:srgbClr val="C586C0"/>
                </a:solidFill>
                <a:latin typeface="Consolas"/>
                <a:ea typeface="Consolas"/>
                <a:cs typeface="Consolas"/>
                <a:sym typeface="Consolas"/>
              </a:rPr>
              <a:t>#include</a:t>
            </a:r>
            <a:r>
              <a:rPr lang="es-AR" sz="1600">
                <a:solidFill>
                  <a:srgbClr val="CE9178"/>
                </a:solidFill>
                <a:latin typeface="Consolas"/>
                <a:ea typeface="Consolas"/>
                <a:cs typeface="Consolas"/>
                <a:sym typeface="Consolas"/>
              </a:rPr>
              <a:t>&lt;stdio.h&gt;</a:t>
            </a:r>
            <a:endParaRPr sz="1600">
              <a:solidFill>
                <a:srgbClr val="D4D4D4"/>
              </a:solidFill>
              <a:latin typeface="Consolas"/>
              <a:ea typeface="Consolas"/>
              <a:cs typeface="Consolas"/>
              <a:sym typeface="Consolas"/>
            </a:endParaRPr>
          </a:p>
          <a:p>
            <a:br>
              <a:rPr lang="es-AR" sz="1600">
                <a:solidFill>
                  <a:srgbClr val="D4D4D4"/>
                </a:solidFill>
                <a:latin typeface="Consolas"/>
                <a:ea typeface="Consolas"/>
                <a:cs typeface="Consolas"/>
                <a:sym typeface="Consolas"/>
              </a:rPr>
            </a:br>
            <a:r>
              <a:rPr lang="es-AR" sz="1600">
                <a:solidFill>
                  <a:srgbClr val="569CD6"/>
                </a:solidFill>
                <a:latin typeface="Consolas"/>
                <a:ea typeface="Consolas"/>
                <a:cs typeface="Consolas"/>
                <a:sym typeface="Consolas"/>
              </a:rPr>
              <a:t>int</a:t>
            </a:r>
            <a:r>
              <a:rPr lang="es-AR" sz="1600">
                <a:solidFill>
                  <a:srgbClr val="D4D4D4"/>
                </a:solidFill>
                <a:latin typeface="Consolas"/>
                <a:ea typeface="Consolas"/>
                <a:cs typeface="Consolas"/>
                <a:sym typeface="Consolas"/>
              </a:rPr>
              <a:t> var1,var2,res;</a:t>
            </a:r>
            <a:endParaRPr sz="2400"/>
          </a:p>
          <a:p>
            <a:r>
              <a:rPr lang="es-AR" sz="1600">
                <a:solidFill>
                  <a:srgbClr val="569CD6"/>
                </a:solidFill>
                <a:latin typeface="Consolas"/>
                <a:ea typeface="Consolas"/>
                <a:cs typeface="Consolas"/>
                <a:sym typeface="Consolas"/>
              </a:rPr>
              <a:t>unsigned</a:t>
            </a: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char</a:t>
            </a:r>
            <a:r>
              <a:rPr lang="es-AR" sz="1600">
                <a:solidFill>
                  <a:srgbClr val="D4D4D4"/>
                </a:solidFill>
                <a:latin typeface="Consolas"/>
                <a:ea typeface="Consolas"/>
                <a:cs typeface="Consolas"/>
                <a:sym typeface="Consolas"/>
              </a:rPr>
              <a:t> op;</a:t>
            </a:r>
            <a:endParaRPr sz="2400"/>
          </a:p>
          <a:p>
            <a:br>
              <a:rPr lang="es-AR" sz="1600">
                <a:solidFill>
                  <a:srgbClr val="D4D4D4"/>
                </a:solidFill>
                <a:latin typeface="Consolas"/>
                <a:ea typeface="Consolas"/>
                <a:cs typeface="Consolas"/>
                <a:sym typeface="Consolas"/>
              </a:rPr>
            </a:br>
            <a:r>
              <a:rPr lang="es-AR" sz="1600">
                <a:solidFill>
                  <a:srgbClr val="569CD6"/>
                </a:solidFill>
                <a:latin typeface="Consolas"/>
                <a:ea typeface="Consolas"/>
                <a:cs typeface="Consolas"/>
                <a:sym typeface="Consolas"/>
              </a:rPr>
              <a:t>int</a:t>
            </a:r>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main</a:t>
            </a: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void</a:t>
            </a:r>
            <a:r>
              <a:rPr lang="es-AR" sz="1600">
                <a:solidFill>
                  <a:srgbClr val="D4D4D4"/>
                </a:solidFill>
                <a:latin typeface="Consolas"/>
                <a:ea typeface="Consolas"/>
                <a:cs typeface="Consolas"/>
                <a:sym typeface="Consolas"/>
              </a:rPr>
              <a:t>){</a:t>
            </a:r>
            <a:endParaRPr sz="2400"/>
          </a:p>
          <a:p>
            <a:br>
              <a:rPr lang="es-AR" sz="1600">
                <a:solidFill>
                  <a:srgbClr val="D4D4D4"/>
                </a:solidFill>
                <a:latin typeface="Consolas"/>
                <a:ea typeface="Consolas"/>
                <a:cs typeface="Consolas"/>
                <a:sym typeface="Consolas"/>
              </a:rPr>
            </a:br>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printf</a:t>
            </a:r>
            <a:r>
              <a:rPr lang="es-AR" sz="1600">
                <a:solidFill>
                  <a:srgbClr val="D4D4D4"/>
                </a:solidFill>
                <a:latin typeface="Consolas"/>
                <a:ea typeface="Consolas"/>
                <a:cs typeface="Consolas"/>
                <a:sym typeface="Consolas"/>
              </a:rPr>
              <a:t>(</a:t>
            </a:r>
            <a:r>
              <a:rPr lang="es-AR" sz="1600">
                <a:solidFill>
                  <a:srgbClr val="CE9178"/>
                </a:solidFill>
                <a:latin typeface="Consolas"/>
                <a:ea typeface="Consolas"/>
                <a:cs typeface="Consolas"/>
                <a:sym typeface="Consolas"/>
              </a:rPr>
              <a:t>"Ingrese el primer valor:</a:t>
            </a:r>
            <a:r>
              <a:rPr lang="es-AR" sz="1600">
                <a:solidFill>
                  <a:srgbClr val="D7BA7D"/>
                </a:solidFill>
                <a:latin typeface="Consolas"/>
                <a:ea typeface="Consolas"/>
                <a:cs typeface="Consolas"/>
                <a:sym typeface="Consolas"/>
              </a:rPr>
              <a:t>\n</a:t>
            </a:r>
            <a:r>
              <a:rPr lang="es-AR" sz="1600">
                <a:solidFill>
                  <a:srgbClr val="CE9178"/>
                </a:solidFill>
                <a:latin typeface="Consolas"/>
                <a:ea typeface="Consolas"/>
                <a:cs typeface="Consolas"/>
                <a:sym typeface="Consolas"/>
              </a:rPr>
              <a:t>"</a:t>
            </a:r>
            <a:r>
              <a:rPr lang="es-AR" sz="1600">
                <a:solidFill>
                  <a:srgbClr val="D4D4D4"/>
                </a:solidFill>
                <a:latin typeface="Consolas"/>
                <a:ea typeface="Consolas"/>
                <a:cs typeface="Consolas"/>
                <a:sym typeface="Consolas"/>
              </a:rPr>
              <a:t>);</a:t>
            </a:r>
            <a:endParaRPr sz="2400"/>
          </a:p>
          <a:p>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scanf</a:t>
            </a:r>
            <a:r>
              <a:rPr lang="es-AR" sz="1600">
                <a:solidFill>
                  <a:srgbClr val="D4D4D4"/>
                </a:solidFill>
                <a:latin typeface="Consolas"/>
                <a:ea typeface="Consolas"/>
                <a:cs typeface="Consolas"/>
                <a:sym typeface="Consolas"/>
              </a:rPr>
              <a:t>(</a:t>
            </a:r>
            <a:r>
              <a:rPr lang="es-AR" sz="1600">
                <a:solidFill>
                  <a:srgbClr val="CE9178"/>
                </a:solidFill>
                <a:latin typeface="Consolas"/>
                <a:ea typeface="Consolas"/>
                <a:cs typeface="Consolas"/>
                <a:sym typeface="Consolas"/>
              </a:rPr>
              <a:t>"%d"</a:t>
            </a:r>
            <a:r>
              <a:rPr lang="es-AR" sz="1600">
                <a:solidFill>
                  <a:srgbClr val="D4D4D4"/>
                </a:solidFill>
                <a:latin typeface="Consolas"/>
                <a:ea typeface="Consolas"/>
                <a:cs typeface="Consolas"/>
                <a:sym typeface="Consolas"/>
              </a:rPr>
              <a:t>,&amp;var1);</a:t>
            </a:r>
            <a:endParaRPr sz="2400"/>
          </a:p>
          <a:p>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printf</a:t>
            </a:r>
            <a:r>
              <a:rPr lang="es-AR" sz="1600">
                <a:solidFill>
                  <a:srgbClr val="D4D4D4"/>
                </a:solidFill>
                <a:latin typeface="Consolas"/>
                <a:ea typeface="Consolas"/>
                <a:cs typeface="Consolas"/>
                <a:sym typeface="Consolas"/>
              </a:rPr>
              <a:t>(</a:t>
            </a:r>
            <a:r>
              <a:rPr lang="es-AR" sz="1600">
                <a:solidFill>
                  <a:srgbClr val="CE9178"/>
                </a:solidFill>
                <a:latin typeface="Consolas"/>
                <a:ea typeface="Consolas"/>
                <a:cs typeface="Consolas"/>
                <a:sym typeface="Consolas"/>
              </a:rPr>
              <a:t>"Ingrese el segundo valor:</a:t>
            </a:r>
            <a:r>
              <a:rPr lang="es-AR" sz="1600">
                <a:solidFill>
                  <a:srgbClr val="D7BA7D"/>
                </a:solidFill>
                <a:latin typeface="Consolas"/>
                <a:ea typeface="Consolas"/>
                <a:cs typeface="Consolas"/>
                <a:sym typeface="Consolas"/>
              </a:rPr>
              <a:t>\n</a:t>
            </a:r>
            <a:r>
              <a:rPr lang="es-AR" sz="1600">
                <a:solidFill>
                  <a:srgbClr val="CE9178"/>
                </a:solidFill>
                <a:latin typeface="Consolas"/>
                <a:ea typeface="Consolas"/>
                <a:cs typeface="Consolas"/>
                <a:sym typeface="Consolas"/>
              </a:rPr>
              <a:t>"</a:t>
            </a:r>
            <a:r>
              <a:rPr lang="es-AR" sz="1600">
                <a:solidFill>
                  <a:srgbClr val="D4D4D4"/>
                </a:solidFill>
                <a:latin typeface="Consolas"/>
                <a:ea typeface="Consolas"/>
                <a:cs typeface="Consolas"/>
                <a:sym typeface="Consolas"/>
              </a:rPr>
              <a:t>);</a:t>
            </a:r>
            <a:endParaRPr sz="2400"/>
          </a:p>
          <a:p>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scanf</a:t>
            </a:r>
            <a:r>
              <a:rPr lang="es-AR" sz="1600">
                <a:solidFill>
                  <a:srgbClr val="D4D4D4"/>
                </a:solidFill>
                <a:latin typeface="Consolas"/>
                <a:ea typeface="Consolas"/>
                <a:cs typeface="Consolas"/>
                <a:sym typeface="Consolas"/>
              </a:rPr>
              <a:t>(</a:t>
            </a:r>
            <a:r>
              <a:rPr lang="es-AR" sz="1600">
                <a:solidFill>
                  <a:srgbClr val="CE9178"/>
                </a:solidFill>
                <a:latin typeface="Consolas"/>
                <a:ea typeface="Consolas"/>
                <a:cs typeface="Consolas"/>
                <a:sym typeface="Consolas"/>
              </a:rPr>
              <a:t>"%d"</a:t>
            </a:r>
            <a:r>
              <a:rPr lang="es-AR" sz="1600">
                <a:solidFill>
                  <a:srgbClr val="D4D4D4"/>
                </a:solidFill>
                <a:latin typeface="Consolas"/>
                <a:ea typeface="Consolas"/>
                <a:cs typeface="Consolas"/>
                <a:sym typeface="Consolas"/>
              </a:rPr>
              <a:t>,&amp;var2);</a:t>
            </a:r>
            <a:endParaRPr sz="2400"/>
          </a:p>
          <a:p>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printf</a:t>
            </a:r>
            <a:r>
              <a:rPr lang="es-AR" sz="1600">
                <a:solidFill>
                  <a:srgbClr val="D4D4D4"/>
                </a:solidFill>
                <a:latin typeface="Consolas"/>
                <a:ea typeface="Consolas"/>
                <a:cs typeface="Consolas"/>
                <a:sym typeface="Consolas"/>
              </a:rPr>
              <a:t>(</a:t>
            </a:r>
            <a:r>
              <a:rPr lang="es-AR" sz="1600">
                <a:solidFill>
                  <a:srgbClr val="CE9178"/>
                </a:solidFill>
                <a:latin typeface="Consolas"/>
                <a:ea typeface="Consolas"/>
                <a:cs typeface="Consolas"/>
                <a:sym typeface="Consolas"/>
              </a:rPr>
              <a:t>"Ingrese la operacion</a:t>
            </a:r>
            <a:r>
              <a:rPr lang="es-AR" sz="1600">
                <a:solidFill>
                  <a:srgbClr val="D7BA7D"/>
                </a:solidFill>
                <a:latin typeface="Consolas"/>
                <a:ea typeface="Consolas"/>
                <a:cs typeface="Consolas"/>
                <a:sym typeface="Consolas"/>
              </a:rPr>
              <a:t>\n</a:t>
            </a:r>
            <a:r>
              <a:rPr lang="es-AR" sz="1600">
                <a:solidFill>
                  <a:srgbClr val="CE9178"/>
                </a:solidFill>
                <a:latin typeface="Consolas"/>
                <a:ea typeface="Consolas"/>
                <a:cs typeface="Consolas"/>
                <a:sym typeface="Consolas"/>
              </a:rPr>
              <a:t>"</a:t>
            </a:r>
            <a:r>
              <a:rPr lang="es-AR" sz="1600">
                <a:solidFill>
                  <a:srgbClr val="D4D4D4"/>
                </a:solidFill>
                <a:latin typeface="Consolas"/>
                <a:ea typeface="Consolas"/>
                <a:cs typeface="Consolas"/>
                <a:sym typeface="Consolas"/>
              </a:rPr>
              <a:t>);</a:t>
            </a:r>
            <a:endParaRPr sz="2400"/>
          </a:p>
          <a:p>
            <a:r>
              <a:rPr lang="es-AR" sz="1600">
                <a:solidFill>
                  <a:srgbClr val="D4D4D4"/>
                </a:solidFill>
                <a:latin typeface="Consolas"/>
                <a:ea typeface="Consolas"/>
                <a:cs typeface="Consolas"/>
                <a:sym typeface="Consolas"/>
              </a:rPr>
              <a:t>    </a:t>
            </a:r>
            <a:r>
              <a:rPr lang="es-AR" sz="1600">
                <a:solidFill>
                  <a:srgbClr val="6A9955"/>
                </a:solidFill>
                <a:latin typeface="Consolas"/>
                <a:ea typeface="Consolas"/>
                <a:cs typeface="Consolas"/>
                <a:sym typeface="Consolas"/>
              </a:rPr>
              <a:t>//fflush(stdin);</a:t>
            </a:r>
            <a:endParaRPr sz="1600">
              <a:solidFill>
                <a:srgbClr val="D4D4D4"/>
              </a:solidFill>
              <a:latin typeface="Consolas"/>
              <a:ea typeface="Consolas"/>
              <a:cs typeface="Consolas"/>
              <a:sym typeface="Consolas"/>
            </a:endParaRPr>
          </a:p>
          <a:p>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scanf</a:t>
            </a:r>
            <a:r>
              <a:rPr lang="es-AR" sz="1600">
                <a:solidFill>
                  <a:srgbClr val="D4D4D4"/>
                </a:solidFill>
                <a:latin typeface="Consolas"/>
                <a:ea typeface="Consolas"/>
                <a:cs typeface="Consolas"/>
                <a:sym typeface="Consolas"/>
              </a:rPr>
              <a:t>(</a:t>
            </a:r>
            <a:r>
              <a:rPr lang="es-AR" sz="1600">
                <a:solidFill>
                  <a:srgbClr val="CE9178"/>
                </a:solidFill>
                <a:latin typeface="Consolas"/>
                <a:ea typeface="Consolas"/>
                <a:cs typeface="Consolas"/>
                <a:sym typeface="Consolas"/>
              </a:rPr>
              <a:t>" %c"</a:t>
            </a:r>
            <a:r>
              <a:rPr lang="es-AR" sz="1600">
                <a:solidFill>
                  <a:srgbClr val="D4D4D4"/>
                </a:solidFill>
                <a:latin typeface="Consolas"/>
                <a:ea typeface="Consolas"/>
                <a:cs typeface="Consolas"/>
                <a:sym typeface="Consolas"/>
              </a:rPr>
              <a:t>,&amp;op);</a:t>
            </a:r>
            <a:endParaRPr sz="2400"/>
          </a:p>
          <a:p>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printf</a:t>
            </a:r>
            <a:r>
              <a:rPr lang="es-AR" sz="1600">
                <a:solidFill>
                  <a:srgbClr val="D4D4D4"/>
                </a:solidFill>
                <a:latin typeface="Consolas"/>
                <a:ea typeface="Consolas"/>
                <a:cs typeface="Consolas"/>
                <a:sym typeface="Consolas"/>
              </a:rPr>
              <a:t>(</a:t>
            </a:r>
            <a:r>
              <a:rPr lang="es-AR" sz="1600">
                <a:solidFill>
                  <a:srgbClr val="CE9178"/>
                </a:solidFill>
                <a:latin typeface="Consolas"/>
                <a:ea typeface="Consolas"/>
                <a:cs typeface="Consolas"/>
                <a:sym typeface="Consolas"/>
              </a:rPr>
              <a:t>"operacion: %c</a:t>
            </a:r>
            <a:r>
              <a:rPr lang="es-AR" sz="1600">
                <a:solidFill>
                  <a:srgbClr val="D7BA7D"/>
                </a:solidFill>
                <a:latin typeface="Consolas"/>
                <a:ea typeface="Consolas"/>
                <a:cs typeface="Consolas"/>
                <a:sym typeface="Consolas"/>
              </a:rPr>
              <a:t>\n</a:t>
            </a:r>
            <a:r>
              <a:rPr lang="es-AR" sz="1600">
                <a:solidFill>
                  <a:srgbClr val="CE9178"/>
                </a:solidFill>
                <a:latin typeface="Consolas"/>
                <a:ea typeface="Consolas"/>
                <a:cs typeface="Consolas"/>
                <a:sym typeface="Consolas"/>
              </a:rPr>
              <a:t>"</a:t>
            </a:r>
            <a:r>
              <a:rPr lang="es-AR" sz="1600">
                <a:solidFill>
                  <a:srgbClr val="D4D4D4"/>
                </a:solidFill>
                <a:latin typeface="Consolas"/>
                <a:ea typeface="Consolas"/>
                <a:cs typeface="Consolas"/>
                <a:sym typeface="Consolas"/>
              </a:rPr>
              <a:t>,op);</a:t>
            </a:r>
            <a:endParaRPr sz="2400"/>
          </a:p>
          <a:p>
            <a:r>
              <a:rPr lang="es-AR" sz="1600">
                <a:solidFill>
                  <a:srgbClr val="D4D4D4"/>
                </a:solidFill>
                <a:latin typeface="Consolas"/>
                <a:ea typeface="Consolas"/>
                <a:cs typeface="Consolas"/>
                <a:sym typeface="Consolas"/>
              </a:rPr>
              <a:t>    </a:t>
            </a:r>
            <a:endParaRPr sz="4267">
              <a:solidFill>
                <a:srgbClr val="D4D4D4"/>
              </a:solidFill>
              <a:latin typeface="Consolas"/>
              <a:ea typeface="Consolas"/>
              <a:cs typeface="Consolas"/>
              <a:sym typeface="Consolas"/>
            </a:endParaRPr>
          </a:p>
        </p:txBody>
      </p:sp>
      <p:sp>
        <p:nvSpPr>
          <p:cNvPr id="822" name="Google Shape;822;p142"/>
          <p:cNvSpPr txBox="1"/>
          <p:nvPr/>
        </p:nvSpPr>
        <p:spPr>
          <a:xfrm>
            <a:off x="5100918" y="2087491"/>
            <a:ext cx="8289365" cy="3509561"/>
          </a:xfrm>
          <a:prstGeom prst="rect">
            <a:avLst/>
          </a:prstGeom>
          <a:noFill/>
          <a:ln>
            <a:noFill/>
          </a:ln>
        </p:spPr>
        <p:txBody>
          <a:bodyPr spcFirstLastPara="1" wrap="square" lIns="121900" tIns="60933" rIns="121900" bIns="60933" anchor="t" anchorCtr="0">
            <a:spAutoFit/>
          </a:bodyPr>
          <a:lstStyle/>
          <a:p>
            <a:r>
              <a:rPr lang="es-AR" sz="1467" dirty="0">
                <a:solidFill>
                  <a:srgbClr val="C586C0"/>
                </a:solidFill>
                <a:latin typeface="Consolas"/>
                <a:ea typeface="Consolas"/>
                <a:cs typeface="Consolas"/>
                <a:sym typeface="Consolas"/>
              </a:rPr>
              <a:t>switch</a:t>
            </a:r>
            <a:r>
              <a:rPr lang="es-AR" sz="1467" dirty="0">
                <a:solidFill>
                  <a:srgbClr val="D4D4D4"/>
                </a:solidFill>
                <a:latin typeface="Consolas"/>
                <a:ea typeface="Consolas"/>
                <a:cs typeface="Consolas"/>
                <a:sym typeface="Consolas"/>
              </a:rPr>
              <a:t>(</a:t>
            </a:r>
            <a:r>
              <a:rPr lang="es-AR" sz="1467" dirty="0" err="1">
                <a:solidFill>
                  <a:srgbClr val="D4D4D4"/>
                </a:solidFill>
                <a:latin typeface="Consolas"/>
                <a:ea typeface="Consolas"/>
                <a:cs typeface="Consolas"/>
                <a:sym typeface="Consolas"/>
              </a:rPr>
              <a:t>op</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        </a:t>
            </a:r>
            <a:r>
              <a:rPr lang="es-AR" sz="1467" dirty="0">
                <a:solidFill>
                  <a:srgbClr val="C586C0"/>
                </a:solidFill>
                <a:latin typeface="Consolas"/>
                <a:ea typeface="Consolas"/>
                <a:cs typeface="Consolas"/>
                <a:sym typeface="Consolas"/>
              </a:rPr>
              <a:t>case</a:t>
            </a:r>
            <a:r>
              <a:rPr lang="es-AR" sz="1467" dirty="0">
                <a:solidFill>
                  <a:srgbClr val="D4D4D4"/>
                </a:solidFill>
                <a:latin typeface="Consolas"/>
                <a:ea typeface="Consolas"/>
                <a:cs typeface="Consolas"/>
                <a:sym typeface="Consolas"/>
              </a:rPr>
              <a:t> </a:t>
            </a:r>
            <a:r>
              <a:rPr lang="es-AR" sz="1467" dirty="0">
                <a:solidFill>
                  <a:srgbClr val="CE9178"/>
                </a:solidFill>
                <a:latin typeface="Consolas"/>
                <a:ea typeface="Consolas"/>
                <a:cs typeface="Consolas"/>
                <a:sym typeface="Consolas"/>
              </a:rPr>
              <a:t>'+'</a:t>
            </a:r>
            <a:r>
              <a:rPr lang="es-AR" sz="1467" dirty="0">
                <a:solidFill>
                  <a:srgbClr val="D4D4D4"/>
                </a:solidFill>
                <a:latin typeface="Consolas"/>
                <a:ea typeface="Consolas"/>
                <a:cs typeface="Consolas"/>
                <a:sym typeface="Consolas"/>
              </a:rPr>
              <a:t>:res=var1+var2;</a:t>
            </a:r>
            <a:endParaRPr sz="2400" dirty="0"/>
          </a:p>
          <a:p>
            <a:r>
              <a:rPr lang="es-AR" sz="1467" dirty="0">
                <a:solidFill>
                  <a:srgbClr val="D4D4D4"/>
                </a:solidFill>
                <a:latin typeface="Consolas"/>
                <a:ea typeface="Consolas"/>
                <a:cs typeface="Consolas"/>
                <a:sym typeface="Consolas"/>
              </a:rPr>
              <a:t>                </a:t>
            </a:r>
            <a:r>
              <a:rPr lang="es-AR" sz="1467" dirty="0">
                <a:solidFill>
                  <a:srgbClr val="C586C0"/>
                </a:solidFill>
                <a:latin typeface="Consolas"/>
                <a:ea typeface="Consolas"/>
                <a:cs typeface="Consolas"/>
                <a:sym typeface="Consolas"/>
              </a:rPr>
              <a:t>break</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        </a:t>
            </a:r>
            <a:r>
              <a:rPr lang="es-AR" sz="1467" dirty="0">
                <a:solidFill>
                  <a:srgbClr val="C586C0"/>
                </a:solidFill>
                <a:latin typeface="Consolas"/>
                <a:ea typeface="Consolas"/>
                <a:cs typeface="Consolas"/>
                <a:sym typeface="Consolas"/>
              </a:rPr>
              <a:t>case</a:t>
            </a:r>
            <a:r>
              <a:rPr lang="es-AR" sz="1467" dirty="0">
                <a:solidFill>
                  <a:srgbClr val="D4D4D4"/>
                </a:solidFill>
                <a:latin typeface="Consolas"/>
                <a:ea typeface="Consolas"/>
                <a:cs typeface="Consolas"/>
                <a:sym typeface="Consolas"/>
              </a:rPr>
              <a:t> </a:t>
            </a:r>
            <a:r>
              <a:rPr lang="es-AR" sz="1467" dirty="0">
                <a:solidFill>
                  <a:srgbClr val="CE9178"/>
                </a:solidFill>
                <a:latin typeface="Consolas"/>
                <a:ea typeface="Consolas"/>
                <a:cs typeface="Consolas"/>
                <a:sym typeface="Consolas"/>
              </a:rPr>
              <a:t>'-'</a:t>
            </a:r>
            <a:r>
              <a:rPr lang="es-AR" sz="1467" dirty="0">
                <a:solidFill>
                  <a:srgbClr val="D4D4D4"/>
                </a:solidFill>
                <a:latin typeface="Consolas"/>
                <a:ea typeface="Consolas"/>
                <a:cs typeface="Consolas"/>
                <a:sym typeface="Consolas"/>
              </a:rPr>
              <a:t>:res=var1-var2;</a:t>
            </a:r>
            <a:endParaRPr sz="2400" dirty="0"/>
          </a:p>
          <a:p>
            <a:r>
              <a:rPr lang="es-AR" sz="1467" dirty="0">
                <a:solidFill>
                  <a:srgbClr val="D4D4D4"/>
                </a:solidFill>
                <a:latin typeface="Consolas"/>
                <a:ea typeface="Consolas"/>
                <a:cs typeface="Consolas"/>
                <a:sym typeface="Consolas"/>
              </a:rPr>
              <a:t>                </a:t>
            </a:r>
            <a:r>
              <a:rPr lang="es-AR" sz="1467" dirty="0">
                <a:solidFill>
                  <a:srgbClr val="C586C0"/>
                </a:solidFill>
                <a:latin typeface="Consolas"/>
                <a:ea typeface="Consolas"/>
                <a:cs typeface="Consolas"/>
                <a:sym typeface="Consolas"/>
              </a:rPr>
              <a:t>break</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        </a:t>
            </a:r>
            <a:r>
              <a:rPr lang="es-AR" sz="1467" dirty="0">
                <a:solidFill>
                  <a:srgbClr val="C586C0"/>
                </a:solidFill>
                <a:latin typeface="Consolas"/>
                <a:ea typeface="Consolas"/>
                <a:cs typeface="Consolas"/>
                <a:sym typeface="Consolas"/>
              </a:rPr>
              <a:t>case</a:t>
            </a:r>
            <a:r>
              <a:rPr lang="es-AR" sz="1467" dirty="0">
                <a:solidFill>
                  <a:srgbClr val="D4D4D4"/>
                </a:solidFill>
                <a:latin typeface="Consolas"/>
                <a:ea typeface="Consolas"/>
                <a:cs typeface="Consolas"/>
                <a:sym typeface="Consolas"/>
              </a:rPr>
              <a:t> </a:t>
            </a:r>
            <a:r>
              <a:rPr lang="es-AR" sz="1467" dirty="0">
                <a:solidFill>
                  <a:srgbClr val="CE9178"/>
                </a:solidFill>
                <a:latin typeface="Consolas"/>
                <a:ea typeface="Consolas"/>
                <a:cs typeface="Consolas"/>
                <a:sym typeface="Consolas"/>
              </a:rPr>
              <a:t>'*'</a:t>
            </a:r>
            <a:r>
              <a:rPr lang="es-AR" sz="1467" dirty="0">
                <a:solidFill>
                  <a:srgbClr val="D4D4D4"/>
                </a:solidFill>
                <a:latin typeface="Consolas"/>
                <a:ea typeface="Consolas"/>
                <a:cs typeface="Consolas"/>
                <a:sym typeface="Consolas"/>
              </a:rPr>
              <a:t>:res=var1*var2;</a:t>
            </a:r>
            <a:endParaRPr sz="2400" dirty="0"/>
          </a:p>
          <a:p>
            <a:r>
              <a:rPr lang="es-AR" sz="1467" dirty="0">
                <a:solidFill>
                  <a:srgbClr val="D4D4D4"/>
                </a:solidFill>
                <a:latin typeface="Consolas"/>
                <a:ea typeface="Consolas"/>
                <a:cs typeface="Consolas"/>
                <a:sym typeface="Consolas"/>
              </a:rPr>
              <a:t>                </a:t>
            </a:r>
            <a:r>
              <a:rPr lang="es-AR" sz="1467" dirty="0">
                <a:solidFill>
                  <a:srgbClr val="C586C0"/>
                </a:solidFill>
                <a:latin typeface="Consolas"/>
                <a:ea typeface="Consolas"/>
                <a:cs typeface="Consolas"/>
                <a:sym typeface="Consolas"/>
              </a:rPr>
              <a:t>break</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        </a:t>
            </a:r>
            <a:r>
              <a:rPr lang="es-AR" sz="1467" dirty="0">
                <a:solidFill>
                  <a:srgbClr val="C586C0"/>
                </a:solidFill>
                <a:latin typeface="Consolas"/>
                <a:ea typeface="Consolas"/>
                <a:cs typeface="Consolas"/>
                <a:sym typeface="Consolas"/>
              </a:rPr>
              <a:t>case</a:t>
            </a:r>
            <a:r>
              <a:rPr lang="es-AR" sz="1467" dirty="0">
                <a:solidFill>
                  <a:srgbClr val="D4D4D4"/>
                </a:solidFill>
                <a:latin typeface="Consolas"/>
                <a:ea typeface="Consolas"/>
                <a:cs typeface="Consolas"/>
                <a:sym typeface="Consolas"/>
              </a:rPr>
              <a:t> </a:t>
            </a:r>
            <a:r>
              <a:rPr lang="es-AR" sz="1467" dirty="0">
                <a:solidFill>
                  <a:srgbClr val="CE9178"/>
                </a:solidFill>
                <a:latin typeface="Consolas"/>
                <a:ea typeface="Consolas"/>
                <a:cs typeface="Consolas"/>
                <a:sym typeface="Consolas"/>
              </a:rPr>
              <a:t>'/'</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                </a:t>
            </a:r>
            <a:r>
              <a:rPr lang="es-AR" sz="1467" dirty="0" err="1">
                <a:solidFill>
                  <a:srgbClr val="C586C0"/>
                </a:solidFill>
                <a:latin typeface="Consolas"/>
                <a:ea typeface="Consolas"/>
                <a:cs typeface="Consolas"/>
                <a:sym typeface="Consolas"/>
              </a:rPr>
              <a:t>if</a:t>
            </a:r>
            <a:r>
              <a:rPr lang="es-AR" sz="1467" dirty="0">
                <a:solidFill>
                  <a:srgbClr val="D4D4D4"/>
                </a:solidFill>
                <a:latin typeface="Consolas"/>
                <a:ea typeface="Consolas"/>
                <a:cs typeface="Consolas"/>
                <a:sym typeface="Consolas"/>
              </a:rPr>
              <a:t>(var2!=</a:t>
            </a:r>
            <a:r>
              <a:rPr lang="es-AR" sz="1467" dirty="0">
                <a:solidFill>
                  <a:srgbClr val="B5CEA8"/>
                </a:solidFill>
                <a:latin typeface="Consolas"/>
                <a:ea typeface="Consolas"/>
                <a:cs typeface="Consolas"/>
                <a:sym typeface="Consolas"/>
              </a:rPr>
              <a:t>0</a:t>
            </a:r>
            <a:r>
              <a:rPr lang="es-AR" sz="1467" dirty="0">
                <a:solidFill>
                  <a:srgbClr val="D4D4D4"/>
                </a:solidFill>
                <a:latin typeface="Consolas"/>
                <a:ea typeface="Consolas"/>
                <a:cs typeface="Consolas"/>
                <a:sym typeface="Consolas"/>
              </a:rPr>
              <a:t>)res=var1/var2;</a:t>
            </a:r>
            <a:endParaRPr sz="2400" dirty="0"/>
          </a:p>
          <a:p>
            <a:r>
              <a:rPr lang="es-AR" sz="1467" dirty="0">
                <a:solidFill>
                  <a:srgbClr val="D4D4D4"/>
                </a:solidFill>
                <a:latin typeface="Consolas"/>
                <a:ea typeface="Consolas"/>
                <a:cs typeface="Consolas"/>
                <a:sym typeface="Consolas"/>
              </a:rPr>
              <a:t>                </a:t>
            </a:r>
            <a:r>
              <a:rPr lang="es-AR" sz="1467" dirty="0" err="1">
                <a:solidFill>
                  <a:srgbClr val="C586C0"/>
                </a:solidFill>
                <a:latin typeface="Consolas"/>
                <a:ea typeface="Consolas"/>
                <a:cs typeface="Consolas"/>
                <a:sym typeface="Consolas"/>
              </a:rPr>
              <a:t>else</a:t>
            </a:r>
            <a:r>
              <a:rPr lang="es-AR" sz="1467" dirty="0">
                <a:solidFill>
                  <a:srgbClr val="D4D4D4"/>
                </a:solidFill>
                <a:latin typeface="Consolas"/>
                <a:ea typeface="Consolas"/>
                <a:cs typeface="Consolas"/>
                <a:sym typeface="Consolas"/>
              </a:rPr>
              <a:t> </a:t>
            </a:r>
            <a:r>
              <a:rPr lang="es-AR" sz="1467" dirty="0" err="1">
                <a:solidFill>
                  <a:srgbClr val="DCDCAA"/>
                </a:solidFill>
                <a:latin typeface="Consolas"/>
                <a:ea typeface="Consolas"/>
                <a:cs typeface="Consolas"/>
                <a:sym typeface="Consolas"/>
              </a:rPr>
              <a:t>Printf</a:t>
            </a:r>
            <a:r>
              <a:rPr lang="es-AR" sz="1467" dirty="0">
                <a:solidFill>
                  <a:srgbClr val="D4D4D4"/>
                </a:solidFill>
                <a:latin typeface="Consolas"/>
                <a:ea typeface="Consolas"/>
                <a:cs typeface="Consolas"/>
                <a:sym typeface="Consolas"/>
              </a:rPr>
              <a:t>(</a:t>
            </a:r>
            <a:r>
              <a:rPr lang="es-AR" sz="1467" dirty="0">
                <a:solidFill>
                  <a:srgbClr val="CE9178"/>
                </a:solidFill>
                <a:latin typeface="Consolas"/>
                <a:ea typeface="Consolas"/>
                <a:cs typeface="Consolas"/>
                <a:sym typeface="Consolas"/>
              </a:rPr>
              <a:t>"Error no se puede dividir por cero</a:t>
            </a:r>
            <a:r>
              <a:rPr lang="es-AR" sz="1467" dirty="0">
                <a:solidFill>
                  <a:srgbClr val="D7BA7D"/>
                </a:solidFill>
                <a:latin typeface="Consolas"/>
                <a:ea typeface="Consolas"/>
                <a:cs typeface="Consolas"/>
                <a:sym typeface="Consolas"/>
              </a:rPr>
              <a:t>\n</a:t>
            </a:r>
            <a:r>
              <a:rPr lang="es-AR" sz="1467" dirty="0">
                <a:solidFill>
                  <a:srgbClr val="CE9178"/>
                </a:solidFill>
                <a:latin typeface="Consolas"/>
                <a:ea typeface="Consolas"/>
                <a:cs typeface="Consolas"/>
                <a:sym typeface="Consolas"/>
              </a:rPr>
              <a:t>"</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                </a:t>
            </a:r>
            <a:r>
              <a:rPr lang="es-AR" sz="1467" dirty="0">
                <a:solidFill>
                  <a:srgbClr val="C586C0"/>
                </a:solidFill>
                <a:latin typeface="Consolas"/>
                <a:ea typeface="Consolas"/>
                <a:cs typeface="Consolas"/>
                <a:sym typeface="Consolas"/>
              </a:rPr>
              <a:t>break</a:t>
            </a:r>
            <a:r>
              <a:rPr lang="es-AR" sz="1467" dirty="0">
                <a:solidFill>
                  <a:srgbClr val="D4D4D4"/>
                </a:solidFill>
                <a:latin typeface="Consolas"/>
                <a:ea typeface="Consolas"/>
                <a:cs typeface="Consolas"/>
                <a:sym typeface="Consolas"/>
              </a:rPr>
              <a:t>;                </a:t>
            </a:r>
            <a:endParaRPr sz="2400" dirty="0"/>
          </a:p>
          <a:p>
            <a:r>
              <a:rPr lang="es-AR" sz="1467" dirty="0">
                <a:solidFill>
                  <a:srgbClr val="D4D4D4"/>
                </a:solidFill>
                <a:latin typeface="Consolas"/>
                <a:ea typeface="Consolas"/>
                <a:cs typeface="Consolas"/>
                <a:sym typeface="Consolas"/>
              </a:rPr>
              <a:t>    }</a:t>
            </a:r>
            <a:endParaRPr sz="2400" dirty="0"/>
          </a:p>
          <a:p>
            <a:r>
              <a:rPr lang="es-AR" sz="1467" dirty="0">
                <a:solidFill>
                  <a:srgbClr val="D4D4D4"/>
                </a:solidFill>
                <a:latin typeface="Consolas"/>
                <a:ea typeface="Consolas"/>
                <a:cs typeface="Consolas"/>
                <a:sym typeface="Consolas"/>
              </a:rPr>
              <a:t>    </a:t>
            </a:r>
            <a:r>
              <a:rPr lang="es-AR" sz="1467" dirty="0" err="1">
                <a:solidFill>
                  <a:srgbClr val="DCDCAA"/>
                </a:solidFill>
                <a:latin typeface="Consolas"/>
                <a:ea typeface="Consolas"/>
                <a:cs typeface="Consolas"/>
                <a:sym typeface="Consolas"/>
              </a:rPr>
              <a:t>printf</a:t>
            </a:r>
            <a:r>
              <a:rPr lang="es-AR" sz="1467" dirty="0">
                <a:solidFill>
                  <a:srgbClr val="D4D4D4"/>
                </a:solidFill>
                <a:latin typeface="Consolas"/>
                <a:ea typeface="Consolas"/>
                <a:cs typeface="Consolas"/>
                <a:sym typeface="Consolas"/>
              </a:rPr>
              <a:t>(</a:t>
            </a:r>
            <a:r>
              <a:rPr lang="es-AR" sz="1467" dirty="0">
                <a:solidFill>
                  <a:srgbClr val="CE9178"/>
                </a:solidFill>
                <a:latin typeface="Consolas"/>
                <a:ea typeface="Consolas"/>
                <a:cs typeface="Consolas"/>
                <a:sym typeface="Consolas"/>
              </a:rPr>
              <a:t>"%d %c %d = %d</a:t>
            </a:r>
            <a:r>
              <a:rPr lang="es-AR" sz="1467" dirty="0">
                <a:solidFill>
                  <a:srgbClr val="D7BA7D"/>
                </a:solidFill>
                <a:latin typeface="Consolas"/>
                <a:ea typeface="Consolas"/>
                <a:cs typeface="Consolas"/>
                <a:sym typeface="Consolas"/>
              </a:rPr>
              <a:t>\n</a:t>
            </a:r>
            <a:r>
              <a:rPr lang="es-AR" sz="1467" dirty="0">
                <a:solidFill>
                  <a:srgbClr val="CE9178"/>
                </a:solidFill>
                <a:latin typeface="Consolas"/>
                <a:ea typeface="Consolas"/>
                <a:cs typeface="Consolas"/>
                <a:sym typeface="Consolas"/>
              </a:rPr>
              <a:t>"</a:t>
            </a:r>
            <a:r>
              <a:rPr lang="es-AR" sz="1467" dirty="0">
                <a:solidFill>
                  <a:srgbClr val="D4D4D4"/>
                </a:solidFill>
                <a:latin typeface="Consolas"/>
                <a:ea typeface="Consolas"/>
                <a:cs typeface="Consolas"/>
                <a:sym typeface="Consolas"/>
              </a:rPr>
              <a:t>,var1,op,var2,res);</a:t>
            </a:r>
            <a:endParaRPr sz="2400" dirty="0"/>
          </a:p>
          <a:p>
            <a:r>
              <a:rPr lang="es-AR" sz="1467" dirty="0">
                <a:solidFill>
                  <a:srgbClr val="D4D4D4"/>
                </a:solidFill>
                <a:latin typeface="Consolas"/>
                <a:ea typeface="Consolas"/>
                <a:cs typeface="Consolas"/>
                <a:sym typeface="Consolas"/>
              </a:rPr>
              <a:t>    </a:t>
            </a:r>
            <a:r>
              <a:rPr lang="es-AR" sz="1467" dirty="0" err="1">
                <a:solidFill>
                  <a:srgbClr val="C586C0"/>
                </a:solidFill>
                <a:latin typeface="Consolas"/>
                <a:ea typeface="Consolas"/>
                <a:cs typeface="Consolas"/>
                <a:sym typeface="Consolas"/>
              </a:rPr>
              <a:t>return</a:t>
            </a:r>
            <a:r>
              <a:rPr lang="es-AR" sz="1467" dirty="0">
                <a:solidFill>
                  <a:srgbClr val="D4D4D4"/>
                </a:solidFill>
                <a:latin typeface="Consolas"/>
                <a:ea typeface="Consolas"/>
                <a:cs typeface="Consolas"/>
                <a:sym typeface="Consolas"/>
              </a:rPr>
              <a:t> </a:t>
            </a:r>
            <a:r>
              <a:rPr lang="es-AR" sz="1467" dirty="0">
                <a:solidFill>
                  <a:srgbClr val="B5CEA8"/>
                </a:solidFill>
                <a:latin typeface="Consolas"/>
                <a:ea typeface="Consolas"/>
                <a:cs typeface="Consolas"/>
                <a:sym typeface="Consolas"/>
              </a:rPr>
              <a:t>0</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a:t>
            </a:r>
            <a:endParaRPr sz="2400" dirty="0"/>
          </a:p>
        </p:txBody>
      </p:sp>
      <p:cxnSp>
        <p:nvCxnSpPr>
          <p:cNvPr id="823" name="Google Shape;823;p142"/>
          <p:cNvCxnSpPr/>
          <p:nvPr/>
        </p:nvCxnSpPr>
        <p:spPr>
          <a:xfrm>
            <a:off x="4984377" y="1882589"/>
            <a:ext cx="0" cy="4527177"/>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75"/>
          <p:cNvSpPr txBox="1">
            <a:spLocks noGrp="1"/>
          </p:cNvSpPr>
          <p:nvPr>
            <p:ph type="title"/>
          </p:nvPr>
        </p:nvSpPr>
        <p:spPr>
          <a:xfrm>
            <a:off x="812800" y="679994"/>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dirty="0"/>
              <a:t>Break y continue</a:t>
            </a:r>
            <a:endParaRPr dirty="0"/>
          </a:p>
        </p:txBody>
      </p:sp>
      <p:sp>
        <p:nvSpPr>
          <p:cNvPr id="829" name="Google Shape;829;p75"/>
          <p:cNvSpPr txBox="1">
            <a:spLocks noGrp="1"/>
          </p:cNvSpPr>
          <p:nvPr>
            <p:ph type="body" idx="1"/>
          </p:nvPr>
        </p:nvSpPr>
        <p:spPr>
          <a:xfrm>
            <a:off x="812800" y="2342355"/>
            <a:ext cx="10871200" cy="4358165"/>
          </a:xfrm>
          <a:prstGeom prst="rect">
            <a:avLst/>
          </a:prstGeom>
          <a:noFill/>
          <a:ln>
            <a:noFill/>
          </a:ln>
        </p:spPr>
        <p:txBody>
          <a:bodyPr spcFirstLastPara="1" vert="horz" wrap="square" lIns="121900" tIns="60933" rIns="121900" bIns="60933" rtlCol="0" anchor="t" anchorCtr="0">
            <a:normAutofit/>
          </a:bodyPr>
          <a:lstStyle/>
          <a:p>
            <a:pPr marL="426709" indent="-426709">
              <a:lnSpc>
                <a:spcPct val="100000"/>
              </a:lnSpc>
              <a:spcBef>
                <a:spcPts val="0"/>
              </a:spcBef>
              <a:buSzPts val="1740"/>
              <a:buFont typeface="Arial" panose="020B0604020202020204" pitchFamily="34" charset="0"/>
              <a:buChar char="•"/>
            </a:pPr>
            <a:r>
              <a:rPr lang="es-AR" sz="3200" dirty="0"/>
              <a:t>Si me encuentro dentro de un bucle, </a:t>
            </a:r>
            <a:r>
              <a:rPr lang="es-AR" sz="3200" dirty="0" err="1"/>
              <a:t>while</a:t>
            </a:r>
            <a:r>
              <a:rPr lang="es-AR" sz="3200" dirty="0"/>
              <a:t>, do </a:t>
            </a:r>
            <a:r>
              <a:rPr lang="es-AR" sz="3200" dirty="0" err="1"/>
              <a:t>while</a:t>
            </a:r>
            <a:r>
              <a:rPr lang="es-AR" sz="3200" dirty="0"/>
              <a:t>, </a:t>
            </a:r>
            <a:r>
              <a:rPr lang="es-AR" sz="3200" dirty="0" err="1"/>
              <a:t>for</a:t>
            </a:r>
            <a:r>
              <a:rPr lang="es-AR" sz="3200" dirty="0"/>
              <a:t>, switch y el código pasa por la sentencia</a:t>
            </a:r>
            <a:endParaRPr sz="3200" dirty="0"/>
          </a:p>
          <a:p>
            <a:pPr marL="853419" lvl="1" indent="-365751">
              <a:lnSpc>
                <a:spcPct val="100000"/>
              </a:lnSpc>
              <a:spcBef>
                <a:spcPts val="733"/>
              </a:spcBef>
              <a:buSzPts val="1820"/>
            </a:pPr>
            <a:r>
              <a:rPr lang="es-AR" sz="2800" dirty="0"/>
              <a:t>Break, automáticamente el procesador abandona el bucle.</a:t>
            </a:r>
            <a:endParaRPr sz="2800" dirty="0"/>
          </a:p>
          <a:p>
            <a:pPr marL="853419" lvl="1" indent="-365751">
              <a:lnSpc>
                <a:spcPct val="100000"/>
              </a:lnSpc>
              <a:spcBef>
                <a:spcPts val="733"/>
              </a:spcBef>
              <a:buSzPts val="1820"/>
            </a:pPr>
            <a:r>
              <a:rPr lang="es-AR" sz="2800" dirty="0"/>
              <a:t>Continue, vuelve al principio del bucle en caso del </a:t>
            </a:r>
            <a:r>
              <a:rPr lang="es-AR" sz="2800" dirty="0" err="1"/>
              <a:t>for</a:t>
            </a:r>
            <a:r>
              <a:rPr lang="es-AR" sz="2800" dirty="0"/>
              <a:t> ejecuta la acción y evalúa la condición, en caso de los otros bucles solamente vuelve a evaluar la condición.</a:t>
            </a:r>
            <a:endParaRPr sz="2800" dirty="0"/>
          </a:p>
          <a:p>
            <a:pPr>
              <a:lnSpc>
                <a:spcPct val="100000"/>
              </a:lnSpc>
              <a:spcBef>
                <a:spcPts val="933"/>
              </a:spcBef>
              <a:buSzPts val="1740"/>
            </a:pPr>
            <a:endParaRPr dirty="0"/>
          </a:p>
        </p:txBody>
      </p:sp>
    </p:spTree>
    <p:custDataLst>
      <p:tags r:id="rId1"/>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404FF61-CBDA-7C03-E96E-DCEFC408D932}"/>
              </a:ext>
            </a:extLst>
          </p:cNvPr>
          <p:cNvSpPr/>
          <p:nvPr/>
        </p:nvSpPr>
        <p:spPr>
          <a:xfrm>
            <a:off x="2500604" y="1875453"/>
            <a:ext cx="6895323" cy="43760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34" name="Google Shape;834;p7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dirty="0"/>
              <a:t>Estructuras avanzadas de datos</a:t>
            </a:r>
            <a:endParaRPr dirty="0"/>
          </a:p>
        </p:txBody>
      </p:sp>
      <p:sp>
        <p:nvSpPr>
          <p:cNvPr id="835" name="Google Shape;835;p76"/>
          <p:cNvSpPr txBox="1">
            <a:spLocks noGrp="1"/>
          </p:cNvSpPr>
          <p:nvPr>
            <p:ph type="body" idx="1"/>
          </p:nvPr>
        </p:nvSpPr>
        <p:spPr>
          <a:xfrm>
            <a:off x="2954810" y="2171532"/>
            <a:ext cx="6366471" cy="4358165"/>
          </a:xfrm>
          <a:prstGeom prst="rect">
            <a:avLst/>
          </a:prstGeom>
          <a:noFill/>
          <a:ln>
            <a:noFill/>
          </a:ln>
        </p:spPr>
        <p:txBody>
          <a:bodyPr spcFirstLastPara="1" vert="horz" wrap="square" lIns="121900" tIns="60933" rIns="121900" bIns="60933" rtlCol="0" anchor="t" anchorCtr="0">
            <a:normAutofit/>
          </a:bodyPr>
          <a:lstStyle/>
          <a:p>
            <a:pPr marL="426709" indent="-426709">
              <a:lnSpc>
                <a:spcPct val="90000"/>
              </a:lnSpc>
              <a:spcBef>
                <a:spcPts val="0"/>
              </a:spcBef>
              <a:buSzPts val="1740"/>
              <a:buFont typeface="Arial" panose="020B0604020202020204" pitchFamily="34" charset="0"/>
              <a:buChar char="•"/>
            </a:pPr>
            <a:r>
              <a:rPr lang="es-AR" sz="3200" b="1" dirty="0">
                <a:solidFill>
                  <a:schemeClr val="bg1"/>
                </a:solidFill>
              </a:rPr>
              <a:t>Vectores</a:t>
            </a:r>
            <a:endParaRPr sz="3200" b="1" dirty="0">
              <a:solidFill>
                <a:schemeClr val="bg1"/>
              </a:solidFill>
            </a:endParaRPr>
          </a:p>
          <a:p>
            <a:pPr marL="426709" indent="-426709">
              <a:lnSpc>
                <a:spcPct val="90000"/>
              </a:lnSpc>
              <a:spcBef>
                <a:spcPts val="933"/>
              </a:spcBef>
              <a:buSzPts val="1740"/>
              <a:buFont typeface="Arial" panose="020B0604020202020204" pitchFamily="34" charset="0"/>
              <a:buChar char="•"/>
            </a:pPr>
            <a:r>
              <a:rPr lang="es-AR" sz="3200" b="1" dirty="0" err="1">
                <a:solidFill>
                  <a:schemeClr val="bg1"/>
                </a:solidFill>
              </a:rPr>
              <a:t>Strings</a:t>
            </a:r>
            <a:endParaRPr sz="3200" b="1" dirty="0">
              <a:solidFill>
                <a:schemeClr val="bg1"/>
              </a:solidFill>
            </a:endParaRPr>
          </a:p>
          <a:p>
            <a:pPr marL="426709" indent="-426709">
              <a:lnSpc>
                <a:spcPct val="90000"/>
              </a:lnSpc>
              <a:spcBef>
                <a:spcPts val="933"/>
              </a:spcBef>
              <a:buSzPts val="1740"/>
              <a:buFont typeface="Arial" panose="020B0604020202020204" pitchFamily="34" charset="0"/>
              <a:buChar char="•"/>
            </a:pPr>
            <a:r>
              <a:rPr lang="es-AR" sz="3200" b="1" dirty="0">
                <a:solidFill>
                  <a:schemeClr val="bg1"/>
                </a:solidFill>
              </a:rPr>
              <a:t>Matrices</a:t>
            </a:r>
            <a:endParaRPr sz="3200" b="1" dirty="0">
              <a:solidFill>
                <a:schemeClr val="bg1"/>
              </a:solidFill>
            </a:endParaRPr>
          </a:p>
          <a:p>
            <a:pPr marL="426709" indent="-426709">
              <a:lnSpc>
                <a:spcPct val="90000"/>
              </a:lnSpc>
              <a:spcBef>
                <a:spcPts val="933"/>
              </a:spcBef>
              <a:buSzPts val="1740"/>
              <a:buFont typeface="Arial" panose="020B0604020202020204" pitchFamily="34" charset="0"/>
              <a:buChar char="•"/>
            </a:pPr>
            <a:r>
              <a:rPr lang="es-AR" sz="3200" b="1" dirty="0">
                <a:solidFill>
                  <a:schemeClr val="bg1"/>
                </a:solidFill>
              </a:rPr>
              <a:t>Estructuras</a:t>
            </a:r>
            <a:endParaRPr sz="3200" b="1" dirty="0">
              <a:solidFill>
                <a:schemeClr val="bg1"/>
              </a:solidFill>
            </a:endParaRPr>
          </a:p>
          <a:p>
            <a:pPr marL="853419" lvl="1" indent="-365751">
              <a:lnSpc>
                <a:spcPct val="90000"/>
              </a:lnSpc>
              <a:spcBef>
                <a:spcPts val="733"/>
              </a:spcBef>
              <a:buSzPts val="1820"/>
            </a:pPr>
            <a:r>
              <a:rPr lang="es-AR" sz="2800" b="1" dirty="0">
                <a:solidFill>
                  <a:schemeClr val="bg1"/>
                </a:solidFill>
              </a:rPr>
              <a:t>Estructuras de campo de bit</a:t>
            </a:r>
            <a:endParaRPr sz="2800" b="1" dirty="0">
              <a:solidFill>
                <a:schemeClr val="bg1"/>
              </a:solidFill>
            </a:endParaRPr>
          </a:p>
          <a:p>
            <a:pPr marL="853419" lvl="1" indent="-365751">
              <a:lnSpc>
                <a:spcPct val="90000"/>
              </a:lnSpc>
              <a:spcBef>
                <a:spcPts val="733"/>
              </a:spcBef>
              <a:buSzPts val="1820"/>
            </a:pPr>
            <a:r>
              <a:rPr lang="es-AR" sz="2800" b="1" dirty="0">
                <a:solidFill>
                  <a:schemeClr val="bg1"/>
                </a:solidFill>
              </a:rPr>
              <a:t>Uniones</a:t>
            </a:r>
            <a:endParaRPr sz="2800" b="1" dirty="0">
              <a:solidFill>
                <a:schemeClr val="bg1"/>
              </a:solidFill>
            </a:endParaRPr>
          </a:p>
          <a:p>
            <a:pPr marL="487668" lvl="1" indent="0">
              <a:lnSpc>
                <a:spcPct val="90000"/>
              </a:lnSpc>
              <a:spcBef>
                <a:spcPts val="733"/>
              </a:spcBef>
              <a:buSzPts val="1820"/>
              <a:buNone/>
            </a:pPr>
            <a:endParaRPr dirty="0"/>
          </a:p>
        </p:txBody>
      </p:sp>
    </p:spTree>
    <p:custDataLst>
      <p:tags r:id="rId1"/>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7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dirty="0"/>
              <a:t>Vectores recordando que son…</a:t>
            </a:r>
            <a:endParaRPr dirty="0"/>
          </a:p>
        </p:txBody>
      </p:sp>
      <p:sp>
        <p:nvSpPr>
          <p:cNvPr id="841" name="Google Shape;841;p77"/>
          <p:cNvSpPr txBox="1"/>
          <p:nvPr/>
        </p:nvSpPr>
        <p:spPr>
          <a:xfrm>
            <a:off x="845764" y="1988840"/>
            <a:ext cx="10465163" cy="1969715"/>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chemeClr val="dk1"/>
                </a:solidFill>
                <a:latin typeface="Twentieth Century"/>
                <a:ea typeface="Twentieth Century"/>
                <a:cs typeface="Twentieth Century"/>
                <a:sym typeface="Twentieth Century"/>
              </a:rPr>
              <a:t>Nombre del vector: </a:t>
            </a:r>
            <a:r>
              <a:rPr lang="es-AR" sz="2400" dirty="0" err="1">
                <a:solidFill>
                  <a:schemeClr val="dk1"/>
                </a:solidFill>
                <a:latin typeface="Twentieth Century"/>
                <a:ea typeface="Twentieth Century"/>
                <a:cs typeface="Twentieth Century"/>
                <a:sym typeface="Twentieth Century"/>
              </a:rPr>
              <a:t>Temp</a:t>
            </a:r>
            <a:br>
              <a:rPr lang="es-AR" sz="2400" dirty="0">
                <a:solidFill>
                  <a:schemeClr val="dk1"/>
                </a:solidFill>
                <a:latin typeface="Twentieth Century"/>
                <a:ea typeface="Twentieth Century"/>
                <a:cs typeface="Twentieth Century"/>
                <a:sym typeface="Twentieth Century"/>
              </a:rPr>
            </a:br>
            <a:r>
              <a:rPr lang="es-AR" sz="2400" dirty="0">
                <a:solidFill>
                  <a:schemeClr val="dk1"/>
                </a:solidFill>
                <a:latin typeface="Twentieth Century"/>
                <a:ea typeface="Twentieth Century"/>
                <a:cs typeface="Twentieth Century"/>
                <a:sym typeface="Twentieth Century"/>
              </a:rPr>
              <a:t>Posee 4 espacios de memoria, el índice que figura entre paréntesis marca a que espacio nos referimos, desde 0 a 3</a:t>
            </a:r>
            <a:endParaRPr sz="1867" dirty="0">
              <a:solidFill>
                <a:srgbClr val="000000"/>
              </a:solidFill>
              <a:latin typeface="Arial"/>
              <a:ea typeface="Arial"/>
              <a:cs typeface="Arial"/>
              <a:sym typeface="Arial"/>
            </a:endParaRPr>
          </a:p>
          <a:p>
            <a:pPr>
              <a:buClr>
                <a:srgbClr val="000000"/>
              </a:buClr>
              <a:buSzPts val="1800"/>
            </a:pPr>
            <a:r>
              <a:rPr lang="es-AR" sz="2400" dirty="0">
                <a:solidFill>
                  <a:schemeClr val="dk1"/>
                </a:solidFill>
                <a:latin typeface="Twentieth Century"/>
                <a:ea typeface="Twentieth Century"/>
                <a:cs typeface="Twentieth Century"/>
                <a:sym typeface="Twentieth Century"/>
              </a:rPr>
              <a:t>El espacio del índice puede ser un valor fijo, o utilizar una variable para cambiar el acceso.</a:t>
            </a:r>
            <a:endParaRPr sz="1867" dirty="0">
              <a:solidFill>
                <a:srgbClr val="000000"/>
              </a:solidFill>
              <a:latin typeface="Arial"/>
              <a:ea typeface="Arial"/>
              <a:cs typeface="Arial"/>
              <a:sym typeface="Arial"/>
            </a:endParaRPr>
          </a:p>
        </p:txBody>
      </p:sp>
      <p:graphicFrame>
        <p:nvGraphicFramePr>
          <p:cNvPr id="842" name="Google Shape;842;p77"/>
          <p:cNvGraphicFramePr/>
          <p:nvPr>
            <p:extLst>
              <p:ext uri="{D42A27DB-BD31-4B8C-83A1-F6EECF244321}">
                <p14:modId xmlns:p14="http://schemas.microsoft.com/office/powerpoint/2010/main" val="1645618227"/>
              </p:ext>
            </p:extLst>
          </p:nvPr>
        </p:nvGraphicFramePr>
        <p:xfrm>
          <a:off x="2318725" y="4160174"/>
          <a:ext cx="8128000" cy="2472335"/>
        </p:xfrm>
        <a:graphic>
          <a:graphicData uri="http://schemas.openxmlformats.org/drawingml/2006/table">
            <a:tbl>
              <a:tblPr firstRow="1" bandRow="1">
                <a:tableStyleId>{69012ECD-51FC-41F1-AA8D-1B2483CD663E}</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Vector: </a:t>
                      </a:r>
                      <a:r>
                        <a:rPr lang="es-AR" sz="2400" u="none" strike="noStrike" cap="none" dirty="0" err="1"/>
                        <a:t>Temp</a:t>
                      </a:r>
                      <a:endParaRPr sz="24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Contenido</a:t>
                      </a:r>
                      <a:endParaRPr sz="1900" u="none" strike="noStrike" cap="none"/>
                    </a:p>
                  </a:txBody>
                  <a:tcPr marL="121933" marR="121933" marT="60967" marB="60967"/>
                </a:tc>
                <a:extLst>
                  <a:ext uri="{0D108BD9-81ED-4DB2-BD59-A6C34878D82A}">
                    <a16:rowId xmlns:a16="http://schemas.microsoft.com/office/drawing/2014/main" val="10000"/>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err="1"/>
                        <a:t>Temp</a:t>
                      </a:r>
                      <a:r>
                        <a:rPr lang="es-AR" sz="2400" u="none" strike="noStrike" cap="none" dirty="0"/>
                        <a:t>(0)</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20</a:t>
                      </a:r>
                      <a:endParaRPr sz="1900" u="none" strike="noStrike" cap="none"/>
                    </a:p>
                  </a:txBody>
                  <a:tcPr marL="121933" marR="121933" marT="60967" marB="60967"/>
                </a:tc>
                <a:extLst>
                  <a:ext uri="{0D108BD9-81ED-4DB2-BD59-A6C34878D82A}">
                    <a16:rowId xmlns:a16="http://schemas.microsoft.com/office/drawing/2014/main" val="10001"/>
                  </a:ext>
                </a:extLst>
              </a:tr>
              <a:tr h="494467">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2400" u="none" strike="noStrike" cap="none" dirty="0" err="1"/>
                        <a:t>Temp</a:t>
                      </a:r>
                      <a:r>
                        <a:rPr lang="es-AR" sz="2400" u="none" strike="noStrike" cap="none" dirty="0"/>
                        <a:t>(1)</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25</a:t>
                      </a:r>
                      <a:endParaRPr sz="1900" u="none" strike="noStrike" cap="none" dirty="0"/>
                    </a:p>
                  </a:txBody>
                  <a:tcPr marL="121933" marR="121933" marT="60967" marB="60967"/>
                </a:tc>
                <a:extLst>
                  <a:ext uri="{0D108BD9-81ED-4DB2-BD59-A6C34878D82A}">
                    <a16:rowId xmlns:a16="http://schemas.microsoft.com/office/drawing/2014/main" val="10002"/>
                  </a:ext>
                </a:extLst>
              </a:tr>
              <a:tr h="494467">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2400" u="none" strike="noStrike" cap="none"/>
                        <a:t>Temp(2)</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30</a:t>
                      </a:r>
                      <a:endParaRPr sz="1900" u="none" strike="noStrike" cap="none" dirty="0"/>
                    </a:p>
                  </a:txBody>
                  <a:tcPr marL="121933" marR="121933" marT="60967" marB="60967"/>
                </a:tc>
                <a:extLst>
                  <a:ext uri="{0D108BD9-81ED-4DB2-BD59-A6C34878D82A}">
                    <a16:rowId xmlns:a16="http://schemas.microsoft.com/office/drawing/2014/main" val="10003"/>
                  </a:ext>
                </a:extLst>
              </a:tr>
              <a:tr h="494467">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2400" u="none" strike="noStrike" cap="none"/>
                        <a:t>Temp(3)</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10</a:t>
                      </a:r>
                      <a:endParaRPr sz="1900" u="none" strike="noStrike" cap="none" dirty="0"/>
                    </a:p>
                  </a:txBody>
                  <a:tcPr marL="121933" marR="121933" marT="60967" marB="60967"/>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FA3BAE6A-E939-94CE-4DCA-25452901E3DB}"/>
              </a:ext>
            </a:extLst>
          </p:cNvPr>
          <p:cNvSpPr/>
          <p:nvPr/>
        </p:nvSpPr>
        <p:spPr>
          <a:xfrm>
            <a:off x="671803" y="2441307"/>
            <a:ext cx="5539277" cy="30637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bg1"/>
                </a:solidFill>
              </a:rPr>
              <a:t>Antes de utilizar los vectores debemos indicar su dimensión, en el ejemplo vemos que se declara un Vector de dimensión 4 llamado </a:t>
            </a:r>
            <a:r>
              <a:rPr lang="es-ES" sz="2400" dirty="0" err="1">
                <a:solidFill>
                  <a:schemeClr val="bg1"/>
                </a:solidFill>
              </a:rPr>
              <a:t>Temp</a:t>
            </a:r>
            <a:r>
              <a:rPr lang="es-ES" sz="2400" dirty="0">
                <a:solidFill>
                  <a:schemeClr val="bg1"/>
                </a:solidFill>
              </a:rPr>
              <a:t> que va desde </a:t>
            </a:r>
            <a:r>
              <a:rPr lang="es-ES" sz="2400" dirty="0" err="1">
                <a:solidFill>
                  <a:schemeClr val="bg1"/>
                </a:solidFill>
              </a:rPr>
              <a:t>Temp</a:t>
            </a:r>
            <a:r>
              <a:rPr lang="es-ES" sz="2400" dirty="0">
                <a:solidFill>
                  <a:schemeClr val="bg1"/>
                </a:solidFill>
              </a:rPr>
              <a:t>(0) hasta Tempo(4)</a:t>
            </a:r>
          </a:p>
          <a:p>
            <a:pPr algn="ctr"/>
            <a:endParaRPr lang="es-AR" dirty="0"/>
          </a:p>
        </p:txBody>
      </p:sp>
      <p:sp>
        <p:nvSpPr>
          <p:cNvPr id="847" name="Google Shape;847;p78"/>
          <p:cNvSpPr txBox="1">
            <a:spLocks noGrp="1"/>
          </p:cNvSpPr>
          <p:nvPr>
            <p:ph type="title"/>
          </p:nvPr>
        </p:nvSpPr>
        <p:spPr>
          <a:xfrm>
            <a:off x="250809" y="164637"/>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Vectores en Pseint</a:t>
            </a:r>
            <a:endParaRPr/>
          </a:p>
        </p:txBody>
      </p:sp>
      <p:pic>
        <p:nvPicPr>
          <p:cNvPr id="849" name="Google Shape;849;p78"/>
          <p:cNvPicPr preferRelativeResize="0"/>
          <p:nvPr/>
        </p:nvPicPr>
        <p:blipFill rotWithShape="1">
          <a:blip r:embed="rId4">
            <a:alphaModFix/>
          </a:blip>
          <a:srcRect/>
          <a:stretch/>
        </p:blipFill>
        <p:spPr>
          <a:xfrm>
            <a:off x="7078158" y="3203579"/>
            <a:ext cx="4442039" cy="1047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7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dirty="0"/>
              <a:t>Vectores en </a:t>
            </a:r>
            <a:r>
              <a:rPr lang="es-AR" dirty="0" err="1"/>
              <a:t>Pseint</a:t>
            </a:r>
            <a:endParaRPr dirty="0"/>
          </a:p>
        </p:txBody>
      </p:sp>
      <p:pic>
        <p:nvPicPr>
          <p:cNvPr id="856" name="Google Shape;856;p79"/>
          <p:cNvPicPr preferRelativeResize="0"/>
          <p:nvPr/>
        </p:nvPicPr>
        <p:blipFill rotWithShape="1">
          <a:blip r:embed="rId4">
            <a:alphaModFix/>
          </a:blip>
          <a:srcRect/>
          <a:stretch/>
        </p:blipFill>
        <p:spPr>
          <a:xfrm>
            <a:off x="7344139" y="0"/>
            <a:ext cx="4722752"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ángulo: esquinas redondeadas 1">
            <a:extLst>
              <a:ext uri="{FF2B5EF4-FFF2-40B4-BE49-F238E27FC236}">
                <a16:creationId xmlns:a16="http://schemas.microsoft.com/office/drawing/2014/main" id="{AD34F74A-CBF8-AA5A-5B8E-FBA57E596644}"/>
              </a:ext>
            </a:extLst>
          </p:cNvPr>
          <p:cNvSpPr/>
          <p:nvPr/>
        </p:nvSpPr>
        <p:spPr>
          <a:xfrm>
            <a:off x="709123" y="2534613"/>
            <a:ext cx="5539277" cy="30637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solidFill>
              </a:rPr>
              <a:t>En el siguiente ejemplo se utiliza un ciclo </a:t>
            </a:r>
            <a:r>
              <a:rPr lang="es-ES" sz="2800" dirty="0" err="1">
                <a:solidFill>
                  <a:schemeClr val="bg1"/>
                </a:solidFill>
              </a:rPr>
              <a:t>for</a:t>
            </a:r>
            <a:r>
              <a:rPr lang="es-ES" sz="2800" dirty="0">
                <a:solidFill>
                  <a:schemeClr val="bg1"/>
                </a:solidFill>
              </a:rPr>
              <a:t> para ingresar 4 temperaturas y luego se muestran en pantalla con otro ciclo </a:t>
            </a:r>
            <a:r>
              <a:rPr lang="es-ES" sz="2800" dirty="0" err="1">
                <a:solidFill>
                  <a:schemeClr val="bg1"/>
                </a:solidFill>
              </a:rPr>
              <a:t>for</a:t>
            </a:r>
            <a:r>
              <a:rPr lang="es-ES" sz="2800" dirty="0">
                <a:solidFill>
                  <a:schemeClr val="bg1"/>
                </a:solidFill>
              </a:rPr>
              <a:t>.</a:t>
            </a:r>
          </a:p>
          <a:p>
            <a:pPr algn="ctr"/>
            <a:endParaRPr lang="es-AR" dirty="0"/>
          </a:p>
        </p:txBody>
      </p:sp>
    </p:spTree>
    <p:custDataLst>
      <p:tags r:id="rId1"/>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pic>
        <p:nvPicPr>
          <p:cNvPr id="861" name="Google Shape;861;p80"/>
          <p:cNvPicPr preferRelativeResize="0"/>
          <p:nvPr/>
        </p:nvPicPr>
        <p:blipFill rotWithShape="1">
          <a:blip r:embed="rId4">
            <a:alphaModFix/>
          </a:blip>
          <a:srcRect/>
          <a:stretch/>
        </p:blipFill>
        <p:spPr>
          <a:xfrm>
            <a:off x="5225936" y="0"/>
            <a:ext cx="6966064"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62" name="Google Shape;862;p8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Vectores en Pseint</a:t>
            </a:r>
            <a:endParaRPr/>
          </a:p>
        </p:txBody>
      </p:sp>
      <p:sp>
        <p:nvSpPr>
          <p:cNvPr id="2" name="Rectángulo: esquinas redondeadas 1">
            <a:extLst>
              <a:ext uri="{FF2B5EF4-FFF2-40B4-BE49-F238E27FC236}">
                <a16:creationId xmlns:a16="http://schemas.microsoft.com/office/drawing/2014/main" id="{12CCFB51-E2C0-6B63-2CC0-1502FFAF8503}"/>
              </a:ext>
            </a:extLst>
          </p:cNvPr>
          <p:cNvSpPr/>
          <p:nvPr/>
        </p:nvSpPr>
        <p:spPr>
          <a:xfrm>
            <a:off x="0" y="1498600"/>
            <a:ext cx="5682343" cy="5359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80000"/>
              </a:lnSpc>
              <a:spcBef>
                <a:spcPts val="0"/>
              </a:spcBef>
              <a:buSzPts val="1217"/>
            </a:pPr>
            <a:r>
              <a:rPr lang="es-ES" sz="2705" dirty="0"/>
              <a:t>El siguiente programa muestra en pantalla la mayor temperatura ingresada</a:t>
            </a:r>
            <a:endParaRPr lang="es-ES" dirty="0"/>
          </a:p>
          <a:p>
            <a:pPr marL="373368" indent="-342900" algn="just">
              <a:lnSpc>
                <a:spcPct val="80000"/>
              </a:lnSpc>
              <a:spcBef>
                <a:spcPts val="733"/>
              </a:spcBef>
              <a:buSzPts val="1274"/>
              <a:buFont typeface="Arial" panose="020B0604020202020204" pitchFamily="34" charset="0"/>
              <a:buChar char="•"/>
            </a:pPr>
            <a:r>
              <a:rPr lang="es-ES" sz="2427" dirty="0"/>
              <a:t>Primero se ingresan las 4 temperaturas</a:t>
            </a:r>
            <a:endParaRPr lang="es-ES" dirty="0"/>
          </a:p>
          <a:p>
            <a:pPr marL="373368" indent="-342900" algn="just">
              <a:lnSpc>
                <a:spcPct val="80000"/>
              </a:lnSpc>
              <a:spcBef>
                <a:spcPts val="733"/>
              </a:spcBef>
              <a:buSzPts val="1274"/>
              <a:buFont typeface="Arial" panose="020B0604020202020204" pitchFamily="34" charset="0"/>
              <a:buChar char="•"/>
            </a:pPr>
            <a:r>
              <a:rPr lang="es-ES" sz="2427" dirty="0"/>
              <a:t>Luego se busca en el vector cual fue la mayor</a:t>
            </a:r>
            <a:endParaRPr lang="es-ES" dirty="0"/>
          </a:p>
          <a:p>
            <a:pPr marL="373368" indent="-342900" algn="just">
              <a:lnSpc>
                <a:spcPct val="80000"/>
              </a:lnSpc>
              <a:spcBef>
                <a:spcPts val="733"/>
              </a:spcBef>
              <a:buSzPts val="1274"/>
              <a:buFont typeface="Arial" panose="020B0604020202020204" pitchFamily="34" charset="0"/>
              <a:buChar char="•"/>
            </a:pPr>
            <a:r>
              <a:rPr lang="es-ES" sz="2427" dirty="0"/>
              <a:t>Nota importante, fijarse que el vector se recorre de la 1 a la 3, dado que se asume que cuando hago la primera lectura, al no haber otra temperatura, esa es en primera instancia la mayor</a:t>
            </a:r>
            <a:endParaRPr lang="es-ES" dirty="0"/>
          </a:p>
          <a:p>
            <a:pPr algn="ctr"/>
            <a:endParaRPr lang="es-AR" dirty="0"/>
          </a:p>
        </p:txBody>
      </p:sp>
    </p:spTree>
    <p:custDataLst>
      <p:tags r:id="rId1"/>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3A62A401-09BC-5CFE-3F51-92936D770A02}"/>
              </a:ext>
            </a:extLst>
          </p:cNvPr>
          <p:cNvSpPr/>
          <p:nvPr/>
        </p:nvSpPr>
        <p:spPr>
          <a:xfrm>
            <a:off x="429208" y="1576873"/>
            <a:ext cx="11607282" cy="48612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ct val="80000"/>
              </a:lnSpc>
              <a:spcBef>
                <a:spcPts val="0"/>
              </a:spcBef>
              <a:buSzPts val="826"/>
              <a:buFont typeface="Arial" panose="020B0604020202020204" pitchFamily="34" charset="0"/>
              <a:buChar char="•"/>
            </a:pPr>
            <a:r>
              <a:rPr lang="es-ES" sz="1800" dirty="0"/>
              <a:t>Debemos entender que la estructura de un vector, agrupa muchos tipos de variables juntos, bajo el nombre del vector, que además podemos diferenciar cada variable utilizando un índice.</a:t>
            </a:r>
            <a:endParaRPr lang="es-ES" dirty="0"/>
          </a:p>
          <a:p>
            <a:pPr marL="342900" indent="-342900">
              <a:lnSpc>
                <a:spcPct val="80000"/>
              </a:lnSpc>
              <a:spcBef>
                <a:spcPts val="933"/>
              </a:spcBef>
              <a:buSzPts val="826"/>
              <a:buFont typeface="Arial" panose="020B0604020202020204" pitchFamily="34" charset="0"/>
              <a:buChar char="•"/>
            </a:pPr>
            <a:r>
              <a:rPr lang="es-ES" sz="1800" dirty="0"/>
              <a:t>En C se trabaja con el índice de 0 en adelante.</a:t>
            </a:r>
            <a:endParaRPr lang="es-ES" dirty="0"/>
          </a:p>
          <a:p>
            <a:pPr marL="342900" indent="-342900">
              <a:lnSpc>
                <a:spcPct val="80000"/>
              </a:lnSpc>
              <a:spcBef>
                <a:spcPts val="933"/>
              </a:spcBef>
              <a:buSzPts val="826"/>
              <a:buFont typeface="Arial" panose="020B0604020202020204" pitchFamily="34" charset="0"/>
              <a:buChar char="•"/>
            </a:pPr>
            <a:r>
              <a:rPr lang="es-ES" sz="1800" dirty="0"/>
              <a:t>Para declarar un vector primero tenemos que definir el tipo de memoria que será cada variable del vector (todas serán del mismo tipo)</a:t>
            </a:r>
            <a:endParaRPr lang="es-ES" dirty="0"/>
          </a:p>
          <a:p>
            <a:pPr marL="342900" indent="-342900">
              <a:lnSpc>
                <a:spcPct val="80000"/>
              </a:lnSpc>
              <a:spcBef>
                <a:spcPts val="933"/>
              </a:spcBef>
              <a:buSzPts val="826"/>
              <a:buFont typeface="Arial" panose="020B0604020202020204" pitchFamily="34" charset="0"/>
              <a:buChar char="•"/>
            </a:pPr>
            <a:r>
              <a:rPr lang="es-ES" sz="1800" dirty="0"/>
              <a:t>En lugar de utilizar paréntesis () se utilizan corchetes []</a:t>
            </a:r>
            <a:endParaRPr lang="es-ES" dirty="0"/>
          </a:p>
          <a:p>
            <a:pPr marL="342900" indent="-342900">
              <a:lnSpc>
                <a:spcPct val="80000"/>
              </a:lnSpc>
              <a:spcBef>
                <a:spcPts val="933"/>
              </a:spcBef>
              <a:buSzPts val="826"/>
              <a:buFont typeface="Arial" panose="020B0604020202020204" pitchFamily="34" charset="0"/>
              <a:buChar char="•"/>
            </a:pPr>
            <a:r>
              <a:rPr lang="es-ES" sz="1800" dirty="0" err="1"/>
              <a:t>unsigned</a:t>
            </a:r>
            <a:r>
              <a:rPr lang="es-ES" sz="1800" dirty="0"/>
              <a:t> </a:t>
            </a:r>
            <a:r>
              <a:rPr lang="es-ES" sz="1800" dirty="0" err="1"/>
              <a:t>int</a:t>
            </a:r>
            <a:r>
              <a:rPr lang="es-ES" sz="1800" dirty="0"/>
              <a:t> </a:t>
            </a:r>
            <a:r>
              <a:rPr lang="es-ES" sz="1800" dirty="0" err="1"/>
              <a:t>mivector</a:t>
            </a:r>
            <a:r>
              <a:rPr lang="es-ES" sz="1800" dirty="0"/>
              <a:t>[10];</a:t>
            </a:r>
            <a:endParaRPr lang="es-ES" dirty="0"/>
          </a:p>
          <a:p>
            <a:pPr marL="342900" indent="-342900">
              <a:lnSpc>
                <a:spcPct val="80000"/>
              </a:lnSpc>
              <a:spcBef>
                <a:spcPts val="933"/>
              </a:spcBef>
              <a:buSzPts val="826"/>
              <a:buFont typeface="Arial" panose="020B0604020202020204" pitchFamily="34" charset="0"/>
              <a:buChar char="•"/>
            </a:pPr>
            <a:r>
              <a:rPr lang="es-ES" sz="1800" dirty="0"/>
              <a:t>Con la siguiente línea hemos declarado 10 espacios de memoria </a:t>
            </a:r>
            <a:r>
              <a:rPr lang="es-ES" sz="1800" dirty="0" err="1"/>
              <a:t>int</a:t>
            </a:r>
            <a:r>
              <a:rPr lang="es-ES" sz="1800" dirty="0"/>
              <a:t>, bajo el nombre </a:t>
            </a:r>
            <a:r>
              <a:rPr lang="es-ES" sz="1800" dirty="0" err="1"/>
              <a:t>mivector</a:t>
            </a:r>
            <a:r>
              <a:rPr lang="es-ES" sz="1800" dirty="0"/>
              <a:t>, podemos indexar cada espacio con el índice, y tendremos desde </a:t>
            </a:r>
            <a:r>
              <a:rPr lang="es-ES" sz="1800" dirty="0" err="1"/>
              <a:t>mivector</a:t>
            </a:r>
            <a:r>
              <a:rPr lang="es-ES" sz="1800" dirty="0"/>
              <a:t>[0], hasta </a:t>
            </a:r>
            <a:r>
              <a:rPr lang="es-ES" sz="1800" dirty="0" err="1"/>
              <a:t>mivector</a:t>
            </a:r>
            <a:r>
              <a:rPr lang="es-ES" sz="1800" dirty="0"/>
              <a:t>[9]. 10 espacios de memoria en total. </a:t>
            </a:r>
            <a:endParaRPr lang="es-ES" dirty="0"/>
          </a:p>
          <a:p>
            <a:pPr marL="342900" indent="-342900">
              <a:lnSpc>
                <a:spcPct val="80000"/>
              </a:lnSpc>
              <a:spcBef>
                <a:spcPts val="933"/>
              </a:spcBef>
              <a:buSzPts val="826"/>
              <a:buFont typeface="Arial" panose="020B0604020202020204" pitchFamily="34" charset="0"/>
              <a:buChar char="•"/>
            </a:pPr>
            <a:r>
              <a:rPr lang="es-ES" sz="1800" dirty="0"/>
              <a:t>El nombre del vector </a:t>
            </a:r>
            <a:r>
              <a:rPr lang="es-ES" sz="1800" dirty="0" err="1"/>
              <a:t>mivector</a:t>
            </a:r>
            <a:r>
              <a:rPr lang="es-ES" sz="1800" dirty="0"/>
              <a:t>, hace referencia a la dirección donde se encuentra la primer posición de memoria del vector</a:t>
            </a:r>
            <a:endParaRPr lang="es-ES" dirty="0"/>
          </a:p>
          <a:p>
            <a:pPr marL="342900" indent="-342900">
              <a:lnSpc>
                <a:spcPct val="80000"/>
              </a:lnSpc>
              <a:spcBef>
                <a:spcPts val="933"/>
              </a:spcBef>
              <a:buSzPts val="826"/>
              <a:buFont typeface="Arial" panose="020B0604020202020204" pitchFamily="34" charset="0"/>
              <a:buChar char="•"/>
            </a:pPr>
            <a:r>
              <a:rPr lang="es-ES" sz="1800" dirty="0" err="1"/>
              <a:t>unsigned</a:t>
            </a:r>
            <a:r>
              <a:rPr lang="es-ES" sz="1800" dirty="0"/>
              <a:t> </a:t>
            </a:r>
            <a:r>
              <a:rPr lang="es-ES" sz="1800" dirty="0" err="1"/>
              <a:t>char</a:t>
            </a:r>
            <a:r>
              <a:rPr lang="es-ES" sz="1800" dirty="0"/>
              <a:t> mivector2[5];</a:t>
            </a:r>
            <a:endParaRPr lang="es-ES" dirty="0"/>
          </a:p>
          <a:p>
            <a:pPr marL="342900" indent="-342900">
              <a:lnSpc>
                <a:spcPct val="80000"/>
              </a:lnSpc>
              <a:spcBef>
                <a:spcPts val="933"/>
              </a:spcBef>
              <a:buSzPts val="826"/>
              <a:buFont typeface="Arial" panose="020B0604020202020204" pitchFamily="34" charset="0"/>
              <a:buChar char="•"/>
            </a:pPr>
            <a:r>
              <a:rPr lang="es-ES" sz="1800" dirty="0"/>
              <a:t>Creamos un vector de 5 posiciones (todas del tipo </a:t>
            </a:r>
            <a:r>
              <a:rPr lang="es-ES" sz="1800" dirty="0" err="1"/>
              <a:t>char</a:t>
            </a:r>
            <a:r>
              <a:rPr lang="es-ES" sz="1800" dirty="0"/>
              <a:t>), que va desde mivector2[0] hasta mivector2[4].</a:t>
            </a:r>
            <a:endParaRPr lang="es-ES" dirty="0"/>
          </a:p>
          <a:p>
            <a:pPr algn="ctr"/>
            <a:endParaRPr lang="es-AR" dirty="0"/>
          </a:p>
        </p:txBody>
      </p:sp>
      <p:sp>
        <p:nvSpPr>
          <p:cNvPr id="868" name="Google Shape;868;p8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Codificando vectores	</a:t>
            </a:r>
            <a:endParaRPr/>
          </a:p>
        </p:txBody>
      </p:sp>
    </p:spTree>
    <p:custDataLst>
      <p:tags r:id="rId1"/>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8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Inicializando el vector</a:t>
            </a:r>
            <a:endParaRPr/>
          </a:p>
        </p:txBody>
      </p:sp>
      <p:sp>
        <p:nvSpPr>
          <p:cNvPr id="875" name="Google Shape;875;p82"/>
          <p:cNvSpPr txBox="1">
            <a:spLocks noGrp="1"/>
          </p:cNvSpPr>
          <p:nvPr>
            <p:ph type="body" idx="1"/>
          </p:nvPr>
        </p:nvSpPr>
        <p:spPr>
          <a:xfrm>
            <a:off x="812800" y="1803402"/>
            <a:ext cx="10659797" cy="4358165"/>
          </a:xfrm>
          <a:prstGeom prst="rect">
            <a:avLst/>
          </a:prstGeom>
          <a:noFill/>
          <a:ln>
            <a:noFill/>
          </a:ln>
        </p:spPr>
        <p:txBody>
          <a:bodyPr spcFirstLastPara="1" vert="horz" wrap="square" lIns="121900" tIns="60933" rIns="121900" bIns="60933" rtlCol="0" anchor="t" anchorCtr="0">
            <a:normAutofit/>
          </a:bodyPr>
          <a:lstStyle/>
          <a:p>
            <a:pPr marL="457200" indent="-457200">
              <a:lnSpc>
                <a:spcPct val="100000"/>
              </a:lnSpc>
              <a:spcBef>
                <a:spcPts val="0"/>
              </a:spcBef>
              <a:buSzPts val="1200"/>
              <a:buFont typeface="Arial" panose="020B0604020202020204" pitchFamily="34" charset="0"/>
              <a:buChar char="•"/>
            </a:pPr>
            <a:r>
              <a:rPr lang="es-AR" sz="2667" dirty="0"/>
              <a:t>Como toda variable hay que declararla, y al declararla (como vimos en el </a:t>
            </a:r>
            <a:r>
              <a:rPr lang="es-AR" sz="2667" dirty="0" err="1"/>
              <a:t>slide</a:t>
            </a:r>
            <a:r>
              <a:rPr lang="es-AR" sz="2667" dirty="0"/>
              <a:t> anterior), podemos además inicializar las variables.</a:t>
            </a:r>
            <a:endParaRPr dirty="0"/>
          </a:p>
          <a:p>
            <a:pPr marL="457200" indent="-457200">
              <a:lnSpc>
                <a:spcPct val="100000"/>
              </a:lnSpc>
              <a:spcBef>
                <a:spcPts val="933"/>
              </a:spcBef>
              <a:buSzPts val="1200"/>
              <a:buFont typeface="Arial" panose="020B0604020202020204" pitchFamily="34" charset="0"/>
              <a:buChar char="•"/>
            </a:pPr>
            <a:r>
              <a:rPr lang="es-AR" sz="2667" dirty="0" err="1"/>
              <a:t>unsigned</a:t>
            </a:r>
            <a:r>
              <a:rPr lang="es-AR" sz="2667" dirty="0"/>
              <a:t> </a:t>
            </a:r>
            <a:r>
              <a:rPr lang="es-AR" sz="2667" dirty="0" err="1"/>
              <a:t>char</a:t>
            </a:r>
            <a:r>
              <a:rPr lang="es-AR" sz="2667" dirty="0"/>
              <a:t> </a:t>
            </a:r>
            <a:r>
              <a:rPr lang="es-AR" sz="2667" dirty="0" err="1"/>
              <a:t>mivector</a:t>
            </a:r>
            <a:r>
              <a:rPr lang="es-AR" sz="2667" dirty="0"/>
              <a:t>[4]={0x00,0x01,0x55,0x33};</a:t>
            </a:r>
            <a:endParaRPr dirty="0"/>
          </a:p>
          <a:p>
            <a:pPr marL="457200" indent="-457200">
              <a:lnSpc>
                <a:spcPct val="100000"/>
              </a:lnSpc>
              <a:spcBef>
                <a:spcPts val="933"/>
              </a:spcBef>
              <a:buSzPts val="1200"/>
              <a:buFont typeface="Arial" panose="020B0604020202020204" pitchFamily="34" charset="0"/>
              <a:buChar char="•"/>
            </a:pPr>
            <a:r>
              <a:rPr lang="es-AR" sz="2667" dirty="0"/>
              <a:t>Así dimos un valor inicial a cada memoria del vector:</a:t>
            </a:r>
            <a:endParaRPr dirty="0"/>
          </a:p>
        </p:txBody>
      </p:sp>
      <p:graphicFrame>
        <p:nvGraphicFramePr>
          <p:cNvPr id="876" name="Google Shape;876;p82"/>
          <p:cNvGraphicFramePr/>
          <p:nvPr>
            <p:extLst>
              <p:ext uri="{D42A27DB-BD31-4B8C-83A1-F6EECF244321}">
                <p14:modId xmlns:p14="http://schemas.microsoft.com/office/powerpoint/2010/main" val="2947349274"/>
              </p:ext>
            </p:extLst>
          </p:nvPr>
        </p:nvGraphicFramePr>
        <p:xfrm>
          <a:off x="2318725" y="4160174"/>
          <a:ext cx="8128000" cy="2472335"/>
        </p:xfrm>
        <a:graphic>
          <a:graphicData uri="http://schemas.openxmlformats.org/drawingml/2006/table">
            <a:tbl>
              <a:tblPr firstRow="1" bandRow="1">
                <a:tableStyleId>{69012ECD-51FC-41F1-AA8D-1B2483CD663E}</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Vector: </a:t>
                      </a:r>
                      <a:r>
                        <a:rPr lang="es-AR" sz="2400" u="none" strike="noStrike" cap="none" dirty="0" err="1"/>
                        <a:t>mivector</a:t>
                      </a:r>
                      <a:endParaRPr sz="24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Contenido</a:t>
                      </a:r>
                      <a:endParaRPr sz="1900" u="none" strike="noStrike" cap="none" dirty="0"/>
                    </a:p>
                  </a:txBody>
                  <a:tcPr marL="121933" marR="121933" marT="60967" marB="60967"/>
                </a:tc>
                <a:extLst>
                  <a:ext uri="{0D108BD9-81ED-4DB2-BD59-A6C34878D82A}">
                    <a16:rowId xmlns:a16="http://schemas.microsoft.com/office/drawing/2014/main" val="10000"/>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err="1"/>
                        <a:t>mivector</a:t>
                      </a:r>
                      <a:r>
                        <a:rPr lang="es-AR" sz="2400" u="none" strike="noStrike" cap="none" dirty="0"/>
                        <a:t>[0]</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0x00</a:t>
                      </a:r>
                      <a:endParaRPr sz="1900" u="none" strike="noStrike" cap="none"/>
                    </a:p>
                  </a:txBody>
                  <a:tcPr marL="121933" marR="121933" marT="60967" marB="60967"/>
                </a:tc>
                <a:extLst>
                  <a:ext uri="{0D108BD9-81ED-4DB2-BD59-A6C34878D82A}">
                    <a16:rowId xmlns:a16="http://schemas.microsoft.com/office/drawing/2014/main" val="10001"/>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err="1"/>
                        <a:t>mivector</a:t>
                      </a:r>
                      <a:r>
                        <a:rPr lang="es-AR" sz="2400" u="none" strike="noStrike" cap="none" dirty="0"/>
                        <a:t>[1]</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0x01</a:t>
                      </a:r>
                      <a:endParaRPr sz="1900" u="none" strike="noStrike" cap="none" dirty="0"/>
                    </a:p>
                  </a:txBody>
                  <a:tcPr marL="121933" marR="121933" marT="60967" marB="60967"/>
                </a:tc>
                <a:extLst>
                  <a:ext uri="{0D108BD9-81ED-4DB2-BD59-A6C34878D82A}">
                    <a16:rowId xmlns:a16="http://schemas.microsoft.com/office/drawing/2014/main" val="10002"/>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mivector[2]</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0x55</a:t>
                      </a:r>
                      <a:endParaRPr sz="1900" u="none" strike="noStrike" cap="none" dirty="0"/>
                    </a:p>
                  </a:txBody>
                  <a:tcPr marL="121933" marR="121933" marT="60967" marB="60967"/>
                </a:tc>
                <a:extLst>
                  <a:ext uri="{0D108BD9-81ED-4DB2-BD59-A6C34878D82A}">
                    <a16:rowId xmlns:a16="http://schemas.microsoft.com/office/drawing/2014/main" val="10003"/>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mivector[3]</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0x33</a:t>
                      </a:r>
                      <a:endParaRPr sz="1900" u="none" strike="noStrike" cap="none" dirty="0"/>
                    </a:p>
                  </a:txBody>
                  <a:tcPr marL="121933" marR="121933" marT="60967" marB="60967"/>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buSzPct val="47619"/>
            </a:pPr>
            <a:r>
              <a:rPr lang="es-AR" dirty="0"/>
              <a:t>Estilos para los nombres de variables</a:t>
            </a:r>
            <a:endParaRPr dirty="0"/>
          </a:p>
        </p:txBody>
      </p:sp>
      <p:sp>
        <p:nvSpPr>
          <p:cNvPr id="2" name="Rectángulo: esquinas redondeadas 1">
            <a:extLst>
              <a:ext uri="{FF2B5EF4-FFF2-40B4-BE49-F238E27FC236}">
                <a16:creationId xmlns:a16="http://schemas.microsoft.com/office/drawing/2014/main" id="{FF8FF3FD-4D93-8FCA-4346-751FBDC780AC}"/>
              </a:ext>
            </a:extLst>
          </p:cNvPr>
          <p:cNvSpPr/>
          <p:nvPr/>
        </p:nvSpPr>
        <p:spPr>
          <a:xfrm>
            <a:off x="812801" y="2304661"/>
            <a:ext cx="9730792" cy="37415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r>
              <a:rPr lang="es-ES" sz="2400" dirty="0"/>
              <a:t> Siempre conviene utilizar nombres que ayuden a comprender que contiene la variable.</a:t>
            </a:r>
          </a:p>
          <a:p>
            <a:pPr>
              <a:buFont typeface="Arial" panose="020B0604020202020204" pitchFamily="34" charset="0"/>
              <a:buChar char="•"/>
            </a:pPr>
            <a:endParaRPr lang="es-ES" sz="2400" dirty="0"/>
          </a:p>
          <a:p>
            <a:pPr>
              <a:buFont typeface="Arial" panose="020B0604020202020204" pitchFamily="34" charset="0"/>
              <a:buChar char="•"/>
            </a:pPr>
            <a:r>
              <a:rPr lang="es-ES" sz="2400" dirty="0"/>
              <a:t> Existen algunos formatos adoptados por los programadores:</a:t>
            </a:r>
          </a:p>
          <a:p>
            <a:pPr marL="1200150" lvl="2" indent="-285750">
              <a:buSzPct val="40260"/>
              <a:buFont typeface="Arial" panose="020B0604020202020204" pitchFamily="34" charset="0"/>
              <a:buChar char="•"/>
            </a:pPr>
            <a:r>
              <a:rPr lang="en-US" sz="2400" dirty="0">
                <a:sym typeface="Arial"/>
              </a:rPr>
              <a:t>Camel case</a:t>
            </a:r>
            <a:endParaRPr lang="en-US" sz="2400" dirty="0"/>
          </a:p>
          <a:p>
            <a:pPr marL="1200150" lvl="2" indent="-285750">
              <a:buSzPct val="40260"/>
              <a:buFont typeface="Arial" panose="020B0604020202020204" pitchFamily="34" charset="0"/>
              <a:buChar char="•"/>
            </a:pPr>
            <a:r>
              <a:rPr lang="en-US" sz="2400" dirty="0" err="1">
                <a:sym typeface="Arial"/>
              </a:rPr>
              <a:t>snake_case</a:t>
            </a:r>
            <a:endParaRPr lang="en-US" sz="2400" dirty="0">
              <a:sym typeface="Arial"/>
            </a:endParaRPr>
          </a:p>
          <a:p>
            <a:pPr marL="1200150" lvl="2" indent="-285750">
              <a:buSzPct val="40260"/>
              <a:buFont typeface="Arial" panose="020B0604020202020204" pitchFamily="34" charset="0"/>
              <a:buChar char="•"/>
            </a:pPr>
            <a:r>
              <a:rPr lang="en-US" sz="2400" dirty="0">
                <a:sym typeface="Arial"/>
              </a:rPr>
              <a:t>kebab-case</a:t>
            </a:r>
            <a:endParaRPr lang="en-US" sz="2400" dirty="0"/>
          </a:p>
          <a:p>
            <a:pPr>
              <a:buFont typeface="Arial" panose="020B0604020202020204" pitchFamily="34" charset="0"/>
              <a:buChar char="•"/>
            </a:pPr>
            <a:endParaRPr lang="es-ES" dirty="0"/>
          </a:p>
          <a:p>
            <a:pPr algn="ctr"/>
            <a:endParaRPr lang="es-AR" dirty="0"/>
          </a:p>
        </p:txBody>
      </p:sp>
      <p:pic>
        <p:nvPicPr>
          <p:cNvPr id="2050" name="Picture 2" descr="Convenio de denominación Camel Case, Kebab Case &amp; Snake Case">
            <a:extLst>
              <a:ext uri="{FF2B5EF4-FFF2-40B4-BE49-F238E27FC236}">
                <a16:creationId xmlns:a16="http://schemas.microsoft.com/office/drawing/2014/main" id="{77372DEA-5BE8-26FF-5CF0-915AD84F1C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4588" y="4460607"/>
            <a:ext cx="3357247" cy="2239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C8AA1AF5-E8D1-6696-63D5-E90868A635C5}"/>
              </a:ext>
            </a:extLst>
          </p:cNvPr>
          <p:cNvSpPr/>
          <p:nvPr/>
        </p:nvSpPr>
        <p:spPr>
          <a:xfrm>
            <a:off x="457200" y="2743200"/>
            <a:ext cx="11131420" cy="29671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nSpc>
                <a:spcPct val="100000"/>
              </a:lnSpc>
              <a:spcBef>
                <a:spcPts val="0"/>
              </a:spcBef>
              <a:buSzPts val="1200"/>
              <a:buFont typeface="Arial" panose="020B0604020202020204" pitchFamily="34" charset="0"/>
              <a:buChar char="•"/>
            </a:pPr>
            <a:r>
              <a:rPr lang="es-ES" sz="2800" dirty="0"/>
              <a:t>Como hemos inicializado el vector, no es necesario decirle al vector la cantidad de posiciones que tendrá, es válido también declarar un vector de la siguiente manera:</a:t>
            </a:r>
          </a:p>
          <a:p>
            <a:pPr marL="457200" indent="-457200">
              <a:lnSpc>
                <a:spcPct val="100000"/>
              </a:lnSpc>
              <a:spcBef>
                <a:spcPts val="933"/>
              </a:spcBef>
              <a:buSzPts val="1200"/>
              <a:buFont typeface="Arial" panose="020B0604020202020204" pitchFamily="34" charset="0"/>
              <a:buChar char="•"/>
            </a:pPr>
            <a:r>
              <a:rPr lang="es-ES" sz="2800" b="1" dirty="0" err="1">
                <a:solidFill>
                  <a:schemeClr val="tx2">
                    <a:lumMod val="75000"/>
                    <a:lumOff val="25000"/>
                  </a:schemeClr>
                </a:solidFill>
              </a:rPr>
              <a:t>unsigned</a:t>
            </a:r>
            <a:r>
              <a:rPr lang="es-ES" sz="2800" b="1" dirty="0">
                <a:solidFill>
                  <a:schemeClr val="tx2">
                    <a:lumMod val="75000"/>
                    <a:lumOff val="25000"/>
                  </a:schemeClr>
                </a:solidFill>
              </a:rPr>
              <a:t> </a:t>
            </a:r>
            <a:r>
              <a:rPr lang="es-ES" sz="2800" b="1" dirty="0" err="1">
                <a:solidFill>
                  <a:schemeClr val="tx2">
                    <a:lumMod val="75000"/>
                    <a:lumOff val="25000"/>
                  </a:schemeClr>
                </a:solidFill>
              </a:rPr>
              <a:t>char</a:t>
            </a:r>
            <a:r>
              <a:rPr lang="es-ES" sz="2800" b="1" dirty="0">
                <a:solidFill>
                  <a:schemeClr val="tx2">
                    <a:lumMod val="75000"/>
                    <a:lumOff val="25000"/>
                  </a:schemeClr>
                </a:solidFill>
              </a:rPr>
              <a:t> </a:t>
            </a:r>
            <a:r>
              <a:rPr lang="es-ES" sz="2800" b="1" dirty="0" err="1">
                <a:solidFill>
                  <a:srgbClr val="002060"/>
                </a:solidFill>
              </a:rPr>
              <a:t>mivector</a:t>
            </a:r>
            <a:r>
              <a:rPr lang="es-ES" sz="2800" b="1" dirty="0">
                <a:solidFill>
                  <a:srgbClr val="002060"/>
                </a:solidFill>
              </a:rPr>
              <a:t>[]</a:t>
            </a:r>
            <a:r>
              <a:rPr lang="es-ES" sz="2800" b="1" dirty="0">
                <a:solidFill>
                  <a:schemeClr val="tx2">
                    <a:lumMod val="75000"/>
                    <a:lumOff val="25000"/>
                  </a:schemeClr>
                </a:solidFill>
              </a:rPr>
              <a:t>={</a:t>
            </a:r>
            <a:r>
              <a:rPr lang="es-ES" sz="2800" b="1" dirty="0">
                <a:solidFill>
                  <a:srgbClr val="FFC000"/>
                </a:solidFill>
              </a:rPr>
              <a:t>0x00,0x01,0x55,0x33</a:t>
            </a:r>
            <a:r>
              <a:rPr lang="es-ES" sz="2800" b="1" dirty="0">
                <a:solidFill>
                  <a:schemeClr val="tx2">
                    <a:lumMod val="75000"/>
                    <a:lumOff val="25000"/>
                  </a:schemeClr>
                </a:solidFill>
              </a:rPr>
              <a:t>};</a:t>
            </a:r>
          </a:p>
          <a:p>
            <a:pPr marL="342900" indent="-342900">
              <a:lnSpc>
                <a:spcPct val="100000"/>
              </a:lnSpc>
              <a:spcBef>
                <a:spcPts val="933"/>
              </a:spcBef>
              <a:buSzPts val="1080"/>
              <a:buFont typeface="Arial" panose="020B0604020202020204" pitchFamily="34" charset="0"/>
              <a:buChar char="•"/>
            </a:pPr>
            <a:r>
              <a:rPr lang="es-ES" sz="2400" dirty="0"/>
              <a:t>  El compilador sabrá que dicho vector es de 4 posiciones.</a:t>
            </a:r>
            <a:endParaRPr lang="es-ES" sz="2800" dirty="0"/>
          </a:p>
          <a:p>
            <a:pPr algn="ctr"/>
            <a:endParaRPr lang="es-AR" dirty="0"/>
          </a:p>
        </p:txBody>
      </p:sp>
      <p:sp>
        <p:nvSpPr>
          <p:cNvPr id="881" name="Google Shape;881;p8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Inicializando el vector</a:t>
            </a:r>
            <a:endParaRPr/>
          </a:p>
        </p:txBody>
      </p:sp>
    </p:spTree>
    <p:custDataLst>
      <p:tags r:id="rId1"/>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61C8150-C091-DB0D-D5D7-E4BF5AB15A5F}"/>
              </a:ext>
            </a:extLst>
          </p:cNvPr>
          <p:cNvSpPr/>
          <p:nvPr/>
        </p:nvSpPr>
        <p:spPr>
          <a:xfrm>
            <a:off x="671804" y="1498600"/>
            <a:ext cx="11346025" cy="50608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ct val="90000"/>
              </a:lnSpc>
              <a:spcBef>
                <a:spcPts val="0"/>
              </a:spcBef>
              <a:buSzPts val="1110"/>
              <a:buFont typeface="Arial" panose="020B0604020202020204" pitchFamily="34" charset="0"/>
              <a:buChar char="•"/>
            </a:pPr>
            <a:r>
              <a:rPr lang="es-ES" sz="2400" dirty="0"/>
              <a:t>Muchas veces trabajaremos con cadenas de caracteres, </a:t>
            </a:r>
            <a:r>
              <a:rPr lang="es-ES" sz="2400" dirty="0" err="1"/>
              <a:t>strings</a:t>
            </a:r>
            <a:r>
              <a:rPr lang="es-ES" sz="2400" dirty="0"/>
              <a:t>.</a:t>
            </a:r>
          </a:p>
          <a:p>
            <a:pPr marL="342900" indent="-342900">
              <a:lnSpc>
                <a:spcPct val="90000"/>
              </a:lnSpc>
              <a:spcBef>
                <a:spcPts val="933"/>
              </a:spcBef>
              <a:buSzPts val="1110"/>
              <a:buFont typeface="Arial" panose="020B0604020202020204" pitchFamily="34" charset="0"/>
              <a:buChar char="•"/>
            </a:pPr>
            <a:r>
              <a:rPr lang="es-ES" sz="2400" dirty="0"/>
              <a:t>Las cadenas de caracteres son vectores del tipo </a:t>
            </a:r>
            <a:r>
              <a:rPr lang="es-ES" sz="2400" dirty="0" err="1"/>
              <a:t>char</a:t>
            </a:r>
            <a:r>
              <a:rPr lang="es-ES" sz="2400" dirty="0"/>
              <a:t> que poseen en un interior un valor que es asociado de acuerdo al formato ASCII a un </a:t>
            </a:r>
            <a:r>
              <a:rPr lang="es-ES" sz="2400" dirty="0" err="1"/>
              <a:t>caracter</a:t>
            </a:r>
            <a:r>
              <a:rPr lang="es-ES" sz="2400" dirty="0"/>
              <a:t>. Siempre todos los vectores </a:t>
            </a:r>
            <a:r>
              <a:rPr lang="es-ES" sz="2400" dirty="0" err="1"/>
              <a:t>String</a:t>
            </a:r>
            <a:r>
              <a:rPr lang="es-ES" sz="2400" dirty="0"/>
              <a:t> están terminados en el carácter NULL (0)</a:t>
            </a:r>
          </a:p>
          <a:p>
            <a:pPr marL="342900" indent="-342900">
              <a:lnSpc>
                <a:spcPct val="90000"/>
              </a:lnSpc>
              <a:spcBef>
                <a:spcPts val="933"/>
              </a:spcBef>
              <a:buSzPts val="1110"/>
              <a:buFont typeface="Arial" panose="020B0604020202020204" pitchFamily="34" charset="0"/>
              <a:buChar char="•"/>
            </a:pPr>
            <a:r>
              <a:rPr lang="es-ES" sz="2400" dirty="0"/>
              <a:t>Podríamos escribir:</a:t>
            </a:r>
          </a:p>
          <a:p>
            <a:pPr marL="342900" indent="-342900">
              <a:lnSpc>
                <a:spcPct val="90000"/>
              </a:lnSpc>
              <a:spcBef>
                <a:spcPts val="933"/>
              </a:spcBef>
              <a:buSzPts val="1110"/>
              <a:buFont typeface="Arial" panose="020B0604020202020204" pitchFamily="34" charset="0"/>
              <a:buChar char="•"/>
            </a:pPr>
            <a:r>
              <a:rPr lang="es-ES" sz="2400" dirty="0" err="1"/>
              <a:t>unsigned</a:t>
            </a:r>
            <a:r>
              <a:rPr lang="es-ES" sz="2400" dirty="0"/>
              <a:t> </a:t>
            </a:r>
            <a:r>
              <a:rPr lang="es-ES" sz="2400" dirty="0" err="1"/>
              <a:t>char</a:t>
            </a:r>
            <a:r>
              <a:rPr lang="es-ES" sz="2400" dirty="0"/>
              <a:t> </a:t>
            </a:r>
            <a:r>
              <a:rPr lang="es-ES" sz="2400" dirty="0" err="1"/>
              <a:t>mistring</a:t>
            </a:r>
            <a:r>
              <a:rPr lang="es-ES" sz="2400" dirty="0"/>
              <a:t>[]={‘H’,’o’,’l’,’a’,0}</a:t>
            </a:r>
          </a:p>
          <a:p>
            <a:pPr marL="342900" indent="-342900">
              <a:lnSpc>
                <a:spcPct val="90000"/>
              </a:lnSpc>
              <a:spcBef>
                <a:spcPts val="933"/>
              </a:spcBef>
              <a:buSzPts val="1110"/>
              <a:buFont typeface="Arial" panose="020B0604020202020204" pitchFamily="34" charset="0"/>
              <a:buChar char="•"/>
            </a:pPr>
            <a:r>
              <a:rPr lang="es-ES" sz="2400" dirty="0"/>
              <a:t>Por simplicidad la notación anterior es igual a escribir</a:t>
            </a:r>
          </a:p>
          <a:p>
            <a:pPr marL="342900" indent="-342900">
              <a:lnSpc>
                <a:spcPct val="90000"/>
              </a:lnSpc>
              <a:spcBef>
                <a:spcPts val="933"/>
              </a:spcBef>
              <a:buSzPts val="1110"/>
              <a:buFont typeface="Arial" panose="020B0604020202020204" pitchFamily="34" charset="0"/>
              <a:buChar char="•"/>
            </a:pPr>
            <a:r>
              <a:rPr lang="es-ES" sz="2400" dirty="0" err="1"/>
              <a:t>unsigned</a:t>
            </a:r>
            <a:r>
              <a:rPr lang="es-ES" sz="2400" dirty="0"/>
              <a:t> </a:t>
            </a:r>
            <a:r>
              <a:rPr lang="es-ES" sz="2400" dirty="0" err="1"/>
              <a:t>char</a:t>
            </a:r>
            <a:r>
              <a:rPr lang="es-ES" sz="2400" dirty="0"/>
              <a:t> </a:t>
            </a:r>
            <a:r>
              <a:rPr lang="es-ES" sz="2400" dirty="0" err="1"/>
              <a:t>mistring</a:t>
            </a:r>
            <a:r>
              <a:rPr lang="es-ES" sz="2400" dirty="0"/>
              <a:t>[]=“Hola”</a:t>
            </a:r>
          </a:p>
          <a:p>
            <a:pPr marL="342900" indent="-342900">
              <a:lnSpc>
                <a:spcPct val="90000"/>
              </a:lnSpc>
              <a:spcBef>
                <a:spcPts val="933"/>
              </a:spcBef>
              <a:buSzPts val="1110"/>
              <a:buFont typeface="Arial" panose="020B0604020202020204" pitchFamily="34" charset="0"/>
              <a:buChar char="•"/>
            </a:pPr>
            <a:r>
              <a:rPr lang="es-ES" sz="2400" dirty="0"/>
              <a:t>El vector anterior es un vector que posee 5 posiciones, no debemos olvidar el carácter NULL que es agregado automáticamente por el compilador. </a:t>
            </a:r>
          </a:p>
          <a:p>
            <a:pPr algn="ctr"/>
            <a:endParaRPr lang="es-AR" dirty="0"/>
          </a:p>
        </p:txBody>
      </p:sp>
      <p:sp>
        <p:nvSpPr>
          <p:cNvPr id="887" name="Google Shape;887;p8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Vectores de caracteres… strings	</a:t>
            </a:r>
            <a:endParaRPr/>
          </a:p>
        </p:txBody>
      </p:sp>
    </p:spTree>
    <p:custDataLst>
      <p:tags r:id="rId1"/>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8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Como se ve en memoria el string</a:t>
            </a:r>
            <a:endParaRPr/>
          </a:p>
        </p:txBody>
      </p:sp>
      <p:graphicFrame>
        <p:nvGraphicFramePr>
          <p:cNvPr id="894" name="Google Shape;894;p85"/>
          <p:cNvGraphicFramePr/>
          <p:nvPr>
            <p:extLst>
              <p:ext uri="{D42A27DB-BD31-4B8C-83A1-F6EECF244321}">
                <p14:modId xmlns:p14="http://schemas.microsoft.com/office/powerpoint/2010/main" val="1243557604"/>
              </p:ext>
            </p:extLst>
          </p:nvPr>
        </p:nvGraphicFramePr>
        <p:xfrm>
          <a:off x="1007436" y="1988840"/>
          <a:ext cx="10559067" cy="3291924"/>
        </p:xfrm>
        <a:graphic>
          <a:graphicData uri="http://schemas.openxmlformats.org/drawingml/2006/table">
            <a:tbl>
              <a:tblPr firstRow="1" bandRow="1">
                <a:tableStyleId>{69012ECD-51FC-41F1-AA8D-1B2483CD663E}</a:tableStyleId>
              </a:tblPr>
              <a:tblGrid>
                <a:gridCol w="2397033">
                  <a:extLst>
                    <a:ext uri="{9D8B030D-6E8A-4147-A177-3AD203B41FA5}">
                      <a16:colId xmlns:a16="http://schemas.microsoft.com/office/drawing/2014/main" val="20000"/>
                    </a:ext>
                  </a:extLst>
                </a:gridCol>
                <a:gridCol w="2401400">
                  <a:extLst>
                    <a:ext uri="{9D8B030D-6E8A-4147-A177-3AD203B41FA5}">
                      <a16:colId xmlns:a16="http://schemas.microsoft.com/office/drawing/2014/main" val="20001"/>
                    </a:ext>
                  </a:extLst>
                </a:gridCol>
                <a:gridCol w="2400267">
                  <a:extLst>
                    <a:ext uri="{9D8B030D-6E8A-4147-A177-3AD203B41FA5}">
                      <a16:colId xmlns:a16="http://schemas.microsoft.com/office/drawing/2014/main" val="20002"/>
                    </a:ext>
                  </a:extLst>
                </a:gridCol>
                <a:gridCol w="3360367">
                  <a:extLst>
                    <a:ext uri="{9D8B030D-6E8A-4147-A177-3AD203B41FA5}">
                      <a16:colId xmlns:a16="http://schemas.microsoft.com/office/drawing/2014/main" val="20003"/>
                    </a:ext>
                  </a:extLst>
                </a:gridCol>
              </a:tblGrid>
              <a:tr h="85345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Posición de memoria</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Mistring</a:t>
                      </a:r>
                      <a:endParaRPr sz="24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Contenido visto en ASCII</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2400" u="none" strike="noStrike" cap="none"/>
                        <a:t>Contenido visto en Hexa</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mistring</a:t>
                      </a:r>
                      <a:endParaRPr sz="24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err="1"/>
                        <a:t>mistring</a:t>
                      </a:r>
                      <a:r>
                        <a:rPr lang="es-AR" sz="2400" u="none" strike="noStrike" cap="none" dirty="0"/>
                        <a:t>[0]</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‘H’</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0x48</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mistring+1</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err="1"/>
                        <a:t>mistring</a:t>
                      </a:r>
                      <a:r>
                        <a:rPr lang="es-AR" sz="2400" u="none" strike="noStrike" cap="none" dirty="0"/>
                        <a:t>[1]</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‘o’</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0x6f</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7693">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2400" u="none" strike="noStrike" cap="none"/>
                        <a:t>mistring+2</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mistring[2]</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‘l’</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0x6c</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7693">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2400" u="none" strike="noStrike" cap="none"/>
                        <a:t>mistring+3</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mistring[3]</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‘a’</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0x61</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7693">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2400" u="none" strike="noStrike" cap="none"/>
                        <a:t>mistring+4</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2400" u="none" strike="noStrike" cap="none"/>
                        <a:t>mistring[4]</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NULL</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0x00</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95" name="Google Shape;895;p85"/>
          <p:cNvSpPr txBox="1"/>
          <p:nvPr/>
        </p:nvSpPr>
        <p:spPr>
          <a:xfrm>
            <a:off x="1030372" y="5581917"/>
            <a:ext cx="10676565" cy="1231052"/>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chemeClr val="dk1"/>
                </a:solidFill>
                <a:latin typeface="Twentieth Century"/>
                <a:ea typeface="Twentieth Century"/>
                <a:cs typeface="Twentieth Century"/>
                <a:sym typeface="Twentieth Century"/>
              </a:rPr>
              <a:t>No sabemos cuál es el valor </a:t>
            </a:r>
            <a:r>
              <a:rPr lang="es-AR" sz="2400" dirty="0" err="1">
                <a:solidFill>
                  <a:schemeClr val="dk1"/>
                </a:solidFill>
                <a:latin typeface="Twentieth Century"/>
                <a:ea typeface="Twentieth Century"/>
                <a:cs typeface="Twentieth Century"/>
                <a:sym typeface="Twentieth Century"/>
              </a:rPr>
              <a:t>mistring</a:t>
            </a:r>
            <a:r>
              <a:rPr lang="es-AR" sz="2400" dirty="0">
                <a:solidFill>
                  <a:schemeClr val="dk1"/>
                </a:solidFill>
                <a:latin typeface="Twentieth Century"/>
                <a:ea typeface="Twentieth Century"/>
                <a:cs typeface="Twentieth Century"/>
                <a:sym typeface="Twentieth Century"/>
              </a:rPr>
              <a:t> (la posición de memoria) pero sabemos que cada elemento del vector estará una posición de memoria delante de otra y que la palabra </a:t>
            </a:r>
            <a:r>
              <a:rPr lang="es-AR" sz="2400" dirty="0" err="1">
                <a:solidFill>
                  <a:schemeClr val="dk1"/>
                </a:solidFill>
                <a:latin typeface="Twentieth Century"/>
                <a:ea typeface="Twentieth Century"/>
                <a:cs typeface="Twentieth Century"/>
                <a:sym typeface="Twentieth Century"/>
              </a:rPr>
              <a:t>mistring</a:t>
            </a:r>
            <a:r>
              <a:rPr lang="es-AR" sz="2400" dirty="0">
                <a:solidFill>
                  <a:schemeClr val="dk1"/>
                </a:solidFill>
                <a:latin typeface="Twentieth Century"/>
                <a:ea typeface="Twentieth Century"/>
                <a:cs typeface="Twentieth Century"/>
                <a:sym typeface="Twentieth Century"/>
              </a:rPr>
              <a:t> es la posición de memoria.</a:t>
            </a:r>
            <a:endParaRPr sz="1867" dirty="0">
              <a:solidFill>
                <a:srgbClr val="000000"/>
              </a:solidFill>
              <a:latin typeface="Arial"/>
              <a:ea typeface="Arial"/>
              <a:cs typeface="Arial"/>
              <a:sym typeface="Arial"/>
            </a:endParaRPr>
          </a:p>
        </p:txBody>
      </p:sp>
    </p:spTree>
    <p:custDataLst>
      <p:tags r:id="rId1"/>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08C20008-7C84-007F-EF1A-D5B337A42DA5}"/>
              </a:ext>
            </a:extLst>
          </p:cNvPr>
          <p:cNvSpPr/>
          <p:nvPr/>
        </p:nvSpPr>
        <p:spPr>
          <a:xfrm>
            <a:off x="401216" y="1707502"/>
            <a:ext cx="11551298" cy="48519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26709" indent="-426709">
              <a:lnSpc>
                <a:spcPct val="80000"/>
              </a:lnSpc>
              <a:spcBef>
                <a:spcPts val="0"/>
              </a:spcBef>
              <a:buSzPts val="1020"/>
              <a:buFont typeface="Arial" panose="020B0604020202020204" pitchFamily="34" charset="0"/>
              <a:buChar char="•"/>
            </a:pPr>
            <a:r>
              <a:rPr lang="es-ES" sz="2400" dirty="0"/>
              <a:t>En algunas ocasiones, creamos un vector como tabla de datos o un </a:t>
            </a:r>
            <a:r>
              <a:rPr lang="es-ES" sz="2400" dirty="0" err="1"/>
              <a:t>string</a:t>
            </a:r>
            <a:r>
              <a:rPr lang="es-ES" sz="2400" dirty="0"/>
              <a:t> para mostrar en algún pantalla que no se va a modificar, solo lo usaremos para leerlo. </a:t>
            </a:r>
          </a:p>
          <a:p>
            <a:pPr marL="426709" indent="-426709">
              <a:lnSpc>
                <a:spcPct val="80000"/>
              </a:lnSpc>
              <a:spcBef>
                <a:spcPts val="933"/>
              </a:spcBef>
              <a:buSzPts val="1020"/>
              <a:buFont typeface="Arial" panose="020B0604020202020204" pitchFamily="34" charset="0"/>
              <a:buChar char="•"/>
            </a:pPr>
            <a:r>
              <a:rPr lang="es-ES" sz="2400" dirty="0"/>
              <a:t>Recordemos que el vector en sí es una variable por lo tanto puede ser afectada los modificadores y CONST lo es</a:t>
            </a:r>
          </a:p>
          <a:p>
            <a:pPr marL="426709" indent="-426709">
              <a:lnSpc>
                <a:spcPct val="80000"/>
              </a:lnSpc>
              <a:spcBef>
                <a:spcPts val="933"/>
              </a:spcBef>
              <a:buSzPts val="1020"/>
              <a:buFont typeface="Arial" panose="020B0604020202020204" pitchFamily="34" charset="0"/>
              <a:buChar char="•"/>
            </a:pPr>
            <a:r>
              <a:rPr lang="es-ES" sz="2400" dirty="0"/>
              <a:t>Definiendo el vector o </a:t>
            </a:r>
            <a:r>
              <a:rPr lang="es-ES" sz="2400" dirty="0" err="1"/>
              <a:t>string</a:t>
            </a:r>
            <a:r>
              <a:rPr lang="es-ES" sz="2400" dirty="0"/>
              <a:t> de la siguiente forma:</a:t>
            </a:r>
          </a:p>
          <a:p>
            <a:pPr marL="426709" indent="-426709">
              <a:lnSpc>
                <a:spcPct val="80000"/>
              </a:lnSpc>
              <a:spcBef>
                <a:spcPts val="933"/>
              </a:spcBef>
              <a:buSzPts val="1020"/>
              <a:buFont typeface="Arial" panose="020B0604020202020204" pitchFamily="34" charset="0"/>
              <a:buChar char="•"/>
            </a:pPr>
            <a:r>
              <a:rPr lang="es-ES" sz="2400" dirty="0" err="1"/>
              <a:t>const</a:t>
            </a:r>
            <a:r>
              <a:rPr lang="es-ES" sz="2400" dirty="0"/>
              <a:t> </a:t>
            </a:r>
            <a:r>
              <a:rPr lang="es-ES" sz="2400" dirty="0" err="1"/>
              <a:t>unsigned</a:t>
            </a:r>
            <a:r>
              <a:rPr lang="es-ES" sz="2400" dirty="0"/>
              <a:t> </a:t>
            </a:r>
            <a:r>
              <a:rPr lang="es-ES" sz="2400" dirty="0" err="1"/>
              <a:t>char</a:t>
            </a:r>
            <a:r>
              <a:rPr lang="es-ES" sz="2400" dirty="0"/>
              <a:t> </a:t>
            </a:r>
            <a:r>
              <a:rPr lang="es-ES" sz="2400" dirty="0" err="1"/>
              <a:t>mistring</a:t>
            </a:r>
            <a:r>
              <a:rPr lang="es-ES" sz="2400" dirty="0"/>
              <a:t>[]=“Hola”;</a:t>
            </a:r>
          </a:p>
          <a:p>
            <a:pPr marL="426709" indent="-426709">
              <a:lnSpc>
                <a:spcPct val="80000"/>
              </a:lnSpc>
              <a:spcBef>
                <a:spcPts val="933"/>
              </a:spcBef>
              <a:buSzPts val="1020"/>
              <a:buFont typeface="Arial" panose="020B0604020202020204" pitchFamily="34" charset="0"/>
              <a:buChar char="•"/>
            </a:pPr>
            <a:r>
              <a:rPr lang="es-ES" sz="2400" dirty="0" err="1"/>
              <a:t>const</a:t>
            </a:r>
            <a:r>
              <a:rPr lang="es-ES" sz="2400" dirty="0"/>
              <a:t> </a:t>
            </a:r>
            <a:r>
              <a:rPr lang="es-ES" sz="2400" dirty="0" err="1"/>
              <a:t>unsigned</a:t>
            </a:r>
            <a:r>
              <a:rPr lang="es-ES" sz="2400" dirty="0"/>
              <a:t> </a:t>
            </a:r>
            <a:r>
              <a:rPr lang="es-ES" sz="2400" dirty="0" err="1"/>
              <a:t>int</a:t>
            </a:r>
            <a:r>
              <a:rPr lang="es-ES" sz="2400" dirty="0"/>
              <a:t> </a:t>
            </a:r>
            <a:r>
              <a:rPr lang="es-ES" sz="2400" dirty="0" err="1"/>
              <a:t>mivector</a:t>
            </a:r>
            <a:r>
              <a:rPr lang="es-ES" sz="2400" dirty="0"/>
              <a:t>[]={0x01,0x02,0x03};</a:t>
            </a:r>
          </a:p>
          <a:p>
            <a:pPr marL="426709" indent="-426709">
              <a:lnSpc>
                <a:spcPct val="80000"/>
              </a:lnSpc>
              <a:spcBef>
                <a:spcPts val="933"/>
              </a:spcBef>
              <a:buSzPts val="1020"/>
              <a:buFont typeface="Arial" panose="020B0604020202020204" pitchFamily="34" charset="0"/>
              <a:buChar char="•"/>
            </a:pPr>
            <a:r>
              <a:rPr lang="es-ES" sz="2400" dirty="0"/>
              <a:t>No sabemos donde este vector y </a:t>
            </a:r>
            <a:r>
              <a:rPr lang="es-ES" sz="2400" dirty="0" err="1"/>
              <a:t>string</a:t>
            </a:r>
            <a:r>
              <a:rPr lang="es-ES" sz="2400" dirty="0"/>
              <a:t> van a estar alojados, pero si al declararos los constantes sabremos que estarán en memoria de programa y no en memoria de datos. Siempre recordemos que en TODO sistema computacional es menor la cantidad de memoria de datos que la memoria de programa, por lo tanto estamos optimizando recursos</a:t>
            </a:r>
          </a:p>
          <a:p>
            <a:pPr algn="ctr"/>
            <a:endParaRPr lang="es-AR" dirty="0"/>
          </a:p>
        </p:txBody>
      </p:sp>
      <p:sp>
        <p:nvSpPr>
          <p:cNvPr id="900" name="Google Shape;900;p8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Vectores y String constantes</a:t>
            </a:r>
            <a:endParaRPr/>
          </a:p>
        </p:txBody>
      </p:sp>
    </p:spTree>
    <p:custDataLst>
      <p:tags r:id="rId1"/>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A803498B-E2B1-0DA9-C00C-B0BBD1F658F6}"/>
              </a:ext>
            </a:extLst>
          </p:cNvPr>
          <p:cNvSpPr/>
          <p:nvPr/>
        </p:nvSpPr>
        <p:spPr>
          <a:xfrm>
            <a:off x="1073020" y="1498600"/>
            <a:ext cx="10610980" cy="41464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SzPct val="40260"/>
              <a:buFont typeface="Arial" panose="020B0604020202020204" pitchFamily="34" charset="0"/>
              <a:buChar char="•"/>
            </a:pPr>
            <a:r>
              <a:rPr lang="es-ES" sz="2800" dirty="0"/>
              <a:t>Realizar una función que compare dos </a:t>
            </a:r>
            <a:r>
              <a:rPr lang="es-ES" sz="2800" dirty="0" err="1"/>
              <a:t>strings</a:t>
            </a:r>
            <a:r>
              <a:rPr lang="es-ES" sz="2800" dirty="0"/>
              <a:t> (de la misma longitud, definidos como variables globales) y devuelva 0 si son iguales o 1 si son distintos</a:t>
            </a:r>
          </a:p>
          <a:p>
            <a:pPr marL="457200" indent="-457200">
              <a:buSzPct val="40260"/>
              <a:buFont typeface="Arial" panose="020B0604020202020204" pitchFamily="34" charset="0"/>
              <a:buChar char="•"/>
            </a:pPr>
            <a:r>
              <a:rPr lang="es-ES" sz="2800" dirty="0"/>
              <a:t>Realizar una función para pasar a mayúscula y otra a minúscula un </a:t>
            </a:r>
            <a:r>
              <a:rPr lang="es-ES" sz="2800" dirty="0" err="1"/>
              <a:t>string</a:t>
            </a:r>
            <a:r>
              <a:rPr lang="es-ES" sz="2800" dirty="0"/>
              <a:t> definido como global. Observar las características de las mayúsculas y minúsculas en la tabla ASCII</a:t>
            </a:r>
          </a:p>
        </p:txBody>
      </p:sp>
      <p:sp>
        <p:nvSpPr>
          <p:cNvPr id="906" name="Google Shape;906;p14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Consiga:	</a:t>
            </a:r>
            <a:endParaRPr/>
          </a:p>
        </p:txBody>
      </p:sp>
    </p:spTree>
    <p:custDataLst>
      <p:tags r:id="rId1"/>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D86CB1E4-1904-9447-AB9E-F797CC7CC34F}"/>
              </a:ext>
            </a:extLst>
          </p:cNvPr>
          <p:cNvSpPr/>
          <p:nvPr/>
        </p:nvSpPr>
        <p:spPr>
          <a:xfrm>
            <a:off x="430763" y="1929622"/>
            <a:ext cx="11635273" cy="29987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13355" indent="0" algn="ctr">
              <a:buNone/>
            </a:pPr>
            <a:r>
              <a:rPr lang="es-ES" sz="4000" dirty="0"/>
              <a:t>Hacer un programa que ordene un vector que contiene números de menor a mayor (considerar un vector de 10 elementos)</a:t>
            </a:r>
          </a:p>
        </p:txBody>
      </p:sp>
      <p:sp>
        <p:nvSpPr>
          <p:cNvPr id="912" name="Google Shape;912;p14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Ordenamiento	</a:t>
            </a:r>
            <a:endParaRPr/>
          </a:p>
        </p:txBody>
      </p:sp>
    </p:spTree>
    <p:custDataLst>
      <p:tags r:id="rId1"/>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F77DBB5D-1D3F-5767-FB6C-3C95793F48EF}"/>
              </a:ext>
            </a:extLst>
          </p:cNvPr>
          <p:cNvSpPr/>
          <p:nvPr/>
        </p:nvSpPr>
        <p:spPr>
          <a:xfrm>
            <a:off x="1764523" y="2465873"/>
            <a:ext cx="8517812" cy="28525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r>
              <a:rPr lang="es-ES" sz="3200" b="1" dirty="0"/>
              <a:t>Ordenamiento Burbuja (</a:t>
            </a:r>
            <a:r>
              <a:rPr lang="es-ES" sz="3200" b="1" dirty="0" err="1"/>
              <a:t>Bubblesort</a:t>
            </a:r>
            <a:r>
              <a:rPr lang="es-ES" sz="3200" b="1" dirty="0"/>
              <a:t>)</a:t>
            </a:r>
          </a:p>
          <a:p>
            <a:pPr>
              <a:buFont typeface="Arial" panose="020B0604020202020204" pitchFamily="34" charset="0"/>
              <a:buChar char="•"/>
            </a:pPr>
            <a:r>
              <a:rPr lang="es-ES" sz="3200" b="1" dirty="0"/>
              <a:t>Ordenamiento por Selección</a:t>
            </a:r>
          </a:p>
          <a:p>
            <a:pPr>
              <a:buFont typeface="Arial" panose="020B0604020202020204" pitchFamily="34" charset="0"/>
              <a:buChar char="•"/>
            </a:pPr>
            <a:r>
              <a:rPr lang="es-ES" sz="3200" b="1" dirty="0"/>
              <a:t>Ordenamiento por Inserción</a:t>
            </a:r>
          </a:p>
          <a:p>
            <a:pPr algn="ctr"/>
            <a:endParaRPr lang="es-AR" dirty="0"/>
          </a:p>
        </p:txBody>
      </p:sp>
      <p:sp>
        <p:nvSpPr>
          <p:cNvPr id="918" name="Google Shape;918;p14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Algoritmos de ordenamiento</a:t>
            </a:r>
            <a:endParaRPr/>
          </a:p>
        </p:txBody>
      </p:sp>
    </p:spTree>
    <p:custDataLst>
      <p:tags r:id="rId1"/>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5E6FA765-1171-4382-E994-3DABE3A972EB}"/>
              </a:ext>
            </a:extLst>
          </p:cNvPr>
          <p:cNvSpPr/>
          <p:nvPr/>
        </p:nvSpPr>
        <p:spPr>
          <a:xfrm>
            <a:off x="812800" y="1912776"/>
            <a:ext cx="10871200" cy="30137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200" dirty="0"/>
              <a:t>Este es el algoritmo más sencillo probablemente. Ideal para empezar. Consiste en recorrer el vector repetidamente, comparando elementos adyacentes de dos en dos. Si un elemento es mayor que el que está en la siguiente posición se intercambian.</a:t>
            </a:r>
          </a:p>
          <a:p>
            <a:pPr algn="ctr"/>
            <a:endParaRPr lang="es-AR" dirty="0"/>
          </a:p>
        </p:txBody>
      </p:sp>
      <p:sp>
        <p:nvSpPr>
          <p:cNvPr id="924" name="Google Shape;924;p14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Ordenamiento Burbuja (Bubblesort)</a:t>
            </a:r>
            <a:endParaRPr/>
          </a:p>
        </p:txBody>
      </p:sp>
    </p:spTree>
    <p:custDataLst>
      <p:tags r:id="rId1"/>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3D651525-79DF-B14E-6B64-65F38DBDD620}"/>
              </a:ext>
            </a:extLst>
          </p:cNvPr>
          <p:cNvSpPr/>
          <p:nvPr/>
        </p:nvSpPr>
        <p:spPr>
          <a:xfrm>
            <a:off x="307910" y="1800808"/>
            <a:ext cx="5943600" cy="467463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30" name="Google Shape;930;p14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solidFill>
                  <a:srgbClr val="002060"/>
                </a:solidFill>
              </a:rPr>
              <a:t>Ejemplo</a:t>
            </a:r>
            <a:endParaRPr dirty="0">
              <a:solidFill>
                <a:srgbClr val="002060"/>
              </a:solidFill>
            </a:endParaRPr>
          </a:p>
        </p:txBody>
      </p:sp>
      <p:sp>
        <p:nvSpPr>
          <p:cNvPr id="931" name="Google Shape;931;p147"/>
          <p:cNvSpPr txBox="1"/>
          <p:nvPr/>
        </p:nvSpPr>
        <p:spPr>
          <a:xfrm>
            <a:off x="502023" y="1911287"/>
            <a:ext cx="6096000" cy="4186861"/>
          </a:xfrm>
          <a:prstGeom prst="rect">
            <a:avLst/>
          </a:prstGeom>
          <a:noFill/>
          <a:ln>
            <a:noFill/>
          </a:ln>
        </p:spPr>
        <p:txBody>
          <a:bodyPr spcFirstLastPara="1" wrap="square" lIns="121900" tIns="60933" rIns="121900" bIns="60933" anchor="t" anchorCtr="0">
            <a:spAutoFit/>
          </a:bodyPr>
          <a:lstStyle/>
          <a:p>
            <a:r>
              <a:rPr lang="es-AR" sz="1467" dirty="0">
                <a:solidFill>
                  <a:srgbClr val="C586C0"/>
                </a:solidFill>
                <a:latin typeface="Consolas"/>
                <a:ea typeface="Consolas"/>
                <a:cs typeface="Consolas"/>
                <a:sym typeface="Consolas"/>
              </a:rPr>
              <a:t>#include</a:t>
            </a:r>
            <a:r>
              <a:rPr lang="es-AR" sz="1467" dirty="0">
                <a:solidFill>
                  <a:srgbClr val="569CD6"/>
                </a:solidFill>
                <a:latin typeface="Consolas"/>
                <a:ea typeface="Consolas"/>
                <a:cs typeface="Consolas"/>
                <a:sym typeface="Consolas"/>
              </a:rPr>
              <a:t> </a:t>
            </a:r>
            <a:r>
              <a:rPr lang="es-AR" sz="1467" dirty="0">
                <a:solidFill>
                  <a:srgbClr val="CE9178"/>
                </a:solidFill>
                <a:latin typeface="Consolas"/>
                <a:ea typeface="Consolas"/>
                <a:cs typeface="Consolas"/>
                <a:sym typeface="Consolas"/>
              </a:rPr>
              <a:t>&lt;</a:t>
            </a:r>
            <a:r>
              <a:rPr lang="es-AR" sz="1467" dirty="0" err="1">
                <a:solidFill>
                  <a:srgbClr val="CE9178"/>
                </a:solidFill>
                <a:latin typeface="Consolas"/>
                <a:ea typeface="Consolas"/>
                <a:cs typeface="Consolas"/>
                <a:sym typeface="Consolas"/>
              </a:rPr>
              <a:t>stdio.h</a:t>
            </a:r>
            <a:r>
              <a:rPr lang="es-AR" sz="1467" dirty="0">
                <a:solidFill>
                  <a:srgbClr val="CE9178"/>
                </a:solidFill>
                <a:latin typeface="Consolas"/>
                <a:ea typeface="Consolas"/>
                <a:cs typeface="Consolas"/>
                <a:sym typeface="Consolas"/>
              </a:rPr>
              <a:t>&gt;</a:t>
            </a:r>
            <a:endParaRPr sz="1467" dirty="0">
              <a:solidFill>
                <a:srgbClr val="D4D4D4"/>
              </a:solidFill>
              <a:latin typeface="Consolas"/>
              <a:ea typeface="Consolas"/>
              <a:cs typeface="Consolas"/>
              <a:sym typeface="Consolas"/>
            </a:endParaRPr>
          </a:p>
          <a:p>
            <a:r>
              <a:rPr lang="es-AR" sz="1467" dirty="0">
                <a:solidFill>
                  <a:srgbClr val="C586C0"/>
                </a:solidFill>
                <a:latin typeface="Consolas"/>
                <a:ea typeface="Consolas"/>
                <a:cs typeface="Consolas"/>
                <a:sym typeface="Consolas"/>
              </a:rPr>
              <a:t>#define</a:t>
            </a:r>
            <a:r>
              <a:rPr lang="es-AR" sz="1467" dirty="0">
                <a:solidFill>
                  <a:srgbClr val="569CD6"/>
                </a:solidFill>
                <a:latin typeface="Consolas"/>
                <a:ea typeface="Consolas"/>
                <a:cs typeface="Consolas"/>
                <a:sym typeface="Consolas"/>
              </a:rPr>
              <a:t> TAM </a:t>
            </a:r>
            <a:r>
              <a:rPr lang="es-AR" sz="1467" dirty="0">
                <a:solidFill>
                  <a:srgbClr val="B5CEA8"/>
                </a:solidFill>
                <a:latin typeface="Consolas"/>
                <a:ea typeface="Consolas"/>
                <a:cs typeface="Consolas"/>
                <a:sym typeface="Consolas"/>
              </a:rPr>
              <a:t>10</a:t>
            </a:r>
            <a:endParaRPr sz="1467" dirty="0">
              <a:solidFill>
                <a:srgbClr val="D4D4D4"/>
              </a:solidFill>
              <a:latin typeface="Consolas"/>
              <a:ea typeface="Consolas"/>
              <a:cs typeface="Consolas"/>
              <a:sym typeface="Consolas"/>
            </a:endParaRPr>
          </a:p>
          <a:p>
            <a:r>
              <a:rPr lang="es-AR" sz="1467" dirty="0" err="1">
                <a:solidFill>
                  <a:srgbClr val="569CD6"/>
                </a:solidFill>
                <a:latin typeface="Consolas"/>
                <a:ea typeface="Consolas"/>
                <a:cs typeface="Consolas"/>
                <a:sym typeface="Consolas"/>
              </a:rPr>
              <a:t>int</a:t>
            </a:r>
            <a:r>
              <a:rPr lang="es-AR" sz="1467" dirty="0">
                <a:solidFill>
                  <a:srgbClr val="D4D4D4"/>
                </a:solidFill>
                <a:latin typeface="Consolas"/>
                <a:ea typeface="Consolas"/>
                <a:cs typeface="Consolas"/>
                <a:sym typeface="Consolas"/>
              </a:rPr>
              <a:t> </a:t>
            </a:r>
            <a:r>
              <a:rPr lang="es-AR" sz="1467" dirty="0">
                <a:solidFill>
                  <a:srgbClr val="9CDCFE"/>
                </a:solidFill>
                <a:latin typeface="Consolas"/>
                <a:ea typeface="Consolas"/>
                <a:cs typeface="Consolas"/>
                <a:sym typeface="Consolas"/>
              </a:rPr>
              <a:t>lista</a:t>
            </a:r>
            <a:r>
              <a:rPr lang="es-AR" sz="1467" dirty="0">
                <a:solidFill>
                  <a:srgbClr val="D4D4D4"/>
                </a:solidFill>
                <a:latin typeface="Consolas"/>
                <a:ea typeface="Consolas"/>
                <a:cs typeface="Consolas"/>
                <a:sym typeface="Consolas"/>
              </a:rPr>
              <a:t>[</a:t>
            </a:r>
            <a:r>
              <a:rPr lang="es-AR" sz="1467" dirty="0">
                <a:solidFill>
                  <a:srgbClr val="569CD6"/>
                </a:solidFill>
                <a:latin typeface="Consolas"/>
                <a:ea typeface="Consolas"/>
                <a:cs typeface="Consolas"/>
                <a:sym typeface="Consolas"/>
              </a:rPr>
              <a:t>TAM</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5</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6</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1</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7</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12</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8</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10</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22</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2</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3</a:t>
            </a:r>
            <a:r>
              <a:rPr lang="es-AR" sz="1467" dirty="0">
                <a:solidFill>
                  <a:srgbClr val="D4D4D4"/>
                </a:solidFill>
                <a:latin typeface="Consolas"/>
                <a:ea typeface="Consolas"/>
                <a:cs typeface="Consolas"/>
                <a:sym typeface="Consolas"/>
              </a:rPr>
              <a:t>};</a:t>
            </a:r>
            <a:endParaRPr sz="2400" dirty="0"/>
          </a:p>
          <a:p>
            <a:br>
              <a:rPr lang="es-AR" sz="1467" dirty="0">
                <a:solidFill>
                  <a:srgbClr val="D4D4D4"/>
                </a:solidFill>
                <a:latin typeface="Consolas"/>
                <a:ea typeface="Consolas"/>
                <a:cs typeface="Consolas"/>
                <a:sym typeface="Consolas"/>
              </a:rPr>
            </a:br>
            <a:r>
              <a:rPr lang="es-AR" sz="1467" dirty="0" err="1">
                <a:solidFill>
                  <a:srgbClr val="569CD6"/>
                </a:solidFill>
                <a:latin typeface="Consolas"/>
                <a:ea typeface="Consolas"/>
                <a:cs typeface="Consolas"/>
                <a:sym typeface="Consolas"/>
              </a:rPr>
              <a:t>int</a:t>
            </a:r>
            <a:r>
              <a:rPr lang="es-AR" sz="1467" dirty="0">
                <a:solidFill>
                  <a:srgbClr val="D4D4D4"/>
                </a:solidFill>
                <a:latin typeface="Consolas"/>
                <a:ea typeface="Consolas"/>
                <a:cs typeface="Consolas"/>
                <a:sym typeface="Consolas"/>
              </a:rPr>
              <a:t> </a:t>
            </a:r>
            <a:r>
              <a:rPr lang="es-AR" sz="1467" dirty="0" err="1">
                <a:solidFill>
                  <a:srgbClr val="DCDCAA"/>
                </a:solidFill>
                <a:latin typeface="Consolas"/>
                <a:ea typeface="Consolas"/>
                <a:cs typeface="Consolas"/>
                <a:sym typeface="Consolas"/>
              </a:rPr>
              <a:t>main</a:t>
            </a:r>
            <a:r>
              <a:rPr lang="es-AR" sz="1467" dirty="0">
                <a:solidFill>
                  <a:srgbClr val="D4D4D4"/>
                </a:solidFill>
                <a:latin typeface="Consolas"/>
                <a:ea typeface="Consolas"/>
                <a:cs typeface="Consolas"/>
                <a:sym typeface="Consolas"/>
              </a:rPr>
              <a:t> (</a:t>
            </a:r>
            <a:r>
              <a:rPr lang="es-AR" sz="1467" dirty="0" err="1">
                <a:solidFill>
                  <a:srgbClr val="569CD6"/>
                </a:solidFill>
                <a:latin typeface="Consolas"/>
                <a:ea typeface="Consolas"/>
                <a:cs typeface="Consolas"/>
                <a:sym typeface="Consolas"/>
              </a:rPr>
              <a:t>void</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   </a:t>
            </a:r>
            <a:r>
              <a:rPr lang="es-AR" sz="1467" dirty="0" err="1">
                <a:solidFill>
                  <a:srgbClr val="569CD6"/>
                </a:solidFill>
                <a:latin typeface="Consolas"/>
                <a:ea typeface="Consolas"/>
                <a:cs typeface="Consolas"/>
                <a:sym typeface="Consolas"/>
              </a:rPr>
              <a:t>int</a:t>
            </a:r>
            <a:r>
              <a:rPr lang="es-AR" sz="1467" dirty="0">
                <a:solidFill>
                  <a:srgbClr val="D4D4D4"/>
                </a:solidFill>
                <a:latin typeface="Consolas"/>
                <a:ea typeface="Consolas"/>
                <a:cs typeface="Consolas"/>
                <a:sym typeface="Consolas"/>
              </a:rPr>
              <a:t> </a:t>
            </a:r>
            <a:r>
              <a:rPr lang="es-AR" sz="1467" dirty="0" err="1">
                <a:solidFill>
                  <a:srgbClr val="9CDCFE"/>
                </a:solidFill>
                <a:latin typeface="Consolas"/>
                <a:ea typeface="Consolas"/>
                <a:cs typeface="Consolas"/>
                <a:sym typeface="Consolas"/>
              </a:rPr>
              <a:t>i</a:t>
            </a:r>
            <a:r>
              <a:rPr lang="es-AR" sz="1467" dirty="0" err="1">
                <a:solidFill>
                  <a:srgbClr val="D4D4D4"/>
                </a:solidFill>
                <a:latin typeface="Consolas"/>
                <a:ea typeface="Consolas"/>
                <a:cs typeface="Consolas"/>
                <a:sym typeface="Consolas"/>
              </a:rPr>
              <a:t>,</a:t>
            </a:r>
            <a:r>
              <a:rPr lang="es-AR" sz="1467" dirty="0" err="1">
                <a:solidFill>
                  <a:srgbClr val="9CDCFE"/>
                </a:solidFill>
                <a:latin typeface="Consolas"/>
                <a:ea typeface="Consolas"/>
                <a:cs typeface="Consolas"/>
                <a:sym typeface="Consolas"/>
              </a:rPr>
              <a:t>j</a:t>
            </a:r>
            <a:r>
              <a:rPr lang="es-AR" sz="1467" dirty="0" err="1">
                <a:solidFill>
                  <a:srgbClr val="D4D4D4"/>
                </a:solidFill>
                <a:latin typeface="Consolas"/>
                <a:ea typeface="Consolas"/>
                <a:cs typeface="Consolas"/>
                <a:sym typeface="Consolas"/>
              </a:rPr>
              <a:t>,</a:t>
            </a:r>
            <a:r>
              <a:rPr lang="es-AR" sz="1467" dirty="0" err="1">
                <a:solidFill>
                  <a:srgbClr val="9CDCFE"/>
                </a:solidFill>
                <a:latin typeface="Consolas"/>
                <a:ea typeface="Consolas"/>
                <a:cs typeface="Consolas"/>
                <a:sym typeface="Consolas"/>
              </a:rPr>
              <a:t>temp</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   </a:t>
            </a:r>
            <a:r>
              <a:rPr lang="es-AR" sz="1467" dirty="0" err="1">
                <a:solidFill>
                  <a:srgbClr val="C586C0"/>
                </a:solidFill>
                <a:latin typeface="Consolas"/>
                <a:ea typeface="Consolas"/>
                <a:cs typeface="Consolas"/>
                <a:sym typeface="Consolas"/>
              </a:rPr>
              <a:t>for</a:t>
            </a:r>
            <a:r>
              <a:rPr lang="es-AR" sz="1467" dirty="0">
                <a:solidFill>
                  <a:srgbClr val="D4D4D4"/>
                </a:solidFill>
                <a:latin typeface="Consolas"/>
                <a:ea typeface="Consolas"/>
                <a:cs typeface="Consolas"/>
                <a:sym typeface="Consolas"/>
              </a:rPr>
              <a:t> (</a:t>
            </a:r>
            <a:r>
              <a:rPr lang="es-AR" sz="1467" dirty="0">
                <a:solidFill>
                  <a:srgbClr val="9CDCFE"/>
                </a:solidFill>
                <a:latin typeface="Consolas"/>
                <a:ea typeface="Consolas"/>
                <a:cs typeface="Consolas"/>
                <a:sym typeface="Consolas"/>
              </a:rPr>
              <a:t>i</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1</a:t>
            </a:r>
            <a:r>
              <a:rPr lang="es-AR" sz="1467" dirty="0">
                <a:solidFill>
                  <a:srgbClr val="D4D4D4"/>
                </a:solidFill>
                <a:latin typeface="Consolas"/>
                <a:ea typeface="Consolas"/>
                <a:cs typeface="Consolas"/>
                <a:sym typeface="Consolas"/>
              </a:rPr>
              <a:t>; </a:t>
            </a:r>
            <a:r>
              <a:rPr lang="es-AR" sz="1467" dirty="0">
                <a:solidFill>
                  <a:srgbClr val="9CDCFE"/>
                </a:solidFill>
                <a:latin typeface="Consolas"/>
                <a:ea typeface="Consolas"/>
                <a:cs typeface="Consolas"/>
                <a:sym typeface="Consolas"/>
              </a:rPr>
              <a:t>i</a:t>
            </a:r>
            <a:r>
              <a:rPr lang="es-AR" sz="1467" dirty="0">
                <a:solidFill>
                  <a:srgbClr val="D4D4D4"/>
                </a:solidFill>
                <a:latin typeface="Consolas"/>
                <a:ea typeface="Consolas"/>
                <a:cs typeface="Consolas"/>
                <a:sym typeface="Consolas"/>
              </a:rPr>
              <a:t>&lt;</a:t>
            </a:r>
            <a:r>
              <a:rPr lang="es-AR" sz="1467" dirty="0">
                <a:solidFill>
                  <a:srgbClr val="569CD6"/>
                </a:solidFill>
                <a:latin typeface="Consolas"/>
                <a:ea typeface="Consolas"/>
                <a:cs typeface="Consolas"/>
                <a:sym typeface="Consolas"/>
              </a:rPr>
              <a:t>TAM</a:t>
            </a:r>
            <a:r>
              <a:rPr lang="es-AR" sz="1467" dirty="0">
                <a:solidFill>
                  <a:srgbClr val="D4D4D4"/>
                </a:solidFill>
                <a:latin typeface="Consolas"/>
                <a:ea typeface="Consolas"/>
                <a:cs typeface="Consolas"/>
                <a:sym typeface="Consolas"/>
              </a:rPr>
              <a:t>; </a:t>
            </a:r>
            <a:r>
              <a:rPr lang="es-AR" sz="1467" dirty="0">
                <a:solidFill>
                  <a:srgbClr val="9CDCFE"/>
                </a:solidFill>
                <a:latin typeface="Consolas"/>
                <a:ea typeface="Consolas"/>
                <a:cs typeface="Consolas"/>
                <a:sym typeface="Consolas"/>
              </a:rPr>
              <a:t>i</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      </a:t>
            </a:r>
            <a:r>
              <a:rPr lang="es-AR" sz="1467" dirty="0" err="1">
                <a:solidFill>
                  <a:srgbClr val="C586C0"/>
                </a:solidFill>
                <a:latin typeface="Consolas"/>
                <a:ea typeface="Consolas"/>
                <a:cs typeface="Consolas"/>
                <a:sym typeface="Consolas"/>
              </a:rPr>
              <a:t>for</a:t>
            </a:r>
            <a:r>
              <a:rPr lang="es-AR" sz="1467" dirty="0">
                <a:solidFill>
                  <a:srgbClr val="D4D4D4"/>
                </a:solidFill>
                <a:latin typeface="Consolas"/>
                <a:ea typeface="Consolas"/>
                <a:cs typeface="Consolas"/>
                <a:sym typeface="Consolas"/>
              </a:rPr>
              <a:t> (</a:t>
            </a:r>
            <a:r>
              <a:rPr lang="es-AR" sz="1467" dirty="0">
                <a:solidFill>
                  <a:srgbClr val="9CDCFE"/>
                </a:solidFill>
                <a:latin typeface="Consolas"/>
                <a:ea typeface="Consolas"/>
                <a:cs typeface="Consolas"/>
                <a:sym typeface="Consolas"/>
              </a:rPr>
              <a:t>j</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0</a:t>
            </a:r>
            <a:r>
              <a:rPr lang="es-AR" sz="1467" dirty="0">
                <a:solidFill>
                  <a:srgbClr val="D4D4D4"/>
                </a:solidFill>
                <a:latin typeface="Consolas"/>
                <a:ea typeface="Consolas"/>
                <a:cs typeface="Consolas"/>
                <a:sym typeface="Consolas"/>
              </a:rPr>
              <a:t> ; </a:t>
            </a:r>
            <a:r>
              <a:rPr lang="es-AR" sz="1467" dirty="0">
                <a:solidFill>
                  <a:srgbClr val="9CDCFE"/>
                </a:solidFill>
                <a:latin typeface="Consolas"/>
                <a:ea typeface="Consolas"/>
                <a:cs typeface="Consolas"/>
                <a:sym typeface="Consolas"/>
              </a:rPr>
              <a:t>j</a:t>
            </a:r>
            <a:r>
              <a:rPr lang="es-AR" sz="1467" dirty="0">
                <a:solidFill>
                  <a:srgbClr val="D4D4D4"/>
                </a:solidFill>
                <a:latin typeface="Consolas"/>
                <a:ea typeface="Consolas"/>
                <a:cs typeface="Consolas"/>
                <a:sym typeface="Consolas"/>
              </a:rPr>
              <a:t>&lt;(</a:t>
            </a:r>
            <a:r>
              <a:rPr lang="es-AR" sz="1467" dirty="0">
                <a:solidFill>
                  <a:srgbClr val="569CD6"/>
                </a:solidFill>
                <a:latin typeface="Consolas"/>
                <a:ea typeface="Consolas"/>
                <a:cs typeface="Consolas"/>
                <a:sym typeface="Consolas"/>
              </a:rPr>
              <a:t>TAM</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1</a:t>
            </a:r>
            <a:r>
              <a:rPr lang="es-AR" sz="1467" dirty="0">
                <a:solidFill>
                  <a:srgbClr val="D4D4D4"/>
                </a:solidFill>
                <a:latin typeface="Consolas"/>
                <a:ea typeface="Consolas"/>
                <a:cs typeface="Consolas"/>
                <a:sym typeface="Consolas"/>
              </a:rPr>
              <a:t>); </a:t>
            </a:r>
            <a:r>
              <a:rPr lang="es-AR" sz="1467" dirty="0" err="1">
                <a:solidFill>
                  <a:srgbClr val="9CDCFE"/>
                </a:solidFill>
                <a:latin typeface="Consolas"/>
                <a:ea typeface="Consolas"/>
                <a:cs typeface="Consolas"/>
                <a:sym typeface="Consolas"/>
              </a:rPr>
              <a:t>j</a:t>
            </a:r>
            <a:r>
              <a:rPr lang="es-AR" sz="1467" dirty="0" err="1">
                <a:solidFill>
                  <a:srgbClr val="D4D4D4"/>
                </a:solidFill>
                <a:latin typeface="Consolas"/>
                <a:ea typeface="Consolas"/>
                <a:cs typeface="Consolas"/>
                <a:sym typeface="Consolas"/>
              </a:rPr>
              <a:t>++</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         </a:t>
            </a:r>
            <a:r>
              <a:rPr lang="es-AR" sz="1467" dirty="0" err="1">
                <a:solidFill>
                  <a:srgbClr val="C586C0"/>
                </a:solidFill>
                <a:latin typeface="Consolas"/>
                <a:ea typeface="Consolas"/>
                <a:cs typeface="Consolas"/>
                <a:sym typeface="Consolas"/>
              </a:rPr>
              <a:t>if</a:t>
            </a:r>
            <a:r>
              <a:rPr lang="es-AR" sz="1467" dirty="0">
                <a:solidFill>
                  <a:srgbClr val="D4D4D4"/>
                </a:solidFill>
                <a:latin typeface="Consolas"/>
                <a:ea typeface="Consolas"/>
                <a:cs typeface="Consolas"/>
                <a:sym typeface="Consolas"/>
              </a:rPr>
              <a:t> (</a:t>
            </a:r>
            <a:r>
              <a:rPr lang="es-AR" sz="1467" dirty="0">
                <a:solidFill>
                  <a:srgbClr val="9CDCFE"/>
                </a:solidFill>
                <a:latin typeface="Consolas"/>
                <a:ea typeface="Consolas"/>
                <a:cs typeface="Consolas"/>
                <a:sym typeface="Consolas"/>
              </a:rPr>
              <a:t>lista</a:t>
            </a:r>
            <a:r>
              <a:rPr lang="es-AR" sz="1467" dirty="0">
                <a:solidFill>
                  <a:srgbClr val="D4D4D4"/>
                </a:solidFill>
                <a:latin typeface="Consolas"/>
                <a:ea typeface="Consolas"/>
                <a:cs typeface="Consolas"/>
                <a:sym typeface="Consolas"/>
              </a:rPr>
              <a:t>[</a:t>
            </a:r>
            <a:r>
              <a:rPr lang="es-AR" sz="1467" dirty="0">
                <a:solidFill>
                  <a:srgbClr val="9CDCFE"/>
                </a:solidFill>
                <a:latin typeface="Consolas"/>
                <a:ea typeface="Consolas"/>
                <a:cs typeface="Consolas"/>
                <a:sym typeface="Consolas"/>
              </a:rPr>
              <a:t>j</a:t>
            </a:r>
            <a:r>
              <a:rPr lang="es-AR" sz="1467" dirty="0">
                <a:solidFill>
                  <a:srgbClr val="D4D4D4"/>
                </a:solidFill>
                <a:latin typeface="Consolas"/>
                <a:ea typeface="Consolas"/>
                <a:cs typeface="Consolas"/>
                <a:sym typeface="Consolas"/>
              </a:rPr>
              <a:t>] &gt; </a:t>
            </a:r>
            <a:r>
              <a:rPr lang="es-AR" sz="1467" dirty="0">
                <a:solidFill>
                  <a:srgbClr val="9CDCFE"/>
                </a:solidFill>
                <a:latin typeface="Consolas"/>
                <a:ea typeface="Consolas"/>
                <a:cs typeface="Consolas"/>
                <a:sym typeface="Consolas"/>
              </a:rPr>
              <a:t>lista</a:t>
            </a:r>
            <a:r>
              <a:rPr lang="es-AR" sz="1467" dirty="0">
                <a:solidFill>
                  <a:srgbClr val="D4D4D4"/>
                </a:solidFill>
                <a:latin typeface="Consolas"/>
                <a:ea typeface="Consolas"/>
                <a:cs typeface="Consolas"/>
                <a:sym typeface="Consolas"/>
              </a:rPr>
              <a:t>[</a:t>
            </a:r>
            <a:r>
              <a:rPr lang="es-AR" sz="1467" dirty="0">
                <a:solidFill>
                  <a:srgbClr val="9CDCFE"/>
                </a:solidFill>
                <a:latin typeface="Consolas"/>
                <a:ea typeface="Consolas"/>
                <a:cs typeface="Consolas"/>
                <a:sym typeface="Consolas"/>
              </a:rPr>
              <a:t>j</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1</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            </a:t>
            </a:r>
            <a:r>
              <a:rPr lang="es-AR" sz="1467" dirty="0" err="1">
                <a:solidFill>
                  <a:srgbClr val="9CDCFE"/>
                </a:solidFill>
                <a:latin typeface="Consolas"/>
                <a:ea typeface="Consolas"/>
                <a:cs typeface="Consolas"/>
                <a:sym typeface="Consolas"/>
              </a:rPr>
              <a:t>temp</a:t>
            </a:r>
            <a:r>
              <a:rPr lang="es-AR" sz="1467" dirty="0">
                <a:solidFill>
                  <a:srgbClr val="D4D4D4"/>
                </a:solidFill>
                <a:latin typeface="Consolas"/>
                <a:ea typeface="Consolas"/>
                <a:cs typeface="Consolas"/>
                <a:sym typeface="Consolas"/>
              </a:rPr>
              <a:t> = </a:t>
            </a:r>
            <a:r>
              <a:rPr lang="es-AR" sz="1467" dirty="0">
                <a:solidFill>
                  <a:srgbClr val="9CDCFE"/>
                </a:solidFill>
                <a:latin typeface="Consolas"/>
                <a:ea typeface="Consolas"/>
                <a:cs typeface="Consolas"/>
                <a:sym typeface="Consolas"/>
              </a:rPr>
              <a:t>lista</a:t>
            </a:r>
            <a:r>
              <a:rPr lang="es-AR" sz="1467" dirty="0">
                <a:solidFill>
                  <a:srgbClr val="D4D4D4"/>
                </a:solidFill>
                <a:latin typeface="Consolas"/>
                <a:ea typeface="Consolas"/>
                <a:cs typeface="Consolas"/>
                <a:sym typeface="Consolas"/>
              </a:rPr>
              <a:t>[</a:t>
            </a:r>
            <a:r>
              <a:rPr lang="es-AR" sz="1467" dirty="0">
                <a:solidFill>
                  <a:srgbClr val="9CDCFE"/>
                </a:solidFill>
                <a:latin typeface="Consolas"/>
                <a:ea typeface="Consolas"/>
                <a:cs typeface="Consolas"/>
                <a:sym typeface="Consolas"/>
              </a:rPr>
              <a:t>j</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            </a:t>
            </a:r>
            <a:r>
              <a:rPr lang="es-AR" sz="1467" dirty="0">
                <a:solidFill>
                  <a:srgbClr val="9CDCFE"/>
                </a:solidFill>
                <a:latin typeface="Consolas"/>
                <a:ea typeface="Consolas"/>
                <a:cs typeface="Consolas"/>
                <a:sym typeface="Consolas"/>
              </a:rPr>
              <a:t>lista</a:t>
            </a:r>
            <a:r>
              <a:rPr lang="es-AR" sz="1467" dirty="0">
                <a:solidFill>
                  <a:srgbClr val="D4D4D4"/>
                </a:solidFill>
                <a:latin typeface="Consolas"/>
                <a:ea typeface="Consolas"/>
                <a:cs typeface="Consolas"/>
                <a:sym typeface="Consolas"/>
              </a:rPr>
              <a:t>[</a:t>
            </a:r>
            <a:r>
              <a:rPr lang="es-AR" sz="1467" dirty="0">
                <a:solidFill>
                  <a:srgbClr val="9CDCFE"/>
                </a:solidFill>
                <a:latin typeface="Consolas"/>
                <a:ea typeface="Consolas"/>
                <a:cs typeface="Consolas"/>
                <a:sym typeface="Consolas"/>
              </a:rPr>
              <a:t>j</a:t>
            </a:r>
            <a:r>
              <a:rPr lang="es-AR" sz="1467" dirty="0">
                <a:solidFill>
                  <a:srgbClr val="D4D4D4"/>
                </a:solidFill>
                <a:latin typeface="Consolas"/>
                <a:ea typeface="Consolas"/>
                <a:cs typeface="Consolas"/>
                <a:sym typeface="Consolas"/>
              </a:rPr>
              <a:t>] = </a:t>
            </a:r>
            <a:r>
              <a:rPr lang="es-AR" sz="1467" dirty="0">
                <a:solidFill>
                  <a:srgbClr val="9CDCFE"/>
                </a:solidFill>
                <a:latin typeface="Consolas"/>
                <a:ea typeface="Consolas"/>
                <a:cs typeface="Consolas"/>
                <a:sym typeface="Consolas"/>
              </a:rPr>
              <a:t>lista</a:t>
            </a:r>
            <a:r>
              <a:rPr lang="es-AR" sz="1467" dirty="0">
                <a:solidFill>
                  <a:srgbClr val="D4D4D4"/>
                </a:solidFill>
                <a:latin typeface="Consolas"/>
                <a:ea typeface="Consolas"/>
                <a:cs typeface="Consolas"/>
                <a:sym typeface="Consolas"/>
              </a:rPr>
              <a:t>[</a:t>
            </a:r>
            <a:r>
              <a:rPr lang="es-AR" sz="1467" dirty="0">
                <a:solidFill>
                  <a:srgbClr val="9CDCFE"/>
                </a:solidFill>
                <a:latin typeface="Consolas"/>
                <a:ea typeface="Consolas"/>
                <a:cs typeface="Consolas"/>
                <a:sym typeface="Consolas"/>
              </a:rPr>
              <a:t>j</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1</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            </a:t>
            </a:r>
            <a:r>
              <a:rPr lang="es-AR" sz="1467" dirty="0">
                <a:solidFill>
                  <a:srgbClr val="9CDCFE"/>
                </a:solidFill>
                <a:latin typeface="Consolas"/>
                <a:ea typeface="Consolas"/>
                <a:cs typeface="Consolas"/>
                <a:sym typeface="Consolas"/>
              </a:rPr>
              <a:t>lista</a:t>
            </a:r>
            <a:r>
              <a:rPr lang="es-AR" sz="1467" dirty="0">
                <a:solidFill>
                  <a:srgbClr val="D4D4D4"/>
                </a:solidFill>
                <a:latin typeface="Consolas"/>
                <a:ea typeface="Consolas"/>
                <a:cs typeface="Consolas"/>
                <a:sym typeface="Consolas"/>
              </a:rPr>
              <a:t>[</a:t>
            </a:r>
            <a:r>
              <a:rPr lang="es-AR" sz="1467" dirty="0">
                <a:solidFill>
                  <a:srgbClr val="9CDCFE"/>
                </a:solidFill>
                <a:latin typeface="Consolas"/>
                <a:ea typeface="Consolas"/>
                <a:cs typeface="Consolas"/>
                <a:sym typeface="Consolas"/>
              </a:rPr>
              <a:t>j</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1</a:t>
            </a:r>
            <a:r>
              <a:rPr lang="es-AR" sz="1467" dirty="0">
                <a:solidFill>
                  <a:srgbClr val="D4D4D4"/>
                </a:solidFill>
                <a:latin typeface="Consolas"/>
                <a:ea typeface="Consolas"/>
                <a:cs typeface="Consolas"/>
                <a:sym typeface="Consolas"/>
              </a:rPr>
              <a:t>] = </a:t>
            </a:r>
            <a:r>
              <a:rPr lang="es-AR" sz="1467" dirty="0" err="1">
                <a:solidFill>
                  <a:srgbClr val="9CDCFE"/>
                </a:solidFill>
                <a:latin typeface="Consolas"/>
                <a:ea typeface="Consolas"/>
                <a:cs typeface="Consolas"/>
                <a:sym typeface="Consolas"/>
              </a:rPr>
              <a:t>temp</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         }</a:t>
            </a:r>
            <a:endParaRPr sz="2400" dirty="0"/>
          </a:p>
          <a:p>
            <a:r>
              <a:rPr lang="es-AR" sz="1467" dirty="0">
                <a:solidFill>
                  <a:srgbClr val="D4D4D4"/>
                </a:solidFill>
                <a:latin typeface="Consolas"/>
                <a:ea typeface="Consolas"/>
                <a:cs typeface="Consolas"/>
                <a:sym typeface="Consolas"/>
              </a:rPr>
              <a:t>      }</a:t>
            </a:r>
            <a:endParaRPr sz="2400" dirty="0"/>
          </a:p>
          <a:p>
            <a:r>
              <a:rPr lang="es-AR" sz="1467" dirty="0">
                <a:solidFill>
                  <a:srgbClr val="D4D4D4"/>
                </a:solidFill>
                <a:latin typeface="Consolas"/>
                <a:ea typeface="Consolas"/>
                <a:cs typeface="Consolas"/>
                <a:sym typeface="Consolas"/>
              </a:rPr>
              <a:t>   }</a:t>
            </a:r>
            <a:endParaRPr sz="2400" dirty="0"/>
          </a:p>
          <a:p>
            <a:r>
              <a:rPr lang="es-AR" sz="1467" dirty="0">
                <a:solidFill>
                  <a:srgbClr val="D4D4D4"/>
                </a:solidFill>
                <a:latin typeface="Consolas"/>
                <a:ea typeface="Consolas"/>
                <a:cs typeface="Consolas"/>
                <a:sym typeface="Consolas"/>
              </a:rPr>
              <a:t>   </a:t>
            </a:r>
            <a:r>
              <a:rPr lang="es-AR" sz="1467" dirty="0" err="1">
                <a:solidFill>
                  <a:srgbClr val="C586C0"/>
                </a:solidFill>
                <a:latin typeface="Consolas"/>
                <a:ea typeface="Consolas"/>
                <a:cs typeface="Consolas"/>
                <a:sym typeface="Consolas"/>
              </a:rPr>
              <a:t>for</a:t>
            </a:r>
            <a:r>
              <a:rPr lang="es-AR" sz="1467" dirty="0">
                <a:solidFill>
                  <a:srgbClr val="D4D4D4"/>
                </a:solidFill>
                <a:latin typeface="Consolas"/>
                <a:ea typeface="Consolas"/>
                <a:cs typeface="Consolas"/>
                <a:sym typeface="Consolas"/>
              </a:rPr>
              <a:t>(</a:t>
            </a:r>
            <a:r>
              <a:rPr lang="es-AR" sz="1467" dirty="0">
                <a:solidFill>
                  <a:srgbClr val="9CDCFE"/>
                </a:solidFill>
                <a:latin typeface="Consolas"/>
                <a:ea typeface="Consolas"/>
                <a:cs typeface="Consolas"/>
                <a:sym typeface="Consolas"/>
              </a:rPr>
              <a:t>i</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0</a:t>
            </a:r>
            <a:r>
              <a:rPr lang="es-AR" sz="1467" dirty="0">
                <a:solidFill>
                  <a:srgbClr val="D4D4D4"/>
                </a:solidFill>
                <a:latin typeface="Consolas"/>
                <a:ea typeface="Consolas"/>
                <a:cs typeface="Consolas"/>
                <a:sym typeface="Consolas"/>
              </a:rPr>
              <a:t>;</a:t>
            </a:r>
            <a:r>
              <a:rPr lang="es-AR" sz="1467" dirty="0">
                <a:solidFill>
                  <a:srgbClr val="9CDCFE"/>
                </a:solidFill>
                <a:latin typeface="Consolas"/>
                <a:ea typeface="Consolas"/>
                <a:cs typeface="Consolas"/>
                <a:sym typeface="Consolas"/>
              </a:rPr>
              <a:t>i</a:t>
            </a:r>
            <a:r>
              <a:rPr lang="es-AR" sz="1467" dirty="0">
                <a:solidFill>
                  <a:srgbClr val="D4D4D4"/>
                </a:solidFill>
                <a:latin typeface="Consolas"/>
                <a:ea typeface="Consolas"/>
                <a:cs typeface="Consolas"/>
                <a:sym typeface="Consolas"/>
              </a:rPr>
              <a:t>&lt;</a:t>
            </a:r>
            <a:r>
              <a:rPr lang="es-AR" sz="1467" dirty="0" err="1">
                <a:solidFill>
                  <a:srgbClr val="569CD6"/>
                </a:solidFill>
                <a:latin typeface="Consolas"/>
                <a:ea typeface="Consolas"/>
                <a:cs typeface="Consolas"/>
                <a:sym typeface="Consolas"/>
              </a:rPr>
              <a:t>TAM</a:t>
            </a:r>
            <a:r>
              <a:rPr lang="es-AR" sz="1467" dirty="0" err="1">
                <a:solidFill>
                  <a:srgbClr val="D4D4D4"/>
                </a:solidFill>
                <a:latin typeface="Consolas"/>
                <a:ea typeface="Consolas"/>
                <a:cs typeface="Consolas"/>
                <a:sym typeface="Consolas"/>
              </a:rPr>
              <a:t>;</a:t>
            </a:r>
            <a:r>
              <a:rPr lang="es-AR" sz="1467" dirty="0" err="1">
                <a:solidFill>
                  <a:srgbClr val="9CDCFE"/>
                </a:solidFill>
                <a:latin typeface="Consolas"/>
                <a:ea typeface="Consolas"/>
                <a:cs typeface="Consolas"/>
                <a:sym typeface="Consolas"/>
              </a:rPr>
              <a:t>i</a:t>
            </a:r>
            <a:r>
              <a:rPr lang="es-AR" sz="1467" dirty="0">
                <a:solidFill>
                  <a:srgbClr val="D4D4D4"/>
                </a:solidFill>
                <a:latin typeface="Consolas"/>
                <a:ea typeface="Consolas"/>
                <a:cs typeface="Consolas"/>
                <a:sym typeface="Consolas"/>
              </a:rPr>
              <a:t>++)</a:t>
            </a:r>
            <a:r>
              <a:rPr lang="es-AR" sz="1467" dirty="0" err="1">
                <a:solidFill>
                  <a:srgbClr val="DCDCAA"/>
                </a:solidFill>
                <a:latin typeface="Consolas"/>
                <a:ea typeface="Consolas"/>
                <a:cs typeface="Consolas"/>
                <a:sym typeface="Consolas"/>
              </a:rPr>
              <a:t>printf</a:t>
            </a:r>
            <a:r>
              <a:rPr lang="es-AR" sz="1467" dirty="0">
                <a:solidFill>
                  <a:srgbClr val="D4D4D4"/>
                </a:solidFill>
                <a:latin typeface="Consolas"/>
                <a:ea typeface="Consolas"/>
                <a:cs typeface="Consolas"/>
                <a:sym typeface="Consolas"/>
              </a:rPr>
              <a:t>(</a:t>
            </a:r>
            <a:r>
              <a:rPr lang="es-AR" sz="1467" dirty="0">
                <a:solidFill>
                  <a:srgbClr val="CE9178"/>
                </a:solidFill>
                <a:latin typeface="Consolas"/>
                <a:ea typeface="Consolas"/>
                <a:cs typeface="Consolas"/>
                <a:sym typeface="Consolas"/>
              </a:rPr>
              <a:t>"%d </a:t>
            </a:r>
            <a:r>
              <a:rPr lang="es-AR" sz="1467" dirty="0">
                <a:solidFill>
                  <a:srgbClr val="D7BA7D"/>
                </a:solidFill>
                <a:latin typeface="Consolas"/>
                <a:ea typeface="Consolas"/>
                <a:cs typeface="Consolas"/>
                <a:sym typeface="Consolas"/>
              </a:rPr>
              <a:t>\</a:t>
            </a:r>
            <a:r>
              <a:rPr lang="es-AR" sz="1467" dirty="0" err="1">
                <a:solidFill>
                  <a:srgbClr val="D7BA7D"/>
                </a:solidFill>
                <a:latin typeface="Consolas"/>
                <a:ea typeface="Consolas"/>
                <a:cs typeface="Consolas"/>
                <a:sym typeface="Consolas"/>
              </a:rPr>
              <a:t>t</a:t>
            </a:r>
            <a:r>
              <a:rPr lang="es-AR" sz="1467" dirty="0" err="1">
                <a:solidFill>
                  <a:srgbClr val="CE9178"/>
                </a:solidFill>
                <a:latin typeface="Consolas"/>
                <a:ea typeface="Consolas"/>
                <a:cs typeface="Consolas"/>
                <a:sym typeface="Consolas"/>
              </a:rPr>
              <a:t>"</a:t>
            </a:r>
            <a:r>
              <a:rPr lang="es-AR" sz="1467" dirty="0" err="1">
                <a:solidFill>
                  <a:srgbClr val="D4D4D4"/>
                </a:solidFill>
                <a:latin typeface="Consolas"/>
                <a:ea typeface="Consolas"/>
                <a:cs typeface="Consolas"/>
                <a:sym typeface="Consolas"/>
              </a:rPr>
              <a:t>,</a:t>
            </a:r>
            <a:r>
              <a:rPr lang="es-AR" sz="1467" dirty="0" err="1">
                <a:solidFill>
                  <a:srgbClr val="9CDCFE"/>
                </a:solidFill>
                <a:latin typeface="Consolas"/>
                <a:ea typeface="Consolas"/>
                <a:cs typeface="Consolas"/>
                <a:sym typeface="Consolas"/>
              </a:rPr>
              <a:t>lista</a:t>
            </a:r>
            <a:r>
              <a:rPr lang="es-AR" sz="1467" dirty="0">
                <a:solidFill>
                  <a:srgbClr val="D4D4D4"/>
                </a:solidFill>
                <a:latin typeface="Consolas"/>
                <a:ea typeface="Consolas"/>
                <a:cs typeface="Consolas"/>
                <a:sym typeface="Consolas"/>
              </a:rPr>
              <a:t>[</a:t>
            </a:r>
            <a:r>
              <a:rPr lang="es-AR" sz="1467" dirty="0">
                <a:solidFill>
                  <a:srgbClr val="9CDCFE"/>
                </a:solidFill>
                <a:latin typeface="Consolas"/>
                <a:ea typeface="Consolas"/>
                <a:cs typeface="Consolas"/>
                <a:sym typeface="Consolas"/>
              </a:rPr>
              <a:t>i</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   </a:t>
            </a:r>
            <a:r>
              <a:rPr lang="es-AR" sz="1467" dirty="0" err="1">
                <a:solidFill>
                  <a:srgbClr val="C586C0"/>
                </a:solidFill>
                <a:latin typeface="Consolas"/>
                <a:ea typeface="Consolas"/>
                <a:cs typeface="Consolas"/>
                <a:sym typeface="Consolas"/>
              </a:rPr>
              <a:t>return</a:t>
            </a:r>
            <a:r>
              <a:rPr lang="es-AR" sz="1467" dirty="0">
                <a:solidFill>
                  <a:srgbClr val="D4D4D4"/>
                </a:solidFill>
                <a:latin typeface="Consolas"/>
                <a:ea typeface="Consolas"/>
                <a:cs typeface="Consolas"/>
                <a:sym typeface="Consolas"/>
              </a:rPr>
              <a:t> </a:t>
            </a:r>
            <a:r>
              <a:rPr lang="es-AR" sz="1467" dirty="0">
                <a:solidFill>
                  <a:srgbClr val="B5CEA8"/>
                </a:solidFill>
                <a:latin typeface="Consolas"/>
                <a:ea typeface="Consolas"/>
                <a:cs typeface="Consolas"/>
                <a:sym typeface="Consolas"/>
              </a:rPr>
              <a:t>0</a:t>
            </a:r>
            <a:r>
              <a:rPr lang="es-AR" sz="1467" dirty="0">
                <a:solidFill>
                  <a:srgbClr val="D4D4D4"/>
                </a:solidFill>
                <a:latin typeface="Consolas"/>
                <a:ea typeface="Consolas"/>
                <a:cs typeface="Consolas"/>
                <a:sym typeface="Consolas"/>
              </a:rPr>
              <a:t>;</a:t>
            </a:r>
            <a:endParaRPr sz="2400" dirty="0"/>
          </a:p>
          <a:p>
            <a:r>
              <a:rPr lang="es-AR" sz="1467" dirty="0">
                <a:solidFill>
                  <a:srgbClr val="D4D4D4"/>
                </a:solidFill>
                <a:latin typeface="Consolas"/>
                <a:ea typeface="Consolas"/>
                <a:cs typeface="Consolas"/>
                <a:sym typeface="Consolas"/>
              </a:rPr>
              <a:t>}</a:t>
            </a:r>
            <a:endParaRPr sz="2400" dirty="0"/>
          </a:p>
        </p:txBody>
      </p:sp>
    </p:spTree>
    <p:custDataLst>
      <p:tags r:id="rId1"/>
    </p:custData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DD2914DA-2B7C-8160-CCA5-2F47B60D301C}"/>
              </a:ext>
            </a:extLst>
          </p:cNvPr>
          <p:cNvSpPr/>
          <p:nvPr/>
        </p:nvSpPr>
        <p:spPr>
          <a:xfrm>
            <a:off x="429208" y="1660848"/>
            <a:ext cx="11333584" cy="43200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SzPct val="48053"/>
              <a:buFont typeface="Arial" panose="020B0604020202020204" pitchFamily="34" charset="0"/>
              <a:buChar char="•"/>
            </a:pPr>
            <a:r>
              <a:rPr lang="es-ES" sz="2400" dirty="0"/>
              <a:t>Buscar el elemento más pequeño de la lista.</a:t>
            </a:r>
          </a:p>
          <a:p>
            <a:pPr marL="285750" indent="-285750">
              <a:buSzPct val="48053"/>
              <a:buFont typeface="Arial" panose="020B0604020202020204" pitchFamily="34" charset="0"/>
              <a:buChar char="•"/>
            </a:pPr>
            <a:r>
              <a:rPr lang="es-ES" sz="2400" dirty="0"/>
              <a:t>Intercambiar con el elemento ubicado en la primera posición de la lista.</a:t>
            </a:r>
          </a:p>
          <a:p>
            <a:pPr marL="285750" indent="-285750">
              <a:buSzPct val="48053"/>
              <a:buFont typeface="Arial" panose="020B0604020202020204" pitchFamily="34" charset="0"/>
              <a:buChar char="•"/>
            </a:pPr>
            <a:r>
              <a:rPr lang="es-ES" sz="2400" dirty="0"/>
              <a:t>Buscar el segundo elemento más pequeño de la lista.</a:t>
            </a:r>
          </a:p>
          <a:p>
            <a:pPr marL="285750" indent="-285750">
              <a:buSzPct val="48053"/>
              <a:buFont typeface="Arial" panose="020B0604020202020204" pitchFamily="34" charset="0"/>
              <a:buChar char="•"/>
            </a:pPr>
            <a:r>
              <a:rPr lang="es-ES" sz="2400" dirty="0"/>
              <a:t>Intercambiar con el elemento que ocupa la segunda posición en la lista.</a:t>
            </a:r>
          </a:p>
          <a:p>
            <a:pPr marL="285750" indent="-285750">
              <a:buSzPct val="48053"/>
              <a:buFont typeface="Arial" panose="020B0604020202020204" pitchFamily="34" charset="0"/>
              <a:buChar char="•"/>
            </a:pPr>
            <a:r>
              <a:rPr lang="es-ES" sz="2400" dirty="0"/>
              <a:t>Repetir  este proceso hasta que se haya ordenado toda la lista.</a:t>
            </a:r>
          </a:p>
          <a:p>
            <a:pPr algn="ctr"/>
            <a:endParaRPr lang="es-AR" dirty="0"/>
          </a:p>
        </p:txBody>
      </p:sp>
      <p:sp>
        <p:nvSpPr>
          <p:cNvPr id="936" name="Google Shape;936;p14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Ordenamiento por Selección.</a:t>
            </a:r>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t>Camel Case</a:t>
            </a:r>
            <a:endParaRPr dirty="0"/>
          </a:p>
        </p:txBody>
      </p:sp>
      <p:sp>
        <p:nvSpPr>
          <p:cNvPr id="177" name="Google Shape;177;p119"/>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a:buFont typeface="Arial" panose="020B0604020202020204" pitchFamily="34" charset="0"/>
              <a:buChar char="•"/>
            </a:pPr>
            <a:r>
              <a:rPr lang="es-AR" b="1" i="1" dirty="0" err="1">
                <a:solidFill>
                  <a:srgbClr val="5A5A5A"/>
                </a:solidFill>
                <a:latin typeface="Roboto"/>
                <a:ea typeface="Roboto"/>
                <a:cs typeface="Roboto"/>
                <a:sym typeface="Roboto"/>
              </a:rPr>
              <a:t>Upper</a:t>
            </a:r>
            <a:r>
              <a:rPr lang="es-AR" b="1" i="1" dirty="0">
                <a:solidFill>
                  <a:srgbClr val="5A5A5A"/>
                </a:solidFill>
                <a:latin typeface="Roboto"/>
                <a:ea typeface="Roboto"/>
                <a:cs typeface="Roboto"/>
                <a:sym typeface="Roboto"/>
              </a:rPr>
              <a:t> Camel Case</a:t>
            </a:r>
            <a:endParaRPr dirty="0"/>
          </a:p>
          <a:p>
            <a:pPr lvl="1">
              <a:buFont typeface="Arial" panose="020B0604020202020204" pitchFamily="34" charset="0"/>
              <a:buChar char="•"/>
            </a:pPr>
            <a:r>
              <a:rPr lang="es-AR" dirty="0"/>
              <a:t>Ejemplo: </a:t>
            </a:r>
            <a:r>
              <a:rPr lang="es-AR" b="0" i="0" dirty="0">
                <a:solidFill>
                  <a:srgbClr val="5A5A5A"/>
                </a:solidFill>
                <a:latin typeface="Roboto"/>
                <a:ea typeface="Roboto"/>
                <a:cs typeface="Roboto"/>
                <a:sym typeface="Roboto"/>
              </a:rPr>
              <a:t> </a:t>
            </a:r>
            <a:r>
              <a:rPr lang="es-AR" i="0" dirty="0" err="1">
                <a:solidFill>
                  <a:schemeClr val="accent2"/>
                </a:solidFill>
                <a:latin typeface="Roboto"/>
                <a:ea typeface="Roboto"/>
                <a:cs typeface="Roboto"/>
                <a:sym typeface="Roboto"/>
              </a:rPr>
              <a:t>EjemploDeNomenclatura</a:t>
            </a:r>
            <a:endParaRPr b="1" i="1" dirty="0">
              <a:solidFill>
                <a:schemeClr val="accent2"/>
              </a:solidFill>
              <a:latin typeface="Roboto"/>
              <a:ea typeface="Roboto"/>
              <a:cs typeface="Roboto"/>
              <a:sym typeface="Roboto"/>
            </a:endParaRPr>
          </a:p>
          <a:p>
            <a:pPr>
              <a:buFont typeface="Arial" panose="020B0604020202020204" pitchFamily="34" charset="0"/>
              <a:buChar char="•"/>
            </a:pPr>
            <a:r>
              <a:rPr lang="es-AR" b="1" i="1" dirty="0" err="1">
                <a:solidFill>
                  <a:srgbClr val="5A5A5A"/>
                </a:solidFill>
                <a:latin typeface="Roboto"/>
                <a:ea typeface="Roboto"/>
                <a:cs typeface="Roboto"/>
                <a:sym typeface="Roboto"/>
              </a:rPr>
              <a:t>Lower</a:t>
            </a:r>
            <a:r>
              <a:rPr lang="es-AR" b="1" i="1" dirty="0">
                <a:solidFill>
                  <a:srgbClr val="5A5A5A"/>
                </a:solidFill>
                <a:latin typeface="Roboto"/>
                <a:ea typeface="Roboto"/>
                <a:cs typeface="Roboto"/>
                <a:sym typeface="Roboto"/>
              </a:rPr>
              <a:t> Camel Case</a:t>
            </a:r>
            <a:endParaRPr dirty="0"/>
          </a:p>
          <a:p>
            <a:pPr lvl="1">
              <a:buFont typeface="Arial" panose="020B0604020202020204" pitchFamily="34" charset="0"/>
              <a:buChar char="•"/>
            </a:pPr>
            <a:r>
              <a:rPr lang="es-AR" dirty="0"/>
              <a:t>Ejemplo: </a:t>
            </a:r>
            <a:r>
              <a:rPr lang="es-AR" dirty="0" err="1">
                <a:solidFill>
                  <a:schemeClr val="accent2"/>
                </a:solidFill>
                <a:latin typeface="Roboto"/>
                <a:ea typeface="Roboto"/>
                <a:cs typeface="Roboto"/>
                <a:sym typeface="Roboto"/>
              </a:rPr>
              <a:t>ejemploDeNomenclatura</a:t>
            </a:r>
            <a:endParaRPr dirty="0">
              <a:solidFill>
                <a:schemeClr val="accent2"/>
              </a:solidFill>
              <a:latin typeface="Roboto"/>
              <a:ea typeface="Roboto"/>
              <a:cs typeface="Roboto"/>
              <a:sym typeface="Roboto"/>
            </a:endParaRPr>
          </a:p>
          <a:p>
            <a:pPr marL="807700" lvl="1" indent="0">
              <a:buNone/>
            </a:pPr>
            <a:endParaRPr dirty="0">
              <a:solidFill>
                <a:schemeClr val="accent2"/>
              </a:solidFill>
              <a:latin typeface="Roboto"/>
              <a:ea typeface="Roboto"/>
              <a:cs typeface="Roboto"/>
              <a:sym typeface="Roboto"/>
            </a:endParaRPr>
          </a:p>
        </p:txBody>
      </p:sp>
      <p:pic>
        <p:nvPicPr>
          <p:cNvPr id="1026" name="Picture 2" descr="Camel case - Wikipedia, la enciclopedia libre">
            <a:extLst>
              <a:ext uri="{FF2B5EF4-FFF2-40B4-BE49-F238E27FC236}">
                <a16:creationId xmlns:a16="http://schemas.microsoft.com/office/drawing/2014/main" id="{13BD3621-3AA5-B6C1-D98E-E43A76B7BF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8208" y="3669508"/>
            <a:ext cx="3741122" cy="27558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descr="Camel, Pascal, Snake y Kebab case – Proyectos Beta">
            <a:extLst>
              <a:ext uri="{FF2B5EF4-FFF2-40B4-BE49-F238E27FC236}">
                <a16:creationId xmlns:a16="http://schemas.microsoft.com/office/drawing/2014/main" id="{49BB49C8-FBDF-4544-8292-2BE7F345F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8456" y="856032"/>
            <a:ext cx="3030221" cy="25026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14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solidFill>
                  <a:srgbClr val="002060"/>
                </a:solidFill>
              </a:rPr>
              <a:t>Ejemplo</a:t>
            </a:r>
            <a:endParaRPr dirty="0">
              <a:solidFill>
                <a:srgbClr val="002060"/>
              </a:solidFill>
            </a:endParaRPr>
          </a:p>
        </p:txBody>
      </p:sp>
      <p:sp>
        <p:nvSpPr>
          <p:cNvPr id="943" name="Google Shape;943;p149"/>
          <p:cNvSpPr txBox="1"/>
          <p:nvPr/>
        </p:nvSpPr>
        <p:spPr>
          <a:xfrm>
            <a:off x="3701325" y="442386"/>
            <a:ext cx="6096000" cy="6258134"/>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121900" tIns="60933" rIns="121900" bIns="60933" anchor="t" anchorCtr="0">
            <a:spAutoFit/>
          </a:bodyPr>
          <a:lstStyle/>
          <a:p>
            <a:r>
              <a:rPr lang="es-AR" sz="1600" dirty="0">
                <a:solidFill>
                  <a:srgbClr val="C586C0"/>
                </a:solidFill>
                <a:latin typeface="Consolas"/>
                <a:ea typeface="Consolas"/>
                <a:cs typeface="Consolas"/>
                <a:sym typeface="Consolas"/>
              </a:rPr>
              <a:t>#include</a:t>
            </a:r>
            <a:r>
              <a:rPr lang="es-AR" sz="1600" dirty="0">
                <a:solidFill>
                  <a:srgbClr val="569CD6"/>
                </a:solidFill>
                <a:latin typeface="Consolas"/>
                <a:ea typeface="Consolas"/>
                <a:cs typeface="Consolas"/>
                <a:sym typeface="Consolas"/>
              </a:rPr>
              <a:t> </a:t>
            </a:r>
            <a:r>
              <a:rPr lang="es-AR" sz="1600" dirty="0">
                <a:solidFill>
                  <a:srgbClr val="CE9178"/>
                </a:solidFill>
                <a:latin typeface="Consolas"/>
                <a:ea typeface="Consolas"/>
                <a:cs typeface="Consolas"/>
                <a:sym typeface="Consolas"/>
              </a:rPr>
              <a:t>&lt;</a:t>
            </a:r>
            <a:r>
              <a:rPr lang="es-AR" sz="1600" dirty="0" err="1">
                <a:solidFill>
                  <a:srgbClr val="CE9178"/>
                </a:solidFill>
                <a:latin typeface="Consolas"/>
                <a:ea typeface="Consolas"/>
                <a:cs typeface="Consolas"/>
                <a:sym typeface="Consolas"/>
              </a:rPr>
              <a:t>stdio.h</a:t>
            </a:r>
            <a:r>
              <a:rPr lang="es-AR" sz="1600" dirty="0">
                <a:solidFill>
                  <a:srgbClr val="CE9178"/>
                </a:solidFill>
                <a:latin typeface="Consolas"/>
                <a:ea typeface="Consolas"/>
                <a:cs typeface="Consolas"/>
                <a:sym typeface="Consolas"/>
              </a:rPr>
              <a:t>&gt;</a:t>
            </a:r>
            <a:endParaRPr sz="1600" dirty="0">
              <a:solidFill>
                <a:srgbClr val="D4D4D4"/>
              </a:solidFill>
              <a:latin typeface="Consolas"/>
              <a:ea typeface="Consolas"/>
              <a:cs typeface="Consolas"/>
              <a:sym typeface="Consolas"/>
            </a:endParaRPr>
          </a:p>
          <a:p>
            <a:r>
              <a:rPr lang="es-AR" sz="1600" dirty="0">
                <a:solidFill>
                  <a:srgbClr val="C586C0"/>
                </a:solidFill>
                <a:latin typeface="Consolas"/>
                <a:ea typeface="Consolas"/>
                <a:cs typeface="Consolas"/>
                <a:sym typeface="Consolas"/>
              </a:rPr>
              <a:t>#define</a:t>
            </a:r>
            <a:r>
              <a:rPr lang="es-AR" sz="1600" dirty="0">
                <a:solidFill>
                  <a:srgbClr val="569CD6"/>
                </a:solidFill>
                <a:latin typeface="Consolas"/>
                <a:ea typeface="Consolas"/>
                <a:cs typeface="Consolas"/>
                <a:sym typeface="Consolas"/>
              </a:rPr>
              <a:t> TAM </a:t>
            </a:r>
            <a:r>
              <a:rPr lang="es-AR" sz="1600" dirty="0">
                <a:solidFill>
                  <a:srgbClr val="B5CEA8"/>
                </a:solidFill>
                <a:latin typeface="Consolas"/>
                <a:ea typeface="Consolas"/>
                <a:cs typeface="Consolas"/>
                <a:sym typeface="Consolas"/>
              </a:rPr>
              <a:t>10</a:t>
            </a:r>
            <a:endParaRPr sz="1600" dirty="0">
              <a:solidFill>
                <a:srgbClr val="D4D4D4"/>
              </a:solidFill>
              <a:latin typeface="Consolas"/>
              <a:ea typeface="Consolas"/>
              <a:cs typeface="Consolas"/>
              <a:sym typeface="Consolas"/>
            </a:endParaRPr>
          </a:p>
          <a:p>
            <a:r>
              <a:rPr lang="es-AR" sz="1600" dirty="0" err="1">
                <a:solidFill>
                  <a:srgbClr val="569CD6"/>
                </a:solidFill>
                <a:latin typeface="Consolas"/>
                <a:ea typeface="Consolas"/>
                <a:cs typeface="Consolas"/>
                <a:sym typeface="Consolas"/>
              </a:rPr>
              <a:t>int</a:t>
            </a:r>
            <a:r>
              <a:rPr lang="es-AR" sz="1600" dirty="0">
                <a:solidFill>
                  <a:srgbClr val="D4D4D4"/>
                </a:solidFill>
                <a:latin typeface="Consolas"/>
                <a:ea typeface="Consolas"/>
                <a:cs typeface="Consolas"/>
                <a:sym typeface="Consolas"/>
              </a:rPr>
              <a:t> </a:t>
            </a:r>
            <a:r>
              <a:rPr lang="es-AR" sz="1600" dirty="0">
                <a:solidFill>
                  <a:srgbClr val="9CDCFE"/>
                </a:solidFill>
                <a:latin typeface="Consolas"/>
                <a:ea typeface="Consolas"/>
                <a:cs typeface="Consolas"/>
                <a:sym typeface="Consolas"/>
              </a:rPr>
              <a:t>lista</a:t>
            </a:r>
            <a:r>
              <a:rPr lang="es-AR" sz="1600" dirty="0">
                <a:solidFill>
                  <a:srgbClr val="D4D4D4"/>
                </a:solidFill>
                <a:latin typeface="Consolas"/>
                <a:ea typeface="Consolas"/>
                <a:cs typeface="Consolas"/>
                <a:sym typeface="Consolas"/>
              </a:rPr>
              <a:t>[</a:t>
            </a:r>
            <a:r>
              <a:rPr lang="es-AR" sz="1600" dirty="0">
                <a:solidFill>
                  <a:srgbClr val="569CD6"/>
                </a:solidFill>
                <a:latin typeface="Consolas"/>
                <a:ea typeface="Consolas"/>
                <a:cs typeface="Consolas"/>
                <a:sym typeface="Consolas"/>
              </a:rPr>
              <a:t>TAM</a:t>
            </a:r>
            <a:r>
              <a:rPr lang="es-AR" sz="1600" dirty="0">
                <a:solidFill>
                  <a:srgbClr val="D4D4D4"/>
                </a:solidFill>
                <a:latin typeface="Consolas"/>
                <a:ea typeface="Consolas"/>
                <a:cs typeface="Consolas"/>
                <a:sym typeface="Consolas"/>
              </a:rPr>
              <a:t>]={</a:t>
            </a:r>
            <a:r>
              <a:rPr lang="es-AR" sz="1600" dirty="0">
                <a:solidFill>
                  <a:srgbClr val="B5CEA8"/>
                </a:solidFill>
                <a:latin typeface="Consolas"/>
                <a:ea typeface="Consolas"/>
                <a:cs typeface="Consolas"/>
                <a:sym typeface="Consolas"/>
              </a:rPr>
              <a:t>5</a:t>
            </a:r>
            <a:r>
              <a:rPr lang="es-AR" sz="1600" dirty="0">
                <a:solidFill>
                  <a:srgbClr val="D4D4D4"/>
                </a:solidFill>
                <a:latin typeface="Consolas"/>
                <a:ea typeface="Consolas"/>
                <a:cs typeface="Consolas"/>
                <a:sym typeface="Consolas"/>
              </a:rPr>
              <a:t>,</a:t>
            </a:r>
            <a:r>
              <a:rPr lang="es-AR" sz="1600" dirty="0">
                <a:solidFill>
                  <a:srgbClr val="B5CEA8"/>
                </a:solidFill>
                <a:latin typeface="Consolas"/>
                <a:ea typeface="Consolas"/>
                <a:cs typeface="Consolas"/>
                <a:sym typeface="Consolas"/>
              </a:rPr>
              <a:t>6</a:t>
            </a:r>
            <a:r>
              <a:rPr lang="es-AR" sz="1600" dirty="0">
                <a:solidFill>
                  <a:srgbClr val="D4D4D4"/>
                </a:solidFill>
                <a:latin typeface="Consolas"/>
                <a:ea typeface="Consolas"/>
                <a:cs typeface="Consolas"/>
                <a:sym typeface="Consolas"/>
              </a:rPr>
              <a:t>,</a:t>
            </a:r>
            <a:r>
              <a:rPr lang="es-AR" sz="1600" dirty="0">
                <a:solidFill>
                  <a:srgbClr val="B5CEA8"/>
                </a:solidFill>
                <a:latin typeface="Consolas"/>
                <a:ea typeface="Consolas"/>
                <a:cs typeface="Consolas"/>
                <a:sym typeface="Consolas"/>
              </a:rPr>
              <a:t>1</a:t>
            </a:r>
            <a:r>
              <a:rPr lang="es-AR" sz="1600" dirty="0">
                <a:solidFill>
                  <a:srgbClr val="D4D4D4"/>
                </a:solidFill>
                <a:latin typeface="Consolas"/>
                <a:ea typeface="Consolas"/>
                <a:cs typeface="Consolas"/>
                <a:sym typeface="Consolas"/>
              </a:rPr>
              <a:t>,</a:t>
            </a:r>
            <a:r>
              <a:rPr lang="es-AR" sz="1600" dirty="0">
                <a:solidFill>
                  <a:srgbClr val="B5CEA8"/>
                </a:solidFill>
                <a:latin typeface="Consolas"/>
                <a:ea typeface="Consolas"/>
                <a:cs typeface="Consolas"/>
                <a:sym typeface="Consolas"/>
              </a:rPr>
              <a:t>7</a:t>
            </a:r>
            <a:r>
              <a:rPr lang="es-AR" sz="1600" dirty="0">
                <a:solidFill>
                  <a:srgbClr val="D4D4D4"/>
                </a:solidFill>
                <a:latin typeface="Consolas"/>
                <a:ea typeface="Consolas"/>
                <a:cs typeface="Consolas"/>
                <a:sym typeface="Consolas"/>
              </a:rPr>
              <a:t>,</a:t>
            </a:r>
            <a:r>
              <a:rPr lang="es-AR" sz="1600" dirty="0">
                <a:solidFill>
                  <a:srgbClr val="B5CEA8"/>
                </a:solidFill>
                <a:latin typeface="Consolas"/>
                <a:ea typeface="Consolas"/>
                <a:cs typeface="Consolas"/>
                <a:sym typeface="Consolas"/>
              </a:rPr>
              <a:t>12</a:t>
            </a:r>
            <a:r>
              <a:rPr lang="es-AR" sz="1600" dirty="0">
                <a:solidFill>
                  <a:srgbClr val="D4D4D4"/>
                </a:solidFill>
                <a:latin typeface="Consolas"/>
                <a:ea typeface="Consolas"/>
                <a:cs typeface="Consolas"/>
                <a:sym typeface="Consolas"/>
              </a:rPr>
              <a:t>,</a:t>
            </a:r>
            <a:r>
              <a:rPr lang="es-AR" sz="1600" dirty="0">
                <a:solidFill>
                  <a:srgbClr val="B5CEA8"/>
                </a:solidFill>
                <a:latin typeface="Consolas"/>
                <a:ea typeface="Consolas"/>
                <a:cs typeface="Consolas"/>
                <a:sym typeface="Consolas"/>
              </a:rPr>
              <a:t>8</a:t>
            </a:r>
            <a:r>
              <a:rPr lang="es-AR" sz="1600" dirty="0">
                <a:solidFill>
                  <a:srgbClr val="D4D4D4"/>
                </a:solidFill>
                <a:latin typeface="Consolas"/>
                <a:ea typeface="Consolas"/>
                <a:cs typeface="Consolas"/>
                <a:sym typeface="Consolas"/>
              </a:rPr>
              <a:t>,</a:t>
            </a:r>
            <a:r>
              <a:rPr lang="es-AR" sz="1600" dirty="0">
                <a:solidFill>
                  <a:srgbClr val="B5CEA8"/>
                </a:solidFill>
                <a:latin typeface="Consolas"/>
                <a:ea typeface="Consolas"/>
                <a:cs typeface="Consolas"/>
                <a:sym typeface="Consolas"/>
              </a:rPr>
              <a:t>10</a:t>
            </a:r>
            <a:r>
              <a:rPr lang="es-AR" sz="1600" dirty="0">
                <a:solidFill>
                  <a:srgbClr val="D4D4D4"/>
                </a:solidFill>
                <a:latin typeface="Consolas"/>
                <a:ea typeface="Consolas"/>
                <a:cs typeface="Consolas"/>
                <a:sym typeface="Consolas"/>
              </a:rPr>
              <a:t>,</a:t>
            </a:r>
            <a:r>
              <a:rPr lang="es-AR" sz="1600" dirty="0">
                <a:solidFill>
                  <a:srgbClr val="B5CEA8"/>
                </a:solidFill>
                <a:latin typeface="Consolas"/>
                <a:ea typeface="Consolas"/>
                <a:cs typeface="Consolas"/>
                <a:sym typeface="Consolas"/>
              </a:rPr>
              <a:t>22</a:t>
            </a:r>
            <a:r>
              <a:rPr lang="es-AR" sz="1600" dirty="0">
                <a:solidFill>
                  <a:srgbClr val="D4D4D4"/>
                </a:solidFill>
                <a:latin typeface="Consolas"/>
                <a:ea typeface="Consolas"/>
                <a:cs typeface="Consolas"/>
                <a:sym typeface="Consolas"/>
              </a:rPr>
              <a:t>,</a:t>
            </a:r>
            <a:r>
              <a:rPr lang="es-AR" sz="1600" dirty="0">
                <a:solidFill>
                  <a:srgbClr val="B5CEA8"/>
                </a:solidFill>
                <a:latin typeface="Consolas"/>
                <a:ea typeface="Consolas"/>
                <a:cs typeface="Consolas"/>
                <a:sym typeface="Consolas"/>
              </a:rPr>
              <a:t>2</a:t>
            </a:r>
            <a:r>
              <a:rPr lang="es-AR" sz="1600" dirty="0">
                <a:solidFill>
                  <a:srgbClr val="D4D4D4"/>
                </a:solidFill>
                <a:latin typeface="Consolas"/>
                <a:ea typeface="Consolas"/>
                <a:cs typeface="Consolas"/>
                <a:sym typeface="Consolas"/>
              </a:rPr>
              <a:t>,</a:t>
            </a:r>
            <a:r>
              <a:rPr lang="es-AR" sz="1600" dirty="0">
                <a:solidFill>
                  <a:srgbClr val="B5CEA8"/>
                </a:solidFill>
                <a:latin typeface="Consolas"/>
                <a:ea typeface="Consolas"/>
                <a:cs typeface="Consolas"/>
                <a:sym typeface="Consolas"/>
              </a:rPr>
              <a:t>3</a:t>
            </a:r>
            <a:r>
              <a:rPr lang="es-AR" sz="1600" dirty="0">
                <a:solidFill>
                  <a:srgbClr val="D4D4D4"/>
                </a:solidFill>
                <a:latin typeface="Consolas"/>
                <a:ea typeface="Consolas"/>
                <a:cs typeface="Consolas"/>
                <a:sym typeface="Consolas"/>
              </a:rPr>
              <a:t>};</a:t>
            </a:r>
            <a:endParaRPr sz="2400" dirty="0"/>
          </a:p>
          <a:p>
            <a:br>
              <a:rPr lang="es-AR" sz="1600" dirty="0">
                <a:solidFill>
                  <a:srgbClr val="D4D4D4"/>
                </a:solidFill>
                <a:latin typeface="Consolas"/>
                <a:ea typeface="Consolas"/>
                <a:cs typeface="Consolas"/>
                <a:sym typeface="Consolas"/>
              </a:rPr>
            </a:br>
            <a:r>
              <a:rPr lang="es-AR" sz="1600" dirty="0" err="1">
                <a:solidFill>
                  <a:srgbClr val="569CD6"/>
                </a:solidFill>
                <a:latin typeface="Consolas"/>
                <a:ea typeface="Consolas"/>
                <a:cs typeface="Consolas"/>
                <a:sym typeface="Consolas"/>
              </a:rPr>
              <a:t>int</a:t>
            </a:r>
            <a:r>
              <a:rPr lang="es-AR" sz="1600" dirty="0">
                <a:solidFill>
                  <a:srgbClr val="D4D4D4"/>
                </a:solidFill>
                <a:latin typeface="Consolas"/>
                <a:ea typeface="Consolas"/>
                <a:cs typeface="Consolas"/>
                <a:sym typeface="Consolas"/>
              </a:rPr>
              <a:t> </a:t>
            </a:r>
            <a:r>
              <a:rPr lang="es-AR" sz="1600" dirty="0" err="1">
                <a:solidFill>
                  <a:srgbClr val="DCDCAA"/>
                </a:solidFill>
                <a:latin typeface="Consolas"/>
                <a:ea typeface="Consolas"/>
                <a:cs typeface="Consolas"/>
                <a:sym typeface="Consolas"/>
              </a:rPr>
              <a:t>main</a:t>
            </a:r>
            <a:r>
              <a:rPr lang="es-AR" sz="1600" dirty="0">
                <a:solidFill>
                  <a:srgbClr val="D4D4D4"/>
                </a:solidFill>
                <a:latin typeface="Consolas"/>
                <a:ea typeface="Consolas"/>
                <a:cs typeface="Consolas"/>
                <a:sym typeface="Consolas"/>
              </a:rPr>
              <a:t> (</a:t>
            </a:r>
            <a:r>
              <a:rPr lang="es-AR" sz="1600" dirty="0" err="1">
                <a:solidFill>
                  <a:srgbClr val="569CD6"/>
                </a:solidFill>
                <a:latin typeface="Consolas"/>
                <a:ea typeface="Consolas"/>
                <a:cs typeface="Consolas"/>
                <a:sym typeface="Consolas"/>
              </a:rPr>
              <a:t>void</a:t>
            </a:r>
            <a:r>
              <a:rPr lang="es-AR" sz="1600"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   </a:t>
            </a:r>
            <a:r>
              <a:rPr lang="es-AR" sz="1600" dirty="0" err="1">
                <a:solidFill>
                  <a:srgbClr val="569CD6"/>
                </a:solidFill>
                <a:latin typeface="Consolas"/>
                <a:ea typeface="Consolas"/>
                <a:cs typeface="Consolas"/>
                <a:sym typeface="Consolas"/>
              </a:rPr>
              <a:t>int</a:t>
            </a:r>
            <a:r>
              <a:rPr lang="es-AR" sz="1600" dirty="0">
                <a:solidFill>
                  <a:srgbClr val="D4D4D4"/>
                </a:solidFill>
                <a:latin typeface="Consolas"/>
                <a:ea typeface="Consolas"/>
                <a:cs typeface="Consolas"/>
                <a:sym typeface="Consolas"/>
              </a:rPr>
              <a:t> </a:t>
            </a:r>
            <a:r>
              <a:rPr lang="es-AR" sz="1600" dirty="0" err="1">
                <a:solidFill>
                  <a:srgbClr val="9CDCFE"/>
                </a:solidFill>
                <a:latin typeface="Consolas"/>
                <a:ea typeface="Consolas"/>
                <a:cs typeface="Consolas"/>
                <a:sym typeface="Consolas"/>
              </a:rPr>
              <a:t>i</a:t>
            </a:r>
            <a:r>
              <a:rPr lang="es-AR" sz="1600" dirty="0" err="1">
                <a:solidFill>
                  <a:srgbClr val="D4D4D4"/>
                </a:solidFill>
                <a:latin typeface="Consolas"/>
                <a:ea typeface="Consolas"/>
                <a:cs typeface="Consolas"/>
                <a:sym typeface="Consolas"/>
              </a:rPr>
              <a:t>,</a:t>
            </a:r>
            <a:r>
              <a:rPr lang="es-AR" sz="1600" dirty="0" err="1">
                <a:solidFill>
                  <a:srgbClr val="9CDCFE"/>
                </a:solidFill>
                <a:latin typeface="Consolas"/>
                <a:ea typeface="Consolas"/>
                <a:cs typeface="Consolas"/>
                <a:sym typeface="Consolas"/>
              </a:rPr>
              <a:t>j</a:t>
            </a:r>
            <a:r>
              <a:rPr lang="es-AR" sz="1600" dirty="0" err="1">
                <a:solidFill>
                  <a:srgbClr val="D4D4D4"/>
                </a:solidFill>
                <a:latin typeface="Consolas"/>
                <a:ea typeface="Consolas"/>
                <a:cs typeface="Consolas"/>
                <a:sym typeface="Consolas"/>
              </a:rPr>
              <a:t>,</a:t>
            </a:r>
            <a:r>
              <a:rPr lang="es-AR" sz="1600" dirty="0" err="1">
                <a:solidFill>
                  <a:srgbClr val="9CDCFE"/>
                </a:solidFill>
                <a:latin typeface="Consolas"/>
                <a:ea typeface="Consolas"/>
                <a:cs typeface="Consolas"/>
                <a:sym typeface="Consolas"/>
              </a:rPr>
              <a:t>temp</a:t>
            </a:r>
            <a:r>
              <a:rPr lang="es-AR" sz="1600" dirty="0" err="1">
                <a:solidFill>
                  <a:srgbClr val="D4D4D4"/>
                </a:solidFill>
                <a:latin typeface="Consolas"/>
                <a:ea typeface="Consolas"/>
                <a:cs typeface="Consolas"/>
                <a:sym typeface="Consolas"/>
              </a:rPr>
              <a:t>,</a:t>
            </a:r>
            <a:r>
              <a:rPr lang="es-AR" sz="1600" dirty="0" err="1">
                <a:solidFill>
                  <a:srgbClr val="9CDCFE"/>
                </a:solidFill>
                <a:latin typeface="Consolas"/>
                <a:ea typeface="Consolas"/>
                <a:cs typeface="Consolas"/>
                <a:sym typeface="Consolas"/>
              </a:rPr>
              <a:t>pos_men</a:t>
            </a:r>
            <a:r>
              <a:rPr lang="es-AR" sz="1600" dirty="0" err="1">
                <a:solidFill>
                  <a:srgbClr val="D4D4D4"/>
                </a:solidFill>
                <a:latin typeface="Consolas"/>
                <a:ea typeface="Consolas"/>
                <a:cs typeface="Consolas"/>
                <a:sym typeface="Consolas"/>
              </a:rPr>
              <a:t>,</a:t>
            </a:r>
            <a:r>
              <a:rPr lang="es-AR" sz="1600" dirty="0" err="1">
                <a:solidFill>
                  <a:srgbClr val="9CDCFE"/>
                </a:solidFill>
                <a:latin typeface="Consolas"/>
                <a:ea typeface="Consolas"/>
                <a:cs typeface="Consolas"/>
                <a:sym typeface="Consolas"/>
              </a:rPr>
              <a:t>menor</a:t>
            </a:r>
            <a:r>
              <a:rPr lang="es-AR" sz="1600"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   </a:t>
            </a:r>
            <a:r>
              <a:rPr lang="es-AR" sz="1600" dirty="0" err="1">
                <a:solidFill>
                  <a:srgbClr val="C586C0"/>
                </a:solidFill>
                <a:latin typeface="Consolas"/>
                <a:ea typeface="Consolas"/>
                <a:cs typeface="Consolas"/>
                <a:sym typeface="Consolas"/>
              </a:rPr>
              <a:t>for</a:t>
            </a:r>
            <a:r>
              <a:rPr lang="es-AR" sz="1600" dirty="0">
                <a:solidFill>
                  <a:srgbClr val="D4D4D4"/>
                </a:solidFill>
                <a:latin typeface="Consolas"/>
                <a:ea typeface="Consolas"/>
                <a:cs typeface="Consolas"/>
                <a:sym typeface="Consolas"/>
              </a:rPr>
              <a:t> (</a:t>
            </a:r>
            <a:r>
              <a:rPr lang="es-AR" sz="1600" dirty="0">
                <a:solidFill>
                  <a:srgbClr val="9CDCFE"/>
                </a:solidFill>
                <a:latin typeface="Consolas"/>
                <a:ea typeface="Consolas"/>
                <a:cs typeface="Consolas"/>
                <a:sym typeface="Consolas"/>
              </a:rPr>
              <a:t>i</a:t>
            </a:r>
            <a:r>
              <a:rPr lang="es-AR" sz="1600" dirty="0">
                <a:solidFill>
                  <a:srgbClr val="D4D4D4"/>
                </a:solidFill>
                <a:latin typeface="Consolas"/>
                <a:ea typeface="Consolas"/>
                <a:cs typeface="Consolas"/>
                <a:sym typeface="Consolas"/>
              </a:rPr>
              <a:t>=</a:t>
            </a:r>
            <a:r>
              <a:rPr lang="es-AR" sz="1600" dirty="0">
                <a:solidFill>
                  <a:srgbClr val="B5CEA8"/>
                </a:solidFill>
                <a:latin typeface="Consolas"/>
                <a:ea typeface="Consolas"/>
                <a:cs typeface="Consolas"/>
                <a:sym typeface="Consolas"/>
              </a:rPr>
              <a:t>0</a:t>
            </a:r>
            <a:r>
              <a:rPr lang="es-AR" sz="1600" dirty="0">
                <a:solidFill>
                  <a:srgbClr val="D4D4D4"/>
                </a:solidFill>
                <a:latin typeface="Consolas"/>
                <a:ea typeface="Consolas"/>
                <a:cs typeface="Consolas"/>
                <a:sym typeface="Consolas"/>
              </a:rPr>
              <a:t> ; </a:t>
            </a:r>
            <a:r>
              <a:rPr lang="es-AR" sz="1600" dirty="0">
                <a:solidFill>
                  <a:srgbClr val="9CDCFE"/>
                </a:solidFill>
                <a:latin typeface="Consolas"/>
                <a:ea typeface="Consolas"/>
                <a:cs typeface="Consolas"/>
                <a:sym typeface="Consolas"/>
              </a:rPr>
              <a:t>i</a:t>
            </a:r>
            <a:r>
              <a:rPr lang="es-AR" sz="1600" dirty="0">
                <a:solidFill>
                  <a:srgbClr val="D4D4D4"/>
                </a:solidFill>
                <a:latin typeface="Consolas"/>
                <a:ea typeface="Consolas"/>
                <a:cs typeface="Consolas"/>
                <a:sym typeface="Consolas"/>
              </a:rPr>
              <a:t>&lt;(</a:t>
            </a:r>
            <a:r>
              <a:rPr lang="es-AR" sz="1600" dirty="0">
                <a:solidFill>
                  <a:srgbClr val="569CD6"/>
                </a:solidFill>
                <a:latin typeface="Consolas"/>
                <a:ea typeface="Consolas"/>
                <a:cs typeface="Consolas"/>
                <a:sym typeface="Consolas"/>
              </a:rPr>
              <a:t>TAM</a:t>
            </a:r>
            <a:r>
              <a:rPr lang="es-AR" sz="1600" dirty="0">
                <a:solidFill>
                  <a:srgbClr val="D4D4D4"/>
                </a:solidFill>
                <a:latin typeface="Consolas"/>
                <a:ea typeface="Consolas"/>
                <a:cs typeface="Consolas"/>
                <a:sym typeface="Consolas"/>
              </a:rPr>
              <a:t>); </a:t>
            </a:r>
            <a:r>
              <a:rPr lang="es-AR" sz="1600" dirty="0">
                <a:solidFill>
                  <a:srgbClr val="9CDCFE"/>
                </a:solidFill>
                <a:latin typeface="Consolas"/>
                <a:ea typeface="Consolas"/>
                <a:cs typeface="Consolas"/>
                <a:sym typeface="Consolas"/>
              </a:rPr>
              <a:t>i</a:t>
            </a:r>
            <a:r>
              <a:rPr lang="es-AR" sz="1600"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      </a:t>
            </a:r>
            <a:r>
              <a:rPr lang="es-AR" sz="1600" dirty="0">
                <a:solidFill>
                  <a:srgbClr val="9CDCFE"/>
                </a:solidFill>
                <a:latin typeface="Consolas"/>
                <a:ea typeface="Consolas"/>
                <a:cs typeface="Consolas"/>
                <a:sym typeface="Consolas"/>
              </a:rPr>
              <a:t>menor</a:t>
            </a:r>
            <a:r>
              <a:rPr lang="es-AR" sz="1600" dirty="0">
                <a:solidFill>
                  <a:srgbClr val="D4D4D4"/>
                </a:solidFill>
                <a:latin typeface="Consolas"/>
                <a:ea typeface="Consolas"/>
                <a:cs typeface="Consolas"/>
                <a:sym typeface="Consolas"/>
              </a:rPr>
              <a:t>=</a:t>
            </a:r>
            <a:r>
              <a:rPr lang="es-AR" sz="1600" dirty="0">
                <a:solidFill>
                  <a:srgbClr val="9CDCFE"/>
                </a:solidFill>
                <a:latin typeface="Consolas"/>
                <a:ea typeface="Consolas"/>
                <a:cs typeface="Consolas"/>
                <a:sym typeface="Consolas"/>
              </a:rPr>
              <a:t>lista</a:t>
            </a:r>
            <a:r>
              <a:rPr lang="es-AR" sz="1600" dirty="0">
                <a:solidFill>
                  <a:srgbClr val="D4D4D4"/>
                </a:solidFill>
                <a:latin typeface="Consolas"/>
                <a:ea typeface="Consolas"/>
                <a:cs typeface="Consolas"/>
                <a:sym typeface="Consolas"/>
              </a:rPr>
              <a:t>[</a:t>
            </a:r>
            <a:r>
              <a:rPr lang="es-AR" sz="1600" dirty="0">
                <a:solidFill>
                  <a:srgbClr val="9CDCFE"/>
                </a:solidFill>
                <a:latin typeface="Consolas"/>
                <a:ea typeface="Consolas"/>
                <a:cs typeface="Consolas"/>
                <a:sym typeface="Consolas"/>
              </a:rPr>
              <a:t>i</a:t>
            </a:r>
            <a:r>
              <a:rPr lang="es-AR" sz="1600"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      </a:t>
            </a:r>
            <a:r>
              <a:rPr lang="es-AR" sz="1600" dirty="0" err="1">
                <a:solidFill>
                  <a:srgbClr val="9CDCFE"/>
                </a:solidFill>
                <a:latin typeface="Consolas"/>
                <a:ea typeface="Consolas"/>
                <a:cs typeface="Consolas"/>
                <a:sym typeface="Consolas"/>
              </a:rPr>
              <a:t>pos_men</a:t>
            </a:r>
            <a:r>
              <a:rPr lang="es-AR" sz="1600" dirty="0">
                <a:solidFill>
                  <a:srgbClr val="D4D4D4"/>
                </a:solidFill>
                <a:latin typeface="Consolas"/>
                <a:ea typeface="Consolas"/>
                <a:cs typeface="Consolas"/>
                <a:sym typeface="Consolas"/>
              </a:rPr>
              <a:t>=</a:t>
            </a:r>
            <a:r>
              <a:rPr lang="es-AR" sz="1600" dirty="0">
                <a:solidFill>
                  <a:srgbClr val="9CDCFE"/>
                </a:solidFill>
                <a:latin typeface="Consolas"/>
                <a:ea typeface="Consolas"/>
                <a:cs typeface="Consolas"/>
                <a:sym typeface="Consolas"/>
              </a:rPr>
              <a:t>i</a:t>
            </a:r>
            <a:r>
              <a:rPr lang="es-AR" sz="1600"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      </a:t>
            </a:r>
            <a:r>
              <a:rPr lang="es-AR" sz="1600" dirty="0" err="1">
                <a:solidFill>
                  <a:srgbClr val="C586C0"/>
                </a:solidFill>
                <a:latin typeface="Consolas"/>
                <a:ea typeface="Consolas"/>
                <a:cs typeface="Consolas"/>
                <a:sym typeface="Consolas"/>
              </a:rPr>
              <a:t>for</a:t>
            </a:r>
            <a:r>
              <a:rPr lang="es-AR" sz="1600" dirty="0">
                <a:solidFill>
                  <a:srgbClr val="D4D4D4"/>
                </a:solidFill>
                <a:latin typeface="Consolas"/>
                <a:ea typeface="Consolas"/>
                <a:cs typeface="Consolas"/>
                <a:sym typeface="Consolas"/>
              </a:rPr>
              <a:t>(</a:t>
            </a:r>
            <a:r>
              <a:rPr lang="es-AR" sz="1600" dirty="0">
                <a:solidFill>
                  <a:srgbClr val="9CDCFE"/>
                </a:solidFill>
                <a:latin typeface="Consolas"/>
                <a:ea typeface="Consolas"/>
                <a:cs typeface="Consolas"/>
                <a:sym typeface="Consolas"/>
              </a:rPr>
              <a:t>j</a:t>
            </a:r>
            <a:r>
              <a:rPr lang="es-AR" sz="1600" dirty="0">
                <a:solidFill>
                  <a:srgbClr val="D4D4D4"/>
                </a:solidFill>
                <a:latin typeface="Consolas"/>
                <a:ea typeface="Consolas"/>
                <a:cs typeface="Consolas"/>
                <a:sym typeface="Consolas"/>
              </a:rPr>
              <a:t>=</a:t>
            </a:r>
            <a:r>
              <a:rPr lang="es-AR" sz="1600" dirty="0" err="1">
                <a:solidFill>
                  <a:srgbClr val="9CDCFE"/>
                </a:solidFill>
                <a:latin typeface="Consolas"/>
                <a:ea typeface="Consolas"/>
                <a:cs typeface="Consolas"/>
                <a:sym typeface="Consolas"/>
              </a:rPr>
              <a:t>i</a:t>
            </a:r>
            <a:r>
              <a:rPr lang="es-AR" sz="1600" dirty="0" err="1">
                <a:solidFill>
                  <a:srgbClr val="D4D4D4"/>
                </a:solidFill>
                <a:latin typeface="Consolas"/>
                <a:ea typeface="Consolas"/>
                <a:cs typeface="Consolas"/>
                <a:sym typeface="Consolas"/>
              </a:rPr>
              <a:t>;</a:t>
            </a:r>
            <a:r>
              <a:rPr lang="es-AR" sz="1600" dirty="0" err="1">
                <a:solidFill>
                  <a:srgbClr val="9CDCFE"/>
                </a:solidFill>
                <a:latin typeface="Consolas"/>
                <a:ea typeface="Consolas"/>
                <a:cs typeface="Consolas"/>
                <a:sym typeface="Consolas"/>
              </a:rPr>
              <a:t>j</a:t>
            </a:r>
            <a:r>
              <a:rPr lang="es-AR" sz="1600" dirty="0">
                <a:solidFill>
                  <a:srgbClr val="D4D4D4"/>
                </a:solidFill>
                <a:latin typeface="Consolas"/>
                <a:ea typeface="Consolas"/>
                <a:cs typeface="Consolas"/>
                <a:sym typeface="Consolas"/>
              </a:rPr>
              <a:t>&lt;</a:t>
            </a:r>
            <a:r>
              <a:rPr lang="es-AR" sz="1600" dirty="0" err="1">
                <a:solidFill>
                  <a:srgbClr val="569CD6"/>
                </a:solidFill>
                <a:latin typeface="Consolas"/>
                <a:ea typeface="Consolas"/>
                <a:cs typeface="Consolas"/>
                <a:sym typeface="Consolas"/>
              </a:rPr>
              <a:t>TAM</a:t>
            </a:r>
            <a:r>
              <a:rPr lang="es-AR" sz="1600" dirty="0" err="1">
                <a:solidFill>
                  <a:srgbClr val="D4D4D4"/>
                </a:solidFill>
                <a:latin typeface="Consolas"/>
                <a:ea typeface="Consolas"/>
                <a:cs typeface="Consolas"/>
                <a:sym typeface="Consolas"/>
              </a:rPr>
              <a:t>;</a:t>
            </a:r>
            <a:r>
              <a:rPr lang="es-AR" sz="1600" dirty="0" err="1">
                <a:solidFill>
                  <a:srgbClr val="9CDCFE"/>
                </a:solidFill>
                <a:latin typeface="Consolas"/>
                <a:ea typeface="Consolas"/>
                <a:cs typeface="Consolas"/>
                <a:sym typeface="Consolas"/>
              </a:rPr>
              <a:t>j</a:t>
            </a:r>
            <a:r>
              <a:rPr lang="es-AR" sz="1600"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	</a:t>
            </a:r>
            <a:r>
              <a:rPr lang="es-AR" sz="1600" dirty="0" err="1">
                <a:solidFill>
                  <a:srgbClr val="C586C0"/>
                </a:solidFill>
                <a:latin typeface="Consolas"/>
                <a:ea typeface="Consolas"/>
                <a:cs typeface="Consolas"/>
                <a:sym typeface="Consolas"/>
              </a:rPr>
              <a:t>if</a:t>
            </a:r>
            <a:r>
              <a:rPr lang="es-AR" sz="1600" dirty="0">
                <a:solidFill>
                  <a:srgbClr val="D4D4D4"/>
                </a:solidFill>
                <a:latin typeface="Consolas"/>
                <a:ea typeface="Consolas"/>
                <a:cs typeface="Consolas"/>
                <a:sym typeface="Consolas"/>
              </a:rPr>
              <a:t>(</a:t>
            </a:r>
            <a:r>
              <a:rPr lang="es-AR" sz="1600" dirty="0">
                <a:solidFill>
                  <a:srgbClr val="9CDCFE"/>
                </a:solidFill>
                <a:latin typeface="Consolas"/>
                <a:ea typeface="Consolas"/>
                <a:cs typeface="Consolas"/>
                <a:sym typeface="Consolas"/>
              </a:rPr>
              <a:t>lista</a:t>
            </a:r>
            <a:r>
              <a:rPr lang="es-AR" sz="1600" dirty="0">
                <a:solidFill>
                  <a:srgbClr val="D4D4D4"/>
                </a:solidFill>
                <a:latin typeface="Consolas"/>
                <a:ea typeface="Consolas"/>
                <a:cs typeface="Consolas"/>
                <a:sym typeface="Consolas"/>
              </a:rPr>
              <a:t>[</a:t>
            </a:r>
            <a:r>
              <a:rPr lang="es-AR" sz="1600" dirty="0">
                <a:solidFill>
                  <a:srgbClr val="9CDCFE"/>
                </a:solidFill>
                <a:latin typeface="Consolas"/>
                <a:ea typeface="Consolas"/>
                <a:cs typeface="Consolas"/>
                <a:sym typeface="Consolas"/>
              </a:rPr>
              <a:t>j</a:t>
            </a:r>
            <a:r>
              <a:rPr lang="es-AR" sz="1600" dirty="0">
                <a:solidFill>
                  <a:srgbClr val="D4D4D4"/>
                </a:solidFill>
                <a:latin typeface="Consolas"/>
                <a:ea typeface="Consolas"/>
                <a:cs typeface="Consolas"/>
                <a:sym typeface="Consolas"/>
              </a:rPr>
              <a:t>]&lt;</a:t>
            </a:r>
            <a:r>
              <a:rPr lang="es-AR" sz="1600" dirty="0">
                <a:solidFill>
                  <a:srgbClr val="9CDCFE"/>
                </a:solidFill>
                <a:latin typeface="Consolas"/>
                <a:ea typeface="Consolas"/>
                <a:cs typeface="Consolas"/>
                <a:sym typeface="Consolas"/>
              </a:rPr>
              <a:t>menor</a:t>
            </a:r>
            <a:r>
              <a:rPr lang="es-AR" sz="1600"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	  </a:t>
            </a:r>
            <a:r>
              <a:rPr lang="es-AR" sz="1600" dirty="0">
                <a:solidFill>
                  <a:srgbClr val="9CDCFE"/>
                </a:solidFill>
                <a:latin typeface="Consolas"/>
                <a:ea typeface="Consolas"/>
                <a:cs typeface="Consolas"/>
                <a:sym typeface="Consolas"/>
              </a:rPr>
              <a:t>menor</a:t>
            </a:r>
            <a:r>
              <a:rPr lang="es-AR" sz="1600" dirty="0">
                <a:solidFill>
                  <a:srgbClr val="D4D4D4"/>
                </a:solidFill>
                <a:latin typeface="Consolas"/>
                <a:ea typeface="Consolas"/>
                <a:cs typeface="Consolas"/>
                <a:sym typeface="Consolas"/>
              </a:rPr>
              <a:t>=</a:t>
            </a:r>
            <a:r>
              <a:rPr lang="es-AR" sz="1600" dirty="0">
                <a:solidFill>
                  <a:srgbClr val="9CDCFE"/>
                </a:solidFill>
                <a:latin typeface="Consolas"/>
                <a:ea typeface="Consolas"/>
                <a:cs typeface="Consolas"/>
                <a:sym typeface="Consolas"/>
              </a:rPr>
              <a:t>lista</a:t>
            </a:r>
            <a:r>
              <a:rPr lang="es-AR" sz="1600" dirty="0">
                <a:solidFill>
                  <a:srgbClr val="D4D4D4"/>
                </a:solidFill>
                <a:latin typeface="Consolas"/>
                <a:ea typeface="Consolas"/>
                <a:cs typeface="Consolas"/>
                <a:sym typeface="Consolas"/>
              </a:rPr>
              <a:t>[</a:t>
            </a:r>
            <a:r>
              <a:rPr lang="es-AR" sz="1600" dirty="0">
                <a:solidFill>
                  <a:srgbClr val="9CDCFE"/>
                </a:solidFill>
                <a:latin typeface="Consolas"/>
                <a:ea typeface="Consolas"/>
                <a:cs typeface="Consolas"/>
                <a:sym typeface="Consolas"/>
              </a:rPr>
              <a:t>j</a:t>
            </a:r>
            <a:r>
              <a:rPr lang="es-AR" sz="1600"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	  </a:t>
            </a:r>
            <a:r>
              <a:rPr lang="es-AR" sz="1600" dirty="0" err="1">
                <a:solidFill>
                  <a:srgbClr val="9CDCFE"/>
                </a:solidFill>
                <a:latin typeface="Consolas"/>
                <a:ea typeface="Consolas"/>
                <a:cs typeface="Consolas"/>
                <a:sym typeface="Consolas"/>
              </a:rPr>
              <a:t>pos_men</a:t>
            </a:r>
            <a:r>
              <a:rPr lang="es-AR" sz="1600" dirty="0">
                <a:solidFill>
                  <a:srgbClr val="D4D4D4"/>
                </a:solidFill>
                <a:latin typeface="Consolas"/>
                <a:ea typeface="Consolas"/>
                <a:cs typeface="Consolas"/>
                <a:sym typeface="Consolas"/>
              </a:rPr>
              <a:t>=</a:t>
            </a:r>
            <a:r>
              <a:rPr lang="es-AR" sz="1600" dirty="0">
                <a:solidFill>
                  <a:srgbClr val="9CDCFE"/>
                </a:solidFill>
                <a:latin typeface="Consolas"/>
                <a:ea typeface="Consolas"/>
                <a:cs typeface="Consolas"/>
                <a:sym typeface="Consolas"/>
              </a:rPr>
              <a:t>j</a:t>
            </a:r>
            <a:r>
              <a:rPr lang="es-AR" sz="1600"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      	}</a:t>
            </a:r>
            <a:endParaRPr sz="2400" dirty="0"/>
          </a:p>
          <a:p>
            <a:r>
              <a:rPr lang="es-AR" sz="1600" dirty="0">
                <a:solidFill>
                  <a:srgbClr val="D4D4D4"/>
                </a:solidFill>
                <a:latin typeface="Consolas"/>
                <a:ea typeface="Consolas"/>
                <a:cs typeface="Consolas"/>
                <a:sym typeface="Consolas"/>
              </a:rPr>
              <a:t>      }</a:t>
            </a:r>
            <a:endParaRPr sz="1600" dirty="0">
              <a:solidFill>
                <a:srgbClr val="D4D4D4"/>
              </a:solidFill>
              <a:latin typeface="Consolas"/>
              <a:ea typeface="Consolas"/>
              <a:cs typeface="Consolas"/>
              <a:sym typeface="Consolas"/>
            </a:endParaRPr>
          </a:p>
          <a:p>
            <a:r>
              <a:rPr lang="es-AR" sz="1600" dirty="0">
                <a:solidFill>
                  <a:srgbClr val="D4D4D4"/>
                </a:solidFill>
                <a:latin typeface="Consolas"/>
                <a:ea typeface="Consolas"/>
                <a:cs typeface="Consolas"/>
                <a:sym typeface="Consolas"/>
              </a:rPr>
              <a:t>      </a:t>
            </a:r>
            <a:r>
              <a:rPr lang="es-AR" sz="1600" dirty="0" err="1">
                <a:solidFill>
                  <a:srgbClr val="9CDCFE"/>
                </a:solidFill>
                <a:latin typeface="Consolas"/>
                <a:ea typeface="Consolas"/>
                <a:cs typeface="Consolas"/>
                <a:sym typeface="Consolas"/>
              </a:rPr>
              <a:t>temp</a:t>
            </a:r>
            <a:r>
              <a:rPr lang="es-AR" sz="1600" dirty="0">
                <a:solidFill>
                  <a:srgbClr val="D4D4D4"/>
                </a:solidFill>
                <a:latin typeface="Consolas"/>
                <a:ea typeface="Consolas"/>
                <a:cs typeface="Consolas"/>
                <a:sym typeface="Consolas"/>
              </a:rPr>
              <a:t>=</a:t>
            </a:r>
            <a:r>
              <a:rPr lang="es-AR" sz="1600" dirty="0">
                <a:solidFill>
                  <a:srgbClr val="9CDCFE"/>
                </a:solidFill>
                <a:latin typeface="Consolas"/>
                <a:ea typeface="Consolas"/>
                <a:cs typeface="Consolas"/>
                <a:sym typeface="Consolas"/>
              </a:rPr>
              <a:t>lista</a:t>
            </a:r>
            <a:r>
              <a:rPr lang="es-AR" sz="1600" dirty="0">
                <a:solidFill>
                  <a:srgbClr val="D4D4D4"/>
                </a:solidFill>
                <a:latin typeface="Consolas"/>
                <a:ea typeface="Consolas"/>
                <a:cs typeface="Consolas"/>
                <a:sym typeface="Consolas"/>
              </a:rPr>
              <a:t>[</a:t>
            </a:r>
            <a:r>
              <a:rPr lang="es-AR" sz="1600" dirty="0">
                <a:solidFill>
                  <a:srgbClr val="9CDCFE"/>
                </a:solidFill>
                <a:latin typeface="Consolas"/>
                <a:ea typeface="Consolas"/>
                <a:cs typeface="Consolas"/>
                <a:sym typeface="Consolas"/>
              </a:rPr>
              <a:t>i</a:t>
            </a:r>
            <a:r>
              <a:rPr lang="es-AR" sz="1600"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      </a:t>
            </a:r>
            <a:r>
              <a:rPr lang="es-AR" sz="1600" dirty="0">
                <a:solidFill>
                  <a:srgbClr val="9CDCFE"/>
                </a:solidFill>
                <a:latin typeface="Consolas"/>
                <a:ea typeface="Consolas"/>
                <a:cs typeface="Consolas"/>
                <a:sym typeface="Consolas"/>
              </a:rPr>
              <a:t>lista</a:t>
            </a:r>
            <a:r>
              <a:rPr lang="es-AR" sz="1600" dirty="0">
                <a:solidFill>
                  <a:srgbClr val="D4D4D4"/>
                </a:solidFill>
                <a:latin typeface="Consolas"/>
                <a:ea typeface="Consolas"/>
                <a:cs typeface="Consolas"/>
                <a:sym typeface="Consolas"/>
              </a:rPr>
              <a:t>[</a:t>
            </a:r>
            <a:r>
              <a:rPr lang="es-AR" sz="1600" dirty="0">
                <a:solidFill>
                  <a:srgbClr val="9CDCFE"/>
                </a:solidFill>
                <a:latin typeface="Consolas"/>
                <a:ea typeface="Consolas"/>
                <a:cs typeface="Consolas"/>
                <a:sym typeface="Consolas"/>
              </a:rPr>
              <a:t>i</a:t>
            </a:r>
            <a:r>
              <a:rPr lang="es-AR" sz="1600" dirty="0">
                <a:solidFill>
                  <a:srgbClr val="D4D4D4"/>
                </a:solidFill>
                <a:latin typeface="Consolas"/>
                <a:ea typeface="Consolas"/>
                <a:cs typeface="Consolas"/>
                <a:sym typeface="Consolas"/>
              </a:rPr>
              <a:t>]=</a:t>
            </a:r>
            <a:r>
              <a:rPr lang="es-AR" sz="1600" dirty="0">
                <a:solidFill>
                  <a:srgbClr val="9CDCFE"/>
                </a:solidFill>
                <a:latin typeface="Consolas"/>
                <a:ea typeface="Consolas"/>
                <a:cs typeface="Consolas"/>
                <a:sym typeface="Consolas"/>
              </a:rPr>
              <a:t>lista</a:t>
            </a:r>
            <a:r>
              <a:rPr lang="es-AR" sz="1600" dirty="0">
                <a:solidFill>
                  <a:srgbClr val="D4D4D4"/>
                </a:solidFill>
                <a:latin typeface="Consolas"/>
                <a:ea typeface="Consolas"/>
                <a:cs typeface="Consolas"/>
                <a:sym typeface="Consolas"/>
              </a:rPr>
              <a:t>[</a:t>
            </a:r>
            <a:r>
              <a:rPr lang="es-AR" sz="1600" dirty="0" err="1">
                <a:solidFill>
                  <a:srgbClr val="9CDCFE"/>
                </a:solidFill>
                <a:latin typeface="Consolas"/>
                <a:ea typeface="Consolas"/>
                <a:cs typeface="Consolas"/>
                <a:sym typeface="Consolas"/>
              </a:rPr>
              <a:t>pos_men</a:t>
            </a:r>
            <a:r>
              <a:rPr lang="es-AR" sz="1600"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      </a:t>
            </a:r>
            <a:r>
              <a:rPr lang="es-AR" sz="1600" dirty="0">
                <a:solidFill>
                  <a:srgbClr val="9CDCFE"/>
                </a:solidFill>
                <a:latin typeface="Consolas"/>
                <a:ea typeface="Consolas"/>
                <a:cs typeface="Consolas"/>
                <a:sym typeface="Consolas"/>
              </a:rPr>
              <a:t>lista</a:t>
            </a:r>
            <a:r>
              <a:rPr lang="es-AR" sz="1600" dirty="0">
                <a:solidFill>
                  <a:srgbClr val="D4D4D4"/>
                </a:solidFill>
                <a:latin typeface="Consolas"/>
                <a:ea typeface="Consolas"/>
                <a:cs typeface="Consolas"/>
                <a:sym typeface="Consolas"/>
              </a:rPr>
              <a:t>[</a:t>
            </a:r>
            <a:r>
              <a:rPr lang="es-AR" sz="1600" dirty="0" err="1">
                <a:solidFill>
                  <a:srgbClr val="9CDCFE"/>
                </a:solidFill>
                <a:latin typeface="Consolas"/>
                <a:ea typeface="Consolas"/>
                <a:cs typeface="Consolas"/>
                <a:sym typeface="Consolas"/>
              </a:rPr>
              <a:t>pos_men</a:t>
            </a:r>
            <a:r>
              <a:rPr lang="es-AR" sz="1600" dirty="0">
                <a:solidFill>
                  <a:srgbClr val="D4D4D4"/>
                </a:solidFill>
                <a:latin typeface="Consolas"/>
                <a:ea typeface="Consolas"/>
                <a:cs typeface="Consolas"/>
                <a:sym typeface="Consolas"/>
              </a:rPr>
              <a:t>]=</a:t>
            </a:r>
            <a:r>
              <a:rPr lang="es-AR" sz="1600" dirty="0" err="1">
                <a:solidFill>
                  <a:srgbClr val="9CDCFE"/>
                </a:solidFill>
                <a:latin typeface="Consolas"/>
                <a:ea typeface="Consolas"/>
                <a:cs typeface="Consolas"/>
                <a:sym typeface="Consolas"/>
              </a:rPr>
              <a:t>temp</a:t>
            </a:r>
            <a:r>
              <a:rPr lang="es-AR" sz="1600"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      </a:t>
            </a:r>
            <a:endParaRPr sz="2400" dirty="0"/>
          </a:p>
          <a:p>
            <a:r>
              <a:rPr lang="es-AR" sz="1600" dirty="0">
                <a:solidFill>
                  <a:srgbClr val="D4D4D4"/>
                </a:solidFill>
                <a:latin typeface="Consolas"/>
                <a:ea typeface="Consolas"/>
                <a:cs typeface="Consolas"/>
                <a:sym typeface="Consolas"/>
              </a:rPr>
              <a:t>   }</a:t>
            </a:r>
            <a:endParaRPr sz="2400" dirty="0"/>
          </a:p>
          <a:p>
            <a:r>
              <a:rPr lang="es-AR" sz="1467" dirty="0">
                <a:solidFill>
                  <a:srgbClr val="D4D4D4"/>
                </a:solidFill>
                <a:latin typeface="Consolas"/>
                <a:ea typeface="Consolas"/>
                <a:cs typeface="Consolas"/>
                <a:sym typeface="Consolas"/>
              </a:rPr>
              <a:t>   </a:t>
            </a:r>
            <a:r>
              <a:rPr lang="es-AR" sz="1467" dirty="0" err="1">
                <a:solidFill>
                  <a:srgbClr val="C586C0"/>
                </a:solidFill>
                <a:latin typeface="Consolas"/>
                <a:ea typeface="Consolas"/>
                <a:cs typeface="Consolas"/>
                <a:sym typeface="Consolas"/>
              </a:rPr>
              <a:t>for</a:t>
            </a:r>
            <a:r>
              <a:rPr lang="es-AR" sz="1467" dirty="0">
                <a:solidFill>
                  <a:srgbClr val="D4D4D4"/>
                </a:solidFill>
                <a:latin typeface="Consolas"/>
                <a:ea typeface="Consolas"/>
                <a:cs typeface="Consolas"/>
                <a:sym typeface="Consolas"/>
              </a:rPr>
              <a:t>(</a:t>
            </a:r>
            <a:r>
              <a:rPr lang="es-AR" sz="1467" dirty="0">
                <a:solidFill>
                  <a:srgbClr val="9CDCFE"/>
                </a:solidFill>
                <a:latin typeface="Consolas"/>
                <a:ea typeface="Consolas"/>
                <a:cs typeface="Consolas"/>
                <a:sym typeface="Consolas"/>
              </a:rPr>
              <a:t>i</a:t>
            </a:r>
            <a:r>
              <a:rPr lang="es-AR" sz="1467" dirty="0">
                <a:solidFill>
                  <a:srgbClr val="D4D4D4"/>
                </a:solidFill>
                <a:latin typeface="Consolas"/>
                <a:ea typeface="Consolas"/>
                <a:cs typeface="Consolas"/>
                <a:sym typeface="Consolas"/>
              </a:rPr>
              <a:t>=</a:t>
            </a:r>
            <a:r>
              <a:rPr lang="es-AR" sz="1467" dirty="0">
                <a:solidFill>
                  <a:srgbClr val="B5CEA8"/>
                </a:solidFill>
                <a:latin typeface="Consolas"/>
                <a:ea typeface="Consolas"/>
                <a:cs typeface="Consolas"/>
                <a:sym typeface="Consolas"/>
              </a:rPr>
              <a:t>0</a:t>
            </a:r>
            <a:r>
              <a:rPr lang="es-AR" sz="1467" dirty="0">
                <a:solidFill>
                  <a:srgbClr val="D4D4D4"/>
                </a:solidFill>
                <a:latin typeface="Consolas"/>
                <a:ea typeface="Consolas"/>
                <a:cs typeface="Consolas"/>
                <a:sym typeface="Consolas"/>
              </a:rPr>
              <a:t>;</a:t>
            </a:r>
            <a:r>
              <a:rPr lang="es-AR" sz="1467" dirty="0">
                <a:solidFill>
                  <a:srgbClr val="9CDCFE"/>
                </a:solidFill>
                <a:latin typeface="Consolas"/>
                <a:ea typeface="Consolas"/>
                <a:cs typeface="Consolas"/>
                <a:sym typeface="Consolas"/>
              </a:rPr>
              <a:t>i</a:t>
            </a:r>
            <a:r>
              <a:rPr lang="es-AR" sz="1467" dirty="0">
                <a:solidFill>
                  <a:srgbClr val="D4D4D4"/>
                </a:solidFill>
                <a:latin typeface="Consolas"/>
                <a:ea typeface="Consolas"/>
                <a:cs typeface="Consolas"/>
                <a:sym typeface="Consolas"/>
              </a:rPr>
              <a:t>&lt;</a:t>
            </a:r>
            <a:r>
              <a:rPr lang="es-AR" sz="1467" dirty="0" err="1">
                <a:solidFill>
                  <a:srgbClr val="569CD6"/>
                </a:solidFill>
                <a:latin typeface="Consolas"/>
                <a:ea typeface="Consolas"/>
                <a:cs typeface="Consolas"/>
                <a:sym typeface="Consolas"/>
              </a:rPr>
              <a:t>TAM</a:t>
            </a:r>
            <a:r>
              <a:rPr lang="es-AR" sz="1467" dirty="0" err="1">
                <a:solidFill>
                  <a:srgbClr val="D4D4D4"/>
                </a:solidFill>
                <a:latin typeface="Consolas"/>
                <a:ea typeface="Consolas"/>
                <a:cs typeface="Consolas"/>
                <a:sym typeface="Consolas"/>
              </a:rPr>
              <a:t>;</a:t>
            </a:r>
            <a:r>
              <a:rPr lang="es-AR" sz="1467" dirty="0" err="1">
                <a:solidFill>
                  <a:srgbClr val="9CDCFE"/>
                </a:solidFill>
                <a:latin typeface="Consolas"/>
                <a:ea typeface="Consolas"/>
                <a:cs typeface="Consolas"/>
                <a:sym typeface="Consolas"/>
              </a:rPr>
              <a:t>i</a:t>
            </a:r>
            <a:r>
              <a:rPr lang="es-AR" sz="1467" dirty="0">
                <a:solidFill>
                  <a:srgbClr val="D4D4D4"/>
                </a:solidFill>
                <a:latin typeface="Consolas"/>
                <a:ea typeface="Consolas"/>
                <a:cs typeface="Consolas"/>
                <a:sym typeface="Consolas"/>
              </a:rPr>
              <a:t>++)</a:t>
            </a:r>
            <a:r>
              <a:rPr lang="es-AR" sz="1467" dirty="0" err="1">
                <a:solidFill>
                  <a:srgbClr val="DCDCAA"/>
                </a:solidFill>
                <a:latin typeface="Consolas"/>
                <a:ea typeface="Consolas"/>
                <a:cs typeface="Consolas"/>
                <a:sym typeface="Consolas"/>
              </a:rPr>
              <a:t>printf</a:t>
            </a:r>
            <a:r>
              <a:rPr lang="es-AR" sz="1467" dirty="0">
                <a:solidFill>
                  <a:srgbClr val="D4D4D4"/>
                </a:solidFill>
                <a:latin typeface="Consolas"/>
                <a:ea typeface="Consolas"/>
                <a:cs typeface="Consolas"/>
                <a:sym typeface="Consolas"/>
              </a:rPr>
              <a:t>(</a:t>
            </a:r>
            <a:r>
              <a:rPr lang="es-AR" sz="1467" dirty="0">
                <a:solidFill>
                  <a:srgbClr val="CE9178"/>
                </a:solidFill>
                <a:latin typeface="Consolas"/>
                <a:ea typeface="Consolas"/>
                <a:cs typeface="Consolas"/>
                <a:sym typeface="Consolas"/>
              </a:rPr>
              <a:t>"%d </a:t>
            </a:r>
            <a:r>
              <a:rPr lang="es-AR" sz="1467" dirty="0">
                <a:solidFill>
                  <a:srgbClr val="D7BA7D"/>
                </a:solidFill>
                <a:latin typeface="Consolas"/>
                <a:ea typeface="Consolas"/>
                <a:cs typeface="Consolas"/>
                <a:sym typeface="Consolas"/>
              </a:rPr>
              <a:t>\</a:t>
            </a:r>
            <a:r>
              <a:rPr lang="es-AR" sz="1467" dirty="0" err="1">
                <a:solidFill>
                  <a:srgbClr val="D7BA7D"/>
                </a:solidFill>
                <a:latin typeface="Consolas"/>
                <a:ea typeface="Consolas"/>
                <a:cs typeface="Consolas"/>
                <a:sym typeface="Consolas"/>
              </a:rPr>
              <a:t>t</a:t>
            </a:r>
            <a:r>
              <a:rPr lang="es-AR" sz="1467" dirty="0" err="1">
                <a:solidFill>
                  <a:srgbClr val="CE9178"/>
                </a:solidFill>
                <a:latin typeface="Consolas"/>
                <a:ea typeface="Consolas"/>
                <a:cs typeface="Consolas"/>
                <a:sym typeface="Consolas"/>
              </a:rPr>
              <a:t>"</a:t>
            </a:r>
            <a:r>
              <a:rPr lang="es-AR" sz="1467" dirty="0" err="1">
                <a:solidFill>
                  <a:srgbClr val="D4D4D4"/>
                </a:solidFill>
                <a:latin typeface="Consolas"/>
                <a:ea typeface="Consolas"/>
                <a:cs typeface="Consolas"/>
                <a:sym typeface="Consolas"/>
              </a:rPr>
              <a:t>,</a:t>
            </a:r>
            <a:r>
              <a:rPr lang="es-AR" sz="1467" dirty="0" err="1">
                <a:solidFill>
                  <a:srgbClr val="9CDCFE"/>
                </a:solidFill>
                <a:latin typeface="Consolas"/>
                <a:ea typeface="Consolas"/>
                <a:cs typeface="Consolas"/>
                <a:sym typeface="Consolas"/>
              </a:rPr>
              <a:t>lista</a:t>
            </a:r>
            <a:r>
              <a:rPr lang="es-AR" sz="1467" dirty="0">
                <a:solidFill>
                  <a:srgbClr val="D4D4D4"/>
                </a:solidFill>
                <a:latin typeface="Consolas"/>
                <a:ea typeface="Consolas"/>
                <a:cs typeface="Consolas"/>
                <a:sym typeface="Consolas"/>
              </a:rPr>
              <a:t>[</a:t>
            </a:r>
            <a:r>
              <a:rPr lang="es-AR" sz="1467" dirty="0">
                <a:solidFill>
                  <a:srgbClr val="9CDCFE"/>
                </a:solidFill>
                <a:latin typeface="Consolas"/>
                <a:ea typeface="Consolas"/>
                <a:cs typeface="Consolas"/>
                <a:sym typeface="Consolas"/>
              </a:rPr>
              <a:t>i</a:t>
            </a:r>
            <a:r>
              <a:rPr lang="es-AR" sz="1467"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   </a:t>
            </a:r>
            <a:r>
              <a:rPr lang="es-AR" sz="1600" dirty="0" err="1">
                <a:solidFill>
                  <a:srgbClr val="C586C0"/>
                </a:solidFill>
                <a:latin typeface="Consolas"/>
                <a:ea typeface="Consolas"/>
                <a:cs typeface="Consolas"/>
                <a:sym typeface="Consolas"/>
              </a:rPr>
              <a:t>return</a:t>
            </a:r>
            <a:r>
              <a:rPr lang="es-AR" sz="1600" dirty="0">
                <a:solidFill>
                  <a:srgbClr val="D4D4D4"/>
                </a:solidFill>
                <a:latin typeface="Consolas"/>
                <a:ea typeface="Consolas"/>
                <a:cs typeface="Consolas"/>
                <a:sym typeface="Consolas"/>
              </a:rPr>
              <a:t> </a:t>
            </a:r>
            <a:r>
              <a:rPr lang="es-AR" sz="1600" dirty="0">
                <a:solidFill>
                  <a:srgbClr val="B5CEA8"/>
                </a:solidFill>
                <a:latin typeface="Consolas"/>
                <a:ea typeface="Consolas"/>
                <a:cs typeface="Consolas"/>
                <a:sym typeface="Consolas"/>
              </a:rPr>
              <a:t>0</a:t>
            </a:r>
            <a:r>
              <a:rPr lang="es-AR" sz="1600"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a:t>
            </a:r>
            <a:endParaRPr sz="2400" dirty="0"/>
          </a:p>
          <a:p>
            <a:br>
              <a:rPr lang="es-AR" sz="1600" dirty="0">
                <a:solidFill>
                  <a:srgbClr val="D4D4D4"/>
                </a:solidFill>
                <a:latin typeface="Consolas"/>
                <a:ea typeface="Consolas"/>
                <a:cs typeface="Consolas"/>
                <a:sym typeface="Consolas"/>
              </a:rPr>
            </a:br>
            <a:endParaRPr sz="1600" dirty="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AC08CD05-D72C-6B49-95D3-A1C70F3C4FAC}"/>
              </a:ext>
            </a:extLst>
          </p:cNvPr>
          <p:cNvSpPr/>
          <p:nvPr/>
        </p:nvSpPr>
        <p:spPr>
          <a:xfrm>
            <a:off x="335902" y="4236098"/>
            <a:ext cx="11348098" cy="2286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Para simular esto en un programa necesitamos tener en cuenta algo: no podemos desplazar los elementos, así como así o se perderá un elemento. Lo que hacemos es guardar una copia del elemento actual (que sería como la carta que tomamos) y desplazar todos los elementos mayores hacia la derecha. Luego copiamos el elemento guardado en la posición del último elemento que se desplazó.</a:t>
            </a:r>
          </a:p>
          <a:p>
            <a:pPr algn="ctr"/>
            <a:endParaRPr lang="es-AR" dirty="0"/>
          </a:p>
        </p:txBody>
      </p:sp>
      <p:sp>
        <p:nvSpPr>
          <p:cNvPr id="2" name="Rectángulo: esquinas redondeadas 1">
            <a:extLst>
              <a:ext uri="{FF2B5EF4-FFF2-40B4-BE49-F238E27FC236}">
                <a16:creationId xmlns:a16="http://schemas.microsoft.com/office/drawing/2014/main" id="{DF7F5D60-8997-2109-DA9F-3578319C4A17}"/>
              </a:ext>
            </a:extLst>
          </p:cNvPr>
          <p:cNvSpPr/>
          <p:nvPr/>
        </p:nvSpPr>
        <p:spPr>
          <a:xfrm>
            <a:off x="335902" y="1498600"/>
            <a:ext cx="11348098" cy="26535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Este algoritmo también es bastante sencillo. ¿Has jugado cartas?. ¿Cómo las vas ordenando cuando las recibís? Yo lo hago de esta forma: tomo la primera y la pongo en mi mano. Luego tomo la segunda y la comparo con la que tengo: si es mayor, la pongo a la derecha,). Después tomo la tercera y la comparo con las que tengo en la mano, desplazándola hasta que quede en su posición final. Continúo haciendo esto, insertando cada carta en la posición que le corresponde, hasta que las tengo todas en orden. </a:t>
            </a:r>
          </a:p>
          <a:p>
            <a:pPr algn="ctr"/>
            <a:endParaRPr lang="es-AR" dirty="0"/>
          </a:p>
        </p:txBody>
      </p:sp>
      <p:sp>
        <p:nvSpPr>
          <p:cNvPr id="948" name="Google Shape;948;p15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t>Ordenamiento por Inserción</a:t>
            </a:r>
            <a:endParaRPr dirty="0"/>
          </a:p>
        </p:txBody>
      </p:sp>
    </p:spTree>
    <p:custDataLst>
      <p:tags r:id="rId1"/>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16AC3416-C448-E61A-F419-F098356EA83F}"/>
              </a:ext>
            </a:extLst>
          </p:cNvPr>
          <p:cNvSpPr/>
          <p:nvPr/>
        </p:nvSpPr>
        <p:spPr>
          <a:xfrm>
            <a:off x="-177281" y="1611511"/>
            <a:ext cx="6876661" cy="542377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54" name="Google Shape;954;p15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solidFill>
                  <a:srgbClr val="002060"/>
                </a:solidFill>
              </a:rPr>
              <a:t>Ejemplo</a:t>
            </a:r>
            <a:endParaRPr dirty="0">
              <a:solidFill>
                <a:srgbClr val="002060"/>
              </a:solidFill>
            </a:endParaRPr>
          </a:p>
        </p:txBody>
      </p:sp>
      <p:sp>
        <p:nvSpPr>
          <p:cNvPr id="955" name="Google Shape;955;p151"/>
          <p:cNvSpPr txBox="1"/>
          <p:nvPr/>
        </p:nvSpPr>
        <p:spPr>
          <a:xfrm>
            <a:off x="528916" y="1686156"/>
            <a:ext cx="7682755" cy="5746390"/>
          </a:xfrm>
          <a:prstGeom prst="rect">
            <a:avLst/>
          </a:prstGeom>
          <a:noFill/>
          <a:ln>
            <a:noFill/>
          </a:ln>
        </p:spPr>
        <p:txBody>
          <a:bodyPr spcFirstLastPara="1" wrap="square" lIns="121900" tIns="60933" rIns="121900" bIns="60933" anchor="t" anchorCtr="0">
            <a:spAutoFit/>
          </a:bodyPr>
          <a:lstStyle/>
          <a:p>
            <a:r>
              <a:rPr lang="es-AR" sz="1867">
                <a:solidFill>
                  <a:srgbClr val="C586C0"/>
                </a:solidFill>
                <a:latin typeface="Consolas"/>
                <a:ea typeface="Consolas"/>
                <a:cs typeface="Consolas"/>
                <a:sym typeface="Consolas"/>
              </a:rPr>
              <a:t>#include</a:t>
            </a:r>
            <a:r>
              <a:rPr lang="es-AR" sz="1867">
                <a:solidFill>
                  <a:srgbClr val="569CD6"/>
                </a:solidFill>
                <a:latin typeface="Consolas"/>
                <a:ea typeface="Consolas"/>
                <a:cs typeface="Consolas"/>
                <a:sym typeface="Consolas"/>
              </a:rPr>
              <a:t> </a:t>
            </a:r>
            <a:r>
              <a:rPr lang="es-AR" sz="1867">
                <a:solidFill>
                  <a:srgbClr val="CE9178"/>
                </a:solidFill>
                <a:latin typeface="Consolas"/>
                <a:ea typeface="Consolas"/>
                <a:cs typeface="Consolas"/>
                <a:sym typeface="Consolas"/>
              </a:rPr>
              <a:t>&lt;stdio.h&gt;</a:t>
            </a:r>
            <a:endParaRPr sz="1867">
              <a:solidFill>
                <a:srgbClr val="D4D4D4"/>
              </a:solidFill>
              <a:latin typeface="Consolas"/>
              <a:ea typeface="Consolas"/>
              <a:cs typeface="Consolas"/>
              <a:sym typeface="Consolas"/>
            </a:endParaRPr>
          </a:p>
          <a:p>
            <a:r>
              <a:rPr lang="es-AR" sz="1867">
                <a:solidFill>
                  <a:srgbClr val="C586C0"/>
                </a:solidFill>
                <a:latin typeface="Consolas"/>
                <a:ea typeface="Consolas"/>
                <a:cs typeface="Consolas"/>
                <a:sym typeface="Consolas"/>
              </a:rPr>
              <a:t>#define</a:t>
            </a:r>
            <a:r>
              <a:rPr lang="es-AR" sz="1867">
                <a:solidFill>
                  <a:srgbClr val="569CD6"/>
                </a:solidFill>
                <a:latin typeface="Consolas"/>
                <a:ea typeface="Consolas"/>
                <a:cs typeface="Consolas"/>
                <a:sym typeface="Consolas"/>
              </a:rPr>
              <a:t> TAM </a:t>
            </a:r>
            <a:r>
              <a:rPr lang="es-AR" sz="1867">
                <a:solidFill>
                  <a:srgbClr val="B5CEA8"/>
                </a:solidFill>
                <a:latin typeface="Consolas"/>
                <a:ea typeface="Consolas"/>
                <a:cs typeface="Consolas"/>
                <a:sym typeface="Consolas"/>
              </a:rPr>
              <a:t>10</a:t>
            </a:r>
            <a:endParaRPr sz="1867">
              <a:solidFill>
                <a:srgbClr val="D4D4D4"/>
              </a:solidFill>
              <a:latin typeface="Consolas"/>
              <a:ea typeface="Consolas"/>
              <a:cs typeface="Consolas"/>
              <a:sym typeface="Consolas"/>
            </a:endParaRPr>
          </a:p>
          <a:p>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lista</a:t>
            </a:r>
            <a:r>
              <a:rPr lang="es-AR" sz="1867">
                <a:solidFill>
                  <a:srgbClr val="D4D4D4"/>
                </a:solidFill>
                <a:latin typeface="Consolas"/>
                <a:ea typeface="Consolas"/>
                <a:cs typeface="Consolas"/>
                <a:sym typeface="Consolas"/>
              </a:rPr>
              <a:t>[</a:t>
            </a:r>
            <a:r>
              <a:rPr lang="es-AR" sz="1867">
                <a:solidFill>
                  <a:srgbClr val="569CD6"/>
                </a:solidFill>
                <a:latin typeface="Consolas"/>
                <a:ea typeface="Consolas"/>
                <a:cs typeface="Consolas"/>
                <a:sym typeface="Consolas"/>
              </a:rPr>
              <a:t>TAM</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5</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6</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1</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7</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12</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8</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10</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22</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2</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3</a:t>
            </a:r>
            <a:r>
              <a:rPr lang="es-AR" sz="1867">
                <a:solidFill>
                  <a:srgbClr val="D4D4D4"/>
                </a:solidFill>
                <a:latin typeface="Consolas"/>
                <a:ea typeface="Consolas"/>
                <a:cs typeface="Consolas"/>
                <a:sym typeface="Consolas"/>
              </a:rPr>
              <a:t>};</a:t>
            </a:r>
            <a:endParaRPr sz="2400"/>
          </a:p>
          <a:p>
            <a:br>
              <a:rPr lang="es-AR" sz="1867">
                <a:solidFill>
                  <a:srgbClr val="D4D4D4"/>
                </a:solidFill>
                <a:latin typeface="Consolas"/>
                <a:ea typeface="Consolas"/>
                <a:cs typeface="Consolas"/>
                <a:sym typeface="Consolas"/>
              </a:rPr>
            </a:b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main</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void</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i</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j</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temp</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C586C0"/>
                </a:solidFill>
                <a:latin typeface="Consolas"/>
                <a:ea typeface="Consolas"/>
                <a:cs typeface="Consolas"/>
                <a:sym typeface="Consolas"/>
              </a:rPr>
              <a:t>for</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i</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0</a:t>
            </a:r>
            <a:r>
              <a:rPr lang="es-AR" sz="1867">
                <a:solidFill>
                  <a:srgbClr val="D4D4D4"/>
                </a:solidFill>
                <a:latin typeface="Consolas"/>
                <a:ea typeface="Consolas"/>
                <a:cs typeface="Consolas"/>
                <a:sym typeface="Consolas"/>
              </a:rPr>
              <a:t> ; </a:t>
            </a:r>
            <a:r>
              <a:rPr lang="es-AR" sz="1867">
                <a:solidFill>
                  <a:srgbClr val="9CDCFE"/>
                </a:solidFill>
                <a:latin typeface="Consolas"/>
                <a:ea typeface="Consolas"/>
                <a:cs typeface="Consolas"/>
                <a:sym typeface="Consolas"/>
              </a:rPr>
              <a:t>i</a:t>
            </a:r>
            <a:r>
              <a:rPr lang="es-AR" sz="1867">
                <a:solidFill>
                  <a:srgbClr val="D4D4D4"/>
                </a:solidFill>
                <a:latin typeface="Consolas"/>
                <a:ea typeface="Consolas"/>
                <a:cs typeface="Consolas"/>
                <a:sym typeface="Consolas"/>
              </a:rPr>
              <a:t>&lt;</a:t>
            </a:r>
            <a:r>
              <a:rPr lang="es-AR" sz="1867">
                <a:solidFill>
                  <a:srgbClr val="569CD6"/>
                </a:solidFill>
                <a:latin typeface="Consolas"/>
                <a:ea typeface="Consolas"/>
                <a:cs typeface="Consolas"/>
                <a:sym typeface="Consolas"/>
              </a:rPr>
              <a:t>TAM</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i</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temp</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lista</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i</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j</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i</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1</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C586C0"/>
                </a:solidFill>
                <a:latin typeface="Consolas"/>
                <a:ea typeface="Consolas"/>
                <a:cs typeface="Consolas"/>
                <a:sym typeface="Consolas"/>
              </a:rPr>
              <a:t>while</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lista</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j</a:t>
            </a:r>
            <a:r>
              <a:rPr lang="es-AR" sz="1867">
                <a:solidFill>
                  <a:srgbClr val="D4D4D4"/>
                </a:solidFill>
                <a:latin typeface="Consolas"/>
                <a:ea typeface="Consolas"/>
                <a:cs typeface="Consolas"/>
                <a:sym typeface="Consolas"/>
              </a:rPr>
              <a:t>]&gt;</a:t>
            </a:r>
            <a:r>
              <a:rPr lang="es-AR" sz="1867">
                <a:solidFill>
                  <a:srgbClr val="9CDCFE"/>
                </a:solidFill>
                <a:latin typeface="Consolas"/>
                <a:ea typeface="Consolas"/>
                <a:cs typeface="Consolas"/>
                <a:sym typeface="Consolas"/>
              </a:rPr>
              <a:t>temp</a:t>
            </a:r>
            <a:r>
              <a:rPr lang="es-AR" sz="1867">
                <a:solidFill>
                  <a:srgbClr val="D4D4D4"/>
                </a:solidFill>
                <a:latin typeface="Consolas"/>
                <a:ea typeface="Consolas"/>
                <a:cs typeface="Consolas"/>
                <a:sym typeface="Consolas"/>
              </a:rPr>
              <a:t>)&amp;&amp;(</a:t>
            </a:r>
            <a:r>
              <a:rPr lang="es-AR" sz="1867">
                <a:solidFill>
                  <a:srgbClr val="9CDCFE"/>
                </a:solidFill>
                <a:latin typeface="Consolas"/>
                <a:ea typeface="Consolas"/>
                <a:cs typeface="Consolas"/>
                <a:sym typeface="Consolas"/>
              </a:rPr>
              <a:t>j</a:t>
            </a:r>
            <a:r>
              <a:rPr lang="es-AR" sz="1867">
                <a:solidFill>
                  <a:srgbClr val="D4D4D4"/>
                </a:solidFill>
                <a:latin typeface="Consolas"/>
                <a:ea typeface="Consolas"/>
                <a:cs typeface="Consolas"/>
                <a:sym typeface="Consolas"/>
              </a:rPr>
              <a:t>&gt;=</a:t>
            </a:r>
            <a:r>
              <a:rPr lang="es-AR" sz="1867">
                <a:solidFill>
                  <a:srgbClr val="B5CEA8"/>
                </a:solidFill>
                <a:latin typeface="Consolas"/>
                <a:ea typeface="Consolas"/>
                <a:cs typeface="Consolas"/>
                <a:sym typeface="Consolas"/>
              </a:rPr>
              <a:t>0</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lista</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j</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1</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lista</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j</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j</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endParaRPr sz="2400"/>
          </a:p>
          <a:p>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lista</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j</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1</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temp</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endParaRPr sz="2400"/>
          </a:p>
          <a:p>
            <a:r>
              <a:rPr lang="es-AR" sz="1867">
                <a:solidFill>
                  <a:srgbClr val="D4D4D4"/>
                </a:solidFill>
                <a:latin typeface="Consolas"/>
                <a:ea typeface="Consolas"/>
                <a:cs typeface="Consolas"/>
                <a:sym typeface="Consolas"/>
              </a:rPr>
              <a:t>   </a:t>
            </a:r>
            <a:r>
              <a:rPr lang="es-AR" sz="1867">
                <a:solidFill>
                  <a:srgbClr val="C586C0"/>
                </a:solidFill>
                <a:latin typeface="Consolas"/>
                <a:ea typeface="Consolas"/>
                <a:cs typeface="Consolas"/>
                <a:sym typeface="Consolas"/>
              </a:rPr>
              <a:t>for</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i</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0</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i</a:t>
            </a:r>
            <a:r>
              <a:rPr lang="es-AR" sz="1867">
                <a:solidFill>
                  <a:srgbClr val="D4D4D4"/>
                </a:solidFill>
                <a:latin typeface="Consolas"/>
                <a:ea typeface="Consolas"/>
                <a:cs typeface="Consolas"/>
                <a:sym typeface="Consolas"/>
              </a:rPr>
              <a:t>&lt;</a:t>
            </a:r>
            <a:r>
              <a:rPr lang="es-AR" sz="1867">
                <a:solidFill>
                  <a:srgbClr val="569CD6"/>
                </a:solidFill>
                <a:latin typeface="Consolas"/>
                <a:ea typeface="Consolas"/>
                <a:cs typeface="Consolas"/>
                <a:sym typeface="Consolas"/>
              </a:rPr>
              <a:t>TAM</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i</a:t>
            </a:r>
            <a:r>
              <a:rPr lang="es-AR" sz="1867">
                <a:solidFill>
                  <a:srgbClr val="D4D4D4"/>
                </a:solidFill>
                <a:latin typeface="Consolas"/>
                <a:ea typeface="Consolas"/>
                <a:cs typeface="Consolas"/>
                <a:sym typeface="Consolas"/>
              </a:rPr>
              <a:t>++)</a:t>
            </a:r>
            <a:r>
              <a:rPr lang="es-AR" sz="1867">
                <a:solidFill>
                  <a:srgbClr val="DCDCAA"/>
                </a:solidFill>
                <a:latin typeface="Consolas"/>
                <a:ea typeface="Consolas"/>
                <a:cs typeface="Consolas"/>
                <a:sym typeface="Consolas"/>
              </a:rPr>
              <a:t>printf</a:t>
            </a:r>
            <a:r>
              <a:rPr lang="es-AR" sz="1867">
                <a:solidFill>
                  <a:srgbClr val="D4D4D4"/>
                </a:solidFill>
                <a:latin typeface="Consolas"/>
                <a:ea typeface="Consolas"/>
                <a:cs typeface="Consolas"/>
                <a:sym typeface="Consolas"/>
              </a:rPr>
              <a:t>(</a:t>
            </a:r>
            <a:r>
              <a:rPr lang="es-AR" sz="1867">
                <a:solidFill>
                  <a:srgbClr val="CE9178"/>
                </a:solidFill>
                <a:latin typeface="Consolas"/>
                <a:ea typeface="Consolas"/>
                <a:cs typeface="Consolas"/>
                <a:sym typeface="Consolas"/>
              </a:rPr>
              <a:t>"%d </a:t>
            </a:r>
            <a:r>
              <a:rPr lang="es-AR" sz="1867">
                <a:solidFill>
                  <a:srgbClr val="D7BA7D"/>
                </a:solidFill>
                <a:latin typeface="Consolas"/>
                <a:ea typeface="Consolas"/>
                <a:cs typeface="Consolas"/>
                <a:sym typeface="Consolas"/>
              </a:rPr>
              <a:t>\t</a:t>
            </a:r>
            <a:r>
              <a:rPr lang="es-AR" sz="1867">
                <a:solidFill>
                  <a:srgbClr val="CE9178"/>
                </a:solidFill>
                <a:latin typeface="Consolas"/>
                <a:ea typeface="Consolas"/>
                <a:cs typeface="Consolas"/>
                <a:sym typeface="Consolas"/>
              </a:rPr>
              <a:t>"</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lista</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i</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C586C0"/>
                </a:solidFill>
                <a:latin typeface="Consolas"/>
                <a:ea typeface="Consolas"/>
                <a:cs typeface="Consolas"/>
                <a:sym typeface="Consolas"/>
              </a:rPr>
              <a:t>return</a:t>
            </a:r>
            <a:r>
              <a:rPr lang="es-AR" sz="1867">
                <a:solidFill>
                  <a:srgbClr val="D4D4D4"/>
                </a:solidFill>
                <a:latin typeface="Consolas"/>
                <a:ea typeface="Consolas"/>
                <a:cs typeface="Consolas"/>
                <a:sym typeface="Consolas"/>
              </a:rPr>
              <a:t> </a:t>
            </a:r>
            <a:r>
              <a:rPr lang="es-AR" sz="1867">
                <a:solidFill>
                  <a:srgbClr val="B5CEA8"/>
                </a:solidFill>
                <a:latin typeface="Consolas"/>
                <a:ea typeface="Consolas"/>
                <a:cs typeface="Consolas"/>
                <a:sym typeface="Consolas"/>
              </a:rPr>
              <a:t>0</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a:t>
            </a:r>
            <a:endParaRPr sz="2400"/>
          </a:p>
          <a:p>
            <a:br>
              <a:rPr lang="es-AR" sz="1467">
                <a:solidFill>
                  <a:srgbClr val="D4D4D4"/>
                </a:solidFill>
                <a:latin typeface="Consolas"/>
                <a:ea typeface="Consolas"/>
                <a:cs typeface="Consolas"/>
                <a:sym typeface="Consolas"/>
              </a:rPr>
            </a:br>
            <a:endParaRPr sz="1467">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15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t>Bibliotecas útiles	</a:t>
            </a:r>
            <a:endParaRPr dirty="0"/>
          </a:p>
        </p:txBody>
      </p:sp>
      <p:sp>
        <p:nvSpPr>
          <p:cNvPr id="961" name="Google Shape;961;p152"/>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r>
              <a:rPr lang="es-AR" dirty="0"/>
              <a:t>Ver el link y las funciones de </a:t>
            </a:r>
            <a:r>
              <a:rPr lang="es-AR" dirty="0" err="1"/>
              <a:t>ctype.h</a:t>
            </a:r>
            <a:r>
              <a:rPr lang="es-AR" dirty="0"/>
              <a:t> y </a:t>
            </a:r>
            <a:r>
              <a:rPr lang="es-AR" dirty="0" err="1"/>
              <a:t>string.h</a:t>
            </a:r>
            <a:endParaRPr dirty="0"/>
          </a:p>
        </p:txBody>
      </p:sp>
    </p:spTree>
    <p:custDataLst>
      <p:tags r:id="rId1"/>
    </p:custData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8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Matrices	</a:t>
            </a:r>
            <a:endParaRPr/>
          </a:p>
        </p:txBody>
      </p:sp>
      <p:sp>
        <p:nvSpPr>
          <p:cNvPr id="967" name="Google Shape;967;p87"/>
          <p:cNvSpPr txBox="1">
            <a:spLocks noGrp="1"/>
          </p:cNvSpPr>
          <p:nvPr>
            <p:ph type="body" idx="1"/>
          </p:nvPr>
        </p:nvSpPr>
        <p:spPr>
          <a:xfrm>
            <a:off x="862112" y="1787849"/>
            <a:ext cx="10467776" cy="4358165"/>
          </a:xfrm>
          <a:prstGeom prst="rect">
            <a:avLst/>
          </a:prstGeom>
          <a:blipFill rotWithShape="1">
            <a:blip r:embed="rId4">
              <a:alphaModFix/>
            </a:blip>
            <a:stretch>
              <a:fillRect l="-697" t="-3544" r="-1396"/>
            </a:stretch>
          </a:blipFill>
          <a:ln>
            <a:noFill/>
          </a:ln>
        </p:spPr>
        <p:txBody>
          <a:bodyPr spcFirstLastPara="1" vert="horz" wrap="square" lIns="121900" tIns="60933" rIns="121900" bIns="60933" rtlCol="0" anchor="t" anchorCtr="0">
            <a:normAutofit/>
          </a:bodyPr>
          <a:lstStyle/>
          <a:p>
            <a:pPr marL="213355">
              <a:lnSpc>
                <a:spcPct val="100000"/>
              </a:lnSpc>
              <a:spcBef>
                <a:spcPts val="933"/>
              </a:spcBef>
              <a:buSzPts val="1080"/>
            </a:pPr>
            <a:r>
              <a:rPr lang="es-AR" dirty="0"/>
              <a:t> </a:t>
            </a:r>
            <a:endParaRPr dirty="0"/>
          </a:p>
        </p:txBody>
      </p:sp>
    </p:spTree>
    <p:custDataLst>
      <p:tags r:id="rId1"/>
    </p:custData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4A2E0022-A1FC-9570-E344-B1A9D7046903}"/>
              </a:ext>
            </a:extLst>
          </p:cNvPr>
          <p:cNvSpPr/>
          <p:nvPr/>
        </p:nvSpPr>
        <p:spPr>
          <a:xfrm>
            <a:off x="335902" y="1498600"/>
            <a:ext cx="11653935" cy="48835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ct val="80000"/>
              </a:lnSpc>
              <a:spcBef>
                <a:spcPts val="0"/>
              </a:spcBef>
              <a:buSzPts val="1087"/>
              <a:buFont typeface="Arial" panose="020B0604020202020204" pitchFamily="34" charset="0"/>
              <a:buChar char="•"/>
            </a:pPr>
            <a:r>
              <a:rPr lang="es-ES" sz="2400" dirty="0"/>
              <a:t>En algunas ocasiones necesitamos trabajar con datos multidimensionales, si pensamos al vector como una columna de información, podemos agregarle otra columna más y un índice para indicar a que columna nos referimos, entonces...</a:t>
            </a:r>
          </a:p>
          <a:p>
            <a:pPr marL="342900" indent="-342900">
              <a:lnSpc>
                <a:spcPct val="80000"/>
              </a:lnSpc>
              <a:spcBef>
                <a:spcPts val="933"/>
              </a:spcBef>
              <a:buSzPts val="1087"/>
              <a:buFont typeface="Arial" panose="020B0604020202020204" pitchFamily="34" charset="0"/>
              <a:buChar char="•"/>
            </a:pPr>
            <a:r>
              <a:rPr lang="es-ES" sz="2400" dirty="0" err="1"/>
              <a:t>unsigned</a:t>
            </a:r>
            <a:r>
              <a:rPr lang="es-ES" sz="2400" dirty="0"/>
              <a:t> </a:t>
            </a:r>
            <a:r>
              <a:rPr lang="es-ES" sz="2400" dirty="0" err="1"/>
              <a:t>char</a:t>
            </a:r>
            <a:r>
              <a:rPr lang="es-ES" sz="2400" dirty="0"/>
              <a:t> </a:t>
            </a:r>
            <a:r>
              <a:rPr lang="es-ES" sz="2400" dirty="0" err="1"/>
              <a:t>mimatriz</a:t>
            </a:r>
            <a:r>
              <a:rPr lang="es-ES" sz="2400" dirty="0"/>
              <a:t>[2][2]={0x01,0x02,0x03,0x04};</a:t>
            </a:r>
          </a:p>
          <a:p>
            <a:pPr marL="342900" indent="-342900">
              <a:lnSpc>
                <a:spcPct val="80000"/>
              </a:lnSpc>
              <a:spcBef>
                <a:spcPts val="933"/>
              </a:spcBef>
              <a:buSzPts val="1087"/>
              <a:buFont typeface="Arial" panose="020B0604020202020204" pitchFamily="34" charset="0"/>
              <a:buChar char="•"/>
            </a:pPr>
            <a:r>
              <a:rPr lang="es-ES" sz="2400" dirty="0"/>
              <a:t>Es necesario incluir el segundo subíndice para que el compilador sepa como trabajamos la matriz, el primero indica la fila y el segundo la columna (aunque en realidad la concepción de fila y columna es nuestra, puede estar al </a:t>
            </a:r>
            <a:r>
              <a:rPr lang="es-ES" sz="2400" dirty="0" err="1"/>
              <a:t>reves</a:t>
            </a:r>
            <a:r>
              <a:rPr lang="es-ES" sz="2400" dirty="0"/>
              <a:t>)</a:t>
            </a:r>
          </a:p>
          <a:p>
            <a:pPr marL="342900" indent="-342900">
              <a:lnSpc>
                <a:spcPct val="80000"/>
              </a:lnSpc>
              <a:spcBef>
                <a:spcPts val="933"/>
              </a:spcBef>
              <a:buSzPts val="1087"/>
              <a:buFont typeface="Arial" panose="020B0604020202020204" pitchFamily="34" charset="0"/>
              <a:buChar char="•"/>
            </a:pPr>
            <a:r>
              <a:rPr lang="es-ES" sz="2400" dirty="0" err="1"/>
              <a:t>unsigned</a:t>
            </a:r>
            <a:r>
              <a:rPr lang="es-ES" sz="2400" dirty="0"/>
              <a:t> </a:t>
            </a:r>
            <a:r>
              <a:rPr lang="es-ES" sz="2400" dirty="0" err="1"/>
              <a:t>char</a:t>
            </a:r>
            <a:r>
              <a:rPr lang="es-ES" sz="2400" dirty="0"/>
              <a:t> </a:t>
            </a:r>
            <a:r>
              <a:rPr lang="es-ES" sz="2400" dirty="0" err="1"/>
              <a:t>mimatriz</a:t>
            </a:r>
            <a:r>
              <a:rPr lang="es-ES" sz="2400" dirty="0"/>
              <a:t>[1][4]={0x01,0x02,0x03,0x04}; es la declaración de un vector de una sola fila</a:t>
            </a:r>
          </a:p>
          <a:p>
            <a:pPr algn="ctr"/>
            <a:endParaRPr lang="es-AR" dirty="0"/>
          </a:p>
        </p:txBody>
      </p:sp>
      <p:sp>
        <p:nvSpPr>
          <p:cNvPr id="972" name="Google Shape;972;p8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Matrices	</a:t>
            </a:r>
            <a:endParaRPr/>
          </a:p>
        </p:txBody>
      </p:sp>
    </p:spTree>
    <p:custDataLst>
      <p:tags r:id="rId1"/>
    </p:custData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8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Matrices	</a:t>
            </a:r>
            <a:endParaRPr/>
          </a:p>
        </p:txBody>
      </p:sp>
      <p:sp>
        <p:nvSpPr>
          <p:cNvPr id="979" name="Google Shape;979;p89"/>
          <p:cNvSpPr txBox="1">
            <a:spLocks noGrp="1"/>
          </p:cNvSpPr>
          <p:nvPr>
            <p:ph type="body" idx="1"/>
          </p:nvPr>
        </p:nvSpPr>
        <p:spPr>
          <a:xfrm>
            <a:off x="812800" y="1803402"/>
            <a:ext cx="10467776" cy="4358165"/>
          </a:xfrm>
          <a:prstGeom prst="rect">
            <a:avLst/>
          </a:prstGeom>
          <a:noFill/>
          <a:ln>
            <a:noFill/>
          </a:ln>
        </p:spPr>
        <p:txBody>
          <a:bodyPr spcFirstLastPara="1" vert="horz" wrap="square" lIns="121900" tIns="60933" rIns="121900" bIns="60933" rtlCol="0" anchor="t" anchorCtr="0">
            <a:normAutofit/>
          </a:bodyPr>
          <a:lstStyle/>
          <a:p>
            <a:pPr>
              <a:lnSpc>
                <a:spcPct val="100000"/>
              </a:lnSpc>
              <a:spcBef>
                <a:spcPts val="0"/>
              </a:spcBef>
              <a:buSzPts val="1200"/>
            </a:pPr>
            <a:endParaRPr lang="es-AR" sz="2667" dirty="0"/>
          </a:p>
          <a:p>
            <a:pPr>
              <a:lnSpc>
                <a:spcPct val="100000"/>
              </a:lnSpc>
              <a:spcBef>
                <a:spcPts val="0"/>
              </a:spcBef>
              <a:buSzPts val="1200"/>
            </a:pPr>
            <a:endParaRPr lang="es-AR" sz="2667" dirty="0"/>
          </a:p>
          <a:p>
            <a:pPr>
              <a:lnSpc>
                <a:spcPct val="100000"/>
              </a:lnSpc>
              <a:spcBef>
                <a:spcPts val="0"/>
              </a:spcBef>
              <a:buSzPts val="1200"/>
            </a:pPr>
            <a:r>
              <a:rPr lang="es-AR" sz="2667" dirty="0" err="1"/>
              <a:t>unsigned</a:t>
            </a:r>
            <a:r>
              <a:rPr lang="es-AR" sz="2667" dirty="0"/>
              <a:t> </a:t>
            </a:r>
            <a:r>
              <a:rPr lang="es-AR" sz="2667" dirty="0" err="1"/>
              <a:t>char</a:t>
            </a:r>
            <a:r>
              <a:rPr lang="es-AR" sz="2667" dirty="0"/>
              <a:t> </a:t>
            </a:r>
            <a:r>
              <a:rPr lang="es-AR" sz="2667" dirty="0" err="1"/>
              <a:t>mimatriz</a:t>
            </a:r>
            <a:r>
              <a:rPr lang="es-AR" sz="2667" dirty="0"/>
              <a:t>[fila][columna]={0x01,0x02,0x03,0x04}</a:t>
            </a:r>
            <a:endParaRPr dirty="0"/>
          </a:p>
          <a:p>
            <a:pPr marL="426709" indent="-325112">
              <a:lnSpc>
                <a:spcPct val="100000"/>
              </a:lnSpc>
              <a:spcBef>
                <a:spcPts val="933"/>
              </a:spcBef>
              <a:buSzPts val="1200"/>
            </a:pPr>
            <a:endParaRPr sz="2667" dirty="0"/>
          </a:p>
        </p:txBody>
      </p:sp>
      <p:graphicFrame>
        <p:nvGraphicFramePr>
          <p:cNvPr id="980" name="Google Shape;980;p89"/>
          <p:cNvGraphicFramePr/>
          <p:nvPr>
            <p:extLst>
              <p:ext uri="{D42A27DB-BD31-4B8C-83A1-F6EECF244321}">
                <p14:modId xmlns:p14="http://schemas.microsoft.com/office/powerpoint/2010/main" val="1857450723"/>
              </p:ext>
            </p:extLst>
          </p:nvPr>
        </p:nvGraphicFramePr>
        <p:xfrm>
          <a:off x="2735627" y="3454985"/>
          <a:ext cx="5290467" cy="1842388"/>
        </p:xfrm>
        <a:graphic>
          <a:graphicData uri="http://schemas.openxmlformats.org/drawingml/2006/table">
            <a:tbl>
              <a:tblPr firstRow="1" bandRow="1">
                <a:tableStyleId>{69012ECD-51FC-41F1-AA8D-1B2483CD663E}</a:tableStyleId>
              </a:tblPr>
              <a:tblGrid>
                <a:gridCol w="1935067">
                  <a:extLst>
                    <a:ext uri="{9D8B030D-6E8A-4147-A177-3AD203B41FA5}">
                      <a16:colId xmlns:a16="http://schemas.microsoft.com/office/drawing/2014/main" val="20000"/>
                    </a:ext>
                  </a:extLst>
                </a:gridCol>
                <a:gridCol w="982567">
                  <a:extLst>
                    <a:ext uri="{9D8B030D-6E8A-4147-A177-3AD203B41FA5}">
                      <a16:colId xmlns:a16="http://schemas.microsoft.com/office/drawing/2014/main" val="20001"/>
                    </a:ext>
                  </a:extLst>
                </a:gridCol>
                <a:gridCol w="2372833">
                  <a:extLst>
                    <a:ext uri="{9D8B030D-6E8A-4147-A177-3AD203B41FA5}">
                      <a16:colId xmlns:a16="http://schemas.microsoft.com/office/drawing/2014/main" val="20002"/>
                    </a:ext>
                  </a:extLst>
                </a:gridCol>
              </a:tblGrid>
              <a:tr h="85345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fila\columna</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0</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1</a:t>
                      </a:r>
                      <a:endParaRPr sz="1900" u="none" strike="noStrike" cap="none"/>
                    </a:p>
                  </a:txBody>
                  <a:tcPr marL="121933" marR="121933" marT="60967" marB="60967"/>
                </a:tc>
                <a:extLst>
                  <a:ext uri="{0D108BD9-81ED-4DB2-BD59-A6C34878D82A}">
                    <a16:rowId xmlns:a16="http://schemas.microsoft.com/office/drawing/2014/main" val="10000"/>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0x01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0x02</a:t>
                      </a:r>
                      <a:endParaRPr sz="1900" u="none" strike="noStrike" cap="none" dirty="0"/>
                    </a:p>
                  </a:txBody>
                  <a:tcPr marL="121933" marR="121933" marT="60967" marB="60967"/>
                </a:tc>
                <a:extLst>
                  <a:ext uri="{0D108BD9-81ED-4DB2-BD59-A6C34878D82A}">
                    <a16:rowId xmlns:a16="http://schemas.microsoft.com/office/drawing/2014/main" val="10001"/>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1</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0x03</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0x04</a:t>
                      </a:r>
                      <a:endParaRPr sz="1900" u="none" strike="noStrike" cap="none" dirty="0"/>
                    </a:p>
                  </a:txBody>
                  <a:tcPr marL="121933" marR="121933" marT="60967" marB="60967"/>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9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Matrices	</a:t>
            </a:r>
            <a:endParaRPr/>
          </a:p>
        </p:txBody>
      </p:sp>
      <p:sp>
        <p:nvSpPr>
          <p:cNvPr id="2" name="Rectángulo: esquinas redondeadas 1">
            <a:extLst>
              <a:ext uri="{FF2B5EF4-FFF2-40B4-BE49-F238E27FC236}">
                <a16:creationId xmlns:a16="http://schemas.microsoft.com/office/drawing/2014/main" id="{71CBFBA9-06FA-C29E-BFEA-87BE42F3AFCB}"/>
              </a:ext>
            </a:extLst>
          </p:cNvPr>
          <p:cNvSpPr/>
          <p:nvPr/>
        </p:nvSpPr>
        <p:spPr>
          <a:xfrm>
            <a:off x="2147078" y="1838131"/>
            <a:ext cx="8667102" cy="44227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buSzPts val="1200"/>
            </a:pPr>
            <a:r>
              <a:rPr lang="es-ES" sz="3200" dirty="0"/>
              <a:t>Las matrices son muy útiles a la hora de trabajar con secuencias, dado que puedo tener en las columnas la secuencia constante de trabajo y cambiando el índice de columna cambio entre una y otra secuencia cambiando solamente una secuencia.</a:t>
            </a:r>
          </a:p>
          <a:p>
            <a:pPr algn="ctr"/>
            <a:endParaRPr lang="es-AR" dirty="0"/>
          </a:p>
        </p:txBody>
      </p:sp>
    </p:spTree>
    <p:custDataLst>
      <p:tags r:id="rId1"/>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9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Secuencias</a:t>
            </a:r>
            <a:endParaRPr/>
          </a:p>
        </p:txBody>
      </p:sp>
      <p:graphicFrame>
        <p:nvGraphicFramePr>
          <p:cNvPr id="992" name="Google Shape;992;p91"/>
          <p:cNvGraphicFramePr/>
          <p:nvPr>
            <p:extLst>
              <p:ext uri="{D42A27DB-BD31-4B8C-83A1-F6EECF244321}">
                <p14:modId xmlns:p14="http://schemas.microsoft.com/office/powerpoint/2010/main" val="1308031885"/>
              </p:ext>
            </p:extLst>
          </p:nvPr>
        </p:nvGraphicFramePr>
        <p:xfrm>
          <a:off x="2032000" y="2875516"/>
          <a:ext cx="8127999" cy="2472335"/>
        </p:xfrm>
        <a:graphic>
          <a:graphicData uri="http://schemas.openxmlformats.org/drawingml/2006/table">
            <a:tbl>
              <a:tblPr firstRow="1" bandRow="1">
                <a:tableStyleId>{69012ECD-51FC-41F1-AA8D-1B2483CD663E}</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fila\columna</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1</a:t>
                      </a:r>
                      <a:endParaRPr sz="1900" u="none" strike="noStrike" cap="none"/>
                    </a:p>
                  </a:txBody>
                  <a:tcPr marL="121933" marR="121933" marT="60967" marB="60967"/>
                </a:tc>
                <a:extLst>
                  <a:ext uri="{0D108BD9-81ED-4DB2-BD59-A6C34878D82A}">
                    <a16:rowId xmlns:a16="http://schemas.microsoft.com/office/drawing/2014/main" val="10000"/>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0x01</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0x02</a:t>
                      </a:r>
                      <a:endParaRPr sz="1900" u="none" strike="noStrike" cap="none"/>
                    </a:p>
                  </a:txBody>
                  <a:tcPr marL="121933" marR="121933" marT="60967" marB="60967"/>
                </a:tc>
                <a:extLst>
                  <a:ext uri="{0D108BD9-81ED-4DB2-BD59-A6C34878D82A}">
                    <a16:rowId xmlns:a16="http://schemas.microsoft.com/office/drawing/2014/main" val="10001"/>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0x03</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0x04</a:t>
                      </a:r>
                      <a:endParaRPr sz="1900" u="none" strike="noStrike" cap="none"/>
                    </a:p>
                  </a:txBody>
                  <a:tcPr marL="121933" marR="121933" marT="60967" marB="60967"/>
                </a:tc>
                <a:extLst>
                  <a:ext uri="{0D108BD9-81ED-4DB2-BD59-A6C34878D82A}">
                    <a16:rowId xmlns:a16="http://schemas.microsoft.com/office/drawing/2014/main" val="10002"/>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2</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0x55</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0x66</a:t>
                      </a:r>
                      <a:endParaRPr sz="1900" u="none" strike="noStrike" cap="none"/>
                    </a:p>
                  </a:txBody>
                  <a:tcPr marL="121933" marR="121933" marT="60967" marB="60967"/>
                </a:tc>
                <a:extLst>
                  <a:ext uri="{0D108BD9-81ED-4DB2-BD59-A6C34878D82A}">
                    <a16:rowId xmlns:a16="http://schemas.microsoft.com/office/drawing/2014/main" val="10003"/>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3</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0xAA</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0x3a</a:t>
                      </a:r>
                      <a:endParaRPr sz="1900" u="none" strike="noStrike" cap="none" dirty="0"/>
                    </a:p>
                  </a:txBody>
                  <a:tcPr marL="121933" marR="121933" marT="60967" marB="60967"/>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BD4D3F33-6562-20B9-753F-C3B0232452D6}"/>
              </a:ext>
            </a:extLst>
          </p:cNvPr>
          <p:cNvSpPr/>
          <p:nvPr/>
        </p:nvSpPr>
        <p:spPr>
          <a:xfrm>
            <a:off x="0" y="1498600"/>
            <a:ext cx="11010122" cy="520192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997" name="Google Shape;997;p9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solidFill>
                  <a:srgbClr val="002060"/>
                </a:solidFill>
              </a:rPr>
              <a:t>Código	</a:t>
            </a:r>
            <a:endParaRPr dirty="0">
              <a:solidFill>
                <a:srgbClr val="002060"/>
              </a:solidFill>
            </a:endParaRPr>
          </a:p>
        </p:txBody>
      </p:sp>
      <p:sp>
        <p:nvSpPr>
          <p:cNvPr id="998" name="Google Shape;998;p92"/>
          <p:cNvSpPr txBox="1"/>
          <p:nvPr/>
        </p:nvSpPr>
        <p:spPr>
          <a:xfrm>
            <a:off x="1295467" y="5568844"/>
            <a:ext cx="10657184" cy="861720"/>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chemeClr val="lt1"/>
                </a:solidFill>
                <a:latin typeface="Twentieth Century"/>
                <a:ea typeface="Twentieth Century"/>
                <a:cs typeface="Twentieth Century"/>
                <a:sym typeface="Twentieth Century"/>
              </a:rPr>
              <a:t>Cuando la variable secuencia valga 0 veremos en pantalla 1,3,85 y 170 </a:t>
            </a:r>
            <a:endParaRPr sz="1867">
              <a:solidFill>
                <a:srgbClr val="000000"/>
              </a:solidFill>
              <a:latin typeface="Arial"/>
              <a:ea typeface="Arial"/>
              <a:cs typeface="Arial"/>
              <a:sym typeface="Arial"/>
            </a:endParaRPr>
          </a:p>
          <a:p>
            <a:pPr>
              <a:buClr>
                <a:srgbClr val="000000"/>
              </a:buClr>
              <a:buSzPts val="1800"/>
            </a:pPr>
            <a:r>
              <a:rPr lang="es-AR" sz="2400">
                <a:solidFill>
                  <a:schemeClr val="lt1"/>
                </a:solidFill>
                <a:latin typeface="Twentieth Century"/>
                <a:ea typeface="Twentieth Century"/>
                <a:cs typeface="Twentieth Century"/>
                <a:sym typeface="Twentieth Century"/>
              </a:rPr>
              <a:t>Si secuencia vale 1 veremos 2,4,102 y 58</a:t>
            </a:r>
            <a:endParaRPr sz="1867">
              <a:solidFill>
                <a:srgbClr val="000000"/>
              </a:solidFill>
              <a:latin typeface="Arial"/>
              <a:ea typeface="Arial"/>
              <a:cs typeface="Arial"/>
              <a:sym typeface="Arial"/>
            </a:endParaRPr>
          </a:p>
        </p:txBody>
      </p:sp>
      <p:sp>
        <p:nvSpPr>
          <p:cNvPr id="999" name="Google Shape;999;p92"/>
          <p:cNvSpPr/>
          <p:nvPr/>
        </p:nvSpPr>
        <p:spPr>
          <a:xfrm>
            <a:off x="527381" y="1846676"/>
            <a:ext cx="10657184" cy="4658657"/>
          </a:xfrm>
          <a:prstGeom prst="rect">
            <a:avLst/>
          </a:prstGeom>
          <a:noFill/>
          <a:ln>
            <a:noFill/>
          </a:ln>
        </p:spPr>
        <p:txBody>
          <a:bodyPr spcFirstLastPara="1" wrap="square" lIns="121900" tIns="60933" rIns="121900" bIns="60933" anchor="t" anchorCtr="0">
            <a:spAutoFit/>
          </a:bodyPr>
          <a:lstStyle/>
          <a:p>
            <a:r>
              <a:rPr lang="es-AR" sz="1467" dirty="0">
                <a:solidFill>
                  <a:srgbClr val="D4D4D4"/>
                </a:solidFill>
                <a:latin typeface="Consolas"/>
                <a:ea typeface="Consolas"/>
                <a:cs typeface="Consolas"/>
                <a:sym typeface="Consolas"/>
              </a:rPr>
              <a:t>  </a:t>
            </a:r>
            <a:r>
              <a:rPr lang="es-AR" sz="1867" dirty="0">
                <a:solidFill>
                  <a:srgbClr val="C586C0"/>
                </a:solidFill>
                <a:latin typeface="Consolas"/>
                <a:ea typeface="Consolas"/>
                <a:cs typeface="Consolas"/>
                <a:sym typeface="Consolas"/>
              </a:rPr>
              <a:t>#include</a:t>
            </a:r>
            <a:r>
              <a:rPr lang="es-AR" sz="1867" dirty="0">
                <a:solidFill>
                  <a:srgbClr val="569CD6"/>
                </a:solidFill>
                <a:latin typeface="Consolas"/>
                <a:ea typeface="Consolas"/>
                <a:cs typeface="Consolas"/>
                <a:sym typeface="Consolas"/>
              </a:rPr>
              <a:t> </a:t>
            </a:r>
            <a:r>
              <a:rPr lang="es-AR" sz="1867" dirty="0">
                <a:solidFill>
                  <a:srgbClr val="CE9178"/>
                </a:solidFill>
                <a:latin typeface="Consolas"/>
                <a:ea typeface="Consolas"/>
                <a:cs typeface="Consolas"/>
                <a:sym typeface="Consolas"/>
              </a:rPr>
              <a:t>&lt;</a:t>
            </a:r>
            <a:r>
              <a:rPr lang="es-AR" sz="1867" dirty="0" err="1">
                <a:solidFill>
                  <a:srgbClr val="CE9178"/>
                </a:solidFill>
                <a:latin typeface="Consolas"/>
                <a:ea typeface="Consolas"/>
                <a:cs typeface="Consolas"/>
                <a:sym typeface="Consolas"/>
              </a:rPr>
              <a:t>stdio.h</a:t>
            </a:r>
            <a:r>
              <a:rPr lang="es-AR" sz="1867" dirty="0">
                <a:solidFill>
                  <a:srgbClr val="CE9178"/>
                </a:solidFill>
                <a:latin typeface="Consolas"/>
                <a:ea typeface="Consolas"/>
                <a:cs typeface="Consolas"/>
                <a:sym typeface="Consolas"/>
              </a:rPr>
              <a:t>&gt;</a:t>
            </a:r>
            <a:endParaRPr sz="1867" dirty="0">
              <a:solidFill>
                <a:srgbClr val="D4D4D4"/>
              </a:solidFill>
              <a:latin typeface="Consolas"/>
              <a:ea typeface="Consolas"/>
              <a:cs typeface="Consolas"/>
              <a:sym typeface="Consolas"/>
            </a:endParaRPr>
          </a:p>
          <a:p>
            <a:r>
              <a:rPr lang="es-AR" sz="1867" dirty="0" err="1">
                <a:solidFill>
                  <a:srgbClr val="569CD6"/>
                </a:solidFill>
                <a:latin typeface="Consolas"/>
                <a:ea typeface="Consolas"/>
                <a:cs typeface="Consolas"/>
                <a:sym typeface="Consolas"/>
              </a:rPr>
              <a:t>unsigned</a:t>
            </a:r>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char</a:t>
            </a:r>
            <a:r>
              <a:rPr lang="es-AR" sz="1867" dirty="0">
                <a:solidFill>
                  <a:srgbClr val="D4D4D4"/>
                </a:solidFill>
                <a:latin typeface="Consolas"/>
                <a:ea typeface="Consolas"/>
                <a:cs typeface="Consolas"/>
                <a:sym typeface="Consolas"/>
              </a:rPr>
              <a:t> </a:t>
            </a:r>
            <a:r>
              <a:rPr lang="es-AR" sz="1867" dirty="0" err="1">
                <a:solidFill>
                  <a:srgbClr val="9CDCFE"/>
                </a:solidFill>
                <a:latin typeface="Consolas"/>
                <a:ea typeface="Consolas"/>
                <a:cs typeface="Consolas"/>
                <a:sym typeface="Consolas"/>
              </a:rPr>
              <a:t>mimatriz</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2</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4</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a:solidFill>
                  <a:srgbClr val="B5CEA8"/>
                </a:solidFill>
                <a:latin typeface="Consolas"/>
                <a:ea typeface="Consolas"/>
                <a:cs typeface="Consolas"/>
                <a:sym typeface="Consolas"/>
              </a:rPr>
              <a:t>0x01</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0x03</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0x55</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0xaa</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a:solidFill>
                  <a:srgbClr val="B5CEA8"/>
                </a:solidFill>
                <a:latin typeface="Consolas"/>
                <a:ea typeface="Consolas"/>
                <a:cs typeface="Consolas"/>
                <a:sym typeface="Consolas"/>
              </a:rPr>
              <a:t>0x02</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0x04</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0x66</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0x3a</a:t>
            </a:r>
            <a:endParaRPr sz="1867" dirty="0">
              <a:solidFill>
                <a:srgbClr val="D4D4D4"/>
              </a:solidFill>
              <a:latin typeface="Consolas"/>
              <a:ea typeface="Consolas"/>
              <a:cs typeface="Consolas"/>
              <a:sym typeface="Consolas"/>
            </a:endParaRPr>
          </a:p>
          <a:p>
            <a:r>
              <a:rPr lang="es-AR" sz="1867" dirty="0">
                <a:solidFill>
                  <a:srgbClr val="D4D4D4"/>
                </a:solidFill>
                <a:latin typeface="Consolas"/>
                <a:ea typeface="Consolas"/>
                <a:cs typeface="Consolas"/>
                <a:sym typeface="Consolas"/>
              </a:rPr>
              <a:t>};</a:t>
            </a:r>
            <a:endParaRPr sz="2400" dirty="0"/>
          </a:p>
          <a:p>
            <a:br>
              <a:rPr lang="es-AR" sz="1867" dirty="0">
                <a:solidFill>
                  <a:srgbClr val="D4D4D4"/>
                </a:solidFill>
                <a:latin typeface="Consolas"/>
                <a:ea typeface="Consolas"/>
                <a:cs typeface="Consolas"/>
                <a:sym typeface="Consolas"/>
              </a:rPr>
            </a:br>
            <a:r>
              <a:rPr lang="es-AR" sz="1867" dirty="0" err="1">
                <a:solidFill>
                  <a:srgbClr val="569CD6"/>
                </a:solidFill>
                <a:latin typeface="Consolas"/>
                <a:ea typeface="Consolas"/>
                <a:cs typeface="Consolas"/>
                <a:sym typeface="Consolas"/>
              </a:rPr>
              <a:t>unsigned</a:t>
            </a:r>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char</a:t>
            </a:r>
            <a:r>
              <a:rPr lang="es-AR" sz="1867" dirty="0">
                <a:solidFill>
                  <a:srgbClr val="D4D4D4"/>
                </a:solidFill>
                <a:latin typeface="Consolas"/>
                <a:ea typeface="Consolas"/>
                <a:cs typeface="Consolas"/>
                <a:sym typeface="Consolas"/>
              </a:rPr>
              <a:t> </a:t>
            </a:r>
            <a:r>
              <a:rPr lang="es-AR" sz="1867" dirty="0" err="1">
                <a:solidFill>
                  <a:srgbClr val="9CDCFE"/>
                </a:solidFill>
                <a:latin typeface="Consolas"/>
                <a:ea typeface="Consolas"/>
                <a:cs typeface="Consolas"/>
                <a:sym typeface="Consolas"/>
              </a:rPr>
              <a:t>i</a:t>
            </a:r>
            <a:r>
              <a:rPr lang="es-AR" sz="1867" dirty="0" err="1">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secuencia</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a:t>
            </a:r>
            <a:r>
              <a:rPr lang="es-AR" sz="1867" dirty="0">
                <a:solidFill>
                  <a:srgbClr val="D4D4D4"/>
                </a:solidFill>
                <a:latin typeface="Consolas"/>
                <a:ea typeface="Consolas"/>
                <a:cs typeface="Consolas"/>
                <a:sym typeface="Consolas"/>
              </a:rPr>
              <a:t>;</a:t>
            </a:r>
            <a:endParaRPr sz="2400" dirty="0"/>
          </a:p>
          <a:p>
            <a:br>
              <a:rPr lang="es-AR" sz="1867" dirty="0">
                <a:solidFill>
                  <a:srgbClr val="D4D4D4"/>
                </a:solidFill>
                <a:latin typeface="Consolas"/>
                <a:ea typeface="Consolas"/>
                <a:cs typeface="Consolas"/>
                <a:sym typeface="Consolas"/>
              </a:rPr>
            </a:br>
            <a:r>
              <a:rPr lang="es-AR" sz="1867" dirty="0" err="1">
                <a:solidFill>
                  <a:srgbClr val="569CD6"/>
                </a:solidFill>
                <a:latin typeface="Consolas"/>
                <a:ea typeface="Consolas"/>
                <a:cs typeface="Consolas"/>
                <a:sym typeface="Consolas"/>
              </a:rPr>
              <a:t>int</a:t>
            </a:r>
            <a:r>
              <a:rPr lang="es-AR" sz="1867" dirty="0">
                <a:solidFill>
                  <a:srgbClr val="D4D4D4"/>
                </a:solidFill>
                <a:latin typeface="Consolas"/>
                <a:ea typeface="Consolas"/>
                <a:cs typeface="Consolas"/>
                <a:sym typeface="Consolas"/>
              </a:rPr>
              <a:t> </a:t>
            </a:r>
            <a:r>
              <a:rPr lang="es-AR" sz="1867" dirty="0" err="1">
                <a:solidFill>
                  <a:srgbClr val="DCDCAA"/>
                </a:solidFill>
                <a:latin typeface="Consolas"/>
                <a:ea typeface="Consolas"/>
                <a:cs typeface="Consolas"/>
                <a:sym typeface="Consolas"/>
              </a:rPr>
              <a:t>main</a:t>
            </a:r>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void</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endParaRPr sz="2400" dirty="0"/>
          </a:p>
          <a:p>
            <a:r>
              <a:rPr lang="es-AR" sz="1867" dirty="0">
                <a:solidFill>
                  <a:srgbClr val="D4D4D4"/>
                </a:solidFill>
                <a:latin typeface="Consolas"/>
                <a:ea typeface="Consolas"/>
                <a:cs typeface="Consolas"/>
                <a:sym typeface="Consolas"/>
              </a:rPr>
              <a:t>    </a:t>
            </a:r>
            <a:r>
              <a:rPr lang="es-AR" sz="1867" dirty="0" err="1">
                <a:solidFill>
                  <a:srgbClr val="C586C0"/>
                </a:solidFill>
                <a:latin typeface="Consolas"/>
                <a:ea typeface="Consolas"/>
                <a:cs typeface="Consolas"/>
                <a:sym typeface="Consolas"/>
              </a:rPr>
              <a:t>for</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i</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i</a:t>
            </a:r>
            <a:r>
              <a:rPr lang="es-AR" sz="1867" dirty="0">
                <a:solidFill>
                  <a:srgbClr val="D4D4D4"/>
                </a:solidFill>
                <a:latin typeface="Consolas"/>
                <a:ea typeface="Consolas"/>
                <a:cs typeface="Consolas"/>
                <a:sym typeface="Consolas"/>
              </a:rPr>
              <a:t>&lt;</a:t>
            </a:r>
            <a:r>
              <a:rPr lang="es-AR" sz="1867" dirty="0">
                <a:solidFill>
                  <a:srgbClr val="B5CEA8"/>
                </a:solidFill>
                <a:latin typeface="Consolas"/>
                <a:ea typeface="Consolas"/>
                <a:cs typeface="Consolas"/>
                <a:sym typeface="Consolas"/>
              </a:rPr>
              <a:t>4</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i</a:t>
            </a:r>
            <a:r>
              <a:rPr lang="es-AR" sz="1867" dirty="0">
                <a:solidFill>
                  <a:srgbClr val="D4D4D4"/>
                </a:solidFill>
                <a:latin typeface="Consolas"/>
                <a:ea typeface="Consolas"/>
                <a:cs typeface="Consolas"/>
                <a:sym typeface="Consolas"/>
              </a:rPr>
              <a:t>++)</a:t>
            </a:r>
            <a:r>
              <a:rPr lang="es-AR" sz="1867" dirty="0" err="1">
                <a:solidFill>
                  <a:srgbClr val="DCDCAA"/>
                </a:solidFill>
                <a:latin typeface="Consolas"/>
                <a:ea typeface="Consolas"/>
                <a:cs typeface="Consolas"/>
                <a:sym typeface="Consolas"/>
              </a:rPr>
              <a:t>printf</a:t>
            </a:r>
            <a:r>
              <a:rPr lang="es-AR" sz="1867" dirty="0">
                <a:solidFill>
                  <a:srgbClr val="D4D4D4"/>
                </a:solidFill>
                <a:latin typeface="Consolas"/>
                <a:ea typeface="Consolas"/>
                <a:cs typeface="Consolas"/>
                <a:sym typeface="Consolas"/>
              </a:rPr>
              <a:t>(</a:t>
            </a:r>
            <a:r>
              <a:rPr lang="es-AR" sz="1867" dirty="0">
                <a:solidFill>
                  <a:srgbClr val="CE9178"/>
                </a:solidFill>
                <a:latin typeface="Consolas"/>
                <a:ea typeface="Consolas"/>
                <a:cs typeface="Consolas"/>
                <a:sym typeface="Consolas"/>
              </a:rPr>
              <a:t>"0x%x</a:t>
            </a:r>
            <a:r>
              <a:rPr lang="es-AR" sz="1867" dirty="0">
                <a:solidFill>
                  <a:srgbClr val="D7BA7D"/>
                </a:solidFill>
                <a:latin typeface="Consolas"/>
                <a:ea typeface="Consolas"/>
                <a:cs typeface="Consolas"/>
                <a:sym typeface="Consolas"/>
              </a:rPr>
              <a:t>\n</a:t>
            </a:r>
            <a:r>
              <a:rPr lang="es-AR" sz="1867" dirty="0">
                <a:solidFill>
                  <a:srgbClr val="CE9178"/>
                </a:solidFill>
                <a:latin typeface="Consolas"/>
                <a:ea typeface="Consolas"/>
                <a:cs typeface="Consolas"/>
                <a:sym typeface="Consolas"/>
              </a:rPr>
              <a:t>"</a:t>
            </a:r>
            <a:r>
              <a:rPr lang="es-AR" sz="1867" dirty="0">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mimatriz</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secuencia</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i</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err="1">
                <a:solidFill>
                  <a:srgbClr val="C586C0"/>
                </a:solidFill>
                <a:latin typeface="Consolas"/>
                <a:ea typeface="Consolas"/>
                <a:cs typeface="Consolas"/>
                <a:sym typeface="Consolas"/>
              </a:rPr>
              <a:t>return</a:t>
            </a:r>
            <a:r>
              <a:rPr lang="es-AR" sz="1867" dirty="0">
                <a:solidFill>
                  <a:srgbClr val="D4D4D4"/>
                </a:solidFill>
                <a:latin typeface="Consolas"/>
                <a:ea typeface="Consolas"/>
                <a:cs typeface="Consolas"/>
                <a:sym typeface="Consolas"/>
              </a:rPr>
              <a:t> </a:t>
            </a:r>
            <a:r>
              <a:rPr lang="es-AR" sz="1867" dirty="0">
                <a:solidFill>
                  <a:srgbClr val="B5CEA8"/>
                </a:solidFill>
                <a:latin typeface="Consolas"/>
                <a:ea typeface="Consolas"/>
                <a:cs typeface="Consolas"/>
                <a:sym typeface="Consolas"/>
              </a:rPr>
              <a:t>0</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a:t>
            </a:r>
            <a:endParaRPr sz="2400" dirty="0"/>
          </a:p>
          <a:p>
            <a:br>
              <a:rPr lang="es-AR" sz="1867" dirty="0">
                <a:solidFill>
                  <a:srgbClr val="D4D4D4"/>
                </a:solidFill>
                <a:latin typeface="Consolas"/>
                <a:ea typeface="Consolas"/>
                <a:cs typeface="Consolas"/>
                <a:sym typeface="Consolas"/>
              </a:rPr>
            </a:br>
            <a:endParaRPr sz="1867" dirty="0">
              <a:solidFill>
                <a:srgbClr val="D4D4D4"/>
              </a:solidFill>
              <a:latin typeface="Consolas"/>
              <a:ea typeface="Consolas"/>
              <a:cs typeface="Consolas"/>
              <a:sym typeface="Consolas"/>
            </a:endParaRPr>
          </a:p>
          <a:p>
            <a:pPr>
              <a:buClr>
                <a:srgbClr val="000000"/>
              </a:buClr>
              <a:buSzPts val="1100"/>
            </a:pPr>
            <a:endParaRPr sz="1467" dirty="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2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sym typeface="Roboto"/>
              </a:rPr>
              <a:t>Snake Case</a:t>
            </a:r>
            <a:endParaRPr dirty="0"/>
          </a:p>
        </p:txBody>
      </p:sp>
      <p:sp>
        <p:nvSpPr>
          <p:cNvPr id="183" name="Google Shape;183;p120"/>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a:buFont typeface="Arial" panose="020B0604020202020204" pitchFamily="34" charset="0"/>
              <a:buChar char="•"/>
            </a:pPr>
            <a:r>
              <a:rPr lang="es-AR" dirty="0"/>
              <a:t>Cuando cada una de las palabras, se separa por un </a:t>
            </a:r>
            <a:r>
              <a:rPr lang="es-AR" dirty="0" err="1"/>
              <a:t>guión</a:t>
            </a:r>
            <a:r>
              <a:rPr lang="es-AR" dirty="0"/>
              <a:t> bajo (_). Es común en los nombres de variables y funciones en C, aunque también Ruby. </a:t>
            </a:r>
            <a:endParaRPr dirty="0"/>
          </a:p>
          <a:p>
            <a:pPr>
              <a:buFont typeface="Arial" panose="020B0604020202020204" pitchFamily="34" charset="0"/>
              <a:buChar char="•"/>
            </a:pPr>
            <a:r>
              <a:rPr lang="es-AR" dirty="0"/>
              <a:t>Ejemplo: </a:t>
            </a:r>
            <a:r>
              <a:rPr lang="es-AR" dirty="0" err="1">
                <a:solidFill>
                  <a:schemeClr val="accent2"/>
                </a:solidFill>
              </a:rPr>
              <a:t>ejemplo_de_nomenclatura</a:t>
            </a:r>
            <a:endParaRPr dirty="0">
              <a:solidFill>
                <a:schemeClr val="accent2"/>
              </a:solidFill>
            </a:endParaRPr>
          </a:p>
          <a:p>
            <a:pPr indent="-304792">
              <a:buNone/>
            </a:pPr>
            <a:endParaRPr dirty="0"/>
          </a:p>
        </p:txBody>
      </p:sp>
      <p:pic>
        <p:nvPicPr>
          <p:cNvPr id="3" name="Imagen 2">
            <a:extLst>
              <a:ext uri="{FF2B5EF4-FFF2-40B4-BE49-F238E27FC236}">
                <a16:creationId xmlns:a16="http://schemas.microsoft.com/office/drawing/2014/main" id="{0D9A06A9-77CA-3C7F-02D6-72C0A00AE3EF}"/>
              </a:ext>
            </a:extLst>
          </p:cNvPr>
          <p:cNvPicPr>
            <a:picLocks noChangeAspect="1"/>
          </p:cNvPicPr>
          <p:nvPr/>
        </p:nvPicPr>
        <p:blipFill>
          <a:blip r:embed="rId4"/>
          <a:stretch>
            <a:fillRect/>
          </a:stretch>
        </p:blipFill>
        <p:spPr>
          <a:xfrm>
            <a:off x="5002138" y="3204588"/>
            <a:ext cx="2462351" cy="34959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412CA62B-2A61-9EB7-8112-47223E2E6BDC}"/>
              </a:ext>
            </a:extLst>
          </p:cNvPr>
          <p:cNvSpPr/>
          <p:nvPr/>
        </p:nvSpPr>
        <p:spPr>
          <a:xfrm>
            <a:off x="174443" y="1498600"/>
            <a:ext cx="11010122" cy="520192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004" name="Google Shape;1004;p15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solidFill>
                  <a:srgbClr val="002060"/>
                </a:solidFill>
              </a:rPr>
              <a:t>Código	</a:t>
            </a:r>
            <a:endParaRPr dirty="0">
              <a:solidFill>
                <a:srgbClr val="002060"/>
              </a:solidFill>
            </a:endParaRPr>
          </a:p>
        </p:txBody>
      </p:sp>
      <p:sp>
        <p:nvSpPr>
          <p:cNvPr id="1005" name="Google Shape;1005;p153"/>
          <p:cNvSpPr txBox="1"/>
          <p:nvPr/>
        </p:nvSpPr>
        <p:spPr>
          <a:xfrm>
            <a:off x="1295467" y="5568844"/>
            <a:ext cx="10657184" cy="861720"/>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chemeClr val="lt1"/>
                </a:solidFill>
                <a:latin typeface="Twentieth Century"/>
                <a:ea typeface="Twentieth Century"/>
                <a:cs typeface="Twentieth Century"/>
                <a:sym typeface="Twentieth Century"/>
              </a:rPr>
              <a:t>No es necesario, pero algunos agregan llaves para separar cada secuencia y que sea más claro donde comienza uno y donde termina la otra.	</a:t>
            </a:r>
            <a:endParaRPr sz="1867" dirty="0">
              <a:solidFill>
                <a:srgbClr val="000000"/>
              </a:solidFill>
              <a:latin typeface="Arial"/>
              <a:ea typeface="Arial"/>
              <a:cs typeface="Arial"/>
              <a:sym typeface="Arial"/>
            </a:endParaRPr>
          </a:p>
        </p:txBody>
      </p:sp>
      <p:sp>
        <p:nvSpPr>
          <p:cNvPr id="1006" name="Google Shape;1006;p153"/>
          <p:cNvSpPr/>
          <p:nvPr/>
        </p:nvSpPr>
        <p:spPr>
          <a:xfrm>
            <a:off x="527381" y="1846677"/>
            <a:ext cx="10657184" cy="4084012"/>
          </a:xfrm>
          <a:prstGeom prst="rect">
            <a:avLst/>
          </a:prstGeom>
          <a:noFill/>
          <a:ln>
            <a:noFill/>
          </a:ln>
        </p:spPr>
        <p:txBody>
          <a:bodyPr spcFirstLastPara="1" wrap="square" lIns="121900" tIns="60933" rIns="121900" bIns="60933" anchor="t" anchorCtr="0">
            <a:spAutoFit/>
          </a:bodyPr>
          <a:lstStyle/>
          <a:p>
            <a:r>
              <a:rPr lang="es-AR" sz="1467" dirty="0">
                <a:solidFill>
                  <a:srgbClr val="D4D4D4"/>
                </a:solidFill>
                <a:latin typeface="Consolas"/>
                <a:ea typeface="Consolas"/>
                <a:cs typeface="Consolas"/>
                <a:sym typeface="Consolas"/>
              </a:rPr>
              <a:t>  </a:t>
            </a:r>
            <a:r>
              <a:rPr lang="es-AR" sz="1867" dirty="0">
                <a:solidFill>
                  <a:srgbClr val="C586C0"/>
                </a:solidFill>
                <a:latin typeface="Consolas"/>
                <a:ea typeface="Consolas"/>
                <a:cs typeface="Consolas"/>
                <a:sym typeface="Consolas"/>
              </a:rPr>
              <a:t>#include</a:t>
            </a:r>
            <a:r>
              <a:rPr lang="es-AR" sz="1867" dirty="0">
                <a:solidFill>
                  <a:srgbClr val="569CD6"/>
                </a:solidFill>
                <a:latin typeface="Consolas"/>
                <a:ea typeface="Consolas"/>
                <a:cs typeface="Consolas"/>
                <a:sym typeface="Consolas"/>
              </a:rPr>
              <a:t> </a:t>
            </a:r>
            <a:r>
              <a:rPr lang="es-AR" sz="1867" dirty="0">
                <a:solidFill>
                  <a:srgbClr val="CE9178"/>
                </a:solidFill>
                <a:latin typeface="Consolas"/>
                <a:ea typeface="Consolas"/>
                <a:cs typeface="Consolas"/>
                <a:sym typeface="Consolas"/>
              </a:rPr>
              <a:t>&lt;</a:t>
            </a:r>
            <a:r>
              <a:rPr lang="es-AR" sz="1867" dirty="0" err="1">
                <a:solidFill>
                  <a:srgbClr val="CE9178"/>
                </a:solidFill>
                <a:latin typeface="Consolas"/>
                <a:ea typeface="Consolas"/>
                <a:cs typeface="Consolas"/>
                <a:sym typeface="Consolas"/>
              </a:rPr>
              <a:t>stdio.h</a:t>
            </a:r>
            <a:r>
              <a:rPr lang="es-AR" sz="1867" dirty="0">
                <a:solidFill>
                  <a:srgbClr val="CE9178"/>
                </a:solidFill>
                <a:latin typeface="Consolas"/>
                <a:ea typeface="Consolas"/>
                <a:cs typeface="Consolas"/>
                <a:sym typeface="Consolas"/>
              </a:rPr>
              <a:t>&gt;</a:t>
            </a:r>
            <a:endParaRPr sz="1867" dirty="0">
              <a:solidFill>
                <a:srgbClr val="D4D4D4"/>
              </a:solidFill>
              <a:latin typeface="Consolas"/>
              <a:ea typeface="Consolas"/>
              <a:cs typeface="Consolas"/>
              <a:sym typeface="Consolas"/>
            </a:endParaRPr>
          </a:p>
          <a:p>
            <a:r>
              <a:rPr lang="es-AR" sz="1867" dirty="0" err="1">
                <a:solidFill>
                  <a:srgbClr val="569CD6"/>
                </a:solidFill>
                <a:latin typeface="Consolas"/>
                <a:ea typeface="Consolas"/>
                <a:cs typeface="Consolas"/>
                <a:sym typeface="Consolas"/>
              </a:rPr>
              <a:t>unsigned</a:t>
            </a:r>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char</a:t>
            </a:r>
            <a:r>
              <a:rPr lang="es-AR" sz="1867" dirty="0">
                <a:solidFill>
                  <a:srgbClr val="D4D4D4"/>
                </a:solidFill>
                <a:latin typeface="Consolas"/>
                <a:ea typeface="Consolas"/>
                <a:cs typeface="Consolas"/>
                <a:sym typeface="Consolas"/>
              </a:rPr>
              <a:t> </a:t>
            </a:r>
            <a:r>
              <a:rPr lang="es-AR" sz="1867" dirty="0" err="1">
                <a:solidFill>
                  <a:srgbClr val="9CDCFE"/>
                </a:solidFill>
                <a:latin typeface="Consolas"/>
                <a:ea typeface="Consolas"/>
                <a:cs typeface="Consolas"/>
                <a:sym typeface="Consolas"/>
              </a:rPr>
              <a:t>mimatriz</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2</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4</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a:solidFill>
                  <a:srgbClr val="B5CEA8"/>
                </a:solidFill>
                <a:latin typeface="Consolas"/>
                <a:ea typeface="Consolas"/>
                <a:cs typeface="Consolas"/>
                <a:sym typeface="Consolas"/>
              </a:rPr>
              <a:t>0x01</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0x03</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0x55</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0xaa</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a:solidFill>
                  <a:srgbClr val="B5CEA8"/>
                </a:solidFill>
                <a:latin typeface="Consolas"/>
                <a:ea typeface="Consolas"/>
                <a:cs typeface="Consolas"/>
                <a:sym typeface="Consolas"/>
              </a:rPr>
              <a:t>0x02</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0x04</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0x66</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0x3a</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a:t>
            </a:r>
            <a:endParaRPr sz="2400" dirty="0"/>
          </a:p>
          <a:p>
            <a:br>
              <a:rPr lang="es-AR" sz="1867" dirty="0">
                <a:solidFill>
                  <a:srgbClr val="D4D4D4"/>
                </a:solidFill>
                <a:latin typeface="Consolas"/>
                <a:ea typeface="Consolas"/>
                <a:cs typeface="Consolas"/>
                <a:sym typeface="Consolas"/>
              </a:rPr>
            </a:br>
            <a:r>
              <a:rPr lang="es-AR" sz="1867" dirty="0" err="1">
                <a:solidFill>
                  <a:srgbClr val="569CD6"/>
                </a:solidFill>
                <a:latin typeface="Consolas"/>
                <a:ea typeface="Consolas"/>
                <a:cs typeface="Consolas"/>
                <a:sym typeface="Consolas"/>
              </a:rPr>
              <a:t>unsigned</a:t>
            </a:r>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char</a:t>
            </a:r>
            <a:r>
              <a:rPr lang="es-AR" sz="1867" dirty="0">
                <a:solidFill>
                  <a:srgbClr val="D4D4D4"/>
                </a:solidFill>
                <a:latin typeface="Consolas"/>
                <a:ea typeface="Consolas"/>
                <a:cs typeface="Consolas"/>
                <a:sym typeface="Consolas"/>
              </a:rPr>
              <a:t> </a:t>
            </a:r>
            <a:r>
              <a:rPr lang="es-AR" sz="1867" dirty="0" err="1">
                <a:solidFill>
                  <a:srgbClr val="9CDCFE"/>
                </a:solidFill>
                <a:latin typeface="Consolas"/>
                <a:ea typeface="Consolas"/>
                <a:cs typeface="Consolas"/>
                <a:sym typeface="Consolas"/>
              </a:rPr>
              <a:t>i</a:t>
            </a:r>
            <a:r>
              <a:rPr lang="es-AR" sz="1867" dirty="0" err="1">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secuencia</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a:t>
            </a:r>
            <a:r>
              <a:rPr lang="es-AR" sz="1867" dirty="0">
                <a:solidFill>
                  <a:srgbClr val="D4D4D4"/>
                </a:solidFill>
                <a:latin typeface="Consolas"/>
                <a:ea typeface="Consolas"/>
                <a:cs typeface="Consolas"/>
                <a:sym typeface="Consolas"/>
              </a:rPr>
              <a:t>;</a:t>
            </a:r>
            <a:endParaRPr sz="2400" dirty="0"/>
          </a:p>
          <a:p>
            <a:br>
              <a:rPr lang="es-AR" sz="1867" dirty="0">
                <a:solidFill>
                  <a:srgbClr val="D4D4D4"/>
                </a:solidFill>
                <a:latin typeface="Consolas"/>
                <a:ea typeface="Consolas"/>
                <a:cs typeface="Consolas"/>
                <a:sym typeface="Consolas"/>
              </a:rPr>
            </a:br>
            <a:r>
              <a:rPr lang="es-AR" sz="1867" dirty="0" err="1">
                <a:solidFill>
                  <a:srgbClr val="569CD6"/>
                </a:solidFill>
                <a:latin typeface="Consolas"/>
                <a:ea typeface="Consolas"/>
                <a:cs typeface="Consolas"/>
                <a:sym typeface="Consolas"/>
              </a:rPr>
              <a:t>int</a:t>
            </a:r>
            <a:r>
              <a:rPr lang="es-AR" sz="1867" dirty="0">
                <a:solidFill>
                  <a:srgbClr val="D4D4D4"/>
                </a:solidFill>
                <a:latin typeface="Consolas"/>
                <a:ea typeface="Consolas"/>
                <a:cs typeface="Consolas"/>
                <a:sym typeface="Consolas"/>
              </a:rPr>
              <a:t> </a:t>
            </a:r>
            <a:r>
              <a:rPr lang="es-AR" sz="1867" dirty="0" err="1">
                <a:solidFill>
                  <a:srgbClr val="DCDCAA"/>
                </a:solidFill>
                <a:latin typeface="Consolas"/>
                <a:ea typeface="Consolas"/>
                <a:cs typeface="Consolas"/>
                <a:sym typeface="Consolas"/>
              </a:rPr>
              <a:t>main</a:t>
            </a:r>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void</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endParaRPr sz="2400" dirty="0"/>
          </a:p>
          <a:p>
            <a:r>
              <a:rPr lang="es-AR" sz="1867" dirty="0">
                <a:solidFill>
                  <a:srgbClr val="D4D4D4"/>
                </a:solidFill>
                <a:latin typeface="Consolas"/>
                <a:ea typeface="Consolas"/>
                <a:cs typeface="Consolas"/>
                <a:sym typeface="Consolas"/>
              </a:rPr>
              <a:t>    </a:t>
            </a:r>
            <a:r>
              <a:rPr lang="es-AR" sz="1867" dirty="0" err="1">
                <a:solidFill>
                  <a:srgbClr val="C586C0"/>
                </a:solidFill>
                <a:latin typeface="Consolas"/>
                <a:ea typeface="Consolas"/>
                <a:cs typeface="Consolas"/>
                <a:sym typeface="Consolas"/>
              </a:rPr>
              <a:t>for</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i</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i</a:t>
            </a:r>
            <a:r>
              <a:rPr lang="es-AR" sz="1867" dirty="0">
                <a:solidFill>
                  <a:srgbClr val="D4D4D4"/>
                </a:solidFill>
                <a:latin typeface="Consolas"/>
                <a:ea typeface="Consolas"/>
                <a:cs typeface="Consolas"/>
                <a:sym typeface="Consolas"/>
              </a:rPr>
              <a:t>&lt;</a:t>
            </a:r>
            <a:r>
              <a:rPr lang="es-AR" sz="1867" dirty="0">
                <a:solidFill>
                  <a:srgbClr val="B5CEA8"/>
                </a:solidFill>
                <a:latin typeface="Consolas"/>
                <a:ea typeface="Consolas"/>
                <a:cs typeface="Consolas"/>
                <a:sym typeface="Consolas"/>
              </a:rPr>
              <a:t>4</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i</a:t>
            </a:r>
            <a:r>
              <a:rPr lang="es-AR" sz="1867" dirty="0">
                <a:solidFill>
                  <a:srgbClr val="D4D4D4"/>
                </a:solidFill>
                <a:latin typeface="Consolas"/>
                <a:ea typeface="Consolas"/>
                <a:cs typeface="Consolas"/>
                <a:sym typeface="Consolas"/>
              </a:rPr>
              <a:t>++)</a:t>
            </a:r>
            <a:r>
              <a:rPr lang="es-AR" sz="1867" dirty="0" err="1">
                <a:solidFill>
                  <a:srgbClr val="DCDCAA"/>
                </a:solidFill>
                <a:latin typeface="Consolas"/>
                <a:ea typeface="Consolas"/>
                <a:cs typeface="Consolas"/>
                <a:sym typeface="Consolas"/>
              </a:rPr>
              <a:t>printf</a:t>
            </a:r>
            <a:r>
              <a:rPr lang="es-AR" sz="1867" dirty="0">
                <a:solidFill>
                  <a:srgbClr val="D4D4D4"/>
                </a:solidFill>
                <a:latin typeface="Consolas"/>
                <a:ea typeface="Consolas"/>
                <a:cs typeface="Consolas"/>
                <a:sym typeface="Consolas"/>
              </a:rPr>
              <a:t>(</a:t>
            </a:r>
            <a:r>
              <a:rPr lang="es-AR" sz="1867" dirty="0">
                <a:solidFill>
                  <a:srgbClr val="CE9178"/>
                </a:solidFill>
                <a:latin typeface="Consolas"/>
                <a:ea typeface="Consolas"/>
                <a:cs typeface="Consolas"/>
                <a:sym typeface="Consolas"/>
              </a:rPr>
              <a:t>"0x%x</a:t>
            </a:r>
            <a:r>
              <a:rPr lang="es-AR" sz="1867" dirty="0">
                <a:solidFill>
                  <a:srgbClr val="D7BA7D"/>
                </a:solidFill>
                <a:latin typeface="Consolas"/>
                <a:ea typeface="Consolas"/>
                <a:cs typeface="Consolas"/>
                <a:sym typeface="Consolas"/>
              </a:rPr>
              <a:t>\n</a:t>
            </a:r>
            <a:r>
              <a:rPr lang="es-AR" sz="1867" dirty="0">
                <a:solidFill>
                  <a:srgbClr val="CE9178"/>
                </a:solidFill>
                <a:latin typeface="Consolas"/>
                <a:ea typeface="Consolas"/>
                <a:cs typeface="Consolas"/>
                <a:sym typeface="Consolas"/>
              </a:rPr>
              <a:t>"</a:t>
            </a:r>
            <a:r>
              <a:rPr lang="es-AR" sz="1867" dirty="0">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mimatriz</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secuencia</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i</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err="1">
                <a:solidFill>
                  <a:srgbClr val="C586C0"/>
                </a:solidFill>
                <a:latin typeface="Consolas"/>
                <a:ea typeface="Consolas"/>
                <a:cs typeface="Consolas"/>
                <a:sym typeface="Consolas"/>
              </a:rPr>
              <a:t>return</a:t>
            </a:r>
            <a:r>
              <a:rPr lang="es-AR" sz="1867" dirty="0">
                <a:solidFill>
                  <a:srgbClr val="D4D4D4"/>
                </a:solidFill>
                <a:latin typeface="Consolas"/>
                <a:ea typeface="Consolas"/>
                <a:cs typeface="Consolas"/>
                <a:sym typeface="Consolas"/>
              </a:rPr>
              <a:t> </a:t>
            </a:r>
            <a:r>
              <a:rPr lang="es-AR" sz="1867" dirty="0">
                <a:solidFill>
                  <a:srgbClr val="B5CEA8"/>
                </a:solidFill>
                <a:latin typeface="Consolas"/>
                <a:ea typeface="Consolas"/>
                <a:cs typeface="Consolas"/>
                <a:sym typeface="Consolas"/>
              </a:rPr>
              <a:t>0</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a:t>
            </a:r>
            <a:endParaRPr sz="2400" dirty="0"/>
          </a:p>
          <a:p>
            <a:pPr>
              <a:buClr>
                <a:srgbClr val="000000"/>
              </a:buClr>
              <a:buSzPts val="1100"/>
            </a:pPr>
            <a:endParaRPr sz="1467" dirty="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267FEA8C-8A10-4B71-6361-B3EC3B34F1A5}"/>
              </a:ext>
            </a:extLst>
          </p:cNvPr>
          <p:cNvSpPr/>
          <p:nvPr/>
        </p:nvSpPr>
        <p:spPr>
          <a:xfrm>
            <a:off x="306355" y="2556588"/>
            <a:ext cx="11579290" cy="19874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0000"/>
              </a:lnSpc>
              <a:spcBef>
                <a:spcPts val="0"/>
              </a:spcBef>
              <a:buSzPts val="1740"/>
            </a:pPr>
            <a:r>
              <a:rPr lang="es-ES" dirty="0"/>
              <a:t>En algunas ocasiones nos interesa agrupar datos baja una estructurar determinada. </a:t>
            </a:r>
            <a:br>
              <a:rPr lang="es-ES" dirty="0"/>
            </a:br>
            <a:r>
              <a:rPr lang="es-ES" dirty="0"/>
              <a:t>#ejemplo, si vamos a trabajar con puntos, sabemos que en un sistema cartesiano posee una coordenada en x y otra en y.</a:t>
            </a:r>
          </a:p>
          <a:p>
            <a:pPr marL="773418" lvl="1" indent="-285750">
              <a:lnSpc>
                <a:spcPct val="100000"/>
              </a:lnSpc>
              <a:spcBef>
                <a:spcPts val="733"/>
              </a:spcBef>
              <a:buSzPts val="1820"/>
            </a:pPr>
            <a:r>
              <a:rPr lang="es-ES" dirty="0"/>
              <a:t>Deberíamos entonces declarar por cada punto una coordenada x y otra y. </a:t>
            </a:r>
          </a:p>
          <a:p>
            <a:pPr algn="ctr"/>
            <a:endParaRPr lang="es-AR" dirty="0"/>
          </a:p>
        </p:txBody>
      </p:sp>
      <p:sp>
        <p:nvSpPr>
          <p:cNvPr id="1011" name="Google Shape;1011;p9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Estructuras</a:t>
            </a:r>
            <a:endParaRPr/>
          </a:p>
        </p:txBody>
      </p:sp>
    </p:spTree>
    <p:custDataLst>
      <p:tags r:id="rId1"/>
    </p:custData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56E0F078-5931-8A54-B38D-29BBCD6CEC07}"/>
              </a:ext>
            </a:extLst>
          </p:cNvPr>
          <p:cNvSpPr/>
          <p:nvPr/>
        </p:nvSpPr>
        <p:spPr>
          <a:xfrm>
            <a:off x="3632718" y="2430532"/>
            <a:ext cx="4926563" cy="23606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0000"/>
              </a:lnSpc>
              <a:spcBef>
                <a:spcPts val="0"/>
              </a:spcBef>
              <a:buSzPts val="1740"/>
              <a:buFont typeface="Arial" panose="020B0604020202020204" pitchFamily="34" charset="0"/>
              <a:buChar char="•"/>
            </a:pPr>
            <a:r>
              <a:rPr lang="es-AR" dirty="0" err="1"/>
              <a:t>unsigned</a:t>
            </a:r>
            <a:r>
              <a:rPr lang="es-AR" dirty="0"/>
              <a:t> </a:t>
            </a:r>
            <a:r>
              <a:rPr lang="es-AR" dirty="0" err="1"/>
              <a:t>char</a:t>
            </a:r>
            <a:r>
              <a:rPr lang="es-AR" dirty="0"/>
              <a:t> Punto1coordx;</a:t>
            </a:r>
          </a:p>
          <a:p>
            <a:pPr marL="342900" indent="-342900" algn="ctr">
              <a:lnSpc>
                <a:spcPct val="100000"/>
              </a:lnSpc>
              <a:spcBef>
                <a:spcPts val="933"/>
              </a:spcBef>
              <a:buSzPts val="1740"/>
              <a:buFont typeface="Arial" panose="020B0604020202020204" pitchFamily="34" charset="0"/>
              <a:buChar char="•"/>
            </a:pPr>
            <a:r>
              <a:rPr lang="es-AR" dirty="0" err="1"/>
              <a:t>unsigned</a:t>
            </a:r>
            <a:r>
              <a:rPr lang="es-AR" dirty="0"/>
              <a:t> </a:t>
            </a:r>
            <a:r>
              <a:rPr lang="es-AR" dirty="0" err="1"/>
              <a:t>char</a:t>
            </a:r>
            <a:r>
              <a:rPr lang="es-AR" dirty="0"/>
              <a:t> Punto1coordy;</a:t>
            </a:r>
          </a:p>
          <a:p>
            <a:pPr marL="342900" indent="-342900" algn="ctr">
              <a:lnSpc>
                <a:spcPct val="100000"/>
              </a:lnSpc>
              <a:spcBef>
                <a:spcPts val="933"/>
              </a:spcBef>
              <a:buSzPts val="1740"/>
              <a:buFont typeface="Arial" panose="020B0604020202020204" pitchFamily="34" charset="0"/>
              <a:buChar char="•"/>
            </a:pPr>
            <a:r>
              <a:rPr lang="es-AR" dirty="0" err="1"/>
              <a:t>unsigned</a:t>
            </a:r>
            <a:r>
              <a:rPr lang="es-AR" dirty="0"/>
              <a:t> </a:t>
            </a:r>
            <a:r>
              <a:rPr lang="es-AR" dirty="0" err="1"/>
              <a:t>char</a:t>
            </a:r>
            <a:r>
              <a:rPr lang="es-AR" dirty="0"/>
              <a:t> Punto2coordx;</a:t>
            </a:r>
          </a:p>
          <a:p>
            <a:pPr marL="342900" indent="-342900" algn="ctr">
              <a:lnSpc>
                <a:spcPct val="100000"/>
              </a:lnSpc>
              <a:spcBef>
                <a:spcPts val="933"/>
              </a:spcBef>
              <a:buSzPts val="1740"/>
              <a:buFont typeface="Arial" panose="020B0604020202020204" pitchFamily="34" charset="0"/>
              <a:buChar char="•"/>
            </a:pPr>
            <a:r>
              <a:rPr lang="es-AR" dirty="0" err="1"/>
              <a:t>unsigned</a:t>
            </a:r>
            <a:r>
              <a:rPr lang="es-AR" dirty="0"/>
              <a:t> </a:t>
            </a:r>
            <a:r>
              <a:rPr lang="es-AR" dirty="0" err="1"/>
              <a:t>char</a:t>
            </a:r>
            <a:r>
              <a:rPr lang="es-AR" dirty="0"/>
              <a:t> Punto2coordy;</a:t>
            </a:r>
          </a:p>
          <a:p>
            <a:pPr algn="ctr"/>
            <a:endParaRPr lang="es-AR" dirty="0"/>
          </a:p>
        </p:txBody>
      </p:sp>
      <p:sp>
        <p:nvSpPr>
          <p:cNvPr id="1017" name="Google Shape;1017;p9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dirty="0"/>
              <a:t>Estructuras</a:t>
            </a:r>
            <a:endParaRPr dirty="0"/>
          </a:p>
        </p:txBody>
      </p:sp>
      <p:sp>
        <p:nvSpPr>
          <p:cNvPr id="1019" name="Google Shape;1019;p94"/>
          <p:cNvSpPr txBox="1"/>
          <p:nvPr/>
        </p:nvSpPr>
        <p:spPr>
          <a:xfrm>
            <a:off x="1295467" y="5568844"/>
            <a:ext cx="10657184" cy="492388"/>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chemeClr val="dk1"/>
                </a:solidFill>
                <a:latin typeface="Twentieth Century"/>
                <a:ea typeface="Twentieth Century"/>
                <a:cs typeface="Twentieth Century"/>
                <a:sym typeface="Twentieth Century"/>
              </a:rPr>
              <a:t>Muy incómodo de trabajar!, imaginen si tuviéramos muchos puntos!</a:t>
            </a:r>
            <a:endParaRPr sz="1867" dirty="0">
              <a:solidFill>
                <a:srgbClr val="000000"/>
              </a:solidFill>
              <a:latin typeface="Arial"/>
              <a:ea typeface="Arial"/>
              <a:cs typeface="Arial"/>
              <a:sym typeface="Arial"/>
            </a:endParaRPr>
          </a:p>
        </p:txBody>
      </p:sp>
    </p:spTree>
    <p:custDataLst>
      <p:tags r:id="rId1"/>
    </p:custData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9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Estructuras</a:t>
            </a:r>
            <a:endParaRPr/>
          </a:p>
        </p:txBody>
      </p:sp>
      <p:sp>
        <p:nvSpPr>
          <p:cNvPr id="1025" name="Google Shape;1025;p95"/>
          <p:cNvSpPr txBox="1">
            <a:spLocks noGrp="1"/>
          </p:cNvSpPr>
          <p:nvPr>
            <p:ph type="body" idx="1"/>
          </p:nvPr>
        </p:nvSpPr>
        <p:spPr>
          <a:xfrm>
            <a:off x="812800" y="1803402"/>
            <a:ext cx="10851819" cy="4358165"/>
          </a:xfrm>
          <a:prstGeom prst="rect">
            <a:avLst/>
          </a:prstGeom>
          <a:noFill/>
          <a:ln>
            <a:noFill/>
          </a:ln>
        </p:spPr>
        <p:txBody>
          <a:bodyPr spcFirstLastPara="1" vert="horz" wrap="square" lIns="121900" tIns="60933" rIns="121900" bIns="60933" rtlCol="0" anchor="t" anchorCtr="0">
            <a:normAutofit/>
          </a:bodyPr>
          <a:lstStyle/>
          <a:p>
            <a:pPr>
              <a:lnSpc>
                <a:spcPct val="100000"/>
              </a:lnSpc>
              <a:spcBef>
                <a:spcPts val="0"/>
              </a:spcBef>
              <a:buSzPts val="1740"/>
            </a:pPr>
            <a:endParaRPr lang="es-AR" dirty="0"/>
          </a:p>
          <a:p>
            <a:pPr>
              <a:lnSpc>
                <a:spcPct val="100000"/>
              </a:lnSpc>
              <a:spcBef>
                <a:spcPts val="0"/>
              </a:spcBef>
              <a:buSzPts val="1740"/>
            </a:pPr>
            <a:endParaRPr lang="es-AR" dirty="0"/>
          </a:p>
          <a:p>
            <a:pPr>
              <a:lnSpc>
                <a:spcPct val="100000"/>
              </a:lnSpc>
              <a:spcBef>
                <a:spcPts val="0"/>
              </a:spcBef>
              <a:buSzPts val="1740"/>
            </a:pPr>
            <a:endParaRPr lang="es-AR" dirty="0"/>
          </a:p>
          <a:p>
            <a:pPr marL="426709" indent="-279393">
              <a:lnSpc>
                <a:spcPct val="100000"/>
              </a:lnSpc>
              <a:spcBef>
                <a:spcPts val="933"/>
              </a:spcBef>
              <a:buSzPts val="1740"/>
            </a:pPr>
            <a:endParaRPr dirty="0"/>
          </a:p>
          <a:p>
            <a:pPr marL="426709" indent="-279393">
              <a:lnSpc>
                <a:spcPct val="100000"/>
              </a:lnSpc>
              <a:spcBef>
                <a:spcPts val="933"/>
              </a:spcBef>
              <a:buSzPts val="1740"/>
            </a:pPr>
            <a:endParaRPr dirty="0"/>
          </a:p>
        </p:txBody>
      </p:sp>
      <p:sp>
        <p:nvSpPr>
          <p:cNvPr id="2" name="Rectángulo: esquinas redondeadas 1">
            <a:extLst>
              <a:ext uri="{FF2B5EF4-FFF2-40B4-BE49-F238E27FC236}">
                <a16:creationId xmlns:a16="http://schemas.microsoft.com/office/drawing/2014/main" id="{BC2D2133-A7BA-2131-1829-6149EC7BC4CC}"/>
              </a:ext>
            </a:extLst>
          </p:cNvPr>
          <p:cNvSpPr/>
          <p:nvPr/>
        </p:nvSpPr>
        <p:spPr>
          <a:xfrm>
            <a:off x="2468149" y="2341984"/>
            <a:ext cx="6965101" cy="1754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0000"/>
              </a:lnSpc>
              <a:spcBef>
                <a:spcPts val="0"/>
              </a:spcBef>
              <a:buSzPts val="1740"/>
            </a:pPr>
            <a:r>
              <a:rPr lang="es-ES" dirty="0"/>
              <a:t>Podemos entonces crear la estructura de un punto que en su interior contenga dos variables del tipo </a:t>
            </a:r>
            <a:r>
              <a:rPr lang="es-ES" dirty="0" err="1"/>
              <a:t>unsigned</a:t>
            </a:r>
            <a:r>
              <a:rPr lang="es-ES" dirty="0"/>
              <a:t> </a:t>
            </a:r>
            <a:r>
              <a:rPr lang="es-ES" dirty="0" err="1"/>
              <a:t>char</a:t>
            </a:r>
            <a:r>
              <a:rPr lang="es-ES" dirty="0"/>
              <a:t> </a:t>
            </a:r>
            <a:r>
              <a:rPr lang="es-ES" dirty="0" err="1"/>
              <a:t>coordX</a:t>
            </a:r>
            <a:r>
              <a:rPr lang="es-ES" dirty="0"/>
              <a:t> y </a:t>
            </a:r>
            <a:r>
              <a:rPr lang="es-ES" dirty="0" err="1"/>
              <a:t>unsigned</a:t>
            </a:r>
            <a:r>
              <a:rPr lang="es-ES" dirty="0"/>
              <a:t> </a:t>
            </a:r>
            <a:r>
              <a:rPr lang="es-ES" dirty="0" err="1"/>
              <a:t>char</a:t>
            </a:r>
            <a:r>
              <a:rPr lang="es-ES" dirty="0"/>
              <a:t> </a:t>
            </a:r>
            <a:r>
              <a:rPr lang="es-ES" dirty="0" err="1"/>
              <a:t>coordY</a:t>
            </a:r>
            <a:endParaRPr lang="es-ES" dirty="0"/>
          </a:p>
          <a:p>
            <a:pPr marL="426709" indent="-279393">
              <a:lnSpc>
                <a:spcPct val="100000"/>
              </a:lnSpc>
              <a:spcBef>
                <a:spcPts val="933"/>
              </a:spcBef>
              <a:buSzPts val="1740"/>
            </a:pPr>
            <a:endParaRPr lang="es-ES" dirty="0"/>
          </a:p>
          <a:p>
            <a:pPr algn="ctr"/>
            <a:endParaRPr lang="es-AR" dirty="0"/>
          </a:p>
        </p:txBody>
      </p:sp>
    </p:spTree>
    <p:custDataLst>
      <p:tags r:id="rId1"/>
    </p:custData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045B60F5-2E3C-3277-BD38-A0938DFBB015}"/>
              </a:ext>
            </a:extLst>
          </p:cNvPr>
          <p:cNvSpPr/>
          <p:nvPr/>
        </p:nvSpPr>
        <p:spPr>
          <a:xfrm>
            <a:off x="633443" y="5409253"/>
            <a:ext cx="10871201" cy="138968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FF9A977E-4573-18B6-DCDF-38DC6B29F939}"/>
              </a:ext>
            </a:extLst>
          </p:cNvPr>
          <p:cNvSpPr/>
          <p:nvPr/>
        </p:nvSpPr>
        <p:spPr>
          <a:xfrm>
            <a:off x="886408" y="1901907"/>
            <a:ext cx="6288833" cy="245548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030" name="Google Shape;1030;p9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solidFill>
                  <a:srgbClr val="002060"/>
                </a:solidFill>
              </a:rPr>
              <a:t>Código</a:t>
            </a:r>
            <a:r>
              <a:rPr lang="es-AR" dirty="0">
                <a:solidFill>
                  <a:schemeClr val="lt1"/>
                </a:solidFill>
              </a:rPr>
              <a:t>	</a:t>
            </a:r>
            <a:endParaRPr dirty="0"/>
          </a:p>
        </p:txBody>
      </p:sp>
      <p:sp>
        <p:nvSpPr>
          <p:cNvPr id="1031" name="Google Shape;1031;p96"/>
          <p:cNvSpPr txBox="1"/>
          <p:nvPr/>
        </p:nvSpPr>
        <p:spPr>
          <a:xfrm>
            <a:off x="1295467" y="5568844"/>
            <a:ext cx="10657184" cy="861720"/>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chemeClr val="lt1"/>
                </a:solidFill>
                <a:latin typeface="Twentieth Century"/>
                <a:ea typeface="Twentieth Century"/>
                <a:cs typeface="Twentieth Century"/>
                <a:sym typeface="Twentieth Century"/>
              </a:rPr>
              <a:t>Esta declaración no genera código, todavía esta estructura no fue asignada a ninguna variable. </a:t>
            </a:r>
            <a:endParaRPr sz="1867">
              <a:solidFill>
                <a:srgbClr val="000000"/>
              </a:solidFill>
              <a:latin typeface="Arial"/>
              <a:ea typeface="Arial"/>
              <a:cs typeface="Arial"/>
              <a:sym typeface="Arial"/>
            </a:endParaRPr>
          </a:p>
        </p:txBody>
      </p:sp>
      <p:sp>
        <p:nvSpPr>
          <p:cNvPr id="1032" name="Google Shape;1032;p96"/>
          <p:cNvSpPr/>
          <p:nvPr/>
        </p:nvSpPr>
        <p:spPr>
          <a:xfrm>
            <a:off x="1583499" y="2180862"/>
            <a:ext cx="6096000" cy="1969715"/>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rgbClr val="569CD6"/>
                </a:solidFill>
                <a:latin typeface="Consolas"/>
                <a:ea typeface="Consolas"/>
                <a:cs typeface="Consolas"/>
                <a:sym typeface="Consolas"/>
              </a:rPr>
              <a:t>struct</a:t>
            </a:r>
            <a:r>
              <a:rPr lang="es-AR" sz="2400">
                <a:solidFill>
                  <a:srgbClr val="D4D4D4"/>
                </a:solidFill>
                <a:latin typeface="Consolas"/>
                <a:ea typeface="Consolas"/>
                <a:cs typeface="Consolas"/>
                <a:sym typeface="Consolas"/>
              </a:rPr>
              <a:t> puntos {</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unsigned</a:t>
            </a: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char</a:t>
            </a:r>
            <a:r>
              <a:rPr lang="es-AR" sz="2400">
                <a:solidFill>
                  <a:srgbClr val="D4D4D4"/>
                </a:solidFill>
                <a:latin typeface="Consolas"/>
                <a:ea typeface="Consolas"/>
                <a:cs typeface="Consolas"/>
                <a:sym typeface="Consolas"/>
              </a:rPr>
              <a:t> coordX;</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unsigned</a:t>
            </a: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char</a:t>
            </a:r>
            <a:r>
              <a:rPr lang="es-AR" sz="2400">
                <a:solidFill>
                  <a:srgbClr val="D4D4D4"/>
                </a:solidFill>
                <a:latin typeface="Consolas"/>
                <a:ea typeface="Consolas"/>
                <a:cs typeface="Consolas"/>
                <a:sym typeface="Consolas"/>
              </a:rPr>
              <a:t> coordY;</a:t>
            </a:r>
            <a:endParaRPr sz="1867">
              <a:solidFill>
                <a:srgbClr val="000000"/>
              </a:solidFill>
              <a:latin typeface="Arial"/>
              <a:ea typeface="Arial"/>
              <a:cs typeface="Arial"/>
              <a:sym typeface="Arial"/>
            </a:endParaRPr>
          </a:p>
          <a:p>
            <a:pPr>
              <a:buClr>
                <a:srgbClr val="000000"/>
              </a:buClr>
              <a:buSzPts val="1800"/>
            </a:pPr>
            <a:br>
              <a:rPr lang="es-AR" sz="2400">
                <a:solidFill>
                  <a:srgbClr val="D4D4D4"/>
                </a:solidFill>
                <a:latin typeface="Consolas"/>
                <a:ea typeface="Consolas"/>
                <a:cs typeface="Consolas"/>
                <a:sym typeface="Consolas"/>
              </a:rPr>
            </a:br>
            <a:r>
              <a:rPr lang="es-AR" sz="2400">
                <a:solidFill>
                  <a:srgbClr val="D4D4D4"/>
                </a:solidFill>
                <a:latin typeface="Consolas"/>
                <a:ea typeface="Consolas"/>
                <a:cs typeface="Consolas"/>
                <a:sym typeface="Consolas"/>
              </a:rPr>
              <a:t>};</a:t>
            </a:r>
            <a:endParaRPr sz="240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E83B107F-0ED5-8EB9-2CBF-5ACD171BC45A}"/>
              </a:ext>
            </a:extLst>
          </p:cNvPr>
          <p:cNvSpPr/>
          <p:nvPr/>
        </p:nvSpPr>
        <p:spPr>
          <a:xfrm>
            <a:off x="431371" y="5120671"/>
            <a:ext cx="11409176" cy="133571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EA3C105D-1FAE-F5C3-C5D2-DCEED9985C2F}"/>
              </a:ext>
            </a:extLst>
          </p:cNvPr>
          <p:cNvSpPr/>
          <p:nvPr/>
        </p:nvSpPr>
        <p:spPr>
          <a:xfrm>
            <a:off x="431371" y="1668642"/>
            <a:ext cx="11129258" cy="322839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037" name="Google Shape;1037;p9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fontScale="90000"/>
          </a:bodyPr>
          <a:lstStyle/>
          <a:p>
            <a:pPr>
              <a:spcBef>
                <a:spcPts val="0"/>
              </a:spcBef>
              <a:buClr>
                <a:schemeClr val="lt1"/>
              </a:buClr>
              <a:buSzPct val="111111"/>
            </a:pPr>
            <a:r>
              <a:rPr lang="es-AR" sz="5040" dirty="0">
                <a:solidFill>
                  <a:srgbClr val="002060"/>
                </a:solidFill>
              </a:rPr>
              <a:t>Generando variables del formato de nuestra estructura	</a:t>
            </a:r>
            <a:endParaRPr dirty="0">
              <a:solidFill>
                <a:srgbClr val="002060"/>
              </a:solidFill>
            </a:endParaRPr>
          </a:p>
        </p:txBody>
      </p:sp>
      <p:sp>
        <p:nvSpPr>
          <p:cNvPr id="1038" name="Google Shape;1038;p98"/>
          <p:cNvSpPr txBox="1"/>
          <p:nvPr/>
        </p:nvSpPr>
        <p:spPr>
          <a:xfrm>
            <a:off x="623392" y="5061181"/>
            <a:ext cx="10657184" cy="1231052"/>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chemeClr val="lt1"/>
                </a:solidFill>
                <a:latin typeface="Twentieth Century"/>
                <a:ea typeface="Twentieth Century"/>
                <a:cs typeface="Twentieth Century"/>
                <a:sym typeface="Twentieth Century"/>
              </a:rPr>
              <a:t>De esta manera creamos dos variables punto1 y punto2 de forma que cada una contiene dos variables coordX y coordY. Cuando se declaran así las variables no es necesario el nombre de la estructura punta, como vemos a la derecha.</a:t>
            </a:r>
            <a:endParaRPr sz="1867">
              <a:solidFill>
                <a:srgbClr val="000000"/>
              </a:solidFill>
              <a:latin typeface="Arial"/>
              <a:ea typeface="Arial"/>
              <a:cs typeface="Arial"/>
              <a:sym typeface="Arial"/>
            </a:endParaRPr>
          </a:p>
        </p:txBody>
      </p:sp>
      <p:sp>
        <p:nvSpPr>
          <p:cNvPr id="1039" name="Google Shape;1039;p98"/>
          <p:cNvSpPr/>
          <p:nvPr/>
        </p:nvSpPr>
        <p:spPr>
          <a:xfrm>
            <a:off x="431371" y="2040467"/>
            <a:ext cx="6096000" cy="1969715"/>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rgbClr val="569CD6"/>
                </a:solidFill>
                <a:latin typeface="Consolas"/>
                <a:ea typeface="Consolas"/>
                <a:cs typeface="Consolas"/>
                <a:sym typeface="Consolas"/>
              </a:rPr>
              <a:t>struct</a:t>
            </a:r>
            <a:r>
              <a:rPr lang="es-AR" sz="2400">
                <a:solidFill>
                  <a:srgbClr val="D4D4D4"/>
                </a:solidFill>
                <a:latin typeface="Consolas"/>
                <a:ea typeface="Consolas"/>
                <a:cs typeface="Consolas"/>
                <a:sym typeface="Consolas"/>
              </a:rPr>
              <a:t> puntos {</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unsigned</a:t>
            </a: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char</a:t>
            </a:r>
            <a:r>
              <a:rPr lang="es-AR" sz="2400">
                <a:solidFill>
                  <a:srgbClr val="D4D4D4"/>
                </a:solidFill>
                <a:latin typeface="Consolas"/>
                <a:ea typeface="Consolas"/>
                <a:cs typeface="Consolas"/>
                <a:sym typeface="Consolas"/>
              </a:rPr>
              <a:t> coordX;</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unsigned</a:t>
            </a: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char</a:t>
            </a:r>
            <a:r>
              <a:rPr lang="es-AR" sz="2400">
                <a:solidFill>
                  <a:srgbClr val="D4D4D4"/>
                </a:solidFill>
                <a:latin typeface="Consolas"/>
                <a:ea typeface="Consolas"/>
                <a:cs typeface="Consolas"/>
                <a:sym typeface="Consolas"/>
              </a:rPr>
              <a:t> coordY;</a:t>
            </a:r>
            <a:endParaRPr sz="1867">
              <a:solidFill>
                <a:srgbClr val="000000"/>
              </a:solidFill>
              <a:latin typeface="Arial"/>
              <a:ea typeface="Arial"/>
              <a:cs typeface="Arial"/>
              <a:sym typeface="Arial"/>
            </a:endParaRPr>
          </a:p>
          <a:p>
            <a:pPr>
              <a:buClr>
                <a:srgbClr val="000000"/>
              </a:buClr>
              <a:buSzPts val="1800"/>
            </a:pPr>
            <a:br>
              <a:rPr lang="es-AR" sz="2400">
                <a:solidFill>
                  <a:srgbClr val="D4D4D4"/>
                </a:solidFill>
                <a:latin typeface="Consolas"/>
                <a:ea typeface="Consolas"/>
                <a:cs typeface="Consolas"/>
                <a:sym typeface="Consolas"/>
              </a:rPr>
            </a:br>
            <a:r>
              <a:rPr lang="es-AR" sz="2400">
                <a:solidFill>
                  <a:srgbClr val="D4D4D4"/>
                </a:solidFill>
                <a:latin typeface="Consolas"/>
                <a:ea typeface="Consolas"/>
                <a:cs typeface="Consolas"/>
                <a:sym typeface="Consolas"/>
              </a:rPr>
              <a:t>}punto1,punto2;</a:t>
            </a:r>
            <a:endParaRPr sz="2400">
              <a:solidFill>
                <a:srgbClr val="D4D4D4"/>
              </a:solidFill>
              <a:latin typeface="Consolas"/>
              <a:ea typeface="Consolas"/>
              <a:cs typeface="Consolas"/>
              <a:sym typeface="Consolas"/>
            </a:endParaRPr>
          </a:p>
        </p:txBody>
      </p:sp>
      <p:sp>
        <p:nvSpPr>
          <p:cNvPr id="1040" name="Google Shape;1040;p98"/>
          <p:cNvSpPr/>
          <p:nvPr/>
        </p:nvSpPr>
        <p:spPr>
          <a:xfrm>
            <a:off x="6864085" y="2040467"/>
            <a:ext cx="6096000" cy="2708379"/>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rgbClr val="569CD6"/>
                </a:solidFill>
                <a:latin typeface="Consolas"/>
                <a:ea typeface="Consolas"/>
                <a:cs typeface="Consolas"/>
                <a:sym typeface="Consolas"/>
              </a:rPr>
              <a:t>struct</a:t>
            </a:r>
            <a:r>
              <a:rPr lang="es-AR" sz="2400">
                <a:solidFill>
                  <a:srgbClr val="D4D4D4"/>
                </a:solidFill>
                <a:latin typeface="Consolas"/>
                <a:ea typeface="Consolas"/>
                <a:cs typeface="Consolas"/>
                <a:sym typeface="Consolas"/>
              </a:rPr>
              <a:t>  {</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unsigned</a:t>
            </a: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char</a:t>
            </a:r>
            <a:r>
              <a:rPr lang="es-AR" sz="2400">
                <a:solidFill>
                  <a:srgbClr val="D4D4D4"/>
                </a:solidFill>
                <a:latin typeface="Consolas"/>
                <a:ea typeface="Consolas"/>
                <a:cs typeface="Consolas"/>
                <a:sym typeface="Consolas"/>
              </a:rPr>
              <a:t> coordX;</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unsigned</a:t>
            </a: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char</a:t>
            </a:r>
            <a:r>
              <a:rPr lang="es-AR" sz="2400">
                <a:solidFill>
                  <a:srgbClr val="D4D4D4"/>
                </a:solidFill>
                <a:latin typeface="Consolas"/>
                <a:ea typeface="Consolas"/>
                <a:cs typeface="Consolas"/>
                <a:sym typeface="Consolas"/>
              </a:rPr>
              <a:t> coordY;</a:t>
            </a:r>
            <a:endParaRPr sz="1867">
              <a:solidFill>
                <a:srgbClr val="000000"/>
              </a:solidFill>
              <a:latin typeface="Arial"/>
              <a:ea typeface="Arial"/>
              <a:cs typeface="Arial"/>
              <a:sym typeface="Arial"/>
            </a:endParaRPr>
          </a:p>
          <a:p>
            <a:pPr>
              <a:buClr>
                <a:srgbClr val="000000"/>
              </a:buClr>
              <a:buSzPts val="1800"/>
            </a:pPr>
            <a:br>
              <a:rPr lang="es-AR" sz="2400">
                <a:solidFill>
                  <a:srgbClr val="D4D4D4"/>
                </a:solidFill>
                <a:latin typeface="Consolas"/>
                <a:ea typeface="Consolas"/>
                <a:cs typeface="Consolas"/>
                <a:sym typeface="Consolas"/>
              </a:rPr>
            </a:br>
            <a:r>
              <a:rPr lang="es-AR" sz="2400">
                <a:solidFill>
                  <a:srgbClr val="D4D4D4"/>
                </a:solidFill>
                <a:latin typeface="Consolas"/>
                <a:ea typeface="Consolas"/>
                <a:cs typeface="Consolas"/>
                <a:sym typeface="Consolas"/>
              </a:rPr>
              <a:t>}punto1,punto2;</a:t>
            </a:r>
            <a:endParaRPr sz="1867">
              <a:solidFill>
                <a:srgbClr val="000000"/>
              </a:solidFill>
              <a:latin typeface="Arial"/>
              <a:ea typeface="Arial"/>
              <a:cs typeface="Arial"/>
              <a:sym typeface="Arial"/>
            </a:endParaRPr>
          </a:p>
          <a:p>
            <a:pPr>
              <a:buClr>
                <a:srgbClr val="000000"/>
              </a:buClr>
              <a:buSzPts val="1800"/>
            </a:pPr>
            <a:br>
              <a:rPr lang="es-AR" sz="2400">
                <a:solidFill>
                  <a:srgbClr val="D4D4D4"/>
                </a:solidFill>
                <a:latin typeface="Consolas"/>
                <a:ea typeface="Consolas"/>
                <a:cs typeface="Consolas"/>
                <a:sym typeface="Consolas"/>
              </a:rPr>
            </a:br>
            <a:endParaRPr sz="2400">
              <a:solidFill>
                <a:srgbClr val="D4D4D4"/>
              </a:solidFill>
              <a:latin typeface="Consolas"/>
              <a:ea typeface="Consolas"/>
              <a:cs typeface="Consolas"/>
              <a:sym typeface="Consolas"/>
            </a:endParaRPr>
          </a:p>
        </p:txBody>
      </p:sp>
      <p:sp>
        <p:nvSpPr>
          <p:cNvPr id="1041" name="Google Shape;1041;p98"/>
          <p:cNvSpPr/>
          <p:nvPr/>
        </p:nvSpPr>
        <p:spPr>
          <a:xfrm>
            <a:off x="4679504" y="2641310"/>
            <a:ext cx="2016224" cy="768085"/>
          </a:xfrm>
          <a:prstGeom prst="mathEqual">
            <a:avLst>
              <a:gd name="adj1" fmla="val 23520"/>
              <a:gd name="adj2" fmla="val 11760"/>
            </a:avLst>
          </a:prstGeom>
          <a:solidFill>
            <a:schemeClr val="accent1"/>
          </a:solidFill>
          <a:ln w="1905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buClr>
                <a:srgbClr val="000000"/>
              </a:buClr>
              <a:buSzPts val="1800"/>
            </a:pPr>
            <a:endParaRPr sz="2400">
              <a:solidFill>
                <a:schemeClr val="dk1"/>
              </a:solidFill>
              <a:latin typeface="Twentieth Century"/>
              <a:ea typeface="Twentieth Century"/>
              <a:cs typeface="Twentieth Century"/>
              <a:sym typeface="Twentieth Century"/>
            </a:endParaRPr>
          </a:p>
        </p:txBody>
      </p:sp>
    </p:spTree>
    <p:custDataLst>
      <p:tags r:id="rId1"/>
    </p:custData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B66DD015-26F5-0A6D-2327-AE51D69529F1}"/>
              </a:ext>
            </a:extLst>
          </p:cNvPr>
          <p:cNvSpPr/>
          <p:nvPr/>
        </p:nvSpPr>
        <p:spPr>
          <a:xfrm>
            <a:off x="6248400" y="2547257"/>
            <a:ext cx="5505061" cy="277119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sz="2800" dirty="0">
                <a:solidFill>
                  <a:schemeClr val="lt1"/>
                </a:solidFill>
                <a:latin typeface="Twentieth Century"/>
                <a:ea typeface="Twentieth Century"/>
                <a:cs typeface="Twentieth Century"/>
                <a:sym typeface="Twentieth Century"/>
              </a:rPr>
              <a:t>Cuando queremos declarar variables dentro de una función necesitamos que la estructura tenga nombre y declaramos las variables punto1 y punto2 de esta manera.</a:t>
            </a:r>
            <a:endParaRPr lang="es-ES" sz="2400" dirty="0">
              <a:solidFill>
                <a:srgbClr val="000000"/>
              </a:solidFill>
              <a:latin typeface="Arial"/>
              <a:ea typeface="Arial"/>
              <a:cs typeface="Arial"/>
              <a:sym typeface="Arial"/>
            </a:endParaRPr>
          </a:p>
          <a:p>
            <a:pPr algn="ctr"/>
            <a:endParaRPr lang="es-AR" dirty="0"/>
          </a:p>
        </p:txBody>
      </p:sp>
      <p:sp>
        <p:nvSpPr>
          <p:cNvPr id="2" name="Rectángulo: esquinas redondeadas 1">
            <a:extLst>
              <a:ext uri="{FF2B5EF4-FFF2-40B4-BE49-F238E27FC236}">
                <a16:creationId xmlns:a16="http://schemas.microsoft.com/office/drawing/2014/main" id="{2E62F6C8-7366-7D78-31F2-2CF4E0D2D7DB}"/>
              </a:ext>
            </a:extLst>
          </p:cNvPr>
          <p:cNvSpPr/>
          <p:nvPr/>
        </p:nvSpPr>
        <p:spPr>
          <a:xfrm>
            <a:off x="438539" y="1631319"/>
            <a:ext cx="5103845" cy="522668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046" name="Google Shape;1046;p9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fontScale="90000"/>
          </a:bodyPr>
          <a:lstStyle/>
          <a:p>
            <a:pPr>
              <a:spcBef>
                <a:spcPts val="0"/>
              </a:spcBef>
              <a:buClr>
                <a:schemeClr val="lt1"/>
              </a:buClr>
              <a:buSzPct val="111111"/>
            </a:pPr>
            <a:r>
              <a:rPr lang="es-AR" sz="5040" dirty="0">
                <a:solidFill>
                  <a:srgbClr val="002060"/>
                </a:solidFill>
              </a:rPr>
              <a:t>Generando variables del formato de nuestra estructura	</a:t>
            </a:r>
            <a:endParaRPr dirty="0">
              <a:solidFill>
                <a:srgbClr val="002060"/>
              </a:solidFill>
            </a:endParaRPr>
          </a:p>
        </p:txBody>
      </p:sp>
      <p:sp>
        <p:nvSpPr>
          <p:cNvPr id="1048" name="Google Shape;1048;p99"/>
          <p:cNvSpPr/>
          <p:nvPr/>
        </p:nvSpPr>
        <p:spPr>
          <a:xfrm>
            <a:off x="623392" y="1796819"/>
            <a:ext cx="6096000" cy="5046520"/>
          </a:xfrm>
          <a:prstGeom prst="rect">
            <a:avLst/>
          </a:prstGeom>
          <a:noFill/>
          <a:ln>
            <a:noFill/>
          </a:ln>
        </p:spPr>
        <p:txBody>
          <a:bodyPr spcFirstLastPara="1" wrap="square" lIns="121900" tIns="60933" rIns="121900" bIns="60933" anchor="t" anchorCtr="0">
            <a:spAutoFit/>
          </a:bodyPr>
          <a:lstStyle/>
          <a:p>
            <a:pPr>
              <a:buClr>
                <a:srgbClr val="000000"/>
              </a:buClr>
              <a:buSzPts val="1600"/>
            </a:pPr>
            <a:r>
              <a:rPr lang="es-AR" sz="2133" dirty="0" err="1">
                <a:solidFill>
                  <a:srgbClr val="569CD6"/>
                </a:solidFill>
                <a:latin typeface="Consolas"/>
                <a:ea typeface="Consolas"/>
                <a:cs typeface="Consolas"/>
                <a:sym typeface="Consolas"/>
              </a:rPr>
              <a:t>struct</a:t>
            </a:r>
            <a:r>
              <a:rPr lang="es-AR" sz="2133" dirty="0">
                <a:solidFill>
                  <a:srgbClr val="D4D4D4"/>
                </a:solidFill>
                <a:latin typeface="Consolas"/>
                <a:ea typeface="Consolas"/>
                <a:cs typeface="Consolas"/>
                <a:sym typeface="Consolas"/>
              </a:rPr>
              <a:t>  puntos {</a:t>
            </a:r>
            <a:endParaRPr sz="1867" dirty="0">
              <a:solidFill>
                <a:srgbClr val="000000"/>
              </a:solidFill>
              <a:latin typeface="Arial"/>
              <a:ea typeface="Arial"/>
              <a:cs typeface="Arial"/>
              <a:sym typeface="Arial"/>
            </a:endParaRPr>
          </a:p>
          <a:p>
            <a:pPr>
              <a:buClr>
                <a:srgbClr val="000000"/>
              </a:buClr>
              <a:buSzPts val="1600"/>
            </a:pP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unsigned</a:t>
            </a: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char</a:t>
            </a:r>
            <a:r>
              <a:rPr lang="es-AR" sz="2133" dirty="0">
                <a:solidFill>
                  <a:srgbClr val="D4D4D4"/>
                </a:solidFill>
                <a:latin typeface="Consolas"/>
                <a:ea typeface="Consolas"/>
                <a:cs typeface="Consolas"/>
                <a:sym typeface="Consolas"/>
              </a:rPr>
              <a:t> </a:t>
            </a:r>
            <a:r>
              <a:rPr lang="es-AR" sz="2133" dirty="0" err="1">
                <a:solidFill>
                  <a:srgbClr val="D4D4D4"/>
                </a:solidFill>
                <a:latin typeface="Consolas"/>
                <a:ea typeface="Consolas"/>
                <a:cs typeface="Consolas"/>
                <a:sym typeface="Consolas"/>
              </a:rPr>
              <a:t>coordX</a:t>
            </a:r>
            <a:r>
              <a:rPr lang="es-AR" sz="2133"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600"/>
            </a:pP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unsigned</a:t>
            </a: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char</a:t>
            </a:r>
            <a:r>
              <a:rPr lang="es-AR" sz="2133" dirty="0">
                <a:solidFill>
                  <a:srgbClr val="D4D4D4"/>
                </a:solidFill>
                <a:latin typeface="Consolas"/>
                <a:ea typeface="Consolas"/>
                <a:cs typeface="Consolas"/>
                <a:sym typeface="Consolas"/>
              </a:rPr>
              <a:t> </a:t>
            </a:r>
            <a:r>
              <a:rPr lang="es-AR" sz="2133" dirty="0" err="1">
                <a:solidFill>
                  <a:srgbClr val="D4D4D4"/>
                </a:solidFill>
                <a:latin typeface="Consolas"/>
                <a:ea typeface="Consolas"/>
                <a:cs typeface="Consolas"/>
                <a:sym typeface="Consolas"/>
              </a:rPr>
              <a:t>coordY</a:t>
            </a:r>
            <a:r>
              <a:rPr lang="es-AR" sz="2133"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600"/>
            </a:pPr>
            <a:br>
              <a:rPr lang="es-AR" sz="2133" dirty="0">
                <a:solidFill>
                  <a:srgbClr val="D4D4D4"/>
                </a:solidFill>
                <a:latin typeface="Consolas"/>
                <a:ea typeface="Consolas"/>
                <a:cs typeface="Consolas"/>
                <a:sym typeface="Consolas"/>
              </a:rPr>
            </a:br>
            <a:r>
              <a:rPr lang="es-AR" sz="2133"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600"/>
            </a:pPr>
            <a:br>
              <a:rPr lang="es-AR" sz="2133" dirty="0">
                <a:solidFill>
                  <a:srgbClr val="D4D4D4"/>
                </a:solidFill>
                <a:latin typeface="Consolas"/>
                <a:ea typeface="Consolas"/>
                <a:cs typeface="Consolas"/>
                <a:sym typeface="Consolas"/>
              </a:rPr>
            </a:br>
            <a:r>
              <a:rPr lang="es-AR" sz="2133" dirty="0" err="1">
                <a:solidFill>
                  <a:srgbClr val="569CD6"/>
                </a:solidFill>
                <a:latin typeface="Consolas"/>
                <a:ea typeface="Consolas"/>
                <a:cs typeface="Consolas"/>
                <a:sym typeface="Consolas"/>
              </a:rPr>
              <a:t>int</a:t>
            </a:r>
            <a:r>
              <a:rPr lang="es-AR" sz="2133" dirty="0">
                <a:solidFill>
                  <a:srgbClr val="D4D4D4"/>
                </a:solidFill>
                <a:latin typeface="Consolas"/>
                <a:ea typeface="Consolas"/>
                <a:cs typeface="Consolas"/>
                <a:sym typeface="Consolas"/>
              </a:rPr>
              <a:t> </a:t>
            </a:r>
            <a:r>
              <a:rPr lang="es-AR" sz="2133" dirty="0" err="1">
                <a:solidFill>
                  <a:srgbClr val="DCDCAA"/>
                </a:solidFill>
                <a:latin typeface="Consolas"/>
                <a:ea typeface="Consolas"/>
                <a:cs typeface="Consolas"/>
                <a:sym typeface="Consolas"/>
              </a:rPr>
              <a:t>main</a:t>
            </a: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void</a:t>
            </a:r>
            <a:r>
              <a:rPr lang="es-AR" sz="2133"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600"/>
            </a:pPr>
            <a:r>
              <a:rPr lang="es-AR" sz="2133" dirty="0">
                <a:solidFill>
                  <a:srgbClr val="D4D4D4"/>
                </a:solidFill>
                <a:latin typeface="Consolas"/>
                <a:ea typeface="Consolas"/>
                <a:cs typeface="Consolas"/>
                <a:sym typeface="Consolas"/>
              </a:rPr>
              <a:t>  </a:t>
            </a:r>
            <a:endParaRPr sz="1867" dirty="0">
              <a:solidFill>
                <a:srgbClr val="000000"/>
              </a:solidFill>
              <a:latin typeface="Arial"/>
              <a:ea typeface="Arial"/>
              <a:cs typeface="Arial"/>
              <a:sym typeface="Arial"/>
            </a:endParaRPr>
          </a:p>
          <a:p>
            <a:pPr>
              <a:buClr>
                <a:srgbClr val="000000"/>
              </a:buClr>
              <a:buSzPts val="1600"/>
            </a:pP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struct</a:t>
            </a:r>
            <a:r>
              <a:rPr lang="es-AR" sz="2133" dirty="0">
                <a:solidFill>
                  <a:srgbClr val="D4D4D4"/>
                </a:solidFill>
                <a:latin typeface="Consolas"/>
                <a:ea typeface="Consolas"/>
                <a:cs typeface="Consolas"/>
                <a:sym typeface="Consolas"/>
              </a:rPr>
              <a:t> puntos punto1,punto2;</a:t>
            </a:r>
            <a:endParaRPr sz="1867" dirty="0">
              <a:solidFill>
                <a:srgbClr val="000000"/>
              </a:solidFill>
              <a:latin typeface="Arial"/>
              <a:ea typeface="Arial"/>
              <a:cs typeface="Arial"/>
              <a:sym typeface="Arial"/>
            </a:endParaRPr>
          </a:p>
          <a:p>
            <a:pPr>
              <a:buClr>
                <a:srgbClr val="000000"/>
              </a:buClr>
              <a:buSzPts val="1600"/>
            </a:pPr>
            <a:br>
              <a:rPr lang="es-AR" sz="2133" dirty="0">
                <a:solidFill>
                  <a:srgbClr val="D4D4D4"/>
                </a:solidFill>
                <a:latin typeface="Consolas"/>
                <a:ea typeface="Consolas"/>
                <a:cs typeface="Consolas"/>
                <a:sym typeface="Consolas"/>
              </a:rPr>
            </a:br>
            <a:r>
              <a:rPr lang="es-AR" sz="2133" dirty="0">
                <a:solidFill>
                  <a:srgbClr val="D4D4D4"/>
                </a:solidFill>
                <a:latin typeface="Consolas"/>
                <a:ea typeface="Consolas"/>
                <a:cs typeface="Consolas"/>
                <a:sym typeface="Consolas"/>
              </a:rPr>
              <a:t>  </a:t>
            </a:r>
            <a:r>
              <a:rPr lang="es-AR" sz="2133" dirty="0">
                <a:solidFill>
                  <a:srgbClr val="6A9955"/>
                </a:solidFill>
                <a:latin typeface="Consolas"/>
                <a:ea typeface="Consolas"/>
                <a:cs typeface="Consolas"/>
                <a:sym typeface="Consolas"/>
              </a:rPr>
              <a:t>/*</a:t>
            </a:r>
            <a:endParaRPr sz="2133" dirty="0">
              <a:solidFill>
                <a:srgbClr val="D4D4D4"/>
              </a:solidFill>
              <a:latin typeface="Consolas"/>
              <a:ea typeface="Consolas"/>
              <a:cs typeface="Consolas"/>
              <a:sym typeface="Consolas"/>
            </a:endParaRPr>
          </a:p>
          <a:p>
            <a:pPr>
              <a:buClr>
                <a:srgbClr val="000000"/>
              </a:buClr>
              <a:buSzPts val="1600"/>
            </a:pPr>
            <a:r>
              <a:rPr lang="es-AR" sz="2133" dirty="0">
                <a:solidFill>
                  <a:srgbClr val="6A9955"/>
                </a:solidFill>
                <a:latin typeface="Consolas"/>
                <a:ea typeface="Consolas"/>
                <a:cs typeface="Consolas"/>
                <a:sym typeface="Consolas"/>
              </a:rPr>
              <a:t>    </a:t>
            </a:r>
            <a:r>
              <a:rPr lang="es-AR" sz="2133" dirty="0" err="1">
                <a:solidFill>
                  <a:srgbClr val="6A9955"/>
                </a:solidFill>
                <a:latin typeface="Consolas"/>
                <a:ea typeface="Consolas"/>
                <a:cs typeface="Consolas"/>
                <a:sym typeface="Consolas"/>
              </a:rPr>
              <a:t>micodigo</a:t>
            </a:r>
            <a:endParaRPr sz="2133" dirty="0">
              <a:solidFill>
                <a:srgbClr val="D4D4D4"/>
              </a:solidFill>
              <a:latin typeface="Consolas"/>
              <a:ea typeface="Consolas"/>
              <a:cs typeface="Consolas"/>
              <a:sym typeface="Consolas"/>
            </a:endParaRPr>
          </a:p>
          <a:p>
            <a:pPr>
              <a:buClr>
                <a:srgbClr val="000000"/>
              </a:buClr>
              <a:buSzPts val="1600"/>
            </a:pPr>
            <a:r>
              <a:rPr lang="es-AR" sz="2133" dirty="0">
                <a:solidFill>
                  <a:srgbClr val="6A9955"/>
                </a:solidFill>
                <a:latin typeface="Consolas"/>
                <a:ea typeface="Consolas"/>
                <a:cs typeface="Consolas"/>
                <a:sym typeface="Consolas"/>
              </a:rPr>
              <a:t>  */</a:t>
            </a:r>
            <a:endParaRPr sz="2133" dirty="0">
              <a:solidFill>
                <a:srgbClr val="D4D4D4"/>
              </a:solidFill>
              <a:latin typeface="Consolas"/>
              <a:ea typeface="Consolas"/>
              <a:cs typeface="Consolas"/>
              <a:sym typeface="Consolas"/>
            </a:endParaRPr>
          </a:p>
          <a:p>
            <a:pPr>
              <a:buClr>
                <a:srgbClr val="000000"/>
              </a:buClr>
              <a:buSzPts val="1600"/>
            </a:pPr>
            <a:br>
              <a:rPr lang="es-AR" sz="2133" dirty="0">
                <a:solidFill>
                  <a:srgbClr val="D4D4D4"/>
                </a:solidFill>
                <a:latin typeface="Consolas"/>
                <a:ea typeface="Consolas"/>
                <a:cs typeface="Consolas"/>
                <a:sym typeface="Consolas"/>
              </a:rPr>
            </a:br>
            <a:r>
              <a:rPr lang="es-AR" sz="2133" dirty="0">
                <a:solidFill>
                  <a:srgbClr val="D4D4D4"/>
                </a:solidFill>
                <a:latin typeface="Consolas"/>
                <a:ea typeface="Consolas"/>
                <a:cs typeface="Consolas"/>
                <a:sym typeface="Consolas"/>
              </a:rPr>
              <a:t>}</a:t>
            </a:r>
            <a:endParaRPr sz="2133" dirty="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EA162839-A917-509C-5668-45814603AA28}"/>
              </a:ext>
            </a:extLst>
          </p:cNvPr>
          <p:cNvSpPr/>
          <p:nvPr/>
        </p:nvSpPr>
        <p:spPr>
          <a:xfrm>
            <a:off x="5855568" y="2728126"/>
            <a:ext cx="6288833" cy="245548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sz="3200" dirty="0">
                <a:solidFill>
                  <a:schemeClr val="lt1"/>
                </a:solidFill>
                <a:latin typeface="Twentieth Century"/>
                <a:ea typeface="Twentieth Century"/>
                <a:cs typeface="Twentieth Century"/>
                <a:sym typeface="Twentieth Century"/>
              </a:rPr>
              <a:t>Con el operador </a:t>
            </a:r>
            <a:r>
              <a:rPr lang="es-ES" sz="3200" dirty="0">
                <a:solidFill>
                  <a:schemeClr val="accent2"/>
                </a:solidFill>
                <a:latin typeface="Twentieth Century"/>
                <a:ea typeface="Twentieth Century"/>
                <a:cs typeface="Twentieth Century"/>
                <a:sym typeface="Twentieth Century"/>
              </a:rPr>
              <a:t>.</a:t>
            </a:r>
            <a:r>
              <a:rPr lang="es-ES" sz="3200" dirty="0">
                <a:solidFill>
                  <a:schemeClr val="lt1"/>
                </a:solidFill>
                <a:latin typeface="Twentieth Century"/>
                <a:ea typeface="Twentieth Century"/>
                <a:cs typeface="Twentieth Century"/>
                <a:sym typeface="Twentieth Century"/>
              </a:rPr>
              <a:t> Trabajamos con los campos de cada estructura. </a:t>
            </a:r>
            <a:endParaRPr lang="es-ES" sz="2800" dirty="0">
              <a:solidFill>
                <a:srgbClr val="000000"/>
              </a:solidFill>
              <a:latin typeface="Arial"/>
              <a:ea typeface="Arial"/>
              <a:cs typeface="Arial"/>
              <a:sym typeface="Arial"/>
            </a:endParaRPr>
          </a:p>
          <a:p>
            <a:pPr algn="ctr"/>
            <a:endParaRPr lang="es-AR" dirty="0"/>
          </a:p>
        </p:txBody>
      </p:sp>
      <p:sp>
        <p:nvSpPr>
          <p:cNvPr id="4" name="Rectángulo: esquinas redondeadas 3">
            <a:extLst>
              <a:ext uri="{FF2B5EF4-FFF2-40B4-BE49-F238E27FC236}">
                <a16:creationId xmlns:a16="http://schemas.microsoft.com/office/drawing/2014/main" id="{14BA4BC0-F22D-3C72-133D-B05B50561757}"/>
              </a:ext>
            </a:extLst>
          </p:cNvPr>
          <p:cNvSpPr/>
          <p:nvPr/>
        </p:nvSpPr>
        <p:spPr>
          <a:xfrm>
            <a:off x="191210" y="1514378"/>
            <a:ext cx="5155231" cy="508236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053" name="Google Shape;1053;p10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solidFill>
                  <a:srgbClr val="002060"/>
                </a:solidFill>
              </a:rPr>
              <a:t>Trabajando con los campos…</a:t>
            </a:r>
            <a:endParaRPr dirty="0">
              <a:solidFill>
                <a:srgbClr val="002060"/>
              </a:solidFill>
            </a:endParaRPr>
          </a:p>
        </p:txBody>
      </p:sp>
      <p:sp>
        <p:nvSpPr>
          <p:cNvPr id="1055" name="Google Shape;1055;p100"/>
          <p:cNvSpPr/>
          <p:nvPr/>
        </p:nvSpPr>
        <p:spPr>
          <a:xfrm>
            <a:off x="623392" y="1796819"/>
            <a:ext cx="6096000" cy="4720212"/>
          </a:xfrm>
          <a:prstGeom prst="rect">
            <a:avLst/>
          </a:prstGeom>
          <a:noFill/>
          <a:ln>
            <a:noFill/>
          </a:ln>
        </p:spPr>
        <p:txBody>
          <a:bodyPr spcFirstLastPara="1" wrap="square" lIns="121900" tIns="60933" rIns="121900" bIns="60933" anchor="t" anchorCtr="0">
            <a:spAutoFit/>
          </a:bodyPr>
          <a:lstStyle/>
          <a:p>
            <a:pPr>
              <a:buClr>
                <a:srgbClr val="000000"/>
              </a:buClr>
              <a:buSzPts val="1400"/>
            </a:pPr>
            <a:r>
              <a:rPr lang="es-AR" sz="1867">
                <a:solidFill>
                  <a:srgbClr val="569CD6"/>
                </a:solidFill>
                <a:latin typeface="Consolas"/>
                <a:ea typeface="Consolas"/>
                <a:cs typeface="Consolas"/>
                <a:sym typeface="Consolas"/>
              </a:rPr>
              <a:t>struct</a:t>
            </a:r>
            <a:r>
              <a:rPr lang="es-AR" sz="1867">
                <a:solidFill>
                  <a:srgbClr val="D4D4D4"/>
                </a:solidFill>
                <a:latin typeface="Consolas"/>
                <a:ea typeface="Consolas"/>
                <a:cs typeface="Consolas"/>
                <a:sym typeface="Consolas"/>
              </a:rPr>
              <a:t>  puntos {</a:t>
            </a:r>
            <a:endParaRPr sz="1867">
              <a:solidFill>
                <a:srgbClr val="000000"/>
              </a:solidFill>
              <a:latin typeface="Arial"/>
              <a:ea typeface="Arial"/>
              <a:cs typeface="Arial"/>
              <a:sym typeface="Arial"/>
            </a:endParaRPr>
          </a:p>
          <a:p>
            <a:pPr>
              <a:buClr>
                <a:srgbClr val="000000"/>
              </a:buClr>
              <a:buSzPts val="1400"/>
            </a:pP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char</a:t>
            </a:r>
            <a:r>
              <a:rPr lang="es-AR" sz="1867">
                <a:solidFill>
                  <a:srgbClr val="D4D4D4"/>
                </a:solidFill>
                <a:latin typeface="Consolas"/>
                <a:ea typeface="Consolas"/>
                <a:cs typeface="Consolas"/>
                <a:sym typeface="Consolas"/>
              </a:rPr>
              <a:t> coordX;</a:t>
            </a:r>
            <a:endParaRPr sz="1867">
              <a:solidFill>
                <a:srgbClr val="000000"/>
              </a:solidFill>
              <a:latin typeface="Arial"/>
              <a:ea typeface="Arial"/>
              <a:cs typeface="Arial"/>
              <a:sym typeface="Arial"/>
            </a:endParaRPr>
          </a:p>
          <a:p>
            <a:pPr>
              <a:buClr>
                <a:srgbClr val="000000"/>
              </a:buClr>
              <a:buSzPts val="1400"/>
            </a:pP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char</a:t>
            </a:r>
            <a:r>
              <a:rPr lang="es-AR" sz="1867">
                <a:solidFill>
                  <a:srgbClr val="D4D4D4"/>
                </a:solidFill>
                <a:latin typeface="Consolas"/>
                <a:ea typeface="Consolas"/>
                <a:cs typeface="Consolas"/>
                <a:sym typeface="Consolas"/>
              </a:rPr>
              <a:t> coordY;</a:t>
            </a:r>
            <a:endParaRPr sz="1867">
              <a:solidFill>
                <a:srgbClr val="000000"/>
              </a:solidFill>
              <a:latin typeface="Arial"/>
              <a:ea typeface="Arial"/>
              <a:cs typeface="Arial"/>
              <a:sym typeface="Arial"/>
            </a:endParaRPr>
          </a:p>
          <a:p>
            <a:pPr>
              <a:buClr>
                <a:srgbClr val="000000"/>
              </a:buClr>
              <a:buSzPts val="1400"/>
            </a:pPr>
            <a:br>
              <a:rPr lang="es-AR" sz="1867">
                <a:solidFill>
                  <a:srgbClr val="D4D4D4"/>
                </a:solidFill>
                <a:latin typeface="Consolas"/>
                <a:ea typeface="Consolas"/>
                <a:cs typeface="Consolas"/>
                <a:sym typeface="Consolas"/>
              </a:rPr>
            </a:br>
            <a:r>
              <a:rPr lang="es-AR" sz="1867">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400"/>
            </a:pPr>
            <a:br>
              <a:rPr lang="es-AR" sz="1867">
                <a:solidFill>
                  <a:srgbClr val="D4D4D4"/>
                </a:solidFill>
                <a:latin typeface="Consolas"/>
                <a:ea typeface="Consolas"/>
                <a:cs typeface="Consolas"/>
                <a:sym typeface="Consolas"/>
              </a:rPr>
            </a:b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main</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void</a:t>
            </a:r>
            <a:r>
              <a:rPr lang="es-AR" sz="1867">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400"/>
            </a:pPr>
            <a:r>
              <a:rPr lang="es-AR" sz="1867">
                <a:solidFill>
                  <a:srgbClr val="D4D4D4"/>
                </a:solidFill>
                <a:latin typeface="Consolas"/>
                <a:ea typeface="Consolas"/>
                <a:cs typeface="Consolas"/>
                <a:sym typeface="Consolas"/>
              </a:rPr>
              <a:t>  </a:t>
            </a:r>
            <a:endParaRPr sz="1867">
              <a:solidFill>
                <a:srgbClr val="000000"/>
              </a:solidFill>
              <a:latin typeface="Arial"/>
              <a:ea typeface="Arial"/>
              <a:cs typeface="Arial"/>
              <a:sym typeface="Arial"/>
            </a:endParaRPr>
          </a:p>
          <a:p>
            <a:pPr>
              <a:buClr>
                <a:srgbClr val="000000"/>
              </a:buClr>
              <a:buSzPts val="1400"/>
            </a:pP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struct</a:t>
            </a:r>
            <a:r>
              <a:rPr lang="es-AR" sz="1867">
                <a:solidFill>
                  <a:srgbClr val="D4D4D4"/>
                </a:solidFill>
                <a:latin typeface="Consolas"/>
                <a:ea typeface="Consolas"/>
                <a:cs typeface="Consolas"/>
                <a:sym typeface="Consolas"/>
              </a:rPr>
              <a:t> puntos punto1,punto2;</a:t>
            </a:r>
            <a:endParaRPr sz="1867">
              <a:solidFill>
                <a:srgbClr val="000000"/>
              </a:solidFill>
              <a:latin typeface="Arial"/>
              <a:ea typeface="Arial"/>
              <a:cs typeface="Arial"/>
              <a:sym typeface="Arial"/>
            </a:endParaRPr>
          </a:p>
          <a:p>
            <a:pPr>
              <a:buClr>
                <a:srgbClr val="000000"/>
              </a:buClr>
              <a:buSzPts val="1400"/>
            </a:pPr>
            <a:br>
              <a:rPr lang="es-AR" sz="1867">
                <a:solidFill>
                  <a:srgbClr val="D4D4D4"/>
                </a:solidFill>
                <a:latin typeface="Consolas"/>
                <a:ea typeface="Consolas"/>
                <a:cs typeface="Consolas"/>
                <a:sym typeface="Consolas"/>
              </a:rPr>
            </a:b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punto1</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coordX</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0</a:t>
            </a:r>
            <a:r>
              <a:rPr lang="es-AR" sz="1867">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400"/>
            </a:pP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punto1</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coordY</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0</a:t>
            </a:r>
            <a:r>
              <a:rPr lang="es-AR" sz="1867">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400"/>
            </a:pP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punto2</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coordX</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2</a:t>
            </a:r>
            <a:r>
              <a:rPr lang="es-AR" sz="1867">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400"/>
            </a:pP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punto2</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coordY</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3</a:t>
            </a:r>
            <a:r>
              <a:rPr lang="es-AR" sz="1867">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400"/>
            </a:pPr>
            <a:br>
              <a:rPr lang="es-AR" sz="1867">
                <a:solidFill>
                  <a:srgbClr val="D4D4D4"/>
                </a:solidFill>
                <a:latin typeface="Consolas"/>
                <a:ea typeface="Consolas"/>
                <a:cs typeface="Consolas"/>
                <a:sym typeface="Consolas"/>
              </a:rPr>
            </a:br>
            <a:endParaRPr sz="1867">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154E6C6F-8CE0-A5FE-860A-073CEDBD47D2}"/>
              </a:ext>
            </a:extLst>
          </p:cNvPr>
          <p:cNvSpPr/>
          <p:nvPr/>
        </p:nvSpPr>
        <p:spPr>
          <a:xfrm>
            <a:off x="208383" y="1371600"/>
            <a:ext cx="11905862" cy="37509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sz="4000" dirty="0"/>
              <a:t>Diseñar una estructura de datos para un sistema de alumnos de colegios con al menos 5 campos</a:t>
            </a:r>
          </a:p>
        </p:txBody>
      </p:sp>
    </p:spTree>
    <p:custDataLst>
      <p:tags r:id="rId1"/>
    </p:custData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15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Typedef</a:t>
            </a:r>
            <a:endParaRPr/>
          </a:p>
        </p:txBody>
      </p:sp>
      <p:sp>
        <p:nvSpPr>
          <p:cNvPr id="1066" name="Google Shape;1066;p155"/>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r>
              <a:rPr lang="es-AR" sz="3600" dirty="0"/>
              <a:t>En C podemos definir nuevos tipos de variables con la palabra </a:t>
            </a:r>
            <a:r>
              <a:rPr lang="es-AR" sz="3600" dirty="0" err="1"/>
              <a:t>Typedef</a:t>
            </a:r>
            <a:r>
              <a:rPr lang="es-AR" sz="3600" dirty="0"/>
              <a:t> de modo que ahora nuestra estructura sea un nuevo tipo de dato</a:t>
            </a:r>
            <a:endParaRPr sz="3600"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sym typeface="Roboto"/>
              </a:rPr>
              <a:t>Kebab Case (No apto para C)</a:t>
            </a:r>
            <a:endParaRPr dirty="0"/>
          </a:p>
        </p:txBody>
      </p:sp>
      <p:sp>
        <p:nvSpPr>
          <p:cNvPr id="189" name="Google Shape;189;p121"/>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a:buFont typeface="Arial" panose="020B0604020202020204" pitchFamily="34" charset="0"/>
              <a:buChar char="•"/>
            </a:pPr>
            <a:r>
              <a:rPr lang="es-AR" dirty="0"/>
              <a:t>Es igual que el Snake Case, esta vez, son guiones medios (-) los que separan las palabras. Su uso más común es de las </a:t>
            </a:r>
            <a:r>
              <a:rPr lang="es-AR" dirty="0" err="1"/>
              <a:t>URLs</a:t>
            </a:r>
            <a:r>
              <a:rPr lang="es-AR" dirty="0"/>
              <a:t>. </a:t>
            </a:r>
            <a:endParaRPr dirty="0"/>
          </a:p>
          <a:p>
            <a:pPr>
              <a:buFont typeface="Arial" panose="020B0604020202020204" pitchFamily="34" charset="0"/>
              <a:buChar char="•"/>
            </a:pPr>
            <a:r>
              <a:rPr lang="es-AR" dirty="0"/>
              <a:t>Ejemplo: </a:t>
            </a:r>
            <a:r>
              <a:rPr lang="es-AR" dirty="0">
                <a:solidFill>
                  <a:schemeClr val="accent2"/>
                </a:solidFill>
              </a:rPr>
              <a:t>ejemplo-de-nomenclatura</a:t>
            </a:r>
            <a:endParaRPr dirty="0">
              <a:solidFill>
                <a:schemeClr val="accent2"/>
              </a:solidFill>
            </a:endParaRPr>
          </a:p>
        </p:txBody>
      </p:sp>
      <p:pic>
        <p:nvPicPr>
          <p:cNvPr id="4098" name="Picture 2" descr="Kebab case - Text Case Convert">
            <a:extLst>
              <a:ext uri="{FF2B5EF4-FFF2-40B4-BE49-F238E27FC236}">
                <a16:creationId xmlns:a16="http://schemas.microsoft.com/office/drawing/2014/main" id="{5EE65148-B224-85B1-E2A6-F909DBD2F7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9372" y="3429000"/>
            <a:ext cx="4572000" cy="2686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AFB0477A-7728-0B01-E11A-3406CF8724DC}"/>
              </a:ext>
            </a:extLst>
          </p:cNvPr>
          <p:cNvSpPr/>
          <p:nvPr/>
        </p:nvSpPr>
        <p:spPr>
          <a:xfrm>
            <a:off x="191210" y="1514378"/>
            <a:ext cx="9773884" cy="526897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071" name="Google Shape;1071;p15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a:solidFill>
                  <a:schemeClr val="lt1"/>
                </a:solidFill>
              </a:rPr>
              <a:t>Typedef</a:t>
            </a:r>
            <a:endParaRPr/>
          </a:p>
        </p:txBody>
      </p:sp>
      <p:sp>
        <p:nvSpPr>
          <p:cNvPr id="1073" name="Google Shape;1073;p156"/>
          <p:cNvSpPr/>
          <p:nvPr/>
        </p:nvSpPr>
        <p:spPr>
          <a:xfrm>
            <a:off x="659250" y="1949219"/>
            <a:ext cx="10600420" cy="5582179"/>
          </a:xfrm>
          <a:prstGeom prst="rect">
            <a:avLst/>
          </a:prstGeom>
          <a:noFill/>
          <a:ln>
            <a:noFill/>
          </a:ln>
        </p:spPr>
        <p:txBody>
          <a:bodyPr spcFirstLastPara="1" wrap="square" lIns="121900" tIns="60933" rIns="121900" bIns="60933" anchor="t" anchorCtr="0">
            <a:spAutoFit/>
          </a:bodyPr>
          <a:lstStyle/>
          <a:p>
            <a:r>
              <a:rPr lang="es-AR" sz="1867" dirty="0">
                <a:solidFill>
                  <a:srgbClr val="C586C0"/>
                </a:solidFill>
                <a:latin typeface="Consolas"/>
                <a:ea typeface="Consolas"/>
                <a:cs typeface="Consolas"/>
                <a:sym typeface="Consolas"/>
              </a:rPr>
              <a:t>#include</a:t>
            </a:r>
            <a:r>
              <a:rPr lang="es-AR" sz="1867" dirty="0">
                <a:solidFill>
                  <a:srgbClr val="569CD6"/>
                </a:solidFill>
                <a:latin typeface="Consolas"/>
                <a:ea typeface="Consolas"/>
                <a:cs typeface="Consolas"/>
                <a:sym typeface="Consolas"/>
              </a:rPr>
              <a:t> </a:t>
            </a:r>
            <a:r>
              <a:rPr lang="es-AR" sz="1867" dirty="0">
                <a:solidFill>
                  <a:srgbClr val="CE9178"/>
                </a:solidFill>
                <a:latin typeface="Consolas"/>
                <a:ea typeface="Consolas"/>
                <a:cs typeface="Consolas"/>
                <a:sym typeface="Consolas"/>
              </a:rPr>
              <a:t>&lt;</a:t>
            </a:r>
            <a:r>
              <a:rPr lang="es-AR" sz="1867" dirty="0" err="1">
                <a:solidFill>
                  <a:srgbClr val="CE9178"/>
                </a:solidFill>
                <a:latin typeface="Consolas"/>
                <a:ea typeface="Consolas"/>
                <a:cs typeface="Consolas"/>
                <a:sym typeface="Consolas"/>
              </a:rPr>
              <a:t>stdio.h</a:t>
            </a:r>
            <a:r>
              <a:rPr lang="es-AR" sz="1867" dirty="0">
                <a:solidFill>
                  <a:srgbClr val="CE9178"/>
                </a:solidFill>
                <a:latin typeface="Consolas"/>
                <a:ea typeface="Consolas"/>
                <a:cs typeface="Consolas"/>
                <a:sym typeface="Consolas"/>
              </a:rPr>
              <a:t>&gt;</a:t>
            </a:r>
            <a:endParaRPr sz="1867" dirty="0">
              <a:solidFill>
                <a:srgbClr val="D4D4D4"/>
              </a:solidFill>
              <a:latin typeface="Consolas"/>
              <a:ea typeface="Consolas"/>
              <a:cs typeface="Consolas"/>
              <a:sym typeface="Consolas"/>
            </a:endParaRPr>
          </a:p>
          <a:p>
            <a:br>
              <a:rPr lang="es-AR" sz="1867" dirty="0">
                <a:solidFill>
                  <a:srgbClr val="D4D4D4"/>
                </a:solidFill>
                <a:latin typeface="Consolas"/>
                <a:ea typeface="Consolas"/>
                <a:cs typeface="Consolas"/>
                <a:sym typeface="Consolas"/>
              </a:rPr>
            </a:br>
            <a:r>
              <a:rPr lang="es-AR" sz="1867" dirty="0" err="1">
                <a:solidFill>
                  <a:srgbClr val="569CD6"/>
                </a:solidFill>
                <a:latin typeface="Consolas"/>
                <a:ea typeface="Consolas"/>
                <a:cs typeface="Consolas"/>
                <a:sym typeface="Consolas"/>
              </a:rPr>
              <a:t>typedef</a:t>
            </a:r>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struct</a:t>
            </a:r>
            <a:r>
              <a:rPr lang="es-AR" sz="1867" dirty="0">
                <a:solidFill>
                  <a:srgbClr val="D4D4D4"/>
                </a:solidFill>
                <a:latin typeface="Consolas"/>
                <a:ea typeface="Consolas"/>
                <a:cs typeface="Consolas"/>
                <a:sym typeface="Consolas"/>
              </a:rPr>
              <a:t> </a:t>
            </a:r>
            <a:r>
              <a:rPr lang="es-AR" sz="1867" dirty="0">
                <a:solidFill>
                  <a:srgbClr val="4EC9B0"/>
                </a:solidFill>
                <a:latin typeface="Consolas"/>
                <a:ea typeface="Consolas"/>
                <a:cs typeface="Consolas"/>
                <a:sym typeface="Consolas"/>
              </a:rPr>
              <a:t>puntos</a:t>
            </a:r>
            <a:r>
              <a:rPr lang="es-AR" sz="1867" dirty="0">
                <a:solidFill>
                  <a:srgbClr val="D4D4D4"/>
                </a:solidFill>
                <a:latin typeface="Consolas"/>
                <a:ea typeface="Consolas"/>
                <a:cs typeface="Consolas"/>
                <a:sym typeface="Consolas"/>
              </a:rPr>
              <a:t> {</a:t>
            </a:r>
            <a:endParaRPr sz="2400" dirty="0"/>
          </a:p>
          <a:p>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unsigned</a:t>
            </a:r>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char</a:t>
            </a:r>
            <a:r>
              <a:rPr lang="es-AR" sz="1867" dirty="0">
                <a:solidFill>
                  <a:srgbClr val="D4D4D4"/>
                </a:solidFill>
                <a:latin typeface="Consolas"/>
                <a:ea typeface="Consolas"/>
                <a:cs typeface="Consolas"/>
                <a:sym typeface="Consolas"/>
              </a:rPr>
              <a:t> </a:t>
            </a:r>
            <a:r>
              <a:rPr lang="es-AR" sz="1867" dirty="0" err="1">
                <a:solidFill>
                  <a:srgbClr val="9CDCFE"/>
                </a:solidFill>
                <a:latin typeface="Consolas"/>
                <a:ea typeface="Consolas"/>
                <a:cs typeface="Consolas"/>
                <a:sym typeface="Consolas"/>
              </a:rPr>
              <a:t>coordX</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unsigned</a:t>
            </a:r>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char</a:t>
            </a:r>
            <a:r>
              <a:rPr lang="es-AR" sz="1867" dirty="0">
                <a:solidFill>
                  <a:srgbClr val="D4D4D4"/>
                </a:solidFill>
                <a:latin typeface="Consolas"/>
                <a:ea typeface="Consolas"/>
                <a:cs typeface="Consolas"/>
                <a:sym typeface="Consolas"/>
              </a:rPr>
              <a:t> </a:t>
            </a:r>
            <a:r>
              <a:rPr lang="es-AR" sz="1867" dirty="0" err="1">
                <a:solidFill>
                  <a:srgbClr val="9CDCFE"/>
                </a:solidFill>
                <a:latin typeface="Consolas"/>
                <a:ea typeface="Consolas"/>
                <a:cs typeface="Consolas"/>
                <a:sym typeface="Consolas"/>
              </a:rPr>
              <a:t>coordY</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a:t>
            </a:r>
            <a:r>
              <a:rPr lang="es-AR" sz="1867" dirty="0">
                <a:solidFill>
                  <a:srgbClr val="4EC9B0"/>
                </a:solidFill>
                <a:latin typeface="Consolas"/>
                <a:ea typeface="Consolas"/>
                <a:cs typeface="Consolas"/>
                <a:sym typeface="Consolas"/>
              </a:rPr>
              <a:t>punto</a:t>
            </a:r>
            <a:r>
              <a:rPr lang="es-AR" sz="1867" dirty="0">
                <a:solidFill>
                  <a:srgbClr val="D4D4D4"/>
                </a:solidFill>
                <a:latin typeface="Consolas"/>
                <a:ea typeface="Consolas"/>
                <a:cs typeface="Consolas"/>
                <a:sym typeface="Consolas"/>
              </a:rPr>
              <a:t>;</a:t>
            </a:r>
            <a:endParaRPr sz="2400" dirty="0"/>
          </a:p>
          <a:p>
            <a:br>
              <a:rPr lang="es-AR" sz="1867" dirty="0">
                <a:solidFill>
                  <a:srgbClr val="D4D4D4"/>
                </a:solidFill>
                <a:latin typeface="Consolas"/>
                <a:ea typeface="Consolas"/>
                <a:cs typeface="Consolas"/>
                <a:sym typeface="Consolas"/>
              </a:rPr>
            </a:br>
            <a:br>
              <a:rPr lang="es-AR" sz="1867" dirty="0">
                <a:solidFill>
                  <a:srgbClr val="D4D4D4"/>
                </a:solidFill>
                <a:latin typeface="Consolas"/>
                <a:ea typeface="Consolas"/>
                <a:cs typeface="Consolas"/>
                <a:sym typeface="Consolas"/>
              </a:rPr>
            </a:br>
            <a:r>
              <a:rPr lang="es-AR" sz="1867" dirty="0" err="1">
                <a:solidFill>
                  <a:srgbClr val="569CD6"/>
                </a:solidFill>
                <a:latin typeface="Consolas"/>
                <a:ea typeface="Consolas"/>
                <a:cs typeface="Consolas"/>
                <a:sym typeface="Consolas"/>
              </a:rPr>
              <a:t>int</a:t>
            </a:r>
            <a:r>
              <a:rPr lang="es-AR" sz="1867" dirty="0">
                <a:solidFill>
                  <a:srgbClr val="D4D4D4"/>
                </a:solidFill>
                <a:latin typeface="Consolas"/>
                <a:ea typeface="Consolas"/>
                <a:cs typeface="Consolas"/>
                <a:sym typeface="Consolas"/>
              </a:rPr>
              <a:t> </a:t>
            </a:r>
            <a:r>
              <a:rPr lang="es-AR" sz="1867" dirty="0" err="1">
                <a:solidFill>
                  <a:srgbClr val="DCDCAA"/>
                </a:solidFill>
                <a:latin typeface="Consolas"/>
                <a:ea typeface="Consolas"/>
                <a:cs typeface="Consolas"/>
                <a:sym typeface="Consolas"/>
              </a:rPr>
              <a:t>main</a:t>
            </a:r>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void</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endParaRPr sz="2400" dirty="0"/>
          </a:p>
          <a:p>
            <a:r>
              <a:rPr lang="es-AR" sz="1867" dirty="0">
                <a:solidFill>
                  <a:srgbClr val="D4D4D4"/>
                </a:solidFill>
                <a:latin typeface="Consolas"/>
                <a:ea typeface="Consolas"/>
                <a:cs typeface="Consolas"/>
                <a:sym typeface="Consolas"/>
              </a:rPr>
              <a:t>    </a:t>
            </a:r>
            <a:r>
              <a:rPr lang="es-AR" sz="1867" dirty="0">
                <a:solidFill>
                  <a:srgbClr val="4EC9B0"/>
                </a:solidFill>
                <a:latin typeface="Consolas"/>
                <a:ea typeface="Consolas"/>
                <a:cs typeface="Consolas"/>
                <a:sym typeface="Consolas"/>
              </a:rPr>
              <a:t>punto</a:t>
            </a:r>
            <a:r>
              <a:rPr lang="es-AR" sz="1867" dirty="0">
                <a:solidFill>
                  <a:srgbClr val="D4D4D4"/>
                </a:solidFill>
                <a:latin typeface="Consolas"/>
                <a:ea typeface="Consolas"/>
                <a:cs typeface="Consolas"/>
                <a:sym typeface="Consolas"/>
              </a:rPr>
              <a:t> </a:t>
            </a:r>
            <a:r>
              <a:rPr lang="es-AR" sz="1867" dirty="0">
                <a:solidFill>
                  <a:srgbClr val="9CDCFE"/>
                </a:solidFill>
                <a:latin typeface="Consolas"/>
                <a:ea typeface="Consolas"/>
                <a:cs typeface="Consolas"/>
                <a:sym typeface="Consolas"/>
              </a:rPr>
              <a:t>punto1</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punto2</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a:solidFill>
                  <a:srgbClr val="9CDCFE"/>
                </a:solidFill>
                <a:latin typeface="Consolas"/>
                <a:ea typeface="Consolas"/>
                <a:cs typeface="Consolas"/>
                <a:sym typeface="Consolas"/>
              </a:rPr>
              <a:t>punto1</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coordX</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3</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a:solidFill>
                  <a:srgbClr val="9CDCFE"/>
                </a:solidFill>
                <a:latin typeface="Consolas"/>
                <a:ea typeface="Consolas"/>
                <a:cs typeface="Consolas"/>
                <a:sym typeface="Consolas"/>
              </a:rPr>
              <a:t>punto1</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coordY</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2</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err="1">
                <a:solidFill>
                  <a:srgbClr val="DCDCAA"/>
                </a:solidFill>
                <a:latin typeface="Consolas"/>
                <a:ea typeface="Consolas"/>
                <a:cs typeface="Consolas"/>
                <a:sym typeface="Consolas"/>
              </a:rPr>
              <a:t>printf</a:t>
            </a:r>
            <a:r>
              <a:rPr lang="es-AR" sz="1867" dirty="0">
                <a:solidFill>
                  <a:srgbClr val="D4D4D4"/>
                </a:solidFill>
                <a:latin typeface="Consolas"/>
                <a:ea typeface="Consolas"/>
                <a:cs typeface="Consolas"/>
                <a:sym typeface="Consolas"/>
              </a:rPr>
              <a:t>(</a:t>
            </a:r>
            <a:r>
              <a:rPr lang="es-AR" sz="1867" dirty="0">
                <a:solidFill>
                  <a:srgbClr val="CE9178"/>
                </a:solidFill>
                <a:latin typeface="Consolas"/>
                <a:ea typeface="Consolas"/>
                <a:cs typeface="Consolas"/>
                <a:sym typeface="Consolas"/>
              </a:rPr>
              <a:t>"La coordenada X del punto 1 vale: %d</a:t>
            </a:r>
            <a:r>
              <a:rPr lang="es-AR" sz="1867" dirty="0">
                <a:solidFill>
                  <a:srgbClr val="D7BA7D"/>
                </a:solidFill>
                <a:latin typeface="Consolas"/>
                <a:ea typeface="Consolas"/>
                <a:cs typeface="Consolas"/>
                <a:sym typeface="Consolas"/>
              </a:rPr>
              <a:t>\n</a:t>
            </a:r>
            <a:r>
              <a:rPr lang="es-AR" sz="1867" dirty="0">
                <a:solidFill>
                  <a:srgbClr val="CE9178"/>
                </a:solidFill>
                <a:latin typeface="Consolas"/>
                <a:ea typeface="Consolas"/>
                <a:cs typeface="Consolas"/>
                <a:sym typeface="Consolas"/>
              </a:rPr>
              <a:t>"</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punto1</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coordX</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err="1">
                <a:solidFill>
                  <a:srgbClr val="DCDCAA"/>
                </a:solidFill>
                <a:latin typeface="Consolas"/>
                <a:ea typeface="Consolas"/>
                <a:cs typeface="Consolas"/>
                <a:sym typeface="Consolas"/>
              </a:rPr>
              <a:t>printf</a:t>
            </a:r>
            <a:r>
              <a:rPr lang="es-AR" sz="1867" dirty="0">
                <a:solidFill>
                  <a:srgbClr val="D4D4D4"/>
                </a:solidFill>
                <a:latin typeface="Consolas"/>
                <a:ea typeface="Consolas"/>
                <a:cs typeface="Consolas"/>
                <a:sym typeface="Consolas"/>
              </a:rPr>
              <a:t>(</a:t>
            </a:r>
            <a:r>
              <a:rPr lang="es-AR" sz="1867" dirty="0">
                <a:solidFill>
                  <a:srgbClr val="CE9178"/>
                </a:solidFill>
                <a:latin typeface="Consolas"/>
                <a:ea typeface="Consolas"/>
                <a:cs typeface="Consolas"/>
                <a:sym typeface="Consolas"/>
              </a:rPr>
              <a:t>"La coordenada Y del punto 1 vale: %d</a:t>
            </a:r>
            <a:r>
              <a:rPr lang="es-AR" sz="1867" dirty="0">
                <a:solidFill>
                  <a:srgbClr val="D7BA7D"/>
                </a:solidFill>
                <a:latin typeface="Consolas"/>
                <a:ea typeface="Consolas"/>
                <a:cs typeface="Consolas"/>
                <a:sym typeface="Consolas"/>
              </a:rPr>
              <a:t>\n</a:t>
            </a:r>
            <a:r>
              <a:rPr lang="es-AR" sz="1867" dirty="0">
                <a:solidFill>
                  <a:srgbClr val="CE9178"/>
                </a:solidFill>
                <a:latin typeface="Consolas"/>
                <a:ea typeface="Consolas"/>
                <a:cs typeface="Consolas"/>
                <a:sym typeface="Consolas"/>
              </a:rPr>
              <a:t>"</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punto1</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coordY</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err="1">
                <a:solidFill>
                  <a:srgbClr val="C586C0"/>
                </a:solidFill>
                <a:latin typeface="Consolas"/>
                <a:ea typeface="Consolas"/>
                <a:cs typeface="Consolas"/>
                <a:sym typeface="Consolas"/>
              </a:rPr>
              <a:t>return</a:t>
            </a:r>
            <a:r>
              <a:rPr lang="es-AR" sz="1867" dirty="0">
                <a:solidFill>
                  <a:srgbClr val="D4D4D4"/>
                </a:solidFill>
                <a:latin typeface="Consolas"/>
                <a:ea typeface="Consolas"/>
                <a:cs typeface="Consolas"/>
                <a:sym typeface="Consolas"/>
              </a:rPr>
              <a:t> </a:t>
            </a:r>
            <a:r>
              <a:rPr lang="es-AR" sz="1867" dirty="0">
                <a:solidFill>
                  <a:srgbClr val="B5CEA8"/>
                </a:solidFill>
                <a:latin typeface="Consolas"/>
                <a:ea typeface="Consolas"/>
                <a:cs typeface="Consolas"/>
                <a:sym typeface="Consolas"/>
              </a:rPr>
              <a:t>0</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a:t>
            </a:r>
            <a:endParaRPr sz="2400" dirty="0"/>
          </a:p>
          <a:p>
            <a:pPr>
              <a:buClr>
                <a:srgbClr val="000000"/>
              </a:buClr>
              <a:buSzPts val="1400"/>
            </a:pPr>
            <a:br>
              <a:rPr lang="es-AR" sz="1867" dirty="0">
                <a:solidFill>
                  <a:srgbClr val="D4D4D4"/>
                </a:solidFill>
                <a:latin typeface="Consolas"/>
                <a:ea typeface="Consolas"/>
                <a:cs typeface="Consolas"/>
                <a:sym typeface="Consolas"/>
              </a:rPr>
            </a:br>
            <a:endParaRPr sz="1867" dirty="0">
              <a:solidFill>
                <a:srgbClr val="D4D4D4"/>
              </a:solidFill>
              <a:latin typeface="Consolas"/>
              <a:ea typeface="Consolas"/>
              <a:cs typeface="Consolas"/>
              <a:sym typeface="Consolas"/>
            </a:endParaRPr>
          </a:p>
        </p:txBody>
      </p:sp>
      <p:sp>
        <p:nvSpPr>
          <p:cNvPr id="3" name="Rectángulo: esquinas redondeadas 2">
            <a:extLst>
              <a:ext uri="{FF2B5EF4-FFF2-40B4-BE49-F238E27FC236}">
                <a16:creationId xmlns:a16="http://schemas.microsoft.com/office/drawing/2014/main" id="{F617518B-A6DA-9828-822B-82CF34C59ED0}"/>
              </a:ext>
            </a:extLst>
          </p:cNvPr>
          <p:cNvSpPr/>
          <p:nvPr/>
        </p:nvSpPr>
        <p:spPr>
          <a:xfrm>
            <a:off x="5893702" y="2360645"/>
            <a:ext cx="6180110" cy="18920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lt1"/>
                </a:solidFill>
                <a:latin typeface="Twentieth Century"/>
                <a:ea typeface="Twentieth Century"/>
                <a:cs typeface="Twentieth Century"/>
                <a:sym typeface="Twentieth Century"/>
              </a:rPr>
              <a:t>Definimos un nuevo tipo de dato llamado Punto e instanciamos 2 variables con los nombres punto1 y punto2</a:t>
            </a:r>
            <a:endParaRPr lang="es-ES" sz="2000" dirty="0">
              <a:solidFill>
                <a:srgbClr val="000000"/>
              </a:solidFill>
              <a:latin typeface="Arial"/>
              <a:ea typeface="Arial"/>
              <a:cs typeface="Arial"/>
              <a:sym typeface="Arial"/>
            </a:endParaRPr>
          </a:p>
          <a:p>
            <a:pPr algn="ctr"/>
            <a:endParaRPr lang="es-AR" dirty="0"/>
          </a:p>
        </p:txBody>
      </p:sp>
    </p:spTree>
    <p:custDataLst>
      <p:tags r:id="rId1"/>
    </p:custData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6DF636E0-225B-0F43-03D9-278BE3A30E8A}"/>
              </a:ext>
            </a:extLst>
          </p:cNvPr>
          <p:cNvSpPr/>
          <p:nvPr/>
        </p:nvSpPr>
        <p:spPr>
          <a:xfrm>
            <a:off x="5999584" y="3284376"/>
            <a:ext cx="5934269" cy="33137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Clr>
                <a:srgbClr val="000000"/>
              </a:buClr>
              <a:buSzPts val="1800"/>
            </a:pPr>
            <a:r>
              <a:rPr lang="es-ES" sz="2800" dirty="0">
                <a:solidFill>
                  <a:schemeClr val="lt1"/>
                </a:solidFill>
                <a:latin typeface="Twentieth Century"/>
                <a:ea typeface="Twentieth Century"/>
                <a:cs typeface="Twentieth Century"/>
                <a:sym typeface="Twentieth Century"/>
              </a:rPr>
              <a:t>Con el siguiente código generamos un vector punto con 10 elementos, cada elemento tiene su campo </a:t>
            </a:r>
            <a:r>
              <a:rPr lang="es-ES" sz="2800" dirty="0" err="1">
                <a:solidFill>
                  <a:schemeClr val="lt1"/>
                </a:solidFill>
                <a:latin typeface="Twentieth Century"/>
                <a:ea typeface="Twentieth Century"/>
                <a:cs typeface="Twentieth Century"/>
                <a:sym typeface="Twentieth Century"/>
              </a:rPr>
              <a:t>coordX</a:t>
            </a:r>
            <a:r>
              <a:rPr lang="es-ES" sz="2800" dirty="0">
                <a:solidFill>
                  <a:schemeClr val="lt1"/>
                </a:solidFill>
                <a:latin typeface="Twentieth Century"/>
                <a:ea typeface="Twentieth Century"/>
                <a:cs typeface="Twentieth Century"/>
                <a:sym typeface="Twentieth Century"/>
              </a:rPr>
              <a:t> y </a:t>
            </a:r>
            <a:r>
              <a:rPr lang="es-ES" sz="2800" dirty="0" err="1">
                <a:solidFill>
                  <a:schemeClr val="lt1"/>
                </a:solidFill>
                <a:latin typeface="Twentieth Century"/>
                <a:ea typeface="Twentieth Century"/>
                <a:cs typeface="Twentieth Century"/>
                <a:sym typeface="Twentieth Century"/>
              </a:rPr>
              <a:t>coordY</a:t>
            </a:r>
            <a:r>
              <a:rPr lang="es-ES" sz="2800" dirty="0">
                <a:solidFill>
                  <a:schemeClr val="lt1"/>
                </a:solidFill>
                <a:latin typeface="Twentieth Century"/>
                <a:ea typeface="Twentieth Century"/>
                <a:cs typeface="Twentieth Century"/>
                <a:sym typeface="Twentieth Century"/>
              </a:rPr>
              <a:t>. El </a:t>
            </a:r>
            <a:r>
              <a:rPr lang="es-ES" sz="2800" dirty="0" err="1">
                <a:solidFill>
                  <a:schemeClr val="lt1"/>
                </a:solidFill>
                <a:latin typeface="Twentieth Century"/>
                <a:ea typeface="Twentieth Century"/>
                <a:cs typeface="Twentieth Century"/>
                <a:sym typeface="Twentieth Century"/>
              </a:rPr>
              <a:t>el</a:t>
            </a:r>
            <a:r>
              <a:rPr lang="es-ES" sz="2800" dirty="0">
                <a:solidFill>
                  <a:schemeClr val="lt1"/>
                </a:solidFill>
                <a:latin typeface="Twentieth Century"/>
                <a:ea typeface="Twentieth Century"/>
                <a:cs typeface="Twentieth Century"/>
                <a:sym typeface="Twentieth Century"/>
              </a:rPr>
              <a:t> ciclo </a:t>
            </a:r>
            <a:r>
              <a:rPr lang="es-ES" sz="2800" dirty="0" err="1">
                <a:solidFill>
                  <a:schemeClr val="lt1"/>
                </a:solidFill>
                <a:latin typeface="Twentieth Century"/>
                <a:ea typeface="Twentieth Century"/>
                <a:cs typeface="Twentieth Century"/>
                <a:sym typeface="Twentieth Century"/>
              </a:rPr>
              <a:t>for</a:t>
            </a:r>
            <a:r>
              <a:rPr lang="es-ES" sz="2800" dirty="0">
                <a:solidFill>
                  <a:schemeClr val="lt1"/>
                </a:solidFill>
                <a:latin typeface="Twentieth Century"/>
                <a:ea typeface="Twentieth Century"/>
                <a:cs typeface="Twentieth Century"/>
                <a:sym typeface="Twentieth Century"/>
              </a:rPr>
              <a:t> inicializamos todos las </a:t>
            </a:r>
            <a:r>
              <a:rPr lang="es-ES" sz="2800" dirty="0" err="1">
                <a:solidFill>
                  <a:schemeClr val="lt1"/>
                </a:solidFill>
                <a:latin typeface="Twentieth Century"/>
                <a:ea typeface="Twentieth Century"/>
                <a:cs typeface="Twentieth Century"/>
                <a:sym typeface="Twentieth Century"/>
              </a:rPr>
              <a:t>corrdenadas</a:t>
            </a:r>
            <a:r>
              <a:rPr lang="es-ES" sz="2800" dirty="0">
                <a:solidFill>
                  <a:schemeClr val="lt1"/>
                </a:solidFill>
                <a:latin typeface="Twentieth Century"/>
                <a:ea typeface="Twentieth Century"/>
                <a:cs typeface="Twentieth Century"/>
                <a:sym typeface="Twentieth Century"/>
              </a:rPr>
              <a:t> (x e y) en 0,0</a:t>
            </a:r>
            <a:endParaRPr lang="es-ES" sz="2400" dirty="0">
              <a:solidFill>
                <a:srgbClr val="000000"/>
              </a:solidFill>
              <a:latin typeface="Arial"/>
              <a:ea typeface="Arial"/>
              <a:cs typeface="Arial"/>
              <a:sym typeface="Arial"/>
            </a:endParaRPr>
          </a:p>
        </p:txBody>
      </p:sp>
      <p:sp>
        <p:nvSpPr>
          <p:cNvPr id="2" name="Rectángulo: esquinas redondeadas 1">
            <a:extLst>
              <a:ext uri="{FF2B5EF4-FFF2-40B4-BE49-F238E27FC236}">
                <a16:creationId xmlns:a16="http://schemas.microsoft.com/office/drawing/2014/main" id="{8B006E76-AADB-E717-EC2C-8D6954B14B98}"/>
              </a:ext>
            </a:extLst>
          </p:cNvPr>
          <p:cNvSpPr/>
          <p:nvPr/>
        </p:nvSpPr>
        <p:spPr>
          <a:xfrm>
            <a:off x="0" y="1498600"/>
            <a:ext cx="5159829" cy="5359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078" name="Google Shape;1078;p10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solidFill>
                  <a:srgbClr val="002060"/>
                </a:solidFill>
              </a:rPr>
              <a:t>Vectores y estructuras</a:t>
            </a:r>
            <a:endParaRPr dirty="0">
              <a:solidFill>
                <a:srgbClr val="002060"/>
              </a:solidFill>
            </a:endParaRPr>
          </a:p>
        </p:txBody>
      </p:sp>
      <p:sp>
        <p:nvSpPr>
          <p:cNvPr id="1080" name="Google Shape;1080;p101"/>
          <p:cNvSpPr/>
          <p:nvPr/>
        </p:nvSpPr>
        <p:spPr>
          <a:xfrm>
            <a:off x="527381" y="1796819"/>
            <a:ext cx="6096000" cy="4801260"/>
          </a:xfrm>
          <a:prstGeom prst="rect">
            <a:avLst/>
          </a:prstGeom>
          <a:noFill/>
          <a:ln>
            <a:noFill/>
          </a:ln>
        </p:spPr>
        <p:txBody>
          <a:bodyPr spcFirstLastPara="1" wrap="square" lIns="121900" tIns="60933" rIns="121900" bIns="60933" anchor="t" anchorCtr="0">
            <a:spAutoFit/>
          </a:bodyPr>
          <a:lstStyle/>
          <a:p>
            <a:pPr>
              <a:buClr>
                <a:srgbClr val="000000"/>
              </a:buClr>
              <a:buSzPts val="1200"/>
            </a:pPr>
            <a:r>
              <a:rPr lang="es-AR" sz="1600">
                <a:solidFill>
                  <a:srgbClr val="569CD6"/>
                </a:solidFill>
                <a:latin typeface="Consolas"/>
                <a:ea typeface="Consolas"/>
                <a:cs typeface="Consolas"/>
                <a:sym typeface="Consolas"/>
              </a:rPr>
              <a:t>struct</a:t>
            </a:r>
            <a:r>
              <a:rPr lang="es-AR" sz="1600">
                <a:solidFill>
                  <a:srgbClr val="D4D4D4"/>
                </a:solidFill>
                <a:latin typeface="Consolas"/>
                <a:ea typeface="Consolas"/>
                <a:cs typeface="Consolas"/>
                <a:sym typeface="Consolas"/>
              </a:rPr>
              <a:t>  puntos {</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unsigned</a:t>
            </a: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char</a:t>
            </a:r>
            <a:r>
              <a:rPr lang="es-AR" sz="1600">
                <a:solidFill>
                  <a:srgbClr val="D4D4D4"/>
                </a:solidFill>
                <a:latin typeface="Consolas"/>
                <a:ea typeface="Consolas"/>
                <a:cs typeface="Consolas"/>
                <a:sym typeface="Consolas"/>
              </a:rPr>
              <a:t> coordX;</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unsigned</a:t>
            </a: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char</a:t>
            </a:r>
            <a:r>
              <a:rPr lang="es-AR" sz="1600">
                <a:solidFill>
                  <a:srgbClr val="D4D4D4"/>
                </a:solidFill>
                <a:latin typeface="Consolas"/>
                <a:ea typeface="Consolas"/>
                <a:cs typeface="Consolas"/>
                <a:sym typeface="Consolas"/>
              </a:rPr>
              <a:t> coordY;</a:t>
            </a:r>
            <a:endParaRPr sz="1867">
              <a:solidFill>
                <a:srgbClr val="000000"/>
              </a:solidFill>
              <a:latin typeface="Arial"/>
              <a:ea typeface="Arial"/>
              <a:cs typeface="Arial"/>
              <a:sym typeface="Arial"/>
            </a:endParaRPr>
          </a:p>
          <a:p>
            <a:pPr>
              <a:buClr>
                <a:srgbClr val="000000"/>
              </a:buClr>
              <a:buSzPts val="1200"/>
            </a:pPr>
            <a:br>
              <a:rPr lang="es-AR" sz="1600">
                <a:solidFill>
                  <a:srgbClr val="D4D4D4"/>
                </a:solidFill>
                <a:latin typeface="Consolas"/>
                <a:ea typeface="Consolas"/>
                <a:cs typeface="Consolas"/>
                <a:sym typeface="Consolas"/>
              </a:rPr>
            </a:br>
            <a:r>
              <a:rPr lang="es-AR" sz="1600">
                <a:solidFill>
                  <a:srgbClr val="D4D4D4"/>
                </a:solidFill>
                <a:latin typeface="Consolas"/>
                <a:ea typeface="Consolas"/>
                <a:cs typeface="Consolas"/>
                <a:sym typeface="Consolas"/>
              </a:rPr>
              <a:t>}</a:t>
            </a:r>
            <a:r>
              <a:rPr lang="es-AR" sz="1600">
                <a:solidFill>
                  <a:srgbClr val="9CDCFE"/>
                </a:solidFill>
                <a:latin typeface="Consolas"/>
                <a:ea typeface="Consolas"/>
                <a:cs typeface="Consolas"/>
                <a:sym typeface="Consolas"/>
              </a:rPr>
              <a:t>punto</a:t>
            </a:r>
            <a:r>
              <a:rPr lang="es-AR" sz="1600">
                <a:solidFill>
                  <a:srgbClr val="D4D4D4"/>
                </a:solidFill>
                <a:latin typeface="Consolas"/>
                <a:ea typeface="Consolas"/>
                <a:cs typeface="Consolas"/>
                <a:sym typeface="Consolas"/>
              </a:rPr>
              <a:t>[</a:t>
            </a:r>
            <a:r>
              <a:rPr lang="es-AR" sz="1600">
                <a:solidFill>
                  <a:srgbClr val="B5CEA8"/>
                </a:solidFill>
                <a:latin typeface="Consolas"/>
                <a:ea typeface="Consolas"/>
                <a:cs typeface="Consolas"/>
                <a:sym typeface="Consolas"/>
              </a:rPr>
              <a:t>10</a:t>
            </a:r>
            <a:r>
              <a:rPr lang="es-AR" sz="16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200"/>
            </a:pPr>
            <a:br>
              <a:rPr lang="es-AR" sz="1600">
                <a:solidFill>
                  <a:srgbClr val="D4D4D4"/>
                </a:solidFill>
                <a:latin typeface="Consolas"/>
                <a:ea typeface="Consolas"/>
                <a:cs typeface="Consolas"/>
                <a:sym typeface="Consolas"/>
              </a:rPr>
            </a:br>
            <a:r>
              <a:rPr lang="es-AR" sz="1600">
                <a:solidFill>
                  <a:srgbClr val="569CD6"/>
                </a:solidFill>
                <a:latin typeface="Consolas"/>
                <a:ea typeface="Consolas"/>
                <a:cs typeface="Consolas"/>
                <a:sym typeface="Consolas"/>
              </a:rPr>
              <a:t>int</a:t>
            </a:r>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main</a:t>
            </a: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void</a:t>
            </a:r>
            <a:r>
              <a:rPr lang="es-AR" sz="16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unsigned</a:t>
            </a: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char</a:t>
            </a:r>
            <a:r>
              <a:rPr lang="es-AR" sz="1600">
                <a:solidFill>
                  <a:srgbClr val="D4D4D4"/>
                </a:solidFill>
                <a:latin typeface="Consolas"/>
                <a:ea typeface="Consolas"/>
                <a:cs typeface="Consolas"/>
                <a:sym typeface="Consolas"/>
              </a:rPr>
              <a:t> i;</a:t>
            </a:r>
            <a:endParaRPr sz="1867">
              <a:solidFill>
                <a:srgbClr val="000000"/>
              </a:solidFill>
              <a:latin typeface="Arial"/>
              <a:ea typeface="Arial"/>
              <a:cs typeface="Arial"/>
              <a:sym typeface="Arial"/>
            </a:endParaRPr>
          </a:p>
          <a:p>
            <a:pPr>
              <a:buClr>
                <a:srgbClr val="000000"/>
              </a:buClr>
              <a:buSzPts val="1200"/>
            </a:pPr>
            <a:br>
              <a:rPr lang="es-AR" sz="1600">
                <a:solidFill>
                  <a:srgbClr val="D4D4D4"/>
                </a:solidFill>
                <a:latin typeface="Consolas"/>
                <a:ea typeface="Consolas"/>
                <a:cs typeface="Consolas"/>
                <a:sym typeface="Consolas"/>
              </a:rPr>
            </a:br>
            <a:r>
              <a:rPr lang="es-AR" sz="1600">
                <a:solidFill>
                  <a:srgbClr val="D4D4D4"/>
                </a:solidFill>
                <a:latin typeface="Consolas"/>
                <a:ea typeface="Consolas"/>
                <a:cs typeface="Consolas"/>
                <a:sym typeface="Consolas"/>
              </a:rPr>
              <a:t>  </a:t>
            </a:r>
            <a:r>
              <a:rPr lang="es-AR" sz="1600">
                <a:solidFill>
                  <a:srgbClr val="C586C0"/>
                </a:solidFill>
                <a:latin typeface="Consolas"/>
                <a:ea typeface="Consolas"/>
                <a:cs typeface="Consolas"/>
                <a:sym typeface="Consolas"/>
              </a:rPr>
              <a:t>for</a:t>
            </a:r>
            <a:r>
              <a:rPr lang="es-AR" sz="1600">
                <a:solidFill>
                  <a:srgbClr val="D4D4D4"/>
                </a:solidFill>
                <a:latin typeface="Consolas"/>
                <a:ea typeface="Consolas"/>
                <a:cs typeface="Consolas"/>
                <a:sym typeface="Consolas"/>
              </a:rPr>
              <a:t>(i=</a:t>
            </a:r>
            <a:r>
              <a:rPr lang="es-AR" sz="1600">
                <a:solidFill>
                  <a:srgbClr val="B5CEA8"/>
                </a:solidFill>
                <a:latin typeface="Consolas"/>
                <a:ea typeface="Consolas"/>
                <a:cs typeface="Consolas"/>
                <a:sym typeface="Consolas"/>
              </a:rPr>
              <a:t>0</a:t>
            </a:r>
            <a:r>
              <a:rPr lang="es-AR" sz="1600">
                <a:solidFill>
                  <a:srgbClr val="D4D4D4"/>
                </a:solidFill>
                <a:latin typeface="Consolas"/>
                <a:ea typeface="Consolas"/>
                <a:cs typeface="Consolas"/>
                <a:sym typeface="Consolas"/>
              </a:rPr>
              <a:t>;i&lt;</a:t>
            </a:r>
            <a:r>
              <a:rPr lang="es-AR" sz="1600">
                <a:solidFill>
                  <a:srgbClr val="B5CEA8"/>
                </a:solidFill>
                <a:latin typeface="Consolas"/>
                <a:ea typeface="Consolas"/>
                <a:cs typeface="Consolas"/>
                <a:sym typeface="Consolas"/>
              </a:rPr>
              <a:t>10</a:t>
            </a:r>
            <a:r>
              <a:rPr lang="es-AR" sz="1600">
                <a:solidFill>
                  <a:srgbClr val="D4D4D4"/>
                </a:solidFill>
                <a:latin typeface="Consolas"/>
                <a:ea typeface="Consolas"/>
                <a:cs typeface="Consolas"/>
                <a:sym typeface="Consolas"/>
              </a:rPr>
              <a:t>;i++){</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a:t>
            </a:r>
            <a:r>
              <a:rPr lang="es-AR" sz="1600">
                <a:solidFill>
                  <a:srgbClr val="9CDCFE"/>
                </a:solidFill>
                <a:latin typeface="Consolas"/>
                <a:ea typeface="Consolas"/>
                <a:cs typeface="Consolas"/>
                <a:sym typeface="Consolas"/>
              </a:rPr>
              <a:t>punto</a:t>
            </a:r>
            <a:r>
              <a:rPr lang="es-AR" sz="1600">
                <a:solidFill>
                  <a:srgbClr val="D4D4D4"/>
                </a:solidFill>
                <a:latin typeface="Consolas"/>
                <a:ea typeface="Consolas"/>
                <a:cs typeface="Consolas"/>
                <a:sym typeface="Consolas"/>
              </a:rPr>
              <a:t>[i].</a:t>
            </a:r>
            <a:r>
              <a:rPr lang="es-AR" sz="1600">
                <a:solidFill>
                  <a:srgbClr val="9CDCFE"/>
                </a:solidFill>
                <a:latin typeface="Consolas"/>
                <a:ea typeface="Consolas"/>
                <a:cs typeface="Consolas"/>
                <a:sym typeface="Consolas"/>
              </a:rPr>
              <a:t>coordX</a:t>
            </a:r>
            <a:r>
              <a:rPr lang="es-AR" sz="1600">
                <a:solidFill>
                  <a:srgbClr val="D4D4D4"/>
                </a:solidFill>
                <a:latin typeface="Consolas"/>
                <a:ea typeface="Consolas"/>
                <a:cs typeface="Consolas"/>
                <a:sym typeface="Consolas"/>
              </a:rPr>
              <a:t>=</a:t>
            </a:r>
            <a:r>
              <a:rPr lang="es-AR" sz="1600">
                <a:solidFill>
                  <a:srgbClr val="B5CEA8"/>
                </a:solidFill>
                <a:latin typeface="Consolas"/>
                <a:ea typeface="Consolas"/>
                <a:cs typeface="Consolas"/>
                <a:sym typeface="Consolas"/>
              </a:rPr>
              <a:t>0</a:t>
            </a:r>
            <a:r>
              <a:rPr lang="es-AR" sz="16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a:t>
            </a:r>
            <a:r>
              <a:rPr lang="es-AR" sz="1600">
                <a:solidFill>
                  <a:srgbClr val="9CDCFE"/>
                </a:solidFill>
                <a:latin typeface="Consolas"/>
                <a:ea typeface="Consolas"/>
                <a:cs typeface="Consolas"/>
                <a:sym typeface="Consolas"/>
              </a:rPr>
              <a:t>punto</a:t>
            </a:r>
            <a:r>
              <a:rPr lang="es-AR" sz="1600">
                <a:solidFill>
                  <a:srgbClr val="D4D4D4"/>
                </a:solidFill>
                <a:latin typeface="Consolas"/>
                <a:ea typeface="Consolas"/>
                <a:cs typeface="Consolas"/>
                <a:sym typeface="Consolas"/>
              </a:rPr>
              <a:t>[i].</a:t>
            </a:r>
            <a:r>
              <a:rPr lang="es-AR" sz="1600">
                <a:solidFill>
                  <a:srgbClr val="9CDCFE"/>
                </a:solidFill>
                <a:latin typeface="Consolas"/>
                <a:ea typeface="Consolas"/>
                <a:cs typeface="Consolas"/>
                <a:sym typeface="Consolas"/>
              </a:rPr>
              <a:t>coordY</a:t>
            </a:r>
            <a:r>
              <a:rPr lang="es-AR" sz="1600">
                <a:solidFill>
                  <a:srgbClr val="D4D4D4"/>
                </a:solidFill>
                <a:latin typeface="Consolas"/>
                <a:ea typeface="Consolas"/>
                <a:cs typeface="Consolas"/>
                <a:sym typeface="Consolas"/>
              </a:rPr>
              <a:t>=</a:t>
            </a:r>
            <a:r>
              <a:rPr lang="es-AR" sz="1600">
                <a:solidFill>
                  <a:srgbClr val="B5CEA8"/>
                </a:solidFill>
                <a:latin typeface="Consolas"/>
                <a:ea typeface="Consolas"/>
                <a:cs typeface="Consolas"/>
                <a:sym typeface="Consolas"/>
              </a:rPr>
              <a:t>0</a:t>
            </a:r>
            <a:r>
              <a:rPr lang="es-AR" sz="16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a:t>
            </a:r>
            <a:r>
              <a:rPr lang="es-AR" sz="1600">
                <a:solidFill>
                  <a:srgbClr val="6A9955"/>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a:buClr>
                <a:srgbClr val="000000"/>
              </a:buClr>
              <a:buSzPts val="1200"/>
            </a:pPr>
            <a:r>
              <a:rPr lang="es-AR" sz="1600">
                <a:solidFill>
                  <a:srgbClr val="6A9955"/>
                </a:solidFill>
                <a:latin typeface="Consolas"/>
                <a:ea typeface="Consolas"/>
                <a:cs typeface="Consolas"/>
                <a:sym typeface="Consolas"/>
              </a:rPr>
              <a:t>    micodigo</a:t>
            </a:r>
            <a:endParaRPr sz="1600">
              <a:solidFill>
                <a:srgbClr val="D4D4D4"/>
              </a:solidFill>
              <a:latin typeface="Consolas"/>
              <a:ea typeface="Consolas"/>
              <a:cs typeface="Consolas"/>
              <a:sym typeface="Consolas"/>
            </a:endParaRPr>
          </a:p>
          <a:p>
            <a:pPr>
              <a:buClr>
                <a:srgbClr val="000000"/>
              </a:buClr>
              <a:buSzPts val="1200"/>
            </a:pPr>
            <a:r>
              <a:rPr lang="es-AR" sz="1600">
                <a:solidFill>
                  <a:srgbClr val="6A9955"/>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a:buClr>
                <a:srgbClr val="000000"/>
              </a:buClr>
              <a:buSzPts val="1200"/>
            </a:pPr>
            <a:br>
              <a:rPr lang="es-AR" sz="1600">
                <a:solidFill>
                  <a:srgbClr val="D4D4D4"/>
                </a:solidFill>
                <a:latin typeface="Consolas"/>
                <a:ea typeface="Consolas"/>
                <a:cs typeface="Consolas"/>
                <a:sym typeface="Consolas"/>
              </a:rPr>
            </a:br>
            <a:r>
              <a:rPr lang="es-AR"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15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Uniones</a:t>
            </a:r>
            <a:endParaRPr/>
          </a:p>
        </p:txBody>
      </p:sp>
      <p:sp>
        <p:nvSpPr>
          <p:cNvPr id="2" name="Rectángulo: esquinas redondeadas 1">
            <a:extLst>
              <a:ext uri="{FF2B5EF4-FFF2-40B4-BE49-F238E27FC236}">
                <a16:creationId xmlns:a16="http://schemas.microsoft.com/office/drawing/2014/main" id="{643CF8DE-9BA9-0FF1-2598-FF3BC0602B6C}"/>
              </a:ext>
            </a:extLst>
          </p:cNvPr>
          <p:cNvSpPr/>
          <p:nvPr/>
        </p:nvSpPr>
        <p:spPr>
          <a:xfrm>
            <a:off x="1355012" y="2076061"/>
            <a:ext cx="9786776" cy="37462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s-ES" sz="2800" dirty="0"/>
              <a:t>Las estructuras vistas hasta ahora poseen cada un espacio de memorias diferentes de acuerdo al tipo de variable.</a:t>
            </a:r>
          </a:p>
          <a:p>
            <a:pPr marL="457200" indent="-457200">
              <a:buFont typeface="Arial" panose="020B0604020202020204" pitchFamily="34" charset="0"/>
              <a:buChar char="•"/>
            </a:pPr>
            <a:r>
              <a:rPr lang="es-ES" sz="2800" dirty="0"/>
              <a:t>Podemos definir un tipo de estructura llamada </a:t>
            </a:r>
            <a:r>
              <a:rPr lang="es-ES" sz="2800" dirty="0">
                <a:solidFill>
                  <a:srgbClr val="FFFF00"/>
                </a:solidFill>
              </a:rPr>
              <a:t>unión</a:t>
            </a:r>
            <a:r>
              <a:rPr lang="es-ES" sz="2800" dirty="0"/>
              <a:t> en donde todos los elementos (espacios de memoria) comienzan en la misma posición.</a:t>
            </a:r>
          </a:p>
        </p:txBody>
      </p:sp>
    </p:spTree>
    <p:custDataLst>
      <p:tags r:id="rId1"/>
    </p:custData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77CB847A-398A-6CC8-E8F7-E772F7C8CE2A}"/>
              </a:ext>
            </a:extLst>
          </p:cNvPr>
          <p:cNvSpPr/>
          <p:nvPr/>
        </p:nvSpPr>
        <p:spPr>
          <a:xfrm>
            <a:off x="131180" y="1498600"/>
            <a:ext cx="12060820" cy="5359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091" name="Google Shape;1091;p15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Uniones</a:t>
            </a:r>
            <a:endParaRPr dirty="0"/>
          </a:p>
        </p:txBody>
      </p:sp>
      <p:sp>
        <p:nvSpPr>
          <p:cNvPr id="1092" name="Google Shape;1092;p158"/>
          <p:cNvSpPr/>
          <p:nvPr/>
        </p:nvSpPr>
        <p:spPr>
          <a:xfrm>
            <a:off x="527381" y="1796820"/>
            <a:ext cx="10310948" cy="1764211"/>
          </a:xfrm>
          <a:prstGeom prst="rect">
            <a:avLst/>
          </a:prstGeom>
          <a:noFill/>
          <a:ln>
            <a:noFill/>
          </a:ln>
        </p:spPr>
        <p:txBody>
          <a:bodyPr spcFirstLastPara="1" wrap="square" lIns="121900" tIns="60933" rIns="121900" bIns="60933" anchor="t" anchorCtr="0">
            <a:spAutoFit/>
          </a:bodyPr>
          <a:lstStyle/>
          <a:p>
            <a:pPr marL="213355">
              <a:buClr>
                <a:srgbClr val="000000"/>
              </a:buClr>
              <a:buSzPts val="1600"/>
            </a:pPr>
            <a:r>
              <a:rPr lang="es-AR" sz="2133">
                <a:solidFill>
                  <a:srgbClr val="569CD6"/>
                </a:solidFill>
                <a:latin typeface="Consolas"/>
                <a:ea typeface="Consolas"/>
                <a:cs typeface="Consolas"/>
                <a:sym typeface="Consolas"/>
              </a:rPr>
              <a:t>struct</a:t>
            </a:r>
            <a:r>
              <a:rPr lang="es-AR" sz="2133">
                <a:solidFill>
                  <a:srgbClr val="D4D4D4"/>
                </a:solidFill>
                <a:latin typeface="Consolas"/>
                <a:ea typeface="Consolas"/>
                <a:cs typeface="Consolas"/>
                <a:sym typeface="Consolas"/>
              </a:rPr>
              <a:t> </a:t>
            </a:r>
            <a:r>
              <a:rPr lang="es-AR" sz="2133">
                <a:solidFill>
                  <a:srgbClr val="4EC9B0"/>
                </a:solidFill>
                <a:latin typeface="Consolas"/>
                <a:ea typeface="Consolas"/>
                <a:cs typeface="Consolas"/>
                <a:sym typeface="Consolas"/>
              </a:rPr>
              <a:t>puntos</a:t>
            </a:r>
            <a:r>
              <a:rPr lang="es-AR" sz="2133">
                <a:solidFill>
                  <a:srgbClr val="D4D4D4"/>
                </a:solidFill>
                <a:latin typeface="Consolas"/>
                <a:ea typeface="Consolas"/>
                <a:cs typeface="Consolas"/>
                <a:sym typeface="Consolas"/>
              </a:rPr>
              <a:t> {</a:t>
            </a:r>
            <a:endParaRPr sz="2400"/>
          </a:p>
          <a:p>
            <a:pPr marL="213355">
              <a:buClr>
                <a:srgbClr val="000000"/>
              </a:buClr>
              <a:buSzPts val="1600"/>
            </a:pP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unsigned</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char</a:t>
            </a:r>
            <a:r>
              <a:rPr lang="es-AR" sz="2133">
                <a:solidFill>
                  <a:srgbClr val="D4D4D4"/>
                </a:solidFill>
                <a:latin typeface="Consolas"/>
                <a:ea typeface="Consolas"/>
                <a:cs typeface="Consolas"/>
                <a:sym typeface="Consolas"/>
              </a:rPr>
              <a:t> </a:t>
            </a:r>
            <a:r>
              <a:rPr lang="es-AR" sz="2133">
                <a:solidFill>
                  <a:srgbClr val="9CDCFE"/>
                </a:solidFill>
                <a:latin typeface="Consolas"/>
                <a:ea typeface="Consolas"/>
                <a:cs typeface="Consolas"/>
                <a:sym typeface="Consolas"/>
              </a:rPr>
              <a:t>coordX</a:t>
            </a:r>
            <a:r>
              <a:rPr lang="es-AR" sz="2133">
                <a:solidFill>
                  <a:srgbClr val="D4D4D4"/>
                </a:solidFill>
                <a:latin typeface="Consolas"/>
                <a:ea typeface="Consolas"/>
                <a:cs typeface="Consolas"/>
                <a:sym typeface="Consolas"/>
              </a:rPr>
              <a:t>;         </a:t>
            </a:r>
            <a:r>
              <a:rPr lang="es-AR" sz="2133">
                <a:solidFill>
                  <a:srgbClr val="6A9955"/>
                </a:solidFill>
                <a:latin typeface="Consolas"/>
                <a:ea typeface="Consolas"/>
                <a:cs typeface="Consolas"/>
                <a:sym typeface="Consolas"/>
              </a:rPr>
              <a:t>//variable de 1 byte</a:t>
            </a:r>
            <a:endParaRPr sz="2133">
              <a:solidFill>
                <a:srgbClr val="D4D4D4"/>
              </a:solidFill>
              <a:latin typeface="Consolas"/>
              <a:ea typeface="Consolas"/>
              <a:cs typeface="Consolas"/>
              <a:sym typeface="Consolas"/>
            </a:endParaRPr>
          </a:p>
          <a:p>
            <a:pPr marL="213355">
              <a:buClr>
                <a:srgbClr val="000000"/>
              </a:buClr>
              <a:buSzPts val="1600"/>
            </a:pP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unsigned</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short</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int</a:t>
            </a:r>
            <a:r>
              <a:rPr lang="es-AR" sz="2133">
                <a:solidFill>
                  <a:srgbClr val="D4D4D4"/>
                </a:solidFill>
                <a:latin typeface="Consolas"/>
                <a:ea typeface="Consolas"/>
                <a:cs typeface="Consolas"/>
                <a:sym typeface="Consolas"/>
              </a:rPr>
              <a:t> </a:t>
            </a:r>
            <a:r>
              <a:rPr lang="es-AR" sz="2133">
                <a:solidFill>
                  <a:srgbClr val="9CDCFE"/>
                </a:solidFill>
                <a:latin typeface="Consolas"/>
                <a:ea typeface="Consolas"/>
                <a:cs typeface="Consolas"/>
                <a:sym typeface="Consolas"/>
              </a:rPr>
              <a:t>coordY</a:t>
            </a:r>
            <a:r>
              <a:rPr lang="es-AR" sz="2133">
                <a:solidFill>
                  <a:srgbClr val="D4D4D4"/>
                </a:solidFill>
                <a:latin typeface="Consolas"/>
                <a:ea typeface="Consolas"/>
                <a:cs typeface="Consolas"/>
                <a:sym typeface="Consolas"/>
              </a:rPr>
              <a:t>;    </a:t>
            </a:r>
            <a:r>
              <a:rPr lang="es-AR" sz="2133">
                <a:solidFill>
                  <a:srgbClr val="6A9955"/>
                </a:solidFill>
                <a:latin typeface="Consolas"/>
                <a:ea typeface="Consolas"/>
                <a:cs typeface="Consolas"/>
                <a:sym typeface="Consolas"/>
              </a:rPr>
              <a:t>//variable de 2 bytes</a:t>
            </a:r>
            <a:endParaRPr sz="2133">
              <a:solidFill>
                <a:srgbClr val="D4D4D4"/>
              </a:solidFill>
              <a:latin typeface="Consolas"/>
              <a:ea typeface="Consolas"/>
              <a:cs typeface="Consolas"/>
              <a:sym typeface="Consolas"/>
            </a:endParaRPr>
          </a:p>
          <a:p>
            <a:pPr marL="213355">
              <a:buClr>
                <a:srgbClr val="000000"/>
              </a:buClr>
              <a:buSzPts val="1600"/>
            </a:pPr>
            <a:br>
              <a:rPr lang="es-AR" sz="2133">
                <a:solidFill>
                  <a:srgbClr val="D4D4D4"/>
                </a:solidFill>
                <a:latin typeface="Consolas"/>
                <a:ea typeface="Consolas"/>
                <a:cs typeface="Consolas"/>
                <a:sym typeface="Consolas"/>
              </a:rPr>
            </a:br>
            <a:r>
              <a:rPr lang="es-AR" sz="2133">
                <a:solidFill>
                  <a:srgbClr val="D4D4D4"/>
                </a:solidFill>
                <a:latin typeface="Consolas"/>
                <a:ea typeface="Consolas"/>
                <a:cs typeface="Consolas"/>
                <a:sym typeface="Consolas"/>
              </a:rPr>
              <a:t>}</a:t>
            </a:r>
            <a:r>
              <a:rPr lang="es-AR" sz="2133">
                <a:solidFill>
                  <a:srgbClr val="9CDCFE"/>
                </a:solidFill>
                <a:latin typeface="Consolas"/>
                <a:ea typeface="Consolas"/>
                <a:cs typeface="Consolas"/>
                <a:sym typeface="Consolas"/>
              </a:rPr>
              <a:t>punto</a:t>
            </a:r>
            <a:r>
              <a:rPr lang="es-AR" sz="2133">
                <a:solidFill>
                  <a:srgbClr val="D4D4D4"/>
                </a:solidFill>
                <a:latin typeface="Consolas"/>
                <a:ea typeface="Consolas"/>
                <a:cs typeface="Consolas"/>
                <a:sym typeface="Consolas"/>
              </a:rPr>
              <a:t>;     </a:t>
            </a:r>
            <a:r>
              <a:rPr lang="es-AR" sz="2133">
                <a:solidFill>
                  <a:srgbClr val="6A9955"/>
                </a:solidFill>
                <a:latin typeface="Consolas"/>
                <a:ea typeface="Consolas"/>
                <a:cs typeface="Consolas"/>
                <a:sym typeface="Consolas"/>
              </a:rPr>
              <a:t>//variable de 3 bytes</a:t>
            </a:r>
            <a:endParaRPr sz="2133">
              <a:solidFill>
                <a:srgbClr val="D4D4D4"/>
              </a:solidFill>
              <a:latin typeface="Consolas"/>
              <a:ea typeface="Consolas"/>
              <a:cs typeface="Consolas"/>
              <a:sym typeface="Consolas"/>
            </a:endParaRPr>
          </a:p>
        </p:txBody>
      </p:sp>
      <p:sp>
        <p:nvSpPr>
          <p:cNvPr id="1093" name="Google Shape;1093;p158"/>
          <p:cNvSpPr/>
          <p:nvPr/>
        </p:nvSpPr>
        <p:spPr>
          <a:xfrm>
            <a:off x="3442447" y="4043083"/>
            <a:ext cx="1864659" cy="2017059"/>
          </a:xfrm>
          <a:prstGeom prst="rect">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cxnSp>
        <p:nvCxnSpPr>
          <p:cNvPr id="1094" name="Google Shape;1094;p158"/>
          <p:cNvCxnSpPr/>
          <p:nvPr/>
        </p:nvCxnSpPr>
        <p:spPr>
          <a:xfrm rot="10800000" flipH="1">
            <a:off x="3442447" y="4708712"/>
            <a:ext cx="1864659" cy="1"/>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095" name="Google Shape;1095;p158"/>
          <p:cNvCxnSpPr/>
          <p:nvPr/>
        </p:nvCxnSpPr>
        <p:spPr>
          <a:xfrm rot="10800000" flipH="1">
            <a:off x="3442447" y="5384425"/>
            <a:ext cx="1864659" cy="1"/>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1096" name="Google Shape;1096;p158"/>
          <p:cNvSpPr txBox="1"/>
          <p:nvPr/>
        </p:nvSpPr>
        <p:spPr>
          <a:xfrm>
            <a:off x="5682854" y="4062517"/>
            <a:ext cx="1143903" cy="451287"/>
          </a:xfrm>
          <a:prstGeom prst="rect">
            <a:avLst/>
          </a:prstGeom>
          <a:noFill/>
          <a:ln>
            <a:noFill/>
          </a:ln>
        </p:spPr>
        <p:txBody>
          <a:bodyPr spcFirstLastPara="1" wrap="square" lIns="121900" tIns="60933" rIns="121900" bIns="60933" anchor="t" anchorCtr="0">
            <a:spAutoFit/>
          </a:bodyPr>
          <a:lstStyle/>
          <a:p>
            <a:r>
              <a:rPr lang="es-AR" sz="2133">
                <a:solidFill>
                  <a:srgbClr val="9CDCFE"/>
                </a:solidFill>
                <a:latin typeface="Consolas"/>
                <a:ea typeface="Consolas"/>
                <a:cs typeface="Consolas"/>
                <a:sym typeface="Consolas"/>
              </a:rPr>
              <a:t>CoordX</a:t>
            </a:r>
            <a:endParaRPr sz="2133">
              <a:solidFill>
                <a:srgbClr val="9CDCFE"/>
              </a:solidFill>
              <a:latin typeface="Consolas"/>
              <a:ea typeface="Consolas"/>
              <a:cs typeface="Consolas"/>
              <a:sym typeface="Consolas"/>
            </a:endParaRPr>
          </a:p>
        </p:txBody>
      </p:sp>
      <p:sp>
        <p:nvSpPr>
          <p:cNvPr id="1097" name="Google Shape;1097;p158"/>
          <p:cNvSpPr txBox="1"/>
          <p:nvPr/>
        </p:nvSpPr>
        <p:spPr>
          <a:xfrm>
            <a:off x="6009937" y="5051612"/>
            <a:ext cx="1143903" cy="451287"/>
          </a:xfrm>
          <a:prstGeom prst="rect">
            <a:avLst/>
          </a:prstGeom>
          <a:noFill/>
          <a:ln>
            <a:noFill/>
          </a:ln>
        </p:spPr>
        <p:txBody>
          <a:bodyPr spcFirstLastPara="1" wrap="square" lIns="121900" tIns="60933" rIns="121900" bIns="60933" anchor="t" anchorCtr="0">
            <a:spAutoFit/>
          </a:bodyPr>
          <a:lstStyle/>
          <a:p>
            <a:r>
              <a:rPr lang="es-AR" sz="2133">
                <a:solidFill>
                  <a:srgbClr val="9CDCFE"/>
                </a:solidFill>
                <a:latin typeface="Consolas"/>
                <a:ea typeface="Consolas"/>
                <a:cs typeface="Consolas"/>
                <a:sym typeface="Consolas"/>
              </a:rPr>
              <a:t>CoordY</a:t>
            </a:r>
            <a:endParaRPr sz="2133">
              <a:solidFill>
                <a:srgbClr val="9CDCFE"/>
              </a:solidFill>
              <a:latin typeface="Consolas"/>
              <a:ea typeface="Consolas"/>
              <a:cs typeface="Consolas"/>
              <a:sym typeface="Consolas"/>
            </a:endParaRPr>
          </a:p>
        </p:txBody>
      </p:sp>
      <p:sp>
        <p:nvSpPr>
          <p:cNvPr id="1098" name="Google Shape;1098;p158"/>
          <p:cNvSpPr/>
          <p:nvPr/>
        </p:nvSpPr>
        <p:spPr>
          <a:xfrm>
            <a:off x="5567083" y="4805083"/>
            <a:ext cx="442853" cy="1147471"/>
          </a:xfrm>
          <a:prstGeom prst="rightBrace">
            <a:avLst>
              <a:gd name="adj1" fmla="val 8333"/>
              <a:gd name="adj2" fmla="val 50000"/>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1867">
              <a:solidFill>
                <a:schemeClr val="dk1"/>
              </a:solidFill>
              <a:latin typeface="Arial"/>
              <a:ea typeface="Arial"/>
              <a:cs typeface="Arial"/>
              <a:sym typeface="Arial"/>
            </a:endParaRPr>
          </a:p>
        </p:txBody>
      </p:sp>
      <p:sp>
        <p:nvSpPr>
          <p:cNvPr id="1099" name="Google Shape;1099;p158"/>
          <p:cNvSpPr/>
          <p:nvPr/>
        </p:nvSpPr>
        <p:spPr>
          <a:xfrm>
            <a:off x="7406040" y="4043083"/>
            <a:ext cx="442853" cy="2017053"/>
          </a:xfrm>
          <a:prstGeom prst="rightBrace">
            <a:avLst>
              <a:gd name="adj1" fmla="val 8333"/>
              <a:gd name="adj2" fmla="val 50000"/>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1867">
              <a:solidFill>
                <a:schemeClr val="dk1"/>
              </a:solidFill>
              <a:latin typeface="Arial"/>
              <a:ea typeface="Arial"/>
              <a:cs typeface="Arial"/>
              <a:sym typeface="Arial"/>
            </a:endParaRPr>
          </a:p>
        </p:txBody>
      </p:sp>
      <p:sp>
        <p:nvSpPr>
          <p:cNvPr id="1100" name="Google Shape;1100;p158"/>
          <p:cNvSpPr txBox="1"/>
          <p:nvPr/>
        </p:nvSpPr>
        <p:spPr>
          <a:xfrm>
            <a:off x="8207913" y="4805083"/>
            <a:ext cx="994289" cy="451287"/>
          </a:xfrm>
          <a:prstGeom prst="rect">
            <a:avLst/>
          </a:prstGeom>
          <a:noFill/>
          <a:ln>
            <a:noFill/>
          </a:ln>
        </p:spPr>
        <p:txBody>
          <a:bodyPr spcFirstLastPara="1" wrap="square" lIns="121900" tIns="60933" rIns="121900" bIns="60933" anchor="t" anchorCtr="0">
            <a:spAutoFit/>
          </a:bodyPr>
          <a:lstStyle/>
          <a:p>
            <a:r>
              <a:rPr lang="es-AR" sz="2133">
                <a:solidFill>
                  <a:srgbClr val="9CDCFE"/>
                </a:solidFill>
                <a:latin typeface="Consolas"/>
                <a:ea typeface="Consolas"/>
                <a:cs typeface="Consolas"/>
                <a:sym typeface="Consolas"/>
              </a:rPr>
              <a:t>punto</a:t>
            </a:r>
            <a:endParaRPr sz="2133">
              <a:solidFill>
                <a:srgbClr val="9CDCFE"/>
              </a:solidFill>
              <a:latin typeface="Consolas"/>
              <a:ea typeface="Consolas"/>
              <a:cs typeface="Consolas"/>
              <a:sym typeface="Consolas"/>
            </a:endParaRPr>
          </a:p>
        </p:txBody>
      </p:sp>
    </p:spTree>
    <p:custDataLst>
      <p:tags r:id="rId1"/>
    </p:custData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32A5E2-91EF-7FDE-DA76-EFEB1B2A18B8}"/>
              </a:ext>
            </a:extLst>
          </p:cNvPr>
          <p:cNvSpPr/>
          <p:nvPr/>
        </p:nvSpPr>
        <p:spPr>
          <a:xfrm>
            <a:off x="0" y="1498600"/>
            <a:ext cx="12192000" cy="5359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105" name="Google Shape;1105;p15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Uniones</a:t>
            </a:r>
            <a:endParaRPr dirty="0"/>
          </a:p>
        </p:txBody>
      </p:sp>
      <p:sp>
        <p:nvSpPr>
          <p:cNvPr id="1106" name="Google Shape;1106;p159"/>
          <p:cNvSpPr/>
          <p:nvPr/>
        </p:nvSpPr>
        <p:spPr>
          <a:xfrm>
            <a:off x="527381" y="1796820"/>
            <a:ext cx="10310948" cy="1764211"/>
          </a:xfrm>
          <a:prstGeom prst="rect">
            <a:avLst/>
          </a:prstGeom>
          <a:noFill/>
          <a:ln>
            <a:noFill/>
          </a:ln>
        </p:spPr>
        <p:txBody>
          <a:bodyPr spcFirstLastPara="1" wrap="square" lIns="121900" tIns="60933" rIns="121900" bIns="60933" anchor="t" anchorCtr="0">
            <a:spAutoFit/>
          </a:bodyPr>
          <a:lstStyle/>
          <a:p>
            <a:pPr marL="213355">
              <a:buClr>
                <a:srgbClr val="000000"/>
              </a:buClr>
              <a:buSzPts val="1600"/>
            </a:pPr>
            <a:r>
              <a:rPr lang="es-AR" sz="2133">
                <a:solidFill>
                  <a:srgbClr val="569CD6"/>
                </a:solidFill>
                <a:latin typeface="Consolas"/>
                <a:ea typeface="Consolas"/>
                <a:cs typeface="Consolas"/>
                <a:sym typeface="Consolas"/>
              </a:rPr>
              <a:t>union</a:t>
            </a:r>
            <a:r>
              <a:rPr lang="es-AR" sz="2133">
                <a:solidFill>
                  <a:srgbClr val="D4D4D4"/>
                </a:solidFill>
                <a:latin typeface="Consolas"/>
                <a:ea typeface="Consolas"/>
                <a:cs typeface="Consolas"/>
                <a:sym typeface="Consolas"/>
              </a:rPr>
              <a:t> </a:t>
            </a:r>
            <a:r>
              <a:rPr lang="es-AR" sz="2133">
                <a:solidFill>
                  <a:srgbClr val="4EC9B0"/>
                </a:solidFill>
                <a:latin typeface="Consolas"/>
                <a:ea typeface="Consolas"/>
                <a:cs typeface="Consolas"/>
                <a:sym typeface="Consolas"/>
              </a:rPr>
              <a:t>puntos</a:t>
            </a:r>
            <a:r>
              <a:rPr lang="es-AR" sz="2133">
                <a:solidFill>
                  <a:srgbClr val="D4D4D4"/>
                </a:solidFill>
                <a:latin typeface="Consolas"/>
                <a:ea typeface="Consolas"/>
                <a:cs typeface="Consolas"/>
                <a:sym typeface="Consolas"/>
              </a:rPr>
              <a:t> {</a:t>
            </a:r>
            <a:endParaRPr sz="2400"/>
          </a:p>
          <a:p>
            <a:pPr marL="213355">
              <a:buClr>
                <a:srgbClr val="000000"/>
              </a:buClr>
              <a:buSzPts val="1600"/>
            </a:pP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unsigned</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char</a:t>
            </a:r>
            <a:r>
              <a:rPr lang="es-AR" sz="2133">
                <a:solidFill>
                  <a:srgbClr val="D4D4D4"/>
                </a:solidFill>
                <a:latin typeface="Consolas"/>
                <a:ea typeface="Consolas"/>
                <a:cs typeface="Consolas"/>
                <a:sym typeface="Consolas"/>
              </a:rPr>
              <a:t> </a:t>
            </a:r>
            <a:r>
              <a:rPr lang="es-AR" sz="2133">
                <a:solidFill>
                  <a:srgbClr val="9CDCFE"/>
                </a:solidFill>
                <a:latin typeface="Consolas"/>
                <a:ea typeface="Consolas"/>
                <a:cs typeface="Consolas"/>
                <a:sym typeface="Consolas"/>
              </a:rPr>
              <a:t>coordX</a:t>
            </a:r>
            <a:r>
              <a:rPr lang="es-AR" sz="2133">
                <a:solidFill>
                  <a:srgbClr val="D4D4D4"/>
                </a:solidFill>
                <a:latin typeface="Consolas"/>
                <a:ea typeface="Consolas"/>
                <a:cs typeface="Consolas"/>
                <a:sym typeface="Consolas"/>
              </a:rPr>
              <a:t>;         </a:t>
            </a:r>
            <a:r>
              <a:rPr lang="es-AR" sz="2133">
                <a:solidFill>
                  <a:srgbClr val="6A9955"/>
                </a:solidFill>
                <a:latin typeface="Consolas"/>
                <a:ea typeface="Consolas"/>
                <a:cs typeface="Consolas"/>
                <a:sym typeface="Consolas"/>
              </a:rPr>
              <a:t>//variable de 1 byte</a:t>
            </a:r>
            <a:endParaRPr sz="2133">
              <a:solidFill>
                <a:srgbClr val="D4D4D4"/>
              </a:solidFill>
              <a:latin typeface="Consolas"/>
              <a:ea typeface="Consolas"/>
              <a:cs typeface="Consolas"/>
              <a:sym typeface="Consolas"/>
            </a:endParaRPr>
          </a:p>
          <a:p>
            <a:pPr marL="213355">
              <a:buClr>
                <a:srgbClr val="000000"/>
              </a:buClr>
              <a:buSzPts val="1600"/>
            </a:pP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unsigned</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short</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int</a:t>
            </a:r>
            <a:r>
              <a:rPr lang="es-AR" sz="2133">
                <a:solidFill>
                  <a:srgbClr val="D4D4D4"/>
                </a:solidFill>
                <a:latin typeface="Consolas"/>
                <a:ea typeface="Consolas"/>
                <a:cs typeface="Consolas"/>
                <a:sym typeface="Consolas"/>
              </a:rPr>
              <a:t> </a:t>
            </a:r>
            <a:r>
              <a:rPr lang="es-AR" sz="2133">
                <a:solidFill>
                  <a:srgbClr val="9CDCFE"/>
                </a:solidFill>
                <a:latin typeface="Consolas"/>
                <a:ea typeface="Consolas"/>
                <a:cs typeface="Consolas"/>
                <a:sym typeface="Consolas"/>
              </a:rPr>
              <a:t>coordY</a:t>
            </a:r>
            <a:r>
              <a:rPr lang="es-AR" sz="2133">
                <a:solidFill>
                  <a:srgbClr val="D4D4D4"/>
                </a:solidFill>
                <a:latin typeface="Consolas"/>
                <a:ea typeface="Consolas"/>
                <a:cs typeface="Consolas"/>
                <a:sym typeface="Consolas"/>
              </a:rPr>
              <a:t>;    </a:t>
            </a:r>
            <a:r>
              <a:rPr lang="es-AR" sz="2133">
                <a:solidFill>
                  <a:srgbClr val="6A9955"/>
                </a:solidFill>
                <a:latin typeface="Consolas"/>
                <a:ea typeface="Consolas"/>
                <a:cs typeface="Consolas"/>
                <a:sym typeface="Consolas"/>
              </a:rPr>
              <a:t>//variable de 2 bytes</a:t>
            </a:r>
            <a:endParaRPr sz="2133">
              <a:solidFill>
                <a:srgbClr val="D4D4D4"/>
              </a:solidFill>
              <a:latin typeface="Consolas"/>
              <a:ea typeface="Consolas"/>
              <a:cs typeface="Consolas"/>
              <a:sym typeface="Consolas"/>
            </a:endParaRPr>
          </a:p>
          <a:p>
            <a:pPr marL="213355">
              <a:buClr>
                <a:srgbClr val="000000"/>
              </a:buClr>
              <a:buSzPts val="1600"/>
            </a:pPr>
            <a:br>
              <a:rPr lang="es-AR" sz="2133">
                <a:solidFill>
                  <a:srgbClr val="D4D4D4"/>
                </a:solidFill>
                <a:latin typeface="Consolas"/>
                <a:ea typeface="Consolas"/>
                <a:cs typeface="Consolas"/>
                <a:sym typeface="Consolas"/>
              </a:rPr>
            </a:br>
            <a:r>
              <a:rPr lang="es-AR" sz="2133">
                <a:solidFill>
                  <a:srgbClr val="D4D4D4"/>
                </a:solidFill>
                <a:latin typeface="Consolas"/>
                <a:ea typeface="Consolas"/>
                <a:cs typeface="Consolas"/>
                <a:sym typeface="Consolas"/>
              </a:rPr>
              <a:t>}</a:t>
            </a:r>
            <a:r>
              <a:rPr lang="es-AR" sz="2133">
                <a:solidFill>
                  <a:srgbClr val="9CDCFE"/>
                </a:solidFill>
                <a:latin typeface="Consolas"/>
                <a:ea typeface="Consolas"/>
                <a:cs typeface="Consolas"/>
                <a:sym typeface="Consolas"/>
              </a:rPr>
              <a:t>punto</a:t>
            </a:r>
            <a:r>
              <a:rPr lang="es-AR" sz="2133">
                <a:solidFill>
                  <a:srgbClr val="D4D4D4"/>
                </a:solidFill>
                <a:latin typeface="Consolas"/>
                <a:ea typeface="Consolas"/>
                <a:cs typeface="Consolas"/>
                <a:sym typeface="Consolas"/>
              </a:rPr>
              <a:t>;     </a:t>
            </a:r>
            <a:r>
              <a:rPr lang="es-AR" sz="2133">
                <a:solidFill>
                  <a:srgbClr val="6A9955"/>
                </a:solidFill>
                <a:latin typeface="Consolas"/>
                <a:ea typeface="Consolas"/>
                <a:cs typeface="Consolas"/>
                <a:sym typeface="Consolas"/>
              </a:rPr>
              <a:t>//variable de 3 bytes</a:t>
            </a:r>
            <a:endParaRPr sz="2133">
              <a:solidFill>
                <a:srgbClr val="D4D4D4"/>
              </a:solidFill>
              <a:latin typeface="Consolas"/>
              <a:ea typeface="Consolas"/>
              <a:cs typeface="Consolas"/>
              <a:sym typeface="Consolas"/>
            </a:endParaRPr>
          </a:p>
        </p:txBody>
      </p:sp>
      <p:sp>
        <p:nvSpPr>
          <p:cNvPr id="1107" name="Google Shape;1107;p159"/>
          <p:cNvSpPr/>
          <p:nvPr/>
        </p:nvSpPr>
        <p:spPr>
          <a:xfrm>
            <a:off x="3442447" y="4043083"/>
            <a:ext cx="1864659" cy="1232397"/>
          </a:xfrm>
          <a:prstGeom prst="rect">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cxnSp>
        <p:nvCxnSpPr>
          <p:cNvPr id="1108" name="Google Shape;1108;p159"/>
          <p:cNvCxnSpPr/>
          <p:nvPr/>
        </p:nvCxnSpPr>
        <p:spPr>
          <a:xfrm rot="10800000" flipH="1">
            <a:off x="3442447" y="4708712"/>
            <a:ext cx="1864659" cy="1"/>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1109" name="Google Shape;1109;p159"/>
          <p:cNvSpPr txBox="1"/>
          <p:nvPr/>
        </p:nvSpPr>
        <p:spPr>
          <a:xfrm>
            <a:off x="5682854" y="4062517"/>
            <a:ext cx="1143903" cy="451287"/>
          </a:xfrm>
          <a:prstGeom prst="rect">
            <a:avLst/>
          </a:prstGeom>
          <a:noFill/>
          <a:ln>
            <a:noFill/>
          </a:ln>
        </p:spPr>
        <p:txBody>
          <a:bodyPr spcFirstLastPara="1" wrap="square" lIns="121900" tIns="60933" rIns="121900" bIns="60933" anchor="t" anchorCtr="0">
            <a:spAutoFit/>
          </a:bodyPr>
          <a:lstStyle/>
          <a:p>
            <a:r>
              <a:rPr lang="es-AR" sz="2133">
                <a:solidFill>
                  <a:srgbClr val="9CDCFE"/>
                </a:solidFill>
                <a:latin typeface="Consolas"/>
                <a:ea typeface="Consolas"/>
                <a:cs typeface="Consolas"/>
                <a:sym typeface="Consolas"/>
              </a:rPr>
              <a:t>CoordX</a:t>
            </a:r>
            <a:endParaRPr sz="2133">
              <a:solidFill>
                <a:srgbClr val="9CDCFE"/>
              </a:solidFill>
              <a:latin typeface="Consolas"/>
              <a:ea typeface="Consolas"/>
              <a:cs typeface="Consolas"/>
              <a:sym typeface="Consolas"/>
            </a:endParaRPr>
          </a:p>
        </p:txBody>
      </p:sp>
      <p:sp>
        <p:nvSpPr>
          <p:cNvPr id="1110" name="Google Shape;1110;p159"/>
          <p:cNvSpPr txBox="1"/>
          <p:nvPr/>
        </p:nvSpPr>
        <p:spPr>
          <a:xfrm>
            <a:off x="7262989" y="4391115"/>
            <a:ext cx="1143903" cy="451287"/>
          </a:xfrm>
          <a:prstGeom prst="rect">
            <a:avLst/>
          </a:prstGeom>
          <a:noFill/>
          <a:ln>
            <a:noFill/>
          </a:ln>
        </p:spPr>
        <p:txBody>
          <a:bodyPr spcFirstLastPara="1" wrap="square" lIns="121900" tIns="60933" rIns="121900" bIns="60933" anchor="t" anchorCtr="0">
            <a:spAutoFit/>
          </a:bodyPr>
          <a:lstStyle/>
          <a:p>
            <a:r>
              <a:rPr lang="es-AR" sz="2133">
                <a:solidFill>
                  <a:srgbClr val="9CDCFE"/>
                </a:solidFill>
                <a:latin typeface="Consolas"/>
                <a:ea typeface="Consolas"/>
                <a:cs typeface="Consolas"/>
                <a:sym typeface="Consolas"/>
              </a:rPr>
              <a:t>CoordY</a:t>
            </a:r>
            <a:endParaRPr sz="2133">
              <a:solidFill>
                <a:srgbClr val="9CDCFE"/>
              </a:solidFill>
              <a:latin typeface="Consolas"/>
              <a:ea typeface="Consolas"/>
              <a:cs typeface="Consolas"/>
              <a:sym typeface="Consolas"/>
            </a:endParaRPr>
          </a:p>
        </p:txBody>
      </p:sp>
      <p:sp>
        <p:nvSpPr>
          <p:cNvPr id="1111" name="Google Shape;1111;p159"/>
          <p:cNvSpPr/>
          <p:nvPr/>
        </p:nvSpPr>
        <p:spPr>
          <a:xfrm>
            <a:off x="6810942" y="4043083"/>
            <a:ext cx="442853" cy="1147471"/>
          </a:xfrm>
          <a:prstGeom prst="rightBrace">
            <a:avLst>
              <a:gd name="adj1" fmla="val 8333"/>
              <a:gd name="adj2" fmla="val 50000"/>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1867">
              <a:solidFill>
                <a:schemeClr val="dk1"/>
              </a:solidFill>
              <a:latin typeface="Arial"/>
              <a:ea typeface="Arial"/>
              <a:cs typeface="Arial"/>
              <a:sym typeface="Arial"/>
            </a:endParaRPr>
          </a:p>
        </p:txBody>
      </p:sp>
      <p:sp>
        <p:nvSpPr>
          <p:cNvPr id="1112" name="Google Shape;1112;p159"/>
          <p:cNvSpPr/>
          <p:nvPr/>
        </p:nvSpPr>
        <p:spPr>
          <a:xfrm>
            <a:off x="8261979" y="4062075"/>
            <a:ext cx="442853" cy="1213405"/>
          </a:xfrm>
          <a:prstGeom prst="rightBrace">
            <a:avLst>
              <a:gd name="adj1" fmla="val 8333"/>
              <a:gd name="adj2" fmla="val 50000"/>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1867">
              <a:solidFill>
                <a:schemeClr val="dk1"/>
              </a:solidFill>
              <a:latin typeface="Arial"/>
              <a:ea typeface="Arial"/>
              <a:cs typeface="Arial"/>
              <a:sym typeface="Arial"/>
            </a:endParaRPr>
          </a:p>
        </p:txBody>
      </p:sp>
      <p:sp>
        <p:nvSpPr>
          <p:cNvPr id="1113" name="Google Shape;1113;p159"/>
          <p:cNvSpPr txBox="1"/>
          <p:nvPr/>
        </p:nvSpPr>
        <p:spPr>
          <a:xfrm>
            <a:off x="8857078" y="4308209"/>
            <a:ext cx="994289" cy="451287"/>
          </a:xfrm>
          <a:prstGeom prst="rect">
            <a:avLst/>
          </a:prstGeom>
          <a:noFill/>
          <a:ln>
            <a:noFill/>
          </a:ln>
        </p:spPr>
        <p:txBody>
          <a:bodyPr spcFirstLastPara="1" wrap="square" lIns="121900" tIns="60933" rIns="121900" bIns="60933" anchor="t" anchorCtr="0">
            <a:spAutoFit/>
          </a:bodyPr>
          <a:lstStyle/>
          <a:p>
            <a:r>
              <a:rPr lang="es-AR" sz="2133">
                <a:solidFill>
                  <a:srgbClr val="9CDCFE"/>
                </a:solidFill>
                <a:latin typeface="Consolas"/>
                <a:ea typeface="Consolas"/>
                <a:cs typeface="Consolas"/>
                <a:sym typeface="Consolas"/>
              </a:rPr>
              <a:t>punto</a:t>
            </a:r>
            <a:endParaRPr sz="2133">
              <a:solidFill>
                <a:srgbClr val="9CDCFE"/>
              </a:solidFill>
              <a:latin typeface="Consolas"/>
              <a:ea typeface="Consolas"/>
              <a:cs typeface="Consolas"/>
              <a:sym typeface="Consolas"/>
            </a:endParaRPr>
          </a:p>
        </p:txBody>
      </p:sp>
      <p:sp>
        <p:nvSpPr>
          <p:cNvPr id="1114" name="Google Shape;1114;p159"/>
          <p:cNvSpPr txBox="1"/>
          <p:nvPr/>
        </p:nvSpPr>
        <p:spPr>
          <a:xfrm>
            <a:off x="812801" y="5856182"/>
            <a:ext cx="10243127" cy="779518"/>
          </a:xfrm>
          <a:prstGeom prst="rect">
            <a:avLst/>
          </a:prstGeom>
          <a:noFill/>
          <a:ln>
            <a:noFill/>
          </a:ln>
        </p:spPr>
        <p:txBody>
          <a:bodyPr spcFirstLastPara="1" wrap="square" lIns="121900" tIns="60933" rIns="121900" bIns="60933" anchor="t" anchorCtr="0">
            <a:spAutoFit/>
          </a:bodyPr>
          <a:lstStyle/>
          <a:p>
            <a:r>
              <a:rPr lang="es-AR" sz="2133">
                <a:solidFill>
                  <a:srgbClr val="9CDCFE"/>
                </a:solidFill>
                <a:latin typeface="Consolas"/>
                <a:ea typeface="Consolas"/>
                <a:cs typeface="Consolas"/>
                <a:sym typeface="Consolas"/>
              </a:rPr>
              <a:t>Coord X y CoordY empiezan en la misma dirección de memoria (compartida por ambos miembros de la estructura</a:t>
            </a:r>
            <a:endParaRPr sz="2133">
              <a:solidFill>
                <a:srgbClr val="9CDCFE"/>
              </a:solidFill>
              <a:latin typeface="Consolas"/>
              <a:ea typeface="Consolas"/>
              <a:cs typeface="Consolas"/>
              <a:sym typeface="Consolas"/>
            </a:endParaRPr>
          </a:p>
        </p:txBody>
      </p:sp>
    </p:spTree>
    <p:custDataLst>
      <p:tags r:id="rId1"/>
    </p:custData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5B2146B9-B8A4-AAC1-9708-3058F1B47282}"/>
              </a:ext>
            </a:extLst>
          </p:cNvPr>
          <p:cNvSpPr/>
          <p:nvPr/>
        </p:nvSpPr>
        <p:spPr>
          <a:xfrm>
            <a:off x="161365" y="2489200"/>
            <a:ext cx="12030635" cy="421897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119" name="Google Shape;1119;p16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Sizeof()</a:t>
            </a:r>
            <a:endParaRPr/>
          </a:p>
        </p:txBody>
      </p:sp>
      <p:sp>
        <p:nvSpPr>
          <p:cNvPr id="1120" name="Google Shape;1120;p160"/>
          <p:cNvSpPr txBox="1">
            <a:spLocks noGrp="1"/>
          </p:cNvSpPr>
          <p:nvPr>
            <p:ph type="body" idx="1"/>
          </p:nvPr>
        </p:nvSpPr>
        <p:spPr>
          <a:xfrm>
            <a:off x="812800" y="1803400"/>
            <a:ext cx="11217835" cy="4368800"/>
          </a:xfrm>
          <a:prstGeom prst="rect">
            <a:avLst/>
          </a:prstGeom>
          <a:noFill/>
          <a:ln>
            <a:noFill/>
          </a:ln>
        </p:spPr>
        <p:txBody>
          <a:bodyPr spcFirstLastPara="1" vert="horz" wrap="square" lIns="121900" tIns="60933" rIns="121900" bIns="60933" rtlCol="0" anchor="t" anchorCtr="0">
            <a:normAutofit fontScale="92500" lnSpcReduction="20000"/>
          </a:bodyPr>
          <a:lstStyle/>
          <a:p>
            <a:pPr>
              <a:buSzPct val="48053"/>
            </a:pPr>
            <a:r>
              <a:rPr lang="es-AR" dirty="0" err="1"/>
              <a:t>Sizeof</a:t>
            </a:r>
            <a:r>
              <a:rPr lang="es-AR" dirty="0"/>
              <a:t> pese a parecer una función es un operador de C y C++ para determinar el tamaño (en bytes) de una variable. Podemos entonces utilizar:</a:t>
            </a:r>
            <a:endParaRPr dirty="0"/>
          </a:p>
          <a:p>
            <a:pPr indent="-304792">
              <a:buSzPct val="48053"/>
              <a:buNone/>
            </a:pPr>
            <a:endParaRPr dirty="0"/>
          </a:p>
          <a:p>
            <a:pPr marL="213355" indent="0">
              <a:buSzPct val="63343"/>
              <a:buNone/>
            </a:pPr>
            <a:r>
              <a:rPr lang="es-AR" sz="2933" b="1" dirty="0" err="1">
                <a:solidFill>
                  <a:srgbClr val="569CD6"/>
                </a:solidFill>
                <a:latin typeface="Consolas"/>
                <a:ea typeface="Consolas"/>
                <a:cs typeface="Consolas"/>
                <a:sym typeface="Consolas"/>
              </a:rPr>
              <a:t>int</a:t>
            </a:r>
            <a:r>
              <a:rPr lang="es-AR" sz="2933" b="1" dirty="0">
                <a:solidFill>
                  <a:srgbClr val="D4D4D4"/>
                </a:solidFill>
                <a:latin typeface="Consolas"/>
                <a:ea typeface="Consolas"/>
                <a:cs typeface="Consolas"/>
                <a:sym typeface="Consolas"/>
              </a:rPr>
              <a:t> </a:t>
            </a:r>
            <a:r>
              <a:rPr lang="es-AR" sz="2933" b="1" dirty="0" err="1">
                <a:solidFill>
                  <a:srgbClr val="DCDCAA"/>
                </a:solidFill>
                <a:latin typeface="Consolas"/>
                <a:ea typeface="Consolas"/>
                <a:cs typeface="Consolas"/>
                <a:sym typeface="Consolas"/>
              </a:rPr>
              <a:t>main</a:t>
            </a:r>
            <a:r>
              <a:rPr lang="es-AR" sz="2933" b="1" dirty="0">
                <a:solidFill>
                  <a:srgbClr val="D4D4D4"/>
                </a:solidFill>
                <a:latin typeface="Consolas"/>
                <a:ea typeface="Consolas"/>
                <a:cs typeface="Consolas"/>
                <a:sym typeface="Consolas"/>
              </a:rPr>
              <a:t> (</a:t>
            </a:r>
            <a:r>
              <a:rPr lang="es-AR" sz="2933" b="1" dirty="0" err="1">
                <a:solidFill>
                  <a:srgbClr val="569CD6"/>
                </a:solidFill>
                <a:latin typeface="Consolas"/>
                <a:ea typeface="Consolas"/>
                <a:cs typeface="Consolas"/>
                <a:sym typeface="Consolas"/>
              </a:rPr>
              <a:t>void</a:t>
            </a:r>
            <a:r>
              <a:rPr lang="es-AR" sz="2933" b="1" dirty="0">
                <a:solidFill>
                  <a:srgbClr val="D4D4D4"/>
                </a:solidFill>
                <a:latin typeface="Consolas"/>
                <a:ea typeface="Consolas"/>
                <a:cs typeface="Consolas"/>
                <a:sym typeface="Consolas"/>
              </a:rPr>
              <a:t>){</a:t>
            </a:r>
            <a:endParaRPr dirty="0"/>
          </a:p>
          <a:p>
            <a:pPr marL="213355" indent="0">
              <a:buSzPct val="63343"/>
              <a:buNone/>
            </a:pPr>
            <a:br>
              <a:rPr lang="es-AR" sz="2933" b="1" dirty="0">
                <a:solidFill>
                  <a:srgbClr val="D4D4D4"/>
                </a:solidFill>
                <a:latin typeface="Consolas"/>
                <a:ea typeface="Consolas"/>
                <a:cs typeface="Consolas"/>
                <a:sym typeface="Consolas"/>
              </a:rPr>
            </a:br>
            <a:r>
              <a:rPr lang="es-AR" sz="2933" b="1" dirty="0">
                <a:solidFill>
                  <a:srgbClr val="D4D4D4"/>
                </a:solidFill>
                <a:latin typeface="Consolas"/>
                <a:ea typeface="Consolas"/>
                <a:cs typeface="Consolas"/>
                <a:sym typeface="Consolas"/>
              </a:rPr>
              <a:t>    </a:t>
            </a:r>
            <a:r>
              <a:rPr lang="es-AR" sz="2933" b="1" dirty="0" err="1">
                <a:solidFill>
                  <a:srgbClr val="DCDCAA"/>
                </a:solidFill>
                <a:latin typeface="Consolas"/>
                <a:ea typeface="Consolas"/>
                <a:cs typeface="Consolas"/>
                <a:sym typeface="Consolas"/>
              </a:rPr>
              <a:t>printf</a:t>
            </a:r>
            <a:r>
              <a:rPr lang="es-AR" sz="2933" b="1" dirty="0">
                <a:solidFill>
                  <a:srgbClr val="D4D4D4"/>
                </a:solidFill>
                <a:latin typeface="Consolas"/>
                <a:ea typeface="Consolas"/>
                <a:cs typeface="Consolas"/>
                <a:sym typeface="Consolas"/>
              </a:rPr>
              <a:t>(</a:t>
            </a:r>
            <a:r>
              <a:rPr lang="es-AR" sz="2933" b="1" dirty="0">
                <a:solidFill>
                  <a:srgbClr val="CE9178"/>
                </a:solidFill>
                <a:latin typeface="Consolas"/>
                <a:ea typeface="Consolas"/>
                <a:cs typeface="Consolas"/>
                <a:sym typeface="Consolas"/>
              </a:rPr>
              <a:t>"La variables </a:t>
            </a:r>
            <a:r>
              <a:rPr lang="es-AR" sz="2933" b="1" dirty="0" err="1">
                <a:solidFill>
                  <a:srgbClr val="CE9178"/>
                </a:solidFill>
                <a:latin typeface="Consolas"/>
                <a:ea typeface="Consolas"/>
                <a:cs typeface="Consolas"/>
                <a:sym typeface="Consolas"/>
              </a:rPr>
              <a:t>char</a:t>
            </a:r>
            <a:r>
              <a:rPr lang="es-AR" sz="2933" b="1" dirty="0">
                <a:solidFill>
                  <a:srgbClr val="CE9178"/>
                </a:solidFill>
                <a:latin typeface="Consolas"/>
                <a:ea typeface="Consolas"/>
                <a:cs typeface="Consolas"/>
                <a:sym typeface="Consolas"/>
              </a:rPr>
              <a:t> ocupan: %d bytes</a:t>
            </a:r>
            <a:r>
              <a:rPr lang="es-AR" sz="2933" b="1" dirty="0">
                <a:solidFill>
                  <a:srgbClr val="D7BA7D"/>
                </a:solidFill>
                <a:latin typeface="Consolas"/>
                <a:ea typeface="Consolas"/>
                <a:cs typeface="Consolas"/>
                <a:sym typeface="Consolas"/>
              </a:rPr>
              <a:t>\n</a:t>
            </a:r>
            <a:r>
              <a:rPr lang="es-AR" sz="2933" b="1" dirty="0">
                <a:solidFill>
                  <a:srgbClr val="CE9178"/>
                </a:solidFill>
                <a:latin typeface="Consolas"/>
                <a:ea typeface="Consolas"/>
                <a:cs typeface="Consolas"/>
                <a:sym typeface="Consolas"/>
              </a:rPr>
              <a:t>"</a:t>
            </a:r>
            <a:r>
              <a:rPr lang="es-AR" sz="2933" b="1" dirty="0">
                <a:solidFill>
                  <a:srgbClr val="D4D4D4"/>
                </a:solidFill>
                <a:latin typeface="Consolas"/>
                <a:ea typeface="Consolas"/>
                <a:cs typeface="Consolas"/>
                <a:sym typeface="Consolas"/>
              </a:rPr>
              <a:t>,</a:t>
            </a:r>
            <a:r>
              <a:rPr lang="es-AR" sz="2933" b="1" dirty="0" err="1">
                <a:solidFill>
                  <a:srgbClr val="569CD6"/>
                </a:solidFill>
                <a:latin typeface="Consolas"/>
                <a:ea typeface="Consolas"/>
                <a:cs typeface="Consolas"/>
                <a:sym typeface="Consolas"/>
              </a:rPr>
              <a:t>sizeof</a:t>
            </a:r>
            <a:r>
              <a:rPr lang="es-AR" sz="2933" b="1" dirty="0">
                <a:solidFill>
                  <a:srgbClr val="D4D4D4"/>
                </a:solidFill>
                <a:latin typeface="Consolas"/>
                <a:ea typeface="Consolas"/>
                <a:cs typeface="Consolas"/>
                <a:sym typeface="Consolas"/>
              </a:rPr>
              <a:t>(</a:t>
            </a:r>
            <a:r>
              <a:rPr lang="es-AR" sz="2933" b="1" dirty="0" err="1">
                <a:solidFill>
                  <a:srgbClr val="569CD6"/>
                </a:solidFill>
                <a:latin typeface="Consolas"/>
                <a:ea typeface="Consolas"/>
                <a:cs typeface="Consolas"/>
                <a:sym typeface="Consolas"/>
              </a:rPr>
              <a:t>char</a:t>
            </a:r>
            <a:r>
              <a:rPr lang="es-AR" sz="2933" b="1" dirty="0">
                <a:solidFill>
                  <a:srgbClr val="D4D4D4"/>
                </a:solidFill>
                <a:latin typeface="Consolas"/>
                <a:ea typeface="Consolas"/>
                <a:cs typeface="Consolas"/>
                <a:sym typeface="Consolas"/>
              </a:rPr>
              <a:t>));</a:t>
            </a:r>
            <a:endParaRPr dirty="0"/>
          </a:p>
          <a:p>
            <a:pPr marL="213355" indent="0">
              <a:buSzPct val="63343"/>
              <a:buNone/>
            </a:pPr>
            <a:r>
              <a:rPr lang="es-AR" sz="2933" b="1" dirty="0">
                <a:solidFill>
                  <a:srgbClr val="D4D4D4"/>
                </a:solidFill>
                <a:latin typeface="Consolas"/>
                <a:ea typeface="Consolas"/>
                <a:cs typeface="Consolas"/>
                <a:sym typeface="Consolas"/>
              </a:rPr>
              <a:t>    </a:t>
            </a:r>
            <a:r>
              <a:rPr lang="es-AR" sz="2933" b="1" dirty="0" err="1">
                <a:solidFill>
                  <a:srgbClr val="DCDCAA"/>
                </a:solidFill>
                <a:latin typeface="Consolas"/>
                <a:ea typeface="Consolas"/>
                <a:cs typeface="Consolas"/>
                <a:sym typeface="Consolas"/>
              </a:rPr>
              <a:t>printf</a:t>
            </a:r>
            <a:r>
              <a:rPr lang="es-AR" sz="2933" b="1" dirty="0">
                <a:solidFill>
                  <a:srgbClr val="D4D4D4"/>
                </a:solidFill>
                <a:latin typeface="Consolas"/>
                <a:ea typeface="Consolas"/>
                <a:cs typeface="Consolas"/>
                <a:sym typeface="Consolas"/>
              </a:rPr>
              <a:t>(</a:t>
            </a:r>
            <a:r>
              <a:rPr lang="es-AR" sz="2933" b="1" dirty="0">
                <a:solidFill>
                  <a:srgbClr val="CE9178"/>
                </a:solidFill>
                <a:latin typeface="Consolas"/>
                <a:ea typeface="Consolas"/>
                <a:cs typeface="Consolas"/>
                <a:sym typeface="Consolas"/>
              </a:rPr>
              <a:t>"La variables </a:t>
            </a:r>
            <a:r>
              <a:rPr lang="es-AR" sz="2933" b="1" dirty="0" err="1">
                <a:solidFill>
                  <a:srgbClr val="CE9178"/>
                </a:solidFill>
                <a:latin typeface="Consolas"/>
                <a:ea typeface="Consolas"/>
                <a:cs typeface="Consolas"/>
                <a:sym typeface="Consolas"/>
              </a:rPr>
              <a:t>int</a:t>
            </a:r>
            <a:r>
              <a:rPr lang="es-AR" sz="2933" b="1" dirty="0">
                <a:solidFill>
                  <a:srgbClr val="CE9178"/>
                </a:solidFill>
                <a:latin typeface="Consolas"/>
                <a:ea typeface="Consolas"/>
                <a:cs typeface="Consolas"/>
                <a:sym typeface="Consolas"/>
              </a:rPr>
              <a:t> ocupan: %d bytes</a:t>
            </a:r>
            <a:r>
              <a:rPr lang="es-AR" sz="2933" b="1" dirty="0">
                <a:solidFill>
                  <a:srgbClr val="D7BA7D"/>
                </a:solidFill>
                <a:latin typeface="Consolas"/>
                <a:ea typeface="Consolas"/>
                <a:cs typeface="Consolas"/>
                <a:sym typeface="Consolas"/>
              </a:rPr>
              <a:t>\n</a:t>
            </a:r>
            <a:r>
              <a:rPr lang="es-AR" sz="2933" b="1" dirty="0">
                <a:solidFill>
                  <a:srgbClr val="CE9178"/>
                </a:solidFill>
                <a:latin typeface="Consolas"/>
                <a:ea typeface="Consolas"/>
                <a:cs typeface="Consolas"/>
                <a:sym typeface="Consolas"/>
              </a:rPr>
              <a:t>"</a:t>
            </a:r>
            <a:r>
              <a:rPr lang="es-AR" sz="2933" b="1" dirty="0">
                <a:solidFill>
                  <a:srgbClr val="D4D4D4"/>
                </a:solidFill>
                <a:latin typeface="Consolas"/>
                <a:ea typeface="Consolas"/>
                <a:cs typeface="Consolas"/>
                <a:sym typeface="Consolas"/>
              </a:rPr>
              <a:t>,</a:t>
            </a:r>
            <a:r>
              <a:rPr lang="es-AR" sz="2933" b="1" dirty="0" err="1">
                <a:solidFill>
                  <a:srgbClr val="569CD6"/>
                </a:solidFill>
                <a:latin typeface="Consolas"/>
                <a:ea typeface="Consolas"/>
                <a:cs typeface="Consolas"/>
                <a:sym typeface="Consolas"/>
              </a:rPr>
              <a:t>sizeof</a:t>
            </a:r>
            <a:r>
              <a:rPr lang="es-AR" sz="2933" b="1" dirty="0">
                <a:solidFill>
                  <a:srgbClr val="D4D4D4"/>
                </a:solidFill>
                <a:latin typeface="Consolas"/>
                <a:ea typeface="Consolas"/>
                <a:cs typeface="Consolas"/>
                <a:sym typeface="Consolas"/>
              </a:rPr>
              <a:t>(</a:t>
            </a:r>
            <a:r>
              <a:rPr lang="es-AR" sz="2933" b="1" dirty="0" err="1">
                <a:solidFill>
                  <a:srgbClr val="569CD6"/>
                </a:solidFill>
                <a:latin typeface="Consolas"/>
                <a:ea typeface="Consolas"/>
                <a:cs typeface="Consolas"/>
                <a:sym typeface="Consolas"/>
              </a:rPr>
              <a:t>int</a:t>
            </a:r>
            <a:r>
              <a:rPr lang="es-AR" sz="2933" b="1" dirty="0">
                <a:solidFill>
                  <a:srgbClr val="D4D4D4"/>
                </a:solidFill>
                <a:latin typeface="Consolas"/>
                <a:ea typeface="Consolas"/>
                <a:cs typeface="Consolas"/>
                <a:sym typeface="Consolas"/>
              </a:rPr>
              <a:t>));</a:t>
            </a:r>
            <a:endParaRPr dirty="0"/>
          </a:p>
          <a:p>
            <a:pPr marL="213355" indent="0">
              <a:buSzPct val="63343"/>
              <a:buNone/>
            </a:pPr>
            <a:r>
              <a:rPr lang="es-AR" sz="2933" b="1" dirty="0">
                <a:solidFill>
                  <a:srgbClr val="D4D4D4"/>
                </a:solidFill>
                <a:latin typeface="Consolas"/>
                <a:ea typeface="Consolas"/>
                <a:cs typeface="Consolas"/>
                <a:sym typeface="Consolas"/>
              </a:rPr>
              <a:t>    </a:t>
            </a:r>
            <a:r>
              <a:rPr lang="es-AR" sz="2933" b="1" dirty="0" err="1">
                <a:solidFill>
                  <a:srgbClr val="C586C0"/>
                </a:solidFill>
                <a:latin typeface="Consolas"/>
                <a:ea typeface="Consolas"/>
                <a:cs typeface="Consolas"/>
                <a:sym typeface="Consolas"/>
              </a:rPr>
              <a:t>return</a:t>
            </a:r>
            <a:r>
              <a:rPr lang="es-AR" sz="2933" b="1" dirty="0">
                <a:solidFill>
                  <a:srgbClr val="D4D4D4"/>
                </a:solidFill>
                <a:latin typeface="Consolas"/>
                <a:ea typeface="Consolas"/>
                <a:cs typeface="Consolas"/>
                <a:sym typeface="Consolas"/>
              </a:rPr>
              <a:t> </a:t>
            </a:r>
            <a:r>
              <a:rPr lang="es-AR" sz="2933" b="1" dirty="0">
                <a:solidFill>
                  <a:srgbClr val="B5CEA8"/>
                </a:solidFill>
                <a:latin typeface="Consolas"/>
                <a:ea typeface="Consolas"/>
                <a:cs typeface="Consolas"/>
                <a:sym typeface="Consolas"/>
              </a:rPr>
              <a:t>0</a:t>
            </a:r>
            <a:r>
              <a:rPr lang="es-AR" sz="2933" b="1" dirty="0">
                <a:solidFill>
                  <a:srgbClr val="D4D4D4"/>
                </a:solidFill>
                <a:latin typeface="Consolas"/>
                <a:ea typeface="Consolas"/>
                <a:cs typeface="Consolas"/>
                <a:sym typeface="Consolas"/>
              </a:rPr>
              <a:t>;</a:t>
            </a:r>
            <a:endParaRPr dirty="0"/>
          </a:p>
          <a:p>
            <a:pPr marL="213355" indent="0">
              <a:buSzPct val="63343"/>
              <a:buNone/>
            </a:pPr>
            <a:r>
              <a:rPr lang="es-AR" sz="2933" b="1" dirty="0">
                <a:solidFill>
                  <a:srgbClr val="D4D4D4"/>
                </a:solidFill>
                <a:latin typeface="Consolas"/>
                <a:ea typeface="Consolas"/>
                <a:cs typeface="Consolas"/>
                <a:sym typeface="Consolas"/>
              </a:rPr>
              <a:t>}</a:t>
            </a:r>
            <a:endParaRPr dirty="0"/>
          </a:p>
          <a:p>
            <a:pPr indent="-304792">
              <a:buSzPct val="48053"/>
              <a:buNone/>
            </a:pPr>
            <a:endParaRPr dirty="0"/>
          </a:p>
        </p:txBody>
      </p:sp>
    </p:spTree>
    <p:custDataLst>
      <p:tags r:id="rId1"/>
    </p:custData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p16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Sizeof()</a:t>
            </a:r>
            <a:endParaRPr/>
          </a:p>
        </p:txBody>
      </p:sp>
      <p:sp>
        <p:nvSpPr>
          <p:cNvPr id="1126" name="Google Shape;1126;p161"/>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r>
              <a:rPr lang="es-AR" sz="3200" dirty="0"/>
              <a:t>Con </a:t>
            </a:r>
            <a:r>
              <a:rPr lang="es-AR" sz="3200" dirty="0" err="1"/>
              <a:t>Sizeof</a:t>
            </a:r>
            <a:r>
              <a:rPr lang="es-AR" sz="3200" dirty="0"/>
              <a:t> verificar el tamaño de todas las variables con sus modificadores </a:t>
            </a:r>
            <a:endParaRPr sz="3200" dirty="0"/>
          </a:p>
          <a:p>
            <a:r>
              <a:rPr lang="es-AR" sz="3200" dirty="0" err="1"/>
              <a:t>Unsigned</a:t>
            </a:r>
            <a:r>
              <a:rPr lang="es-AR" sz="3200" dirty="0"/>
              <a:t> short </a:t>
            </a:r>
            <a:r>
              <a:rPr lang="es-AR" sz="3200" dirty="0" err="1"/>
              <a:t>int</a:t>
            </a:r>
            <a:endParaRPr sz="3200" dirty="0"/>
          </a:p>
          <a:p>
            <a:r>
              <a:rPr lang="es-AR" sz="3200" dirty="0" err="1"/>
              <a:t>Unsigned</a:t>
            </a:r>
            <a:r>
              <a:rPr lang="es-AR" sz="3200" dirty="0"/>
              <a:t> </a:t>
            </a:r>
            <a:r>
              <a:rPr lang="es-AR" sz="3200" dirty="0" err="1"/>
              <a:t>long</a:t>
            </a:r>
            <a:r>
              <a:rPr lang="es-AR" sz="3200" dirty="0"/>
              <a:t> </a:t>
            </a:r>
            <a:r>
              <a:rPr lang="es-AR" sz="3200" dirty="0" err="1"/>
              <a:t>int</a:t>
            </a:r>
            <a:r>
              <a:rPr lang="es-AR" sz="3200" dirty="0"/>
              <a:t> </a:t>
            </a:r>
            <a:r>
              <a:rPr lang="es-AR" sz="3200" dirty="0" err="1"/>
              <a:t>etc</a:t>
            </a:r>
            <a:r>
              <a:rPr lang="es-AR" sz="3200" dirty="0"/>
              <a:t>…</a:t>
            </a:r>
            <a:endParaRPr sz="3200" dirty="0"/>
          </a:p>
        </p:txBody>
      </p:sp>
    </p:spTree>
    <p:custDataLst>
      <p:tags r:id="rId1"/>
    </p:custData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16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Sizeof()</a:t>
            </a:r>
            <a:endParaRPr/>
          </a:p>
        </p:txBody>
      </p:sp>
      <p:sp>
        <p:nvSpPr>
          <p:cNvPr id="1132" name="Google Shape;1132;p162"/>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r>
              <a:rPr lang="es-AR" sz="3600" dirty="0"/>
              <a:t>Con las estructuras y las uniones podemos verificar el tamaño de cada variable.</a:t>
            </a:r>
            <a:endParaRPr sz="3600" dirty="0"/>
          </a:p>
        </p:txBody>
      </p:sp>
    </p:spTree>
    <p:custDataLst>
      <p:tags r:id="rId1"/>
    </p:custData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FBB59DD9-286A-0DE7-4293-4729CE1E0C51}"/>
              </a:ext>
            </a:extLst>
          </p:cNvPr>
          <p:cNvSpPr/>
          <p:nvPr/>
        </p:nvSpPr>
        <p:spPr>
          <a:xfrm>
            <a:off x="0" y="1498600"/>
            <a:ext cx="12192000" cy="5359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137" name="Google Shape;1137;p16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ct val="111111"/>
            </a:pPr>
            <a:r>
              <a:rPr lang="es-AR" dirty="0"/>
              <a:t>Ejercicio razonar la salida del programa</a:t>
            </a:r>
            <a:endParaRPr dirty="0"/>
          </a:p>
        </p:txBody>
      </p:sp>
      <p:sp>
        <p:nvSpPr>
          <p:cNvPr id="1138" name="Google Shape;1138;p163"/>
          <p:cNvSpPr/>
          <p:nvPr/>
        </p:nvSpPr>
        <p:spPr>
          <a:xfrm>
            <a:off x="527381" y="1796819"/>
            <a:ext cx="10310948" cy="4720212"/>
          </a:xfrm>
          <a:prstGeom prst="rect">
            <a:avLst/>
          </a:prstGeom>
          <a:noFill/>
          <a:ln>
            <a:noFill/>
          </a:ln>
        </p:spPr>
        <p:txBody>
          <a:bodyPr spcFirstLastPara="1" wrap="square" lIns="121900" tIns="60933" rIns="121900" bIns="60933" anchor="t" anchorCtr="0">
            <a:spAutoFit/>
          </a:bodyPr>
          <a:lstStyle/>
          <a:p>
            <a:r>
              <a:rPr lang="es-AR" sz="1867">
                <a:solidFill>
                  <a:srgbClr val="569CD6"/>
                </a:solidFill>
                <a:latin typeface="Consolas"/>
                <a:ea typeface="Consolas"/>
                <a:cs typeface="Consolas"/>
                <a:sym typeface="Consolas"/>
              </a:rPr>
              <a:t>typedef</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struct</a:t>
            </a:r>
            <a:r>
              <a:rPr lang="es-AR" sz="1867">
                <a:solidFill>
                  <a:srgbClr val="D4D4D4"/>
                </a:solidFill>
                <a:latin typeface="Consolas"/>
                <a:ea typeface="Consolas"/>
                <a:cs typeface="Consolas"/>
                <a:sym typeface="Consolas"/>
              </a:rPr>
              <a:t> </a:t>
            </a:r>
            <a:r>
              <a:rPr lang="es-AR" sz="1867">
                <a:solidFill>
                  <a:srgbClr val="4EC9B0"/>
                </a:solidFill>
                <a:latin typeface="Consolas"/>
                <a:ea typeface="Consolas"/>
                <a:cs typeface="Consolas"/>
                <a:sym typeface="Consolas"/>
              </a:rPr>
              <a:t>puntos</a:t>
            </a:r>
            <a:r>
              <a:rPr lang="es-AR" sz="1867">
                <a:solidFill>
                  <a:srgbClr val="D4D4D4"/>
                </a:solidFill>
                <a:latin typeface="Consolas"/>
                <a:ea typeface="Consolas"/>
                <a:cs typeface="Consolas"/>
                <a:sym typeface="Consolas"/>
              </a:rPr>
              <a:t> {</a:t>
            </a:r>
            <a:endParaRPr sz="2400"/>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char</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coordX</a:t>
            </a:r>
            <a:r>
              <a:rPr lang="es-AR" sz="1867">
                <a:solidFill>
                  <a:srgbClr val="D4D4D4"/>
                </a:solidFill>
                <a:latin typeface="Consolas"/>
                <a:ea typeface="Consolas"/>
                <a:cs typeface="Consolas"/>
                <a:sym typeface="Consolas"/>
              </a:rPr>
              <a:t>;         </a:t>
            </a:r>
            <a:r>
              <a:rPr lang="es-AR" sz="1867">
                <a:solidFill>
                  <a:srgbClr val="6A9955"/>
                </a:solidFill>
                <a:latin typeface="Consolas"/>
                <a:ea typeface="Consolas"/>
                <a:cs typeface="Consolas"/>
                <a:sym typeface="Consolas"/>
              </a:rPr>
              <a:t>//variable de 1 byte</a:t>
            </a:r>
            <a:endParaRPr sz="1867">
              <a:solidFill>
                <a:srgbClr val="D4D4D4"/>
              </a:solidFill>
              <a:latin typeface="Consolas"/>
              <a:ea typeface="Consolas"/>
              <a:cs typeface="Consolas"/>
              <a:sym typeface="Consolas"/>
            </a:endParaRPr>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short</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coordY</a:t>
            </a:r>
            <a:r>
              <a:rPr lang="es-AR" sz="1867">
                <a:solidFill>
                  <a:srgbClr val="D4D4D4"/>
                </a:solidFill>
                <a:latin typeface="Consolas"/>
                <a:ea typeface="Consolas"/>
                <a:cs typeface="Consolas"/>
                <a:sym typeface="Consolas"/>
              </a:rPr>
              <a:t>;    </a:t>
            </a:r>
            <a:r>
              <a:rPr lang="es-AR" sz="1867">
                <a:solidFill>
                  <a:srgbClr val="6A9955"/>
                </a:solidFill>
                <a:latin typeface="Consolas"/>
                <a:ea typeface="Consolas"/>
                <a:cs typeface="Consolas"/>
                <a:sym typeface="Consolas"/>
              </a:rPr>
              <a:t>//variable de 2 bytes</a:t>
            </a:r>
            <a:endParaRPr sz="1867">
              <a:solidFill>
                <a:srgbClr val="D4D4D4"/>
              </a:solidFill>
              <a:latin typeface="Consolas"/>
              <a:ea typeface="Consolas"/>
              <a:cs typeface="Consolas"/>
              <a:sym typeface="Consolas"/>
            </a:endParaRPr>
          </a:p>
          <a:p>
            <a:br>
              <a:rPr lang="es-AR" sz="1867">
                <a:solidFill>
                  <a:srgbClr val="D4D4D4"/>
                </a:solidFill>
                <a:latin typeface="Consolas"/>
                <a:ea typeface="Consolas"/>
                <a:cs typeface="Consolas"/>
                <a:sym typeface="Consolas"/>
              </a:rPr>
            </a:br>
            <a:r>
              <a:rPr lang="es-AR" sz="1867">
                <a:solidFill>
                  <a:srgbClr val="D4D4D4"/>
                </a:solidFill>
                <a:latin typeface="Consolas"/>
                <a:ea typeface="Consolas"/>
                <a:cs typeface="Consolas"/>
                <a:sym typeface="Consolas"/>
              </a:rPr>
              <a:t>}</a:t>
            </a:r>
            <a:r>
              <a:rPr lang="es-AR" sz="1867">
                <a:solidFill>
                  <a:srgbClr val="4EC9B0"/>
                </a:solidFill>
                <a:latin typeface="Consolas"/>
                <a:ea typeface="Consolas"/>
                <a:cs typeface="Consolas"/>
                <a:sym typeface="Consolas"/>
              </a:rPr>
              <a:t>punto</a:t>
            </a:r>
            <a:r>
              <a:rPr lang="es-AR" sz="1867">
                <a:solidFill>
                  <a:srgbClr val="D4D4D4"/>
                </a:solidFill>
                <a:latin typeface="Consolas"/>
                <a:ea typeface="Consolas"/>
                <a:cs typeface="Consolas"/>
                <a:sym typeface="Consolas"/>
              </a:rPr>
              <a:t>;     </a:t>
            </a:r>
            <a:r>
              <a:rPr lang="es-AR" sz="1867">
                <a:solidFill>
                  <a:srgbClr val="6A9955"/>
                </a:solidFill>
                <a:latin typeface="Consolas"/>
                <a:ea typeface="Consolas"/>
                <a:cs typeface="Consolas"/>
                <a:sym typeface="Consolas"/>
              </a:rPr>
              <a:t>//variable de 3 bytes</a:t>
            </a:r>
            <a:endParaRPr sz="1867">
              <a:solidFill>
                <a:srgbClr val="D4D4D4"/>
              </a:solidFill>
              <a:latin typeface="Consolas"/>
              <a:ea typeface="Consolas"/>
              <a:cs typeface="Consolas"/>
              <a:sym typeface="Consolas"/>
            </a:endParaRPr>
          </a:p>
          <a:p>
            <a:br>
              <a:rPr lang="es-AR" sz="1867">
                <a:solidFill>
                  <a:srgbClr val="D4D4D4"/>
                </a:solidFill>
                <a:latin typeface="Consolas"/>
                <a:ea typeface="Consolas"/>
                <a:cs typeface="Consolas"/>
                <a:sym typeface="Consolas"/>
              </a:rPr>
            </a:b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main</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void</a:t>
            </a:r>
            <a:r>
              <a:rPr lang="es-AR" sz="1867">
                <a:solidFill>
                  <a:srgbClr val="D4D4D4"/>
                </a:solidFill>
                <a:latin typeface="Consolas"/>
                <a:ea typeface="Consolas"/>
                <a:cs typeface="Consolas"/>
                <a:sym typeface="Consolas"/>
              </a:rPr>
              <a:t>){</a:t>
            </a:r>
            <a:endParaRPr sz="2400"/>
          </a:p>
          <a:p>
            <a:br>
              <a:rPr lang="es-AR" sz="1867">
                <a:solidFill>
                  <a:srgbClr val="D4D4D4"/>
                </a:solidFill>
                <a:latin typeface="Consolas"/>
                <a:ea typeface="Consolas"/>
                <a:cs typeface="Consolas"/>
                <a:sym typeface="Consolas"/>
              </a:rPr>
            </a:br>
            <a:r>
              <a:rPr lang="es-AR" sz="1867">
                <a:solidFill>
                  <a:srgbClr val="D4D4D4"/>
                </a:solidFill>
                <a:latin typeface="Consolas"/>
                <a:ea typeface="Consolas"/>
                <a:cs typeface="Consolas"/>
                <a:sym typeface="Consolas"/>
              </a:rPr>
              <a:t>    </a:t>
            </a:r>
            <a:r>
              <a:rPr lang="es-AR" sz="1867">
                <a:solidFill>
                  <a:srgbClr val="4EC9B0"/>
                </a:solidFill>
                <a:latin typeface="Consolas"/>
                <a:ea typeface="Consolas"/>
                <a:cs typeface="Consolas"/>
                <a:sym typeface="Consolas"/>
              </a:rPr>
              <a:t>punto</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punto1</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punto2</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punto1</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coordX</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3</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punto1</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coordY</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2</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printf</a:t>
            </a:r>
            <a:r>
              <a:rPr lang="es-AR" sz="1867">
                <a:solidFill>
                  <a:srgbClr val="D4D4D4"/>
                </a:solidFill>
                <a:latin typeface="Consolas"/>
                <a:ea typeface="Consolas"/>
                <a:cs typeface="Consolas"/>
                <a:sym typeface="Consolas"/>
              </a:rPr>
              <a:t>(</a:t>
            </a:r>
            <a:r>
              <a:rPr lang="es-AR" sz="1867">
                <a:solidFill>
                  <a:srgbClr val="CE9178"/>
                </a:solidFill>
                <a:latin typeface="Consolas"/>
                <a:ea typeface="Consolas"/>
                <a:cs typeface="Consolas"/>
                <a:sym typeface="Consolas"/>
              </a:rPr>
              <a:t>"La coordenada X del punto 1 vale: %d</a:t>
            </a:r>
            <a:r>
              <a:rPr lang="es-AR" sz="1867">
                <a:solidFill>
                  <a:srgbClr val="D7BA7D"/>
                </a:solidFill>
                <a:latin typeface="Consolas"/>
                <a:ea typeface="Consolas"/>
                <a:cs typeface="Consolas"/>
                <a:sym typeface="Consolas"/>
              </a:rPr>
              <a:t>\n</a:t>
            </a:r>
            <a:r>
              <a:rPr lang="es-AR" sz="1867">
                <a:solidFill>
                  <a:srgbClr val="CE9178"/>
                </a:solidFill>
                <a:latin typeface="Consolas"/>
                <a:ea typeface="Consolas"/>
                <a:cs typeface="Consolas"/>
                <a:sym typeface="Consolas"/>
              </a:rPr>
              <a:t>"</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punto1</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coordX</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printf</a:t>
            </a:r>
            <a:r>
              <a:rPr lang="es-AR" sz="1867">
                <a:solidFill>
                  <a:srgbClr val="D4D4D4"/>
                </a:solidFill>
                <a:latin typeface="Consolas"/>
                <a:ea typeface="Consolas"/>
                <a:cs typeface="Consolas"/>
                <a:sym typeface="Consolas"/>
              </a:rPr>
              <a:t>(</a:t>
            </a:r>
            <a:r>
              <a:rPr lang="es-AR" sz="1867">
                <a:solidFill>
                  <a:srgbClr val="CE9178"/>
                </a:solidFill>
                <a:latin typeface="Consolas"/>
                <a:ea typeface="Consolas"/>
                <a:cs typeface="Consolas"/>
                <a:sym typeface="Consolas"/>
              </a:rPr>
              <a:t>"La coordenada Y del punto 1 vale: %d</a:t>
            </a:r>
            <a:r>
              <a:rPr lang="es-AR" sz="1867">
                <a:solidFill>
                  <a:srgbClr val="D7BA7D"/>
                </a:solidFill>
                <a:latin typeface="Consolas"/>
                <a:ea typeface="Consolas"/>
                <a:cs typeface="Consolas"/>
                <a:sym typeface="Consolas"/>
              </a:rPr>
              <a:t>\n</a:t>
            </a:r>
            <a:r>
              <a:rPr lang="es-AR" sz="1867">
                <a:solidFill>
                  <a:srgbClr val="CE9178"/>
                </a:solidFill>
                <a:latin typeface="Consolas"/>
                <a:ea typeface="Consolas"/>
                <a:cs typeface="Consolas"/>
                <a:sym typeface="Consolas"/>
              </a:rPr>
              <a:t>"</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punto1</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coordY</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printf</a:t>
            </a:r>
            <a:r>
              <a:rPr lang="es-AR" sz="1867">
                <a:solidFill>
                  <a:srgbClr val="D4D4D4"/>
                </a:solidFill>
                <a:latin typeface="Consolas"/>
                <a:ea typeface="Consolas"/>
                <a:cs typeface="Consolas"/>
                <a:sym typeface="Consolas"/>
              </a:rPr>
              <a:t>(</a:t>
            </a:r>
            <a:r>
              <a:rPr lang="es-AR" sz="1867">
                <a:solidFill>
                  <a:srgbClr val="CE9178"/>
                </a:solidFill>
                <a:latin typeface="Consolas"/>
                <a:ea typeface="Consolas"/>
                <a:cs typeface="Consolas"/>
                <a:sym typeface="Consolas"/>
              </a:rPr>
              <a:t>"La variable punto1 ocupa %d bytes</a:t>
            </a:r>
            <a:r>
              <a:rPr lang="es-AR" sz="1867">
                <a:solidFill>
                  <a:srgbClr val="D7BA7D"/>
                </a:solidFill>
                <a:latin typeface="Consolas"/>
                <a:ea typeface="Consolas"/>
                <a:cs typeface="Consolas"/>
                <a:sym typeface="Consolas"/>
              </a:rPr>
              <a:t>\n</a:t>
            </a:r>
            <a:r>
              <a:rPr lang="es-AR" sz="1867">
                <a:solidFill>
                  <a:srgbClr val="CE9178"/>
                </a:solidFill>
                <a:latin typeface="Consolas"/>
                <a:ea typeface="Consolas"/>
                <a:cs typeface="Consolas"/>
                <a:sym typeface="Consolas"/>
              </a:rPr>
              <a:t>"</a:t>
            </a:r>
            <a:r>
              <a:rPr lang="es-AR" sz="1867">
                <a:solidFill>
                  <a:srgbClr val="D4D4D4"/>
                </a:solidFill>
                <a:latin typeface="Consolas"/>
                <a:ea typeface="Consolas"/>
                <a:cs typeface="Consolas"/>
                <a:sym typeface="Consolas"/>
              </a:rPr>
              <a:t>,</a:t>
            </a:r>
            <a:r>
              <a:rPr lang="es-AR" sz="1867">
                <a:solidFill>
                  <a:srgbClr val="569CD6"/>
                </a:solidFill>
                <a:latin typeface="Consolas"/>
                <a:ea typeface="Consolas"/>
                <a:cs typeface="Consolas"/>
                <a:sym typeface="Consolas"/>
              </a:rPr>
              <a:t>sizeof</a:t>
            </a:r>
            <a:r>
              <a:rPr lang="es-AR" sz="1867">
                <a:solidFill>
                  <a:srgbClr val="D4D4D4"/>
                </a:solidFill>
                <a:latin typeface="Consolas"/>
                <a:ea typeface="Consolas"/>
                <a:cs typeface="Consolas"/>
                <a:sym typeface="Consolas"/>
              </a:rPr>
              <a:t>(</a:t>
            </a:r>
            <a:r>
              <a:rPr lang="es-AR" sz="1867">
                <a:solidFill>
                  <a:srgbClr val="4EC9B0"/>
                </a:solidFill>
                <a:latin typeface="Consolas"/>
                <a:ea typeface="Consolas"/>
                <a:cs typeface="Consolas"/>
                <a:sym typeface="Consolas"/>
              </a:rPr>
              <a:t>punto</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C586C0"/>
                </a:solidFill>
                <a:latin typeface="Consolas"/>
                <a:ea typeface="Consolas"/>
                <a:cs typeface="Consolas"/>
                <a:sym typeface="Consolas"/>
              </a:rPr>
              <a:t>return</a:t>
            </a:r>
            <a:r>
              <a:rPr lang="es-AR" sz="1867">
                <a:solidFill>
                  <a:srgbClr val="D4D4D4"/>
                </a:solidFill>
                <a:latin typeface="Consolas"/>
                <a:ea typeface="Consolas"/>
                <a:cs typeface="Consolas"/>
                <a:sym typeface="Consolas"/>
              </a:rPr>
              <a:t> </a:t>
            </a:r>
            <a:r>
              <a:rPr lang="es-AR" sz="1867">
                <a:solidFill>
                  <a:srgbClr val="B5CEA8"/>
                </a:solidFill>
                <a:latin typeface="Consolas"/>
                <a:ea typeface="Consolas"/>
                <a:cs typeface="Consolas"/>
                <a:sym typeface="Consolas"/>
              </a:rPr>
              <a:t>0</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a:t>
            </a:r>
            <a:endParaRPr sz="2400"/>
          </a:p>
        </p:txBody>
      </p:sp>
    </p:spTree>
    <p:custDataLst>
      <p:tags r:id="rId1"/>
    </p:custData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164"/>
          <p:cNvSpPr txBox="1">
            <a:spLocks noGrp="1"/>
          </p:cNvSpPr>
          <p:nvPr>
            <p:ph type="title"/>
          </p:nvPr>
        </p:nvSpPr>
        <p:spPr>
          <a:xfrm>
            <a:off x="832443" y="1526456"/>
            <a:ext cx="10871200" cy="2449945"/>
          </a:xfrm>
          <a:prstGeom prst="rect">
            <a:avLst/>
          </a:prstGeom>
          <a:noFill/>
          <a:ln>
            <a:noFill/>
          </a:ln>
        </p:spPr>
        <p:txBody>
          <a:bodyPr spcFirstLastPara="1" vert="horz" wrap="square" lIns="121900" tIns="60933" rIns="121900" bIns="60933" rtlCol="0" anchor="b" anchorCtr="0">
            <a:normAutofit/>
          </a:bodyPr>
          <a:lstStyle/>
          <a:p>
            <a:pPr algn="ctr">
              <a:spcBef>
                <a:spcPts val="0"/>
              </a:spcBef>
              <a:buClr>
                <a:schemeClr val="lt1"/>
              </a:buClr>
              <a:buSzPct val="111111"/>
            </a:pPr>
            <a:r>
              <a:rPr lang="es-AR" dirty="0">
                <a:solidFill>
                  <a:schemeClr val="dk1"/>
                </a:solidFill>
              </a:rPr>
              <a:t>¿Imprimió el programa anterior lo esperado de </a:t>
            </a:r>
            <a:r>
              <a:rPr lang="es-AR" dirty="0" err="1">
                <a:solidFill>
                  <a:schemeClr val="dk1"/>
                </a:solidFill>
              </a:rPr>
              <a:t>sizeof</a:t>
            </a:r>
            <a:r>
              <a:rPr lang="es-AR" dirty="0">
                <a:solidFill>
                  <a:schemeClr val="dk1"/>
                </a:solidFill>
              </a:rPr>
              <a:t>() en caso negativo investigar por qué?</a:t>
            </a:r>
            <a:endParaRPr dirty="0">
              <a:solidFill>
                <a:schemeClr val="dk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C9583AEA-41C1-2C69-78B0-176904369E81}"/>
              </a:ext>
            </a:extLst>
          </p:cNvPr>
          <p:cNvSpPr/>
          <p:nvPr/>
        </p:nvSpPr>
        <p:spPr>
          <a:xfrm>
            <a:off x="261257" y="2610394"/>
            <a:ext cx="11700588" cy="2752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buSzPts val="1740"/>
            </a:pPr>
            <a:r>
              <a:rPr lang="es-ES" sz="2800" dirty="0"/>
              <a:t>Recordar que los valores de </a:t>
            </a:r>
            <a:r>
              <a:rPr lang="es-ES" sz="2800" dirty="0" err="1"/>
              <a:t>int</a:t>
            </a:r>
            <a:r>
              <a:rPr lang="es-ES" sz="2800" dirty="0"/>
              <a:t> pueden cambiar cuando trabajamos en sistemas embebidos por lo general </a:t>
            </a:r>
            <a:r>
              <a:rPr lang="es-ES" sz="2800" dirty="0" err="1"/>
              <a:t>int</a:t>
            </a:r>
            <a:r>
              <a:rPr lang="es-ES" sz="2800" dirty="0"/>
              <a:t> es una variable de 16 bits, pero en las computadoras modernas </a:t>
            </a:r>
            <a:r>
              <a:rPr lang="es-ES" sz="2800" dirty="0" err="1"/>
              <a:t>int</a:t>
            </a:r>
            <a:r>
              <a:rPr lang="es-ES" sz="2800" dirty="0"/>
              <a:t> es de 32 bits. Mas adelante veremos un </a:t>
            </a:r>
            <a:r>
              <a:rPr lang="es-ES" sz="2800" b="1" dirty="0">
                <a:solidFill>
                  <a:srgbClr val="002060"/>
                </a:solidFill>
              </a:rPr>
              <a:t>operador</a:t>
            </a:r>
            <a:r>
              <a:rPr lang="es-ES" sz="2800" dirty="0"/>
              <a:t> llamado </a:t>
            </a:r>
            <a:r>
              <a:rPr lang="es-ES" sz="2800" b="1" dirty="0" err="1">
                <a:solidFill>
                  <a:srgbClr val="002060"/>
                </a:solidFill>
              </a:rPr>
              <a:t>sizeof</a:t>
            </a:r>
            <a:r>
              <a:rPr lang="es-ES" sz="2800" b="1" dirty="0">
                <a:solidFill>
                  <a:srgbClr val="002060"/>
                </a:solidFill>
              </a:rPr>
              <a:t>() </a:t>
            </a:r>
            <a:r>
              <a:rPr lang="es-ES" sz="2800" dirty="0"/>
              <a:t>que nos permite saber el tamaño de las variables en la PC donde se ejecutan.</a:t>
            </a:r>
          </a:p>
        </p:txBody>
      </p:sp>
      <p:sp>
        <p:nvSpPr>
          <p:cNvPr id="194" name="Google Shape;194;p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dirty="0"/>
              <a:t>Aclaración</a:t>
            </a:r>
            <a:endParaRPr dirty="0"/>
          </a:p>
        </p:txBody>
      </p:sp>
    </p:spTree>
    <p:custDataLst>
      <p:tags r:id="rId1"/>
    </p:custData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16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Estructura de campo de bits</a:t>
            </a:r>
            <a:endParaRPr/>
          </a:p>
        </p:txBody>
      </p:sp>
      <p:sp>
        <p:nvSpPr>
          <p:cNvPr id="1149" name="Google Shape;1149;p165"/>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algn="ctr"/>
            <a:r>
              <a:rPr lang="es-AR" sz="3600" dirty="0"/>
              <a:t>Los campos de bits solo  pueden existir en estructuras y nos permite utilizar variables de bit que nosotros definamos </a:t>
            </a:r>
            <a:endParaRPr sz="3600" dirty="0"/>
          </a:p>
        </p:txBody>
      </p:sp>
    </p:spTree>
    <p:custDataLst>
      <p:tags r:id="rId1"/>
    </p:custData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1B0D72DD-7C97-534E-EEDB-9DA71A447BEE}"/>
              </a:ext>
            </a:extLst>
          </p:cNvPr>
          <p:cNvSpPr/>
          <p:nvPr/>
        </p:nvSpPr>
        <p:spPr>
          <a:xfrm>
            <a:off x="0" y="1498600"/>
            <a:ext cx="12192000" cy="5359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154" name="Google Shape;1154;p16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ct val="111111"/>
            </a:pPr>
            <a:r>
              <a:rPr lang="es-AR" dirty="0"/>
              <a:t>Ejercicio razonar la salida del programa</a:t>
            </a:r>
            <a:endParaRPr dirty="0"/>
          </a:p>
        </p:txBody>
      </p:sp>
      <p:sp>
        <p:nvSpPr>
          <p:cNvPr id="1155" name="Google Shape;1155;p166"/>
          <p:cNvSpPr/>
          <p:nvPr/>
        </p:nvSpPr>
        <p:spPr>
          <a:xfrm>
            <a:off x="555090" y="2166273"/>
            <a:ext cx="10310948" cy="1846990"/>
          </a:xfrm>
          <a:prstGeom prst="rect">
            <a:avLst/>
          </a:prstGeom>
          <a:noFill/>
          <a:ln>
            <a:noFill/>
          </a:ln>
        </p:spPr>
        <p:txBody>
          <a:bodyPr spcFirstLastPara="1" wrap="square" lIns="121900" tIns="60933" rIns="121900" bIns="60933" anchor="t" anchorCtr="0">
            <a:spAutoFit/>
          </a:bodyPr>
          <a:lstStyle/>
          <a:p>
            <a:r>
              <a:rPr lang="es-AR" sz="1867">
                <a:solidFill>
                  <a:srgbClr val="569CD6"/>
                </a:solidFill>
                <a:latin typeface="Consolas"/>
                <a:ea typeface="Consolas"/>
                <a:cs typeface="Consolas"/>
                <a:sym typeface="Consolas"/>
              </a:rPr>
              <a:t>struct</a:t>
            </a:r>
            <a:r>
              <a:rPr lang="es-AR" sz="1867">
                <a:solidFill>
                  <a:srgbClr val="D4D4D4"/>
                </a:solidFill>
                <a:latin typeface="Consolas"/>
                <a:ea typeface="Consolas"/>
                <a:cs typeface="Consolas"/>
                <a:sym typeface="Consolas"/>
              </a:rPr>
              <a:t> </a:t>
            </a:r>
            <a:r>
              <a:rPr lang="es-AR" sz="1867">
                <a:solidFill>
                  <a:srgbClr val="4EC9B0"/>
                </a:solidFill>
                <a:latin typeface="Consolas"/>
                <a:ea typeface="Consolas"/>
                <a:cs typeface="Consolas"/>
                <a:sym typeface="Consolas"/>
              </a:rPr>
              <a:t>encoder</a:t>
            </a:r>
            <a:r>
              <a:rPr lang="es-AR" sz="1867">
                <a:solidFill>
                  <a:srgbClr val="D4D4D4"/>
                </a:solidFill>
                <a:latin typeface="Consolas"/>
                <a:ea typeface="Consolas"/>
                <a:cs typeface="Consolas"/>
                <a:sym typeface="Consolas"/>
              </a:rPr>
              <a:t> {</a:t>
            </a:r>
            <a:endParaRPr sz="2400"/>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encoderCuenta</a:t>
            </a:r>
            <a:r>
              <a:rPr lang="es-AR" sz="1867">
                <a:solidFill>
                  <a:srgbClr val="D4D4D4"/>
                </a:solidFill>
                <a:latin typeface="Consolas"/>
                <a:ea typeface="Consolas"/>
                <a:cs typeface="Consolas"/>
                <a:sym typeface="Consolas"/>
              </a:rPr>
              <a:t> : </a:t>
            </a:r>
            <a:r>
              <a:rPr lang="es-AR" sz="1867">
                <a:solidFill>
                  <a:srgbClr val="B5CEA8"/>
                </a:solidFill>
                <a:latin typeface="Consolas"/>
                <a:ea typeface="Consolas"/>
                <a:cs typeface="Consolas"/>
                <a:sym typeface="Consolas"/>
              </a:rPr>
              <a:t>23</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encodervueltas</a:t>
            </a:r>
            <a:r>
              <a:rPr lang="es-AR" sz="1867">
                <a:solidFill>
                  <a:srgbClr val="D4D4D4"/>
                </a:solidFill>
                <a:latin typeface="Consolas"/>
                <a:ea typeface="Consolas"/>
                <a:cs typeface="Consolas"/>
                <a:sym typeface="Consolas"/>
              </a:rPr>
              <a:t>  : </a:t>
            </a:r>
            <a:r>
              <a:rPr lang="es-AR" sz="1867">
                <a:solidFill>
                  <a:srgbClr val="B5CEA8"/>
                </a:solidFill>
                <a:latin typeface="Consolas"/>
                <a:ea typeface="Consolas"/>
                <a:cs typeface="Consolas"/>
                <a:sym typeface="Consolas"/>
              </a:rPr>
              <a:t>4</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a:t>
            </a:r>
            <a:endParaRPr sz="2400"/>
          </a:p>
          <a:p>
            <a:br>
              <a:rPr lang="es-AR" sz="1867">
                <a:solidFill>
                  <a:srgbClr val="D4D4D4"/>
                </a:solidFill>
                <a:latin typeface="Consolas"/>
                <a:ea typeface="Consolas"/>
                <a:cs typeface="Consolas"/>
                <a:sym typeface="Consolas"/>
              </a:rPr>
            </a:br>
            <a:endParaRPr sz="1867">
              <a:solidFill>
                <a:srgbClr val="D4D4D4"/>
              </a:solidFill>
              <a:latin typeface="Consolas"/>
              <a:ea typeface="Consolas"/>
              <a:cs typeface="Consolas"/>
              <a:sym typeface="Consolas"/>
            </a:endParaRPr>
          </a:p>
        </p:txBody>
      </p:sp>
      <p:sp>
        <p:nvSpPr>
          <p:cNvPr id="1156" name="Google Shape;1156;p166"/>
          <p:cNvSpPr txBox="1"/>
          <p:nvPr/>
        </p:nvSpPr>
        <p:spPr>
          <a:xfrm>
            <a:off x="692727" y="4270183"/>
            <a:ext cx="11083636" cy="1272345"/>
          </a:xfrm>
          <a:prstGeom prst="rect">
            <a:avLst/>
          </a:prstGeom>
          <a:noFill/>
          <a:ln>
            <a:noFill/>
          </a:ln>
        </p:spPr>
        <p:txBody>
          <a:bodyPr spcFirstLastPara="1" wrap="square" lIns="121900" tIns="60933" rIns="121900" bIns="60933" anchor="t" anchorCtr="0">
            <a:spAutoFit/>
          </a:bodyPr>
          <a:lstStyle/>
          <a:p>
            <a:r>
              <a:rPr lang="es-AR" sz="1867">
                <a:solidFill>
                  <a:srgbClr val="9CDCFE"/>
                </a:solidFill>
                <a:latin typeface="Consolas"/>
                <a:ea typeface="Consolas"/>
                <a:cs typeface="Consolas"/>
                <a:sym typeface="Consolas"/>
              </a:rPr>
              <a:t>En este caso definimos una estructura encoder que posee dos campos, el primero encoderCuenta posee 23 bits y el segundo encodervueltas 4. Prestar atención que siempre se cololca unisgned int a la izquierda pese a que trabajamos con tamaños establecidos por los bits colocados luegos de los :</a:t>
            </a:r>
            <a:endParaRPr sz="1867">
              <a:solidFill>
                <a:srgbClr val="000000"/>
              </a:solidFill>
              <a:latin typeface="Arial"/>
              <a:ea typeface="Arial"/>
              <a:cs typeface="Arial"/>
              <a:sym typeface="Arial"/>
            </a:endParaRPr>
          </a:p>
        </p:txBody>
      </p:sp>
    </p:spTree>
    <p:custDataLst>
      <p:tags r:id="rId1"/>
    </p:custData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167"/>
          <p:cNvSpPr txBox="1">
            <a:spLocks noGrp="1"/>
          </p:cNvSpPr>
          <p:nvPr>
            <p:ph type="title"/>
          </p:nvPr>
        </p:nvSpPr>
        <p:spPr>
          <a:xfrm>
            <a:off x="849745" y="3011516"/>
            <a:ext cx="10871200" cy="1341120"/>
          </a:xfrm>
          <a:prstGeom prst="rect">
            <a:avLst/>
          </a:prstGeom>
          <a:noFill/>
          <a:ln>
            <a:noFill/>
          </a:ln>
        </p:spPr>
        <p:txBody>
          <a:bodyPr spcFirstLastPara="1" vert="horz" wrap="square" lIns="121900" tIns="60933" rIns="121900" bIns="60933" rtlCol="0" anchor="b" anchorCtr="0">
            <a:normAutofit/>
          </a:bodyPr>
          <a:lstStyle/>
          <a:p>
            <a:pPr>
              <a:buSzPct val="47619"/>
            </a:pPr>
            <a:r>
              <a:rPr lang="es-AR"/>
              <a:t>Pensar para que podría usar una unión y una estructura de campo de bits juntos</a:t>
            </a:r>
            <a:endParaRPr/>
          </a:p>
        </p:txBody>
      </p:sp>
    </p:spTree>
    <p:custDataLst>
      <p:tags r:id="rId1"/>
    </p:custData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6110084C-FEC7-40F1-0EA4-9BE9CA2FF257}"/>
              </a:ext>
            </a:extLst>
          </p:cNvPr>
          <p:cNvSpPr/>
          <p:nvPr/>
        </p:nvSpPr>
        <p:spPr>
          <a:xfrm>
            <a:off x="1" y="1498600"/>
            <a:ext cx="12192000" cy="5359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166" name="Google Shape;1166;p16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Uniones anónimas</a:t>
            </a:r>
            <a:endParaRPr dirty="0"/>
          </a:p>
        </p:txBody>
      </p:sp>
      <p:sp>
        <p:nvSpPr>
          <p:cNvPr id="1167" name="Google Shape;1167;p168"/>
          <p:cNvSpPr/>
          <p:nvPr/>
        </p:nvSpPr>
        <p:spPr>
          <a:xfrm>
            <a:off x="555090" y="2166274"/>
            <a:ext cx="10310948" cy="4432890"/>
          </a:xfrm>
          <a:prstGeom prst="rect">
            <a:avLst/>
          </a:prstGeom>
          <a:noFill/>
          <a:ln>
            <a:noFill/>
          </a:ln>
        </p:spPr>
        <p:txBody>
          <a:bodyPr spcFirstLastPara="1" wrap="square" lIns="121900" tIns="60933" rIns="121900" bIns="60933" anchor="t" anchorCtr="0">
            <a:spAutoFit/>
          </a:bodyPr>
          <a:lstStyle/>
          <a:p>
            <a:r>
              <a:rPr lang="es-AR" sz="1867">
                <a:solidFill>
                  <a:srgbClr val="569CD6"/>
                </a:solidFill>
                <a:latin typeface="Consolas"/>
                <a:ea typeface="Consolas"/>
                <a:cs typeface="Consolas"/>
                <a:sym typeface="Consolas"/>
              </a:rPr>
              <a:t>union</a:t>
            </a:r>
            <a:r>
              <a:rPr lang="es-AR" sz="1867">
                <a:solidFill>
                  <a:srgbClr val="D4D4D4"/>
                </a:solidFill>
                <a:latin typeface="Consolas"/>
                <a:ea typeface="Consolas"/>
                <a:cs typeface="Consolas"/>
                <a:sym typeface="Consolas"/>
              </a:rPr>
              <a:t> {</a:t>
            </a:r>
            <a:endParaRPr sz="2400"/>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struct</a:t>
            </a:r>
            <a:r>
              <a:rPr lang="es-AR" sz="1867">
                <a:solidFill>
                  <a:srgbClr val="D4D4D4"/>
                </a:solidFill>
                <a:latin typeface="Consolas"/>
                <a:ea typeface="Consolas"/>
                <a:cs typeface="Consolas"/>
                <a:sym typeface="Consolas"/>
              </a:rPr>
              <a:t>  {</a:t>
            </a:r>
            <a:endParaRPr sz="2400"/>
          </a:p>
          <a:p>
            <a:pPr marL="0" lvl="2"/>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bit0</a:t>
            </a:r>
            <a:r>
              <a:rPr lang="es-AR" sz="1867">
                <a:solidFill>
                  <a:srgbClr val="D4D4D4"/>
                </a:solidFill>
                <a:latin typeface="Consolas"/>
                <a:ea typeface="Consolas"/>
                <a:cs typeface="Consolas"/>
                <a:sym typeface="Consolas"/>
              </a:rPr>
              <a:t> : </a:t>
            </a:r>
            <a:r>
              <a:rPr lang="es-AR" sz="1867">
                <a:solidFill>
                  <a:srgbClr val="B5CEA8"/>
                </a:solidFill>
                <a:latin typeface="Consolas"/>
                <a:ea typeface="Consolas"/>
                <a:cs typeface="Consolas"/>
                <a:sym typeface="Consolas"/>
              </a:rPr>
              <a:t>1</a:t>
            </a:r>
            <a:r>
              <a:rPr lang="es-AR" sz="1867">
                <a:solidFill>
                  <a:srgbClr val="D4D4D4"/>
                </a:solidFill>
                <a:latin typeface="Consolas"/>
                <a:ea typeface="Consolas"/>
                <a:cs typeface="Consolas"/>
                <a:sym typeface="Consolas"/>
              </a:rPr>
              <a:t>;</a:t>
            </a:r>
            <a:endParaRPr sz="2400"/>
          </a:p>
          <a:p>
            <a:pPr marL="0" lvl="2"/>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bit1</a:t>
            </a:r>
            <a:r>
              <a:rPr lang="es-AR" sz="1867">
                <a:solidFill>
                  <a:srgbClr val="D4D4D4"/>
                </a:solidFill>
                <a:latin typeface="Consolas"/>
                <a:ea typeface="Consolas"/>
                <a:cs typeface="Consolas"/>
                <a:sym typeface="Consolas"/>
              </a:rPr>
              <a:t> : </a:t>
            </a:r>
            <a:r>
              <a:rPr lang="es-AR" sz="1867">
                <a:solidFill>
                  <a:srgbClr val="B5CEA8"/>
                </a:solidFill>
                <a:latin typeface="Consolas"/>
                <a:ea typeface="Consolas"/>
                <a:cs typeface="Consolas"/>
                <a:sym typeface="Consolas"/>
              </a:rPr>
              <a:t>1</a:t>
            </a:r>
            <a:r>
              <a:rPr lang="es-AR" sz="1867">
                <a:solidFill>
                  <a:srgbClr val="D4D4D4"/>
                </a:solidFill>
                <a:latin typeface="Consolas"/>
                <a:ea typeface="Consolas"/>
                <a:cs typeface="Consolas"/>
                <a:sym typeface="Consolas"/>
              </a:rPr>
              <a:t>;</a:t>
            </a:r>
            <a:endParaRPr sz="2400"/>
          </a:p>
          <a:p>
            <a:pPr marL="0" lvl="2"/>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bit2</a:t>
            </a:r>
            <a:r>
              <a:rPr lang="es-AR" sz="1867">
                <a:solidFill>
                  <a:srgbClr val="D4D4D4"/>
                </a:solidFill>
                <a:latin typeface="Consolas"/>
                <a:ea typeface="Consolas"/>
                <a:cs typeface="Consolas"/>
                <a:sym typeface="Consolas"/>
              </a:rPr>
              <a:t> : </a:t>
            </a:r>
            <a:r>
              <a:rPr lang="es-AR" sz="1867">
                <a:solidFill>
                  <a:srgbClr val="B5CEA8"/>
                </a:solidFill>
                <a:latin typeface="Consolas"/>
                <a:ea typeface="Consolas"/>
                <a:cs typeface="Consolas"/>
                <a:sym typeface="Consolas"/>
              </a:rPr>
              <a:t>1</a:t>
            </a:r>
            <a:r>
              <a:rPr lang="es-AR" sz="1867">
                <a:solidFill>
                  <a:srgbClr val="D4D4D4"/>
                </a:solidFill>
                <a:latin typeface="Consolas"/>
                <a:ea typeface="Consolas"/>
                <a:cs typeface="Consolas"/>
                <a:sym typeface="Consolas"/>
              </a:rPr>
              <a:t>;</a:t>
            </a:r>
            <a:endParaRPr sz="2400"/>
          </a:p>
          <a:p>
            <a:pPr marL="0" lvl="2"/>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bit3</a:t>
            </a:r>
            <a:r>
              <a:rPr lang="es-AR" sz="1867">
                <a:solidFill>
                  <a:srgbClr val="D4D4D4"/>
                </a:solidFill>
                <a:latin typeface="Consolas"/>
                <a:ea typeface="Consolas"/>
                <a:cs typeface="Consolas"/>
                <a:sym typeface="Consolas"/>
              </a:rPr>
              <a:t> : </a:t>
            </a:r>
            <a:r>
              <a:rPr lang="es-AR" sz="1867">
                <a:solidFill>
                  <a:srgbClr val="B5CEA8"/>
                </a:solidFill>
                <a:latin typeface="Consolas"/>
                <a:ea typeface="Consolas"/>
                <a:cs typeface="Consolas"/>
                <a:sym typeface="Consolas"/>
              </a:rPr>
              <a:t>1</a:t>
            </a:r>
            <a:r>
              <a:rPr lang="es-AR" sz="1867">
                <a:solidFill>
                  <a:srgbClr val="D4D4D4"/>
                </a:solidFill>
                <a:latin typeface="Consolas"/>
                <a:ea typeface="Consolas"/>
                <a:cs typeface="Consolas"/>
                <a:sym typeface="Consolas"/>
              </a:rPr>
              <a:t>;</a:t>
            </a:r>
            <a:endParaRPr sz="2400"/>
          </a:p>
          <a:p>
            <a:pPr marL="0" lvl="2"/>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bit4</a:t>
            </a:r>
            <a:r>
              <a:rPr lang="es-AR" sz="1867">
                <a:solidFill>
                  <a:srgbClr val="D4D4D4"/>
                </a:solidFill>
                <a:latin typeface="Consolas"/>
                <a:ea typeface="Consolas"/>
                <a:cs typeface="Consolas"/>
                <a:sym typeface="Consolas"/>
              </a:rPr>
              <a:t> : </a:t>
            </a:r>
            <a:r>
              <a:rPr lang="es-AR" sz="1867">
                <a:solidFill>
                  <a:srgbClr val="B5CEA8"/>
                </a:solidFill>
                <a:latin typeface="Consolas"/>
                <a:ea typeface="Consolas"/>
                <a:cs typeface="Consolas"/>
                <a:sym typeface="Consolas"/>
              </a:rPr>
              <a:t>1</a:t>
            </a:r>
            <a:r>
              <a:rPr lang="es-AR" sz="1867">
                <a:solidFill>
                  <a:srgbClr val="D4D4D4"/>
                </a:solidFill>
                <a:latin typeface="Consolas"/>
                <a:ea typeface="Consolas"/>
                <a:cs typeface="Consolas"/>
                <a:sym typeface="Consolas"/>
              </a:rPr>
              <a:t>;</a:t>
            </a:r>
            <a:endParaRPr sz="2400"/>
          </a:p>
          <a:p>
            <a:pPr marL="0" lvl="2"/>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bit5</a:t>
            </a:r>
            <a:r>
              <a:rPr lang="es-AR" sz="1867">
                <a:solidFill>
                  <a:srgbClr val="D4D4D4"/>
                </a:solidFill>
                <a:latin typeface="Consolas"/>
                <a:ea typeface="Consolas"/>
                <a:cs typeface="Consolas"/>
                <a:sym typeface="Consolas"/>
              </a:rPr>
              <a:t> : </a:t>
            </a:r>
            <a:r>
              <a:rPr lang="es-AR" sz="1867">
                <a:solidFill>
                  <a:srgbClr val="B5CEA8"/>
                </a:solidFill>
                <a:latin typeface="Consolas"/>
                <a:ea typeface="Consolas"/>
                <a:cs typeface="Consolas"/>
                <a:sym typeface="Consolas"/>
              </a:rPr>
              <a:t>1</a:t>
            </a:r>
            <a:r>
              <a:rPr lang="es-AR" sz="1867">
                <a:solidFill>
                  <a:srgbClr val="D4D4D4"/>
                </a:solidFill>
                <a:latin typeface="Consolas"/>
                <a:ea typeface="Consolas"/>
                <a:cs typeface="Consolas"/>
                <a:sym typeface="Consolas"/>
              </a:rPr>
              <a:t>;</a:t>
            </a:r>
            <a:endParaRPr sz="2400"/>
          </a:p>
          <a:p>
            <a:pPr marL="0" lvl="2"/>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bit6</a:t>
            </a:r>
            <a:r>
              <a:rPr lang="es-AR" sz="1867">
                <a:solidFill>
                  <a:srgbClr val="D4D4D4"/>
                </a:solidFill>
                <a:latin typeface="Consolas"/>
                <a:ea typeface="Consolas"/>
                <a:cs typeface="Consolas"/>
                <a:sym typeface="Consolas"/>
              </a:rPr>
              <a:t> : </a:t>
            </a:r>
            <a:r>
              <a:rPr lang="es-AR" sz="1867">
                <a:solidFill>
                  <a:srgbClr val="B5CEA8"/>
                </a:solidFill>
                <a:latin typeface="Consolas"/>
                <a:ea typeface="Consolas"/>
                <a:cs typeface="Consolas"/>
                <a:sym typeface="Consolas"/>
              </a:rPr>
              <a:t>1</a:t>
            </a:r>
            <a:r>
              <a:rPr lang="es-AR" sz="1867">
                <a:solidFill>
                  <a:srgbClr val="D4D4D4"/>
                </a:solidFill>
                <a:latin typeface="Consolas"/>
                <a:ea typeface="Consolas"/>
                <a:cs typeface="Consolas"/>
                <a:sym typeface="Consolas"/>
              </a:rPr>
              <a:t>;</a:t>
            </a:r>
            <a:endParaRPr sz="2400"/>
          </a:p>
          <a:p>
            <a:pPr marL="0" lvl="2"/>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bit7</a:t>
            </a:r>
            <a:r>
              <a:rPr lang="es-AR" sz="1867">
                <a:solidFill>
                  <a:srgbClr val="D4D4D4"/>
                </a:solidFill>
                <a:latin typeface="Consolas"/>
                <a:ea typeface="Consolas"/>
                <a:cs typeface="Consolas"/>
                <a:sym typeface="Consolas"/>
              </a:rPr>
              <a:t> : </a:t>
            </a:r>
            <a:r>
              <a:rPr lang="es-AR" sz="1867">
                <a:solidFill>
                  <a:srgbClr val="B5CEA8"/>
                </a:solidFill>
                <a:latin typeface="Consolas"/>
                <a:ea typeface="Consolas"/>
                <a:cs typeface="Consolas"/>
                <a:sym typeface="Consolas"/>
              </a:rPr>
              <a:t>1</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endParaRPr sz="2400"/>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char</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byte</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variable</a:t>
            </a:r>
            <a:r>
              <a:rPr lang="es-AR" sz="1867">
                <a:solidFill>
                  <a:srgbClr val="D4D4D4"/>
                </a:solidFill>
                <a:latin typeface="Consolas"/>
                <a:ea typeface="Consolas"/>
                <a:cs typeface="Consolas"/>
                <a:sym typeface="Consolas"/>
              </a:rPr>
              <a:t>;</a:t>
            </a:r>
            <a:endParaRPr sz="2400"/>
          </a:p>
          <a:p>
            <a:br>
              <a:rPr lang="es-AR" sz="1867">
                <a:solidFill>
                  <a:srgbClr val="D4D4D4"/>
                </a:solidFill>
                <a:latin typeface="Consolas"/>
                <a:ea typeface="Consolas"/>
                <a:cs typeface="Consolas"/>
                <a:sym typeface="Consolas"/>
              </a:rPr>
            </a:br>
            <a:endParaRPr sz="1867">
              <a:solidFill>
                <a:srgbClr val="D4D4D4"/>
              </a:solidFill>
              <a:latin typeface="Consolas"/>
              <a:ea typeface="Consolas"/>
              <a:cs typeface="Consolas"/>
              <a:sym typeface="Consolas"/>
            </a:endParaRPr>
          </a:p>
        </p:txBody>
      </p:sp>
      <p:sp>
        <p:nvSpPr>
          <p:cNvPr id="1168" name="Google Shape;1168;p168"/>
          <p:cNvSpPr txBox="1"/>
          <p:nvPr/>
        </p:nvSpPr>
        <p:spPr>
          <a:xfrm>
            <a:off x="6382871" y="2166274"/>
            <a:ext cx="5393492" cy="1846990"/>
          </a:xfrm>
          <a:prstGeom prst="rect">
            <a:avLst/>
          </a:prstGeom>
          <a:noFill/>
          <a:ln>
            <a:noFill/>
          </a:ln>
        </p:spPr>
        <p:txBody>
          <a:bodyPr spcFirstLastPara="1" wrap="square" lIns="121900" tIns="60933" rIns="121900" bIns="60933" anchor="t" anchorCtr="0">
            <a:spAutoFit/>
          </a:bodyPr>
          <a:lstStyle/>
          <a:p>
            <a:r>
              <a:rPr lang="es-AR" sz="1867">
                <a:solidFill>
                  <a:srgbClr val="9CDCFE"/>
                </a:solidFill>
                <a:latin typeface="Consolas"/>
                <a:ea typeface="Consolas"/>
                <a:cs typeface="Consolas"/>
                <a:sym typeface="Consolas"/>
              </a:rPr>
              <a:t>En este caso no es necesario darle una variable ni nombre a la estructura de campo de bits ni a la unión y para acceder así al bit0 escribimos</a:t>
            </a:r>
            <a:endParaRPr sz="2400"/>
          </a:p>
          <a:p>
            <a:endParaRPr sz="1867">
              <a:solidFill>
                <a:srgbClr val="9CDCFE"/>
              </a:solidFill>
              <a:latin typeface="Consolas"/>
              <a:ea typeface="Consolas"/>
              <a:cs typeface="Consolas"/>
              <a:sym typeface="Consolas"/>
            </a:endParaRPr>
          </a:p>
          <a:p>
            <a:r>
              <a:rPr lang="es-AR" sz="1867">
                <a:solidFill>
                  <a:srgbClr val="9CDCFE"/>
                </a:solidFill>
                <a:latin typeface="Consolas"/>
                <a:ea typeface="Consolas"/>
                <a:cs typeface="Consolas"/>
                <a:sym typeface="Consolas"/>
              </a:rPr>
              <a:t>variable.bit0</a:t>
            </a:r>
            <a:endParaRPr sz="1867">
              <a:solidFill>
                <a:srgbClr val="000000"/>
              </a:solidFill>
              <a:latin typeface="Arial"/>
              <a:ea typeface="Arial"/>
              <a:cs typeface="Arial"/>
              <a:sym typeface="Arial"/>
            </a:endParaRPr>
          </a:p>
        </p:txBody>
      </p:sp>
    </p:spTree>
    <p:custDataLst>
      <p:tags r:id="rId1"/>
    </p:custData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1A89E48D-DB32-5F71-2CD9-61C0178AF6DD}"/>
              </a:ext>
            </a:extLst>
          </p:cNvPr>
          <p:cNvSpPr/>
          <p:nvPr/>
        </p:nvSpPr>
        <p:spPr>
          <a:xfrm>
            <a:off x="682906" y="1498600"/>
            <a:ext cx="5822066" cy="418457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173" name="Google Shape;1173;p16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Utilizando macros </a:t>
            </a:r>
            <a:endParaRPr/>
          </a:p>
        </p:txBody>
      </p:sp>
      <p:sp>
        <p:nvSpPr>
          <p:cNvPr id="1174" name="Google Shape;1174;p169"/>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a:buSzPct val="43813"/>
            </a:pPr>
            <a:r>
              <a:rPr lang="es-AR" b="0">
                <a:solidFill>
                  <a:srgbClr val="C586C0"/>
                </a:solidFill>
                <a:latin typeface="Consolas"/>
                <a:ea typeface="Consolas"/>
                <a:cs typeface="Consolas"/>
                <a:sym typeface="Consolas"/>
              </a:rPr>
              <a:t>#define</a:t>
            </a:r>
            <a:r>
              <a:rPr lang="es-AR" b="0">
                <a:solidFill>
                  <a:srgbClr val="569CD6"/>
                </a:solidFill>
                <a:latin typeface="Consolas"/>
                <a:ea typeface="Consolas"/>
                <a:cs typeface="Consolas"/>
                <a:sym typeface="Consolas"/>
              </a:rPr>
              <a:t> bandera1 </a:t>
            </a:r>
            <a:r>
              <a:rPr lang="es-AR" b="0">
                <a:solidFill>
                  <a:srgbClr val="9CDCFE"/>
                </a:solidFill>
                <a:latin typeface="Consolas"/>
                <a:ea typeface="Consolas"/>
                <a:cs typeface="Consolas"/>
                <a:sym typeface="Consolas"/>
              </a:rPr>
              <a:t>variable</a:t>
            </a:r>
            <a:r>
              <a:rPr lang="es-AR" b="0">
                <a:solidFill>
                  <a:srgbClr val="569CD6"/>
                </a:solidFill>
                <a:latin typeface="Consolas"/>
                <a:ea typeface="Consolas"/>
                <a:cs typeface="Consolas"/>
                <a:sym typeface="Consolas"/>
              </a:rPr>
              <a:t>.</a:t>
            </a:r>
            <a:r>
              <a:rPr lang="es-AR" b="0">
                <a:solidFill>
                  <a:srgbClr val="9CDCFE"/>
                </a:solidFill>
                <a:latin typeface="Consolas"/>
                <a:ea typeface="Consolas"/>
                <a:cs typeface="Consolas"/>
                <a:sym typeface="Consolas"/>
              </a:rPr>
              <a:t>bit0</a:t>
            </a:r>
            <a:r>
              <a:rPr lang="es-AR" b="0">
                <a:solidFill>
                  <a:srgbClr val="569CD6"/>
                </a:solidFill>
                <a:latin typeface="Consolas"/>
                <a:ea typeface="Consolas"/>
                <a:cs typeface="Consolas"/>
                <a:sym typeface="Consolas"/>
              </a:rPr>
              <a:t> </a:t>
            </a:r>
            <a:endParaRPr b="0">
              <a:solidFill>
                <a:srgbClr val="D4D4D4"/>
              </a:solidFill>
              <a:latin typeface="Consolas"/>
              <a:ea typeface="Consolas"/>
              <a:cs typeface="Consolas"/>
              <a:sym typeface="Consolas"/>
            </a:endParaRPr>
          </a:p>
          <a:p>
            <a:pPr>
              <a:buSzPct val="43813"/>
            </a:pPr>
            <a:r>
              <a:rPr lang="es-AR" b="0">
                <a:solidFill>
                  <a:srgbClr val="C586C0"/>
                </a:solidFill>
                <a:latin typeface="Consolas"/>
                <a:ea typeface="Consolas"/>
                <a:cs typeface="Consolas"/>
                <a:sym typeface="Consolas"/>
              </a:rPr>
              <a:t>#define</a:t>
            </a:r>
            <a:r>
              <a:rPr lang="es-AR" b="0">
                <a:solidFill>
                  <a:srgbClr val="569CD6"/>
                </a:solidFill>
                <a:latin typeface="Consolas"/>
                <a:ea typeface="Consolas"/>
                <a:cs typeface="Consolas"/>
                <a:sym typeface="Consolas"/>
              </a:rPr>
              <a:t> bandera2 </a:t>
            </a:r>
            <a:r>
              <a:rPr lang="es-AR" b="0">
                <a:solidFill>
                  <a:srgbClr val="9CDCFE"/>
                </a:solidFill>
                <a:latin typeface="Consolas"/>
                <a:ea typeface="Consolas"/>
                <a:cs typeface="Consolas"/>
                <a:sym typeface="Consolas"/>
              </a:rPr>
              <a:t>variable</a:t>
            </a:r>
            <a:r>
              <a:rPr lang="es-AR" b="0">
                <a:solidFill>
                  <a:srgbClr val="569CD6"/>
                </a:solidFill>
                <a:latin typeface="Consolas"/>
                <a:ea typeface="Consolas"/>
                <a:cs typeface="Consolas"/>
                <a:sym typeface="Consolas"/>
              </a:rPr>
              <a:t>.</a:t>
            </a:r>
            <a:r>
              <a:rPr lang="es-AR" b="0">
                <a:solidFill>
                  <a:srgbClr val="9CDCFE"/>
                </a:solidFill>
                <a:latin typeface="Consolas"/>
                <a:ea typeface="Consolas"/>
                <a:cs typeface="Consolas"/>
                <a:sym typeface="Consolas"/>
              </a:rPr>
              <a:t>bit1</a:t>
            </a:r>
            <a:r>
              <a:rPr lang="es-AR" b="0">
                <a:solidFill>
                  <a:srgbClr val="569CD6"/>
                </a:solidFill>
                <a:latin typeface="Consolas"/>
                <a:ea typeface="Consolas"/>
                <a:cs typeface="Consolas"/>
                <a:sym typeface="Consolas"/>
              </a:rPr>
              <a:t> </a:t>
            </a:r>
            <a:endParaRPr b="0">
              <a:solidFill>
                <a:srgbClr val="D4D4D4"/>
              </a:solidFill>
              <a:latin typeface="Consolas"/>
              <a:ea typeface="Consolas"/>
              <a:cs typeface="Consolas"/>
              <a:sym typeface="Consolas"/>
            </a:endParaRPr>
          </a:p>
          <a:p>
            <a:pPr>
              <a:buSzPct val="43813"/>
            </a:pPr>
            <a:r>
              <a:rPr lang="es-AR" b="0">
                <a:solidFill>
                  <a:srgbClr val="C586C0"/>
                </a:solidFill>
                <a:latin typeface="Consolas"/>
                <a:ea typeface="Consolas"/>
                <a:cs typeface="Consolas"/>
                <a:sym typeface="Consolas"/>
              </a:rPr>
              <a:t>#define</a:t>
            </a:r>
            <a:r>
              <a:rPr lang="es-AR" b="0">
                <a:solidFill>
                  <a:srgbClr val="569CD6"/>
                </a:solidFill>
                <a:latin typeface="Consolas"/>
                <a:ea typeface="Consolas"/>
                <a:cs typeface="Consolas"/>
                <a:sym typeface="Consolas"/>
              </a:rPr>
              <a:t> bandera3 </a:t>
            </a:r>
            <a:r>
              <a:rPr lang="es-AR" b="0">
                <a:solidFill>
                  <a:srgbClr val="9CDCFE"/>
                </a:solidFill>
                <a:latin typeface="Consolas"/>
                <a:ea typeface="Consolas"/>
                <a:cs typeface="Consolas"/>
                <a:sym typeface="Consolas"/>
              </a:rPr>
              <a:t>variable</a:t>
            </a:r>
            <a:r>
              <a:rPr lang="es-AR" b="0">
                <a:solidFill>
                  <a:srgbClr val="569CD6"/>
                </a:solidFill>
                <a:latin typeface="Consolas"/>
                <a:ea typeface="Consolas"/>
                <a:cs typeface="Consolas"/>
                <a:sym typeface="Consolas"/>
              </a:rPr>
              <a:t>.</a:t>
            </a:r>
            <a:r>
              <a:rPr lang="es-AR" b="0">
                <a:solidFill>
                  <a:srgbClr val="9CDCFE"/>
                </a:solidFill>
                <a:latin typeface="Consolas"/>
                <a:ea typeface="Consolas"/>
                <a:cs typeface="Consolas"/>
                <a:sym typeface="Consolas"/>
              </a:rPr>
              <a:t>bit2</a:t>
            </a:r>
            <a:r>
              <a:rPr lang="es-AR" b="0">
                <a:solidFill>
                  <a:srgbClr val="569CD6"/>
                </a:solidFill>
                <a:latin typeface="Consolas"/>
                <a:ea typeface="Consolas"/>
                <a:cs typeface="Consolas"/>
                <a:sym typeface="Consolas"/>
              </a:rPr>
              <a:t> </a:t>
            </a:r>
            <a:endParaRPr b="0">
              <a:solidFill>
                <a:srgbClr val="D4D4D4"/>
              </a:solidFill>
              <a:latin typeface="Consolas"/>
              <a:ea typeface="Consolas"/>
              <a:cs typeface="Consolas"/>
              <a:sym typeface="Consolas"/>
            </a:endParaRPr>
          </a:p>
          <a:p>
            <a:pPr>
              <a:buSzPct val="43813"/>
            </a:pPr>
            <a:r>
              <a:rPr lang="es-AR" b="0">
                <a:solidFill>
                  <a:srgbClr val="C586C0"/>
                </a:solidFill>
                <a:latin typeface="Consolas"/>
                <a:ea typeface="Consolas"/>
                <a:cs typeface="Consolas"/>
                <a:sym typeface="Consolas"/>
              </a:rPr>
              <a:t>#define</a:t>
            </a:r>
            <a:r>
              <a:rPr lang="es-AR" b="0">
                <a:solidFill>
                  <a:srgbClr val="569CD6"/>
                </a:solidFill>
                <a:latin typeface="Consolas"/>
                <a:ea typeface="Consolas"/>
                <a:cs typeface="Consolas"/>
                <a:sym typeface="Consolas"/>
              </a:rPr>
              <a:t> bandera4 </a:t>
            </a:r>
            <a:r>
              <a:rPr lang="es-AR" b="0">
                <a:solidFill>
                  <a:srgbClr val="9CDCFE"/>
                </a:solidFill>
                <a:latin typeface="Consolas"/>
                <a:ea typeface="Consolas"/>
                <a:cs typeface="Consolas"/>
                <a:sym typeface="Consolas"/>
              </a:rPr>
              <a:t>variable</a:t>
            </a:r>
            <a:r>
              <a:rPr lang="es-AR" b="0">
                <a:solidFill>
                  <a:srgbClr val="569CD6"/>
                </a:solidFill>
                <a:latin typeface="Consolas"/>
                <a:ea typeface="Consolas"/>
                <a:cs typeface="Consolas"/>
                <a:sym typeface="Consolas"/>
              </a:rPr>
              <a:t>.</a:t>
            </a:r>
            <a:r>
              <a:rPr lang="es-AR" b="0">
                <a:solidFill>
                  <a:srgbClr val="9CDCFE"/>
                </a:solidFill>
                <a:latin typeface="Consolas"/>
                <a:ea typeface="Consolas"/>
                <a:cs typeface="Consolas"/>
                <a:sym typeface="Consolas"/>
              </a:rPr>
              <a:t>bit3</a:t>
            </a:r>
            <a:r>
              <a:rPr lang="es-AR" b="0">
                <a:solidFill>
                  <a:srgbClr val="569CD6"/>
                </a:solidFill>
                <a:latin typeface="Consolas"/>
                <a:ea typeface="Consolas"/>
                <a:cs typeface="Consolas"/>
                <a:sym typeface="Consolas"/>
              </a:rPr>
              <a:t> </a:t>
            </a:r>
            <a:endParaRPr b="0">
              <a:solidFill>
                <a:srgbClr val="D4D4D4"/>
              </a:solidFill>
              <a:latin typeface="Consolas"/>
              <a:ea typeface="Consolas"/>
              <a:cs typeface="Consolas"/>
              <a:sym typeface="Consolas"/>
            </a:endParaRPr>
          </a:p>
          <a:p>
            <a:pPr>
              <a:buSzPct val="43813"/>
            </a:pPr>
            <a:r>
              <a:rPr lang="es-AR" b="0">
                <a:solidFill>
                  <a:srgbClr val="C586C0"/>
                </a:solidFill>
                <a:latin typeface="Consolas"/>
                <a:ea typeface="Consolas"/>
                <a:cs typeface="Consolas"/>
                <a:sym typeface="Consolas"/>
              </a:rPr>
              <a:t>#define</a:t>
            </a:r>
            <a:r>
              <a:rPr lang="es-AR" b="0">
                <a:solidFill>
                  <a:srgbClr val="569CD6"/>
                </a:solidFill>
                <a:latin typeface="Consolas"/>
                <a:ea typeface="Consolas"/>
                <a:cs typeface="Consolas"/>
                <a:sym typeface="Consolas"/>
              </a:rPr>
              <a:t> bandera5 </a:t>
            </a:r>
            <a:r>
              <a:rPr lang="es-AR" b="0">
                <a:solidFill>
                  <a:srgbClr val="9CDCFE"/>
                </a:solidFill>
                <a:latin typeface="Consolas"/>
                <a:ea typeface="Consolas"/>
                <a:cs typeface="Consolas"/>
                <a:sym typeface="Consolas"/>
              </a:rPr>
              <a:t>variable</a:t>
            </a:r>
            <a:r>
              <a:rPr lang="es-AR" b="0">
                <a:solidFill>
                  <a:srgbClr val="569CD6"/>
                </a:solidFill>
                <a:latin typeface="Consolas"/>
                <a:ea typeface="Consolas"/>
                <a:cs typeface="Consolas"/>
                <a:sym typeface="Consolas"/>
              </a:rPr>
              <a:t>.</a:t>
            </a:r>
            <a:r>
              <a:rPr lang="es-AR" b="0">
                <a:solidFill>
                  <a:srgbClr val="9CDCFE"/>
                </a:solidFill>
                <a:latin typeface="Consolas"/>
                <a:ea typeface="Consolas"/>
                <a:cs typeface="Consolas"/>
                <a:sym typeface="Consolas"/>
              </a:rPr>
              <a:t>bit4</a:t>
            </a:r>
            <a:r>
              <a:rPr lang="es-AR" b="0">
                <a:solidFill>
                  <a:srgbClr val="569CD6"/>
                </a:solidFill>
                <a:latin typeface="Consolas"/>
                <a:ea typeface="Consolas"/>
                <a:cs typeface="Consolas"/>
                <a:sym typeface="Consolas"/>
              </a:rPr>
              <a:t> </a:t>
            </a:r>
            <a:endParaRPr b="0">
              <a:solidFill>
                <a:srgbClr val="D4D4D4"/>
              </a:solidFill>
              <a:latin typeface="Consolas"/>
              <a:ea typeface="Consolas"/>
              <a:cs typeface="Consolas"/>
              <a:sym typeface="Consolas"/>
            </a:endParaRPr>
          </a:p>
          <a:p>
            <a:pPr>
              <a:buSzPct val="43813"/>
            </a:pPr>
            <a:r>
              <a:rPr lang="es-AR" b="0">
                <a:solidFill>
                  <a:srgbClr val="C586C0"/>
                </a:solidFill>
                <a:latin typeface="Consolas"/>
                <a:ea typeface="Consolas"/>
                <a:cs typeface="Consolas"/>
                <a:sym typeface="Consolas"/>
              </a:rPr>
              <a:t>#define</a:t>
            </a:r>
            <a:r>
              <a:rPr lang="es-AR" b="0">
                <a:solidFill>
                  <a:srgbClr val="569CD6"/>
                </a:solidFill>
                <a:latin typeface="Consolas"/>
                <a:ea typeface="Consolas"/>
                <a:cs typeface="Consolas"/>
                <a:sym typeface="Consolas"/>
              </a:rPr>
              <a:t> bandera6 </a:t>
            </a:r>
            <a:r>
              <a:rPr lang="es-AR" b="0">
                <a:solidFill>
                  <a:srgbClr val="9CDCFE"/>
                </a:solidFill>
                <a:latin typeface="Consolas"/>
                <a:ea typeface="Consolas"/>
                <a:cs typeface="Consolas"/>
                <a:sym typeface="Consolas"/>
              </a:rPr>
              <a:t>variable</a:t>
            </a:r>
            <a:r>
              <a:rPr lang="es-AR" b="0">
                <a:solidFill>
                  <a:srgbClr val="569CD6"/>
                </a:solidFill>
                <a:latin typeface="Consolas"/>
                <a:ea typeface="Consolas"/>
                <a:cs typeface="Consolas"/>
                <a:sym typeface="Consolas"/>
              </a:rPr>
              <a:t>.</a:t>
            </a:r>
            <a:r>
              <a:rPr lang="es-AR" b="0">
                <a:solidFill>
                  <a:srgbClr val="9CDCFE"/>
                </a:solidFill>
                <a:latin typeface="Consolas"/>
                <a:ea typeface="Consolas"/>
                <a:cs typeface="Consolas"/>
                <a:sym typeface="Consolas"/>
              </a:rPr>
              <a:t>bit5</a:t>
            </a:r>
            <a:r>
              <a:rPr lang="es-AR" b="0">
                <a:solidFill>
                  <a:srgbClr val="569CD6"/>
                </a:solidFill>
                <a:latin typeface="Consolas"/>
                <a:ea typeface="Consolas"/>
                <a:cs typeface="Consolas"/>
                <a:sym typeface="Consolas"/>
              </a:rPr>
              <a:t> </a:t>
            </a:r>
            <a:endParaRPr b="0">
              <a:solidFill>
                <a:srgbClr val="D4D4D4"/>
              </a:solidFill>
              <a:latin typeface="Consolas"/>
              <a:ea typeface="Consolas"/>
              <a:cs typeface="Consolas"/>
              <a:sym typeface="Consolas"/>
            </a:endParaRPr>
          </a:p>
          <a:p>
            <a:pPr>
              <a:buSzPct val="43813"/>
            </a:pPr>
            <a:r>
              <a:rPr lang="es-AR" b="0">
                <a:solidFill>
                  <a:srgbClr val="C586C0"/>
                </a:solidFill>
                <a:latin typeface="Consolas"/>
                <a:ea typeface="Consolas"/>
                <a:cs typeface="Consolas"/>
                <a:sym typeface="Consolas"/>
              </a:rPr>
              <a:t>#define</a:t>
            </a:r>
            <a:r>
              <a:rPr lang="es-AR" b="0">
                <a:solidFill>
                  <a:srgbClr val="569CD6"/>
                </a:solidFill>
                <a:latin typeface="Consolas"/>
                <a:ea typeface="Consolas"/>
                <a:cs typeface="Consolas"/>
                <a:sym typeface="Consolas"/>
              </a:rPr>
              <a:t> bandera7 </a:t>
            </a:r>
            <a:r>
              <a:rPr lang="es-AR" b="0">
                <a:solidFill>
                  <a:srgbClr val="9CDCFE"/>
                </a:solidFill>
                <a:latin typeface="Consolas"/>
                <a:ea typeface="Consolas"/>
                <a:cs typeface="Consolas"/>
                <a:sym typeface="Consolas"/>
              </a:rPr>
              <a:t>variable</a:t>
            </a:r>
            <a:r>
              <a:rPr lang="es-AR" b="0">
                <a:solidFill>
                  <a:srgbClr val="569CD6"/>
                </a:solidFill>
                <a:latin typeface="Consolas"/>
                <a:ea typeface="Consolas"/>
                <a:cs typeface="Consolas"/>
                <a:sym typeface="Consolas"/>
              </a:rPr>
              <a:t>.</a:t>
            </a:r>
            <a:r>
              <a:rPr lang="es-AR" b="0">
                <a:solidFill>
                  <a:srgbClr val="9CDCFE"/>
                </a:solidFill>
                <a:latin typeface="Consolas"/>
                <a:ea typeface="Consolas"/>
                <a:cs typeface="Consolas"/>
                <a:sym typeface="Consolas"/>
              </a:rPr>
              <a:t>bit6</a:t>
            </a:r>
            <a:r>
              <a:rPr lang="es-AR" b="0">
                <a:solidFill>
                  <a:srgbClr val="569CD6"/>
                </a:solidFill>
                <a:latin typeface="Consolas"/>
                <a:ea typeface="Consolas"/>
                <a:cs typeface="Consolas"/>
                <a:sym typeface="Consolas"/>
              </a:rPr>
              <a:t> </a:t>
            </a:r>
            <a:endParaRPr b="0">
              <a:solidFill>
                <a:srgbClr val="D4D4D4"/>
              </a:solidFill>
              <a:latin typeface="Consolas"/>
              <a:ea typeface="Consolas"/>
              <a:cs typeface="Consolas"/>
              <a:sym typeface="Consolas"/>
            </a:endParaRPr>
          </a:p>
          <a:p>
            <a:pPr>
              <a:buSzPct val="43813"/>
            </a:pPr>
            <a:r>
              <a:rPr lang="es-AR" b="0">
                <a:solidFill>
                  <a:srgbClr val="C586C0"/>
                </a:solidFill>
                <a:latin typeface="Consolas"/>
                <a:ea typeface="Consolas"/>
                <a:cs typeface="Consolas"/>
                <a:sym typeface="Consolas"/>
              </a:rPr>
              <a:t>#define</a:t>
            </a:r>
            <a:r>
              <a:rPr lang="es-AR" b="0">
                <a:solidFill>
                  <a:srgbClr val="569CD6"/>
                </a:solidFill>
                <a:latin typeface="Consolas"/>
                <a:ea typeface="Consolas"/>
                <a:cs typeface="Consolas"/>
                <a:sym typeface="Consolas"/>
              </a:rPr>
              <a:t> bandera8 </a:t>
            </a:r>
            <a:r>
              <a:rPr lang="es-AR" b="0">
                <a:solidFill>
                  <a:srgbClr val="9CDCFE"/>
                </a:solidFill>
                <a:latin typeface="Consolas"/>
                <a:ea typeface="Consolas"/>
                <a:cs typeface="Consolas"/>
                <a:sym typeface="Consolas"/>
              </a:rPr>
              <a:t>variable</a:t>
            </a:r>
            <a:r>
              <a:rPr lang="es-AR" b="0">
                <a:solidFill>
                  <a:srgbClr val="569CD6"/>
                </a:solidFill>
                <a:latin typeface="Consolas"/>
                <a:ea typeface="Consolas"/>
                <a:cs typeface="Consolas"/>
                <a:sym typeface="Consolas"/>
              </a:rPr>
              <a:t>.</a:t>
            </a:r>
            <a:r>
              <a:rPr lang="es-AR" b="0">
                <a:solidFill>
                  <a:srgbClr val="9CDCFE"/>
                </a:solidFill>
                <a:latin typeface="Consolas"/>
                <a:ea typeface="Consolas"/>
                <a:cs typeface="Consolas"/>
                <a:sym typeface="Consolas"/>
              </a:rPr>
              <a:t>bit7</a:t>
            </a:r>
            <a:endParaRPr b="0">
              <a:solidFill>
                <a:srgbClr val="D4D4D4"/>
              </a:solidFill>
              <a:latin typeface="Consolas"/>
              <a:ea typeface="Consolas"/>
              <a:cs typeface="Consolas"/>
              <a:sym typeface="Consolas"/>
            </a:endParaRPr>
          </a:p>
          <a:p>
            <a:pPr indent="-304792">
              <a:buSzPct val="43813"/>
              <a:buNone/>
            </a:pPr>
            <a:endParaRPr/>
          </a:p>
        </p:txBody>
      </p:sp>
    </p:spTree>
    <p:custDataLst>
      <p:tags r:id="rId1"/>
    </p:custData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17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Ejercicio</a:t>
            </a:r>
            <a:endParaRPr/>
          </a:p>
        </p:txBody>
      </p:sp>
      <p:sp>
        <p:nvSpPr>
          <p:cNvPr id="1180" name="Google Shape;1180;p170"/>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lgn="ctr">
              <a:spcBef>
                <a:spcPts val="0"/>
              </a:spcBef>
              <a:buClr>
                <a:schemeClr val="lt1"/>
              </a:buClr>
              <a:buSzPct val="111111"/>
              <a:buNone/>
            </a:pPr>
            <a:r>
              <a:rPr lang="es-AR" sz="3600" i="1" dirty="0">
                <a:solidFill>
                  <a:schemeClr val="dk1"/>
                </a:solidFill>
                <a:latin typeface="+mj-lt"/>
                <a:ea typeface="+mj-ea"/>
                <a:cs typeface="+mj-cs"/>
              </a:rPr>
              <a:t>Utilizar una unión para poder ver el contenido de los 4 bytes dentro de una variable </a:t>
            </a:r>
            <a:r>
              <a:rPr lang="es-AR" sz="3600" i="1" dirty="0" err="1">
                <a:solidFill>
                  <a:schemeClr val="dk1"/>
                </a:solidFill>
                <a:latin typeface="+mj-lt"/>
                <a:ea typeface="+mj-ea"/>
                <a:cs typeface="+mj-cs"/>
              </a:rPr>
              <a:t>float</a:t>
            </a:r>
            <a:r>
              <a:rPr lang="es-AR" sz="3600" i="1" dirty="0">
                <a:solidFill>
                  <a:schemeClr val="dk1"/>
                </a:solidFill>
                <a:latin typeface="+mj-lt"/>
                <a:ea typeface="+mj-ea"/>
                <a:cs typeface="+mj-cs"/>
              </a:rPr>
              <a:t> de a uno.</a:t>
            </a:r>
            <a:endParaRPr sz="3600" i="1" dirty="0">
              <a:solidFill>
                <a:schemeClr val="dk1"/>
              </a:solidFill>
              <a:latin typeface="+mj-lt"/>
              <a:ea typeface="+mj-ea"/>
              <a:cs typeface="+mj-cs"/>
            </a:endParaRPr>
          </a:p>
        </p:txBody>
      </p:sp>
    </p:spTree>
    <p:custDataLst>
      <p:tags r:id="rId1"/>
    </p:custData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4ADD929C-FA45-2B31-6B7D-BAF1389AFBC1}"/>
              </a:ext>
            </a:extLst>
          </p:cNvPr>
          <p:cNvSpPr/>
          <p:nvPr/>
        </p:nvSpPr>
        <p:spPr>
          <a:xfrm>
            <a:off x="0" y="1498600"/>
            <a:ext cx="5324354" cy="491801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185" name="Google Shape;1185;p17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Resolución</a:t>
            </a:r>
            <a:endParaRPr dirty="0"/>
          </a:p>
        </p:txBody>
      </p:sp>
      <p:sp>
        <p:nvSpPr>
          <p:cNvPr id="1186" name="Google Shape;1186;p171"/>
          <p:cNvSpPr/>
          <p:nvPr/>
        </p:nvSpPr>
        <p:spPr>
          <a:xfrm>
            <a:off x="555090" y="2166274"/>
            <a:ext cx="10310948" cy="4145568"/>
          </a:xfrm>
          <a:prstGeom prst="rect">
            <a:avLst/>
          </a:prstGeom>
          <a:noFill/>
          <a:ln>
            <a:noFill/>
          </a:ln>
        </p:spPr>
        <p:txBody>
          <a:bodyPr spcFirstLastPara="1" wrap="square" lIns="121900" tIns="60933" rIns="121900" bIns="60933" anchor="t" anchorCtr="0">
            <a:spAutoFit/>
          </a:bodyPr>
          <a:lstStyle/>
          <a:p>
            <a:r>
              <a:rPr lang="es-AR" sz="1867" dirty="0" err="1">
                <a:solidFill>
                  <a:srgbClr val="569CD6"/>
                </a:solidFill>
                <a:latin typeface="Consolas"/>
                <a:ea typeface="Consolas"/>
                <a:cs typeface="Consolas"/>
                <a:sym typeface="Consolas"/>
              </a:rPr>
              <a:t>union</a:t>
            </a:r>
            <a:r>
              <a:rPr lang="es-AR" sz="1867" dirty="0">
                <a:solidFill>
                  <a:srgbClr val="D4D4D4"/>
                </a:solidFill>
                <a:latin typeface="Consolas"/>
                <a:ea typeface="Consolas"/>
                <a:cs typeface="Consolas"/>
                <a:sym typeface="Consolas"/>
              </a:rPr>
              <a:t> {</a:t>
            </a:r>
            <a:endParaRPr sz="2400" dirty="0"/>
          </a:p>
          <a:p>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float</a:t>
            </a:r>
            <a:r>
              <a:rPr lang="es-AR" sz="1867" dirty="0">
                <a:solidFill>
                  <a:srgbClr val="D4D4D4"/>
                </a:solidFill>
                <a:latin typeface="Consolas"/>
                <a:ea typeface="Consolas"/>
                <a:cs typeface="Consolas"/>
                <a:sym typeface="Consolas"/>
              </a:rPr>
              <a:t> </a:t>
            </a:r>
            <a:r>
              <a:rPr lang="es-AR" sz="1867" dirty="0">
                <a:solidFill>
                  <a:srgbClr val="9CDCFE"/>
                </a:solidFill>
                <a:latin typeface="Consolas"/>
                <a:ea typeface="Consolas"/>
                <a:cs typeface="Consolas"/>
                <a:sym typeface="Consolas"/>
              </a:rPr>
              <a:t>valor</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unsigned</a:t>
            </a:r>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char</a:t>
            </a:r>
            <a:r>
              <a:rPr lang="es-AR" sz="1867" dirty="0">
                <a:solidFill>
                  <a:srgbClr val="D4D4D4"/>
                </a:solidFill>
                <a:latin typeface="Consolas"/>
                <a:ea typeface="Consolas"/>
                <a:cs typeface="Consolas"/>
                <a:sym typeface="Consolas"/>
              </a:rPr>
              <a:t> </a:t>
            </a:r>
            <a:r>
              <a:rPr lang="es-AR" sz="1867" dirty="0">
                <a:solidFill>
                  <a:srgbClr val="9CDCFE"/>
                </a:solidFill>
                <a:latin typeface="Consolas"/>
                <a:ea typeface="Consolas"/>
                <a:cs typeface="Consolas"/>
                <a:sym typeface="Consolas"/>
              </a:rPr>
              <a:t>bytes</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4</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var</a:t>
            </a:r>
            <a:r>
              <a:rPr lang="es-AR" sz="1867" dirty="0">
                <a:solidFill>
                  <a:srgbClr val="D4D4D4"/>
                </a:solidFill>
                <a:latin typeface="Consolas"/>
                <a:ea typeface="Consolas"/>
                <a:cs typeface="Consolas"/>
                <a:sym typeface="Consolas"/>
              </a:rPr>
              <a:t>;</a:t>
            </a:r>
            <a:endParaRPr sz="2400" dirty="0"/>
          </a:p>
          <a:p>
            <a:endParaRPr sz="1867" dirty="0">
              <a:solidFill>
                <a:srgbClr val="D4D4D4"/>
              </a:solidFill>
              <a:latin typeface="Consolas"/>
              <a:ea typeface="Consolas"/>
              <a:cs typeface="Consolas"/>
              <a:sym typeface="Consolas"/>
            </a:endParaRPr>
          </a:p>
          <a:p>
            <a:endParaRPr sz="1867" dirty="0">
              <a:solidFill>
                <a:srgbClr val="D4D4D4"/>
              </a:solidFill>
              <a:latin typeface="Consolas"/>
              <a:ea typeface="Consolas"/>
              <a:cs typeface="Consolas"/>
              <a:sym typeface="Consolas"/>
            </a:endParaRPr>
          </a:p>
          <a:p>
            <a:endParaRPr sz="1867" dirty="0">
              <a:solidFill>
                <a:srgbClr val="D4D4D4"/>
              </a:solidFill>
              <a:latin typeface="Consolas"/>
              <a:ea typeface="Consolas"/>
              <a:cs typeface="Consolas"/>
              <a:sym typeface="Consolas"/>
            </a:endParaRPr>
          </a:p>
          <a:p>
            <a:r>
              <a:rPr lang="es-AR" sz="1867" dirty="0" err="1">
                <a:solidFill>
                  <a:srgbClr val="9CDCFE"/>
                </a:solidFill>
                <a:latin typeface="Consolas"/>
                <a:ea typeface="Consolas"/>
                <a:cs typeface="Consolas"/>
                <a:sym typeface="Consolas"/>
              </a:rPr>
              <a:t>var</a:t>
            </a:r>
            <a:r>
              <a:rPr lang="es-AR" sz="1867" dirty="0" err="1">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valor</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15</a:t>
            </a:r>
            <a:r>
              <a:rPr lang="es-AR" sz="1867" dirty="0">
                <a:solidFill>
                  <a:srgbClr val="D4D4D4"/>
                </a:solidFill>
                <a:latin typeface="Consolas"/>
                <a:ea typeface="Consolas"/>
                <a:cs typeface="Consolas"/>
                <a:sym typeface="Consolas"/>
              </a:rPr>
              <a:t>;</a:t>
            </a:r>
            <a:endParaRPr sz="2400" dirty="0"/>
          </a:p>
          <a:p>
            <a:r>
              <a:rPr lang="es-AR" sz="1867" dirty="0" err="1">
                <a:solidFill>
                  <a:srgbClr val="DCDCAA"/>
                </a:solidFill>
                <a:latin typeface="Consolas"/>
                <a:ea typeface="Consolas"/>
                <a:cs typeface="Consolas"/>
                <a:sym typeface="Consolas"/>
              </a:rPr>
              <a:t>printf</a:t>
            </a:r>
            <a:r>
              <a:rPr lang="es-AR" sz="1867" dirty="0">
                <a:solidFill>
                  <a:srgbClr val="D4D4D4"/>
                </a:solidFill>
                <a:latin typeface="Consolas"/>
                <a:ea typeface="Consolas"/>
                <a:cs typeface="Consolas"/>
                <a:sym typeface="Consolas"/>
              </a:rPr>
              <a:t>(</a:t>
            </a:r>
            <a:r>
              <a:rPr lang="es-AR" sz="1867" dirty="0">
                <a:solidFill>
                  <a:srgbClr val="CE9178"/>
                </a:solidFill>
                <a:latin typeface="Consolas"/>
                <a:ea typeface="Consolas"/>
                <a:cs typeface="Consolas"/>
                <a:sym typeface="Consolas"/>
              </a:rPr>
              <a:t>"%x</a:t>
            </a:r>
            <a:r>
              <a:rPr lang="es-AR" sz="1867" dirty="0">
                <a:solidFill>
                  <a:srgbClr val="D7BA7D"/>
                </a:solidFill>
                <a:latin typeface="Consolas"/>
                <a:ea typeface="Consolas"/>
                <a:cs typeface="Consolas"/>
                <a:sym typeface="Consolas"/>
              </a:rPr>
              <a:t>\n</a:t>
            </a:r>
            <a:r>
              <a:rPr lang="es-AR" sz="1867" dirty="0">
                <a:solidFill>
                  <a:srgbClr val="CE9178"/>
                </a:solidFill>
                <a:latin typeface="Consolas"/>
                <a:ea typeface="Consolas"/>
                <a:cs typeface="Consolas"/>
                <a:sym typeface="Consolas"/>
              </a:rPr>
              <a:t>"</a:t>
            </a:r>
            <a:r>
              <a:rPr lang="es-AR" sz="1867" dirty="0">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var</a:t>
            </a:r>
            <a:r>
              <a:rPr lang="es-AR" sz="1867" dirty="0" err="1">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bytes</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a:t>
            </a:r>
            <a:r>
              <a:rPr lang="es-AR" sz="1867" dirty="0">
                <a:solidFill>
                  <a:srgbClr val="D4D4D4"/>
                </a:solidFill>
                <a:latin typeface="Consolas"/>
                <a:ea typeface="Consolas"/>
                <a:cs typeface="Consolas"/>
                <a:sym typeface="Consolas"/>
              </a:rPr>
              <a:t>]);</a:t>
            </a:r>
            <a:endParaRPr sz="2400" dirty="0"/>
          </a:p>
          <a:p>
            <a:r>
              <a:rPr lang="es-AR" sz="1867" dirty="0" err="1">
                <a:solidFill>
                  <a:srgbClr val="DCDCAA"/>
                </a:solidFill>
                <a:latin typeface="Consolas"/>
                <a:ea typeface="Consolas"/>
                <a:cs typeface="Consolas"/>
                <a:sym typeface="Consolas"/>
              </a:rPr>
              <a:t>printf</a:t>
            </a:r>
            <a:r>
              <a:rPr lang="es-AR" sz="1867" dirty="0">
                <a:solidFill>
                  <a:srgbClr val="D4D4D4"/>
                </a:solidFill>
                <a:latin typeface="Consolas"/>
                <a:ea typeface="Consolas"/>
                <a:cs typeface="Consolas"/>
                <a:sym typeface="Consolas"/>
              </a:rPr>
              <a:t>(</a:t>
            </a:r>
            <a:r>
              <a:rPr lang="es-AR" sz="1867" dirty="0">
                <a:solidFill>
                  <a:srgbClr val="CE9178"/>
                </a:solidFill>
                <a:latin typeface="Consolas"/>
                <a:ea typeface="Consolas"/>
                <a:cs typeface="Consolas"/>
                <a:sym typeface="Consolas"/>
              </a:rPr>
              <a:t>"%x</a:t>
            </a:r>
            <a:r>
              <a:rPr lang="es-AR" sz="1867" dirty="0">
                <a:solidFill>
                  <a:srgbClr val="D7BA7D"/>
                </a:solidFill>
                <a:latin typeface="Consolas"/>
                <a:ea typeface="Consolas"/>
                <a:cs typeface="Consolas"/>
                <a:sym typeface="Consolas"/>
              </a:rPr>
              <a:t>\n</a:t>
            </a:r>
            <a:r>
              <a:rPr lang="es-AR" sz="1867" dirty="0">
                <a:solidFill>
                  <a:srgbClr val="CE9178"/>
                </a:solidFill>
                <a:latin typeface="Consolas"/>
                <a:ea typeface="Consolas"/>
                <a:cs typeface="Consolas"/>
                <a:sym typeface="Consolas"/>
              </a:rPr>
              <a:t>"</a:t>
            </a:r>
            <a:r>
              <a:rPr lang="es-AR" sz="1867" dirty="0">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var</a:t>
            </a:r>
            <a:r>
              <a:rPr lang="es-AR" sz="1867" dirty="0" err="1">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bytes</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1</a:t>
            </a:r>
            <a:r>
              <a:rPr lang="es-AR" sz="1867" dirty="0">
                <a:solidFill>
                  <a:srgbClr val="D4D4D4"/>
                </a:solidFill>
                <a:latin typeface="Consolas"/>
                <a:ea typeface="Consolas"/>
                <a:cs typeface="Consolas"/>
                <a:sym typeface="Consolas"/>
              </a:rPr>
              <a:t>]);</a:t>
            </a:r>
            <a:endParaRPr sz="2400" dirty="0"/>
          </a:p>
          <a:p>
            <a:r>
              <a:rPr lang="es-AR" sz="1867" dirty="0" err="1">
                <a:solidFill>
                  <a:srgbClr val="DCDCAA"/>
                </a:solidFill>
                <a:latin typeface="Consolas"/>
                <a:ea typeface="Consolas"/>
                <a:cs typeface="Consolas"/>
                <a:sym typeface="Consolas"/>
              </a:rPr>
              <a:t>printf</a:t>
            </a:r>
            <a:r>
              <a:rPr lang="es-AR" sz="1867" dirty="0">
                <a:solidFill>
                  <a:srgbClr val="D4D4D4"/>
                </a:solidFill>
                <a:latin typeface="Consolas"/>
                <a:ea typeface="Consolas"/>
                <a:cs typeface="Consolas"/>
                <a:sym typeface="Consolas"/>
              </a:rPr>
              <a:t>(</a:t>
            </a:r>
            <a:r>
              <a:rPr lang="es-AR" sz="1867" dirty="0">
                <a:solidFill>
                  <a:srgbClr val="CE9178"/>
                </a:solidFill>
                <a:latin typeface="Consolas"/>
                <a:ea typeface="Consolas"/>
                <a:cs typeface="Consolas"/>
                <a:sym typeface="Consolas"/>
              </a:rPr>
              <a:t>"%x</a:t>
            </a:r>
            <a:r>
              <a:rPr lang="es-AR" sz="1867" dirty="0">
                <a:solidFill>
                  <a:srgbClr val="D7BA7D"/>
                </a:solidFill>
                <a:latin typeface="Consolas"/>
                <a:ea typeface="Consolas"/>
                <a:cs typeface="Consolas"/>
                <a:sym typeface="Consolas"/>
              </a:rPr>
              <a:t>\n</a:t>
            </a:r>
            <a:r>
              <a:rPr lang="es-AR" sz="1867" dirty="0">
                <a:solidFill>
                  <a:srgbClr val="CE9178"/>
                </a:solidFill>
                <a:latin typeface="Consolas"/>
                <a:ea typeface="Consolas"/>
                <a:cs typeface="Consolas"/>
                <a:sym typeface="Consolas"/>
              </a:rPr>
              <a:t>"</a:t>
            </a:r>
            <a:r>
              <a:rPr lang="es-AR" sz="1867" dirty="0">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var</a:t>
            </a:r>
            <a:r>
              <a:rPr lang="es-AR" sz="1867" dirty="0" err="1">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bytes</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2</a:t>
            </a:r>
            <a:r>
              <a:rPr lang="es-AR" sz="1867" dirty="0">
                <a:solidFill>
                  <a:srgbClr val="D4D4D4"/>
                </a:solidFill>
                <a:latin typeface="Consolas"/>
                <a:ea typeface="Consolas"/>
                <a:cs typeface="Consolas"/>
                <a:sym typeface="Consolas"/>
              </a:rPr>
              <a:t>]);</a:t>
            </a:r>
            <a:endParaRPr sz="2400" dirty="0"/>
          </a:p>
          <a:p>
            <a:r>
              <a:rPr lang="es-AR" sz="1867" dirty="0" err="1">
                <a:solidFill>
                  <a:srgbClr val="DCDCAA"/>
                </a:solidFill>
                <a:latin typeface="Consolas"/>
                <a:ea typeface="Consolas"/>
                <a:cs typeface="Consolas"/>
                <a:sym typeface="Consolas"/>
              </a:rPr>
              <a:t>printf</a:t>
            </a:r>
            <a:r>
              <a:rPr lang="es-AR" sz="1867" dirty="0">
                <a:solidFill>
                  <a:srgbClr val="D4D4D4"/>
                </a:solidFill>
                <a:latin typeface="Consolas"/>
                <a:ea typeface="Consolas"/>
                <a:cs typeface="Consolas"/>
                <a:sym typeface="Consolas"/>
              </a:rPr>
              <a:t>(</a:t>
            </a:r>
            <a:r>
              <a:rPr lang="es-AR" sz="1867" dirty="0">
                <a:solidFill>
                  <a:srgbClr val="CE9178"/>
                </a:solidFill>
                <a:latin typeface="Consolas"/>
                <a:ea typeface="Consolas"/>
                <a:cs typeface="Consolas"/>
                <a:sym typeface="Consolas"/>
              </a:rPr>
              <a:t>"%x</a:t>
            </a:r>
            <a:r>
              <a:rPr lang="es-AR" sz="1867" dirty="0">
                <a:solidFill>
                  <a:srgbClr val="D7BA7D"/>
                </a:solidFill>
                <a:latin typeface="Consolas"/>
                <a:ea typeface="Consolas"/>
                <a:cs typeface="Consolas"/>
                <a:sym typeface="Consolas"/>
              </a:rPr>
              <a:t>\n</a:t>
            </a:r>
            <a:r>
              <a:rPr lang="es-AR" sz="1867" dirty="0">
                <a:solidFill>
                  <a:srgbClr val="CE9178"/>
                </a:solidFill>
                <a:latin typeface="Consolas"/>
                <a:ea typeface="Consolas"/>
                <a:cs typeface="Consolas"/>
                <a:sym typeface="Consolas"/>
              </a:rPr>
              <a:t>"</a:t>
            </a:r>
            <a:r>
              <a:rPr lang="es-AR" sz="1867" dirty="0">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var</a:t>
            </a:r>
            <a:r>
              <a:rPr lang="es-AR" sz="1867" dirty="0" err="1">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bytes</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3</a:t>
            </a:r>
            <a:r>
              <a:rPr lang="es-AR" sz="1867" dirty="0">
                <a:solidFill>
                  <a:srgbClr val="D4D4D4"/>
                </a:solidFill>
                <a:latin typeface="Consolas"/>
                <a:ea typeface="Consolas"/>
                <a:cs typeface="Consolas"/>
                <a:sym typeface="Consolas"/>
              </a:rPr>
              <a:t>]);</a:t>
            </a:r>
            <a:endParaRPr sz="2400" dirty="0"/>
          </a:p>
          <a:p>
            <a:br>
              <a:rPr lang="es-AR" sz="1867" dirty="0">
                <a:solidFill>
                  <a:srgbClr val="D4D4D4"/>
                </a:solidFill>
                <a:latin typeface="Consolas"/>
                <a:ea typeface="Consolas"/>
                <a:cs typeface="Consolas"/>
                <a:sym typeface="Consolas"/>
              </a:rPr>
            </a:br>
            <a:endParaRPr sz="1867" dirty="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10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Punteros</a:t>
            </a:r>
            <a:endParaRPr/>
          </a:p>
        </p:txBody>
      </p:sp>
      <p:sp>
        <p:nvSpPr>
          <p:cNvPr id="1192" name="Google Shape;1192;p102"/>
          <p:cNvSpPr txBox="1">
            <a:spLocks noGrp="1"/>
          </p:cNvSpPr>
          <p:nvPr>
            <p:ph type="body" idx="1"/>
          </p:nvPr>
        </p:nvSpPr>
        <p:spPr>
          <a:xfrm>
            <a:off x="1070027" y="2180862"/>
            <a:ext cx="10613973" cy="4358165"/>
          </a:xfrm>
          <a:prstGeom prst="rect">
            <a:avLst/>
          </a:prstGeom>
          <a:noFill/>
          <a:ln>
            <a:noFill/>
          </a:ln>
        </p:spPr>
        <p:txBody>
          <a:bodyPr spcFirstLastPara="1" vert="horz" wrap="square" lIns="121900" tIns="60933" rIns="121900" bIns="60933" rtlCol="0" anchor="t" anchorCtr="0">
            <a:normAutofit/>
          </a:bodyPr>
          <a:lstStyle/>
          <a:p>
            <a:pPr marL="457200" indent="-457200">
              <a:lnSpc>
                <a:spcPct val="100000"/>
              </a:lnSpc>
              <a:spcBef>
                <a:spcPts val="0"/>
              </a:spcBef>
              <a:buSzPts val="1740"/>
              <a:buFont typeface="Arial" panose="020B0604020202020204" pitchFamily="34" charset="0"/>
              <a:buChar char="•"/>
            </a:pPr>
            <a:r>
              <a:rPr lang="es-AR" sz="3200" dirty="0"/>
              <a:t>Algunos dicen que existen dos tipos de lenguajes</a:t>
            </a:r>
            <a:endParaRPr sz="3200" dirty="0"/>
          </a:p>
          <a:p>
            <a:pPr marL="944868" lvl="1" indent="-457200">
              <a:lnSpc>
                <a:spcPct val="100000"/>
              </a:lnSpc>
              <a:spcBef>
                <a:spcPts val="733"/>
              </a:spcBef>
              <a:buSzPts val="1820"/>
            </a:pPr>
            <a:r>
              <a:rPr lang="es-AR" sz="2800" dirty="0"/>
              <a:t>Los que tienen puntero</a:t>
            </a:r>
            <a:endParaRPr sz="2800" dirty="0"/>
          </a:p>
          <a:p>
            <a:pPr marL="944868" lvl="1" indent="-457200">
              <a:lnSpc>
                <a:spcPct val="100000"/>
              </a:lnSpc>
              <a:spcBef>
                <a:spcPts val="733"/>
              </a:spcBef>
              <a:buSzPts val="1820"/>
            </a:pPr>
            <a:r>
              <a:rPr lang="es-AR" sz="2800" dirty="0"/>
              <a:t>Los que no</a:t>
            </a:r>
            <a:endParaRPr sz="2800" dirty="0"/>
          </a:p>
          <a:p>
            <a:pPr marL="487668" lvl="1" indent="0">
              <a:lnSpc>
                <a:spcPct val="100000"/>
              </a:lnSpc>
              <a:spcBef>
                <a:spcPts val="733"/>
              </a:spcBef>
              <a:buSzPts val="1820"/>
              <a:buNone/>
            </a:pPr>
            <a:endParaRPr sz="2800" dirty="0"/>
          </a:p>
          <a:p>
            <a:pPr marL="487668" lvl="1" indent="0" algn="ctr">
              <a:lnSpc>
                <a:spcPct val="100000"/>
              </a:lnSpc>
              <a:spcBef>
                <a:spcPts val="733"/>
              </a:spcBef>
              <a:buSzPts val="1820"/>
              <a:buNone/>
            </a:pPr>
            <a:r>
              <a:rPr lang="es-AR" sz="2800" dirty="0"/>
              <a:t>¡¡¡¡C Tiene punteros!!!!</a:t>
            </a:r>
            <a:endParaRPr sz="2800" dirty="0"/>
          </a:p>
        </p:txBody>
      </p:sp>
    </p:spTree>
    <p:custDataLst>
      <p:tags r:id="rId1"/>
    </p:custData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p17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Puntero definición</a:t>
            </a:r>
            <a:endParaRPr/>
          </a:p>
        </p:txBody>
      </p:sp>
      <p:sp>
        <p:nvSpPr>
          <p:cNvPr id="1198" name="Google Shape;1198;p172"/>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r>
              <a:rPr lang="es-AR" sz="3600" dirty="0"/>
              <a:t>Un puntero es un tipo de variable que contiene una dirección y que nos brinda la posibilidad de trabajar con la dirección tanto como con el contenido de dicha posición (apuntada)</a:t>
            </a:r>
            <a:endParaRPr sz="3600" dirty="0"/>
          </a:p>
        </p:txBody>
      </p:sp>
    </p:spTree>
    <p:custDataLst>
      <p:tags r:id="rId1"/>
    </p:custData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48B0AB95-F7CA-075C-C382-5B7E2EEC078E}"/>
              </a:ext>
            </a:extLst>
          </p:cNvPr>
          <p:cNvSpPr/>
          <p:nvPr/>
        </p:nvSpPr>
        <p:spPr>
          <a:xfrm>
            <a:off x="0" y="1498600"/>
            <a:ext cx="12192000" cy="5359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03" name="Google Shape;1203;p17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Declaración de un puntero</a:t>
            </a:r>
            <a:endParaRPr/>
          </a:p>
        </p:txBody>
      </p:sp>
      <p:sp>
        <p:nvSpPr>
          <p:cNvPr id="1204" name="Google Shape;1204;p173"/>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fontScale="92500" lnSpcReduction="20000"/>
          </a:bodyPr>
          <a:lstStyle/>
          <a:p>
            <a:pPr>
              <a:buSzPct val="83397"/>
            </a:pPr>
            <a:r>
              <a:rPr lang="es-AR" sz="1900" b="1" dirty="0">
                <a:solidFill>
                  <a:srgbClr val="569CD6"/>
                </a:solidFill>
                <a:latin typeface="Consolas"/>
                <a:ea typeface="Consolas"/>
                <a:cs typeface="Consolas"/>
                <a:sym typeface="Consolas"/>
              </a:rPr>
              <a:t>TIPO * </a:t>
            </a:r>
            <a:r>
              <a:rPr lang="es-AR" sz="1900" b="1" dirty="0" err="1">
                <a:solidFill>
                  <a:srgbClr val="569CD6"/>
                </a:solidFill>
                <a:latin typeface="Consolas"/>
                <a:ea typeface="Consolas"/>
                <a:cs typeface="Consolas"/>
                <a:sym typeface="Consolas"/>
              </a:rPr>
              <a:t>nombre_puntero</a:t>
            </a:r>
            <a:r>
              <a:rPr lang="es-AR" sz="1900" b="1" dirty="0">
                <a:solidFill>
                  <a:srgbClr val="569CD6"/>
                </a:solidFill>
                <a:latin typeface="Consolas"/>
                <a:ea typeface="Consolas"/>
                <a:cs typeface="Consolas"/>
                <a:sym typeface="Consolas"/>
              </a:rPr>
              <a:t>;</a:t>
            </a:r>
            <a:r>
              <a:rPr lang="es-AR" sz="1900" b="1" dirty="0">
                <a:solidFill>
                  <a:schemeClr val="dk1"/>
                </a:solidFill>
                <a:latin typeface="Consolas"/>
                <a:ea typeface="Consolas"/>
                <a:cs typeface="Consolas"/>
                <a:sym typeface="Consolas"/>
              </a:rPr>
              <a:t>	//TIPO es el tipo de dato al que apunta el puntero</a:t>
            </a:r>
            <a:endParaRPr sz="2200" b="1" dirty="0"/>
          </a:p>
          <a:p>
            <a:pPr marL="213355" indent="0">
              <a:buSzPct val="40260"/>
              <a:buNone/>
            </a:pPr>
            <a:r>
              <a:rPr lang="es-AR" sz="2200" b="1" u="sng" dirty="0"/>
              <a:t>#ej</a:t>
            </a:r>
            <a:endParaRPr sz="2200" b="1" dirty="0"/>
          </a:p>
          <a:p>
            <a:pPr marL="213355" indent="0">
              <a:buSzPct val="83397"/>
              <a:buNone/>
            </a:pPr>
            <a:r>
              <a:rPr lang="es-AR" sz="1900" b="1" dirty="0" err="1">
                <a:solidFill>
                  <a:srgbClr val="569CD6"/>
                </a:solidFill>
                <a:latin typeface="Consolas"/>
                <a:ea typeface="Consolas"/>
                <a:cs typeface="Consolas"/>
                <a:sym typeface="Consolas"/>
              </a:rPr>
              <a:t>char</a:t>
            </a:r>
            <a:r>
              <a:rPr lang="es-AR" sz="1900" b="1" dirty="0">
                <a:solidFill>
                  <a:srgbClr val="D4D4D4"/>
                </a:solidFill>
                <a:latin typeface="Consolas"/>
                <a:ea typeface="Consolas"/>
                <a:cs typeface="Consolas"/>
                <a:sym typeface="Consolas"/>
              </a:rPr>
              <a:t> *</a:t>
            </a:r>
            <a:r>
              <a:rPr lang="es-AR" sz="1900" b="1" dirty="0" err="1">
                <a:solidFill>
                  <a:srgbClr val="D4D4D4"/>
                </a:solidFill>
                <a:latin typeface="Consolas"/>
                <a:ea typeface="Consolas"/>
                <a:cs typeface="Consolas"/>
                <a:sym typeface="Consolas"/>
              </a:rPr>
              <a:t>pchar</a:t>
            </a:r>
            <a:r>
              <a:rPr lang="es-AR" sz="1900" b="1" dirty="0">
                <a:solidFill>
                  <a:srgbClr val="D4D4D4"/>
                </a:solidFill>
                <a:latin typeface="Consolas"/>
                <a:ea typeface="Consolas"/>
                <a:cs typeface="Consolas"/>
                <a:sym typeface="Consolas"/>
              </a:rPr>
              <a:t>; //creamos una variable que apunta a una variable de tipo </a:t>
            </a:r>
            <a:r>
              <a:rPr lang="es-AR" sz="1900" b="1" dirty="0" err="1">
                <a:solidFill>
                  <a:srgbClr val="D4D4D4"/>
                </a:solidFill>
                <a:latin typeface="Consolas"/>
                <a:ea typeface="Consolas"/>
                <a:cs typeface="Consolas"/>
                <a:sym typeface="Consolas"/>
              </a:rPr>
              <a:t>char</a:t>
            </a:r>
            <a:r>
              <a:rPr lang="es-AR" sz="1900" b="1" dirty="0">
                <a:solidFill>
                  <a:srgbClr val="D4D4D4"/>
                </a:solidFill>
                <a:latin typeface="Consolas"/>
                <a:ea typeface="Consolas"/>
                <a:cs typeface="Consolas"/>
                <a:sym typeface="Consolas"/>
              </a:rPr>
              <a:t>.</a:t>
            </a:r>
            <a:endParaRPr sz="2200" b="1" dirty="0"/>
          </a:p>
          <a:p>
            <a:pPr marL="213355" indent="0">
              <a:buSzPct val="83397"/>
              <a:buNone/>
            </a:pPr>
            <a:endParaRPr sz="1900" b="1" dirty="0">
              <a:solidFill>
                <a:srgbClr val="D4D4D4"/>
              </a:solidFill>
              <a:latin typeface="Consolas"/>
              <a:ea typeface="Consolas"/>
              <a:cs typeface="Consolas"/>
              <a:sym typeface="Consolas"/>
            </a:endParaRPr>
          </a:p>
          <a:p>
            <a:pPr marL="213355" indent="0">
              <a:buSzPct val="83397"/>
              <a:buNone/>
            </a:pPr>
            <a:r>
              <a:rPr lang="es-AR" sz="1900" b="1" dirty="0">
                <a:solidFill>
                  <a:schemeClr val="dk1"/>
                </a:solidFill>
                <a:latin typeface="Consolas"/>
                <a:ea typeface="Consolas"/>
                <a:cs typeface="Consolas"/>
                <a:sym typeface="Consolas"/>
              </a:rPr>
              <a:t>Los punteros no puede no inicializarse (mala práctica) por tanto debemos hacerlo apuntar a alguna variable.</a:t>
            </a:r>
            <a:endParaRPr sz="2200" b="1" dirty="0"/>
          </a:p>
          <a:p>
            <a:pPr marL="213355" indent="0">
              <a:buSzPct val="83397"/>
              <a:buNone/>
            </a:pPr>
            <a:endParaRPr sz="1900" b="1" dirty="0">
              <a:solidFill>
                <a:srgbClr val="D4D4D4"/>
              </a:solidFill>
              <a:latin typeface="Consolas"/>
              <a:ea typeface="Consolas"/>
              <a:cs typeface="Consolas"/>
              <a:sym typeface="Consolas"/>
            </a:endParaRPr>
          </a:p>
          <a:p>
            <a:pPr marL="213355" indent="0">
              <a:buSzPct val="72972"/>
              <a:buNone/>
            </a:pPr>
            <a:r>
              <a:rPr lang="es-AR" sz="2600" b="1" dirty="0" err="1">
                <a:solidFill>
                  <a:srgbClr val="569CD6"/>
                </a:solidFill>
                <a:latin typeface="Consolas"/>
                <a:ea typeface="Consolas"/>
                <a:cs typeface="Consolas"/>
                <a:sym typeface="Consolas"/>
              </a:rPr>
              <a:t>char</a:t>
            </a:r>
            <a:r>
              <a:rPr lang="es-AR" sz="2600" b="1" dirty="0">
                <a:solidFill>
                  <a:srgbClr val="D4D4D4"/>
                </a:solidFill>
                <a:latin typeface="Consolas"/>
                <a:ea typeface="Consolas"/>
                <a:cs typeface="Consolas"/>
                <a:sym typeface="Consolas"/>
              </a:rPr>
              <a:t> </a:t>
            </a:r>
            <a:r>
              <a:rPr lang="es-AR" sz="2600" b="1" dirty="0" err="1">
                <a:solidFill>
                  <a:srgbClr val="9CDCFE"/>
                </a:solidFill>
                <a:latin typeface="Consolas"/>
                <a:ea typeface="Consolas"/>
                <a:cs typeface="Consolas"/>
                <a:sym typeface="Consolas"/>
              </a:rPr>
              <a:t>var</a:t>
            </a:r>
            <a:r>
              <a:rPr lang="es-AR" sz="2600" b="1" dirty="0">
                <a:solidFill>
                  <a:srgbClr val="D4D4D4"/>
                </a:solidFill>
                <a:latin typeface="Consolas"/>
                <a:ea typeface="Consolas"/>
                <a:cs typeface="Consolas"/>
                <a:sym typeface="Consolas"/>
              </a:rPr>
              <a:t>;</a:t>
            </a:r>
            <a:endParaRPr sz="2200" b="1" dirty="0"/>
          </a:p>
          <a:p>
            <a:pPr marL="213355" indent="0">
              <a:buSzPct val="72972"/>
              <a:buNone/>
            </a:pPr>
            <a:r>
              <a:rPr lang="es-AR" sz="2600" b="1" dirty="0" err="1">
                <a:solidFill>
                  <a:srgbClr val="569CD6"/>
                </a:solidFill>
                <a:latin typeface="Consolas"/>
                <a:ea typeface="Consolas"/>
                <a:cs typeface="Consolas"/>
                <a:sym typeface="Consolas"/>
              </a:rPr>
              <a:t>char</a:t>
            </a:r>
            <a:r>
              <a:rPr lang="es-AR" sz="2600" b="1" dirty="0">
                <a:solidFill>
                  <a:srgbClr val="D4D4D4"/>
                </a:solidFill>
                <a:latin typeface="Consolas"/>
                <a:ea typeface="Consolas"/>
                <a:cs typeface="Consolas"/>
                <a:sym typeface="Consolas"/>
              </a:rPr>
              <a:t> *</a:t>
            </a:r>
            <a:r>
              <a:rPr lang="es-AR" sz="2600" b="1" dirty="0" err="1">
                <a:solidFill>
                  <a:srgbClr val="9CDCFE"/>
                </a:solidFill>
                <a:latin typeface="Consolas"/>
                <a:ea typeface="Consolas"/>
                <a:cs typeface="Consolas"/>
                <a:sym typeface="Consolas"/>
              </a:rPr>
              <a:t>pchar</a:t>
            </a:r>
            <a:r>
              <a:rPr lang="es-AR" sz="2600" b="1" dirty="0">
                <a:solidFill>
                  <a:srgbClr val="D4D4D4"/>
                </a:solidFill>
                <a:latin typeface="Consolas"/>
                <a:ea typeface="Consolas"/>
                <a:cs typeface="Consolas"/>
                <a:sym typeface="Consolas"/>
              </a:rPr>
              <a:t>=&amp;</a:t>
            </a:r>
            <a:r>
              <a:rPr lang="es-AR" sz="2600" b="1" dirty="0" err="1">
                <a:solidFill>
                  <a:srgbClr val="9CDCFE"/>
                </a:solidFill>
                <a:latin typeface="Consolas"/>
                <a:ea typeface="Consolas"/>
                <a:cs typeface="Consolas"/>
                <a:sym typeface="Consolas"/>
              </a:rPr>
              <a:t>var</a:t>
            </a:r>
            <a:r>
              <a:rPr lang="es-AR" sz="2600" b="1" dirty="0">
                <a:solidFill>
                  <a:srgbClr val="D4D4D4"/>
                </a:solidFill>
                <a:latin typeface="Consolas"/>
                <a:ea typeface="Consolas"/>
                <a:cs typeface="Consolas"/>
                <a:sym typeface="Consolas"/>
              </a:rPr>
              <a:t>;</a:t>
            </a:r>
            <a:endParaRPr sz="2200" b="1" dirty="0"/>
          </a:p>
          <a:p>
            <a:pPr marL="213355" indent="0">
              <a:buSzPct val="72972"/>
              <a:buNone/>
            </a:pPr>
            <a:endParaRPr sz="2600" b="1" dirty="0">
              <a:solidFill>
                <a:srgbClr val="D4D4D4"/>
              </a:solidFill>
              <a:latin typeface="Consolas"/>
              <a:ea typeface="Consolas"/>
              <a:cs typeface="Consolas"/>
              <a:sym typeface="Consolas"/>
            </a:endParaRPr>
          </a:p>
          <a:p>
            <a:pPr marL="213355" indent="0">
              <a:buSzPct val="83397"/>
              <a:buNone/>
            </a:pPr>
            <a:r>
              <a:rPr lang="es-AR" sz="1900" b="1" dirty="0">
                <a:solidFill>
                  <a:schemeClr val="dk1"/>
                </a:solidFill>
                <a:latin typeface="Consolas"/>
                <a:ea typeface="Consolas"/>
                <a:cs typeface="Consolas"/>
                <a:sym typeface="Consolas"/>
              </a:rPr>
              <a:t>Creamos una variable </a:t>
            </a:r>
            <a:r>
              <a:rPr lang="es-AR" sz="1900" b="1" dirty="0" err="1">
                <a:solidFill>
                  <a:schemeClr val="dk1"/>
                </a:solidFill>
                <a:latin typeface="Consolas"/>
                <a:ea typeface="Consolas"/>
                <a:cs typeface="Consolas"/>
                <a:sym typeface="Consolas"/>
              </a:rPr>
              <a:t>var</a:t>
            </a:r>
            <a:r>
              <a:rPr lang="es-AR" sz="1900" b="1" dirty="0">
                <a:solidFill>
                  <a:schemeClr val="dk1"/>
                </a:solidFill>
                <a:latin typeface="Consolas"/>
                <a:ea typeface="Consolas"/>
                <a:cs typeface="Consolas"/>
                <a:sym typeface="Consolas"/>
              </a:rPr>
              <a:t> y un puntero </a:t>
            </a:r>
            <a:r>
              <a:rPr lang="es-AR" sz="1900" b="1" dirty="0" err="1">
                <a:solidFill>
                  <a:schemeClr val="dk1"/>
                </a:solidFill>
                <a:latin typeface="Consolas"/>
                <a:ea typeface="Consolas"/>
                <a:cs typeface="Consolas"/>
                <a:sym typeface="Consolas"/>
              </a:rPr>
              <a:t>pchar</a:t>
            </a:r>
            <a:r>
              <a:rPr lang="es-AR" sz="1900" b="1" dirty="0">
                <a:solidFill>
                  <a:schemeClr val="dk1"/>
                </a:solidFill>
                <a:latin typeface="Consolas"/>
                <a:ea typeface="Consolas"/>
                <a:cs typeface="Consolas"/>
                <a:sym typeface="Consolas"/>
              </a:rPr>
              <a:t> que apunta a dicha variable</a:t>
            </a:r>
            <a:endParaRPr sz="2200" b="1" dirty="0"/>
          </a:p>
          <a:p>
            <a:pPr marL="213355" indent="0">
              <a:buSzPct val="83397"/>
              <a:buNone/>
            </a:pPr>
            <a:r>
              <a:rPr lang="es-AR" sz="1900" b="1" dirty="0">
                <a:solidFill>
                  <a:srgbClr val="D4D4D4"/>
                </a:solidFill>
                <a:latin typeface="Consolas"/>
                <a:ea typeface="Consolas"/>
                <a:cs typeface="Consolas"/>
                <a:sym typeface="Consolas"/>
              </a:rPr>
              <a:t>	</a:t>
            </a:r>
            <a:endParaRPr sz="2200" b="1" dirty="0"/>
          </a:p>
          <a:p>
            <a:pPr marL="213355" indent="0">
              <a:buSzPct val="40260"/>
              <a:buNone/>
            </a:pPr>
            <a:endParaRPr u="sng"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7452FF-1FE7-04C5-07E3-F6ED17583BA9}"/>
              </a:ext>
            </a:extLst>
          </p:cNvPr>
          <p:cNvSpPr>
            <a:spLocks noGrp="1"/>
          </p:cNvSpPr>
          <p:nvPr>
            <p:ph type="title"/>
          </p:nvPr>
        </p:nvSpPr>
        <p:spPr/>
        <p:txBody>
          <a:bodyPr/>
          <a:lstStyle/>
          <a:p>
            <a:r>
              <a:rPr lang="es-AR" dirty="0"/>
              <a:t>Biblioteca </a:t>
            </a:r>
            <a:r>
              <a:rPr lang="es-AR" dirty="0" err="1"/>
              <a:t>stdint.h</a:t>
            </a:r>
            <a:endParaRPr lang="es-AR" dirty="0"/>
          </a:p>
        </p:txBody>
      </p:sp>
      <p:sp>
        <p:nvSpPr>
          <p:cNvPr id="3" name="Marcador de contenido 2">
            <a:extLst>
              <a:ext uri="{FF2B5EF4-FFF2-40B4-BE49-F238E27FC236}">
                <a16:creationId xmlns:a16="http://schemas.microsoft.com/office/drawing/2014/main" id="{C6EFB08D-944E-9AA0-FD49-D9F6CA9088C2}"/>
              </a:ext>
            </a:extLst>
          </p:cNvPr>
          <p:cNvSpPr>
            <a:spLocks noGrp="1"/>
          </p:cNvSpPr>
          <p:nvPr>
            <p:ph sz="half" idx="1"/>
          </p:nvPr>
        </p:nvSpPr>
        <p:spPr/>
        <p:txBody>
          <a:bodyPr/>
          <a:lstStyle/>
          <a:p>
            <a:r>
              <a:rPr lang="es-AR" dirty="0"/>
              <a:t>Como algunos nombres de variables nativas en C prestan </a:t>
            </a:r>
            <a:r>
              <a:rPr lang="es-AR" dirty="0" err="1"/>
              <a:t>confución</a:t>
            </a:r>
            <a:r>
              <a:rPr lang="es-AR" dirty="0"/>
              <a:t> existen nuevas definiciones, que ayudan a comprender el rango y tipo de variables. Para poder utilizarlas hay que incorporar la biblioteca </a:t>
            </a:r>
            <a:r>
              <a:rPr lang="es-AR" dirty="0" err="1"/>
              <a:t>stdint.h</a:t>
            </a:r>
            <a:endParaRPr lang="es-AR" dirty="0"/>
          </a:p>
          <a:p>
            <a:endParaRPr lang="es-AR" dirty="0"/>
          </a:p>
          <a:p>
            <a:r>
              <a:rPr lang="es-AR" dirty="0"/>
              <a:t>#include &lt;</a:t>
            </a:r>
            <a:r>
              <a:rPr lang="es-AR" dirty="0" err="1"/>
              <a:t>stdint.h</a:t>
            </a:r>
            <a:r>
              <a:rPr lang="es-AR" dirty="0"/>
              <a:t>&gt;</a:t>
            </a:r>
          </a:p>
        </p:txBody>
      </p:sp>
      <p:sp>
        <p:nvSpPr>
          <p:cNvPr id="6" name="CuadroTexto 5">
            <a:extLst>
              <a:ext uri="{FF2B5EF4-FFF2-40B4-BE49-F238E27FC236}">
                <a16:creationId xmlns:a16="http://schemas.microsoft.com/office/drawing/2014/main" id="{AE256CE3-886E-07E4-0177-931FB22E21B4}"/>
              </a:ext>
            </a:extLst>
          </p:cNvPr>
          <p:cNvSpPr txBox="1"/>
          <p:nvPr/>
        </p:nvSpPr>
        <p:spPr>
          <a:xfrm>
            <a:off x="2943359" y="6332766"/>
            <a:ext cx="6097554" cy="369332"/>
          </a:xfrm>
          <a:prstGeom prst="rect">
            <a:avLst/>
          </a:prstGeom>
          <a:noFill/>
        </p:spPr>
        <p:txBody>
          <a:bodyPr wrap="square">
            <a:spAutoFit/>
          </a:bodyPr>
          <a:lstStyle/>
          <a:p>
            <a:r>
              <a:rPr lang="es-AR" dirty="0"/>
              <a:t>https://www.ibm.com/docs/en/i/7.4?topic=files-stdinth</a:t>
            </a:r>
          </a:p>
        </p:txBody>
      </p:sp>
      <p:graphicFrame>
        <p:nvGraphicFramePr>
          <p:cNvPr id="10" name="Tabla 9">
            <a:extLst>
              <a:ext uri="{FF2B5EF4-FFF2-40B4-BE49-F238E27FC236}">
                <a16:creationId xmlns:a16="http://schemas.microsoft.com/office/drawing/2014/main" id="{EFD9392D-9B29-8FD3-1B44-A3671DEC67AE}"/>
              </a:ext>
            </a:extLst>
          </p:cNvPr>
          <p:cNvGraphicFramePr>
            <a:graphicFrameLocks noGrp="1"/>
          </p:cNvGraphicFramePr>
          <p:nvPr>
            <p:extLst>
              <p:ext uri="{D42A27DB-BD31-4B8C-83A1-F6EECF244321}">
                <p14:modId xmlns:p14="http://schemas.microsoft.com/office/powerpoint/2010/main" val="2797126265"/>
              </p:ext>
            </p:extLst>
          </p:nvPr>
        </p:nvGraphicFramePr>
        <p:xfrm>
          <a:off x="5564496" y="1680719"/>
          <a:ext cx="6097554" cy="3572415"/>
        </p:xfrm>
        <a:graphic>
          <a:graphicData uri="http://schemas.openxmlformats.org/drawingml/2006/table">
            <a:tbl>
              <a:tblPr firstRow="1" bandRow="1">
                <a:tableStyleId>{5C22544A-7EE6-4342-B048-85BDC9FD1C3A}</a:tableStyleId>
              </a:tblPr>
              <a:tblGrid>
                <a:gridCol w="2431839">
                  <a:extLst>
                    <a:ext uri="{9D8B030D-6E8A-4147-A177-3AD203B41FA5}">
                      <a16:colId xmlns:a16="http://schemas.microsoft.com/office/drawing/2014/main" val="1266308163"/>
                    </a:ext>
                  </a:extLst>
                </a:gridCol>
                <a:gridCol w="3665715">
                  <a:extLst>
                    <a:ext uri="{9D8B030D-6E8A-4147-A177-3AD203B41FA5}">
                      <a16:colId xmlns:a16="http://schemas.microsoft.com/office/drawing/2014/main" val="3874852554"/>
                    </a:ext>
                  </a:extLst>
                </a:gridCol>
              </a:tblGrid>
              <a:tr h="714483">
                <a:tc>
                  <a:txBody>
                    <a:bodyPr/>
                    <a:lstStyle/>
                    <a:p>
                      <a:r>
                        <a:rPr lang="es-AR" sz="1800" b="1" i="0" kern="1200" dirty="0">
                          <a:solidFill>
                            <a:schemeClr val="lt1"/>
                          </a:solidFill>
                          <a:effectLst/>
                          <a:latin typeface="+mn-lt"/>
                          <a:ea typeface="+mn-ea"/>
                          <a:cs typeface="+mn-cs"/>
                        </a:rPr>
                        <a:t>Nombre</a:t>
                      </a:r>
                      <a:endParaRPr lang="es-AR" dirty="0"/>
                    </a:p>
                  </a:txBody>
                  <a:tcPr/>
                </a:tc>
                <a:tc>
                  <a:txBody>
                    <a:bodyPr/>
                    <a:lstStyle/>
                    <a:p>
                      <a:pPr algn="l" fontAlgn="t"/>
                      <a:r>
                        <a:rPr lang="es-AR" dirty="0">
                          <a:effectLst/>
                        </a:rPr>
                        <a:t>Tipo integrado equivalente</a:t>
                      </a:r>
                    </a:p>
                  </a:txBody>
                  <a:tcPr/>
                </a:tc>
                <a:extLst>
                  <a:ext uri="{0D108BD9-81ED-4DB2-BD59-A6C34878D82A}">
                    <a16:rowId xmlns:a16="http://schemas.microsoft.com/office/drawing/2014/main" val="2947453785"/>
                  </a:ext>
                </a:extLst>
              </a:tr>
              <a:tr h="714483">
                <a:tc>
                  <a:txBody>
                    <a:bodyPr/>
                    <a:lstStyle/>
                    <a:p>
                      <a:r>
                        <a:rPr lang="es-AR" dirty="0"/>
                        <a:t>int8_t, uint8_t	</a:t>
                      </a:r>
                    </a:p>
                  </a:txBody>
                  <a:tcPr/>
                </a:tc>
                <a:tc>
                  <a:txBody>
                    <a:bodyPr/>
                    <a:lstStyle/>
                    <a:p>
                      <a:r>
                        <a:rPr lang="es-AR" dirty="0" err="1"/>
                        <a:t>signed</a:t>
                      </a:r>
                      <a:r>
                        <a:rPr lang="es-AR" dirty="0"/>
                        <a:t> </a:t>
                      </a:r>
                      <a:r>
                        <a:rPr lang="es-AR" dirty="0" err="1"/>
                        <a:t>char</a:t>
                      </a:r>
                      <a:r>
                        <a:rPr lang="es-AR" sz="1800" b="0" i="0" kern="1200" dirty="0">
                          <a:solidFill>
                            <a:schemeClr val="dk1"/>
                          </a:solidFill>
                          <a:effectLst/>
                          <a:latin typeface="+mn-lt"/>
                          <a:ea typeface="+mn-ea"/>
                          <a:cs typeface="+mn-cs"/>
                        </a:rPr>
                        <a:t>, </a:t>
                      </a:r>
                      <a:r>
                        <a:rPr lang="es-AR" dirty="0" err="1"/>
                        <a:t>unsigned</a:t>
                      </a:r>
                      <a:r>
                        <a:rPr lang="es-AR" dirty="0"/>
                        <a:t> </a:t>
                      </a:r>
                      <a:r>
                        <a:rPr lang="es-AR" dirty="0" err="1"/>
                        <a:t>char</a:t>
                      </a:r>
                      <a:endParaRPr lang="es-AR" dirty="0"/>
                    </a:p>
                  </a:txBody>
                  <a:tcPr/>
                </a:tc>
                <a:extLst>
                  <a:ext uri="{0D108BD9-81ED-4DB2-BD59-A6C34878D82A}">
                    <a16:rowId xmlns:a16="http://schemas.microsoft.com/office/drawing/2014/main" val="279239463"/>
                  </a:ext>
                </a:extLst>
              </a:tr>
              <a:tr h="714483">
                <a:tc>
                  <a:txBody>
                    <a:bodyPr/>
                    <a:lstStyle/>
                    <a:p>
                      <a:r>
                        <a:rPr lang="es-AR" dirty="0"/>
                        <a:t>int16_t, uint16_t	</a:t>
                      </a:r>
                    </a:p>
                  </a:txBody>
                  <a:tcPr/>
                </a:tc>
                <a:tc>
                  <a:txBody>
                    <a:bodyPr/>
                    <a:lstStyle/>
                    <a:p>
                      <a:r>
                        <a:rPr lang="es-AR" dirty="0"/>
                        <a:t>short, </a:t>
                      </a:r>
                      <a:r>
                        <a:rPr lang="es-AR" dirty="0" err="1"/>
                        <a:t>unsigned</a:t>
                      </a:r>
                      <a:r>
                        <a:rPr lang="es-AR" dirty="0"/>
                        <a:t> short</a:t>
                      </a:r>
                    </a:p>
                  </a:txBody>
                  <a:tcPr/>
                </a:tc>
                <a:extLst>
                  <a:ext uri="{0D108BD9-81ED-4DB2-BD59-A6C34878D82A}">
                    <a16:rowId xmlns:a16="http://schemas.microsoft.com/office/drawing/2014/main" val="3316656714"/>
                  </a:ext>
                </a:extLst>
              </a:tr>
              <a:tr h="714483">
                <a:tc>
                  <a:txBody>
                    <a:bodyPr/>
                    <a:lstStyle/>
                    <a:p>
                      <a:r>
                        <a:rPr lang="es-AR" dirty="0"/>
                        <a:t>int32_t, uint32_t	</a:t>
                      </a:r>
                    </a:p>
                  </a:txBody>
                  <a:tcPr/>
                </a:tc>
                <a:tc>
                  <a:txBody>
                    <a:bodyPr/>
                    <a:lstStyle/>
                    <a:p>
                      <a:r>
                        <a:rPr lang="es-AR" dirty="0" err="1"/>
                        <a:t>int</a:t>
                      </a:r>
                      <a:r>
                        <a:rPr lang="es-AR" dirty="0"/>
                        <a:t>, </a:t>
                      </a:r>
                      <a:r>
                        <a:rPr lang="es-AR" dirty="0" err="1"/>
                        <a:t>unsigned</a:t>
                      </a:r>
                      <a:r>
                        <a:rPr lang="es-AR" dirty="0"/>
                        <a:t> </a:t>
                      </a:r>
                      <a:r>
                        <a:rPr lang="es-AR" dirty="0" err="1"/>
                        <a:t>int</a:t>
                      </a:r>
                      <a:endParaRPr lang="es-AR" dirty="0"/>
                    </a:p>
                  </a:txBody>
                  <a:tcPr/>
                </a:tc>
                <a:extLst>
                  <a:ext uri="{0D108BD9-81ED-4DB2-BD59-A6C34878D82A}">
                    <a16:rowId xmlns:a16="http://schemas.microsoft.com/office/drawing/2014/main" val="2583766920"/>
                  </a:ext>
                </a:extLst>
              </a:tr>
              <a:tr h="714483">
                <a:tc>
                  <a:txBody>
                    <a:bodyPr/>
                    <a:lstStyle/>
                    <a:p>
                      <a:r>
                        <a:rPr lang="es-AR" dirty="0"/>
                        <a:t>int64_t, uint64_t	</a:t>
                      </a:r>
                    </a:p>
                  </a:txBody>
                  <a:tcPr/>
                </a:tc>
                <a:tc>
                  <a:txBody>
                    <a:bodyPr/>
                    <a:lstStyle/>
                    <a:p>
                      <a:r>
                        <a:rPr lang="en-US" dirty="0"/>
                        <a:t>long </a:t>
                      </a:r>
                      <a:r>
                        <a:rPr lang="en-US" dirty="0" err="1"/>
                        <a:t>long</a:t>
                      </a:r>
                      <a:r>
                        <a:rPr lang="en-US" dirty="0"/>
                        <a:t>, unsigned long </a:t>
                      </a:r>
                      <a:r>
                        <a:rPr lang="en-US" dirty="0" err="1"/>
                        <a:t>long</a:t>
                      </a:r>
                      <a:endParaRPr lang="es-AR" dirty="0"/>
                    </a:p>
                  </a:txBody>
                  <a:tcPr/>
                </a:tc>
                <a:extLst>
                  <a:ext uri="{0D108BD9-81ED-4DB2-BD59-A6C34878D82A}">
                    <a16:rowId xmlns:a16="http://schemas.microsoft.com/office/drawing/2014/main" val="436033203"/>
                  </a:ext>
                </a:extLst>
              </a:tr>
            </a:tbl>
          </a:graphicData>
        </a:graphic>
      </p:graphicFrame>
    </p:spTree>
    <p:custDataLst>
      <p:tags r:id="rId1"/>
    </p:custDataLst>
    <p:extLst>
      <p:ext uri="{BB962C8B-B14F-4D97-AF65-F5344CB8AC3E}">
        <p14:creationId xmlns:p14="http://schemas.microsoft.com/office/powerpoint/2010/main" val="153486560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17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#Pregunta</a:t>
            </a:r>
            <a:endParaRPr/>
          </a:p>
        </p:txBody>
      </p:sp>
      <p:sp>
        <p:nvSpPr>
          <p:cNvPr id="1210" name="Google Shape;1210;p174"/>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lgn="ctr">
              <a:spcBef>
                <a:spcPts val="0"/>
              </a:spcBef>
              <a:buClr>
                <a:schemeClr val="lt1"/>
              </a:buClr>
              <a:buSzPct val="111111"/>
              <a:buNone/>
            </a:pPr>
            <a:r>
              <a:rPr lang="es-AR" sz="3600" i="1" dirty="0">
                <a:solidFill>
                  <a:schemeClr val="dk1"/>
                </a:solidFill>
                <a:latin typeface="+mj-lt"/>
                <a:ea typeface="+mj-ea"/>
                <a:cs typeface="+mj-cs"/>
              </a:rPr>
              <a:t>¿Cómo podemos ver la cantidad de bytes que la variable </a:t>
            </a:r>
            <a:r>
              <a:rPr lang="es-AR" sz="3600" i="1" dirty="0" err="1">
                <a:solidFill>
                  <a:schemeClr val="dk1"/>
                </a:solidFill>
                <a:latin typeface="+mj-lt"/>
                <a:ea typeface="+mj-ea"/>
                <a:cs typeface="+mj-cs"/>
              </a:rPr>
              <a:t>pchar</a:t>
            </a:r>
            <a:r>
              <a:rPr lang="es-AR" sz="3600" i="1" dirty="0">
                <a:solidFill>
                  <a:schemeClr val="dk1"/>
                </a:solidFill>
                <a:latin typeface="+mj-lt"/>
                <a:ea typeface="+mj-ea"/>
                <a:cs typeface="+mj-cs"/>
              </a:rPr>
              <a:t> ocupa en memoria? </a:t>
            </a:r>
          </a:p>
          <a:p>
            <a:pPr marL="213355" indent="0" algn="ctr">
              <a:spcBef>
                <a:spcPts val="0"/>
              </a:spcBef>
              <a:buClr>
                <a:schemeClr val="lt1"/>
              </a:buClr>
              <a:buSzPct val="111111"/>
              <a:buNone/>
            </a:pPr>
            <a:endParaRPr lang="es-AR" sz="3600" i="1" dirty="0">
              <a:solidFill>
                <a:schemeClr val="dk1"/>
              </a:solidFill>
              <a:latin typeface="+mj-lt"/>
              <a:ea typeface="+mj-ea"/>
              <a:cs typeface="+mj-cs"/>
            </a:endParaRPr>
          </a:p>
          <a:p>
            <a:pPr marL="213355" indent="0" algn="ctr">
              <a:spcBef>
                <a:spcPts val="0"/>
              </a:spcBef>
              <a:buClr>
                <a:schemeClr val="lt1"/>
              </a:buClr>
              <a:buSzPct val="111111"/>
              <a:buNone/>
            </a:pPr>
            <a:r>
              <a:rPr lang="es-AR" sz="3600" i="1" dirty="0">
                <a:solidFill>
                  <a:schemeClr val="dk1"/>
                </a:solidFill>
                <a:latin typeface="+mj-lt"/>
                <a:ea typeface="+mj-ea"/>
                <a:cs typeface="+mj-cs"/>
              </a:rPr>
              <a:t>Hacer el código.</a:t>
            </a:r>
            <a:endParaRPr sz="3600" i="1" dirty="0">
              <a:solidFill>
                <a:schemeClr val="dk1"/>
              </a:solidFill>
              <a:latin typeface="+mj-lt"/>
              <a:ea typeface="+mj-ea"/>
              <a:cs typeface="+mj-cs"/>
            </a:endParaRPr>
          </a:p>
        </p:txBody>
      </p:sp>
    </p:spTree>
    <p:custDataLst>
      <p:tags r:id="rId1"/>
    </p:custData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549E29D4-D1D2-652F-1DF4-EF0BD4D33357}"/>
              </a:ext>
            </a:extLst>
          </p:cNvPr>
          <p:cNvSpPr/>
          <p:nvPr/>
        </p:nvSpPr>
        <p:spPr>
          <a:xfrm>
            <a:off x="0" y="1498600"/>
            <a:ext cx="12192000" cy="28303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15" name="Google Shape;1215;p17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Operadores  * y &amp;</a:t>
            </a:r>
            <a:endParaRPr/>
          </a:p>
        </p:txBody>
      </p:sp>
      <p:sp>
        <p:nvSpPr>
          <p:cNvPr id="1216" name="Google Shape;1216;p175"/>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algn="ctr"/>
            <a:r>
              <a:rPr lang="es-AR" sz="2800" dirty="0"/>
              <a:t>El operador &amp; obtiene la dirección de la variable que está al lado. En el ejemplo anterior le asignamos al puntero la dirección de la variable </a:t>
            </a:r>
            <a:r>
              <a:rPr lang="es-AR" sz="2800" dirty="0" err="1"/>
              <a:t>var</a:t>
            </a:r>
            <a:r>
              <a:rPr lang="es-AR" sz="2800" dirty="0"/>
              <a:t>. Como cuando hacemos un </a:t>
            </a:r>
            <a:r>
              <a:rPr lang="es-AR" sz="2800" dirty="0" err="1"/>
              <a:t>scanf</a:t>
            </a:r>
            <a:r>
              <a:rPr lang="es-AR" sz="2800" dirty="0"/>
              <a:t> y le pasamos como parámetro la dirección donde se encuentra la variable que va a guardar lo ingresado</a:t>
            </a:r>
            <a:endParaRPr sz="2800" dirty="0"/>
          </a:p>
        </p:txBody>
      </p:sp>
    </p:spTree>
    <p:custDataLst>
      <p:tags r:id="rId1"/>
    </p:custData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7310C35A-A21F-3842-C1FC-4F61C9F3056F}"/>
              </a:ext>
            </a:extLst>
          </p:cNvPr>
          <p:cNvSpPr/>
          <p:nvPr/>
        </p:nvSpPr>
        <p:spPr>
          <a:xfrm>
            <a:off x="0" y="1637496"/>
            <a:ext cx="12192000" cy="3165998"/>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221" name="Google Shape;1221;p17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Operadores  * y &amp;</a:t>
            </a:r>
            <a:endParaRPr/>
          </a:p>
        </p:txBody>
      </p:sp>
      <p:sp>
        <p:nvSpPr>
          <p:cNvPr id="1222" name="Google Shape;1222;p176"/>
          <p:cNvSpPr txBox="1">
            <a:spLocks noGrp="1"/>
          </p:cNvSpPr>
          <p:nvPr>
            <p:ph type="body" idx="1"/>
          </p:nvPr>
        </p:nvSpPr>
        <p:spPr>
          <a:xfrm>
            <a:off x="812800" y="1803400"/>
            <a:ext cx="11379200" cy="4368800"/>
          </a:xfrm>
          <a:prstGeom prst="rect">
            <a:avLst/>
          </a:prstGeom>
          <a:noFill/>
          <a:ln>
            <a:noFill/>
          </a:ln>
        </p:spPr>
        <p:txBody>
          <a:bodyPr spcFirstLastPara="1" vert="horz" wrap="square" lIns="121900" tIns="60933" rIns="121900" bIns="60933" rtlCol="0" anchor="t" anchorCtr="0">
            <a:normAutofit/>
          </a:bodyPr>
          <a:lstStyle/>
          <a:p>
            <a:pPr>
              <a:buSzPct val="48053"/>
            </a:pPr>
            <a:r>
              <a:rPr lang="es-AR" b="1" dirty="0">
                <a:solidFill>
                  <a:schemeClr val="bg1"/>
                </a:solidFill>
              </a:rPr>
              <a:t>El operador * utilizado al lado de una variable del tipo puntero devuelve el contenido de la variable apuntada por dicho puntero.</a:t>
            </a:r>
            <a:endParaRPr b="1" dirty="0">
              <a:solidFill>
                <a:schemeClr val="bg1"/>
              </a:solidFill>
            </a:endParaRPr>
          </a:p>
          <a:p>
            <a:pPr marL="213355" indent="0">
              <a:buSzPct val="48053"/>
              <a:buNone/>
            </a:pPr>
            <a:endParaRPr b="0" dirty="0">
              <a:solidFill>
                <a:srgbClr val="569CD6"/>
              </a:solidFill>
              <a:latin typeface="Consolas"/>
              <a:ea typeface="Consolas"/>
              <a:cs typeface="Consolas"/>
              <a:sym typeface="Consolas"/>
            </a:endParaRPr>
          </a:p>
          <a:p>
            <a:pPr marL="213355" indent="0">
              <a:buSzPct val="48053"/>
              <a:buNone/>
            </a:pPr>
            <a:r>
              <a:rPr lang="es-AR" b="1" dirty="0" err="1">
                <a:solidFill>
                  <a:srgbClr val="569CD6"/>
                </a:solidFill>
                <a:latin typeface="Consolas"/>
                <a:ea typeface="Consolas"/>
                <a:cs typeface="Consolas"/>
                <a:sym typeface="Consolas"/>
              </a:rPr>
              <a:t>char</a:t>
            </a:r>
            <a:r>
              <a:rPr lang="es-AR" b="1" dirty="0">
                <a:solidFill>
                  <a:srgbClr val="D4D4D4"/>
                </a:solidFill>
                <a:latin typeface="Consolas"/>
                <a:ea typeface="Consolas"/>
                <a:cs typeface="Consolas"/>
                <a:sym typeface="Consolas"/>
              </a:rPr>
              <a:t> </a:t>
            </a:r>
            <a:r>
              <a:rPr lang="es-AR" b="1" dirty="0" err="1">
                <a:solidFill>
                  <a:srgbClr val="9CDCFE"/>
                </a:solidFill>
                <a:latin typeface="Consolas"/>
                <a:ea typeface="Consolas"/>
                <a:cs typeface="Consolas"/>
                <a:sym typeface="Consolas"/>
              </a:rPr>
              <a:t>var</a:t>
            </a:r>
            <a:r>
              <a:rPr lang="es-AR" b="1" dirty="0">
                <a:solidFill>
                  <a:srgbClr val="D4D4D4"/>
                </a:solidFill>
                <a:latin typeface="Consolas"/>
                <a:ea typeface="Consolas"/>
                <a:cs typeface="Consolas"/>
                <a:sym typeface="Consolas"/>
              </a:rPr>
              <a:t>=</a:t>
            </a:r>
            <a:r>
              <a:rPr lang="es-AR" b="1" dirty="0">
                <a:solidFill>
                  <a:srgbClr val="B5CEA8"/>
                </a:solidFill>
                <a:latin typeface="Consolas"/>
                <a:ea typeface="Consolas"/>
                <a:cs typeface="Consolas"/>
                <a:sym typeface="Consolas"/>
              </a:rPr>
              <a:t>3</a:t>
            </a:r>
            <a:r>
              <a:rPr lang="es-AR" b="1" dirty="0">
                <a:solidFill>
                  <a:srgbClr val="D4D4D4"/>
                </a:solidFill>
                <a:latin typeface="Consolas"/>
                <a:ea typeface="Consolas"/>
                <a:cs typeface="Consolas"/>
                <a:sym typeface="Consolas"/>
              </a:rPr>
              <a:t>;</a:t>
            </a:r>
            <a:endParaRPr dirty="0"/>
          </a:p>
          <a:p>
            <a:pPr marL="213355" indent="0">
              <a:buSzPct val="48053"/>
              <a:buNone/>
            </a:pPr>
            <a:r>
              <a:rPr lang="es-AR" b="1" dirty="0" err="1">
                <a:solidFill>
                  <a:srgbClr val="569CD6"/>
                </a:solidFill>
                <a:latin typeface="Consolas"/>
                <a:ea typeface="Consolas"/>
                <a:cs typeface="Consolas"/>
                <a:sym typeface="Consolas"/>
              </a:rPr>
              <a:t>char</a:t>
            </a:r>
            <a:r>
              <a:rPr lang="es-AR" b="1" dirty="0">
                <a:solidFill>
                  <a:srgbClr val="D4D4D4"/>
                </a:solidFill>
                <a:latin typeface="Consolas"/>
                <a:ea typeface="Consolas"/>
                <a:cs typeface="Consolas"/>
                <a:sym typeface="Consolas"/>
              </a:rPr>
              <a:t> *</a:t>
            </a:r>
            <a:r>
              <a:rPr lang="es-AR" b="1" dirty="0" err="1">
                <a:solidFill>
                  <a:srgbClr val="9CDCFE"/>
                </a:solidFill>
                <a:latin typeface="Consolas"/>
                <a:ea typeface="Consolas"/>
                <a:cs typeface="Consolas"/>
                <a:sym typeface="Consolas"/>
              </a:rPr>
              <a:t>pchar</a:t>
            </a:r>
            <a:r>
              <a:rPr lang="es-AR" b="1" dirty="0">
                <a:solidFill>
                  <a:srgbClr val="D4D4D4"/>
                </a:solidFill>
                <a:latin typeface="Consolas"/>
                <a:ea typeface="Consolas"/>
                <a:cs typeface="Consolas"/>
                <a:sym typeface="Consolas"/>
              </a:rPr>
              <a:t>=&amp;</a:t>
            </a:r>
            <a:r>
              <a:rPr lang="es-AR" b="1" dirty="0" err="1">
                <a:solidFill>
                  <a:srgbClr val="9CDCFE"/>
                </a:solidFill>
                <a:latin typeface="Consolas"/>
                <a:ea typeface="Consolas"/>
                <a:cs typeface="Consolas"/>
                <a:sym typeface="Consolas"/>
              </a:rPr>
              <a:t>var</a:t>
            </a:r>
            <a:r>
              <a:rPr lang="es-AR" b="1" dirty="0">
                <a:solidFill>
                  <a:srgbClr val="D4D4D4"/>
                </a:solidFill>
                <a:latin typeface="Consolas"/>
                <a:ea typeface="Consolas"/>
                <a:cs typeface="Consolas"/>
                <a:sym typeface="Consolas"/>
              </a:rPr>
              <a:t>;</a:t>
            </a:r>
            <a:endParaRPr dirty="0"/>
          </a:p>
          <a:p>
            <a:pPr marL="213355" indent="0">
              <a:buSzPct val="48053"/>
              <a:buNone/>
            </a:pPr>
            <a:r>
              <a:rPr lang="es-AR" b="1" dirty="0" err="1">
                <a:solidFill>
                  <a:srgbClr val="DCDCAA"/>
                </a:solidFill>
                <a:latin typeface="Consolas"/>
                <a:ea typeface="Consolas"/>
                <a:cs typeface="Consolas"/>
                <a:sym typeface="Consolas"/>
              </a:rPr>
              <a:t>printf</a:t>
            </a:r>
            <a:r>
              <a:rPr lang="es-AR" b="1" dirty="0">
                <a:solidFill>
                  <a:srgbClr val="D4D4D4"/>
                </a:solidFill>
                <a:latin typeface="Consolas"/>
                <a:ea typeface="Consolas"/>
                <a:cs typeface="Consolas"/>
                <a:sym typeface="Consolas"/>
              </a:rPr>
              <a:t>(</a:t>
            </a:r>
            <a:r>
              <a:rPr lang="es-AR" b="1" dirty="0">
                <a:solidFill>
                  <a:srgbClr val="CE9178"/>
                </a:solidFill>
                <a:latin typeface="Consolas"/>
                <a:ea typeface="Consolas"/>
                <a:cs typeface="Consolas"/>
                <a:sym typeface="Consolas"/>
              </a:rPr>
              <a:t>"%d</a:t>
            </a:r>
            <a:r>
              <a:rPr lang="es-AR" b="1" dirty="0">
                <a:solidFill>
                  <a:srgbClr val="D7BA7D"/>
                </a:solidFill>
                <a:latin typeface="Consolas"/>
                <a:ea typeface="Consolas"/>
                <a:cs typeface="Consolas"/>
                <a:sym typeface="Consolas"/>
              </a:rPr>
              <a:t>\n</a:t>
            </a:r>
            <a:r>
              <a:rPr lang="es-AR" b="1" dirty="0">
                <a:solidFill>
                  <a:srgbClr val="CE9178"/>
                </a:solidFill>
                <a:latin typeface="Consolas"/>
                <a:ea typeface="Consolas"/>
                <a:cs typeface="Consolas"/>
                <a:sym typeface="Consolas"/>
              </a:rPr>
              <a:t>"</a:t>
            </a:r>
            <a:r>
              <a:rPr lang="es-AR" b="1" dirty="0">
                <a:solidFill>
                  <a:srgbClr val="D4D4D4"/>
                </a:solidFill>
                <a:latin typeface="Consolas"/>
                <a:ea typeface="Consolas"/>
                <a:cs typeface="Consolas"/>
                <a:sym typeface="Consolas"/>
              </a:rPr>
              <a:t>,*</a:t>
            </a:r>
            <a:r>
              <a:rPr lang="es-AR" b="1" dirty="0" err="1">
                <a:solidFill>
                  <a:srgbClr val="9CDCFE"/>
                </a:solidFill>
                <a:latin typeface="Consolas"/>
                <a:ea typeface="Consolas"/>
                <a:cs typeface="Consolas"/>
                <a:sym typeface="Consolas"/>
              </a:rPr>
              <a:t>pchar</a:t>
            </a:r>
            <a:r>
              <a:rPr lang="es-AR" b="1" dirty="0">
                <a:solidFill>
                  <a:srgbClr val="D4D4D4"/>
                </a:solidFill>
                <a:latin typeface="Consolas"/>
                <a:ea typeface="Consolas"/>
                <a:cs typeface="Consolas"/>
                <a:sym typeface="Consolas"/>
              </a:rPr>
              <a:t>);   //imprime el contenido de a donde apunta </a:t>
            </a:r>
            <a:r>
              <a:rPr lang="es-AR" b="1" dirty="0" err="1">
                <a:solidFill>
                  <a:srgbClr val="D4D4D4"/>
                </a:solidFill>
                <a:latin typeface="Consolas"/>
                <a:ea typeface="Consolas"/>
                <a:cs typeface="Consolas"/>
                <a:sym typeface="Consolas"/>
              </a:rPr>
              <a:t>pchar</a:t>
            </a:r>
            <a:r>
              <a:rPr lang="es-AR" b="1" dirty="0">
                <a:solidFill>
                  <a:srgbClr val="D4D4D4"/>
                </a:solidFill>
                <a:latin typeface="Consolas"/>
                <a:ea typeface="Consolas"/>
                <a:cs typeface="Consolas"/>
                <a:sym typeface="Consolas"/>
              </a:rPr>
              <a:t>, en este caso var3</a:t>
            </a:r>
            <a:endParaRPr dirty="0"/>
          </a:p>
          <a:p>
            <a:pPr marL="213355" indent="0">
              <a:buSzPct val="48053"/>
              <a:buNone/>
            </a:pPr>
            <a:br>
              <a:rPr lang="es-AR" dirty="0"/>
            </a:br>
            <a:endParaRPr dirty="0"/>
          </a:p>
        </p:txBody>
      </p:sp>
    </p:spTree>
    <p:custDataLst>
      <p:tags r:id="rId1"/>
    </p:custData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17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Aritmética de punteros</a:t>
            </a:r>
            <a:endParaRPr/>
          </a:p>
        </p:txBody>
      </p:sp>
      <p:sp>
        <p:nvSpPr>
          <p:cNvPr id="1228" name="Google Shape;1228;p177"/>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r>
              <a:rPr lang="es-AR" sz="2400" dirty="0"/>
              <a:t>Los punteros son variables y como tales, pueden incrementarse, decrementarse, sumarse etc.</a:t>
            </a:r>
            <a:endParaRPr sz="2400" dirty="0"/>
          </a:p>
          <a:p>
            <a:r>
              <a:rPr lang="es-AR" sz="2400" dirty="0"/>
              <a:t>Cuando incrementamos un puntero como </a:t>
            </a:r>
            <a:endParaRPr sz="2400" dirty="0"/>
          </a:p>
          <a:p>
            <a:r>
              <a:rPr lang="es-AR" sz="2400" dirty="0"/>
              <a:t>p++  este se incrementa de acuerdo al tipo de puntero que es, es decir un (</a:t>
            </a:r>
            <a:r>
              <a:rPr lang="es-AR" sz="2400" dirty="0" err="1"/>
              <a:t>char</a:t>
            </a:r>
            <a:r>
              <a:rPr lang="es-AR" sz="2400" dirty="0"/>
              <a:t> *p) se incrementa 1 byte, mientras que un (short </a:t>
            </a:r>
            <a:r>
              <a:rPr lang="es-AR" sz="2400" dirty="0" err="1"/>
              <a:t>int</a:t>
            </a:r>
            <a:r>
              <a:rPr lang="es-AR" sz="2400" dirty="0"/>
              <a:t> *p) se incrementa 2 bytes</a:t>
            </a:r>
            <a:endParaRPr sz="2400" dirty="0"/>
          </a:p>
        </p:txBody>
      </p:sp>
    </p:spTree>
    <p:custDataLst>
      <p:tags r:id="rId1"/>
    </p:custData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7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Aritmética de punteros</a:t>
            </a:r>
            <a:endParaRPr/>
          </a:p>
        </p:txBody>
      </p:sp>
      <p:sp>
        <p:nvSpPr>
          <p:cNvPr id="1234" name="Google Shape;1234;p178"/>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r>
              <a:rPr lang="es-AR" sz="2800" dirty="0"/>
              <a:t>a=*(p++);</a:t>
            </a:r>
            <a:endParaRPr sz="2800" dirty="0"/>
          </a:p>
          <a:p>
            <a:r>
              <a:rPr lang="es-AR" sz="2800" dirty="0"/>
              <a:t>En este caso recordemos que se hace un post incremento, por tanto primero asigna a la variable a el valor del contenido de la dirección apuntada por p y luego se incrementa en de acuerdo al tipo de dato al que apunte.</a:t>
            </a:r>
            <a:endParaRPr sz="2800" dirty="0"/>
          </a:p>
        </p:txBody>
      </p:sp>
    </p:spTree>
    <p:custDataLst>
      <p:tags r:id="rId1"/>
    </p:custData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17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Ejercicio</a:t>
            </a:r>
            <a:endParaRPr/>
          </a:p>
        </p:txBody>
      </p:sp>
      <p:sp>
        <p:nvSpPr>
          <p:cNvPr id="1240" name="Google Shape;1240;p179"/>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lgn="ctr">
              <a:spcBef>
                <a:spcPts val="0"/>
              </a:spcBef>
              <a:buClr>
                <a:schemeClr val="lt1"/>
              </a:buClr>
              <a:buSzPct val="111111"/>
              <a:buNone/>
            </a:pPr>
            <a:r>
              <a:rPr lang="es-AR" sz="3600" i="1" dirty="0">
                <a:solidFill>
                  <a:schemeClr val="dk1"/>
                </a:solidFill>
                <a:latin typeface="+mj-lt"/>
                <a:ea typeface="+mj-ea"/>
                <a:cs typeface="+mj-cs"/>
              </a:rPr>
              <a:t>Utilizar un puntero para poder ver el contenido de los 4 bytes dentro de una variable </a:t>
            </a:r>
            <a:r>
              <a:rPr lang="es-AR" sz="3600" i="1" dirty="0" err="1">
                <a:solidFill>
                  <a:schemeClr val="dk1"/>
                </a:solidFill>
                <a:latin typeface="+mj-lt"/>
                <a:ea typeface="+mj-ea"/>
                <a:cs typeface="+mj-cs"/>
              </a:rPr>
              <a:t>float</a:t>
            </a:r>
            <a:r>
              <a:rPr lang="es-AR" sz="3600" i="1" dirty="0">
                <a:solidFill>
                  <a:schemeClr val="dk1"/>
                </a:solidFill>
                <a:latin typeface="+mj-lt"/>
                <a:ea typeface="+mj-ea"/>
                <a:cs typeface="+mj-cs"/>
              </a:rPr>
              <a:t> de a uno.</a:t>
            </a:r>
            <a:endParaRPr sz="3600" i="1" dirty="0">
              <a:solidFill>
                <a:schemeClr val="dk1"/>
              </a:solidFill>
              <a:latin typeface="+mj-lt"/>
              <a:ea typeface="+mj-ea"/>
              <a:cs typeface="+mj-cs"/>
            </a:endParaRPr>
          </a:p>
        </p:txBody>
      </p:sp>
    </p:spTree>
    <p:custDataLst>
      <p:tags r:id="rId1"/>
    </p:custData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385DE7C-4087-4D26-9891-678784B871E4}"/>
              </a:ext>
            </a:extLst>
          </p:cNvPr>
          <p:cNvSpPr/>
          <p:nvPr/>
        </p:nvSpPr>
        <p:spPr>
          <a:xfrm>
            <a:off x="0" y="1498600"/>
            <a:ext cx="12280739" cy="5359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245" name="Google Shape;1245;p18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Resolución</a:t>
            </a:r>
            <a:endParaRPr dirty="0"/>
          </a:p>
        </p:txBody>
      </p:sp>
      <p:sp>
        <p:nvSpPr>
          <p:cNvPr id="1246" name="Google Shape;1246;p180"/>
          <p:cNvSpPr txBox="1"/>
          <p:nvPr/>
        </p:nvSpPr>
        <p:spPr>
          <a:xfrm>
            <a:off x="645459" y="2128961"/>
            <a:ext cx="7395883" cy="1846990"/>
          </a:xfrm>
          <a:prstGeom prst="rect">
            <a:avLst/>
          </a:prstGeom>
          <a:noFill/>
          <a:ln>
            <a:noFill/>
          </a:ln>
        </p:spPr>
        <p:txBody>
          <a:bodyPr spcFirstLastPara="1" wrap="square" lIns="121900" tIns="60933" rIns="121900" bIns="60933" anchor="t" anchorCtr="0">
            <a:spAutoFit/>
          </a:bodyPr>
          <a:lstStyle/>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float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mivar</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15</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char</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p</a:t>
            </a:r>
            <a:r>
              <a:rPr lang="es-AR" sz="1867">
                <a:solidFill>
                  <a:srgbClr val="D4D4D4"/>
                </a:solidFill>
                <a:latin typeface="Consolas"/>
                <a:ea typeface="Consolas"/>
                <a:cs typeface="Consolas"/>
                <a:sym typeface="Consolas"/>
              </a:rPr>
              <a:t>=(</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char</a:t>
            </a:r>
            <a:r>
              <a:rPr lang="es-AR" sz="1867">
                <a:solidFill>
                  <a:srgbClr val="D4D4D4"/>
                </a:solidFill>
                <a:latin typeface="Consolas"/>
                <a:ea typeface="Consolas"/>
                <a:cs typeface="Consolas"/>
                <a:sym typeface="Consolas"/>
              </a:rPr>
              <a:t> *)&amp;</a:t>
            </a:r>
            <a:r>
              <a:rPr lang="es-AR" sz="1867">
                <a:solidFill>
                  <a:srgbClr val="9CDCFE"/>
                </a:solidFill>
                <a:latin typeface="Consolas"/>
                <a:ea typeface="Consolas"/>
                <a:cs typeface="Consolas"/>
                <a:sym typeface="Consolas"/>
              </a:rPr>
              <a:t>mivar</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printf</a:t>
            </a:r>
            <a:r>
              <a:rPr lang="es-AR" sz="1867">
                <a:solidFill>
                  <a:srgbClr val="D4D4D4"/>
                </a:solidFill>
                <a:latin typeface="Consolas"/>
                <a:ea typeface="Consolas"/>
                <a:cs typeface="Consolas"/>
                <a:sym typeface="Consolas"/>
              </a:rPr>
              <a:t>(</a:t>
            </a:r>
            <a:r>
              <a:rPr lang="es-AR" sz="1867">
                <a:solidFill>
                  <a:srgbClr val="CE9178"/>
                </a:solidFill>
                <a:latin typeface="Consolas"/>
                <a:ea typeface="Consolas"/>
                <a:cs typeface="Consolas"/>
                <a:sym typeface="Consolas"/>
              </a:rPr>
              <a:t>"0x%x</a:t>
            </a:r>
            <a:r>
              <a:rPr lang="es-AR" sz="1867">
                <a:solidFill>
                  <a:srgbClr val="D7BA7D"/>
                </a:solidFill>
                <a:latin typeface="Consolas"/>
                <a:ea typeface="Consolas"/>
                <a:cs typeface="Consolas"/>
                <a:sym typeface="Consolas"/>
              </a:rPr>
              <a:t>\n</a:t>
            </a:r>
            <a:r>
              <a:rPr lang="es-AR" sz="1867">
                <a:solidFill>
                  <a:srgbClr val="CE9178"/>
                </a:solidFill>
                <a:latin typeface="Consolas"/>
                <a:ea typeface="Consolas"/>
                <a:cs typeface="Consolas"/>
                <a:sym typeface="Consolas"/>
              </a:rPr>
              <a:t>"</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p</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printf</a:t>
            </a:r>
            <a:r>
              <a:rPr lang="es-AR" sz="1867">
                <a:solidFill>
                  <a:srgbClr val="D4D4D4"/>
                </a:solidFill>
                <a:latin typeface="Consolas"/>
                <a:ea typeface="Consolas"/>
                <a:cs typeface="Consolas"/>
                <a:sym typeface="Consolas"/>
              </a:rPr>
              <a:t>(</a:t>
            </a:r>
            <a:r>
              <a:rPr lang="es-AR" sz="1867">
                <a:solidFill>
                  <a:srgbClr val="CE9178"/>
                </a:solidFill>
                <a:latin typeface="Consolas"/>
                <a:ea typeface="Consolas"/>
                <a:cs typeface="Consolas"/>
                <a:sym typeface="Consolas"/>
              </a:rPr>
              <a:t>"0x%x</a:t>
            </a:r>
            <a:r>
              <a:rPr lang="es-AR" sz="1867">
                <a:solidFill>
                  <a:srgbClr val="D7BA7D"/>
                </a:solidFill>
                <a:latin typeface="Consolas"/>
                <a:ea typeface="Consolas"/>
                <a:cs typeface="Consolas"/>
                <a:sym typeface="Consolas"/>
              </a:rPr>
              <a:t>\n</a:t>
            </a:r>
            <a:r>
              <a:rPr lang="es-AR" sz="1867">
                <a:solidFill>
                  <a:srgbClr val="CE9178"/>
                </a:solidFill>
                <a:latin typeface="Consolas"/>
                <a:ea typeface="Consolas"/>
                <a:cs typeface="Consolas"/>
                <a:sym typeface="Consolas"/>
              </a:rPr>
              <a:t>"</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p</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1</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printf</a:t>
            </a:r>
            <a:r>
              <a:rPr lang="es-AR" sz="1867">
                <a:solidFill>
                  <a:srgbClr val="D4D4D4"/>
                </a:solidFill>
                <a:latin typeface="Consolas"/>
                <a:ea typeface="Consolas"/>
                <a:cs typeface="Consolas"/>
                <a:sym typeface="Consolas"/>
              </a:rPr>
              <a:t>(</a:t>
            </a:r>
            <a:r>
              <a:rPr lang="es-AR" sz="1867">
                <a:solidFill>
                  <a:srgbClr val="CE9178"/>
                </a:solidFill>
                <a:latin typeface="Consolas"/>
                <a:ea typeface="Consolas"/>
                <a:cs typeface="Consolas"/>
                <a:sym typeface="Consolas"/>
              </a:rPr>
              <a:t>"0x%x</a:t>
            </a:r>
            <a:r>
              <a:rPr lang="es-AR" sz="1867">
                <a:solidFill>
                  <a:srgbClr val="D7BA7D"/>
                </a:solidFill>
                <a:latin typeface="Consolas"/>
                <a:ea typeface="Consolas"/>
                <a:cs typeface="Consolas"/>
                <a:sym typeface="Consolas"/>
              </a:rPr>
              <a:t>\n</a:t>
            </a:r>
            <a:r>
              <a:rPr lang="es-AR" sz="1867">
                <a:solidFill>
                  <a:srgbClr val="CE9178"/>
                </a:solidFill>
                <a:latin typeface="Consolas"/>
                <a:ea typeface="Consolas"/>
                <a:cs typeface="Consolas"/>
                <a:sym typeface="Consolas"/>
              </a:rPr>
              <a:t>"</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p</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2</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printf</a:t>
            </a:r>
            <a:r>
              <a:rPr lang="es-AR" sz="1867">
                <a:solidFill>
                  <a:srgbClr val="D4D4D4"/>
                </a:solidFill>
                <a:latin typeface="Consolas"/>
                <a:ea typeface="Consolas"/>
                <a:cs typeface="Consolas"/>
                <a:sym typeface="Consolas"/>
              </a:rPr>
              <a:t>(</a:t>
            </a:r>
            <a:r>
              <a:rPr lang="es-AR" sz="1867">
                <a:solidFill>
                  <a:srgbClr val="CE9178"/>
                </a:solidFill>
                <a:latin typeface="Consolas"/>
                <a:ea typeface="Consolas"/>
                <a:cs typeface="Consolas"/>
                <a:sym typeface="Consolas"/>
              </a:rPr>
              <a:t>"0x%x</a:t>
            </a:r>
            <a:r>
              <a:rPr lang="es-AR" sz="1867">
                <a:solidFill>
                  <a:srgbClr val="D7BA7D"/>
                </a:solidFill>
                <a:latin typeface="Consolas"/>
                <a:ea typeface="Consolas"/>
                <a:cs typeface="Consolas"/>
                <a:sym typeface="Consolas"/>
              </a:rPr>
              <a:t>\n</a:t>
            </a:r>
            <a:r>
              <a:rPr lang="es-AR" sz="1867">
                <a:solidFill>
                  <a:srgbClr val="CE9178"/>
                </a:solidFill>
                <a:latin typeface="Consolas"/>
                <a:ea typeface="Consolas"/>
                <a:cs typeface="Consolas"/>
                <a:sym typeface="Consolas"/>
              </a:rPr>
              <a:t>"</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p</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3</a:t>
            </a:r>
            <a:r>
              <a:rPr lang="es-AR" sz="1867">
                <a:solidFill>
                  <a:srgbClr val="D4D4D4"/>
                </a:solidFill>
                <a:latin typeface="Consolas"/>
                <a:ea typeface="Consolas"/>
                <a:cs typeface="Consolas"/>
                <a:sym typeface="Consolas"/>
              </a:rPr>
              <a:t>));</a:t>
            </a:r>
            <a:endParaRPr sz="2400"/>
          </a:p>
        </p:txBody>
      </p:sp>
      <p:sp>
        <p:nvSpPr>
          <p:cNvPr id="1247" name="Google Shape;1247;p180"/>
          <p:cNvSpPr txBox="1"/>
          <p:nvPr/>
        </p:nvSpPr>
        <p:spPr>
          <a:xfrm>
            <a:off x="1295400" y="5043652"/>
            <a:ext cx="9220200" cy="697701"/>
          </a:xfrm>
          <a:prstGeom prst="rect">
            <a:avLst/>
          </a:prstGeom>
          <a:noFill/>
          <a:ln>
            <a:noFill/>
          </a:ln>
        </p:spPr>
        <p:txBody>
          <a:bodyPr spcFirstLastPara="1" wrap="square" lIns="121900" tIns="60933" rIns="121900" bIns="60933" anchor="t" anchorCtr="0">
            <a:spAutoFit/>
          </a:bodyPr>
          <a:lstStyle/>
          <a:p>
            <a:r>
              <a:rPr lang="es-AR" sz="1867">
                <a:solidFill>
                  <a:srgbClr val="9CDCFE"/>
                </a:solidFill>
                <a:latin typeface="Consolas"/>
                <a:ea typeface="Consolas"/>
                <a:cs typeface="Consolas"/>
                <a:sym typeface="Consolas"/>
              </a:rPr>
              <a:t>¿Qué es el (unsinged char *) que aparece al lado del puntero? Que pasa si no se coloca?</a:t>
            </a:r>
            <a:endParaRPr sz="1867">
              <a:solidFill>
                <a:srgbClr val="9CDCFE"/>
              </a:solidFill>
              <a:latin typeface="Consolas"/>
              <a:ea typeface="Consolas"/>
              <a:cs typeface="Consolas"/>
              <a:sym typeface="Consolas"/>
            </a:endParaRPr>
          </a:p>
        </p:txBody>
      </p:sp>
    </p:spTree>
    <p:custDataLst>
      <p:tags r:id="rId1"/>
    </p:custData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F35F5E8C-D21E-2B92-C9D7-91499FA1E3CB}"/>
              </a:ext>
            </a:extLst>
          </p:cNvPr>
          <p:cNvSpPr/>
          <p:nvPr/>
        </p:nvSpPr>
        <p:spPr>
          <a:xfrm>
            <a:off x="0" y="1498600"/>
            <a:ext cx="8137003" cy="5359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252" name="Google Shape;1252;p18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Resolución v2</a:t>
            </a:r>
            <a:endParaRPr dirty="0"/>
          </a:p>
        </p:txBody>
      </p:sp>
      <p:sp>
        <p:nvSpPr>
          <p:cNvPr id="1253" name="Google Shape;1253;p181"/>
          <p:cNvSpPr txBox="1"/>
          <p:nvPr/>
        </p:nvSpPr>
        <p:spPr>
          <a:xfrm>
            <a:off x="645459" y="2128961"/>
            <a:ext cx="7395883" cy="2421634"/>
          </a:xfrm>
          <a:prstGeom prst="rect">
            <a:avLst/>
          </a:prstGeom>
          <a:noFill/>
          <a:ln>
            <a:noFill/>
          </a:ln>
        </p:spPr>
        <p:txBody>
          <a:bodyPr spcFirstLastPara="1" wrap="square" lIns="121900" tIns="60933" rIns="121900" bIns="60933" anchor="t" anchorCtr="0">
            <a:spAutoFit/>
          </a:bodyPr>
          <a:lstStyle/>
          <a:p>
            <a:r>
              <a:rPr lang="es-AR" sz="1867" dirty="0">
                <a:solidFill>
                  <a:srgbClr val="569CD6"/>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float</a:t>
            </a:r>
            <a:r>
              <a:rPr lang="es-AR" sz="1867" dirty="0">
                <a:solidFill>
                  <a:srgbClr val="D4D4D4"/>
                </a:solidFill>
                <a:latin typeface="Consolas"/>
                <a:ea typeface="Consolas"/>
                <a:cs typeface="Consolas"/>
                <a:sym typeface="Consolas"/>
              </a:rPr>
              <a:t> </a:t>
            </a:r>
            <a:r>
              <a:rPr lang="es-AR" sz="1867" dirty="0" err="1">
                <a:solidFill>
                  <a:srgbClr val="9CDCFE"/>
                </a:solidFill>
                <a:latin typeface="Consolas"/>
                <a:ea typeface="Consolas"/>
                <a:cs typeface="Consolas"/>
                <a:sym typeface="Consolas"/>
              </a:rPr>
              <a:t>mivar</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15</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unsigned</a:t>
            </a:r>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char</a:t>
            </a:r>
            <a:r>
              <a:rPr lang="es-AR" sz="1867" dirty="0">
                <a:solidFill>
                  <a:srgbClr val="D4D4D4"/>
                </a:solidFill>
                <a:latin typeface="Consolas"/>
                <a:ea typeface="Consolas"/>
                <a:cs typeface="Consolas"/>
                <a:sym typeface="Consolas"/>
              </a:rPr>
              <a:t> *</a:t>
            </a:r>
            <a:r>
              <a:rPr lang="es-AR" sz="1867" dirty="0">
                <a:solidFill>
                  <a:srgbClr val="9CDCFE"/>
                </a:solidFill>
                <a:latin typeface="Consolas"/>
                <a:ea typeface="Consolas"/>
                <a:cs typeface="Consolas"/>
                <a:sym typeface="Consolas"/>
              </a:rPr>
              <a:t>p</a:t>
            </a:r>
            <a:r>
              <a:rPr lang="es-AR" sz="1867" dirty="0">
                <a:solidFill>
                  <a:srgbClr val="D4D4D4"/>
                </a:solidFill>
                <a:latin typeface="Consolas"/>
                <a:ea typeface="Consolas"/>
                <a:cs typeface="Consolas"/>
                <a:sym typeface="Consolas"/>
              </a:rPr>
              <a:t>=(</a:t>
            </a:r>
            <a:r>
              <a:rPr lang="es-AR" sz="1867" dirty="0" err="1">
                <a:solidFill>
                  <a:srgbClr val="569CD6"/>
                </a:solidFill>
                <a:latin typeface="Consolas"/>
                <a:ea typeface="Consolas"/>
                <a:cs typeface="Consolas"/>
                <a:sym typeface="Consolas"/>
              </a:rPr>
              <a:t>unsigned</a:t>
            </a:r>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char</a:t>
            </a:r>
            <a:r>
              <a:rPr lang="es-AR" sz="1867" dirty="0">
                <a:solidFill>
                  <a:srgbClr val="D4D4D4"/>
                </a:solidFill>
                <a:latin typeface="Consolas"/>
                <a:ea typeface="Consolas"/>
                <a:cs typeface="Consolas"/>
                <a:sym typeface="Consolas"/>
              </a:rPr>
              <a:t> *)&amp;</a:t>
            </a:r>
            <a:r>
              <a:rPr lang="es-AR" sz="1867" dirty="0" err="1">
                <a:solidFill>
                  <a:srgbClr val="9CDCFE"/>
                </a:solidFill>
                <a:latin typeface="Consolas"/>
                <a:ea typeface="Consolas"/>
                <a:cs typeface="Consolas"/>
                <a:sym typeface="Consolas"/>
              </a:rPr>
              <a:t>mivar</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err="1">
                <a:solidFill>
                  <a:srgbClr val="DCDCAA"/>
                </a:solidFill>
                <a:latin typeface="Consolas"/>
                <a:ea typeface="Consolas"/>
                <a:cs typeface="Consolas"/>
                <a:sym typeface="Consolas"/>
              </a:rPr>
              <a:t>printf</a:t>
            </a:r>
            <a:r>
              <a:rPr lang="es-AR" sz="1867" dirty="0">
                <a:solidFill>
                  <a:srgbClr val="D4D4D4"/>
                </a:solidFill>
                <a:latin typeface="Consolas"/>
                <a:ea typeface="Consolas"/>
                <a:cs typeface="Consolas"/>
                <a:sym typeface="Consolas"/>
              </a:rPr>
              <a:t>(</a:t>
            </a:r>
            <a:r>
              <a:rPr lang="es-AR" sz="1867" dirty="0">
                <a:solidFill>
                  <a:srgbClr val="CE9178"/>
                </a:solidFill>
                <a:latin typeface="Consolas"/>
                <a:ea typeface="Consolas"/>
                <a:cs typeface="Consolas"/>
                <a:sym typeface="Consolas"/>
              </a:rPr>
              <a:t>"0x%x</a:t>
            </a:r>
            <a:r>
              <a:rPr lang="es-AR" sz="1867" dirty="0">
                <a:solidFill>
                  <a:srgbClr val="D7BA7D"/>
                </a:solidFill>
                <a:latin typeface="Consolas"/>
                <a:ea typeface="Consolas"/>
                <a:cs typeface="Consolas"/>
                <a:sym typeface="Consolas"/>
              </a:rPr>
              <a:t>\</a:t>
            </a:r>
            <a:r>
              <a:rPr lang="es-AR" sz="1867" dirty="0" err="1">
                <a:solidFill>
                  <a:srgbClr val="D7BA7D"/>
                </a:solidFill>
                <a:latin typeface="Consolas"/>
                <a:ea typeface="Consolas"/>
                <a:cs typeface="Consolas"/>
                <a:sym typeface="Consolas"/>
              </a:rPr>
              <a:t>n</a:t>
            </a:r>
            <a:r>
              <a:rPr lang="es-AR" sz="1867" dirty="0" err="1">
                <a:solidFill>
                  <a:srgbClr val="CE9178"/>
                </a:solidFill>
                <a:latin typeface="Consolas"/>
                <a:ea typeface="Consolas"/>
                <a:cs typeface="Consolas"/>
                <a:sym typeface="Consolas"/>
              </a:rPr>
              <a:t>"</a:t>
            </a:r>
            <a:r>
              <a:rPr lang="es-AR" sz="1867" dirty="0" err="1">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p</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0</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err="1">
                <a:solidFill>
                  <a:srgbClr val="DCDCAA"/>
                </a:solidFill>
                <a:latin typeface="Consolas"/>
                <a:ea typeface="Consolas"/>
                <a:cs typeface="Consolas"/>
                <a:sym typeface="Consolas"/>
              </a:rPr>
              <a:t>printf</a:t>
            </a:r>
            <a:r>
              <a:rPr lang="es-AR" sz="1867" dirty="0">
                <a:solidFill>
                  <a:srgbClr val="D4D4D4"/>
                </a:solidFill>
                <a:latin typeface="Consolas"/>
                <a:ea typeface="Consolas"/>
                <a:cs typeface="Consolas"/>
                <a:sym typeface="Consolas"/>
              </a:rPr>
              <a:t>(</a:t>
            </a:r>
            <a:r>
              <a:rPr lang="es-AR" sz="1867" dirty="0">
                <a:solidFill>
                  <a:srgbClr val="CE9178"/>
                </a:solidFill>
                <a:latin typeface="Consolas"/>
                <a:ea typeface="Consolas"/>
                <a:cs typeface="Consolas"/>
                <a:sym typeface="Consolas"/>
              </a:rPr>
              <a:t>"0x%x</a:t>
            </a:r>
            <a:r>
              <a:rPr lang="es-AR" sz="1867" dirty="0">
                <a:solidFill>
                  <a:srgbClr val="D7BA7D"/>
                </a:solidFill>
                <a:latin typeface="Consolas"/>
                <a:ea typeface="Consolas"/>
                <a:cs typeface="Consolas"/>
                <a:sym typeface="Consolas"/>
              </a:rPr>
              <a:t>\</a:t>
            </a:r>
            <a:r>
              <a:rPr lang="es-AR" sz="1867" dirty="0" err="1">
                <a:solidFill>
                  <a:srgbClr val="D7BA7D"/>
                </a:solidFill>
                <a:latin typeface="Consolas"/>
                <a:ea typeface="Consolas"/>
                <a:cs typeface="Consolas"/>
                <a:sym typeface="Consolas"/>
              </a:rPr>
              <a:t>n</a:t>
            </a:r>
            <a:r>
              <a:rPr lang="es-AR" sz="1867" dirty="0" err="1">
                <a:solidFill>
                  <a:srgbClr val="CE9178"/>
                </a:solidFill>
                <a:latin typeface="Consolas"/>
                <a:ea typeface="Consolas"/>
                <a:cs typeface="Consolas"/>
                <a:sym typeface="Consolas"/>
              </a:rPr>
              <a:t>"</a:t>
            </a:r>
            <a:r>
              <a:rPr lang="es-AR" sz="1867" dirty="0" err="1">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p</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1</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err="1">
                <a:solidFill>
                  <a:srgbClr val="DCDCAA"/>
                </a:solidFill>
                <a:latin typeface="Consolas"/>
                <a:ea typeface="Consolas"/>
                <a:cs typeface="Consolas"/>
                <a:sym typeface="Consolas"/>
              </a:rPr>
              <a:t>printf</a:t>
            </a:r>
            <a:r>
              <a:rPr lang="es-AR" sz="1867" dirty="0">
                <a:solidFill>
                  <a:srgbClr val="D4D4D4"/>
                </a:solidFill>
                <a:latin typeface="Consolas"/>
                <a:ea typeface="Consolas"/>
                <a:cs typeface="Consolas"/>
                <a:sym typeface="Consolas"/>
              </a:rPr>
              <a:t>(</a:t>
            </a:r>
            <a:r>
              <a:rPr lang="es-AR" sz="1867" dirty="0">
                <a:solidFill>
                  <a:srgbClr val="CE9178"/>
                </a:solidFill>
                <a:latin typeface="Consolas"/>
                <a:ea typeface="Consolas"/>
                <a:cs typeface="Consolas"/>
                <a:sym typeface="Consolas"/>
              </a:rPr>
              <a:t>"0x%x</a:t>
            </a:r>
            <a:r>
              <a:rPr lang="es-AR" sz="1867" dirty="0">
                <a:solidFill>
                  <a:srgbClr val="D7BA7D"/>
                </a:solidFill>
                <a:latin typeface="Consolas"/>
                <a:ea typeface="Consolas"/>
                <a:cs typeface="Consolas"/>
                <a:sym typeface="Consolas"/>
              </a:rPr>
              <a:t>\</a:t>
            </a:r>
            <a:r>
              <a:rPr lang="es-AR" sz="1867" dirty="0" err="1">
                <a:solidFill>
                  <a:srgbClr val="D7BA7D"/>
                </a:solidFill>
                <a:latin typeface="Consolas"/>
                <a:ea typeface="Consolas"/>
                <a:cs typeface="Consolas"/>
                <a:sym typeface="Consolas"/>
              </a:rPr>
              <a:t>n</a:t>
            </a:r>
            <a:r>
              <a:rPr lang="es-AR" sz="1867" dirty="0" err="1">
                <a:solidFill>
                  <a:srgbClr val="CE9178"/>
                </a:solidFill>
                <a:latin typeface="Consolas"/>
                <a:ea typeface="Consolas"/>
                <a:cs typeface="Consolas"/>
                <a:sym typeface="Consolas"/>
              </a:rPr>
              <a:t>"</a:t>
            </a:r>
            <a:r>
              <a:rPr lang="es-AR" sz="1867" dirty="0" err="1">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p</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2</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err="1">
                <a:solidFill>
                  <a:srgbClr val="DCDCAA"/>
                </a:solidFill>
                <a:latin typeface="Consolas"/>
                <a:ea typeface="Consolas"/>
                <a:cs typeface="Consolas"/>
                <a:sym typeface="Consolas"/>
              </a:rPr>
              <a:t>printf</a:t>
            </a:r>
            <a:r>
              <a:rPr lang="es-AR" sz="1867" dirty="0">
                <a:solidFill>
                  <a:srgbClr val="D4D4D4"/>
                </a:solidFill>
                <a:latin typeface="Consolas"/>
                <a:ea typeface="Consolas"/>
                <a:cs typeface="Consolas"/>
                <a:sym typeface="Consolas"/>
              </a:rPr>
              <a:t>(</a:t>
            </a:r>
            <a:r>
              <a:rPr lang="es-AR" sz="1867" dirty="0">
                <a:solidFill>
                  <a:srgbClr val="CE9178"/>
                </a:solidFill>
                <a:latin typeface="Consolas"/>
                <a:ea typeface="Consolas"/>
                <a:cs typeface="Consolas"/>
                <a:sym typeface="Consolas"/>
              </a:rPr>
              <a:t>"0x%x</a:t>
            </a:r>
            <a:r>
              <a:rPr lang="es-AR" sz="1867" dirty="0">
                <a:solidFill>
                  <a:srgbClr val="D7BA7D"/>
                </a:solidFill>
                <a:latin typeface="Consolas"/>
                <a:ea typeface="Consolas"/>
                <a:cs typeface="Consolas"/>
                <a:sym typeface="Consolas"/>
              </a:rPr>
              <a:t>\</a:t>
            </a:r>
            <a:r>
              <a:rPr lang="es-AR" sz="1867" dirty="0" err="1">
                <a:solidFill>
                  <a:srgbClr val="D7BA7D"/>
                </a:solidFill>
                <a:latin typeface="Consolas"/>
                <a:ea typeface="Consolas"/>
                <a:cs typeface="Consolas"/>
                <a:sym typeface="Consolas"/>
              </a:rPr>
              <a:t>n</a:t>
            </a:r>
            <a:r>
              <a:rPr lang="es-AR" sz="1867" dirty="0" err="1">
                <a:solidFill>
                  <a:srgbClr val="CE9178"/>
                </a:solidFill>
                <a:latin typeface="Consolas"/>
                <a:ea typeface="Consolas"/>
                <a:cs typeface="Consolas"/>
                <a:sym typeface="Consolas"/>
              </a:rPr>
              <a:t>"</a:t>
            </a:r>
            <a:r>
              <a:rPr lang="es-AR" sz="1867" dirty="0" err="1">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p</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3</a:t>
            </a:r>
            <a:r>
              <a:rPr lang="es-AR" sz="1867" dirty="0">
                <a:solidFill>
                  <a:srgbClr val="D4D4D4"/>
                </a:solidFill>
                <a:latin typeface="Consolas"/>
                <a:ea typeface="Consolas"/>
                <a:cs typeface="Consolas"/>
                <a:sym typeface="Consolas"/>
              </a:rPr>
              <a:t>]);</a:t>
            </a:r>
            <a:endParaRPr sz="2400" dirty="0"/>
          </a:p>
          <a:p>
            <a:br>
              <a:rPr lang="es-AR" sz="1867" dirty="0">
                <a:solidFill>
                  <a:srgbClr val="D4D4D4"/>
                </a:solidFill>
                <a:latin typeface="Consolas"/>
                <a:ea typeface="Consolas"/>
                <a:cs typeface="Consolas"/>
                <a:sym typeface="Consolas"/>
              </a:rPr>
            </a:br>
            <a:endParaRPr sz="1867" dirty="0">
              <a:solidFill>
                <a:srgbClr val="D4D4D4"/>
              </a:solidFill>
              <a:latin typeface="Consolas"/>
              <a:ea typeface="Consolas"/>
              <a:cs typeface="Consolas"/>
              <a:sym typeface="Consolas"/>
            </a:endParaRPr>
          </a:p>
        </p:txBody>
      </p:sp>
      <p:sp>
        <p:nvSpPr>
          <p:cNvPr id="1254" name="Google Shape;1254;p181"/>
          <p:cNvSpPr txBox="1"/>
          <p:nvPr/>
        </p:nvSpPr>
        <p:spPr>
          <a:xfrm>
            <a:off x="1295400" y="5043652"/>
            <a:ext cx="9220200" cy="410379"/>
          </a:xfrm>
          <a:prstGeom prst="rect">
            <a:avLst/>
          </a:prstGeom>
          <a:noFill/>
          <a:ln>
            <a:noFill/>
          </a:ln>
        </p:spPr>
        <p:txBody>
          <a:bodyPr spcFirstLastPara="1" wrap="square" lIns="121900" tIns="60933" rIns="121900" bIns="60933" anchor="t" anchorCtr="0">
            <a:spAutoFit/>
          </a:bodyPr>
          <a:lstStyle/>
          <a:p>
            <a:r>
              <a:rPr lang="es-AR" sz="1867">
                <a:solidFill>
                  <a:srgbClr val="9CDCFE"/>
                </a:solidFill>
                <a:latin typeface="Consolas"/>
                <a:ea typeface="Consolas"/>
                <a:cs typeface="Consolas"/>
                <a:sym typeface="Consolas"/>
              </a:rPr>
              <a:t>Los punteros se pueden indexar como vectores</a:t>
            </a:r>
            <a:endParaRPr sz="2400"/>
          </a:p>
        </p:txBody>
      </p:sp>
    </p:spTree>
    <p:custDataLst>
      <p:tags r:id="rId1"/>
    </p:custData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18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Punteros indexados</a:t>
            </a:r>
            <a:endParaRPr/>
          </a:p>
        </p:txBody>
      </p:sp>
      <p:sp>
        <p:nvSpPr>
          <p:cNvPr id="1260" name="Google Shape;1260;p182"/>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r>
              <a:rPr lang="es-AR" sz="3200" dirty="0"/>
              <a:t>Esto se puede hacer, porque si recordamos en los vectores el nombre del vector es la dirección de comienzo de todo el vector en memoria.</a:t>
            </a:r>
            <a:endParaRPr sz="3200" dirty="0"/>
          </a:p>
        </p:txBody>
      </p:sp>
    </p:spTree>
    <p:custDataLst>
      <p:tags r:id="rId1"/>
    </p:custData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18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Cast (molde)</a:t>
            </a:r>
            <a:endParaRPr/>
          </a:p>
        </p:txBody>
      </p:sp>
      <p:sp>
        <p:nvSpPr>
          <p:cNvPr id="1266" name="Google Shape;1266;p183"/>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r>
              <a:rPr lang="es-AR" dirty="0"/>
              <a:t>Cuando convertimos entre diferentes tipos de datos, por ejemplo</a:t>
            </a:r>
            <a:endParaRPr dirty="0"/>
          </a:p>
          <a:p>
            <a:pPr marL="213355" indent="0">
              <a:buNone/>
            </a:pPr>
            <a:br>
              <a:rPr lang="es-AR" b="0" dirty="0">
                <a:solidFill>
                  <a:srgbClr val="D4D4D4"/>
                </a:solidFill>
                <a:latin typeface="Consolas"/>
                <a:ea typeface="Consolas"/>
                <a:cs typeface="Consolas"/>
                <a:sym typeface="Consolas"/>
              </a:rPr>
            </a:br>
            <a:endParaRPr dirty="0"/>
          </a:p>
        </p:txBody>
      </p:sp>
      <p:sp>
        <p:nvSpPr>
          <p:cNvPr id="2" name="Rectángulo: esquinas redondeadas 1">
            <a:extLst>
              <a:ext uri="{FF2B5EF4-FFF2-40B4-BE49-F238E27FC236}">
                <a16:creationId xmlns:a16="http://schemas.microsoft.com/office/drawing/2014/main" id="{D598B858-EA0E-9E31-4369-78224B4081FC}"/>
              </a:ext>
            </a:extLst>
          </p:cNvPr>
          <p:cNvSpPr/>
          <p:nvPr/>
        </p:nvSpPr>
        <p:spPr>
          <a:xfrm>
            <a:off x="4105154" y="2465406"/>
            <a:ext cx="3981691" cy="26332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13355" indent="0">
              <a:buNone/>
            </a:pPr>
            <a:r>
              <a:rPr lang="es-AR" sz="2800" b="0" dirty="0" err="1">
                <a:solidFill>
                  <a:srgbClr val="569CD6"/>
                </a:solidFill>
                <a:latin typeface="Consolas"/>
                <a:ea typeface="Consolas"/>
                <a:cs typeface="Consolas"/>
                <a:sym typeface="Consolas"/>
              </a:rPr>
              <a:t>int</a:t>
            </a:r>
            <a:r>
              <a:rPr lang="es-AR" sz="2800" b="0" dirty="0">
                <a:solidFill>
                  <a:srgbClr val="D4D4D4"/>
                </a:solidFill>
                <a:latin typeface="Consolas"/>
                <a:ea typeface="Consolas"/>
                <a:cs typeface="Consolas"/>
                <a:sym typeface="Consolas"/>
              </a:rPr>
              <a:t> </a:t>
            </a:r>
            <a:r>
              <a:rPr lang="es-AR" sz="2800" b="0" dirty="0">
                <a:solidFill>
                  <a:srgbClr val="9CDCFE"/>
                </a:solidFill>
                <a:latin typeface="Consolas"/>
                <a:ea typeface="Consolas"/>
                <a:cs typeface="Consolas"/>
                <a:sym typeface="Consolas"/>
              </a:rPr>
              <a:t>var1</a:t>
            </a:r>
            <a:r>
              <a:rPr lang="es-AR" sz="2800" b="0" dirty="0">
                <a:solidFill>
                  <a:srgbClr val="D4D4D4"/>
                </a:solidFill>
                <a:latin typeface="Consolas"/>
                <a:ea typeface="Consolas"/>
                <a:cs typeface="Consolas"/>
                <a:sym typeface="Consolas"/>
              </a:rPr>
              <a:t>=</a:t>
            </a:r>
            <a:r>
              <a:rPr lang="es-AR" sz="2800" b="0" dirty="0">
                <a:solidFill>
                  <a:srgbClr val="B5CEA8"/>
                </a:solidFill>
                <a:latin typeface="Consolas"/>
                <a:ea typeface="Consolas"/>
                <a:cs typeface="Consolas"/>
                <a:sym typeface="Consolas"/>
              </a:rPr>
              <a:t>0xffff</a:t>
            </a:r>
            <a:r>
              <a:rPr lang="es-AR" sz="2800" b="0" dirty="0">
                <a:solidFill>
                  <a:srgbClr val="D4D4D4"/>
                </a:solidFill>
                <a:latin typeface="Consolas"/>
                <a:ea typeface="Consolas"/>
                <a:cs typeface="Consolas"/>
                <a:sym typeface="Consolas"/>
              </a:rPr>
              <a:t>;</a:t>
            </a:r>
            <a:endParaRPr lang="es-AR" sz="2800" dirty="0"/>
          </a:p>
          <a:p>
            <a:pPr marL="213355" indent="0">
              <a:buNone/>
            </a:pPr>
            <a:r>
              <a:rPr lang="es-AR" sz="2800" b="0" dirty="0" err="1">
                <a:solidFill>
                  <a:srgbClr val="569CD6"/>
                </a:solidFill>
                <a:latin typeface="Consolas"/>
                <a:ea typeface="Consolas"/>
                <a:cs typeface="Consolas"/>
                <a:sym typeface="Consolas"/>
              </a:rPr>
              <a:t>char</a:t>
            </a:r>
            <a:r>
              <a:rPr lang="es-AR" sz="2800" b="0" dirty="0">
                <a:solidFill>
                  <a:srgbClr val="D4D4D4"/>
                </a:solidFill>
                <a:latin typeface="Consolas"/>
                <a:ea typeface="Consolas"/>
                <a:cs typeface="Consolas"/>
                <a:sym typeface="Consolas"/>
              </a:rPr>
              <a:t> </a:t>
            </a:r>
            <a:r>
              <a:rPr lang="es-AR" sz="2800" b="0" dirty="0">
                <a:solidFill>
                  <a:srgbClr val="9CDCFE"/>
                </a:solidFill>
                <a:latin typeface="Consolas"/>
                <a:ea typeface="Consolas"/>
                <a:cs typeface="Consolas"/>
                <a:sym typeface="Consolas"/>
              </a:rPr>
              <a:t>var2</a:t>
            </a:r>
            <a:r>
              <a:rPr lang="es-AR" sz="2800" b="0" dirty="0">
                <a:solidFill>
                  <a:srgbClr val="D4D4D4"/>
                </a:solidFill>
                <a:latin typeface="Consolas"/>
                <a:ea typeface="Consolas"/>
                <a:cs typeface="Consolas"/>
                <a:sym typeface="Consolas"/>
              </a:rPr>
              <a:t>;</a:t>
            </a:r>
            <a:endParaRPr lang="es-AR" sz="2800" dirty="0"/>
          </a:p>
          <a:p>
            <a:pPr marL="213355" indent="0">
              <a:buNone/>
            </a:pPr>
            <a:r>
              <a:rPr lang="es-AR" sz="2800" b="0" dirty="0">
                <a:solidFill>
                  <a:srgbClr val="9CDCFE"/>
                </a:solidFill>
                <a:latin typeface="Consolas"/>
                <a:ea typeface="Consolas"/>
                <a:cs typeface="Consolas"/>
                <a:sym typeface="Consolas"/>
              </a:rPr>
              <a:t>var2</a:t>
            </a:r>
            <a:r>
              <a:rPr lang="es-AR" sz="2800" b="0" dirty="0">
                <a:solidFill>
                  <a:srgbClr val="D4D4D4"/>
                </a:solidFill>
                <a:latin typeface="Consolas"/>
                <a:ea typeface="Consolas"/>
                <a:cs typeface="Consolas"/>
                <a:sym typeface="Consolas"/>
              </a:rPr>
              <a:t>=</a:t>
            </a:r>
            <a:r>
              <a:rPr lang="es-AR" sz="2800" b="0" dirty="0">
                <a:solidFill>
                  <a:srgbClr val="9CDCFE"/>
                </a:solidFill>
                <a:latin typeface="Consolas"/>
                <a:ea typeface="Consolas"/>
                <a:cs typeface="Consolas"/>
                <a:sym typeface="Consolas"/>
              </a:rPr>
              <a:t>var1</a:t>
            </a:r>
            <a:r>
              <a:rPr lang="es-AR" sz="2800" b="0" dirty="0">
                <a:solidFill>
                  <a:srgbClr val="D4D4D4"/>
                </a:solidFill>
                <a:latin typeface="Consolas"/>
                <a:ea typeface="Consolas"/>
                <a:cs typeface="Consolas"/>
                <a:sym typeface="Consolas"/>
              </a:rPr>
              <a:t>;</a:t>
            </a:r>
            <a:endParaRPr lang="es-AR" sz="2800"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dirty="0"/>
              <a:t>Aclaraciones variables </a:t>
            </a:r>
            <a:r>
              <a:rPr lang="es-AR" dirty="0" err="1"/>
              <a:t>bool</a:t>
            </a:r>
            <a:endParaRPr dirty="0"/>
          </a:p>
        </p:txBody>
      </p:sp>
      <p:sp>
        <p:nvSpPr>
          <p:cNvPr id="201" name="Google Shape;201;p10"/>
          <p:cNvSpPr txBox="1">
            <a:spLocks noGrp="1"/>
          </p:cNvSpPr>
          <p:nvPr>
            <p:ph type="body" idx="1"/>
          </p:nvPr>
        </p:nvSpPr>
        <p:spPr>
          <a:xfrm>
            <a:off x="812800" y="1803402"/>
            <a:ext cx="10871200" cy="4358165"/>
          </a:xfrm>
          <a:prstGeom prst="rect">
            <a:avLst/>
          </a:prstGeom>
          <a:noFill/>
          <a:ln>
            <a:noFill/>
          </a:ln>
        </p:spPr>
        <p:txBody>
          <a:bodyPr spcFirstLastPara="1" vert="horz" wrap="square" lIns="121900" tIns="60933" rIns="121900" bIns="60933" rtlCol="0" anchor="t" anchorCtr="0">
            <a:normAutofit lnSpcReduction="10000"/>
          </a:bodyPr>
          <a:lstStyle/>
          <a:p>
            <a:pPr marL="426709" indent="-426709" algn="just">
              <a:lnSpc>
                <a:spcPct val="90000"/>
              </a:lnSpc>
              <a:spcBef>
                <a:spcPts val="0"/>
              </a:spcBef>
              <a:buSzPts val="1609"/>
              <a:buChar char="◻"/>
            </a:pPr>
            <a:r>
              <a:rPr lang="es-AR" sz="3576" dirty="0"/>
              <a:t>Algunos compiladores habilitan el uso de variable del tipo _</a:t>
            </a:r>
            <a:r>
              <a:rPr lang="es-AR" sz="3576" dirty="0" err="1"/>
              <a:t>Bool</a:t>
            </a:r>
            <a:r>
              <a:rPr lang="es-AR" sz="3576" dirty="0"/>
              <a:t> para poder trabajar con bits. Este tipo de dato es valido desde C99 son variables, que pueden entonces tomar el valor 0 o 1 (False o True).</a:t>
            </a:r>
            <a:endParaRPr dirty="0"/>
          </a:p>
          <a:p>
            <a:pPr marL="426709" indent="-426709" algn="just">
              <a:lnSpc>
                <a:spcPct val="90000"/>
              </a:lnSpc>
              <a:spcBef>
                <a:spcPts val="933"/>
              </a:spcBef>
              <a:buSzPts val="1609"/>
              <a:buChar char="◻"/>
            </a:pPr>
            <a:r>
              <a:rPr lang="es-AR" sz="3576" dirty="0"/>
              <a:t>También hay que tener en cuenta que, si reservamos una única variable de 1 bit, seguramente el compilador reserve al menos todo un byte para dicha variable. </a:t>
            </a:r>
            <a:endParaRPr dirty="0"/>
          </a:p>
        </p:txBody>
      </p:sp>
    </p:spTree>
    <p:custDataLst>
      <p:tags r:id="rId1"/>
    </p:custData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Google Shape;1271;p18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Cast (molde)</a:t>
            </a:r>
            <a:endParaRPr/>
          </a:p>
        </p:txBody>
      </p:sp>
      <p:sp>
        <p:nvSpPr>
          <p:cNvPr id="1273" name="Google Shape;1273;p184"/>
          <p:cNvSpPr txBox="1"/>
          <p:nvPr/>
        </p:nvSpPr>
        <p:spPr>
          <a:xfrm>
            <a:off x="1437252" y="4778188"/>
            <a:ext cx="9058869" cy="697701"/>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En el caso del puntero asignábamos un variable float (su dirección) a un puntero a char, por eso colocamos el cast indicando la operación que queremos hacer</a:t>
            </a:r>
            <a:endParaRPr sz="1867">
              <a:solidFill>
                <a:srgbClr val="000000"/>
              </a:solidFill>
              <a:latin typeface="Arial"/>
              <a:ea typeface="Arial"/>
              <a:cs typeface="Arial"/>
              <a:sym typeface="Arial"/>
            </a:endParaRPr>
          </a:p>
        </p:txBody>
      </p:sp>
      <p:sp>
        <p:nvSpPr>
          <p:cNvPr id="4" name="Rectángulo: esquinas redondeadas 3">
            <a:extLst>
              <a:ext uri="{FF2B5EF4-FFF2-40B4-BE49-F238E27FC236}">
                <a16:creationId xmlns:a16="http://schemas.microsoft.com/office/drawing/2014/main" id="{3EF2380E-6B46-5D39-45D5-B3308C5E3C10}"/>
              </a:ext>
            </a:extLst>
          </p:cNvPr>
          <p:cNvSpPr/>
          <p:nvPr/>
        </p:nvSpPr>
        <p:spPr>
          <a:xfrm>
            <a:off x="3275635" y="2079812"/>
            <a:ext cx="5640730" cy="26332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13355" indent="0">
              <a:buNone/>
            </a:pPr>
            <a:r>
              <a:rPr lang="es-AR" sz="3200" b="0">
                <a:solidFill>
                  <a:srgbClr val="569CD6"/>
                </a:solidFill>
                <a:latin typeface="Consolas"/>
                <a:ea typeface="Consolas"/>
                <a:cs typeface="Consolas"/>
                <a:sym typeface="Consolas"/>
              </a:rPr>
              <a:t>int</a:t>
            </a:r>
            <a:r>
              <a:rPr lang="es-AR" sz="3200" b="0">
                <a:solidFill>
                  <a:srgbClr val="D4D4D4"/>
                </a:solidFill>
                <a:latin typeface="Consolas"/>
                <a:ea typeface="Consolas"/>
                <a:cs typeface="Consolas"/>
                <a:sym typeface="Consolas"/>
              </a:rPr>
              <a:t> </a:t>
            </a:r>
            <a:r>
              <a:rPr lang="es-AR" sz="3200" b="0">
                <a:solidFill>
                  <a:srgbClr val="9CDCFE"/>
                </a:solidFill>
                <a:latin typeface="Consolas"/>
                <a:ea typeface="Consolas"/>
                <a:cs typeface="Consolas"/>
                <a:sym typeface="Consolas"/>
              </a:rPr>
              <a:t>var1</a:t>
            </a:r>
            <a:r>
              <a:rPr lang="es-AR" sz="3200" b="0">
                <a:solidFill>
                  <a:srgbClr val="D4D4D4"/>
                </a:solidFill>
                <a:latin typeface="Consolas"/>
                <a:ea typeface="Consolas"/>
                <a:cs typeface="Consolas"/>
                <a:sym typeface="Consolas"/>
              </a:rPr>
              <a:t>=</a:t>
            </a:r>
            <a:r>
              <a:rPr lang="es-AR" sz="3200" b="0">
                <a:solidFill>
                  <a:srgbClr val="B5CEA8"/>
                </a:solidFill>
                <a:latin typeface="Consolas"/>
                <a:ea typeface="Consolas"/>
                <a:cs typeface="Consolas"/>
                <a:sym typeface="Consolas"/>
              </a:rPr>
              <a:t>0xffff</a:t>
            </a:r>
            <a:r>
              <a:rPr lang="es-AR" sz="3200" b="0">
                <a:solidFill>
                  <a:srgbClr val="D4D4D4"/>
                </a:solidFill>
                <a:latin typeface="Consolas"/>
                <a:ea typeface="Consolas"/>
                <a:cs typeface="Consolas"/>
                <a:sym typeface="Consolas"/>
              </a:rPr>
              <a:t>;</a:t>
            </a:r>
            <a:endParaRPr lang="es-AR" sz="3200"/>
          </a:p>
          <a:p>
            <a:pPr marL="213355" indent="0">
              <a:buNone/>
            </a:pPr>
            <a:r>
              <a:rPr lang="es-AR" sz="3200" b="0">
                <a:solidFill>
                  <a:srgbClr val="569CD6"/>
                </a:solidFill>
                <a:latin typeface="Consolas"/>
                <a:ea typeface="Consolas"/>
                <a:cs typeface="Consolas"/>
                <a:sym typeface="Consolas"/>
              </a:rPr>
              <a:t>char</a:t>
            </a:r>
            <a:r>
              <a:rPr lang="es-AR" sz="3200" b="0">
                <a:solidFill>
                  <a:srgbClr val="D4D4D4"/>
                </a:solidFill>
                <a:latin typeface="Consolas"/>
                <a:ea typeface="Consolas"/>
                <a:cs typeface="Consolas"/>
                <a:sym typeface="Consolas"/>
              </a:rPr>
              <a:t> </a:t>
            </a:r>
            <a:r>
              <a:rPr lang="es-AR" sz="3200" b="0">
                <a:solidFill>
                  <a:srgbClr val="9CDCFE"/>
                </a:solidFill>
                <a:latin typeface="Consolas"/>
                <a:ea typeface="Consolas"/>
                <a:cs typeface="Consolas"/>
                <a:sym typeface="Consolas"/>
              </a:rPr>
              <a:t>var2</a:t>
            </a:r>
            <a:r>
              <a:rPr lang="es-AR" sz="3200" b="0">
                <a:solidFill>
                  <a:srgbClr val="D4D4D4"/>
                </a:solidFill>
                <a:latin typeface="Consolas"/>
                <a:ea typeface="Consolas"/>
                <a:cs typeface="Consolas"/>
                <a:sym typeface="Consolas"/>
              </a:rPr>
              <a:t>;</a:t>
            </a:r>
            <a:endParaRPr lang="es-AR" sz="3200"/>
          </a:p>
          <a:p>
            <a:pPr marL="213355" indent="0">
              <a:buNone/>
            </a:pPr>
            <a:r>
              <a:rPr lang="es-AR" sz="3200" b="0">
                <a:solidFill>
                  <a:srgbClr val="9CDCFE"/>
                </a:solidFill>
                <a:latin typeface="Consolas"/>
                <a:ea typeface="Consolas"/>
                <a:cs typeface="Consolas"/>
                <a:sym typeface="Consolas"/>
              </a:rPr>
              <a:t>var2</a:t>
            </a:r>
            <a:r>
              <a:rPr lang="es-AR" sz="3200" b="0">
                <a:solidFill>
                  <a:srgbClr val="D4D4D4"/>
                </a:solidFill>
                <a:latin typeface="Consolas"/>
                <a:ea typeface="Consolas"/>
                <a:cs typeface="Consolas"/>
                <a:sym typeface="Consolas"/>
              </a:rPr>
              <a:t>=(</a:t>
            </a:r>
            <a:r>
              <a:rPr lang="es-AR" sz="3200" b="0">
                <a:solidFill>
                  <a:srgbClr val="569CD6"/>
                </a:solidFill>
                <a:latin typeface="Consolas"/>
                <a:ea typeface="Consolas"/>
                <a:cs typeface="Consolas"/>
                <a:sym typeface="Consolas"/>
              </a:rPr>
              <a:t>char</a:t>
            </a:r>
            <a:r>
              <a:rPr lang="es-AR" sz="3200" b="0">
                <a:solidFill>
                  <a:srgbClr val="D4D4D4"/>
                </a:solidFill>
                <a:latin typeface="Consolas"/>
                <a:ea typeface="Consolas"/>
                <a:cs typeface="Consolas"/>
                <a:sym typeface="Consolas"/>
              </a:rPr>
              <a:t>)</a:t>
            </a:r>
            <a:r>
              <a:rPr lang="es-AR" sz="3200" b="0">
                <a:solidFill>
                  <a:srgbClr val="9CDCFE"/>
                </a:solidFill>
                <a:latin typeface="Consolas"/>
                <a:ea typeface="Consolas"/>
                <a:cs typeface="Consolas"/>
                <a:sym typeface="Consolas"/>
              </a:rPr>
              <a:t>var1</a:t>
            </a:r>
            <a:r>
              <a:rPr lang="es-AR" sz="3200" b="0">
                <a:solidFill>
                  <a:srgbClr val="D4D4D4"/>
                </a:solidFill>
                <a:latin typeface="Consolas"/>
                <a:ea typeface="Consolas"/>
                <a:cs typeface="Consolas"/>
                <a:sym typeface="Consolas"/>
              </a:rPr>
              <a:t>;</a:t>
            </a:r>
            <a:endParaRPr lang="es-AR" sz="3200" dirty="0"/>
          </a:p>
        </p:txBody>
      </p:sp>
    </p:spTree>
    <p:custDataLst>
      <p:tags r:id="rId1"/>
    </p:custData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18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Cast (molde)</a:t>
            </a:r>
            <a:endParaRPr/>
          </a:p>
        </p:txBody>
      </p:sp>
      <p:sp>
        <p:nvSpPr>
          <p:cNvPr id="1279" name="Google Shape;1279;p185"/>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r>
              <a:rPr lang="es-AR" sz="3200" dirty="0">
                <a:sym typeface="Consolas"/>
              </a:rPr>
              <a:t>En estos casos el compilador puede dar un </a:t>
            </a:r>
            <a:r>
              <a:rPr lang="es-AR" sz="3200" dirty="0" err="1">
                <a:highlight>
                  <a:srgbClr val="FFFF00"/>
                </a:highlight>
                <a:sym typeface="Consolas"/>
              </a:rPr>
              <a:t>warning</a:t>
            </a:r>
            <a:r>
              <a:rPr lang="es-AR" sz="3200" dirty="0">
                <a:sym typeface="Consolas"/>
              </a:rPr>
              <a:t>, avisando que podemos perder datos, estos casos le indicamos al compilador que la operación es intencional indicándole el tipo de dato destino. </a:t>
            </a:r>
            <a:br>
              <a:rPr lang="es-AR" sz="3200" dirty="0">
                <a:sym typeface="Consolas"/>
              </a:rPr>
            </a:br>
            <a:endParaRPr sz="3200" dirty="0"/>
          </a:p>
        </p:txBody>
      </p:sp>
    </p:spTree>
    <p:custDataLst>
      <p:tags r:id="rId1"/>
    </p:custData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18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Ejercicio</a:t>
            </a:r>
            <a:endParaRPr/>
          </a:p>
        </p:txBody>
      </p:sp>
      <p:sp>
        <p:nvSpPr>
          <p:cNvPr id="1285" name="Google Shape;1285;p186"/>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lnSpcReduction="10000"/>
          </a:bodyPr>
          <a:lstStyle/>
          <a:p>
            <a:pPr marL="213355" indent="0" algn="ctr">
              <a:spcBef>
                <a:spcPts val="0"/>
              </a:spcBef>
              <a:buClr>
                <a:schemeClr val="lt1"/>
              </a:buClr>
              <a:buSzPct val="111111"/>
              <a:buNone/>
            </a:pPr>
            <a:r>
              <a:rPr lang="es-AR" sz="3600" i="1" dirty="0">
                <a:solidFill>
                  <a:schemeClr val="dk1"/>
                </a:solidFill>
                <a:latin typeface="+mj-lt"/>
                <a:ea typeface="+mj-ea"/>
                <a:cs typeface="+mj-cs"/>
              </a:rPr>
              <a:t>Hacer un código que posea una función que reciba una variable, la incremente, la imprima en pantalla y luego al volver a la función principal vuelva a imprimir dicha variable.</a:t>
            </a:r>
            <a:endParaRPr sz="3600" i="1" dirty="0">
              <a:solidFill>
                <a:schemeClr val="dk1"/>
              </a:solidFill>
              <a:latin typeface="+mj-lt"/>
              <a:ea typeface="+mj-ea"/>
              <a:cs typeface="+mj-cs"/>
            </a:endParaRPr>
          </a:p>
          <a:p>
            <a:pPr marL="213355" indent="0" algn="ctr">
              <a:spcBef>
                <a:spcPts val="0"/>
              </a:spcBef>
              <a:buClr>
                <a:schemeClr val="lt1"/>
              </a:buClr>
              <a:buSzPct val="111111"/>
              <a:buNone/>
            </a:pPr>
            <a:endParaRPr sz="3600" i="1" dirty="0">
              <a:solidFill>
                <a:schemeClr val="dk1"/>
              </a:solidFill>
              <a:latin typeface="+mj-lt"/>
              <a:ea typeface="+mj-ea"/>
              <a:cs typeface="+mj-cs"/>
            </a:endParaRPr>
          </a:p>
          <a:p>
            <a:pPr marL="213355" indent="0" algn="ctr">
              <a:spcBef>
                <a:spcPts val="0"/>
              </a:spcBef>
              <a:buClr>
                <a:schemeClr val="lt1"/>
              </a:buClr>
              <a:buSzPct val="111111"/>
              <a:buNone/>
            </a:pPr>
            <a:r>
              <a:rPr lang="es-AR" sz="3600" i="1" dirty="0">
                <a:solidFill>
                  <a:schemeClr val="dk1"/>
                </a:solidFill>
                <a:latin typeface="+mj-lt"/>
                <a:ea typeface="+mj-ea"/>
                <a:cs typeface="+mj-cs"/>
              </a:rPr>
              <a:t>¿Este código modifica la variable original de la función principal cuando la incrementamos en la función?</a:t>
            </a:r>
            <a:endParaRPr sz="3600" i="1" dirty="0">
              <a:solidFill>
                <a:schemeClr val="dk1"/>
              </a:solidFill>
              <a:latin typeface="+mj-lt"/>
              <a:ea typeface="+mj-ea"/>
              <a:cs typeface="+mj-cs"/>
            </a:endParaRPr>
          </a:p>
        </p:txBody>
      </p:sp>
    </p:spTree>
    <p:custDataLst>
      <p:tags r:id="rId1"/>
    </p:custData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26B3A62A-3DD4-CF2B-91DA-59F4CEACB410}"/>
              </a:ext>
            </a:extLst>
          </p:cNvPr>
          <p:cNvSpPr/>
          <p:nvPr/>
        </p:nvSpPr>
        <p:spPr>
          <a:xfrm>
            <a:off x="0" y="1498600"/>
            <a:ext cx="10116273" cy="5359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290" name="Google Shape;1290;p18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Código para probar:</a:t>
            </a:r>
            <a:endParaRPr dirty="0"/>
          </a:p>
        </p:txBody>
      </p:sp>
      <p:sp>
        <p:nvSpPr>
          <p:cNvPr id="1291" name="Google Shape;1291;p187"/>
          <p:cNvSpPr txBox="1"/>
          <p:nvPr/>
        </p:nvSpPr>
        <p:spPr>
          <a:xfrm>
            <a:off x="812800" y="2099933"/>
            <a:ext cx="9200776" cy="4432890"/>
          </a:xfrm>
          <a:prstGeom prst="rect">
            <a:avLst/>
          </a:prstGeom>
          <a:noFill/>
          <a:ln>
            <a:noFill/>
          </a:ln>
        </p:spPr>
        <p:txBody>
          <a:bodyPr spcFirstLastPara="1" wrap="square" lIns="121900" tIns="60933" rIns="121900" bIns="60933" anchor="t" anchorCtr="0">
            <a:spAutoFit/>
          </a:bodyPr>
          <a:lstStyle/>
          <a:p>
            <a:r>
              <a:rPr lang="es-AR" sz="1867">
                <a:solidFill>
                  <a:srgbClr val="C586C0"/>
                </a:solidFill>
                <a:latin typeface="Consolas"/>
                <a:ea typeface="Consolas"/>
                <a:cs typeface="Consolas"/>
                <a:sym typeface="Consolas"/>
              </a:rPr>
              <a:t>#include</a:t>
            </a:r>
            <a:r>
              <a:rPr lang="es-AR" sz="1867">
                <a:solidFill>
                  <a:srgbClr val="569CD6"/>
                </a:solidFill>
                <a:latin typeface="Consolas"/>
                <a:ea typeface="Consolas"/>
                <a:cs typeface="Consolas"/>
                <a:sym typeface="Consolas"/>
              </a:rPr>
              <a:t> </a:t>
            </a:r>
            <a:r>
              <a:rPr lang="es-AR" sz="1867">
                <a:solidFill>
                  <a:srgbClr val="CE9178"/>
                </a:solidFill>
                <a:latin typeface="Consolas"/>
                <a:ea typeface="Consolas"/>
                <a:cs typeface="Consolas"/>
                <a:sym typeface="Consolas"/>
              </a:rPr>
              <a:t>&lt;stdio.h&gt;</a:t>
            </a:r>
            <a:endParaRPr sz="1867">
              <a:solidFill>
                <a:srgbClr val="D4D4D4"/>
              </a:solidFill>
              <a:latin typeface="Consolas"/>
              <a:ea typeface="Consolas"/>
              <a:cs typeface="Consolas"/>
              <a:sym typeface="Consolas"/>
            </a:endParaRPr>
          </a:p>
          <a:p>
            <a:br>
              <a:rPr lang="es-AR" sz="1867">
                <a:solidFill>
                  <a:srgbClr val="D4D4D4"/>
                </a:solidFill>
                <a:latin typeface="Consolas"/>
                <a:ea typeface="Consolas"/>
                <a:cs typeface="Consolas"/>
                <a:sym typeface="Consolas"/>
              </a:rPr>
            </a:br>
            <a:r>
              <a:rPr lang="es-AR" sz="1867">
                <a:solidFill>
                  <a:srgbClr val="569CD6"/>
                </a:solidFill>
                <a:latin typeface="Consolas"/>
                <a:ea typeface="Consolas"/>
                <a:cs typeface="Consolas"/>
                <a:sym typeface="Consolas"/>
              </a:rPr>
              <a:t>void</a:t>
            </a:r>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mifunc</a:t>
            </a:r>
            <a:r>
              <a:rPr lang="es-AR" sz="1867">
                <a:solidFill>
                  <a:srgbClr val="D4D4D4"/>
                </a:solidFill>
                <a:latin typeface="Consolas"/>
                <a:ea typeface="Consolas"/>
                <a:cs typeface="Consolas"/>
                <a:sym typeface="Consolas"/>
              </a:rPr>
              <a:t>(</a:t>
            </a:r>
            <a:r>
              <a:rPr lang="es-AR" sz="1867">
                <a:solidFill>
                  <a:srgbClr val="569CD6"/>
                </a:solidFill>
                <a:latin typeface="Consolas"/>
                <a:ea typeface="Consolas"/>
                <a:cs typeface="Consolas"/>
                <a:sym typeface="Consolas"/>
              </a:rPr>
              <a:t>char</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mivar</a:t>
            </a:r>
            <a:r>
              <a:rPr lang="es-AR" sz="1867">
                <a:solidFill>
                  <a:srgbClr val="D4D4D4"/>
                </a:solidFill>
                <a:latin typeface="Consolas"/>
                <a:ea typeface="Consolas"/>
                <a:cs typeface="Consolas"/>
                <a:sym typeface="Consolas"/>
              </a:rPr>
              <a:t>);</a:t>
            </a:r>
            <a:endParaRPr sz="2400"/>
          </a:p>
          <a:p>
            <a:br>
              <a:rPr lang="es-AR" sz="1867">
                <a:solidFill>
                  <a:srgbClr val="D4D4D4"/>
                </a:solidFill>
                <a:latin typeface="Consolas"/>
                <a:ea typeface="Consolas"/>
                <a:cs typeface="Consolas"/>
                <a:sym typeface="Consolas"/>
              </a:rPr>
            </a:b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main</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void</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char</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mivarlocal</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3</a:t>
            </a:r>
            <a:r>
              <a:rPr lang="es-AR" sz="1867">
                <a:solidFill>
                  <a:srgbClr val="D4D4D4"/>
                </a:solidFill>
                <a:latin typeface="Consolas"/>
                <a:ea typeface="Consolas"/>
                <a:cs typeface="Consolas"/>
                <a:sym typeface="Consolas"/>
              </a:rPr>
              <a:t>;   </a:t>
            </a:r>
            <a:endParaRPr sz="2400"/>
          </a:p>
          <a:p>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mifunc</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mivarlocal</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printf</a:t>
            </a:r>
            <a:r>
              <a:rPr lang="es-AR" sz="1867">
                <a:solidFill>
                  <a:srgbClr val="D4D4D4"/>
                </a:solidFill>
                <a:latin typeface="Consolas"/>
                <a:ea typeface="Consolas"/>
                <a:cs typeface="Consolas"/>
                <a:sym typeface="Consolas"/>
              </a:rPr>
              <a:t>(</a:t>
            </a:r>
            <a:r>
              <a:rPr lang="es-AR" sz="1867">
                <a:solidFill>
                  <a:srgbClr val="CE9178"/>
                </a:solidFill>
                <a:latin typeface="Consolas"/>
                <a:ea typeface="Consolas"/>
                <a:cs typeface="Consolas"/>
                <a:sym typeface="Consolas"/>
              </a:rPr>
              <a:t>"mivarlocal en main vale: %d</a:t>
            </a:r>
            <a:r>
              <a:rPr lang="es-AR" sz="1867">
                <a:solidFill>
                  <a:srgbClr val="D7BA7D"/>
                </a:solidFill>
                <a:latin typeface="Consolas"/>
                <a:ea typeface="Consolas"/>
                <a:cs typeface="Consolas"/>
                <a:sym typeface="Consolas"/>
              </a:rPr>
              <a:t>\n</a:t>
            </a:r>
            <a:r>
              <a:rPr lang="es-AR" sz="1867">
                <a:solidFill>
                  <a:srgbClr val="CE9178"/>
                </a:solidFill>
                <a:latin typeface="Consolas"/>
                <a:ea typeface="Consolas"/>
                <a:cs typeface="Consolas"/>
                <a:sym typeface="Consolas"/>
              </a:rPr>
              <a:t>"</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mivarlocal</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C586C0"/>
                </a:solidFill>
                <a:latin typeface="Consolas"/>
                <a:ea typeface="Consolas"/>
                <a:cs typeface="Consolas"/>
                <a:sym typeface="Consolas"/>
              </a:rPr>
              <a:t>return</a:t>
            </a:r>
            <a:r>
              <a:rPr lang="es-AR" sz="1867">
                <a:solidFill>
                  <a:srgbClr val="D4D4D4"/>
                </a:solidFill>
                <a:latin typeface="Consolas"/>
                <a:ea typeface="Consolas"/>
                <a:cs typeface="Consolas"/>
                <a:sym typeface="Consolas"/>
              </a:rPr>
              <a:t> </a:t>
            </a:r>
            <a:r>
              <a:rPr lang="es-AR" sz="1867">
                <a:solidFill>
                  <a:srgbClr val="B5CEA8"/>
                </a:solidFill>
                <a:latin typeface="Consolas"/>
                <a:ea typeface="Consolas"/>
                <a:cs typeface="Consolas"/>
                <a:sym typeface="Consolas"/>
              </a:rPr>
              <a:t>0</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a:t>
            </a:r>
            <a:endParaRPr sz="2400"/>
          </a:p>
          <a:p>
            <a:br>
              <a:rPr lang="es-AR" sz="1867">
                <a:solidFill>
                  <a:srgbClr val="D4D4D4"/>
                </a:solidFill>
                <a:latin typeface="Consolas"/>
                <a:ea typeface="Consolas"/>
                <a:cs typeface="Consolas"/>
                <a:sym typeface="Consolas"/>
              </a:rPr>
            </a:br>
            <a:r>
              <a:rPr lang="es-AR" sz="1867">
                <a:solidFill>
                  <a:srgbClr val="569CD6"/>
                </a:solidFill>
                <a:latin typeface="Consolas"/>
                <a:ea typeface="Consolas"/>
                <a:cs typeface="Consolas"/>
                <a:sym typeface="Consolas"/>
              </a:rPr>
              <a:t>void</a:t>
            </a:r>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mifunc</a:t>
            </a:r>
            <a:r>
              <a:rPr lang="es-AR" sz="1867">
                <a:solidFill>
                  <a:srgbClr val="D4D4D4"/>
                </a:solidFill>
                <a:latin typeface="Consolas"/>
                <a:ea typeface="Consolas"/>
                <a:cs typeface="Consolas"/>
                <a:sym typeface="Consolas"/>
              </a:rPr>
              <a:t>(</a:t>
            </a:r>
            <a:r>
              <a:rPr lang="es-AR" sz="1867">
                <a:solidFill>
                  <a:srgbClr val="569CD6"/>
                </a:solidFill>
                <a:latin typeface="Consolas"/>
                <a:ea typeface="Consolas"/>
                <a:cs typeface="Consolas"/>
                <a:sym typeface="Consolas"/>
              </a:rPr>
              <a:t>char</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mivar</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mivar</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printf</a:t>
            </a:r>
            <a:r>
              <a:rPr lang="es-AR" sz="1867">
                <a:solidFill>
                  <a:srgbClr val="D4D4D4"/>
                </a:solidFill>
                <a:latin typeface="Consolas"/>
                <a:ea typeface="Consolas"/>
                <a:cs typeface="Consolas"/>
                <a:sym typeface="Consolas"/>
              </a:rPr>
              <a:t>(</a:t>
            </a:r>
            <a:r>
              <a:rPr lang="es-AR" sz="1867">
                <a:solidFill>
                  <a:srgbClr val="CE9178"/>
                </a:solidFill>
                <a:latin typeface="Consolas"/>
                <a:ea typeface="Consolas"/>
                <a:cs typeface="Consolas"/>
                <a:sym typeface="Consolas"/>
              </a:rPr>
              <a:t>"mi var en mifunc vale: %d</a:t>
            </a:r>
            <a:r>
              <a:rPr lang="es-AR" sz="1867">
                <a:solidFill>
                  <a:srgbClr val="D7BA7D"/>
                </a:solidFill>
                <a:latin typeface="Consolas"/>
                <a:ea typeface="Consolas"/>
                <a:cs typeface="Consolas"/>
                <a:sym typeface="Consolas"/>
              </a:rPr>
              <a:t>\n</a:t>
            </a:r>
            <a:r>
              <a:rPr lang="es-AR" sz="1867">
                <a:solidFill>
                  <a:srgbClr val="CE9178"/>
                </a:solidFill>
                <a:latin typeface="Consolas"/>
                <a:ea typeface="Consolas"/>
                <a:cs typeface="Consolas"/>
                <a:sym typeface="Consolas"/>
              </a:rPr>
              <a:t>"</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mivar</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a:t>
            </a:r>
            <a:endParaRPr sz="2133">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18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buSzPct val="47619"/>
            </a:pPr>
            <a:r>
              <a:rPr lang="es-AR"/>
              <a:t>Pasaje de parámetros por valor o por referencia</a:t>
            </a:r>
            <a:endParaRPr/>
          </a:p>
        </p:txBody>
      </p:sp>
      <p:sp>
        <p:nvSpPr>
          <p:cNvPr id="1297" name="Google Shape;1297;p188"/>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r>
              <a:rPr lang="es-AR" sz="3200" dirty="0"/>
              <a:t>El funcionamiento del código anterior nos indica que cuando pasamos un parámetro a una función, pasamos un valor, una copia de dicho valor, pero no la variable en si misma.</a:t>
            </a:r>
            <a:endParaRPr sz="3200" dirty="0"/>
          </a:p>
          <a:p>
            <a:r>
              <a:rPr lang="es-AR" sz="3200" dirty="0"/>
              <a:t>Para solucionar esto debemos pasarle la referencia de donde está ubicada la variable para que la pueda modificar.</a:t>
            </a:r>
            <a:endParaRPr sz="3200" dirty="0"/>
          </a:p>
        </p:txBody>
      </p:sp>
    </p:spTree>
    <p:custDataLst>
      <p:tags r:id="rId1"/>
    </p:custData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189"/>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lgn="ctr">
              <a:spcBef>
                <a:spcPts val="0"/>
              </a:spcBef>
              <a:buClr>
                <a:schemeClr val="lt1"/>
              </a:buClr>
              <a:buSzPct val="111111"/>
              <a:buNone/>
            </a:pPr>
            <a:r>
              <a:rPr lang="es-AR" sz="3600" i="1" dirty="0">
                <a:solidFill>
                  <a:schemeClr val="dk1"/>
                </a:solidFill>
                <a:latin typeface="+mj-lt"/>
                <a:ea typeface="+mj-ea"/>
                <a:cs typeface="+mj-cs"/>
              </a:rPr>
              <a:t>¿Qué debemos utilizar si queremos pasarle a la función la ubicación de nuestra variable?</a:t>
            </a:r>
            <a:endParaRPr sz="3600" i="1" dirty="0">
              <a:solidFill>
                <a:schemeClr val="dk1"/>
              </a:solidFill>
              <a:latin typeface="+mj-lt"/>
              <a:ea typeface="+mj-ea"/>
              <a:cs typeface="+mj-cs"/>
            </a:endParaRPr>
          </a:p>
        </p:txBody>
      </p:sp>
    </p:spTree>
    <p:custDataLst>
      <p:tags r:id="rId1"/>
    </p:custData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190"/>
          <p:cNvSpPr txBox="1">
            <a:spLocks noGrp="1"/>
          </p:cNvSpPr>
          <p:nvPr>
            <p:ph type="body" idx="1"/>
          </p:nvPr>
        </p:nvSpPr>
        <p:spPr>
          <a:xfrm>
            <a:off x="374262" y="478453"/>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lgn="ctr">
              <a:buNone/>
            </a:pPr>
            <a:endParaRPr dirty="0"/>
          </a:p>
          <a:p>
            <a:pPr marL="213355" indent="0" algn="ctr">
              <a:buNone/>
            </a:pPr>
            <a:endParaRPr dirty="0"/>
          </a:p>
          <a:p>
            <a:pPr marL="213355" indent="0" algn="ctr">
              <a:buNone/>
            </a:pPr>
            <a:r>
              <a:rPr lang="es-AR" sz="3600" i="1" dirty="0">
                <a:solidFill>
                  <a:schemeClr val="dk1"/>
                </a:solidFill>
                <a:latin typeface="+mj-lt"/>
                <a:ea typeface="+mj-ea"/>
                <a:cs typeface="+mj-cs"/>
              </a:rPr>
              <a:t>¡¡¡Pasarle un puntero!!!</a:t>
            </a:r>
            <a:endParaRPr sz="3600" i="1" dirty="0">
              <a:solidFill>
                <a:schemeClr val="dk1"/>
              </a:solidFill>
              <a:latin typeface="+mj-lt"/>
              <a:ea typeface="+mj-ea"/>
              <a:cs typeface="+mj-cs"/>
            </a:endParaRPr>
          </a:p>
        </p:txBody>
      </p:sp>
      <p:pic>
        <p:nvPicPr>
          <p:cNvPr id="1026" name="Picture 2" descr="Introducción a los punteros (II) - PLEDIN 3.0">
            <a:extLst>
              <a:ext uri="{FF2B5EF4-FFF2-40B4-BE49-F238E27FC236}">
                <a16:creationId xmlns:a16="http://schemas.microsoft.com/office/drawing/2014/main" id="{83E98DE3-9F9F-073C-B116-01C6BD379F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98" y="2662853"/>
            <a:ext cx="7921604" cy="2647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3E1506C-6E8B-D4D7-51DB-DE4357115675}"/>
              </a:ext>
            </a:extLst>
          </p:cNvPr>
          <p:cNvSpPr/>
          <p:nvPr/>
        </p:nvSpPr>
        <p:spPr>
          <a:xfrm>
            <a:off x="1262927" y="1498600"/>
            <a:ext cx="10116273" cy="5359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s-AR" sz="1800" dirty="0">
                <a:solidFill>
                  <a:srgbClr val="C586C0"/>
                </a:solidFill>
                <a:latin typeface="Consolas"/>
                <a:ea typeface="Consolas"/>
                <a:cs typeface="Consolas"/>
                <a:sym typeface="Consolas"/>
              </a:rPr>
              <a:t>#include</a:t>
            </a:r>
            <a:r>
              <a:rPr lang="es-AR" sz="1800" dirty="0">
                <a:solidFill>
                  <a:srgbClr val="569CD6"/>
                </a:solidFill>
                <a:latin typeface="Consolas"/>
                <a:ea typeface="Consolas"/>
                <a:cs typeface="Consolas"/>
                <a:sym typeface="Consolas"/>
              </a:rPr>
              <a:t> </a:t>
            </a:r>
            <a:r>
              <a:rPr lang="es-AR" sz="1800" dirty="0">
                <a:solidFill>
                  <a:srgbClr val="CE9178"/>
                </a:solidFill>
                <a:latin typeface="Consolas"/>
                <a:ea typeface="Consolas"/>
                <a:cs typeface="Consolas"/>
                <a:sym typeface="Consolas"/>
              </a:rPr>
              <a:t>&lt;</a:t>
            </a:r>
            <a:r>
              <a:rPr lang="es-AR" sz="1800" dirty="0" err="1">
                <a:solidFill>
                  <a:srgbClr val="CE9178"/>
                </a:solidFill>
                <a:latin typeface="Consolas"/>
                <a:ea typeface="Consolas"/>
                <a:cs typeface="Consolas"/>
                <a:sym typeface="Consolas"/>
              </a:rPr>
              <a:t>stdio.h</a:t>
            </a:r>
            <a:r>
              <a:rPr lang="es-AR" sz="1800" dirty="0">
                <a:solidFill>
                  <a:srgbClr val="CE9178"/>
                </a:solidFill>
                <a:latin typeface="Consolas"/>
                <a:ea typeface="Consolas"/>
                <a:cs typeface="Consolas"/>
                <a:sym typeface="Consolas"/>
              </a:rPr>
              <a:t>&gt;</a:t>
            </a:r>
            <a:endParaRPr lang="es-AR" sz="1800" dirty="0">
              <a:solidFill>
                <a:srgbClr val="D4D4D4"/>
              </a:solidFill>
              <a:latin typeface="Consolas"/>
              <a:ea typeface="Consolas"/>
              <a:cs typeface="Consolas"/>
              <a:sym typeface="Consolas"/>
            </a:endParaRPr>
          </a:p>
          <a:p>
            <a:br>
              <a:rPr lang="es-AR" sz="1800" dirty="0">
                <a:solidFill>
                  <a:srgbClr val="D4D4D4"/>
                </a:solidFill>
                <a:latin typeface="Consolas"/>
                <a:ea typeface="Consolas"/>
                <a:cs typeface="Consolas"/>
                <a:sym typeface="Consolas"/>
              </a:rPr>
            </a:br>
            <a:r>
              <a:rPr lang="es-AR" sz="1800" dirty="0" err="1">
                <a:solidFill>
                  <a:srgbClr val="569CD6"/>
                </a:solidFill>
                <a:latin typeface="Consolas"/>
                <a:ea typeface="Consolas"/>
                <a:cs typeface="Consolas"/>
                <a:sym typeface="Consolas"/>
              </a:rPr>
              <a:t>void</a:t>
            </a:r>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mifunc</a:t>
            </a:r>
            <a:r>
              <a:rPr lang="es-AR" sz="1800" dirty="0">
                <a:solidFill>
                  <a:srgbClr val="D4D4D4"/>
                </a:solidFill>
                <a:latin typeface="Consolas"/>
                <a:ea typeface="Consolas"/>
                <a:cs typeface="Consolas"/>
                <a:sym typeface="Consolas"/>
              </a:rPr>
              <a:t>(</a:t>
            </a:r>
            <a:r>
              <a:rPr lang="es-AR" sz="1800" dirty="0" err="1">
                <a:solidFill>
                  <a:srgbClr val="569CD6"/>
                </a:solidFill>
                <a:latin typeface="Consolas"/>
                <a:ea typeface="Consolas"/>
                <a:cs typeface="Consolas"/>
                <a:sym typeface="Consolas"/>
              </a:rPr>
              <a:t>char</a:t>
            </a:r>
            <a:r>
              <a:rPr lang="es-AR" sz="1800" dirty="0">
                <a:solidFill>
                  <a:srgbClr val="D4D4D4"/>
                </a:solidFill>
                <a:latin typeface="Consolas"/>
                <a:ea typeface="Consolas"/>
                <a:cs typeface="Consolas"/>
                <a:sym typeface="Consolas"/>
              </a:rPr>
              <a:t>* </a:t>
            </a:r>
            <a:r>
              <a:rPr lang="es-AR" sz="1800" dirty="0" err="1">
                <a:solidFill>
                  <a:srgbClr val="9CDCFE"/>
                </a:solidFill>
                <a:latin typeface="Consolas"/>
                <a:ea typeface="Consolas"/>
                <a:cs typeface="Consolas"/>
                <a:sym typeface="Consolas"/>
              </a:rPr>
              <a:t>mivar</a:t>
            </a:r>
            <a:r>
              <a:rPr lang="es-AR" sz="1800" dirty="0">
                <a:solidFill>
                  <a:srgbClr val="D4D4D4"/>
                </a:solidFill>
                <a:latin typeface="Consolas"/>
                <a:ea typeface="Consolas"/>
                <a:cs typeface="Consolas"/>
                <a:sym typeface="Consolas"/>
              </a:rPr>
              <a:t>);</a:t>
            </a:r>
            <a:endParaRPr lang="es-AR" sz="2000" dirty="0"/>
          </a:p>
          <a:p>
            <a:br>
              <a:rPr lang="es-AR" sz="1800" dirty="0">
                <a:solidFill>
                  <a:srgbClr val="D4D4D4"/>
                </a:solidFill>
                <a:latin typeface="Consolas"/>
                <a:ea typeface="Consolas"/>
                <a:cs typeface="Consolas"/>
                <a:sym typeface="Consolas"/>
              </a:rPr>
            </a:br>
            <a:r>
              <a:rPr lang="es-AR" sz="1800" dirty="0" err="1">
                <a:solidFill>
                  <a:srgbClr val="569CD6"/>
                </a:solidFill>
                <a:latin typeface="Consolas"/>
                <a:ea typeface="Consolas"/>
                <a:cs typeface="Consolas"/>
                <a:sym typeface="Consolas"/>
              </a:rPr>
              <a:t>int</a:t>
            </a:r>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main</a:t>
            </a:r>
            <a:r>
              <a:rPr lang="es-AR" sz="1800" dirty="0">
                <a:solidFill>
                  <a:srgbClr val="D4D4D4"/>
                </a:solidFill>
                <a:latin typeface="Consolas"/>
                <a:ea typeface="Consolas"/>
                <a:cs typeface="Consolas"/>
                <a:sym typeface="Consolas"/>
              </a:rPr>
              <a:t> (</a:t>
            </a:r>
            <a:r>
              <a:rPr lang="es-AR" sz="1800" dirty="0" err="1">
                <a:solidFill>
                  <a:srgbClr val="569CD6"/>
                </a:solidFill>
                <a:latin typeface="Consolas"/>
                <a:ea typeface="Consolas"/>
                <a:cs typeface="Consolas"/>
                <a:sym typeface="Consolas"/>
              </a:rPr>
              <a:t>void</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569CD6"/>
                </a:solidFill>
                <a:latin typeface="Consolas"/>
                <a:ea typeface="Consolas"/>
                <a:cs typeface="Consolas"/>
                <a:sym typeface="Consolas"/>
              </a:rPr>
              <a:t>char</a:t>
            </a:r>
            <a:r>
              <a:rPr lang="es-AR" sz="1800" dirty="0">
                <a:solidFill>
                  <a:srgbClr val="D4D4D4"/>
                </a:solidFill>
                <a:latin typeface="Consolas"/>
                <a:ea typeface="Consolas"/>
                <a:cs typeface="Consolas"/>
                <a:sym typeface="Consolas"/>
              </a:rPr>
              <a:t> </a:t>
            </a:r>
            <a:r>
              <a:rPr lang="es-AR" sz="1800" dirty="0" err="1">
                <a:solidFill>
                  <a:srgbClr val="9CDCFE"/>
                </a:solidFill>
                <a:latin typeface="Consolas"/>
                <a:ea typeface="Consolas"/>
                <a:cs typeface="Consolas"/>
                <a:sym typeface="Consolas"/>
              </a:rPr>
              <a:t>mivarlocal</a:t>
            </a:r>
            <a:r>
              <a:rPr lang="es-AR" sz="1800" dirty="0">
                <a:solidFill>
                  <a:srgbClr val="D4D4D4"/>
                </a:solidFill>
                <a:latin typeface="Consolas"/>
                <a:ea typeface="Consolas"/>
                <a:cs typeface="Consolas"/>
                <a:sym typeface="Consolas"/>
              </a:rPr>
              <a:t>=</a:t>
            </a:r>
            <a:r>
              <a:rPr lang="es-AR" sz="1800" dirty="0">
                <a:solidFill>
                  <a:srgbClr val="B5CEA8"/>
                </a:solidFill>
                <a:latin typeface="Consolas"/>
                <a:ea typeface="Consolas"/>
                <a:cs typeface="Consolas"/>
                <a:sym typeface="Consolas"/>
              </a:rPr>
              <a:t>3</a:t>
            </a:r>
            <a:r>
              <a:rPr lang="es-AR" sz="1800" dirty="0">
                <a:solidFill>
                  <a:srgbClr val="D4D4D4"/>
                </a:solidFill>
                <a:latin typeface="Consolas"/>
                <a:ea typeface="Consolas"/>
                <a:cs typeface="Consolas"/>
                <a:sym typeface="Consolas"/>
              </a:rPr>
              <a:t>;   </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mifunc</a:t>
            </a:r>
            <a:r>
              <a:rPr lang="es-AR" sz="1800" dirty="0">
                <a:solidFill>
                  <a:srgbClr val="D4D4D4"/>
                </a:solidFill>
                <a:latin typeface="Consolas"/>
                <a:ea typeface="Consolas"/>
                <a:cs typeface="Consolas"/>
                <a:sym typeface="Consolas"/>
              </a:rPr>
              <a:t>(&amp;</a:t>
            </a:r>
            <a:r>
              <a:rPr lang="es-AR" sz="1800" dirty="0" err="1">
                <a:solidFill>
                  <a:srgbClr val="9CDCFE"/>
                </a:solidFill>
                <a:latin typeface="Consolas"/>
                <a:ea typeface="Consolas"/>
                <a:cs typeface="Consolas"/>
                <a:sym typeface="Consolas"/>
              </a:rPr>
              <a:t>mivarlocal</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printf</a:t>
            </a:r>
            <a:r>
              <a:rPr lang="es-AR" sz="1800" dirty="0">
                <a:solidFill>
                  <a:srgbClr val="D4D4D4"/>
                </a:solidFill>
                <a:latin typeface="Consolas"/>
                <a:ea typeface="Consolas"/>
                <a:cs typeface="Consolas"/>
                <a:sym typeface="Consolas"/>
              </a:rPr>
              <a:t>(</a:t>
            </a:r>
            <a:r>
              <a:rPr lang="es-AR" sz="1800" dirty="0">
                <a:solidFill>
                  <a:srgbClr val="CE9178"/>
                </a:solidFill>
                <a:latin typeface="Consolas"/>
                <a:ea typeface="Consolas"/>
                <a:cs typeface="Consolas"/>
                <a:sym typeface="Consolas"/>
              </a:rPr>
              <a:t>"</a:t>
            </a:r>
            <a:r>
              <a:rPr lang="es-AR" sz="1800" dirty="0" err="1">
                <a:solidFill>
                  <a:srgbClr val="CE9178"/>
                </a:solidFill>
                <a:latin typeface="Consolas"/>
                <a:ea typeface="Consolas"/>
                <a:cs typeface="Consolas"/>
                <a:sym typeface="Consolas"/>
              </a:rPr>
              <a:t>mivarlocal</a:t>
            </a:r>
            <a:r>
              <a:rPr lang="es-AR" sz="1800" dirty="0">
                <a:solidFill>
                  <a:srgbClr val="CE9178"/>
                </a:solidFill>
                <a:latin typeface="Consolas"/>
                <a:ea typeface="Consolas"/>
                <a:cs typeface="Consolas"/>
                <a:sym typeface="Consolas"/>
              </a:rPr>
              <a:t> en </a:t>
            </a:r>
            <a:r>
              <a:rPr lang="es-AR" sz="1800" dirty="0" err="1">
                <a:solidFill>
                  <a:srgbClr val="CE9178"/>
                </a:solidFill>
                <a:latin typeface="Consolas"/>
                <a:ea typeface="Consolas"/>
                <a:cs typeface="Consolas"/>
                <a:sym typeface="Consolas"/>
              </a:rPr>
              <a:t>main</a:t>
            </a:r>
            <a:r>
              <a:rPr lang="es-AR" sz="1800" dirty="0">
                <a:solidFill>
                  <a:srgbClr val="CE9178"/>
                </a:solidFill>
                <a:latin typeface="Consolas"/>
                <a:ea typeface="Consolas"/>
                <a:cs typeface="Consolas"/>
                <a:sym typeface="Consolas"/>
              </a:rPr>
              <a:t> vale: %d</a:t>
            </a:r>
            <a:r>
              <a:rPr lang="es-AR" sz="1800" dirty="0">
                <a:solidFill>
                  <a:srgbClr val="D7BA7D"/>
                </a:solidFill>
                <a:latin typeface="Consolas"/>
                <a:ea typeface="Consolas"/>
                <a:cs typeface="Consolas"/>
                <a:sym typeface="Consolas"/>
              </a:rPr>
              <a:t>\n</a:t>
            </a:r>
            <a:r>
              <a:rPr lang="es-AR" sz="1800" dirty="0">
                <a:solidFill>
                  <a:srgbClr val="CE9178"/>
                </a:solidFill>
                <a:latin typeface="Consolas"/>
                <a:ea typeface="Consolas"/>
                <a:cs typeface="Consolas"/>
                <a:sym typeface="Consolas"/>
              </a:rPr>
              <a:t>"</a:t>
            </a:r>
            <a:r>
              <a:rPr lang="es-AR" sz="1800" dirty="0">
                <a:solidFill>
                  <a:srgbClr val="D4D4D4"/>
                </a:solidFill>
                <a:latin typeface="Consolas"/>
                <a:ea typeface="Consolas"/>
                <a:cs typeface="Consolas"/>
                <a:sym typeface="Consolas"/>
              </a:rPr>
              <a:t>,</a:t>
            </a:r>
            <a:r>
              <a:rPr lang="es-AR" sz="1800" dirty="0" err="1">
                <a:solidFill>
                  <a:srgbClr val="9CDCFE"/>
                </a:solidFill>
                <a:latin typeface="Consolas"/>
                <a:ea typeface="Consolas"/>
                <a:cs typeface="Consolas"/>
                <a:sym typeface="Consolas"/>
              </a:rPr>
              <a:t>mivarlocal</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C586C0"/>
                </a:solidFill>
                <a:latin typeface="Consolas"/>
                <a:ea typeface="Consolas"/>
                <a:cs typeface="Consolas"/>
                <a:sym typeface="Consolas"/>
              </a:rPr>
              <a:t>return</a:t>
            </a:r>
            <a:r>
              <a:rPr lang="es-AR" sz="1800" dirty="0">
                <a:solidFill>
                  <a:srgbClr val="D4D4D4"/>
                </a:solidFill>
                <a:latin typeface="Consolas"/>
                <a:ea typeface="Consolas"/>
                <a:cs typeface="Consolas"/>
                <a:sym typeface="Consolas"/>
              </a:rPr>
              <a:t> </a:t>
            </a:r>
            <a:r>
              <a:rPr lang="es-AR" sz="1800" dirty="0">
                <a:solidFill>
                  <a:srgbClr val="B5CEA8"/>
                </a:solidFill>
                <a:latin typeface="Consolas"/>
                <a:ea typeface="Consolas"/>
                <a:cs typeface="Consolas"/>
                <a:sym typeface="Consolas"/>
              </a:rPr>
              <a:t>0</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a:t>
            </a:r>
            <a:endParaRPr lang="es-AR" sz="2000" dirty="0"/>
          </a:p>
          <a:p>
            <a:br>
              <a:rPr lang="es-AR" sz="1800" dirty="0">
                <a:solidFill>
                  <a:srgbClr val="D4D4D4"/>
                </a:solidFill>
                <a:latin typeface="Consolas"/>
                <a:ea typeface="Consolas"/>
                <a:cs typeface="Consolas"/>
                <a:sym typeface="Consolas"/>
              </a:rPr>
            </a:br>
            <a:r>
              <a:rPr lang="es-AR" sz="1800" dirty="0" err="1">
                <a:solidFill>
                  <a:srgbClr val="569CD6"/>
                </a:solidFill>
                <a:latin typeface="Consolas"/>
                <a:ea typeface="Consolas"/>
                <a:cs typeface="Consolas"/>
                <a:sym typeface="Consolas"/>
              </a:rPr>
              <a:t>void</a:t>
            </a:r>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mifunc</a:t>
            </a:r>
            <a:r>
              <a:rPr lang="es-AR" sz="1800" dirty="0">
                <a:solidFill>
                  <a:srgbClr val="D4D4D4"/>
                </a:solidFill>
                <a:latin typeface="Consolas"/>
                <a:ea typeface="Consolas"/>
                <a:cs typeface="Consolas"/>
                <a:sym typeface="Consolas"/>
              </a:rPr>
              <a:t>(</a:t>
            </a:r>
            <a:r>
              <a:rPr lang="es-AR" sz="1800" dirty="0" err="1">
                <a:solidFill>
                  <a:srgbClr val="569CD6"/>
                </a:solidFill>
                <a:latin typeface="Consolas"/>
                <a:ea typeface="Consolas"/>
                <a:cs typeface="Consolas"/>
                <a:sym typeface="Consolas"/>
              </a:rPr>
              <a:t>char</a:t>
            </a:r>
            <a:r>
              <a:rPr lang="es-AR" sz="1800" dirty="0">
                <a:solidFill>
                  <a:srgbClr val="D4D4D4"/>
                </a:solidFill>
                <a:latin typeface="Consolas"/>
                <a:ea typeface="Consolas"/>
                <a:cs typeface="Consolas"/>
                <a:sym typeface="Consolas"/>
              </a:rPr>
              <a:t>* </a:t>
            </a:r>
            <a:r>
              <a:rPr lang="es-AR" sz="1800" dirty="0" err="1">
                <a:solidFill>
                  <a:srgbClr val="9CDCFE"/>
                </a:solidFill>
                <a:latin typeface="Consolas"/>
                <a:ea typeface="Consolas"/>
                <a:cs typeface="Consolas"/>
                <a:sym typeface="Consolas"/>
              </a:rPr>
              <a:t>mivar</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9CDCFE"/>
                </a:solidFill>
                <a:latin typeface="Consolas"/>
                <a:ea typeface="Consolas"/>
                <a:cs typeface="Consolas"/>
                <a:sym typeface="Consolas"/>
              </a:rPr>
              <a:t>mivar</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printf</a:t>
            </a:r>
            <a:r>
              <a:rPr lang="es-AR" sz="1800" dirty="0">
                <a:solidFill>
                  <a:srgbClr val="D4D4D4"/>
                </a:solidFill>
                <a:latin typeface="Consolas"/>
                <a:ea typeface="Consolas"/>
                <a:cs typeface="Consolas"/>
                <a:sym typeface="Consolas"/>
              </a:rPr>
              <a:t>(</a:t>
            </a:r>
            <a:r>
              <a:rPr lang="es-AR" sz="1800" dirty="0">
                <a:solidFill>
                  <a:srgbClr val="CE9178"/>
                </a:solidFill>
                <a:latin typeface="Consolas"/>
                <a:ea typeface="Consolas"/>
                <a:cs typeface="Consolas"/>
                <a:sym typeface="Consolas"/>
              </a:rPr>
              <a:t>"mi </a:t>
            </a:r>
            <a:r>
              <a:rPr lang="es-AR" sz="1800" dirty="0" err="1">
                <a:solidFill>
                  <a:srgbClr val="CE9178"/>
                </a:solidFill>
                <a:latin typeface="Consolas"/>
                <a:ea typeface="Consolas"/>
                <a:cs typeface="Consolas"/>
                <a:sym typeface="Consolas"/>
              </a:rPr>
              <a:t>var</a:t>
            </a:r>
            <a:r>
              <a:rPr lang="es-AR" sz="1800" dirty="0">
                <a:solidFill>
                  <a:srgbClr val="CE9178"/>
                </a:solidFill>
                <a:latin typeface="Consolas"/>
                <a:ea typeface="Consolas"/>
                <a:cs typeface="Consolas"/>
                <a:sym typeface="Consolas"/>
              </a:rPr>
              <a:t> en </a:t>
            </a:r>
            <a:r>
              <a:rPr lang="es-AR" sz="1800" dirty="0" err="1">
                <a:solidFill>
                  <a:srgbClr val="CE9178"/>
                </a:solidFill>
                <a:latin typeface="Consolas"/>
                <a:ea typeface="Consolas"/>
                <a:cs typeface="Consolas"/>
                <a:sym typeface="Consolas"/>
              </a:rPr>
              <a:t>mifunc</a:t>
            </a:r>
            <a:r>
              <a:rPr lang="es-AR" sz="1800" dirty="0">
                <a:solidFill>
                  <a:srgbClr val="CE9178"/>
                </a:solidFill>
                <a:latin typeface="Consolas"/>
                <a:ea typeface="Consolas"/>
                <a:cs typeface="Consolas"/>
                <a:sym typeface="Consolas"/>
              </a:rPr>
              <a:t> vale: %d</a:t>
            </a:r>
            <a:r>
              <a:rPr lang="es-AR" sz="1800" dirty="0">
                <a:solidFill>
                  <a:srgbClr val="D7BA7D"/>
                </a:solidFill>
                <a:latin typeface="Consolas"/>
                <a:ea typeface="Consolas"/>
                <a:cs typeface="Consolas"/>
                <a:sym typeface="Consolas"/>
              </a:rPr>
              <a:t>\n</a:t>
            </a:r>
            <a:r>
              <a:rPr lang="es-AR" sz="1800" dirty="0">
                <a:solidFill>
                  <a:srgbClr val="CE9178"/>
                </a:solidFill>
                <a:latin typeface="Consolas"/>
                <a:ea typeface="Consolas"/>
                <a:cs typeface="Consolas"/>
                <a:sym typeface="Consolas"/>
              </a:rPr>
              <a:t>"</a:t>
            </a:r>
            <a:r>
              <a:rPr lang="es-AR" sz="1800" dirty="0">
                <a:solidFill>
                  <a:srgbClr val="D4D4D4"/>
                </a:solidFill>
                <a:latin typeface="Consolas"/>
                <a:ea typeface="Consolas"/>
                <a:cs typeface="Consolas"/>
                <a:sym typeface="Consolas"/>
              </a:rPr>
              <a:t>,*</a:t>
            </a:r>
            <a:r>
              <a:rPr lang="es-AR" sz="1800" dirty="0" err="1">
                <a:solidFill>
                  <a:srgbClr val="9CDCFE"/>
                </a:solidFill>
                <a:latin typeface="Consolas"/>
                <a:ea typeface="Consolas"/>
                <a:cs typeface="Consolas"/>
                <a:sym typeface="Consolas"/>
              </a:rPr>
              <a:t>mivar</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endParaRPr lang="es-AR" sz="2000" dirty="0"/>
          </a:p>
          <a:p>
            <a:r>
              <a:rPr lang="es-AR" sz="1800" dirty="0">
                <a:solidFill>
                  <a:srgbClr val="D4D4D4"/>
                </a:solidFill>
                <a:latin typeface="Consolas"/>
                <a:ea typeface="Consolas"/>
                <a:cs typeface="Consolas"/>
                <a:sym typeface="Consolas"/>
              </a:rPr>
              <a:t>}</a:t>
            </a:r>
            <a:endParaRPr lang="es-AR" sz="2000" dirty="0"/>
          </a:p>
          <a:p>
            <a:pPr algn="ctr"/>
            <a:endParaRPr lang="es-AR" dirty="0"/>
          </a:p>
        </p:txBody>
      </p:sp>
      <p:sp>
        <p:nvSpPr>
          <p:cNvPr id="1312" name="Google Shape;1312;p19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Código</a:t>
            </a:r>
            <a:endParaRPr dirty="0"/>
          </a:p>
        </p:txBody>
      </p:sp>
    </p:spTree>
    <p:custDataLst>
      <p:tags r:id="rId1"/>
    </p:custData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527D034E-6DE1-8628-A964-240F6D56DBA4}"/>
              </a:ext>
            </a:extLst>
          </p:cNvPr>
          <p:cNvSpPr/>
          <p:nvPr/>
        </p:nvSpPr>
        <p:spPr>
          <a:xfrm>
            <a:off x="3821575" y="1498600"/>
            <a:ext cx="4548850" cy="5359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s-AR" sz="1800" dirty="0">
                <a:solidFill>
                  <a:srgbClr val="C586C0"/>
                </a:solidFill>
                <a:latin typeface="Consolas"/>
                <a:ea typeface="Consolas"/>
                <a:cs typeface="Consolas"/>
                <a:sym typeface="Consolas"/>
              </a:rPr>
              <a:t>#include</a:t>
            </a:r>
            <a:r>
              <a:rPr lang="es-AR" sz="1800" dirty="0">
                <a:solidFill>
                  <a:srgbClr val="569CD6"/>
                </a:solidFill>
                <a:latin typeface="Consolas"/>
                <a:ea typeface="Consolas"/>
                <a:cs typeface="Consolas"/>
                <a:sym typeface="Consolas"/>
              </a:rPr>
              <a:t> </a:t>
            </a:r>
            <a:r>
              <a:rPr lang="es-AR" sz="1800" dirty="0">
                <a:solidFill>
                  <a:srgbClr val="CE9178"/>
                </a:solidFill>
                <a:latin typeface="Consolas"/>
                <a:ea typeface="Consolas"/>
                <a:cs typeface="Consolas"/>
                <a:sym typeface="Consolas"/>
              </a:rPr>
              <a:t>&lt;</a:t>
            </a:r>
            <a:r>
              <a:rPr lang="es-AR" sz="1800" dirty="0" err="1">
                <a:solidFill>
                  <a:srgbClr val="CE9178"/>
                </a:solidFill>
                <a:latin typeface="Consolas"/>
                <a:ea typeface="Consolas"/>
                <a:cs typeface="Consolas"/>
                <a:sym typeface="Consolas"/>
              </a:rPr>
              <a:t>stdio.h</a:t>
            </a:r>
            <a:r>
              <a:rPr lang="es-AR" sz="1800" dirty="0">
                <a:solidFill>
                  <a:srgbClr val="CE9178"/>
                </a:solidFill>
                <a:latin typeface="Consolas"/>
                <a:ea typeface="Consolas"/>
                <a:cs typeface="Consolas"/>
                <a:sym typeface="Consolas"/>
              </a:rPr>
              <a:t>&gt;</a:t>
            </a:r>
            <a:endParaRPr lang="es-AR" sz="1800" dirty="0">
              <a:solidFill>
                <a:srgbClr val="D4D4D4"/>
              </a:solidFill>
              <a:latin typeface="Consolas"/>
              <a:ea typeface="Consolas"/>
              <a:cs typeface="Consolas"/>
              <a:sym typeface="Consolas"/>
            </a:endParaRPr>
          </a:p>
          <a:p>
            <a:br>
              <a:rPr lang="es-AR" sz="1800" dirty="0">
                <a:solidFill>
                  <a:srgbClr val="D4D4D4"/>
                </a:solidFill>
                <a:latin typeface="Consolas"/>
                <a:ea typeface="Consolas"/>
                <a:cs typeface="Consolas"/>
                <a:sym typeface="Consolas"/>
              </a:rPr>
            </a:br>
            <a:r>
              <a:rPr lang="es-AR" sz="1800" dirty="0" err="1">
                <a:solidFill>
                  <a:srgbClr val="569CD6"/>
                </a:solidFill>
                <a:latin typeface="Consolas"/>
                <a:ea typeface="Consolas"/>
                <a:cs typeface="Consolas"/>
                <a:sym typeface="Consolas"/>
              </a:rPr>
              <a:t>void</a:t>
            </a:r>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mifunc</a:t>
            </a:r>
            <a:r>
              <a:rPr lang="es-AR" sz="1800" dirty="0">
                <a:solidFill>
                  <a:srgbClr val="D4D4D4"/>
                </a:solidFill>
                <a:latin typeface="Consolas"/>
                <a:ea typeface="Consolas"/>
                <a:cs typeface="Consolas"/>
                <a:sym typeface="Consolas"/>
              </a:rPr>
              <a:t>(</a:t>
            </a:r>
            <a:r>
              <a:rPr lang="es-AR" sz="1800" dirty="0" err="1">
                <a:solidFill>
                  <a:srgbClr val="569CD6"/>
                </a:solidFill>
                <a:latin typeface="Consolas"/>
                <a:ea typeface="Consolas"/>
                <a:cs typeface="Consolas"/>
                <a:sym typeface="Consolas"/>
              </a:rPr>
              <a:t>void</a:t>
            </a:r>
            <a:r>
              <a:rPr lang="es-AR" sz="1800" dirty="0">
                <a:solidFill>
                  <a:srgbClr val="D4D4D4"/>
                </a:solidFill>
                <a:latin typeface="Consolas"/>
                <a:ea typeface="Consolas"/>
                <a:cs typeface="Consolas"/>
                <a:sym typeface="Consolas"/>
              </a:rPr>
              <a:t>);</a:t>
            </a:r>
            <a:endParaRPr lang="es-AR" sz="2800" dirty="0"/>
          </a:p>
          <a:p>
            <a:br>
              <a:rPr lang="es-AR" sz="1800" dirty="0">
                <a:solidFill>
                  <a:srgbClr val="D4D4D4"/>
                </a:solidFill>
                <a:latin typeface="Consolas"/>
                <a:ea typeface="Consolas"/>
                <a:cs typeface="Consolas"/>
                <a:sym typeface="Consolas"/>
              </a:rPr>
            </a:br>
            <a:r>
              <a:rPr lang="es-AR" sz="1800" dirty="0" err="1">
                <a:solidFill>
                  <a:srgbClr val="569CD6"/>
                </a:solidFill>
                <a:latin typeface="Consolas"/>
                <a:ea typeface="Consolas"/>
                <a:cs typeface="Consolas"/>
                <a:sym typeface="Consolas"/>
              </a:rPr>
              <a:t>int</a:t>
            </a:r>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main</a:t>
            </a:r>
            <a:r>
              <a:rPr lang="es-AR" sz="1800" dirty="0">
                <a:solidFill>
                  <a:srgbClr val="D4D4D4"/>
                </a:solidFill>
                <a:latin typeface="Consolas"/>
                <a:ea typeface="Consolas"/>
                <a:cs typeface="Consolas"/>
                <a:sym typeface="Consolas"/>
              </a:rPr>
              <a:t> (</a:t>
            </a:r>
            <a:r>
              <a:rPr lang="es-AR" sz="1800" dirty="0" err="1">
                <a:solidFill>
                  <a:srgbClr val="569CD6"/>
                </a:solidFill>
                <a:latin typeface="Consolas"/>
                <a:ea typeface="Consolas"/>
                <a:cs typeface="Consolas"/>
                <a:sym typeface="Consolas"/>
              </a:rPr>
              <a:t>void</a:t>
            </a:r>
            <a:r>
              <a:rPr lang="es-AR" sz="1800" dirty="0">
                <a:solidFill>
                  <a:srgbClr val="D4D4D4"/>
                </a:solidFill>
                <a:latin typeface="Consolas"/>
                <a:ea typeface="Consolas"/>
                <a:cs typeface="Consolas"/>
                <a:sym typeface="Consolas"/>
              </a:rPr>
              <a:t>){</a:t>
            </a:r>
            <a:endParaRPr lang="es-AR" sz="2800" dirty="0"/>
          </a:p>
          <a:p>
            <a:r>
              <a:rPr lang="es-AR" sz="1800" dirty="0">
                <a:solidFill>
                  <a:srgbClr val="D4D4D4"/>
                </a:solidFill>
                <a:latin typeface="Consolas"/>
                <a:ea typeface="Consolas"/>
                <a:cs typeface="Consolas"/>
                <a:sym typeface="Consolas"/>
              </a:rPr>
              <a:t>    </a:t>
            </a:r>
            <a:endParaRPr lang="es-AR" sz="2800" dirty="0"/>
          </a:p>
          <a:p>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mifunc</a:t>
            </a:r>
            <a:r>
              <a:rPr lang="es-AR" sz="1800" dirty="0">
                <a:solidFill>
                  <a:srgbClr val="D4D4D4"/>
                </a:solidFill>
                <a:latin typeface="Consolas"/>
                <a:ea typeface="Consolas"/>
                <a:cs typeface="Consolas"/>
                <a:sym typeface="Consolas"/>
              </a:rPr>
              <a:t>();</a:t>
            </a:r>
            <a:endParaRPr lang="es-AR" sz="2800" dirty="0"/>
          </a:p>
          <a:p>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mifunc</a:t>
            </a:r>
            <a:r>
              <a:rPr lang="es-AR" sz="1800" dirty="0">
                <a:solidFill>
                  <a:srgbClr val="D4D4D4"/>
                </a:solidFill>
                <a:latin typeface="Consolas"/>
                <a:ea typeface="Consolas"/>
                <a:cs typeface="Consolas"/>
                <a:sym typeface="Consolas"/>
              </a:rPr>
              <a:t>();</a:t>
            </a:r>
            <a:endParaRPr lang="es-AR" sz="2800" dirty="0"/>
          </a:p>
          <a:p>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mifunc</a:t>
            </a:r>
            <a:r>
              <a:rPr lang="es-AR" sz="1800" dirty="0">
                <a:solidFill>
                  <a:srgbClr val="D4D4D4"/>
                </a:solidFill>
                <a:latin typeface="Consolas"/>
                <a:ea typeface="Consolas"/>
                <a:cs typeface="Consolas"/>
                <a:sym typeface="Consolas"/>
              </a:rPr>
              <a:t>();</a:t>
            </a:r>
            <a:endParaRPr lang="es-AR" sz="2800" dirty="0"/>
          </a:p>
          <a:p>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mifunc</a:t>
            </a:r>
            <a:r>
              <a:rPr lang="es-AR" sz="1800" dirty="0">
                <a:solidFill>
                  <a:srgbClr val="D4D4D4"/>
                </a:solidFill>
                <a:latin typeface="Consolas"/>
                <a:ea typeface="Consolas"/>
                <a:cs typeface="Consolas"/>
                <a:sym typeface="Consolas"/>
              </a:rPr>
              <a:t>();</a:t>
            </a:r>
            <a:endParaRPr lang="es-AR" sz="2800" dirty="0"/>
          </a:p>
          <a:p>
            <a:r>
              <a:rPr lang="es-AR" sz="1800" dirty="0">
                <a:solidFill>
                  <a:srgbClr val="D4D4D4"/>
                </a:solidFill>
                <a:latin typeface="Consolas"/>
                <a:ea typeface="Consolas"/>
                <a:cs typeface="Consolas"/>
                <a:sym typeface="Consolas"/>
              </a:rPr>
              <a:t>    </a:t>
            </a:r>
            <a:r>
              <a:rPr lang="es-AR" sz="1800" dirty="0" err="1">
                <a:solidFill>
                  <a:srgbClr val="C586C0"/>
                </a:solidFill>
                <a:latin typeface="Consolas"/>
                <a:ea typeface="Consolas"/>
                <a:cs typeface="Consolas"/>
                <a:sym typeface="Consolas"/>
              </a:rPr>
              <a:t>return</a:t>
            </a:r>
            <a:r>
              <a:rPr lang="es-AR" sz="1800" dirty="0">
                <a:solidFill>
                  <a:srgbClr val="D4D4D4"/>
                </a:solidFill>
                <a:latin typeface="Consolas"/>
                <a:ea typeface="Consolas"/>
                <a:cs typeface="Consolas"/>
                <a:sym typeface="Consolas"/>
              </a:rPr>
              <a:t> </a:t>
            </a:r>
            <a:r>
              <a:rPr lang="es-AR" sz="1800" dirty="0">
                <a:solidFill>
                  <a:srgbClr val="B5CEA8"/>
                </a:solidFill>
                <a:latin typeface="Consolas"/>
                <a:ea typeface="Consolas"/>
                <a:cs typeface="Consolas"/>
                <a:sym typeface="Consolas"/>
              </a:rPr>
              <a:t>0</a:t>
            </a:r>
            <a:r>
              <a:rPr lang="es-AR" sz="1800" dirty="0">
                <a:solidFill>
                  <a:srgbClr val="D4D4D4"/>
                </a:solidFill>
                <a:latin typeface="Consolas"/>
                <a:ea typeface="Consolas"/>
                <a:cs typeface="Consolas"/>
                <a:sym typeface="Consolas"/>
              </a:rPr>
              <a:t>;</a:t>
            </a:r>
            <a:endParaRPr lang="es-AR" sz="2800" dirty="0"/>
          </a:p>
          <a:p>
            <a:r>
              <a:rPr lang="es-AR" sz="1800" dirty="0">
                <a:solidFill>
                  <a:srgbClr val="D4D4D4"/>
                </a:solidFill>
                <a:latin typeface="Consolas"/>
                <a:ea typeface="Consolas"/>
                <a:cs typeface="Consolas"/>
                <a:sym typeface="Consolas"/>
              </a:rPr>
              <a:t>}</a:t>
            </a:r>
            <a:endParaRPr lang="es-AR" sz="2800" dirty="0"/>
          </a:p>
          <a:p>
            <a:br>
              <a:rPr lang="es-AR" sz="1800" dirty="0">
                <a:solidFill>
                  <a:srgbClr val="D4D4D4"/>
                </a:solidFill>
                <a:latin typeface="Consolas"/>
                <a:ea typeface="Consolas"/>
                <a:cs typeface="Consolas"/>
                <a:sym typeface="Consolas"/>
              </a:rPr>
            </a:br>
            <a:r>
              <a:rPr lang="es-AR" sz="1800" dirty="0" err="1">
                <a:solidFill>
                  <a:srgbClr val="569CD6"/>
                </a:solidFill>
                <a:latin typeface="Consolas"/>
                <a:ea typeface="Consolas"/>
                <a:cs typeface="Consolas"/>
                <a:sym typeface="Consolas"/>
              </a:rPr>
              <a:t>void</a:t>
            </a:r>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mifunc</a:t>
            </a:r>
            <a:r>
              <a:rPr lang="es-AR" sz="1800" dirty="0">
                <a:solidFill>
                  <a:srgbClr val="D4D4D4"/>
                </a:solidFill>
                <a:latin typeface="Consolas"/>
                <a:ea typeface="Consolas"/>
                <a:cs typeface="Consolas"/>
                <a:sym typeface="Consolas"/>
              </a:rPr>
              <a:t>(</a:t>
            </a:r>
            <a:r>
              <a:rPr lang="es-AR" sz="1800" dirty="0" err="1">
                <a:solidFill>
                  <a:srgbClr val="569CD6"/>
                </a:solidFill>
                <a:latin typeface="Consolas"/>
                <a:ea typeface="Consolas"/>
                <a:cs typeface="Consolas"/>
                <a:sym typeface="Consolas"/>
              </a:rPr>
              <a:t>void</a:t>
            </a:r>
            <a:r>
              <a:rPr lang="es-AR" sz="1800" dirty="0">
                <a:solidFill>
                  <a:srgbClr val="D4D4D4"/>
                </a:solidFill>
                <a:latin typeface="Consolas"/>
                <a:ea typeface="Consolas"/>
                <a:cs typeface="Consolas"/>
                <a:sym typeface="Consolas"/>
              </a:rPr>
              <a:t>){</a:t>
            </a:r>
            <a:endParaRPr lang="es-AR" sz="2800" dirty="0"/>
          </a:p>
          <a:p>
            <a:r>
              <a:rPr lang="es-AR" sz="1800" dirty="0">
                <a:solidFill>
                  <a:srgbClr val="D4D4D4"/>
                </a:solidFill>
                <a:latin typeface="Consolas"/>
                <a:ea typeface="Consolas"/>
                <a:cs typeface="Consolas"/>
                <a:sym typeface="Consolas"/>
              </a:rPr>
              <a:t>    </a:t>
            </a:r>
            <a:r>
              <a:rPr lang="es-AR" sz="1800" dirty="0" err="1">
                <a:solidFill>
                  <a:srgbClr val="569CD6"/>
                </a:solidFill>
                <a:latin typeface="Consolas"/>
                <a:ea typeface="Consolas"/>
                <a:cs typeface="Consolas"/>
                <a:sym typeface="Consolas"/>
              </a:rPr>
              <a:t>int</a:t>
            </a:r>
            <a:r>
              <a:rPr lang="es-AR" sz="1800" dirty="0">
                <a:solidFill>
                  <a:srgbClr val="D4D4D4"/>
                </a:solidFill>
                <a:latin typeface="Consolas"/>
                <a:ea typeface="Consolas"/>
                <a:cs typeface="Consolas"/>
                <a:sym typeface="Consolas"/>
              </a:rPr>
              <a:t> </a:t>
            </a:r>
            <a:r>
              <a:rPr lang="es-AR" sz="1800" dirty="0" err="1">
                <a:solidFill>
                  <a:srgbClr val="9CDCFE"/>
                </a:solidFill>
                <a:latin typeface="Consolas"/>
                <a:ea typeface="Consolas"/>
                <a:cs typeface="Consolas"/>
                <a:sym typeface="Consolas"/>
              </a:rPr>
              <a:t>mivar</a:t>
            </a:r>
            <a:r>
              <a:rPr lang="es-AR" sz="1800" dirty="0">
                <a:solidFill>
                  <a:srgbClr val="D4D4D4"/>
                </a:solidFill>
                <a:latin typeface="Consolas"/>
                <a:ea typeface="Consolas"/>
                <a:cs typeface="Consolas"/>
                <a:sym typeface="Consolas"/>
              </a:rPr>
              <a:t>=</a:t>
            </a:r>
            <a:r>
              <a:rPr lang="es-AR" sz="1800" dirty="0">
                <a:solidFill>
                  <a:srgbClr val="B5CEA8"/>
                </a:solidFill>
                <a:latin typeface="Consolas"/>
                <a:ea typeface="Consolas"/>
                <a:cs typeface="Consolas"/>
                <a:sym typeface="Consolas"/>
              </a:rPr>
              <a:t>0</a:t>
            </a:r>
            <a:r>
              <a:rPr lang="es-AR" sz="1800" dirty="0">
                <a:solidFill>
                  <a:srgbClr val="D4D4D4"/>
                </a:solidFill>
                <a:latin typeface="Consolas"/>
                <a:ea typeface="Consolas"/>
                <a:cs typeface="Consolas"/>
                <a:sym typeface="Consolas"/>
              </a:rPr>
              <a:t>;</a:t>
            </a:r>
            <a:endParaRPr lang="es-AR" sz="2800" dirty="0"/>
          </a:p>
          <a:p>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printf</a:t>
            </a:r>
            <a:r>
              <a:rPr lang="es-AR" sz="1800" dirty="0">
                <a:solidFill>
                  <a:srgbClr val="D4D4D4"/>
                </a:solidFill>
                <a:latin typeface="Consolas"/>
                <a:ea typeface="Consolas"/>
                <a:cs typeface="Consolas"/>
                <a:sym typeface="Consolas"/>
              </a:rPr>
              <a:t>(</a:t>
            </a:r>
            <a:r>
              <a:rPr lang="es-AR" sz="1800" dirty="0">
                <a:solidFill>
                  <a:srgbClr val="CE9178"/>
                </a:solidFill>
                <a:latin typeface="Consolas"/>
                <a:ea typeface="Consolas"/>
                <a:cs typeface="Consolas"/>
                <a:sym typeface="Consolas"/>
              </a:rPr>
              <a:t>"%d</a:t>
            </a:r>
            <a:r>
              <a:rPr lang="es-AR" sz="1800" dirty="0">
                <a:solidFill>
                  <a:srgbClr val="D7BA7D"/>
                </a:solidFill>
                <a:latin typeface="Consolas"/>
                <a:ea typeface="Consolas"/>
                <a:cs typeface="Consolas"/>
                <a:sym typeface="Consolas"/>
              </a:rPr>
              <a:t>\n</a:t>
            </a:r>
            <a:r>
              <a:rPr lang="es-AR" sz="1800" dirty="0">
                <a:solidFill>
                  <a:srgbClr val="CE9178"/>
                </a:solidFill>
                <a:latin typeface="Consolas"/>
                <a:ea typeface="Consolas"/>
                <a:cs typeface="Consolas"/>
                <a:sym typeface="Consolas"/>
              </a:rPr>
              <a:t>"</a:t>
            </a:r>
            <a:r>
              <a:rPr lang="es-AR" sz="1800" dirty="0">
                <a:solidFill>
                  <a:srgbClr val="D4D4D4"/>
                </a:solidFill>
                <a:latin typeface="Consolas"/>
                <a:ea typeface="Consolas"/>
                <a:cs typeface="Consolas"/>
                <a:sym typeface="Consolas"/>
              </a:rPr>
              <a:t>,</a:t>
            </a:r>
            <a:r>
              <a:rPr lang="es-AR" sz="1800" dirty="0" err="1">
                <a:solidFill>
                  <a:srgbClr val="9CDCFE"/>
                </a:solidFill>
                <a:latin typeface="Consolas"/>
                <a:ea typeface="Consolas"/>
                <a:cs typeface="Consolas"/>
                <a:sym typeface="Consolas"/>
              </a:rPr>
              <a:t>mivar</a:t>
            </a:r>
            <a:r>
              <a:rPr lang="es-AR" sz="1800" dirty="0">
                <a:solidFill>
                  <a:srgbClr val="D4D4D4"/>
                </a:solidFill>
                <a:latin typeface="Consolas"/>
                <a:ea typeface="Consolas"/>
                <a:cs typeface="Consolas"/>
                <a:sym typeface="Consolas"/>
              </a:rPr>
              <a:t>);</a:t>
            </a:r>
            <a:endParaRPr lang="es-AR" sz="2800" dirty="0"/>
          </a:p>
          <a:p>
            <a:r>
              <a:rPr lang="es-AR" sz="1800" dirty="0">
                <a:solidFill>
                  <a:srgbClr val="D4D4D4"/>
                </a:solidFill>
                <a:latin typeface="Consolas"/>
                <a:ea typeface="Consolas"/>
                <a:cs typeface="Consolas"/>
                <a:sym typeface="Consolas"/>
              </a:rPr>
              <a:t>    </a:t>
            </a:r>
            <a:r>
              <a:rPr lang="es-AR" sz="1800" dirty="0" err="1">
                <a:solidFill>
                  <a:srgbClr val="9CDCFE"/>
                </a:solidFill>
                <a:latin typeface="Consolas"/>
                <a:ea typeface="Consolas"/>
                <a:cs typeface="Consolas"/>
                <a:sym typeface="Consolas"/>
              </a:rPr>
              <a:t>mivar</a:t>
            </a:r>
            <a:r>
              <a:rPr lang="es-AR" sz="1800" dirty="0">
                <a:solidFill>
                  <a:srgbClr val="D4D4D4"/>
                </a:solidFill>
                <a:latin typeface="Consolas"/>
                <a:ea typeface="Consolas"/>
                <a:cs typeface="Consolas"/>
                <a:sym typeface="Consolas"/>
              </a:rPr>
              <a:t>++;</a:t>
            </a:r>
            <a:endParaRPr lang="es-AR" sz="2800" dirty="0"/>
          </a:p>
          <a:p>
            <a:r>
              <a:rPr lang="es-AR" sz="1800" dirty="0">
                <a:solidFill>
                  <a:srgbClr val="D4D4D4"/>
                </a:solidFill>
                <a:latin typeface="Consolas"/>
                <a:ea typeface="Consolas"/>
                <a:cs typeface="Consolas"/>
                <a:sym typeface="Consolas"/>
              </a:rPr>
              <a:t>}</a:t>
            </a:r>
            <a:endParaRPr lang="es-AR" sz="2400" dirty="0">
              <a:solidFill>
                <a:srgbClr val="D4D4D4"/>
              </a:solidFill>
              <a:latin typeface="Consolas"/>
              <a:ea typeface="Consolas"/>
              <a:cs typeface="Consolas"/>
              <a:sym typeface="Consolas"/>
            </a:endParaRPr>
          </a:p>
          <a:p>
            <a:pPr algn="ctr"/>
            <a:endParaRPr lang="es-AR" dirty="0"/>
          </a:p>
        </p:txBody>
      </p:sp>
      <p:sp>
        <p:nvSpPr>
          <p:cNvPr id="1318" name="Google Shape;1318;p19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ct val="111111"/>
            </a:pPr>
            <a:r>
              <a:rPr lang="es-AR" dirty="0"/>
              <a:t>¿Qué pasa con </a:t>
            </a:r>
            <a:r>
              <a:rPr lang="es-AR" dirty="0" err="1"/>
              <a:t>mivar</a:t>
            </a:r>
            <a:r>
              <a:rPr lang="es-AR" dirty="0"/>
              <a:t> cada vez que entro </a:t>
            </a:r>
            <a:r>
              <a:rPr lang="es-AR" dirty="0" err="1"/>
              <a:t>mifunc</a:t>
            </a:r>
            <a:r>
              <a:rPr lang="es-AR" dirty="0"/>
              <a:t>()?</a:t>
            </a:r>
            <a:endParaRPr dirty="0"/>
          </a:p>
        </p:txBody>
      </p:sp>
    </p:spTree>
    <p:custDataLst>
      <p:tags r:id="rId1"/>
    </p:custData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93"/>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lgn="ctr">
              <a:spcBef>
                <a:spcPts val="0"/>
              </a:spcBef>
              <a:buClr>
                <a:schemeClr val="lt1"/>
              </a:buClr>
              <a:buSzPct val="111111"/>
              <a:buNone/>
            </a:pPr>
            <a:r>
              <a:rPr lang="es-AR" sz="3600" i="1" dirty="0">
                <a:solidFill>
                  <a:schemeClr val="dk1"/>
                </a:solidFill>
                <a:latin typeface="+mj-lt"/>
                <a:ea typeface="+mj-ea"/>
                <a:cs typeface="+mj-cs"/>
              </a:rPr>
              <a:t>¿Como puedo hacer para que </a:t>
            </a:r>
            <a:r>
              <a:rPr lang="es-AR" sz="3600" i="1" dirty="0" err="1">
                <a:solidFill>
                  <a:schemeClr val="dk1"/>
                </a:solidFill>
                <a:latin typeface="+mj-lt"/>
                <a:ea typeface="+mj-ea"/>
                <a:cs typeface="+mj-cs"/>
              </a:rPr>
              <a:t>mivar</a:t>
            </a:r>
            <a:r>
              <a:rPr lang="es-AR" sz="3600" i="1" dirty="0">
                <a:solidFill>
                  <a:schemeClr val="dk1"/>
                </a:solidFill>
                <a:latin typeface="+mj-lt"/>
                <a:ea typeface="+mj-ea"/>
                <a:cs typeface="+mj-cs"/>
              </a:rPr>
              <a:t> conserve el valor al entrar y salir de la función?</a:t>
            </a:r>
            <a:endParaRPr sz="3600" i="1" dirty="0">
              <a:solidFill>
                <a:schemeClr val="dk1"/>
              </a:solidFill>
              <a:latin typeface="+mj-lt"/>
              <a:ea typeface="+mj-ea"/>
              <a:cs typeface="+mj-cs"/>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7452FF-1FE7-04C5-07E3-F6ED17583BA9}"/>
              </a:ext>
            </a:extLst>
          </p:cNvPr>
          <p:cNvSpPr>
            <a:spLocks noGrp="1"/>
          </p:cNvSpPr>
          <p:nvPr>
            <p:ph type="title"/>
          </p:nvPr>
        </p:nvSpPr>
        <p:spPr/>
        <p:txBody>
          <a:bodyPr/>
          <a:lstStyle/>
          <a:p>
            <a:r>
              <a:rPr lang="es-AR" dirty="0"/>
              <a:t>Biblioteca </a:t>
            </a:r>
            <a:r>
              <a:rPr lang="es-AR" dirty="0" err="1"/>
              <a:t>stdbool.h</a:t>
            </a:r>
            <a:endParaRPr lang="es-AR" dirty="0"/>
          </a:p>
        </p:txBody>
      </p:sp>
      <p:sp>
        <p:nvSpPr>
          <p:cNvPr id="3" name="Marcador de contenido 2">
            <a:extLst>
              <a:ext uri="{FF2B5EF4-FFF2-40B4-BE49-F238E27FC236}">
                <a16:creationId xmlns:a16="http://schemas.microsoft.com/office/drawing/2014/main" id="{C6EFB08D-944E-9AA0-FD49-D9F6CA9088C2}"/>
              </a:ext>
            </a:extLst>
          </p:cNvPr>
          <p:cNvSpPr>
            <a:spLocks noGrp="1"/>
          </p:cNvSpPr>
          <p:nvPr>
            <p:ph sz="half" idx="1"/>
          </p:nvPr>
        </p:nvSpPr>
        <p:spPr>
          <a:xfrm>
            <a:off x="525717" y="2521885"/>
            <a:ext cx="11156210" cy="3655077"/>
          </a:xfrm>
        </p:spPr>
        <p:txBody>
          <a:bodyPr/>
          <a:lstStyle/>
          <a:p>
            <a:r>
              <a:rPr lang="es-AR" dirty="0"/>
              <a:t>La biblioteca para utilizar para trabajar con valores </a:t>
            </a:r>
            <a:r>
              <a:rPr lang="es-AR" dirty="0" err="1"/>
              <a:t>boolenos</a:t>
            </a:r>
            <a:r>
              <a:rPr lang="es-AR" dirty="0"/>
              <a:t> es </a:t>
            </a:r>
            <a:r>
              <a:rPr lang="es-AR" dirty="0" err="1"/>
              <a:t>stdbool</a:t>
            </a:r>
            <a:r>
              <a:rPr lang="es-AR" dirty="0"/>
              <a:t>. Esta biblioteca redefine _</a:t>
            </a:r>
            <a:r>
              <a:rPr lang="es-AR" dirty="0" err="1"/>
              <a:t>Bool</a:t>
            </a:r>
            <a:r>
              <a:rPr lang="es-AR" dirty="0"/>
              <a:t> bajo el nombre </a:t>
            </a:r>
            <a:r>
              <a:rPr lang="es-AR" dirty="0" err="1"/>
              <a:t>bool</a:t>
            </a:r>
            <a:r>
              <a:rPr lang="es-AR" dirty="0"/>
              <a:t>, por compatibilidad, como así también define las macros false como 0 y true como 1.</a:t>
            </a:r>
          </a:p>
          <a:p>
            <a:endParaRPr lang="es-AR" dirty="0"/>
          </a:p>
          <a:p>
            <a:r>
              <a:rPr lang="es-AR" dirty="0"/>
              <a:t>#include &lt;</a:t>
            </a:r>
            <a:r>
              <a:rPr lang="es-AR" dirty="0" err="1"/>
              <a:t>stdbool.h</a:t>
            </a:r>
            <a:r>
              <a:rPr lang="es-AR" dirty="0"/>
              <a:t>&gt;</a:t>
            </a:r>
          </a:p>
          <a:p>
            <a:endParaRPr lang="es-AR" dirty="0"/>
          </a:p>
        </p:txBody>
      </p:sp>
      <p:sp>
        <p:nvSpPr>
          <p:cNvPr id="6" name="CuadroTexto 5">
            <a:extLst>
              <a:ext uri="{FF2B5EF4-FFF2-40B4-BE49-F238E27FC236}">
                <a16:creationId xmlns:a16="http://schemas.microsoft.com/office/drawing/2014/main" id="{AE256CE3-886E-07E4-0177-931FB22E21B4}"/>
              </a:ext>
            </a:extLst>
          </p:cNvPr>
          <p:cNvSpPr txBox="1"/>
          <p:nvPr/>
        </p:nvSpPr>
        <p:spPr>
          <a:xfrm>
            <a:off x="2943359" y="6332766"/>
            <a:ext cx="6097554" cy="369332"/>
          </a:xfrm>
          <a:prstGeom prst="rect">
            <a:avLst/>
          </a:prstGeom>
          <a:noFill/>
        </p:spPr>
        <p:txBody>
          <a:bodyPr wrap="square">
            <a:spAutoFit/>
          </a:bodyPr>
          <a:lstStyle/>
          <a:p>
            <a:r>
              <a:rPr lang="es-AR" dirty="0"/>
              <a:t>https://en.wikibooks.org/wiki/C_Programming/stdbool.h</a:t>
            </a:r>
          </a:p>
        </p:txBody>
      </p:sp>
    </p:spTree>
    <p:custDataLst>
      <p:tags r:id="rId1"/>
    </p:custDataLst>
    <p:extLst>
      <p:ext uri="{BB962C8B-B14F-4D97-AF65-F5344CB8AC3E}">
        <p14:creationId xmlns:p14="http://schemas.microsoft.com/office/powerpoint/2010/main" val="123611286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19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Variables static</a:t>
            </a:r>
            <a:endParaRPr/>
          </a:p>
        </p:txBody>
      </p:sp>
      <p:sp>
        <p:nvSpPr>
          <p:cNvPr id="1330" name="Google Shape;1330;p194"/>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lgn="ctr">
              <a:buNone/>
            </a:pPr>
            <a:r>
              <a:rPr lang="es-AR" sz="2800" dirty="0"/>
              <a:t>Cuando entramos a una función y dicha función posee variables locales, estas son creadas nuevamente y eliminadas del programa cuando nos vamos. Si queremos usar una variable local y que mantenga su valor cuando entramos y salimos de la función le agregamos la palabra reservada </a:t>
            </a:r>
            <a:r>
              <a:rPr lang="es-AR" sz="2800" dirty="0" err="1"/>
              <a:t>static</a:t>
            </a:r>
            <a:r>
              <a:rPr lang="es-AR" sz="2800" dirty="0"/>
              <a:t> </a:t>
            </a:r>
            <a:endParaRPr sz="2800" dirty="0"/>
          </a:p>
        </p:txBody>
      </p:sp>
    </p:spTree>
    <p:custDataLst>
      <p:tags r:id="rId1"/>
    </p:custData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19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Consiga:	</a:t>
            </a:r>
            <a:endParaRPr/>
          </a:p>
        </p:txBody>
      </p:sp>
      <p:sp>
        <p:nvSpPr>
          <p:cNvPr id="1336" name="Google Shape;1336;p195"/>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lnSpcReduction="10000"/>
          </a:bodyPr>
          <a:lstStyle/>
          <a:p>
            <a:pPr marL="213355" indent="0" algn="ctr">
              <a:spcBef>
                <a:spcPts val="0"/>
              </a:spcBef>
              <a:buClr>
                <a:schemeClr val="lt1"/>
              </a:buClr>
              <a:buSzPct val="111111"/>
              <a:buNone/>
            </a:pPr>
            <a:r>
              <a:rPr lang="es-AR" sz="3600" i="1" dirty="0">
                <a:solidFill>
                  <a:schemeClr val="dk1"/>
                </a:solidFill>
                <a:latin typeface="+mj-lt"/>
                <a:ea typeface="+mj-ea"/>
                <a:cs typeface="+mj-cs"/>
              </a:rPr>
              <a:t>Realizar una función que compare dos </a:t>
            </a:r>
            <a:r>
              <a:rPr lang="es-AR" sz="3600" i="1" dirty="0" err="1">
                <a:solidFill>
                  <a:schemeClr val="dk1"/>
                </a:solidFill>
                <a:latin typeface="+mj-lt"/>
                <a:ea typeface="+mj-ea"/>
                <a:cs typeface="+mj-cs"/>
              </a:rPr>
              <a:t>strings</a:t>
            </a:r>
            <a:r>
              <a:rPr lang="es-AR" sz="3600" i="1" dirty="0">
                <a:solidFill>
                  <a:schemeClr val="dk1"/>
                </a:solidFill>
                <a:latin typeface="+mj-lt"/>
                <a:ea typeface="+mj-ea"/>
                <a:cs typeface="+mj-cs"/>
              </a:rPr>
              <a:t> (pasados como parámetros) y devuelva 0 si son iguales o 1 si son distintos.</a:t>
            </a:r>
          </a:p>
          <a:p>
            <a:pPr marL="213355" indent="0" algn="ctr">
              <a:spcBef>
                <a:spcPts val="0"/>
              </a:spcBef>
              <a:buClr>
                <a:schemeClr val="lt1"/>
              </a:buClr>
              <a:buSzPct val="111111"/>
              <a:buNone/>
            </a:pPr>
            <a:endParaRPr sz="3600" i="1" dirty="0">
              <a:solidFill>
                <a:schemeClr val="dk1"/>
              </a:solidFill>
              <a:latin typeface="+mj-lt"/>
              <a:ea typeface="+mj-ea"/>
              <a:cs typeface="+mj-cs"/>
            </a:endParaRPr>
          </a:p>
          <a:p>
            <a:pPr marL="213355" indent="0" algn="ctr">
              <a:spcBef>
                <a:spcPts val="0"/>
              </a:spcBef>
              <a:buClr>
                <a:schemeClr val="lt1"/>
              </a:buClr>
              <a:buSzPct val="111111"/>
              <a:buNone/>
            </a:pPr>
            <a:r>
              <a:rPr lang="es-AR" sz="3600" i="1" dirty="0">
                <a:solidFill>
                  <a:schemeClr val="dk1"/>
                </a:solidFill>
                <a:latin typeface="+mj-lt"/>
                <a:ea typeface="+mj-ea"/>
                <a:cs typeface="+mj-cs"/>
              </a:rPr>
              <a:t>Realizar una función para pasar a mayúscula y otra a minúscula un </a:t>
            </a:r>
            <a:r>
              <a:rPr lang="es-AR" sz="3600" i="1" dirty="0" err="1">
                <a:solidFill>
                  <a:schemeClr val="dk1"/>
                </a:solidFill>
                <a:latin typeface="+mj-lt"/>
                <a:ea typeface="+mj-ea"/>
                <a:cs typeface="+mj-cs"/>
              </a:rPr>
              <a:t>string</a:t>
            </a:r>
            <a:r>
              <a:rPr lang="es-AR" sz="3600" i="1" dirty="0">
                <a:solidFill>
                  <a:schemeClr val="dk1"/>
                </a:solidFill>
                <a:latin typeface="+mj-lt"/>
                <a:ea typeface="+mj-ea"/>
                <a:cs typeface="+mj-cs"/>
              </a:rPr>
              <a:t> pasado como parámetro. Observar las características de las mayúsculas y minúsculas en la tabla ASCII</a:t>
            </a:r>
            <a:endParaRPr sz="3600" i="1" dirty="0">
              <a:solidFill>
                <a:schemeClr val="dk1"/>
              </a:solidFill>
              <a:latin typeface="+mj-lt"/>
              <a:ea typeface="+mj-ea"/>
              <a:cs typeface="+mj-cs"/>
            </a:endParaRPr>
          </a:p>
        </p:txBody>
      </p:sp>
    </p:spTree>
    <p:custDataLst>
      <p:tags r:id="rId1"/>
    </p:custData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45FFA26-6674-B3EA-39E2-749FF918A7D2}"/>
              </a:ext>
            </a:extLst>
          </p:cNvPr>
          <p:cNvSpPr/>
          <p:nvPr/>
        </p:nvSpPr>
        <p:spPr>
          <a:xfrm>
            <a:off x="210273" y="1643965"/>
            <a:ext cx="6178951" cy="5359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dirty="0"/>
          </a:p>
        </p:txBody>
      </p:sp>
      <p:sp>
        <p:nvSpPr>
          <p:cNvPr id="1341" name="Google Shape;1341;p19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ct val="111111"/>
            </a:pPr>
            <a:r>
              <a:rPr lang="es-AR" dirty="0"/>
              <a:t>Probar el siguiente código con o sin </a:t>
            </a:r>
            <a:r>
              <a:rPr lang="es-AR" dirty="0" err="1"/>
              <a:t>static</a:t>
            </a:r>
            <a:r>
              <a:rPr lang="es-AR" dirty="0"/>
              <a:t>	</a:t>
            </a:r>
            <a:endParaRPr dirty="0"/>
          </a:p>
        </p:txBody>
      </p:sp>
      <p:sp>
        <p:nvSpPr>
          <p:cNvPr id="1342" name="Google Shape;1342;p196"/>
          <p:cNvSpPr txBox="1"/>
          <p:nvPr/>
        </p:nvSpPr>
        <p:spPr>
          <a:xfrm>
            <a:off x="1075764" y="2046146"/>
            <a:ext cx="6096000" cy="4555039"/>
          </a:xfrm>
          <a:prstGeom prst="rect">
            <a:avLst/>
          </a:prstGeom>
          <a:noFill/>
          <a:ln>
            <a:noFill/>
          </a:ln>
        </p:spPr>
        <p:txBody>
          <a:bodyPr spcFirstLastPara="1" wrap="square" lIns="121900" tIns="60933" rIns="121900" bIns="60933" anchor="t" anchorCtr="0">
            <a:spAutoFit/>
          </a:bodyPr>
          <a:lstStyle/>
          <a:p>
            <a:r>
              <a:rPr lang="es-AR" sz="1600">
                <a:solidFill>
                  <a:srgbClr val="C586C0"/>
                </a:solidFill>
                <a:latin typeface="Consolas"/>
                <a:ea typeface="Consolas"/>
                <a:cs typeface="Consolas"/>
                <a:sym typeface="Consolas"/>
              </a:rPr>
              <a:t>#include</a:t>
            </a:r>
            <a:r>
              <a:rPr lang="es-AR" sz="1600">
                <a:solidFill>
                  <a:srgbClr val="569CD6"/>
                </a:solidFill>
                <a:latin typeface="Consolas"/>
                <a:ea typeface="Consolas"/>
                <a:cs typeface="Consolas"/>
                <a:sym typeface="Consolas"/>
              </a:rPr>
              <a:t> </a:t>
            </a:r>
            <a:r>
              <a:rPr lang="es-AR" sz="1600">
                <a:solidFill>
                  <a:srgbClr val="CE9178"/>
                </a:solidFill>
                <a:latin typeface="Consolas"/>
                <a:ea typeface="Consolas"/>
                <a:cs typeface="Consolas"/>
                <a:sym typeface="Consolas"/>
              </a:rPr>
              <a:t>&lt;stdio.h&gt;</a:t>
            </a:r>
            <a:endParaRPr sz="1600">
              <a:solidFill>
                <a:srgbClr val="D4D4D4"/>
              </a:solidFill>
              <a:latin typeface="Consolas"/>
              <a:ea typeface="Consolas"/>
              <a:cs typeface="Consolas"/>
              <a:sym typeface="Consolas"/>
            </a:endParaRPr>
          </a:p>
          <a:p>
            <a:br>
              <a:rPr lang="es-AR" sz="1600">
                <a:solidFill>
                  <a:srgbClr val="D4D4D4"/>
                </a:solidFill>
                <a:latin typeface="Consolas"/>
                <a:ea typeface="Consolas"/>
                <a:cs typeface="Consolas"/>
                <a:sym typeface="Consolas"/>
              </a:rPr>
            </a:br>
            <a:r>
              <a:rPr lang="es-AR" sz="1600">
                <a:solidFill>
                  <a:srgbClr val="569CD6"/>
                </a:solidFill>
                <a:latin typeface="Consolas"/>
                <a:ea typeface="Consolas"/>
                <a:cs typeface="Consolas"/>
                <a:sym typeface="Consolas"/>
              </a:rPr>
              <a:t>void</a:t>
            </a:r>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mifunc</a:t>
            </a:r>
            <a:r>
              <a:rPr lang="es-AR" sz="1600">
                <a:solidFill>
                  <a:srgbClr val="D4D4D4"/>
                </a:solidFill>
                <a:latin typeface="Consolas"/>
                <a:ea typeface="Consolas"/>
                <a:cs typeface="Consolas"/>
                <a:sym typeface="Consolas"/>
              </a:rPr>
              <a:t>(</a:t>
            </a:r>
            <a:r>
              <a:rPr lang="es-AR" sz="1600">
                <a:solidFill>
                  <a:srgbClr val="569CD6"/>
                </a:solidFill>
                <a:latin typeface="Consolas"/>
                <a:ea typeface="Consolas"/>
                <a:cs typeface="Consolas"/>
                <a:sym typeface="Consolas"/>
              </a:rPr>
              <a:t>void</a:t>
            </a:r>
            <a:r>
              <a:rPr lang="es-AR" sz="1600">
                <a:solidFill>
                  <a:srgbClr val="D4D4D4"/>
                </a:solidFill>
                <a:latin typeface="Consolas"/>
                <a:ea typeface="Consolas"/>
                <a:cs typeface="Consolas"/>
                <a:sym typeface="Consolas"/>
              </a:rPr>
              <a:t>);</a:t>
            </a:r>
            <a:endParaRPr sz="2400"/>
          </a:p>
          <a:p>
            <a:br>
              <a:rPr lang="es-AR" sz="1600">
                <a:solidFill>
                  <a:srgbClr val="D4D4D4"/>
                </a:solidFill>
                <a:latin typeface="Consolas"/>
                <a:ea typeface="Consolas"/>
                <a:cs typeface="Consolas"/>
                <a:sym typeface="Consolas"/>
              </a:rPr>
            </a:br>
            <a:r>
              <a:rPr lang="es-AR" sz="1600">
                <a:solidFill>
                  <a:srgbClr val="569CD6"/>
                </a:solidFill>
                <a:latin typeface="Consolas"/>
                <a:ea typeface="Consolas"/>
                <a:cs typeface="Consolas"/>
                <a:sym typeface="Consolas"/>
              </a:rPr>
              <a:t>int</a:t>
            </a:r>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main</a:t>
            </a: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void</a:t>
            </a:r>
            <a:r>
              <a:rPr lang="es-AR" sz="1600">
                <a:solidFill>
                  <a:srgbClr val="D4D4D4"/>
                </a:solidFill>
                <a:latin typeface="Consolas"/>
                <a:ea typeface="Consolas"/>
                <a:cs typeface="Consolas"/>
                <a:sym typeface="Consolas"/>
              </a:rPr>
              <a:t>){</a:t>
            </a:r>
            <a:endParaRPr sz="2400"/>
          </a:p>
          <a:p>
            <a:r>
              <a:rPr lang="es-AR" sz="1600">
                <a:solidFill>
                  <a:srgbClr val="D4D4D4"/>
                </a:solidFill>
                <a:latin typeface="Consolas"/>
                <a:ea typeface="Consolas"/>
                <a:cs typeface="Consolas"/>
                <a:sym typeface="Consolas"/>
              </a:rPr>
              <a:t>    </a:t>
            </a:r>
            <a:endParaRPr sz="2400"/>
          </a:p>
          <a:p>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mifunc</a:t>
            </a:r>
            <a:r>
              <a:rPr lang="es-AR" sz="1600">
                <a:solidFill>
                  <a:srgbClr val="D4D4D4"/>
                </a:solidFill>
                <a:latin typeface="Consolas"/>
                <a:ea typeface="Consolas"/>
                <a:cs typeface="Consolas"/>
                <a:sym typeface="Consolas"/>
              </a:rPr>
              <a:t>();</a:t>
            </a:r>
            <a:endParaRPr sz="2400"/>
          </a:p>
          <a:p>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mifunc</a:t>
            </a:r>
            <a:r>
              <a:rPr lang="es-AR" sz="1600">
                <a:solidFill>
                  <a:srgbClr val="D4D4D4"/>
                </a:solidFill>
                <a:latin typeface="Consolas"/>
                <a:ea typeface="Consolas"/>
                <a:cs typeface="Consolas"/>
                <a:sym typeface="Consolas"/>
              </a:rPr>
              <a:t>();</a:t>
            </a:r>
            <a:endParaRPr sz="2400"/>
          </a:p>
          <a:p>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mifunc</a:t>
            </a:r>
            <a:r>
              <a:rPr lang="es-AR" sz="1600">
                <a:solidFill>
                  <a:srgbClr val="D4D4D4"/>
                </a:solidFill>
                <a:latin typeface="Consolas"/>
                <a:ea typeface="Consolas"/>
                <a:cs typeface="Consolas"/>
                <a:sym typeface="Consolas"/>
              </a:rPr>
              <a:t>();</a:t>
            </a:r>
            <a:endParaRPr sz="2400"/>
          </a:p>
          <a:p>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mifunc</a:t>
            </a:r>
            <a:r>
              <a:rPr lang="es-AR" sz="1600">
                <a:solidFill>
                  <a:srgbClr val="D4D4D4"/>
                </a:solidFill>
                <a:latin typeface="Consolas"/>
                <a:ea typeface="Consolas"/>
                <a:cs typeface="Consolas"/>
                <a:sym typeface="Consolas"/>
              </a:rPr>
              <a:t>();</a:t>
            </a:r>
            <a:endParaRPr sz="2400"/>
          </a:p>
          <a:p>
            <a:r>
              <a:rPr lang="es-AR" sz="1600">
                <a:solidFill>
                  <a:srgbClr val="D4D4D4"/>
                </a:solidFill>
                <a:latin typeface="Consolas"/>
                <a:ea typeface="Consolas"/>
                <a:cs typeface="Consolas"/>
                <a:sym typeface="Consolas"/>
              </a:rPr>
              <a:t>    </a:t>
            </a:r>
            <a:r>
              <a:rPr lang="es-AR" sz="1600">
                <a:solidFill>
                  <a:srgbClr val="C586C0"/>
                </a:solidFill>
                <a:latin typeface="Consolas"/>
                <a:ea typeface="Consolas"/>
                <a:cs typeface="Consolas"/>
                <a:sym typeface="Consolas"/>
              </a:rPr>
              <a:t>return</a:t>
            </a:r>
            <a:r>
              <a:rPr lang="es-AR" sz="1600">
                <a:solidFill>
                  <a:srgbClr val="D4D4D4"/>
                </a:solidFill>
                <a:latin typeface="Consolas"/>
                <a:ea typeface="Consolas"/>
                <a:cs typeface="Consolas"/>
                <a:sym typeface="Consolas"/>
              </a:rPr>
              <a:t> </a:t>
            </a:r>
            <a:r>
              <a:rPr lang="es-AR" sz="1600">
                <a:solidFill>
                  <a:srgbClr val="B5CEA8"/>
                </a:solidFill>
                <a:latin typeface="Consolas"/>
                <a:ea typeface="Consolas"/>
                <a:cs typeface="Consolas"/>
                <a:sym typeface="Consolas"/>
              </a:rPr>
              <a:t>0</a:t>
            </a:r>
            <a:r>
              <a:rPr lang="es-AR" sz="1600">
                <a:solidFill>
                  <a:srgbClr val="D4D4D4"/>
                </a:solidFill>
                <a:latin typeface="Consolas"/>
                <a:ea typeface="Consolas"/>
                <a:cs typeface="Consolas"/>
                <a:sym typeface="Consolas"/>
              </a:rPr>
              <a:t>;</a:t>
            </a:r>
            <a:endParaRPr sz="2400"/>
          </a:p>
          <a:p>
            <a:r>
              <a:rPr lang="es-AR" sz="1600">
                <a:solidFill>
                  <a:srgbClr val="D4D4D4"/>
                </a:solidFill>
                <a:latin typeface="Consolas"/>
                <a:ea typeface="Consolas"/>
                <a:cs typeface="Consolas"/>
                <a:sym typeface="Consolas"/>
              </a:rPr>
              <a:t>}</a:t>
            </a:r>
            <a:endParaRPr sz="2400"/>
          </a:p>
          <a:p>
            <a:br>
              <a:rPr lang="es-AR" sz="1600">
                <a:solidFill>
                  <a:srgbClr val="D4D4D4"/>
                </a:solidFill>
                <a:latin typeface="Consolas"/>
                <a:ea typeface="Consolas"/>
                <a:cs typeface="Consolas"/>
                <a:sym typeface="Consolas"/>
              </a:rPr>
            </a:br>
            <a:r>
              <a:rPr lang="es-AR" sz="1600">
                <a:solidFill>
                  <a:srgbClr val="569CD6"/>
                </a:solidFill>
                <a:latin typeface="Consolas"/>
                <a:ea typeface="Consolas"/>
                <a:cs typeface="Consolas"/>
                <a:sym typeface="Consolas"/>
              </a:rPr>
              <a:t>void</a:t>
            </a:r>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mifunc</a:t>
            </a:r>
            <a:r>
              <a:rPr lang="es-AR" sz="1600">
                <a:solidFill>
                  <a:srgbClr val="D4D4D4"/>
                </a:solidFill>
                <a:latin typeface="Consolas"/>
                <a:ea typeface="Consolas"/>
                <a:cs typeface="Consolas"/>
                <a:sym typeface="Consolas"/>
              </a:rPr>
              <a:t>(</a:t>
            </a:r>
            <a:r>
              <a:rPr lang="es-AR" sz="1600">
                <a:solidFill>
                  <a:srgbClr val="569CD6"/>
                </a:solidFill>
                <a:latin typeface="Consolas"/>
                <a:ea typeface="Consolas"/>
                <a:cs typeface="Consolas"/>
                <a:sym typeface="Consolas"/>
              </a:rPr>
              <a:t>void</a:t>
            </a:r>
            <a:r>
              <a:rPr lang="es-AR" sz="1600">
                <a:solidFill>
                  <a:srgbClr val="D4D4D4"/>
                </a:solidFill>
                <a:latin typeface="Consolas"/>
                <a:ea typeface="Consolas"/>
                <a:cs typeface="Consolas"/>
                <a:sym typeface="Consolas"/>
              </a:rPr>
              <a:t>){</a:t>
            </a:r>
            <a:endParaRPr sz="2400"/>
          </a:p>
          <a:p>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static</a:t>
            </a: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int</a:t>
            </a:r>
            <a:r>
              <a:rPr lang="es-AR" sz="1600">
                <a:solidFill>
                  <a:srgbClr val="D4D4D4"/>
                </a:solidFill>
                <a:latin typeface="Consolas"/>
                <a:ea typeface="Consolas"/>
                <a:cs typeface="Consolas"/>
                <a:sym typeface="Consolas"/>
              </a:rPr>
              <a:t> </a:t>
            </a:r>
            <a:r>
              <a:rPr lang="es-AR" sz="1600">
                <a:solidFill>
                  <a:srgbClr val="9CDCFE"/>
                </a:solidFill>
                <a:latin typeface="Consolas"/>
                <a:ea typeface="Consolas"/>
                <a:cs typeface="Consolas"/>
                <a:sym typeface="Consolas"/>
              </a:rPr>
              <a:t>mivar</a:t>
            </a:r>
            <a:r>
              <a:rPr lang="es-AR" sz="1600">
                <a:solidFill>
                  <a:srgbClr val="D4D4D4"/>
                </a:solidFill>
                <a:latin typeface="Consolas"/>
                <a:ea typeface="Consolas"/>
                <a:cs typeface="Consolas"/>
                <a:sym typeface="Consolas"/>
              </a:rPr>
              <a:t>=</a:t>
            </a:r>
            <a:r>
              <a:rPr lang="es-AR" sz="1600">
                <a:solidFill>
                  <a:srgbClr val="B5CEA8"/>
                </a:solidFill>
                <a:latin typeface="Consolas"/>
                <a:ea typeface="Consolas"/>
                <a:cs typeface="Consolas"/>
                <a:sym typeface="Consolas"/>
              </a:rPr>
              <a:t>0</a:t>
            </a:r>
            <a:r>
              <a:rPr lang="es-AR" sz="1600">
                <a:solidFill>
                  <a:srgbClr val="D4D4D4"/>
                </a:solidFill>
                <a:latin typeface="Consolas"/>
                <a:ea typeface="Consolas"/>
                <a:cs typeface="Consolas"/>
                <a:sym typeface="Consolas"/>
              </a:rPr>
              <a:t>;</a:t>
            </a:r>
            <a:endParaRPr sz="2400"/>
          </a:p>
          <a:p>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printf</a:t>
            </a:r>
            <a:r>
              <a:rPr lang="es-AR" sz="1600">
                <a:solidFill>
                  <a:srgbClr val="D4D4D4"/>
                </a:solidFill>
                <a:latin typeface="Consolas"/>
                <a:ea typeface="Consolas"/>
                <a:cs typeface="Consolas"/>
                <a:sym typeface="Consolas"/>
              </a:rPr>
              <a:t>(</a:t>
            </a:r>
            <a:r>
              <a:rPr lang="es-AR" sz="1600">
                <a:solidFill>
                  <a:srgbClr val="CE9178"/>
                </a:solidFill>
                <a:latin typeface="Consolas"/>
                <a:ea typeface="Consolas"/>
                <a:cs typeface="Consolas"/>
                <a:sym typeface="Consolas"/>
              </a:rPr>
              <a:t>"%d</a:t>
            </a:r>
            <a:r>
              <a:rPr lang="es-AR" sz="1600">
                <a:solidFill>
                  <a:srgbClr val="D7BA7D"/>
                </a:solidFill>
                <a:latin typeface="Consolas"/>
                <a:ea typeface="Consolas"/>
                <a:cs typeface="Consolas"/>
                <a:sym typeface="Consolas"/>
              </a:rPr>
              <a:t>\n</a:t>
            </a:r>
            <a:r>
              <a:rPr lang="es-AR" sz="1600">
                <a:solidFill>
                  <a:srgbClr val="CE9178"/>
                </a:solidFill>
                <a:latin typeface="Consolas"/>
                <a:ea typeface="Consolas"/>
                <a:cs typeface="Consolas"/>
                <a:sym typeface="Consolas"/>
              </a:rPr>
              <a:t>"</a:t>
            </a:r>
            <a:r>
              <a:rPr lang="es-AR" sz="1600">
                <a:solidFill>
                  <a:srgbClr val="D4D4D4"/>
                </a:solidFill>
                <a:latin typeface="Consolas"/>
                <a:ea typeface="Consolas"/>
                <a:cs typeface="Consolas"/>
                <a:sym typeface="Consolas"/>
              </a:rPr>
              <a:t>,</a:t>
            </a:r>
            <a:r>
              <a:rPr lang="es-AR" sz="1600">
                <a:solidFill>
                  <a:srgbClr val="9CDCFE"/>
                </a:solidFill>
                <a:latin typeface="Consolas"/>
                <a:ea typeface="Consolas"/>
                <a:cs typeface="Consolas"/>
                <a:sym typeface="Consolas"/>
              </a:rPr>
              <a:t>mivar</a:t>
            </a:r>
            <a:r>
              <a:rPr lang="es-AR" sz="1600">
                <a:solidFill>
                  <a:srgbClr val="D4D4D4"/>
                </a:solidFill>
                <a:latin typeface="Consolas"/>
                <a:ea typeface="Consolas"/>
                <a:cs typeface="Consolas"/>
                <a:sym typeface="Consolas"/>
              </a:rPr>
              <a:t>);</a:t>
            </a:r>
            <a:endParaRPr sz="2400"/>
          </a:p>
          <a:p>
            <a:r>
              <a:rPr lang="es-AR" sz="1600">
                <a:solidFill>
                  <a:srgbClr val="D4D4D4"/>
                </a:solidFill>
                <a:latin typeface="Consolas"/>
                <a:ea typeface="Consolas"/>
                <a:cs typeface="Consolas"/>
                <a:sym typeface="Consolas"/>
              </a:rPr>
              <a:t>    </a:t>
            </a:r>
            <a:r>
              <a:rPr lang="es-AR" sz="1600">
                <a:solidFill>
                  <a:srgbClr val="9CDCFE"/>
                </a:solidFill>
                <a:latin typeface="Consolas"/>
                <a:ea typeface="Consolas"/>
                <a:cs typeface="Consolas"/>
                <a:sym typeface="Consolas"/>
              </a:rPr>
              <a:t>mivar</a:t>
            </a:r>
            <a:r>
              <a:rPr lang="es-AR" sz="1600">
                <a:solidFill>
                  <a:srgbClr val="D4D4D4"/>
                </a:solidFill>
                <a:latin typeface="Consolas"/>
                <a:ea typeface="Consolas"/>
                <a:cs typeface="Consolas"/>
                <a:sym typeface="Consolas"/>
              </a:rPr>
              <a:t>++;</a:t>
            </a:r>
            <a:endParaRPr sz="2400"/>
          </a:p>
          <a:p>
            <a:r>
              <a:rPr lang="es-AR" sz="1600">
                <a:solidFill>
                  <a:srgbClr val="D4D4D4"/>
                </a:solidFill>
                <a:latin typeface="Consolas"/>
                <a:ea typeface="Consolas"/>
                <a:cs typeface="Consolas"/>
                <a:sym typeface="Consolas"/>
              </a:rPr>
              <a:t>}</a:t>
            </a:r>
            <a:endParaRPr sz="1867">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sp>
        <p:nvSpPr>
          <p:cNvPr id="1347" name="Google Shape;1347;p19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Variables volatile</a:t>
            </a:r>
            <a:endParaRPr/>
          </a:p>
        </p:txBody>
      </p:sp>
      <p:sp>
        <p:nvSpPr>
          <p:cNvPr id="1348" name="Google Shape;1348;p197"/>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algn="ctr"/>
            <a:r>
              <a:rPr lang="es-AR" sz="2800" dirty="0"/>
              <a:t>Cuando hay variables que son modificadas externamente (por ejemplo por un pulsador, un sensor </a:t>
            </a:r>
            <a:r>
              <a:rPr lang="es-AR" sz="2800" dirty="0" err="1"/>
              <a:t>etc</a:t>
            </a:r>
            <a:r>
              <a:rPr lang="es-AR" sz="2800" dirty="0"/>
              <a:t>) debemos declararlas </a:t>
            </a:r>
            <a:r>
              <a:rPr lang="es-AR" sz="2800" dirty="0" err="1"/>
              <a:t>volatile</a:t>
            </a:r>
            <a:r>
              <a:rPr lang="es-AR" sz="2800" dirty="0"/>
              <a:t>, de esta manera el compilador no optimizará el código, dejando las lecturas donde nosotros las ubicamos y sabrá que dichas lecturas vendrán de agentes externos</a:t>
            </a:r>
            <a:endParaRPr sz="2800" dirty="0"/>
          </a:p>
        </p:txBody>
      </p:sp>
    </p:spTree>
    <p:custDataLst>
      <p:tags r:id="rId1"/>
    </p:custData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19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Punteros a estructuras </a:t>
            </a:r>
            <a:endParaRPr dirty="0"/>
          </a:p>
        </p:txBody>
      </p:sp>
      <p:sp>
        <p:nvSpPr>
          <p:cNvPr id="2" name="Rectángulo: esquinas redondeadas 1">
            <a:extLst>
              <a:ext uri="{FF2B5EF4-FFF2-40B4-BE49-F238E27FC236}">
                <a16:creationId xmlns:a16="http://schemas.microsoft.com/office/drawing/2014/main" id="{FFC3D8F3-1D20-1E96-5D9C-2968D9410FC2}"/>
              </a:ext>
            </a:extLst>
          </p:cNvPr>
          <p:cNvSpPr/>
          <p:nvPr/>
        </p:nvSpPr>
        <p:spPr>
          <a:xfrm>
            <a:off x="196770" y="1498600"/>
            <a:ext cx="11995229" cy="5359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s-AR" sz="1800" dirty="0">
                <a:solidFill>
                  <a:srgbClr val="C586C0"/>
                </a:solidFill>
                <a:latin typeface="Consolas"/>
                <a:ea typeface="Consolas"/>
                <a:cs typeface="Consolas"/>
                <a:sym typeface="Consolas"/>
              </a:rPr>
              <a:t>#include</a:t>
            </a:r>
            <a:r>
              <a:rPr lang="es-AR" sz="1800" dirty="0">
                <a:solidFill>
                  <a:srgbClr val="569CD6"/>
                </a:solidFill>
                <a:latin typeface="Consolas"/>
                <a:ea typeface="Consolas"/>
                <a:cs typeface="Consolas"/>
                <a:sym typeface="Consolas"/>
              </a:rPr>
              <a:t> </a:t>
            </a:r>
            <a:r>
              <a:rPr lang="es-AR" sz="1800" dirty="0">
                <a:solidFill>
                  <a:srgbClr val="CE9178"/>
                </a:solidFill>
                <a:latin typeface="Consolas"/>
                <a:ea typeface="Consolas"/>
                <a:cs typeface="Consolas"/>
                <a:sym typeface="Consolas"/>
              </a:rPr>
              <a:t>&lt;</a:t>
            </a:r>
            <a:r>
              <a:rPr lang="es-AR" sz="1800" dirty="0" err="1">
                <a:solidFill>
                  <a:srgbClr val="CE9178"/>
                </a:solidFill>
                <a:latin typeface="Consolas"/>
                <a:ea typeface="Consolas"/>
                <a:cs typeface="Consolas"/>
                <a:sym typeface="Consolas"/>
              </a:rPr>
              <a:t>stdio.h</a:t>
            </a:r>
            <a:r>
              <a:rPr lang="es-AR" sz="1800" dirty="0">
                <a:solidFill>
                  <a:srgbClr val="CE9178"/>
                </a:solidFill>
                <a:latin typeface="Consolas"/>
                <a:ea typeface="Consolas"/>
                <a:cs typeface="Consolas"/>
                <a:sym typeface="Consolas"/>
              </a:rPr>
              <a:t>&gt;</a:t>
            </a:r>
            <a:endParaRPr lang="es-AR" sz="1800" dirty="0">
              <a:solidFill>
                <a:srgbClr val="D4D4D4"/>
              </a:solidFill>
              <a:latin typeface="Consolas"/>
              <a:ea typeface="Consolas"/>
              <a:cs typeface="Consolas"/>
              <a:sym typeface="Consolas"/>
            </a:endParaRPr>
          </a:p>
          <a:p>
            <a:r>
              <a:rPr lang="es-AR" sz="1800" dirty="0" err="1">
                <a:solidFill>
                  <a:srgbClr val="569CD6"/>
                </a:solidFill>
                <a:latin typeface="Consolas"/>
                <a:ea typeface="Consolas"/>
                <a:cs typeface="Consolas"/>
                <a:sym typeface="Consolas"/>
              </a:rPr>
              <a:t>struct</a:t>
            </a:r>
            <a:r>
              <a:rPr lang="es-AR" sz="1800" dirty="0">
                <a:solidFill>
                  <a:srgbClr val="D4D4D4"/>
                </a:solidFill>
                <a:latin typeface="Consolas"/>
                <a:ea typeface="Consolas"/>
                <a:cs typeface="Consolas"/>
                <a:sym typeface="Consolas"/>
              </a:rPr>
              <a:t> </a:t>
            </a:r>
            <a:r>
              <a:rPr lang="es-AR" sz="1800" dirty="0">
                <a:solidFill>
                  <a:srgbClr val="4EC9B0"/>
                </a:solidFill>
                <a:latin typeface="Consolas"/>
                <a:ea typeface="Consolas"/>
                <a:cs typeface="Consolas"/>
                <a:sym typeface="Consolas"/>
              </a:rPr>
              <a:t>datos</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569CD6"/>
                </a:solidFill>
                <a:latin typeface="Consolas"/>
                <a:ea typeface="Consolas"/>
                <a:cs typeface="Consolas"/>
                <a:sym typeface="Consolas"/>
              </a:rPr>
              <a:t>int</a:t>
            </a:r>
            <a:r>
              <a:rPr lang="es-AR" sz="1800" dirty="0">
                <a:solidFill>
                  <a:srgbClr val="D4D4D4"/>
                </a:solidFill>
                <a:latin typeface="Consolas"/>
                <a:ea typeface="Consolas"/>
                <a:cs typeface="Consolas"/>
                <a:sym typeface="Consolas"/>
              </a:rPr>
              <a:t> </a:t>
            </a:r>
            <a:r>
              <a:rPr lang="es-AR" sz="1800" dirty="0">
                <a:solidFill>
                  <a:srgbClr val="9CDCFE"/>
                </a:solidFill>
                <a:latin typeface="Consolas"/>
                <a:ea typeface="Consolas"/>
                <a:cs typeface="Consolas"/>
                <a:sym typeface="Consolas"/>
              </a:rPr>
              <a:t>a</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569CD6"/>
                </a:solidFill>
                <a:latin typeface="Consolas"/>
                <a:ea typeface="Consolas"/>
                <a:cs typeface="Consolas"/>
                <a:sym typeface="Consolas"/>
              </a:rPr>
              <a:t>int</a:t>
            </a:r>
            <a:r>
              <a:rPr lang="es-AR" sz="1800" dirty="0">
                <a:solidFill>
                  <a:srgbClr val="D4D4D4"/>
                </a:solidFill>
                <a:latin typeface="Consolas"/>
                <a:ea typeface="Consolas"/>
                <a:cs typeface="Consolas"/>
                <a:sym typeface="Consolas"/>
              </a:rPr>
              <a:t> </a:t>
            </a:r>
            <a:r>
              <a:rPr lang="es-AR" sz="1800" dirty="0">
                <a:solidFill>
                  <a:srgbClr val="9CDCFE"/>
                </a:solidFill>
                <a:latin typeface="Consolas"/>
                <a:ea typeface="Consolas"/>
                <a:cs typeface="Consolas"/>
                <a:sym typeface="Consolas"/>
              </a:rPr>
              <a:t>b</a:t>
            </a:r>
            <a:r>
              <a:rPr lang="es-AR" sz="1800" dirty="0">
                <a:solidFill>
                  <a:srgbClr val="D4D4D4"/>
                </a:solidFill>
                <a:latin typeface="Consolas"/>
                <a:ea typeface="Consolas"/>
                <a:cs typeface="Consolas"/>
                <a:sym typeface="Consolas"/>
              </a:rPr>
              <a:t>;</a:t>
            </a:r>
            <a:endParaRPr lang="es-AR" sz="2000" dirty="0"/>
          </a:p>
          <a:p>
            <a:br>
              <a:rPr lang="es-AR" sz="1800" dirty="0">
                <a:solidFill>
                  <a:srgbClr val="D4D4D4"/>
                </a:solidFill>
                <a:latin typeface="Consolas"/>
                <a:ea typeface="Consolas"/>
                <a:cs typeface="Consolas"/>
                <a:sym typeface="Consolas"/>
              </a:rPr>
            </a:br>
            <a:r>
              <a:rPr lang="es-AR" sz="1800" dirty="0">
                <a:solidFill>
                  <a:srgbClr val="D4D4D4"/>
                </a:solidFill>
                <a:latin typeface="Consolas"/>
                <a:ea typeface="Consolas"/>
                <a:cs typeface="Consolas"/>
                <a:sym typeface="Consolas"/>
              </a:rPr>
              <a:t>}</a:t>
            </a:r>
            <a:r>
              <a:rPr lang="es-AR" sz="1800" dirty="0">
                <a:solidFill>
                  <a:srgbClr val="9CDCFE"/>
                </a:solidFill>
                <a:latin typeface="Consolas"/>
                <a:ea typeface="Consolas"/>
                <a:cs typeface="Consolas"/>
                <a:sym typeface="Consolas"/>
              </a:rPr>
              <a:t>estructura</a:t>
            </a:r>
            <a:r>
              <a:rPr lang="es-AR" sz="1800" dirty="0">
                <a:solidFill>
                  <a:srgbClr val="D4D4D4"/>
                </a:solidFill>
                <a:latin typeface="Consolas"/>
                <a:ea typeface="Consolas"/>
                <a:cs typeface="Consolas"/>
                <a:sym typeface="Consolas"/>
              </a:rPr>
              <a:t>;</a:t>
            </a:r>
            <a:endParaRPr lang="es-AR" sz="2000" dirty="0"/>
          </a:p>
          <a:p>
            <a:br>
              <a:rPr lang="es-AR" sz="1800" dirty="0">
                <a:solidFill>
                  <a:srgbClr val="D4D4D4"/>
                </a:solidFill>
                <a:latin typeface="Consolas"/>
                <a:ea typeface="Consolas"/>
                <a:cs typeface="Consolas"/>
                <a:sym typeface="Consolas"/>
              </a:rPr>
            </a:br>
            <a:r>
              <a:rPr lang="es-AR" sz="1800" dirty="0" err="1">
                <a:solidFill>
                  <a:srgbClr val="569CD6"/>
                </a:solidFill>
                <a:latin typeface="Consolas"/>
                <a:ea typeface="Consolas"/>
                <a:cs typeface="Consolas"/>
                <a:sym typeface="Consolas"/>
              </a:rPr>
              <a:t>int</a:t>
            </a:r>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main</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569CD6"/>
                </a:solidFill>
                <a:latin typeface="Consolas"/>
                <a:ea typeface="Consolas"/>
                <a:cs typeface="Consolas"/>
                <a:sym typeface="Consolas"/>
              </a:rPr>
              <a:t>struct</a:t>
            </a:r>
            <a:r>
              <a:rPr lang="es-AR" sz="1800" dirty="0">
                <a:solidFill>
                  <a:srgbClr val="D4D4D4"/>
                </a:solidFill>
                <a:latin typeface="Consolas"/>
                <a:ea typeface="Consolas"/>
                <a:cs typeface="Consolas"/>
                <a:sym typeface="Consolas"/>
              </a:rPr>
              <a:t> </a:t>
            </a:r>
            <a:r>
              <a:rPr lang="es-AR" sz="1800" dirty="0">
                <a:solidFill>
                  <a:srgbClr val="4EC9B0"/>
                </a:solidFill>
                <a:latin typeface="Consolas"/>
                <a:ea typeface="Consolas"/>
                <a:cs typeface="Consolas"/>
                <a:sym typeface="Consolas"/>
              </a:rPr>
              <a:t>datos</a:t>
            </a:r>
            <a:r>
              <a:rPr lang="es-AR" sz="1800" dirty="0">
                <a:solidFill>
                  <a:srgbClr val="D4D4D4"/>
                </a:solidFill>
                <a:latin typeface="Consolas"/>
                <a:ea typeface="Consolas"/>
                <a:cs typeface="Consolas"/>
                <a:sym typeface="Consolas"/>
              </a:rPr>
              <a:t> *</a:t>
            </a:r>
            <a:r>
              <a:rPr lang="es-AR" sz="1800" dirty="0">
                <a:solidFill>
                  <a:srgbClr val="9CDCFE"/>
                </a:solidFill>
                <a:latin typeface="Consolas"/>
                <a:ea typeface="Consolas"/>
                <a:cs typeface="Consolas"/>
                <a:sym typeface="Consolas"/>
              </a:rPr>
              <a:t>p</a:t>
            </a:r>
            <a:r>
              <a:rPr lang="es-AR" sz="1800" dirty="0">
                <a:solidFill>
                  <a:srgbClr val="D4D4D4"/>
                </a:solidFill>
                <a:latin typeface="Consolas"/>
                <a:ea typeface="Consolas"/>
                <a:cs typeface="Consolas"/>
                <a:sym typeface="Consolas"/>
              </a:rPr>
              <a:t>=&amp;</a:t>
            </a:r>
            <a:r>
              <a:rPr lang="es-AR" sz="1800" dirty="0">
                <a:solidFill>
                  <a:srgbClr val="9CDCFE"/>
                </a:solidFill>
                <a:latin typeface="Consolas"/>
                <a:ea typeface="Consolas"/>
                <a:cs typeface="Consolas"/>
                <a:sym typeface="Consolas"/>
              </a:rPr>
              <a:t>estructura</a:t>
            </a:r>
            <a:r>
              <a:rPr lang="es-AR" sz="1800" dirty="0">
                <a:solidFill>
                  <a:srgbClr val="D4D4D4"/>
                </a:solidFill>
                <a:latin typeface="Consolas"/>
                <a:ea typeface="Consolas"/>
                <a:cs typeface="Consolas"/>
                <a:sym typeface="Consolas"/>
              </a:rPr>
              <a:t>; </a:t>
            </a:r>
            <a:r>
              <a:rPr lang="es-AR" sz="1800" dirty="0">
                <a:solidFill>
                  <a:srgbClr val="6A9955"/>
                </a:solidFill>
                <a:latin typeface="Consolas"/>
                <a:ea typeface="Consolas"/>
                <a:cs typeface="Consolas"/>
                <a:sym typeface="Consolas"/>
              </a:rPr>
              <a:t>//creamos un puntero (p) que apunta a estructura</a:t>
            </a:r>
            <a:endParaRPr lang="es-AR" sz="1800" dirty="0">
              <a:solidFill>
                <a:srgbClr val="D4D4D4"/>
              </a:solidFill>
              <a:latin typeface="Consolas"/>
              <a:ea typeface="Consolas"/>
              <a:cs typeface="Consolas"/>
              <a:sym typeface="Consolas"/>
            </a:endParaRPr>
          </a:p>
          <a:p>
            <a:r>
              <a:rPr lang="es-AR" sz="1800" dirty="0">
                <a:solidFill>
                  <a:srgbClr val="D4D4D4"/>
                </a:solidFill>
                <a:latin typeface="Consolas"/>
                <a:ea typeface="Consolas"/>
                <a:cs typeface="Consolas"/>
                <a:sym typeface="Consolas"/>
              </a:rPr>
              <a:t>    </a:t>
            </a:r>
            <a:r>
              <a:rPr lang="es-AR" sz="1800" dirty="0" err="1">
                <a:solidFill>
                  <a:srgbClr val="9CDCFE"/>
                </a:solidFill>
                <a:latin typeface="Consolas"/>
                <a:ea typeface="Consolas"/>
                <a:cs typeface="Consolas"/>
                <a:sym typeface="Consolas"/>
              </a:rPr>
              <a:t>estructura</a:t>
            </a:r>
            <a:r>
              <a:rPr lang="es-AR" sz="1800" dirty="0" err="1">
                <a:solidFill>
                  <a:srgbClr val="D4D4D4"/>
                </a:solidFill>
                <a:latin typeface="Consolas"/>
                <a:ea typeface="Consolas"/>
                <a:cs typeface="Consolas"/>
                <a:sym typeface="Consolas"/>
              </a:rPr>
              <a:t>.</a:t>
            </a:r>
            <a:r>
              <a:rPr lang="es-AR" sz="1800" dirty="0" err="1">
                <a:solidFill>
                  <a:srgbClr val="9CDCFE"/>
                </a:solidFill>
                <a:latin typeface="Consolas"/>
                <a:ea typeface="Consolas"/>
                <a:cs typeface="Consolas"/>
                <a:sym typeface="Consolas"/>
              </a:rPr>
              <a:t>a</a:t>
            </a:r>
            <a:r>
              <a:rPr lang="es-AR" sz="1800" dirty="0">
                <a:solidFill>
                  <a:srgbClr val="D4D4D4"/>
                </a:solidFill>
                <a:latin typeface="Consolas"/>
                <a:ea typeface="Consolas"/>
                <a:cs typeface="Consolas"/>
                <a:sym typeface="Consolas"/>
              </a:rPr>
              <a:t>=</a:t>
            </a:r>
            <a:r>
              <a:rPr lang="es-AR" sz="1800" dirty="0">
                <a:solidFill>
                  <a:srgbClr val="B5CEA8"/>
                </a:solidFill>
                <a:latin typeface="Consolas"/>
                <a:ea typeface="Consolas"/>
                <a:cs typeface="Consolas"/>
                <a:sym typeface="Consolas"/>
              </a:rPr>
              <a:t>10</a:t>
            </a:r>
            <a:r>
              <a:rPr lang="es-AR" sz="1800" dirty="0">
                <a:solidFill>
                  <a:srgbClr val="D4D4D4"/>
                </a:solidFill>
                <a:latin typeface="Consolas"/>
                <a:ea typeface="Consolas"/>
                <a:cs typeface="Consolas"/>
                <a:sym typeface="Consolas"/>
              </a:rPr>
              <a:t>;    </a:t>
            </a:r>
            <a:r>
              <a:rPr lang="es-AR" sz="1800" dirty="0">
                <a:solidFill>
                  <a:srgbClr val="6A9955"/>
                </a:solidFill>
                <a:latin typeface="Consolas"/>
                <a:ea typeface="Consolas"/>
                <a:cs typeface="Consolas"/>
                <a:sym typeface="Consolas"/>
              </a:rPr>
              <a:t>//modificamos el valor de a</a:t>
            </a:r>
            <a:endParaRPr lang="es-AR" sz="1800" dirty="0">
              <a:solidFill>
                <a:srgbClr val="D4D4D4"/>
              </a:solidFill>
              <a:latin typeface="Consolas"/>
              <a:ea typeface="Consolas"/>
              <a:cs typeface="Consolas"/>
              <a:sym typeface="Consolas"/>
            </a:endParaRPr>
          </a:p>
          <a:p>
            <a:r>
              <a:rPr lang="es-AR" sz="1800" dirty="0">
                <a:solidFill>
                  <a:srgbClr val="D4D4D4"/>
                </a:solidFill>
                <a:latin typeface="Consolas"/>
                <a:ea typeface="Consolas"/>
                <a:cs typeface="Consolas"/>
                <a:sym typeface="Consolas"/>
              </a:rPr>
              <a:t>    </a:t>
            </a:r>
            <a:r>
              <a:rPr lang="es-AR" sz="1800" dirty="0">
                <a:solidFill>
                  <a:srgbClr val="9CDCFE"/>
                </a:solidFill>
                <a:latin typeface="Consolas"/>
                <a:ea typeface="Consolas"/>
                <a:cs typeface="Consolas"/>
                <a:sym typeface="Consolas"/>
              </a:rPr>
              <a:t>p</a:t>
            </a:r>
            <a:r>
              <a:rPr lang="es-AR" sz="1800" dirty="0">
                <a:solidFill>
                  <a:srgbClr val="D4D4D4"/>
                </a:solidFill>
                <a:latin typeface="Consolas"/>
                <a:ea typeface="Consolas"/>
                <a:cs typeface="Consolas"/>
                <a:sym typeface="Consolas"/>
              </a:rPr>
              <a:t>-&gt;</a:t>
            </a:r>
            <a:r>
              <a:rPr lang="es-AR" sz="1800" dirty="0">
                <a:solidFill>
                  <a:srgbClr val="9CDCFE"/>
                </a:solidFill>
                <a:latin typeface="Consolas"/>
                <a:ea typeface="Consolas"/>
                <a:cs typeface="Consolas"/>
                <a:sym typeface="Consolas"/>
              </a:rPr>
              <a:t>b</a:t>
            </a:r>
            <a:r>
              <a:rPr lang="es-AR" sz="1800" dirty="0">
                <a:solidFill>
                  <a:srgbClr val="D4D4D4"/>
                </a:solidFill>
                <a:latin typeface="Consolas"/>
                <a:ea typeface="Consolas"/>
                <a:cs typeface="Consolas"/>
                <a:sym typeface="Consolas"/>
              </a:rPr>
              <a:t>=</a:t>
            </a:r>
            <a:r>
              <a:rPr lang="es-AR" sz="1800" dirty="0">
                <a:solidFill>
                  <a:srgbClr val="B5CEA8"/>
                </a:solidFill>
                <a:latin typeface="Consolas"/>
                <a:ea typeface="Consolas"/>
                <a:cs typeface="Consolas"/>
                <a:sym typeface="Consolas"/>
              </a:rPr>
              <a:t>10</a:t>
            </a:r>
            <a:r>
              <a:rPr lang="es-AR" sz="1800" dirty="0">
                <a:solidFill>
                  <a:srgbClr val="D4D4D4"/>
                </a:solidFill>
                <a:latin typeface="Consolas"/>
                <a:ea typeface="Consolas"/>
                <a:cs typeface="Consolas"/>
                <a:sym typeface="Consolas"/>
              </a:rPr>
              <a:t>;        </a:t>
            </a:r>
            <a:r>
              <a:rPr lang="es-AR" sz="1800" dirty="0">
                <a:solidFill>
                  <a:srgbClr val="6A9955"/>
                </a:solidFill>
                <a:latin typeface="Consolas"/>
                <a:ea typeface="Consolas"/>
                <a:cs typeface="Consolas"/>
                <a:sym typeface="Consolas"/>
              </a:rPr>
              <a:t>//modificamos el valor de b a </a:t>
            </a:r>
            <a:r>
              <a:rPr lang="es-AR" sz="1800" dirty="0" err="1">
                <a:solidFill>
                  <a:srgbClr val="6A9955"/>
                </a:solidFill>
                <a:latin typeface="Consolas"/>
                <a:ea typeface="Consolas"/>
                <a:cs typeface="Consolas"/>
                <a:sym typeface="Consolas"/>
              </a:rPr>
              <a:t>traves</a:t>
            </a:r>
            <a:r>
              <a:rPr lang="es-AR" sz="1800" dirty="0">
                <a:solidFill>
                  <a:srgbClr val="6A9955"/>
                </a:solidFill>
                <a:latin typeface="Consolas"/>
                <a:ea typeface="Consolas"/>
                <a:cs typeface="Consolas"/>
                <a:sym typeface="Consolas"/>
              </a:rPr>
              <a:t> del puntero</a:t>
            </a:r>
            <a:endParaRPr lang="es-AR" sz="1800" dirty="0">
              <a:solidFill>
                <a:srgbClr val="D4D4D4"/>
              </a:solidFill>
              <a:latin typeface="Consolas"/>
              <a:ea typeface="Consolas"/>
              <a:cs typeface="Consolas"/>
              <a:sym typeface="Consolas"/>
            </a:endParaRPr>
          </a:p>
          <a:p>
            <a:r>
              <a:rPr lang="es-AR" sz="1800" dirty="0">
                <a:solidFill>
                  <a:srgbClr val="D4D4D4"/>
                </a:solidFill>
                <a:latin typeface="Consolas"/>
                <a:ea typeface="Consolas"/>
                <a:cs typeface="Consolas"/>
                <a:sym typeface="Consolas"/>
              </a:rPr>
              <a:t>    </a:t>
            </a:r>
            <a:r>
              <a:rPr lang="es-AR" sz="1800" dirty="0" err="1">
                <a:solidFill>
                  <a:srgbClr val="C586C0"/>
                </a:solidFill>
                <a:latin typeface="Consolas"/>
                <a:ea typeface="Consolas"/>
                <a:cs typeface="Consolas"/>
                <a:sym typeface="Consolas"/>
              </a:rPr>
              <a:t>return</a:t>
            </a:r>
            <a:r>
              <a:rPr lang="es-AR" sz="1800" dirty="0">
                <a:solidFill>
                  <a:srgbClr val="D4D4D4"/>
                </a:solidFill>
                <a:latin typeface="Consolas"/>
                <a:ea typeface="Consolas"/>
                <a:cs typeface="Consolas"/>
                <a:sym typeface="Consolas"/>
              </a:rPr>
              <a:t> </a:t>
            </a:r>
            <a:r>
              <a:rPr lang="es-AR" sz="1800" dirty="0">
                <a:solidFill>
                  <a:srgbClr val="B5CEA8"/>
                </a:solidFill>
                <a:latin typeface="Consolas"/>
                <a:ea typeface="Consolas"/>
                <a:cs typeface="Consolas"/>
                <a:sym typeface="Consolas"/>
              </a:rPr>
              <a:t>0</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a:t>
            </a:r>
            <a:endParaRPr lang="es-AR" sz="2000" dirty="0"/>
          </a:p>
          <a:p>
            <a:pPr algn="ctr"/>
            <a:endParaRPr lang="es-AR" dirty="0"/>
          </a:p>
        </p:txBody>
      </p:sp>
    </p:spTree>
    <p:custDataLst>
      <p:tags r:id="rId1"/>
    </p:custData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BF9044AF-6FCD-4A91-BFAE-271C86E4FD9C}"/>
              </a:ext>
            </a:extLst>
          </p:cNvPr>
          <p:cNvSpPr/>
          <p:nvPr/>
        </p:nvSpPr>
        <p:spPr>
          <a:xfrm>
            <a:off x="1782501" y="3217762"/>
            <a:ext cx="8876535" cy="1399862"/>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a:p>
        </p:txBody>
      </p:sp>
      <p:sp>
        <p:nvSpPr>
          <p:cNvPr id="1359" name="Google Shape;1359;p199"/>
          <p:cNvSpPr txBox="1">
            <a:spLocks noGrp="1"/>
          </p:cNvSpPr>
          <p:nvPr>
            <p:ph type="title"/>
          </p:nvPr>
        </p:nvSpPr>
        <p:spPr>
          <a:xfrm>
            <a:off x="812800" y="98738"/>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Punteros a estructuras </a:t>
            </a:r>
            <a:endParaRPr dirty="0"/>
          </a:p>
        </p:txBody>
      </p:sp>
      <p:sp>
        <p:nvSpPr>
          <p:cNvPr id="1360" name="Google Shape;1360;p199"/>
          <p:cNvSpPr txBox="1"/>
          <p:nvPr/>
        </p:nvSpPr>
        <p:spPr>
          <a:xfrm>
            <a:off x="7897909" y="3509683"/>
            <a:ext cx="2761127" cy="1107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121900" tIns="60933" rIns="121900" bIns="60933" anchor="t" anchorCtr="0">
            <a:spAutoFit/>
          </a:bodyPr>
          <a:lstStyle/>
          <a:p>
            <a:r>
              <a:rPr lang="es-AR" sz="3200" dirty="0">
                <a:solidFill>
                  <a:srgbClr val="9CDCFE"/>
                </a:solidFill>
                <a:latin typeface="Consolas"/>
                <a:ea typeface="Consolas"/>
                <a:cs typeface="Consolas"/>
                <a:sym typeface="Consolas"/>
              </a:rPr>
              <a:t>p</a:t>
            </a:r>
            <a:r>
              <a:rPr lang="es-AR" sz="3200" dirty="0">
                <a:solidFill>
                  <a:srgbClr val="D4D4D4"/>
                </a:solidFill>
                <a:latin typeface="Consolas"/>
                <a:ea typeface="Consolas"/>
                <a:cs typeface="Consolas"/>
                <a:sym typeface="Consolas"/>
              </a:rPr>
              <a:t>-&gt;</a:t>
            </a:r>
            <a:r>
              <a:rPr lang="es-AR" sz="3200" dirty="0">
                <a:solidFill>
                  <a:srgbClr val="9CDCFE"/>
                </a:solidFill>
                <a:latin typeface="Consolas"/>
                <a:ea typeface="Consolas"/>
                <a:cs typeface="Consolas"/>
                <a:sym typeface="Consolas"/>
              </a:rPr>
              <a:t>b</a:t>
            </a:r>
            <a:r>
              <a:rPr lang="es-AR" sz="3200" dirty="0">
                <a:solidFill>
                  <a:srgbClr val="D4D4D4"/>
                </a:solidFill>
                <a:latin typeface="Consolas"/>
                <a:ea typeface="Consolas"/>
                <a:cs typeface="Consolas"/>
                <a:sym typeface="Consolas"/>
              </a:rPr>
              <a:t>=</a:t>
            </a:r>
            <a:r>
              <a:rPr lang="es-AR" sz="3200" dirty="0">
                <a:solidFill>
                  <a:srgbClr val="B5CEA8"/>
                </a:solidFill>
                <a:latin typeface="Consolas"/>
                <a:ea typeface="Consolas"/>
                <a:cs typeface="Consolas"/>
                <a:sym typeface="Consolas"/>
              </a:rPr>
              <a:t>10</a:t>
            </a:r>
            <a:endParaRPr sz="3200" dirty="0">
              <a:solidFill>
                <a:srgbClr val="D4D4D4"/>
              </a:solidFill>
              <a:latin typeface="Consolas"/>
              <a:ea typeface="Consolas"/>
              <a:cs typeface="Consolas"/>
              <a:sym typeface="Consolas"/>
            </a:endParaRPr>
          </a:p>
          <a:p>
            <a:endParaRPr sz="3200" dirty="0">
              <a:solidFill>
                <a:srgbClr val="D4D4D4"/>
              </a:solidFill>
              <a:latin typeface="Consolas"/>
              <a:ea typeface="Consolas"/>
              <a:cs typeface="Consolas"/>
              <a:sym typeface="Consolas"/>
            </a:endParaRPr>
          </a:p>
        </p:txBody>
      </p:sp>
      <p:sp>
        <p:nvSpPr>
          <p:cNvPr id="1361" name="Google Shape;1361;p199"/>
          <p:cNvSpPr txBox="1"/>
          <p:nvPr/>
        </p:nvSpPr>
        <p:spPr>
          <a:xfrm>
            <a:off x="2525059" y="3509683"/>
            <a:ext cx="3186327" cy="1107941"/>
          </a:xfrm>
          <a:prstGeom prst="rect">
            <a:avLst/>
          </a:prstGeom>
          <a:noFill/>
          <a:ln>
            <a:noFill/>
          </a:ln>
        </p:spPr>
        <p:txBody>
          <a:bodyPr spcFirstLastPara="1" wrap="square" lIns="121900" tIns="60933" rIns="121900" bIns="60933" anchor="t" anchorCtr="0">
            <a:spAutoFit/>
          </a:bodyPr>
          <a:lstStyle/>
          <a:p>
            <a:r>
              <a:rPr lang="es-AR" sz="3200" dirty="0">
                <a:solidFill>
                  <a:srgbClr val="D4D4D4"/>
                </a:solidFill>
                <a:latin typeface="Consolas"/>
                <a:ea typeface="Consolas"/>
                <a:cs typeface="Consolas"/>
                <a:sym typeface="Consolas"/>
              </a:rPr>
              <a:t>(*</a:t>
            </a:r>
            <a:r>
              <a:rPr lang="es-AR" sz="3200" dirty="0">
                <a:solidFill>
                  <a:srgbClr val="9CDCFE"/>
                </a:solidFill>
                <a:latin typeface="Consolas"/>
                <a:ea typeface="Consolas"/>
                <a:cs typeface="Consolas"/>
                <a:sym typeface="Consolas"/>
              </a:rPr>
              <a:t>p</a:t>
            </a:r>
            <a:r>
              <a:rPr lang="es-AR" sz="3200" dirty="0">
                <a:solidFill>
                  <a:srgbClr val="D4D4D4"/>
                </a:solidFill>
                <a:latin typeface="Consolas"/>
                <a:ea typeface="Consolas"/>
                <a:cs typeface="Consolas"/>
                <a:sym typeface="Consolas"/>
              </a:rPr>
              <a:t>).</a:t>
            </a:r>
            <a:r>
              <a:rPr lang="es-AR" sz="3200" dirty="0">
                <a:solidFill>
                  <a:srgbClr val="9CDCFE"/>
                </a:solidFill>
                <a:latin typeface="Consolas"/>
                <a:ea typeface="Consolas"/>
                <a:cs typeface="Consolas"/>
                <a:sym typeface="Consolas"/>
              </a:rPr>
              <a:t>b</a:t>
            </a:r>
            <a:r>
              <a:rPr lang="es-AR" sz="3200" dirty="0">
                <a:solidFill>
                  <a:srgbClr val="D4D4D4"/>
                </a:solidFill>
                <a:latin typeface="Consolas"/>
                <a:ea typeface="Consolas"/>
                <a:cs typeface="Consolas"/>
                <a:sym typeface="Consolas"/>
              </a:rPr>
              <a:t>=</a:t>
            </a:r>
            <a:r>
              <a:rPr lang="es-AR" sz="3200" dirty="0">
                <a:solidFill>
                  <a:srgbClr val="B5CEA8"/>
                </a:solidFill>
                <a:latin typeface="Consolas"/>
                <a:ea typeface="Consolas"/>
                <a:cs typeface="Consolas"/>
                <a:sym typeface="Consolas"/>
              </a:rPr>
              <a:t>10</a:t>
            </a:r>
            <a:r>
              <a:rPr lang="es-AR" sz="3200" dirty="0">
                <a:solidFill>
                  <a:srgbClr val="D4D4D4"/>
                </a:solidFill>
                <a:latin typeface="Consolas"/>
                <a:ea typeface="Consolas"/>
                <a:cs typeface="Consolas"/>
                <a:sym typeface="Consolas"/>
              </a:rPr>
              <a:t>;</a:t>
            </a:r>
            <a:endParaRPr sz="2400" dirty="0"/>
          </a:p>
          <a:p>
            <a:endParaRPr sz="3200" dirty="0">
              <a:solidFill>
                <a:srgbClr val="D4D4D4"/>
              </a:solidFill>
              <a:latin typeface="Consolas"/>
              <a:ea typeface="Consolas"/>
              <a:cs typeface="Consolas"/>
              <a:sym typeface="Consolas"/>
            </a:endParaRPr>
          </a:p>
        </p:txBody>
      </p:sp>
      <p:sp>
        <p:nvSpPr>
          <p:cNvPr id="1362" name="Google Shape;1362;p199"/>
          <p:cNvSpPr/>
          <p:nvPr/>
        </p:nvSpPr>
        <p:spPr>
          <a:xfrm>
            <a:off x="5504330" y="3429000"/>
            <a:ext cx="2124636" cy="999565"/>
          </a:xfrm>
          <a:prstGeom prst="mathEqual">
            <a:avLst>
              <a:gd name="adj1" fmla="val 23520"/>
              <a:gd name="adj2" fmla="val 11760"/>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dk1"/>
              </a:solidFill>
              <a:latin typeface="Arial"/>
              <a:ea typeface="Arial"/>
              <a:cs typeface="Arial"/>
              <a:sym typeface="Arial"/>
            </a:endParaRPr>
          </a:p>
        </p:txBody>
      </p:sp>
    </p:spTree>
    <p:custDataLst>
      <p:tags r:id="rId1"/>
    </p:custData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200"/>
          <p:cNvSpPr txBox="1">
            <a:spLocks noGrp="1"/>
          </p:cNvSpPr>
          <p:nvPr>
            <p:ph type="title"/>
          </p:nvPr>
        </p:nvSpPr>
        <p:spPr>
          <a:xfrm>
            <a:off x="812800" y="157480"/>
            <a:ext cx="11199905" cy="1341120"/>
          </a:xfrm>
          <a:prstGeom prst="rect">
            <a:avLst/>
          </a:prstGeom>
          <a:noFill/>
          <a:ln>
            <a:noFill/>
          </a:ln>
        </p:spPr>
        <p:txBody>
          <a:bodyPr spcFirstLastPara="1" vert="horz" wrap="square" lIns="121900" tIns="60933" rIns="121900" bIns="60933" rtlCol="0" anchor="b" anchorCtr="0">
            <a:normAutofit/>
          </a:bodyPr>
          <a:lstStyle/>
          <a:p>
            <a:pPr>
              <a:buSzPct val="47619"/>
            </a:pPr>
            <a:r>
              <a:rPr lang="es-AR"/>
              <a:t>Punteros a estructuras dentro de estructuras (Lista simplemente enlazada)</a:t>
            </a:r>
            <a:endParaRPr/>
          </a:p>
        </p:txBody>
      </p:sp>
      <p:sp>
        <p:nvSpPr>
          <p:cNvPr id="1368" name="Google Shape;1368;p200"/>
          <p:cNvSpPr/>
          <p:nvPr/>
        </p:nvSpPr>
        <p:spPr>
          <a:xfrm>
            <a:off x="1779482" y="2384611"/>
            <a:ext cx="1308847" cy="127298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369" name="Google Shape;1369;p200"/>
          <p:cNvSpPr/>
          <p:nvPr/>
        </p:nvSpPr>
        <p:spPr>
          <a:xfrm>
            <a:off x="4090890" y="2384613"/>
            <a:ext cx="1308847" cy="127298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cxnSp>
        <p:nvCxnSpPr>
          <p:cNvPr id="1370" name="Google Shape;1370;p200"/>
          <p:cNvCxnSpPr/>
          <p:nvPr/>
        </p:nvCxnSpPr>
        <p:spPr>
          <a:xfrm rot="10800000" flipH="1">
            <a:off x="3088328" y="2505776"/>
            <a:ext cx="1042800" cy="10308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371" name="Google Shape;1371;p200"/>
          <p:cNvSpPr/>
          <p:nvPr/>
        </p:nvSpPr>
        <p:spPr>
          <a:xfrm>
            <a:off x="6360439" y="2384613"/>
            <a:ext cx="1308847" cy="127298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cxnSp>
        <p:nvCxnSpPr>
          <p:cNvPr id="1372" name="Google Shape;1372;p200"/>
          <p:cNvCxnSpPr/>
          <p:nvPr/>
        </p:nvCxnSpPr>
        <p:spPr>
          <a:xfrm rot="10800000" flipH="1">
            <a:off x="5357877" y="2505776"/>
            <a:ext cx="1042800" cy="10308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373" name="Google Shape;1373;p200"/>
          <p:cNvSpPr/>
          <p:nvPr/>
        </p:nvSpPr>
        <p:spPr>
          <a:xfrm>
            <a:off x="8653894" y="2384613"/>
            <a:ext cx="1308847" cy="127298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cxnSp>
        <p:nvCxnSpPr>
          <p:cNvPr id="1374" name="Google Shape;1374;p200"/>
          <p:cNvCxnSpPr/>
          <p:nvPr/>
        </p:nvCxnSpPr>
        <p:spPr>
          <a:xfrm rot="10800000" flipH="1">
            <a:off x="7651332" y="2505776"/>
            <a:ext cx="1042800" cy="10308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375" name="Google Shape;1375;p200"/>
          <p:cNvSpPr txBox="1"/>
          <p:nvPr/>
        </p:nvSpPr>
        <p:spPr>
          <a:xfrm>
            <a:off x="1808627" y="3307741"/>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Siguiente</a:t>
            </a:r>
            <a:endParaRPr sz="1867">
              <a:solidFill>
                <a:srgbClr val="000000"/>
              </a:solidFill>
              <a:latin typeface="Arial"/>
              <a:ea typeface="Arial"/>
              <a:cs typeface="Arial"/>
              <a:sym typeface="Arial"/>
            </a:endParaRPr>
          </a:p>
        </p:txBody>
      </p:sp>
      <p:sp>
        <p:nvSpPr>
          <p:cNvPr id="1376" name="Google Shape;1376;p200"/>
          <p:cNvSpPr txBox="1"/>
          <p:nvPr/>
        </p:nvSpPr>
        <p:spPr>
          <a:xfrm>
            <a:off x="4137195" y="3247230"/>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Siguiente</a:t>
            </a:r>
            <a:endParaRPr sz="1867">
              <a:solidFill>
                <a:srgbClr val="000000"/>
              </a:solidFill>
              <a:latin typeface="Arial"/>
              <a:ea typeface="Arial"/>
              <a:cs typeface="Arial"/>
              <a:sym typeface="Arial"/>
            </a:endParaRPr>
          </a:p>
        </p:txBody>
      </p:sp>
      <p:sp>
        <p:nvSpPr>
          <p:cNvPr id="1377" name="Google Shape;1377;p200"/>
          <p:cNvSpPr txBox="1"/>
          <p:nvPr/>
        </p:nvSpPr>
        <p:spPr>
          <a:xfrm>
            <a:off x="6400777" y="3247230"/>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Siguiente</a:t>
            </a:r>
            <a:endParaRPr sz="1867">
              <a:solidFill>
                <a:srgbClr val="000000"/>
              </a:solidFill>
              <a:latin typeface="Arial"/>
              <a:ea typeface="Arial"/>
              <a:cs typeface="Arial"/>
              <a:sym typeface="Arial"/>
            </a:endParaRPr>
          </a:p>
        </p:txBody>
      </p:sp>
      <p:sp>
        <p:nvSpPr>
          <p:cNvPr id="1378" name="Google Shape;1378;p200"/>
          <p:cNvSpPr txBox="1"/>
          <p:nvPr/>
        </p:nvSpPr>
        <p:spPr>
          <a:xfrm>
            <a:off x="8762250" y="3247230"/>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Siguiente</a:t>
            </a:r>
            <a:endParaRPr sz="1867">
              <a:solidFill>
                <a:srgbClr val="000000"/>
              </a:solidFill>
              <a:latin typeface="Arial"/>
              <a:ea typeface="Arial"/>
              <a:cs typeface="Arial"/>
              <a:sym typeface="Arial"/>
            </a:endParaRPr>
          </a:p>
        </p:txBody>
      </p:sp>
      <p:sp>
        <p:nvSpPr>
          <p:cNvPr id="1379" name="Google Shape;1379;p200"/>
          <p:cNvSpPr txBox="1"/>
          <p:nvPr/>
        </p:nvSpPr>
        <p:spPr>
          <a:xfrm>
            <a:off x="674614" y="2095264"/>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Alumno1</a:t>
            </a:r>
            <a:endParaRPr sz="1867">
              <a:solidFill>
                <a:srgbClr val="000000"/>
              </a:solidFill>
              <a:latin typeface="Arial"/>
              <a:ea typeface="Arial"/>
              <a:cs typeface="Arial"/>
              <a:sym typeface="Arial"/>
            </a:endParaRPr>
          </a:p>
        </p:txBody>
      </p:sp>
      <p:sp>
        <p:nvSpPr>
          <p:cNvPr id="1380" name="Google Shape;1380;p200"/>
          <p:cNvSpPr txBox="1"/>
          <p:nvPr/>
        </p:nvSpPr>
        <p:spPr>
          <a:xfrm>
            <a:off x="3130187" y="2095265"/>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Alumno2</a:t>
            </a:r>
            <a:endParaRPr sz="1867">
              <a:solidFill>
                <a:srgbClr val="000000"/>
              </a:solidFill>
              <a:latin typeface="Arial"/>
              <a:ea typeface="Arial"/>
              <a:cs typeface="Arial"/>
              <a:sym typeface="Arial"/>
            </a:endParaRPr>
          </a:p>
        </p:txBody>
      </p:sp>
      <p:sp>
        <p:nvSpPr>
          <p:cNvPr id="1381" name="Google Shape;1381;p200"/>
          <p:cNvSpPr txBox="1"/>
          <p:nvPr/>
        </p:nvSpPr>
        <p:spPr>
          <a:xfrm>
            <a:off x="5248818" y="2095265"/>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Alumno3</a:t>
            </a:r>
            <a:endParaRPr sz="1867">
              <a:solidFill>
                <a:srgbClr val="000000"/>
              </a:solidFill>
              <a:latin typeface="Arial"/>
              <a:ea typeface="Arial"/>
              <a:cs typeface="Arial"/>
              <a:sym typeface="Arial"/>
            </a:endParaRPr>
          </a:p>
        </p:txBody>
      </p:sp>
      <p:sp>
        <p:nvSpPr>
          <p:cNvPr id="1382" name="Google Shape;1382;p200"/>
          <p:cNvSpPr txBox="1"/>
          <p:nvPr/>
        </p:nvSpPr>
        <p:spPr>
          <a:xfrm>
            <a:off x="7542273" y="2095264"/>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Alumno4</a:t>
            </a:r>
            <a:endParaRPr sz="1867">
              <a:solidFill>
                <a:srgbClr val="000000"/>
              </a:solidFill>
              <a:latin typeface="Arial"/>
              <a:ea typeface="Arial"/>
              <a:cs typeface="Arial"/>
              <a:sym typeface="Arial"/>
            </a:endParaRPr>
          </a:p>
        </p:txBody>
      </p:sp>
      <p:cxnSp>
        <p:nvCxnSpPr>
          <p:cNvPr id="1383" name="Google Shape;1383;p200"/>
          <p:cNvCxnSpPr>
            <a:stCxn id="1378" idx="3"/>
          </p:cNvCxnSpPr>
          <p:nvPr/>
        </p:nvCxnSpPr>
        <p:spPr>
          <a:xfrm flipV="1">
            <a:off x="10071097" y="3452415"/>
            <a:ext cx="327999" cy="5"/>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384" name="Google Shape;1384;p200"/>
          <p:cNvCxnSpPr/>
          <p:nvPr/>
        </p:nvCxnSpPr>
        <p:spPr>
          <a:xfrm rot="10800000" flipH="1">
            <a:off x="10235077" y="3727074"/>
            <a:ext cx="327963" cy="1"/>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385" name="Google Shape;1385;p200"/>
          <p:cNvCxnSpPr/>
          <p:nvPr/>
        </p:nvCxnSpPr>
        <p:spPr>
          <a:xfrm rot="10800000">
            <a:off x="10383373" y="3452413"/>
            <a:ext cx="0" cy="265696"/>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Tree>
    <p:custDataLst>
      <p:tags r:id="rId1"/>
    </p:custData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8B05EEFB-C711-C9FB-4585-C5B8D032436B}"/>
              </a:ext>
            </a:extLst>
          </p:cNvPr>
          <p:cNvSpPr/>
          <p:nvPr/>
        </p:nvSpPr>
        <p:spPr>
          <a:xfrm>
            <a:off x="196770" y="1498600"/>
            <a:ext cx="11995230" cy="544621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dirty="0"/>
          </a:p>
        </p:txBody>
      </p:sp>
      <p:sp>
        <p:nvSpPr>
          <p:cNvPr id="1390" name="Google Shape;1390;p20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Lista simple enlazada</a:t>
            </a:r>
            <a:endParaRPr dirty="0"/>
          </a:p>
        </p:txBody>
      </p:sp>
      <p:sp>
        <p:nvSpPr>
          <p:cNvPr id="1391" name="Google Shape;1391;p201"/>
          <p:cNvSpPr txBox="1"/>
          <p:nvPr/>
        </p:nvSpPr>
        <p:spPr>
          <a:xfrm>
            <a:off x="331692" y="2307310"/>
            <a:ext cx="4850000" cy="3570923"/>
          </a:xfrm>
          <a:prstGeom prst="rect">
            <a:avLst/>
          </a:prstGeom>
          <a:noFill/>
          <a:ln>
            <a:noFill/>
          </a:ln>
        </p:spPr>
        <p:txBody>
          <a:bodyPr spcFirstLastPara="1" wrap="square" lIns="121900" tIns="60933" rIns="121900" bIns="60933" anchor="t" anchorCtr="0">
            <a:spAutoFit/>
          </a:bodyPr>
          <a:lstStyle/>
          <a:p>
            <a:r>
              <a:rPr lang="es-AR" sz="1867">
                <a:solidFill>
                  <a:srgbClr val="C586C0"/>
                </a:solidFill>
                <a:latin typeface="Consolas"/>
                <a:ea typeface="Consolas"/>
                <a:cs typeface="Consolas"/>
                <a:sym typeface="Consolas"/>
              </a:rPr>
              <a:t>#include</a:t>
            </a:r>
            <a:r>
              <a:rPr lang="es-AR" sz="1867">
                <a:solidFill>
                  <a:srgbClr val="569CD6"/>
                </a:solidFill>
                <a:latin typeface="Consolas"/>
                <a:ea typeface="Consolas"/>
                <a:cs typeface="Consolas"/>
                <a:sym typeface="Consolas"/>
              </a:rPr>
              <a:t> </a:t>
            </a:r>
            <a:r>
              <a:rPr lang="es-AR" sz="1867">
                <a:solidFill>
                  <a:srgbClr val="CE9178"/>
                </a:solidFill>
                <a:latin typeface="Consolas"/>
                <a:ea typeface="Consolas"/>
                <a:cs typeface="Consolas"/>
                <a:sym typeface="Consolas"/>
              </a:rPr>
              <a:t>&lt;stdio.h&gt;</a:t>
            </a:r>
            <a:endParaRPr sz="1867">
              <a:solidFill>
                <a:srgbClr val="D4D4D4"/>
              </a:solidFill>
              <a:latin typeface="Consolas"/>
              <a:ea typeface="Consolas"/>
              <a:cs typeface="Consolas"/>
              <a:sym typeface="Consolas"/>
            </a:endParaRPr>
          </a:p>
          <a:p>
            <a:r>
              <a:rPr lang="es-AR" sz="1867">
                <a:solidFill>
                  <a:srgbClr val="569CD6"/>
                </a:solidFill>
                <a:latin typeface="Consolas"/>
                <a:ea typeface="Consolas"/>
                <a:cs typeface="Consolas"/>
                <a:sym typeface="Consolas"/>
              </a:rPr>
              <a:t>struct</a:t>
            </a:r>
            <a:r>
              <a:rPr lang="es-AR" sz="1867">
                <a:solidFill>
                  <a:srgbClr val="D4D4D4"/>
                </a:solidFill>
                <a:latin typeface="Consolas"/>
                <a:ea typeface="Consolas"/>
                <a:cs typeface="Consolas"/>
                <a:sym typeface="Consolas"/>
              </a:rPr>
              <a:t> </a:t>
            </a:r>
            <a:r>
              <a:rPr lang="es-AR" sz="1867">
                <a:solidFill>
                  <a:srgbClr val="4EC9B0"/>
                </a:solidFill>
                <a:latin typeface="Consolas"/>
                <a:ea typeface="Consolas"/>
                <a:cs typeface="Consolas"/>
                <a:sym typeface="Consolas"/>
              </a:rPr>
              <a:t>alumnos</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char</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nombre</a:t>
            </a:r>
            <a:r>
              <a:rPr lang="es-AR" sz="1867">
                <a:solidFill>
                  <a:srgbClr val="D4D4D4"/>
                </a:solidFill>
                <a:latin typeface="Consolas"/>
                <a:ea typeface="Consolas"/>
                <a:cs typeface="Consolas"/>
                <a:sym typeface="Consolas"/>
              </a:rPr>
              <a:t>; </a:t>
            </a:r>
            <a:endParaRPr sz="2400"/>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char</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apellido</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edad</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legajo</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unsigned</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promedio</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struct</a:t>
            </a:r>
            <a:r>
              <a:rPr lang="es-AR" sz="1867">
                <a:solidFill>
                  <a:srgbClr val="D4D4D4"/>
                </a:solidFill>
                <a:latin typeface="Consolas"/>
                <a:ea typeface="Consolas"/>
                <a:cs typeface="Consolas"/>
                <a:sym typeface="Consolas"/>
              </a:rPr>
              <a:t> </a:t>
            </a:r>
            <a:r>
              <a:rPr lang="es-AR" sz="1867">
                <a:solidFill>
                  <a:srgbClr val="4EC9B0"/>
                </a:solidFill>
                <a:latin typeface="Consolas"/>
                <a:ea typeface="Consolas"/>
                <a:cs typeface="Consolas"/>
                <a:sym typeface="Consolas"/>
              </a:rPr>
              <a:t>alumnos</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siguiente</a:t>
            </a:r>
            <a:r>
              <a:rPr lang="es-AR" sz="1867">
                <a:solidFill>
                  <a:srgbClr val="D4D4D4"/>
                </a:solidFill>
                <a:latin typeface="Consolas"/>
                <a:ea typeface="Consolas"/>
                <a:cs typeface="Consolas"/>
                <a:sym typeface="Consolas"/>
              </a:rPr>
              <a:t>;</a:t>
            </a:r>
            <a:endParaRPr sz="2400"/>
          </a:p>
          <a:p>
            <a:br>
              <a:rPr lang="es-AR" sz="1867">
                <a:solidFill>
                  <a:srgbClr val="D4D4D4"/>
                </a:solidFill>
                <a:latin typeface="Consolas"/>
                <a:ea typeface="Consolas"/>
                <a:cs typeface="Consolas"/>
                <a:sym typeface="Consolas"/>
              </a:rPr>
            </a:b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alumno1</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alumno2</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alumno3</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alumno4</a:t>
            </a:r>
            <a:r>
              <a:rPr lang="es-AR" sz="1867">
                <a:solidFill>
                  <a:srgbClr val="D4D4D4"/>
                </a:solidFill>
                <a:latin typeface="Consolas"/>
                <a:ea typeface="Consolas"/>
                <a:cs typeface="Consolas"/>
                <a:sym typeface="Consolas"/>
              </a:rPr>
              <a:t>;</a:t>
            </a:r>
            <a:endParaRPr sz="2400"/>
          </a:p>
          <a:p>
            <a:endParaRPr sz="1867">
              <a:solidFill>
                <a:srgbClr val="569CD6"/>
              </a:solidFill>
              <a:latin typeface="Consolas"/>
              <a:ea typeface="Consolas"/>
              <a:cs typeface="Consolas"/>
              <a:sym typeface="Consolas"/>
            </a:endParaRPr>
          </a:p>
          <a:p>
            <a:endParaRPr sz="1867">
              <a:solidFill>
                <a:srgbClr val="D4D4D4"/>
              </a:solidFill>
              <a:latin typeface="Consolas"/>
              <a:ea typeface="Consolas"/>
              <a:cs typeface="Consolas"/>
              <a:sym typeface="Consolas"/>
            </a:endParaRPr>
          </a:p>
        </p:txBody>
      </p:sp>
      <p:sp>
        <p:nvSpPr>
          <p:cNvPr id="1392" name="Google Shape;1392;p201"/>
          <p:cNvSpPr txBox="1"/>
          <p:nvPr/>
        </p:nvSpPr>
        <p:spPr>
          <a:xfrm>
            <a:off x="5707527" y="1769427"/>
            <a:ext cx="6914779" cy="5315696"/>
          </a:xfrm>
          <a:prstGeom prst="rect">
            <a:avLst/>
          </a:prstGeom>
          <a:noFill/>
          <a:ln>
            <a:noFill/>
          </a:ln>
        </p:spPr>
        <p:txBody>
          <a:bodyPr spcFirstLastPara="1" wrap="square" lIns="121900" tIns="60933" rIns="121900" bIns="60933" anchor="t" anchorCtr="0">
            <a:spAutoFit/>
          </a:bodyPr>
          <a:lstStyle/>
          <a:p>
            <a:r>
              <a:rPr lang="es-AR" sz="1467">
                <a:solidFill>
                  <a:srgbClr val="569CD6"/>
                </a:solidFill>
                <a:latin typeface="Consolas"/>
                <a:ea typeface="Consolas"/>
                <a:cs typeface="Consolas"/>
                <a:sym typeface="Consolas"/>
              </a:rPr>
              <a:t>int</a:t>
            </a:r>
            <a:r>
              <a:rPr lang="es-AR" sz="1467">
                <a:solidFill>
                  <a:srgbClr val="D4D4D4"/>
                </a:solidFill>
                <a:latin typeface="Consolas"/>
                <a:ea typeface="Consolas"/>
                <a:cs typeface="Consolas"/>
                <a:sym typeface="Consolas"/>
              </a:rPr>
              <a:t> </a:t>
            </a:r>
            <a:r>
              <a:rPr lang="es-AR" sz="1467">
                <a:solidFill>
                  <a:srgbClr val="DCDCAA"/>
                </a:solidFill>
                <a:latin typeface="Consolas"/>
                <a:ea typeface="Consolas"/>
                <a:cs typeface="Consolas"/>
                <a:sym typeface="Consolas"/>
              </a:rPr>
              <a:t>main</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569CD6"/>
                </a:solidFill>
                <a:latin typeface="Consolas"/>
                <a:ea typeface="Consolas"/>
                <a:cs typeface="Consolas"/>
                <a:sym typeface="Consolas"/>
              </a:rPr>
              <a:t>struct</a:t>
            </a:r>
            <a:r>
              <a:rPr lang="es-AR" sz="1467">
                <a:solidFill>
                  <a:srgbClr val="D4D4D4"/>
                </a:solidFill>
                <a:latin typeface="Consolas"/>
                <a:ea typeface="Consolas"/>
                <a:cs typeface="Consolas"/>
                <a:sym typeface="Consolas"/>
              </a:rPr>
              <a:t> </a:t>
            </a:r>
            <a:r>
              <a:rPr lang="es-AR" sz="1467">
                <a:solidFill>
                  <a:srgbClr val="4EC9B0"/>
                </a:solidFill>
                <a:latin typeface="Consolas"/>
                <a:ea typeface="Consolas"/>
                <a:cs typeface="Consolas"/>
                <a:sym typeface="Consolas"/>
              </a:rPr>
              <a:t>alumnos</a:t>
            </a:r>
            <a:r>
              <a:rPr lang="es-AR" sz="1467">
                <a:solidFill>
                  <a:srgbClr val="D4D4D4"/>
                </a:solidFill>
                <a:latin typeface="Consolas"/>
                <a:ea typeface="Consolas"/>
                <a:cs typeface="Consolas"/>
                <a:sym typeface="Consolas"/>
              </a:rPr>
              <a:t> *</a:t>
            </a:r>
            <a:r>
              <a:rPr lang="es-AR" sz="1467">
                <a:solidFill>
                  <a:srgbClr val="9CDCFE"/>
                </a:solidFill>
                <a:latin typeface="Consolas"/>
                <a:ea typeface="Consolas"/>
                <a:cs typeface="Consolas"/>
                <a:sym typeface="Consolas"/>
              </a:rPr>
              <a:t>p</a:t>
            </a:r>
            <a:r>
              <a:rPr lang="es-AR" sz="1467">
                <a:solidFill>
                  <a:srgbClr val="D4D4D4"/>
                </a:solidFill>
                <a:latin typeface="Consolas"/>
                <a:ea typeface="Consolas"/>
                <a:cs typeface="Consolas"/>
                <a:sym typeface="Consolas"/>
              </a:rPr>
              <a:t>=&amp;</a:t>
            </a:r>
            <a:r>
              <a:rPr lang="es-AR" sz="1467">
                <a:solidFill>
                  <a:srgbClr val="9CDCFE"/>
                </a:solidFill>
                <a:latin typeface="Consolas"/>
                <a:ea typeface="Consolas"/>
                <a:cs typeface="Consolas"/>
                <a:sym typeface="Consolas"/>
              </a:rPr>
              <a:t>alumno1</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9CDCFE"/>
                </a:solidFill>
                <a:latin typeface="Consolas"/>
                <a:ea typeface="Consolas"/>
                <a:cs typeface="Consolas"/>
                <a:sym typeface="Consolas"/>
              </a:rPr>
              <a:t>alumno1</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siguiente</a:t>
            </a:r>
            <a:r>
              <a:rPr lang="es-AR" sz="1467">
                <a:solidFill>
                  <a:srgbClr val="D4D4D4"/>
                </a:solidFill>
                <a:latin typeface="Consolas"/>
                <a:ea typeface="Consolas"/>
                <a:cs typeface="Consolas"/>
                <a:sym typeface="Consolas"/>
              </a:rPr>
              <a:t>=&amp;</a:t>
            </a:r>
            <a:r>
              <a:rPr lang="es-AR" sz="1467">
                <a:solidFill>
                  <a:srgbClr val="9CDCFE"/>
                </a:solidFill>
                <a:latin typeface="Consolas"/>
                <a:ea typeface="Consolas"/>
                <a:cs typeface="Consolas"/>
                <a:sym typeface="Consolas"/>
              </a:rPr>
              <a:t>alumno2</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9CDCFE"/>
                </a:solidFill>
                <a:latin typeface="Consolas"/>
                <a:ea typeface="Consolas"/>
                <a:cs typeface="Consolas"/>
                <a:sym typeface="Consolas"/>
              </a:rPr>
              <a:t>alumno2</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siguiente</a:t>
            </a:r>
            <a:r>
              <a:rPr lang="es-AR" sz="1467">
                <a:solidFill>
                  <a:srgbClr val="D4D4D4"/>
                </a:solidFill>
                <a:latin typeface="Consolas"/>
                <a:ea typeface="Consolas"/>
                <a:cs typeface="Consolas"/>
                <a:sym typeface="Consolas"/>
              </a:rPr>
              <a:t>=&amp;</a:t>
            </a:r>
            <a:r>
              <a:rPr lang="es-AR" sz="1467">
                <a:solidFill>
                  <a:srgbClr val="9CDCFE"/>
                </a:solidFill>
                <a:latin typeface="Consolas"/>
                <a:ea typeface="Consolas"/>
                <a:cs typeface="Consolas"/>
                <a:sym typeface="Consolas"/>
              </a:rPr>
              <a:t>alumno3</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9CDCFE"/>
                </a:solidFill>
                <a:latin typeface="Consolas"/>
                <a:ea typeface="Consolas"/>
                <a:cs typeface="Consolas"/>
                <a:sym typeface="Consolas"/>
              </a:rPr>
              <a:t>alumno3</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siguiente</a:t>
            </a:r>
            <a:r>
              <a:rPr lang="es-AR" sz="1467">
                <a:solidFill>
                  <a:srgbClr val="D4D4D4"/>
                </a:solidFill>
                <a:latin typeface="Consolas"/>
                <a:ea typeface="Consolas"/>
                <a:cs typeface="Consolas"/>
                <a:sym typeface="Consolas"/>
              </a:rPr>
              <a:t>=&amp;</a:t>
            </a:r>
            <a:r>
              <a:rPr lang="es-AR" sz="1467">
                <a:solidFill>
                  <a:srgbClr val="9CDCFE"/>
                </a:solidFill>
                <a:latin typeface="Consolas"/>
                <a:ea typeface="Consolas"/>
                <a:cs typeface="Consolas"/>
                <a:sym typeface="Consolas"/>
              </a:rPr>
              <a:t>alumno4</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9CDCFE"/>
                </a:solidFill>
                <a:latin typeface="Consolas"/>
                <a:ea typeface="Consolas"/>
                <a:cs typeface="Consolas"/>
                <a:sym typeface="Consolas"/>
              </a:rPr>
              <a:t>alumno4</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siguiente</a:t>
            </a:r>
            <a:r>
              <a:rPr lang="es-AR" sz="1467">
                <a:solidFill>
                  <a:srgbClr val="D4D4D4"/>
                </a:solidFill>
                <a:latin typeface="Consolas"/>
                <a:ea typeface="Consolas"/>
                <a:cs typeface="Consolas"/>
                <a:sym typeface="Consolas"/>
              </a:rPr>
              <a:t>=</a:t>
            </a:r>
            <a:r>
              <a:rPr lang="es-AR" sz="1467">
                <a:solidFill>
                  <a:srgbClr val="569CD6"/>
                </a:solidFill>
                <a:latin typeface="Consolas"/>
                <a:ea typeface="Consolas"/>
                <a:cs typeface="Consolas"/>
                <a:sym typeface="Consolas"/>
              </a:rPr>
              <a:t>NULL</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9CDCFE"/>
                </a:solidFill>
                <a:latin typeface="Consolas"/>
                <a:ea typeface="Consolas"/>
                <a:cs typeface="Consolas"/>
                <a:sym typeface="Consolas"/>
              </a:rPr>
              <a:t>alumno1</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nombre</a:t>
            </a:r>
            <a:r>
              <a:rPr lang="es-AR" sz="1467">
                <a:solidFill>
                  <a:srgbClr val="D4D4D4"/>
                </a:solidFill>
                <a:latin typeface="Consolas"/>
                <a:ea typeface="Consolas"/>
                <a:cs typeface="Consolas"/>
                <a:sym typeface="Consolas"/>
              </a:rPr>
              <a:t>=</a:t>
            </a:r>
            <a:r>
              <a:rPr lang="es-AR" sz="1467">
                <a:solidFill>
                  <a:srgbClr val="CE9178"/>
                </a:solidFill>
                <a:latin typeface="Consolas"/>
                <a:ea typeface="Consolas"/>
                <a:cs typeface="Consolas"/>
                <a:sym typeface="Consolas"/>
              </a:rPr>
              <a:t>"Israel"</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9CDCFE"/>
                </a:solidFill>
                <a:latin typeface="Consolas"/>
                <a:ea typeface="Consolas"/>
                <a:cs typeface="Consolas"/>
                <a:sym typeface="Consolas"/>
              </a:rPr>
              <a:t>alumno1</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apellido</a:t>
            </a:r>
            <a:r>
              <a:rPr lang="es-AR" sz="1467">
                <a:solidFill>
                  <a:srgbClr val="D4D4D4"/>
                </a:solidFill>
                <a:latin typeface="Consolas"/>
                <a:ea typeface="Consolas"/>
                <a:cs typeface="Consolas"/>
                <a:sym typeface="Consolas"/>
              </a:rPr>
              <a:t>=</a:t>
            </a:r>
            <a:r>
              <a:rPr lang="es-AR" sz="1467">
                <a:solidFill>
                  <a:srgbClr val="CE9178"/>
                </a:solidFill>
                <a:latin typeface="Consolas"/>
                <a:ea typeface="Consolas"/>
                <a:cs typeface="Consolas"/>
                <a:sym typeface="Consolas"/>
              </a:rPr>
              <a:t>"Pavelek"</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9CDCFE"/>
                </a:solidFill>
                <a:latin typeface="Consolas"/>
                <a:ea typeface="Consolas"/>
                <a:cs typeface="Consolas"/>
                <a:sym typeface="Consolas"/>
              </a:rPr>
              <a:t>alumno2</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nombre</a:t>
            </a:r>
            <a:r>
              <a:rPr lang="es-AR" sz="1467">
                <a:solidFill>
                  <a:srgbClr val="D4D4D4"/>
                </a:solidFill>
                <a:latin typeface="Consolas"/>
                <a:ea typeface="Consolas"/>
                <a:cs typeface="Consolas"/>
                <a:sym typeface="Consolas"/>
              </a:rPr>
              <a:t>=</a:t>
            </a:r>
            <a:r>
              <a:rPr lang="es-AR" sz="1467">
                <a:solidFill>
                  <a:srgbClr val="CE9178"/>
                </a:solidFill>
                <a:latin typeface="Consolas"/>
                <a:ea typeface="Consolas"/>
                <a:cs typeface="Consolas"/>
                <a:sym typeface="Consolas"/>
              </a:rPr>
              <a:t>"Eduardo"</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9CDCFE"/>
                </a:solidFill>
                <a:latin typeface="Consolas"/>
                <a:ea typeface="Consolas"/>
                <a:cs typeface="Consolas"/>
                <a:sym typeface="Consolas"/>
              </a:rPr>
              <a:t>alumno2</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apellido</a:t>
            </a:r>
            <a:r>
              <a:rPr lang="es-AR" sz="1467">
                <a:solidFill>
                  <a:srgbClr val="D4D4D4"/>
                </a:solidFill>
                <a:latin typeface="Consolas"/>
                <a:ea typeface="Consolas"/>
                <a:cs typeface="Consolas"/>
                <a:sym typeface="Consolas"/>
              </a:rPr>
              <a:t>=</a:t>
            </a:r>
            <a:r>
              <a:rPr lang="es-AR" sz="1467">
                <a:solidFill>
                  <a:srgbClr val="CE9178"/>
                </a:solidFill>
                <a:latin typeface="Consolas"/>
                <a:ea typeface="Consolas"/>
                <a:cs typeface="Consolas"/>
                <a:sym typeface="Consolas"/>
              </a:rPr>
              <a:t>"Perez"</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9CDCFE"/>
                </a:solidFill>
                <a:latin typeface="Consolas"/>
                <a:ea typeface="Consolas"/>
                <a:cs typeface="Consolas"/>
                <a:sym typeface="Consolas"/>
              </a:rPr>
              <a:t>alumno3</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nombre</a:t>
            </a:r>
            <a:r>
              <a:rPr lang="es-AR" sz="1467">
                <a:solidFill>
                  <a:srgbClr val="D4D4D4"/>
                </a:solidFill>
                <a:latin typeface="Consolas"/>
                <a:ea typeface="Consolas"/>
                <a:cs typeface="Consolas"/>
                <a:sym typeface="Consolas"/>
              </a:rPr>
              <a:t>=</a:t>
            </a:r>
            <a:r>
              <a:rPr lang="es-AR" sz="1467">
                <a:solidFill>
                  <a:srgbClr val="CE9178"/>
                </a:solidFill>
                <a:latin typeface="Consolas"/>
                <a:ea typeface="Consolas"/>
                <a:cs typeface="Consolas"/>
                <a:sym typeface="Consolas"/>
              </a:rPr>
              <a:t>"Juan"</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9CDCFE"/>
                </a:solidFill>
                <a:latin typeface="Consolas"/>
                <a:ea typeface="Consolas"/>
                <a:cs typeface="Consolas"/>
                <a:sym typeface="Consolas"/>
              </a:rPr>
              <a:t>alumno3</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apellido</a:t>
            </a:r>
            <a:r>
              <a:rPr lang="es-AR" sz="1467">
                <a:solidFill>
                  <a:srgbClr val="D4D4D4"/>
                </a:solidFill>
                <a:latin typeface="Consolas"/>
                <a:ea typeface="Consolas"/>
                <a:cs typeface="Consolas"/>
                <a:sym typeface="Consolas"/>
              </a:rPr>
              <a:t>=</a:t>
            </a:r>
            <a:r>
              <a:rPr lang="es-AR" sz="1467">
                <a:solidFill>
                  <a:srgbClr val="CE9178"/>
                </a:solidFill>
                <a:latin typeface="Consolas"/>
                <a:ea typeface="Consolas"/>
                <a:cs typeface="Consolas"/>
                <a:sym typeface="Consolas"/>
              </a:rPr>
              <a:t>"Lopez"</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9CDCFE"/>
                </a:solidFill>
                <a:latin typeface="Consolas"/>
                <a:ea typeface="Consolas"/>
                <a:cs typeface="Consolas"/>
                <a:sym typeface="Consolas"/>
              </a:rPr>
              <a:t>alumno4</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nombre</a:t>
            </a:r>
            <a:r>
              <a:rPr lang="es-AR" sz="1467">
                <a:solidFill>
                  <a:srgbClr val="D4D4D4"/>
                </a:solidFill>
                <a:latin typeface="Consolas"/>
                <a:ea typeface="Consolas"/>
                <a:cs typeface="Consolas"/>
                <a:sym typeface="Consolas"/>
              </a:rPr>
              <a:t>=</a:t>
            </a:r>
            <a:r>
              <a:rPr lang="es-AR" sz="1467">
                <a:solidFill>
                  <a:srgbClr val="CE9178"/>
                </a:solidFill>
                <a:latin typeface="Consolas"/>
                <a:ea typeface="Consolas"/>
                <a:cs typeface="Consolas"/>
                <a:sym typeface="Consolas"/>
              </a:rPr>
              <a:t>"Agustina"</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9CDCFE"/>
                </a:solidFill>
                <a:latin typeface="Consolas"/>
                <a:ea typeface="Consolas"/>
                <a:cs typeface="Consolas"/>
                <a:sym typeface="Consolas"/>
              </a:rPr>
              <a:t>alumno4</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apellido</a:t>
            </a:r>
            <a:r>
              <a:rPr lang="es-AR" sz="1467">
                <a:solidFill>
                  <a:srgbClr val="D4D4D4"/>
                </a:solidFill>
                <a:latin typeface="Consolas"/>
                <a:ea typeface="Consolas"/>
                <a:cs typeface="Consolas"/>
                <a:sym typeface="Consolas"/>
              </a:rPr>
              <a:t>=</a:t>
            </a:r>
            <a:r>
              <a:rPr lang="es-AR" sz="1467">
                <a:solidFill>
                  <a:srgbClr val="CE9178"/>
                </a:solidFill>
                <a:latin typeface="Consolas"/>
                <a:ea typeface="Consolas"/>
                <a:cs typeface="Consolas"/>
                <a:sym typeface="Consolas"/>
              </a:rPr>
              <a:t>"Sanchez"</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C586C0"/>
                </a:solidFill>
                <a:latin typeface="Consolas"/>
                <a:ea typeface="Consolas"/>
                <a:cs typeface="Consolas"/>
                <a:sym typeface="Consolas"/>
              </a:rPr>
              <a:t>while</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p</a:t>
            </a:r>
            <a:r>
              <a:rPr lang="es-AR" sz="1467">
                <a:solidFill>
                  <a:srgbClr val="D4D4D4"/>
                </a:solidFill>
                <a:latin typeface="Consolas"/>
                <a:ea typeface="Consolas"/>
                <a:cs typeface="Consolas"/>
                <a:sym typeface="Consolas"/>
              </a:rPr>
              <a:t>-&gt;</a:t>
            </a:r>
            <a:r>
              <a:rPr lang="es-AR" sz="1467">
                <a:solidFill>
                  <a:srgbClr val="9CDCFE"/>
                </a:solidFill>
                <a:latin typeface="Consolas"/>
                <a:ea typeface="Consolas"/>
                <a:cs typeface="Consolas"/>
                <a:sym typeface="Consolas"/>
              </a:rPr>
              <a:t>siguiente</a:t>
            </a:r>
            <a:r>
              <a:rPr lang="es-AR" sz="1467">
                <a:solidFill>
                  <a:srgbClr val="D4D4D4"/>
                </a:solidFill>
                <a:latin typeface="Consolas"/>
                <a:ea typeface="Consolas"/>
                <a:cs typeface="Consolas"/>
                <a:sym typeface="Consolas"/>
              </a:rPr>
              <a:t>!=</a:t>
            </a:r>
            <a:r>
              <a:rPr lang="es-AR" sz="1467">
                <a:solidFill>
                  <a:srgbClr val="569CD6"/>
                </a:solidFill>
                <a:latin typeface="Consolas"/>
                <a:ea typeface="Consolas"/>
                <a:cs typeface="Consolas"/>
                <a:sym typeface="Consolas"/>
              </a:rPr>
              <a:t>NULL</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DCDCAA"/>
                </a:solidFill>
                <a:latin typeface="Consolas"/>
                <a:ea typeface="Consolas"/>
                <a:cs typeface="Consolas"/>
                <a:sym typeface="Consolas"/>
              </a:rPr>
              <a:t>printf</a:t>
            </a:r>
            <a:r>
              <a:rPr lang="es-AR" sz="1467">
                <a:solidFill>
                  <a:srgbClr val="D4D4D4"/>
                </a:solidFill>
                <a:latin typeface="Consolas"/>
                <a:ea typeface="Consolas"/>
                <a:cs typeface="Consolas"/>
                <a:sym typeface="Consolas"/>
              </a:rPr>
              <a:t>(</a:t>
            </a:r>
            <a:r>
              <a:rPr lang="es-AR" sz="1467">
                <a:solidFill>
                  <a:srgbClr val="CE9178"/>
                </a:solidFill>
                <a:latin typeface="Consolas"/>
                <a:ea typeface="Consolas"/>
                <a:cs typeface="Consolas"/>
                <a:sym typeface="Consolas"/>
              </a:rPr>
              <a:t>"Nombre del alumno: %s </a:t>
            </a:r>
            <a:r>
              <a:rPr lang="es-AR" sz="1467">
                <a:solidFill>
                  <a:srgbClr val="D7BA7D"/>
                </a:solidFill>
                <a:latin typeface="Consolas"/>
                <a:ea typeface="Consolas"/>
                <a:cs typeface="Consolas"/>
                <a:sym typeface="Consolas"/>
              </a:rPr>
              <a:t>\n</a:t>
            </a:r>
            <a:r>
              <a:rPr lang="es-AR" sz="1467">
                <a:solidFill>
                  <a:srgbClr val="CE9178"/>
                </a:solidFill>
                <a:latin typeface="Consolas"/>
                <a:ea typeface="Consolas"/>
                <a:cs typeface="Consolas"/>
                <a:sym typeface="Consolas"/>
              </a:rPr>
              <a:t>"</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p</a:t>
            </a:r>
            <a:r>
              <a:rPr lang="es-AR" sz="1467">
                <a:solidFill>
                  <a:srgbClr val="D4D4D4"/>
                </a:solidFill>
                <a:latin typeface="Consolas"/>
                <a:ea typeface="Consolas"/>
                <a:cs typeface="Consolas"/>
                <a:sym typeface="Consolas"/>
              </a:rPr>
              <a:t>-&gt;</a:t>
            </a:r>
            <a:r>
              <a:rPr lang="es-AR" sz="1467">
                <a:solidFill>
                  <a:srgbClr val="9CDCFE"/>
                </a:solidFill>
                <a:latin typeface="Consolas"/>
                <a:ea typeface="Consolas"/>
                <a:cs typeface="Consolas"/>
                <a:sym typeface="Consolas"/>
              </a:rPr>
              <a:t>nombre</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DCDCAA"/>
                </a:solidFill>
                <a:latin typeface="Consolas"/>
                <a:ea typeface="Consolas"/>
                <a:cs typeface="Consolas"/>
                <a:sym typeface="Consolas"/>
              </a:rPr>
              <a:t>printf</a:t>
            </a:r>
            <a:r>
              <a:rPr lang="es-AR" sz="1467">
                <a:solidFill>
                  <a:srgbClr val="D4D4D4"/>
                </a:solidFill>
                <a:latin typeface="Consolas"/>
                <a:ea typeface="Consolas"/>
                <a:cs typeface="Consolas"/>
                <a:sym typeface="Consolas"/>
              </a:rPr>
              <a:t>(</a:t>
            </a:r>
            <a:r>
              <a:rPr lang="es-AR" sz="1467">
                <a:solidFill>
                  <a:srgbClr val="CE9178"/>
                </a:solidFill>
                <a:latin typeface="Consolas"/>
                <a:ea typeface="Consolas"/>
                <a:cs typeface="Consolas"/>
                <a:sym typeface="Consolas"/>
              </a:rPr>
              <a:t>"Apellido del alumno: %s </a:t>
            </a:r>
            <a:r>
              <a:rPr lang="es-AR" sz="1467">
                <a:solidFill>
                  <a:srgbClr val="D7BA7D"/>
                </a:solidFill>
                <a:latin typeface="Consolas"/>
                <a:ea typeface="Consolas"/>
                <a:cs typeface="Consolas"/>
                <a:sym typeface="Consolas"/>
              </a:rPr>
              <a:t>\n</a:t>
            </a:r>
            <a:r>
              <a:rPr lang="es-AR" sz="1467">
                <a:solidFill>
                  <a:srgbClr val="CE9178"/>
                </a:solidFill>
                <a:latin typeface="Consolas"/>
                <a:ea typeface="Consolas"/>
                <a:cs typeface="Consolas"/>
                <a:sym typeface="Consolas"/>
              </a:rPr>
              <a:t> "</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p</a:t>
            </a:r>
            <a:r>
              <a:rPr lang="es-AR" sz="1467">
                <a:solidFill>
                  <a:srgbClr val="D4D4D4"/>
                </a:solidFill>
                <a:latin typeface="Consolas"/>
                <a:ea typeface="Consolas"/>
                <a:cs typeface="Consolas"/>
                <a:sym typeface="Consolas"/>
              </a:rPr>
              <a:t>-&gt;</a:t>
            </a:r>
            <a:r>
              <a:rPr lang="es-AR" sz="1467">
                <a:solidFill>
                  <a:srgbClr val="9CDCFE"/>
                </a:solidFill>
                <a:latin typeface="Consolas"/>
                <a:ea typeface="Consolas"/>
                <a:cs typeface="Consolas"/>
                <a:sym typeface="Consolas"/>
              </a:rPr>
              <a:t>apellido</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9CDCFE"/>
                </a:solidFill>
                <a:latin typeface="Consolas"/>
                <a:ea typeface="Consolas"/>
                <a:cs typeface="Consolas"/>
                <a:sym typeface="Consolas"/>
              </a:rPr>
              <a:t>p</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p</a:t>
            </a:r>
            <a:r>
              <a:rPr lang="es-AR" sz="1467">
                <a:solidFill>
                  <a:srgbClr val="D4D4D4"/>
                </a:solidFill>
                <a:latin typeface="Consolas"/>
                <a:ea typeface="Consolas"/>
                <a:cs typeface="Consolas"/>
                <a:sym typeface="Consolas"/>
              </a:rPr>
              <a:t>-&gt;</a:t>
            </a:r>
            <a:r>
              <a:rPr lang="es-AR" sz="1467">
                <a:solidFill>
                  <a:srgbClr val="9CDCFE"/>
                </a:solidFill>
                <a:latin typeface="Consolas"/>
                <a:ea typeface="Consolas"/>
                <a:cs typeface="Consolas"/>
                <a:sym typeface="Consolas"/>
              </a:rPr>
              <a:t>siguiente</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endParaRPr sz="2400"/>
          </a:p>
          <a:p>
            <a:r>
              <a:rPr lang="es-AR" sz="1467">
                <a:solidFill>
                  <a:srgbClr val="D4D4D4"/>
                </a:solidFill>
                <a:latin typeface="Consolas"/>
                <a:ea typeface="Consolas"/>
                <a:cs typeface="Consolas"/>
                <a:sym typeface="Consolas"/>
              </a:rPr>
              <a:t>    </a:t>
            </a:r>
            <a:r>
              <a:rPr lang="es-AR" sz="1467">
                <a:solidFill>
                  <a:srgbClr val="DCDCAA"/>
                </a:solidFill>
                <a:latin typeface="Consolas"/>
                <a:ea typeface="Consolas"/>
                <a:cs typeface="Consolas"/>
                <a:sym typeface="Consolas"/>
              </a:rPr>
              <a:t>printf</a:t>
            </a:r>
            <a:r>
              <a:rPr lang="es-AR" sz="1467">
                <a:solidFill>
                  <a:srgbClr val="D4D4D4"/>
                </a:solidFill>
                <a:latin typeface="Consolas"/>
                <a:ea typeface="Consolas"/>
                <a:cs typeface="Consolas"/>
                <a:sym typeface="Consolas"/>
              </a:rPr>
              <a:t>(</a:t>
            </a:r>
            <a:r>
              <a:rPr lang="es-AR" sz="1467">
                <a:solidFill>
                  <a:srgbClr val="CE9178"/>
                </a:solidFill>
                <a:latin typeface="Consolas"/>
                <a:ea typeface="Consolas"/>
                <a:cs typeface="Consolas"/>
                <a:sym typeface="Consolas"/>
              </a:rPr>
              <a:t>"Nombre del alumno: %s </a:t>
            </a:r>
            <a:r>
              <a:rPr lang="es-AR" sz="1467">
                <a:solidFill>
                  <a:srgbClr val="D7BA7D"/>
                </a:solidFill>
                <a:latin typeface="Consolas"/>
                <a:ea typeface="Consolas"/>
                <a:cs typeface="Consolas"/>
                <a:sym typeface="Consolas"/>
              </a:rPr>
              <a:t>\n</a:t>
            </a:r>
            <a:r>
              <a:rPr lang="es-AR" sz="1467">
                <a:solidFill>
                  <a:srgbClr val="CE9178"/>
                </a:solidFill>
                <a:latin typeface="Consolas"/>
                <a:ea typeface="Consolas"/>
                <a:cs typeface="Consolas"/>
                <a:sym typeface="Consolas"/>
              </a:rPr>
              <a:t>"</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p</a:t>
            </a:r>
            <a:r>
              <a:rPr lang="es-AR" sz="1467">
                <a:solidFill>
                  <a:srgbClr val="D4D4D4"/>
                </a:solidFill>
                <a:latin typeface="Consolas"/>
                <a:ea typeface="Consolas"/>
                <a:cs typeface="Consolas"/>
                <a:sym typeface="Consolas"/>
              </a:rPr>
              <a:t>-&gt;</a:t>
            </a:r>
            <a:r>
              <a:rPr lang="es-AR" sz="1467">
                <a:solidFill>
                  <a:srgbClr val="9CDCFE"/>
                </a:solidFill>
                <a:latin typeface="Consolas"/>
                <a:ea typeface="Consolas"/>
                <a:cs typeface="Consolas"/>
                <a:sym typeface="Consolas"/>
              </a:rPr>
              <a:t>nombre</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DCDCAA"/>
                </a:solidFill>
                <a:latin typeface="Consolas"/>
                <a:ea typeface="Consolas"/>
                <a:cs typeface="Consolas"/>
                <a:sym typeface="Consolas"/>
              </a:rPr>
              <a:t>printf</a:t>
            </a:r>
            <a:r>
              <a:rPr lang="es-AR" sz="1467">
                <a:solidFill>
                  <a:srgbClr val="D4D4D4"/>
                </a:solidFill>
                <a:latin typeface="Consolas"/>
                <a:ea typeface="Consolas"/>
                <a:cs typeface="Consolas"/>
                <a:sym typeface="Consolas"/>
              </a:rPr>
              <a:t>(</a:t>
            </a:r>
            <a:r>
              <a:rPr lang="es-AR" sz="1467">
                <a:solidFill>
                  <a:srgbClr val="CE9178"/>
                </a:solidFill>
                <a:latin typeface="Consolas"/>
                <a:ea typeface="Consolas"/>
                <a:cs typeface="Consolas"/>
                <a:sym typeface="Consolas"/>
              </a:rPr>
              <a:t>"Apellido del alumno: %s </a:t>
            </a:r>
            <a:r>
              <a:rPr lang="es-AR" sz="1467">
                <a:solidFill>
                  <a:srgbClr val="D7BA7D"/>
                </a:solidFill>
                <a:latin typeface="Consolas"/>
                <a:ea typeface="Consolas"/>
                <a:cs typeface="Consolas"/>
                <a:sym typeface="Consolas"/>
              </a:rPr>
              <a:t>\n</a:t>
            </a:r>
            <a:r>
              <a:rPr lang="es-AR" sz="1467">
                <a:solidFill>
                  <a:srgbClr val="CE9178"/>
                </a:solidFill>
                <a:latin typeface="Consolas"/>
                <a:ea typeface="Consolas"/>
                <a:cs typeface="Consolas"/>
                <a:sym typeface="Consolas"/>
              </a:rPr>
              <a:t> "</a:t>
            </a:r>
            <a:r>
              <a:rPr lang="es-AR" sz="1467">
                <a:solidFill>
                  <a:srgbClr val="D4D4D4"/>
                </a:solidFill>
                <a:latin typeface="Consolas"/>
                <a:ea typeface="Consolas"/>
                <a:cs typeface="Consolas"/>
                <a:sym typeface="Consolas"/>
              </a:rPr>
              <a:t>,</a:t>
            </a:r>
            <a:r>
              <a:rPr lang="es-AR" sz="1467">
                <a:solidFill>
                  <a:srgbClr val="9CDCFE"/>
                </a:solidFill>
                <a:latin typeface="Consolas"/>
                <a:ea typeface="Consolas"/>
                <a:cs typeface="Consolas"/>
                <a:sym typeface="Consolas"/>
              </a:rPr>
              <a:t>p</a:t>
            </a:r>
            <a:r>
              <a:rPr lang="es-AR" sz="1467">
                <a:solidFill>
                  <a:srgbClr val="D4D4D4"/>
                </a:solidFill>
                <a:latin typeface="Consolas"/>
                <a:ea typeface="Consolas"/>
                <a:cs typeface="Consolas"/>
                <a:sym typeface="Consolas"/>
              </a:rPr>
              <a:t>-&gt;</a:t>
            </a:r>
            <a:r>
              <a:rPr lang="es-AR" sz="1467">
                <a:solidFill>
                  <a:srgbClr val="9CDCFE"/>
                </a:solidFill>
                <a:latin typeface="Consolas"/>
                <a:ea typeface="Consolas"/>
                <a:cs typeface="Consolas"/>
                <a:sym typeface="Consolas"/>
              </a:rPr>
              <a:t>apellido</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    </a:t>
            </a:r>
            <a:r>
              <a:rPr lang="es-AR" sz="1467">
                <a:solidFill>
                  <a:srgbClr val="C586C0"/>
                </a:solidFill>
                <a:latin typeface="Consolas"/>
                <a:ea typeface="Consolas"/>
                <a:cs typeface="Consolas"/>
                <a:sym typeface="Consolas"/>
              </a:rPr>
              <a:t>return</a:t>
            </a:r>
            <a:r>
              <a:rPr lang="es-AR" sz="1467">
                <a:solidFill>
                  <a:srgbClr val="D4D4D4"/>
                </a:solidFill>
                <a:latin typeface="Consolas"/>
                <a:ea typeface="Consolas"/>
                <a:cs typeface="Consolas"/>
                <a:sym typeface="Consolas"/>
              </a:rPr>
              <a:t> </a:t>
            </a:r>
            <a:r>
              <a:rPr lang="es-AR" sz="1467">
                <a:solidFill>
                  <a:srgbClr val="B5CEA8"/>
                </a:solidFill>
                <a:latin typeface="Consolas"/>
                <a:ea typeface="Consolas"/>
                <a:cs typeface="Consolas"/>
                <a:sym typeface="Consolas"/>
              </a:rPr>
              <a:t>0</a:t>
            </a:r>
            <a:r>
              <a:rPr lang="es-AR" sz="1467">
                <a:solidFill>
                  <a:srgbClr val="D4D4D4"/>
                </a:solidFill>
                <a:latin typeface="Consolas"/>
                <a:ea typeface="Consolas"/>
                <a:cs typeface="Consolas"/>
                <a:sym typeface="Consolas"/>
              </a:rPr>
              <a:t>;</a:t>
            </a:r>
            <a:endParaRPr sz="2400"/>
          </a:p>
          <a:p>
            <a:r>
              <a:rPr lang="es-AR" sz="1467">
                <a:solidFill>
                  <a:srgbClr val="D4D4D4"/>
                </a:solidFill>
                <a:latin typeface="Consolas"/>
                <a:ea typeface="Consolas"/>
                <a:cs typeface="Consolas"/>
                <a:sym typeface="Consolas"/>
              </a:rPr>
              <a:t>}</a:t>
            </a:r>
            <a:endParaRPr sz="2400"/>
          </a:p>
        </p:txBody>
      </p:sp>
      <p:cxnSp>
        <p:nvCxnSpPr>
          <p:cNvPr id="1393" name="Google Shape;1393;p201"/>
          <p:cNvCxnSpPr/>
          <p:nvPr/>
        </p:nvCxnSpPr>
        <p:spPr>
          <a:xfrm>
            <a:off x="5414683" y="2079812"/>
            <a:ext cx="0" cy="4527177"/>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ustDataLst>
      <p:tags r:id="rId1"/>
    </p:custData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20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Actividad:</a:t>
            </a:r>
            <a:endParaRPr/>
          </a:p>
        </p:txBody>
      </p:sp>
      <p:sp>
        <p:nvSpPr>
          <p:cNvPr id="1399" name="Google Shape;1399;p202"/>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lgn="ctr">
              <a:spcBef>
                <a:spcPts val="0"/>
              </a:spcBef>
              <a:buClr>
                <a:schemeClr val="lt1"/>
              </a:buClr>
              <a:buSzPct val="111111"/>
              <a:buNone/>
            </a:pPr>
            <a:r>
              <a:rPr lang="es-AR" sz="3600" i="1" dirty="0">
                <a:solidFill>
                  <a:schemeClr val="dk1"/>
                </a:solidFill>
                <a:latin typeface="+mj-lt"/>
                <a:ea typeface="+mj-ea"/>
                <a:cs typeface="+mj-cs"/>
              </a:rPr>
              <a:t>Pensar una función que le pasemos un legajo y traiga e imprima los datos de dicho alumno.</a:t>
            </a:r>
            <a:endParaRPr sz="3600" i="1" dirty="0">
              <a:solidFill>
                <a:schemeClr val="dk1"/>
              </a:solidFill>
              <a:latin typeface="+mj-lt"/>
              <a:ea typeface="+mj-ea"/>
              <a:cs typeface="+mj-cs"/>
            </a:endParaRPr>
          </a:p>
        </p:txBody>
      </p:sp>
    </p:spTree>
    <p:custDataLst>
      <p:tags r:id="rId1"/>
    </p:custData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FAC9B2E9-ECC9-CD55-EB3C-07A54367FEE1}"/>
              </a:ext>
            </a:extLst>
          </p:cNvPr>
          <p:cNvSpPr/>
          <p:nvPr/>
        </p:nvSpPr>
        <p:spPr>
          <a:xfrm>
            <a:off x="717630" y="1655180"/>
            <a:ext cx="11134846" cy="30557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04" name="Google Shape;1404;p20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Asignación dinámica de la memoria</a:t>
            </a:r>
            <a:endParaRPr/>
          </a:p>
        </p:txBody>
      </p:sp>
      <p:sp>
        <p:nvSpPr>
          <p:cNvPr id="1405" name="Google Shape;1405;p203"/>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r>
              <a:rPr lang="es-AR" sz="2800" dirty="0"/>
              <a:t>La creación de las memorias, hasta el momento, queda limitada al momento de la creación del programa. ¿Qué pasa si queremos crear un nuevo alumno?</a:t>
            </a:r>
            <a:endParaRPr sz="2800" dirty="0"/>
          </a:p>
          <a:p>
            <a:r>
              <a:rPr lang="es-AR" sz="2800" dirty="0"/>
              <a:t>Debemos entonces manejar dinámicamente la creación de nuevas variables.</a:t>
            </a:r>
            <a:endParaRPr sz="2800"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2CE37DB-10A0-2144-4B7C-4858007E5D37}"/>
              </a:ext>
            </a:extLst>
          </p:cNvPr>
          <p:cNvSpPr/>
          <p:nvPr/>
        </p:nvSpPr>
        <p:spPr>
          <a:xfrm>
            <a:off x="812800" y="1632857"/>
            <a:ext cx="11074400" cy="47492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nSpc>
                <a:spcPct val="90000"/>
              </a:lnSpc>
              <a:spcBef>
                <a:spcPts val="0"/>
              </a:spcBef>
              <a:buSzPts val="1609"/>
              <a:buFont typeface="Arial" panose="020B0604020202020204" pitchFamily="34" charset="0"/>
              <a:buChar char="•"/>
            </a:pPr>
            <a:r>
              <a:rPr lang="es-ES" sz="3200" dirty="0"/>
              <a:t>En C podemos agregar comentarios en donde queramos a modo de agregar palabras que nos ayuden a entender que hace esa parte del código. </a:t>
            </a:r>
            <a:endParaRPr lang="es-ES" sz="1600" dirty="0"/>
          </a:p>
          <a:p>
            <a:pPr marL="571500" indent="-571500">
              <a:lnSpc>
                <a:spcPct val="90000"/>
              </a:lnSpc>
              <a:spcBef>
                <a:spcPts val="933"/>
              </a:spcBef>
              <a:buSzPts val="1609"/>
              <a:buFont typeface="Arial" panose="020B0604020202020204" pitchFamily="34" charset="0"/>
              <a:buChar char="•"/>
            </a:pPr>
            <a:r>
              <a:rPr lang="es-ES" sz="3200" dirty="0"/>
              <a:t>Podemos hacer comentarios</a:t>
            </a:r>
            <a:endParaRPr lang="es-ES" sz="1600" dirty="0"/>
          </a:p>
          <a:p>
            <a:pPr marL="944868" lvl="1" indent="-457200">
              <a:lnSpc>
                <a:spcPct val="90000"/>
              </a:lnSpc>
              <a:spcBef>
                <a:spcPts val="733"/>
              </a:spcBef>
              <a:buSzPts val="1683"/>
              <a:buFont typeface="Arial" panose="020B0604020202020204" pitchFamily="34" charset="0"/>
              <a:buChar char="•"/>
            </a:pPr>
            <a:r>
              <a:rPr lang="es-ES" sz="3200" dirty="0"/>
              <a:t>De una única línea, todo lo que esté después de </a:t>
            </a:r>
            <a:r>
              <a:rPr lang="es-ES" sz="3200" dirty="0">
                <a:solidFill>
                  <a:srgbClr val="FF0000"/>
                </a:solidFill>
              </a:rPr>
              <a:t>//</a:t>
            </a:r>
            <a:r>
              <a:rPr lang="es-ES" sz="3200" dirty="0"/>
              <a:t> no es tomado en cuenta</a:t>
            </a:r>
            <a:endParaRPr lang="es-ES" sz="1600" dirty="0"/>
          </a:p>
          <a:p>
            <a:pPr marL="944868" lvl="1" indent="-457200">
              <a:lnSpc>
                <a:spcPct val="90000"/>
              </a:lnSpc>
              <a:spcBef>
                <a:spcPts val="733"/>
              </a:spcBef>
              <a:buSzPts val="1683"/>
              <a:buFont typeface="Arial" panose="020B0604020202020204" pitchFamily="34" charset="0"/>
              <a:buChar char="•"/>
            </a:pPr>
            <a:r>
              <a:rPr lang="es-ES" sz="3200" dirty="0"/>
              <a:t>Comentarios multilínea empezando con </a:t>
            </a:r>
            <a:r>
              <a:rPr lang="es-ES" sz="3200" dirty="0">
                <a:solidFill>
                  <a:srgbClr val="FF0000"/>
                </a:solidFill>
              </a:rPr>
              <a:t>/*</a:t>
            </a:r>
            <a:r>
              <a:rPr lang="es-ES" sz="3200" dirty="0"/>
              <a:t>  y cerrando con </a:t>
            </a:r>
            <a:r>
              <a:rPr lang="es-ES" sz="3200" dirty="0">
                <a:solidFill>
                  <a:srgbClr val="FF0000"/>
                </a:solidFill>
              </a:rPr>
              <a:t>*/</a:t>
            </a:r>
            <a:endParaRPr lang="es-ES" sz="1600" dirty="0">
              <a:solidFill>
                <a:srgbClr val="FF0000"/>
              </a:solidFill>
            </a:endParaRPr>
          </a:p>
          <a:p>
            <a:pPr algn="ctr"/>
            <a:endParaRPr lang="es-AR" dirty="0"/>
          </a:p>
        </p:txBody>
      </p:sp>
      <p:sp>
        <p:nvSpPr>
          <p:cNvPr id="206" name="Google Shape;206;p1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Comentarios //   /*-*/</a:t>
            </a:r>
            <a:endParaRPr/>
          </a:p>
        </p:txBody>
      </p:sp>
    </p:spTree>
    <p:custDataLst>
      <p:tags r:id="rId1"/>
    </p:custData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20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malloc</a:t>
            </a:r>
            <a:endParaRPr/>
          </a:p>
        </p:txBody>
      </p:sp>
      <p:sp>
        <p:nvSpPr>
          <p:cNvPr id="1411" name="Google Shape;1411;p204"/>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r>
              <a:rPr lang="es-AR" sz="2400" dirty="0"/>
              <a:t>En la librería </a:t>
            </a:r>
            <a:r>
              <a:rPr lang="es-AR" sz="2400" dirty="0" err="1"/>
              <a:t>stdlib.h</a:t>
            </a:r>
            <a:r>
              <a:rPr lang="es-AR" sz="2400" dirty="0"/>
              <a:t> existen una seria de funciones para el trabajo de reserva de memoria de forma dinámica</a:t>
            </a:r>
            <a:endParaRPr sz="2400" dirty="0"/>
          </a:p>
        </p:txBody>
      </p:sp>
      <p:graphicFrame>
        <p:nvGraphicFramePr>
          <p:cNvPr id="1412" name="Google Shape;1412;p204"/>
          <p:cNvGraphicFramePr/>
          <p:nvPr>
            <p:extLst>
              <p:ext uri="{D42A27DB-BD31-4B8C-83A1-F6EECF244321}">
                <p14:modId xmlns:p14="http://schemas.microsoft.com/office/powerpoint/2010/main" val="2569800388"/>
              </p:ext>
            </p:extLst>
          </p:nvPr>
        </p:nvGraphicFramePr>
        <p:xfrm>
          <a:off x="1841525" y="3141922"/>
          <a:ext cx="9179133" cy="2678922"/>
        </p:xfrm>
        <a:graphic>
          <a:graphicData uri="http://schemas.openxmlformats.org/drawingml/2006/table">
            <a:tbl>
              <a:tblPr firstRow="1" bandRow="1">
                <a:tableStyleId>{3C2FFA5D-87B4-456A-9821-1D502468CF0F}</a:tableStyleId>
              </a:tblPr>
              <a:tblGrid>
                <a:gridCol w="1924100">
                  <a:extLst>
                    <a:ext uri="{9D8B030D-6E8A-4147-A177-3AD203B41FA5}">
                      <a16:colId xmlns:a16="http://schemas.microsoft.com/office/drawing/2014/main" val="20000"/>
                    </a:ext>
                  </a:extLst>
                </a:gridCol>
                <a:gridCol w="7255033">
                  <a:extLst>
                    <a:ext uri="{9D8B030D-6E8A-4147-A177-3AD203B41FA5}">
                      <a16:colId xmlns:a16="http://schemas.microsoft.com/office/drawing/2014/main" val="20001"/>
                    </a:ext>
                  </a:extLst>
                </a:gridCol>
              </a:tblGrid>
              <a:tr h="494467">
                <a:tc>
                  <a:txBody>
                    <a:bodyPr/>
                    <a:lstStyle/>
                    <a:p>
                      <a:pPr marL="0" marR="0" lvl="0" indent="0" algn="l" rtl="0">
                        <a:lnSpc>
                          <a:spcPct val="100000"/>
                        </a:lnSpc>
                        <a:spcBef>
                          <a:spcPts val="0"/>
                        </a:spcBef>
                        <a:spcAft>
                          <a:spcPts val="0"/>
                        </a:spcAft>
                        <a:buNone/>
                      </a:pPr>
                      <a:r>
                        <a:rPr lang="es-AR" sz="1900" u="none" strike="noStrike" cap="none"/>
                        <a:t>Función</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Descripción</a:t>
                      </a:r>
                      <a:endParaRPr sz="1900" u="none" strike="noStrike" cap="none" dirty="0"/>
                    </a:p>
                  </a:txBody>
                  <a:tcPr marL="121933" marR="121933" marT="60967" marB="60967"/>
                </a:tc>
                <a:extLst>
                  <a:ext uri="{0D108BD9-81ED-4DB2-BD59-A6C34878D82A}">
                    <a16:rowId xmlns:a16="http://schemas.microsoft.com/office/drawing/2014/main" val="10000"/>
                  </a:ext>
                </a:extLst>
              </a:tr>
              <a:tr h="494467">
                <a:tc>
                  <a:txBody>
                    <a:bodyPr/>
                    <a:lstStyle/>
                    <a:p>
                      <a:pPr marL="0" marR="0" lvl="0" indent="0" algn="l" rtl="0">
                        <a:lnSpc>
                          <a:spcPct val="100000"/>
                        </a:lnSpc>
                        <a:spcBef>
                          <a:spcPts val="0"/>
                        </a:spcBef>
                        <a:spcAft>
                          <a:spcPts val="0"/>
                        </a:spcAft>
                        <a:buNone/>
                      </a:pPr>
                      <a:r>
                        <a:rPr lang="es-AR" sz="1900" u="none" strike="noStrike" cap="none"/>
                        <a:t>malloc</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Asigna el número especificado de bytes</a:t>
                      </a:r>
                      <a:endParaRPr sz="1900" u="none" strike="noStrike" cap="none"/>
                    </a:p>
                  </a:txBody>
                  <a:tcPr marL="121933" marR="121933" marT="60967" marB="60967"/>
                </a:tc>
                <a:extLst>
                  <a:ext uri="{0D108BD9-81ED-4DB2-BD59-A6C34878D82A}">
                    <a16:rowId xmlns:a16="http://schemas.microsoft.com/office/drawing/2014/main" val="10001"/>
                  </a:ext>
                </a:extLst>
              </a:tr>
              <a:tr h="690893">
                <a:tc>
                  <a:txBody>
                    <a:bodyPr/>
                    <a:lstStyle/>
                    <a:p>
                      <a:pPr marL="0" marR="0" lvl="0" indent="0" algn="l" rtl="0">
                        <a:lnSpc>
                          <a:spcPct val="100000"/>
                        </a:lnSpc>
                        <a:spcBef>
                          <a:spcPts val="0"/>
                        </a:spcBef>
                        <a:spcAft>
                          <a:spcPts val="0"/>
                        </a:spcAft>
                        <a:buNone/>
                      </a:pPr>
                      <a:r>
                        <a:rPr lang="es-AR" sz="1900" u="none" strike="noStrike" cap="none"/>
                        <a:t>realloc</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Aumenta o disminuye el tamaño del bloque de memoria especificada. Reasigna si es necesario.</a:t>
                      </a:r>
                      <a:endParaRPr sz="1900" u="none" strike="noStrike" cap="none"/>
                    </a:p>
                  </a:txBody>
                  <a:tcPr marL="121933" marR="121933" marT="60967" marB="60967"/>
                </a:tc>
                <a:extLst>
                  <a:ext uri="{0D108BD9-81ED-4DB2-BD59-A6C34878D82A}">
                    <a16:rowId xmlns:a16="http://schemas.microsoft.com/office/drawing/2014/main" val="10002"/>
                  </a:ext>
                </a:extLst>
              </a:tr>
              <a:tr h="494467">
                <a:tc>
                  <a:txBody>
                    <a:bodyPr/>
                    <a:lstStyle/>
                    <a:p>
                      <a:pPr marL="0" marR="0" lvl="0" indent="0" algn="l" rtl="0">
                        <a:lnSpc>
                          <a:spcPct val="100000"/>
                        </a:lnSpc>
                        <a:spcBef>
                          <a:spcPts val="0"/>
                        </a:spcBef>
                        <a:spcAft>
                          <a:spcPts val="0"/>
                        </a:spcAft>
                        <a:buNone/>
                      </a:pPr>
                      <a:r>
                        <a:rPr lang="es-AR" sz="1900" u="none" strike="noStrike" cap="none"/>
                        <a:t>calloc</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Asigna el número especificado de bytes y los inicializa en cero</a:t>
                      </a:r>
                      <a:endParaRPr sz="1900" u="none" strike="noStrike" cap="none"/>
                    </a:p>
                  </a:txBody>
                  <a:tcPr marL="121933" marR="121933" marT="60967" marB="60967"/>
                </a:tc>
                <a:extLst>
                  <a:ext uri="{0D108BD9-81ED-4DB2-BD59-A6C34878D82A}">
                    <a16:rowId xmlns:a16="http://schemas.microsoft.com/office/drawing/2014/main" val="10003"/>
                  </a:ext>
                </a:extLst>
              </a:tr>
              <a:tr h="494467">
                <a:tc>
                  <a:txBody>
                    <a:bodyPr/>
                    <a:lstStyle/>
                    <a:p>
                      <a:pPr marL="0" marR="0" lvl="0" indent="0" algn="l" rtl="0">
                        <a:lnSpc>
                          <a:spcPct val="100000"/>
                        </a:lnSpc>
                        <a:spcBef>
                          <a:spcPts val="0"/>
                        </a:spcBef>
                        <a:spcAft>
                          <a:spcPts val="0"/>
                        </a:spcAft>
                        <a:buNone/>
                      </a:pPr>
                      <a:r>
                        <a:rPr lang="es-AR" sz="1900" u="none" strike="noStrike" cap="none"/>
                        <a:t>free</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Libera el bloque de memoria especificada de nuevo al sistema</a:t>
                      </a:r>
                      <a:endParaRPr sz="1900" u="none" strike="noStrike" cap="none" dirty="0"/>
                    </a:p>
                  </a:txBody>
                  <a:tcPr marL="121933" marR="121933" marT="60967" marB="60967"/>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20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malloc</a:t>
            </a:r>
            <a:endParaRPr/>
          </a:p>
        </p:txBody>
      </p:sp>
      <p:sp>
        <p:nvSpPr>
          <p:cNvPr id="1418" name="Google Shape;1418;p205"/>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r>
              <a:rPr lang="es-AR" sz="3600" dirty="0"/>
              <a:t>Ejemplo </a:t>
            </a:r>
            <a:endParaRPr sz="3600" dirty="0"/>
          </a:p>
          <a:p>
            <a:r>
              <a:rPr lang="en-US" sz="3200" b="0" dirty="0">
                <a:solidFill>
                  <a:srgbClr val="569CD6"/>
                </a:solidFill>
                <a:effectLst/>
                <a:highlight>
                  <a:srgbClr val="1F1F1F"/>
                </a:highlight>
                <a:latin typeface="Consolas" panose="020B0609020204030204" pitchFamily="49" charset="0"/>
              </a:rPr>
              <a:t>int</a:t>
            </a:r>
            <a:r>
              <a:rPr lang="en-US" sz="3200" b="0" dirty="0">
                <a:solidFill>
                  <a:srgbClr val="CCCCCC"/>
                </a:solidFill>
                <a:effectLst/>
                <a:highlight>
                  <a:srgbClr val="1F1F1F"/>
                </a:highlight>
                <a:latin typeface="Consolas" panose="020B0609020204030204" pitchFamily="49" charset="0"/>
              </a:rPr>
              <a:t> </a:t>
            </a:r>
            <a:r>
              <a:rPr lang="en-US" sz="3200" b="0" dirty="0">
                <a:solidFill>
                  <a:srgbClr val="D4D4D4"/>
                </a:solidFill>
                <a:effectLst/>
                <a:highlight>
                  <a:srgbClr val="1F1F1F"/>
                </a:highlight>
                <a:latin typeface="Consolas" panose="020B0609020204030204" pitchFamily="49" charset="0"/>
              </a:rPr>
              <a:t>*</a:t>
            </a:r>
            <a:r>
              <a:rPr lang="en-US" sz="3200" b="0" dirty="0">
                <a:solidFill>
                  <a:srgbClr val="CCCCCC"/>
                </a:solidFill>
                <a:effectLst/>
                <a:highlight>
                  <a:srgbClr val="1F1F1F"/>
                </a:highlight>
                <a:latin typeface="Consolas" panose="020B0609020204030204" pitchFamily="49" charset="0"/>
              </a:rPr>
              <a:t> </a:t>
            </a:r>
            <a:r>
              <a:rPr lang="en-US" sz="3200" b="0" dirty="0">
                <a:solidFill>
                  <a:srgbClr val="9CDCFE"/>
                </a:solidFill>
                <a:effectLst/>
                <a:highlight>
                  <a:srgbClr val="1F1F1F"/>
                </a:highlight>
                <a:latin typeface="Consolas" panose="020B0609020204030204" pitchFamily="49" charset="0"/>
              </a:rPr>
              <a:t>array</a:t>
            </a:r>
            <a:r>
              <a:rPr lang="en-US" sz="3200" b="0" dirty="0">
                <a:solidFill>
                  <a:srgbClr val="CCCCCC"/>
                </a:solidFill>
                <a:effectLst/>
                <a:highlight>
                  <a:srgbClr val="1F1F1F"/>
                </a:highlight>
                <a:latin typeface="Consolas" panose="020B0609020204030204" pitchFamily="49" charset="0"/>
              </a:rPr>
              <a:t> </a:t>
            </a:r>
            <a:r>
              <a:rPr lang="en-US" sz="3200" b="0" dirty="0">
                <a:solidFill>
                  <a:srgbClr val="D4D4D4"/>
                </a:solidFill>
                <a:effectLst/>
                <a:highlight>
                  <a:srgbClr val="1F1F1F"/>
                </a:highlight>
                <a:latin typeface="Consolas" panose="020B0609020204030204" pitchFamily="49" charset="0"/>
              </a:rPr>
              <a:t>=</a:t>
            </a:r>
            <a:r>
              <a:rPr lang="en-US" sz="3200" b="0" dirty="0">
                <a:solidFill>
                  <a:srgbClr val="CCCCCC"/>
                </a:solidFill>
                <a:effectLst/>
                <a:highlight>
                  <a:srgbClr val="1F1F1F"/>
                </a:highlight>
                <a:latin typeface="Consolas" panose="020B0609020204030204" pitchFamily="49" charset="0"/>
              </a:rPr>
              <a:t> </a:t>
            </a:r>
            <a:r>
              <a:rPr lang="en-US" sz="3200" b="0" dirty="0">
                <a:solidFill>
                  <a:srgbClr val="DCDCAA"/>
                </a:solidFill>
                <a:effectLst/>
                <a:highlight>
                  <a:srgbClr val="1F1F1F"/>
                </a:highlight>
                <a:latin typeface="Consolas" panose="020B0609020204030204" pitchFamily="49" charset="0"/>
              </a:rPr>
              <a:t>malloc</a:t>
            </a:r>
            <a:r>
              <a:rPr lang="en-US" sz="3200" b="0" dirty="0">
                <a:solidFill>
                  <a:srgbClr val="CCCCCC"/>
                </a:solidFill>
                <a:effectLst/>
                <a:highlight>
                  <a:srgbClr val="1F1F1F"/>
                </a:highlight>
                <a:latin typeface="Consolas" panose="020B0609020204030204" pitchFamily="49" charset="0"/>
              </a:rPr>
              <a:t>(</a:t>
            </a:r>
            <a:r>
              <a:rPr lang="en-US" sz="3200" b="0" dirty="0">
                <a:solidFill>
                  <a:srgbClr val="B5CEA8"/>
                </a:solidFill>
                <a:effectLst/>
                <a:highlight>
                  <a:srgbClr val="1F1F1F"/>
                </a:highlight>
                <a:latin typeface="Consolas" panose="020B0609020204030204" pitchFamily="49" charset="0"/>
              </a:rPr>
              <a:t>10</a:t>
            </a:r>
            <a:r>
              <a:rPr lang="en-US" sz="3200" b="0" dirty="0">
                <a:solidFill>
                  <a:srgbClr val="CCCCCC"/>
                </a:solidFill>
                <a:effectLst/>
                <a:highlight>
                  <a:srgbClr val="1F1F1F"/>
                </a:highlight>
                <a:latin typeface="Consolas" panose="020B0609020204030204" pitchFamily="49" charset="0"/>
              </a:rPr>
              <a:t> </a:t>
            </a:r>
            <a:r>
              <a:rPr lang="en-US" sz="3200" b="0" dirty="0">
                <a:solidFill>
                  <a:srgbClr val="D4D4D4"/>
                </a:solidFill>
                <a:effectLst/>
                <a:highlight>
                  <a:srgbClr val="1F1F1F"/>
                </a:highlight>
                <a:latin typeface="Consolas" panose="020B0609020204030204" pitchFamily="49" charset="0"/>
              </a:rPr>
              <a:t>*</a:t>
            </a:r>
            <a:r>
              <a:rPr lang="en-US" sz="3200" b="0" dirty="0">
                <a:solidFill>
                  <a:srgbClr val="CCCCCC"/>
                </a:solidFill>
                <a:effectLst/>
                <a:highlight>
                  <a:srgbClr val="1F1F1F"/>
                </a:highlight>
                <a:latin typeface="Consolas" panose="020B0609020204030204" pitchFamily="49" charset="0"/>
              </a:rPr>
              <a:t> </a:t>
            </a:r>
            <a:r>
              <a:rPr lang="en-US" sz="3200" b="0" dirty="0" err="1">
                <a:solidFill>
                  <a:srgbClr val="569CD6"/>
                </a:solidFill>
                <a:effectLst/>
                <a:highlight>
                  <a:srgbClr val="1F1F1F"/>
                </a:highlight>
                <a:latin typeface="Consolas" panose="020B0609020204030204" pitchFamily="49" charset="0"/>
              </a:rPr>
              <a:t>sizeof</a:t>
            </a:r>
            <a:r>
              <a:rPr lang="en-US" sz="3200" b="0" dirty="0">
                <a:solidFill>
                  <a:srgbClr val="CCCCCC"/>
                </a:solidFill>
                <a:effectLst/>
                <a:highlight>
                  <a:srgbClr val="1F1F1F"/>
                </a:highlight>
                <a:latin typeface="Consolas" panose="020B0609020204030204" pitchFamily="49" charset="0"/>
              </a:rPr>
              <a:t>(</a:t>
            </a:r>
            <a:r>
              <a:rPr lang="en-US" sz="3200" b="0" dirty="0">
                <a:solidFill>
                  <a:srgbClr val="569CD6"/>
                </a:solidFill>
                <a:effectLst/>
                <a:highlight>
                  <a:srgbClr val="1F1F1F"/>
                </a:highlight>
                <a:latin typeface="Consolas" panose="020B0609020204030204" pitchFamily="49" charset="0"/>
              </a:rPr>
              <a:t>int</a:t>
            </a:r>
            <a:r>
              <a:rPr lang="en-US" sz="3200" b="0" dirty="0">
                <a:solidFill>
                  <a:srgbClr val="CCCCCC"/>
                </a:solidFill>
                <a:effectLst/>
                <a:highlight>
                  <a:srgbClr val="1F1F1F"/>
                </a:highlight>
                <a:latin typeface="Consolas" panose="020B0609020204030204" pitchFamily="49" charset="0"/>
              </a:rPr>
              <a:t>));</a:t>
            </a:r>
          </a:p>
          <a:p>
            <a:br>
              <a:rPr lang="en-US" sz="3200" b="0" dirty="0">
                <a:solidFill>
                  <a:srgbClr val="CCCCCC"/>
                </a:solidFill>
                <a:effectLst/>
                <a:highlight>
                  <a:srgbClr val="1F1F1F"/>
                </a:highlight>
                <a:latin typeface="Consolas" panose="020B0609020204030204" pitchFamily="49" charset="0"/>
              </a:rPr>
            </a:br>
            <a:endParaRPr lang="en-US" sz="3200" b="0" dirty="0">
              <a:solidFill>
                <a:srgbClr val="CCCCCC"/>
              </a:solidFill>
              <a:effectLst/>
              <a:highlight>
                <a:srgbClr val="1F1F1F"/>
              </a:highlight>
              <a:latin typeface="Consolas" panose="020B0609020204030204" pitchFamily="49" charset="0"/>
            </a:endParaRPr>
          </a:p>
          <a:p>
            <a:pPr indent="-304792">
              <a:buNone/>
            </a:pPr>
            <a:endParaRPr sz="3600" dirty="0"/>
          </a:p>
          <a:p>
            <a:pPr marL="213355" indent="0">
              <a:buNone/>
            </a:pPr>
            <a:endParaRPr dirty="0"/>
          </a:p>
        </p:txBody>
      </p:sp>
    </p:spTree>
    <p:custDataLst>
      <p:tags r:id="rId1"/>
    </p:custData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sp>
        <p:nvSpPr>
          <p:cNvPr id="1423" name="Google Shape;1423;p20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Ejemplo</a:t>
            </a:r>
            <a:endParaRPr/>
          </a:p>
        </p:txBody>
      </p:sp>
      <p:sp>
        <p:nvSpPr>
          <p:cNvPr id="1424" name="Google Shape;1424;p206"/>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lgn="ctr">
              <a:spcBef>
                <a:spcPts val="0"/>
              </a:spcBef>
              <a:buClr>
                <a:schemeClr val="lt1"/>
              </a:buClr>
              <a:buSzPct val="111111"/>
              <a:buNone/>
            </a:pPr>
            <a:r>
              <a:rPr lang="es-AR" sz="3600" i="1" dirty="0">
                <a:solidFill>
                  <a:schemeClr val="dk1"/>
                </a:solidFill>
                <a:latin typeface="+mj-lt"/>
                <a:ea typeface="+mj-ea"/>
                <a:cs typeface="+mj-cs"/>
              </a:rPr>
              <a:t>En lugar de tener 4 alumnos fijos o 100 esperando ser asignados (por las dudas) hagamos el ejemplo anterior en donde a medida que es necesario se reserva la memoria.</a:t>
            </a:r>
            <a:endParaRPr sz="3600" i="1" dirty="0">
              <a:solidFill>
                <a:schemeClr val="dk1"/>
              </a:solidFill>
              <a:latin typeface="+mj-lt"/>
              <a:ea typeface="+mj-ea"/>
              <a:cs typeface="+mj-cs"/>
            </a:endParaRPr>
          </a:p>
        </p:txBody>
      </p:sp>
    </p:spTree>
    <p:custDataLst>
      <p:tags r:id="rId1"/>
    </p:custData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07E3B980-4003-899B-68AE-FAF170EBEAA0}"/>
              </a:ext>
            </a:extLst>
          </p:cNvPr>
          <p:cNvSpPr/>
          <p:nvPr/>
        </p:nvSpPr>
        <p:spPr>
          <a:xfrm>
            <a:off x="0" y="-1"/>
            <a:ext cx="12192000" cy="685573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429" name="Google Shape;1429;p207"/>
          <p:cNvSpPr txBox="1"/>
          <p:nvPr/>
        </p:nvSpPr>
        <p:spPr>
          <a:xfrm>
            <a:off x="1" y="135791"/>
            <a:ext cx="12012705" cy="6586364"/>
          </a:xfrm>
          <a:prstGeom prst="rect">
            <a:avLst/>
          </a:prstGeom>
          <a:noFill/>
          <a:ln>
            <a:noFill/>
          </a:ln>
        </p:spPr>
        <p:txBody>
          <a:bodyPr spcFirstLastPara="1" wrap="square" lIns="121900" tIns="60933" rIns="121900" bIns="60933" anchor="t" anchorCtr="0">
            <a:spAutoFit/>
          </a:bodyPr>
          <a:lstStyle/>
          <a:p>
            <a:r>
              <a:rPr lang="es-AR" sz="1200">
                <a:solidFill>
                  <a:srgbClr val="C586C0"/>
                </a:solidFill>
                <a:latin typeface="Consolas"/>
                <a:ea typeface="Consolas"/>
                <a:cs typeface="Consolas"/>
                <a:sym typeface="Consolas"/>
              </a:rPr>
              <a:t>#include</a:t>
            </a:r>
            <a:r>
              <a:rPr lang="es-AR" sz="1200">
                <a:solidFill>
                  <a:srgbClr val="569CD6"/>
                </a:solidFill>
                <a:latin typeface="Consolas"/>
                <a:ea typeface="Consolas"/>
                <a:cs typeface="Consolas"/>
                <a:sym typeface="Consolas"/>
              </a:rPr>
              <a:t> </a:t>
            </a:r>
            <a:r>
              <a:rPr lang="es-AR" sz="1200">
                <a:solidFill>
                  <a:srgbClr val="CE9178"/>
                </a:solidFill>
                <a:latin typeface="Consolas"/>
                <a:ea typeface="Consolas"/>
                <a:cs typeface="Consolas"/>
                <a:sym typeface="Consolas"/>
              </a:rPr>
              <a:t>&lt;stdio.h&gt;</a:t>
            </a:r>
            <a:endParaRPr sz="1200">
              <a:solidFill>
                <a:srgbClr val="D4D4D4"/>
              </a:solidFill>
              <a:latin typeface="Consolas"/>
              <a:ea typeface="Consolas"/>
              <a:cs typeface="Consolas"/>
              <a:sym typeface="Consolas"/>
            </a:endParaRPr>
          </a:p>
          <a:p>
            <a:r>
              <a:rPr lang="es-AR" sz="1200">
                <a:solidFill>
                  <a:srgbClr val="C586C0"/>
                </a:solidFill>
                <a:latin typeface="Consolas"/>
                <a:ea typeface="Consolas"/>
                <a:cs typeface="Consolas"/>
                <a:sym typeface="Consolas"/>
              </a:rPr>
              <a:t>#include</a:t>
            </a:r>
            <a:r>
              <a:rPr lang="es-AR" sz="1200">
                <a:solidFill>
                  <a:srgbClr val="569CD6"/>
                </a:solidFill>
                <a:latin typeface="Consolas"/>
                <a:ea typeface="Consolas"/>
                <a:cs typeface="Consolas"/>
                <a:sym typeface="Consolas"/>
              </a:rPr>
              <a:t> </a:t>
            </a:r>
            <a:r>
              <a:rPr lang="es-AR" sz="1200">
                <a:solidFill>
                  <a:srgbClr val="CE9178"/>
                </a:solidFill>
                <a:latin typeface="Consolas"/>
                <a:ea typeface="Consolas"/>
                <a:cs typeface="Consolas"/>
                <a:sym typeface="Consolas"/>
              </a:rPr>
              <a:t>&lt;stdlib.h&gt;</a:t>
            </a:r>
            <a:endParaRPr sz="1200">
              <a:solidFill>
                <a:srgbClr val="D4D4D4"/>
              </a:solidFill>
              <a:latin typeface="Consolas"/>
              <a:ea typeface="Consolas"/>
              <a:cs typeface="Consolas"/>
              <a:sym typeface="Consolas"/>
            </a:endParaRPr>
          </a:p>
          <a:p>
            <a:br>
              <a:rPr lang="es-AR" sz="1200">
                <a:solidFill>
                  <a:srgbClr val="D4D4D4"/>
                </a:solidFill>
                <a:latin typeface="Consolas"/>
                <a:ea typeface="Consolas"/>
                <a:cs typeface="Consolas"/>
                <a:sym typeface="Consolas"/>
              </a:rPr>
            </a:br>
            <a:r>
              <a:rPr lang="es-AR" sz="1200">
                <a:solidFill>
                  <a:srgbClr val="569CD6"/>
                </a:solidFill>
                <a:latin typeface="Consolas"/>
                <a:ea typeface="Consolas"/>
                <a:cs typeface="Consolas"/>
                <a:sym typeface="Consolas"/>
              </a:rPr>
              <a:t>typedef</a:t>
            </a:r>
            <a:r>
              <a:rPr lang="es-AR" sz="1200">
                <a:solidFill>
                  <a:srgbClr val="D4D4D4"/>
                </a:solidFill>
                <a:latin typeface="Consolas"/>
                <a:ea typeface="Consolas"/>
                <a:cs typeface="Consolas"/>
                <a:sym typeface="Consolas"/>
              </a:rPr>
              <a:t> </a:t>
            </a:r>
            <a:r>
              <a:rPr lang="es-AR" sz="1200">
                <a:solidFill>
                  <a:srgbClr val="569CD6"/>
                </a:solidFill>
                <a:latin typeface="Consolas"/>
                <a:ea typeface="Consolas"/>
                <a:cs typeface="Consolas"/>
                <a:sym typeface="Consolas"/>
              </a:rPr>
              <a:t>struct</a:t>
            </a:r>
            <a:r>
              <a:rPr lang="es-AR" sz="1200">
                <a:solidFill>
                  <a:srgbClr val="D4D4D4"/>
                </a:solidFill>
                <a:latin typeface="Consolas"/>
                <a:ea typeface="Consolas"/>
                <a:cs typeface="Consolas"/>
                <a:sym typeface="Consolas"/>
              </a:rPr>
              <a:t> </a:t>
            </a:r>
            <a:r>
              <a:rPr lang="es-AR" sz="1200">
                <a:solidFill>
                  <a:srgbClr val="4EC9B0"/>
                </a:solidFill>
                <a:latin typeface="Consolas"/>
                <a:ea typeface="Consolas"/>
                <a:cs typeface="Consolas"/>
                <a:sym typeface="Consolas"/>
              </a:rPr>
              <a:t>alumnos</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569CD6"/>
                </a:solidFill>
                <a:latin typeface="Consolas"/>
                <a:ea typeface="Consolas"/>
                <a:cs typeface="Consolas"/>
                <a:sym typeface="Consolas"/>
              </a:rPr>
              <a:t>char</a:t>
            </a:r>
            <a:r>
              <a:rPr lang="es-AR" sz="1200">
                <a:solidFill>
                  <a:srgbClr val="D4D4D4"/>
                </a:solidFill>
                <a:latin typeface="Consolas"/>
                <a:ea typeface="Consolas"/>
                <a:cs typeface="Consolas"/>
                <a:sym typeface="Consolas"/>
              </a:rPr>
              <a:t> *</a:t>
            </a:r>
            <a:r>
              <a:rPr lang="es-AR" sz="1200">
                <a:solidFill>
                  <a:srgbClr val="9CDCFE"/>
                </a:solidFill>
                <a:latin typeface="Consolas"/>
                <a:ea typeface="Consolas"/>
                <a:cs typeface="Consolas"/>
                <a:sym typeface="Consolas"/>
              </a:rPr>
              <a:t>nombre</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569CD6"/>
                </a:solidFill>
                <a:latin typeface="Consolas"/>
                <a:ea typeface="Consolas"/>
                <a:cs typeface="Consolas"/>
                <a:sym typeface="Consolas"/>
              </a:rPr>
              <a:t>char</a:t>
            </a:r>
            <a:r>
              <a:rPr lang="es-AR" sz="1200">
                <a:solidFill>
                  <a:srgbClr val="D4D4D4"/>
                </a:solidFill>
                <a:latin typeface="Consolas"/>
                <a:ea typeface="Consolas"/>
                <a:cs typeface="Consolas"/>
                <a:sym typeface="Consolas"/>
              </a:rPr>
              <a:t> *</a:t>
            </a:r>
            <a:r>
              <a:rPr lang="es-AR" sz="1200">
                <a:solidFill>
                  <a:srgbClr val="9CDCFE"/>
                </a:solidFill>
                <a:latin typeface="Consolas"/>
                <a:ea typeface="Consolas"/>
                <a:cs typeface="Consolas"/>
                <a:sym typeface="Consolas"/>
              </a:rPr>
              <a:t>apellido</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569CD6"/>
                </a:solidFill>
                <a:latin typeface="Consolas"/>
                <a:ea typeface="Consolas"/>
                <a:cs typeface="Consolas"/>
                <a:sym typeface="Consolas"/>
              </a:rPr>
              <a:t>unsigned</a:t>
            </a:r>
            <a:r>
              <a:rPr lang="es-AR" sz="1200">
                <a:solidFill>
                  <a:srgbClr val="D4D4D4"/>
                </a:solidFill>
                <a:latin typeface="Consolas"/>
                <a:ea typeface="Consolas"/>
                <a:cs typeface="Consolas"/>
                <a:sym typeface="Consolas"/>
              </a:rPr>
              <a:t> </a:t>
            </a:r>
            <a:r>
              <a:rPr lang="es-AR" sz="1200">
                <a:solidFill>
                  <a:srgbClr val="569CD6"/>
                </a:solidFill>
                <a:latin typeface="Consolas"/>
                <a:ea typeface="Consolas"/>
                <a:cs typeface="Consolas"/>
                <a:sym typeface="Consolas"/>
              </a:rPr>
              <a:t>int</a:t>
            </a:r>
            <a:r>
              <a:rPr lang="es-AR" sz="1200">
                <a:solidFill>
                  <a:srgbClr val="D4D4D4"/>
                </a:solidFill>
                <a:latin typeface="Consolas"/>
                <a:ea typeface="Consolas"/>
                <a:cs typeface="Consolas"/>
                <a:sym typeface="Consolas"/>
              </a:rPr>
              <a:t> </a:t>
            </a:r>
            <a:r>
              <a:rPr lang="es-AR" sz="1200">
                <a:solidFill>
                  <a:srgbClr val="9CDCFE"/>
                </a:solidFill>
                <a:latin typeface="Consolas"/>
                <a:ea typeface="Consolas"/>
                <a:cs typeface="Consolas"/>
                <a:sym typeface="Consolas"/>
              </a:rPr>
              <a:t>edad</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569CD6"/>
                </a:solidFill>
                <a:latin typeface="Consolas"/>
                <a:ea typeface="Consolas"/>
                <a:cs typeface="Consolas"/>
                <a:sym typeface="Consolas"/>
              </a:rPr>
              <a:t>unsigned</a:t>
            </a:r>
            <a:r>
              <a:rPr lang="es-AR" sz="1200">
                <a:solidFill>
                  <a:srgbClr val="D4D4D4"/>
                </a:solidFill>
                <a:latin typeface="Consolas"/>
                <a:ea typeface="Consolas"/>
                <a:cs typeface="Consolas"/>
                <a:sym typeface="Consolas"/>
              </a:rPr>
              <a:t> </a:t>
            </a:r>
            <a:r>
              <a:rPr lang="es-AR" sz="1200">
                <a:solidFill>
                  <a:srgbClr val="569CD6"/>
                </a:solidFill>
                <a:latin typeface="Consolas"/>
                <a:ea typeface="Consolas"/>
                <a:cs typeface="Consolas"/>
                <a:sym typeface="Consolas"/>
              </a:rPr>
              <a:t>int</a:t>
            </a:r>
            <a:r>
              <a:rPr lang="es-AR" sz="1200">
                <a:solidFill>
                  <a:srgbClr val="D4D4D4"/>
                </a:solidFill>
                <a:latin typeface="Consolas"/>
                <a:ea typeface="Consolas"/>
                <a:cs typeface="Consolas"/>
                <a:sym typeface="Consolas"/>
              </a:rPr>
              <a:t> </a:t>
            </a:r>
            <a:r>
              <a:rPr lang="es-AR" sz="1200">
                <a:solidFill>
                  <a:srgbClr val="9CDCFE"/>
                </a:solidFill>
                <a:latin typeface="Consolas"/>
                <a:ea typeface="Consolas"/>
                <a:cs typeface="Consolas"/>
                <a:sym typeface="Consolas"/>
              </a:rPr>
              <a:t>legajo</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569CD6"/>
                </a:solidFill>
                <a:latin typeface="Consolas"/>
                <a:ea typeface="Consolas"/>
                <a:cs typeface="Consolas"/>
                <a:sym typeface="Consolas"/>
              </a:rPr>
              <a:t>float</a:t>
            </a:r>
            <a:r>
              <a:rPr lang="es-AR" sz="1200">
                <a:solidFill>
                  <a:srgbClr val="D4D4D4"/>
                </a:solidFill>
                <a:latin typeface="Consolas"/>
                <a:ea typeface="Consolas"/>
                <a:cs typeface="Consolas"/>
                <a:sym typeface="Consolas"/>
              </a:rPr>
              <a:t> </a:t>
            </a:r>
            <a:r>
              <a:rPr lang="es-AR" sz="1200">
                <a:solidFill>
                  <a:srgbClr val="9CDCFE"/>
                </a:solidFill>
                <a:latin typeface="Consolas"/>
                <a:ea typeface="Consolas"/>
                <a:cs typeface="Consolas"/>
                <a:sym typeface="Consolas"/>
              </a:rPr>
              <a:t>promedio</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569CD6"/>
                </a:solidFill>
                <a:latin typeface="Consolas"/>
                <a:ea typeface="Consolas"/>
                <a:cs typeface="Consolas"/>
                <a:sym typeface="Consolas"/>
              </a:rPr>
              <a:t>struct</a:t>
            </a:r>
            <a:r>
              <a:rPr lang="es-AR" sz="1200">
                <a:solidFill>
                  <a:srgbClr val="D4D4D4"/>
                </a:solidFill>
                <a:latin typeface="Consolas"/>
                <a:ea typeface="Consolas"/>
                <a:cs typeface="Consolas"/>
                <a:sym typeface="Consolas"/>
              </a:rPr>
              <a:t> </a:t>
            </a:r>
            <a:r>
              <a:rPr lang="es-AR" sz="1200">
                <a:solidFill>
                  <a:srgbClr val="4EC9B0"/>
                </a:solidFill>
                <a:latin typeface="Consolas"/>
                <a:ea typeface="Consolas"/>
                <a:cs typeface="Consolas"/>
                <a:sym typeface="Consolas"/>
              </a:rPr>
              <a:t>alumnos</a:t>
            </a:r>
            <a:r>
              <a:rPr lang="es-AR" sz="1200">
                <a:solidFill>
                  <a:srgbClr val="D4D4D4"/>
                </a:solidFill>
                <a:latin typeface="Consolas"/>
                <a:ea typeface="Consolas"/>
                <a:cs typeface="Consolas"/>
                <a:sym typeface="Consolas"/>
              </a:rPr>
              <a:t> *</a:t>
            </a:r>
            <a:r>
              <a:rPr lang="es-AR" sz="1200">
                <a:solidFill>
                  <a:srgbClr val="9CDCFE"/>
                </a:solidFill>
                <a:latin typeface="Consolas"/>
                <a:ea typeface="Consolas"/>
                <a:cs typeface="Consolas"/>
                <a:sym typeface="Consolas"/>
              </a:rPr>
              <a:t>siguiente</a:t>
            </a:r>
            <a:r>
              <a:rPr lang="es-AR" sz="1200">
                <a:solidFill>
                  <a:srgbClr val="D4D4D4"/>
                </a:solidFill>
                <a:latin typeface="Consolas"/>
                <a:ea typeface="Consolas"/>
                <a:cs typeface="Consolas"/>
                <a:sym typeface="Consolas"/>
              </a:rPr>
              <a:t>;</a:t>
            </a:r>
            <a:endParaRPr sz="2400"/>
          </a:p>
          <a:p>
            <a:br>
              <a:rPr lang="es-AR" sz="1200">
                <a:solidFill>
                  <a:srgbClr val="D4D4D4"/>
                </a:solidFill>
                <a:latin typeface="Consolas"/>
                <a:ea typeface="Consolas"/>
                <a:cs typeface="Consolas"/>
                <a:sym typeface="Consolas"/>
              </a:rPr>
            </a:br>
            <a:r>
              <a:rPr lang="es-AR" sz="1200">
                <a:solidFill>
                  <a:srgbClr val="D4D4D4"/>
                </a:solidFill>
                <a:latin typeface="Consolas"/>
                <a:ea typeface="Consolas"/>
                <a:cs typeface="Consolas"/>
                <a:sym typeface="Consolas"/>
              </a:rPr>
              <a:t>}</a:t>
            </a:r>
            <a:r>
              <a:rPr lang="es-AR" sz="1200">
                <a:solidFill>
                  <a:srgbClr val="4EC9B0"/>
                </a:solidFill>
                <a:latin typeface="Consolas"/>
                <a:ea typeface="Consolas"/>
                <a:cs typeface="Consolas"/>
                <a:sym typeface="Consolas"/>
              </a:rPr>
              <a:t>alumno</a:t>
            </a:r>
            <a:r>
              <a:rPr lang="es-AR" sz="1200">
                <a:solidFill>
                  <a:srgbClr val="D4D4D4"/>
                </a:solidFill>
                <a:latin typeface="Consolas"/>
                <a:ea typeface="Consolas"/>
                <a:cs typeface="Consolas"/>
                <a:sym typeface="Consolas"/>
              </a:rPr>
              <a:t>;</a:t>
            </a:r>
            <a:endParaRPr sz="2400"/>
          </a:p>
          <a:p>
            <a:br>
              <a:rPr lang="es-AR" sz="1200">
                <a:solidFill>
                  <a:srgbClr val="D4D4D4"/>
                </a:solidFill>
                <a:latin typeface="Consolas"/>
                <a:ea typeface="Consolas"/>
                <a:cs typeface="Consolas"/>
                <a:sym typeface="Consolas"/>
              </a:rPr>
            </a:br>
            <a:r>
              <a:rPr lang="es-AR" sz="1200">
                <a:solidFill>
                  <a:srgbClr val="569CD6"/>
                </a:solidFill>
                <a:latin typeface="Consolas"/>
                <a:ea typeface="Consolas"/>
                <a:cs typeface="Consolas"/>
                <a:sym typeface="Consolas"/>
              </a:rPr>
              <a:t>typedef</a:t>
            </a:r>
            <a:r>
              <a:rPr lang="es-AR" sz="1200">
                <a:solidFill>
                  <a:srgbClr val="D4D4D4"/>
                </a:solidFill>
                <a:latin typeface="Consolas"/>
                <a:ea typeface="Consolas"/>
                <a:cs typeface="Consolas"/>
                <a:sym typeface="Consolas"/>
              </a:rPr>
              <a:t> </a:t>
            </a:r>
            <a:r>
              <a:rPr lang="es-AR" sz="1200">
                <a:solidFill>
                  <a:srgbClr val="4EC9B0"/>
                </a:solidFill>
                <a:latin typeface="Consolas"/>
                <a:ea typeface="Consolas"/>
                <a:cs typeface="Consolas"/>
                <a:sym typeface="Consolas"/>
              </a:rPr>
              <a:t>alumno</a:t>
            </a:r>
            <a:r>
              <a:rPr lang="es-AR" sz="1200">
                <a:solidFill>
                  <a:srgbClr val="D4D4D4"/>
                </a:solidFill>
                <a:latin typeface="Consolas"/>
                <a:ea typeface="Consolas"/>
                <a:cs typeface="Consolas"/>
                <a:sym typeface="Consolas"/>
              </a:rPr>
              <a:t> *</a:t>
            </a:r>
            <a:r>
              <a:rPr lang="es-AR" sz="1200">
                <a:solidFill>
                  <a:srgbClr val="4EC9B0"/>
                </a:solidFill>
                <a:latin typeface="Consolas"/>
                <a:ea typeface="Consolas"/>
                <a:cs typeface="Consolas"/>
                <a:sym typeface="Consolas"/>
              </a:rPr>
              <a:t>puntero_lista</a:t>
            </a:r>
            <a:r>
              <a:rPr lang="es-AR" sz="1200">
                <a:solidFill>
                  <a:srgbClr val="D4D4D4"/>
                </a:solidFill>
                <a:latin typeface="Consolas"/>
                <a:ea typeface="Consolas"/>
                <a:cs typeface="Consolas"/>
                <a:sym typeface="Consolas"/>
              </a:rPr>
              <a:t>;</a:t>
            </a:r>
            <a:endParaRPr sz="2400"/>
          </a:p>
          <a:p>
            <a:br>
              <a:rPr lang="es-AR" sz="1200">
                <a:solidFill>
                  <a:srgbClr val="D4D4D4"/>
                </a:solidFill>
                <a:latin typeface="Consolas"/>
                <a:ea typeface="Consolas"/>
                <a:cs typeface="Consolas"/>
                <a:sym typeface="Consolas"/>
              </a:rPr>
            </a:br>
            <a:r>
              <a:rPr lang="es-AR" sz="1200">
                <a:solidFill>
                  <a:srgbClr val="569CD6"/>
                </a:solidFill>
                <a:latin typeface="Consolas"/>
                <a:ea typeface="Consolas"/>
                <a:cs typeface="Consolas"/>
                <a:sym typeface="Consolas"/>
              </a:rPr>
              <a:t>void</a:t>
            </a:r>
            <a:r>
              <a:rPr lang="es-AR" sz="1200">
                <a:solidFill>
                  <a:srgbClr val="D4D4D4"/>
                </a:solidFill>
                <a:latin typeface="Consolas"/>
                <a:ea typeface="Consolas"/>
                <a:cs typeface="Consolas"/>
                <a:sym typeface="Consolas"/>
              </a:rPr>
              <a:t> </a:t>
            </a:r>
            <a:r>
              <a:rPr lang="es-AR" sz="1200">
                <a:solidFill>
                  <a:srgbClr val="DCDCAA"/>
                </a:solidFill>
                <a:latin typeface="Consolas"/>
                <a:ea typeface="Consolas"/>
                <a:cs typeface="Consolas"/>
                <a:sym typeface="Consolas"/>
              </a:rPr>
              <a:t>imprimir_todo</a:t>
            </a:r>
            <a:r>
              <a:rPr lang="es-AR" sz="1200">
                <a:solidFill>
                  <a:srgbClr val="D4D4D4"/>
                </a:solidFill>
                <a:latin typeface="Consolas"/>
                <a:ea typeface="Consolas"/>
                <a:cs typeface="Consolas"/>
                <a:sym typeface="Consolas"/>
              </a:rPr>
              <a:t>(</a:t>
            </a:r>
            <a:r>
              <a:rPr lang="es-AR" sz="1200">
                <a:solidFill>
                  <a:srgbClr val="4EC9B0"/>
                </a:solidFill>
                <a:latin typeface="Consolas"/>
                <a:ea typeface="Consolas"/>
                <a:cs typeface="Consolas"/>
                <a:sym typeface="Consolas"/>
              </a:rPr>
              <a:t>puntero_lista</a:t>
            </a:r>
            <a:r>
              <a:rPr lang="es-AR" sz="1200">
                <a:solidFill>
                  <a:srgbClr val="D4D4D4"/>
                </a:solidFill>
                <a:latin typeface="Consolas"/>
                <a:ea typeface="Consolas"/>
                <a:cs typeface="Consolas"/>
                <a:sym typeface="Consolas"/>
              </a:rPr>
              <a:t> </a:t>
            </a:r>
            <a:r>
              <a:rPr lang="es-AR" sz="1200">
                <a:solidFill>
                  <a:srgbClr val="9CDCFE"/>
                </a:solidFill>
                <a:latin typeface="Consolas"/>
                <a:ea typeface="Consolas"/>
                <a:cs typeface="Consolas"/>
                <a:sym typeface="Consolas"/>
              </a:rPr>
              <a:t>comienzo</a:t>
            </a:r>
            <a:r>
              <a:rPr lang="es-AR" sz="1200">
                <a:solidFill>
                  <a:srgbClr val="D4D4D4"/>
                </a:solidFill>
                <a:latin typeface="Consolas"/>
                <a:ea typeface="Consolas"/>
                <a:cs typeface="Consolas"/>
                <a:sym typeface="Consolas"/>
              </a:rPr>
              <a:t>);</a:t>
            </a:r>
            <a:endParaRPr sz="2400"/>
          </a:p>
          <a:p>
            <a:r>
              <a:rPr lang="es-AR" sz="1200">
                <a:solidFill>
                  <a:srgbClr val="569CD6"/>
                </a:solidFill>
                <a:latin typeface="Consolas"/>
                <a:ea typeface="Consolas"/>
                <a:cs typeface="Consolas"/>
                <a:sym typeface="Consolas"/>
              </a:rPr>
              <a:t>void</a:t>
            </a:r>
            <a:r>
              <a:rPr lang="es-AR" sz="1200">
                <a:solidFill>
                  <a:srgbClr val="D4D4D4"/>
                </a:solidFill>
                <a:latin typeface="Consolas"/>
                <a:ea typeface="Consolas"/>
                <a:cs typeface="Consolas"/>
                <a:sym typeface="Consolas"/>
              </a:rPr>
              <a:t> </a:t>
            </a:r>
            <a:r>
              <a:rPr lang="es-AR" sz="1200">
                <a:solidFill>
                  <a:srgbClr val="DCDCAA"/>
                </a:solidFill>
                <a:latin typeface="Consolas"/>
                <a:ea typeface="Consolas"/>
                <a:cs typeface="Consolas"/>
                <a:sym typeface="Consolas"/>
              </a:rPr>
              <a:t>borrar_lista</a:t>
            </a:r>
            <a:r>
              <a:rPr lang="es-AR" sz="1200">
                <a:solidFill>
                  <a:srgbClr val="D4D4D4"/>
                </a:solidFill>
                <a:latin typeface="Consolas"/>
                <a:ea typeface="Consolas"/>
                <a:cs typeface="Consolas"/>
                <a:sym typeface="Consolas"/>
              </a:rPr>
              <a:t>(</a:t>
            </a:r>
            <a:r>
              <a:rPr lang="es-AR" sz="1200">
                <a:solidFill>
                  <a:srgbClr val="4EC9B0"/>
                </a:solidFill>
                <a:latin typeface="Consolas"/>
                <a:ea typeface="Consolas"/>
                <a:cs typeface="Consolas"/>
                <a:sym typeface="Consolas"/>
              </a:rPr>
              <a:t>puntero_lista</a:t>
            </a:r>
            <a:r>
              <a:rPr lang="es-AR" sz="1200">
                <a:solidFill>
                  <a:srgbClr val="D4D4D4"/>
                </a:solidFill>
                <a:latin typeface="Consolas"/>
                <a:ea typeface="Consolas"/>
                <a:cs typeface="Consolas"/>
                <a:sym typeface="Consolas"/>
              </a:rPr>
              <a:t> *</a:t>
            </a:r>
            <a:r>
              <a:rPr lang="es-AR" sz="1200">
                <a:solidFill>
                  <a:srgbClr val="9CDCFE"/>
                </a:solidFill>
                <a:latin typeface="Consolas"/>
                <a:ea typeface="Consolas"/>
                <a:cs typeface="Consolas"/>
                <a:sym typeface="Consolas"/>
              </a:rPr>
              <a:t>comienzo</a:t>
            </a:r>
            <a:r>
              <a:rPr lang="es-AR" sz="1200">
                <a:solidFill>
                  <a:srgbClr val="D4D4D4"/>
                </a:solidFill>
                <a:latin typeface="Consolas"/>
                <a:ea typeface="Consolas"/>
                <a:cs typeface="Consolas"/>
                <a:sym typeface="Consolas"/>
              </a:rPr>
              <a:t>);</a:t>
            </a:r>
            <a:endParaRPr sz="2400"/>
          </a:p>
          <a:p>
            <a:r>
              <a:rPr lang="es-AR" sz="1200">
                <a:solidFill>
                  <a:srgbClr val="569CD6"/>
                </a:solidFill>
                <a:latin typeface="Consolas"/>
                <a:ea typeface="Consolas"/>
                <a:cs typeface="Consolas"/>
                <a:sym typeface="Consolas"/>
              </a:rPr>
              <a:t>void</a:t>
            </a:r>
            <a:r>
              <a:rPr lang="es-AR" sz="1200">
                <a:solidFill>
                  <a:srgbClr val="D4D4D4"/>
                </a:solidFill>
                <a:latin typeface="Consolas"/>
                <a:ea typeface="Consolas"/>
                <a:cs typeface="Consolas"/>
                <a:sym typeface="Consolas"/>
              </a:rPr>
              <a:t> </a:t>
            </a:r>
            <a:r>
              <a:rPr lang="es-AR" sz="1200">
                <a:solidFill>
                  <a:srgbClr val="DCDCAA"/>
                </a:solidFill>
                <a:latin typeface="Consolas"/>
                <a:ea typeface="Consolas"/>
                <a:cs typeface="Consolas"/>
                <a:sym typeface="Consolas"/>
              </a:rPr>
              <a:t>crear_alumno</a:t>
            </a:r>
            <a:r>
              <a:rPr lang="es-AR" sz="1200">
                <a:solidFill>
                  <a:srgbClr val="D4D4D4"/>
                </a:solidFill>
                <a:latin typeface="Consolas"/>
                <a:ea typeface="Consolas"/>
                <a:cs typeface="Consolas"/>
                <a:sym typeface="Consolas"/>
              </a:rPr>
              <a:t>(</a:t>
            </a:r>
            <a:r>
              <a:rPr lang="es-AR" sz="1200">
                <a:solidFill>
                  <a:srgbClr val="4EC9B0"/>
                </a:solidFill>
                <a:latin typeface="Consolas"/>
                <a:ea typeface="Consolas"/>
                <a:cs typeface="Consolas"/>
                <a:sym typeface="Consolas"/>
              </a:rPr>
              <a:t>puntero_lista</a:t>
            </a:r>
            <a:r>
              <a:rPr lang="es-AR" sz="1200">
                <a:solidFill>
                  <a:srgbClr val="D4D4D4"/>
                </a:solidFill>
                <a:latin typeface="Consolas"/>
                <a:ea typeface="Consolas"/>
                <a:cs typeface="Consolas"/>
                <a:sym typeface="Consolas"/>
              </a:rPr>
              <a:t> *</a:t>
            </a:r>
            <a:r>
              <a:rPr lang="es-AR" sz="1200">
                <a:solidFill>
                  <a:srgbClr val="9CDCFE"/>
                </a:solidFill>
                <a:latin typeface="Consolas"/>
                <a:ea typeface="Consolas"/>
                <a:cs typeface="Consolas"/>
                <a:sym typeface="Consolas"/>
              </a:rPr>
              <a:t>comienzo</a:t>
            </a:r>
            <a:r>
              <a:rPr lang="es-AR" sz="1200">
                <a:solidFill>
                  <a:srgbClr val="D4D4D4"/>
                </a:solidFill>
                <a:latin typeface="Consolas"/>
                <a:ea typeface="Consolas"/>
                <a:cs typeface="Consolas"/>
                <a:sym typeface="Consolas"/>
              </a:rPr>
              <a:t>);</a:t>
            </a:r>
            <a:endParaRPr sz="2400"/>
          </a:p>
          <a:p>
            <a:br>
              <a:rPr lang="es-AR" sz="1200">
                <a:solidFill>
                  <a:srgbClr val="D4D4D4"/>
                </a:solidFill>
                <a:latin typeface="Consolas"/>
                <a:ea typeface="Consolas"/>
                <a:cs typeface="Consolas"/>
                <a:sym typeface="Consolas"/>
              </a:rPr>
            </a:br>
            <a:r>
              <a:rPr lang="es-AR" sz="1200">
                <a:solidFill>
                  <a:srgbClr val="569CD6"/>
                </a:solidFill>
                <a:latin typeface="Consolas"/>
                <a:ea typeface="Consolas"/>
                <a:cs typeface="Consolas"/>
                <a:sym typeface="Consolas"/>
              </a:rPr>
              <a:t>int</a:t>
            </a:r>
            <a:r>
              <a:rPr lang="es-AR" sz="1200">
                <a:solidFill>
                  <a:srgbClr val="D4D4D4"/>
                </a:solidFill>
                <a:latin typeface="Consolas"/>
                <a:ea typeface="Consolas"/>
                <a:cs typeface="Consolas"/>
                <a:sym typeface="Consolas"/>
              </a:rPr>
              <a:t> </a:t>
            </a:r>
            <a:r>
              <a:rPr lang="es-AR" sz="1200">
                <a:solidFill>
                  <a:srgbClr val="DCDCAA"/>
                </a:solidFill>
                <a:latin typeface="Consolas"/>
                <a:ea typeface="Consolas"/>
                <a:cs typeface="Consolas"/>
                <a:sym typeface="Consolas"/>
              </a:rPr>
              <a:t>main</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569CD6"/>
                </a:solidFill>
                <a:latin typeface="Consolas"/>
                <a:ea typeface="Consolas"/>
                <a:cs typeface="Consolas"/>
                <a:sym typeface="Consolas"/>
              </a:rPr>
              <a:t>char</a:t>
            </a:r>
            <a:r>
              <a:rPr lang="es-AR" sz="1200">
                <a:solidFill>
                  <a:srgbClr val="D4D4D4"/>
                </a:solidFill>
                <a:latin typeface="Consolas"/>
                <a:ea typeface="Consolas"/>
                <a:cs typeface="Consolas"/>
                <a:sym typeface="Consolas"/>
              </a:rPr>
              <a:t> </a:t>
            </a:r>
            <a:r>
              <a:rPr lang="es-AR" sz="1200">
                <a:solidFill>
                  <a:srgbClr val="9CDCFE"/>
                </a:solidFill>
                <a:latin typeface="Consolas"/>
                <a:ea typeface="Consolas"/>
                <a:cs typeface="Consolas"/>
                <a:sym typeface="Consolas"/>
              </a:rPr>
              <a:t>carac</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4EC9B0"/>
                </a:solidFill>
                <a:latin typeface="Consolas"/>
                <a:ea typeface="Consolas"/>
                <a:cs typeface="Consolas"/>
                <a:sym typeface="Consolas"/>
              </a:rPr>
              <a:t>puntero_lista</a:t>
            </a:r>
            <a:r>
              <a:rPr lang="es-AR" sz="1200">
                <a:solidFill>
                  <a:srgbClr val="D4D4D4"/>
                </a:solidFill>
                <a:latin typeface="Consolas"/>
                <a:ea typeface="Consolas"/>
                <a:cs typeface="Consolas"/>
                <a:sym typeface="Consolas"/>
              </a:rPr>
              <a:t> </a:t>
            </a:r>
            <a:r>
              <a:rPr lang="es-AR" sz="1200">
                <a:solidFill>
                  <a:srgbClr val="9CDCFE"/>
                </a:solidFill>
                <a:latin typeface="Consolas"/>
                <a:ea typeface="Consolas"/>
                <a:cs typeface="Consolas"/>
                <a:sym typeface="Consolas"/>
              </a:rPr>
              <a:t>comienzo</a:t>
            </a:r>
            <a:r>
              <a:rPr lang="es-AR" sz="1200">
                <a:solidFill>
                  <a:srgbClr val="D4D4D4"/>
                </a:solidFill>
                <a:latin typeface="Consolas"/>
                <a:ea typeface="Consolas"/>
                <a:cs typeface="Consolas"/>
                <a:sym typeface="Consolas"/>
              </a:rPr>
              <a:t>=</a:t>
            </a:r>
            <a:r>
              <a:rPr lang="es-AR" sz="1200">
                <a:solidFill>
                  <a:srgbClr val="569CD6"/>
                </a:solidFill>
                <a:latin typeface="Consolas"/>
                <a:ea typeface="Consolas"/>
                <a:cs typeface="Consolas"/>
                <a:sym typeface="Consolas"/>
              </a:rPr>
              <a:t>NULL</a:t>
            </a:r>
            <a:r>
              <a:rPr lang="es-AR" sz="1200">
                <a:solidFill>
                  <a:srgbClr val="D4D4D4"/>
                </a:solidFill>
                <a:latin typeface="Consolas"/>
                <a:ea typeface="Consolas"/>
                <a:cs typeface="Consolas"/>
                <a:sym typeface="Consolas"/>
              </a:rPr>
              <a:t>;</a:t>
            </a:r>
            <a:endParaRPr sz="2400"/>
          </a:p>
          <a:p>
            <a:br>
              <a:rPr lang="es-AR" sz="1200">
                <a:solidFill>
                  <a:srgbClr val="D4D4D4"/>
                </a:solidFill>
                <a:latin typeface="Consolas"/>
                <a:ea typeface="Consolas"/>
                <a:cs typeface="Consolas"/>
                <a:sym typeface="Consolas"/>
              </a:rPr>
            </a:br>
            <a:r>
              <a:rPr lang="es-AR" sz="1200">
                <a:solidFill>
                  <a:srgbClr val="D4D4D4"/>
                </a:solidFill>
                <a:latin typeface="Consolas"/>
                <a:ea typeface="Consolas"/>
                <a:cs typeface="Consolas"/>
                <a:sym typeface="Consolas"/>
              </a:rPr>
              <a:t>    </a:t>
            </a:r>
            <a:r>
              <a:rPr lang="es-AR" sz="1200">
                <a:solidFill>
                  <a:srgbClr val="C586C0"/>
                </a:solidFill>
                <a:latin typeface="Consolas"/>
                <a:ea typeface="Consolas"/>
                <a:cs typeface="Consolas"/>
                <a:sym typeface="Consolas"/>
              </a:rPr>
              <a:t>do</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DCDCAA"/>
                </a:solidFill>
                <a:latin typeface="Consolas"/>
                <a:ea typeface="Consolas"/>
                <a:cs typeface="Consolas"/>
                <a:sym typeface="Consolas"/>
              </a:rPr>
              <a:t>printf</a:t>
            </a:r>
            <a:r>
              <a:rPr lang="es-AR" sz="1200">
                <a:solidFill>
                  <a:srgbClr val="D4D4D4"/>
                </a:solidFill>
                <a:latin typeface="Consolas"/>
                <a:ea typeface="Consolas"/>
                <a:cs typeface="Consolas"/>
                <a:sym typeface="Consolas"/>
              </a:rPr>
              <a:t>(</a:t>
            </a:r>
            <a:r>
              <a:rPr lang="es-AR" sz="1200">
                <a:solidFill>
                  <a:srgbClr val="CE9178"/>
                </a:solidFill>
                <a:latin typeface="Consolas"/>
                <a:ea typeface="Consolas"/>
                <a:cs typeface="Consolas"/>
                <a:sym typeface="Consolas"/>
              </a:rPr>
              <a:t>"presione </a:t>
            </a:r>
            <a:r>
              <a:rPr lang="es-AR" sz="1200">
                <a:solidFill>
                  <a:srgbClr val="D7BA7D"/>
                </a:solidFill>
                <a:latin typeface="Consolas"/>
                <a:ea typeface="Consolas"/>
                <a:cs typeface="Consolas"/>
                <a:sym typeface="Consolas"/>
              </a:rPr>
              <a:t>\'</a:t>
            </a:r>
            <a:r>
              <a:rPr lang="es-AR" sz="1200">
                <a:solidFill>
                  <a:srgbClr val="CE9178"/>
                </a:solidFill>
                <a:latin typeface="Consolas"/>
                <a:ea typeface="Consolas"/>
                <a:cs typeface="Consolas"/>
                <a:sym typeface="Consolas"/>
              </a:rPr>
              <a:t>c</a:t>
            </a:r>
            <a:r>
              <a:rPr lang="es-AR" sz="1200">
                <a:solidFill>
                  <a:srgbClr val="D7BA7D"/>
                </a:solidFill>
                <a:latin typeface="Consolas"/>
                <a:ea typeface="Consolas"/>
                <a:cs typeface="Consolas"/>
                <a:sym typeface="Consolas"/>
              </a:rPr>
              <a:t>\'</a:t>
            </a:r>
            <a:r>
              <a:rPr lang="es-AR" sz="1200">
                <a:solidFill>
                  <a:srgbClr val="CE9178"/>
                </a:solidFill>
                <a:latin typeface="Consolas"/>
                <a:ea typeface="Consolas"/>
                <a:cs typeface="Consolas"/>
                <a:sym typeface="Consolas"/>
              </a:rPr>
              <a:t> para crear un alumno </a:t>
            </a:r>
            <a:r>
              <a:rPr lang="es-AR" sz="1200">
                <a:solidFill>
                  <a:srgbClr val="D7BA7D"/>
                </a:solidFill>
                <a:latin typeface="Consolas"/>
                <a:ea typeface="Consolas"/>
                <a:cs typeface="Consolas"/>
                <a:sym typeface="Consolas"/>
              </a:rPr>
              <a:t>\'</a:t>
            </a:r>
            <a:r>
              <a:rPr lang="es-AR" sz="1200">
                <a:solidFill>
                  <a:srgbClr val="CE9178"/>
                </a:solidFill>
                <a:latin typeface="Consolas"/>
                <a:ea typeface="Consolas"/>
                <a:cs typeface="Consolas"/>
                <a:sym typeface="Consolas"/>
              </a:rPr>
              <a:t>l</a:t>
            </a:r>
            <a:r>
              <a:rPr lang="es-AR" sz="1200">
                <a:solidFill>
                  <a:srgbClr val="D7BA7D"/>
                </a:solidFill>
                <a:latin typeface="Consolas"/>
                <a:ea typeface="Consolas"/>
                <a:cs typeface="Consolas"/>
                <a:sym typeface="Consolas"/>
              </a:rPr>
              <a:t>\’</a:t>
            </a:r>
            <a:r>
              <a:rPr lang="es-AR" sz="1200">
                <a:solidFill>
                  <a:srgbClr val="CE9178"/>
                </a:solidFill>
                <a:latin typeface="Consolas"/>
                <a:ea typeface="Consolas"/>
                <a:cs typeface="Consolas"/>
                <a:sym typeface="Consolas"/>
              </a:rPr>
              <a:t> </a:t>
            </a:r>
            <a:endParaRPr sz="2400"/>
          </a:p>
          <a:p>
            <a:r>
              <a:rPr lang="es-AR" sz="1200">
                <a:solidFill>
                  <a:srgbClr val="CE9178"/>
                </a:solidFill>
                <a:latin typeface="Consolas"/>
                <a:ea typeface="Consolas"/>
                <a:cs typeface="Consolas"/>
                <a:sym typeface="Consolas"/>
              </a:rPr>
              <a:t>para listar todos y </a:t>
            </a:r>
            <a:r>
              <a:rPr lang="es-AR" sz="1200">
                <a:solidFill>
                  <a:srgbClr val="D7BA7D"/>
                </a:solidFill>
                <a:latin typeface="Consolas"/>
                <a:ea typeface="Consolas"/>
                <a:cs typeface="Consolas"/>
                <a:sym typeface="Consolas"/>
              </a:rPr>
              <a:t>\'</a:t>
            </a:r>
            <a:r>
              <a:rPr lang="es-AR" sz="1200">
                <a:solidFill>
                  <a:srgbClr val="CE9178"/>
                </a:solidFill>
                <a:latin typeface="Consolas"/>
                <a:ea typeface="Consolas"/>
                <a:cs typeface="Consolas"/>
                <a:sym typeface="Consolas"/>
              </a:rPr>
              <a:t>s</a:t>
            </a:r>
            <a:r>
              <a:rPr lang="es-AR" sz="1200">
                <a:solidFill>
                  <a:srgbClr val="D7BA7D"/>
                </a:solidFill>
                <a:latin typeface="Consolas"/>
                <a:ea typeface="Consolas"/>
                <a:cs typeface="Consolas"/>
                <a:sym typeface="Consolas"/>
              </a:rPr>
              <a:t>\'</a:t>
            </a:r>
            <a:r>
              <a:rPr lang="es-AR" sz="1200">
                <a:solidFill>
                  <a:srgbClr val="CE9178"/>
                </a:solidFill>
                <a:latin typeface="Consolas"/>
                <a:ea typeface="Consolas"/>
                <a:cs typeface="Consolas"/>
                <a:sym typeface="Consolas"/>
              </a:rPr>
              <a:t> para salir</a:t>
            </a:r>
            <a:r>
              <a:rPr lang="es-AR" sz="1200">
                <a:solidFill>
                  <a:srgbClr val="D7BA7D"/>
                </a:solidFill>
                <a:latin typeface="Consolas"/>
                <a:ea typeface="Consolas"/>
                <a:cs typeface="Consolas"/>
                <a:sym typeface="Consolas"/>
              </a:rPr>
              <a:t>\n</a:t>
            </a:r>
            <a:r>
              <a:rPr lang="es-AR" sz="1200">
                <a:solidFill>
                  <a:srgbClr val="CE9178"/>
                </a:solidFill>
                <a:latin typeface="Consolas"/>
                <a:ea typeface="Consolas"/>
                <a:cs typeface="Consolas"/>
                <a:sym typeface="Consolas"/>
              </a:rPr>
              <a:t>"</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C586C0"/>
                </a:solidFill>
                <a:latin typeface="Consolas"/>
                <a:ea typeface="Consolas"/>
                <a:cs typeface="Consolas"/>
                <a:sym typeface="Consolas"/>
              </a:rPr>
              <a:t>do</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9CDCFE"/>
                </a:solidFill>
                <a:latin typeface="Consolas"/>
                <a:ea typeface="Consolas"/>
                <a:cs typeface="Consolas"/>
                <a:sym typeface="Consolas"/>
              </a:rPr>
              <a:t>carac</a:t>
            </a:r>
            <a:r>
              <a:rPr lang="es-AR" sz="1200">
                <a:solidFill>
                  <a:srgbClr val="D4D4D4"/>
                </a:solidFill>
                <a:latin typeface="Consolas"/>
                <a:ea typeface="Consolas"/>
                <a:cs typeface="Consolas"/>
                <a:sym typeface="Consolas"/>
              </a:rPr>
              <a:t>=</a:t>
            </a:r>
            <a:r>
              <a:rPr lang="es-AR" sz="1200">
                <a:solidFill>
                  <a:srgbClr val="DCDCAA"/>
                </a:solidFill>
                <a:latin typeface="Consolas"/>
                <a:ea typeface="Consolas"/>
                <a:cs typeface="Consolas"/>
                <a:sym typeface="Consolas"/>
              </a:rPr>
              <a:t>getchar</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C586C0"/>
                </a:solidFill>
                <a:latin typeface="Consolas"/>
                <a:ea typeface="Consolas"/>
                <a:cs typeface="Consolas"/>
                <a:sym typeface="Consolas"/>
              </a:rPr>
              <a:t>while</a:t>
            </a:r>
            <a:r>
              <a:rPr lang="es-AR" sz="1200">
                <a:solidFill>
                  <a:srgbClr val="D4D4D4"/>
                </a:solidFill>
                <a:latin typeface="Consolas"/>
                <a:ea typeface="Consolas"/>
                <a:cs typeface="Consolas"/>
                <a:sym typeface="Consolas"/>
              </a:rPr>
              <a:t>((</a:t>
            </a:r>
            <a:r>
              <a:rPr lang="es-AR" sz="1200">
                <a:solidFill>
                  <a:srgbClr val="9CDCFE"/>
                </a:solidFill>
                <a:latin typeface="Consolas"/>
                <a:ea typeface="Consolas"/>
                <a:cs typeface="Consolas"/>
                <a:sym typeface="Consolas"/>
              </a:rPr>
              <a:t>carac</a:t>
            </a:r>
            <a:r>
              <a:rPr lang="es-AR" sz="1200">
                <a:solidFill>
                  <a:srgbClr val="D4D4D4"/>
                </a:solidFill>
                <a:latin typeface="Consolas"/>
                <a:ea typeface="Consolas"/>
                <a:cs typeface="Consolas"/>
                <a:sym typeface="Consolas"/>
              </a:rPr>
              <a:t>!=</a:t>
            </a:r>
            <a:r>
              <a:rPr lang="es-AR" sz="1200">
                <a:solidFill>
                  <a:srgbClr val="CE9178"/>
                </a:solidFill>
                <a:latin typeface="Consolas"/>
                <a:ea typeface="Consolas"/>
                <a:cs typeface="Consolas"/>
                <a:sym typeface="Consolas"/>
              </a:rPr>
              <a:t>'c'</a:t>
            </a:r>
            <a:r>
              <a:rPr lang="es-AR" sz="1200">
                <a:solidFill>
                  <a:srgbClr val="D4D4D4"/>
                </a:solidFill>
                <a:latin typeface="Consolas"/>
                <a:ea typeface="Consolas"/>
                <a:cs typeface="Consolas"/>
                <a:sym typeface="Consolas"/>
              </a:rPr>
              <a:t>) &amp;&amp; (</a:t>
            </a:r>
            <a:r>
              <a:rPr lang="es-AR" sz="1200">
                <a:solidFill>
                  <a:srgbClr val="9CDCFE"/>
                </a:solidFill>
                <a:latin typeface="Consolas"/>
                <a:ea typeface="Consolas"/>
                <a:cs typeface="Consolas"/>
                <a:sym typeface="Consolas"/>
              </a:rPr>
              <a:t>carac</a:t>
            </a:r>
            <a:r>
              <a:rPr lang="es-AR" sz="1200">
                <a:solidFill>
                  <a:srgbClr val="D4D4D4"/>
                </a:solidFill>
                <a:latin typeface="Consolas"/>
                <a:ea typeface="Consolas"/>
                <a:cs typeface="Consolas"/>
                <a:sym typeface="Consolas"/>
              </a:rPr>
              <a:t>!=</a:t>
            </a:r>
            <a:r>
              <a:rPr lang="es-AR" sz="1200">
                <a:solidFill>
                  <a:srgbClr val="CE9178"/>
                </a:solidFill>
                <a:latin typeface="Consolas"/>
                <a:ea typeface="Consolas"/>
                <a:cs typeface="Consolas"/>
                <a:sym typeface="Consolas"/>
              </a:rPr>
              <a:t>'l'</a:t>
            </a:r>
            <a:r>
              <a:rPr lang="es-AR" sz="1200">
                <a:solidFill>
                  <a:srgbClr val="D4D4D4"/>
                </a:solidFill>
                <a:latin typeface="Consolas"/>
                <a:ea typeface="Consolas"/>
                <a:cs typeface="Consolas"/>
                <a:sym typeface="Consolas"/>
              </a:rPr>
              <a:t>) &amp;&amp; (</a:t>
            </a:r>
            <a:r>
              <a:rPr lang="es-AR" sz="1200">
                <a:solidFill>
                  <a:srgbClr val="9CDCFE"/>
                </a:solidFill>
                <a:latin typeface="Consolas"/>
                <a:ea typeface="Consolas"/>
                <a:cs typeface="Consolas"/>
                <a:sym typeface="Consolas"/>
              </a:rPr>
              <a:t>carac</a:t>
            </a:r>
            <a:r>
              <a:rPr lang="es-AR" sz="1200">
                <a:solidFill>
                  <a:srgbClr val="D4D4D4"/>
                </a:solidFill>
                <a:latin typeface="Consolas"/>
                <a:ea typeface="Consolas"/>
                <a:cs typeface="Consolas"/>
                <a:sym typeface="Consolas"/>
              </a:rPr>
              <a:t>!=</a:t>
            </a:r>
            <a:r>
              <a:rPr lang="es-AR" sz="1200">
                <a:solidFill>
                  <a:srgbClr val="CE9178"/>
                </a:solidFill>
                <a:latin typeface="Consolas"/>
                <a:ea typeface="Consolas"/>
                <a:cs typeface="Consolas"/>
                <a:sym typeface="Consolas"/>
              </a:rPr>
              <a:t>'s'</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C586C0"/>
                </a:solidFill>
                <a:latin typeface="Consolas"/>
                <a:ea typeface="Consolas"/>
                <a:cs typeface="Consolas"/>
                <a:sym typeface="Consolas"/>
              </a:rPr>
              <a:t>if</a:t>
            </a:r>
            <a:r>
              <a:rPr lang="es-AR" sz="1200">
                <a:solidFill>
                  <a:srgbClr val="D4D4D4"/>
                </a:solidFill>
                <a:latin typeface="Consolas"/>
                <a:ea typeface="Consolas"/>
                <a:cs typeface="Consolas"/>
                <a:sym typeface="Consolas"/>
              </a:rPr>
              <a:t>(</a:t>
            </a:r>
            <a:r>
              <a:rPr lang="es-AR" sz="1200">
                <a:solidFill>
                  <a:srgbClr val="9CDCFE"/>
                </a:solidFill>
                <a:latin typeface="Consolas"/>
                <a:ea typeface="Consolas"/>
                <a:cs typeface="Consolas"/>
                <a:sym typeface="Consolas"/>
              </a:rPr>
              <a:t>carac</a:t>
            </a:r>
            <a:r>
              <a:rPr lang="es-AR" sz="1200">
                <a:solidFill>
                  <a:srgbClr val="D4D4D4"/>
                </a:solidFill>
                <a:latin typeface="Consolas"/>
                <a:ea typeface="Consolas"/>
                <a:cs typeface="Consolas"/>
                <a:sym typeface="Consolas"/>
              </a:rPr>
              <a:t>==</a:t>
            </a:r>
            <a:r>
              <a:rPr lang="es-AR" sz="1200">
                <a:solidFill>
                  <a:srgbClr val="CE9178"/>
                </a:solidFill>
                <a:latin typeface="Consolas"/>
                <a:ea typeface="Consolas"/>
                <a:cs typeface="Consolas"/>
                <a:sym typeface="Consolas"/>
              </a:rPr>
              <a:t>'c'</a:t>
            </a:r>
            <a:r>
              <a:rPr lang="es-AR" sz="1200">
                <a:solidFill>
                  <a:srgbClr val="D4D4D4"/>
                </a:solidFill>
                <a:latin typeface="Consolas"/>
                <a:ea typeface="Consolas"/>
                <a:cs typeface="Consolas"/>
                <a:sym typeface="Consolas"/>
              </a:rPr>
              <a:t>)</a:t>
            </a:r>
            <a:r>
              <a:rPr lang="es-AR" sz="1200">
                <a:solidFill>
                  <a:srgbClr val="DCDCAA"/>
                </a:solidFill>
                <a:latin typeface="Consolas"/>
                <a:ea typeface="Consolas"/>
                <a:cs typeface="Consolas"/>
                <a:sym typeface="Consolas"/>
              </a:rPr>
              <a:t>crear_alumno</a:t>
            </a:r>
            <a:r>
              <a:rPr lang="es-AR" sz="1200">
                <a:solidFill>
                  <a:srgbClr val="D4D4D4"/>
                </a:solidFill>
                <a:latin typeface="Consolas"/>
                <a:ea typeface="Consolas"/>
                <a:cs typeface="Consolas"/>
                <a:sym typeface="Consolas"/>
              </a:rPr>
              <a:t>(&amp;</a:t>
            </a:r>
            <a:r>
              <a:rPr lang="es-AR" sz="1200">
                <a:solidFill>
                  <a:srgbClr val="9CDCFE"/>
                </a:solidFill>
                <a:latin typeface="Consolas"/>
                <a:ea typeface="Consolas"/>
                <a:cs typeface="Consolas"/>
                <a:sym typeface="Consolas"/>
              </a:rPr>
              <a:t>comienzo</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C586C0"/>
                </a:solidFill>
                <a:latin typeface="Consolas"/>
                <a:ea typeface="Consolas"/>
                <a:cs typeface="Consolas"/>
                <a:sym typeface="Consolas"/>
              </a:rPr>
              <a:t>if</a:t>
            </a:r>
            <a:r>
              <a:rPr lang="es-AR" sz="1200">
                <a:solidFill>
                  <a:srgbClr val="D4D4D4"/>
                </a:solidFill>
                <a:latin typeface="Consolas"/>
                <a:ea typeface="Consolas"/>
                <a:cs typeface="Consolas"/>
                <a:sym typeface="Consolas"/>
              </a:rPr>
              <a:t>(</a:t>
            </a:r>
            <a:r>
              <a:rPr lang="es-AR" sz="1200">
                <a:solidFill>
                  <a:srgbClr val="9CDCFE"/>
                </a:solidFill>
                <a:latin typeface="Consolas"/>
                <a:ea typeface="Consolas"/>
                <a:cs typeface="Consolas"/>
                <a:sym typeface="Consolas"/>
              </a:rPr>
              <a:t>carac</a:t>
            </a:r>
            <a:r>
              <a:rPr lang="es-AR" sz="1200">
                <a:solidFill>
                  <a:srgbClr val="D4D4D4"/>
                </a:solidFill>
                <a:latin typeface="Consolas"/>
                <a:ea typeface="Consolas"/>
                <a:cs typeface="Consolas"/>
                <a:sym typeface="Consolas"/>
              </a:rPr>
              <a:t>==</a:t>
            </a:r>
            <a:r>
              <a:rPr lang="es-AR" sz="1200">
                <a:solidFill>
                  <a:srgbClr val="CE9178"/>
                </a:solidFill>
                <a:latin typeface="Consolas"/>
                <a:ea typeface="Consolas"/>
                <a:cs typeface="Consolas"/>
                <a:sym typeface="Consolas"/>
              </a:rPr>
              <a:t>'l'</a:t>
            </a:r>
            <a:r>
              <a:rPr lang="es-AR" sz="1200">
                <a:solidFill>
                  <a:srgbClr val="D4D4D4"/>
                </a:solidFill>
                <a:latin typeface="Consolas"/>
                <a:ea typeface="Consolas"/>
                <a:cs typeface="Consolas"/>
                <a:sym typeface="Consolas"/>
              </a:rPr>
              <a:t>)</a:t>
            </a:r>
            <a:r>
              <a:rPr lang="es-AR" sz="1200">
                <a:solidFill>
                  <a:srgbClr val="DCDCAA"/>
                </a:solidFill>
                <a:latin typeface="Consolas"/>
                <a:ea typeface="Consolas"/>
                <a:cs typeface="Consolas"/>
                <a:sym typeface="Consolas"/>
              </a:rPr>
              <a:t>imprimir_todo</a:t>
            </a:r>
            <a:r>
              <a:rPr lang="es-AR" sz="1200">
                <a:solidFill>
                  <a:srgbClr val="D4D4D4"/>
                </a:solidFill>
                <a:latin typeface="Consolas"/>
                <a:ea typeface="Consolas"/>
                <a:cs typeface="Consolas"/>
                <a:sym typeface="Consolas"/>
              </a:rPr>
              <a:t>(</a:t>
            </a:r>
            <a:r>
              <a:rPr lang="es-AR" sz="1200">
                <a:solidFill>
                  <a:srgbClr val="9CDCFE"/>
                </a:solidFill>
                <a:latin typeface="Consolas"/>
                <a:ea typeface="Consolas"/>
                <a:cs typeface="Consolas"/>
                <a:sym typeface="Consolas"/>
              </a:rPr>
              <a:t>comienzo</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C586C0"/>
                </a:solidFill>
                <a:latin typeface="Consolas"/>
                <a:ea typeface="Consolas"/>
                <a:cs typeface="Consolas"/>
                <a:sym typeface="Consolas"/>
              </a:rPr>
              <a:t>while</a:t>
            </a:r>
            <a:r>
              <a:rPr lang="es-AR" sz="1200">
                <a:solidFill>
                  <a:srgbClr val="D4D4D4"/>
                </a:solidFill>
                <a:latin typeface="Consolas"/>
                <a:ea typeface="Consolas"/>
                <a:cs typeface="Consolas"/>
                <a:sym typeface="Consolas"/>
              </a:rPr>
              <a:t>(</a:t>
            </a:r>
            <a:r>
              <a:rPr lang="es-AR" sz="1200">
                <a:solidFill>
                  <a:srgbClr val="9CDCFE"/>
                </a:solidFill>
                <a:latin typeface="Consolas"/>
                <a:ea typeface="Consolas"/>
                <a:cs typeface="Consolas"/>
                <a:sym typeface="Consolas"/>
              </a:rPr>
              <a:t>carac</a:t>
            </a:r>
            <a:r>
              <a:rPr lang="es-AR" sz="1200">
                <a:solidFill>
                  <a:srgbClr val="D4D4D4"/>
                </a:solidFill>
                <a:latin typeface="Consolas"/>
                <a:ea typeface="Consolas"/>
                <a:cs typeface="Consolas"/>
                <a:sym typeface="Consolas"/>
              </a:rPr>
              <a:t>!=</a:t>
            </a:r>
            <a:r>
              <a:rPr lang="es-AR" sz="1200">
                <a:solidFill>
                  <a:srgbClr val="CE9178"/>
                </a:solidFill>
                <a:latin typeface="Consolas"/>
                <a:ea typeface="Consolas"/>
                <a:cs typeface="Consolas"/>
                <a:sym typeface="Consolas"/>
              </a:rPr>
              <a:t>'s'</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DCDCAA"/>
                </a:solidFill>
                <a:latin typeface="Consolas"/>
                <a:ea typeface="Consolas"/>
                <a:cs typeface="Consolas"/>
                <a:sym typeface="Consolas"/>
              </a:rPr>
              <a:t>borrar_lista</a:t>
            </a:r>
            <a:r>
              <a:rPr lang="es-AR" sz="1200">
                <a:solidFill>
                  <a:srgbClr val="D4D4D4"/>
                </a:solidFill>
                <a:latin typeface="Consolas"/>
                <a:ea typeface="Consolas"/>
                <a:cs typeface="Consolas"/>
                <a:sym typeface="Consolas"/>
              </a:rPr>
              <a:t>(&amp;</a:t>
            </a:r>
            <a:r>
              <a:rPr lang="es-AR" sz="1200">
                <a:solidFill>
                  <a:srgbClr val="9CDCFE"/>
                </a:solidFill>
                <a:latin typeface="Consolas"/>
                <a:ea typeface="Consolas"/>
                <a:cs typeface="Consolas"/>
                <a:sym typeface="Consolas"/>
              </a:rPr>
              <a:t>comienzo</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    </a:t>
            </a:r>
            <a:r>
              <a:rPr lang="es-AR" sz="1200">
                <a:solidFill>
                  <a:srgbClr val="C586C0"/>
                </a:solidFill>
                <a:latin typeface="Consolas"/>
                <a:ea typeface="Consolas"/>
                <a:cs typeface="Consolas"/>
                <a:sym typeface="Consolas"/>
              </a:rPr>
              <a:t>return</a:t>
            </a:r>
            <a:r>
              <a:rPr lang="es-AR" sz="1200">
                <a:solidFill>
                  <a:srgbClr val="D4D4D4"/>
                </a:solidFill>
                <a:latin typeface="Consolas"/>
                <a:ea typeface="Consolas"/>
                <a:cs typeface="Consolas"/>
                <a:sym typeface="Consolas"/>
              </a:rPr>
              <a:t> </a:t>
            </a:r>
            <a:r>
              <a:rPr lang="es-AR" sz="1200">
                <a:solidFill>
                  <a:srgbClr val="B5CEA8"/>
                </a:solidFill>
                <a:latin typeface="Consolas"/>
                <a:ea typeface="Consolas"/>
                <a:cs typeface="Consolas"/>
                <a:sym typeface="Consolas"/>
              </a:rPr>
              <a:t>0</a:t>
            </a:r>
            <a:r>
              <a:rPr lang="es-AR" sz="1200">
                <a:solidFill>
                  <a:srgbClr val="D4D4D4"/>
                </a:solidFill>
                <a:latin typeface="Consolas"/>
                <a:ea typeface="Consolas"/>
                <a:cs typeface="Consolas"/>
                <a:sym typeface="Consolas"/>
              </a:rPr>
              <a:t>;</a:t>
            </a:r>
            <a:endParaRPr sz="2400"/>
          </a:p>
          <a:p>
            <a:r>
              <a:rPr lang="es-AR" sz="1200">
                <a:solidFill>
                  <a:srgbClr val="D4D4D4"/>
                </a:solidFill>
                <a:latin typeface="Consolas"/>
                <a:ea typeface="Consolas"/>
                <a:cs typeface="Consolas"/>
                <a:sym typeface="Consolas"/>
              </a:rPr>
              <a:t>}</a:t>
            </a:r>
            <a:endParaRPr sz="2400"/>
          </a:p>
        </p:txBody>
      </p:sp>
      <p:sp>
        <p:nvSpPr>
          <p:cNvPr id="1430" name="Google Shape;1430;p207"/>
          <p:cNvSpPr txBox="1"/>
          <p:nvPr/>
        </p:nvSpPr>
        <p:spPr>
          <a:xfrm>
            <a:off x="5958497" y="0"/>
            <a:ext cx="9117105" cy="6855733"/>
          </a:xfrm>
          <a:prstGeom prst="rect">
            <a:avLst/>
          </a:prstGeom>
          <a:noFill/>
          <a:ln>
            <a:noFill/>
          </a:ln>
        </p:spPr>
        <p:txBody>
          <a:bodyPr spcFirstLastPara="1" wrap="square" lIns="121900" tIns="60933" rIns="121900" bIns="60933" anchor="t" anchorCtr="0">
            <a:spAutoFit/>
          </a:bodyPr>
          <a:lstStyle/>
          <a:p>
            <a:r>
              <a:rPr lang="es-AR" sz="1067" dirty="0" err="1">
                <a:solidFill>
                  <a:srgbClr val="569CD6"/>
                </a:solidFill>
                <a:latin typeface="Consolas"/>
                <a:ea typeface="Consolas"/>
                <a:cs typeface="Consolas"/>
                <a:sym typeface="Consolas"/>
              </a:rPr>
              <a:t>void</a:t>
            </a:r>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crear_alumno</a:t>
            </a:r>
            <a:r>
              <a:rPr lang="es-AR" sz="1067" dirty="0">
                <a:solidFill>
                  <a:srgbClr val="D4D4D4"/>
                </a:solidFill>
                <a:latin typeface="Consolas"/>
                <a:ea typeface="Consolas"/>
                <a:cs typeface="Consolas"/>
                <a:sym typeface="Consolas"/>
              </a:rPr>
              <a:t>(</a:t>
            </a:r>
            <a:r>
              <a:rPr lang="es-AR" sz="1067" dirty="0" err="1">
                <a:solidFill>
                  <a:srgbClr val="4EC9B0"/>
                </a:solidFill>
                <a:latin typeface="Consolas"/>
                <a:ea typeface="Consolas"/>
                <a:cs typeface="Consolas"/>
                <a:sym typeface="Consolas"/>
              </a:rPr>
              <a:t>puntero_lista</a:t>
            </a:r>
            <a:r>
              <a:rPr lang="es-AR" sz="1067" dirty="0">
                <a:solidFill>
                  <a:srgbClr val="D4D4D4"/>
                </a:solidFill>
                <a:latin typeface="Consolas"/>
                <a:ea typeface="Consolas"/>
                <a:cs typeface="Consolas"/>
                <a:sym typeface="Consolas"/>
              </a:rPr>
              <a:t> *</a:t>
            </a:r>
            <a:r>
              <a:rPr lang="es-AR" sz="1067" dirty="0">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4EC9B0"/>
                </a:solidFill>
                <a:latin typeface="Consolas"/>
                <a:ea typeface="Consolas"/>
                <a:cs typeface="Consolas"/>
                <a:sym typeface="Consolas"/>
              </a:rPr>
              <a:t>puntero_lista</a:t>
            </a:r>
            <a:r>
              <a:rPr lang="es-AR" sz="1067" dirty="0">
                <a:solidFill>
                  <a:srgbClr val="D4D4D4"/>
                </a:solidFill>
                <a:latin typeface="Consolas"/>
                <a:ea typeface="Consolas"/>
                <a:cs typeface="Consolas"/>
                <a:sym typeface="Consolas"/>
              </a:rPr>
              <a:t> </a:t>
            </a:r>
            <a:r>
              <a:rPr lang="es-AR" sz="1067" dirty="0">
                <a:solidFill>
                  <a:srgbClr val="9CDCFE"/>
                </a:solidFill>
                <a:latin typeface="Consolas"/>
                <a:ea typeface="Consolas"/>
                <a:cs typeface="Consolas"/>
                <a:sym typeface="Consolas"/>
              </a:rPr>
              <a:t>p</a:t>
            </a:r>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malloc</a:t>
            </a:r>
            <a:r>
              <a:rPr lang="es-AR" sz="1067" dirty="0">
                <a:solidFill>
                  <a:srgbClr val="D4D4D4"/>
                </a:solidFill>
                <a:latin typeface="Consolas"/>
                <a:ea typeface="Consolas"/>
                <a:cs typeface="Consolas"/>
                <a:sym typeface="Consolas"/>
              </a:rPr>
              <a:t> (</a:t>
            </a:r>
            <a:r>
              <a:rPr lang="es-AR" sz="1067" dirty="0" err="1">
                <a:solidFill>
                  <a:srgbClr val="569CD6"/>
                </a:solidFill>
                <a:latin typeface="Consolas"/>
                <a:ea typeface="Consolas"/>
                <a:cs typeface="Consolas"/>
                <a:sym typeface="Consolas"/>
              </a:rPr>
              <a:t>sizeof</a:t>
            </a:r>
            <a:r>
              <a:rPr lang="es-AR" sz="1067" dirty="0">
                <a:solidFill>
                  <a:srgbClr val="D4D4D4"/>
                </a:solidFill>
                <a:latin typeface="Consolas"/>
                <a:ea typeface="Consolas"/>
                <a:cs typeface="Consolas"/>
                <a:sym typeface="Consolas"/>
              </a:rPr>
              <a:t> (</a:t>
            </a:r>
            <a:r>
              <a:rPr lang="es-AR" sz="1067" dirty="0">
                <a:solidFill>
                  <a:srgbClr val="4EC9B0"/>
                </a:solidFill>
                <a:latin typeface="Consolas"/>
                <a:ea typeface="Consolas"/>
                <a:cs typeface="Consolas"/>
                <a:sym typeface="Consolas"/>
              </a:rPr>
              <a:t>alumno</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a:solidFill>
                  <a:srgbClr val="9CDCFE"/>
                </a:solidFill>
                <a:latin typeface="Consolas"/>
                <a:ea typeface="Consolas"/>
                <a:cs typeface="Consolas"/>
                <a:sym typeface="Consolas"/>
              </a:rPr>
              <a:t>p</a:t>
            </a:r>
            <a:r>
              <a:rPr lang="es-AR" sz="1067" dirty="0">
                <a:solidFill>
                  <a:srgbClr val="D4D4D4"/>
                </a:solidFill>
                <a:latin typeface="Consolas"/>
                <a:ea typeface="Consolas"/>
                <a:cs typeface="Consolas"/>
                <a:sym typeface="Consolas"/>
              </a:rPr>
              <a:t>-&gt;</a:t>
            </a:r>
            <a:r>
              <a:rPr lang="es-AR" sz="1067" dirty="0">
                <a:solidFill>
                  <a:srgbClr val="9CDCFE"/>
                </a:solidFill>
                <a:latin typeface="Consolas"/>
                <a:ea typeface="Consolas"/>
                <a:cs typeface="Consolas"/>
                <a:sym typeface="Consolas"/>
              </a:rPr>
              <a:t>siguiente</a:t>
            </a:r>
            <a:r>
              <a:rPr lang="es-AR" sz="1067" dirty="0">
                <a:solidFill>
                  <a:srgbClr val="D4D4D4"/>
                </a:solidFill>
                <a:latin typeface="Consolas"/>
                <a:ea typeface="Consolas"/>
                <a:cs typeface="Consolas"/>
                <a:sym typeface="Consolas"/>
              </a:rPr>
              <a:t>=</a:t>
            </a:r>
            <a:r>
              <a:rPr lang="es-AR" sz="1067" dirty="0">
                <a:solidFill>
                  <a:srgbClr val="569CD6"/>
                </a:solidFill>
                <a:latin typeface="Consolas"/>
                <a:ea typeface="Consolas"/>
                <a:cs typeface="Consolas"/>
                <a:sym typeface="Consolas"/>
              </a:rPr>
              <a:t>NULL</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printf</a:t>
            </a:r>
            <a:r>
              <a:rPr lang="es-AR" sz="1067" dirty="0">
                <a:solidFill>
                  <a:srgbClr val="D4D4D4"/>
                </a:solidFill>
                <a:latin typeface="Consolas"/>
                <a:ea typeface="Consolas"/>
                <a:cs typeface="Consolas"/>
                <a:sym typeface="Consolas"/>
              </a:rPr>
              <a:t>(</a:t>
            </a:r>
            <a:r>
              <a:rPr lang="es-AR" sz="1067" dirty="0">
                <a:solidFill>
                  <a:srgbClr val="CE9178"/>
                </a:solidFill>
                <a:latin typeface="Consolas"/>
                <a:ea typeface="Consolas"/>
                <a:cs typeface="Consolas"/>
                <a:sym typeface="Consolas"/>
              </a:rPr>
              <a:t>"Ingrese el nombre del nuevo alumno</a:t>
            </a:r>
            <a:r>
              <a:rPr lang="es-AR" sz="1067" dirty="0">
                <a:solidFill>
                  <a:srgbClr val="D7BA7D"/>
                </a:solidFill>
                <a:latin typeface="Consolas"/>
                <a:ea typeface="Consolas"/>
                <a:cs typeface="Consolas"/>
                <a:sym typeface="Consolas"/>
              </a:rPr>
              <a:t>\n</a:t>
            </a:r>
            <a:r>
              <a:rPr lang="es-AR" sz="1067" dirty="0">
                <a:solidFill>
                  <a:srgbClr val="CE9178"/>
                </a:solidFill>
                <a:latin typeface="Consolas"/>
                <a:ea typeface="Consolas"/>
                <a:cs typeface="Consolas"/>
                <a:sym typeface="Consolas"/>
              </a:rPr>
              <a:t>"</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569CD6"/>
                </a:solidFill>
                <a:latin typeface="Consolas"/>
                <a:ea typeface="Consolas"/>
                <a:cs typeface="Consolas"/>
                <a:sym typeface="Consolas"/>
              </a:rPr>
              <a:t>char</a:t>
            </a:r>
            <a:r>
              <a:rPr lang="es-AR" sz="1067" dirty="0">
                <a:solidFill>
                  <a:srgbClr val="D4D4D4"/>
                </a:solidFill>
                <a:latin typeface="Consolas"/>
                <a:ea typeface="Consolas"/>
                <a:cs typeface="Consolas"/>
                <a:sym typeface="Consolas"/>
              </a:rPr>
              <a:t> *</a:t>
            </a:r>
            <a:r>
              <a:rPr lang="es-AR" sz="1067" dirty="0">
                <a:solidFill>
                  <a:srgbClr val="9CDCFE"/>
                </a:solidFill>
                <a:latin typeface="Consolas"/>
                <a:ea typeface="Consolas"/>
                <a:cs typeface="Consolas"/>
                <a:sym typeface="Consolas"/>
              </a:rPr>
              <a:t>nombre</a:t>
            </a:r>
            <a:r>
              <a:rPr lang="es-AR" sz="1067" dirty="0">
                <a:solidFill>
                  <a:srgbClr val="D4D4D4"/>
                </a:solidFill>
                <a:latin typeface="Consolas"/>
                <a:ea typeface="Consolas"/>
                <a:cs typeface="Consolas"/>
                <a:sym typeface="Consolas"/>
              </a:rPr>
              <a:t>=(</a:t>
            </a:r>
            <a:r>
              <a:rPr lang="es-AR" sz="1067" dirty="0" err="1">
                <a:solidFill>
                  <a:srgbClr val="569CD6"/>
                </a:solidFill>
                <a:latin typeface="Consolas"/>
                <a:ea typeface="Consolas"/>
                <a:cs typeface="Consolas"/>
                <a:sym typeface="Consolas"/>
              </a:rPr>
              <a:t>char</a:t>
            </a:r>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malloc</a:t>
            </a:r>
            <a:r>
              <a:rPr lang="es-AR" sz="1067" dirty="0">
                <a:solidFill>
                  <a:srgbClr val="D4D4D4"/>
                </a:solidFill>
                <a:latin typeface="Consolas"/>
                <a:ea typeface="Consolas"/>
                <a:cs typeface="Consolas"/>
                <a:sym typeface="Consolas"/>
              </a:rPr>
              <a:t>(</a:t>
            </a:r>
            <a:r>
              <a:rPr lang="es-AR" sz="1067" dirty="0">
                <a:solidFill>
                  <a:srgbClr val="B5CEA8"/>
                </a:solidFill>
                <a:latin typeface="Consolas"/>
                <a:ea typeface="Consolas"/>
                <a:cs typeface="Consolas"/>
                <a:sym typeface="Consolas"/>
              </a:rPr>
              <a:t>10</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scanf</a:t>
            </a:r>
            <a:r>
              <a:rPr lang="es-AR" sz="1067" dirty="0">
                <a:solidFill>
                  <a:srgbClr val="D4D4D4"/>
                </a:solidFill>
                <a:latin typeface="Consolas"/>
                <a:ea typeface="Consolas"/>
                <a:cs typeface="Consolas"/>
                <a:sym typeface="Consolas"/>
              </a:rPr>
              <a:t>(</a:t>
            </a:r>
            <a:r>
              <a:rPr lang="es-AR" sz="1067" dirty="0">
                <a:solidFill>
                  <a:srgbClr val="CE9178"/>
                </a:solidFill>
                <a:latin typeface="Consolas"/>
                <a:ea typeface="Consolas"/>
                <a:cs typeface="Consolas"/>
                <a:sym typeface="Consolas"/>
              </a:rPr>
              <a:t>"%</a:t>
            </a:r>
            <a:r>
              <a:rPr lang="es-AR" sz="1067" dirty="0" err="1">
                <a:solidFill>
                  <a:srgbClr val="CE9178"/>
                </a:solidFill>
                <a:latin typeface="Consolas"/>
                <a:ea typeface="Consolas"/>
                <a:cs typeface="Consolas"/>
                <a:sym typeface="Consolas"/>
              </a:rPr>
              <a:t>s"</a:t>
            </a:r>
            <a:r>
              <a:rPr lang="es-AR" sz="1067" dirty="0" err="1">
                <a:solidFill>
                  <a:srgbClr val="D4D4D4"/>
                </a:solidFill>
                <a:latin typeface="Consolas"/>
                <a:ea typeface="Consolas"/>
                <a:cs typeface="Consolas"/>
                <a:sym typeface="Consolas"/>
              </a:rPr>
              <a:t>,</a:t>
            </a:r>
            <a:r>
              <a:rPr lang="es-AR" sz="1067" dirty="0" err="1">
                <a:solidFill>
                  <a:srgbClr val="9CDCFE"/>
                </a:solidFill>
                <a:latin typeface="Consolas"/>
                <a:ea typeface="Consolas"/>
                <a:cs typeface="Consolas"/>
                <a:sym typeface="Consolas"/>
              </a:rPr>
              <a:t>nombre</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a:solidFill>
                  <a:srgbClr val="9CDCFE"/>
                </a:solidFill>
                <a:latin typeface="Consolas"/>
                <a:ea typeface="Consolas"/>
                <a:cs typeface="Consolas"/>
                <a:sym typeface="Consolas"/>
              </a:rPr>
              <a:t>p</a:t>
            </a:r>
            <a:r>
              <a:rPr lang="es-AR" sz="1067" dirty="0">
                <a:solidFill>
                  <a:srgbClr val="D4D4D4"/>
                </a:solidFill>
                <a:latin typeface="Consolas"/>
                <a:ea typeface="Consolas"/>
                <a:cs typeface="Consolas"/>
                <a:sym typeface="Consolas"/>
              </a:rPr>
              <a:t>-&gt;</a:t>
            </a:r>
            <a:r>
              <a:rPr lang="es-AR" sz="1067" dirty="0">
                <a:solidFill>
                  <a:srgbClr val="9CDCFE"/>
                </a:solidFill>
                <a:latin typeface="Consolas"/>
                <a:ea typeface="Consolas"/>
                <a:cs typeface="Consolas"/>
                <a:sym typeface="Consolas"/>
              </a:rPr>
              <a:t>nombre</a:t>
            </a:r>
            <a:r>
              <a:rPr lang="es-AR" sz="1067" dirty="0">
                <a:solidFill>
                  <a:srgbClr val="D4D4D4"/>
                </a:solidFill>
                <a:latin typeface="Consolas"/>
                <a:ea typeface="Consolas"/>
                <a:cs typeface="Consolas"/>
                <a:sym typeface="Consolas"/>
              </a:rPr>
              <a:t>=</a:t>
            </a:r>
            <a:r>
              <a:rPr lang="es-AR" sz="1067" dirty="0">
                <a:solidFill>
                  <a:srgbClr val="9CDCFE"/>
                </a:solidFill>
                <a:latin typeface="Consolas"/>
                <a:ea typeface="Consolas"/>
                <a:cs typeface="Consolas"/>
                <a:sym typeface="Consolas"/>
              </a:rPr>
              <a:t>nombre</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printf</a:t>
            </a:r>
            <a:r>
              <a:rPr lang="es-AR" sz="1067" dirty="0">
                <a:solidFill>
                  <a:srgbClr val="D4D4D4"/>
                </a:solidFill>
                <a:latin typeface="Consolas"/>
                <a:ea typeface="Consolas"/>
                <a:cs typeface="Consolas"/>
                <a:sym typeface="Consolas"/>
              </a:rPr>
              <a:t>(</a:t>
            </a:r>
            <a:r>
              <a:rPr lang="es-AR" sz="1067" dirty="0">
                <a:solidFill>
                  <a:srgbClr val="CE9178"/>
                </a:solidFill>
                <a:latin typeface="Consolas"/>
                <a:ea typeface="Consolas"/>
                <a:cs typeface="Consolas"/>
                <a:sym typeface="Consolas"/>
              </a:rPr>
              <a:t>"Ingrese el Apellido del nuevo alumno</a:t>
            </a:r>
            <a:r>
              <a:rPr lang="es-AR" sz="1067" dirty="0">
                <a:solidFill>
                  <a:srgbClr val="D7BA7D"/>
                </a:solidFill>
                <a:latin typeface="Consolas"/>
                <a:ea typeface="Consolas"/>
                <a:cs typeface="Consolas"/>
                <a:sym typeface="Consolas"/>
              </a:rPr>
              <a:t>\n</a:t>
            </a:r>
            <a:r>
              <a:rPr lang="es-AR" sz="1067" dirty="0">
                <a:solidFill>
                  <a:srgbClr val="CE9178"/>
                </a:solidFill>
                <a:latin typeface="Consolas"/>
                <a:ea typeface="Consolas"/>
                <a:cs typeface="Consolas"/>
                <a:sym typeface="Consolas"/>
              </a:rPr>
              <a:t>"</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569CD6"/>
                </a:solidFill>
                <a:latin typeface="Consolas"/>
                <a:ea typeface="Consolas"/>
                <a:cs typeface="Consolas"/>
                <a:sym typeface="Consolas"/>
              </a:rPr>
              <a:t>char</a:t>
            </a:r>
            <a:r>
              <a:rPr lang="es-AR" sz="1067" dirty="0">
                <a:solidFill>
                  <a:srgbClr val="D4D4D4"/>
                </a:solidFill>
                <a:latin typeface="Consolas"/>
                <a:ea typeface="Consolas"/>
                <a:cs typeface="Consolas"/>
                <a:sym typeface="Consolas"/>
              </a:rPr>
              <a:t> *</a:t>
            </a:r>
            <a:r>
              <a:rPr lang="es-AR" sz="1067" dirty="0">
                <a:solidFill>
                  <a:srgbClr val="9CDCFE"/>
                </a:solidFill>
                <a:latin typeface="Consolas"/>
                <a:ea typeface="Consolas"/>
                <a:cs typeface="Consolas"/>
                <a:sym typeface="Consolas"/>
              </a:rPr>
              <a:t>apellido</a:t>
            </a:r>
            <a:r>
              <a:rPr lang="es-AR" sz="1067" dirty="0">
                <a:solidFill>
                  <a:srgbClr val="D4D4D4"/>
                </a:solidFill>
                <a:latin typeface="Consolas"/>
                <a:ea typeface="Consolas"/>
                <a:cs typeface="Consolas"/>
                <a:sym typeface="Consolas"/>
              </a:rPr>
              <a:t>=(</a:t>
            </a:r>
            <a:r>
              <a:rPr lang="es-AR" sz="1067" dirty="0" err="1">
                <a:solidFill>
                  <a:srgbClr val="569CD6"/>
                </a:solidFill>
                <a:latin typeface="Consolas"/>
                <a:ea typeface="Consolas"/>
                <a:cs typeface="Consolas"/>
                <a:sym typeface="Consolas"/>
              </a:rPr>
              <a:t>char</a:t>
            </a:r>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malloc</a:t>
            </a:r>
            <a:r>
              <a:rPr lang="es-AR" sz="1067" dirty="0">
                <a:solidFill>
                  <a:srgbClr val="D4D4D4"/>
                </a:solidFill>
                <a:latin typeface="Consolas"/>
                <a:ea typeface="Consolas"/>
                <a:cs typeface="Consolas"/>
                <a:sym typeface="Consolas"/>
              </a:rPr>
              <a:t>(</a:t>
            </a:r>
            <a:r>
              <a:rPr lang="es-AR" sz="1067" dirty="0">
                <a:solidFill>
                  <a:srgbClr val="B5CEA8"/>
                </a:solidFill>
                <a:latin typeface="Consolas"/>
                <a:ea typeface="Consolas"/>
                <a:cs typeface="Consolas"/>
                <a:sym typeface="Consolas"/>
              </a:rPr>
              <a:t>10</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scanf</a:t>
            </a:r>
            <a:r>
              <a:rPr lang="es-AR" sz="1067" dirty="0">
                <a:solidFill>
                  <a:srgbClr val="D4D4D4"/>
                </a:solidFill>
                <a:latin typeface="Consolas"/>
                <a:ea typeface="Consolas"/>
                <a:cs typeface="Consolas"/>
                <a:sym typeface="Consolas"/>
              </a:rPr>
              <a:t>(</a:t>
            </a:r>
            <a:r>
              <a:rPr lang="es-AR" sz="1067" dirty="0">
                <a:solidFill>
                  <a:srgbClr val="CE9178"/>
                </a:solidFill>
                <a:latin typeface="Consolas"/>
                <a:ea typeface="Consolas"/>
                <a:cs typeface="Consolas"/>
                <a:sym typeface="Consolas"/>
              </a:rPr>
              <a:t>"%</a:t>
            </a:r>
            <a:r>
              <a:rPr lang="es-AR" sz="1067" dirty="0" err="1">
                <a:solidFill>
                  <a:srgbClr val="CE9178"/>
                </a:solidFill>
                <a:latin typeface="Consolas"/>
                <a:ea typeface="Consolas"/>
                <a:cs typeface="Consolas"/>
                <a:sym typeface="Consolas"/>
              </a:rPr>
              <a:t>s"</a:t>
            </a:r>
            <a:r>
              <a:rPr lang="es-AR" sz="1067" dirty="0" err="1">
                <a:solidFill>
                  <a:srgbClr val="D4D4D4"/>
                </a:solidFill>
                <a:latin typeface="Consolas"/>
                <a:ea typeface="Consolas"/>
                <a:cs typeface="Consolas"/>
                <a:sym typeface="Consolas"/>
              </a:rPr>
              <a:t>,</a:t>
            </a:r>
            <a:r>
              <a:rPr lang="es-AR" sz="1067" dirty="0" err="1">
                <a:solidFill>
                  <a:srgbClr val="9CDCFE"/>
                </a:solidFill>
                <a:latin typeface="Consolas"/>
                <a:ea typeface="Consolas"/>
                <a:cs typeface="Consolas"/>
                <a:sym typeface="Consolas"/>
              </a:rPr>
              <a:t>apellido</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a:solidFill>
                  <a:srgbClr val="9CDCFE"/>
                </a:solidFill>
                <a:latin typeface="Consolas"/>
                <a:ea typeface="Consolas"/>
                <a:cs typeface="Consolas"/>
                <a:sym typeface="Consolas"/>
              </a:rPr>
              <a:t>p</a:t>
            </a:r>
            <a:r>
              <a:rPr lang="es-AR" sz="1067" dirty="0">
                <a:solidFill>
                  <a:srgbClr val="D4D4D4"/>
                </a:solidFill>
                <a:latin typeface="Consolas"/>
                <a:ea typeface="Consolas"/>
                <a:cs typeface="Consolas"/>
                <a:sym typeface="Consolas"/>
              </a:rPr>
              <a:t>-&gt;</a:t>
            </a:r>
            <a:r>
              <a:rPr lang="es-AR" sz="1067" dirty="0">
                <a:solidFill>
                  <a:srgbClr val="9CDCFE"/>
                </a:solidFill>
                <a:latin typeface="Consolas"/>
                <a:ea typeface="Consolas"/>
                <a:cs typeface="Consolas"/>
                <a:sym typeface="Consolas"/>
              </a:rPr>
              <a:t>apellido</a:t>
            </a:r>
            <a:r>
              <a:rPr lang="es-AR" sz="1067" dirty="0">
                <a:solidFill>
                  <a:srgbClr val="D4D4D4"/>
                </a:solidFill>
                <a:latin typeface="Consolas"/>
                <a:ea typeface="Consolas"/>
                <a:cs typeface="Consolas"/>
                <a:sym typeface="Consolas"/>
              </a:rPr>
              <a:t>=</a:t>
            </a:r>
            <a:r>
              <a:rPr lang="es-AR" sz="1067" dirty="0">
                <a:solidFill>
                  <a:srgbClr val="9CDCFE"/>
                </a:solidFill>
                <a:latin typeface="Consolas"/>
                <a:ea typeface="Consolas"/>
                <a:cs typeface="Consolas"/>
                <a:sym typeface="Consolas"/>
              </a:rPr>
              <a:t>apellido</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printf</a:t>
            </a:r>
            <a:r>
              <a:rPr lang="es-AR" sz="1067" dirty="0">
                <a:solidFill>
                  <a:srgbClr val="D4D4D4"/>
                </a:solidFill>
                <a:latin typeface="Consolas"/>
                <a:ea typeface="Consolas"/>
                <a:cs typeface="Consolas"/>
                <a:sym typeface="Consolas"/>
              </a:rPr>
              <a:t>(</a:t>
            </a:r>
            <a:r>
              <a:rPr lang="es-AR" sz="1067" dirty="0">
                <a:solidFill>
                  <a:srgbClr val="CE9178"/>
                </a:solidFill>
                <a:latin typeface="Consolas"/>
                <a:ea typeface="Consolas"/>
                <a:cs typeface="Consolas"/>
                <a:sym typeface="Consolas"/>
              </a:rPr>
              <a:t>"Ingrese la edad del nuevo alumno</a:t>
            </a:r>
            <a:r>
              <a:rPr lang="es-AR" sz="1067" dirty="0">
                <a:solidFill>
                  <a:srgbClr val="D7BA7D"/>
                </a:solidFill>
                <a:latin typeface="Consolas"/>
                <a:ea typeface="Consolas"/>
                <a:cs typeface="Consolas"/>
                <a:sym typeface="Consolas"/>
              </a:rPr>
              <a:t>\n</a:t>
            </a:r>
            <a:r>
              <a:rPr lang="es-AR" sz="1067" dirty="0">
                <a:solidFill>
                  <a:srgbClr val="CE9178"/>
                </a:solidFill>
                <a:latin typeface="Consolas"/>
                <a:ea typeface="Consolas"/>
                <a:cs typeface="Consolas"/>
                <a:sym typeface="Consolas"/>
              </a:rPr>
              <a:t>"</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scanf</a:t>
            </a:r>
            <a:r>
              <a:rPr lang="es-AR" sz="1067" dirty="0">
                <a:solidFill>
                  <a:srgbClr val="D4D4D4"/>
                </a:solidFill>
                <a:latin typeface="Consolas"/>
                <a:ea typeface="Consolas"/>
                <a:cs typeface="Consolas"/>
                <a:sym typeface="Consolas"/>
              </a:rPr>
              <a:t>(</a:t>
            </a:r>
            <a:r>
              <a:rPr lang="es-AR" sz="1067" dirty="0">
                <a:solidFill>
                  <a:srgbClr val="CE9178"/>
                </a:solidFill>
                <a:latin typeface="Consolas"/>
                <a:ea typeface="Consolas"/>
                <a:cs typeface="Consolas"/>
                <a:sym typeface="Consolas"/>
              </a:rPr>
              <a:t>"%d"</a:t>
            </a:r>
            <a:r>
              <a:rPr lang="es-AR" sz="1067" dirty="0">
                <a:solidFill>
                  <a:srgbClr val="D4D4D4"/>
                </a:solidFill>
                <a:latin typeface="Consolas"/>
                <a:ea typeface="Consolas"/>
                <a:cs typeface="Consolas"/>
                <a:sym typeface="Consolas"/>
              </a:rPr>
              <a:t>,&amp;(</a:t>
            </a:r>
            <a:r>
              <a:rPr lang="es-AR" sz="1067" dirty="0">
                <a:solidFill>
                  <a:srgbClr val="9CDCFE"/>
                </a:solidFill>
                <a:latin typeface="Consolas"/>
                <a:ea typeface="Consolas"/>
                <a:cs typeface="Consolas"/>
                <a:sym typeface="Consolas"/>
              </a:rPr>
              <a:t>p</a:t>
            </a:r>
            <a:r>
              <a:rPr lang="es-AR" sz="1067" dirty="0">
                <a:solidFill>
                  <a:srgbClr val="D4D4D4"/>
                </a:solidFill>
                <a:latin typeface="Consolas"/>
                <a:ea typeface="Consolas"/>
                <a:cs typeface="Consolas"/>
                <a:sym typeface="Consolas"/>
              </a:rPr>
              <a:t>-&gt;</a:t>
            </a:r>
            <a:r>
              <a:rPr lang="es-AR" sz="1067" dirty="0">
                <a:solidFill>
                  <a:srgbClr val="9CDCFE"/>
                </a:solidFill>
                <a:latin typeface="Consolas"/>
                <a:ea typeface="Consolas"/>
                <a:cs typeface="Consolas"/>
                <a:sym typeface="Consolas"/>
              </a:rPr>
              <a:t>edad</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printf</a:t>
            </a:r>
            <a:r>
              <a:rPr lang="es-AR" sz="1067" dirty="0">
                <a:solidFill>
                  <a:srgbClr val="D4D4D4"/>
                </a:solidFill>
                <a:latin typeface="Consolas"/>
                <a:ea typeface="Consolas"/>
                <a:cs typeface="Consolas"/>
                <a:sym typeface="Consolas"/>
              </a:rPr>
              <a:t>(</a:t>
            </a:r>
            <a:r>
              <a:rPr lang="es-AR" sz="1067" dirty="0">
                <a:solidFill>
                  <a:srgbClr val="CE9178"/>
                </a:solidFill>
                <a:latin typeface="Consolas"/>
                <a:ea typeface="Consolas"/>
                <a:cs typeface="Consolas"/>
                <a:sym typeface="Consolas"/>
              </a:rPr>
              <a:t>"Ingrese el legajo del nuevo alumno</a:t>
            </a:r>
            <a:r>
              <a:rPr lang="es-AR" sz="1067" dirty="0">
                <a:solidFill>
                  <a:srgbClr val="D7BA7D"/>
                </a:solidFill>
                <a:latin typeface="Consolas"/>
                <a:ea typeface="Consolas"/>
                <a:cs typeface="Consolas"/>
                <a:sym typeface="Consolas"/>
              </a:rPr>
              <a:t>\n</a:t>
            </a:r>
            <a:r>
              <a:rPr lang="es-AR" sz="1067" dirty="0">
                <a:solidFill>
                  <a:srgbClr val="CE9178"/>
                </a:solidFill>
                <a:latin typeface="Consolas"/>
                <a:ea typeface="Consolas"/>
                <a:cs typeface="Consolas"/>
                <a:sym typeface="Consolas"/>
              </a:rPr>
              <a:t>"</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scanf</a:t>
            </a:r>
            <a:r>
              <a:rPr lang="es-AR" sz="1067" dirty="0">
                <a:solidFill>
                  <a:srgbClr val="D4D4D4"/>
                </a:solidFill>
                <a:latin typeface="Consolas"/>
                <a:ea typeface="Consolas"/>
                <a:cs typeface="Consolas"/>
                <a:sym typeface="Consolas"/>
              </a:rPr>
              <a:t>(</a:t>
            </a:r>
            <a:r>
              <a:rPr lang="es-AR" sz="1067" dirty="0">
                <a:solidFill>
                  <a:srgbClr val="CE9178"/>
                </a:solidFill>
                <a:latin typeface="Consolas"/>
                <a:ea typeface="Consolas"/>
                <a:cs typeface="Consolas"/>
                <a:sym typeface="Consolas"/>
              </a:rPr>
              <a:t>"%d"</a:t>
            </a:r>
            <a:r>
              <a:rPr lang="es-AR" sz="1067" dirty="0">
                <a:solidFill>
                  <a:srgbClr val="D4D4D4"/>
                </a:solidFill>
                <a:latin typeface="Consolas"/>
                <a:ea typeface="Consolas"/>
                <a:cs typeface="Consolas"/>
                <a:sym typeface="Consolas"/>
              </a:rPr>
              <a:t>,&amp;(</a:t>
            </a:r>
            <a:r>
              <a:rPr lang="es-AR" sz="1067" dirty="0">
                <a:solidFill>
                  <a:srgbClr val="9CDCFE"/>
                </a:solidFill>
                <a:latin typeface="Consolas"/>
                <a:ea typeface="Consolas"/>
                <a:cs typeface="Consolas"/>
                <a:sym typeface="Consolas"/>
              </a:rPr>
              <a:t>p</a:t>
            </a:r>
            <a:r>
              <a:rPr lang="es-AR" sz="1067" dirty="0">
                <a:solidFill>
                  <a:srgbClr val="D4D4D4"/>
                </a:solidFill>
                <a:latin typeface="Consolas"/>
                <a:ea typeface="Consolas"/>
                <a:cs typeface="Consolas"/>
                <a:sym typeface="Consolas"/>
              </a:rPr>
              <a:t>-&gt;</a:t>
            </a:r>
            <a:r>
              <a:rPr lang="es-AR" sz="1067" dirty="0">
                <a:solidFill>
                  <a:srgbClr val="9CDCFE"/>
                </a:solidFill>
                <a:latin typeface="Consolas"/>
                <a:ea typeface="Consolas"/>
                <a:cs typeface="Consolas"/>
                <a:sym typeface="Consolas"/>
              </a:rPr>
              <a:t>legajo</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printf</a:t>
            </a:r>
            <a:r>
              <a:rPr lang="es-AR" sz="1067" dirty="0">
                <a:solidFill>
                  <a:srgbClr val="D4D4D4"/>
                </a:solidFill>
                <a:latin typeface="Consolas"/>
                <a:ea typeface="Consolas"/>
                <a:cs typeface="Consolas"/>
                <a:sym typeface="Consolas"/>
              </a:rPr>
              <a:t>(</a:t>
            </a:r>
            <a:r>
              <a:rPr lang="es-AR" sz="1067" dirty="0">
                <a:solidFill>
                  <a:srgbClr val="CE9178"/>
                </a:solidFill>
                <a:latin typeface="Consolas"/>
                <a:ea typeface="Consolas"/>
                <a:cs typeface="Consolas"/>
                <a:sym typeface="Consolas"/>
              </a:rPr>
              <a:t>"Ingrese el promedio del nuevo alumno</a:t>
            </a:r>
            <a:r>
              <a:rPr lang="es-AR" sz="1067" dirty="0">
                <a:solidFill>
                  <a:srgbClr val="D7BA7D"/>
                </a:solidFill>
                <a:latin typeface="Consolas"/>
                <a:ea typeface="Consolas"/>
                <a:cs typeface="Consolas"/>
                <a:sym typeface="Consolas"/>
              </a:rPr>
              <a:t>\n</a:t>
            </a:r>
            <a:r>
              <a:rPr lang="es-AR" sz="1067" dirty="0">
                <a:solidFill>
                  <a:srgbClr val="CE9178"/>
                </a:solidFill>
                <a:latin typeface="Consolas"/>
                <a:ea typeface="Consolas"/>
                <a:cs typeface="Consolas"/>
                <a:sym typeface="Consolas"/>
              </a:rPr>
              <a:t>"</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scanf</a:t>
            </a:r>
            <a:r>
              <a:rPr lang="es-AR" sz="1067" dirty="0">
                <a:solidFill>
                  <a:srgbClr val="D4D4D4"/>
                </a:solidFill>
                <a:latin typeface="Consolas"/>
                <a:ea typeface="Consolas"/>
                <a:cs typeface="Consolas"/>
                <a:sym typeface="Consolas"/>
              </a:rPr>
              <a:t>(</a:t>
            </a:r>
            <a:r>
              <a:rPr lang="es-AR" sz="1067" dirty="0">
                <a:solidFill>
                  <a:srgbClr val="CE9178"/>
                </a:solidFill>
                <a:latin typeface="Consolas"/>
                <a:ea typeface="Consolas"/>
                <a:cs typeface="Consolas"/>
                <a:sym typeface="Consolas"/>
              </a:rPr>
              <a:t>"%f"</a:t>
            </a:r>
            <a:r>
              <a:rPr lang="es-AR" sz="1067" dirty="0">
                <a:solidFill>
                  <a:srgbClr val="D4D4D4"/>
                </a:solidFill>
                <a:latin typeface="Consolas"/>
                <a:ea typeface="Consolas"/>
                <a:cs typeface="Consolas"/>
                <a:sym typeface="Consolas"/>
              </a:rPr>
              <a:t>,&amp;(</a:t>
            </a:r>
            <a:r>
              <a:rPr lang="es-AR" sz="1067" dirty="0">
                <a:solidFill>
                  <a:srgbClr val="9CDCFE"/>
                </a:solidFill>
                <a:latin typeface="Consolas"/>
                <a:ea typeface="Consolas"/>
                <a:cs typeface="Consolas"/>
                <a:sym typeface="Consolas"/>
              </a:rPr>
              <a:t>p</a:t>
            </a:r>
            <a:r>
              <a:rPr lang="es-AR" sz="1067" dirty="0">
                <a:solidFill>
                  <a:srgbClr val="D4D4D4"/>
                </a:solidFill>
                <a:latin typeface="Consolas"/>
                <a:ea typeface="Consolas"/>
                <a:cs typeface="Consolas"/>
                <a:sym typeface="Consolas"/>
              </a:rPr>
              <a:t>-&gt;</a:t>
            </a:r>
            <a:r>
              <a:rPr lang="es-AR" sz="1067" dirty="0">
                <a:solidFill>
                  <a:srgbClr val="9CDCFE"/>
                </a:solidFill>
                <a:latin typeface="Consolas"/>
                <a:ea typeface="Consolas"/>
                <a:cs typeface="Consolas"/>
                <a:sym typeface="Consolas"/>
              </a:rPr>
              <a:t>promedio</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a:solidFill>
                  <a:srgbClr val="9CDCFE"/>
                </a:solidFill>
                <a:latin typeface="Consolas"/>
                <a:ea typeface="Consolas"/>
                <a:cs typeface="Consolas"/>
                <a:sym typeface="Consolas"/>
              </a:rPr>
              <a:t>p</a:t>
            </a:r>
            <a:r>
              <a:rPr lang="es-AR" sz="1067" dirty="0">
                <a:solidFill>
                  <a:srgbClr val="D4D4D4"/>
                </a:solidFill>
                <a:latin typeface="Consolas"/>
                <a:ea typeface="Consolas"/>
                <a:cs typeface="Consolas"/>
                <a:sym typeface="Consolas"/>
              </a:rPr>
              <a:t>-&gt;</a:t>
            </a:r>
            <a:r>
              <a:rPr lang="es-AR" sz="1067" dirty="0">
                <a:solidFill>
                  <a:srgbClr val="9CDCFE"/>
                </a:solidFill>
                <a:latin typeface="Consolas"/>
                <a:ea typeface="Consolas"/>
                <a:cs typeface="Consolas"/>
                <a:sym typeface="Consolas"/>
              </a:rPr>
              <a:t>siguiente</a:t>
            </a:r>
            <a:r>
              <a:rPr lang="es-AR" sz="1067" dirty="0">
                <a:solidFill>
                  <a:srgbClr val="D4D4D4"/>
                </a:solidFill>
                <a:latin typeface="Consolas"/>
                <a:ea typeface="Consolas"/>
                <a:cs typeface="Consolas"/>
                <a:sym typeface="Consolas"/>
              </a:rPr>
              <a:t>=*</a:t>
            </a:r>
            <a:r>
              <a:rPr lang="es-AR" sz="1067" dirty="0">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a:t>
            </a:r>
            <a:r>
              <a:rPr lang="es-AR" sz="1067" dirty="0">
                <a:solidFill>
                  <a:srgbClr val="9CDCFE"/>
                </a:solidFill>
                <a:latin typeface="Consolas"/>
                <a:ea typeface="Consolas"/>
                <a:cs typeface="Consolas"/>
                <a:sym typeface="Consolas"/>
              </a:rPr>
              <a:t>p</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endParaRPr sz="2400" dirty="0"/>
          </a:p>
          <a:p>
            <a:r>
              <a:rPr lang="es-AR" sz="1067" dirty="0">
                <a:solidFill>
                  <a:srgbClr val="D4D4D4"/>
                </a:solidFill>
                <a:latin typeface="Consolas"/>
                <a:ea typeface="Consolas"/>
                <a:cs typeface="Consolas"/>
                <a:sym typeface="Consolas"/>
              </a:rPr>
              <a:t>}</a:t>
            </a:r>
            <a:endParaRPr sz="2400" dirty="0"/>
          </a:p>
          <a:p>
            <a:r>
              <a:rPr lang="es-AR" sz="1067" dirty="0" err="1">
                <a:solidFill>
                  <a:srgbClr val="569CD6"/>
                </a:solidFill>
                <a:latin typeface="Consolas"/>
                <a:ea typeface="Consolas"/>
                <a:cs typeface="Consolas"/>
                <a:sym typeface="Consolas"/>
              </a:rPr>
              <a:t>void</a:t>
            </a:r>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imprimir_todo</a:t>
            </a:r>
            <a:r>
              <a:rPr lang="es-AR" sz="1067" dirty="0">
                <a:solidFill>
                  <a:srgbClr val="D4D4D4"/>
                </a:solidFill>
                <a:latin typeface="Consolas"/>
                <a:ea typeface="Consolas"/>
                <a:cs typeface="Consolas"/>
                <a:sym typeface="Consolas"/>
              </a:rPr>
              <a:t>(</a:t>
            </a:r>
            <a:r>
              <a:rPr lang="es-AR" sz="1067" dirty="0" err="1">
                <a:solidFill>
                  <a:srgbClr val="4EC9B0"/>
                </a:solidFill>
                <a:latin typeface="Consolas"/>
                <a:ea typeface="Consolas"/>
                <a:cs typeface="Consolas"/>
                <a:sym typeface="Consolas"/>
              </a:rPr>
              <a:t>puntero_lista</a:t>
            </a:r>
            <a:r>
              <a:rPr lang="es-AR" sz="1067" dirty="0">
                <a:solidFill>
                  <a:srgbClr val="D4D4D4"/>
                </a:solidFill>
                <a:latin typeface="Consolas"/>
                <a:ea typeface="Consolas"/>
                <a:cs typeface="Consolas"/>
                <a:sym typeface="Consolas"/>
              </a:rPr>
              <a:t> </a:t>
            </a:r>
            <a:r>
              <a:rPr lang="es-AR" sz="1067" dirty="0">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C586C0"/>
                </a:solidFill>
                <a:latin typeface="Consolas"/>
                <a:ea typeface="Consolas"/>
                <a:cs typeface="Consolas"/>
                <a:sym typeface="Consolas"/>
              </a:rPr>
              <a:t>while</a:t>
            </a:r>
            <a:r>
              <a:rPr lang="es-AR" sz="1067" dirty="0">
                <a:solidFill>
                  <a:srgbClr val="D4D4D4"/>
                </a:solidFill>
                <a:latin typeface="Consolas"/>
                <a:ea typeface="Consolas"/>
                <a:cs typeface="Consolas"/>
                <a:sym typeface="Consolas"/>
              </a:rPr>
              <a:t>(</a:t>
            </a:r>
            <a:r>
              <a:rPr lang="es-AR" sz="1067" dirty="0">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a:t>
            </a:r>
            <a:r>
              <a:rPr lang="es-AR" sz="1067" dirty="0">
                <a:solidFill>
                  <a:srgbClr val="569CD6"/>
                </a:solidFill>
                <a:latin typeface="Consolas"/>
                <a:ea typeface="Consolas"/>
                <a:cs typeface="Consolas"/>
                <a:sym typeface="Consolas"/>
              </a:rPr>
              <a:t>NULL</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printf</a:t>
            </a:r>
            <a:r>
              <a:rPr lang="es-AR" sz="1067" dirty="0">
                <a:solidFill>
                  <a:srgbClr val="D4D4D4"/>
                </a:solidFill>
                <a:latin typeface="Consolas"/>
                <a:ea typeface="Consolas"/>
                <a:cs typeface="Consolas"/>
                <a:sym typeface="Consolas"/>
              </a:rPr>
              <a:t>(</a:t>
            </a:r>
            <a:r>
              <a:rPr lang="es-AR" sz="1067" dirty="0">
                <a:solidFill>
                  <a:srgbClr val="CE9178"/>
                </a:solidFill>
                <a:latin typeface="Consolas"/>
                <a:ea typeface="Consolas"/>
                <a:cs typeface="Consolas"/>
                <a:sym typeface="Consolas"/>
              </a:rPr>
              <a:t>"Nombre del alumno: %s </a:t>
            </a:r>
            <a:r>
              <a:rPr lang="es-AR" sz="1067" dirty="0">
                <a:solidFill>
                  <a:srgbClr val="D7BA7D"/>
                </a:solidFill>
                <a:latin typeface="Consolas"/>
                <a:ea typeface="Consolas"/>
                <a:cs typeface="Consolas"/>
                <a:sym typeface="Consolas"/>
              </a:rPr>
              <a:t>\</a:t>
            </a:r>
            <a:r>
              <a:rPr lang="es-AR" sz="1067" dirty="0" err="1">
                <a:solidFill>
                  <a:srgbClr val="D7BA7D"/>
                </a:solidFill>
                <a:latin typeface="Consolas"/>
                <a:ea typeface="Consolas"/>
                <a:cs typeface="Consolas"/>
                <a:sym typeface="Consolas"/>
              </a:rPr>
              <a:t>n</a:t>
            </a:r>
            <a:r>
              <a:rPr lang="es-AR" sz="1067" dirty="0" err="1">
                <a:solidFill>
                  <a:srgbClr val="CE9178"/>
                </a:solidFill>
                <a:latin typeface="Consolas"/>
                <a:ea typeface="Consolas"/>
                <a:cs typeface="Consolas"/>
                <a:sym typeface="Consolas"/>
              </a:rPr>
              <a:t>"</a:t>
            </a:r>
            <a:r>
              <a:rPr lang="es-AR" sz="1067" dirty="0" err="1">
                <a:solidFill>
                  <a:srgbClr val="D4D4D4"/>
                </a:solidFill>
                <a:latin typeface="Consolas"/>
                <a:ea typeface="Consolas"/>
                <a:cs typeface="Consolas"/>
                <a:sym typeface="Consolas"/>
              </a:rPr>
              <a:t>,</a:t>
            </a:r>
            <a:r>
              <a:rPr lang="es-AR" sz="1067" dirty="0" err="1">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-&gt;</a:t>
            </a:r>
            <a:r>
              <a:rPr lang="es-AR" sz="1067" dirty="0">
                <a:solidFill>
                  <a:srgbClr val="9CDCFE"/>
                </a:solidFill>
                <a:latin typeface="Consolas"/>
                <a:ea typeface="Consolas"/>
                <a:cs typeface="Consolas"/>
                <a:sym typeface="Consolas"/>
              </a:rPr>
              <a:t>nombre</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printf</a:t>
            </a:r>
            <a:r>
              <a:rPr lang="es-AR" sz="1067" dirty="0">
                <a:solidFill>
                  <a:srgbClr val="D4D4D4"/>
                </a:solidFill>
                <a:latin typeface="Consolas"/>
                <a:ea typeface="Consolas"/>
                <a:cs typeface="Consolas"/>
                <a:sym typeface="Consolas"/>
              </a:rPr>
              <a:t>(</a:t>
            </a:r>
            <a:r>
              <a:rPr lang="es-AR" sz="1067" dirty="0">
                <a:solidFill>
                  <a:srgbClr val="CE9178"/>
                </a:solidFill>
                <a:latin typeface="Consolas"/>
                <a:ea typeface="Consolas"/>
                <a:cs typeface="Consolas"/>
                <a:sym typeface="Consolas"/>
              </a:rPr>
              <a:t>"Apellido del alumno: %s </a:t>
            </a:r>
            <a:r>
              <a:rPr lang="es-AR" sz="1067" dirty="0">
                <a:solidFill>
                  <a:srgbClr val="D7BA7D"/>
                </a:solidFill>
                <a:latin typeface="Consolas"/>
                <a:ea typeface="Consolas"/>
                <a:cs typeface="Consolas"/>
                <a:sym typeface="Consolas"/>
              </a:rPr>
              <a:t>\</a:t>
            </a:r>
            <a:r>
              <a:rPr lang="es-AR" sz="1067" dirty="0" err="1">
                <a:solidFill>
                  <a:srgbClr val="D7BA7D"/>
                </a:solidFill>
                <a:latin typeface="Consolas"/>
                <a:ea typeface="Consolas"/>
                <a:cs typeface="Consolas"/>
                <a:sym typeface="Consolas"/>
              </a:rPr>
              <a:t>n</a:t>
            </a:r>
            <a:r>
              <a:rPr lang="es-AR" sz="1067" dirty="0" err="1">
                <a:solidFill>
                  <a:srgbClr val="CE9178"/>
                </a:solidFill>
                <a:latin typeface="Consolas"/>
                <a:ea typeface="Consolas"/>
                <a:cs typeface="Consolas"/>
                <a:sym typeface="Consolas"/>
              </a:rPr>
              <a:t>"</a:t>
            </a:r>
            <a:r>
              <a:rPr lang="es-AR" sz="1067" dirty="0" err="1">
                <a:solidFill>
                  <a:srgbClr val="D4D4D4"/>
                </a:solidFill>
                <a:latin typeface="Consolas"/>
                <a:ea typeface="Consolas"/>
                <a:cs typeface="Consolas"/>
                <a:sym typeface="Consolas"/>
              </a:rPr>
              <a:t>,</a:t>
            </a:r>
            <a:r>
              <a:rPr lang="es-AR" sz="1067" dirty="0" err="1">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-&gt;</a:t>
            </a:r>
            <a:r>
              <a:rPr lang="es-AR" sz="1067" dirty="0">
                <a:solidFill>
                  <a:srgbClr val="9CDCFE"/>
                </a:solidFill>
                <a:latin typeface="Consolas"/>
                <a:ea typeface="Consolas"/>
                <a:cs typeface="Consolas"/>
                <a:sym typeface="Consolas"/>
              </a:rPr>
              <a:t>apellido</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printf</a:t>
            </a:r>
            <a:r>
              <a:rPr lang="es-AR" sz="1067" dirty="0">
                <a:solidFill>
                  <a:srgbClr val="D4D4D4"/>
                </a:solidFill>
                <a:latin typeface="Consolas"/>
                <a:ea typeface="Consolas"/>
                <a:cs typeface="Consolas"/>
                <a:sym typeface="Consolas"/>
              </a:rPr>
              <a:t>(</a:t>
            </a:r>
            <a:r>
              <a:rPr lang="es-AR" sz="1067" dirty="0">
                <a:solidFill>
                  <a:srgbClr val="CE9178"/>
                </a:solidFill>
                <a:latin typeface="Consolas"/>
                <a:ea typeface="Consolas"/>
                <a:cs typeface="Consolas"/>
                <a:sym typeface="Consolas"/>
              </a:rPr>
              <a:t>"Edad del alumno: %d </a:t>
            </a:r>
            <a:r>
              <a:rPr lang="es-AR" sz="1067" dirty="0">
                <a:solidFill>
                  <a:srgbClr val="D7BA7D"/>
                </a:solidFill>
                <a:latin typeface="Consolas"/>
                <a:ea typeface="Consolas"/>
                <a:cs typeface="Consolas"/>
                <a:sym typeface="Consolas"/>
              </a:rPr>
              <a:t>\</a:t>
            </a:r>
            <a:r>
              <a:rPr lang="es-AR" sz="1067" dirty="0" err="1">
                <a:solidFill>
                  <a:srgbClr val="D7BA7D"/>
                </a:solidFill>
                <a:latin typeface="Consolas"/>
                <a:ea typeface="Consolas"/>
                <a:cs typeface="Consolas"/>
                <a:sym typeface="Consolas"/>
              </a:rPr>
              <a:t>n</a:t>
            </a:r>
            <a:r>
              <a:rPr lang="es-AR" sz="1067" dirty="0" err="1">
                <a:solidFill>
                  <a:srgbClr val="CE9178"/>
                </a:solidFill>
                <a:latin typeface="Consolas"/>
                <a:ea typeface="Consolas"/>
                <a:cs typeface="Consolas"/>
                <a:sym typeface="Consolas"/>
              </a:rPr>
              <a:t>"</a:t>
            </a:r>
            <a:r>
              <a:rPr lang="es-AR" sz="1067" dirty="0" err="1">
                <a:solidFill>
                  <a:srgbClr val="D4D4D4"/>
                </a:solidFill>
                <a:latin typeface="Consolas"/>
                <a:ea typeface="Consolas"/>
                <a:cs typeface="Consolas"/>
                <a:sym typeface="Consolas"/>
              </a:rPr>
              <a:t>,</a:t>
            </a:r>
            <a:r>
              <a:rPr lang="es-AR" sz="1067" dirty="0" err="1">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-&gt;</a:t>
            </a:r>
            <a:r>
              <a:rPr lang="es-AR" sz="1067" dirty="0">
                <a:solidFill>
                  <a:srgbClr val="9CDCFE"/>
                </a:solidFill>
                <a:latin typeface="Consolas"/>
                <a:ea typeface="Consolas"/>
                <a:cs typeface="Consolas"/>
                <a:sym typeface="Consolas"/>
              </a:rPr>
              <a:t>edad</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printf</a:t>
            </a:r>
            <a:r>
              <a:rPr lang="es-AR" sz="1067" dirty="0">
                <a:solidFill>
                  <a:srgbClr val="D4D4D4"/>
                </a:solidFill>
                <a:latin typeface="Consolas"/>
                <a:ea typeface="Consolas"/>
                <a:cs typeface="Consolas"/>
                <a:sym typeface="Consolas"/>
              </a:rPr>
              <a:t>(</a:t>
            </a:r>
            <a:r>
              <a:rPr lang="es-AR" sz="1067" dirty="0">
                <a:solidFill>
                  <a:srgbClr val="CE9178"/>
                </a:solidFill>
                <a:latin typeface="Consolas"/>
                <a:ea typeface="Consolas"/>
                <a:cs typeface="Consolas"/>
                <a:sym typeface="Consolas"/>
              </a:rPr>
              <a:t>"Legajo del alumno: %d </a:t>
            </a:r>
            <a:r>
              <a:rPr lang="es-AR" sz="1067" dirty="0">
                <a:solidFill>
                  <a:srgbClr val="D7BA7D"/>
                </a:solidFill>
                <a:latin typeface="Consolas"/>
                <a:ea typeface="Consolas"/>
                <a:cs typeface="Consolas"/>
                <a:sym typeface="Consolas"/>
              </a:rPr>
              <a:t>\</a:t>
            </a:r>
            <a:r>
              <a:rPr lang="es-AR" sz="1067" dirty="0" err="1">
                <a:solidFill>
                  <a:srgbClr val="D7BA7D"/>
                </a:solidFill>
                <a:latin typeface="Consolas"/>
                <a:ea typeface="Consolas"/>
                <a:cs typeface="Consolas"/>
                <a:sym typeface="Consolas"/>
              </a:rPr>
              <a:t>n</a:t>
            </a:r>
            <a:r>
              <a:rPr lang="es-AR" sz="1067" dirty="0" err="1">
                <a:solidFill>
                  <a:srgbClr val="CE9178"/>
                </a:solidFill>
                <a:latin typeface="Consolas"/>
                <a:ea typeface="Consolas"/>
                <a:cs typeface="Consolas"/>
                <a:sym typeface="Consolas"/>
              </a:rPr>
              <a:t>"</a:t>
            </a:r>
            <a:r>
              <a:rPr lang="es-AR" sz="1067" dirty="0" err="1">
                <a:solidFill>
                  <a:srgbClr val="D4D4D4"/>
                </a:solidFill>
                <a:latin typeface="Consolas"/>
                <a:ea typeface="Consolas"/>
                <a:cs typeface="Consolas"/>
                <a:sym typeface="Consolas"/>
              </a:rPr>
              <a:t>,</a:t>
            </a:r>
            <a:r>
              <a:rPr lang="es-AR" sz="1067" dirty="0" err="1">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-&gt;</a:t>
            </a:r>
            <a:r>
              <a:rPr lang="es-AR" sz="1067" dirty="0">
                <a:solidFill>
                  <a:srgbClr val="9CDCFE"/>
                </a:solidFill>
                <a:latin typeface="Consolas"/>
                <a:ea typeface="Consolas"/>
                <a:cs typeface="Consolas"/>
                <a:sym typeface="Consolas"/>
              </a:rPr>
              <a:t>legajo</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printf</a:t>
            </a:r>
            <a:r>
              <a:rPr lang="es-AR" sz="1067" dirty="0">
                <a:solidFill>
                  <a:srgbClr val="D4D4D4"/>
                </a:solidFill>
                <a:latin typeface="Consolas"/>
                <a:ea typeface="Consolas"/>
                <a:cs typeface="Consolas"/>
                <a:sym typeface="Consolas"/>
              </a:rPr>
              <a:t>(</a:t>
            </a:r>
            <a:r>
              <a:rPr lang="es-AR" sz="1067" dirty="0">
                <a:solidFill>
                  <a:srgbClr val="CE9178"/>
                </a:solidFill>
                <a:latin typeface="Consolas"/>
                <a:ea typeface="Consolas"/>
                <a:cs typeface="Consolas"/>
                <a:sym typeface="Consolas"/>
              </a:rPr>
              <a:t>"promedio del alumno: %f </a:t>
            </a:r>
            <a:r>
              <a:rPr lang="es-AR" sz="1067" dirty="0">
                <a:solidFill>
                  <a:srgbClr val="D7BA7D"/>
                </a:solidFill>
                <a:latin typeface="Consolas"/>
                <a:ea typeface="Consolas"/>
                <a:cs typeface="Consolas"/>
                <a:sym typeface="Consolas"/>
              </a:rPr>
              <a:t>\n\</a:t>
            </a:r>
            <a:r>
              <a:rPr lang="es-AR" sz="1067" dirty="0" err="1">
                <a:solidFill>
                  <a:srgbClr val="D7BA7D"/>
                </a:solidFill>
                <a:latin typeface="Consolas"/>
                <a:ea typeface="Consolas"/>
                <a:cs typeface="Consolas"/>
                <a:sym typeface="Consolas"/>
              </a:rPr>
              <a:t>n</a:t>
            </a:r>
            <a:r>
              <a:rPr lang="es-AR" sz="1067" dirty="0" err="1">
                <a:solidFill>
                  <a:srgbClr val="CE9178"/>
                </a:solidFill>
                <a:latin typeface="Consolas"/>
                <a:ea typeface="Consolas"/>
                <a:cs typeface="Consolas"/>
                <a:sym typeface="Consolas"/>
              </a:rPr>
              <a:t>"</a:t>
            </a:r>
            <a:r>
              <a:rPr lang="es-AR" sz="1067" dirty="0" err="1">
                <a:solidFill>
                  <a:srgbClr val="D4D4D4"/>
                </a:solidFill>
                <a:latin typeface="Consolas"/>
                <a:ea typeface="Consolas"/>
                <a:cs typeface="Consolas"/>
                <a:sym typeface="Consolas"/>
              </a:rPr>
              <a:t>,</a:t>
            </a:r>
            <a:r>
              <a:rPr lang="es-AR" sz="1067" dirty="0" err="1">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-&gt;</a:t>
            </a:r>
            <a:r>
              <a:rPr lang="es-AR" sz="1067" dirty="0">
                <a:solidFill>
                  <a:srgbClr val="9CDCFE"/>
                </a:solidFill>
                <a:latin typeface="Consolas"/>
                <a:ea typeface="Consolas"/>
                <a:cs typeface="Consolas"/>
                <a:sym typeface="Consolas"/>
              </a:rPr>
              <a:t>promedio</a:t>
            </a:r>
            <a:r>
              <a:rPr lang="es-AR" sz="1067" dirty="0">
                <a:solidFill>
                  <a:srgbClr val="D4D4D4"/>
                </a:solidFill>
                <a:latin typeface="Consolas"/>
                <a:ea typeface="Consolas"/>
                <a:cs typeface="Consolas"/>
                <a:sym typeface="Consolas"/>
              </a:rPr>
              <a:t>);       </a:t>
            </a:r>
            <a:endParaRPr sz="2400" dirty="0"/>
          </a:p>
          <a:p>
            <a:r>
              <a:rPr lang="es-AR" sz="1067" dirty="0">
                <a:solidFill>
                  <a:srgbClr val="D4D4D4"/>
                </a:solidFill>
                <a:latin typeface="Consolas"/>
                <a:ea typeface="Consolas"/>
                <a:cs typeface="Consolas"/>
                <a:sym typeface="Consolas"/>
              </a:rPr>
              <a:t>        </a:t>
            </a:r>
            <a:r>
              <a:rPr lang="es-AR" sz="1067" dirty="0">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a:t>
            </a:r>
            <a:r>
              <a:rPr lang="es-AR" sz="1067" dirty="0">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-&gt;</a:t>
            </a:r>
            <a:r>
              <a:rPr lang="es-AR" sz="1067" dirty="0">
                <a:solidFill>
                  <a:srgbClr val="9CDCFE"/>
                </a:solidFill>
                <a:latin typeface="Consolas"/>
                <a:ea typeface="Consolas"/>
                <a:cs typeface="Consolas"/>
                <a:sym typeface="Consolas"/>
              </a:rPr>
              <a:t>siguiente</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        </a:t>
            </a:r>
            <a:endParaRPr sz="2400" dirty="0"/>
          </a:p>
          <a:p>
            <a:r>
              <a:rPr lang="es-AR" sz="1067" dirty="0">
                <a:solidFill>
                  <a:srgbClr val="D4D4D4"/>
                </a:solidFill>
                <a:latin typeface="Consolas"/>
                <a:ea typeface="Consolas"/>
                <a:cs typeface="Consolas"/>
                <a:sym typeface="Consolas"/>
              </a:rPr>
              <a:t>}</a:t>
            </a:r>
            <a:endParaRPr sz="2400" dirty="0"/>
          </a:p>
          <a:p>
            <a:r>
              <a:rPr lang="es-AR" sz="1067" dirty="0" err="1">
                <a:solidFill>
                  <a:srgbClr val="569CD6"/>
                </a:solidFill>
                <a:latin typeface="Consolas"/>
                <a:ea typeface="Consolas"/>
                <a:cs typeface="Consolas"/>
                <a:sym typeface="Consolas"/>
              </a:rPr>
              <a:t>void</a:t>
            </a:r>
            <a:r>
              <a:rPr lang="es-AR" sz="1067" dirty="0">
                <a:solidFill>
                  <a:srgbClr val="D4D4D4"/>
                </a:solidFill>
                <a:latin typeface="Consolas"/>
                <a:ea typeface="Consolas"/>
                <a:cs typeface="Consolas"/>
                <a:sym typeface="Consolas"/>
              </a:rPr>
              <a:t> </a:t>
            </a:r>
            <a:r>
              <a:rPr lang="es-AR" sz="1067" dirty="0" err="1">
                <a:solidFill>
                  <a:srgbClr val="DCDCAA"/>
                </a:solidFill>
                <a:latin typeface="Consolas"/>
                <a:ea typeface="Consolas"/>
                <a:cs typeface="Consolas"/>
                <a:sym typeface="Consolas"/>
              </a:rPr>
              <a:t>borrar_lista</a:t>
            </a:r>
            <a:r>
              <a:rPr lang="es-AR" sz="1067" dirty="0">
                <a:solidFill>
                  <a:srgbClr val="D4D4D4"/>
                </a:solidFill>
                <a:latin typeface="Consolas"/>
                <a:ea typeface="Consolas"/>
                <a:cs typeface="Consolas"/>
                <a:sym typeface="Consolas"/>
              </a:rPr>
              <a:t>(</a:t>
            </a:r>
            <a:r>
              <a:rPr lang="es-AR" sz="1067" dirty="0" err="1">
                <a:solidFill>
                  <a:srgbClr val="4EC9B0"/>
                </a:solidFill>
                <a:latin typeface="Consolas"/>
                <a:ea typeface="Consolas"/>
                <a:cs typeface="Consolas"/>
                <a:sym typeface="Consolas"/>
              </a:rPr>
              <a:t>puntero_lista</a:t>
            </a:r>
            <a:r>
              <a:rPr lang="es-AR" sz="1067" dirty="0">
                <a:solidFill>
                  <a:srgbClr val="D4D4D4"/>
                </a:solidFill>
                <a:latin typeface="Consolas"/>
                <a:ea typeface="Consolas"/>
                <a:cs typeface="Consolas"/>
                <a:sym typeface="Consolas"/>
              </a:rPr>
              <a:t> *</a:t>
            </a:r>
            <a:r>
              <a:rPr lang="es-AR" sz="1067" dirty="0">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4EC9B0"/>
                </a:solidFill>
                <a:latin typeface="Consolas"/>
                <a:ea typeface="Consolas"/>
                <a:cs typeface="Consolas"/>
                <a:sym typeface="Consolas"/>
              </a:rPr>
              <a:t>puntero_lista</a:t>
            </a:r>
            <a:r>
              <a:rPr lang="es-AR" sz="1067" dirty="0">
                <a:solidFill>
                  <a:srgbClr val="D4D4D4"/>
                </a:solidFill>
                <a:latin typeface="Consolas"/>
                <a:ea typeface="Consolas"/>
                <a:cs typeface="Consolas"/>
                <a:sym typeface="Consolas"/>
              </a:rPr>
              <a:t> </a:t>
            </a:r>
            <a:r>
              <a:rPr lang="es-AR" sz="1067" dirty="0">
                <a:solidFill>
                  <a:srgbClr val="9CDCFE"/>
                </a:solidFill>
                <a:latin typeface="Consolas"/>
                <a:ea typeface="Consolas"/>
                <a:cs typeface="Consolas"/>
                <a:sym typeface="Consolas"/>
              </a:rPr>
              <a:t>actual</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err="1">
                <a:solidFill>
                  <a:srgbClr val="C586C0"/>
                </a:solidFill>
                <a:latin typeface="Consolas"/>
                <a:ea typeface="Consolas"/>
                <a:cs typeface="Consolas"/>
                <a:sym typeface="Consolas"/>
              </a:rPr>
              <a:t>while</a:t>
            </a:r>
            <a:r>
              <a:rPr lang="es-AR" sz="1067" dirty="0">
                <a:solidFill>
                  <a:srgbClr val="D4D4D4"/>
                </a:solidFill>
                <a:latin typeface="Consolas"/>
                <a:ea typeface="Consolas"/>
                <a:cs typeface="Consolas"/>
                <a:sym typeface="Consolas"/>
              </a:rPr>
              <a:t>(*</a:t>
            </a:r>
            <a:r>
              <a:rPr lang="es-AR" sz="1067" dirty="0">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a:t>
            </a:r>
            <a:r>
              <a:rPr lang="es-AR" sz="1067" dirty="0">
                <a:solidFill>
                  <a:srgbClr val="569CD6"/>
                </a:solidFill>
                <a:latin typeface="Consolas"/>
                <a:ea typeface="Consolas"/>
                <a:cs typeface="Consolas"/>
                <a:sym typeface="Consolas"/>
              </a:rPr>
              <a:t>NULL</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a:solidFill>
                  <a:srgbClr val="9CDCFE"/>
                </a:solidFill>
                <a:latin typeface="Consolas"/>
                <a:ea typeface="Consolas"/>
                <a:cs typeface="Consolas"/>
                <a:sym typeface="Consolas"/>
              </a:rPr>
              <a:t>actual</a:t>
            </a:r>
            <a:r>
              <a:rPr lang="es-AR" sz="1067" dirty="0">
                <a:solidFill>
                  <a:srgbClr val="D4D4D4"/>
                </a:solidFill>
                <a:latin typeface="Consolas"/>
                <a:ea typeface="Consolas"/>
                <a:cs typeface="Consolas"/>
                <a:sym typeface="Consolas"/>
              </a:rPr>
              <a:t>=*</a:t>
            </a:r>
            <a:r>
              <a:rPr lang="es-AR" sz="1067" dirty="0">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a:t>
            </a:r>
            <a:r>
              <a:rPr lang="es-AR" sz="1067" dirty="0">
                <a:solidFill>
                  <a:srgbClr val="9CDCFE"/>
                </a:solidFill>
                <a:latin typeface="Consolas"/>
                <a:ea typeface="Consolas"/>
                <a:cs typeface="Consolas"/>
                <a:sym typeface="Consolas"/>
              </a:rPr>
              <a:t>comienzo</a:t>
            </a:r>
            <a:r>
              <a:rPr lang="es-AR" sz="1067" dirty="0">
                <a:solidFill>
                  <a:srgbClr val="D4D4D4"/>
                </a:solidFill>
                <a:latin typeface="Consolas"/>
                <a:ea typeface="Consolas"/>
                <a:cs typeface="Consolas"/>
                <a:sym typeface="Consolas"/>
              </a:rPr>
              <a:t>)-&gt;</a:t>
            </a:r>
            <a:r>
              <a:rPr lang="es-AR" sz="1067" dirty="0">
                <a:solidFill>
                  <a:srgbClr val="9CDCFE"/>
                </a:solidFill>
                <a:latin typeface="Consolas"/>
                <a:ea typeface="Consolas"/>
                <a:cs typeface="Consolas"/>
                <a:sym typeface="Consolas"/>
              </a:rPr>
              <a:t>siguiente</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a:solidFill>
                  <a:srgbClr val="DCDCAA"/>
                </a:solidFill>
                <a:latin typeface="Consolas"/>
                <a:ea typeface="Consolas"/>
                <a:cs typeface="Consolas"/>
                <a:sym typeface="Consolas"/>
              </a:rPr>
              <a:t>free</a:t>
            </a:r>
            <a:r>
              <a:rPr lang="es-AR" sz="1067" dirty="0">
                <a:solidFill>
                  <a:srgbClr val="D4D4D4"/>
                </a:solidFill>
                <a:latin typeface="Consolas"/>
                <a:ea typeface="Consolas"/>
                <a:cs typeface="Consolas"/>
                <a:sym typeface="Consolas"/>
              </a:rPr>
              <a:t>(</a:t>
            </a:r>
            <a:r>
              <a:rPr lang="es-AR" sz="1067" dirty="0">
                <a:solidFill>
                  <a:srgbClr val="9CDCFE"/>
                </a:solidFill>
                <a:latin typeface="Consolas"/>
                <a:ea typeface="Consolas"/>
                <a:cs typeface="Consolas"/>
                <a:sym typeface="Consolas"/>
              </a:rPr>
              <a:t>actual</a:t>
            </a:r>
            <a:r>
              <a:rPr lang="es-AR" sz="1067" dirty="0">
                <a:solidFill>
                  <a:srgbClr val="D4D4D4"/>
                </a:solidFill>
                <a:latin typeface="Consolas"/>
                <a:ea typeface="Consolas"/>
                <a:cs typeface="Consolas"/>
                <a:sym typeface="Consolas"/>
              </a:rPr>
              <a:t>-&gt;</a:t>
            </a:r>
            <a:r>
              <a:rPr lang="es-AR" sz="1067" dirty="0">
                <a:solidFill>
                  <a:srgbClr val="9CDCFE"/>
                </a:solidFill>
                <a:latin typeface="Consolas"/>
                <a:ea typeface="Consolas"/>
                <a:cs typeface="Consolas"/>
                <a:sym typeface="Consolas"/>
              </a:rPr>
              <a:t>nombre</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a:solidFill>
                  <a:srgbClr val="DCDCAA"/>
                </a:solidFill>
                <a:latin typeface="Consolas"/>
                <a:ea typeface="Consolas"/>
                <a:cs typeface="Consolas"/>
                <a:sym typeface="Consolas"/>
              </a:rPr>
              <a:t>free</a:t>
            </a:r>
            <a:r>
              <a:rPr lang="es-AR" sz="1067" dirty="0">
                <a:solidFill>
                  <a:srgbClr val="D4D4D4"/>
                </a:solidFill>
                <a:latin typeface="Consolas"/>
                <a:ea typeface="Consolas"/>
                <a:cs typeface="Consolas"/>
                <a:sym typeface="Consolas"/>
              </a:rPr>
              <a:t>(</a:t>
            </a:r>
            <a:r>
              <a:rPr lang="es-AR" sz="1067" dirty="0">
                <a:solidFill>
                  <a:srgbClr val="9CDCFE"/>
                </a:solidFill>
                <a:latin typeface="Consolas"/>
                <a:ea typeface="Consolas"/>
                <a:cs typeface="Consolas"/>
                <a:sym typeface="Consolas"/>
              </a:rPr>
              <a:t>actual</a:t>
            </a:r>
            <a:r>
              <a:rPr lang="es-AR" sz="1067" dirty="0">
                <a:solidFill>
                  <a:srgbClr val="D4D4D4"/>
                </a:solidFill>
                <a:latin typeface="Consolas"/>
                <a:ea typeface="Consolas"/>
                <a:cs typeface="Consolas"/>
                <a:sym typeface="Consolas"/>
              </a:rPr>
              <a:t>-&gt;</a:t>
            </a:r>
            <a:r>
              <a:rPr lang="es-AR" sz="1067" dirty="0">
                <a:solidFill>
                  <a:srgbClr val="9CDCFE"/>
                </a:solidFill>
                <a:latin typeface="Consolas"/>
                <a:ea typeface="Consolas"/>
                <a:cs typeface="Consolas"/>
                <a:sym typeface="Consolas"/>
              </a:rPr>
              <a:t>apellido</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r>
              <a:rPr lang="es-AR" sz="1067" dirty="0">
                <a:solidFill>
                  <a:srgbClr val="DCDCAA"/>
                </a:solidFill>
                <a:latin typeface="Consolas"/>
                <a:ea typeface="Consolas"/>
                <a:cs typeface="Consolas"/>
                <a:sym typeface="Consolas"/>
              </a:rPr>
              <a:t>free</a:t>
            </a:r>
            <a:r>
              <a:rPr lang="es-AR" sz="1067" dirty="0">
                <a:solidFill>
                  <a:srgbClr val="D4D4D4"/>
                </a:solidFill>
                <a:latin typeface="Consolas"/>
                <a:ea typeface="Consolas"/>
                <a:cs typeface="Consolas"/>
                <a:sym typeface="Consolas"/>
              </a:rPr>
              <a:t>(</a:t>
            </a:r>
            <a:r>
              <a:rPr lang="es-AR" sz="1067" dirty="0">
                <a:solidFill>
                  <a:srgbClr val="9CDCFE"/>
                </a:solidFill>
                <a:latin typeface="Consolas"/>
                <a:ea typeface="Consolas"/>
                <a:cs typeface="Consolas"/>
                <a:sym typeface="Consolas"/>
              </a:rPr>
              <a:t>actual</a:t>
            </a:r>
            <a:r>
              <a:rPr lang="es-AR" sz="1067" dirty="0">
                <a:solidFill>
                  <a:srgbClr val="D4D4D4"/>
                </a:solidFill>
                <a:latin typeface="Consolas"/>
                <a:ea typeface="Consolas"/>
                <a:cs typeface="Consolas"/>
                <a:sym typeface="Consolas"/>
              </a:rPr>
              <a:t>);</a:t>
            </a:r>
            <a:endParaRPr sz="2400" dirty="0"/>
          </a:p>
          <a:p>
            <a:r>
              <a:rPr lang="es-AR" sz="1067" dirty="0">
                <a:solidFill>
                  <a:srgbClr val="D4D4D4"/>
                </a:solidFill>
                <a:latin typeface="Consolas"/>
                <a:ea typeface="Consolas"/>
                <a:cs typeface="Consolas"/>
                <a:sym typeface="Consolas"/>
              </a:rPr>
              <a:t>    }</a:t>
            </a:r>
            <a:endParaRPr sz="2400" dirty="0"/>
          </a:p>
          <a:p>
            <a:r>
              <a:rPr lang="es-AR" sz="1067" dirty="0">
                <a:solidFill>
                  <a:srgbClr val="D4D4D4"/>
                </a:solidFill>
                <a:latin typeface="Consolas"/>
                <a:ea typeface="Consolas"/>
                <a:cs typeface="Consolas"/>
                <a:sym typeface="Consolas"/>
              </a:rPr>
              <a:t>}</a:t>
            </a:r>
            <a:endParaRPr sz="2400" dirty="0"/>
          </a:p>
        </p:txBody>
      </p:sp>
    </p:spTree>
    <p:custDataLst>
      <p:tags r:id="rId1"/>
    </p:custData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89CA702-93CB-AB8A-3C15-6A58443F0608}"/>
              </a:ext>
            </a:extLst>
          </p:cNvPr>
          <p:cNvSpPr/>
          <p:nvPr/>
        </p:nvSpPr>
        <p:spPr>
          <a:xfrm>
            <a:off x="3609727" y="3784601"/>
            <a:ext cx="4388379" cy="234998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435" name="Google Shape;1435;p208"/>
          <p:cNvSpPr txBox="1">
            <a:spLocks noGrp="1"/>
          </p:cNvSpPr>
          <p:nvPr>
            <p:ph type="title"/>
          </p:nvPr>
        </p:nvSpPr>
        <p:spPr>
          <a:xfrm>
            <a:off x="812800" y="157480"/>
            <a:ext cx="11199905" cy="1341120"/>
          </a:xfrm>
          <a:prstGeom prst="rect">
            <a:avLst/>
          </a:prstGeom>
          <a:noFill/>
          <a:ln>
            <a:noFill/>
          </a:ln>
        </p:spPr>
        <p:txBody>
          <a:bodyPr spcFirstLastPara="1" vert="horz" wrap="square" lIns="121900" tIns="60933" rIns="121900" bIns="60933" rtlCol="0" anchor="b" anchorCtr="0">
            <a:normAutofit/>
          </a:bodyPr>
          <a:lstStyle/>
          <a:p>
            <a:r>
              <a:rPr lang="es-AR"/>
              <a:t>Listas doblemente enlazadas</a:t>
            </a:r>
            <a:endParaRPr/>
          </a:p>
        </p:txBody>
      </p:sp>
      <p:sp>
        <p:nvSpPr>
          <p:cNvPr id="1436" name="Google Shape;1436;p208"/>
          <p:cNvSpPr/>
          <p:nvPr/>
        </p:nvSpPr>
        <p:spPr>
          <a:xfrm>
            <a:off x="1779482" y="2384611"/>
            <a:ext cx="1308847" cy="127298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437" name="Google Shape;1437;p208"/>
          <p:cNvSpPr/>
          <p:nvPr/>
        </p:nvSpPr>
        <p:spPr>
          <a:xfrm>
            <a:off x="4090890" y="2384613"/>
            <a:ext cx="1308847" cy="127298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cxnSp>
        <p:nvCxnSpPr>
          <p:cNvPr id="1438" name="Google Shape;1438;p208"/>
          <p:cNvCxnSpPr/>
          <p:nvPr/>
        </p:nvCxnSpPr>
        <p:spPr>
          <a:xfrm rot="10800000" flipH="1">
            <a:off x="3088328" y="2505776"/>
            <a:ext cx="1042800" cy="10308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439" name="Google Shape;1439;p208"/>
          <p:cNvSpPr/>
          <p:nvPr/>
        </p:nvSpPr>
        <p:spPr>
          <a:xfrm>
            <a:off x="6360439" y="2384613"/>
            <a:ext cx="1308847" cy="127298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cxnSp>
        <p:nvCxnSpPr>
          <p:cNvPr id="1440" name="Google Shape;1440;p208"/>
          <p:cNvCxnSpPr/>
          <p:nvPr/>
        </p:nvCxnSpPr>
        <p:spPr>
          <a:xfrm rot="10800000" flipH="1">
            <a:off x="5357877" y="2505776"/>
            <a:ext cx="1042800" cy="10308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441" name="Google Shape;1441;p208"/>
          <p:cNvSpPr/>
          <p:nvPr/>
        </p:nvSpPr>
        <p:spPr>
          <a:xfrm>
            <a:off x="8653894" y="2384613"/>
            <a:ext cx="1308847" cy="127298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cxnSp>
        <p:nvCxnSpPr>
          <p:cNvPr id="1442" name="Google Shape;1442;p208"/>
          <p:cNvCxnSpPr/>
          <p:nvPr/>
        </p:nvCxnSpPr>
        <p:spPr>
          <a:xfrm rot="10800000" flipH="1">
            <a:off x="7651332" y="2505776"/>
            <a:ext cx="1042800" cy="10308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443" name="Google Shape;1443;p208"/>
          <p:cNvSpPr txBox="1"/>
          <p:nvPr/>
        </p:nvSpPr>
        <p:spPr>
          <a:xfrm>
            <a:off x="1808627" y="3307741"/>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Siguiente</a:t>
            </a:r>
            <a:endParaRPr sz="1867">
              <a:solidFill>
                <a:srgbClr val="000000"/>
              </a:solidFill>
              <a:latin typeface="Arial"/>
              <a:ea typeface="Arial"/>
              <a:cs typeface="Arial"/>
              <a:sym typeface="Arial"/>
            </a:endParaRPr>
          </a:p>
        </p:txBody>
      </p:sp>
      <p:sp>
        <p:nvSpPr>
          <p:cNvPr id="1444" name="Google Shape;1444;p208"/>
          <p:cNvSpPr txBox="1"/>
          <p:nvPr/>
        </p:nvSpPr>
        <p:spPr>
          <a:xfrm>
            <a:off x="4137195" y="3247230"/>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Siguiente</a:t>
            </a:r>
            <a:endParaRPr sz="1867">
              <a:solidFill>
                <a:srgbClr val="000000"/>
              </a:solidFill>
              <a:latin typeface="Arial"/>
              <a:ea typeface="Arial"/>
              <a:cs typeface="Arial"/>
              <a:sym typeface="Arial"/>
            </a:endParaRPr>
          </a:p>
        </p:txBody>
      </p:sp>
      <p:sp>
        <p:nvSpPr>
          <p:cNvPr id="1445" name="Google Shape;1445;p208"/>
          <p:cNvSpPr txBox="1"/>
          <p:nvPr/>
        </p:nvSpPr>
        <p:spPr>
          <a:xfrm>
            <a:off x="6400777" y="3247230"/>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Siguiente</a:t>
            </a:r>
            <a:endParaRPr sz="1867">
              <a:solidFill>
                <a:srgbClr val="000000"/>
              </a:solidFill>
              <a:latin typeface="Arial"/>
              <a:ea typeface="Arial"/>
              <a:cs typeface="Arial"/>
              <a:sym typeface="Arial"/>
            </a:endParaRPr>
          </a:p>
        </p:txBody>
      </p:sp>
      <p:sp>
        <p:nvSpPr>
          <p:cNvPr id="1446" name="Google Shape;1446;p208"/>
          <p:cNvSpPr txBox="1"/>
          <p:nvPr/>
        </p:nvSpPr>
        <p:spPr>
          <a:xfrm>
            <a:off x="8762250" y="3247230"/>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Siguiente</a:t>
            </a:r>
            <a:endParaRPr sz="1867">
              <a:solidFill>
                <a:srgbClr val="000000"/>
              </a:solidFill>
              <a:latin typeface="Arial"/>
              <a:ea typeface="Arial"/>
              <a:cs typeface="Arial"/>
              <a:sym typeface="Arial"/>
            </a:endParaRPr>
          </a:p>
        </p:txBody>
      </p:sp>
      <p:sp>
        <p:nvSpPr>
          <p:cNvPr id="1447" name="Google Shape;1447;p208"/>
          <p:cNvSpPr txBox="1"/>
          <p:nvPr/>
        </p:nvSpPr>
        <p:spPr>
          <a:xfrm>
            <a:off x="674614" y="2095264"/>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Alumno1</a:t>
            </a:r>
            <a:endParaRPr sz="1867">
              <a:solidFill>
                <a:srgbClr val="000000"/>
              </a:solidFill>
              <a:latin typeface="Arial"/>
              <a:ea typeface="Arial"/>
              <a:cs typeface="Arial"/>
              <a:sym typeface="Arial"/>
            </a:endParaRPr>
          </a:p>
        </p:txBody>
      </p:sp>
      <p:sp>
        <p:nvSpPr>
          <p:cNvPr id="1448" name="Google Shape;1448;p208"/>
          <p:cNvSpPr txBox="1"/>
          <p:nvPr/>
        </p:nvSpPr>
        <p:spPr>
          <a:xfrm>
            <a:off x="3130187" y="2095265"/>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Alumno2</a:t>
            </a:r>
            <a:endParaRPr sz="1867">
              <a:solidFill>
                <a:srgbClr val="000000"/>
              </a:solidFill>
              <a:latin typeface="Arial"/>
              <a:ea typeface="Arial"/>
              <a:cs typeface="Arial"/>
              <a:sym typeface="Arial"/>
            </a:endParaRPr>
          </a:p>
        </p:txBody>
      </p:sp>
      <p:sp>
        <p:nvSpPr>
          <p:cNvPr id="1449" name="Google Shape;1449;p208"/>
          <p:cNvSpPr txBox="1"/>
          <p:nvPr/>
        </p:nvSpPr>
        <p:spPr>
          <a:xfrm>
            <a:off x="5248818" y="2095265"/>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Alumno3</a:t>
            </a:r>
            <a:endParaRPr sz="1867">
              <a:solidFill>
                <a:srgbClr val="000000"/>
              </a:solidFill>
              <a:latin typeface="Arial"/>
              <a:ea typeface="Arial"/>
              <a:cs typeface="Arial"/>
              <a:sym typeface="Arial"/>
            </a:endParaRPr>
          </a:p>
        </p:txBody>
      </p:sp>
      <p:sp>
        <p:nvSpPr>
          <p:cNvPr id="1450" name="Google Shape;1450;p208"/>
          <p:cNvSpPr txBox="1"/>
          <p:nvPr/>
        </p:nvSpPr>
        <p:spPr>
          <a:xfrm>
            <a:off x="7542273" y="2095264"/>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Alumno4</a:t>
            </a:r>
            <a:endParaRPr sz="1867">
              <a:solidFill>
                <a:srgbClr val="000000"/>
              </a:solidFill>
              <a:latin typeface="Arial"/>
              <a:ea typeface="Arial"/>
              <a:cs typeface="Arial"/>
              <a:sym typeface="Arial"/>
            </a:endParaRPr>
          </a:p>
        </p:txBody>
      </p:sp>
      <p:cxnSp>
        <p:nvCxnSpPr>
          <p:cNvPr id="1451" name="Google Shape;1451;p208"/>
          <p:cNvCxnSpPr>
            <a:stCxn id="1446" idx="3"/>
          </p:cNvCxnSpPr>
          <p:nvPr/>
        </p:nvCxnSpPr>
        <p:spPr>
          <a:xfrm flipV="1">
            <a:off x="10071097" y="3452415"/>
            <a:ext cx="327999" cy="5"/>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452" name="Google Shape;1452;p208"/>
          <p:cNvCxnSpPr/>
          <p:nvPr/>
        </p:nvCxnSpPr>
        <p:spPr>
          <a:xfrm rot="10800000" flipH="1">
            <a:off x="10235077" y="3727074"/>
            <a:ext cx="327963" cy="1"/>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453" name="Google Shape;1453;p208"/>
          <p:cNvCxnSpPr/>
          <p:nvPr/>
        </p:nvCxnSpPr>
        <p:spPr>
          <a:xfrm rot="10800000">
            <a:off x="10383373" y="3452413"/>
            <a:ext cx="0" cy="265696"/>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1454" name="Google Shape;1454;p208"/>
          <p:cNvSpPr txBox="1"/>
          <p:nvPr/>
        </p:nvSpPr>
        <p:spPr>
          <a:xfrm>
            <a:off x="4143163" y="2999205"/>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Anterior</a:t>
            </a:r>
            <a:endParaRPr sz="1867">
              <a:solidFill>
                <a:srgbClr val="000000"/>
              </a:solidFill>
              <a:latin typeface="Arial"/>
              <a:ea typeface="Arial"/>
              <a:cs typeface="Arial"/>
              <a:sym typeface="Arial"/>
            </a:endParaRPr>
          </a:p>
        </p:txBody>
      </p:sp>
      <p:sp>
        <p:nvSpPr>
          <p:cNvPr id="1455" name="Google Shape;1455;p208"/>
          <p:cNvSpPr txBox="1"/>
          <p:nvPr/>
        </p:nvSpPr>
        <p:spPr>
          <a:xfrm>
            <a:off x="1828795" y="3042045"/>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Anterior</a:t>
            </a:r>
            <a:endParaRPr sz="1867">
              <a:solidFill>
                <a:srgbClr val="000000"/>
              </a:solidFill>
              <a:latin typeface="Arial"/>
              <a:ea typeface="Arial"/>
              <a:cs typeface="Arial"/>
              <a:sym typeface="Arial"/>
            </a:endParaRPr>
          </a:p>
        </p:txBody>
      </p:sp>
      <p:sp>
        <p:nvSpPr>
          <p:cNvPr id="1456" name="Google Shape;1456;p208"/>
          <p:cNvSpPr txBox="1"/>
          <p:nvPr/>
        </p:nvSpPr>
        <p:spPr>
          <a:xfrm>
            <a:off x="6400777" y="2957881"/>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Anterior</a:t>
            </a:r>
            <a:endParaRPr sz="1867">
              <a:solidFill>
                <a:srgbClr val="000000"/>
              </a:solidFill>
              <a:latin typeface="Arial"/>
              <a:ea typeface="Arial"/>
              <a:cs typeface="Arial"/>
              <a:sym typeface="Arial"/>
            </a:endParaRPr>
          </a:p>
        </p:txBody>
      </p:sp>
      <p:sp>
        <p:nvSpPr>
          <p:cNvPr id="1457" name="Google Shape;1457;p208"/>
          <p:cNvSpPr txBox="1"/>
          <p:nvPr/>
        </p:nvSpPr>
        <p:spPr>
          <a:xfrm>
            <a:off x="8765225" y="2982662"/>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Anterior</a:t>
            </a:r>
            <a:endParaRPr sz="1867">
              <a:solidFill>
                <a:srgbClr val="000000"/>
              </a:solidFill>
              <a:latin typeface="Arial"/>
              <a:ea typeface="Arial"/>
              <a:cs typeface="Arial"/>
              <a:sym typeface="Arial"/>
            </a:endParaRPr>
          </a:p>
        </p:txBody>
      </p:sp>
      <p:cxnSp>
        <p:nvCxnSpPr>
          <p:cNvPr id="1458" name="Google Shape;1458;p208"/>
          <p:cNvCxnSpPr/>
          <p:nvPr/>
        </p:nvCxnSpPr>
        <p:spPr>
          <a:xfrm rot="10800000">
            <a:off x="1438243" y="3261916"/>
            <a:ext cx="269141"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1459" name="Google Shape;1459;p208"/>
          <p:cNvCxnSpPr/>
          <p:nvPr/>
        </p:nvCxnSpPr>
        <p:spPr>
          <a:xfrm>
            <a:off x="1274261" y="3536576"/>
            <a:ext cx="327963"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1460" name="Google Shape;1460;p208"/>
          <p:cNvCxnSpPr/>
          <p:nvPr/>
        </p:nvCxnSpPr>
        <p:spPr>
          <a:xfrm rot="10800000">
            <a:off x="1422557" y="3261915"/>
            <a:ext cx="0" cy="265696"/>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1461" name="Google Shape;1461;p208"/>
          <p:cNvCxnSpPr/>
          <p:nvPr/>
        </p:nvCxnSpPr>
        <p:spPr>
          <a:xfrm rot="10800000">
            <a:off x="1933431" y="2566031"/>
            <a:ext cx="2115600" cy="681200"/>
          </a:xfrm>
          <a:prstGeom prst="bentConnector3">
            <a:avLst>
              <a:gd name="adj1" fmla="val 5000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462" name="Google Shape;1462;p208"/>
          <p:cNvCxnSpPr/>
          <p:nvPr/>
        </p:nvCxnSpPr>
        <p:spPr>
          <a:xfrm rot="10800000">
            <a:off x="4279917" y="2481864"/>
            <a:ext cx="2115600" cy="681200"/>
          </a:xfrm>
          <a:prstGeom prst="bentConnector3">
            <a:avLst>
              <a:gd name="adj1" fmla="val 5000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463" name="Google Shape;1463;p208"/>
          <p:cNvCxnSpPr/>
          <p:nvPr/>
        </p:nvCxnSpPr>
        <p:spPr>
          <a:xfrm rot="10800000">
            <a:off x="6657103" y="2512988"/>
            <a:ext cx="2115600" cy="681200"/>
          </a:xfrm>
          <a:prstGeom prst="bentConnector3">
            <a:avLst>
              <a:gd name="adj1" fmla="val 5000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1464" name="Google Shape;1464;p208"/>
          <p:cNvSpPr txBox="1"/>
          <p:nvPr/>
        </p:nvSpPr>
        <p:spPr>
          <a:xfrm>
            <a:off x="3861483" y="3861819"/>
            <a:ext cx="6096000" cy="2134312"/>
          </a:xfrm>
          <a:prstGeom prst="rect">
            <a:avLst/>
          </a:prstGeom>
          <a:noFill/>
          <a:ln>
            <a:noFill/>
          </a:ln>
        </p:spPr>
        <p:txBody>
          <a:bodyPr spcFirstLastPara="1" wrap="square" lIns="121900" tIns="60933" rIns="121900" bIns="60933" anchor="t" anchorCtr="0">
            <a:spAutoFit/>
          </a:bodyPr>
          <a:lstStyle/>
          <a:p>
            <a:br>
              <a:rPr lang="es-AR" sz="1867" dirty="0">
                <a:solidFill>
                  <a:srgbClr val="D4D4D4"/>
                </a:solidFill>
                <a:latin typeface="Consolas"/>
                <a:ea typeface="Consolas"/>
                <a:cs typeface="Consolas"/>
                <a:sym typeface="Consolas"/>
              </a:rPr>
            </a:br>
            <a:r>
              <a:rPr lang="es-AR" sz="1867" dirty="0" err="1">
                <a:solidFill>
                  <a:srgbClr val="569CD6"/>
                </a:solidFill>
                <a:latin typeface="Consolas"/>
                <a:ea typeface="Consolas"/>
                <a:cs typeface="Consolas"/>
                <a:sym typeface="Consolas"/>
              </a:rPr>
              <a:t>typedef</a:t>
            </a:r>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struct</a:t>
            </a:r>
            <a:r>
              <a:rPr lang="es-AR" sz="1867" dirty="0">
                <a:solidFill>
                  <a:srgbClr val="D4D4D4"/>
                </a:solidFill>
                <a:latin typeface="Consolas"/>
                <a:ea typeface="Consolas"/>
                <a:cs typeface="Consolas"/>
                <a:sym typeface="Consolas"/>
              </a:rPr>
              <a:t> </a:t>
            </a:r>
            <a:r>
              <a:rPr lang="es-AR" sz="1867" dirty="0">
                <a:solidFill>
                  <a:srgbClr val="4EC9B0"/>
                </a:solidFill>
                <a:latin typeface="Consolas"/>
                <a:ea typeface="Consolas"/>
                <a:cs typeface="Consolas"/>
                <a:sym typeface="Consolas"/>
              </a:rPr>
              <a:t>_nodo</a:t>
            </a:r>
            <a:r>
              <a:rPr lang="es-AR" sz="1867" dirty="0">
                <a:solidFill>
                  <a:srgbClr val="D4D4D4"/>
                </a:solidFill>
                <a:latin typeface="Consolas"/>
                <a:ea typeface="Consolas"/>
                <a:cs typeface="Consolas"/>
                <a:sym typeface="Consolas"/>
              </a:rPr>
              <a:t> {</a:t>
            </a:r>
            <a:endParaRPr sz="2400" dirty="0"/>
          </a:p>
          <a:p>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int</a:t>
            </a:r>
            <a:r>
              <a:rPr lang="es-AR" sz="1867" dirty="0">
                <a:solidFill>
                  <a:srgbClr val="D4D4D4"/>
                </a:solidFill>
                <a:latin typeface="Consolas"/>
                <a:ea typeface="Consolas"/>
                <a:cs typeface="Consolas"/>
                <a:sym typeface="Consolas"/>
              </a:rPr>
              <a:t> </a:t>
            </a:r>
            <a:r>
              <a:rPr lang="es-AR" sz="1867" dirty="0">
                <a:solidFill>
                  <a:srgbClr val="9CDCFE"/>
                </a:solidFill>
                <a:latin typeface="Consolas"/>
                <a:ea typeface="Consolas"/>
                <a:cs typeface="Consolas"/>
                <a:sym typeface="Consolas"/>
              </a:rPr>
              <a:t>dato</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struct</a:t>
            </a:r>
            <a:r>
              <a:rPr lang="es-AR" sz="1867" dirty="0">
                <a:solidFill>
                  <a:srgbClr val="D4D4D4"/>
                </a:solidFill>
                <a:latin typeface="Consolas"/>
                <a:ea typeface="Consolas"/>
                <a:cs typeface="Consolas"/>
                <a:sym typeface="Consolas"/>
              </a:rPr>
              <a:t> </a:t>
            </a:r>
            <a:r>
              <a:rPr lang="es-AR" sz="1867" dirty="0">
                <a:solidFill>
                  <a:srgbClr val="4EC9B0"/>
                </a:solidFill>
                <a:latin typeface="Consolas"/>
                <a:ea typeface="Consolas"/>
                <a:cs typeface="Consolas"/>
                <a:sym typeface="Consolas"/>
              </a:rPr>
              <a:t>_nodo</a:t>
            </a:r>
            <a:r>
              <a:rPr lang="es-AR" sz="1867" dirty="0">
                <a:solidFill>
                  <a:srgbClr val="D4D4D4"/>
                </a:solidFill>
                <a:latin typeface="Consolas"/>
                <a:ea typeface="Consolas"/>
                <a:cs typeface="Consolas"/>
                <a:sym typeface="Consolas"/>
              </a:rPr>
              <a:t> *</a:t>
            </a:r>
            <a:r>
              <a:rPr lang="es-AR" sz="1867" dirty="0">
                <a:solidFill>
                  <a:srgbClr val="9CDCFE"/>
                </a:solidFill>
                <a:latin typeface="Consolas"/>
                <a:ea typeface="Consolas"/>
                <a:cs typeface="Consolas"/>
                <a:sym typeface="Consolas"/>
              </a:rPr>
              <a:t>siguiente</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struct</a:t>
            </a:r>
            <a:r>
              <a:rPr lang="es-AR" sz="1867" dirty="0">
                <a:solidFill>
                  <a:srgbClr val="D4D4D4"/>
                </a:solidFill>
                <a:latin typeface="Consolas"/>
                <a:ea typeface="Consolas"/>
                <a:cs typeface="Consolas"/>
                <a:sym typeface="Consolas"/>
              </a:rPr>
              <a:t> </a:t>
            </a:r>
            <a:r>
              <a:rPr lang="es-AR" sz="1867" dirty="0">
                <a:solidFill>
                  <a:srgbClr val="4EC9B0"/>
                </a:solidFill>
                <a:latin typeface="Consolas"/>
                <a:ea typeface="Consolas"/>
                <a:cs typeface="Consolas"/>
                <a:sym typeface="Consolas"/>
              </a:rPr>
              <a:t>_nodo</a:t>
            </a:r>
            <a:r>
              <a:rPr lang="es-AR" sz="1867" dirty="0">
                <a:solidFill>
                  <a:srgbClr val="D4D4D4"/>
                </a:solidFill>
                <a:latin typeface="Consolas"/>
                <a:ea typeface="Consolas"/>
                <a:cs typeface="Consolas"/>
                <a:sym typeface="Consolas"/>
              </a:rPr>
              <a:t> *</a:t>
            </a:r>
            <a:r>
              <a:rPr lang="es-AR" sz="1867" dirty="0">
                <a:solidFill>
                  <a:srgbClr val="9CDCFE"/>
                </a:solidFill>
                <a:latin typeface="Consolas"/>
                <a:ea typeface="Consolas"/>
                <a:cs typeface="Consolas"/>
                <a:sym typeface="Consolas"/>
              </a:rPr>
              <a:t>anterior</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err="1">
                <a:solidFill>
                  <a:srgbClr val="4EC9B0"/>
                </a:solidFill>
                <a:latin typeface="Consolas"/>
                <a:ea typeface="Consolas"/>
                <a:cs typeface="Consolas"/>
                <a:sym typeface="Consolas"/>
              </a:rPr>
              <a:t>tipoNodo</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endParaRPr sz="2400" dirty="0"/>
          </a:p>
        </p:txBody>
      </p:sp>
    </p:spTree>
    <p:custDataLst>
      <p:tags r:id="rId1"/>
    </p:custData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209"/>
          <p:cNvSpPr txBox="1">
            <a:spLocks noGrp="1"/>
          </p:cNvSpPr>
          <p:nvPr>
            <p:ph type="title"/>
          </p:nvPr>
        </p:nvSpPr>
        <p:spPr>
          <a:xfrm>
            <a:off x="812800" y="157480"/>
            <a:ext cx="11199905" cy="1341120"/>
          </a:xfrm>
          <a:prstGeom prst="rect">
            <a:avLst/>
          </a:prstGeom>
          <a:noFill/>
          <a:ln>
            <a:noFill/>
          </a:ln>
        </p:spPr>
        <p:txBody>
          <a:bodyPr spcFirstLastPara="1" vert="horz" wrap="square" lIns="121900" tIns="60933" rIns="121900" bIns="60933" rtlCol="0" anchor="b" anchorCtr="0">
            <a:normAutofit/>
          </a:bodyPr>
          <a:lstStyle/>
          <a:p>
            <a:r>
              <a:rPr lang="es-AR"/>
              <a:t>Listas doblemente enlazadas circular</a:t>
            </a:r>
            <a:endParaRPr/>
          </a:p>
        </p:txBody>
      </p:sp>
      <p:sp>
        <p:nvSpPr>
          <p:cNvPr id="1470" name="Google Shape;1470;p209"/>
          <p:cNvSpPr/>
          <p:nvPr/>
        </p:nvSpPr>
        <p:spPr>
          <a:xfrm>
            <a:off x="2290471" y="3514163"/>
            <a:ext cx="1308847" cy="127298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471" name="Google Shape;1471;p209"/>
          <p:cNvSpPr/>
          <p:nvPr/>
        </p:nvSpPr>
        <p:spPr>
          <a:xfrm>
            <a:off x="4601879" y="3514165"/>
            <a:ext cx="1308847" cy="127298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cxnSp>
        <p:nvCxnSpPr>
          <p:cNvPr id="1472" name="Google Shape;1472;p209"/>
          <p:cNvCxnSpPr/>
          <p:nvPr/>
        </p:nvCxnSpPr>
        <p:spPr>
          <a:xfrm rot="10800000" flipH="1">
            <a:off x="3599317" y="3635328"/>
            <a:ext cx="1042800" cy="10308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473" name="Google Shape;1473;p209"/>
          <p:cNvSpPr/>
          <p:nvPr/>
        </p:nvSpPr>
        <p:spPr>
          <a:xfrm>
            <a:off x="6871429" y="3514165"/>
            <a:ext cx="1308847" cy="127298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cxnSp>
        <p:nvCxnSpPr>
          <p:cNvPr id="1474" name="Google Shape;1474;p209"/>
          <p:cNvCxnSpPr/>
          <p:nvPr/>
        </p:nvCxnSpPr>
        <p:spPr>
          <a:xfrm rot="10800000" flipH="1">
            <a:off x="5868867" y="3635328"/>
            <a:ext cx="1042800" cy="10308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475" name="Google Shape;1475;p209"/>
          <p:cNvSpPr/>
          <p:nvPr/>
        </p:nvSpPr>
        <p:spPr>
          <a:xfrm>
            <a:off x="9164883" y="3514165"/>
            <a:ext cx="1308847" cy="127298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cxnSp>
        <p:nvCxnSpPr>
          <p:cNvPr id="1476" name="Google Shape;1476;p209"/>
          <p:cNvCxnSpPr/>
          <p:nvPr/>
        </p:nvCxnSpPr>
        <p:spPr>
          <a:xfrm rot="10800000" flipH="1">
            <a:off x="8162321" y="3635328"/>
            <a:ext cx="1042800" cy="10308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477" name="Google Shape;1477;p209"/>
          <p:cNvSpPr txBox="1"/>
          <p:nvPr/>
        </p:nvSpPr>
        <p:spPr>
          <a:xfrm>
            <a:off x="2319617" y="4437293"/>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Siguiente</a:t>
            </a:r>
            <a:endParaRPr sz="1867">
              <a:solidFill>
                <a:srgbClr val="000000"/>
              </a:solidFill>
              <a:latin typeface="Arial"/>
              <a:ea typeface="Arial"/>
              <a:cs typeface="Arial"/>
              <a:sym typeface="Arial"/>
            </a:endParaRPr>
          </a:p>
        </p:txBody>
      </p:sp>
      <p:sp>
        <p:nvSpPr>
          <p:cNvPr id="1478" name="Google Shape;1478;p209"/>
          <p:cNvSpPr txBox="1"/>
          <p:nvPr/>
        </p:nvSpPr>
        <p:spPr>
          <a:xfrm>
            <a:off x="4648185" y="4376782"/>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Siguiente</a:t>
            </a:r>
            <a:endParaRPr sz="1867">
              <a:solidFill>
                <a:srgbClr val="000000"/>
              </a:solidFill>
              <a:latin typeface="Arial"/>
              <a:ea typeface="Arial"/>
              <a:cs typeface="Arial"/>
              <a:sym typeface="Arial"/>
            </a:endParaRPr>
          </a:p>
        </p:txBody>
      </p:sp>
      <p:sp>
        <p:nvSpPr>
          <p:cNvPr id="1479" name="Google Shape;1479;p209"/>
          <p:cNvSpPr txBox="1"/>
          <p:nvPr/>
        </p:nvSpPr>
        <p:spPr>
          <a:xfrm>
            <a:off x="6911766" y="4376782"/>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Siguiente</a:t>
            </a:r>
            <a:endParaRPr sz="1867">
              <a:solidFill>
                <a:srgbClr val="000000"/>
              </a:solidFill>
              <a:latin typeface="Arial"/>
              <a:ea typeface="Arial"/>
              <a:cs typeface="Arial"/>
              <a:sym typeface="Arial"/>
            </a:endParaRPr>
          </a:p>
        </p:txBody>
      </p:sp>
      <p:sp>
        <p:nvSpPr>
          <p:cNvPr id="1480" name="Google Shape;1480;p209"/>
          <p:cNvSpPr txBox="1"/>
          <p:nvPr/>
        </p:nvSpPr>
        <p:spPr>
          <a:xfrm>
            <a:off x="9273239" y="4376782"/>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Siguiente</a:t>
            </a:r>
            <a:endParaRPr sz="1867">
              <a:solidFill>
                <a:srgbClr val="000000"/>
              </a:solidFill>
              <a:latin typeface="Arial"/>
              <a:ea typeface="Arial"/>
              <a:cs typeface="Arial"/>
              <a:sym typeface="Arial"/>
            </a:endParaRPr>
          </a:p>
        </p:txBody>
      </p:sp>
      <p:sp>
        <p:nvSpPr>
          <p:cNvPr id="1481" name="Google Shape;1481;p209"/>
          <p:cNvSpPr txBox="1"/>
          <p:nvPr/>
        </p:nvSpPr>
        <p:spPr>
          <a:xfrm>
            <a:off x="1185603" y="3224816"/>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Alumno1</a:t>
            </a:r>
            <a:endParaRPr sz="1867">
              <a:solidFill>
                <a:srgbClr val="000000"/>
              </a:solidFill>
              <a:latin typeface="Arial"/>
              <a:ea typeface="Arial"/>
              <a:cs typeface="Arial"/>
              <a:sym typeface="Arial"/>
            </a:endParaRPr>
          </a:p>
        </p:txBody>
      </p:sp>
      <p:sp>
        <p:nvSpPr>
          <p:cNvPr id="1482" name="Google Shape;1482;p209"/>
          <p:cNvSpPr txBox="1"/>
          <p:nvPr/>
        </p:nvSpPr>
        <p:spPr>
          <a:xfrm>
            <a:off x="3641177" y="3224817"/>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Alumno2</a:t>
            </a:r>
            <a:endParaRPr sz="1867">
              <a:solidFill>
                <a:srgbClr val="000000"/>
              </a:solidFill>
              <a:latin typeface="Arial"/>
              <a:ea typeface="Arial"/>
              <a:cs typeface="Arial"/>
              <a:sym typeface="Arial"/>
            </a:endParaRPr>
          </a:p>
        </p:txBody>
      </p:sp>
      <p:sp>
        <p:nvSpPr>
          <p:cNvPr id="1483" name="Google Shape;1483;p209"/>
          <p:cNvSpPr txBox="1"/>
          <p:nvPr/>
        </p:nvSpPr>
        <p:spPr>
          <a:xfrm>
            <a:off x="5759807" y="3224817"/>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Alumno3</a:t>
            </a:r>
            <a:endParaRPr sz="1867">
              <a:solidFill>
                <a:srgbClr val="000000"/>
              </a:solidFill>
              <a:latin typeface="Arial"/>
              <a:ea typeface="Arial"/>
              <a:cs typeface="Arial"/>
              <a:sym typeface="Arial"/>
            </a:endParaRPr>
          </a:p>
        </p:txBody>
      </p:sp>
      <p:sp>
        <p:nvSpPr>
          <p:cNvPr id="1484" name="Google Shape;1484;p209"/>
          <p:cNvSpPr txBox="1"/>
          <p:nvPr/>
        </p:nvSpPr>
        <p:spPr>
          <a:xfrm>
            <a:off x="8053262" y="3224816"/>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Alumno4</a:t>
            </a:r>
            <a:endParaRPr sz="1867">
              <a:solidFill>
                <a:srgbClr val="000000"/>
              </a:solidFill>
              <a:latin typeface="Arial"/>
              <a:ea typeface="Arial"/>
              <a:cs typeface="Arial"/>
              <a:sym typeface="Arial"/>
            </a:endParaRPr>
          </a:p>
        </p:txBody>
      </p:sp>
      <p:sp>
        <p:nvSpPr>
          <p:cNvPr id="1485" name="Google Shape;1485;p209"/>
          <p:cNvSpPr txBox="1"/>
          <p:nvPr/>
        </p:nvSpPr>
        <p:spPr>
          <a:xfrm>
            <a:off x="4654153" y="4128757"/>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Anterior</a:t>
            </a:r>
            <a:endParaRPr sz="1867">
              <a:solidFill>
                <a:srgbClr val="000000"/>
              </a:solidFill>
              <a:latin typeface="Arial"/>
              <a:ea typeface="Arial"/>
              <a:cs typeface="Arial"/>
              <a:sym typeface="Arial"/>
            </a:endParaRPr>
          </a:p>
        </p:txBody>
      </p:sp>
      <p:sp>
        <p:nvSpPr>
          <p:cNvPr id="1486" name="Google Shape;1486;p209"/>
          <p:cNvSpPr txBox="1"/>
          <p:nvPr/>
        </p:nvSpPr>
        <p:spPr>
          <a:xfrm>
            <a:off x="2339785" y="4171597"/>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Anterior</a:t>
            </a:r>
            <a:endParaRPr sz="1867">
              <a:solidFill>
                <a:srgbClr val="000000"/>
              </a:solidFill>
              <a:latin typeface="Arial"/>
              <a:ea typeface="Arial"/>
              <a:cs typeface="Arial"/>
              <a:sym typeface="Arial"/>
            </a:endParaRPr>
          </a:p>
        </p:txBody>
      </p:sp>
      <p:sp>
        <p:nvSpPr>
          <p:cNvPr id="1487" name="Google Shape;1487;p209"/>
          <p:cNvSpPr txBox="1"/>
          <p:nvPr/>
        </p:nvSpPr>
        <p:spPr>
          <a:xfrm>
            <a:off x="6911766" y="4087433"/>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Anterior</a:t>
            </a:r>
            <a:endParaRPr sz="1867">
              <a:solidFill>
                <a:srgbClr val="000000"/>
              </a:solidFill>
              <a:latin typeface="Arial"/>
              <a:ea typeface="Arial"/>
              <a:cs typeface="Arial"/>
              <a:sym typeface="Arial"/>
            </a:endParaRPr>
          </a:p>
        </p:txBody>
      </p:sp>
      <p:sp>
        <p:nvSpPr>
          <p:cNvPr id="1488" name="Google Shape;1488;p209"/>
          <p:cNvSpPr txBox="1"/>
          <p:nvPr/>
        </p:nvSpPr>
        <p:spPr>
          <a:xfrm>
            <a:off x="9276214" y="4112214"/>
            <a:ext cx="1308847"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Anterior</a:t>
            </a:r>
            <a:endParaRPr sz="1867">
              <a:solidFill>
                <a:srgbClr val="000000"/>
              </a:solidFill>
              <a:latin typeface="Arial"/>
              <a:ea typeface="Arial"/>
              <a:cs typeface="Arial"/>
              <a:sym typeface="Arial"/>
            </a:endParaRPr>
          </a:p>
        </p:txBody>
      </p:sp>
      <p:cxnSp>
        <p:nvCxnSpPr>
          <p:cNvPr id="1489" name="Google Shape;1489;p209"/>
          <p:cNvCxnSpPr/>
          <p:nvPr/>
        </p:nvCxnSpPr>
        <p:spPr>
          <a:xfrm rot="10800000">
            <a:off x="2444420" y="3695583"/>
            <a:ext cx="2115600" cy="681200"/>
          </a:xfrm>
          <a:prstGeom prst="bentConnector3">
            <a:avLst>
              <a:gd name="adj1" fmla="val 5000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490" name="Google Shape;1490;p209"/>
          <p:cNvCxnSpPr/>
          <p:nvPr/>
        </p:nvCxnSpPr>
        <p:spPr>
          <a:xfrm rot="10800000">
            <a:off x="4790907" y="3611416"/>
            <a:ext cx="2115600" cy="681200"/>
          </a:xfrm>
          <a:prstGeom prst="bentConnector3">
            <a:avLst>
              <a:gd name="adj1" fmla="val 5000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491" name="Google Shape;1491;p209"/>
          <p:cNvCxnSpPr/>
          <p:nvPr/>
        </p:nvCxnSpPr>
        <p:spPr>
          <a:xfrm rot="10800000">
            <a:off x="7168092" y="3642540"/>
            <a:ext cx="2115600" cy="681200"/>
          </a:xfrm>
          <a:prstGeom prst="bentConnector3">
            <a:avLst>
              <a:gd name="adj1" fmla="val 5000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492" name="Google Shape;1492;p209"/>
          <p:cNvCxnSpPr/>
          <p:nvPr/>
        </p:nvCxnSpPr>
        <p:spPr>
          <a:xfrm rot="10800000">
            <a:off x="2316724" y="3514085"/>
            <a:ext cx="8228000" cy="1113600"/>
          </a:xfrm>
          <a:prstGeom prst="bentConnector3">
            <a:avLst>
              <a:gd name="adj1" fmla="val 62531"/>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493" name="Google Shape;1493;p209"/>
          <p:cNvCxnSpPr/>
          <p:nvPr/>
        </p:nvCxnSpPr>
        <p:spPr>
          <a:xfrm rot="10800000" flipH="1">
            <a:off x="2340173" y="3702499"/>
            <a:ext cx="6042000" cy="727600"/>
          </a:xfrm>
          <a:prstGeom prst="bentConnector3">
            <a:avLst>
              <a:gd name="adj1" fmla="val 49999"/>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Tree>
    <p:custDataLst>
      <p:tags r:id="rId1"/>
    </p:custData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F1405FF5-12F5-EF72-B465-86383F7F1727}"/>
              </a:ext>
            </a:extLst>
          </p:cNvPr>
          <p:cNvSpPr/>
          <p:nvPr/>
        </p:nvSpPr>
        <p:spPr>
          <a:xfrm>
            <a:off x="812800" y="1863203"/>
            <a:ext cx="10391494" cy="361162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498" name="Google Shape;1498;p21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Probar el siguiente código:</a:t>
            </a:r>
            <a:endParaRPr dirty="0"/>
          </a:p>
        </p:txBody>
      </p:sp>
      <p:sp>
        <p:nvSpPr>
          <p:cNvPr id="1499" name="Google Shape;1499;p210"/>
          <p:cNvSpPr txBox="1"/>
          <p:nvPr/>
        </p:nvSpPr>
        <p:spPr>
          <a:xfrm>
            <a:off x="1075763" y="2046146"/>
            <a:ext cx="10608236" cy="3283601"/>
          </a:xfrm>
          <a:prstGeom prst="rect">
            <a:avLst/>
          </a:prstGeom>
          <a:noFill/>
          <a:ln>
            <a:noFill/>
          </a:ln>
        </p:spPr>
        <p:txBody>
          <a:bodyPr spcFirstLastPara="1" wrap="square" lIns="121900" tIns="60933" rIns="121900" bIns="60933" anchor="t" anchorCtr="0">
            <a:spAutoFit/>
          </a:bodyPr>
          <a:lstStyle/>
          <a:p>
            <a:r>
              <a:rPr lang="es-AR" sz="1867">
                <a:solidFill>
                  <a:srgbClr val="C586C0"/>
                </a:solidFill>
                <a:latin typeface="Consolas"/>
                <a:ea typeface="Consolas"/>
                <a:cs typeface="Consolas"/>
                <a:sym typeface="Consolas"/>
              </a:rPr>
              <a:t>#include</a:t>
            </a:r>
            <a:r>
              <a:rPr lang="es-AR" sz="1867">
                <a:solidFill>
                  <a:srgbClr val="569CD6"/>
                </a:solidFill>
                <a:latin typeface="Consolas"/>
                <a:ea typeface="Consolas"/>
                <a:cs typeface="Consolas"/>
                <a:sym typeface="Consolas"/>
              </a:rPr>
              <a:t> </a:t>
            </a:r>
            <a:r>
              <a:rPr lang="es-AR" sz="1867">
                <a:solidFill>
                  <a:srgbClr val="CE9178"/>
                </a:solidFill>
                <a:latin typeface="Consolas"/>
                <a:ea typeface="Consolas"/>
                <a:cs typeface="Consolas"/>
                <a:sym typeface="Consolas"/>
              </a:rPr>
              <a:t>&lt;stdio.h&gt;</a:t>
            </a:r>
            <a:endParaRPr sz="1867">
              <a:solidFill>
                <a:srgbClr val="D4D4D4"/>
              </a:solidFill>
              <a:latin typeface="Consolas"/>
              <a:ea typeface="Consolas"/>
              <a:cs typeface="Consolas"/>
              <a:sym typeface="Consolas"/>
            </a:endParaRPr>
          </a:p>
          <a:p>
            <a:br>
              <a:rPr lang="es-AR" sz="1867">
                <a:solidFill>
                  <a:srgbClr val="D4D4D4"/>
                </a:solidFill>
                <a:latin typeface="Consolas"/>
                <a:ea typeface="Consolas"/>
                <a:cs typeface="Consolas"/>
                <a:sym typeface="Consolas"/>
              </a:rPr>
            </a:br>
            <a:r>
              <a:rPr lang="es-AR" sz="1867">
                <a:solidFill>
                  <a:srgbClr val="569CD6"/>
                </a:solidFill>
                <a:latin typeface="Consolas"/>
                <a:ea typeface="Consolas"/>
                <a:cs typeface="Consolas"/>
                <a:sym typeface="Consolas"/>
              </a:rPr>
              <a:t>enum</a:t>
            </a:r>
            <a:r>
              <a:rPr lang="es-AR" sz="1867">
                <a:solidFill>
                  <a:srgbClr val="D4D4D4"/>
                </a:solidFill>
                <a:latin typeface="Consolas"/>
                <a:ea typeface="Consolas"/>
                <a:cs typeface="Consolas"/>
                <a:sym typeface="Consolas"/>
              </a:rPr>
              <a:t> </a:t>
            </a:r>
            <a:r>
              <a:rPr lang="es-AR" sz="1867">
                <a:solidFill>
                  <a:srgbClr val="4EC9B0"/>
                </a:solidFill>
                <a:latin typeface="Consolas"/>
                <a:ea typeface="Consolas"/>
                <a:cs typeface="Consolas"/>
                <a:sym typeface="Consolas"/>
              </a:rPr>
              <a:t>semana</a:t>
            </a:r>
            <a:r>
              <a:rPr lang="es-AR" sz="1867">
                <a:solidFill>
                  <a:srgbClr val="D4D4D4"/>
                </a:solidFill>
                <a:latin typeface="Consolas"/>
                <a:ea typeface="Consolas"/>
                <a:cs typeface="Consolas"/>
                <a:sym typeface="Consolas"/>
              </a:rPr>
              <a:t> {</a:t>
            </a:r>
            <a:r>
              <a:rPr lang="es-AR" sz="1867">
                <a:solidFill>
                  <a:srgbClr val="4FC1FF"/>
                </a:solidFill>
                <a:latin typeface="Consolas"/>
                <a:ea typeface="Consolas"/>
                <a:cs typeface="Consolas"/>
                <a:sym typeface="Consolas"/>
              </a:rPr>
              <a:t>Domingo</a:t>
            </a:r>
            <a:r>
              <a:rPr lang="es-AR" sz="1867">
                <a:solidFill>
                  <a:srgbClr val="D4D4D4"/>
                </a:solidFill>
                <a:latin typeface="Consolas"/>
                <a:ea typeface="Consolas"/>
                <a:cs typeface="Consolas"/>
                <a:sym typeface="Consolas"/>
              </a:rPr>
              <a:t>, </a:t>
            </a:r>
            <a:r>
              <a:rPr lang="es-AR" sz="1867">
                <a:solidFill>
                  <a:srgbClr val="4FC1FF"/>
                </a:solidFill>
                <a:latin typeface="Consolas"/>
                <a:ea typeface="Consolas"/>
                <a:cs typeface="Consolas"/>
                <a:sym typeface="Consolas"/>
              </a:rPr>
              <a:t>Lunes</a:t>
            </a:r>
            <a:r>
              <a:rPr lang="es-AR" sz="1867">
                <a:solidFill>
                  <a:srgbClr val="D4D4D4"/>
                </a:solidFill>
                <a:latin typeface="Consolas"/>
                <a:ea typeface="Consolas"/>
                <a:cs typeface="Consolas"/>
                <a:sym typeface="Consolas"/>
              </a:rPr>
              <a:t>, </a:t>
            </a:r>
            <a:r>
              <a:rPr lang="es-AR" sz="1867">
                <a:solidFill>
                  <a:srgbClr val="4FC1FF"/>
                </a:solidFill>
                <a:latin typeface="Consolas"/>
                <a:ea typeface="Consolas"/>
                <a:cs typeface="Consolas"/>
                <a:sym typeface="Consolas"/>
              </a:rPr>
              <a:t>Martes</a:t>
            </a:r>
            <a:r>
              <a:rPr lang="es-AR" sz="1867">
                <a:solidFill>
                  <a:srgbClr val="D4D4D4"/>
                </a:solidFill>
                <a:latin typeface="Consolas"/>
                <a:ea typeface="Consolas"/>
                <a:cs typeface="Consolas"/>
                <a:sym typeface="Consolas"/>
              </a:rPr>
              <a:t>, </a:t>
            </a:r>
            <a:r>
              <a:rPr lang="es-AR" sz="1867">
                <a:solidFill>
                  <a:srgbClr val="4FC1FF"/>
                </a:solidFill>
                <a:latin typeface="Consolas"/>
                <a:ea typeface="Consolas"/>
                <a:cs typeface="Consolas"/>
                <a:sym typeface="Consolas"/>
              </a:rPr>
              <a:t>Miercoles</a:t>
            </a:r>
            <a:r>
              <a:rPr lang="es-AR" sz="1867">
                <a:solidFill>
                  <a:srgbClr val="D4D4D4"/>
                </a:solidFill>
                <a:latin typeface="Consolas"/>
                <a:ea typeface="Consolas"/>
                <a:cs typeface="Consolas"/>
                <a:sym typeface="Consolas"/>
              </a:rPr>
              <a:t>, </a:t>
            </a:r>
            <a:r>
              <a:rPr lang="es-AR" sz="1867">
                <a:solidFill>
                  <a:srgbClr val="4FC1FF"/>
                </a:solidFill>
                <a:latin typeface="Consolas"/>
                <a:ea typeface="Consolas"/>
                <a:cs typeface="Consolas"/>
                <a:sym typeface="Consolas"/>
              </a:rPr>
              <a:t>Jueves</a:t>
            </a:r>
            <a:r>
              <a:rPr lang="es-AR" sz="1867">
                <a:solidFill>
                  <a:srgbClr val="D4D4D4"/>
                </a:solidFill>
                <a:latin typeface="Consolas"/>
                <a:ea typeface="Consolas"/>
                <a:cs typeface="Consolas"/>
                <a:sym typeface="Consolas"/>
              </a:rPr>
              <a:t>, </a:t>
            </a:r>
            <a:r>
              <a:rPr lang="es-AR" sz="1867">
                <a:solidFill>
                  <a:srgbClr val="4FC1FF"/>
                </a:solidFill>
                <a:latin typeface="Consolas"/>
                <a:ea typeface="Consolas"/>
                <a:cs typeface="Consolas"/>
                <a:sym typeface="Consolas"/>
              </a:rPr>
              <a:t>Viernes</a:t>
            </a:r>
            <a:r>
              <a:rPr lang="es-AR" sz="1867">
                <a:solidFill>
                  <a:srgbClr val="D4D4D4"/>
                </a:solidFill>
                <a:latin typeface="Consolas"/>
                <a:ea typeface="Consolas"/>
                <a:cs typeface="Consolas"/>
                <a:sym typeface="Consolas"/>
              </a:rPr>
              <a:t>, </a:t>
            </a:r>
            <a:r>
              <a:rPr lang="es-AR" sz="1867">
                <a:solidFill>
                  <a:srgbClr val="4FC1FF"/>
                </a:solidFill>
                <a:latin typeface="Consolas"/>
                <a:ea typeface="Consolas"/>
                <a:cs typeface="Consolas"/>
                <a:sym typeface="Consolas"/>
              </a:rPr>
              <a:t>Sabado</a:t>
            </a:r>
            <a:r>
              <a:rPr lang="es-AR" sz="1867">
                <a:solidFill>
                  <a:srgbClr val="D4D4D4"/>
                </a:solidFill>
                <a:latin typeface="Consolas"/>
                <a:ea typeface="Consolas"/>
                <a:cs typeface="Consolas"/>
                <a:sym typeface="Consolas"/>
              </a:rPr>
              <a:t>};</a:t>
            </a:r>
            <a:endParaRPr sz="2400"/>
          </a:p>
          <a:p>
            <a:br>
              <a:rPr lang="es-AR" sz="1867">
                <a:solidFill>
                  <a:srgbClr val="D4D4D4"/>
                </a:solidFill>
                <a:latin typeface="Consolas"/>
                <a:ea typeface="Consolas"/>
                <a:cs typeface="Consolas"/>
                <a:sym typeface="Consolas"/>
              </a:rPr>
            </a:b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main</a:t>
            </a:r>
            <a:r>
              <a:rPr lang="es-AR" sz="1867">
                <a:solidFill>
                  <a:srgbClr val="D4D4D4"/>
                </a:solidFill>
                <a:latin typeface="Consolas"/>
                <a:ea typeface="Consolas"/>
                <a:cs typeface="Consolas"/>
                <a:sym typeface="Consolas"/>
              </a:rPr>
              <a:t>(</a:t>
            </a:r>
            <a:r>
              <a:rPr lang="es-AR" sz="1867">
                <a:solidFill>
                  <a:srgbClr val="569CD6"/>
                </a:solidFill>
                <a:latin typeface="Consolas"/>
                <a:ea typeface="Consolas"/>
                <a:cs typeface="Consolas"/>
                <a:sym typeface="Consolas"/>
              </a:rPr>
              <a:t>void</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enum</a:t>
            </a:r>
            <a:r>
              <a:rPr lang="es-AR" sz="1867">
                <a:solidFill>
                  <a:srgbClr val="D4D4D4"/>
                </a:solidFill>
                <a:latin typeface="Consolas"/>
                <a:ea typeface="Consolas"/>
                <a:cs typeface="Consolas"/>
                <a:sym typeface="Consolas"/>
              </a:rPr>
              <a:t> </a:t>
            </a:r>
            <a:r>
              <a:rPr lang="es-AR" sz="1867">
                <a:solidFill>
                  <a:srgbClr val="4EC9B0"/>
                </a:solidFill>
                <a:latin typeface="Consolas"/>
                <a:ea typeface="Consolas"/>
                <a:cs typeface="Consolas"/>
                <a:sym typeface="Consolas"/>
              </a:rPr>
              <a:t>semana</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hoy</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hoy</a:t>
            </a:r>
            <a:r>
              <a:rPr lang="es-AR" sz="1867">
                <a:solidFill>
                  <a:srgbClr val="D4D4D4"/>
                </a:solidFill>
                <a:latin typeface="Consolas"/>
                <a:ea typeface="Consolas"/>
                <a:cs typeface="Consolas"/>
                <a:sym typeface="Consolas"/>
              </a:rPr>
              <a:t> = </a:t>
            </a:r>
            <a:r>
              <a:rPr lang="es-AR" sz="1867">
                <a:solidFill>
                  <a:srgbClr val="4FC1FF"/>
                </a:solidFill>
                <a:latin typeface="Consolas"/>
                <a:ea typeface="Consolas"/>
                <a:cs typeface="Consolas"/>
                <a:sym typeface="Consolas"/>
              </a:rPr>
              <a:t>Miercoles</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printf</a:t>
            </a:r>
            <a:r>
              <a:rPr lang="es-AR" sz="1867">
                <a:solidFill>
                  <a:srgbClr val="D4D4D4"/>
                </a:solidFill>
                <a:latin typeface="Consolas"/>
                <a:ea typeface="Consolas"/>
                <a:cs typeface="Consolas"/>
                <a:sym typeface="Consolas"/>
              </a:rPr>
              <a:t>(</a:t>
            </a:r>
            <a:r>
              <a:rPr lang="es-AR" sz="1867">
                <a:solidFill>
                  <a:srgbClr val="CE9178"/>
                </a:solidFill>
                <a:latin typeface="Consolas"/>
                <a:ea typeface="Consolas"/>
                <a:cs typeface="Consolas"/>
                <a:sym typeface="Consolas"/>
              </a:rPr>
              <a:t>"Dia %d"</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hoy</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1</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C586C0"/>
                </a:solidFill>
                <a:latin typeface="Consolas"/>
                <a:ea typeface="Consolas"/>
                <a:cs typeface="Consolas"/>
                <a:sym typeface="Consolas"/>
              </a:rPr>
              <a:t>return</a:t>
            </a:r>
            <a:r>
              <a:rPr lang="es-AR" sz="1867">
                <a:solidFill>
                  <a:srgbClr val="D4D4D4"/>
                </a:solidFill>
                <a:latin typeface="Consolas"/>
                <a:ea typeface="Consolas"/>
                <a:cs typeface="Consolas"/>
                <a:sym typeface="Consolas"/>
              </a:rPr>
              <a:t> </a:t>
            </a:r>
            <a:r>
              <a:rPr lang="es-AR" sz="1867">
                <a:solidFill>
                  <a:srgbClr val="B5CEA8"/>
                </a:solidFill>
                <a:latin typeface="Consolas"/>
                <a:ea typeface="Consolas"/>
                <a:cs typeface="Consolas"/>
                <a:sym typeface="Consolas"/>
              </a:rPr>
              <a:t>0</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a:t>
            </a:r>
            <a:endParaRPr sz="2400"/>
          </a:p>
          <a:p>
            <a:endParaRPr sz="1867">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sp>
        <p:nvSpPr>
          <p:cNvPr id="1504" name="Google Shape;1504;p211"/>
          <p:cNvSpPr txBox="1">
            <a:spLocks noGrp="1"/>
          </p:cNvSpPr>
          <p:nvPr>
            <p:ph type="title"/>
          </p:nvPr>
        </p:nvSpPr>
        <p:spPr>
          <a:xfrm>
            <a:off x="2224210" y="2351994"/>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t>		¿Qué hace </a:t>
            </a:r>
            <a:r>
              <a:rPr lang="es-AR" dirty="0" err="1"/>
              <a:t>enum</a:t>
            </a:r>
            <a:r>
              <a:rPr lang="es-AR" dirty="0"/>
              <a:t>?</a:t>
            </a:r>
            <a:endParaRPr dirty="0"/>
          </a:p>
        </p:txBody>
      </p:sp>
    </p:spTree>
    <p:custDataLst>
      <p:tags r:id="rId1"/>
    </p:custData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09" name="Google Shape;1509;p21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Recursividad</a:t>
            </a:r>
            <a:endParaRPr/>
          </a:p>
        </p:txBody>
      </p:sp>
      <p:sp>
        <p:nvSpPr>
          <p:cNvPr id="1510" name="Google Shape;1510;p212"/>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buNone/>
            </a:pPr>
            <a:r>
              <a:rPr lang="es-AR" sz="2800" dirty="0"/>
              <a:t>Supongamos que debemos realizar la siguiente función matemática:</a:t>
            </a:r>
            <a:endParaRPr sz="2800" dirty="0"/>
          </a:p>
          <a:p>
            <a:pPr marL="213355" indent="0">
              <a:buNone/>
            </a:pPr>
            <a:endParaRPr sz="2800" dirty="0"/>
          </a:p>
          <a:p>
            <a:pPr marL="213355" indent="0">
              <a:buNone/>
            </a:pPr>
            <a:r>
              <a:rPr lang="es-AR" sz="2800" dirty="0"/>
              <a:t>n!  //recordemos que en matemática se llama factorial y n!=n*(n-1)*(n-2)…… y que 1!=1 y 0!=1</a:t>
            </a:r>
            <a:endParaRPr sz="2800" dirty="0"/>
          </a:p>
        </p:txBody>
      </p:sp>
    </p:spTree>
    <p:custDataLst>
      <p:tags r:id="rId1"/>
    </p:custData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5B6B96B-3F21-033C-C668-7BEF5949B4FD}"/>
              </a:ext>
            </a:extLst>
          </p:cNvPr>
          <p:cNvSpPr/>
          <p:nvPr/>
        </p:nvSpPr>
        <p:spPr>
          <a:xfrm>
            <a:off x="508001" y="1849376"/>
            <a:ext cx="8925366" cy="286152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515" name="Google Shape;1515;p21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factorial</a:t>
            </a:r>
            <a:endParaRPr dirty="0"/>
          </a:p>
        </p:txBody>
      </p:sp>
      <p:sp>
        <p:nvSpPr>
          <p:cNvPr id="1516" name="Google Shape;1516;p213"/>
          <p:cNvSpPr txBox="1"/>
          <p:nvPr/>
        </p:nvSpPr>
        <p:spPr>
          <a:xfrm>
            <a:off x="1075763" y="2046146"/>
            <a:ext cx="10608236" cy="2421634"/>
          </a:xfrm>
          <a:prstGeom prst="rect">
            <a:avLst/>
          </a:prstGeom>
          <a:noFill/>
          <a:ln>
            <a:noFill/>
          </a:ln>
        </p:spPr>
        <p:txBody>
          <a:bodyPr spcFirstLastPara="1" wrap="square" lIns="121900" tIns="60933" rIns="121900" bIns="60933" anchor="t" anchorCtr="0">
            <a:spAutoFit/>
          </a:bodyPr>
          <a:lstStyle/>
          <a:p>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main</a:t>
            </a:r>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void</a:t>
            </a:r>
            <a:r>
              <a:rPr lang="es-AR" sz="1867">
                <a:solidFill>
                  <a:srgbClr val="D4D4D4"/>
                </a:solidFill>
                <a:latin typeface="Consolas"/>
                <a:ea typeface="Consolas"/>
                <a:cs typeface="Consolas"/>
                <a:sym typeface="Consolas"/>
              </a:rPr>
              <a:t>) {</a:t>
            </a:r>
            <a:endParaRPr sz="2400"/>
          </a:p>
          <a:p>
            <a:r>
              <a:rPr lang="es-AR" sz="1867">
                <a:solidFill>
                  <a:srgbClr val="D4D4D4"/>
                </a:solidFill>
                <a:latin typeface="Consolas"/>
                <a:ea typeface="Consolas"/>
                <a:cs typeface="Consolas"/>
                <a:sym typeface="Consolas"/>
              </a:rPr>
              <a:t>    </a:t>
            </a:r>
            <a:r>
              <a:rPr lang="es-AR" sz="1867">
                <a:solidFill>
                  <a:srgbClr val="569CD6"/>
                </a:solidFill>
                <a:latin typeface="Consolas"/>
                <a:ea typeface="Consolas"/>
                <a:cs typeface="Consolas"/>
                <a:sym typeface="Consolas"/>
              </a:rPr>
              <a:t>int</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cont</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0</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numero</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0</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factorial</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1</a:t>
            </a:r>
            <a:r>
              <a:rPr lang="es-AR" sz="1867">
                <a:solidFill>
                  <a:srgbClr val="D4D4D4"/>
                </a:solidFill>
                <a:latin typeface="Consolas"/>
                <a:ea typeface="Consolas"/>
                <a:cs typeface="Consolas"/>
                <a:sym typeface="Consolas"/>
              </a:rPr>
              <a:t>;</a:t>
            </a:r>
            <a:endParaRPr sz="2400"/>
          </a:p>
          <a:p>
            <a:br>
              <a:rPr lang="es-AR" sz="1867">
                <a:solidFill>
                  <a:srgbClr val="D4D4D4"/>
                </a:solidFill>
                <a:latin typeface="Consolas"/>
                <a:ea typeface="Consolas"/>
                <a:cs typeface="Consolas"/>
                <a:sym typeface="Consolas"/>
              </a:rPr>
            </a:br>
            <a:r>
              <a:rPr lang="es-AR" sz="1867">
                <a:solidFill>
                  <a:srgbClr val="D4D4D4"/>
                </a:solidFill>
                <a:latin typeface="Consolas"/>
                <a:ea typeface="Consolas"/>
                <a:cs typeface="Consolas"/>
                <a:sym typeface="Consolas"/>
              </a:rPr>
              <a:t>    </a:t>
            </a:r>
            <a:r>
              <a:rPr lang="es-AR" sz="1867">
                <a:solidFill>
                  <a:srgbClr val="C586C0"/>
                </a:solidFill>
                <a:latin typeface="Consolas"/>
                <a:ea typeface="Consolas"/>
                <a:cs typeface="Consolas"/>
                <a:sym typeface="Consolas"/>
              </a:rPr>
              <a:t>for</a:t>
            </a:r>
            <a:r>
              <a:rPr lang="es-AR" sz="1867">
                <a:solidFill>
                  <a:srgbClr val="D4D4D4"/>
                </a:solidFill>
                <a:latin typeface="Consolas"/>
                <a:ea typeface="Consolas"/>
                <a:cs typeface="Consolas"/>
                <a:sym typeface="Consolas"/>
              </a:rPr>
              <a:t> (</a:t>
            </a:r>
            <a:r>
              <a:rPr lang="es-AR" sz="1867">
                <a:solidFill>
                  <a:srgbClr val="9CDCFE"/>
                </a:solidFill>
                <a:latin typeface="Consolas"/>
                <a:ea typeface="Consolas"/>
                <a:cs typeface="Consolas"/>
                <a:sym typeface="Consolas"/>
              </a:rPr>
              <a:t>cont</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numero</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cont</a:t>
            </a:r>
            <a:r>
              <a:rPr lang="es-AR" sz="1867">
                <a:solidFill>
                  <a:srgbClr val="D4D4D4"/>
                </a:solidFill>
                <a:latin typeface="Consolas"/>
                <a:ea typeface="Consolas"/>
                <a:cs typeface="Consolas"/>
                <a:sym typeface="Consolas"/>
              </a:rPr>
              <a:t> &gt;= </a:t>
            </a:r>
            <a:r>
              <a:rPr lang="es-AR" sz="1867">
                <a:solidFill>
                  <a:srgbClr val="B5CEA8"/>
                </a:solidFill>
                <a:latin typeface="Consolas"/>
                <a:ea typeface="Consolas"/>
                <a:cs typeface="Consolas"/>
                <a:sym typeface="Consolas"/>
              </a:rPr>
              <a:t>1</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cont</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factorial</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cont</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    </a:t>
            </a:r>
            <a:r>
              <a:rPr lang="es-AR" sz="1867">
                <a:solidFill>
                  <a:srgbClr val="DCDCAA"/>
                </a:solidFill>
                <a:latin typeface="Consolas"/>
                <a:ea typeface="Consolas"/>
                <a:cs typeface="Consolas"/>
                <a:sym typeface="Consolas"/>
              </a:rPr>
              <a:t>printf</a:t>
            </a:r>
            <a:r>
              <a:rPr lang="es-AR" sz="1867">
                <a:solidFill>
                  <a:srgbClr val="D4D4D4"/>
                </a:solidFill>
                <a:latin typeface="Consolas"/>
                <a:ea typeface="Consolas"/>
                <a:cs typeface="Consolas"/>
                <a:sym typeface="Consolas"/>
              </a:rPr>
              <a:t>(</a:t>
            </a:r>
            <a:r>
              <a:rPr lang="es-AR" sz="1867">
                <a:solidFill>
                  <a:srgbClr val="CE9178"/>
                </a:solidFill>
                <a:latin typeface="Consolas"/>
                <a:ea typeface="Consolas"/>
                <a:cs typeface="Consolas"/>
                <a:sym typeface="Consolas"/>
              </a:rPr>
              <a:t>"%d</a:t>
            </a:r>
            <a:r>
              <a:rPr lang="es-AR" sz="1867">
                <a:solidFill>
                  <a:srgbClr val="D7BA7D"/>
                </a:solidFill>
                <a:latin typeface="Consolas"/>
                <a:ea typeface="Consolas"/>
                <a:cs typeface="Consolas"/>
                <a:sym typeface="Consolas"/>
              </a:rPr>
              <a:t>\n</a:t>
            </a:r>
            <a:r>
              <a:rPr lang="es-AR" sz="1867">
                <a:solidFill>
                  <a:srgbClr val="CE9178"/>
                </a:solidFill>
                <a:latin typeface="Consolas"/>
                <a:ea typeface="Consolas"/>
                <a:cs typeface="Consolas"/>
                <a:sym typeface="Consolas"/>
              </a:rPr>
              <a:t>"</a:t>
            </a:r>
            <a:r>
              <a:rPr lang="es-AR" sz="1867">
                <a:solidFill>
                  <a:srgbClr val="D4D4D4"/>
                </a:solidFill>
                <a:latin typeface="Consolas"/>
                <a:ea typeface="Consolas"/>
                <a:cs typeface="Consolas"/>
                <a:sym typeface="Consolas"/>
              </a:rPr>
              <a:t>,</a:t>
            </a:r>
            <a:r>
              <a:rPr lang="es-AR" sz="1867">
                <a:solidFill>
                  <a:srgbClr val="9CDCFE"/>
                </a:solidFill>
                <a:latin typeface="Consolas"/>
                <a:ea typeface="Consolas"/>
                <a:cs typeface="Consolas"/>
                <a:sym typeface="Consolas"/>
              </a:rPr>
              <a:t>factorial</a:t>
            </a:r>
            <a:r>
              <a:rPr lang="es-AR" sz="1867">
                <a:solidFill>
                  <a:srgbClr val="D4D4D4"/>
                </a:solidFill>
                <a:latin typeface="Consolas"/>
                <a:ea typeface="Consolas"/>
                <a:cs typeface="Consolas"/>
                <a:sym typeface="Consolas"/>
              </a:rPr>
              <a:t>);</a:t>
            </a:r>
            <a:endParaRPr sz="2400"/>
          </a:p>
          <a:p>
            <a:br>
              <a:rPr lang="es-AR" sz="1867">
                <a:solidFill>
                  <a:srgbClr val="D4D4D4"/>
                </a:solidFill>
                <a:latin typeface="Consolas"/>
                <a:ea typeface="Consolas"/>
                <a:cs typeface="Consolas"/>
                <a:sym typeface="Consolas"/>
              </a:rPr>
            </a:br>
            <a:r>
              <a:rPr lang="es-AR" sz="1867">
                <a:solidFill>
                  <a:srgbClr val="D4D4D4"/>
                </a:solidFill>
                <a:latin typeface="Consolas"/>
                <a:ea typeface="Consolas"/>
                <a:cs typeface="Consolas"/>
                <a:sym typeface="Consolas"/>
              </a:rPr>
              <a:t>    </a:t>
            </a:r>
            <a:r>
              <a:rPr lang="es-AR" sz="1867">
                <a:solidFill>
                  <a:srgbClr val="C586C0"/>
                </a:solidFill>
                <a:latin typeface="Consolas"/>
                <a:ea typeface="Consolas"/>
                <a:cs typeface="Consolas"/>
                <a:sym typeface="Consolas"/>
              </a:rPr>
              <a:t>return</a:t>
            </a:r>
            <a:r>
              <a:rPr lang="es-AR" sz="1867">
                <a:solidFill>
                  <a:srgbClr val="D4D4D4"/>
                </a:solidFill>
                <a:latin typeface="Consolas"/>
                <a:ea typeface="Consolas"/>
                <a:cs typeface="Consolas"/>
                <a:sym typeface="Consolas"/>
              </a:rPr>
              <a:t>(</a:t>
            </a:r>
            <a:r>
              <a:rPr lang="es-AR" sz="1867">
                <a:solidFill>
                  <a:srgbClr val="B5CEA8"/>
                </a:solidFill>
                <a:latin typeface="Consolas"/>
                <a:ea typeface="Consolas"/>
                <a:cs typeface="Consolas"/>
                <a:sym typeface="Consolas"/>
              </a:rPr>
              <a:t>0</a:t>
            </a:r>
            <a:r>
              <a:rPr lang="es-AR" sz="1867">
                <a:solidFill>
                  <a:srgbClr val="D4D4D4"/>
                </a:solidFill>
                <a:latin typeface="Consolas"/>
                <a:ea typeface="Consolas"/>
                <a:cs typeface="Consolas"/>
                <a:sym typeface="Consolas"/>
              </a:rPr>
              <a:t>);</a:t>
            </a:r>
            <a:endParaRPr sz="2400"/>
          </a:p>
          <a:p>
            <a:r>
              <a:rPr lang="es-AR" sz="1867">
                <a:solidFill>
                  <a:srgbClr val="D4D4D4"/>
                </a:solidFill>
                <a:latin typeface="Consolas"/>
                <a:ea typeface="Consolas"/>
                <a:cs typeface="Consolas"/>
                <a:sym typeface="Consolas"/>
              </a:rPr>
              <a:t>}</a:t>
            </a:r>
            <a:endParaRPr sz="24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12F6ABAB-62ED-311F-37A7-659D1DC0A662}"/>
              </a:ext>
            </a:extLst>
          </p:cNvPr>
          <p:cNvSpPr/>
          <p:nvPr/>
        </p:nvSpPr>
        <p:spPr>
          <a:xfrm>
            <a:off x="306355" y="2099906"/>
            <a:ext cx="11579290" cy="44150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t>Desarrollado por </a:t>
            </a:r>
            <a:r>
              <a:rPr lang="es-ES" sz="2800" b="1" dirty="0"/>
              <a:t>Dennis Ritchie </a:t>
            </a:r>
            <a:r>
              <a:rPr lang="es-ES" sz="2800" dirty="0"/>
              <a:t>entre 1969 y 1972 en los </a:t>
            </a:r>
            <a:r>
              <a:rPr lang="es-ES" sz="2800" b="1" dirty="0"/>
              <a:t>Laboratorios Bell</a:t>
            </a:r>
            <a:r>
              <a:rPr lang="es-ES" sz="2800" dirty="0"/>
              <a:t>,​ como evolución del anterior lenguaje </a:t>
            </a:r>
            <a:r>
              <a:rPr lang="es-ES" sz="2800" b="1" dirty="0"/>
              <a:t>B</a:t>
            </a:r>
          </a:p>
          <a:p>
            <a:pPr algn="ctr"/>
            <a:r>
              <a:rPr lang="es-ES" sz="2800" dirty="0"/>
              <a:t>La primera estandarización del lenguaje C fue en </a:t>
            </a:r>
            <a:r>
              <a:rPr lang="es-ES" sz="2800" b="1" dirty="0"/>
              <a:t>ANSI</a:t>
            </a:r>
            <a:r>
              <a:rPr lang="es-ES" sz="2800" dirty="0"/>
              <a:t>, con el estándar X3.159-1989. El lenguaje que define este estándar fue conocido vulgarmente como </a:t>
            </a:r>
            <a:r>
              <a:rPr lang="es-ES" sz="2800" b="1" dirty="0"/>
              <a:t>ANSI C</a:t>
            </a:r>
            <a:r>
              <a:rPr lang="es-ES" sz="2800" dirty="0"/>
              <a:t>. Posteriormente, en 1990, fue ratificado como estándar ISO (ISO/IEC 9899:1990). </a:t>
            </a:r>
          </a:p>
          <a:p>
            <a:pPr algn="ctr"/>
            <a:r>
              <a:rPr lang="es-ES" sz="2800" dirty="0"/>
              <a:t>La adopción de este estándar es muy amplia por lo que, si los programas creados lo siguen, el código es portable entre plataformas y/o arquitecturas.</a:t>
            </a:r>
          </a:p>
        </p:txBody>
      </p:sp>
      <p:sp>
        <p:nvSpPr>
          <p:cNvPr id="107" name="Google Shape;107;p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lgn="ctr">
              <a:spcBef>
                <a:spcPts val="0"/>
              </a:spcBef>
              <a:buClr>
                <a:schemeClr val="dk2"/>
              </a:buClr>
              <a:buSzPts val="4400"/>
            </a:pPr>
            <a:r>
              <a:rPr lang="es-AR" sz="5867" dirty="0"/>
              <a:t>Codificación en C</a:t>
            </a:r>
            <a:endParaRPr dirty="0"/>
          </a:p>
        </p:txBody>
      </p:sp>
      <p:pic>
        <p:nvPicPr>
          <p:cNvPr id="109" name="Google Shape;109;p2" descr="C | Our Code World"/>
          <p:cNvPicPr preferRelativeResize="0"/>
          <p:nvPr/>
        </p:nvPicPr>
        <p:blipFill rotWithShape="1">
          <a:blip r:embed="rId4">
            <a:alphaModFix/>
          </a:blip>
          <a:srcRect/>
          <a:stretch/>
        </p:blipFill>
        <p:spPr>
          <a:xfrm>
            <a:off x="1041400" y="250268"/>
            <a:ext cx="1110129" cy="1155544"/>
          </a:xfrm>
          <a:prstGeom prst="rect">
            <a:avLst/>
          </a:prstGeom>
          <a:ln>
            <a:noFill/>
          </a:ln>
          <a:effectLst>
            <a:softEdge rad="112500"/>
          </a:effectLst>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fontScale="90000"/>
          </a:bodyPr>
          <a:lstStyle/>
          <a:p>
            <a:pPr>
              <a:spcBef>
                <a:spcPts val="0"/>
              </a:spcBef>
              <a:buClr>
                <a:schemeClr val="dk2"/>
              </a:buClr>
              <a:buSzPts val="3780"/>
            </a:pPr>
            <a:r>
              <a:rPr lang="es-AR" sz="5040"/>
              <a:t>Asignando valores en diferentes bases</a:t>
            </a:r>
            <a:endParaRPr/>
          </a:p>
        </p:txBody>
      </p:sp>
      <p:sp>
        <p:nvSpPr>
          <p:cNvPr id="213" name="Google Shape;213;p12"/>
          <p:cNvSpPr txBox="1">
            <a:spLocks noGrp="1"/>
          </p:cNvSpPr>
          <p:nvPr>
            <p:ph type="body" idx="1"/>
          </p:nvPr>
        </p:nvSpPr>
        <p:spPr>
          <a:xfrm>
            <a:off x="1055913" y="1687557"/>
            <a:ext cx="10871200" cy="2873737"/>
          </a:xfrm>
          <a:prstGeom prst="rect">
            <a:avLst/>
          </a:prstGeom>
          <a:noFill/>
          <a:ln>
            <a:noFill/>
          </a:ln>
        </p:spPr>
        <p:txBody>
          <a:bodyPr spcFirstLastPara="1" vert="horz" wrap="square" lIns="121900" tIns="60933" rIns="121900" bIns="60933" rtlCol="0" anchor="t" anchorCtr="0">
            <a:normAutofit/>
          </a:bodyPr>
          <a:lstStyle/>
          <a:p>
            <a:pPr>
              <a:lnSpc>
                <a:spcPct val="100000"/>
              </a:lnSpc>
              <a:spcBef>
                <a:spcPts val="0"/>
              </a:spcBef>
              <a:buSzPts val="1440"/>
            </a:pPr>
            <a:r>
              <a:rPr lang="es-AR" sz="3200" dirty="0"/>
              <a:t>Cada compilador toma una base por defecto, por lo tanto si no colocamos nada debemos chequear como está configurado el compilador</a:t>
            </a:r>
            <a:endParaRPr dirty="0"/>
          </a:p>
          <a:p>
            <a:pPr>
              <a:lnSpc>
                <a:spcPct val="100000"/>
              </a:lnSpc>
              <a:spcBef>
                <a:spcPts val="933"/>
              </a:spcBef>
              <a:buSzPts val="1440"/>
            </a:pPr>
            <a:r>
              <a:rPr lang="es-AR" sz="3200" dirty="0"/>
              <a:t>Modificadores antes del número (prefijos)</a:t>
            </a:r>
            <a:endParaRPr dirty="0"/>
          </a:p>
          <a:p>
            <a:pPr>
              <a:lnSpc>
                <a:spcPct val="100000"/>
              </a:lnSpc>
              <a:spcBef>
                <a:spcPts val="933"/>
              </a:spcBef>
              <a:buSzPts val="1740"/>
            </a:pPr>
            <a:endParaRPr dirty="0"/>
          </a:p>
        </p:txBody>
      </p:sp>
      <p:graphicFrame>
        <p:nvGraphicFramePr>
          <p:cNvPr id="214" name="Google Shape;214;p12"/>
          <p:cNvGraphicFramePr/>
          <p:nvPr>
            <p:extLst>
              <p:ext uri="{D42A27DB-BD31-4B8C-83A1-F6EECF244321}">
                <p14:modId xmlns:p14="http://schemas.microsoft.com/office/powerpoint/2010/main" val="2381782677"/>
              </p:ext>
            </p:extLst>
          </p:nvPr>
        </p:nvGraphicFramePr>
        <p:xfrm>
          <a:off x="2212909" y="4104441"/>
          <a:ext cx="7155026" cy="2831321"/>
        </p:xfrm>
        <a:graphic>
          <a:graphicData uri="http://schemas.openxmlformats.org/drawingml/2006/table">
            <a:tbl>
              <a:tblPr firstRow="1" bandRow="1">
                <a:tableStyleId>{72833802-FEF1-4C79-8D5D-14CF1EAF98D9}</a:tableStyleId>
              </a:tblPr>
              <a:tblGrid>
                <a:gridCol w="1716360">
                  <a:extLst>
                    <a:ext uri="{9D8B030D-6E8A-4147-A177-3AD203B41FA5}">
                      <a16:colId xmlns:a16="http://schemas.microsoft.com/office/drawing/2014/main" val="20000"/>
                    </a:ext>
                  </a:extLst>
                </a:gridCol>
                <a:gridCol w="5438666">
                  <a:extLst>
                    <a:ext uri="{9D8B030D-6E8A-4147-A177-3AD203B41FA5}">
                      <a16:colId xmlns:a16="http://schemas.microsoft.com/office/drawing/2014/main" val="20001"/>
                    </a:ext>
                  </a:extLst>
                </a:gridCol>
              </a:tblGrid>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Prefijo</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Base</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0x</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Hexa</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0B</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Binario</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0</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Octal</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53453">
                <a:tc>
                  <a:txBody>
                    <a:bodyPr/>
                    <a:lstStyle/>
                    <a:p>
                      <a:pPr marL="0" marR="0" lvl="0" indent="0" algn="l" rtl="0">
                        <a:lnSpc>
                          <a:spcPct val="100000"/>
                        </a:lnSpc>
                        <a:spcBef>
                          <a:spcPts val="0"/>
                        </a:spcBef>
                        <a:spcAft>
                          <a:spcPts val="0"/>
                        </a:spcAft>
                        <a:buClr>
                          <a:srgbClr val="000000"/>
                        </a:buClr>
                        <a:buSzPts val="1800"/>
                        <a:buFont typeface="Arial"/>
                        <a:buNone/>
                      </a:pPr>
                      <a:endParaRPr sz="24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Decimal (aunque puede variar)</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21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Recursividad</a:t>
            </a:r>
            <a:endParaRPr/>
          </a:p>
        </p:txBody>
      </p:sp>
      <p:sp>
        <p:nvSpPr>
          <p:cNvPr id="1522" name="Google Shape;1522;p214"/>
          <p:cNvSpPr txBox="1">
            <a:spLocks noGrp="1"/>
          </p:cNvSpPr>
          <p:nvPr>
            <p:ph type="body" idx="1"/>
          </p:nvPr>
        </p:nvSpPr>
        <p:spPr>
          <a:xfrm>
            <a:off x="508000" y="1039471"/>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buNone/>
            </a:pPr>
            <a:endParaRPr dirty="0"/>
          </a:p>
          <a:p>
            <a:pPr marL="213355" indent="0">
              <a:buNone/>
            </a:pPr>
            <a:r>
              <a:rPr lang="es-AR" dirty="0"/>
              <a:t>El mismo ejemplo puede también resolverse de la siguiente forma:</a:t>
            </a:r>
            <a:endParaRPr dirty="0"/>
          </a:p>
        </p:txBody>
      </p:sp>
      <p:sp>
        <p:nvSpPr>
          <p:cNvPr id="2" name="Rectángulo: esquinas redondeadas 1">
            <a:extLst>
              <a:ext uri="{FF2B5EF4-FFF2-40B4-BE49-F238E27FC236}">
                <a16:creationId xmlns:a16="http://schemas.microsoft.com/office/drawing/2014/main" id="{4E2CDB61-E2D7-4BD7-CA1D-C46A95C1F99E}"/>
              </a:ext>
            </a:extLst>
          </p:cNvPr>
          <p:cNvSpPr/>
          <p:nvPr/>
        </p:nvSpPr>
        <p:spPr>
          <a:xfrm>
            <a:off x="2625879" y="2126542"/>
            <a:ext cx="6772764" cy="4573978"/>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s-AR" sz="1800" dirty="0">
                <a:solidFill>
                  <a:srgbClr val="C586C0"/>
                </a:solidFill>
                <a:latin typeface="Consolas"/>
                <a:ea typeface="Consolas"/>
                <a:cs typeface="Consolas"/>
                <a:sym typeface="Consolas"/>
              </a:rPr>
              <a:t>#include</a:t>
            </a:r>
            <a:r>
              <a:rPr lang="es-AR" sz="1800" dirty="0">
                <a:solidFill>
                  <a:srgbClr val="569CD6"/>
                </a:solidFill>
                <a:latin typeface="Consolas"/>
                <a:ea typeface="Consolas"/>
                <a:cs typeface="Consolas"/>
                <a:sym typeface="Consolas"/>
              </a:rPr>
              <a:t> </a:t>
            </a:r>
            <a:r>
              <a:rPr lang="es-AR" sz="1800" dirty="0">
                <a:solidFill>
                  <a:srgbClr val="CE9178"/>
                </a:solidFill>
                <a:latin typeface="Consolas"/>
                <a:ea typeface="Consolas"/>
                <a:cs typeface="Consolas"/>
                <a:sym typeface="Consolas"/>
              </a:rPr>
              <a:t>&lt;</a:t>
            </a:r>
            <a:r>
              <a:rPr lang="es-AR" sz="1800" dirty="0" err="1">
                <a:solidFill>
                  <a:srgbClr val="CE9178"/>
                </a:solidFill>
                <a:latin typeface="Consolas"/>
                <a:ea typeface="Consolas"/>
                <a:cs typeface="Consolas"/>
                <a:sym typeface="Consolas"/>
              </a:rPr>
              <a:t>stdio.h</a:t>
            </a:r>
            <a:r>
              <a:rPr lang="es-AR" sz="1800" dirty="0">
                <a:solidFill>
                  <a:srgbClr val="CE9178"/>
                </a:solidFill>
                <a:latin typeface="Consolas"/>
                <a:ea typeface="Consolas"/>
                <a:cs typeface="Consolas"/>
                <a:sym typeface="Consolas"/>
              </a:rPr>
              <a:t>&gt;</a:t>
            </a:r>
            <a:endParaRPr lang="es-AR" sz="1800" dirty="0">
              <a:solidFill>
                <a:srgbClr val="D4D4D4"/>
              </a:solidFill>
              <a:latin typeface="Consolas"/>
              <a:ea typeface="Consolas"/>
              <a:cs typeface="Consolas"/>
              <a:sym typeface="Consolas"/>
            </a:endParaRPr>
          </a:p>
          <a:p>
            <a:br>
              <a:rPr lang="es-AR" sz="1800" dirty="0">
                <a:solidFill>
                  <a:srgbClr val="D4D4D4"/>
                </a:solidFill>
                <a:latin typeface="Consolas"/>
                <a:ea typeface="Consolas"/>
                <a:cs typeface="Consolas"/>
                <a:sym typeface="Consolas"/>
              </a:rPr>
            </a:br>
            <a:r>
              <a:rPr lang="es-AR" sz="1800" dirty="0" err="1">
                <a:solidFill>
                  <a:srgbClr val="569CD6"/>
                </a:solidFill>
                <a:latin typeface="Consolas"/>
                <a:ea typeface="Consolas"/>
                <a:cs typeface="Consolas"/>
                <a:sym typeface="Consolas"/>
              </a:rPr>
              <a:t>long</a:t>
            </a:r>
            <a:r>
              <a:rPr lang="es-AR" sz="1800" dirty="0">
                <a:solidFill>
                  <a:srgbClr val="D4D4D4"/>
                </a:solidFill>
                <a:latin typeface="Consolas"/>
                <a:ea typeface="Consolas"/>
                <a:cs typeface="Consolas"/>
                <a:sym typeface="Consolas"/>
              </a:rPr>
              <a:t> </a:t>
            </a:r>
            <a:r>
              <a:rPr lang="es-AR" sz="1800" dirty="0">
                <a:solidFill>
                  <a:srgbClr val="DCDCAA"/>
                </a:solidFill>
                <a:latin typeface="Consolas"/>
                <a:ea typeface="Consolas"/>
                <a:cs typeface="Consolas"/>
                <a:sym typeface="Consolas"/>
              </a:rPr>
              <a:t>factorial</a:t>
            </a:r>
            <a:r>
              <a:rPr lang="es-AR" sz="1800" dirty="0">
                <a:solidFill>
                  <a:srgbClr val="D4D4D4"/>
                </a:solidFill>
                <a:latin typeface="Consolas"/>
                <a:ea typeface="Consolas"/>
                <a:cs typeface="Consolas"/>
                <a:sym typeface="Consolas"/>
              </a:rPr>
              <a:t>(</a:t>
            </a:r>
            <a:r>
              <a:rPr lang="es-AR" sz="1800" dirty="0" err="1">
                <a:solidFill>
                  <a:srgbClr val="569CD6"/>
                </a:solidFill>
                <a:latin typeface="Consolas"/>
                <a:ea typeface="Consolas"/>
                <a:cs typeface="Consolas"/>
                <a:sym typeface="Consolas"/>
              </a:rPr>
              <a:t>int</a:t>
            </a:r>
            <a:r>
              <a:rPr lang="es-AR" sz="1800" dirty="0">
                <a:solidFill>
                  <a:srgbClr val="D4D4D4"/>
                </a:solidFill>
                <a:latin typeface="Consolas"/>
                <a:ea typeface="Consolas"/>
                <a:cs typeface="Consolas"/>
                <a:sym typeface="Consolas"/>
              </a:rPr>
              <a:t> </a:t>
            </a:r>
            <a:r>
              <a:rPr lang="es-AR" sz="1800" dirty="0">
                <a:solidFill>
                  <a:srgbClr val="9CDCFE"/>
                </a:solidFill>
                <a:latin typeface="Consolas"/>
                <a:ea typeface="Consolas"/>
                <a:cs typeface="Consolas"/>
                <a:sym typeface="Consolas"/>
              </a:rPr>
              <a:t>numero</a:t>
            </a:r>
            <a:r>
              <a:rPr lang="es-AR" sz="1800" dirty="0">
                <a:solidFill>
                  <a:srgbClr val="D4D4D4"/>
                </a:solidFill>
                <a:latin typeface="Consolas"/>
                <a:ea typeface="Consolas"/>
                <a:cs typeface="Consolas"/>
                <a:sym typeface="Consolas"/>
              </a:rPr>
              <a:t>);</a:t>
            </a:r>
            <a:endParaRPr lang="es-AR" sz="2000" dirty="0"/>
          </a:p>
          <a:p>
            <a:br>
              <a:rPr lang="es-AR" sz="1800" dirty="0">
                <a:solidFill>
                  <a:srgbClr val="D4D4D4"/>
                </a:solidFill>
                <a:latin typeface="Consolas"/>
                <a:ea typeface="Consolas"/>
                <a:cs typeface="Consolas"/>
                <a:sym typeface="Consolas"/>
              </a:rPr>
            </a:br>
            <a:r>
              <a:rPr lang="es-AR" sz="1800" dirty="0" err="1">
                <a:solidFill>
                  <a:srgbClr val="569CD6"/>
                </a:solidFill>
                <a:latin typeface="Consolas"/>
                <a:ea typeface="Consolas"/>
                <a:cs typeface="Consolas"/>
                <a:sym typeface="Consolas"/>
              </a:rPr>
              <a:t>int</a:t>
            </a:r>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main</a:t>
            </a:r>
            <a:r>
              <a:rPr lang="es-AR" sz="1800" dirty="0">
                <a:solidFill>
                  <a:srgbClr val="D4D4D4"/>
                </a:solidFill>
                <a:latin typeface="Consolas"/>
                <a:ea typeface="Consolas"/>
                <a:cs typeface="Consolas"/>
                <a:sym typeface="Consolas"/>
              </a:rPr>
              <a:t> (</a:t>
            </a:r>
            <a:r>
              <a:rPr lang="es-AR" sz="1800" dirty="0" err="1">
                <a:solidFill>
                  <a:srgbClr val="569CD6"/>
                </a:solidFill>
                <a:latin typeface="Consolas"/>
                <a:ea typeface="Consolas"/>
                <a:cs typeface="Consolas"/>
                <a:sym typeface="Consolas"/>
              </a:rPr>
              <a:t>void</a:t>
            </a:r>
            <a:r>
              <a:rPr lang="es-AR" sz="1800" dirty="0">
                <a:solidFill>
                  <a:srgbClr val="D4D4D4"/>
                </a:solidFill>
                <a:latin typeface="Consolas"/>
                <a:ea typeface="Consolas"/>
                <a:cs typeface="Consolas"/>
                <a:sym typeface="Consolas"/>
              </a:rPr>
              <a:t>) {</a:t>
            </a:r>
            <a:endParaRPr lang="es-AR" sz="2000" dirty="0"/>
          </a:p>
          <a:p>
            <a:br>
              <a:rPr lang="es-AR" sz="1800" dirty="0">
                <a:solidFill>
                  <a:srgbClr val="D4D4D4"/>
                </a:solidFill>
                <a:latin typeface="Consolas"/>
                <a:ea typeface="Consolas"/>
                <a:cs typeface="Consolas"/>
                <a:sym typeface="Consolas"/>
              </a:rPr>
            </a:br>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printf</a:t>
            </a:r>
            <a:r>
              <a:rPr lang="es-AR" sz="1800" dirty="0">
                <a:solidFill>
                  <a:srgbClr val="D4D4D4"/>
                </a:solidFill>
                <a:latin typeface="Consolas"/>
                <a:ea typeface="Consolas"/>
                <a:cs typeface="Consolas"/>
                <a:sym typeface="Consolas"/>
              </a:rPr>
              <a:t>(</a:t>
            </a:r>
            <a:r>
              <a:rPr lang="es-AR" sz="1800" dirty="0">
                <a:solidFill>
                  <a:srgbClr val="CE9178"/>
                </a:solidFill>
                <a:latin typeface="Consolas"/>
                <a:ea typeface="Consolas"/>
                <a:cs typeface="Consolas"/>
                <a:sym typeface="Consolas"/>
              </a:rPr>
              <a:t>"%d</a:t>
            </a:r>
            <a:r>
              <a:rPr lang="es-AR" sz="1800" dirty="0">
                <a:solidFill>
                  <a:srgbClr val="D7BA7D"/>
                </a:solidFill>
                <a:latin typeface="Consolas"/>
                <a:ea typeface="Consolas"/>
                <a:cs typeface="Consolas"/>
                <a:sym typeface="Consolas"/>
              </a:rPr>
              <a:t>\</a:t>
            </a:r>
            <a:r>
              <a:rPr lang="es-AR" sz="1800" dirty="0" err="1">
                <a:solidFill>
                  <a:srgbClr val="D7BA7D"/>
                </a:solidFill>
                <a:latin typeface="Consolas"/>
                <a:ea typeface="Consolas"/>
                <a:cs typeface="Consolas"/>
                <a:sym typeface="Consolas"/>
              </a:rPr>
              <a:t>n</a:t>
            </a:r>
            <a:r>
              <a:rPr lang="es-AR" sz="1800" dirty="0" err="1">
                <a:solidFill>
                  <a:srgbClr val="CE9178"/>
                </a:solidFill>
                <a:latin typeface="Consolas"/>
                <a:ea typeface="Consolas"/>
                <a:cs typeface="Consolas"/>
                <a:sym typeface="Consolas"/>
              </a:rPr>
              <a:t>"</a:t>
            </a:r>
            <a:r>
              <a:rPr lang="es-AR" sz="1800" dirty="0" err="1">
                <a:solidFill>
                  <a:srgbClr val="D4D4D4"/>
                </a:solidFill>
                <a:latin typeface="Consolas"/>
                <a:ea typeface="Consolas"/>
                <a:cs typeface="Consolas"/>
                <a:sym typeface="Consolas"/>
              </a:rPr>
              <a:t>,</a:t>
            </a:r>
            <a:r>
              <a:rPr lang="es-AR" sz="1800" dirty="0" err="1">
                <a:solidFill>
                  <a:srgbClr val="DCDCAA"/>
                </a:solidFill>
                <a:latin typeface="Consolas"/>
                <a:ea typeface="Consolas"/>
                <a:cs typeface="Consolas"/>
                <a:sym typeface="Consolas"/>
              </a:rPr>
              <a:t>factorial</a:t>
            </a:r>
            <a:r>
              <a:rPr lang="es-AR" sz="1800" dirty="0">
                <a:solidFill>
                  <a:srgbClr val="D4D4D4"/>
                </a:solidFill>
                <a:latin typeface="Consolas"/>
                <a:ea typeface="Consolas"/>
                <a:cs typeface="Consolas"/>
                <a:sym typeface="Consolas"/>
              </a:rPr>
              <a:t>(</a:t>
            </a:r>
            <a:r>
              <a:rPr lang="es-AR" sz="1800" dirty="0">
                <a:solidFill>
                  <a:srgbClr val="B5CEA8"/>
                </a:solidFill>
                <a:latin typeface="Consolas"/>
                <a:ea typeface="Consolas"/>
                <a:cs typeface="Consolas"/>
                <a:sym typeface="Consolas"/>
              </a:rPr>
              <a:t>1</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C586C0"/>
                </a:solidFill>
                <a:latin typeface="Consolas"/>
                <a:ea typeface="Consolas"/>
                <a:cs typeface="Consolas"/>
                <a:sym typeface="Consolas"/>
              </a:rPr>
              <a:t>return</a:t>
            </a:r>
            <a:r>
              <a:rPr lang="es-AR" sz="1800" dirty="0">
                <a:solidFill>
                  <a:srgbClr val="D4D4D4"/>
                </a:solidFill>
                <a:latin typeface="Consolas"/>
                <a:ea typeface="Consolas"/>
                <a:cs typeface="Consolas"/>
                <a:sym typeface="Consolas"/>
              </a:rPr>
              <a:t>(</a:t>
            </a:r>
            <a:r>
              <a:rPr lang="es-AR" sz="1800" dirty="0">
                <a:solidFill>
                  <a:srgbClr val="B5CEA8"/>
                </a:solidFill>
                <a:latin typeface="Consolas"/>
                <a:ea typeface="Consolas"/>
                <a:cs typeface="Consolas"/>
                <a:sym typeface="Consolas"/>
              </a:rPr>
              <a:t>0</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a:t>
            </a:r>
            <a:endParaRPr lang="es-AR" sz="2000" dirty="0"/>
          </a:p>
          <a:p>
            <a:br>
              <a:rPr lang="es-AR" sz="1800" dirty="0">
                <a:solidFill>
                  <a:srgbClr val="D4D4D4"/>
                </a:solidFill>
                <a:latin typeface="Consolas"/>
                <a:ea typeface="Consolas"/>
                <a:cs typeface="Consolas"/>
                <a:sym typeface="Consolas"/>
              </a:rPr>
            </a:br>
            <a:r>
              <a:rPr lang="es-AR" sz="1800" dirty="0" err="1">
                <a:solidFill>
                  <a:srgbClr val="569CD6"/>
                </a:solidFill>
                <a:latin typeface="Consolas"/>
                <a:ea typeface="Consolas"/>
                <a:cs typeface="Consolas"/>
                <a:sym typeface="Consolas"/>
              </a:rPr>
              <a:t>long</a:t>
            </a:r>
            <a:r>
              <a:rPr lang="es-AR" sz="1800" dirty="0">
                <a:solidFill>
                  <a:srgbClr val="D4D4D4"/>
                </a:solidFill>
                <a:latin typeface="Consolas"/>
                <a:ea typeface="Consolas"/>
                <a:cs typeface="Consolas"/>
                <a:sym typeface="Consolas"/>
              </a:rPr>
              <a:t> </a:t>
            </a:r>
            <a:r>
              <a:rPr lang="es-AR" sz="1800" dirty="0">
                <a:solidFill>
                  <a:srgbClr val="DCDCAA"/>
                </a:solidFill>
                <a:latin typeface="Consolas"/>
                <a:ea typeface="Consolas"/>
                <a:cs typeface="Consolas"/>
                <a:sym typeface="Consolas"/>
              </a:rPr>
              <a:t>factorial</a:t>
            </a:r>
            <a:r>
              <a:rPr lang="es-AR" sz="1800" dirty="0">
                <a:solidFill>
                  <a:srgbClr val="D4D4D4"/>
                </a:solidFill>
                <a:latin typeface="Consolas"/>
                <a:ea typeface="Consolas"/>
                <a:cs typeface="Consolas"/>
                <a:sym typeface="Consolas"/>
              </a:rPr>
              <a:t>(</a:t>
            </a:r>
            <a:r>
              <a:rPr lang="es-AR" sz="1800" dirty="0" err="1">
                <a:solidFill>
                  <a:srgbClr val="569CD6"/>
                </a:solidFill>
                <a:latin typeface="Consolas"/>
                <a:ea typeface="Consolas"/>
                <a:cs typeface="Consolas"/>
                <a:sym typeface="Consolas"/>
              </a:rPr>
              <a:t>int</a:t>
            </a:r>
            <a:r>
              <a:rPr lang="es-AR" sz="1800" dirty="0">
                <a:solidFill>
                  <a:srgbClr val="D4D4D4"/>
                </a:solidFill>
                <a:latin typeface="Consolas"/>
                <a:ea typeface="Consolas"/>
                <a:cs typeface="Consolas"/>
                <a:sym typeface="Consolas"/>
              </a:rPr>
              <a:t> </a:t>
            </a:r>
            <a:r>
              <a:rPr lang="es-AR" sz="1800" dirty="0">
                <a:solidFill>
                  <a:srgbClr val="9CDCFE"/>
                </a:solidFill>
                <a:latin typeface="Consolas"/>
                <a:ea typeface="Consolas"/>
                <a:cs typeface="Consolas"/>
                <a:sym typeface="Consolas"/>
              </a:rPr>
              <a:t>numero</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C586C0"/>
                </a:solidFill>
                <a:latin typeface="Consolas"/>
                <a:ea typeface="Consolas"/>
                <a:cs typeface="Consolas"/>
                <a:sym typeface="Consolas"/>
              </a:rPr>
              <a:t>if</a:t>
            </a:r>
            <a:r>
              <a:rPr lang="es-AR" sz="1800" dirty="0">
                <a:solidFill>
                  <a:srgbClr val="D4D4D4"/>
                </a:solidFill>
                <a:latin typeface="Consolas"/>
                <a:ea typeface="Consolas"/>
                <a:cs typeface="Consolas"/>
                <a:sym typeface="Consolas"/>
              </a:rPr>
              <a:t> (</a:t>
            </a:r>
            <a:r>
              <a:rPr lang="es-AR" sz="1800" dirty="0">
                <a:solidFill>
                  <a:srgbClr val="9CDCFE"/>
                </a:solidFill>
                <a:latin typeface="Consolas"/>
                <a:ea typeface="Consolas"/>
                <a:cs typeface="Consolas"/>
                <a:sym typeface="Consolas"/>
              </a:rPr>
              <a:t>numero</a:t>
            </a:r>
            <a:r>
              <a:rPr lang="es-AR" sz="1800" dirty="0">
                <a:solidFill>
                  <a:srgbClr val="D4D4D4"/>
                </a:solidFill>
                <a:latin typeface="Consolas"/>
                <a:ea typeface="Consolas"/>
                <a:cs typeface="Consolas"/>
                <a:sym typeface="Consolas"/>
              </a:rPr>
              <a:t>&lt;=</a:t>
            </a:r>
            <a:r>
              <a:rPr lang="es-AR" sz="1800" dirty="0">
                <a:solidFill>
                  <a:srgbClr val="B5CEA8"/>
                </a:solidFill>
                <a:latin typeface="Consolas"/>
                <a:ea typeface="Consolas"/>
                <a:cs typeface="Consolas"/>
                <a:sym typeface="Consolas"/>
              </a:rPr>
              <a:t>1</a:t>
            </a:r>
            <a:r>
              <a:rPr lang="es-AR" sz="1800" dirty="0">
                <a:solidFill>
                  <a:srgbClr val="D4D4D4"/>
                </a:solidFill>
                <a:latin typeface="Consolas"/>
                <a:ea typeface="Consolas"/>
                <a:cs typeface="Consolas"/>
                <a:sym typeface="Consolas"/>
              </a:rPr>
              <a:t>)</a:t>
            </a:r>
            <a:r>
              <a:rPr lang="es-AR" sz="1800" dirty="0" err="1">
                <a:solidFill>
                  <a:srgbClr val="C586C0"/>
                </a:solidFill>
                <a:latin typeface="Consolas"/>
                <a:ea typeface="Consolas"/>
                <a:cs typeface="Consolas"/>
                <a:sym typeface="Consolas"/>
              </a:rPr>
              <a:t>return</a:t>
            </a:r>
            <a:r>
              <a:rPr lang="es-AR" sz="1800" dirty="0">
                <a:solidFill>
                  <a:srgbClr val="D4D4D4"/>
                </a:solidFill>
                <a:latin typeface="Consolas"/>
                <a:ea typeface="Consolas"/>
                <a:cs typeface="Consolas"/>
                <a:sym typeface="Consolas"/>
              </a:rPr>
              <a:t> </a:t>
            </a:r>
            <a:r>
              <a:rPr lang="es-AR" sz="1800" dirty="0">
                <a:solidFill>
                  <a:srgbClr val="B5CEA8"/>
                </a:solidFill>
                <a:latin typeface="Consolas"/>
                <a:ea typeface="Consolas"/>
                <a:cs typeface="Consolas"/>
                <a:sym typeface="Consolas"/>
              </a:rPr>
              <a:t>1</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C586C0"/>
                </a:solidFill>
                <a:latin typeface="Consolas"/>
                <a:ea typeface="Consolas"/>
                <a:cs typeface="Consolas"/>
                <a:sym typeface="Consolas"/>
              </a:rPr>
              <a:t>else</a:t>
            </a:r>
            <a:r>
              <a:rPr lang="es-AR" sz="1800" dirty="0">
                <a:solidFill>
                  <a:srgbClr val="D4D4D4"/>
                </a:solidFill>
                <a:latin typeface="Consolas"/>
                <a:ea typeface="Consolas"/>
                <a:cs typeface="Consolas"/>
                <a:sym typeface="Consolas"/>
              </a:rPr>
              <a:t> </a:t>
            </a:r>
            <a:r>
              <a:rPr lang="es-AR" sz="1800" dirty="0" err="1">
                <a:solidFill>
                  <a:srgbClr val="C586C0"/>
                </a:solidFill>
                <a:latin typeface="Consolas"/>
                <a:ea typeface="Consolas"/>
                <a:cs typeface="Consolas"/>
                <a:sym typeface="Consolas"/>
              </a:rPr>
              <a:t>return</a:t>
            </a:r>
            <a:r>
              <a:rPr lang="es-AR" sz="1800" dirty="0">
                <a:solidFill>
                  <a:srgbClr val="D4D4D4"/>
                </a:solidFill>
                <a:latin typeface="Consolas"/>
                <a:ea typeface="Consolas"/>
                <a:cs typeface="Consolas"/>
                <a:sym typeface="Consolas"/>
              </a:rPr>
              <a:t> (</a:t>
            </a:r>
            <a:r>
              <a:rPr lang="es-AR" sz="1800" dirty="0">
                <a:solidFill>
                  <a:srgbClr val="9CDCFE"/>
                </a:solidFill>
                <a:latin typeface="Consolas"/>
                <a:ea typeface="Consolas"/>
                <a:cs typeface="Consolas"/>
                <a:sym typeface="Consolas"/>
              </a:rPr>
              <a:t>numero</a:t>
            </a:r>
            <a:r>
              <a:rPr lang="es-AR" sz="1800" dirty="0">
                <a:solidFill>
                  <a:srgbClr val="D4D4D4"/>
                </a:solidFill>
                <a:latin typeface="Consolas"/>
                <a:ea typeface="Consolas"/>
                <a:cs typeface="Consolas"/>
                <a:sym typeface="Consolas"/>
              </a:rPr>
              <a:t> * </a:t>
            </a:r>
            <a:r>
              <a:rPr lang="es-AR" sz="1800" dirty="0">
                <a:solidFill>
                  <a:srgbClr val="DCDCAA"/>
                </a:solidFill>
                <a:latin typeface="Consolas"/>
                <a:ea typeface="Consolas"/>
                <a:cs typeface="Consolas"/>
                <a:sym typeface="Consolas"/>
              </a:rPr>
              <a:t>factorial</a:t>
            </a:r>
            <a:r>
              <a:rPr lang="es-AR" sz="1800" dirty="0">
                <a:solidFill>
                  <a:srgbClr val="D4D4D4"/>
                </a:solidFill>
                <a:latin typeface="Consolas"/>
                <a:ea typeface="Consolas"/>
                <a:cs typeface="Consolas"/>
                <a:sym typeface="Consolas"/>
              </a:rPr>
              <a:t>(</a:t>
            </a:r>
            <a:r>
              <a:rPr lang="es-AR" sz="1800" dirty="0">
                <a:solidFill>
                  <a:srgbClr val="9CDCFE"/>
                </a:solidFill>
                <a:latin typeface="Consolas"/>
                <a:ea typeface="Consolas"/>
                <a:cs typeface="Consolas"/>
                <a:sym typeface="Consolas"/>
              </a:rPr>
              <a:t>numero</a:t>
            </a:r>
            <a:r>
              <a:rPr lang="es-AR" sz="1800" dirty="0">
                <a:solidFill>
                  <a:srgbClr val="D4D4D4"/>
                </a:solidFill>
                <a:latin typeface="Consolas"/>
                <a:ea typeface="Consolas"/>
                <a:cs typeface="Consolas"/>
                <a:sym typeface="Consolas"/>
              </a:rPr>
              <a:t>-</a:t>
            </a:r>
            <a:r>
              <a:rPr lang="es-AR" sz="1800" dirty="0">
                <a:solidFill>
                  <a:srgbClr val="B5CEA8"/>
                </a:solidFill>
                <a:latin typeface="Consolas"/>
                <a:ea typeface="Consolas"/>
                <a:cs typeface="Consolas"/>
                <a:sym typeface="Consolas"/>
              </a:rPr>
              <a:t>1</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a:t>
            </a:r>
            <a:endParaRPr lang="es-AR" sz="2000" dirty="0"/>
          </a:p>
          <a:p>
            <a:pPr algn="ctr"/>
            <a:endParaRPr lang="es-AR" dirty="0"/>
          </a:p>
        </p:txBody>
      </p:sp>
    </p:spTree>
    <p:custDataLst>
      <p:tags r:id="rId1"/>
    </p:custData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216"/>
          <p:cNvSpPr txBox="1">
            <a:spLocks noGrp="1"/>
          </p:cNvSpPr>
          <p:nvPr>
            <p:ph type="title"/>
          </p:nvPr>
        </p:nvSpPr>
        <p:spPr>
          <a:xfrm>
            <a:off x="2436467" y="2341752"/>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t>¿Qué pasa en la función factorial?</a:t>
            </a:r>
            <a:endParaRPr dirty="0"/>
          </a:p>
        </p:txBody>
      </p:sp>
    </p:spTree>
    <p:custDataLst>
      <p:tags r:id="rId1"/>
    </p:custData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D0E27485-5DEF-4831-97D9-F7908890CAC6}"/>
              </a:ext>
            </a:extLst>
          </p:cNvPr>
          <p:cNvSpPr/>
          <p:nvPr/>
        </p:nvSpPr>
        <p:spPr>
          <a:xfrm>
            <a:off x="615387" y="2401747"/>
            <a:ext cx="10961225" cy="28881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600" dirty="0"/>
              <a:t>El llamado de una función a sí misma dentro, se llama recursividad, no todos los lenguajes lo admiten, pero en muchos casos soluciona de forma simple problemas más complejos.</a:t>
            </a:r>
          </a:p>
          <a:p>
            <a:pPr algn="ctr"/>
            <a:endParaRPr lang="es-AR" dirty="0"/>
          </a:p>
        </p:txBody>
      </p:sp>
      <p:sp>
        <p:nvSpPr>
          <p:cNvPr id="1538" name="Google Shape;1538;p217"/>
          <p:cNvSpPr txBox="1">
            <a:spLocks noGrp="1"/>
          </p:cNvSpPr>
          <p:nvPr>
            <p:ph type="title"/>
          </p:nvPr>
        </p:nvSpPr>
        <p:spPr>
          <a:xfrm>
            <a:off x="756959" y="226972"/>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t>¿Qué pasa en la función factorial?</a:t>
            </a:r>
            <a:endParaRPr dirty="0"/>
          </a:p>
        </p:txBody>
      </p:sp>
    </p:spTree>
    <p:custDataLst>
      <p:tags r:id="rId1"/>
    </p:custData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4" name="Google Shape;1544;p21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t>Archivos</a:t>
            </a:r>
            <a:endParaRPr dirty="0"/>
          </a:p>
        </p:txBody>
      </p:sp>
      <p:sp>
        <p:nvSpPr>
          <p:cNvPr id="2" name="Rectángulo: esquinas redondeadas 1">
            <a:extLst>
              <a:ext uri="{FF2B5EF4-FFF2-40B4-BE49-F238E27FC236}">
                <a16:creationId xmlns:a16="http://schemas.microsoft.com/office/drawing/2014/main" id="{3EEE4106-2605-38AA-F7FB-52ADB23D3C6E}"/>
              </a:ext>
            </a:extLst>
          </p:cNvPr>
          <p:cNvSpPr/>
          <p:nvPr/>
        </p:nvSpPr>
        <p:spPr>
          <a:xfrm>
            <a:off x="445277" y="1759859"/>
            <a:ext cx="11301445" cy="467463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sz="3200" dirty="0"/>
              <a:t>Los datos que hemos tratado hasta el momento han residido en la memoria principal. Sin embargo, las grandes cantidades de datos se almacenan normalmente en un dispositivo de memoria secundaria. Estas colecciones de datos se conocen como archivos (antiguamente ficheros).</a:t>
            </a:r>
          </a:p>
          <a:p>
            <a:pPr algn="ctr"/>
            <a:endParaRPr lang="es-AR" dirty="0"/>
          </a:p>
        </p:txBody>
      </p:sp>
    </p:spTree>
    <p:custDataLst>
      <p:tags r:id="rId1"/>
    </p:custData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1549"/>
        <p:cNvGrpSpPr/>
        <p:nvPr/>
      </p:nvGrpSpPr>
      <p:grpSpPr>
        <a:xfrm>
          <a:off x="0" y="0"/>
          <a:ext cx="0" cy="0"/>
          <a:chOff x="0" y="0"/>
          <a:chExt cx="0" cy="0"/>
        </a:xfrm>
      </p:grpSpPr>
      <p:sp>
        <p:nvSpPr>
          <p:cNvPr id="1550" name="Google Shape;1550;p21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Tipos de Archivos </a:t>
            </a:r>
            <a:endParaRPr/>
          </a:p>
        </p:txBody>
      </p:sp>
      <p:pic>
        <p:nvPicPr>
          <p:cNvPr id="3" name="Imagen 2">
            <a:extLst>
              <a:ext uri="{FF2B5EF4-FFF2-40B4-BE49-F238E27FC236}">
                <a16:creationId xmlns:a16="http://schemas.microsoft.com/office/drawing/2014/main" id="{759C5749-BBBA-3E02-5C02-31B131E171EC}"/>
              </a:ext>
            </a:extLst>
          </p:cNvPr>
          <p:cNvPicPr>
            <a:picLocks noChangeAspect="1"/>
          </p:cNvPicPr>
          <p:nvPr/>
        </p:nvPicPr>
        <p:blipFill>
          <a:blip r:embed="rId4"/>
          <a:stretch>
            <a:fillRect/>
          </a:stretch>
        </p:blipFill>
        <p:spPr>
          <a:xfrm>
            <a:off x="2645639" y="2374640"/>
            <a:ext cx="5258534" cy="25435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7BB3DA31-F0B7-F019-543C-861FE8965846}"/>
              </a:ext>
            </a:extLst>
          </p:cNvPr>
          <p:cNvSpPr/>
          <p:nvPr/>
        </p:nvSpPr>
        <p:spPr>
          <a:xfrm>
            <a:off x="93307" y="1759859"/>
            <a:ext cx="12098693" cy="467463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AR" sz="3200" dirty="0">
                <a:solidFill>
                  <a:schemeClr val="bg1"/>
                </a:solidFill>
              </a:rPr>
              <a:t>Un archivo de texto es una secuencia de caracteres organizadas en líneas terminadas por un carácter de nueva línea. En estos archivos se pueden almacenar canciones, fuentes de programas, base de datos simples, etc. Los archivos de texto se caracterizan por ser planos, es decir, todas las letras tienen el mismo formato y no hay palabras subrayadas, en negrita, o letras de distinto tamaño o ancho.</a:t>
            </a:r>
            <a:endParaRPr lang="es-AR" sz="3200" dirty="0"/>
          </a:p>
        </p:txBody>
      </p:sp>
      <p:sp>
        <p:nvSpPr>
          <p:cNvPr id="1556" name="Google Shape;1556;p22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Archivos de texto</a:t>
            </a:r>
            <a:endParaRPr/>
          </a:p>
        </p:txBody>
      </p:sp>
    </p:spTree>
    <p:custDataLst>
      <p:tags r:id="rId1"/>
    </p:custData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22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t>Archivos binario</a:t>
            </a:r>
            <a:endParaRPr dirty="0"/>
          </a:p>
        </p:txBody>
      </p:sp>
      <p:sp>
        <p:nvSpPr>
          <p:cNvPr id="4" name="Rectángulo: esquinas redondeadas 3">
            <a:extLst>
              <a:ext uri="{FF2B5EF4-FFF2-40B4-BE49-F238E27FC236}">
                <a16:creationId xmlns:a16="http://schemas.microsoft.com/office/drawing/2014/main" id="{AAC92574-1EB4-8EA1-5C5D-02779B88DECE}"/>
              </a:ext>
            </a:extLst>
          </p:cNvPr>
          <p:cNvSpPr/>
          <p:nvPr/>
        </p:nvSpPr>
        <p:spPr>
          <a:xfrm>
            <a:off x="812801" y="1825625"/>
            <a:ext cx="10596880" cy="467463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sz="3200" dirty="0"/>
              <a:t>Un archivo binario es una secuencia de bytes. No tendrá lugar ninguna traducción de caracteres. Ejemplos de estos archivos son Fotografías, imágenes, texto con formatos, archivos ejecutables (aplicaciones), etc.</a:t>
            </a:r>
          </a:p>
          <a:p>
            <a:pPr algn="ctr"/>
            <a:endParaRPr lang="es-AR" sz="3200" dirty="0"/>
          </a:p>
        </p:txBody>
      </p:sp>
    </p:spTree>
    <p:custDataLst>
      <p:tags r:id="rId1"/>
    </p:custData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p22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Archivos </a:t>
            </a:r>
            <a:endParaRPr/>
          </a:p>
        </p:txBody>
      </p:sp>
      <p:sp>
        <p:nvSpPr>
          <p:cNvPr id="2" name="Rectángulo: esquinas redondeadas 1">
            <a:extLst>
              <a:ext uri="{FF2B5EF4-FFF2-40B4-BE49-F238E27FC236}">
                <a16:creationId xmlns:a16="http://schemas.microsoft.com/office/drawing/2014/main" id="{861B25A3-5A83-93C1-0C52-1165103DE07A}"/>
              </a:ext>
            </a:extLst>
          </p:cNvPr>
          <p:cNvSpPr/>
          <p:nvPr/>
        </p:nvSpPr>
        <p:spPr>
          <a:xfrm>
            <a:off x="797560" y="1673225"/>
            <a:ext cx="10596880" cy="467463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sz="3200" dirty="0"/>
              <a:t>En C, un archivo es un concepto lógico que puede aplicarse a muchas cosas desde archivos de disco hasta terminales o una impresora. Se asocia una secuencia con un archivo especifico realizando una operación de apertura. Una vez que el archivo está abierto, la información puede ser intercambiada entre este y el programa.</a:t>
            </a:r>
          </a:p>
          <a:p>
            <a:pPr algn="ctr"/>
            <a:endParaRPr lang="es-AR" sz="3200" dirty="0"/>
          </a:p>
        </p:txBody>
      </p:sp>
    </p:spTree>
    <p:custDataLst>
      <p:tags r:id="rId1"/>
    </p:custData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1573"/>
        <p:cNvGrpSpPr/>
        <p:nvPr/>
      </p:nvGrpSpPr>
      <p:grpSpPr>
        <a:xfrm>
          <a:off x="0" y="0"/>
          <a:ext cx="0" cy="0"/>
          <a:chOff x="0" y="0"/>
          <a:chExt cx="0" cy="0"/>
        </a:xfrm>
      </p:grpSpPr>
      <p:sp>
        <p:nvSpPr>
          <p:cNvPr id="1574" name="Google Shape;1574;p223"/>
          <p:cNvSpPr txBox="1">
            <a:spLocks noGrp="1"/>
          </p:cNvSpPr>
          <p:nvPr>
            <p:ph type="title"/>
          </p:nvPr>
        </p:nvSpPr>
        <p:spPr>
          <a:xfrm>
            <a:off x="660400" y="-495663"/>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t>Funciones en </a:t>
            </a:r>
            <a:r>
              <a:rPr lang="es-AR" dirty="0" err="1"/>
              <a:t>Stdio.h</a:t>
            </a:r>
            <a:r>
              <a:rPr lang="es-AR" dirty="0"/>
              <a:t> para archivos</a:t>
            </a:r>
            <a:endParaRPr dirty="0"/>
          </a:p>
        </p:txBody>
      </p:sp>
      <p:graphicFrame>
        <p:nvGraphicFramePr>
          <p:cNvPr id="1575" name="Google Shape;1575;p223"/>
          <p:cNvGraphicFramePr/>
          <p:nvPr>
            <p:extLst>
              <p:ext uri="{D42A27DB-BD31-4B8C-83A1-F6EECF244321}">
                <p14:modId xmlns:p14="http://schemas.microsoft.com/office/powerpoint/2010/main" val="917496043"/>
              </p:ext>
            </p:extLst>
          </p:nvPr>
        </p:nvGraphicFramePr>
        <p:xfrm>
          <a:off x="831488" y="845457"/>
          <a:ext cx="10803785" cy="5628821"/>
        </p:xfrm>
        <a:graphic>
          <a:graphicData uri="http://schemas.openxmlformats.org/drawingml/2006/table">
            <a:tbl>
              <a:tblPr firstRow="1" bandRow="1">
                <a:tableStyleId>{638B1855-1B75-4FBE-930C-398BA8C253C6}</a:tableStyleId>
              </a:tblPr>
              <a:tblGrid>
                <a:gridCol w="2179031">
                  <a:extLst>
                    <a:ext uri="{9D8B030D-6E8A-4147-A177-3AD203B41FA5}">
                      <a16:colId xmlns:a16="http://schemas.microsoft.com/office/drawing/2014/main" val="20000"/>
                    </a:ext>
                  </a:extLst>
                </a:gridCol>
                <a:gridCol w="8624754">
                  <a:extLst>
                    <a:ext uri="{9D8B030D-6E8A-4147-A177-3AD203B41FA5}">
                      <a16:colId xmlns:a16="http://schemas.microsoft.com/office/drawing/2014/main" val="20001"/>
                    </a:ext>
                  </a:extLst>
                </a:gridCol>
              </a:tblGrid>
              <a:tr h="406413">
                <a:tc>
                  <a:txBody>
                    <a:bodyPr/>
                    <a:lstStyle/>
                    <a:p>
                      <a:pPr marL="0" marR="0" lvl="0" indent="0" algn="l" rtl="0">
                        <a:lnSpc>
                          <a:spcPct val="100000"/>
                        </a:lnSpc>
                        <a:spcBef>
                          <a:spcPts val="0"/>
                        </a:spcBef>
                        <a:spcAft>
                          <a:spcPts val="0"/>
                        </a:spcAft>
                        <a:buNone/>
                      </a:pPr>
                      <a:r>
                        <a:rPr lang="es-AR" sz="1900" u="none" strike="noStrike" cap="none" dirty="0"/>
                        <a:t>Nombre</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Función</a:t>
                      </a:r>
                      <a:endParaRPr sz="1900" u="none" strike="noStrike" cap="none" dirty="0"/>
                    </a:p>
                  </a:txBody>
                  <a:tcPr marL="121933" marR="121933" marT="60967" marB="60967"/>
                </a:tc>
                <a:extLst>
                  <a:ext uri="{0D108BD9-81ED-4DB2-BD59-A6C34878D82A}">
                    <a16:rowId xmlns:a16="http://schemas.microsoft.com/office/drawing/2014/main" val="10000"/>
                  </a:ext>
                </a:extLst>
              </a:tr>
              <a:tr h="406413">
                <a:tc>
                  <a:txBody>
                    <a:bodyPr/>
                    <a:lstStyle/>
                    <a:p>
                      <a:pPr marL="0" marR="0" lvl="0" indent="0" algn="l" rtl="0">
                        <a:lnSpc>
                          <a:spcPct val="100000"/>
                        </a:lnSpc>
                        <a:spcBef>
                          <a:spcPts val="0"/>
                        </a:spcBef>
                        <a:spcAft>
                          <a:spcPts val="0"/>
                        </a:spcAft>
                        <a:buNone/>
                      </a:pPr>
                      <a:r>
                        <a:rPr lang="es-AR" sz="1900" u="none" strike="noStrike" cap="none"/>
                        <a:t>fopen()</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Abre un archivo</a:t>
                      </a:r>
                      <a:endParaRPr sz="2400"/>
                    </a:p>
                  </a:txBody>
                  <a:tcPr marL="121933" marR="121933" marT="60967" marB="60967"/>
                </a:tc>
                <a:extLst>
                  <a:ext uri="{0D108BD9-81ED-4DB2-BD59-A6C34878D82A}">
                    <a16:rowId xmlns:a16="http://schemas.microsoft.com/office/drawing/2014/main" val="10001"/>
                  </a:ext>
                </a:extLst>
              </a:tr>
              <a:tr h="406413">
                <a:tc>
                  <a:txBody>
                    <a:bodyPr/>
                    <a:lstStyle/>
                    <a:p>
                      <a:pPr marL="0" marR="0" lvl="0" indent="0" algn="l" rtl="0">
                        <a:lnSpc>
                          <a:spcPct val="100000"/>
                        </a:lnSpc>
                        <a:spcBef>
                          <a:spcPts val="0"/>
                        </a:spcBef>
                        <a:spcAft>
                          <a:spcPts val="0"/>
                        </a:spcAft>
                        <a:buNone/>
                      </a:pPr>
                      <a:r>
                        <a:rPr lang="es-AR" sz="1900" u="none" strike="noStrike" cap="none"/>
                        <a:t>fclose()</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Cierra un archivo</a:t>
                      </a:r>
                      <a:endParaRPr sz="1900" u="none" strike="noStrike" cap="none"/>
                    </a:p>
                  </a:txBody>
                  <a:tcPr marL="121933" marR="121933" marT="60967" marB="60967"/>
                </a:tc>
                <a:extLst>
                  <a:ext uri="{0D108BD9-81ED-4DB2-BD59-A6C34878D82A}">
                    <a16:rowId xmlns:a16="http://schemas.microsoft.com/office/drawing/2014/main" val="10002"/>
                  </a:ext>
                </a:extLst>
              </a:tr>
              <a:tr h="406413">
                <a:tc>
                  <a:txBody>
                    <a:bodyPr/>
                    <a:lstStyle/>
                    <a:p>
                      <a:pPr marL="0" marR="0" lvl="0" indent="0" algn="l" rtl="0">
                        <a:lnSpc>
                          <a:spcPct val="100000"/>
                        </a:lnSpc>
                        <a:spcBef>
                          <a:spcPts val="0"/>
                        </a:spcBef>
                        <a:spcAft>
                          <a:spcPts val="0"/>
                        </a:spcAft>
                        <a:buNone/>
                      </a:pPr>
                      <a:r>
                        <a:rPr lang="es-AR" sz="1900" u="none" strike="noStrike" cap="none"/>
                        <a:t>fgets()</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Lee una cadena de un archivo</a:t>
                      </a:r>
                      <a:endParaRPr sz="1900" u="none" strike="noStrike" cap="none"/>
                    </a:p>
                  </a:txBody>
                  <a:tcPr marL="121933" marR="121933" marT="60967" marB="60967"/>
                </a:tc>
                <a:extLst>
                  <a:ext uri="{0D108BD9-81ED-4DB2-BD59-A6C34878D82A}">
                    <a16:rowId xmlns:a16="http://schemas.microsoft.com/office/drawing/2014/main" val="10003"/>
                  </a:ext>
                </a:extLst>
              </a:tr>
              <a:tr h="406413">
                <a:tc>
                  <a:txBody>
                    <a:bodyPr/>
                    <a:lstStyle/>
                    <a:p>
                      <a:pPr marL="0" marR="0" lvl="0" indent="0" algn="l" rtl="0">
                        <a:lnSpc>
                          <a:spcPct val="100000"/>
                        </a:lnSpc>
                        <a:spcBef>
                          <a:spcPts val="0"/>
                        </a:spcBef>
                        <a:spcAft>
                          <a:spcPts val="0"/>
                        </a:spcAft>
                        <a:buNone/>
                      </a:pPr>
                      <a:r>
                        <a:rPr lang="es-AR" sz="1900" u="none" strike="noStrike" cap="none"/>
                        <a:t>fputs()</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Escribe una cadena en un archivo</a:t>
                      </a:r>
                      <a:endParaRPr sz="1900" u="none" strike="noStrike" cap="none" dirty="0"/>
                    </a:p>
                  </a:txBody>
                  <a:tcPr marL="121933" marR="121933" marT="60967" marB="60967"/>
                </a:tc>
                <a:extLst>
                  <a:ext uri="{0D108BD9-81ED-4DB2-BD59-A6C34878D82A}">
                    <a16:rowId xmlns:a16="http://schemas.microsoft.com/office/drawing/2014/main" val="10004"/>
                  </a:ext>
                </a:extLst>
              </a:tr>
              <a:tr h="406413">
                <a:tc>
                  <a:txBody>
                    <a:bodyPr/>
                    <a:lstStyle/>
                    <a:p>
                      <a:pPr marL="0" marR="0" lvl="0" indent="0" algn="l" defTabSz="914400" rtl="0" eaLnBrk="1" latinLnBrk="0" hangingPunct="1">
                        <a:lnSpc>
                          <a:spcPct val="100000"/>
                        </a:lnSpc>
                        <a:spcBef>
                          <a:spcPts val="0"/>
                        </a:spcBef>
                        <a:spcAft>
                          <a:spcPts val="0"/>
                        </a:spcAft>
                        <a:buNone/>
                      </a:pPr>
                      <a:r>
                        <a:rPr lang="es-AR" sz="1900" u="none" strike="noStrike" kern="1200" cap="none">
                          <a:solidFill>
                            <a:schemeClr val="tx1"/>
                          </a:solidFill>
                        </a:rPr>
                        <a:t>fseek()</a:t>
                      </a:r>
                      <a:endParaRPr sz="1900" u="none" strike="noStrike" kern="1200" cap="none">
                        <a:solidFill>
                          <a:schemeClr val="tx1"/>
                        </a:solidFill>
                        <a:latin typeface="+mn-lt"/>
                        <a:ea typeface="+mn-ea"/>
                        <a:cs typeface="+mn-cs"/>
                      </a:endParaRPr>
                    </a:p>
                  </a:txBody>
                  <a:tcPr marL="121933" marR="121933" marT="60967" marB="60967"/>
                </a:tc>
                <a:tc>
                  <a:txBody>
                    <a:bodyPr/>
                    <a:lstStyle/>
                    <a:p>
                      <a:pPr marL="0" marR="0" lvl="0" indent="0" algn="l" defTabSz="914400" rtl="0" eaLnBrk="1" latinLnBrk="0" hangingPunct="1">
                        <a:lnSpc>
                          <a:spcPct val="100000"/>
                        </a:lnSpc>
                        <a:spcBef>
                          <a:spcPts val="0"/>
                        </a:spcBef>
                        <a:spcAft>
                          <a:spcPts val="0"/>
                        </a:spcAft>
                        <a:buNone/>
                      </a:pPr>
                      <a:r>
                        <a:rPr lang="es-ES" sz="1900" u="none" strike="noStrike" kern="1200" cap="none" dirty="0">
                          <a:solidFill>
                            <a:schemeClr val="tx1"/>
                          </a:solidFill>
                        </a:rPr>
                        <a:t>Sitúa el puntero de lectura/escritura de un archivo en la posición indicada.</a:t>
                      </a:r>
                      <a:endParaRPr sz="1900" u="none" strike="noStrike" kern="1200" cap="none" dirty="0">
                        <a:solidFill>
                          <a:schemeClr val="tx1"/>
                        </a:solidFill>
                        <a:latin typeface="+mn-lt"/>
                        <a:ea typeface="+mn-ea"/>
                        <a:cs typeface="+mn-cs"/>
                      </a:endParaRPr>
                    </a:p>
                  </a:txBody>
                  <a:tcPr marL="121933" marR="121933" marT="60967" marB="60967"/>
                </a:tc>
                <a:extLst>
                  <a:ext uri="{0D108BD9-81ED-4DB2-BD59-A6C34878D82A}">
                    <a16:rowId xmlns:a16="http://schemas.microsoft.com/office/drawing/2014/main" val="10005"/>
                  </a:ext>
                </a:extLst>
              </a:tr>
              <a:tr h="406413">
                <a:tc>
                  <a:txBody>
                    <a:bodyPr/>
                    <a:lstStyle/>
                    <a:p>
                      <a:pPr marL="0" marR="0" lvl="0" indent="0" algn="l" rtl="0">
                        <a:lnSpc>
                          <a:spcPct val="100000"/>
                        </a:lnSpc>
                        <a:spcBef>
                          <a:spcPts val="0"/>
                        </a:spcBef>
                        <a:spcAft>
                          <a:spcPts val="0"/>
                        </a:spcAft>
                        <a:buNone/>
                      </a:pPr>
                      <a:r>
                        <a:rPr lang="es-AR" sz="1900" u="none" strike="noStrike" cap="none"/>
                        <a:t>fprintf()</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Escribe una salida con formato en el archivo</a:t>
                      </a:r>
                      <a:endParaRPr sz="1900" u="none" strike="noStrike" cap="none" dirty="0"/>
                    </a:p>
                  </a:txBody>
                  <a:tcPr marL="121933" marR="121933" marT="60967" marB="60967"/>
                </a:tc>
                <a:extLst>
                  <a:ext uri="{0D108BD9-81ED-4DB2-BD59-A6C34878D82A}">
                    <a16:rowId xmlns:a16="http://schemas.microsoft.com/office/drawing/2014/main" val="10006"/>
                  </a:ext>
                </a:extLst>
              </a:tr>
              <a:tr h="406413">
                <a:tc>
                  <a:txBody>
                    <a:bodyPr/>
                    <a:lstStyle/>
                    <a:p>
                      <a:pPr marL="0" marR="0" lvl="0" indent="0" algn="l" rtl="0">
                        <a:lnSpc>
                          <a:spcPct val="100000"/>
                        </a:lnSpc>
                        <a:spcBef>
                          <a:spcPts val="0"/>
                        </a:spcBef>
                        <a:spcAft>
                          <a:spcPts val="0"/>
                        </a:spcAft>
                        <a:buNone/>
                      </a:pPr>
                      <a:r>
                        <a:rPr lang="es-AR" sz="1900" u="none" strike="noStrike" cap="none"/>
                        <a:t>fscanf()</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Lee una entrada con formato desde el archivo</a:t>
                      </a:r>
                      <a:endParaRPr sz="1900" u="none" strike="noStrike" cap="none"/>
                    </a:p>
                  </a:txBody>
                  <a:tcPr marL="121933" marR="121933" marT="60967" marB="60967"/>
                </a:tc>
                <a:extLst>
                  <a:ext uri="{0D108BD9-81ED-4DB2-BD59-A6C34878D82A}">
                    <a16:rowId xmlns:a16="http://schemas.microsoft.com/office/drawing/2014/main" val="10007"/>
                  </a:ext>
                </a:extLst>
              </a:tr>
              <a:tr h="406413">
                <a:tc>
                  <a:txBody>
                    <a:bodyPr/>
                    <a:lstStyle/>
                    <a:p>
                      <a:pPr marL="0" marR="0" lvl="0" indent="0" algn="l" rtl="0">
                        <a:lnSpc>
                          <a:spcPct val="100000"/>
                        </a:lnSpc>
                        <a:spcBef>
                          <a:spcPts val="0"/>
                        </a:spcBef>
                        <a:spcAft>
                          <a:spcPts val="0"/>
                        </a:spcAft>
                        <a:buNone/>
                      </a:pPr>
                      <a:r>
                        <a:rPr lang="es-AR" sz="1900" u="none" strike="noStrike" cap="none"/>
                        <a:t>feof()</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Devuelve verdadero si se llega al final del archivo</a:t>
                      </a:r>
                      <a:endParaRPr sz="1900" u="none" strike="noStrike" cap="none"/>
                    </a:p>
                  </a:txBody>
                  <a:tcPr marL="121933" marR="121933" marT="60967" marB="60967"/>
                </a:tc>
                <a:extLst>
                  <a:ext uri="{0D108BD9-81ED-4DB2-BD59-A6C34878D82A}">
                    <a16:rowId xmlns:a16="http://schemas.microsoft.com/office/drawing/2014/main" val="10008"/>
                  </a:ext>
                </a:extLst>
              </a:tr>
              <a:tr h="406413">
                <a:tc>
                  <a:txBody>
                    <a:bodyPr/>
                    <a:lstStyle/>
                    <a:p>
                      <a:pPr marL="0" marR="0" lvl="0" indent="0" algn="l" rtl="0">
                        <a:lnSpc>
                          <a:spcPct val="100000"/>
                        </a:lnSpc>
                        <a:spcBef>
                          <a:spcPts val="0"/>
                        </a:spcBef>
                        <a:spcAft>
                          <a:spcPts val="0"/>
                        </a:spcAft>
                        <a:buNone/>
                      </a:pPr>
                      <a:r>
                        <a:rPr lang="es-AR" sz="1900" u="none" strike="noStrike" cap="none"/>
                        <a:t>ferror()</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Devuelve verdadero si se produce un error</a:t>
                      </a:r>
                      <a:endParaRPr sz="1900" u="none" strike="noStrike" cap="none"/>
                    </a:p>
                  </a:txBody>
                  <a:tcPr marL="121933" marR="121933" marT="60967" marB="60967"/>
                </a:tc>
                <a:extLst>
                  <a:ext uri="{0D108BD9-81ED-4DB2-BD59-A6C34878D82A}">
                    <a16:rowId xmlns:a16="http://schemas.microsoft.com/office/drawing/2014/main" val="10009"/>
                  </a:ext>
                </a:extLst>
              </a:tr>
              <a:tr h="690893">
                <a:tc>
                  <a:txBody>
                    <a:bodyPr/>
                    <a:lstStyle/>
                    <a:p>
                      <a:pPr marL="0" marR="0" lvl="0" indent="0" algn="l" rtl="0">
                        <a:lnSpc>
                          <a:spcPct val="100000"/>
                        </a:lnSpc>
                        <a:spcBef>
                          <a:spcPts val="0"/>
                        </a:spcBef>
                        <a:spcAft>
                          <a:spcPts val="0"/>
                        </a:spcAft>
                        <a:buNone/>
                      </a:pPr>
                      <a:r>
                        <a:rPr lang="es-AR" sz="1900" u="none" strike="noStrike" cap="none"/>
                        <a:t>rewind()</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Coloca el localizador de posición del archivo al principio del mismo</a:t>
                      </a:r>
                      <a:endParaRPr sz="1900" u="none" strike="noStrike" cap="none"/>
                    </a:p>
                  </a:txBody>
                  <a:tcPr marL="121933" marR="121933" marT="60967" marB="60967"/>
                </a:tc>
                <a:extLst>
                  <a:ext uri="{0D108BD9-81ED-4DB2-BD59-A6C34878D82A}">
                    <a16:rowId xmlns:a16="http://schemas.microsoft.com/office/drawing/2014/main" val="10010"/>
                  </a:ext>
                </a:extLst>
              </a:tr>
              <a:tr h="406413">
                <a:tc>
                  <a:txBody>
                    <a:bodyPr/>
                    <a:lstStyle/>
                    <a:p>
                      <a:pPr marL="0" marR="0" lvl="0" indent="0" algn="l" rtl="0">
                        <a:lnSpc>
                          <a:spcPct val="100000"/>
                        </a:lnSpc>
                        <a:spcBef>
                          <a:spcPts val="0"/>
                        </a:spcBef>
                        <a:spcAft>
                          <a:spcPts val="0"/>
                        </a:spcAft>
                        <a:buNone/>
                      </a:pPr>
                      <a:r>
                        <a:rPr lang="es-AR" sz="1900" u="none" strike="noStrike" cap="none"/>
                        <a:t>remove()</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Borra un archivo</a:t>
                      </a:r>
                      <a:endParaRPr sz="1900" u="none" strike="noStrike" cap="none"/>
                    </a:p>
                  </a:txBody>
                  <a:tcPr marL="121933" marR="121933" marT="60967" marB="60967"/>
                </a:tc>
                <a:extLst>
                  <a:ext uri="{0D108BD9-81ED-4DB2-BD59-A6C34878D82A}">
                    <a16:rowId xmlns:a16="http://schemas.microsoft.com/office/drawing/2014/main" val="10011"/>
                  </a:ext>
                </a:extLst>
              </a:tr>
              <a:tr h="406413">
                <a:tc>
                  <a:txBody>
                    <a:bodyPr/>
                    <a:lstStyle/>
                    <a:p>
                      <a:pPr marL="0" marR="0" lvl="0" indent="0" algn="l" rtl="0">
                        <a:lnSpc>
                          <a:spcPct val="100000"/>
                        </a:lnSpc>
                        <a:spcBef>
                          <a:spcPts val="0"/>
                        </a:spcBef>
                        <a:spcAft>
                          <a:spcPts val="0"/>
                        </a:spcAft>
                        <a:buNone/>
                      </a:pPr>
                      <a:r>
                        <a:rPr lang="es-AR" sz="1900" u="none" strike="noStrike" cap="none"/>
                        <a:t>fflush()</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Vacía un archivo</a:t>
                      </a:r>
                      <a:endParaRPr sz="1900" u="none" strike="noStrike" cap="none" dirty="0"/>
                    </a:p>
                  </a:txBody>
                  <a:tcPr marL="121933" marR="121933" marT="60967" marB="60967"/>
                </a:tc>
                <a:extLst>
                  <a:ext uri="{0D108BD9-81ED-4DB2-BD59-A6C34878D82A}">
                    <a16:rowId xmlns:a16="http://schemas.microsoft.com/office/drawing/2014/main" val="10012"/>
                  </a:ext>
                </a:extLst>
              </a:tr>
            </a:tbl>
          </a:graphicData>
        </a:graphic>
      </p:graphicFrame>
    </p:spTree>
    <p:custDataLst>
      <p:tags r:id="rId1"/>
    </p:custData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1579"/>
        <p:cNvGrpSpPr/>
        <p:nvPr/>
      </p:nvGrpSpPr>
      <p:grpSpPr>
        <a:xfrm>
          <a:off x="0" y="0"/>
          <a:ext cx="0" cy="0"/>
          <a:chOff x="0" y="0"/>
          <a:chExt cx="0" cy="0"/>
        </a:xfrm>
      </p:grpSpPr>
      <p:sp>
        <p:nvSpPr>
          <p:cNvPr id="1580" name="Google Shape;1580;p22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Puntero a un archivo</a:t>
            </a:r>
            <a:endParaRPr/>
          </a:p>
        </p:txBody>
      </p:sp>
      <p:sp>
        <p:nvSpPr>
          <p:cNvPr id="2" name="Rectángulo: esquinas redondeadas 1">
            <a:extLst>
              <a:ext uri="{FF2B5EF4-FFF2-40B4-BE49-F238E27FC236}">
                <a16:creationId xmlns:a16="http://schemas.microsoft.com/office/drawing/2014/main" id="{5A04DE43-0741-5B28-820E-48324D9F69EA}"/>
              </a:ext>
            </a:extLst>
          </p:cNvPr>
          <p:cNvSpPr/>
          <p:nvPr/>
        </p:nvSpPr>
        <p:spPr>
          <a:xfrm>
            <a:off x="690879" y="1498600"/>
            <a:ext cx="11173171" cy="467463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buSzPct val="48053"/>
            </a:pPr>
            <a:r>
              <a:rPr lang="es-ES" sz="2400" dirty="0"/>
              <a:t>El puntero a un archivo es el hilo común que unifica el sistema de E/S con buffer. Un puntero a un archivo es un puntero a una información que define varias cosas sobre él, incluyendo el nombre, el estado y la posición actual del archivo. En esencia identifica un archivo especifico y utiliza la secuencia asociada para dirigir el funcionamiento de las funciones de E/S con buffer. Un puntero a un archivo es una variable de tipo puntero al tipo FILE que se define en STDIO.H. Un programa necesita utilizar punteros a archivos para leer o escribir en los mismos. Para obtener una variable de este tipo se utiliza una secuencia como esta:</a:t>
            </a:r>
          </a:p>
          <a:p>
            <a:pPr>
              <a:buSzPct val="48053"/>
            </a:pPr>
            <a:r>
              <a:rPr lang="es-AR" sz="2000" b="0" dirty="0">
                <a:solidFill>
                  <a:srgbClr val="4EC9B0"/>
                </a:solidFill>
                <a:effectLst/>
                <a:highlight>
                  <a:srgbClr val="1F1F1F"/>
                </a:highlight>
                <a:latin typeface="Consolas" panose="020B0609020204030204" pitchFamily="49" charset="0"/>
              </a:rPr>
              <a:t>FILE</a:t>
            </a:r>
            <a:r>
              <a:rPr lang="es-AR" sz="2000" b="0" dirty="0">
                <a:solidFill>
                  <a:srgbClr val="CCCCCC"/>
                </a:solidFill>
                <a:effectLst/>
                <a:highlight>
                  <a:srgbClr val="1F1F1F"/>
                </a:highlight>
                <a:latin typeface="Consolas" panose="020B0609020204030204" pitchFamily="49" charset="0"/>
              </a:rPr>
              <a:t> </a:t>
            </a:r>
            <a:r>
              <a:rPr lang="es-AR" sz="2000" b="0" dirty="0">
                <a:solidFill>
                  <a:srgbClr val="D4D4D4"/>
                </a:solidFill>
                <a:effectLst/>
                <a:highlight>
                  <a:srgbClr val="1F1F1F"/>
                </a:highlight>
                <a:latin typeface="Consolas" panose="020B0609020204030204" pitchFamily="49" charset="0"/>
              </a:rPr>
              <a:t>*</a:t>
            </a:r>
            <a:r>
              <a:rPr lang="es-AR" sz="2000" b="0" dirty="0">
                <a:solidFill>
                  <a:srgbClr val="DCDCAA"/>
                </a:solidFill>
                <a:effectLst/>
                <a:highlight>
                  <a:srgbClr val="1F1F1F"/>
                </a:highlight>
                <a:latin typeface="Consolas" panose="020B0609020204030204" pitchFamily="49" charset="0"/>
              </a:rPr>
              <a:t>f;</a:t>
            </a:r>
            <a:endParaRPr lang="es-AR" sz="3200" dirty="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Variables char (caractér)</a:t>
            </a:r>
            <a:endParaRPr/>
          </a:p>
        </p:txBody>
      </p:sp>
      <p:sp>
        <p:nvSpPr>
          <p:cNvPr id="2" name="Rectángulo: esquinas redondeadas 1">
            <a:extLst>
              <a:ext uri="{FF2B5EF4-FFF2-40B4-BE49-F238E27FC236}">
                <a16:creationId xmlns:a16="http://schemas.microsoft.com/office/drawing/2014/main" id="{A87E8768-1089-2602-1DC7-4AC37A68CB76}"/>
              </a:ext>
            </a:extLst>
          </p:cNvPr>
          <p:cNvSpPr/>
          <p:nvPr/>
        </p:nvSpPr>
        <p:spPr>
          <a:xfrm>
            <a:off x="1005114" y="1660849"/>
            <a:ext cx="10486571" cy="18661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Las variables </a:t>
            </a:r>
            <a:r>
              <a:rPr lang="es-ES" dirty="0" err="1"/>
              <a:t>char</a:t>
            </a:r>
            <a:r>
              <a:rPr lang="es-ES" dirty="0"/>
              <a:t>, son valores de 8 bits, que pueden ser manejados como números chicos signados o no, pero también usarse como valores equivalentes ASCII recordando que un carácter ASCII se relaciona con un valor de 8 bits por la siguiente tabla</a:t>
            </a:r>
          </a:p>
          <a:p>
            <a:pPr algn="ctr"/>
            <a:endParaRPr lang="es-AR" dirty="0"/>
          </a:p>
        </p:txBody>
      </p:sp>
      <p:pic>
        <p:nvPicPr>
          <p:cNvPr id="5122" name="Picture 2">
            <a:extLst>
              <a:ext uri="{FF2B5EF4-FFF2-40B4-BE49-F238E27FC236}">
                <a16:creationId xmlns:a16="http://schemas.microsoft.com/office/drawing/2014/main" id="{A2642E31-CBCC-800B-D313-0D375CA3BC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0310" y="3646050"/>
            <a:ext cx="5016177" cy="3054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530BAAE0-5227-F472-4F37-0EC289216B90}"/>
              </a:ext>
            </a:extLst>
          </p:cNvPr>
          <p:cNvSpPr/>
          <p:nvPr/>
        </p:nvSpPr>
        <p:spPr>
          <a:xfrm>
            <a:off x="93307" y="1759859"/>
            <a:ext cx="12098693" cy="467463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s-ES" sz="2800" dirty="0"/>
              <a:t>La función </a:t>
            </a:r>
            <a:r>
              <a:rPr lang="es-ES" sz="2800" dirty="0" err="1"/>
              <a:t>fopen</a:t>
            </a:r>
            <a:r>
              <a:rPr lang="es-ES" sz="2800" dirty="0"/>
              <a:t>() abre una secuencia para que pueda ser utilizada y la asocia a un archivo. </a:t>
            </a:r>
          </a:p>
          <a:p>
            <a:pPr marL="213355" indent="0">
              <a:buNone/>
            </a:pPr>
            <a:r>
              <a:rPr lang="es-ES" sz="2800" dirty="0"/>
              <a:t>Su prototipo es: </a:t>
            </a:r>
          </a:p>
          <a:p>
            <a:r>
              <a:rPr lang="es-AR" sz="2800" b="0" dirty="0">
                <a:solidFill>
                  <a:srgbClr val="CCCCCC"/>
                </a:solidFill>
                <a:effectLst/>
                <a:highlight>
                  <a:srgbClr val="1F1F1F"/>
                </a:highlight>
                <a:latin typeface="Consolas" panose="020B0609020204030204" pitchFamily="49" charset="0"/>
              </a:rPr>
              <a:t>    </a:t>
            </a:r>
            <a:r>
              <a:rPr lang="es-AR" sz="2800" b="0" dirty="0">
                <a:solidFill>
                  <a:srgbClr val="4EC9B0"/>
                </a:solidFill>
                <a:effectLst/>
                <a:highlight>
                  <a:srgbClr val="1F1F1F"/>
                </a:highlight>
                <a:latin typeface="Consolas" panose="020B0609020204030204" pitchFamily="49" charset="0"/>
              </a:rPr>
              <a:t>FILE</a:t>
            </a:r>
            <a:r>
              <a:rPr lang="es-AR" sz="2800" b="0" dirty="0">
                <a:solidFill>
                  <a:srgbClr val="CCCCCC"/>
                </a:solidFill>
                <a:effectLst/>
                <a:highlight>
                  <a:srgbClr val="1F1F1F"/>
                </a:highlight>
                <a:latin typeface="Consolas" panose="020B0609020204030204" pitchFamily="49" charset="0"/>
              </a:rPr>
              <a:t> </a:t>
            </a:r>
            <a:r>
              <a:rPr lang="es-AR" sz="2800" b="0" dirty="0">
                <a:solidFill>
                  <a:srgbClr val="D4D4D4"/>
                </a:solidFill>
                <a:effectLst/>
                <a:highlight>
                  <a:srgbClr val="1F1F1F"/>
                </a:highlight>
                <a:latin typeface="Consolas" panose="020B0609020204030204" pitchFamily="49" charset="0"/>
              </a:rPr>
              <a:t>*</a:t>
            </a:r>
            <a:r>
              <a:rPr lang="es-AR" sz="2800" b="0" dirty="0" err="1">
                <a:solidFill>
                  <a:srgbClr val="DCDCAA"/>
                </a:solidFill>
                <a:effectLst/>
                <a:highlight>
                  <a:srgbClr val="1F1F1F"/>
                </a:highlight>
                <a:latin typeface="Consolas" panose="020B0609020204030204" pitchFamily="49" charset="0"/>
              </a:rPr>
              <a:t>fopen</a:t>
            </a:r>
            <a:r>
              <a:rPr lang="es-AR" sz="2800" b="0" dirty="0">
                <a:solidFill>
                  <a:srgbClr val="CCCCCC"/>
                </a:solidFill>
                <a:effectLst/>
                <a:highlight>
                  <a:srgbClr val="1F1F1F"/>
                </a:highlight>
                <a:latin typeface="Consolas" panose="020B0609020204030204" pitchFamily="49" charset="0"/>
              </a:rPr>
              <a:t>(</a:t>
            </a:r>
            <a:r>
              <a:rPr lang="es-AR" sz="2800" b="0" dirty="0" err="1">
                <a:solidFill>
                  <a:srgbClr val="569CD6"/>
                </a:solidFill>
                <a:effectLst/>
                <a:highlight>
                  <a:srgbClr val="1F1F1F"/>
                </a:highlight>
                <a:latin typeface="Consolas" panose="020B0609020204030204" pitchFamily="49" charset="0"/>
              </a:rPr>
              <a:t>const</a:t>
            </a:r>
            <a:r>
              <a:rPr lang="es-AR" sz="2800" b="0" dirty="0">
                <a:solidFill>
                  <a:srgbClr val="CCCCCC"/>
                </a:solidFill>
                <a:effectLst/>
                <a:highlight>
                  <a:srgbClr val="1F1F1F"/>
                </a:highlight>
                <a:latin typeface="Consolas" panose="020B0609020204030204" pitchFamily="49" charset="0"/>
              </a:rPr>
              <a:t> </a:t>
            </a:r>
            <a:r>
              <a:rPr lang="es-AR" sz="2800" b="0" dirty="0" err="1">
                <a:solidFill>
                  <a:srgbClr val="569CD6"/>
                </a:solidFill>
                <a:effectLst/>
                <a:highlight>
                  <a:srgbClr val="1F1F1F"/>
                </a:highlight>
                <a:latin typeface="Consolas" panose="020B0609020204030204" pitchFamily="49" charset="0"/>
              </a:rPr>
              <a:t>char</a:t>
            </a:r>
            <a:r>
              <a:rPr lang="es-AR" sz="2800" b="0" dirty="0">
                <a:solidFill>
                  <a:srgbClr val="CCCCCC"/>
                </a:solidFill>
                <a:effectLst/>
                <a:highlight>
                  <a:srgbClr val="1F1F1F"/>
                </a:highlight>
                <a:latin typeface="Consolas" panose="020B0609020204030204" pitchFamily="49" charset="0"/>
              </a:rPr>
              <a:t> </a:t>
            </a:r>
            <a:r>
              <a:rPr lang="es-AR" sz="2800" b="0" dirty="0" err="1">
                <a:solidFill>
                  <a:srgbClr val="9CDCFE"/>
                </a:solidFill>
                <a:effectLst/>
                <a:highlight>
                  <a:srgbClr val="1F1F1F"/>
                </a:highlight>
                <a:latin typeface="Consolas" panose="020B0609020204030204" pitchFamily="49" charset="0"/>
              </a:rPr>
              <a:t>nombre_archivo</a:t>
            </a:r>
            <a:r>
              <a:rPr lang="es-AR" sz="2800" b="0" dirty="0">
                <a:solidFill>
                  <a:srgbClr val="CCCCCC"/>
                </a:solidFill>
                <a:effectLst/>
                <a:highlight>
                  <a:srgbClr val="1F1F1F"/>
                </a:highlight>
                <a:latin typeface="Consolas" panose="020B0609020204030204" pitchFamily="49" charset="0"/>
              </a:rPr>
              <a:t>, </a:t>
            </a:r>
            <a:r>
              <a:rPr lang="es-AR" sz="2800" b="0" dirty="0" err="1">
                <a:solidFill>
                  <a:srgbClr val="CCCCCC"/>
                </a:solidFill>
                <a:effectLst/>
                <a:highlight>
                  <a:srgbClr val="1F1F1F"/>
                </a:highlight>
                <a:latin typeface="Consolas" panose="020B0609020204030204" pitchFamily="49" charset="0"/>
              </a:rPr>
              <a:t>cost</a:t>
            </a:r>
            <a:r>
              <a:rPr lang="es-AR" sz="2800" b="0" dirty="0">
                <a:solidFill>
                  <a:srgbClr val="CCCCCC"/>
                </a:solidFill>
                <a:effectLst/>
                <a:highlight>
                  <a:srgbClr val="1F1F1F"/>
                </a:highlight>
                <a:latin typeface="Consolas" panose="020B0609020204030204" pitchFamily="49" charset="0"/>
              </a:rPr>
              <a:t> </a:t>
            </a:r>
            <a:r>
              <a:rPr lang="es-AR" sz="2800" b="0" dirty="0" err="1">
                <a:solidFill>
                  <a:srgbClr val="9CDCFE"/>
                </a:solidFill>
                <a:effectLst/>
                <a:highlight>
                  <a:srgbClr val="1F1F1F"/>
                </a:highlight>
                <a:latin typeface="Consolas" panose="020B0609020204030204" pitchFamily="49" charset="0"/>
              </a:rPr>
              <a:t>charmodo</a:t>
            </a:r>
            <a:r>
              <a:rPr lang="es-AR" sz="2800" b="0" dirty="0">
                <a:solidFill>
                  <a:srgbClr val="CCCCCC"/>
                </a:solidFill>
                <a:effectLst/>
                <a:highlight>
                  <a:srgbClr val="1F1F1F"/>
                </a:highlight>
                <a:latin typeface="Consolas" panose="020B0609020204030204" pitchFamily="49" charset="0"/>
              </a:rPr>
              <a:t>);</a:t>
            </a:r>
          </a:p>
          <a:p>
            <a:br>
              <a:rPr lang="es-AR" sz="2800" b="0" dirty="0">
                <a:solidFill>
                  <a:srgbClr val="CCCCCC"/>
                </a:solidFill>
                <a:effectLst/>
                <a:highlight>
                  <a:srgbClr val="1F1F1F"/>
                </a:highlight>
                <a:latin typeface="Consolas" panose="020B0609020204030204" pitchFamily="49" charset="0"/>
              </a:rPr>
            </a:br>
            <a:endParaRPr lang="es-AR" sz="2800" b="0" dirty="0">
              <a:solidFill>
                <a:srgbClr val="CCCCCC"/>
              </a:solidFill>
              <a:effectLst/>
              <a:highlight>
                <a:srgbClr val="1F1F1F"/>
              </a:highlight>
              <a:latin typeface="Consolas" panose="020B0609020204030204" pitchFamily="49" charset="0"/>
            </a:endParaRPr>
          </a:p>
          <a:p>
            <a:pPr algn="ctr"/>
            <a:endParaRPr lang="es-AR" dirty="0"/>
          </a:p>
        </p:txBody>
      </p:sp>
      <p:sp>
        <p:nvSpPr>
          <p:cNvPr id="1586" name="Google Shape;1586;p22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Abriendo el archivo</a:t>
            </a:r>
            <a:endParaRPr/>
          </a:p>
        </p:txBody>
      </p:sp>
    </p:spTree>
    <p:custDataLst>
      <p:tags r:id="rId1"/>
    </p:custData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22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Modo de archivo</a:t>
            </a:r>
            <a:endParaRPr/>
          </a:p>
        </p:txBody>
      </p:sp>
      <p:graphicFrame>
        <p:nvGraphicFramePr>
          <p:cNvPr id="1593" name="Google Shape;1593;p226"/>
          <p:cNvGraphicFramePr/>
          <p:nvPr/>
        </p:nvGraphicFramePr>
        <p:xfrm>
          <a:off x="2121645" y="1498600"/>
          <a:ext cx="8662900" cy="5349422"/>
        </p:xfrm>
        <a:graphic>
          <a:graphicData uri="http://schemas.openxmlformats.org/drawingml/2006/table">
            <a:tbl>
              <a:tblPr firstRow="1" bandRow="1">
                <a:noFill/>
              </a:tblPr>
              <a:tblGrid>
                <a:gridCol w="1747233">
                  <a:extLst>
                    <a:ext uri="{9D8B030D-6E8A-4147-A177-3AD203B41FA5}">
                      <a16:colId xmlns:a16="http://schemas.microsoft.com/office/drawing/2014/main" val="20000"/>
                    </a:ext>
                  </a:extLst>
                </a:gridCol>
                <a:gridCol w="6915667">
                  <a:extLst>
                    <a:ext uri="{9D8B030D-6E8A-4147-A177-3AD203B41FA5}">
                      <a16:colId xmlns:a16="http://schemas.microsoft.com/office/drawing/2014/main" val="20001"/>
                    </a:ext>
                  </a:extLst>
                </a:gridCol>
              </a:tblGrid>
              <a:tr h="406413">
                <a:tc>
                  <a:txBody>
                    <a:bodyPr/>
                    <a:lstStyle/>
                    <a:p>
                      <a:pPr marL="0" marR="0" lvl="0" indent="0" algn="l" rtl="0">
                        <a:lnSpc>
                          <a:spcPct val="100000"/>
                        </a:lnSpc>
                        <a:spcBef>
                          <a:spcPts val="0"/>
                        </a:spcBef>
                        <a:spcAft>
                          <a:spcPts val="0"/>
                        </a:spcAft>
                        <a:buNone/>
                      </a:pPr>
                      <a:r>
                        <a:rPr lang="es-AR" sz="1900" u="none" strike="noStrike" cap="none"/>
                        <a:t>Modo</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Significado</a:t>
                      </a:r>
                      <a:endParaRPr sz="1900" u="none" strike="noStrike" cap="none"/>
                    </a:p>
                  </a:txBody>
                  <a:tcPr marL="121933" marR="121933" marT="60967" marB="60967"/>
                </a:tc>
                <a:extLst>
                  <a:ext uri="{0D108BD9-81ED-4DB2-BD59-A6C34878D82A}">
                    <a16:rowId xmlns:a16="http://schemas.microsoft.com/office/drawing/2014/main" val="10000"/>
                  </a:ext>
                </a:extLst>
              </a:tr>
              <a:tr h="406413">
                <a:tc>
                  <a:txBody>
                    <a:bodyPr/>
                    <a:lstStyle/>
                    <a:p>
                      <a:pPr marL="0" marR="0" lvl="0" indent="0" algn="l" rtl="0">
                        <a:lnSpc>
                          <a:spcPct val="100000"/>
                        </a:lnSpc>
                        <a:spcBef>
                          <a:spcPts val="0"/>
                        </a:spcBef>
                        <a:spcAft>
                          <a:spcPts val="0"/>
                        </a:spcAft>
                        <a:buNone/>
                      </a:pPr>
                      <a:r>
                        <a:rPr lang="es-AR" sz="1900" u="none" strike="noStrike" cap="none"/>
                        <a:t>r</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Abre un archivo de texto para lectura.</a:t>
                      </a:r>
                      <a:endParaRPr sz="2400"/>
                    </a:p>
                  </a:txBody>
                  <a:tcPr marL="121933" marR="121933" marT="60967" marB="60967"/>
                </a:tc>
                <a:extLst>
                  <a:ext uri="{0D108BD9-81ED-4DB2-BD59-A6C34878D82A}">
                    <a16:rowId xmlns:a16="http://schemas.microsoft.com/office/drawing/2014/main" val="10001"/>
                  </a:ext>
                </a:extLst>
              </a:tr>
              <a:tr h="406413">
                <a:tc>
                  <a:txBody>
                    <a:bodyPr/>
                    <a:lstStyle/>
                    <a:p>
                      <a:pPr marL="0" marR="0" lvl="0" indent="0" algn="l" rtl="0">
                        <a:lnSpc>
                          <a:spcPct val="100000"/>
                        </a:lnSpc>
                        <a:spcBef>
                          <a:spcPts val="0"/>
                        </a:spcBef>
                        <a:spcAft>
                          <a:spcPts val="0"/>
                        </a:spcAft>
                        <a:buNone/>
                      </a:pPr>
                      <a:r>
                        <a:rPr lang="es-AR" sz="1900" u="none" strike="noStrike" cap="none"/>
                        <a:t>w</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Crea un archivo de texto para escritura.</a:t>
                      </a:r>
                      <a:endParaRPr sz="2400"/>
                    </a:p>
                  </a:txBody>
                  <a:tcPr marL="121933" marR="121933" marT="60967" marB="60967"/>
                </a:tc>
                <a:extLst>
                  <a:ext uri="{0D108BD9-81ED-4DB2-BD59-A6C34878D82A}">
                    <a16:rowId xmlns:a16="http://schemas.microsoft.com/office/drawing/2014/main" val="10002"/>
                  </a:ext>
                </a:extLst>
              </a:tr>
              <a:tr h="406413">
                <a:tc>
                  <a:txBody>
                    <a:bodyPr/>
                    <a:lstStyle/>
                    <a:p>
                      <a:pPr marL="0" marR="0" lvl="0" indent="0" algn="l" rtl="0">
                        <a:lnSpc>
                          <a:spcPct val="100000"/>
                        </a:lnSpc>
                        <a:spcBef>
                          <a:spcPts val="0"/>
                        </a:spcBef>
                        <a:spcAft>
                          <a:spcPts val="0"/>
                        </a:spcAft>
                        <a:buNone/>
                      </a:pPr>
                      <a:r>
                        <a:rPr lang="es-AR" sz="1900" u="none" strike="noStrike" cap="none"/>
                        <a:t>a</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Abre un archivo de texto para añadir.</a:t>
                      </a:r>
                      <a:endParaRPr sz="1900" u="none" strike="noStrike" cap="none"/>
                    </a:p>
                  </a:txBody>
                  <a:tcPr marL="121933" marR="121933" marT="60967" marB="60967"/>
                </a:tc>
                <a:extLst>
                  <a:ext uri="{0D108BD9-81ED-4DB2-BD59-A6C34878D82A}">
                    <a16:rowId xmlns:a16="http://schemas.microsoft.com/office/drawing/2014/main" val="10003"/>
                  </a:ext>
                </a:extLst>
              </a:tr>
              <a:tr h="406413">
                <a:tc>
                  <a:txBody>
                    <a:bodyPr/>
                    <a:lstStyle/>
                    <a:p>
                      <a:pPr marL="0" marR="0" lvl="0" indent="0" algn="l" rtl="0">
                        <a:lnSpc>
                          <a:spcPct val="100000"/>
                        </a:lnSpc>
                        <a:spcBef>
                          <a:spcPts val="0"/>
                        </a:spcBef>
                        <a:spcAft>
                          <a:spcPts val="0"/>
                        </a:spcAft>
                        <a:buNone/>
                      </a:pPr>
                      <a:r>
                        <a:rPr lang="es-AR" sz="1900" u="none" strike="noStrike" cap="none"/>
                        <a:t>rb</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Abre un archivo binario para lectura.</a:t>
                      </a:r>
                      <a:endParaRPr sz="2400"/>
                    </a:p>
                  </a:txBody>
                  <a:tcPr marL="121933" marR="121933" marT="60967" marB="60967"/>
                </a:tc>
                <a:extLst>
                  <a:ext uri="{0D108BD9-81ED-4DB2-BD59-A6C34878D82A}">
                    <a16:rowId xmlns:a16="http://schemas.microsoft.com/office/drawing/2014/main" val="10004"/>
                  </a:ext>
                </a:extLst>
              </a:tr>
              <a:tr h="406413">
                <a:tc>
                  <a:txBody>
                    <a:bodyPr/>
                    <a:lstStyle/>
                    <a:p>
                      <a:pPr marL="0" marR="0" lvl="0" indent="0" algn="l" rtl="0">
                        <a:lnSpc>
                          <a:spcPct val="100000"/>
                        </a:lnSpc>
                        <a:spcBef>
                          <a:spcPts val="0"/>
                        </a:spcBef>
                        <a:spcAft>
                          <a:spcPts val="0"/>
                        </a:spcAft>
                        <a:buNone/>
                      </a:pPr>
                      <a:r>
                        <a:rPr lang="es-AR" sz="1900" u="none" strike="noStrike" cap="none"/>
                        <a:t>wb</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Crea un archivo binario para escritura.</a:t>
                      </a:r>
                      <a:endParaRPr sz="2400"/>
                    </a:p>
                  </a:txBody>
                  <a:tcPr marL="121933" marR="121933" marT="60967" marB="60967"/>
                </a:tc>
                <a:extLst>
                  <a:ext uri="{0D108BD9-81ED-4DB2-BD59-A6C34878D82A}">
                    <a16:rowId xmlns:a16="http://schemas.microsoft.com/office/drawing/2014/main" val="10005"/>
                  </a:ext>
                </a:extLst>
              </a:tr>
              <a:tr h="406413">
                <a:tc>
                  <a:txBody>
                    <a:bodyPr/>
                    <a:lstStyle/>
                    <a:p>
                      <a:pPr marL="0" marR="0" lvl="0" indent="0" algn="l" rtl="0">
                        <a:lnSpc>
                          <a:spcPct val="100000"/>
                        </a:lnSpc>
                        <a:spcBef>
                          <a:spcPts val="0"/>
                        </a:spcBef>
                        <a:spcAft>
                          <a:spcPts val="0"/>
                        </a:spcAft>
                        <a:buNone/>
                      </a:pPr>
                      <a:r>
                        <a:rPr lang="es-AR" sz="1900" u="none" strike="noStrike" cap="none"/>
                        <a:t>ab</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Abre un archivo binario para añadir.</a:t>
                      </a:r>
                      <a:endParaRPr sz="1900" u="none" strike="noStrike" cap="none"/>
                    </a:p>
                  </a:txBody>
                  <a:tcPr marL="121933" marR="121933" marT="60967" marB="60967"/>
                </a:tc>
                <a:extLst>
                  <a:ext uri="{0D108BD9-81ED-4DB2-BD59-A6C34878D82A}">
                    <a16:rowId xmlns:a16="http://schemas.microsoft.com/office/drawing/2014/main" val="10006"/>
                  </a:ext>
                </a:extLst>
              </a:tr>
              <a:tr h="406413">
                <a:tc>
                  <a:txBody>
                    <a:bodyPr/>
                    <a:lstStyle/>
                    <a:p>
                      <a:pPr marL="0" marR="0" lvl="0" indent="0" algn="l" rtl="0">
                        <a:lnSpc>
                          <a:spcPct val="100000"/>
                        </a:lnSpc>
                        <a:spcBef>
                          <a:spcPts val="0"/>
                        </a:spcBef>
                        <a:spcAft>
                          <a:spcPts val="0"/>
                        </a:spcAft>
                        <a:buNone/>
                      </a:pPr>
                      <a:r>
                        <a:rPr lang="es-AR" sz="1900" u="none" strike="noStrike" cap="none"/>
                        <a:t>r+</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Abre un archivo de texto para lectura / escritura. </a:t>
                      </a:r>
                      <a:endParaRPr sz="1900" u="none" strike="noStrike" cap="none"/>
                    </a:p>
                  </a:txBody>
                  <a:tcPr marL="121933" marR="121933" marT="60967" marB="60967"/>
                </a:tc>
                <a:extLst>
                  <a:ext uri="{0D108BD9-81ED-4DB2-BD59-A6C34878D82A}">
                    <a16:rowId xmlns:a16="http://schemas.microsoft.com/office/drawing/2014/main" val="10007"/>
                  </a:ext>
                </a:extLst>
              </a:tr>
              <a:tr h="406413">
                <a:tc>
                  <a:txBody>
                    <a:bodyPr/>
                    <a:lstStyle/>
                    <a:p>
                      <a:pPr marL="0" marR="0" lvl="0" indent="0" algn="l" rtl="0">
                        <a:lnSpc>
                          <a:spcPct val="100000"/>
                        </a:lnSpc>
                        <a:spcBef>
                          <a:spcPts val="0"/>
                        </a:spcBef>
                        <a:spcAft>
                          <a:spcPts val="0"/>
                        </a:spcAft>
                        <a:buNone/>
                      </a:pPr>
                      <a:r>
                        <a:rPr lang="es-AR" sz="1900" u="none" strike="noStrike" cap="none"/>
                        <a:t>w+</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Crea un archivo de texto para lectura / escritura.</a:t>
                      </a:r>
                      <a:endParaRPr sz="2400"/>
                    </a:p>
                  </a:txBody>
                  <a:tcPr marL="121933" marR="121933" marT="60967" marB="60967"/>
                </a:tc>
                <a:extLst>
                  <a:ext uri="{0D108BD9-81ED-4DB2-BD59-A6C34878D82A}">
                    <a16:rowId xmlns:a16="http://schemas.microsoft.com/office/drawing/2014/main" val="10008"/>
                  </a:ext>
                </a:extLst>
              </a:tr>
              <a:tr h="406413">
                <a:tc>
                  <a:txBody>
                    <a:bodyPr/>
                    <a:lstStyle/>
                    <a:p>
                      <a:pPr marL="0" marR="0" lvl="0" indent="0" algn="l" rtl="0">
                        <a:lnSpc>
                          <a:spcPct val="100000"/>
                        </a:lnSpc>
                        <a:spcBef>
                          <a:spcPts val="0"/>
                        </a:spcBef>
                        <a:spcAft>
                          <a:spcPts val="0"/>
                        </a:spcAft>
                        <a:buNone/>
                      </a:pPr>
                      <a:r>
                        <a:rPr lang="es-AR" sz="1900" u="none" strike="noStrike" cap="none"/>
                        <a:t>a+</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Añade o crea un archivo de texto para lectura / escritura.</a:t>
                      </a:r>
                      <a:endParaRPr sz="2400"/>
                    </a:p>
                  </a:txBody>
                  <a:tcPr marL="121933" marR="121933" marT="60967" marB="60967"/>
                </a:tc>
                <a:extLst>
                  <a:ext uri="{0D108BD9-81ED-4DB2-BD59-A6C34878D82A}">
                    <a16:rowId xmlns:a16="http://schemas.microsoft.com/office/drawing/2014/main" val="10009"/>
                  </a:ext>
                </a:extLst>
              </a:tr>
              <a:tr h="406413">
                <a:tc>
                  <a:txBody>
                    <a:bodyPr/>
                    <a:lstStyle/>
                    <a:p>
                      <a:pPr marL="0" marR="0" lvl="0" indent="0" algn="l" rtl="0">
                        <a:lnSpc>
                          <a:spcPct val="100000"/>
                        </a:lnSpc>
                        <a:spcBef>
                          <a:spcPts val="0"/>
                        </a:spcBef>
                        <a:spcAft>
                          <a:spcPts val="0"/>
                        </a:spcAft>
                        <a:buNone/>
                      </a:pPr>
                      <a:r>
                        <a:rPr lang="es-AR" sz="1900" u="none" strike="noStrike" cap="none"/>
                        <a:t>r+b</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Abre un archivo binario para lectura / escritura.</a:t>
                      </a:r>
                      <a:endParaRPr sz="2400"/>
                    </a:p>
                  </a:txBody>
                  <a:tcPr marL="121933" marR="121933" marT="60967" marB="60967"/>
                </a:tc>
                <a:extLst>
                  <a:ext uri="{0D108BD9-81ED-4DB2-BD59-A6C34878D82A}">
                    <a16:rowId xmlns:a16="http://schemas.microsoft.com/office/drawing/2014/main" val="10010"/>
                  </a:ext>
                </a:extLst>
              </a:tr>
              <a:tr h="406413">
                <a:tc>
                  <a:txBody>
                    <a:bodyPr/>
                    <a:lstStyle/>
                    <a:p>
                      <a:pPr marL="0" marR="0" lvl="0" indent="0" algn="l" rtl="0">
                        <a:lnSpc>
                          <a:spcPct val="100000"/>
                        </a:lnSpc>
                        <a:spcBef>
                          <a:spcPts val="0"/>
                        </a:spcBef>
                        <a:spcAft>
                          <a:spcPts val="0"/>
                        </a:spcAft>
                        <a:buNone/>
                      </a:pPr>
                      <a:r>
                        <a:rPr lang="es-AR" sz="1900" u="none" strike="noStrike" cap="none"/>
                        <a:t>w+b</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Crea un archivo binario para lectura / escritura.</a:t>
                      </a:r>
                      <a:endParaRPr sz="2400"/>
                    </a:p>
                  </a:txBody>
                  <a:tcPr marL="121933" marR="121933" marT="60967" marB="60967"/>
                </a:tc>
                <a:extLst>
                  <a:ext uri="{0D108BD9-81ED-4DB2-BD59-A6C34878D82A}">
                    <a16:rowId xmlns:a16="http://schemas.microsoft.com/office/drawing/2014/main" val="10011"/>
                  </a:ext>
                </a:extLst>
              </a:tr>
              <a:tr h="406413">
                <a:tc>
                  <a:txBody>
                    <a:bodyPr/>
                    <a:lstStyle/>
                    <a:p>
                      <a:pPr marL="0" marR="0" lvl="0" indent="0" algn="l" rtl="0">
                        <a:lnSpc>
                          <a:spcPct val="100000"/>
                        </a:lnSpc>
                        <a:spcBef>
                          <a:spcPts val="0"/>
                        </a:spcBef>
                        <a:spcAft>
                          <a:spcPts val="0"/>
                        </a:spcAft>
                        <a:buNone/>
                      </a:pPr>
                      <a:r>
                        <a:rPr lang="es-AR" sz="1900" u="none" strike="noStrike" cap="none"/>
                        <a:t>a+b</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Añade o crea un archivo binario para lectura / escritura.</a:t>
                      </a:r>
                      <a:endParaRPr sz="2400"/>
                    </a:p>
                  </a:txBody>
                  <a:tcPr marL="121933" marR="121933" marT="60967" marB="60967"/>
                </a:tc>
                <a:extLst>
                  <a:ext uri="{0D108BD9-81ED-4DB2-BD59-A6C34878D82A}">
                    <a16:rowId xmlns:a16="http://schemas.microsoft.com/office/drawing/2014/main" val="10012"/>
                  </a:ext>
                </a:extLst>
              </a:tr>
            </a:tbl>
          </a:graphicData>
        </a:graphic>
      </p:graphicFrame>
    </p:spTree>
    <p:custDataLst>
      <p:tags r:id="rId1"/>
    </p:custData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1597"/>
        <p:cNvGrpSpPr/>
        <p:nvPr/>
      </p:nvGrpSpPr>
      <p:grpSpPr>
        <a:xfrm>
          <a:off x="0" y="0"/>
          <a:ext cx="0" cy="0"/>
          <a:chOff x="0" y="0"/>
          <a:chExt cx="0" cy="0"/>
        </a:xfrm>
      </p:grpSpPr>
      <p:sp>
        <p:nvSpPr>
          <p:cNvPr id="1598" name="Google Shape;1598;p22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t>Cerrando el archivo</a:t>
            </a:r>
            <a:endParaRPr dirty="0"/>
          </a:p>
        </p:txBody>
      </p:sp>
      <p:sp>
        <p:nvSpPr>
          <p:cNvPr id="2" name="Rectángulo: esquinas redondeadas 1">
            <a:extLst>
              <a:ext uri="{FF2B5EF4-FFF2-40B4-BE49-F238E27FC236}">
                <a16:creationId xmlns:a16="http://schemas.microsoft.com/office/drawing/2014/main" id="{5AC000C7-A694-6CFF-7BE4-37D70AA588FC}"/>
              </a:ext>
            </a:extLst>
          </p:cNvPr>
          <p:cNvSpPr/>
          <p:nvPr/>
        </p:nvSpPr>
        <p:spPr>
          <a:xfrm>
            <a:off x="928259" y="1776392"/>
            <a:ext cx="10335482" cy="467463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buSzPct val="43813"/>
            </a:pPr>
            <a:r>
              <a:rPr lang="es-ES" sz="2400" dirty="0"/>
              <a:t>La función </a:t>
            </a:r>
            <a:r>
              <a:rPr lang="es-ES" sz="2400" dirty="0" err="1">
                <a:solidFill>
                  <a:srgbClr val="DCDCAA"/>
                </a:solidFill>
                <a:highlight>
                  <a:srgbClr val="1F1F1F"/>
                </a:highlight>
                <a:latin typeface="Consolas" panose="020B0609020204030204" pitchFamily="49" charset="0"/>
              </a:rPr>
              <a:t>fclose</a:t>
            </a:r>
            <a:r>
              <a:rPr lang="es-ES" sz="2400" dirty="0">
                <a:solidFill>
                  <a:srgbClr val="DCDCAA"/>
                </a:solidFill>
                <a:highlight>
                  <a:srgbClr val="1F1F1F"/>
                </a:highlight>
                <a:latin typeface="Consolas" panose="020B0609020204030204" pitchFamily="49" charset="0"/>
              </a:rPr>
              <a:t>() </a:t>
            </a:r>
            <a:r>
              <a:rPr lang="es-ES" sz="2400" dirty="0"/>
              <a:t>cierra una secuencia que fue abierta mediante una llamada a </a:t>
            </a:r>
            <a:r>
              <a:rPr lang="es-ES" sz="2400" dirty="0" err="1">
                <a:solidFill>
                  <a:srgbClr val="DCDCAA"/>
                </a:solidFill>
                <a:highlight>
                  <a:srgbClr val="1F1F1F"/>
                </a:highlight>
                <a:latin typeface="Consolas" panose="020B0609020204030204" pitchFamily="49" charset="0"/>
              </a:rPr>
              <a:t>fopen</a:t>
            </a:r>
            <a:r>
              <a:rPr lang="es-ES" sz="2400" dirty="0">
                <a:solidFill>
                  <a:srgbClr val="DCDCAA"/>
                </a:solidFill>
                <a:highlight>
                  <a:srgbClr val="1F1F1F"/>
                </a:highlight>
                <a:latin typeface="Consolas" panose="020B0609020204030204" pitchFamily="49" charset="0"/>
              </a:rPr>
              <a:t>()</a:t>
            </a:r>
            <a:r>
              <a:rPr lang="es-ES" sz="2400" dirty="0"/>
              <a:t>. </a:t>
            </a:r>
            <a:r>
              <a:rPr lang="es-ES" sz="2400" dirty="0" err="1"/>
              <a:t>E.scribe</a:t>
            </a:r>
            <a:r>
              <a:rPr lang="es-ES" sz="2400" dirty="0"/>
              <a:t> toda la información que todavía se encuentre en el buffer en el disco y realiza un cierre formal del archivo a nivel del sistema operativo. Un error en el cierre de una secuencia puede generar todo tipo de problemas, incluyendo la pérdida de datos, destrucción de archivos y posibles errores intermitentes en el programa. </a:t>
            </a:r>
          </a:p>
          <a:p>
            <a:pPr>
              <a:buSzPct val="43813"/>
            </a:pPr>
            <a:r>
              <a:rPr lang="es-ES" sz="2400" dirty="0"/>
              <a:t>El prototipo de esta función es:</a:t>
            </a:r>
          </a:p>
          <a:p>
            <a:pPr algn="ctr">
              <a:buSzPct val="43813"/>
            </a:pPr>
            <a:r>
              <a:rPr lang="es-AR" sz="2400" b="0" dirty="0" err="1">
                <a:solidFill>
                  <a:srgbClr val="569CD6"/>
                </a:solidFill>
                <a:effectLst/>
                <a:highlight>
                  <a:srgbClr val="1F1F1F"/>
                </a:highlight>
                <a:latin typeface="Consolas" panose="020B0609020204030204" pitchFamily="49" charset="0"/>
              </a:rPr>
              <a:t>int</a:t>
            </a:r>
            <a:r>
              <a:rPr lang="es-AR" sz="2400" b="0" dirty="0">
                <a:solidFill>
                  <a:srgbClr val="CCCCCC"/>
                </a:solidFill>
                <a:effectLst/>
                <a:highlight>
                  <a:srgbClr val="1F1F1F"/>
                </a:highlight>
                <a:latin typeface="Consolas" panose="020B0609020204030204" pitchFamily="49" charset="0"/>
              </a:rPr>
              <a:t> </a:t>
            </a:r>
            <a:r>
              <a:rPr lang="es-AR" sz="2400" b="0" dirty="0" err="1">
                <a:solidFill>
                  <a:srgbClr val="DCDCAA"/>
                </a:solidFill>
                <a:effectLst/>
                <a:highlight>
                  <a:srgbClr val="1F1F1F"/>
                </a:highlight>
                <a:latin typeface="Consolas" panose="020B0609020204030204" pitchFamily="49" charset="0"/>
              </a:rPr>
              <a:t>fclose</a:t>
            </a:r>
            <a:r>
              <a:rPr lang="es-AR" sz="2400" b="0" dirty="0">
                <a:solidFill>
                  <a:srgbClr val="CCCCCC"/>
                </a:solidFill>
                <a:effectLst/>
                <a:highlight>
                  <a:srgbClr val="1F1F1F"/>
                </a:highlight>
                <a:latin typeface="Consolas" panose="020B0609020204030204" pitchFamily="49" charset="0"/>
              </a:rPr>
              <a:t>(</a:t>
            </a:r>
            <a:r>
              <a:rPr lang="es-AR" sz="2400" b="0" dirty="0">
                <a:solidFill>
                  <a:srgbClr val="4EC9B0"/>
                </a:solidFill>
                <a:effectLst/>
                <a:highlight>
                  <a:srgbClr val="1F1F1F"/>
                </a:highlight>
                <a:latin typeface="Consolas" panose="020B0609020204030204" pitchFamily="49" charset="0"/>
              </a:rPr>
              <a:t>FILE</a:t>
            </a:r>
            <a:r>
              <a:rPr lang="es-AR" sz="2400" b="0" dirty="0">
                <a:solidFill>
                  <a:srgbClr val="CCCCCC"/>
                </a:solidFill>
                <a:effectLst/>
                <a:highlight>
                  <a:srgbClr val="1F1F1F"/>
                </a:highlight>
                <a:latin typeface="Consolas" panose="020B0609020204030204" pitchFamily="49" charset="0"/>
              </a:rPr>
              <a:t> </a:t>
            </a:r>
            <a:r>
              <a:rPr lang="es-AR" sz="2400" b="0" dirty="0">
                <a:solidFill>
                  <a:srgbClr val="D4D4D4"/>
                </a:solidFill>
                <a:effectLst/>
                <a:highlight>
                  <a:srgbClr val="1F1F1F"/>
                </a:highlight>
                <a:latin typeface="Consolas" panose="020B0609020204030204" pitchFamily="49" charset="0"/>
              </a:rPr>
              <a:t>*</a:t>
            </a:r>
            <a:r>
              <a:rPr lang="es-AR" sz="2400" b="0" dirty="0">
                <a:solidFill>
                  <a:srgbClr val="9CDCFE"/>
                </a:solidFill>
                <a:effectLst/>
                <a:highlight>
                  <a:srgbClr val="1F1F1F"/>
                </a:highlight>
                <a:latin typeface="Consolas" panose="020B0609020204030204" pitchFamily="49" charset="0"/>
              </a:rPr>
              <a:t>F</a:t>
            </a:r>
            <a:r>
              <a:rPr lang="es-AR" sz="2400" b="0" dirty="0">
                <a:solidFill>
                  <a:srgbClr val="CCCCCC"/>
                </a:solidFill>
                <a:effectLst/>
                <a:highlight>
                  <a:srgbClr val="1F1F1F"/>
                </a:highlight>
                <a:latin typeface="Consolas" panose="020B0609020204030204" pitchFamily="49" charset="0"/>
              </a:rPr>
              <a:t>);</a:t>
            </a:r>
          </a:p>
          <a:p>
            <a:pPr>
              <a:buSzPct val="43813"/>
            </a:pPr>
            <a:endParaRPr lang="es-AR" dirty="0"/>
          </a:p>
        </p:txBody>
      </p:sp>
    </p:spTree>
    <p:custDataLst>
      <p:tags r:id="rId1"/>
    </p:custData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1597"/>
        <p:cNvGrpSpPr/>
        <p:nvPr/>
      </p:nvGrpSpPr>
      <p:grpSpPr>
        <a:xfrm>
          <a:off x="0" y="0"/>
          <a:ext cx="0" cy="0"/>
          <a:chOff x="0" y="0"/>
          <a:chExt cx="0" cy="0"/>
        </a:xfrm>
      </p:grpSpPr>
      <p:sp>
        <p:nvSpPr>
          <p:cNvPr id="1598" name="Google Shape;1598;p22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t>Moviéndose dentro del archivo</a:t>
            </a:r>
            <a:endParaRPr dirty="0"/>
          </a:p>
        </p:txBody>
      </p:sp>
      <p:sp>
        <p:nvSpPr>
          <p:cNvPr id="1599" name="Google Shape;1599;p227"/>
          <p:cNvSpPr txBox="1">
            <a:spLocks noGrp="1"/>
          </p:cNvSpPr>
          <p:nvPr>
            <p:ph type="body" idx="1"/>
          </p:nvPr>
        </p:nvSpPr>
        <p:spPr>
          <a:xfrm>
            <a:off x="812800" y="3219060"/>
            <a:ext cx="10871200" cy="2953139"/>
          </a:xfrm>
          <a:prstGeom prst="rect">
            <a:avLst/>
          </a:prstGeom>
          <a:noFill/>
          <a:ln>
            <a:noFill/>
          </a:ln>
        </p:spPr>
        <p:txBody>
          <a:bodyPr spcFirstLastPara="1" vert="horz" wrap="square" lIns="121900" tIns="60933" rIns="121900" bIns="60933" rtlCol="0" anchor="t" anchorCtr="0">
            <a:normAutofit/>
          </a:bodyPr>
          <a:lstStyle/>
          <a:p>
            <a:pPr>
              <a:buSzPct val="43813"/>
            </a:pPr>
            <a:r>
              <a:rPr lang="es-ES" dirty="0"/>
              <a:t>0 =&gt;SEEK_SET : Cuenta desde el inicio</a:t>
            </a:r>
          </a:p>
          <a:p>
            <a:pPr>
              <a:buSzPct val="43813"/>
            </a:pPr>
            <a:r>
              <a:rPr lang="es-ES" dirty="0"/>
              <a:t>1 =&gt;SEEK_CUR: Cuenta desde la posición actual del puntero de archivo</a:t>
            </a:r>
          </a:p>
          <a:p>
            <a:pPr>
              <a:buSzPct val="43813"/>
            </a:pPr>
            <a:r>
              <a:rPr lang="es-ES" dirty="0"/>
              <a:t>2 =&gt;SEEK_END: Cuenta desde el final del archivo</a:t>
            </a:r>
            <a:endParaRPr dirty="0"/>
          </a:p>
        </p:txBody>
      </p:sp>
      <p:sp>
        <p:nvSpPr>
          <p:cNvPr id="2" name="CuadroTexto 1">
            <a:extLst>
              <a:ext uri="{FF2B5EF4-FFF2-40B4-BE49-F238E27FC236}">
                <a16:creationId xmlns:a16="http://schemas.microsoft.com/office/drawing/2014/main" id="{8AF40624-7FD4-23DE-33DD-81E7217BC613}"/>
              </a:ext>
            </a:extLst>
          </p:cNvPr>
          <p:cNvSpPr txBox="1"/>
          <p:nvPr/>
        </p:nvSpPr>
        <p:spPr>
          <a:xfrm>
            <a:off x="3017875" y="2127997"/>
            <a:ext cx="6156250" cy="461665"/>
          </a:xfrm>
          <a:prstGeom prst="rect">
            <a:avLst/>
          </a:prstGeom>
          <a:solidFill>
            <a:schemeClr val="tx1"/>
          </a:solidFill>
        </p:spPr>
        <p:txBody>
          <a:bodyPr wrap="square">
            <a:spAutoFit/>
          </a:bodyPr>
          <a:lstStyle/>
          <a:p>
            <a:r>
              <a:rPr lang="en-US" sz="2400" b="0" dirty="0" err="1">
                <a:solidFill>
                  <a:srgbClr val="DCDCAA"/>
                </a:solidFill>
                <a:effectLst/>
                <a:latin typeface="Consolas" panose="020B0609020204030204" pitchFamily="49" charset="0"/>
              </a:rPr>
              <a:t>fseek</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x</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0L</a:t>
            </a:r>
            <a:r>
              <a:rPr lang="en-US" sz="2400" b="0" dirty="0">
                <a:solidFill>
                  <a:srgbClr val="CCCCCC"/>
                </a:solidFill>
                <a:effectLst/>
                <a:latin typeface="Consolas" panose="020B0609020204030204" pitchFamily="49" charset="0"/>
              </a:rPr>
              <a:t>, </a:t>
            </a:r>
            <a:r>
              <a:rPr lang="en-US" sz="2400" b="0" dirty="0">
                <a:solidFill>
                  <a:srgbClr val="569CD6"/>
                </a:solidFill>
                <a:effectLst/>
                <a:latin typeface="Consolas" panose="020B0609020204030204" pitchFamily="49" charset="0"/>
              </a:rPr>
              <a:t>SEEK_SET</a:t>
            </a:r>
            <a:r>
              <a:rPr lang="en-US" sz="2400" b="0" dirty="0">
                <a:solidFill>
                  <a:srgbClr val="CCCCCC"/>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363401744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sp>
        <p:nvSpPr>
          <p:cNvPr id="1604" name="Google Shape;1604;p22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Ejemplos archivos de texto:</a:t>
            </a:r>
            <a:endParaRPr dirty="0"/>
          </a:p>
        </p:txBody>
      </p:sp>
      <p:sp>
        <p:nvSpPr>
          <p:cNvPr id="2" name="Rectángulo: esquinas redondeadas 1">
            <a:extLst>
              <a:ext uri="{FF2B5EF4-FFF2-40B4-BE49-F238E27FC236}">
                <a16:creationId xmlns:a16="http://schemas.microsoft.com/office/drawing/2014/main" id="{27552CBD-4B40-6EC1-AB56-301371D93CF2}"/>
              </a:ext>
            </a:extLst>
          </p:cNvPr>
          <p:cNvSpPr/>
          <p:nvPr/>
        </p:nvSpPr>
        <p:spPr>
          <a:xfrm>
            <a:off x="382555" y="1614624"/>
            <a:ext cx="11301445" cy="467463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s-AR" sz="1800" dirty="0">
                <a:solidFill>
                  <a:srgbClr val="C586C0"/>
                </a:solidFill>
                <a:latin typeface="Consolas"/>
                <a:ea typeface="Consolas"/>
                <a:cs typeface="Consolas"/>
                <a:sym typeface="Consolas"/>
              </a:rPr>
              <a:t>#include</a:t>
            </a:r>
            <a:r>
              <a:rPr lang="es-AR" sz="1800" dirty="0">
                <a:solidFill>
                  <a:srgbClr val="569CD6"/>
                </a:solidFill>
                <a:latin typeface="Consolas"/>
                <a:ea typeface="Consolas"/>
                <a:cs typeface="Consolas"/>
                <a:sym typeface="Consolas"/>
              </a:rPr>
              <a:t> </a:t>
            </a:r>
            <a:r>
              <a:rPr lang="es-AR" sz="1800" dirty="0">
                <a:solidFill>
                  <a:srgbClr val="CE9178"/>
                </a:solidFill>
                <a:latin typeface="Consolas"/>
                <a:ea typeface="Consolas"/>
                <a:cs typeface="Consolas"/>
                <a:sym typeface="Consolas"/>
              </a:rPr>
              <a:t>&lt;</a:t>
            </a:r>
            <a:r>
              <a:rPr lang="es-AR" sz="1800" dirty="0" err="1">
                <a:solidFill>
                  <a:srgbClr val="CE9178"/>
                </a:solidFill>
                <a:latin typeface="Consolas"/>
                <a:ea typeface="Consolas"/>
                <a:cs typeface="Consolas"/>
                <a:sym typeface="Consolas"/>
              </a:rPr>
              <a:t>stdio.h</a:t>
            </a:r>
            <a:r>
              <a:rPr lang="es-AR" sz="1800" dirty="0">
                <a:solidFill>
                  <a:srgbClr val="CE9178"/>
                </a:solidFill>
                <a:latin typeface="Consolas"/>
                <a:ea typeface="Consolas"/>
                <a:cs typeface="Consolas"/>
                <a:sym typeface="Consolas"/>
              </a:rPr>
              <a:t>&gt;</a:t>
            </a:r>
            <a:endParaRPr lang="es-AR" sz="1800" dirty="0">
              <a:solidFill>
                <a:srgbClr val="D4D4D4"/>
              </a:solidFill>
              <a:latin typeface="Consolas"/>
              <a:ea typeface="Consolas"/>
              <a:cs typeface="Consolas"/>
              <a:sym typeface="Consolas"/>
            </a:endParaRPr>
          </a:p>
          <a:p>
            <a:br>
              <a:rPr lang="es-AR" sz="1800" dirty="0">
                <a:solidFill>
                  <a:srgbClr val="D4D4D4"/>
                </a:solidFill>
                <a:latin typeface="Consolas"/>
                <a:ea typeface="Consolas"/>
                <a:cs typeface="Consolas"/>
                <a:sym typeface="Consolas"/>
              </a:rPr>
            </a:br>
            <a:br>
              <a:rPr lang="es-AR" sz="1800" dirty="0">
                <a:solidFill>
                  <a:srgbClr val="D4D4D4"/>
                </a:solidFill>
                <a:latin typeface="Consolas"/>
                <a:ea typeface="Consolas"/>
                <a:cs typeface="Consolas"/>
                <a:sym typeface="Consolas"/>
              </a:rPr>
            </a:br>
            <a:r>
              <a:rPr lang="es-AR" sz="1800" dirty="0" err="1">
                <a:solidFill>
                  <a:srgbClr val="569CD6"/>
                </a:solidFill>
                <a:latin typeface="Consolas"/>
                <a:ea typeface="Consolas"/>
                <a:cs typeface="Consolas"/>
                <a:sym typeface="Consolas"/>
              </a:rPr>
              <a:t>int</a:t>
            </a:r>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main</a:t>
            </a:r>
            <a:r>
              <a:rPr lang="es-AR" sz="1800" dirty="0">
                <a:solidFill>
                  <a:srgbClr val="D4D4D4"/>
                </a:solidFill>
                <a:latin typeface="Consolas"/>
                <a:ea typeface="Consolas"/>
                <a:cs typeface="Consolas"/>
                <a:sym typeface="Consolas"/>
              </a:rPr>
              <a:t>(</a:t>
            </a:r>
            <a:r>
              <a:rPr lang="es-AR" sz="1800" dirty="0" err="1">
                <a:solidFill>
                  <a:srgbClr val="D4D4D4"/>
                </a:solidFill>
                <a:latin typeface="Consolas"/>
                <a:ea typeface="Consolas"/>
                <a:cs typeface="Consolas"/>
                <a:sym typeface="Consolas"/>
              </a:rPr>
              <a:t>void</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a:solidFill>
                  <a:srgbClr val="4EC9B0"/>
                </a:solidFill>
                <a:latin typeface="Consolas"/>
                <a:ea typeface="Consolas"/>
                <a:cs typeface="Consolas"/>
                <a:sym typeface="Consolas"/>
              </a:rPr>
              <a:t>FILE</a:t>
            </a:r>
            <a:r>
              <a:rPr lang="es-AR" sz="1800" dirty="0">
                <a:solidFill>
                  <a:srgbClr val="D4D4D4"/>
                </a:solidFill>
                <a:latin typeface="Consolas"/>
                <a:ea typeface="Consolas"/>
                <a:cs typeface="Consolas"/>
                <a:sym typeface="Consolas"/>
              </a:rPr>
              <a:t>* </a:t>
            </a:r>
            <a:r>
              <a:rPr lang="es-AR" sz="1800" dirty="0">
                <a:solidFill>
                  <a:srgbClr val="9CDCFE"/>
                </a:solidFill>
                <a:latin typeface="Consolas"/>
                <a:ea typeface="Consolas"/>
                <a:cs typeface="Consolas"/>
                <a:sym typeface="Consolas"/>
              </a:rPr>
              <a:t>fichero</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a:solidFill>
                  <a:srgbClr val="9CDCFE"/>
                </a:solidFill>
                <a:latin typeface="Consolas"/>
                <a:ea typeface="Consolas"/>
                <a:cs typeface="Consolas"/>
                <a:sym typeface="Consolas"/>
              </a:rPr>
              <a:t>fichero</a:t>
            </a:r>
            <a:r>
              <a:rPr lang="es-AR" sz="1800" dirty="0">
                <a:solidFill>
                  <a:srgbClr val="D4D4D4"/>
                </a:solidFill>
                <a:latin typeface="Consolas"/>
                <a:ea typeface="Consolas"/>
                <a:cs typeface="Consolas"/>
                <a:sym typeface="Consolas"/>
              </a:rPr>
              <a:t> = </a:t>
            </a:r>
            <a:r>
              <a:rPr lang="es-AR" sz="1800" dirty="0" err="1">
                <a:solidFill>
                  <a:srgbClr val="DCDCAA"/>
                </a:solidFill>
                <a:latin typeface="Consolas"/>
                <a:ea typeface="Consolas"/>
                <a:cs typeface="Consolas"/>
                <a:sym typeface="Consolas"/>
              </a:rPr>
              <a:t>fopen</a:t>
            </a:r>
            <a:r>
              <a:rPr lang="es-AR" sz="1800" dirty="0">
                <a:solidFill>
                  <a:srgbClr val="D4D4D4"/>
                </a:solidFill>
                <a:latin typeface="Consolas"/>
                <a:ea typeface="Consolas"/>
                <a:cs typeface="Consolas"/>
                <a:sym typeface="Consolas"/>
              </a:rPr>
              <a:t>(</a:t>
            </a:r>
            <a:r>
              <a:rPr lang="es-AR" sz="1800" dirty="0">
                <a:solidFill>
                  <a:srgbClr val="CE9178"/>
                </a:solidFill>
                <a:latin typeface="Consolas"/>
                <a:ea typeface="Consolas"/>
                <a:cs typeface="Consolas"/>
                <a:sym typeface="Consolas"/>
              </a:rPr>
              <a:t>“Lenguajes.txt"</a:t>
            </a:r>
            <a:r>
              <a:rPr lang="es-AR" sz="1800" dirty="0">
                <a:solidFill>
                  <a:srgbClr val="D4D4D4"/>
                </a:solidFill>
                <a:latin typeface="Consolas"/>
                <a:ea typeface="Consolas"/>
                <a:cs typeface="Consolas"/>
                <a:sym typeface="Consolas"/>
              </a:rPr>
              <a:t>, </a:t>
            </a:r>
            <a:r>
              <a:rPr lang="es-AR" sz="1800" dirty="0">
                <a:solidFill>
                  <a:srgbClr val="CE9178"/>
                </a:solidFill>
                <a:latin typeface="Consolas"/>
                <a:ea typeface="Consolas"/>
                <a:cs typeface="Consolas"/>
                <a:sym typeface="Consolas"/>
              </a:rPr>
              <a:t>"</a:t>
            </a:r>
            <a:r>
              <a:rPr lang="es-AR" sz="1800" dirty="0" err="1">
                <a:solidFill>
                  <a:srgbClr val="CE9178"/>
                </a:solidFill>
                <a:latin typeface="Consolas"/>
                <a:ea typeface="Consolas"/>
                <a:cs typeface="Consolas"/>
                <a:sym typeface="Consolas"/>
              </a:rPr>
              <a:t>wt</a:t>
            </a:r>
            <a:r>
              <a:rPr lang="es-AR" sz="1800" dirty="0">
                <a:solidFill>
                  <a:srgbClr val="CE9178"/>
                </a:solidFill>
                <a:latin typeface="Consolas"/>
                <a:ea typeface="Consolas"/>
                <a:cs typeface="Consolas"/>
                <a:sym typeface="Consolas"/>
              </a:rPr>
              <a:t>"</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fputs</a:t>
            </a:r>
            <a:r>
              <a:rPr lang="es-AR" sz="1800" dirty="0">
                <a:solidFill>
                  <a:srgbClr val="D4D4D4"/>
                </a:solidFill>
                <a:latin typeface="Consolas"/>
                <a:ea typeface="Consolas"/>
                <a:cs typeface="Consolas"/>
                <a:sym typeface="Consolas"/>
              </a:rPr>
              <a:t>(</a:t>
            </a:r>
            <a:r>
              <a:rPr lang="es-AR" sz="1800" dirty="0">
                <a:solidFill>
                  <a:srgbClr val="CE9178"/>
                </a:solidFill>
                <a:latin typeface="Consolas"/>
                <a:ea typeface="Consolas"/>
                <a:cs typeface="Consolas"/>
                <a:sym typeface="Consolas"/>
              </a:rPr>
              <a:t>"Aprender a programar (</a:t>
            </a:r>
            <a:r>
              <a:rPr lang="es-AR" sz="1800" dirty="0" err="1">
                <a:solidFill>
                  <a:srgbClr val="CE9178"/>
                </a:solidFill>
                <a:latin typeface="Consolas"/>
                <a:ea typeface="Consolas"/>
                <a:cs typeface="Consolas"/>
                <a:sym typeface="Consolas"/>
              </a:rPr>
              <a:t>linea</a:t>
            </a:r>
            <a:r>
              <a:rPr lang="es-AR" sz="1800" dirty="0">
                <a:solidFill>
                  <a:srgbClr val="CE9178"/>
                </a:solidFill>
                <a:latin typeface="Consolas"/>
                <a:ea typeface="Consolas"/>
                <a:cs typeface="Consolas"/>
                <a:sym typeface="Consolas"/>
              </a:rPr>
              <a:t> 1)</a:t>
            </a:r>
            <a:r>
              <a:rPr lang="es-AR" sz="1800" dirty="0">
                <a:solidFill>
                  <a:srgbClr val="D7BA7D"/>
                </a:solidFill>
                <a:latin typeface="Consolas"/>
                <a:ea typeface="Consolas"/>
                <a:cs typeface="Consolas"/>
                <a:sym typeface="Consolas"/>
              </a:rPr>
              <a:t>\n</a:t>
            </a:r>
            <a:r>
              <a:rPr lang="es-AR" sz="1800" dirty="0">
                <a:solidFill>
                  <a:srgbClr val="CE9178"/>
                </a:solidFill>
                <a:latin typeface="Consolas"/>
                <a:ea typeface="Consolas"/>
                <a:cs typeface="Consolas"/>
                <a:sym typeface="Consolas"/>
              </a:rPr>
              <a:t>"</a:t>
            </a:r>
            <a:r>
              <a:rPr lang="es-AR" sz="1800" dirty="0">
                <a:solidFill>
                  <a:srgbClr val="D4D4D4"/>
                </a:solidFill>
                <a:latin typeface="Consolas"/>
                <a:ea typeface="Consolas"/>
                <a:cs typeface="Consolas"/>
                <a:sym typeface="Consolas"/>
              </a:rPr>
              <a:t>, </a:t>
            </a:r>
            <a:r>
              <a:rPr lang="es-AR" sz="1800" dirty="0">
                <a:solidFill>
                  <a:srgbClr val="9CDCFE"/>
                </a:solidFill>
                <a:latin typeface="Consolas"/>
                <a:ea typeface="Consolas"/>
                <a:cs typeface="Consolas"/>
                <a:sym typeface="Consolas"/>
              </a:rPr>
              <a:t>fichero</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fputs</a:t>
            </a:r>
            <a:r>
              <a:rPr lang="es-AR" sz="1800" dirty="0">
                <a:solidFill>
                  <a:srgbClr val="D4D4D4"/>
                </a:solidFill>
                <a:latin typeface="Consolas"/>
                <a:ea typeface="Consolas"/>
                <a:cs typeface="Consolas"/>
                <a:sym typeface="Consolas"/>
              </a:rPr>
              <a:t>(</a:t>
            </a:r>
            <a:r>
              <a:rPr lang="es-AR" sz="1800" dirty="0">
                <a:solidFill>
                  <a:srgbClr val="CE9178"/>
                </a:solidFill>
                <a:latin typeface="Consolas"/>
                <a:ea typeface="Consolas"/>
                <a:cs typeface="Consolas"/>
                <a:sym typeface="Consolas"/>
              </a:rPr>
              <a:t>"requiere esfuerzo (</a:t>
            </a:r>
            <a:r>
              <a:rPr lang="es-AR" sz="1800" dirty="0" err="1">
                <a:solidFill>
                  <a:srgbClr val="CE9178"/>
                </a:solidFill>
                <a:latin typeface="Consolas"/>
                <a:ea typeface="Consolas"/>
                <a:cs typeface="Consolas"/>
                <a:sym typeface="Consolas"/>
              </a:rPr>
              <a:t>linea</a:t>
            </a:r>
            <a:r>
              <a:rPr lang="es-AR" sz="1800" dirty="0">
                <a:solidFill>
                  <a:srgbClr val="CE9178"/>
                </a:solidFill>
                <a:latin typeface="Consolas"/>
                <a:ea typeface="Consolas"/>
                <a:cs typeface="Consolas"/>
                <a:sym typeface="Consolas"/>
              </a:rPr>
              <a:t> 2)</a:t>
            </a:r>
            <a:r>
              <a:rPr lang="es-AR" sz="1800" dirty="0">
                <a:solidFill>
                  <a:srgbClr val="D7BA7D"/>
                </a:solidFill>
                <a:latin typeface="Consolas"/>
                <a:ea typeface="Consolas"/>
                <a:cs typeface="Consolas"/>
                <a:sym typeface="Consolas"/>
              </a:rPr>
              <a:t>\n</a:t>
            </a:r>
            <a:r>
              <a:rPr lang="es-AR" sz="1800" dirty="0">
                <a:solidFill>
                  <a:srgbClr val="CE9178"/>
                </a:solidFill>
                <a:latin typeface="Consolas"/>
                <a:ea typeface="Consolas"/>
                <a:cs typeface="Consolas"/>
                <a:sym typeface="Consolas"/>
              </a:rPr>
              <a:t>"</a:t>
            </a:r>
            <a:r>
              <a:rPr lang="es-AR" sz="1800" dirty="0">
                <a:solidFill>
                  <a:srgbClr val="D4D4D4"/>
                </a:solidFill>
                <a:latin typeface="Consolas"/>
                <a:ea typeface="Consolas"/>
                <a:cs typeface="Consolas"/>
                <a:sym typeface="Consolas"/>
              </a:rPr>
              <a:t>, </a:t>
            </a:r>
            <a:r>
              <a:rPr lang="es-AR" sz="1800" dirty="0">
                <a:solidFill>
                  <a:srgbClr val="9CDCFE"/>
                </a:solidFill>
                <a:latin typeface="Consolas"/>
                <a:ea typeface="Consolas"/>
                <a:cs typeface="Consolas"/>
                <a:sym typeface="Consolas"/>
              </a:rPr>
              <a:t>fichero</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fputs</a:t>
            </a:r>
            <a:r>
              <a:rPr lang="es-AR" sz="1800" dirty="0">
                <a:solidFill>
                  <a:srgbClr val="D4D4D4"/>
                </a:solidFill>
                <a:latin typeface="Consolas"/>
                <a:ea typeface="Consolas"/>
                <a:cs typeface="Consolas"/>
                <a:sym typeface="Consolas"/>
              </a:rPr>
              <a:t>(</a:t>
            </a:r>
            <a:r>
              <a:rPr lang="es-AR" sz="1800" dirty="0">
                <a:solidFill>
                  <a:srgbClr val="CE9178"/>
                </a:solidFill>
                <a:latin typeface="Consolas"/>
                <a:ea typeface="Consolas"/>
                <a:cs typeface="Consolas"/>
                <a:sym typeface="Consolas"/>
              </a:rPr>
              <a:t>"y </a:t>
            </a:r>
            <a:r>
              <a:rPr lang="es-AR" sz="1800" dirty="0" err="1">
                <a:solidFill>
                  <a:srgbClr val="CE9178"/>
                </a:solidFill>
                <a:latin typeface="Consolas"/>
                <a:ea typeface="Consolas"/>
                <a:cs typeface="Consolas"/>
                <a:sym typeface="Consolas"/>
              </a:rPr>
              <a:t>dedicacion</a:t>
            </a:r>
            <a:r>
              <a:rPr lang="es-AR" sz="1800" dirty="0">
                <a:solidFill>
                  <a:srgbClr val="CE9178"/>
                </a:solidFill>
                <a:latin typeface="Consolas"/>
                <a:ea typeface="Consolas"/>
                <a:cs typeface="Consolas"/>
                <a:sym typeface="Consolas"/>
              </a:rPr>
              <a:t> (</a:t>
            </a:r>
            <a:r>
              <a:rPr lang="es-AR" sz="1800" dirty="0" err="1">
                <a:solidFill>
                  <a:srgbClr val="CE9178"/>
                </a:solidFill>
                <a:latin typeface="Consolas"/>
                <a:ea typeface="Consolas"/>
                <a:cs typeface="Consolas"/>
                <a:sym typeface="Consolas"/>
              </a:rPr>
              <a:t>linea</a:t>
            </a:r>
            <a:r>
              <a:rPr lang="es-AR" sz="1800" dirty="0">
                <a:solidFill>
                  <a:srgbClr val="CE9178"/>
                </a:solidFill>
                <a:latin typeface="Consolas"/>
                <a:ea typeface="Consolas"/>
                <a:cs typeface="Consolas"/>
                <a:sym typeface="Consolas"/>
              </a:rPr>
              <a:t> 3)"</a:t>
            </a:r>
            <a:r>
              <a:rPr lang="es-AR" sz="1800" dirty="0">
                <a:solidFill>
                  <a:srgbClr val="D4D4D4"/>
                </a:solidFill>
                <a:latin typeface="Consolas"/>
                <a:ea typeface="Consolas"/>
                <a:cs typeface="Consolas"/>
                <a:sym typeface="Consolas"/>
              </a:rPr>
              <a:t>, </a:t>
            </a:r>
            <a:r>
              <a:rPr lang="es-AR" sz="1800" dirty="0">
                <a:solidFill>
                  <a:srgbClr val="9CDCFE"/>
                </a:solidFill>
                <a:latin typeface="Consolas"/>
                <a:ea typeface="Consolas"/>
                <a:cs typeface="Consolas"/>
                <a:sym typeface="Consolas"/>
              </a:rPr>
              <a:t>fichero</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fclose</a:t>
            </a:r>
            <a:r>
              <a:rPr lang="es-AR" sz="1800" dirty="0">
                <a:solidFill>
                  <a:srgbClr val="D4D4D4"/>
                </a:solidFill>
                <a:latin typeface="Consolas"/>
                <a:ea typeface="Consolas"/>
                <a:cs typeface="Consolas"/>
                <a:sym typeface="Consolas"/>
              </a:rPr>
              <a:t>(</a:t>
            </a:r>
            <a:r>
              <a:rPr lang="es-AR" sz="1800" dirty="0">
                <a:solidFill>
                  <a:srgbClr val="9CDCFE"/>
                </a:solidFill>
                <a:latin typeface="Consolas"/>
                <a:ea typeface="Consolas"/>
                <a:cs typeface="Consolas"/>
                <a:sym typeface="Consolas"/>
              </a:rPr>
              <a:t>fichero</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DCDCAA"/>
                </a:solidFill>
                <a:latin typeface="Consolas"/>
                <a:ea typeface="Consolas"/>
                <a:cs typeface="Consolas"/>
                <a:sym typeface="Consolas"/>
              </a:rPr>
              <a:t>printf</a:t>
            </a:r>
            <a:r>
              <a:rPr lang="es-AR" sz="1800" dirty="0">
                <a:solidFill>
                  <a:srgbClr val="D4D4D4"/>
                </a:solidFill>
                <a:latin typeface="Consolas"/>
                <a:ea typeface="Consolas"/>
                <a:cs typeface="Consolas"/>
                <a:sym typeface="Consolas"/>
              </a:rPr>
              <a:t>(</a:t>
            </a:r>
            <a:r>
              <a:rPr lang="es-AR" sz="1800" dirty="0">
                <a:solidFill>
                  <a:srgbClr val="CE9178"/>
                </a:solidFill>
                <a:latin typeface="Consolas"/>
                <a:ea typeface="Consolas"/>
                <a:cs typeface="Consolas"/>
                <a:sym typeface="Consolas"/>
              </a:rPr>
              <a:t>"Proceso completado"</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    </a:t>
            </a:r>
            <a:r>
              <a:rPr lang="es-AR" sz="1800" dirty="0" err="1">
                <a:solidFill>
                  <a:srgbClr val="C586C0"/>
                </a:solidFill>
                <a:latin typeface="Consolas"/>
                <a:ea typeface="Consolas"/>
                <a:cs typeface="Consolas"/>
                <a:sym typeface="Consolas"/>
              </a:rPr>
              <a:t>return</a:t>
            </a:r>
            <a:r>
              <a:rPr lang="es-AR" sz="1800" dirty="0">
                <a:solidFill>
                  <a:srgbClr val="D4D4D4"/>
                </a:solidFill>
                <a:latin typeface="Consolas"/>
                <a:ea typeface="Consolas"/>
                <a:cs typeface="Consolas"/>
                <a:sym typeface="Consolas"/>
              </a:rPr>
              <a:t> </a:t>
            </a:r>
            <a:r>
              <a:rPr lang="es-AR" sz="1800" dirty="0">
                <a:solidFill>
                  <a:srgbClr val="B5CEA8"/>
                </a:solidFill>
                <a:latin typeface="Consolas"/>
                <a:ea typeface="Consolas"/>
                <a:cs typeface="Consolas"/>
                <a:sym typeface="Consolas"/>
              </a:rPr>
              <a:t>0</a:t>
            </a:r>
            <a:r>
              <a:rPr lang="es-AR" sz="1800" dirty="0">
                <a:solidFill>
                  <a:srgbClr val="D4D4D4"/>
                </a:solidFill>
                <a:latin typeface="Consolas"/>
                <a:ea typeface="Consolas"/>
                <a:cs typeface="Consolas"/>
                <a:sym typeface="Consolas"/>
              </a:rPr>
              <a:t>;</a:t>
            </a:r>
            <a:endParaRPr lang="es-AR" sz="2000" dirty="0"/>
          </a:p>
          <a:p>
            <a:r>
              <a:rPr lang="es-AR" sz="1800" dirty="0">
                <a:solidFill>
                  <a:srgbClr val="D4D4D4"/>
                </a:solidFill>
                <a:latin typeface="Consolas"/>
                <a:ea typeface="Consolas"/>
                <a:cs typeface="Consolas"/>
                <a:sym typeface="Consolas"/>
              </a:rPr>
              <a:t>}</a:t>
            </a:r>
            <a:endParaRPr lang="es-AR" dirty="0"/>
          </a:p>
        </p:txBody>
      </p:sp>
    </p:spTree>
    <p:custDataLst>
      <p:tags r:id="rId1"/>
    </p:custData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sp>
        <p:nvSpPr>
          <p:cNvPr id="1604" name="Google Shape;1604;p228"/>
          <p:cNvSpPr txBox="1">
            <a:spLocks noGrp="1"/>
          </p:cNvSpPr>
          <p:nvPr>
            <p:ph type="title"/>
          </p:nvPr>
        </p:nvSpPr>
        <p:spPr>
          <a:xfrm>
            <a:off x="875522" y="-511396"/>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Ejemplo #2</a:t>
            </a:r>
            <a:endParaRPr dirty="0"/>
          </a:p>
        </p:txBody>
      </p:sp>
      <p:sp>
        <p:nvSpPr>
          <p:cNvPr id="2" name="Rectángulo: esquinas redondeadas 1">
            <a:extLst>
              <a:ext uri="{FF2B5EF4-FFF2-40B4-BE49-F238E27FC236}">
                <a16:creationId xmlns:a16="http://schemas.microsoft.com/office/drawing/2014/main" id="{27552CBD-4B40-6EC1-AB56-301371D93CF2}"/>
              </a:ext>
            </a:extLst>
          </p:cNvPr>
          <p:cNvSpPr/>
          <p:nvPr/>
        </p:nvSpPr>
        <p:spPr>
          <a:xfrm>
            <a:off x="445277" y="1057275"/>
            <a:ext cx="11301445" cy="564156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s-AR" sz="1800" b="0" dirty="0">
                <a:solidFill>
                  <a:srgbClr val="C586C0"/>
                </a:solidFill>
                <a:effectLst/>
                <a:latin typeface="Consolas" panose="020B0609020204030204" pitchFamily="49" charset="0"/>
              </a:rPr>
              <a:t>#include</a:t>
            </a:r>
            <a:r>
              <a:rPr lang="es-AR" sz="1800" b="0" dirty="0">
                <a:solidFill>
                  <a:srgbClr val="CE9178"/>
                </a:solidFill>
                <a:effectLst/>
                <a:latin typeface="Consolas" panose="020B0609020204030204" pitchFamily="49" charset="0"/>
              </a:rPr>
              <a:t>&lt;stdio.h&gt;</a:t>
            </a:r>
            <a:endParaRPr lang="es-AR" sz="1800" b="0" dirty="0">
              <a:solidFill>
                <a:srgbClr val="CCCCCC"/>
              </a:solidFill>
              <a:effectLst/>
              <a:latin typeface="Consolas" panose="020B0609020204030204" pitchFamily="49" charset="0"/>
            </a:endParaRPr>
          </a:p>
          <a:p>
            <a:r>
              <a:rPr lang="es-AR" sz="1800" b="0" dirty="0">
                <a:solidFill>
                  <a:srgbClr val="C586C0"/>
                </a:solidFill>
                <a:effectLst/>
                <a:latin typeface="Consolas" panose="020B0609020204030204" pitchFamily="49" charset="0"/>
              </a:rPr>
              <a:t>#include</a:t>
            </a:r>
            <a:r>
              <a:rPr lang="es-AR" sz="1800" b="0" dirty="0">
                <a:solidFill>
                  <a:srgbClr val="CE9178"/>
                </a:solidFill>
                <a:effectLst/>
                <a:latin typeface="Consolas" panose="020B0609020204030204" pitchFamily="49" charset="0"/>
              </a:rPr>
              <a:t>&lt;conio.h&gt;</a:t>
            </a:r>
            <a:endParaRPr lang="es-AR" sz="1800" b="0" dirty="0">
              <a:solidFill>
                <a:srgbClr val="CCCCCC"/>
              </a:solidFill>
              <a:effectLst/>
              <a:latin typeface="Consolas" panose="020B0609020204030204" pitchFamily="49" charset="0"/>
            </a:endParaRPr>
          </a:p>
          <a:p>
            <a:r>
              <a:rPr lang="es-AR" sz="1800" b="0" dirty="0">
                <a:solidFill>
                  <a:srgbClr val="6A9955"/>
                </a:solidFill>
                <a:effectLst/>
                <a:latin typeface="Consolas" panose="020B0609020204030204" pitchFamily="49" charset="0"/>
              </a:rPr>
              <a:t>// Ingresar caracteres en un archivo hasta [</a:t>
            </a:r>
            <a:r>
              <a:rPr lang="es-AR" sz="1800" b="0" dirty="0" err="1">
                <a:solidFill>
                  <a:srgbClr val="6A9955"/>
                </a:solidFill>
                <a:effectLst/>
                <a:latin typeface="Consolas" panose="020B0609020204030204" pitchFamily="49" charset="0"/>
              </a:rPr>
              <a:t>Enter</a:t>
            </a:r>
            <a:r>
              <a:rPr lang="es-AR" sz="1800" b="0" dirty="0">
                <a:solidFill>
                  <a:srgbClr val="6A9955"/>
                </a:solidFill>
                <a:effectLst/>
                <a:latin typeface="Consolas" panose="020B0609020204030204" pitchFamily="49" charset="0"/>
              </a:rPr>
              <a:t>]</a:t>
            </a:r>
            <a:endParaRPr lang="es-AR" sz="1800" b="0" dirty="0">
              <a:solidFill>
                <a:srgbClr val="CCCCCC"/>
              </a:solidFill>
              <a:effectLst/>
              <a:latin typeface="Consolas" panose="020B0609020204030204" pitchFamily="49" charset="0"/>
            </a:endParaRPr>
          </a:p>
          <a:p>
            <a:r>
              <a:rPr lang="es-AR" sz="1800" b="0" dirty="0">
                <a:solidFill>
                  <a:srgbClr val="6A9955"/>
                </a:solidFill>
                <a:effectLst/>
                <a:latin typeface="Consolas" panose="020B0609020204030204" pitchFamily="49" charset="0"/>
              </a:rPr>
              <a:t>//verificar el archivo con el bloc de notas</a:t>
            </a:r>
            <a:endParaRPr lang="es-AR" sz="1800" b="0" dirty="0">
              <a:solidFill>
                <a:srgbClr val="CCCCCC"/>
              </a:solidFill>
              <a:effectLst/>
              <a:latin typeface="Consolas" panose="020B0609020204030204" pitchFamily="49" charset="0"/>
            </a:endParaRPr>
          </a:p>
          <a:p>
            <a:r>
              <a:rPr lang="es-AR" sz="1800" b="0" dirty="0" err="1">
                <a:solidFill>
                  <a:srgbClr val="569CD6"/>
                </a:solidFill>
                <a:effectLst/>
                <a:latin typeface="Consolas" panose="020B0609020204030204" pitchFamily="49" charset="0"/>
              </a:rPr>
              <a:t>int</a:t>
            </a:r>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main</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a:solidFill>
                  <a:srgbClr val="4EC9B0"/>
                </a:solidFill>
                <a:effectLst/>
                <a:latin typeface="Consolas" panose="020B0609020204030204" pitchFamily="49" charset="0"/>
              </a:rPr>
              <a:t>FILE</a:t>
            </a:r>
            <a:r>
              <a:rPr lang="es-AR" sz="1800" b="0" dirty="0">
                <a:solidFill>
                  <a:srgbClr val="CCCCCC"/>
                </a:solidFill>
                <a:effectLst/>
                <a:latin typeface="Consolas" panose="020B0609020204030204" pitchFamily="49" charset="0"/>
              </a:rPr>
              <a:t> </a:t>
            </a:r>
            <a:r>
              <a:rPr lang="es-AR" sz="1800" b="0" dirty="0">
                <a:solidFill>
                  <a:srgbClr val="D4D4D4"/>
                </a:solidFill>
                <a:effectLst/>
                <a:latin typeface="Consolas" panose="020B0609020204030204" pitchFamily="49" charset="0"/>
              </a:rPr>
              <a:t>*</a:t>
            </a:r>
            <a:r>
              <a:rPr lang="es-AR" sz="1800" b="0" dirty="0">
                <a:solidFill>
                  <a:srgbClr val="9CDCFE"/>
                </a:solidFill>
                <a:effectLst/>
                <a:latin typeface="Consolas" panose="020B0609020204030204" pitchFamily="49" charset="0"/>
              </a:rPr>
              <a:t>archivo</a:t>
            </a:r>
            <a:r>
              <a:rPr lang="es-AR" sz="1800" b="0" dirty="0">
                <a:solidFill>
                  <a:srgbClr val="CCCCCC"/>
                </a:solidFill>
                <a:effectLst/>
                <a:latin typeface="Consolas" panose="020B0609020204030204" pitchFamily="49" charset="0"/>
              </a:rPr>
              <a:t>;</a:t>
            </a:r>
          </a:p>
          <a:p>
            <a:r>
              <a:rPr lang="es-AR" sz="1800" b="0" dirty="0">
                <a:solidFill>
                  <a:srgbClr val="569CD6"/>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char</a:t>
            </a:r>
            <a:r>
              <a:rPr lang="es-AR" sz="1800" b="0" dirty="0">
                <a:solidFill>
                  <a:srgbClr val="CCCCCC"/>
                </a:solidFill>
                <a:effectLst/>
                <a:latin typeface="Consolas" panose="020B0609020204030204" pitchFamily="49" charset="0"/>
              </a:rPr>
              <a:t> </a:t>
            </a:r>
            <a:r>
              <a:rPr lang="es-AR" sz="1800" b="0" dirty="0">
                <a:solidFill>
                  <a:srgbClr val="9CDCFE"/>
                </a:solidFill>
                <a:effectLst/>
                <a:latin typeface="Consolas" panose="020B0609020204030204" pitchFamily="49" charset="0"/>
              </a:rPr>
              <a:t>ch</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char</a:t>
            </a:r>
            <a:r>
              <a:rPr lang="es-AR" sz="1800" b="0" dirty="0">
                <a:solidFill>
                  <a:srgbClr val="D4D4D4"/>
                </a:solidFill>
                <a:effectLst/>
                <a:latin typeface="Consolas" panose="020B0609020204030204" pitchFamily="49" charset="0"/>
              </a:rPr>
              <a:t>*</a:t>
            </a:r>
            <a:r>
              <a:rPr lang="es-AR" sz="1800" b="0" dirty="0">
                <a:solidFill>
                  <a:srgbClr val="CCCCCC"/>
                </a:solidFill>
                <a:effectLst/>
                <a:latin typeface="Consolas" panose="020B0609020204030204" pitchFamily="49" charset="0"/>
              </a:rPr>
              <a:t> </a:t>
            </a:r>
            <a:r>
              <a:rPr lang="es-AR" sz="1800" b="0" dirty="0">
                <a:solidFill>
                  <a:srgbClr val="9CDCFE"/>
                </a:solidFill>
                <a:effectLst/>
                <a:latin typeface="Consolas" panose="020B0609020204030204" pitchFamily="49" charset="0"/>
              </a:rPr>
              <a:t>nombre</a:t>
            </a:r>
            <a:r>
              <a:rPr lang="es-AR" sz="1800" b="0" dirty="0">
                <a:solidFill>
                  <a:srgbClr val="D4D4D4"/>
                </a:solidFill>
                <a:effectLst/>
                <a:latin typeface="Consolas" panose="020B0609020204030204" pitchFamily="49" charset="0"/>
              </a:rPr>
              <a:t>=</a:t>
            </a:r>
            <a:r>
              <a:rPr lang="es-AR" sz="1800" b="0" dirty="0">
                <a:solidFill>
                  <a:srgbClr val="CE9178"/>
                </a:solidFill>
                <a:effectLst/>
                <a:latin typeface="Consolas" panose="020B0609020204030204" pitchFamily="49" charset="0"/>
              </a:rPr>
              <a:t>"texto.txt"</a:t>
            </a:r>
            <a:r>
              <a:rPr lang="es-AR" sz="1800" b="0" dirty="0">
                <a:solidFill>
                  <a:srgbClr val="CCCCCC"/>
                </a:solidFill>
                <a:effectLst/>
                <a:latin typeface="Consolas" panose="020B0609020204030204" pitchFamily="49" charset="0"/>
              </a:rPr>
              <a:t>;</a:t>
            </a:r>
            <a:r>
              <a:rPr lang="es-AR" sz="1800" b="0" dirty="0">
                <a:solidFill>
                  <a:srgbClr val="6A9955"/>
                </a:solidFill>
                <a:effectLst/>
                <a:latin typeface="Consolas" panose="020B0609020204030204" pitchFamily="49" charset="0"/>
              </a:rPr>
              <a:t>// nombre </a:t>
            </a:r>
            <a:r>
              <a:rPr lang="es-AR" sz="1800" b="0" dirty="0" err="1">
                <a:solidFill>
                  <a:srgbClr val="6A9955"/>
                </a:solidFill>
                <a:effectLst/>
                <a:latin typeface="Consolas" panose="020B0609020204030204" pitchFamily="49" charset="0"/>
              </a:rPr>
              <a:t>fisico</a:t>
            </a:r>
            <a:r>
              <a:rPr lang="es-AR" sz="1800" b="0" dirty="0">
                <a:solidFill>
                  <a:srgbClr val="6A9955"/>
                </a:solidFill>
                <a:effectLst/>
                <a:latin typeface="Consolas" panose="020B0609020204030204" pitchFamily="49" charset="0"/>
              </a:rPr>
              <a:t> del archivo</a:t>
            </a:r>
            <a:endParaRPr lang="es-AR" sz="1800" b="0" dirty="0">
              <a:solidFill>
                <a:srgbClr val="CCCCCC"/>
              </a:solidFill>
              <a:effectLst/>
              <a:latin typeface="Consolas" panose="020B0609020204030204" pitchFamily="49" charset="0"/>
            </a:endParaRPr>
          </a:p>
          <a:p>
            <a:r>
              <a:rPr lang="es-AR" sz="1800" b="0" dirty="0">
                <a:solidFill>
                  <a:srgbClr val="CCCCCC"/>
                </a:solidFill>
                <a:effectLst/>
                <a:latin typeface="Consolas" panose="020B0609020204030204" pitchFamily="49" charset="0"/>
              </a:rPr>
              <a:t> </a:t>
            </a:r>
            <a:r>
              <a:rPr lang="es-AR" sz="1800" b="0" dirty="0" err="1">
                <a:solidFill>
                  <a:srgbClr val="C586C0"/>
                </a:solidFill>
                <a:effectLst/>
                <a:latin typeface="Consolas" panose="020B0609020204030204" pitchFamily="49" charset="0"/>
              </a:rPr>
              <a:t>if</a:t>
            </a:r>
            <a:r>
              <a:rPr lang="es-AR" sz="1800" b="0" dirty="0">
                <a:solidFill>
                  <a:srgbClr val="CCCCCC"/>
                </a:solidFill>
                <a:effectLst/>
                <a:latin typeface="Consolas" panose="020B0609020204030204" pitchFamily="49" charset="0"/>
              </a:rPr>
              <a:t>((</a:t>
            </a:r>
            <a:r>
              <a:rPr lang="es-AR" sz="1800" b="0" dirty="0">
                <a:solidFill>
                  <a:srgbClr val="9CDCFE"/>
                </a:solidFill>
                <a:effectLst/>
                <a:latin typeface="Consolas" panose="020B0609020204030204" pitchFamily="49" charset="0"/>
              </a:rPr>
              <a:t>archivo</a:t>
            </a:r>
            <a:r>
              <a:rPr lang="es-AR" sz="1800" b="0" dirty="0">
                <a:solidFill>
                  <a:srgbClr val="D4D4D4"/>
                </a:solidFill>
                <a:effectLst/>
                <a:latin typeface="Consolas" panose="020B0609020204030204" pitchFamily="49" charset="0"/>
              </a:rPr>
              <a:t>=</a:t>
            </a:r>
            <a:r>
              <a:rPr lang="es-AR" sz="1800" b="0" dirty="0" err="1">
                <a:solidFill>
                  <a:srgbClr val="DCDCAA"/>
                </a:solidFill>
                <a:effectLst/>
                <a:latin typeface="Consolas" panose="020B0609020204030204" pitchFamily="49" charset="0"/>
              </a:rPr>
              <a:t>fopen</a:t>
            </a:r>
            <a:r>
              <a:rPr lang="es-AR" sz="1800" b="0" dirty="0">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nombre</a:t>
            </a:r>
            <a:r>
              <a:rPr lang="es-AR" sz="1800" b="0" dirty="0" err="1">
                <a:solidFill>
                  <a:srgbClr val="CCCCCC"/>
                </a:solidFill>
                <a:effectLst/>
                <a:latin typeface="Consolas" panose="020B0609020204030204" pitchFamily="49" charset="0"/>
              </a:rPr>
              <a:t>,</a:t>
            </a:r>
            <a:r>
              <a:rPr lang="es-AR" sz="1800" b="0" dirty="0" err="1">
                <a:solidFill>
                  <a:srgbClr val="CE9178"/>
                </a:solidFill>
                <a:effectLst/>
                <a:latin typeface="Consolas" panose="020B0609020204030204" pitchFamily="49" charset="0"/>
              </a:rPr>
              <a:t>"w</a:t>
            </a:r>
            <a:r>
              <a:rPr lang="es-AR" sz="1800" b="0" dirty="0">
                <a:solidFill>
                  <a:srgbClr val="CE9178"/>
                </a:solidFill>
                <a:effectLst/>
                <a:latin typeface="Consolas" panose="020B0609020204030204" pitchFamily="49" charset="0"/>
              </a:rPr>
              <a:t>"</a:t>
            </a:r>
            <a:r>
              <a:rPr lang="es-AR" sz="1800" b="0" dirty="0">
                <a:solidFill>
                  <a:srgbClr val="CCCCCC"/>
                </a:solidFill>
                <a:effectLst/>
                <a:latin typeface="Consolas" panose="020B0609020204030204" pitchFamily="49" charset="0"/>
              </a:rPr>
              <a:t>))</a:t>
            </a:r>
            <a:r>
              <a:rPr lang="es-AR" sz="1800" b="0" dirty="0">
                <a:solidFill>
                  <a:srgbClr val="D4D4D4"/>
                </a:solidFill>
                <a:effectLst/>
                <a:latin typeface="Consolas" panose="020B0609020204030204" pitchFamily="49" charset="0"/>
              </a:rPr>
              <a:t>==</a:t>
            </a:r>
            <a:r>
              <a:rPr lang="es-AR" sz="1800" b="0" dirty="0">
                <a:solidFill>
                  <a:srgbClr val="569CD6"/>
                </a:solidFill>
                <a:effectLst/>
                <a:latin typeface="Consolas" panose="020B0609020204030204" pitchFamily="49" charset="0"/>
              </a:rPr>
              <a:t>NULL</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printf</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D7BA7D"/>
                </a:solidFill>
                <a:effectLst/>
                <a:latin typeface="Consolas" panose="020B0609020204030204" pitchFamily="49" charset="0"/>
              </a:rPr>
              <a:t>\n\n</a:t>
            </a:r>
            <a:r>
              <a:rPr lang="es-AR" sz="1800" b="0" dirty="0">
                <a:solidFill>
                  <a:srgbClr val="CE9178"/>
                </a:solidFill>
                <a:effectLst/>
                <a:latin typeface="Consolas" panose="020B0609020204030204" pitchFamily="49" charset="0"/>
              </a:rPr>
              <a:t>***El archivo </a:t>
            </a:r>
            <a:r>
              <a:rPr lang="es-AR" sz="1800" b="0" dirty="0">
                <a:solidFill>
                  <a:srgbClr val="9CDCFE"/>
                </a:solidFill>
                <a:effectLst/>
                <a:latin typeface="Consolas" panose="020B0609020204030204" pitchFamily="49" charset="0"/>
              </a:rPr>
              <a:t>%s</a:t>
            </a:r>
            <a:r>
              <a:rPr lang="es-AR" sz="1800" b="0" dirty="0">
                <a:solidFill>
                  <a:srgbClr val="CE9178"/>
                </a:solidFill>
                <a:effectLst/>
                <a:latin typeface="Consolas" panose="020B0609020204030204" pitchFamily="49" charset="0"/>
              </a:rPr>
              <a:t> no pudo abrirse ***</a:t>
            </a:r>
            <a:r>
              <a:rPr lang="es-AR" sz="1800" b="0" dirty="0">
                <a:solidFill>
                  <a:srgbClr val="D7BA7D"/>
                </a:solidFill>
                <a:effectLst/>
                <a:latin typeface="Consolas" panose="020B0609020204030204" pitchFamily="49" charset="0"/>
              </a:rPr>
              <a:t>\</a:t>
            </a:r>
            <a:r>
              <a:rPr lang="es-AR" sz="1800" b="0" dirty="0" err="1">
                <a:solidFill>
                  <a:srgbClr val="D7BA7D"/>
                </a:solidFill>
                <a:effectLst/>
                <a:latin typeface="Consolas" panose="020B0609020204030204" pitchFamily="49" charset="0"/>
              </a:rPr>
              <a:t>n</a:t>
            </a:r>
            <a:r>
              <a:rPr lang="es-AR" sz="1800" b="0" dirty="0" err="1">
                <a:solidFill>
                  <a:srgbClr val="CE9178"/>
                </a:solidFill>
                <a:effectLst/>
                <a:latin typeface="Consolas" panose="020B0609020204030204" pitchFamily="49" charset="0"/>
              </a:rPr>
              <a:t>"</a:t>
            </a:r>
            <a:r>
              <a:rPr lang="es-AR" sz="1800" b="0" dirty="0" err="1">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nombre</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C586C0"/>
                </a:solidFill>
                <a:effectLst/>
                <a:latin typeface="Consolas" panose="020B0609020204030204" pitchFamily="49" charset="0"/>
              </a:rPr>
              <a:t>else</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printf</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D7BA7D"/>
                </a:solidFill>
                <a:effectLst/>
                <a:latin typeface="Consolas" panose="020B0609020204030204" pitchFamily="49" charset="0"/>
              </a:rPr>
              <a:t>\n\n</a:t>
            </a:r>
            <a:r>
              <a:rPr lang="es-AR" sz="1800" b="0" dirty="0">
                <a:solidFill>
                  <a:srgbClr val="CE9178"/>
                </a:solidFill>
                <a:effectLst/>
                <a:latin typeface="Consolas" panose="020B0609020204030204" pitchFamily="49" charset="0"/>
              </a:rPr>
              <a:t> Ingrese caracteres hasta [</a:t>
            </a:r>
            <a:r>
              <a:rPr lang="es-AR" sz="1800" b="0" dirty="0" err="1">
                <a:solidFill>
                  <a:srgbClr val="CE9178"/>
                </a:solidFill>
                <a:effectLst/>
                <a:latin typeface="Consolas" panose="020B0609020204030204" pitchFamily="49" charset="0"/>
              </a:rPr>
              <a:t>Enter</a:t>
            </a:r>
            <a:r>
              <a:rPr lang="es-AR" sz="1800" b="0" dirty="0">
                <a:solidFill>
                  <a:srgbClr val="CE9178"/>
                </a:solidFill>
                <a:effectLst/>
                <a:latin typeface="Consolas" panose="020B0609020204030204" pitchFamily="49" charset="0"/>
              </a:rPr>
              <a:t>]"</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C586C0"/>
                </a:solidFill>
                <a:effectLst/>
                <a:latin typeface="Consolas" panose="020B0609020204030204" pitchFamily="49" charset="0"/>
              </a:rPr>
              <a:t>while</a:t>
            </a:r>
            <a:r>
              <a:rPr lang="es-AR" sz="1800" b="0" dirty="0">
                <a:solidFill>
                  <a:srgbClr val="CCCCCC"/>
                </a:solidFill>
                <a:effectLst/>
                <a:latin typeface="Consolas" panose="020B0609020204030204" pitchFamily="49" charset="0"/>
              </a:rPr>
              <a:t>((</a:t>
            </a:r>
            <a:r>
              <a:rPr lang="es-AR" sz="1800" b="0" dirty="0">
                <a:solidFill>
                  <a:srgbClr val="9CDCFE"/>
                </a:solidFill>
                <a:effectLst/>
                <a:latin typeface="Consolas" panose="020B0609020204030204" pitchFamily="49" charset="0"/>
              </a:rPr>
              <a:t>ch</a:t>
            </a:r>
            <a:r>
              <a:rPr lang="es-AR" sz="1800" b="0" dirty="0">
                <a:solidFill>
                  <a:srgbClr val="D4D4D4"/>
                </a:solidFill>
                <a:effectLst/>
                <a:latin typeface="Consolas" panose="020B0609020204030204" pitchFamily="49" charset="0"/>
              </a:rPr>
              <a:t>=</a:t>
            </a:r>
            <a:r>
              <a:rPr lang="es-AR" sz="1800" b="0" dirty="0" err="1">
                <a:solidFill>
                  <a:srgbClr val="DCDCAA"/>
                </a:solidFill>
                <a:effectLst/>
                <a:latin typeface="Consolas" panose="020B0609020204030204" pitchFamily="49" charset="0"/>
              </a:rPr>
              <a:t>getchar</a:t>
            </a:r>
            <a:r>
              <a:rPr lang="es-AR" sz="1800" b="0" dirty="0">
                <a:solidFill>
                  <a:srgbClr val="CCCCCC"/>
                </a:solidFill>
                <a:effectLst/>
                <a:latin typeface="Consolas" panose="020B0609020204030204" pitchFamily="49" charset="0"/>
              </a:rPr>
              <a:t>())</a:t>
            </a:r>
            <a:r>
              <a:rPr lang="es-AR" sz="1800" b="0" dirty="0">
                <a:solidFill>
                  <a:srgbClr val="D4D4D4"/>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D7BA7D"/>
                </a:solidFill>
                <a:effectLst/>
                <a:latin typeface="Consolas" panose="020B0609020204030204" pitchFamily="49" charset="0"/>
              </a:rPr>
              <a:t>\n</a:t>
            </a:r>
            <a:r>
              <a:rPr lang="es-AR" sz="1800" b="0" dirty="0">
                <a:solidFill>
                  <a:srgbClr val="CE9178"/>
                </a:solidFill>
                <a:effectLst/>
                <a:latin typeface="Consolas" panose="020B0609020204030204" pitchFamily="49" charset="0"/>
              </a:rPr>
              <a:t>'</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putc</a:t>
            </a:r>
            <a:r>
              <a:rPr lang="es-AR" sz="1800" b="0" dirty="0">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ch</a:t>
            </a:r>
            <a:r>
              <a:rPr lang="es-AR" sz="1800" b="0" dirty="0" err="1">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archivo</a:t>
            </a:r>
            <a:r>
              <a:rPr lang="es-AR" sz="1800" b="0" dirty="0">
                <a:solidFill>
                  <a:srgbClr val="CCCCCC"/>
                </a:solidFill>
                <a:effectLst/>
                <a:latin typeface="Consolas" panose="020B0609020204030204" pitchFamily="49" charset="0"/>
              </a:rPr>
              <a:t>);</a:t>
            </a:r>
            <a:r>
              <a:rPr lang="es-AR" sz="1800" b="0" dirty="0">
                <a:solidFill>
                  <a:srgbClr val="6A9955"/>
                </a:solidFill>
                <a:effectLst/>
                <a:latin typeface="Consolas" panose="020B0609020204030204" pitchFamily="49" charset="0"/>
              </a:rPr>
              <a:t> // almacena en el archivo hasta [ENTER]</a:t>
            </a:r>
            <a:endParaRPr lang="es-AR" sz="1800" b="0" dirty="0">
              <a:solidFill>
                <a:srgbClr val="CCCCCC"/>
              </a:solidFill>
              <a:effectLst/>
              <a:latin typeface="Consolas" panose="020B0609020204030204" pitchFamily="49" charset="0"/>
            </a:endParaRPr>
          </a:p>
          <a:p>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fclose</a:t>
            </a:r>
            <a:r>
              <a:rPr lang="es-AR" sz="1800" b="0" dirty="0">
                <a:solidFill>
                  <a:srgbClr val="CCCCCC"/>
                </a:solidFill>
                <a:effectLst/>
                <a:latin typeface="Consolas" panose="020B0609020204030204" pitchFamily="49" charset="0"/>
              </a:rPr>
              <a:t>(</a:t>
            </a:r>
            <a:r>
              <a:rPr lang="es-AR" sz="1800" b="0" dirty="0">
                <a:solidFill>
                  <a:srgbClr val="9CDCFE"/>
                </a:solidFill>
                <a:effectLst/>
                <a:latin typeface="Consolas" panose="020B0609020204030204" pitchFamily="49" charset="0"/>
              </a:rPr>
              <a:t>archivo</a:t>
            </a:r>
            <a:r>
              <a:rPr lang="es-AR" sz="1800" b="0" dirty="0">
                <a:solidFill>
                  <a:srgbClr val="CCCCCC"/>
                </a:solidFill>
                <a:effectLst/>
                <a:latin typeface="Consolas" panose="020B0609020204030204" pitchFamily="49" charset="0"/>
              </a:rPr>
              <a:t>)    ;</a:t>
            </a:r>
          </a:p>
          <a:p>
            <a:r>
              <a:rPr lang="es-AR" sz="1800" b="0" dirty="0">
                <a:solidFill>
                  <a:srgbClr val="CCCCCC"/>
                </a:solidFill>
                <a:effectLst/>
                <a:latin typeface="Consolas" panose="020B0609020204030204" pitchFamily="49" charset="0"/>
              </a:rPr>
              <a:t>        }</a:t>
            </a:r>
          </a:p>
          <a:p>
            <a:r>
              <a:rPr lang="es-AR" sz="1800" b="0" dirty="0">
                <a:solidFill>
                  <a:srgbClr val="CCCCCC"/>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385230629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sp>
        <p:nvSpPr>
          <p:cNvPr id="1604" name="Google Shape;1604;p228"/>
          <p:cNvSpPr txBox="1">
            <a:spLocks noGrp="1"/>
          </p:cNvSpPr>
          <p:nvPr>
            <p:ph type="title"/>
          </p:nvPr>
        </p:nvSpPr>
        <p:spPr>
          <a:xfrm>
            <a:off x="875522" y="-511396"/>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Ejemplo #3</a:t>
            </a:r>
            <a:endParaRPr dirty="0"/>
          </a:p>
        </p:txBody>
      </p:sp>
      <p:sp>
        <p:nvSpPr>
          <p:cNvPr id="2" name="Rectángulo: esquinas redondeadas 1">
            <a:extLst>
              <a:ext uri="{FF2B5EF4-FFF2-40B4-BE49-F238E27FC236}">
                <a16:creationId xmlns:a16="http://schemas.microsoft.com/office/drawing/2014/main" id="{27552CBD-4B40-6EC1-AB56-301371D93CF2}"/>
              </a:ext>
            </a:extLst>
          </p:cNvPr>
          <p:cNvSpPr/>
          <p:nvPr/>
        </p:nvSpPr>
        <p:spPr>
          <a:xfrm>
            <a:off x="1" y="1057275"/>
            <a:ext cx="12192000" cy="564156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s-AR" sz="1800" b="0" dirty="0">
                <a:solidFill>
                  <a:srgbClr val="C586C0"/>
                </a:solidFill>
                <a:effectLst/>
                <a:latin typeface="Consolas" panose="020B0609020204030204" pitchFamily="49" charset="0"/>
              </a:rPr>
              <a:t>#include</a:t>
            </a:r>
            <a:r>
              <a:rPr lang="es-AR" sz="1800" b="0" dirty="0">
                <a:solidFill>
                  <a:srgbClr val="CE9178"/>
                </a:solidFill>
                <a:effectLst/>
                <a:latin typeface="Consolas" panose="020B0609020204030204" pitchFamily="49" charset="0"/>
              </a:rPr>
              <a:t>&lt;stdio.h&gt;</a:t>
            </a:r>
            <a:endParaRPr lang="es-AR" sz="1800" b="0" dirty="0">
              <a:solidFill>
                <a:srgbClr val="CCCCCC"/>
              </a:solidFill>
              <a:effectLst/>
              <a:latin typeface="Consolas" panose="020B0609020204030204" pitchFamily="49" charset="0"/>
            </a:endParaRPr>
          </a:p>
          <a:p>
            <a:r>
              <a:rPr lang="es-AR" sz="1800" b="0" dirty="0">
                <a:solidFill>
                  <a:srgbClr val="C586C0"/>
                </a:solidFill>
                <a:effectLst/>
                <a:latin typeface="Consolas" panose="020B0609020204030204" pitchFamily="49" charset="0"/>
              </a:rPr>
              <a:t>#include</a:t>
            </a:r>
            <a:r>
              <a:rPr lang="es-AR" sz="1800" b="0" dirty="0">
                <a:solidFill>
                  <a:srgbClr val="CE9178"/>
                </a:solidFill>
                <a:effectLst/>
                <a:latin typeface="Consolas" panose="020B0609020204030204" pitchFamily="49" charset="0"/>
              </a:rPr>
              <a:t>&lt;conio.h&gt;</a:t>
            </a:r>
            <a:endParaRPr lang="es-AR" sz="1800" b="0" dirty="0">
              <a:solidFill>
                <a:srgbClr val="CCCCCC"/>
              </a:solidFill>
              <a:effectLst/>
              <a:latin typeface="Consolas" panose="020B0609020204030204" pitchFamily="49" charset="0"/>
            </a:endParaRPr>
          </a:p>
          <a:p>
            <a:r>
              <a:rPr lang="es-AR" sz="1800" b="0" dirty="0" err="1">
                <a:solidFill>
                  <a:srgbClr val="569CD6"/>
                </a:solidFill>
                <a:effectLst/>
                <a:latin typeface="Consolas" panose="020B0609020204030204" pitchFamily="49" charset="0"/>
              </a:rPr>
              <a:t>int</a:t>
            </a:r>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main</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a:solidFill>
                  <a:srgbClr val="4EC9B0"/>
                </a:solidFill>
                <a:effectLst/>
                <a:latin typeface="Consolas" panose="020B0609020204030204" pitchFamily="49" charset="0"/>
              </a:rPr>
              <a:t>FILE</a:t>
            </a:r>
            <a:r>
              <a:rPr lang="es-AR" sz="1800" b="0" dirty="0">
                <a:solidFill>
                  <a:srgbClr val="CCCCCC"/>
                </a:solidFill>
                <a:effectLst/>
                <a:latin typeface="Consolas" panose="020B0609020204030204" pitchFamily="49" charset="0"/>
              </a:rPr>
              <a:t> </a:t>
            </a:r>
            <a:r>
              <a:rPr lang="es-AR" sz="1800" b="0" dirty="0">
                <a:solidFill>
                  <a:srgbClr val="D4D4D4"/>
                </a:solidFill>
                <a:effectLst/>
                <a:latin typeface="Consolas" panose="020B0609020204030204" pitchFamily="49" charset="0"/>
              </a:rPr>
              <a:t>*</a:t>
            </a:r>
            <a:r>
              <a:rPr lang="es-AR" sz="1800" b="0" dirty="0">
                <a:solidFill>
                  <a:srgbClr val="9CDCFE"/>
                </a:solidFill>
                <a:effectLst/>
                <a:latin typeface="Consolas" panose="020B0609020204030204" pitchFamily="49" charset="0"/>
              </a:rPr>
              <a:t>archivo</a:t>
            </a:r>
            <a:r>
              <a:rPr lang="es-AR" sz="1800" b="0" dirty="0">
                <a:solidFill>
                  <a:srgbClr val="CCCCCC"/>
                </a:solidFill>
                <a:effectLst/>
                <a:latin typeface="Consolas" panose="020B0609020204030204" pitchFamily="49" charset="0"/>
              </a:rPr>
              <a:t>;</a:t>
            </a:r>
          </a:p>
          <a:p>
            <a:r>
              <a:rPr lang="es-AR" sz="1800" b="0" dirty="0">
                <a:solidFill>
                  <a:srgbClr val="569CD6"/>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char</a:t>
            </a:r>
            <a:r>
              <a:rPr lang="es-AR" sz="1800" b="0" dirty="0">
                <a:solidFill>
                  <a:srgbClr val="CCCCCC"/>
                </a:solidFill>
                <a:effectLst/>
                <a:latin typeface="Consolas" panose="020B0609020204030204" pitchFamily="49" charset="0"/>
              </a:rPr>
              <a:t> </a:t>
            </a:r>
            <a:r>
              <a:rPr lang="es-AR" sz="1800" b="0" dirty="0">
                <a:solidFill>
                  <a:srgbClr val="9CDCFE"/>
                </a:solidFill>
                <a:effectLst/>
                <a:latin typeface="Consolas" panose="020B0609020204030204" pitchFamily="49" charset="0"/>
              </a:rPr>
              <a:t>ch</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char</a:t>
            </a:r>
            <a:r>
              <a:rPr lang="es-AR" sz="1800" b="0" dirty="0">
                <a:solidFill>
                  <a:srgbClr val="D4D4D4"/>
                </a:solidFill>
                <a:effectLst/>
                <a:latin typeface="Consolas" panose="020B0609020204030204" pitchFamily="49" charset="0"/>
              </a:rPr>
              <a:t>*</a:t>
            </a:r>
            <a:r>
              <a:rPr lang="es-AR" sz="1800" b="0" dirty="0">
                <a:solidFill>
                  <a:srgbClr val="CCCCCC"/>
                </a:solidFill>
                <a:effectLst/>
                <a:latin typeface="Consolas" panose="020B0609020204030204" pitchFamily="49" charset="0"/>
              </a:rPr>
              <a:t> </a:t>
            </a:r>
            <a:r>
              <a:rPr lang="es-AR" sz="1800" b="0" dirty="0">
                <a:solidFill>
                  <a:srgbClr val="9CDCFE"/>
                </a:solidFill>
                <a:effectLst/>
                <a:latin typeface="Consolas" panose="020B0609020204030204" pitchFamily="49" charset="0"/>
              </a:rPr>
              <a:t>nombre</a:t>
            </a:r>
            <a:r>
              <a:rPr lang="es-AR" sz="1800" b="0" dirty="0">
                <a:solidFill>
                  <a:srgbClr val="D4D4D4"/>
                </a:solidFill>
                <a:effectLst/>
                <a:latin typeface="Consolas" panose="020B0609020204030204" pitchFamily="49" charset="0"/>
              </a:rPr>
              <a:t>=</a:t>
            </a:r>
            <a:r>
              <a:rPr lang="es-AR" sz="1800" b="0" dirty="0">
                <a:solidFill>
                  <a:srgbClr val="CE9178"/>
                </a:solidFill>
                <a:effectLst/>
                <a:latin typeface="Consolas" panose="020B0609020204030204" pitchFamily="49" charset="0"/>
              </a:rPr>
              <a:t>"texto99.txt"</a:t>
            </a:r>
            <a:r>
              <a:rPr lang="es-AR" sz="1800" b="0" dirty="0">
                <a:solidFill>
                  <a:srgbClr val="CCCCCC"/>
                </a:solidFill>
                <a:effectLst/>
                <a:latin typeface="Consolas" panose="020B0609020204030204" pitchFamily="49" charset="0"/>
              </a:rPr>
              <a:t>;</a:t>
            </a:r>
            <a:r>
              <a:rPr lang="es-AR" sz="1800" b="0" dirty="0">
                <a:solidFill>
                  <a:srgbClr val="6A9955"/>
                </a:solidFill>
                <a:effectLst/>
                <a:latin typeface="Consolas" panose="020B0609020204030204" pitchFamily="49" charset="0"/>
              </a:rPr>
              <a:t>// nombre </a:t>
            </a:r>
            <a:r>
              <a:rPr lang="es-AR" sz="1800" b="0" dirty="0" err="1">
                <a:solidFill>
                  <a:srgbClr val="6A9955"/>
                </a:solidFill>
                <a:effectLst/>
                <a:latin typeface="Consolas" panose="020B0609020204030204" pitchFamily="49" charset="0"/>
              </a:rPr>
              <a:t>fisico</a:t>
            </a:r>
            <a:r>
              <a:rPr lang="es-AR" sz="1800" b="0" dirty="0">
                <a:solidFill>
                  <a:srgbClr val="6A9955"/>
                </a:solidFill>
                <a:effectLst/>
                <a:latin typeface="Consolas" panose="020B0609020204030204" pitchFamily="49" charset="0"/>
              </a:rPr>
              <a:t> del archivo</a:t>
            </a:r>
            <a:endParaRPr lang="es-AR" sz="1800" b="0" dirty="0">
              <a:solidFill>
                <a:srgbClr val="CCCCCC"/>
              </a:solidFill>
              <a:effectLst/>
              <a:latin typeface="Consolas" panose="020B0609020204030204" pitchFamily="49" charset="0"/>
            </a:endParaRPr>
          </a:p>
          <a:p>
            <a:r>
              <a:rPr lang="es-AR" sz="1800" b="0" dirty="0">
                <a:solidFill>
                  <a:srgbClr val="CCCCCC"/>
                </a:solidFill>
                <a:effectLst/>
                <a:latin typeface="Consolas" panose="020B0609020204030204" pitchFamily="49" charset="0"/>
              </a:rPr>
              <a:t> </a:t>
            </a:r>
            <a:r>
              <a:rPr lang="es-AR" sz="1800" b="0" dirty="0" err="1">
                <a:solidFill>
                  <a:srgbClr val="C586C0"/>
                </a:solidFill>
                <a:effectLst/>
                <a:latin typeface="Consolas" panose="020B0609020204030204" pitchFamily="49" charset="0"/>
              </a:rPr>
              <a:t>if</a:t>
            </a:r>
            <a:r>
              <a:rPr lang="es-AR" sz="1800" b="0" dirty="0">
                <a:solidFill>
                  <a:srgbClr val="CCCCCC"/>
                </a:solidFill>
                <a:effectLst/>
                <a:latin typeface="Consolas" panose="020B0609020204030204" pitchFamily="49" charset="0"/>
              </a:rPr>
              <a:t>((</a:t>
            </a:r>
            <a:r>
              <a:rPr lang="es-AR" sz="1800" b="0" dirty="0">
                <a:solidFill>
                  <a:srgbClr val="9CDCFE"/>
                </a:solidFill>
                <a:effectLst/>
                <a:latin typeface="Consolas" panose="020B0609020204030204" pitchFamily="49" charset="0"/>
              </a:rPr>
              <a:t>archivo</a:t>
            </a:r>
            <a:r>
              <a:rPr lang="es-AR" sz="1800" b="0" dirty="0">
                <a:solidFill>
                  <a:srgbClr val="D4D4D4"/>
                </a:solidFill>
                <a:effectLst/>
                <a:latin typeface="Consolas" panose="020B0609020204030204" pitchFamily="49" charset="0"/>
              </a:rPr>
              <a:t>=</a:t>
            </a:r>
            <a:r>
              <a:rPr lang="es-AR" sz="1800" b="0" dirty="0" err="1">
                <a:solidFill>
                  <a:srgbClr val="DCDCAA"/>
                </a:solidFill>
                <a:effectLst/>
                <a:latin typeface="Consolas" panose="020B0609020204030204" pitchFamily="49" charset="0"/>
              </a:rPr>
              <a:t>fopen</a:t>
            </a:r>
            <a:r>
              <a:rPr lang="es-AR" sz="1800" b="0" dirty="0">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nombre</a:t>
            </a:r>
            <a:r>
              <a:rPr lang="es-AR" sz="1800" b="0" dirty="0" err="1">
                <a:solidFill>
                  <a:srgbClr val="CCCCCC"/>
                </a:solidFill>
                <a:effectLst/>
                <a:latin typeface="Consolas" panose="020B0609020204030204" pitchFamily="49" charset="0"/>
              </a:rPr>
              <a:t>,</a:t>
            </a:r>
            <a:r>
              <a:rPr lang="es-AR" sz="1800" b="0" dirty="0" err="1">
                <a:solidFill>
                  <a:srgbClr val="CE9178"/>
                </a:solidFill>
                <a:effectLst/>
                <a:latin typeface="Consolas" panose="020B0609020204030204" pitchFamily="49" charset="0"/>
              </a:rPr>
              <a:t>"w</a:t>
            </a:r>
            <a:r>
              <a:rPr lang="es-AR" sz="1800" b="0" dirty="0">
                <a:solidFill>
                  <a:srgbClr val="CE9178"/>
                </a:solidFill>
                <a:effectLst/>
                <a:latin typeface="Consolas" panose="020B0609020204030204" pitchFamily="49" charset="0"/>
              </a:rPr>
              <a:t>"</a:t>
            </a:r>
            <a:r>
              <a:rPr lang="es-AR" sz="1800" b="0" dirty="0">
                <a:solidFill>
                  <a:srgbClr val="CCCCCC"/>
                </a:solidFill>
                <a:effectLst/>
                <a:latin typeface="Consolas" panose="020B0609020204030204" pitchFamily="49" charset="0"/>
              </a:rPr>
              <a:t>))</a:t>
            </a:r>
            <a:r>
              <a:rPr lang="es-AR" sz="1800" b="0" dirty="0">
                <a:solidFill>
                  <a:srgbClr val="D4D4D4"/>
                </a:solidFill>
                <a:effectLst/>
                <a:latin typeface="Consolas" panose="020B0609020204030204" pitchFamily="49" charset="0"/>
              </a:rPr>
              <a:t>==</a:t>
            </a:r>
            <a:r>
              <a:rPr lang="es-AR" sz="1800" b="0" dirty="0">
                <a:solidFill>
                  <a:srgbClr val="569CD6"/>
                </a:solidFill>
                <a:effectLst/>
                <a:latin typeface="Consolas" panose="020B0609020204030204" pitchFamily="49" charset="0"/>
              </a:rPr>
              <a:t>NULL</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printf</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D7BA7D"/>
                </a:solidFill>
                <a:effectLst/>
                <a:latin typeface="Consolas" panose="020B0609020204030204" pitchFamily="49" charset="0"/>
              </a:rPr>
              <a:t>\n\n</a:t>
            </a:r>
            <a:r>
              <a:rPr lang="es-AR" sz="1800" b="0" dirty="0">
                <a:solidFill>
                  <a:srgbClr val="CE9178"/>
                </a:solidFill>
                <a:effectLst/>
                <a:latin typeface="Consolas" panose="020B0609020204030204" pitchFamily="49" charset="0"/>
              </a:rPr>
              <a:t>***El archivo </a:t>
            </a:r>
            <a:r>
              <a:rPr lang="es-AR" sz="1800" b="0" dirty="0">
                <a:solidFill>
                  <a:srgbClr val="9CDCFE"/>
                </a:solidFill>
                <a:effectLst/>
                <a:latin typeface="Consolas" panose="020B0609020204030204" pitchFamily="49" charset="0"/>
              </a:rPr>
              <a:t>%s</a:t>
            </a:r>
            <a:r>
              <a:rPr lang="es-AR" sz="1800" b="0" dirty="0">
                <a:solidFill>
                  <a:srgbClr val="CE9178"/>
                </a:solidFill>
                <a:effectLst/>
                <a:latin typeface="Consolas" panose="020B0609020204030204" pitchFamily="49" charset="0"/>
              </a:rPr>
              <a:t> no pudo abrirse ***</a:t>
            </a:r>
            <a:r>
              <a:rPr lang="es-AR" sz="1800" b="0" dirty="0">
                <a:solidFill>
                  <a:srgbClr val="D7BA7D"/>
                </a:solidFill>
                <a:effectLst/>
                <a:latin typeface="Consolas" panose="020B0609020204030204" pitchFamily="49" charset="0"/>
              </a:rPr>
              <a:t>\</a:t>
            </a:r>
            <a:r>
              <a:rPr lang="es-AR" sz="1800" b="0" dirty="0" err="1">
                <a:solidFill>
                  <a:srgbClr val="D7BA7D"/>
                </a:solidFill>
                <a:effectLst/>
                <a:latin typeface="Consolas" panose="020B0609020204030204" pitchFamily="49" charset="0"/>
              </a:rPr>
              <a:t>n</a:t>
            </a:r>
            <a:r>
              <a:rPr lang="es-AR" sz="1800" b="0" dirty="0" err="1">
                <a:solidFill>
                  <a:srgbClr val="CE9178"/>
                </a:solidFill>
                <a:effectLst/>
                <a:latin typeface="Consolas" panose="020B0609020204030204" pitchFamily="49" charset="0"/>
              </a:rPr>
              <a:t>"</a:t>
            </a:r>
            <a:r>
              <a:rPr lang="es-AR" sz="1800" b="0" dirty="0" err="1">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nombre</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C586C0"/>
                </a:solidFill>
                <a:effectLst/>
                <a:latin typeface="Consolas" panose="020B0609020204030204" pitchFamily="49" charset="0"/>
              </a:rPr>
              <a:t>else</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printf</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D7BA7D"/>
                </a:solidFill>
                <a:effectLst/>
                <a:latin typeface="Consolas" panose="020B0609020204030204" pitchFamily="49" charset="0"/>
              </a:rPr>
              <a:t>\n\n</a:t>
            </a:r>
            <a:r>
              <a:rPr lang="es-AR" sz="1800" b="0" dirty="0">
                <a:solidFill>
                  <a:srgbClr val="CE9178"/>
                </a:solidFill>
                <a:effectLst/>
                <a:latin typeface="Consolas" panose="020B0609020204030204" pitchFamily="49" charset="0"/>
              </a:rPr>
              <a:t> Este es el contenido del archivo </a:t>
            </a:r>
            <a:r>
              <a:rPr lang="es-AR" sz="1800" b="0" dirty="0">
                <a:solidFill>
                  <a:srgbClr val="9CDCFE"/>
                </a:solidFill>
                <a:effectLst/>
                <a:latin typeface="Consolas" panose="020B0609020204030204" pitchFamily="49" charset="0"/>
              </a:rPr>
              <a:t>%s</a:t>
            </a:r>
            <a:r>
              <a:rPr lang="es-AR" sz="1800" b="0" dirty="0">
                <a:solidFill>
                  <a:srgbClr val="CE9178"/>
                </a:solidFill>
                <a:effectLst/>
                <a:latin typeface="Consolas" panose="020B0609020204030204" pitchFamily="49" charset="0"/>
              </a:rPr>
              <a:t> </a:t>
            </a:r>
            <a:r>
              <a:rPr lang="es-AR" sz="1800" b="0" dirty="0" err="1">
                <a:solidFill>
                  <a:srgbClr val="CE9178"/>
                </a:solidFill>
                <a:effectLst/>
                <a:latin typeface="Consolas" panose="020B0609020204030204" pitchFamily="49" charset="0"/>
              </a:rPr>
              <a:t>caracter</a:t>
            </a:r>
            <a:r>
              <a:rPr lang="es-AR" sz="1800" b="0" dirty="0">
                <a:solidFill>
                  <a:srgbClr val="CE9178"/>
                </a:solidFill>
                <a:effectLst/>
                <a:latin typeface="Consolas" panose="020B0609020204030204" pitchFamily="49" charset="0"/>
              </a:rPr>
              <a:t> a </a:t>
            </a:r>
            <a:r>
              <a:rPr lang="es-AR" sz="1800" b="0" dirty="0" err="1">
                <a:solidFill>
                  <a:srgbClr val="CE9178"/>
                </a:solidFill>
                <a:effectLst/>
                <a:latin typeface="Consolas" panose="020B0609020204030204" pitchFamily="49" charset="0"/>
              </a:rPr>
              <a:t>caracter</a:t>
            </a:r>
            <a:r>
              <a:rPr lang="es-AR" sz="1800" b="0" dirty="0">
                <a:solidFill>
                  <a:srgbClr val="D7BA7D"/>
                </a:solidFill>
                <a:effectLst/>
                <a:latin typeface="Consolas" panose="020B0609020204030204" pitchFamily="49" charset="0"/>
              </a:rPr>
              <a:t>\n\</a:t>
            </a:r>
            <a:r>
              <a:rPr lang="es-AR" sz="1800" b="0" dirty="0" err="1">
                <a:solidFill>
                  <a:srgbClr val="D7BA7D"/>
                </a:solidFill>
                <a:effectLst/>
                <a:latin typeface="Consolas" panose="020B0609020204030204" pitchFamily="49" charset="0"/>
              </a:rPr>
              <a:t>n</a:t>
            </a:r>
            <a:r>
              <a:rPr lang="es-AR" sz="1800" b="0" dirty="0" err="1">
                <a:solidFill>
                  <a:srgbClr val="CE9178"/>
                </a:solidFill>
                <a:effectLst/>
                <a:latin typeface="Consolas" panose="020B0609020204030204" pitchFamily="49" charset="0"/>
              </a:rPr>
              <a:t>"</a:t>
            </a:r>
            <a:r>
              <a:rPr lang="es-AR" sz="1800" b="0" dirty="0" err="1">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nombre</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C586C0"/>
                </a:solidFill>
                <a:effectLst/>
                <a:latin typeface="Consolas" panose="020B0609020204030204" pitchFamily="49" charset="0"/>
              </a:rPr>
              <a:t>while</a:t>
            </a:r>
            <a:r>
              <a:rPr lang="es-AR" sz="1800" b="0" dirty="0">
                <a:solidFill>
                  <a:srgbClr val="CCCCCC"/>
                </a:solidFill>
                <a:effectLst/>
                <a:latin typeface="Consolas" panose="020B0609020204030204" pitchFamily="49" charset="0"/>
              </a:rPr>
              <a:t>((</a:t>
            </a:r>
            <a:r>
              <a:rPr lang="es-AR" sz="1800" b="0" dirty="0">
                <a:solidFill>
                  <a:srgbClr val="9CDCFE"/>
                </a:solidFill>
                <a:effectLst/>
                <a:latin typeface="Consolas" panose="020B0609020204030204" pitchFamily="49" charset="0"/>
              </a:rPr>
              <a:t>ch</a:t>
            </a:r>
            <a:r>
              <a:rPr lang="es-AR" sz="1800" b="0" dirty="0">
                <a:solidFill>
                  <a:srgbClr val="D4D4D4"/>
                </a:solidFill>
                <a:effectLst/>
                <a:latin typeface="Consolas" panose="020B0609020204030204" pitchFamily="49" charset="0"/>
              </a:rPr>
              <a:t>=</a:t>
            </a:r>
            <a:r>
              <a:rPr lang="es-AR" sz="1800" b="0" dirty="0" err="1">
                <a:solidFill>
                  <a:srgbClr val="DCDCAA"/>
                </a:solidFill>
                <a:effectLst/>
                <a:latin typeface="Consolas" panose="020B0609020204030204" pitchFamily="49" charset="0"/>
              </a:rPr>
              <a:t>getc</a:t>
            </a:r>
            <a:r>
              <a:rPr lang="es-AR" sz="1800" b="0" dirty="0">
                <a:solidFill>
                  <a:srgbClr val="CCCCCC"/>
                </a:solidFill>
                <a:effectLst/>
                <a:latin typeface="Consolas" panose="020B0609020204030204" pitchFamily="49" charset="0"/>
              </a:rPr>
              <a:t>(</a:t>
            </a:r>
            <a:r>
              <a:rPr lang="es-AR" sz="1800" b="0" dirty="0">
                <a:solidFill>
                  <a:srgbClr val="9CDCFE"/>
                </a:solidFill>
                <a:effectLst/>
                <a:latin typeface="Consolas" panose="020B0609020204030204" pitchFamily="49" charset="0"/>
              </a:rPr>
              <a:t>archivo</a:t>
            </a:r>
            <a:r>
              <a:rPr lang="es-AR" sz="1800" b="0" dirty="0">
                <a:solidFill>
                  <a:srgbClr val="CCCCCC"/>
                </a:solidFill>
                <a:effectLst/>
                <a:latin typeface="Consolas" panose="020B0609020204030204" pitchFamily="49" charset="0"/>
              </a:rPr>
              <a:t>))</a:t>
            </a:r>
            <a:r>
              <a:rPr lang="es-AR" sz="1800" b="0" dirty="0">
                <a:solidFill>
                  <a:srgbClr val="D4D4D4"/>
                </a:solidFill>
                <a:effectLst/>
                <a:latin typeface="Consolas" panose="020B0609020204030204" pitchFamily="49" charset="0"/>
              </a:rPr>
              <a:t>!=</a:t>
            </a:r>
            <a:r>
              <a:rPr lang="es-AR" sz="1800" b="0" dirty="0">
                <a:solidFill>
                  <a:srgbClr val="569CD6"/>
                </a:solidFill>
                <a:effectLst/>
                <a:latin typeface="Consolas" panose="020B0609020204030204" pitchFamily="49" charset="0"/>
              </a:rPr>
              <a:t>EOF</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printf</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9CDCFE"/>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c</a:t>
            </a:r>
            <a:r>
              <a:rPr lang="es-AR" sz="1800" b="0" dirty="0" err="1">
                <a:solidFill>
                  <a:srgbClr val="CE9178"/>
                </a:solidFill>
                <a:effectLst/>
                <a:latin typeface="Consolas" panose="020B0609020204030204" pitchFamily="49" charset="0"/>
              </a:rPr>
              <a:t>"</a:t>
            </a:r>
            <a:r>
              <a:rPr lang="es-AR" sz="1800" b="0" dirty="0" err="1">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ch</a:t>
            </a:r>
            <a:r>
              <a:rPr lang="es-AR" sz="1800" b="0" dirty="0">
                <a:solidFill>
                  <a:srgbClr val="CCCCCC"/>
                </a:solidFill>
                <a:effectLst/>
                <a:latin typeface="Consolas" panose="020B0609020204030204" pitchFamily="49" charset="0"/>
              </a:rPr>
              <a:t>);</a:t>
            </a:r>
          </a:p>
          <a:p>
            <a:r>
              <a:rPr lang="es-AR" sz="1800" b="0" dirty="0">
                <a:solidFill>
                  <a:srgbClr val="DCDCAA"/>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fclose</a:t>
            </a:r>
            <a:r>
              <a:rPr lang="es-AR" sz="1800" b="0" dirty="0">
                <a:solidFill>
                  <a:srgbClr val="CCCCCC"/>
                </a:solidFill>
                <a:effectLst/>
                <a:latin typeface="Consolas" panose="020B0609020204030204" pitchFamily="49" charset="0"/>
              </a:rPr>
              <a:t>(</a:t>
            </a:r>
            <a:r>
              <a:rPr lang="es-AR" sz="1800" b="0" dirty="0">
                <a:solidFill>
                  <a:srgbClr val="9CDCFE"/>
                </a:solidFill>
                <a:effectLst/>
                <a:latin typeface="Consolas" panose="020B0609020204030204" pitchFamily="49" charset="0"/>
              </a:rPr>
              <a:t>archivo</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p>
          <a:p>
            <a:r>
              <a:rPr lang="es-AR" sz="1800" b="0" dirty="0">
                <a:solidFill>
                  <a:srgbClr val="CCCCCC"/>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232424002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sp>
        <p:nvSpPr>
          <p:cNvPr id="1604" name="Google Shape;1604;p22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Ejemplos archivos binarios:</a:t>
            </a:r>
            <a:endParaRPr dirty="0"/>
          </a:p>
        </p:txBody>
      </p:sp>
      <p:sp>
        <p:nvSpPr>
          <p:cNvPr id="2" name="Rectángulo: esquinas redondeadas 1">
            <a:extLst>
              <a:ext uri="{FF2B5EF4-FFF2-40B4-BE49-F238E27FC236}">
                <a16:creationId xmlns:a16="http://schemas.microsoft.com/office/drawing/2014/main" id="{27552CBD-4B40-6EC1-AB56-301371D93CF2}"/>
              </a:ext>
            </a:extLst>
          </p:cNvPr>
          <p:cNvSpPr/>
          <p:nvPr/>
        </p:nvSpPr>
        <p:spPr>
          <a:xfrm>
            <a:off x="382555" y="1614624"/>
            <a:ext cx="11301445" cy="467463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s-AR" dirty="0">
                <a:solidFill>
                  <a:srgbClr val="4EC9B0"/>
                </a:solidFill>
                <a:latin typeface="Consolas" panose="020B0609020204030204" pitchFamily="49" charset="0"/>
              </a:rPr>
              <a:t>    </a:t>
            </a:r>
            <a:r>
              <a:rPr lang="es-AR" sz="1800" b="0" dirty="0">
                <a:solidFill>
                  <a:srgbClr val="4EC9B0"/>
                </a:solidFill>
                <a:effectLst/>
                <a:latin typeface="Consolas" panose="020B0609020204030204" pitchFamily="49" charset="0"/>
              </a:rPr>
              <a:t>FILE</a:t>
            </a:r>
            <a:r>
              <a:rPr lang="es-AR" sz="1800" b="0" dirty="0">
                <a:solidFill>
                  <a:srgbClr val="CCCCCC"/>
                </a:solidFill>
                <a:effectLst/>
                <a:latin typeface="Consolas" panose="020B0609020204030204" pitchFamily="49" charset="0"/>
              </a:rPr>
              <a:t> </a:t>
            </a:r>
            <a:r>
              <a:rPr lang="es-AR" sz="1800" b="0" dirty="0">
                <a:solidFill>
                  <a:srgbClr val="D4D4D4"/>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cli</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char</a:t>
            </a:r>
            <a:r>
              <a:rPr lang="es-AR" sz="1800" b="0" dirty="0">
                <a:solidFill>
                  <a:srgbClr val="CCCCCC"/>
                </a:solidFill>
                <a:effectLst/>
                <a:latin typeface="Consolas" panose="020B0609020204030204" pitchFamily="49" charset="0"/>
              </a:rPr>
              <a:t> </a:t>
            </a:r>
            <a:r>
              <a:rPr lang="es-AR" sz="1800" b="0" dirty="0">
                <a:solidFill>
                  <a:srgbClr val="D4D4D4"/>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nomarchcli</a:t>
            </a:r>
            <a:r>
              <a:rPr lang="es-AR" sz="1800" b="0" dirty="0">
                <a:solidFill>
                  <a:srgbClr val="CCCCCC"/>
                </a:solidFill>
                <a:effectLst/>
                <a:latin typeface="Consolas" panose="020B0609020204030204" pitchFamily="49" charset="0"/>
              </a:rPr>
              <a:t> </a:t>
            </a:r>
            <a:r>
              <a:rPr lang="es-AR" sz="1800" b="0" dirty="0">
                <a:solidFill>
                  <a:srgbClr val="D4D4D4"/>
                </a:solidFill>
                <a:effectLst/>
                <a:latin typeface="Consolas" panose="020B0609020204030204" pitchFamily="49" charset="0"/>
              </a:rPr>
              <a:t>=</a:t>
            </a:r>
            <a:r>
              <a:rPr lang="es-AR" sz="1800" b="0" dirty="0">
                <a:solidFill>
                  <a:srgbClr val="CCCCCC"/>
                </a:solidFill>
                <a:effectLst/>
                <a:latin typeface="Consolas" panose="020B0609020204030204" pitchFamily="49" charset="0"/>
              </a:rPr>
              <a:t> </a:t>
            </a:r>
            <a:r>
              <a:rPr lang="es-AR" sz="1800" b="0" dirty="0">
                <a:solidFill>
                  <a:srgbClr val="CE9178"/>
                </a:solidFill>
                <a:effectLst/>
                <a:latin typeface="Consolas" panose="020B0609020204030204" pitchFamily="49" charset="0"/>
              </a:rPr>
              <a:t>"F:</a:t>
            </a:r>
            <a:r>
              <a:rPr lang="es-AR" sz="1800" b="0" dirty="0">
                <a:solidFill>
                  <a:srgbClr val="D7BA7D"/>
                </a:solidFill>
                <a:effectLst/>
                <a:latin typeface="Consolas" panose="020B0609020204030204" pitchFamily="49" charset="0"/>
              </a:rPr>
              <a:t>\\</a:t>
            </a:r>
            <a:r>
              <a:rPr lang="es-AR" sz="1800" b="0" dirty="0">
                <a:solidFill>
                  <a:srgbClr val="CE9178"/>
                </a:solidFill>
                <a:effectLst/>
                <a:latin typeface="Consolas" panose="020B0609020204030204" pitchFamily="49" charset="0"/>
              </a:rPr>
              <a:t>ARCHIVOS_PRUEBA</a:t>
            </a:r>
            <a:r>
              <a:rPr lang="es-AR" sz="1800" b="0" dirty="0">
                <a:solidFill>
                  <a:srgbClr val="D7BA7D"/>
                </a:solidFill>
                <a:effectLst/>
                <a:latin typeface="Consolas" panose="020B0609020204030204" pitchFamily="49" charset="0"/>
              </a:rPr>
              <a:t>\\</a:t>
            </a:r>
            <a:r>
              <a:rPr lang="es-AR" sz="1800" b="0" dirty="0">
                <a:solidFill>
                  <a:srgbClr val="CE9178"/>
                </a:solidFill>
                <a:effectLst/>
                <a:latin typeface="Consolas" panose="020B0609020204030204" pitchFamily="49" charset="0"/>
              </a:rPr>
              <a:t>clientes.dat"</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system</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err="1">
                <a:solidFill>
                  <a:srgbClr val="CE9178"/>
                </a:solidFill>
                <a:effectLst/>
                <a:latin typeface="Consolas" panose="020B0609020204030204" pitchFamily="49" charset="0"/>
              </a:rPr>
              <a:t>cls</a:t>
            </a:r>
            <a:r>
              <a:rPr lang="es-AR" sz="1800" b="0" dirty="0">
                <a:solidFill>
                  <a:srgbClr val="CE9178"/>
                </a:solidFill>
                <a:effectLst/>
                <a:latin typeface="Consolas" panose="020B0609020204030204" pitchFamily="49" charset="0"/>
              </a:rPr>
              <a:t>"</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C586C0"/>
                </a:solidFill>
                <a:effectLst/>
                <a:latin typeface="Consolas" panose="020B0609020204030204" pitchFamily="49" charset="0"/>
              </a:rPr>
              <a:t>if</a:t>
            </a:r>
            <a:r>
              <a:rPr lang="es-AR" sz="1800" b="0" dirty="0">
                <a:solidFill>
                  <a:srgbClr val="CCCCCC"/>
                </a:solidFill>
                <a:effectLst/>
                <a:latin typeface="Consolas" panose="020B0609020204030204" pitchFamily="49" charset="0"/>
              </a:rPr>
              <a:t> ((</a:t>
            </a:r>
            <a:r>
              <a:rPr lang="es-AR" sz="1800" b="0" dirty="0" err="1">
                <a:solidFill>
                  <a:srgbClr val="9CDCFE"/>
                </a:solidFill>
                <a:effectLst/>
                <a:latin typeface="Consolas" panose="020B0609020204030204" pitchFamily="49" charset="0"/>
              </a:rPr>
              <a:t>cli</a:t>
            </a:r>
            <a:r>
              <a:rPr lang="es-AR" sz="1800" b="0" dirty="0">
                <a:solidFill>
                  <a:srgbClr val="CCCCCC"/>
                </a:solidFill>
                <a:effectLst/>
                <a:latin typeface="Consolas" panose="020B0609020204030204" pitchFamily="49" charset="0"/>
              </a:rPr>
              <a:t> </a:t>
            </a:r>
            <a:r>
              <a:rPr lang="es-AR" sz="1800" b="0" dirty="0">
                <a:solidFill>
                  <a:srgbClr val="D4D4D4"/>
                </a:solidFill>
                <a:effectLst/>
                <a:latin typeface="Consolas" panose="020B0609020204030204" pitchFamily="49" charset="0"/>
              </a:rPr>
              <a:t>=</a:t>
            </a:r>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fopen</a:t>
            </a:r>
            <a:r>
              <a:rPr lang="es-AR" sz="1800" b="0" dirty="0">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nomarchcli</a:t>
            </a:r>
            <a:r>
              <a:rPr lang="es-AR" sz="1800" b="0" dirty="0">
                <a:solidFill>
                  <a:srgbClr val="CCCCCC"/>
                </a:solidFill>
                <a:effectLst/>
                <a:latin typeface="Consolas" panose="020B0609020204030204" pitchFamily="49" charset="0"/>
              </a:rPr>
              <a:t>, </a:t>
            </a:r>
            <a:r>
              <a:rPr lang="es-AR" sz="1800" b="0" dirty="0">
                <a:solidFill>
                  <a:srgbClr val="CE9178"/>
                </a:solidFill>
                <a:effectLst/>
                <a:latin typeface="Consolas" panose="020B0609020204030204" pitchFamily="49" charset="0"/>
              </a:rPr>
              <a:t>"</a:t>
            </a:r>
            <a:r>
              <a:rPr lang="es-AR" sz="1800" b="0" dirty="0" err="1">
                <a:solidFill>
                  <a:srgbClr val="CE9178"/>
                </a:solidFill>
                <a:effectLst/>
                <a:latin typeface="Consolas" panose="020B0609020204030204" pitchFamily="49" charset="0"/>
              </a:rPr>
              <a:t>rb</a:t>
            </a:r>
            <a:r>
              <a:rPr lang="es-AR" sz="1800" b="0" dirty="0">
                <a:solidFill>
                  <a:srgbClr val="CE9178"/>
                </a:solidFill>
                <a:effectLst/>
                <a:latin typeface="Consolas" panose="020B0609020204030204" pitchFamily="49" charset="0"/>
              </a:rPr>
              <a:t>+"</a:t>
            </a:r>
            <a:r>
              <a:rPr lang="es-AR" sz="1800" b="0" dirty="0">
                <a:solidFill>
                  <a:srgbClr val="CCCCCC"/>
                </a:solidFill>
                <a:effectLst/>
                <a:latin typeface="Consolas" panose="020B0609020204030204" pitchFamily="49" charset="0"/>
              </a:rPr>
              <a:t>)) </a:t>
            </a:r>
            <a:r>
              <a:rPr lang="es-AR" sz="1800" b="0" dirty="0">
                <a:solidFill>
                  <a:srgbClr val="D4D4D4"/>
                </a:solidFill>
                <a:effectLst/>
                <a:latin typeface="Consolas" panose="020B0609020204030204" pitchFamily="49" charset="0"/>
              </a:rPr>
              <a:t>==</a:t>
            </a:r>
            <a:r>
              <a:rPr lang="es-AR" sz="1800" b="0" dirty="0">
                <a:solidFill>
                  <a:srgbClr val="CCCCCC"/>
                </a:solidFill>
                <a:effectLst/>
                <a:latin typeface="Consolas" panose="020B0609020204030204" pitchFamily="49" charset="0"/>
              </a:rPr>
              <a:t> </a:t>
            </a:r>
            <a:r>
              <a:rPr lang="es-AR" sz="1800" b="0" dirty="0">
                <a:solidFill>
                  <a:srgbClr val="569CD6"/>
                </a:solidFill>
                <a:effectLst/>
                <a:latin typeface="Consolas" panose="020B0609020204030204" pitchFamily="49" charset="0"/>
              </a:rPr>
              <a:t>NULL</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9CDCFE"/>
                </a:solidFill>
                <a:effectLst/>
                <a:latin typeface="Consolas" panose="020B0609020204030204" pitchFamily="49" charset="0"/>
              </a:rPr>
              <a:t>cli</a:t>
            </a:r>
            <a:r>
              <a:rPr lang="es-AR" sz="1800" b="0" dirty="0">
                <a:solidFill>
                  <a:srgbClr val="CCCCCC"/>
                </a:solidFill>
                <a:effectLst/>
                <a:latin typeface="Consolas" panose="020B0609020204030204" pitchFamily="49" charset="0"/>
              </a:rPr>
              <a:t> </a:t>
            </a:r>
            <a:r>
              <a:rPr lang="es-AR" sz="1800" b="0" dirty="0">
                <a:solidFill>
                  <a:srgbClr val="D4D4D4"/>
                </a:solidFill>
                <a:effectLst/>
                <a:latin typeface="Consolas" panose="020B0609020204030204" pitchFamily="49" charset="0"/>
              </a:rPr>
              <a:t>=</a:t>
            </a:r>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fopen</a:t>
            </a:r>
            <a:r>
              <a:rPr lang="es-AR" sz="1800" b="0" dirty="0">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nomarchcli</a:t>
            </a:r>
            <a:r>
              <a:rPr lang="es-AR" sz="1800" b="0" dirty="0">
                <a:solidFill>
                  <a:srgbClr val="CCCCCC"/>
                </a:solidFill>
                <a:effectLst/>
                <a:latin typeface="Consolas" panose="020B0609020204030204" pitchFamily="49" charset="0"/>
              </a:rPr>
              <a:t>, </a:t>
            </a:r>
            <a:r>
              <a:rPr lang="es-AR" sz="1800" b="0" dirty="0">
                <a:solidFill>
                  <a:srgbClr val="CE9178"/>
                </a:solidFill>
                <a:effectLst/>
                <a:latin typeface="Consolas" panose="020B0609020204030204" pitchFamily="49" charset="0"/>
              </a:rPr>
              <a:t>"</a:t>
            </a:r>
            <a:r>
              <a:rPr lang="es-AR" sz="1800" b="0" dirty="0" err="1">
                <a:solidFill>
                  <a:srgbClr val="CE9178"/>
                </a:solidFill>
                <a:effectLst/>
                <a:latin typeface="Consolas" panose="020B0609020204030204" pitchFamily="49" charset="0"/>
              </a:rPr>
              <a:t>wb</a:t>
            </a:r>
            <a:r>
              <a:rPr lang="es-AR" sz="1800" b="0" dirty="0">
                <a:solidFill>
                  <a:srgbClr val="CE9178"/>
                </a:solidFill>
                <a:effectLst/>
                <a:latin typeface="Consolas" panose="020B0609020204030204" pitchFamily="49" charset="0"/>
              </a:rPr>
              <a:t>+"</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printf</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D7BA7D"/>
                </a:solidFill>
                <a:effectLst/>
                <a:latin typeface="Consolas" panose="020B0609020204030204" pitchFamily="49" charset="0"/>
              </a:rPr>
              <a:t>\</a:t>
            </a:r>
            <a:r>
              <a:rPr lang="es-AR" sz="1800" b="0" dirty="0" err="1">
                <a:solidFill>
                  <a:srgbClr val="D7BA7D"/>
                </a:solidFill>
                <a:effectLst/>
                <a:latin typeface="Consolas" panose="020B0609020204030204" pitchFamily="49" charset="0"/>
              </a:rPr>
              <a:t>n</a:t>
            </a:r>
            <a:r>
              <a:rPr lang="es-AR" sz="1800" b="0" dirty="0" err="1">
                <a:solidFill>
                  <a:srgbClr val="CE9178"/>
                </a:solidFill>
                <a:effectLst/>
                <a:latin typeface="Consolas" panose="020B0609020204030204" pitchFamily="49" charset="0"/>
              </a:rPr>
              <a:t>El</a:t>
            </a:r>
            <a:r>
              <a:rPr lang="es-AR" sz="1800" b="0" dirty="0">
                <a:solidFill>
                  <a:srgbClr val="CE9178"/>
                </a:solidFill>
                <a:effectLst/>
                <a:latin typeface="Consolas" panose="020B0609020204030204" pitchFamily="49" charset="0"/>
              </a:rPr>
              <a:t> archivo </a:t>
            </a:r>
            <a:r>
              <a:rPr lang="es-AR" sz="1800" b="0" dirty="0">
                <a:solidFill>
                  <a:srgbClr val="9CDCFE"/>
                </a:solidFill>
                <a:effectLst/>
                <a:latin typeface="Consolas" panose="020B0609020204030204" pitchFamily="49" charset="0"/>
              </a:rPr>
              <a:t>%s</a:t>
            </a:r>
            <a:r>
              <a:rPr lang="es-AR" sz="1800" b="0" dirty="0">
                <a:solidFill>
                  <a:srgbClr val="CE9178"/>
                </a:solidFill>
                <a:effectLst/>
                <a:latin typeface="Consolas" panose="020B0609020204030204" pitchFamily="49" charset="0"/>
              </a:rPr>
              <a:t> ha sido Abierto nuevo!!"</a:t>
            </a:r>
            <a:r>
              <a:rPr lang="es-AR" sz="1800" b="0" dirty="0">
                <a:solidFill>
                  <a:srgbClr val="CCCCCC"/>
                </a:solidFill>
                <a:effectLst/>
                <a:latin typeface="Consolas" panose="020B0609020204030204" pitchFamily="49" charset="0"/>
              </a:rPr>
              <a:t>, </a:t>
            </a:r>
            <a:r>
              <a:rPr lang="es-AR" sz="1800" b="0" dirty="0" err="1">
                <a:solidFill>
                  <a:srgbClr val="9CDCFE"/>
                </a:solidFill>
                <a:effectLst/>
                <a:latin typeface="Consolas" panose="020B0609020204030204" pitchFamily="49" charset="0"/>
              </a:rPr>
              <a:t>nomarchcli</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C586C0"/>
                </a:solidFill>
                <a:effectLst/>
                <a:latin typeface="Consolas" panose="020B0609020204030204" pitchFamily="49" charset="0"/>
              </a:rPr>
              <a:t>else</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printf</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D7BA7D"/>
                </a:solidFill>
                <a:effectLst/>
                <a:latin typeface="Consolas" panose="020B0609020204030204" pitchFamily="49" charset="0"/>
              </a:rPr>
              <a:t>\</a:t>
            </a:r>
            <a:r>
              <a:rPr lang="es-AR" sz="1800" b="0" dirty="0" err="1">
                <a:solidFill>
                  <a:srgbClr val="D7BA7D"/>
                </a:solidFill>
                <a:effectLst/>
                <a:latin typeface="Consolas" panose="020B0609020204030204" pitchFamily="49" charset="0"/>
              </a:rPr>
              <a:t>n</a:t>
            </a:r>
            <a:r>
              <a:rPr lang="es-AR" sz="1800" b="0" dirty="0" err="1">
                <a:solidFill>
                  <a:srgbClr val="CE9178"/>
                </a:solidFill>
                <a:effectLst/>
                <a:latin typeface="Consolas" panose="020B0609020204030204" pitchFamily="49" charset="0"/>
              </a:rPr>
              <a:t>El</a:t>
            </a:r>
            <a:r>
              <a:rPr lang="es-AR" sz="1800" b="0" dirty="0">
                <a:solidFill>
                  <a:srgbClr val="CE9178"/>
                </a:solidFill>
                <a:effectLst/>
                <a:latin typeface="Consolas" panose="020B0609020204030204" pitchFamily="49" charset="0"/>
              </a:rPr>
              <a:t> archivo </a:t>
            </a:r>
            <a:r>
              <a:rPr lang="es-AR" sz="1800" b="0" dirty="0">
                <a:solidFill>
                  <a:srgbClr val="9CDCFE"/>
                </a:solidFill>
                <a:effectLst/>
                <a:latin typeface="Consolas" panose="020B0609020204030204" pitchFamily="49" charset="0"/>
              </a:rPr>
              <a:t>%s</a:t>
            </a:r>
            <a:r>
              <a:rPr lang="es-AR" sz="1800" b="0" dirty="0">
                <a:solidFill>
                  <a:srgbClr val="CE9178"/>
                </a:solidFill>
                <a:effectLst/>
                <a:latin typeface="Consolas" panose="020B0609020204030204" pitchFamily="49" charset="0"/>
              </a:rPr>
              <a:t> ha sido Abierto para lectura escritura!!"</a:t>
            </a:r>
            <a:r>
              <a:rPr lang="es-AR" sz="1800" b="0" dirty="0">
                <a:solidFill>
                  <a:srgbClr val="CCCCCC"/>
                </a:solidFill>
                <a:effectLst/>
                <a:latin typeface="Consolas" panose="020B0609020204030204" pitchFamily="49" charset="0"/>
              </a:rPr>
              <a:t>, </a:t>
            </a:r>
            <a:r>
              <a:rPr lang="es-AR" sz="1800" b="0" dirty="0" err="1">
                <a:solidFill>
                  <a:srgbClr val="9CDCFE"/>
                </a:solidFill>
                <a:effectLst/>
                <a:latin typeface="Consolas" panose="020B0609020204030204" pitchFamily="49" charset="0"/>
              </a:rPr>
              <a:t>nomarchcli</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p>
        </p:txBody>
      </p:sp>
    </p:spTree>
    <p:custDataLst>
      <p:tags r:id="rId1"/>
    </p:custDataLst>
    <p:extLst>
      <p:ext uri="{BB962C8B-B14F-4D97-AF65-F5344CB8AC3E}">
        <p14:creationId xmlns:p14="http://schemas.microsoft.com/office/powerpoint/2010/main" val="385370820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sp>
        <p:nvSpPr>
          <p:cNvPr id="1604" name="Google Shape;1604;p228"/>
          <p:cNvSpPr txBox="1">
            <a:spLocks noGrp="1"/>
          </p:cNvSpPr>
          <p:nvPr>
            <p:ph type="title"/>
          </p:nvPr>
        </p:nvSpPr>
        <p:spPr>
          <a:xfrm>
            <a:off x="597677" y="-29972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Ejemplos #2</a:t>
            </a:r>
            <a:endParaRPr dirty="0"/>
          </a:p>
        </p:txBody>
      </p:sp>
      <p:sp>
        <p:nvSpPr>
          <p:cNvPr id="2" name="Rectángulo: esquinas redondeadas 1">
            <a:extLst>
              <a:ext uri="{FF2B5EF4-FFF2-40B4-BE49-F238E27FC236}">
                <a16:creationId xmlns:a16="http://schemas.microsoft.com/office/drawing/2014/main" id="{27552CBD-4B40-6EC1-AB56-301371D93CF2}"/>
              </a:ext>
            </a:extLst>
          </p:cNvPr>
          <p:cNvSpPr/>
          <p:nvPr/>
        </p:nvSpPr>
        <p:spPr>
          <a:xfrm>
            <a:off x="382555" y="1194318"/>
            <a:ext cx="11301445" cy="566368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s-AR" sz="1800" b="0" dirty="0" err="1">
                <a:solidFill>
                  <a:srgbClr val="569CD6"/>
                </a:solidFill>
                <a:effectLst/>
                <a:latin typeface="Consolas" panose="020B0609020204030204" pitchFamily="49" charset="0"/>
              </a:rPr>
              <a:t>void</a:t>
            </a:r>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IngresoClientes</a:t>
            </a:r>
            <a:r>
              <a:rPr lang="es-AR" sz="1800" b="0" dirty="0">
                <a:solidFill>
                  <a:srgbClr val="CCCCCC"/>
                </a:solidFill>
                <a:effectLst/>
                <a:latin typeface="Consolas" panose="020B0609020204030204" pitchFamily="49" charset="0"/>
              </a:rPr>
              <a:t>(</a:t>
            </a:r>
            <a:r>
              <a:rPr lang="es-AR" sz="1800" b="0" dirty="0">
                <a:solidFill>
                  <a:srgbClr val="4EC9B0"/>
                </a:solidFill>
                <a:effectLst/>
                <a:latin typeface="Consolas" panose="020B0609020204030204" pitchFamily="49" charset="0"/>
              </a:rPr>
              <a:t>FILE</a:t>
            </a:r>
            <a:r>
              <a:rPr lang="es-AR" sz="1800" b="0" dirty="0">
                <a:solidFill>
                  <a:srgbClr val="CCCCCC"/>
                </a:solidFill>
                <a:effectLst/>
                <a:latin typeface="Consolas" panose="020B0609020204030204" pitchFamily="49" charset="0"/>
              </a:rPr>
              <a:t> </a:t>
            </a:r>
            <a:r>
              <a:rPr lang="es-AR" sz="1800" b="0" dirty="0">
                <a:solidFill>
                  <a:srgbClr val="D4D4D4"/>
                </a:solidFill>
                <a:effectLst/>
                <a:latin typeface="Consolas" panose="020B0609020204030204" pitchFamily="49" charset="0"/>
              </a:rPr>
              <a:t>*</a:t>
            </a:r>
            <a:r>
              <a:rPr lang="es-AR" sz="1800" b="0" dirty="0">
                <a:solidFill>
                  <a:srgbClr val="9CDCFE"/>
                </a:solidFill>
                <a:effectLst/>
                <a:latin typeface="Consolas" panose="020B0609020204030204" pitchFamily="49" charset="0"/>
              </a:rPr>
              <a:t>x</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4EC9B0"/>
                </a:solidFill>
                <a:effectLst/>
                <a:latin typeface="Consolas" panose="020B0609020204030204" pitchFamily="49" charset="0"/>
              </a:rPr>
              <a:t>regcli</a:t>
            </a:r>
            <a:r>
              <a:rPr lang="es-AR" sz="1800" b="0" dirty="0">
                <a:solidFill>
                  <a:srgbClr val="CCCCCC"/>
                </a:solidFill>
                <a:effectLst/>
                <a:latin typeface="Consolas" panose="020B0609020204030204" pitchFamily="49" charset="0"/>
              </a:rPr>
              <a:t> </a:t>
            </a:r>
            <a:r>
              <a:rPr lang="es-AR" sz="1800" b="0" dirty="0">
                <a:solidFill>
                  <a:srgbClr val="9CDCFE"/>
                </a:solidFill>
                <a:effectLst/>
                <a:latin typeface="Consolas" panose="020B0609020204030204" pitchFamily="49" charset="0"/>
              </a:rPr>
              <a:t>c</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int</a:t>
            </a:r>
            <a:r>
              <a:rPr lang="es-AR" sz="1800" b="0" dirty="0">
                <a:solidFill>
                  <a:srgbClr val="CCCCCC"/>
                </a:solidFill>
                <a:effectLst/>
                <a:latin typeface="Consolas" panose="020B0609020204030204" pitchFamily="49" charset="0"/>
              </a:rPr>
              <a:t> </a:t>
            </a:r>
            <a:r>
              <a:rPr lang="es-AR" sz="1800" b="0" dirty="0" err="1">
                <a:solidFill>
                  <a:srgbClr val="9CDCFE"/>
                </a:solidFill>
                <a:effectLst/>
                <a:latin typeface="Consolas" panose="020B0609020204030204" pitchFamily="49" charset="0"/>
              </a:rPr>
              <a:t>cod</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a:solidFill>
                  <a:srgbClr val="6A9955"/>
                </a:solidFill>
                <a:effectLst/>
                <a:latin typeface="Consolas" panose="020B0609020204030204" pitchFamily="49" charset="0"/>
              </a:rPr>
              <a:t>// Inicializar los archivos de Registros</a:t>
            </a:r>
            <a:endParaRPr lang="es-AR" sz="1800" b="0" dirty="0">
              <a:solidFill>
                <a:srgbClr val="CCCCCC"/>
              </a:solidFill>
              <a:effectLst/>
              <a:latin typeface="Consolas" panose="020B0609020204030204" pitchFamily="49" charset="0"/>
            </a:endParaRP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printf</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D7BA7D"/>
                </a:solidFill>
                <a:effectLst/>
                <a:latin typeface="Consolas" panose="020B0609020204030204" pitchFamily="49" charset="0"/>
              </a:rPr>
              <a:t>\</a:t>
            </a:r>
            <a:r>
              <a:rPr lang="es-AR" sz="1800" b="0" dirty="0" err="1">
                <a:solidFill>
                  <a:srgbClr val="D7BA7D"/>
                </a:solidFill>
                <a:effectLst/>
                <a:latin typeface="Consolas" panose="020B0609020204030204" pitchFamily="49" charset="0"/>
              </a:rPr>
              <a:t>n</a:t>
            </a:r>
            <a:r>
              <a:rPr lang="es-AR" sz="1800" b="0" dirty="0" err="1">
                <a:solidFill>
                  <a:srgbClr val="CE9178"/>
                </a:solidFill>
                <a:effectLst/>
                <a:latin typeface="Consolas" panose="020B0609020204030204" pitchFamily="49" charset="0"/>
              </a:rPr>
              <a:t>Ingrese</a:t>
            </a:r>
            <a:r>
              <a:rPr lang="es-AR" sz="1800" b="0" dirty="0">
                <a:solidFill>
                  <a:srgbClr val="CE9178"/>
                </a:solidFill>
                <a:effectLst/>
                <a:latin typeface="Consolas" panose="020B0609020204030204" pitchFamily="49" charset="0"/>
              </a:rPr>
              <a:t> </a:t>
            </a:r>
            <a:r>
              <a:rPr lang="es-AR" sz="1800" b="0" dirty="0" err="1">
                <a:solidFill>
                  <a:srgbClr val="CE9178"/>
                </a:solidFill>
                <a:effectLst/>
                <a:latin typeface="Consolas" panose="020B0609020204030204" pitchFamily="49" charset="0"/>
              </a:rPr>
              <a:t>codigo</a:t>
            </a:r>
            <a:r>
              <a:rPr lang="es-AR" sz="1800" b="0" dirty="0">
                <a:solidFill>
                  <a:srgbClr val="CE9178"/>
                </a:solidFill>
                <a:effectLst/>
                <a:latin typeface="Consolas" panose="020B0609020204030204" pitchFamily="49" charset="0"/>
              </a:rPr>
              <a:t>  del empleado[0-para salir]:"</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scanf</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9CDCFE"/>
                </a:solidFill>
                <a:effectLst/>
                <a:latin typeface="Consolas" panose="020B0609020204030204" pitchFamily="49" charset="0"/>
              </a:rPr>
              <a:t>%d</a:t>
            </a:r>
            <a:r>
              <a:rPr lang="es-AR" sz="1800" b="0" dirty="0">
                <a:solidFill>
                  <a:srgbClr val="CE9178"/>
                </a:solidFill>
                <a:effectLst/>
                <a:latin typeface="Consolas" panose="020B0609020204030204" pitchFamily="49" charset="0"/>
              </a:rPr>
              <a:t>"</a:t>
            </a:r>
            <a:r>
              <a:rPr lang="es-AR" sz="1800" b="0" dirty="0">
                <a:solidFill>
                  <a:srgbClr val="CCCCCC"/>
                </a:solidFill>
                <a:effectLst/>
                <a:latin typeface="Consolas" panose="020B0609020204030204" pitchFamily="49" charset="0"/>
              </a:rPr>
              <a:t>, </a:t>
            </a:r>
            <a:r>
              <a:rPr lang="es-AR" sz="1800" b="0" dirty="0">
                <a:solidFill>
                  <a:srgbClr val="D4D4D4"/>
                </a:solidFill>
                <a:effectLst/>
                <a:latin typeface="Consolas" panose="020B0609020204030204" pitchFamily="49" charset="0"/>
              </a:rPr>
              <a:t>&amp;</a:t>
            </a:r>
            <a:r>
              <a:rPr lang="es-AR" sz="1800" b="0" dirty="0" err="1">
                <a:solidFill>
                  <a:srgbClr val="9CDCFE"/>
                </a:solidFill>
                <a:effectLst/>
                <a:latin typeface="Consolas" panose="020B0609020204030204" pitchFamily="49" charset="0"/>
              </a:rPr>
              <a:t>cod</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C586C0"/>
                </a:solidFill>
                <a:effectLst/>
                <a:latin typeface="Consolas" panose="020B0609020204030204" pitchFamily="49" charset="0"/>
              </a:rPr>
              <a:t>while</a:t>
            </a:r>
            <a:r>
              <a:rPr lang="es-AR" sz="1800" b="0" dirty="0">
                <a:solidFill>
                  <a:srgbClr val="CCCCCC"/>
                </a:solidFill>
                <a:effectLst/>
                <a:latin typeface="Consolas" panose="020B0609020204030204" pitchFamily="49" charset="0"/>
              </a:rPr>
              <a:t> (</a:t>
            </a:r>
            <a:r>
              <a:rPr lang="es-AR" sz="1800" b="0" dirty="0" err="1">
                <a:solidFill>
                  <a:srgbClr val="9CDCFE"/>
                </a:solidFill>
                <a:effectLst/>
                <a:latin typeface="Consolas" panose="020B0609020204030204" pitchFamily="49" charset="0"/>
              </a:rPr>
              <a:t>cod</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fflush</a:t>
            </a:r>
            <a:r>
              <a:rPr lang="es-AR" sz="1800" b="0" dirty="0">
                <a:solidFill>
                  <a:srgbClr val="CCCCCC"/>
                </a:solidFill>
                <a:effectLst/>
                <a:latin typeface="Consolas" panose="020B0609020204030204" pitchFamily="49" charset="0"/>
              </a:rPr>
              <a:t>(</a:t>
            </a:r>
            <a:r>
              <a:rPr lang="es-AR" sz="1800" b="0" dirty="0" err="1">
                <a:solidFill>
                  <a:srgbClr val="569CD6"/>
                </a:solidFill>
                <a:effectLst/>
                <a:latin typeface="Consolas" panose="020B0609020204030204" pitchFamily="49" charset="0"/>
              </a:rPr>
              <a:t>stdin</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fseek</a:t>
            </a:r>
            <a:r>
              <a:rPr lang="es-AR" sz="1800" b="0" dirty="0">
                <a:solidFill>
                  <a:srgbClr val="CCCCCC"/>
                </a:solidFill>
                <a:effectLst/>
                <a:latin typeface="Consolas" panose="020B0609020204030204" pitchFamily="49" charset="0"/>
              </a:rPr>
              <a:t>(</a:t>
            </a:r>
            <a:r>
              <a:rPr lang="es-AR" sz="1800" b="0" dirty="0">
                <a:solidFill>
                  <a:srgbClr val="9CDCFE"/>
                </a:solidFill>
                <a:effectLst/>
                <a:latin typeface="Consolas" panose="020B0609020204030204" pitchFamily="49" charset="0"/>
              </a:rPr>
              <a:t>x</a:t>
            </a:r>
            <a:r>
              <a:rPr lang="es-AR" sz="1800" b="0" dirty="0">
                <a:solidFill>
                  <a:srgbClr val="CCCCCC"/>
                </a:solidFill>
                <a:effectLst/>
                <a:latin typeface="Consolas" panose="020B0609020204030204" pitchFamily="49" charset="0"/>
              </a:rPr>
              <a:t>, </a:t>
            </a:r>
            <a:r>
              <a:rPr lang="es-AR" sz="1800" b="0" dirty="0">
                <a:solidFill>
                  <a:srgbClr val="B5CEA8"/>
                </a:solidFill>
                <a:effectLst/>
                <a:latin typeface="Consolas" panose="020B0609020204030204" pitchFamily="49" charset="0"/>
              </a:rPr>
              <a:t>0L</a:t>
            </a:r>
            <a:r>
              <a:rPr lang="es-AR" sz="1800" b="0" dirty="0">
                <a:solidFill>
                  <a:srgbClr val="CCCCCC"/>
                </a:solidFill>
                <a:effectLst/>
                <a:latin typeface="Consolas" panose="020B0609020204030204" pitchFamily="49" charset="0"/>
              </a:rPr>
              <a:t>, </a:t>
            </a:r>
            <a:r>
              <a:rPr lang="es-AR" sz="1800" b="0" dirty="0">
                <a:solidFill>
                  <a:srgbClr val="569CD6"/>
                </a:solidFill>
                <a:effectLst/>
                <a:latin typeface="Consolas" panose="020B0609020204030204" pitchFamily="49" charset="0"/>
              </a:rPr>
              <a:t>SEEK_END</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9CDCFE"/>
                </a:solidFill>
                <a:effectLst/>
                <a:latin typeface="Consolas" panose="020B0609020204030204" pitchFamily="49" charset="0"/>
              </a:rPr>
              <a:t>c</a:t>
            </a:r>
            <a:r>
              <a:rPr lang="es-AR" sz="1800" b="0" dirty="0" err="1">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cod_cli</a:t>
            </a:r>
            <a:r>
              <a:rPr lang="es-AR" sz="1800" b="0" dirty="0">
                <a:solidFill>
                  <a:srgbClr val="CCCCCC"/>
                </a:solidFill>
                <a:effectLst/>
                <a:latin typeface="Consolas" panose="020B0609020204030204" pitchFamily="49" charset="0"/>
              </a:rPr>
              <a:t> </a:t>
            </a:r>
            <a:r>
              <a:rPr lang="es-AR" sz="1800" b="0" dirty="0">
                <a:solidFill>
                  <a:srgbClr val="D4D4D4"/>
                </a:solidFill>
                <a:effectLst/>
                <a:latin typeface="Consolas" panose="020B0609020204030204" pitchFamily="49" charset="0"/>
              </a:rPr>
              <a:t>=</a:t>
            </a:r>
            <a:r>
              <a:rPr lang="es-AR" sz="1800" b="0" dirty="0">
                <a:solidFill>
                  <a:srgbClr val="CCCCCC"/>
                </a:solidFill>
                <a:effectLst/>
                <a:latin typeface="Consolas" panose="020B0609020204030204" pitchFamily="49" charset="0"/>
              </a:rPr>
              <a:t> </a:t>
            </a:r>
            <a:r>
              <a:rPr lang="es-AR" sz="1800" b="0" dirty="0" err="1">
                <a:solidFill>
                  <a:srgbClr val="9CDCFE"/>
                </a:solidFill>
                <a:effectLst/>
                <a:latin typeface="Consolas" panose="020B0609020204030204" pitchFamily="49" charset="0"/>
              </a:rPr>
              <a:t>cod</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a:solidFill>
                  <a:srgbClr val="569CD6"/>
                </a:solidFill>
                <a:effectLst/>
                <a:latin typeface="Consolas" panose="020B0609020204030204" pitchFamily="49" charset="0"/>
              </a:rPr>
              <a:t>p</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D7BA7D"/>
                </a:solidFill>
                <a:effectLst/>
                <a:latin typeface="Consolas" panose="020B0609020204030204" pitchFamily="49" charset="0"/>
              </a:rPr>
              <a:t>\</a:t>
            </a:r>
            <a:r>
              <a:rPr lang="es-AR" sz="1800" b="0" dirty="0" err="1">
                <a:solidFill>
                  <a:srgbClr val="D7BA7D"/>
                </a:solidFill>
                <a:effectLst/>
                <a:latin typeface="Consolas" panose="020B0609020204030204" pitchFamily="49" charset="0"/>
              </a:rPr>
              <a:t>n</a:t>
            </a:r>
            <a:r>
              <a:rPr lang="es-AR" sz="1800" b="0" dirty="0" err="1">
                <a:solidFill>
                  <a:srgbClr val="CE9178"/>
                </a:solidFill>
                <a:effectLst/>
                <a:latin typeface="Consolas" panose="020B0609020204030204" pitchFamily="49" charset="0"/>
              </a:rPr>
              <a:t>Ingrese</a:t>
            </a:r>
            <a:r>
              <a:rPr lang="es-AR" sz="1800" b="0" dirty="0">
                <a:solidFill>
                  <a:srgbClr val="CE9178"/>
                </a:solidFill>
                <a:effectLst/>
                <a:latin typeface="Consolas" panose="020B0609020204030204" pitchFamily="49" charset="0"/>
              </a:rPr>
              <a:t> nombre:"</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gets</a:t>
            </a:r>
            <a:r>
              <a:rPr lang="es-AR" sz="1800" b="0" dirty="0">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c</a:t>
            </a:r>
            <a:r>
              <a:rPr lang="es-AR" sz="1800" b="0" dirty="0" err="1">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nom_cli</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9CDCFE"/>
                </a:solidFill>
                <a:effectLst/>
                <a:latin typeface="Consolas" panose="020B0609020204030204" pitchFamily="49" charset="0"/>
              </a:rPr>
              <a:t>c</a:t>
            </a:r>
            <a:r>
              <a:rPr lang="es-AR" sz="1800" b="0" dirty="0" err="1">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cuenta</a:t>
            </a:r>
            <a:r>
              <a:rPr lang="es-AR" sz="1800" b="0" dirty="0">
                <a:solidFill>
                  <a:srgbClr val="CCCCCC"/>
                </a:solidFill>
                <a:effectLst/>
                <a:latin typeface="Consolas" panose="020B0609020204030204" pitchFamily="49" charset="0"/>
              </a:rPr>
              <a:t> </a:t>
            </a:r>
            <a:r>
              <a:rPr lang="es-AR" sz="1800" b="0" dirty="0">
                <a:solidFill>
                  <a:srgbClr val="D4D4D4"/>
                </a:solidFill>
                <a:effectLst/>
                <a:latin typeface="Consolas" panose="020B0609020204030204" pitchFamily="49" charset="0"/>
              </a:rPr>
              <a:t>=</a:t>
            </a:r>
            <a:r>
              <a:rPr lang="es-AR" sz="1800" b="0" dirty="0">
                <a:solidFill>
                  <a:srgbClr val="CCCCCC"/>
                </a:solidFill>
                <a:effectLst/>
                <a:latin typeface="Consolas" panose="020B0609020204030204" pitchFamily="49" charset="0"/>
              </a:rPr>
              <a:t> </a:t>
            </a:r>
            <a:r>
              <a:rPr lang="es-AR" sz="1800" b="0" dirty="0">
                <a:solidFill>
                  <a:srgbClr val="B5CEA8"/>
                </a:solidFill>
                <a:effectLst/>
                <a:latin typeface="Consolas" panose="020B0609020204030204" pitchFamily="49" charset="0"/>
              </a:rPr>
              <a:t>0</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fwrite</a:t>
            </a:r>
            <a:r>
              <a:rPr lang="es-AR" sz="1800" b="0" dirty="0">
                <a:solidFill>
                  <a:srgbClr val="CCCCCC"/>
                </a:solidFill>
                <a:effectLst/>
                <a:latin typeface="Consolas" panose="020B0609020204030204" pitchFamily="49" charset="0"/>
              </a:rPr>
              <a:t>(</a:t>
            </a:r>
            <a:r>
              <a:rPr lang="es-AR" sz="1800" b="0" dirty="0">
                <a:solidFill>
                  <a:srgbClr val="D4D4D4"/>
                </a:solidFill>
                <a:effectLst/>
                <a:latin typeface="Consolas" panose="020B0609020204030204" pitchFamily="49" charset="0"/>
              </a:rPr>
              <a:t>&amp;</a:t>
            </a:r>
            <a:r>
              <a:rPr lang="es-AR" sz="1800" b="0" dirty="0">
                <a:solidFill>
                  <a:srgbClr val="9CDCFE"/>
                </a:solidFill>
                <a:effectLst/>
                <a:latin typeface="Consolas" panose="020B0609020204030204" pitchFamily="49" charset="0"/>
              </a:rPr>
              <a:t>c</a:t>
            </a:r>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sizeof</a:t>
            </a:r>
            <a:r>
              <a:rPr lang="es-AR" sz="1800" b="0" dirty="0">
                <a:solidFill>
                  <a:srgbClr val="CCCCCC"/>
                </a:solidFill>
                <a:effectLst/>
                <a:latin typeface="Consolas" panose="020B0609020204030204" pitchFamily="49" charset="0"/>
              </a:rPr>
              <a:t>(</a:t>
            </a:r>
            <a:r>
              <a:rPr lang="es-AR" sz="1800" b="0" dirty="0">
                <a:solidFill>
                  <a:srgbClr val="9CDCFE"/>
                </a:solidFill>
                <a:effectLst/>
                <a:latin typeface="Consolas" panose="020B0609020204030204" pitchFamily="49" charset="0"/>
              </a:rPr>
              <a:t>c</a:t>
            </a:r>
            <a:r>
              <a:rPr lang="es-AR" sz="1800" b="0" dirty="0">
                <a:solidFill>
                  <a:srgbClr val="CCCCCC"/>
                </a:solidFill>
                <a:effectLst/>
                <a:latin typeface="Consolas" panose="020B0609020204030204" pitchFamily="49" charset="0"/>
              </a:rPr>
              <a:t>), </a:t>
            </a:r>
            <a:r>
              <a:rPr lang="es-AR" sz="1800" b="0" dirty="0">
                <a:solidFill>
                  <a:srgbClr val="B5CEA8"/>
                </a:solidFill>
                <a:effectLst/>
                <a:latin typeface="Consolas" panose="020B0609020204030204" pitchFamily="49" charset="0"/>
              </a:rPr>
              <a:t>1</a:t>
            </a:r>
            <a:r>
              <a:rPr lang="es-AR" sz="1800" b="0" dirty="0">
                <a:solidFill>
                  <a:srgbClr val="CCCCCC"/>
                </a:solidFill>
                <a:effectLst/>
                <a:latin typeface="Consolas" panose="020B0609020204030204" pitchFamily="49" charset="0"/>
              </a:rPr>
              <a:t>, </a:t>
            </a:r>
            <a:r>
              <a:rPr lang="es-AR" sz="1800" b="0" dirty="0">
                <a:solidFill>
                  <a:srgbClr val="9CDCFE"/>
                </a:solidFill>
                <a:effectLst/>
                <a:latin typeface="Consolas" panose="020B0609020204030204" pitchFamily="49" charset="0"/>
              </a:rPr>
              <a:t>x</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fflush</a:t>
            </a:r>
            <a:r>
              <a:rPr lang="es-AR" sz="1800" b="0" dirty="0">
                <a:solidFill>
                  <a:srgbClr val="CCCCCC"/>
                </a:solidFill>
                <a:effectLst/>
                <a:latin typeface="Consolas" panose="020B0609020204030204" pitchFamily="49" charset="0"/>
              </a:rPr>
              <a:t>(</a:t>
            </a:r>
            <a:r>
              <a:rPr lang="es-AR" sz="1800" b="0" dirty="0" err="1">
                <a:solidFill>
                  <a:srgbClr val="569CD6"/>
                </a:solidFill>
                <a:effectLst/>
                <a:latin typeface="Consolas" panose="020B0609020204030204" pitchFamily="49" charset="0"/>
              </a:rPr>
              <a:t>stdin</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printf</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D7BA7D"/>
                </a:solidFill>
                <a:effectLst/>
                <a:latin typeface="Consolas" panose="020B0609020204030204" pitchFamily="49" charset="0"/>
              </a:rPr>
              <a:t>\</a:t>
            </a:r>
            <a:r>
              <a:rPr lang="es-AR" sz="1800" b="0" dirty="0" err="1">
                <a:solidFill>
                  <a:srgbClr val="D7BA7D"/>
                </a:solidFill>
                <a:effectLst/>
                <a:latin typeface="Consolas" panose="020B0609020204030204" pitchFamily="49" charset="0"/>
              </a:rPr>
              <a:t>n</a:t>
            </a:r>
            <a:r>
              <a:rPr lang="es-AR" sz="1800" b="0" dirty="0" err="1">
                <a:solidFill>
                  <a:srgbClr val="CE9178"/>
                </a:solidFill>
                <a:effectLst/>
                <a:latin typeface="Consolas" panose="020B0609020204030204" pitchFamily="49" charset="0"/>
              </a:rPr>
              <a:t>Ingresar</a:t>
            </a:r>
            <a:r>
              <a:rPr lang="es-AR" sz="1800" b="0" dirty="0">
                <a:solidFill>
                  <a:srgbClr val="CE9178"/>
                </a:solidFill>
                <a:effectLst/>
                <a:latin typeface="Consolas" panose="020B0609020204030204" pitchFamily="49" charset="0"/>
              </a:rPr>
              <a:t> </a:t>
            </a:r>
            <a:r>
              <a:rPr lang="es-AR" sz="1800" b="0" dirty="0" err="1">
                <a:solidFill>
                  <a:srgbClr val="CE9178"/>
                </a:solidFill>
                <a:effectLst/>
                <a:latin typeface="Consolas" panose="020B0609020204030204" pitchFamily="49" charset="0"/>
              </a:rPr>
              <a:t>codigo</a:t>
            </a:r>
            <a:r>
              <a:rPr lang="es-AR" sz="1800" b="0" dirty="0">
                <a:solidFill>
                  <a:srgbClr val="CE9178"/>
                </a:solidFill>
                <a:effectLst/>
                <a:latin typeface="Consolas" panose="020B0609020204030204" pitchFamily="49" charset="0"/>
              </a:rPr>
              <a:t> del empleado[0-para salir]:"</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scanf</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9CDCFE"/>
                </a:solidFill>
                <a:effectLst/>
                <a:latin typeface="Consolas" panose="020B0609020204030204" pitchFamily="49" charset="0"/>
              </a:rPr>
              <a:t>%d</a:t>
            </a:r>
            <a:r>
              <a:rPr lang="es-AR" sz="1800" b="0" dirty="0">
                <a:solidFill>
                  <a:srgbClr val="CE9178"/>
                </a:solidFill>
                <a:effectLst/>
                <a:latin typeface="Consolas" panose="020B0609020204030204" pitchFamily="49" charset="0"/>
              </a:rPr>
              <a:t>"</a:t>
            </a:r>
            <a:r>
              <a:rPr lang="es-AR" sz="1800" b="0" dirty="0">
                <a:solidFill>
                  <a:srgbClr val="CCCCCC"/>
                </a:solidFill>
                <a:effectLst/>
                <a:latin typeface="Consolas" panose="020B0609020204030204" pitchFamily="49" charset="0"/>
              </a:rPr>
              <a:t>, </a:t>
            </a:r>
            <a:r>
              <a:rPr lang="es-AR" sz="1800" b="0" dirty="0">
                <a:solidFill>
                  <a:srgbClr val="D4D4D4"/>
                </a:solidFill>
                <a:effectLst/>
                <a:latin typeface="Consolas" panose="020B0609020204030204" pitchFamily="49" charset="0"/>
              </a:rPr>
              <a:t>&amp;</a:t>
            </a:r>
            <a:r>
              <a:rPr lang="es-AR" sz="1800" b="0" dirty="0" err="1">
                <a:solidFill>
                  <a:srgbClr val="9CDCFE"/>
                </a:solidFill>
                <a:effectLst/>
                <a:latin typeface="Consolas" panose="020B0609020204030204" pitchFamily="49" charset="0"/>
              </a:rPr>
              <a:t>cod</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p>
          <a:p>
            <a:r>
              <a:rPr lang="es-AR" sz="1800" b="0" dirty="0">
                <a:solidFill>
                  <a:srgbClr val="CCCCCC"/>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355181678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sp>
        <p:nvSpPr>
          <p:cNvPr id="1604" name="Google Shape;1604;p228"/>
          <p:cNvSpPr txBox="1">
            <a:spLocks noGrp="1"/>
          </p:cNvSpPr>
          <p:nvPr>
            <p:ph type="title"/>
          </p:nvPr>
        </p:nvSpPr>
        <p:spPr>
          <a:xfrm>
            <a:off x="597677" y="-29972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Ejemplos #3</a:t>
            </a:r>
            <a:endParaRPr dirty="0"/>
          </a:p>
        </p:txBody>
      </p:sp>
      <p:sp>
        <p:nvSpPr>
          <p:cNvPr id="2" name="Rectángulo: esquinas redondeadas 1">
            <a:extLst>
              <a:ext uri="{FF2B5EF4-FFF2-40B4-BE49-F238E27FC236}">
                <a16:creationId xmlns:a16="http://schemas.microsoft.com/office/drawing/2014/main" id="{27552CBD-4B40-6EC1-AB56-301371D93CF2}"/>
              </a:ext>
            </a:extLst>
          </p:cNvPr>
          <p:cNvSpPr/>
          <p:nvPr/>
        </p:nvSpPr>
        <p:spPr>
          <a:xfrm>
            <a:off x="382555" y="1194318"/>
            <a:ext cx="11301445" cy="566368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s-AR" sz="1800" b="0" dirty="0" err="1">
                <a:solidFill>
                  <a:srgbClr val="569CD6"/>
                </a:solidFill>
                <a:effectLst/>
                <a:latin typeface="Consolas" panose="020B0609020204030204" pitchFamily="49" charset="0"/>
              </a:rPr>
              <a:t>void</a:t>
            </a:r>
            <a:r>
              <a:rPr lang="es-AR" sz="1800" b="0" dirty="0">
                <a:solidFill>
                  <a:srgbClr val="CCCCCC"/>
                </a:solidFill>
                <a:effectLst/>
                <a:latin typeface="Consolas" panose="020B0609020204030204" pitchFamily="49" charset="0"/>
              </a:rPr>
              <a:t> </a:t>
            </a:r>
            <a:r>
              <a:rPr lang="es-AR" sz="1800" b="0" dirty="0">
                <a:solidFill>
                  <a:srgbClr val="DCDCAA"/>
                </a:solidFill>
                <a:effectLst/>
                <a:latin typeface="Consolas" panose="020B0609020204030204" pitchFamily="49" charset="0"/>
              </a:rPr>
              <a:t>mostrar</a:t>
            </a:r>
            <a:r>
              <a:rPr lang="es-AR" sz="1800" b="0" dirty="0">
                <a:solidFill>
                  <a:srgbClr val="CCCCCC"/>
                </a:solidFill>
                <a:effectLst/>
                <a:latin typeface="Consolas" panose="020B0609020204030204" pitchFamily="49" charset="0"/>
              </a:rPr>
              <a:t>(</a:t>
            </a:r>
            <a:r>
              <a:rPr lang="es-AR" sz="1800" b="0" dirty="0">
                <a:solidFill>
                  <a:srgbClr val="4EC9B0"/>
                </a:solidFill>
                <a:effectLst/>
                <a:latin typeface="Consolas" panose="020B0609020204030204" pitchFamily="49" charset="0"/>
              </a:rPr>
              <a:t>FILE</a:t>
            </a:r>
            <a:r>
              <a:rPr lang="es-AR" sz="1800" b="0" dirty="0">
                <a:solidFill>
                  <a:srgbClr val="CCCCCC"/>
                </a:solidFill>
                <a:effectLst/>
                <a:latin typeface="Consolas" panose="020B0609020204030204" pitchFamily="49" charset="0"/>
              </a:rPr>
              <a:t> </a:t>
            </a:r>
            <a:r>
              <a:rPr lang="es-AR" sz="1800" b="0" dirty="0">
                <a:solidFill>
                  <a:srgbClr val="D4D4D4"/>
                </a:solidFill>
                <a:effectLst/>
                <a:latin typeface="Consolas" panose="020B0609020204030204" pitchFamily="49" charset="0"/>
              </a:rPr>
              <a:t>*</a:t>
            </a:r>
            <a:r>
              <a:rPr lang="es-AR" sz="1800" b="0" dirty="0">
                <a:solidFill>
                  <a:srgbClr val="9CDCFE"/>
                </a:solidFill>
                <a:effectLst/>
                <a:latin typeface="Consolas" panose="020B0609020204030204" pitchFamily="49" charset="0"/>
              </a:rPr>
              <a:t>x</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4EC9B0"/>
                </a:solidFill>
                <a:effectLst/>
                <a:latin typeface="Consolas" panose="020B0609020204030204" pitchFamily="49" charset="0"/>
              </a:rPr>
              <a:t>regcli</a:t>
            </a:r>
            <a:r>
              <a:rPr lang="es-AR" sz="1800" b="0" dirty="0">
                <a:solidFill>
                  <a:srgbClr val="CCCCCC"/>
                </a:solidFill>
                <a:effectLst/>
                <a:latin typeface="Consolas" panose="020B0609020204030204" pitchFamily="49" charset="0"/>
              </a:rPr>
              <a:t> </a:t>
            </a:r>
            <a:r>
              <a:rPr lang="es-AR" sz="1800" b="0" dirty="0">
                <a:solidFill>
                  <a:srgbClr val="9CDCFE"/>
                </a:solidFill>
                <a:effectLst/>
                <a:latin typeface="Consolas" panose="020B0609020204030204" pitchFamily="49" charset="0"/>
              </a:rPr>
              <a:t>c</a:t>
            </a:r>
            <a:r>
              <a:rPr lang="es-AR" sz="1800" b="0" dirty="0">
                <a:solidFill>
                  <a:srgbClr val="CCCCCC"/>
                </a:solidFill>
                <a:effectLst/>
                <a:latin typeface="Consolas" panose="020B0609020204030204" pitchFamily="49" charset="0"/>
              </a:rPr>
              <a:t>;</a:t>
            </a:r>
          </a:p>
          <a:p>
            <a:br>
              <a:rPr lang="es-AR" sz="1800" b="0" dirty="0">
                <a:solidFill>
                  <a:srgbClr val="CCCCCC"/>
                </a:solidFill>
                <a:effectLst/>
                <a:latin typeface="Consolas" panose="020B0609020204030204" pitchFamily="49" charset="0"/>
              </a:rPr>
            </a:br>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fseek</a:t>
            </a:r>
            <a:r>
              <a:rPr lang="es-AR" sz="1800" b="0" dirty="0">
                <a:solidFill>
                  <a:srgbClr val="CCCCCC"/>
                </a:solidFill>
                <a:effectLst/>
                <a:latin typeface="Consolas" panose="020B0609020204030204" pitchFamily="49" charset="0"/>
              </a:rPr>
              <a:t>(</a:t>
            </a:r>
            <a:r>
              <a:rPr lang="es-AR" sz="1800" b="0" dirty="0">
                <a:solidFill>
                  <a:srgbClr val="9CDCFE"/>
                </a:solidFill>
                <a:effectLst/>
                <a:latin typeface="Consolas" panose="020B0609020204030204" pitchFamily="49" charset="0"/>
              </a:rPr>
              <a:t>x</a:t>
            </a:r>
            <a:r>
              <a:rPr lang="es-AR" sz="1800" b="0" dirty="0">
                <a:solidFill>
                  <a:srgbClr val="CCCCCC"/>
                </a:solidFill>
                <a:effectLst/>
                <a:latin typeface="Consolas" panose="020B0609020204030204" pitchFamily="49" charset="0"/>
              </a:rPr>
              <a:t>, </a:t>
            </a:r>
            <a:r>
              <a:rPr lang="es-AR" sz="1800" b="0" dirty="0">
                <a:solidFill>
                  <a:srgbClr val="B5CEA8"/>
                </a:solidFill>
                <a:effectLst/>
                <a:latin typeface="Consolas" panose="020B0609020204030204" pitchFamily="49" charset="0"/>
              </a:rPr>
              <a:t>0L</a:t>
            </a:r>
            <a:r>
              <a:rPr lang="es-AR" sz="1800" b="0" dirty="0">
                <a:solidFill>
                  <a:srgbClr val="CCCCCC"/>
                </a:solidFill>
                <a:effectLst/>
                <a:latin typeface="Consolas" panose="020B0609020204030204" pitchFamily="49" charset="0"/>
              </a:rPr>
              <a:t>, </a:t>
            </a:r>
            <a:r>
              <a:rPr lang="es-AR" sz="1800" b="0" dirty="0">
                <a:solidFill>
                  <a:srgbClr val="569CD6"/>
                </a:solidFill>
                <a:effectLst/>
                <a:latin typeface="Consolas" panose="020B0609020204030204" pitchFamily="49" charset="0"/>
              </a:rPr>
              <a:t>SEEK_SET</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printf</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D7BA7D"/>
                </a:solidFill>
                <a:effectLst/>
                <a:latin typeface="Consolas" panose="020B0609020204030204" pitchFamily="49" charset="0"/>
              </a:rPr>
              <a:t>\n\n\t\t\t</a:t>
            </a:r>
            <a:r>
              <a:rPr lang="es-AR" sz="1800" b="0" dirty="0">
                <a:solidFill>
                  <a:srgbClr val="CE9178"/>
                </a:solidFill>
                <a:effectLst/>
                <a:latin typeface="Consolas" panose="020B0609020204030204" pitchFamily="49" charset="0"/>
              </a:rPr>
              <a:t> Nomina de Clientes</a:t>
            </a:r>
            <a:r>
              <a:rPr lang="es-AR" sz="1800" b="0" dirty="0">
                <a:solidFill>
                  <a:srgbClr val="D7BA7D"/>
                </a:solidFill>
                <a:effectLst/>
                <a:latin typeface="Consolas" panose="020B0609020204030204" pitchFamily="49" charset="0"/>
              </a:rPr>
              <a:t>\n</a:t>
            </a:r>
            <a:r>
              <a:rPr lang="es-AR" sz="1800" b="0" dirty="0">
                <a:solidFill>
                  <a:srgbClr val="CE9178"/>
                </a:solidFill>
                <a:effectLst/>
                <a:latin typeface="Consolas" panose="020B0609020204030204" pitchFamily="49" charset="0"/>
              </a:rPr>
              <a:t>"</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linea</a:t>
            </a:r>
            <a:r>
              <a:rPr lang="es-AR" sz="1800" b="0" dirty="0">
                <a:solidFill>
                  <a:srgbClr val="CCCCCC"/>
                </a:solidFill>
                <a:effectLst/>
                <a:latin typeface="Consolas" panose="020B0609020204030204" pitchFamily="49" charset="0"/>
              </a:rPr>
              <a:t>(</a:t>
            </a:r>
            <a:r>
              <a:rPr lang="es-AR" sz="1800" b="0" dirty="0">
                <a:solidFill>
                  <a:srgbClr val="B5CEA8"/>
                </a:solidFill>
                <a:effectLst/>
                <a:latin typeface="Consolas" panose="020B0609020204030204" pitchFamily="49" charset="0"/>
              </a:rPr>
              <a:t>80</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printf</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D7BA7D"/>
                </a:solidFill>
                <a:effectLst/>
                <a:latin typeface="Consolas" panose="020B0609020204030204" pitchFamily="49" charset="0"/>
              </a:rPr>
              <a:t>\</a:t>
            </a:r>
            <a:r>
              <a:rPr lang="es-AR" sz="1800" b="0" dirty="0" err="1">
                <a:solidFill>
                  <a:srgbClr val="D7BA7D"/>
                </a:solidFill>
                <a:effectLst/>
                <a:latin typeface="Consolas" panose="020B0609020204030204" pitchFamily="49" charset="0"/>
              </a:rPr>
              <a:t>n</a:t>
            </a:r>
            <a:r>
              <a:rPr lang="es-AR" sz="1800" b="0" dirty="0" err="1">
                <a:solidFill>
                  <a:srgbClr val="CE9178"/>
                </a:solidFill>
                <a:effectLst/>
                <a:latin typeface="Consolas" panose="020B0609020204030204" pitchFamily="49" charset="0"/>
              </a:rPr>
              <a:t>Codigo</a:t>
            </a:r>
            <a:r>
              <a:rPr lang="es-AR" sz="1800" b="0" dirty="0">
                <a:solidFill>
                  <a:srgbClr val="D7BA7D"/>
                </a:solidFill>
                <a:effectLst/>
                <a:latin typeface="Consolas" panose="020B0609020204030204" pitchFamily="49" charset="0"/>
              </a:rPr>
              <a:t>\</a:t>
            </a:r>
            <a:r>
              <a:rPr lang="es-AR" sz="1800" b="0" dirty="0" err="1">
                <a:solidFill>
                  <a:srgbClr val="D7BA7D"/>
                </a:solidFill>
                <a:effectLst/>
                <a:latin typeface="Consolas" panose="020B0609020204030204" pitchFamily="49" charset="0"/>
              </a:rPr>
              <a:t>t</a:t>
            </a:r>
            <a:r>
              <a:rPr lang="es-AR" sz="1800" b="0" dirty="0" err="1">
                <a:solidFill>
                  <a:srgbClr val="CE9178"/>
                </a:solidFill>
                <a:effectLst/>
                <a:latin typeface="Consolas" panose="020B0609020204030204" pitchFamily="49" charset="0"/>
              </a:rPr>
              <a:t>Nombre</a:t>
            </a:r>
            <a:r>
              <a:rPr lang="es-AR" sz="1800" b="0" dirty="0">
                <a:solidFill>
                  <a:srgbClr val="D7BA7D"/>
                </a:solidFill>
                <a:effectLst/>
                <a:latin typeface="Consolas" panose="020B0609020204030204" pitchFamily="49" charset="0"/>
              </a:rPr>
              <a:t>\t\t\t\t\t\</a:t>
            </a:r>
            <a:r>
              <a:rPr lang="es-AR" sz="1800" b="0" dirty="0" err="1">
                <a:solidFill>
                  <a:srgbClr val="D7BA7D"/>
                </a:solidFill>
                <a:effectLst/>
                <a:latin typeface="Consolas" panose="020B0609020204030204" pitchFamily="49" charset="0"/>
              </a:rPr>
              <a:t>t</a:t>
            </a:r>
            <a:r>
              <a:rPr lang="es-AR" sz="1800" b="0" dirty="0" err="1">
                <a:solidFill>
                  <a:srgbClr val="CE9178"/>
                </a:solidFill>
                <a:effectLst/>
                <a:latin typeface="Consolas" panose="020B0609020204030204" pitchFamily="49" charset="0"/>
              </a:rPr>
              <a:t>Saldo</a:t>
            </a:r>
            <a:r>
              <a:rPr lang="es-AR" sz="1800" b="0" dirty="0">
                <a:solidFill>
                  <a:srgbClr val="D7BA7D"/>
                </a:solidFill>
                <a:effectLst/>
                <a:latin typeface="Consolas" panose="020B0609020204030204" pitchFamily="49" charset="0"/>
              </a:rPr>
              <a:t>\n</a:t>
            </a:r>
            <a:r>
              <a:rPr lang="es-AR" sz="1800" b="0" dirty="0">
                <a:solidFill>
                  <a:srgbClr val="CE9178"/>
                </a:solidFill>
                <a:effectLst/>
                <a:latin typeface="Consolas" panose="020B0609020204030204" pitchFamily="49" charset="0"/>
              </a:rPr>
              <a:t>"</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fread</a:t>
            </a:r>
            <a:r>
              <a:rPr lang="es-AR" sz="1800" b="0" dirty="0">
                <a:solidFill>
                  <a:srgbClr val="CCCCCC"/>
                </a:solidFill>
                <a:effectLst/>
                <a:latin typeface="Consolas" panose="020B0609020204030204" pitchFamily="49" charset="0"/>
              </a:rPr>
              <a:t>(</a:t>
            </a:r>
            <a:r>
              <a:rPr lang="es-AR" sz="1800" b="0" dirty="0">
                <a:solidFill>
                  <a:srgbClr val="D4D4D4"/>
                </a:solidFill>
                <a:effectLst/>
                <a:latin typeface="Consolas" panose="020B0609020204030204" pitchFamily="49" charset="0"/>
              </a:rPr>
              <a:t>&amp;</a:t>
            </a:r>
            <a:r>
              <a:rPr lang="es-AR" sz="1800" b="0" dirty="0">
                <a:solidFill>
                  <a:srgbClr val="9CDCFE"/>
                </a:solidFill>
                <a:effectLst/>
                <a:latin typeface="Consolas" panose="020B0609020204030204" pitchFamily="49" charset="0"/>
              </a:rPr>
              <a:t>c</a:t>
            </a:r>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sizeof</a:t>
            </a:r>
            <a:r>
              <a:rPr lang="es-AR" sz="1800" b="0" dirty="0">
                <a:solidFill>
                  <a:srgbClr val="CCCCCC"/>
                </a:solidFill>
                <a:effectLst/>
                <a:latin typeface="Consolas" panose="020B0609020204030204" pitchFamily="49" charset="0"/>
              </a:rPr>
              <a:t>(</a:t>
            </a:r>
            <a:r>
              <a:rPr lang="es-AR" sz="1800" b="0" dirty="0">
                <a:solidFill>
                  <a:srgbClr val="9CDCFE"/>
                </a:solidFill>
                <a:effectLst/>
                <a:latin typeface="Consolas" panose="020B0609020204030204" pitchFamily="49" charset="0"/>
              </a:rPr>
              <a:t>c</a:t>
            </a:r>
            <a:r>
              <a:rPr lang="es-AR" sz="1800" b="0" dirty="0">
                <a:solidFill>
                  <a:srgbClr val="CCCCCC"/>
                </a:solidFill>
                <a:effectLst/>
                <a:latin typeface="Consolas" panose="020B0609020204030204" pitchFamily="49" charset="0"/>
              </a:rPr>
              <a:t>), </a:t>
            </a:r>
            <a:r>
              <a:rPr lang="es-AR" sz="1800" b="0" dirty="0">
                <a:solidFill>
                  <a:srgbClr val="B5CEA8"/>
                </a:solidFill>
                <a:effectLst/>
                <a:latin typeface="Consolas" panose="020B0609020204030204" pitchFamily="49" charset="0"/>
              </a:rPr>
              <a:t>1</a:t>
            </a:r>
            <a:r>
              <a:rPr lang="es-AR" sz="1800" b="0" dirty="0">
                <a:solidFill>
                  <a:srgbClr val="CCCCCC"/>
                </a:solidFill>
                <a:effectLst/>
                <a:latin typeface="Consolas" panose="020B0609020204030204" pitchFamily="49" charset="0"/>
              </a:rPr>
              <a:t>, </a:t>
            </a:r>
            <a:r>
              <a:rPr lang="es-AR" sz="1800" b="0" dirty="0">
                <a:solidFill>
                  <a:srgbClr val="9CDCFE"/>
                </a:solidFill>
                <a:effectLst/>
                <a:latin typeface="Consolas" panose="020B0609020204030204" pitchFamily="49" charset="0"/>
              </a:rPr>
              <a:t>x</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C586C0"/>
                </a:solidFill>
                <a:effectLst/>
                <a:latin typeface="Consolas" panose="020B0609020204030204" pitchFamily="49" charset="0"/>
              </a:rPr>
              <a:t>while</a:t>
            </a:r>
            <a:r>
              <a:rPr lang="es-AR" sz="1800" b="0" dirty="0">
                <a:solidFill>
                  <a:srgbClr val="CCCCCC"/>
                </a:solidFill>
                <a:effectLst/>
                <a:latin typeface="Consolas" panose="020B0609020204030204" pitchFamily="49" charset="0"/>
              </a:rPr>
              <a:t> (</a:t>
            </a:r>
            <a:r>
              <a:rPr lang="es-AR" sz="1800" b="0" dirty="0">
                <a:solidFill>
                  <a:srgbClr val="D4D4D4"/>
                </a:solidFill>
                <a:effectLst/>
                <a:latin typeface="Consolas" panose="020B0609020204030204" pitchFamily="49" charset="0"/>
              </a:rPr>
              <a:t>!</a:t>
            </a:r>
            <a:r>
              <a:rPr lang="es-AR" sz="1800" b="0" dirty="0" err="1">
                <a:solidFill>
                  <a:srgbClr val="569CD6"/>
                </a:solidFill>
                <a:effectLst/>
                <a:latin typeface="Consolas" panose="020B0609020204030204" pitchFamily="49" charset="0"/>
              </a:rPr>
              <a:t>feof</a:t>
            </a:r>
            <a:r>
              <a:rPr lang="es-AR" sz="1800" b="0" dirty="0">
                <a:solidFill>
                  <a:srgbClr val="CCCCCC"/>
                </a:solidFill>
                <a:effectLst/>
                <a:latin typeface="Consolas" panose="020B0609020204030204" pitchFamily="49" charset="0"/>
              </a:rPr>
              <a:t>(</a:t>
            </a:r>
            <a:r>
              <a:rPr lang="es-AR" sz="1800" b="0" dirty="0">
                <a:solidFill>
                  <a:srgbClr val="9CDCFE"/>
                </a:solidFill>
                <a:effectLst/>
                <a:latin typeface="Consolas" panose="020B0609020204030204" pitchFamily="49" charset="0"/>
              </a:rPr>
              <a:t>x</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printf</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D7BA7D"/>
                </a:solidFill>
                <a:effectLst/>
                <a:latin typeface="Consolas" panose="020B0609020204030204" pitchFamily="49" charset="0"/>
              </a:rPr>
              <a:t>\n</a:t>
            </a:r>
            <a:r>
              <a:rPr lang="es-AR" sz="1800" b="0" dirty="0">
                <a:solidFill>
                  <a:srgbClr val="9CDCFE"/>
                </a:solidFill>
                <a:effectLst/>
                <a:latin typeface="Consolas" panose="020B0609020204030204" pitchFamily="49" charset="0"/>
              </a:rPr>
              <a:t>%3d</a:t>
            </a:r>
            <a:r>
              <a:rPr lang="es-AR" sz="1800" b="0" dirty="0">
                <a:solidFill>
                  <a:srgbClr val="D7BA7D"/>
                </a:solidFill>
                <a:effectLst/>
                <a:latin typeface="Consolas" panose="020B0609020204030204" pitchFamily="49" charset="0"/>
              </a:rPr>
              <a:t>\t</a:t>
            </a:r>
            <a:r>
              <a:rPr lang="es-AR" sz="1800" b="0" dirty="0">
                <a:solidFill>
                  <a:srgbClr val="9CDCFE"/>
                </a:solidFill>
                <a:effectLst/>
                <a:latin typeface="Consolas" panose="020B0609020204030204" pitchFamily="49" charset="0"/>
              </a:rPr>
              <a:t>%-20s</a:t>
            </a:r>
            <a:r>
              <a:rPr lang="es-AR" sz="1800" b="0" dirty="0">
                <a:solidFill>
                  <a:srgbClr val="D7BA7D"/>
                </a:solidFill>
                <a:effectLst/>
                <a:latin typeface="Consolas" panose="020B0609020204030204" pitchFamily="49" charset="0"/>
              </a:rPr>
              <a:t>\t\t\t\t</a:t>
            </a:r>
            <a:r>
              <a:rPr lang="es-AR" sz="1800" b="0" dirty="0">
                <a:solidFill>
                  <a:srgbClr val="9CDCFE"/>
                </a:solidFill>
                <a:effectLst/>
                <a:latin typeface="Consolas" panose="020B0609020204030204" pitchFamily="49" charset="0"/>
              </a:rPr>
              <a:t>%6.2f</a:t>
            </a:r>
            <a:r>
              <a:rPr lang="es-AR" sz="1800" b="0" dirty="0">
                <a:solidFill>
                  <a:srgbClr val="CE9178"/>
                </a:solidFill>
                <a:effectLst/>
                <a:latin typeface="Consolas" panose="020B0609020204030204" pitchFamily="49" charset="0"/>
              </a:rPr>
              <a:t>"</a:t>
            </a:r>
            <a:r>
              <a:rPr lang="es-AR" sz="1800" b="0" dirty="0">
                <a:solidFill>
                  <a:srgbClr val="CCCCCC"/>
                </a:solidFill>
                <a:effectLst/>
                <a:latin typeface="Consolas" panose="020B0609020204030204" pitchFamily="49" charset="0"/>
              </a:rPr>
              <a:t>, </a:t>
            </a:r>
            <a:r>
              <a:rPr lang="es-AR" sz="1800" b="0" dirty="0" err="1">
                <a:solidFill>
                  <a:srgbClr val="9CDCFE"/>
                </a:solidFill>
                <a:effectLst/>
                <a:latin typeface="Consolas" panose="020B0609020204030204" pitchFamily="49" charset="0"/>
              </a:rPr>
              <a:t>c</a:t>
            </a:r>
            <a:r>
              <a:rPr lang="es-AR" sz="1800" b="0" dirty="0" err="1">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cod_cli</a:t>
            </a:r>
            <a:r>
              <a:rPr lang="es-AR" sz="1800" b="0" dirty="0">
                <a:solidFill>
                  <a:srgbClr val="CCCCCC"/>
                </a:solidFill>
                <a:effectLst/>
                <a:latin typeface="Consolas" panose="020B0609020204030204" pitchFamily="49" charset="0"/>
              </a:rPr>
              <a:t>, </a:t>
            </a:r>
            <a:r>
              <a:rPr lang="es-AR" sz="1800" b="0" dirty="0" err="1">
                <a:solidFill>
                  <a:srgbClr val="9CDCFE"/>
                </a:solidFill>
                <a:effectLst/>
                <a:latin typeface="Consolas" panose="020B0609020204030204" pitchFamily="49" charset="0"/>
              </a:rPr>
              <a:t>c</a:t>
            </a:r>
            <a:r>
              <a:rPr lang="es-AR" sz="1800" b="0" dirty="0" err="1">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nom_cli</a:t>
            </a:r>
            <a:r>
              <a:rPr lang="es-AR" sz="1800" b="0" dirty="0">
                <a:solidFill>
                  <a:srgbClr val="CCCCCC"/>
                </a:solidFill>
                <a:effectLst/>
                <a:latin typeface="Consolas" panose="020B0609020204030204" pitchFamily="49" charset="0"/>
              </a:rPr>
              <a:t>, </a:t>
            </a:r>
            <a:r>
              <a:rPr lang="es-AR" sz="1800" b="0" dirty="0" err="1">
                <a:solidFill>
                  <a:srgbClr val="9CDCFE"/>
                </a:solidFill>
                <a:effectLst/>
                <a:latin typeface="Consolas" panose="020B0609020204030204" pitchFamily="49" charset="0"/>
              </a:rPr>
              <a:t>c</a:t>
            </a:r>
            <a:r>
              <a:rPr lang="es-AR" sz="1800" b="0" dirty="0" err="1">
                <a:solidFill>
                  <a:srgbClr val="CCCCCC"/>
                </a:solidFill>
                <a:effectLst/>
                <a:latin typeface="Consolas" panose="020B0609020204030204" pitchFamily="49" charset="0"/>
              </a:rPr>
              <a:t>.</a:t>
            </a:r>
            <a:r>
              <a:rPr lang="es-AR" sz="1800" b="0" dirty="0" err="1">
                <a:solidFill>
                  <a:srgbClr val="9CDCFE"/>
                </a:solidFill>
                <a:effectLst/>
                <a:latin typeface="Consolas" panose="020B0609020204030204" pitchFamily="49" charset="0"/>
              </a:rPr>
              <a:t>cuenta</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r>
              <a:rPr lang="es-AR" sz="1800" b="0" dirty="0" err="1">
                <a:solidFill>
                  <a:srgbClr val="DCDCAA"/>
                </a:solidFill>
                <a:effectLst/>
                <a:latin typeface="Consolas" panose="020B0609020204030204" pitchFamily="49" charset="0"/>
              </a:rPr>
              <a:t>fread</a:t>
            </a:r>
            <a:r>
              <a:rPr lang="es-AR" sz="1800" b="0" dirty="0">
                <a:solidFill>
                  <a:srgbClr val="CCCCCC"/>
                </a:solidFill>
                <a:effectLst/>
                <a:latin typeface="Consolas" panose="020B0609020204030204" pitchFamily="49" charset="0"/>
              </a:rPr>
              <a:t>(</a:t>
            </a:r>
            <a:r>
              <a:rPr lang="es-AR" sz="1800" b="0" dirty="0">
                <a:solidFill>
                  <a:srgbClr val="D4D4D4"/>
                </a:solidFill>
                <a:effectLst/>
                <a:latin typeface="Consolas" panose="020B0609020204030204" pitchFamily="49" charset="0"/>
              </a:rPr>
              <a:t>&amp;</a:t>
            </a:r>
            <a:r>
              <a:rPr lang="es-AR" sz="1800" b="0" dirty="0">
                <a:solidFill>
                  <a:srgbClr val="9CDCFE"/>
                </a:solidFill>
                <a:effectLst/>
                <a:latin typeface="Consolas" panose="020B0609020204030204" pitchFamily="49" charset="0"/>
              </a:rPr>
              <a:t>c</a:t>
            </a:r>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sizeof</a:t>
            </a:r>
            <a:r>
              <a:rPr lang="es-AR" sz="1800" b="0" dirty="0">
                <a:solidFill>
                  <a:srgbClr val="CCCCCC"/>
                </a:solidFill>
                <a:effectLst/>
                <a:latin typeface="Consolas" panose="020B0609020204030204" pitchFamily="49" charset="0"/>
              </a:rPr>
              <a:t>(</a:t>
            </a:r>
            <a:r>
              <a:rPr lang="es-AR" sz="1800" b="0" dirty="0">
                <a:solidFill>
                  <a:srgbClr val="9CDCFE"/>
                </a:solidFill>
                <a:effectLst/>
                <a:latin typeface="Consolas" panose="020B0609020204030204" pitchFamily="49" charset="0"/>
              </a:rPr>
              <a:t>c</a:t>
            </a:r>
            <a:r>
              <a:rPr lang="es-AR" sz="1800" b="0" dirty="0">
                <a:solidFill>
                  <a:srgbClr val="CCCCCC"/>
                </a:solidFill>
                <a:effectLst/>
                <a:latin typeface="Consolas" panose="020B0609020204030204" pitchFamily="49" charset="0"/>
              </a:rPr>
              <a:t>), </a:t>
            </a:r>
            <a:r>
              <a:rPr lang="es-AR" sz="1800" b="0" dirty="0">
                <a:solidFill>
                  <a:srgbClr val="B5CEA8"/>
                </a:solidFill>
                <a:effectLst/>
                <a:latin typeface="Consolas" panose="020B0609020204030204" pitchFamily="49" charset="0"/>
              </a:rPr>
              <a:t>1</a:t>
            </a:r>
            <a:r>
              <a:rPr lang="es-AR" sz="1800" b="0" dirty="0">
                <a:solidFill>
                  <a:srgbClr val="CCCCCC"/>
                </a:solidFill>
                <a:effectLst/>
                <a:latin typeface="Consolas" panose="020B0609020204030204" pitchFamily="49" charset="0"/>
              </a:rPr>
              <a:t>, </a:t>
            </a:r>
            <a:r>
              <a:rPr lang="es-AR" sz="1800" b="0" dirty="0">
                <a:solidFill>
                  <a:srgbClr val="9CDCFE"/>
                </a:solidFill>
                <a:effectLst/>
                <a:latin typeface="Consolas" panose="020B0609020204030204" pitchFamily="49" charset="0"/>
              </a:rPr>
              <a:t>x</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    }</a:t>
            </a:r>
          </a:p>
          <a:p>
            <a:r>
              <a:rPr lang="es-AR" sz="1800" b="0" dirty="0">
                <a:solidFill>
                  <a:srgbClr val="CCCCCC"/>
                </a:solidFill>
                <a:effectLst/>
                <a:latin typeface="Consolas" panose="020B0609020204030204" pitchFamily="49" charset="0"/>
              </a:rPr>
              <a:t>    </a:t>
            </a:r>
            <a:r>
              <a:rPr lang="es-AR" sz="1800" b="0" dirty="0" err="1">
                <a:solidFill>
                  <a:srgbClr val="569CD6"/>
                </a:solidFill>
                <a:effectLst/>
                <a:latin typeface="Consolas" panose="020B0609020204030204" pitchFamily="49" charset="0"/>
              </a:rPr>
              <a:t>printf</a:t>
            </a:r>
            <a:r>
              <a:rPr lang="es-AR" sz="1800" b="0" dirty="0">
                <a:solidFill>
                  <a:srgbClr val="CCCCCC"/>
                </a:solidFill>
                <a:effectLst/>
                <a:latin typeface="Consolas" panose="020B0609020204030204" pitchFamily="49" charset="0"/>
              </a:rPr>
              <a:t>(</a:t>
            </a:r>
            <a:r>
              <a:rPr lang="es-AR" sz="1800" b="0" dirty="0">
                <a:solidFill>
                  <a:srgbClr val="CE9178"/>
                </a:solidFill>
                <a:effectLst/>
                <a:latin typeface="Consolas" panose="020B0609020204030204" pitchFamily="49" charset="0"/>
              </a:rPr>
              <a:t>"</a:t>
            </a:r>
            <a:r>
              <a:rPr lang="es-AR" sz="1800" b="0" dirty="0">
                <a:solidFill>
                  <a:srgbClr val="D7BA7D"/>
                </a:solidFill>
                <a:effectLst/>
                <a:latin typeface="Consolas" panose="020B0609020204030204" pitchFamily="49" charset="0"/>
              </a:rPr>
              <a:t>\n</a:t>
            </a:r>
            <a:r>
              <a:rPr lang="es-AR" sz="1800" b="0" dirty="0">
                <a:solidFill>
                  <a:srgbClr val="CE9178"/>
                </a:solidFill>
                <a:effectLst/>
                <a:latin typeface="Consolas" panose="020B0609020204030204" pitchFamily="49" charset="0"/>
              </a:rPr>
              <a:t>"</a:t>
            </a:r>
            <a:r>
              <a:rPr lang="es-AR" sz="1800" b="0" dirty="0">
                <a:solidFill>
                  <a:srgbClr val="CCCCCC"/>
                </a:solidFill>
                <a:effectLst/>
                <a:latin typeface="Consolas" panose="020B0609020204030204" pitchFamily="49" charset="0"/>
              </a:rPr>
              <a:t>);</a:t>
            </a:r>
          </a:p>
          <a:p>
            <a:r>
              <a:rPr lang="es-AR" sz="1800" b="0" dirty="0">
                <a:solidFill>
                  <a:srgbClr val="CCCCCC"/>
                </a:solidFill>
                <a:effectLst/>
                <a:latin typeface="Consolas" panose="020B0609020204030204" pitchFamily="49" charset="0"/>
              </a:rPr>
              <a:t>}</a:t>
            </a:r>
            <a:endParaRPr lang="es-AR" b="0" dirty="0">
              <a:solidFill>
                <a:srgbClr val="CCCCCC"/>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932899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dirty="0"/>
              <a:t>Ejemplo</a:t>
            </a:r>
            <a:endParaRPr dirty="0"/>
          </a:p>
        </p:txBody>
      </p:sp>
      <p:sp>
        <p:nvSpPr>
          <p:cNvPr id="2" name="Rectángulo: esquinas redondeadas 1">
            <a:extLst>
              <a:ext uri="{FF2B5EF4-FFF2-40B4-BE49-F238E27FC236}">
                <a16:creationId xmlns:a16="http://schemas.microsoft.com/office/drawing/2014/main" id="{1C2D9324-D2A6-0B53-EEB7-6B23F24341F2}"/>
              </a:ext>
            </a:extLst>
          </p:cNvPr>
          <p:cNvSpPr/>
          <p:nvPr/>
        </p:nvSpPr>
        <p:spPr>
          <a:xfrm>
            <a:off x="671804" y="1735494"/>
            <a:ext cx="10730204" cy="46466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80000"/>
              </a:lnSpc>
              <a:spcBef>
                <a:spcPts val="0"/>
              </a:spcBef>
              <a:buSzPts val="1348"/>
            </a:pPr>
            <a:r>
              <a:rPr lang="es-ES" sz="2800" b="1" dirty="0"/>
              <a:t>Escribir:</a:t>
            </a:r>
          </a:p>
          <a:p>
            <a:pPr marL="457200" indent="-457200">
              <a:lnSpc>
                <a:spcPct val="80000"/>
              </a:lnSpc>
              <a:spcBef>
                <a:spcPts val="933"/>
              </a:spcBef>
              <a:buSzPts val="1348"/>
              <a:buFont typeface="Arial" panose="020B0604020202020204" pitchFamily="34" charset="0"/>
              <a:buChar char="•"/>
            </a:pPr>
            <a:r>
              <a:rPr lang="es-ES" sz="2800" b="1" dirty="0" err="1"/>
              <a:t>unsigned</a:t>
            </a:r>
            <a:r>
              <a:rPr lang="es-ES" sz="2800" b="1" dirty="0"/>
              <a:t> </a:t>
            </a:r>
            <a:r>
              <a:rPr lang="es-ES" sz="2800" b="1" dirty="0" err="1"/>
              <a:t>char</a:t>
            </a:r>
            <a:r>
              <a:rPr lang="es-ES" sz="2800" b="1" dirty="0"/>
              <a:t> a=0x30;</a:t>
            </a:r>
          </a:p>
          <a:p>
            <a:pPr marL="457200" indent="-457200">
              <a:lnSpc>
                <a:spcPct val="80000"/>
              </a:lnSpc>
              <a:spcBef>
                <a:spcPts val="933"/>
              </a:spcBef>
              <a:buSzPts val="1348"/>
              <a:buFont typeface="Arial" panose="020B0604020202020204" pitchFamily="34" charset="0"/>
              <a:buChar char="•"/>
            </a:pPr>
            <a:r>
              <a:rPr lang="es-ES" sz="2800" b="1" dirty="0" err="1"/>
              <a:t>unsigned</a:t>
            </a:r>
            <a:r>
              <a:rPr lang="es-ES" sz="2800" b="1" dirty="0"/>
              <a:t> </a:t>
            </a:r>
            <a:r>
              <a:rPr lang="es-ES" sz="2800" b="1" dirty="0" err="1"/>
              <a:t>char</a:t>
            </a:r>
            <a:r>
              <a:rPr lang="es-ES" sz="2800" b="1" dirty="0"/>
              <a:t> a=‘0’</a:t>
            </a:r>
          </a:p>
          <a:p>
            <a:pPr marL="571345" indent="-457200">
              <a:lnSpc>
                <a:spcPct val="80000"/>
              </a:lnSpc>
              <a:spcBef>
                <a:spcPts val="933"/>
              </a:spcBef>
              <a:buSzPts val="1348"/>
              <a:buFont typeface="Arial" panose="020B0604020202020204" pitchFamily="34" charset="0"/>
              <a:buChar char="•"/>
            </a:pPr>
            <a:endParaRPr lang="es-ES" sz="2800" dirty="0"/>
          </a:p>
          <a:p>
            <a:pPr marL="457200" indent="-457200">
              <a:lnSpc>
                <a:spcPct val="80000"/>
              </a:lnSpc>
              <a:spcBef>
                <a:spcPts val="933"/>
              </a:spcBef>
              <a:buSzPts val="1348"/>
              <a:buFont typeface="Arial" panose="020B0604020202020204" pitchFamily="34" charset="0"/>
              <a:buChar char="•"/>
            </a:pPr>
            <a:r>
              <a:rPr lang="es-ES" sz="2800" dirty="0"/>
              <a:t>Son expresiones equivalentes, si colocamos entre simple comillas un símbolo ASCII asignará a la variable el valor de acuerdo a la tabla vista anteriormente.</a:t>
            </a:r>
          </a:p>
          <a:p>
            <a:pPr marL="457200" indent="-457200">
              <a:lnSpc>
                <a:spcPct val="80000"/>
              </a:lnSpc>
              <a:spcBef>
                <a:spcPts val="933"/>
              </a:spcBef>
              <a:buSzPts val="1348"/>
              <a:buFont typeface="Arial" panose="020B0604020202020204" pitchFamily="34" charset="0"/>
              <a:buChar char="•"/>
            </a:pPr>
            <a:r>
              <a:rPr lang="es-ES" sz="2800" dirty="0"/>
              <a:t>No es lo mismo el ‘1’ que el numero 1.</a:t>
            </a:r>
          </a:p>
          <a:p>
            <a:pPr marL="457200" indent="-457200">
              <a:lnSpc>
                <a:spcPct val="80000"/>
              </a:lnSpc>
              <a:spcBef>
                <a:spcPts val="933"/>
              </a:spcBef>
              <a:buSzPts val="1348"/>
              <a:buFont typeface="Arial" panose="020B0604020202020204" pitchFamily="34" charset="0"/>
              <a:buChar char="•"/>
            </a:pPr>
            <a:r>
              <a:rPr lang="es-ES" sz="2800" dirty="0"/>
              <a:t>Si es lo mismo 0x31 que el carácter ‘1’</a:t>
            </a:r>
          </a:p>
        </p:txBody>
      </p:sp>
    </p:spTree>
    <p:custDataLst>
      <p:tags r:id="rId1"/>
    </p:custData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22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Punteros a funciones</a:t>
            </a:r>
            <a:endParaRPr/>
          </a:p>
        </p:txBody>
      </p:sp>
      <p:sp>
        <p:nvSpPr>
          <p:cNvPr id="1611" name="Google Shape;1611;p229"/>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r>
              <a:rPr lang="es-AR"/>
              <a:t>Los punteros no solamente puede ser usados para señalar variables, sino también funciones.</a:t>
            </a:r>
            <a:endParaRPr/>
          </a:p>
        </p:txBody>
      </p:sp>
      <p:pic>
        <p:nvPicPr>
          <p:cNvPr id="1612" name="Google Shape;1612;p229"/>
          <p:cNvPicPr preferRelativeResize="0"/>
          <p:nvPr/>
        </p:nvPicPr>
        <p:blipFill rotWithShape="1">
          <a:blip r:embed="rId4">
            <a:alphaModFix/>
          </a:blip>
          <a:srcRect/>
          <a:stretch/>
        </p:blipFill>
        <p:spPr>
          <a:xfrm>
            <a:off x="4002741" y="3035206"/>
            <a:ext cx="4186517" cy="3139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1616"/>
        <p:cNvGrpSpPr/>
        <p:nvPr/>
      </p:nvGrpSpPr>
      <p:grpSpPr>
        <a:xfrm>
          <a:off x="0" y="0"/>
          <a:ext cx="0" cy="0"/>
          <a:chOff x="0" y="0"/>
          <a:chExt cx="0" cy="0"/>
        </a:xfrm>
      </p:grpSpPr>
      <p:sp>
        <p:nvSpPr>
          <p:cNvPr id="1617" name="Google Shape;1617;p23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Ejemplo</a:t>
            </a:r>
            <a:endParaRPr dirty="0"/>
          </a:p>
        </p:txBody>
      </p:sp>
      <p:sp>
        <p:nvSpPr>
          <p:cNvPr id="2" name="Rectángulo: esquinas redondeadas 1">
            <a:extLst>
              <a:ext uri="{FF2B5EF4-FFF2-40B4-BE49-F238E27FC236}">
                <a16:creationId xmlns:a16="http://schemas.microsoft.com/office/drawing/2014/main" id="{1970312F-7E29-EBAC-5D07-3EF3D9E71F16}"/>
              </a:ext>
            </a:extLst>
          </p:cNvPr>
          <p:cNvSpPr/>
          <p:nvPr/>
        </p:nvSpPr>
        <p:spPr>
          <a:xfrm>
            <a:off x="1981843" y="1536218"/>
            <a:ext cx="8018684" cy="504077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s-ES" sz="1800" dirty="0" err="1">
                <a:solidFill>
                  <a:srgbClr val="569CD6"/>
                </a:solidFill>
                <a:latin typeface="Consolas"/>
                <a:ea typeface="Consolas"/>
                <a:cs typeface="Consolas"/>
                <a:sym typeface="Consolas"/>
              </a:rPr>
              <a:t>void</a:t>
            </a:r>
            <a:r>
              <a:rPr lang="es-ES" sz="1800" dirty="0">
                <a:solidFill>
                  <a:srgbClr val="D4D4D4"/>
                </a:solidFill>
                <a:latin typeface="Consolas"/>
                <a:ea typeface="Consolas"/>
                <a:cs typeface="Consolas"/>
                <a:sym typeface="Consolas"/>
              </a:rPr>
              <a:t> </a:t>
            </a:r>
            <a:r>
              <a:rPr lang="es-ES" sz="1800" dirty="0">
                <a:solidFill>
                  <a:srgbClr val="DCDCAA"/>
                </a:solidFill>
                <a:latin typeface="Consolas"/>
                <a:ea typeface="Consolas"/>
                <a:cs typeface="Consolas"/>
                <a:sym typeface="Consolas"/>
              </a:rPr>
              <a:t>funcion1</a:t>
            </a:r>
            <a:r>
              <a:rPr lang="es-ES" sz="1800" dirty="0">
                <a:solidFill>
                  <a:srgbClr val="D4D4D4"/>
                </a:solidFill>
                <a:latin typeface="Consolas"/>
                <a:ea typeface="Consolas"/>
                <a:cs typeface="Consolas"/>
                <a:sym typeface="Consolas"/>
              </a:rPr>
              <a:t>(){</a:t>
            </a:r>
            <a:endParaRPr lang="es-ES" sz="2000" dirty="0"/>
          </a:p>
          <a:p>
            <a:r>
              <a:rPr lang="es-ES" sz="1800" dirty="0">
                <a:solidFill>
                  <a:srgbClr val="D4D4D4"/>
                </a:solidFill>
                <a:latin typeface="Consolas"/>
                <a:ea typeface="Consolas"/>
                <a:cs typeface="Consolas"/>
                <a:sym typeface="Consolas"/>
              </a:rPr>
              <a:t>    </a:t>
            </a:r>
            <a:r>
              <a:rPr lang="es-ES" sz="1800" dirty="0" err="1">
                <a:solidFill>
                  <a:srgbClr val="DCDCAA"/>
                </a:solidFill>
                <a:latin typeface="Consolas"/>
                <a:ea typeface="Consolas"/>
                <a:cs typeface="Consolas"/>
                <a:sym typeface="Consolas"/>
              </a:rPr>
              <a:t>printf</a:t>
            </a:r>
            <a:r>
              <a:rPr lang="es-ES" sz="1800" dirty="0">
                <a:solidFill>
                  <a:srgbClr val="D4D4D4"/>
                </a:solidFill>
                <a:latin typeface="Consolas"/>
                <a:ea typeface="Consolas"/>
                <a:cs typeface="Consolas"/>
                <a:sym typeface="Consolas"/>
              </a:rPr>
              <a:t>(</a:t>
            </a:r>
            <a:r>
              <a:rPr lang="es-ES" sz="1800" dirty="0">
                <a:solidFill>
                  <a:srgbClr val="CE9178"/>
                </a:solidFill>
                <a:latin typeface="Consolas"/>
                <a:ea typeface="Consolas"/>
                <a:cs typeface="Consolas"/>
                <a:sym typeface="Consolas"/>
              </a:rPr>
              <a:t>"Se ha entrado en la funcion1</a:t>
            </a:r>
            <a:r>
              <a:rPr lang="es-ES" sz="1800" dirty="0">
                <a:solidFill>
                  <a:srgbClr val="D7BA7D"/>
                </a:solidFill>
                <a:latin typeface="Consolas"/>
                <a:ea typeface="Consolas"/>
                <a:cs typeface="Consolas"/>
                <a:sym typeface="Consolas"/>
              </a:rPr>
              <a:t>\n</a:t>
            </a:r>
            <a:r>
              <a:rPr lang="es-ES" sz="1800" dirty="0">
                <a:solidFill>
                  <a:srgbClr val="CE9178"/>
                </a:solidFill>
                <a:latin typeface="Consolas"/>
                <a:ea typeface="Consolas"/>
                <a:cs typeface="Consolas"/>
                <a:sym typeface="Consolas"/>
              </a:rPr>
              <a:t>"</a:t>
            </a:r>
            <a:r>
              <a:rPr lang="es-ES" sz="1800" dirty="0">
                <a:solidFill>
                  <a:srgbClr val="D4D4D4"/>
                </a:solidFill>
                <a:latin typeface="Consolas"/>
                <a:ea typeface="Consolas"/>
                <a:cs typeface="Consolas"/>
                <a:sym typeface="Consolas"/>
              </a:rPr>
              <a:t>);</a:t>
            </a:r>
            <a:endParaRPr lang="es-ES" sz="2000" dirty="0"/>
          </a:p>
          <a:p>
            <a:r>
              <a:rPr lang="es-ES" sz="1800" dirty="0">
                <a:solidFill>
                  <a:srgbClr val="D4D4D4"/>
                </a:solidFill>
                <a:latin typeface="Consolas"/>
                <a:ea typeface="Consolas"/>
                <a:cs typeface="Consolas"/>
                <a:sym typeface="Consolas"/>
              </a:rPr>
              <a:t>}</a:t>
            </a:r>
            <a:endParaRPr lang="es-ES" sz="2000" dirty="0"/>
          </a:p>
          <a:p>
            <a:r>
              <a:rPr lang="es-ES" sz="1800" dirty="0" err="1">
                <a:solidFill>
                  <a:srgbClr val="569CD6"/>
                </a:solidFill>
                <a:latin typeface="Consolas"/>
                <a:ea typeface="Consolas"/>
                <a:cs typeface="Consolas"/>
                <a:sym typeface="Consolas"/>
              </a:rPr>
              <a:t>void</a:t>
            </a:r>
            <a:r>
              <a:rPr lang="es-ES" sz="1800" dirty="0">
                <a:solidFill>
                  <a:srgbClr val="D4D4D4"/>
                </a:solidFill>
                <a:latin typeface="Consolas"/>
                <a:ea typeface="Consolas"/>
                <a:cs typeface="Consolas"/>
                <a:sym typeface="Consolas"/>
              </a:rPr>
              <a:t> </a:t>
            </a:r>
            <a:r>
              <a:rPr lang="es-ES" sz="1800" dirty="0">
                <a:solidFill>
                  <a:srgbClr val="DCDCAA"/>
                </a:solidFill>
                <a:latin typeface="Consolas"/>
                <a:ea typeface="Consolas"/>
                <a:cs typeface="Consolas"/>
                <a:sym typeface="Consolas"/>
              </a:rPr>
              <a:t>funcion2</a:t>
            </a:r>
            <a:r>
              <a:rPr lang="es-ES" sz="1800" dirty="0">
                <a:solidFill>
                  <a:srgbClr val="D4D4D4"/>
                </a:solidFill>
                <a:latin typeface="Consolas"/>
                <a:ea typeface="Consolas"/>
                <a:cs typeface="Consolas"/>
                <a:sym typeface="Consolas"/>
              </a:rPr>
              <a:t>(){</a:t>
            </a:r>
            <a:endParaRPr lang="es-ES" sz="2000" dirty="0"/>
          </a:p>
          <a:p>
            <a:r>
              <a:rPr lang="es-ES" sz="1800" dirty="0">
                <a:solidFill>
                  <a:srgbClr val="D4D4D4"/>
                </a:solidFill>
                <a:latin typeface="Consolas"/>
                <a:ea typeface="Consolas"/>
                <a:cs typeface="Consolas"/>
                <a:sym typeface="Consolas"/>
              </a:rPr>
              <a:t>    </a:t>
            </a:r>
            <a:r>
              <a:rPr lang="es-ES" sz="1800" dirty="0" err="1">
                <a:solidFill>
                  <a:srgbClr val="DCDCAA"/>
                </a:solidFill>
                <a:latin typeface="Consolas"/>
                <a:ea typeface="Consolas"/>
                <a:cs typeface="Consolas"/>
                <a:sym typeface="Consolas"/>
              </a:rPr>
              <a:t>printf</a:t>
            </a:r>
            <a:r>
              <a:rPr lang="es-ES" sz="1800" dirty="0">
                <a:solidFill>
                  <a:srgbClr val="D4D4D4"/>
                </a:solidFill>
                <a:latin typeface="Consolas"/>
                <a:ea typeface="Consolas"/>
                <a:cs typeface="Consolas"/>
                <a:sym typeface="Consolas"/>
              </a:rPr>
              <a:t>(</a:t>
            </a:r>
            <a:r>
              <a:rPr lang="es-ES" sz="1800" dirty="0">
                <a:solidFill>
                  <a:srgbClr val="CE9178"/>
                </a:solidFill>
                <a:latin typeface="Consolas"/>
                <a:ea typeface="Consolas"/>
                <a:cs typeface="Consolas"/>
                <a:sym typeface="Consolas"/>
              </a:rPr>
              <a:t>"Se ha entrado en la funcion2</a:t>
            </a:r>
            <a:r>
              <a:rPr lang="es-ES" sz="1800" dirty="0">
                <a:solidFill>
                  <a:srgbClr val="D7BA7D"/>
                </a:solidFill>
                <a:latin typeface="Consolas"/>
                <a:ea typeface="Consolas"/>
                <a:cs typeface="Consolas"/>
                <a:sym typeface="Consolas"/>
              </a:rPr>
              <a:t>\n</a:t>
            </a:r>
            <a:r>
              <a:rPr lang="es-ES" sz="1800" dirty="0">
                <a:solidFill>
                  <a:srgbClr val="CE9178"/>
                </a:solidFill>
                <a:latin typeface="Consolas"/>
                <a:ea typeface="Consolas"/>
                <a:cs typeface="Consolas"/>
                <a:sym typeface="Consolas"/>
              </a:rPr>
              <a:t>"</a:t>
            </a:r>
            <a:r>
              <a:rPr lang="es-ES" sz="1800" dirty="0">
                <a:solidFill>
                  <a:srgbClr val="D4D4D4"/>
                </a:solidFill>
                <a:latin typeface="Consolas"/>
                <a:ea typeface="Consolas"/>
                <a:cs typeface="Consolas"/>
                <a:sym typeface="Consolas"/>
              </a:rPr>
              <a:t>);</a:t>
            </a:r>
            <a:endParaRPr lang="es-ES" sz="2000" dirty="0"/>
          </a:p>
          <a:p>
            <a:r>
              <a:rPr lang="es-ES" sz="1800" dirty="0">
                <a:solidFill>
                  <a:srgbClr val="D4D4D4"/>
                </a:solidFill>
                <a:latin typeface="Consolas"/>
                <a:ea typeface="Consolas"/>
                <a:cs typeface="Consolas"/>
                <a:sym typeface="Consolas"/>
              </a:rPr>
              <a:t>}</a:t>
            </a:r>
            <a:endParaRPr lang="es-ES" sz="2000" dirty="0"/>
          </a:p>
          <a:p>
            <a:r>
              <a:rPr lang="es-ES" sz="1800" dirty="0" err="1">
                <a:solidFill>
                  <a:srgbClr val="569CD6"/>
                </a:solidFill>
                <a:latin typeface="Consolas"/>
                <a:ea typeface="Consolas"/>
                <a:cs typeface="Consolas"/>
                <a:sym typeface="Consolas"/>
              </a:rPr>
              <a:t>int</a:t>
            </a:r>
            <a:r>
              <a:rPr lang="es-ES" sz="1800" dirty="0">
                <a:solidFill>
                  <a:srgbClr val="D4D4D4"/>
                </a:solidFill>
                <a:latin typeface="Consolas"/>
                <a:ea typeface="Consolas"/>
                <a:cs typeface="Consolas"/>
                <a:sym typeface="Consolas"/>
              </a:rPr>
              <a:t> </a:t>
            </a:r>
            <a:r>
              <a:rPr lang="es-ES" sz="1800" dirty="0" err="1">
                <a:solidFill>
                  <a:srgbClr val="DCDCAA"/>
                </a:solidFill>
                <a:latin typeface="Consolas"/>
                <a:ea typeface="Consolas"/>
                <a:cs typeface="Consolas"/>
                <a:sym typeface="Consolas"/>
              </a:rPr>
              <a:t>main</a:t>
            </a:r>
            <a:r>
              <a:rPr lang="es-ES" sz="1800" dirty="0">
                <a:solidFill>
                  <a:srgbClr val="D4D4D4"/>
                </a:solidFill>
                <a:latin typeface="Consolas"/>
                <a:ea typeface="Consolas"/>
                <a:cs typeface="Consolas"/>
                <a:sym typeface="Consolas"/>
              </a:rPr>
              <a:t>(</a:t>
            </a:r>
            <a:r>
              <a:rPr lang="es-ES" sz="1800" dirty="0" err="1">
                <a:solidFill>
                  <a:srgbClr val="569CD6"/>
                </a:solidFill>
                <a:latin typeface="Consolas"/>
                <a:ea typeface="Consolas"/>
                <a:cs typeface="Consolas"/>
                <a:sym typeface="Consolas"/>
              </a:rPr>
              <a:t>void</a:t>
            </a:r>
            <a:r>
              <a:rPr lang="es-ES" sz="1800" dirty="0">
                <a:solidFill>
                  <a:srgbClr val="D4D4D4"/>
                </a:solidFill>
                <a:latin typeface="Consolas"/>
                <a:ea typeface="Consolas"/>
                <a:cs typeface="Consolas"/>
                <a:sym typeface="Consolas"/>
              </a:rPr>
              <a:t>){</a:t>
            </a:r>
            <a:endParaRPr lang="es-ES" sz="2000" dirty="0"/>
          </a:p>
          <a:p>
            <a:r>
              <a:rPr lang="es-ES" sz="1800" dirty="0">
                <a:solidFill>
                  <a:srgbClr val="D4D4D4"/>
                </a:solidFill>
                <a:latin typeface="Consolas"/>
                <a:ea typeface="Consolas"/>
                <a:cs typeface="Consolas"/>
                <a:sym typeface="Consolas"/>
              </a:rPr>
              <a:t>    </a:t>
            </a:r>
            <a:r>
              <a:rPr lang="es-ES" sz="1800" dirty="0">
                <a:solidFill>
                  <a:srgbClr val="6A9955"/>
                </a:solidFill>
                <a:latin typeface="Consolas"/>
                <a:ea typeface="Consolas"/>
                <a:cs typeface="Consolas"/>
                <a:sym typeface="Consolas"/>
              </a:rPr>
              <a:t>//Creamos el puntero a la </a:t>
            </a:r>
            <a:r>
              <a:rPr lang="es-ES" sz="1800" dirty="0" err="1">
                <a:solidFill>
                  <a:srgbClr val="6A9955"/>
                </a:solidFill>
                <a:latin typeface="Consolas"/>
                <a:ea typeface="Consolas"/>
                <a:cs typeface="Consolas"/>
                <a:sym typeface="Consolas"/>
              </a:rPr>
              <a:t>funcion</a:t>
            </a:r>
            <a:endParaRPr lang="es-ES" sz="1800" dirty="0">
              <a:solidFill>
                <a:srgbClr val="D4D4D4"/>
              </a:solidFill>
              <a:latin typeface="Consolas"/>
              <a:ea typeface="Consolas"/>
              <a:cs typeface="Consolas"/>
              <a:sym typeface="Consolas"/>
            </a:endParaRPr>
          </a:p>
          <a:p>
            <a:r>
              <a:rPr lang="es-ES" sz="1800" dirty="0">
                <a:solidFill>
                  <a:srgbClr val="D4D4D4"/>
                </a:solidFill>
                <a:latin typeface="Consolas"/>
                <a:ea typeface="Consolas"/>
                <a:cs typeface="Consolas"/>
                <a:sym typeface="Consolas"/>
              </a:rPr>
              <a:t>    </a:t>
            </a:r>
            <a:r>
              <a:rPr lang="es-ES" sz="1800" dirty="0" err="1">
                <a:solidFill>
                  <a:srgbClr val="569CD6"/>
                </a:solidFill>
                <a:latin typeface="Consolas"/>
                <a:ea typeface="Consolas"/>
                <a:cs typeface="Consolas"/>
                <a:sym typeface="Consolas"/>
              </a:rPr>
              <a:t>void</a:t>
            </a:r>
            <a:r>
              <a:rPr lang="es-ES" sz="1800" dirty="0">
                <a:solidFill>
                  <a:srgbClr val="D4D4D4"/>
                </a:solidFill>
                <a:latin typeface="Consolas"/>
                <a:ea typeface="Consolas"/>
                <a:cs typeface="Consolas"/>
                <a:sym typeface="Consolas"/>
              </a:rPr>
              <a:t> (*</a:t>
            </a:r>
            <a:r>
              <a:rPr lang="es-ES" sz="1800" dirty="0" err="1">
                <a:solidFill>
                  <a:srgbClr val="9CDCFE"/>
                </a:solidFill>
                <a:latin typeface="Consolas"/>
                <a:ea typeface="Consolas"/>
                <a:cs typeface="Consolas"/>
                <a:sym typeface="Consolas"/>
              </a:rPr>
              <a:t>puntero_funcion</a:t>
            </a:r>
            <a:r>
              <a:rPr lang="es-ES" sz="1800" dirty="0">
                <a:solidFill>
                  <a:srgbClr val="D4D4D4"/>
                </a:solidFill>
                <a:latin typeface="Consolas"/>
                <a:ea typeface="Consolas"/>
                <a:cs typeface="Consolas"/>
                <a:sym typeface="Consolas"/>
              </a:rPr>
              <a:t>)() = &amp;</a:t>
            </a:r>
            <a:r>
              <a:rPr lang="es-ES" sz="1800" dirty="0">
                <a:solidFill>
                  <a:srgbClr val="DCDCAA"/>
                </a:solidFill>
                <a:latin typeface="Consolas"/>
                <a:ea typeface="Consolas"/>
                <a:cs typeface="Consolas"/>
                <a:sym typeface="Consolas"/>
              </a:rPr>
              <a:t>funcion1</a:t>
            </a:r>
            <a:r>
              <a:rPr lang="es-ES" sz="1800" dirty="0">
                <a:solidFill>
                  <a:srgbClr val="D4D4D4"/>
                </a:solidFill>
                <a:latin typeface="Consolas"/>
                <a:ea typeface="Consolas"/>
                <a:cs typeface="Consolas"/>
                <a:sym typeface="Consolas"/>
              </a:rPr>
              <a:t>;</a:t>
            </a:r>
            <a:endParaRPr lang="es-ES" sz="2000" dirty="0"/>
          </a:p>
          <a:p>
            <a:r>
              <a:rPr lang="es-ES" sz="1800" dirty="0">
                <a:solidFill>
                  <a:srgbClr val="D4D4D4"/>
                </a:solidFill>
                <a:latin typeface="Consolas"/>
                <a:ea typeface="Consolas"/>
                <a:cs typeface="Consolas"/>
                <a:sym typeface="Consolas"/>
              </a:rPr>
              <a:t>    </a:t>
            </a:r>
            <a:r>
              <a:rPr lang="es-ES" sz="1800" dirty="0">
                <a:solidFill>
                  <a:srgbClr val="6A9955"/>
                </a:solidFill>
                <a:latin typeface="Consolas"/>
                <a:ea typeface="Consolas"/>
                <a:cs typeface="Consolas"/>
                <a:sym typeface="Consolas"/>
              </a:rPr>
              <a:t>//Llamamos la </a:t>
            </a:r>
            <a:r>
              <a:rPr lang="es-ES" sz="1800" dirty="0" err="1">
                <a:solidFill>
                  <a:srgbClr val="6A9955"/>
                </a:solidFill>
                <a:latin typeface="Consolas"/>
                <a:ea typeface="Consolas"/>
                <a:cs typeface="Consolas"/>
                <a:sym typeface="Consolas"/>
              </a:rPr>
              <a:t>funcion</a:t>
            </a:r>
            <a:r>
              <a:rPr lang="es-ES" sz="1800" dirty="0">
                <a:solidFill>
                  <a:srgbClr val="6A9955"/>
                </a:solidFill>
                <a:latin typeface="Consolas"/>
                <a:ea typeface="Consolas"/>
                <a:cs typeface="Consolas"/>
                <a:sym typeface="Consolas"/>
              </a:rPr>
              <a:t> a </a:t>
            </a:r>
            <a:r>
              <a:rPr lang="es-ES" sz="1800" dirty="0" err="1">
                <a:solidFill>
                  <a:srgbClr val="6A9955"/>
                </a:solidFill>
                <a:latin typeface="Consolas"/>
                <a:ea typeface="Consolas"/>
                <a:cs typeface="Consolas"/>
                <a:sym typeface="Consolas"/>
              </a:rPr>
              <a:t>traves</a:t>
            </a:r>
            <a:r>
              <a:rPr lang="es-ES" sz="1800" dirty="0">
                <a:solidFill>
                  <a:srgbClr val="6A9955"/>
                </a:solidFill>
                <a:latin typeface="Consolas"/>
                <a:ea typeface="Consolas"/>
                <a:cs typeface="Consolas"/>
                <a:sym typeface="Consolas"/>
              </a:rPr>
              <a:t> del puntero</a:t>
            </a:r>
            <a:endParaRPr lang="es-ES" sz="1800" dirty="0">
              <a:solidFill>
                <a:srgbClr val="D4D4D4"/>
              </a:solidFill>
              <a:latin typeface="Consolas"/>
              <a:ea typeface="Consolas"/>
              <a:cs typeface="Consolas"/>
              <a:sym typeface="Consolas"/>
            </a:endParaRPr>
          </a:p>
          <a:p>
            <a:r>
              <a:rPr lang="es-ES" sz="1800" dirty="0">
                <a:solidFill>
                  <a:srgbClr val="D4D4D4"/>
                </a:solidFill>
                <a:latin typeface="Consolas"/>
                <a:ea typeface="Consolas"/>
                <a:cs typeface="Consolas"/>
                <a:sym typeface="Consolas"/>
              </a:rPr>
              <a:t>    </a:t>
            </a:r>
            <a:r>
              <a:rPr lang="es-ES" sz="1800" dirty="0" err="1">
                <a:solidFill>
                  <a:srgbClr val="9CDCFE"/>
                </a:solidFill>
                <a:latin typeface="Consolas"/>
                <a:ea typeface="Consolas"/>
                <a:cs typeface="Consolas"/>
                <a:sym typeface="Consolas"/>
              </a:rPr>
              <a:t>puntero_funcion</a:t>
            </a:r>
            <a:r>
              <a:rPr lang="es-ES" sz="1800" dirty="0">
                <a:solidFill>
                  <a:srgbClr val="D4D4D4"/>
                </a:solidFill>
                <a:latin typeface="Consolas"/>
                <a:ea typeface="Consolas"/>
                <a:cs typeface="Consolas"/>
                <a:sym typeface="Consolas"/>
              </a:rPr>
              <a:t>();</a:t>
            </a:r>
            <a:endParaRPr lang="es-ES" sz="2000" dirty="0"/>
          </a:p>
          <a:p>
            <a:r>
              <a:rPr lang="es-ES" sz="1800" dirty="0">
                <a:solidFill>
                  <a:srgbClr val="D4D4D4"/>
                </a:solidFill>
                <a:latin typeface="Consolas"/>
                <a:ea typeface="Consolas"/>
                <a:cs typeface="Consolas"/>
                <a:sym typeface="Consolas"/>
              </a:rPr>
              <a:t>    </a:t>
            </a:r>
            <a:r>
              <a:rPr lang="es-ES" sz="1800" dirty="0">
                <a:solidFill>
                  <a:srgbClr val="6A9955"/>
                </a:solidFill>
                <a:latin typeface="Consolas"/>
                <a:ea typeface="Consolas"/>
                <a:cs typeface="Consolas"/>
                <a:sym typeface="Consolas"/>
              </a:rPr>
              <a:t>//Hacemos a </a:t>
            </a:r>
            <a:r>
              <a:rPr lang="es-ES" sz="1800" dirty="0" err="1">
                <a:solidFill>
                  <a:srgbClr val="6A9955"/>
                </a:solidFill>
                <a:latin typeface="Consolas"/>
                <a:ea typeface="Consolas"/>
                <a:cs typeface="Consolas"/>
                <a:sym typeface="Consolas"/>
              </a:rPr>
              <a:t>puntar</a:t>
            </a:r>
            <a:r>
              <a:rPr lang="es-ES" sz="1800" dirty="0">
                <a:solidFill>
                  <a:srgbClr val="6A9955"/>
                </a:solidFill>
                <a:latin typeface="Consolas"/>
                <a:ea typeface="Consolas"/>
                <a:cs typeface="Consolas"/>
                <a:sym typeface="Consolas"/>
              </a:rPr>
              <a:t> al puntero a otra función </a:t>
            </a:r>
            <a:endParaRPr lang="es-ES" sz="1800" dirty="0">
              <a:solidFill>
                <a:srgbClr val="D4D4D4"/>
              </a:solidFill>
              <a:latin typeface="Consolas"/>
              <a:ea typeface="Consolas"/>
              <a:cs typeface="Consolas"/>
              <a:sym typeface="Consolas"/>
            </a:endParaRPr>
          </a:p>
          <a:p>
            <a:r>
              <a:rPr lang="es-ES" sz="1800" dirty="0">
                <a:solidFill>
                  <a:srgbClr val="D4D4D4"/>
                </a:solidFill>
                <a:latin typeface="Consolas"/>
                <a:ea typeface="Consolas"/>
                <a:cs typeface="Consolas"/>
                <a:sym typeface="Consolas"/>
              </a:rPr>
              <a:t>    </a:t>
            </a:r>
            <a:r>
              <a:rPr lang="es-ES" sz="1800" dirty="0" err="1">
                <a:solidFill>
                  <a:srgbClr val="9CDCFE"/>
                </a:solidFill>
                <a:latin typeface="Consolas"/>
                <a:ea typeface="Consolas"/>
                <a:cs typeface="Consolas"/>
                <a:sym typeface="Consolas"/>
              </a:rPr>
              <a:t>puntero_funcion</a:t>
            </a:r>
            <a:r>
              <a:rPr lang="es-ES" sz="1800" dirty="0">
                <a:solidFill>
                  <a:srgbClr val="D4D4D4"/>
                </a:solidFill>
                <a:latin typeface="Consolas"/>
                <a:ea typeface="Consolas"/>
                <a:cs typeface="Consolas"/>
                <a:sym typeface="Consolas"/>
              </a:rPr>
              <a:t>=&amp;</a:t>
            </a:r>
            <a:r>
              <a:rPr lang="es-ES" sz="1800" dirty="0">
                <a:solidFill>
                  <a:srgbClr val="DCDCAA"/>
                </a:solidFill>
                <a:latin typeface="Consolas"/>
                <a:ea typeface="Consolas"/>
                <a:cs typeface="Consolas"/>
                <a:sym typeface="Consolas"/>
              </a:rPr>
              <a:t>funcion2</a:t>
            </a:r>
            <a:r>
              <a:rPr lang="es-ES" sz="1800" dirty="0">
                <a:solidFill>
                  <a:srgbClr val="D4D4D4"/>
                </a:solidFill>
                <a:latin typeface="Consolas"/>
                <a:ea typeface="Consolas"/>
                <a:cs typeface="Consolas"/>
                <a:sym typeface="Consolas"/>
              </a:rPr>
              <a:t>;</a:t>
            </a:r>
            <a:endParaRPr lang="es-ES" sz="2000" dirty="0"/>
          </a:p>
          <a:p>
            <a:r>
              <a:rPr lang="es-ES" sz="1800" dirty="0">
                <a:solidFill>
                  <a:srgbClr val="D4D4D4"/>
                </a:solidFill>
                <a:latin typeface="Consolas"/>
                <a:ea typeface="Consolas"/>
                <a:cs typeface="Consolas"/>
                <a:sym typeface="Consolas"/>
              </a:rPr>
              <a:t>    </a:t>
            </a:r>
            <a:r>
              <a:rPr lang="es-ES" sz="1800" dirty="0">
                <a:solidFill>
                  <a:srgbClr val="6A9955"/>
                </a:solidFill>
                <a:latin typeface="Consolas"/>
                <a:ea typeface="Consolas"/>
                <a:cs typeface="Consolas"/>
                <a:sym typeface="Consolas"/>
              </a:rPr>
              <a:t>//Llamamos la </a:t>
            </a:r>
            <a:r>
              <a:rPr lang="es-ES" sz="1800" dirty="0" err="1">
                <a:solidFill>
                  <a:srgbClr val="6A9955"/>
                </a:solidFill>
                <a:latin typeface="Consolas"/>
                <a:ea typeface="Consolas"/>
                <a:cs typeface="Consolas"/>
                <a:sym typeface="Consolas"/>
              </a:rPr>
              <a:t>funcion</a:t>
            </a:r>
            <a:r>
              <a:rPr lang="es-ES" sz="1800" dirty="0">
                <a:solidFill>
                  <a:srgbClr val="6A9955"/>
                </a:solidFill>
                <a:latin typeface="Consolas"/>
                <a:ea typeface="Consolas"/>
                <a:cs typeface="Consolas"/>
                <a:sym typeface="Consolas"/>
              </a:rPr>
              <a:t> a </a:t>
            </a:r>
            <a:r>
              <a:rPr lang="es-ES" sz="1800" dirty="0" err="1">
                <a:solidFill>
                  <a:srgbClr val="6A9955"/>
                </a:solidFill>
                <a:latin typeface="Consolas"/>
                <a:ea typeface="Consolas"/>
                <a:cs typeface="Consolas"/>
                <a:sym typeface="Consolas"/>
              </a:rPr>
              <a:t>traves</a:t>
            </a:r>
            <a:r>
              <a:rPr lang="es-ES" sz="1800" dirty="0">
                <a:solidFill>
                  <a:srgbClr val="6A9955"/>
                </a:solidFill>
                <a:latin typeface="Consolas"/>
                <a:ea typeface="Consolas"/>
                <a:cs typeface="Consolas"/>
                <a:sym typeface="Consolas"/>
              </a:rPr>
              <a:t> del puntero</a:t>
            </a:r>
            <a:endParaRPr lang="es-ES" sz="1800" dirty="0">
              <a:solidFill>
                <a:srgbClr val="D4D4D4"/>
              </a:solidFill>
              <a:latin typeface="Consolas"/>
              <a:ea typeface="Consolas"/>
              <a:cs typeface="Consolas"/>
              <a:sym typeface="Consolas"/>
            </a:endParaRPr>
          </a:p>
          <a:p>
            <a:r>
              <a:rPr lang="es-ES" sz="1800" dirty="0">
                <a:solidFill>
                  <a:srgbClr val="D4D4D4"/>
                </a:solidFill>
                <a:latin typeface="Consolas"/>
                <a:ea typeface="Consolas"/>
                <a:cs typeface="Consolas"/>
                <a:sym typeface="Consolas"/>
              </a:rPr>
              <a:t>    </a:t>
            </a:r>
            <a:r>
              <a:rPr lang="es-ES" sz="1800" dirty="0" err="1">
                <a:solidFill>
                  <a:srgbClr val="9CDCFE"/>
                </a:solidFill>
                <a:latin typeface="Consolas"/>
                <a:ea typeface="Consolas"/>
                <a:cs typeface="Consolas"/>
                <a:sym typeface="Consolas"/>
              </a:rPr>
              <a:t>puntero_funcion</a:t>
            </a:r>
            <a:r>
              <a:rPr lang="es-ES" sz="1800" dirty="0">
                <a:solidFill>
                  <a:srgbClr val="D4D4D4"/>
                </a:solidFill>
                <a:latin typeface="Consolas"/>
                <a:ea typeface="Consolas"/>
                <a:cs typeface="Consolas"/>
                <a:sym typeface="Consolas"/>
              </a:rPr>
              <a:t>();</a:t>
            </a:r>
            <a:endParaRPr lang="es-ES" sz="2000" dirty="0"/>
          </a:p>
          <a:p>
            <a:r>
              <a:rPr lang="es-ES" sz="1800" dirty="0">
                <a:solidFill>
                  <a:srgbClr val="D4D4D4"/>
                </a:solidFill>
                <a:latin typeface="Consolas"/>
                <a:ea typeface="Consolas"/>
                <a:cs typeface="Consolas"/>
                <a:sym typeface="Consolas"/>
              </a:rPr>
              <a:t>    </a:t>
            </a:r>
            <a:r>
              <a:rPr lang="es-ES" sz="1800" dirty="0" err="1">
                <a:solidFill>
                  <a:srgbClr val="C586C0"/>
                </a:solidFill>
                <a:latin typeface="Consolas"/>
                <a:ea typeface="Consolas"/>
                <a:cs typeface="Consolas"/>
                <a:sym typeface="Consolas"/>
              </a:rPr>
              <a:t>return</a:t>
            </a:r>
            <a:r>
              <a:rPr lang="es-ES" sz="1800" dirty="0">
                <a:solidFill>
                  <a:srgbClr val="D4D4D4"/>
                </a:solidFill>
                <a:latin typeface="Consolas"/>
                <a:ea typeface="Consolas"/>
                <a:cs typeface="Consolas"/>
                <a:sym typeface="Consolas"/>
              </a:rPr>
              <a:t> </a:t>
            </a:r>
            <a:r>
              <a:rPr lang="es-ES" sz="1800" dirty="0">
                <a:solidFill>
                  <a:srgbClr val="B5CEA8"/>
                </a:solidFill>
                <a:latin typeface="Consolas"/>
                <a:ea typeface="Consolas"/>
                <a:cs typeface="Consolas"/>
                <a:sym typeface="Consolas"/>
              </a:rPr>
              <a:t>0</a:t>
            </a:r>
            <a:r>
              <a:rPr lang="es-ES" sz="1800" dirty="0">
                <a:solidFill>
                  <a:srgbClr val="D4D4D4"/>
                </a:solidFill>
                <a:latin typeface="Consolas"/>
                <a:ea typeface="Consolas"/>
                <a:cs typeface="Consolas"/>
                <a:sym typeface="Consolas"/>
              </a:rPr>
              <a:t>;</a:t>
            </a:r>
            <a:endParaRPr lang="es-ES" sz="2000" dirty="0"/>
          </a:p>
          <a:p>
            <a:r>
              <a:rPr lang="es-ES" sz="1800" dirty="0">
                <a:solidFill>
                  <a:srgbClr val="D4D4D4"/>
                </a:solidFill>
                <a:latin typeface="Consolas"/>
                <a:ea typeface="Consolas"/>
                <a:cs typeface="Consolas"/>
                <a:sym typeface="Consolas"/>
              </a:rPr>
              <a:t>}</a:t>
            </a:r>
            <a:endParaRPr lang="es-AR" b="0" dirty="0">
              <a:solidFill>
                <a:srgbClr val="CCCCCC"/>
              </a:solidFill>
              <a:effectLst/>
              <a:latin typeface="Consolas" panose="020B0609020204030204" pitchFamily="49" charset="0"/>
            </a:endParaRPr>
          </a:p>
        </p:txBody>
      </p:sp>
    </p:spTree>
    <p:custDataLst>
      <p:tags r:id="rId1"/>
    </p:custData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1622"/>
        <p:cNvGrpSpPr/>
        <p:nvPr/>
      </p:nvGrpSpPr>
      <p:grpSpPr>
        <a:xfrm>
          <a:off x="0" y="0"/>
          <a:ext cx="0" cy="0"/>
          <a:chOff x="0" y="0"/>
          <a:chExt cx="0" cy="0"/>
        </a:xfrm>
      </p:grpSpPr>
      <p:sp>
        <p:nvSpPr>
          <p:cNvPr id="1623" name="Google Shape;1623;p231"/>
          <p:cNvSpPr txBox="1">
            <a:spLocks noGrp="1"/>
          </p:cNvSpPr>
          <p:nvPr>
            <p:ph type="title"/>
          </p:nvPr>
        </p:nvSpPr>
        <p:spPr>
          <a:xfrm>
            <a:off x="326663" y="-455978"/>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Ejemplo con parámetros</a:t>
            </a:r>
            <a:endParaRPr dirty="0"/>
          </a:p>
        </p:txBody>
      </p:sp>
      <p:sp>
        <p:nvSpPr>
          <p:cNvPr id="4" name="Rectángulo: esquinas redondeadas 3">
            <a:extLst>
              <a:ext uri="{FF2B5EF4-FFF2-40B4-BE49-F238E27FC236}">
                <a16:creationId xmlns:a16="http://schemas.microsoft.com/office/drawing/2014/main" id="{4E068AEE-C6E9-AB42-DF04-D0E2859C3680}"/>
              </a:ext>
            </a:extLst>
          </p:cNvPr>
          <p:cNvSpPr/>
          <p:nvPr/>
        </p:nvSpPr>
        <p:spPr>
          <a:xfrm>
            <a:off x="0" y="783770"/>
            <a:ext cx="12192000" cy="607422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s-AR" sz="1400" dirty="0" err="1">
                <a:solidFill>
                  <a:srgbClr val="569CD6"/>
                </a:solidFill>
                <a:latin typeface="Consolas"/>
                <a:ea typeface="Consolas"/>
                <a:cs typeface="Consolas"/>
                <a:sym typeface="Consolas"/>
              </a:rPr>
              <a:t>int</a:t>
            </a:r>
            <a:r>
              <a:rPr lang="es-AR" sz="1400" dirty="0">
                <a:solidFill>
                  <a:srgbClr val="D4D4D4"/>
                </a:solidFill>
                <a:latin typeface="Consolas"/>
                <a:ea typeface="Consolas"/>
                <a:cs typeface="Consolas"/>
                <a:sym typeface="Consolas"/>
              </a:rPr>
              <a:t> </a:t>
            </a:r>
            <a:r>
              <a:rPr lang="es-AR" sz="1400" dirty="0">
                <a:solidFill>
                  <a:srgbClr val="DCDCAA"/>
                </a:solidFill>
                <a:latin typeface="Consolas"/>
                <a:ea typeface="Consolas"/>
                <a:cs typeface="Consolas"/>
                <a:sym typeface="Consolas"/>
              </a:rPr>
              <a:t>sumar</a:t>
            </a:r>
            <a:r>
              <a:rPr lang="es-AR" sz="1400" dirty="0">
                <a:solidFill>
                  <a:srgbClr val="D4D4D4"/>
                </a:solidFill>
                <a:latin typeface="Consolas"/>
                <a:ea typeface="Consolas"/>
                <a:cs typeface="Consolas"/>
                <a:sym typeface="Consolas"/>
              </a:rPr>
              <a:t>(</a:t>
            </a:r>
            <a:r>
              <a:rPr lang="es-AR" sz="1400" dirty="0" err="1">
                <a:solidFill>
                  <a:srgbClr val="569CD6"/>
                </a:solidFill>
                <a:latin typeface="Consolas"/>
                <a:ea typeface="Consolas"/>
                <a:cs typeface="Consolas"/>
                <a:sym typeface="Consolas"/>
              </a:rPr>
              <a:t>int</a:t>
            </a:r>
            <a:r>
              <a:rPr lang="es-AR" sz="1400" dirty="0">
                <a:solidFill>
                  <a:srgbClr val="D4D4D4"/>
                </a:solidFill>
                <a:latin typeface="Consolas"/>
                <a:ea typeface="Consolas"/>
                <a:cs typeface="Consolas"/>
                <a:sym typeface="Consolas"/>
              </a:rPr>
              <a:t> </a:t>
            </a:r>
            <a:r>
              <a:rPr lang="es-AR" sz="1400" dirty="0">
                <a:solidFill>
                  <a:srgbClr val="9CDCFE"/>
                </a:solidFill>
                <a:latin typeface="Consolas"/>
                <a:ea typeface="Consolas"/>
                <a:cs typeface="Consolas"/>
                <a:sym typeface="Consolas"/>
              </a:rPr>
              <a:t>a</a:t>
            </a:r>
            <a:r>
              <a:rPr lang="es-AR" sz="1400" dirty="0">
                <a:solidFill>
                  <a:srgbClr val="D4D4D4"/>
                </a:solidFill>
                <a:latin typeface="Consolas"/>
                <a:ea typeface="Consolas"/>
                <a:cs typeface="Consolas"/>
                <a:sym typeface="Consolas"/>
              </a:rPr>
              <a:t>, </a:t>
            </a:r>
            <a:r>
              <a:rPr lang="es-AR" sz="1400" dirty="0" err="1">
                <a:solidFill>
                  <a:srgbClr val="569CD6"/>
                </a:solidFill>
                <a:latin typeface="Consolas"/>
                <a:ea typeface="Consolas"/>
                <a:cs typeface="Consolas"/>
                <a:sym typeface="Consolas"/>
              </a:rPr>
              <a:t>int</a:t>
            </a:r>
            <a:r>
              <a:rPr lang="es-AR" sz="1400" dirty="0">
                <a:solidFill>
                  <a:srgbClr val="D4D4D4"/>
                </a:solidFill>
                <a:latin typeface="Consolas"/>
                <a:ea typeface="Consolas"/>
                <a:cs typeface="Consolas"/>
                <a:sym typeface="Consolas"/>
              </a:rPr>
              <a:t> </a:t>
            </a:r>
            <a:r>
              <a:rPr lang="es-AR" sz="1400" dirty="0">
                <a:solidFill>
                  <a:srgbClr val="9CDCFE"/>
                </a:solidFill>
                <a:latin typeface="Consolas"/>
                <a:ea typeface="Consolas"/>
                <a:cs typeface="Consolas"/>
                <a:sym typeface="Consolas"/>
              </a:rPr>
              <a:t>b</a:t>
            </a:r>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    </a:t>
            </a:r>
            <a:r>
              <a:rPr lang="es-AR" sz="1400" dirty="0" err="1">
                <a:solidFill>
                  <a:srgbClr val="C586C0"/>
                </a:solidFill>
                <a:latin typeface="Consolas"/>
                <a:ea typeface="Consolas"/>
                <a:cs typeface="Consolas"/>
                <a:sym typeface="Consolas"/>
              </a:rPr>
              <a:t>return</a:t>
            </a:r>
            <a:r>
              <a:rPr lang="es-AR" sz="1400" dirty="0">
                <a:solidFill>
                  <a:srgbClr val="D4D4D4"/>
                </a:solidFill>
                <a:latin typeface="Consolas"/>
                <a:ea typeface="Consolas"/>
                <a:cs typeface="Consolas"/>
                <a:sym typeface="Consolas"/>
              </a:rPr>
              <a:t> </a:t>
            </a:r>
            <a:r>
              <a:rPr lang="es-AR" sz="1400" dirty="0" err="1">
                <a:solidFill>
                  <a:srgbClr val="9CDCFE"/>
                </a:solidFill>
                <a:latin typeface="Consolas"/>
                <a:ea typeface="Consolas"/>
                <a:cs typeface="Consolas"/>
                <a:sym typeface="Consolas"/>
              </a:rPr>
              <a:t>a</a:t>
            </a:r>
            <a:r>
              <a:rPr lang="es-AR" sz="1400" dirty="0" err="1">
                <a:solidFill>
                  <a:srgbClr val="D4D4D4"/>
                </a:solidFill>
                <a:latin typeface="Consolas"/>
                <a:ea typeface="Consolas"/>
                <a:cs typeface="Consolas"/>
                <a:sym typeface="Consolas"/>
              </a:rPr>
              <a:t>+</a:t>
            </a:r>
            <a:r>
              <a:rPr lang="es-AR" sz="1400" dirty="0" err="1">
                <a:solidFill>
                  <a:srgbClr val="9CDCFE"/>
                </a:solidFill>
                <a:latin typeface="Consolas"/>
                <a:ea typeface="Consolas"/>
                <a:cs typeface="Consolas"/>
                <a:sym typeface="Consolas"/>
              </a:rPr>
              <a:t>b</a:t>
            </a:r>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 </a:t>
            </a:r>
            <a:endParaRPr lang="es-AR" sz="2400" dirty="0"/>
          </a:p>
          <a:p>
            <a:r>
              <a:rPr lang="es-AR" sz="1400" dirty="0" err="1">
                <a:solidFill>
                  <a:srgbClr val="569CD6"/>
                </a:solidFill>
                <a:latin typeface="Consolas"/>
                <a:ea typeface="Consolas"/>
                <a:cs typeface="Consolas"/>
                <a:sym typeface="Consolas"/>
              </a:rPr>
              <a:t>int</a:t>
            </a:r>
            <a:r>
              <a:rPr lang="es-AR" sz="1400" dirty="0">
                <a:solidFill>
                  <a:srgbClr val="D4D4D4"/>
                </a:solidFill>
                <a:latin typeface="Consolas"/>
                <a:ea typeface="Consolas"/>
                <a:cs typeface="Consolas"/>
                <a:sym typeface="Consolas"/>
              </a:rPr>
              <a:t> </a:t>
            </a:r>
            <a:r>
              <a:rPr lang="es-AR" sz="1400" dirty="0">
                <a:solidFill>
                  <a:srgbClr val="DCDCAA"/>
                </a:solidFill>
                <a:latin typeface="Consolas"/>
                <a:ea typeface="Consolas"/>
                <a:cs typeface="Consolas"/>
                <a:sym typeface="Consolas"/>
              </a:rPr>
              <a:t>restar</a:t>
            </a:r>
            <a:r>
              <a:rPr lang="es-AR" sz="1400" dirty="0">
                <a:solidFill>
                  <a:srgbClr val="D4D4D4"/>
                </a:solidFill>
                <a:latin typeface="Consolas"/>
                <a:ea typeface="Consolas"/>
                <a:cs typeface="Consolas"/>
                <a:sym typeface="Consolas"/>
              </a:rPr>
              <a:t>(</a:t>
            </a:r>
            <a:r>
              <a:rPr lang="es-AR" sz="1400" dirty="0" err="1">
                <a:solidFill>
                  <a:srgbClr val="569CD6"/>
                </a:solidFill>
                <a:latin typeface="Consolas"/>
                <a:ea typeface="Consolas"/>
                <a:cs typeface="Consolas"/>
                <a:sym typeface="Consolas"/>
              </a:rPr>
              <a:t>int</a:t>
            </a:r>
            <a:r>
              <a:rPr lang="es-AR" sz="1400" dirty="0">
                <a:solidFill>
                  <a:srgbClr val="D4D4D4"/>
                </a:solidFill>
                <a:latin typeface="Consolas"/>
                <a:ea typeface="Consolas"/>
                <a:cs typeface="Consolas"/>
                <a:sym typeface="Consolas"/>
              </a:rPr>
              <a:t> </a:t>
            </a:r>
            <a:r>
              <a:rPr lang="es-AR" sz="1400" dirty="0">
                <a:solidFill>
                  <a:srgbClr val="9CDCFE"/>
                </a:solidFill>
                <a:latin typeface="Consolas"/>
                <a:ea typeface="Consolas"/>
                <a:cs typeface="Consolas"/>
                <a:sym typeface="Consolas"/>
              </a:rPr>
              <a:t>a</a:t>
            </a:r>
            <a:r>
              <a:rPr lang="es-AR" sz="1400" dirty="0">
                <a:solidFill>
                  <a:srgbClr val="D4D4D4"/>
                </a:solidFill>
                <a:latin typeface="Consolas"/>
                <a:ea typeface="Consolas"/>
                <a:cs typeface="Consolas"/>
                <a:sym typeface="Consolas"/>
              </a:rPr>
              <a:t>, </a:t>
            </a:r>
            <a:r>
              <a:rPr lang="es-AR" sz="1400" dirty="0" err="1">
                <a:solidFill>
                  <a:srgbClr val="569CD6"/>
                </a:solidFill>
                <a:latin typeface="Consolas"/>
                <a:ea typeface="Consolas"/>
                <a:cs typeface="Consolas"/>
                <a:sym typeface="Consolas"/>
              </a:rPr>
              <a:t>int</a:t>
            </a:r>
            <a:r>
              <a:rPr lang="es-AR" sz="1400" dirty="0">
                <a:solidFill>
                  <a:srgbClr val="D4D4D4"/>
                </a:solidFill>
                <a:latin typeface="Consolas"/>
                <a:ea typeface="Consolas"/>
                <a:cs typeface="Consolas"/>
                <a:sym typeface="Consolas"/>
              </a:rPr>
              <a:t> </a:t>
            </a:r>
            <a:r>
              <a:rPr lang="es-AR" sz="1400" dirty="0">
                <a:solidFill>
                  <a:srgbClr val="9CDCFE"/>
                </a:solidFill>
                <a:latin typeface="Consolas"/>
                <a:ea typeface="Consolas"/>
                <a:cs typeface="Consolas"/>
                <a:sym typeface="Consolas"/>
              </a:rPr>
              <a:t>b</a:t>
            </a:r>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    </a:t>
            </a:r>
            <a:r>
              <a:rPr lang="es-AR" sz="1400" dirty="0" err="1">
                <a:solidFill>
                  <a:srgbClr val="C586C0"/>
                </a:solidFill>
                <a:latin typeface="Consolas"/>
                <a:ea typeface="Consolas"/>
                <a:cs typeface="Consolas"/>
                <a:sym typeface="Consolas"/>
              </a:rPr>
              <a:t>return</a:t>
            </a:r>
            <a:r>
              <a:rPr lang="es-AR" sz="1400" dirty="0">
                <a:solidFill>
                  <a:srgbClr val="D4D4D4"/>
                </a:solidFill>
                <a:latin typeface="Consolas"/>
                <a:ea typeface="Consolas"/>
                <a:cs typeface="Consolas"/>
                <a:sym typeface="Consolas"/>
              </a:rPr>
              <a:t> </a:t>
            </a:r>
            <a:r>
              <a:rPr lang="es-AR" sz="1400" dirty="0">
                <a:solidFill>
                  <a:srgbClr val="9CDCFE"/>
                </a:solidFill>
                <a:latin typeface="Consolas"/>
                <a:ea typeface="Consolas"/>
                <a:cs typeface="Consolas"/>
                <a:sym typeface="Consolas"/>
              </a:rPr>
              <a:t>a</a:t>
            </a:r>
            <a:r>
              <a:rPr lang="es-AR" sz="1400" dirty="0">
                <a:solidFill>
                  <a:srgbClr val="D4D4D4"/>
                </a:solidFill>
                <a:latin typeface="Consolas"/>
                <a:ea typeface="Consolas"/>
                <a:cs typeface="Consolas"/>
                <a:sym typeface="Consolas"/>
              </a:rPr>
              <a:t>-</a:t>
            </a:r>
            <a:r>
              <a:rPr lang="es-AR" sz="1400" dirty="0">
                <a:solidFill>
                  <a:srgbClr val="9CDCFE"/>
                </a:solidFill>
                <a:latin typeface="Consolas"/>
                <a:ea typeface="Consolas"/>
                <a:cs typeface="Consolas"/>
                <a:sym typeface="Consolas"/>
              </a:rPr>
              <a:t>b</a:t>
            </a:r>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 </a:t>
            </a:r>
            <a:endParaRPr lang="es-AR" sz="2400" dirty="0"/>
          </a:p>
          <a:p>
            <a:r>
              <a:rPr lang="es-AR" sz="1400" dirty="0" err="1">
                <a:solidFill>
                  <a:srgbClr val="569CD6"/>
                </a:solidFill>
                <a:latin typeface="Consolas"/>
                <a:ea typeface="Consolas"/>
                <a:cs typeface="Consolas"/>
                <a:sym typeface="Consolas"/>
              </a:rPr>
              <a:t>void</a:t>
            </a:r>
            <a:r>
              <a:rPr lang="es-AR" sz="1400" dirty="0">
                <a:solidFill>
                  <a:srgbClr val="D4D4D4"/>
                </a:solidFill>
                <a:latin typeface="Consolas"/>
                <a:ea typeface="Consolas"/>
                <a:cs typeface="Consolas"/>
                <a:sym typeface="Consolas"/>
              </a:rPr>
              <a:t> </a:t>
            </a:r>
            <a:r>
              <a:rPr lang="es-AR" sz="1400" dirty="0" err="1">
                <a:solidFill>
                  <a:srgbClr val="DCDCAA"/>
                </a:solidFill>
                <a:latin typeface="Consolas"/>
                <a:ea typeface="Consolas"/>
                <a:cs typeface="Consolas"/>
                <a:sym typeface="Consolas"/>
              </a:rPr>
              <a:t>funcion_principal</a:t>
            </a:r>
            <a:r>
              <a:rPr lang="es-AR" sz="1400" dirty="0">
                <a:solidFill>
                  <a:srgbClr val="D4D4D4"/>
                </a:solidFill>
                <a:latin typeface="Consolas"/>
                <a:ea typeface="Consolas"/>
                <a:cs typeface="Consolas"/>
                <a:sym typeface="Consolas"/>
              </a:rPr>
              <a:t>(</a:t>
            </a:r>
            <a:r>
              <a:rPr lang="es-AR" sz="1400" dirty="0" err="1">
                <a:solidFill>
                  <a:srgbClr val="569CD6"/>
                </a:solidFill>
                <a:latin typeface="Consolas"/>
                <a:ea typeface="Consolas"/>
                <a:cs typeface="Consolas"/>
                <a:sym typeface="Consolas"/>
              </a:rPr>
              <a:t>int</a:t>
            </a:r>
            <a:r>
              <a:rPr lang="es-AR" sz="1400" dirty="0">
                <a:solidFill>
                  <a:srgbClr val="D4D4D4"/>
                </a:solidFill>
                <a:latin typeface="Consolas"/>
                <a:ea typeface="Consolas"/>
                <a:cs typeface="Consolas"/>
                <a:sym typeface="Consolas"/>
              </a:rPr>
              <a:t> </a:t>
            </a:r>
            <a:r>
              <a:rPr lang="es-AR" sz="1400" dirty="0">
                <a:solidFill>
                  <a:srgbClr val="9CDCFE"/>
                </a:solidFill>
                <a:latin typeface="Consolas"/>
                <a:ea typeface="Consolas"/>
                <a:cs typeface="Consolas"/>
                <a:sym typeface="Consolas"/>
              </a:rPr>
              <a:t>a</a:t>
            </a:r>
            <a:r>
              <a:rPr lang="es-AR" sz="1400" dirty="0">
                <a:solidFill>
                  <a:srgbClr val="D4D4D4"/>
                </a:solidFill>
                <a:latin typeface="Consolas"/>
                <a:ea typeface="Consolas"/>
                <a:cs typeface="Consolas"/>
                <a:sym typeface="Consolas"/>
              </a:rPr>
              <a:t>, </a:t>
            </a:r>
            <a:r>
              <a:rPr lang="es-AR" sz="1400" dirty="0" err="1">
                <a:solidFill>
                  <a:srgbClr val="569CD6"/>
                </a:solidFill>
                <a:latin typeface="Consolas"/>
                <a:ea typeface="Consolas"/>
                <a:cs typeface="Consolas"/>
                <a:sym typeface="Consolas"/>
              </a:rPr>
              <a:t>int</a:t>
            </a:r>
            <a:r>
              <a:rPr lang="es-AR" sz="1400" dirty="0">
                <a:solidFill>
                  <a:srgbClr val="D4D4D4"/>
                </a:solidFill>
                <a:latin typeface="Consolas"/>
                <a:ea typeface="Consolas"/>
                <a:cs typeface="Consolas"/>
                <a:sym typeface="Consolas"/>
              </a:rPr>
              <a:t> </a:t>
            </a:r>
            <a:r>
              <a:rPr lang="es-AR" sz="1400" dirty="0">
                <a:solidFill>
                  <a:srgbClr val="9CDCFE"/>
                </a:solidFill>
                <a:latin typeface="Consolas"/>
                <a:ea typeface="Consolas"/>
                <a:cs typeface="Consolas"/>
                <a:sym typeface="Consolas"/>
              </a:rPr>
              <a:t>b</a:t>
            </a:r>
            <a:r>
              <a:rPr lang="es-AR" sz="1400" dirty="0">
                <a:solidFill>
                  <a:srgbClr val="D4D4D4"/>
                </a:solidFill>
                <a:latin typeface="Consolas"/>
                <a:ea typeface="Consolas"/>
                <a:cs typeface="Consolas"/>
                <a:sym typeface="Consolas"/>
              </a:rPr>
              <a:t>, </a:t>
            </a:r>
            <a:r>
              <a:rPr lang="es-AR" sz="1400" dirty="0" err="1">
                <a:solidFill>
                  <a:srgbClr val="569CD6"/>
                </a:solidFill>
                <a:latin typeface="Consolas"/>
                <a:ea typeface="Consolas"/>
                <a:cs typeface="Consolas"/>
                <a:sym typeface="Consolas"/>
              </a:rPr>
              <a:t>int</a:t>
            </a:r>
            <a:r>
              <a:rPr lang="es-AR" sz="1400" dirty="0">
                <a:solidFill>
                  <a:srgbClr val="D4D4D4"/>
                </a:solidFill>
                <a:latin typeface="Consolas"/>
                <a:ea typeface="Consolas"/>
                <a:cs typeface="Consolas"/>
                <a:sym typeface="Consolas"/>
              </a:rPr>
              <a:t> (*</a:t>
            </a:r>
            <a:r>
              <a:rPr lang="es-AR" sz="1400" dirty="0" err="1">
                <a:solidFill>
                  <a:srgbClr val="9CDCFE"/>
                </a:solidFill>
                <a:latin typeface="Consolas"/>
                <a:ea typeface="Consolas"/>
                <a:cs typeface="Consolas"/>
                <a:sym typeface="Consolas"/>
              </a:rPr>
              <a:t>funcion</a:t>
            </a:r>
            <a:r>
              <a:rPr lang="es-AR" sz="1400" dirty="0">
                <a:solidFill>
                  <a:srgbClr val="D4D4D4"/>
                </a:solidFill>
                <a:latin typeface="Consolas"/>
                <a:ea typeface="Consolas"/>
                <a:cs typeface="Consolas"/>
                <a:sym typeface="Consolas"/>
              </a:rPr>
              <a:t>)(</a:t>
            </a:r>
            <a:r>
              <a:rPr lang="es-AR" sz="1400" dirty="0" err="1">
                <a:solidFill>
                  <a:srgbClr val="569CD6"/>
                </a:solidFill>
                <a:latin typeface="Consolas"/>
                <a:ea typeface="Consolas"/>
                <a:cs typeface="Consolas"/>
                <a:sym typeface="Consolas"/>
              </a:rPr>
              <a:t>int</a:t>
            </a:r>
            <a:r>
              <a:rPr lang="es-AR" sz="1400" dirty="0">
                <a:solidFill>
                  <a:srgbClr val="D4D4D4"/>
                </a:solidFill>
                <a:latin typeface="Consolas"/>
                <a:ea typeface="Consolas"/>
                <a:cs typeface="Consolas"/>
                <a:sym typeface="Consolas"/>
              </a:rPr>
              <a:t>, </a:t>
            </a:r>
            <a:r>
              <a:rPr lang="es-AR" sz="1400" dirty="0" err="1">
                <a:solidFill>
                  <a:srgbClr val="569CD6"/>
                </a:solidFill>
                <a:latin typeface="Consolas"/>
                <a:ea typeface="Consolas"/>
                <a:cs typeface="Consolas"/>
                <a:sym typeface="Consolas"/>
              </a:rPr>
              <a:t>int</a:t>
            </a:r>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    </a:t>
            </a:r>
            <a:r>
              <a:rPr lang="es-AR" sz="1400" dirty="0" err="1">
                <a:solidFill>
                  <a:srgbClr val="569CD6"/>
                </a:solidFill>
                <a:latin typeface="Consolas"/>
                <a:ea typeface="Consolas"/>
                <a:cs typeface="Consolas"/>
                <a:sym typeface="Consolas"/>
              </a:rPr>
              <a:t>int</a:t>
            </a:r>
            <a:r>
              <a:rPr lang="es-AR" sz="1400" dirty="0">
                <a:solidFill>
                  <a:srgbClr val="D4D4D4"/>
                </a:solidFill>
                <a:latin typeface="Consolas"/>
                <a:ea typeface="Consolas"/>
                <a:cs typeface="Consolas"/>
                <a:sym typeface="Consolas"/>
              </a:rPr>
              <a:t> </a:t>
            </a:r>
            <a:r>
              <a:rPr lang="es-AR" sz="1400" dirty="0">
                <a:solidFill>
                  <a:srgbClr val="9CDCFE"/>
                </a:solidFill>
                <a:latin typeface="Consolas"/>
                <a:ea typeface="Consolas"/>
                <a:cs typeface="Consolas"/>
                <a:sym typeface="Consolas"/>
              </a:rPr>
              <a:t>resultado</a:t>
            </a:r>
            <a:r>
              <a:rPr lang="es-AR" sz="1400" dirty="0">
                <a:solidFill>
                  <a:srgbClr val="D4D4D4"/>
                </a:solidFill>
                <a:latin typeface="Consolas"/>
                <a:ea typeface="Consolas"/>
                <a:cs typeface="Consolas"/>
                <a:sym typeface="Consolas"/>
              </a:rPr>
              <a:t> = </a:t>
            </a:r>
            <a:r>
              <a:rPr lang="es-AR" sz="1400" dirty="0" err="1">
                <a:solidFill>
                  <a:srgbClr val="9CDCFE"/>
                </a:solidFill>
                <a:latin typeface="Consolas"/>
                <a:ea typeface="Consolas"/>
                <a:cs typeface="Consolas"/>
                <a:sym typeface="Consolas"/>
              </a:rPr>
              <a:t>funcion</a:t>
            </a:r>
            <a:r>
              <a:rPr lang="es-AR" sz="1400" dirty="0">
                <a:solidFill>
                  <a:srgbClr val="D4D4D4"/>
                </a:solidFill>
                <a:latin typeface="Consolas"/>
                <a:ea typeface="Consolas"/>
                <a:cs typeface="Consolas"/>
                <a:sym typeface="Consolas"/>
              </a:rPr>
              <a:t>(</a:t>
            </a:r>
            <a:r>
              <a:rPr lang="es-AR" sz="1400" dirty="0" err="1">
                <a:solidFill>
                  <a:srgbClr val="9CDCFE"/>
                </a:solidFill>
                <a:latin typeface="Consolas"/>
                <a:ea typeface="Consolas"/>
                <a:cs typeface="Consolas"/>
                <a:sym typeface="Consolas"/>
              </a:rPr>
              <a:t>a</a:t>
            </a:r>
            <a:r>
              <a:rPr lang="es-AR" sz="1400" dirty="0" err="1">
                <a:solidFill>
                  <a:srgbClr val="D4D4D4"/>
                </a:solidFill>
                <a:latin typeface="Consolas"/>
                <a:ea typeface="Consolas"/>
                <a:cs typeface="Consolas"/>
                <a:sym typeface="Consolas"/>
              </a:rPr>
              <a:t>,</a:t>
            </a:r>
            <a:r>
              <a:rPr lang="es-AR" sz="1400" dirty="0" err="1">
                <a:solidFill>
                  <a:srgbClr val="9CDCFE"/>
                </a:solidFill>
                <a:latin typeface="Consolas"/>
                <a:ea typeface="Consolas"/>
                <a:cs typeface="Consolas"/>
                <a:sym typeface="Consolas"/>
              </a:rPr>
              <a:t>b</a:t>
            </a:r>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    </a:t>
            </a:r>
            <a:r>
              <a:rPr lang="es-AR" sz="1400" dirty="0" err="1">
                <a:solidFill>
                  <a:srgbClr val="DCDCAA"/>
                </a:solidFill>
                <a:latin typeface="Consolas"/>
                <a:ea typeface="Consolas"/>
                <a:cs typeface="Consolas"/>
                <a:sym typeface="Consolas"/>
              </a:rPr>
              <a:t>printf</a:t>
            </a:r>
            <a:r>
              <a:rPr lang="es-AR" sz="1400" dirty="0">
                <a:solidFill>
                  <a:srgbClr val="D4D4D4"/>
                </a:solidFill>
                <a:latin typeface="Consolas"/>
                <a:ea typeface="Consolas"/>
                <a:cs typeface="Consolas"/>
                <a:sym typeface="Consolas"/>
              </a:rPr>
              <a:t>(</a:t>
            </a:r>
            <a:r>
              <a:rPr lang="es-AR" sz="1400" dirty="0">
                <a:solidFill>
                  <a:srgbClr val="CE9178"/>
                </a:solidFill>
                <a:latin typeface="Consolas"/>
                <a:ea typeface="Consolas"/>
                <a:cs typeface="Consolas"/>
                <a:sym typeface="Consolas"/>
              </a:rPr>
              <a:t>"El resultado es %d</a:t>
            </a:r>
            <a:r>
              <a:rPr lang="es-AR" sz="1400" dirty="0">
                <a:solidFill>
                  <a:srgbClr val="D7BA7D"/>
                </a:solidFill>
                <a:latin typeface="Consolas"/>
                <a:ea typeface="Consolas"/>
                <a:cs typeface="Consolas"/>
                <a:sym typeface="Consolas"/>
              </a:rPr>
              <a:t>\n</a:t>
            </a:r>
            <a:r>
              <a:rPr lang="es-AR" sz="1400" dirty="0">
                <a:solidFill>
                  <a:srgbClr val="CE9178"/>
                </a:solidFill>
                <a:latin typeface="Consolas"/>
                <a:ea typeface="Consolas"/>
                <a:cs typeface="Consolas"/>
                <a:sym typeface="Consolas"/>
              </a:rPr>
              <a:t>"</a:t>
            </a:r>
            <a:r>
              <a:rPr lang="es-AR" sz="1400" dirty="0">
                <a:solidFill>
                  <a:srgbClr val="D4D4D4"/>
                </a:solidFill>
                <a:latin typeface="Consolas"/>
                <a:ea typeface="Consolas"/>
                <a:cs typeface="Consolas"/>
                <a:sym typeface="Consolas"/>
              </a:rPr>
              <a:t>, </a:t>
            </a:r>
            <a:r>
              <a:rPr lang="es-AR" sz="1400" dirty="0">
                <a:solidFill>
                  <a:srgbClr val="9CDCFE"/>
                </a:solidFill>
                <a:latin typeface="Consolas"/>
                <a:ea typeface="Consolas"/>
                <a:cs typeface="Consolas"/>
                <a:sym typeface="Consolas"/>
              </a:rPr>
              <a:t>resultado</a:t>
            </a:r>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 </a:t>
            </a:r>
            <a:endParaRPr lang="es-AR" sz="2400" dirty="0"/>
          </a:p>
          <a:p>
            <a:r>
              <a:rPr lang="es-AR" sz="1400" dirty="0" err="1">
                <a:solidFill>
                  <a:srgbClr val="569CD6"/>
                </a:solidFill>
                <a:latin typeface="Consolas"/>
                <a:ea typeface="Consolas"/>
                <a:cs typeface="Consolas"/>
                <a:sym typeface="Consolas"/>
              </a:rPr>
              <a:t>int</a:t>
            </a:r>
            <a:r>
              <a:rPr lang="es-AR" sz="1400" dirty="0">
                <a:solidFill>
                  <a:srgbClr val="D4D4D4"/>
                </a:solidFill>
                <a:latin typeface="Consolas"/>
                <a:ea typeface="Consolas"/>
                <a:cs typeface="Consolas"/>
                <a:sym typeface="Consolas"/>
              </a:rPr>
              <a:t> </a:t>
            </a:r>
            <a:r>
              <a:rPr lang="es-AR" sz="1400" dirty="0" err="1">
                <a:solidFill>
                  <a:srgbClr val="DCDCAA"/>
                </a:solidFill>
                <a:latin typeface="Consolas"/>
                <a:ea typeface="Consolas"/>
                <a:cs typeface="Consolas"/>
                <a:sym typeface="Consolas"/>
              </a:rPr>
              <a:t>main</a:t>
            </a:r>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    </a:t>
            </a:r>
            <a:r>
              <a:rPr lang="es-AR" sz="1400" dirty="0">
                <a:solidFill>
                  <a:srgbClr val="6A9955"/>
                </a:solidFill>
                <a:latin typeface="Consolas"/>
                <a:ea typeface="Consolas"/>
                <a:cs typeface="Consolas"/>
                <a:sym typeface="Consolas"/>
              </a:rPr>
              <a:t>//Se definen dos valores enteros cualesquiera</a:t>
            </a:r>
            <a:endParaRPr lang="es-AR" sz="1400" dirty="0">
              <a:solidFill>
                <a:srgbClr val="D4D4D4"/>
              </a:solidFill>
              <a:latin typeface="Consolas"/>
              <a:ea typeface="Consolas"/>
              <a:cs typeface="Consolas"/>
              <a:sym typeface="Consolas"/>
            </a:endParaRPr>
          </a:p>
          <a:p>
            <a:r>
              <a:rPr lang="es-AR" sz="1400" dirty="0">
                <a:solidFill>
                  <a:srgbClr val="D4D4D4"/>
                </a:solidFill>
                <a:latin typeface="Consolas"/>
                <a:ea typeface="Consolas"/>
                <a:cs typeface="Consolas"/>
                <a:sym typeface="Consolas"/>
              </a:rPr>
              <a:t>    </a:t>
            </a:r>
            <a:r>
              <a:rPr lang="es-AR" sz="1400" dirty="0" err="1">
                <a:solidFill>
                  <a:srgbClr val="569CD6"/>
                </a:solidFill>
                <a:latin typeface="Consolas"/>
                <a:ea typeface="Consolas"/>
                <a:cs typeface="Consolas"/>
                <a:sym typeface="Consolas"/>
              </a:rPr>
              <a:t>int</a:t>
            </a:r>
            <a:r>
              <a:rPr lang="es-AR" sz="1400" dirty="0">
                <a:solidFill>
                  <a:srgbClr val="D4D4D4"/>
                </a:solidFill>
                <a:latin typeface="Consolas"/>
                <a:ea typeface="Consolas"/>
                <a:cs typeface="Consolas"/>
                <a:sym typeface="Consolas"/>
              </a:rPr>
              <a:t> </a:t>
            </a:r>
            <a:r>
              <a:rPr lang="es-AR" sz="1400" dirty="0">
                <a:solidFill>
                  <a:srgbClr val="9CDCFE"/>
                </a:solidFill>
                <a:latin typeface="Consolas"/>
                <a:ea typeface="Consolas"/>
                <a:cs typeface="Consolas"/>
                <a:sym typeface="Consolas"/>
              </a:rPr>
              <a:t>num1</a:t>
            </a:r>
            <a:r>
              <a:rPr lang="es-AR" sz="1400" dirty="0">
                <a:solidFill>
                  <a:srgbClr val="D4D4D4"/>
                </a:solidFill>
                <a:latin typeface="Consolas"/>
                <a:ea typeface="Consolas"/>
                <a:cs typeface="Consolas"/>
                <a:sym typeface="Consolas"/>
              </a:rPr>
              <a:t> = </a:t>
            </a:r>
            <a:r>
              <a:rPr lang="es-AR" sz="1400" dirty="0">
                <a:solidFill>
                  <a:srgbClr val="B5CEA8"/>
                </a:solidFill>
                <a:latin typeface="Consolas"/>
                <a:ea typeface="Consolas"/>
                <a:cs typeface="Consolas"/>
                <a:sym typeface="Consolas"/>
              </a:rPr>
              <a:t>5</a:t>
            </a:r>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    </a:t>
            </a:r>
            <a:r>
              <a:rPr lang="es-AR" sz="1400" dirty="0" err="1">
                <a:solidFill>
                  <a:srgbClr val="569CD6"/>
                </a:solidFill>
                <a:latin typeface="Consolas"/>
                <a:ea typeface="Consolas"/>
                <a:cs typeface="Consolas"/>
                <a:sym typeface="Consolas"/>
              </a:rPr>
              <a:t>int</a:t>
            </a:r>
            <a:r>
              <a:rPr lang="es-AR" sz="1400" dirty="0">
                <a:solidFill>
                  <a:srgbClr val="D4D4D4"/>
                </a:solidFill>
                <a:latin typeface="Consolas"/>
                <a:ea typeface="Consolas"/>
                <a:cs typeface="Consolas"/>
                <a:sym typeface="Consolas"/>
              </a:rPr>
              <a:t> </a:t>
            </a:r>
            <a:r>
              <a:rPr lang="es-AR" sz="1400" dirty="0">
                <a:solidFill>
                  <a:srgbClr val="9CDCFE"/>
                </a:solidFill>
                <a:latin typeface="Consolas"/>
                <a:ea typeface="Consolas"/>
                <a:cs typeface="Consolas"/>
                <a:sym typeface="Consolas"/>
              </a:rPr>
              <a:t>num2</a:t>
            </a:r>
            <a:r>
              <a:rPr lang="es-AR" sz="1400" dirty="0">
                <a:solidFill>
                  <a:srgbClr val="D4D4D4"/>
                </a:solidFill>
                <a:latin typeface="Consolas"/>
                <a:ea typeface="Consolas"/>
                <a:cs typeface="Consolas"/>
                <a:sym typeface="Consolas"/>
              </a:rPr>
              <a:t> = </a:t>
            </a:r>
            <a:r>
              <a:rPr lang="es-AR" sz="1400" dirty="0">
                <a:solidFill>
                  <a:srgbClr val="B5CEA8"/>
                </a:solidFill>
                <a:latin typeface="Consolas"/>
                <a:ea typeface="Consolas"/>
                <a:cs typeface="Consolas"/>
                <a:sym typeface="Consolas"/>
              </a:rPr>
              <a:t>4</a:t>
            </a:r>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    </a:t>
            </a:r>
            <a:r>
              <a:rPr lang="es-AR" sz="1400" dirty="0">
                <a:solidFill>
                  <a:srgbClr val="6A9955"/>
                </a:solidFill>
                <a:latin typeface="Consolas"/>
                <a:ea typeface="Consolas"/>
                <a:cs typeface="Consolas"/>
                <a:sym typeface="Consolas"/>
              </a:rPr>
              <a:t>//Se invoca la </a:t>
            </a:r>
            <a:r>
              <a:rPr lang="es-AR" sz="1400" dirty="0" err="1">
                <a:solidFill>
                  <a:srgbClr val="6A9955"/>
                </a:solidFill>
                <a:latin typeface="Consolas"/>
                <a:ea typeface="Consolas"/>
                <a:cs typeface="Consolas"/>
                <a:sym typeface="Consolas"/>
              </a:rPr>
              <a:t>funcion</a:t>
            </a:r>
            <a:r>
              <a:rPr lang="es-AR" sz="1400" dirty="0">
                <a:solidFill>
                  <a:srgbClr val="6A9955"/>
                </a:solidFill>
                <a:latin typeface="Consolas"/>
                <a:ea typeface="Consolas"/>
                <a:cs typeface="Consolas"/>
                <a:sym typeface="Consolas"/>
              </a:rPr>
              <a:t> principal, </a:t>
            </a:r>
            <a:r>
              <a:rPr lang="es-AR" sz="1400" dirty="0" err="1">
                <a:solidFill>
                  <a:srgbClr val="6A9955"/>
                </a:solidFill>
                <a:latin typeface="Consolas"/>
                <a:ea typeface="Consolas"/>
                <a:cs typeface="Consolas"/>
                <a:sym typeface="Consolas"/>
              </a:rPr>
              <a:t>pasandole</a:t>
            </a:r>
            <a:r>
              <a:rPr lang="es-AR" sz="1400" dirty="0">
                <a:solidFill>
                  <a:srgbClr val="6A9955"/>
                </a:solidFill>
                <a:latin typeface="Consolas"/>
                <a:ea typeface="Consolas"/>
                <a:cs typeface="Consolas"/>
                <a:sym typeface="Consolas"/>
              </a:rPr>
              <a:t> la </a:t>
            </a:r>
            <a:r>
              <a:rPr lang="es-AR" sz="1400" dirty="0" err="1">
                <a:solidFill>
                  <a:srgbClr val="6A9955"/>
                </a:solidFill>
                <a:latin typeface="Consolas"/>
                <a:ea typeface="Consolas"/>
                <a:cs typeface="Consolas"/>
                <a:sym typeface="Consolas"/>
              </a:rPr>
              <a:t>funcion</a:t>
            </a:r>
            <a:r>
              <a:rPr lang="es-AR" sz="1400" dirty="0">
                <a:solidFill>
                  <a:srgbClr val="6A9955"/>
                </a:solidFill>
                <a:latin typeface="Consolas"/>
                <a:ea typeface="Consolas"/>
                <a:cs typeface="Consolas"/>
                <a:sym typeface="Consolas"/>
              </a:rPr>
              <a:t> de SUMA</a:t>
            </a:r>
            <a:endParaRPr lang="es-AR" sz="1400" dirty="0">
              <a:solidFill>
                <a:srgbClr val="D4D4D4"/>
              </a:solidFill>
              <a:latin typeface="Consolas"/>
              <a:ea typeface="Consolas"/>
              <a:cs typeface="Consolas"/>
              <a:sym typeface="Consolas"/>
            </a:endParaRPr>
          </a:p>
          <a:p>
            <a:r>
              <a:rPr lang="es-AR" sz="1400" dirty="0">
                <a:solidFill>
                  <a:srgbClr val="D4D4D4"/>
                </a:solidFill>
                <a:latin typeface="Consolas"/>
                <a:ea typeface="Consolas"/>
                <a:cs typeface="Consolas"/>
                <a:sym typeface="Consolas"/>
              </a:rPr>
              <a:t>    </a:t>
            </a:r>
            <a:r>
              <a:rPr lang="es-AR" sz="1400" dirty="0" err="1">
                <a:solidFill>
                  <a:srgbClr val="DCDCAA"/>
                </a:solidFill>
                <a:latin typeface="Consolas"/>
                <a:ea typeface="Consolas"/>
                <a:cs typeface="Consolas"/>
                <a:sym typeface="Consolas"/>
              </a:rPr>
              <a:t>printf</a:t>
            </a:r>
            <a:r>
              <a:rPr lang="es-AR" sz="1400" dirty="0">
                <a:solidFill>
                  <a:srgbClr val="D4D4D4"/>
                </a:solidFill>
                <a:latin typeface="Consolas"/>
                <a:ea typeface="Consolas"/>
                <a:cs typeface="Consolas"/>
                <a:sym typeface="Consolas"/>
              </a:rPr>
              <a:t>(</a:t>
            </a:r>
            <a:r>
              <a:rPr lang="es-AR" sz="1400" dirty="0">
                <a:solidFill>
                  <a:srgbClr val="CE9178"/>
                </a:solidFill>
                <a:latin typeface="Consolas"/>
                <a:ea typeface="Consolas"/>
                <a:cs typeface="Consolas"/>
                <a:sym typeface="Consolas"/>
              </a:rPr>
              <a:t>"</a:t>
            </a:r>
            <a:r>
              <a:rPr lang="es-AR" sz="1400" dirty="0">
                <a:solidFill>
                  <a:srgbClr val="D7BA7D"/>
                </a:solidFill>
                <a:latin typeface="Consolas"/>
                <a:ea typeface="Consolas"/>
                <a:cs typeface="Consolas"/>
                <a:sym typeface="Consolas"/>
              </a:rPr>
              <a:t>\</a:t>
            </a:r>
            <a:r>
              <a:rPr lang="es-AR" sz="1400" dirty="0" err="1">
                <a:solidFill>
                  <a:srgbClr val="D7BA7D"/>
                </a:solidFill>
                <a:latin typeface="Consolas"/>
                <a:ea typeface="Consolas"/>
                <a:cs typeface="Consolas"/>
                <a:sym typeface="Consolas"/>
              </a:rPr>
              <a:t>n</a:t>
            </a:r>
            <a:r>
              <a:rPr lang="es-AR" sz="1400" dirty="0" err="1">
                <a:solidFill>
                  <a:srgbClr val="CE9178"/>
                </a:solidFill>
                <a:latin typeface="Consolas"/>
                <a:ea typeface="Consolas"/>
                <a:cs typeface="Consolas"/>
                <a:sym typeface="Consolas"/>
              </a:rPr>
              <a:t>Suma</a:t>
            </a:r>
            <a:r>
              <a:rPr lang="es-AR" sz="1400" dirty="0">
                <a:solidFill>
                  <a:srgbClr val="CE9178"/>
                </a:solidFill>
                <a:latin typeface="Consolas"/>
                <a:ea typeface="Consolas"/>
                <a:cs typeface="Consolas"/>
                <a:sym typeface="Consolas"/>
              </a:rPr>
              <a:t>:</a:t>
            </a:r>
            <a:r>
              <a:rPr lang="es-AR" sz="1400" dirty="0">
                <a:solidFill>
                  <a:srgbClr val="D7BA7D"/>
                </a:solidFill>
                <a:latin typeface="Consolas"/>
                <a:ea typeface="Consolas"/>
                <a:cs typeface="Consolas"/>
                <a:sym typeface="Consolas"/>
              </a:rPr>
              <a:t>\n</a:t>
            </a:r>
            <a:r>
              <a:rPr lang="es-AR" sz="1400" dirty="0">
                <a:solidFill>
                  <a:srgbClr val="CE9178"/>
                </a:solidFill>
                <a:latin typeface="Consolas"/>
                <a:ea typeface="Consolas"/>
                <a:cs typeface="Consolas"/>
                <a:sym typeface="Consolas"/>
              </a:rPr>
              <a:t>"</a:t>
            </a:r>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    </a:t>
            </a:r>
            <a:r>
              <a:rPr lang="es-AR" sz="1400" dirty="0" err="1">
                <a:solidFill>
                  <a:srgbClr val="DCDCAA"/>
                </a:solidFill>
                <a:latin typeface="Consolas"/>
                <a:ea typeface="Consolas"/>
                <a:cs typeface="Consolas"/>
                <a:sym typeface="Consolas"/>
              </a:rPr>
              <a:t>funcion_principal</a:t>
            </a:r>
            <a:r>
              <a:rPr lang="es-AR" sz="1400" dirty="0">
                <a:solidFill>
                  <a:srgbClr val="D4D4D4"/>
                </a:solidFill>
                <a:latin typeface="Consolas"/>
                <a:ea typeface="Consolas"/>
                <a:cs typeface="Consolas"/>
                <a:sym typeface="Consolas"/>
              </a:rPr>
              <a:t>(</a:t>
            </a:r>
            <a:r>
              <a:rPr lang="es-AR" sz="1400" dirty="0">
                <a:solidFill>
                  <a:srgbClr val="9CDCFE"/>
                </a:solidFill>
                <a:latin typeface="Consolas"/>
                <a:ea typeface="Consolas"/>
                <a:cs typeface="Consolas"/>
                <a:sym typeface="Consolas"/>
              </a:rPr>
              <a:t>num1</a:t>
            </a:r>
            <a:r>
              <a:rPr lang="es-AR" sz="1400" dirty="0">
                <a:solidFill>
                  <a:srgbClr val="D4D4D4"/>
                </a:solidFill>
                <a:latin typeface="Consolas"/>
                <a:ea typeface="Consolas"/>
                <a:cs typeface="Consolas"/>
                <a:sym typeface="Consolas"/>
              </a:rPr>
              <a:t>, </a:t>
            </a:r>
            <a:r>
              <a:rPr lang="es-AR" sz="1400" dirty="0">
                <a:solidFill>
                  <a:srgbClr val="9CDCFE"/>
                </a:solidFill>
                <a:latin typeface="Consolas"/>
                <a:ea typeface="Consolas"/>
                <a:cs typeface="Consolas"/>
                <a:sym typeface="Consolas"/>
              </a:rPr>
              <a:t>num2</a:t>
            </a:r>
            <a:r>
              <a:rPr lang="es-AR" sz="1400" dirty="0">
                <a:solidFill>
                  <a:srgbClr val="D4D4D4"/>
                </a:solidFill>
                <a:latin typeface="Consolas"/>
                <a:ea typeface="Consolas"/>
                <a:cs typeface="Consolas"/>
                <a:sym typeface="Consolas"/>
              </a:rPr>
              <a:t>, </a:t>
            </a:r>
            <a:r>
              <a:rPr lang="es-AR" sz="1400" dirty="0">
                <a:solidFill>
                  <a:srgbClr val="DCDCAA"/>
                </a:solidFill>
                <a:latin typeface="Consolas"/>
                <a:ea typeface="Consolas"/>
                <a:cs typeface="Consolas"/>
                <a:sym typeface="Consolas"/>
              </a:rPr>
              <a:t>sumar</a:t>
            </a:r>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    </a:t>
            </a:r>
            <a:r>
              <a:rPr lang="es-AR" sz="1400" dirty="0">
                <a:solidFill>
                  <a:srgbClr val="6A9955"/>
                </a:solidFill>
                <a:latin typeface="Consolas"/>
                <a:ea typeface="Consolas"/>
                <a:cs typeface="Consolas"/>
                <a:sym typeface="Consolas"/>
              </a:rPr>
              <a:t>//Se invoca la </a:t>
            </a:r>
            <a:r>
              <a:rPr lang="es-AR" sz="1400" dirty="0" err="1">
                <a:solidFill>
                  <a:srgbClr val="6A9955"/>
                </a:solidFill>
                <a:latin typeface="Consolas"/>
                <a:ea typeface="Consolas"/>
                <a:cs typeface="Consolas"/>
                <a:sym typeface="Consolas"/>
              </a:rPr>
              <a:t>funcion</a:t>
            </a:r>
            <a:r>
              <a:rPr lang="es-AR" sz="1400" dirty="0">
                <a:solidFill>
                  <a:srgbClr val="6A9955"/>
                </a:solidFill>
                <a:latin typeface="Consolas"/>
                <a:ea typeface="Consolas"/>
                <a:cs typeface="Consolas"/>
                <a:sym typeface="Consolas"/>
              </a:rPr>
              <a:t> principal, </a:t>
            </a:r>
            <a:r>
              <a:rPr lang="es-AR" sz="1400" dirty="0" err="1">
                <a:solidFill>
                  <a:srgbClr val="6A9955"/>
                </a:solidFill>
                <a:latin typeface="Consolas"/>
                <a:ea typeface="Consolas"/>
                <a:cs typeface="Consolas"/>
                <a:sym typeface="Consolas"/>
              </a:rPr>
              <a:t>pasandole</a:t>
            </a:r>
            <a:r>
              <a:rPr lang="es-AR" sz="1400" dirty="0">
                <a:solidFill>
                  <a:srgbClr val="6A9955"/>
                </a:solidFill>
                <a:latin typeface="Consolas"/>
                <a:ea typeface="Consolas"/>
                <a:cs typeface="Consolas"/>
                <a:sym typeface="Consolas"/>
              </a:rPr>
              <a:t> la </a:t>
            </a:r>
            <a:r>
              <a:rPr lang="es-AR" sz="1400" dirty="0" err="1">
                <a:solidFill>
                  <a:srgbClr val="6A9955"/>
                </a:solidFill>
                <a:latin typeface="Consolas"/>
                <a:ea typeface="Consolas"/>
                <a:cs typeface="Consolas"/>
                <a:sym typeface="Consolas"/>
              </a:rPr>
              <a:t>funcion</a:t>
            </a:r>
            <a:r>
              <a:rPr lang="es-AR" sz="1400" dirty="0">
                <a:solidFill>
                  <a:srgbClr val="6A9955"/>
                </a:solidFill>
                <a:latin typeface="Consolas"/>
                <a:ea typeface="Consolas"/>
                <a:cs typeface="Consolas"/>
                <a:sym typeface="Consolas"/>
              </a:rPr>
              <a:t> de RESTA</a:t>
            </a:r>
            <a:endParaRPr lang="es-AR" sz="1400" dirty="0">
              <a:solidFill>
                <a:srgbClr val="D4D4D4"/>
              </a:solidFill>
              <a:latin typeface="Consolas"/>
              <a:ea typeface="Consolas"/>
              <a:cs typeface="Consolas"/>
              <a:sym typeface="Consolas"/>
            </a:endParaRPr>
          </a:p>
          <a:p>
            <a:r>
              <a:rPr lang="es-AR" sz="1400" dirty="0">
                <a:solidFill>
                  <a:srgbClr val="D4D4D4"/>
                </a:solidFill>
                <a:latin typeface="Consolas"/>
                <a:ea typeface="Consolas"/>
                <a:cs typeface="Consolas"/>
                <a:sym typeface="Consolas"/>
              </a:rPr>
              <a:t>    </a:t>
            </a:r>
            <a:r>
              <a:rPr lang="es-AR" sz="1400" dirty="0" err="1">
                <a:solidFill>
                  <a:srgbClr val="DCDCAA"/>
                </a:solidFill>
                <a:latin typeface="Consolas"/>
                <a:ea typeface="Consolas"/>
                <a:cs typeface="Consolas"/>
                <a:sym typeface="Consolas"/>
              </a:rPr>
              <a:t>printf</a:t>
            </a:r>
            <a:r>
              <a:rPr lang="es-AR" sz="1400" dirty="0">
                <a:solidFill>
                  <a:srgbClr val="D4D4D4"/>
                </a:solidFill>
                <a:latin typeface="Consolas"/>
                <a:ea typeface="Consolas"/>
                <a:cs typeface="Consolas"/>
                <a:sym typeface="Consolas"/>
              </a:rPr>
              <a:t>(</a:t>
            </a:r>
            <a:r>
              <a:rPr lang="es-AR" sz="1400" dirty="0">
                <a:solidFill>
                  <a:srgbClr val="CE9178"/>
                </a:solidFill>
                <a:latin typeface="Consolas"/>
                <a:ea typeface="Consolas"/>
                <a:cs typeface="Consolas"/>
                <a:sym typeface="Consolas"/>
              </a:rPr>
              <a:t>"Resta:</a:t>
            </a:r>
            <a:r>
              <a:rPr lang="es-AR" sz="1400" dirty="0">
                <a:solidFill>
                  <a:srgbClr val="D7BA7D"/>
                </a:solidFill>
                <a:latin typeface="Consolas"/>
                <a:ea typeface="Consolas"/>
                <a:cs typeface="Consolas"/>
                <a:sym typeface="Consolas"/>
              </a:rPr>
              <a:t>\n</a:t>
            </a:r>
            <a:r>
              <a:rPr lang="es-AR" sz="1400" dirty="0">
                <a:solidFill>
                  <a:srgbClr val="CE9178"/>
                </a:solidFill>
                <a:latin typeface="Consolas"/>
                <a:ea typeface="Consolas"/>
                <a:cs typeface="Consolas"/>
                <a:sym typeface="Consolas"/>
              </a:rPr>
              <a:t>"</a:t>
            </a:r>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    </a:t>
            </a:r>
            <a:r>
              <a:rPr lang="es-AR" sz="1400" dirty="0" err="1">
                <a:solidFill>
                  <a:srgbClr val="DCDCAA"/>
                </a:solidFill>
                <a:latin typeface="Consolas"/>
                <a:ea typeface="Consolas"/>
                <a:cs typeface="Consolas"/>
                <a:sym typeface="Consolas"/>
              </a:rPr>
              <a:t>funcion_principal</a:t>
            </a:r>
            <a:r>
              <a:rPr lang="es-AR" sz="1400" dirty="0">
                <a:solidFill>
                  <a:srgbClr val="D4D4D4"/>
                </a:solidFill>
                <a:latin typeface="Consolas"/>
                <a:ea typeface="Consolas"/>
                <a:cs typeface="Consolas"/>
                <a:sym typeface="Consolas"/>
              </a:rPr>
              <a:t>(</a:t>
            </a:r>
            <a:r>
              <a:rPr lang="es-AR" sz="1400" dirty="0">
                <a:solidFill>
                  <a:srgbClr val="9CDCFE"/>
                </a:solidFill>
                <a:latin typeface="Consolas"/>
                <a:ea typeface="Consolas"/>
                <a:cs typeface="Consolas"/>
                <a:sym typeface="Consolas"/>
              </a:rPr>
              <a:t>num1</a:t>
            </a:r>
            <a:r>
              <a:rPr lang="es-AR" sz="1400" dirty="0">
                <a:solidFill>
                  <a:srgbClr val="D4D4D4"/>
                </a:solidFill>
                <a:latin typeface="Consolas"/>
                <a:ea typeface="Consolas"/>
                <a:cs typeface="Consolas"/>
                <a:sym typeface="Consolas"/>
              </a:rPr>
              <a:t>, </a:t>
            </a:r>
            <a:r>
              <a:rPr lang="es-AR" sz="1400" dirty="0">
                <a:solidFill>
                  <a:srgbClr val="9CDCFE"/>
                </a:solidFill>
                <a:latin typeface="Consolas"/>
                <a:ea typeface="Consolas"/>
                <a:cs typeface="Consolas"/>
                <a:sym typeface="Consolas"/>
              </a:rPr>
              <a:t>num2</a:t>
            </a:r>
            <a:r>
              <a:rPr lang="es-AR" sz="1400" dirty="0">
                <a:solidFill>
                  <a:srgbClr val="D4D4D4"/>
                </a:solidFill>
                <a:latin typeface="Consolas"/>
                <a:ea typeface="Consolas"/>
                <a:cs typeface="Consolas"/>
                <a:sym typeface="Consolas"/>
              </a:rPr>
              <a:t>, </a:t>
            </a:r>
            <a:r>
              <a:rPr lang="es-AR" sz="1400" dirty="0">
                <a:solidFill>
                  <a:srgbClr val="DCDCAA"/>
                </a:solidFill>
                <a:latin typeface="Consolas"/>
                <a:ea typeface="Consolas"/>
                <a:cs typeface="Consolas"/>
                <a:sym typeface="Consolas"/>
              </a:rPr>
              <a:t>restar</a:t>
            </a:r>
            <a:r>
              <a:rPr lang="es-AR" sz="1400" dirty="0">
                <a:solidFill>
                  <a:srgbClr val="D4D4D4"/>
                </a:solidFill>
                <a:latin typeface="Consolas"/>
                <a:ea typeface="Consolas"/>
                <a:cs typeface="Consolas"/>
                <a:sym typeface="Consolas"/>
              </a:rPr>
              <a:t>);</a:t>
            </a:r>
            <a:endParaRPr lang="es-AR" sz="2400" dirty="0"/>
          </a:p>
          <a:p>
            <a:r>
              <a:rPr lang="es-AR" sz="1400" dirty="0">
                <a:solidFill>
                  <a:srgbClr val="D4D4D4"/>
                </a:solidFill>
                <a:latin typeface="Consolas"/>
                <a:ea typeface="Consolas"/>
                <a:cs typeface="Consolas"/>
                <a:sym typeface="Consolas"/>
              </a:rPr>
              <a:t>    </a:t>
            </a:r>
            <a:r>
              <a:rPr lang="es-AR" sz="1400" dirty="0" err="1">
                <a:solidFill>
                  <a:srgbClr val="C586C0"/>
                </a:solidFill>
                <a:latin typeface="Consolas"/>
                <a:ea typeface="Consolas"/>
                <a:cs typeface="Consolas"/>
                <a:sym typeface="Consolas"/>
              </a:rPr>
              <a:t>return</a:t>
            </a:r>
            <a:r>
              <a:rPr lang="es-AR" sz="1400" dirty="0">
                <a:solidFill>
                  <a:srgbClr val="D4D4D4"/>
                </a:solidFill>
                <a:latin typeface="Consolas"/>
                <a:ea typeface="Consolas"/>
                <a:cs typeface="Consolas"/>
                <a:sym typeface="Consolas"/>
              </a:rPr>
              <a:t> </a:t>
            </a:r>
            <a:r>
              <a:rPr lang="es-AR" sz="1400" dirty="0">
                <a:solidFill>
                  <a:srgbClr val="B5CEA8"/>
                </a:solidFill>
                <a:latin typeface="Consolas"/>
                <a:ea typeface="Consolas"/>
                <a:cs typeface="Consolas"/>
                <a:sym typeface="Consolas"/>
              </a:rPr>
              <a:t>0</a:t>
            </a:r>
            <a:r>
              <a:rPr lang="es-AR" sz="1400" dirty="0">
                <a:solidFill>
                  <a:srgbClr val="D4D4D4"/>
                </a:solidFill>
                <a:latin typeface="Consolas"/>
                <a:ea typeface="Consolas"/>
                <a:cs typeface="Consolas"/>
                <a:sym typeface="Consolas"/>
              </a:rPr>
              <a:t>;</a:t>
            </a:r>
            <a:endParaRPr lang="es-AR" sz="2400" dirty="0"/>
          </a:p>
          <a:p>
            <a:r>
              <a:rPr lang="es-AR" sz="1800" dirty="0">
                <a:solidFill>
                  <a:srgbClr val="D4D4D4"/>
                </a:solidFill>
                <a:latin typeface="Consolas"/>
                <a:ea typeface="Consolas"/>
                <a:cs typeface="Consolas"/>
                <a:sym typeface="Consolas"/>
              </a:rPr>
              <a:t>}</a:t>
            </a:r>
            <a:endParaRPr lang="es-AR" sz="3200" dirty="0"/>
          </a:p>
          <a:p>
            <a:endParaRPr lang="es-AR" b="0" dirty="0">
              <a:solidFill>
                <a:srgbClr val="CCCCCC"/>
              </a:solidFill>
              <a:effectLst/>
              <a:latin typeface="Consolas" panose="020B0609020204030204" pitchFamily="49"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43A6F4A4-4CAE-3F51-54A9-EE297B54FEC3}"/>
              </a:ext>
            </a:extLst>
          </p:cNvPr>
          <p:cNvSpPr/>
          <p:nvPr/>
        </p:nvSpPr>
        <p:spPr>
          <a:xfrm>
            <a:off x="671804" y="1735494"/>
            <a:ext cx="10730204" cy="46466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nSpc>
                <a:spcPct val="80000"/>
              </a:lnSpc>
              <a:spcBef>
                <a:spcPts val="0"/>
              </a:spcBef>
              <a:buSzPts val="1609"/>
              <a:buFont typeface="Arial" panose="020B0604020202020204" pitchFamily="34" charset="0"/>
              <a:buChar char="•"/>
            </a:pPr>
            <a:r>
              <a:rPr lang="es-ES" sz="2800" dirty="0"/>
              <a:t>a=0x23;			//</a:t>
            </a:r>
            <a:r>
              <a:rPr lang="es-ES" sz="2800" dirty="0" err="1"/>
              <a:t>hexa</a:t>
            </a:r>
            <a:endParaRPr lang="es-ES" sz="2800" dirty="0"/>
          </a:p>
          <a:p>
            <a:pPr marL="457200" indent="-457200">
              <a:lnSpc>
                <a:spcPct val="80000"/>
              </a:lnSpc>
              <a:spcBef>
                <a:spcPts val="933"/>
              </a:spcBef>
              <a:buSzPts val="1609"/>
              <a:buFont typeface="Arial" panose="020B0604020202020204" pitchFamily="34" charset="0"/>
              <a:buChar char="•"/>
            </a:pPr>
            <a:r>
              <a:rPr lang="es-ES" sz="2800" dirty="0"/>
              <a:t>a=35;			//decimal</a:t>
            </a:r>
            <a:endParaRPr lang="es-ES" sz="3200" dirty="0"/>
          </a:p>
          <a:p>
            <a:pPr marL="457200" indent="-457200">
              <a:lnSpc>
                <a:spcPct val="80000"/>
              </a:lnSpc>
              <a:spcBef>
                <a:spcPts val="933"/>
              </a:spcBef>
              <a:buSzPts val="1609"/>
              <a:buFont typeface="Arial" panose="020B0604020202020204" pitchFamily="34" charset="0"/>
              <a:buChar char="•"/>
            </a:pPr>
            <a:r>
              <a:rPr lang="es-ES" sz="2800" dirty="0"/>
              <a:t>a=0b00100011;	//binario</a:t>
            </a:r>
            <a:endParaRPr lang="es-ES" sz="3200" dirty="0"/>
          </a:p>
          <a:p>
            <a:pPr marL="457200" indent="-457200">
              <a:lnSpc>
                <a:spcPct val="80000"/>
              </a:lnSpc>
              <a:spcBef>
                <a:spcPts val="933"/>
              </a:spcBef>
              <a:buSzPts val="1609"/>
              <a:buFont typeface="Arial" panose="020B0604020202020204" pitchFamily="34" charset="0"/>
              <a:buChar char="•"/>
            </a:pPr>
            <a:r>
              <a:rPr lang="es-ES" sz="2800" dirty="0"/>
              <a:t>a=043;			//octal</a:t>
            </a:r>
            <a:endParaRPr lang="es-ES" sz="3200" dirty="0"/>
          </a:p>
          <a:p>
            <a:pPr marL="457200" indent="-457200">
              <a:lnSpc>
                <a:spcPct val="80000"/>
              </a:lnSpc>
              <a:spcBef>
                <a:spcPts val="933"/>
              </a:spcBef>
              <a:buSzPts val="1609"/>
              <a:buFont typeface="Arial" panose="020B0604020202020204" pitchFamily="34" charset="0"/>
              <a:buChar char="•"/>
            </a:pPr>
            <a:r>
              <a:rPr lang="es-ES" sz="3200" dirty="0"/>
              <a:t>a=‘#’			// equivalente ASCII</a:t>
            </a:r>
          </a:p>
          <a:p>
            <a:pPr marL="426709" indent="-290466">
              <a:lnSpc>
                <a:spcPct val="80000"/>
              </a:lnSpc>
              <a:spcBef>
                <a:spcPts val="933"/>
              </a:spcBef>
              <a:buSzPts val="1609"/>
            </a:pPr>
            <a:endParaRPr lang="es-ES" sz="2800" dirty="0"/>
          </a:p>
          <a:p>
            <a:pPr marL="426709" indent="-426709">
              <a:lnSpc>
                <a:spcPct val="80000"/>
              </a:lnSpc>
              <a:spcBef>
                <a:spcPts val="933"/>
              </a:spcBef>
              <a:buSzPts val="1609"/>
              <a:buChar char="◻"/>
            </a:pPr>
            <a:r>
              <a:rPr lang="es-ES" sz="2800" dirty="0"/>
              <a:t>Todas estas expresiones equivalentes y podemos usar la que nos sea más cómoda según el dato que manejemos</a:t>
            </a:r>
            <a:endParaRPr lang="es-ES" sz="3200" dirty="0"/>
          </a:p>
          <a:p>
            <a:pPr>
              <a:lnSpc>
                <a:spcPct val="80000"/>
              </a:lnSpc>
              <a:spcBef>
                <a:spcPts val="0"/>
              </a:spcBef>
              <a:buSzPts val="1348"/>
            </a:pPr>
            <a:endParaRPr lang="es-ES" sz="2800" dirty="0"/>
          </a:p>
        </p:txBody>
      </p:sp>
      <p:sp>
        <p:nvSpPr>
          <p:cNvPr id="239" name="Google Shape;239;p1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Ejemplos</a:t>
            </a:r>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FDE6B10C-2594-EFB6-CDDC-C5804382B4F7}"/>
              </a:ext>
            </a:extLst>
          </p:cNvPr>
          <p:cNvSpPr/>
          <p:nvPr/>
        </p:nvSpPr>
        <p:spPr>
          <a:xfrm>
            <a:off x="892822" y="1492732"/>
            <a:ext cx="11162329" cy="5365268"/>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45" name="Google Shape;245;p1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Primer código en C</a:t>
            </a:r>
            <a:endParaRPr dirty="0"/>
          </a:p>
        </p:txBody>
      </p:sp>
      <p:sp>
        <p:nvSpPr>
          <p:cNvPr id="246" name="Google Shape;246;p17"/>
          <p:cNvSpPr/>
          <p:nvPr/>
        </p:nvSpPr>
        <p:spPr>
          <a:xfrm>
            <a:off x="1103445" y="2084851"/>
            <a:ext cx="6096000" cy="4555039"/>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rgbClr val="C586C0"/>
                </a:solidFill>
                <a:latin typeface="Consolas"/>
                <a:ea typeface="Consolas"/>
                <a:cs typeface="Consolas"/>
                <a:sym typeface="Consolas"/>
              </a:rPr>
              <a:t>#include</a:t>
            </a:r>
            <a:r>
              <a:rPr lang="es-AR" sz="2400" dirty="0">
                <a:solidFill>
                  <a:srgbClr val="569CD6"/>
                </a:solidFill>
                <a:latin typeface="Consolas"/>
                <a:ea typeface="Consolas"/>
                <a:cs typeface="Consolas"/>
                <a:sym typeface="Consolas"/>
              </a:rPr>
              <a:t> </a:t>
            </a:r>
            <a:r>
              <a:rPr lang="es-AR" sz="2400" dirty="0">
                <a:solidFill>
                  <a:srgbClr val="CE9178"/>
                </a:solidFill>
                <a:latin typeface="Consolas"/>
                <a:ea typeface="Consolas"/>
                <a:cs typeface="Consolas"/>
                <a:sym typeface="Consolas"/>
              </a:rPr>
              <a:t>&lt;</a:t>
            </a:r>
            <a:r>
              <a:rPr lang="es-AR" sz="2400" dirty="0" err="1">
                <a:solidFill>
                  <a:srgbClr val="CE9178"/>
                </a:solidFill>
                <a:latin typeface="Consolas"/>
                <a:ea typeface="Consolas"/>
                <a:cs typeface="Consolas"/>
                <a:sym typeface="Consolas"/>
              </a:rPr>
              <a:t>stdio.h</a:t>
            </a:r>
            <a:r>
              <a:rPr lang="es-AR" sz="2400" dirty="0">
                <a:solidFill>
                  <a:srgbClr val="CE9178"/>
                </a:solidFill>
                <a:latin typeface="Consolas"/>
                <a:ea typeface="Consolas"/>
                <a:cs typeface="Consolas"/>
                <a:sym typeface="Consolas"/>
              </a:rPr>
              <a:t>&gt;</a:t>
            </a:r>
            <a:endParaRPr sz="2400" dirty="0">
              <a:solidFill>
                <a:srgbClr val="D4D4D4"/>
              </a:solidFill>
              <a:latin typeface="Consolas"/>
              <a:ea typeface="Consolas"/>
              <a:cs typeface="Consolas"/>
              <a:sym typeface="Consolas"/>
            </a:endParaRPr>
          </a:p>
          <a:p>
            <a:pPr>
              <a:buClr>
                <a:srgbClr val="000000"/>
              </a:buClr>
              <a:buSzPts val="1800"/>
            </a:pPr>
            <a:br>
              <a:rPr lang="es-AR" sz="2400" dirty="0">
                <a:solidFill>
                  <a:srgbClr val="D4D4D4"/>
                </a:solidFill>
                <a:latin typeface="Consolas"/>
                <a:ea typeface="Consolas"/>
                <a:cs typeface="Consolas"/>
                <a:sym typeface="Consolas"/>
              </a:rPr>
            </a:br>
            <a:endParaRPr sz="2400" dirty="0">
              <a:solidFill>
                <a:srgbClr val="D4D4D4"/>
              </a:solidFill>
              <a:latin typeface="Consolas"/>
              <a:ea typeface="Consolas"/>
              <a:cs typeface="Consolas"/>
              <a:sym typeface="Consolas"/>
            </a:endParaRPr>
          </a:p>
          <a:p>
            <a:pPr>
              <a:buClr>
                <a:srgbClr val="000000"/>
              </a:buClr>
              <a:buSzPts val="1800"/>
            </a:pPr>
            <a:r>
              <a:rPr lang="es-AR" sz="2400" dirty="0" err="1">
                <a:solidFill>
                  <a:srgbClr val="569CD6"/>
                </a:solidFill>
                <a:latin typeface="Consolas"/>
                <a:ea typeface="Consolas"/>
                <a:cs typeface="Consolas"/>
                <a:sym typeface="Consolas"/>
              </a:rPr>
              <a:t>int</a:t>
            </a:r>
            <a:r>
              <a:rPr lang="es-AR" sz="2400" dirty="0">
                <a:solidFill>
                  <a:srgbClr val="D4D4D4"/>
                </a:solidFill>
                <a:latin typeface="Consolas"/>
                <a:ea typeface="Consolas"/>
                <a:cs typeface="Consolas"/>
                <a:sym typeface="Consolas"/>
              </a:rPr>
              <a:t> </a:t>
            </a:r>
            <a:r>
              <a:rPr lang="es-AR" sz="2400" dirty="0" err="1">
                <a:solidFill>
                  <a:srgbClr val="DCDCAA"/>
                </a:solidFill>
                <a:latin typeface="Consolas"/>
                <a:ea typeface="Consolas"/>
                <a:cs typeface="Consolas"/>
                <a:sym typeface="Consolas"/>
              </a:rPr>
              <a:t>main</a:t>
            </a:r>
            <a:r>
              <a:rPr lang="es-AR" sz="2400" dirty="0">
                <a:solidFill>
                  <a:srgbClr val="D4D4D4"/>
                </a:solidFill>
                <a:latin typeface="Consolas"/>
                <a:ea typeface="Consolas"/>
                <a:cs typeface="Consolas"/>
                <a:sym typeface="Consolas"/>
              </a:rPr>
              <a:t>(</a:t>
            </a:r>
            <a:r>
              <a:rPr lang="es-AR" sz="2400" dirty="0" err="1">
                <a:solidFill>
                  <a:srgbClr val="569CD6"/>
                </a:solidFill>
                <a:latin typeface="Consolas"/>
                <a:ea typeface="Consolas"/>
                <a:cs typeface="Consolas"/>
                <a:sym typeface="Consolas"/>
              </a:rPr>
              <a:t>void</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endParaRPr sz="1867" dirty="0">
              <a:solidFill>
                <a:srgbClr val="000000"/>
              </a:solidFill>
              <a:latin typeface="Arial"/>
              <a:ea typeface="Arial"/>
              <a:cs typeface="Arial"/>
              <a:sym typeface="Arial"/>
            </a:endParaRPr>
          </a:p>
          <a:p>
            <a:pPr marL="609585" lvl="1">
              <a:buClr>
                <a:srgbClr val="000000"/>
              </a:buClr>
              <a:buSzPts val="1800"/>
            </a:pPr>
            <a:r>
              <a:rPr lang="es-AR" sz="2400" dirty="0" err="1">
                <a:solidFill>
                  <a:srgbClr val="DCDCAA"/>
                </a:solidFill>
                <a:latin typeface="Consolas"/>
                <a:ea typeface="Consolas"/>
                <a:cs typeface="Consolas"/>
                <a:sym typeface="Consolas"/>
              </a:rPr>
              <a:t>printf</a:t>
            </a:r>
            <a:r>
              <a:rPr lang="es-AR" sz="2400" dirty="0">
                <a:solidFill>
                  <a:srgbClr val="D4D4D4"/>
                </a:solidFill>
                <a:latin typeface="Consolas"/>
                <a:ea typeface="Consolas"/>
                <a:cs typeface="Consolas"/>
                <a:sym typeface="Consolas"/>
              </a:rPr>
              <a:t>(</a:t>
            </a:r>
            <a:r>
              <a:rPr lang="es-AR" sz="2400" dirty="0">
                <a:solidFill>
                  <a:srgbClr val="CE9178"/>
                </a:solidFill>
                <a:latin typeface="Consolas"/>
                <a:ea typeface="Consolas"/>
                <a:cs typeface="Consolas"/>
                <a:sym typeface="Consolas"/>
              </a:rPr>
              <a:t>"Hola mundo"</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marL="609585" lvl="1">
              <a:buClr>
                <a:srgbClr val="000000"/>
              </a:buClr>
              <a:buSzPts val="1800"/>
            </a:pPr>
            <a:r>
              <a:rPr lang="es-AR" sz="2400" dirty="0" err="1">
                <a:solidFill>
                  <a:srgbClr val="C586C0"/>
                </a:solidFill>
                <a:latin typeface="Consolas"/>
                <a:ea typeface="Consolas"/>
                <a:cs typeface="Consolas"/>
                <a:sym typeface="Consolas"/>
              </a:rPr>
              <a:t>return</a:t>
            </a:r>
            <a:r>
              <a:rPr lang="es-AR" sz="2400" dirty="0">
                <a:solidFill>
                  <a:srgbClr val="D4D4D4"/>
                </a:solidFill>
                <a:latin typeface="Consolas"/>
                <a:ea typeface="Consolas"/>
                <a:cs typeface="Consolas"/>
                <a:sym typeface="Consolas"/>
              </a:rPr>
              <a:t> (</a:t>
            </a:r>
            <a:r>
              <a:rPr lang="es-AR" sz="2400" dirty="0">
                <a:solidFill>
                  <a:srgbClr val="B5CEA8"/>
                </a:solidFill>
                <a:latin typeface="Consolas"/>
                <a:ea typeface="Consolas"/>
                <a:cs typeface="Consolas"/>
                <a:sym typeface="Consolas"/>
              </a:rPr>
              <a:t>0)</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br>
              <a:rPr lang="es-AR" sz="2400" dirty="0">
                <a:solidFill>
                  <a:srgbClr val="D4D4D4"/>
                </a:solidFill>
                <a:latin typeface="Consolas"/>
                <a:ea typeface="Consolas"/>
                <a:cs typeface="Consolas"/>
                <a:sym typeface="Consolas"/>
              </a:rPr>
            </a:b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br>
              <a:rPr lang="es-AR" sz="2400" dirty="0">
                <a:solidFill>
                  <a:srgbClr val="D4D4D4"/>
                </a:solidFill>
                <a:latin typeface="Consolas"/>
                <a:ea typeface="Consolas"/>
                <a:cs typeface="Consolas"/>
                <a:sym typeface="Consolas"/>
              </a:rPr>
            </a:br>
            <a:br>
              <a:rPr lang="es-AR" sz="2400" dirty="0">
                <a:solidFill>
                  <a:srgbClr val="D4D4D4"/>
                </a:solidFill>
                <a:latin typeface="Consolas"/>
                <a:ea typeface="Consolas"/>
                <a:cs typeface="Consolas"/>
                <a:sym typeface="Consolas"/>
              </a:rPr>
            </a:br>
            <a:endParaRPr sz="2400" dirty="0">
              <a:solidFill>
                <a:srgbClr val="D4D4D4"/>
              </a:solidFill>
              <a:latin typeface="Consolas"/>
              <a:ea typeface="Consolas"/>
              <a:cs typeface="Consolas"/>
              <a:sym typeface="Consolas"/>
            </a:endParaRPr>
          </a:p>
        </p:txBody>
      </p:sp>
      <p:cxnSp>
        <p:nvCxnSpPr>
          <p:cNvPr id="247" name="Google Shape;247;p17"/>
          <p:cNvCxnSpPr/>
          <p:nvPr/>
        </p:nvCxnSpPr>
        <p:spPr>
          <a:xfrm flipH="1">
            <a:off x="4329445" y="1957024"/>
            <a:ext cx="3360400" cy="340400"/>
          </a:xfrm>
          <a:prstGeom prst="straightConnector1">
            <a:avLst/>
          </a:prstGeom>
          <a:noFill/>
          <a:ln w="38100" cap="flat" cmpd="sng">
            <a:solidFill>
              <a:srgbClr val="B4490F"/>
            </a:solidFill>
            <a:prstDash val="solid"/>
            <a:round/>
            <a:headEnd type="none" w="sm" len="sm"/>
            <a:tailEnd type="triangle" w="med" len="med"/>
          </a:ln>
        </p:spPr>
      </p:cxnSp>
      <p:sp>
        <p:nvSpPr>
          <p:cNvPr id="248" name="Google Shape;248;p17"/>
          <p:cNvSpPr txBox="1"/>
          <p:nvPr/>
        </p:nvSpPr>
        <p:spPr>
          <a:xfrm>
            <a:off x="7744426" y="1440572"/>
            <a:ext cx="4151137" cy="861720"/>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chemeClr val="accent3"/>
                </a:solidFill>
                <a:latin typeface="Twentieth Century"/>
                <a:ea typeface="Twentieth Century"/>
                <a:cs typeface="Twentieth Century"/>
                <a:sym typeface="Twentieth Century"/>
              </a:rPr>
              <a:t>Zona de inclusión de bibliotecas</a:t>
            </a:r>
            <a:endParaRPr sz="1867">
              <a:solidFill>
                <a:srgbClr val="000000"/>
              </a:solidFill>
              <a:latin typeface="Arial"/>
              <a:ea typeface="Arial"/>
              <a:cs typeface="Arial"/>
              <a:sym typeface="Arial"/>
            </a:endParaRPr>
          </a:p>
        </p:txBody>
      </p:sp>
      <p:cxnSp>
        <p:nvCxnSpPr>
          <p:cNvPr id="249" name="Google Shape;249;p17"/>
          <p:cNvCxnSpPr>
            <a:stCxn id="250" idx="1"/>
          </p:cNvCxnSpPr>
          <p:nvPr/>
        </p:nvCxnSpPr>
        <p:spPr>
          <a:xfrm flipH="1">
            <a:off x="4079943" y="2408392"/>
            <a:ext cx="3272000" cy="340427"/>
          </a:xfrm>
          <a:prstGeom prst="straightConnector1">
            <a:avLst/>
          </a:prstGeom>
          <a:noFill/>
          <a:ln w="38100" cap="flat" cmpd="sng">
            <a:solidFill>
              <a:schemeClr val="accent1"/>
            </a:solidFill>
            <a:prstDash val="solid"/>
            <a:round/>
            <a:headEnd type="none" w="sm" len="sm"/>
            <a:tailEnd type="triangle" w="med" len="med"/>
          </a:ln>
        </p:spPr>
      </p:cxnSp>
      <p:sp>
        <p:nvSpPr>
          <p:cNvPr id="250" name="Google Shape;250;p17"/>
          <p:cNvSpPr txBox="1"/>
          <p:nvPr/>
        </p:nvSpPr>
        <p:spPr>
          <a:xfrm>
            <a:off x="7351943" y="2162198"/>
            <a:ext cx="4167381" cy="492388"/>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chemeClr val="accent1"/>
                </a:solidFill>
                <a:latin typeface="Twentieth Century"/>
                <a:ea typeface="Twentieth Century"/>
                <a:cs typeface="Twentieth Century"/>
                <a:sym typeface="Twentieth Century"/>
              </a:rPr>
              <a:t>Zona de declaraciones globales</a:t>
            </a:r>
            <a:endParaRPr sz="1867">
              <a:solidFill>
                <a:srgbClr val="000000"/>
              </a:solidFill>
              <a:latin typeface="Arial"/>
              <a:ea typeface="Arial"/>
              <a:cs typeface="Arial"/>
              <a:sym typeface="Arial"/>
            </a:endParaRPr>
          </a:p>
        </p:txBody>
      </p:sp>
      <p:cxnSp>
        <p:nvCxnSpPr>
          <p:cNvPr id="251" name="Google Shape;251;p17"/>
          <p:cNvCxnSpPr/>
          <p:nvPr/>
        </p:nvCxnSpPr>
        <p:spPr>
          <a:xfrm flipH="1">
            <a:off x="3503714" y="2811415"/>
            <a:ext cx="3456383" cy="435752"/>
          </a:xfrm>
          <a:prstGeom prst="straightConnector1">
            <a:avLst/>
          </a:prstGeom>
          <a:noFill/>
          <a:ln w="38100" cap="flat" cmpd="sng">
            <a:solidFill>
              <a:schemeClr val="accent2"/>
            </a:solidFill>
            <a:prstDash val="solid"/>
            <a:round/>
            <a:headEnd type="none" w="sm" len="sm"/>
            <a:tailEnd type="triangle" w="med" len="med"/>
          </a:ln>
        </p:spPr>
      </p:cxnSp>
      <p:sp>
        <p:nvSpPr>
          <p:cNvPr id="252" name="Google Shape;252;p17"/>
          <p:cNvSpPr txBox="1"/>
          <p:nvPr/>
        </p:nvSpPr>
        <p:spPr>
          <a:xfrm>
            <a:off x="7128998" y="2489300"/>
            <a:ext cx="5317397" cy="861720"/>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chemeClr val="accent2"/>
                </a:solidFill>
                <a:latin typeface="Twentieth Century"/>
                <a:ea typeface="Twentieth Century"/>
                <a:cs typeface="Twentieth Century"/>
                <a:sym typeface="Twentieth Century"/>
              </a:rPr>
              <a:t>Función principal (</a:t>
            </a:r>
            <a:r>
              <a:rPr lang="es-AR" sz="2400" dirty="0" err="1">
                <a:solidFill>
                  <a:schemeClr val="accent2"/>
                </a:solidFill>
                <a:latin typeface="Twentieth Century"/>
                <a:ea typeface="Twentieth Century"/>
                <a:cs typeface="Twentieth Century"/>
                <a:sym typeface="Twentieth Century"/>
              </a:rPr>
              <a:t>main</a:t>
            </a:r>
            <a:r>
              <a:rPr lang="es-AR" sz="2400" dirty="0">
                <a:solidFill>
                  <a:schemeClr val="accent2"/>
                </a:solidFill>
                <a:latin typeface="Twentieth Century"/>
                <a:ea typeface="Twentieth Century"/>
                <a:cs typeface="Twentieth Century"/>
                <a:sym typeface="Twentieth Century"/>
              </a:rPr>
              <a:t>) que devuelve un tipo </a:t>
            </a:r>
            <a:r>
              <a:rPr lang="es-AR" sz="2400" dirty="0" err="1">
                <a:solidFill>
                  <a:schemeClr val="accent2"/>
                </a:solidFill>
                <a:latin typeface="Twentieth Century"/>
                <a:ea typeface="Twentieth Century"/>
                <a:cs typeface="Twentieth Century"/>
                <a:sym typeface="Twentieth Century"/>
              </a:rPr>
              <a:t>int</a:t>
            </a:r>
            <a:r>
              <a:rPr lang="es-AR" sz="2400" dirty="0">
                <a:solidFill>
                  <a:schemeClr val="accent2"/>
                </a:solidFill>
                <a:latin typeface="Twentieth Century"/>
                <a:ea typeface="Twentieth Century"/>
                <a:cs typeface="Twentieth Century"/>
                <a:sym typeface="Twentieth Century"/>
              </a:rPr>
              <a:t> y no recibe nada (</a:t>
            </a:r>
            <a:r>
              <a:rPr lang="es-AR" sz="2400" dirty="0" err="1">
                <a:solidFill>
                  <a:schemeClr val="accent2"/>
                </a:solidFill>
                <a:latin typeface="Twentieth Century"/>
                <a:ea typeface="Twentieth Century"/>
                <a:cs typeface="Twentieth Century"/>
                <a:sym typeface="Twentieth Century"/>
              </a:rPr>
              <a:t>void</a:t>
            </a:r>
            <a:r>
              <a:rPr lang="es-AR" sz="2400" dirty="0">
                <a:solidFill>
                  <a:schemeClr val="accent2"/>
                </a:solidFill>
                <a:latin typeface="Twentieth Century"/>
                <a:ea typeface="Twentieth Century"/>
                <a:cs typeface="Twentieth Century"/>
                <a:sym typeface="Twentieth Century"/>
              </a:rPr>
              <a:t>)</a:t>
            </a:r>
            <a:endParaRPr sz="1867" dirty="0">
              <a:solidFill>
                <a:srgbClr val="000000"/>
              </a:solidFill>
              <a:latin typeface="Arial"/>
              <a:ea typeface="Arial"/>
              <a:cs typeface="Arial"/>
              <a:sym typeface="Arial"/>
            </a:endParaRPr>
          </a:p>
        </p:txBody>
      </p:sp>
      <p:cxnSp>
        <p:nvCxnSpPr>
          <p:cNvPr id="253" name="Google Shape;253;p17"/>
          <p:cNvCxnSpPr>
            <a:stCxn id="254" idx="1"/>
          </p:cNvCxnSpPr>
          <p:nvPr/>
        </p:nvCxnSpPr>
        <p:spPr>
          <a:xfrm flipH="1" flipV="1">
            <a:off x="5519781" y="4251236"/>
            <a:ext cx="2208401" cy="683172"/>
          </a:xfrm>
          <a:prstGeom prst="straightConnector1">
            <a:avLst/>
          </a:prstGeom>
          <a:noFill/>
          <a:ln w="38100" cap="flat" cmpd="sng">
            <a:solidFill>
              <a:schemeClr val="lt1"/>
            </a:solidFill>
            <a:prstDash val="solid"/>
            <a:round/>
            <a:headEnd type="none" w="sm" len="sm"/>
            <a:tailEnd type="triangle" w="med" len="med"/>
          </a:ln>
        </p:spPr>
      </p:cxnSp>
      <p:sp>
        <p:nvSpPr>
          <p:cNvPr id="254" name="Google Shape;254;p17"/>
          <p:cNvSpPr txBox="1"/>
          <p:nvPr/>
        </p:nvSpPr>
        <p:spPr>
          <a:xfrm>
            <a:off x="7728182" y="4503548"/>
            <a:ext cx="4167381" cy="861720"/>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chemeClr val="lt1"/>
                </a:solidFill>
                <a:latin typeface="Twentieth Century"/>
                <a:ea typeface="Twentieth Century"/>
                <a:cs typeface="Twentieth Century"/>
                <a:sym typeface="Twentieth Century"/>
              </a:rPr>
              <a:t>Función que imprime en pantalla “Hola mundo”</a:t>
            </a:r>
            <a:endParaRPr sz="1867">
              <a:solidFill>
                <a:srgbClr val="000000"/>
              </a:solidFill>
              <a:latin typeface="Arial"/>
              <a:ea typeface="Arial"/>
              <a:cs typeface="Arial"/>
              <a:sym typeface="Arial"/>
            </a:endParaRPr>
          </a:p>
        </p:txBody>
      </p:sp>
      <p:sp>
        <p:nvSpPr>
          <p:cNvPr id="255" name="Google Shape;255;p17"/>
          <p:cNvSpPr txBox="1"/>
          <p:nvPr/>
        </p:nvSpPr>
        <p:spPr>
          <a:xfrm>
            <a:off x="6096000" y="5404551"/>
            <a:ext cx="4167381" cy="1231052"/>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rgbClr val="78310A"/>
                </a:solidFill>
                <a:latin typeface="Twentieth Century"/>
                <a:ea typeface="Twentieth Century"/>
                <a:cs typeface="Twentieth Century"/>
                <a:sym typeface="Twentieth Century"/>
              </a:rPr>
              <a:t>Hace que la función main devuelva el valor 0 al sistema operativo</a:t>
            </a:r>
            <a:endParaRPr sz="1867">
              <a:solidFill>
                <a:srgbClr val="000000"/>
              </a:solidFill>
              <a:latin typeface="Arial"/>
              <a:ea typeface="Arial"/>
              <a:cs typeface="Arial"/>
              <a:sym typeface="Arial"/>
            </a:endParaRPr>
          </a:p>
        </p:txBody>
      </p:sp>
      <p:cxnSp>
        <p:nvCxnSpPr>
          <p:cNvPr id="256" name="Google Shape;256;p17"/>
          <p:cNvCxnSpPr/>
          <p:nvPr/>
        </p:nvCxnSpPr>
        <p:spPr>
          <a:xfrm rot="10800000">
            <a:off x="3599723" y="4630586"/>
            <a:ext cx="2476139" cy="902332"/>
          </a:xfrm>
          <a:prstGeom prst="straightConnector1">
            <a:avLst/>
          </a:prstGeom>
          <a:noFill/>
          <a:ln w="38100" cap="flat" cmpd="sng">
            <a:solidFill>
              <a:srgbClr val="B4490F"/>
            </a:solidFill>
            <a:prstDash val="solid"/>
            <a:round/>
            <a:headEnd type="none" w="sm" len="sm"/>
            <a:tailEnd type="triangle" w="med" len="med"/>
          </a:ln>
        </p:spPr>
      </p:cxnSp>
      <p:cxnSp>
        <p:nvCxnSpPr>
          <p:cNvPr id="257" name="Google Shape;257;p17"/>
          <p:cNvCxnSpPr/>
          <p:nvPr/>
        </p:nvCxnSpPr>
        <p:spPr>
          <a:xfrm rot="10800000">
            <a:off x="1460146" y="5271772"/>
            <a:ext cx="1488165" cy="522291"/>
          </a:xfrm>
          <a:prstGeom prst="straightConnector1">
            <a:avLst/>
          </a:prstGeom>
          <a:noFill/>
          <a:ln w="38100" cap="flat" cmpd="sng">
            <a:solidFill>
              <a:srgbClr val="21798F"/>
            </a:solidFill>
            <a:prstDash val="solid"/>
            <a:round/>
            <a:headEnd type="none" w="sm" len="sm"/>
            <a:tailEnd type="triangle" w="med" len="med"/>
          </a:ln>
        </p:spPr>
      </p:cxnSp>
      <p:sp>
        <p:nvSpPr>
          <p:cNvPr id="258" name="Google Shape;258;p17"/>
          <p:cNvSpPr txBox="1"/>
          <p:nvPr/>
        </p:nvSpPr>
        <p:spPr>
          <a:xfrm>
            <a:off x="2956979" y="5661117"/>
            <a:ext cx="2889912" cy="1231052"/>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rgbClr val="77CCE0"/>
                </a:solidFill>
                <a:latin typeface="Twentieth Century"/>
                <a:ea typeface="Twentieth Century"/>
                <a:cs typeface="Twentieth Century"/>
                <a:sym typeface="Twentieth Century"/>
              </a:rPr>
              <a:t>Llave de cierre indicando fin de la función main</a:t>
            </a:r>
            <a:endParaRPr sz="2400">
              <a:solidFill>
                <a:srgbClr val="77CCE0"/>
              </a:solidFill>
              <a:latin typeface="Twentieth Century"/>
              <a:ea typeface="Twentieth Century"/>
              <a:cs typeface="Twentieth Century"/>
              <a:sym typeface="Twentieth Century"/>
            </a:endParaRPr>
          </a:p>
        </p:txBody>
      </p:sp>
      <p:cxnSp>
        <p:nvCxnSpPr>
          <p:cNvPr id="259" name="Google Shape;259;p17"/>
          <p:cNvCxnSpPr>
            <a:stCxn id="260" idx="1"/>
          </p:cNvCxnSpPr>
          <p:nvPr/>
        </p:nvCxnSpPr>
        <p:spPr>
          <a:xfrm flipH="1" flipV="1">
            <a:off x="3812340" y="3473697"/>
            <a:ext cx="2827601" cy="151572"/>
          </a:xfrm>
          <a:prstGeom prst="straightConnector1">
            <a:avLst/>
          </a:prstGeom>
          <a:noFill/>
          <a:ln w="38100" cap="flat" cmpd="sng">
            <a:solidFill>
              <a:srgbClr val="7C9FCF"/>
            </a:solidFill>
            <a:prstDash val="solid"/>
            <a:round/>
            <a:headEnd type="none" w="sm" len="sm"/>
            <a:tailEnd type="triangle" w="med" len="med"/>
          </a:ln>
        </p:spPr>
      </p:cxnSp>
      <p:sp>
        <p:nvSpPr>
          <p:cNvPr id="260" name="Google Shape;260;p17"/>
          <p:cNvSpPr txBox="1"/>
          <p:nvPr/>
        </p:nvSpPr>
        <p:spPr>
          <a:xfrm>
            <a:off x="6639941" y="3194409"/>
            <a:ext cx="4799332" cy="861720"/>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chemeClr val="accent4"/>
                </a:solidFill>
                <a:latin typeface="Twentieth Century"/>
                <a:ea typeface="Twentieth Century"/>
                <a:cs typeface="Twentieth Century"/>
                <a:sym typeface="Twentieth Century"/>
              </a:rPr>
              <a:t>Llave de apertura indicando el comienzo de la función main</a:t>
            </a:r>
            <a:endParaRPr sz="2400">
              <a:solidFill>
                <a:schemeClr val="accent4"/>
              </a:solidFill>
              <a:latin typeface="Twentieth Century"/>
              <a:ea typeface="Twentieth Century"/>
              <a:cs typeface="Twentieth Century"/>
              <a:sym typeface="Twentieth Century"/>
            </a:endParaRPr>
          </a:p>
        </p:txBody>
      </p:sp>
      <p:sp>
        <p:nvSpPr>
          <p:cNvPr id="261" name="Google Shape;261;p17"/>
          <p:cNvSpPr txBox="1"/>
          <p:nvPr/>
        </p:nvSpPr>
        <p:spPr>
          <a:xfrm>
            <a:off x="7351943" y="4000760"/>
            <a:ext cx="3947235" cy="492388"/>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rgbClr val="F3A074"/>
                </a:solidFill>
                <a:latin typeface="Twentieth Century"/>
                <a:ea typeface="Twentieth Century"/>
                <a:cs typeface="Twentieth Century"/>
                <a:sym typeface="Twentieth Century"/>
              </a:rPr>
              <a:t>Zona de declaraciones locales</a:t>
            </a:r>
            <a:endParaRPr sz="1867">
              <a:solidFill>
                <a:srgbClr val="000000"/>
              </a:solidFill>
              <a:latin typeface="Arial"/>
              <a:ea typeface="Arial"/>
              <a:cs typeface="Arial"/>
              <a:sym typeface="Arial"/>
            </a:endParaRPr>
          </a:p>
        </p:txBody>
      </p:sp>
      <p:cxnSp>
        <p:nvCxnSpPr>
          <p:cNvPr id="262" name="Google Shape;262;p17"/>
          <p:cNvCxnSpPr/>
          <p:nvPr/>
        </p:nvCxnSpPr>
        <p:spPr>
          <a:xfrm rot="10800000">
            <a:off x="2735627" y="3781153"/>
            <a:ext cx="4613235" cy="514131"/>
          </a:xfrm>
          <a:prstGeom prst="straightConnector1">
            <a:avLst/>
          </a:prstGeom>
          <a:noFill/>
          <a:ln w="38100" cap="flat" cmpd="sng">
            <a:solidFill>
              <a:srgbClr val="F7C0A2"/>
            </a:solidFill>
            <a:prstDash val="solid"/>
            <a:round/>
            <a:headEnd type="none" w="sm" len="sm"/>
            <a:tailEnd type="triangle" w="med" len="med"/>
          </a:ln>
        </p:spPr>
      </p:cxn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Funciones   </a:t>
            </a:r>
            <a:endParaRPr/>
          </a:p>
        </p:txBody>
      </p:sp>
      <p:sp>
        <p:nvSpPr>
          <p:cNvPr id="268" name="Google Shape;268;p18"/>
          <p:cNvSpPr txBox="1">
            <a:spLocks noGrp="1"/>
          </p:cNvSpPr>
          <p:nvPr>
            <p:ph type="body" idx="1"/>
          </p:nvPr>
        </p:nvSpPr>
        <p:spPr>
          <a:xfrm>
            <a:off x="812800" y="1803402"/>
            <a:ext cx="11235861" cy="4358165"/>
          </a:xfrm>
          <a:prstGeom prst="rect">
            <a:avLst/>
          </a:prstGeom>
          <a:noFill/>
          <a:ln>
            <a:noFill/>
          </a:ln>
        </p:spPr>
        <p:txBody>
          <a:bodyPr spcFirstLastPara="1" vert="horz" wrap="square" lIns="121900" tIns="60933" rIns="121900" bIns="60933" rtlCol="0" anchor="t" anchorCtr="0">
            <a:normAutofit lnSpcReduction="10000"/>
          </a:bodyPr>
          <a:lstStyle/>
          <a:p>
            <a:pPr>
              <a:lnSpc>
                <a:spcPct val="90000"/>
              </a:lnSpc>
              <a:spcBef>
                <a:spcPts val="0"/>
              </a:spcBef>
              <a:buSzPts val="1609"/>
            </a:pPr>
            <a:r>
              <a:rPr lang="es-AR" sz="3576" dirty="0"/>
              <a:t>Una función está definida por: </a:t>
            </a:r>
            <a:endParaRPr dirty="0"/>
          </a:p>
          <a:p>
            <a:pPr marL="426709" indent="-426709">
              <a:lnSpc>
                <a:spcPct val="90000"/>
              </a:lnSpc>
              <a:spcBef>
                <a:spcPts val="933"/>
              </a:spcBef>
              <a:buSzPts val="1609"/>
              <a:buChar char="◻"/>
            </a:pPr>
            <a:r>
              <a:rPr lang="es-AR" sz="3576" dirty="0"/>
              <a:t>Un nombre</a:t>
            </a:r>
            <a:endParaRPr dirty="0"/>
          </a:p>
          <a:p>
            <a:pPr marL="426709" indent="-426709">
              <a:lnSpc>
                <a:spcPct val="90000"/>
              </a:lnSpc>
              <a:spcBef>
                <a:spcPts val="933"/>
              </a:spcBef>
              <a:buSzPts val="1609"/>
              <a:buChar char="◻"/>
            </a:pPr>
            <a:r>
              <a:rPr lang="es-AR" sz="3576" dirty="0"/>
              <a:t>Un </a:t>
            </a:r>
            <a:r>
              <a:rPr lang="es-AR" sz="3576" b="1" dirty="0"/>
              <a:t>tipo de valor</a:t>
            </a:r>
            <a:r>
              <a:rPr lang="es-AR" sz="3576" dirty="0"/>
              <a:t> que retorna al terminar</a:t>
            </a:r>
            <a:endParaRPr dirty="0"/>
          </a:p>
          <a:p>
            <a:pPr marL="426709" indent="-426709">
              <a:lnSpc>
                <a:spcPct val="90000"/>
              </a:lnSpc>
              <a:spcBef>
                <a:spcPts val="933"/>
              </a:spcBef>
              <a:buSzPts val="1609"/>
              <a:buChar char="◻"/>
            </a:pPr>
            <a:r>
              <a:rPr lang="es-AR" sz="3576" dirty="0"/>
              <a:t>El/los tipos de valores (parámetros que recibe)</a:t>
            </a:r>
            <a:endParaRPr dirty="0"/>
          </a:p>
          <a:p>
            <a:pPr marL="426709" indent="-290466">
              <a:lnSpc>
                <a:spcPct val="90000"/>
              </a:lnSpc>
              <a:spcBef>
                <a:spcPts val="933"/>
              </a:spcBef>
              <a:buSzPts val="1609"/>
            </a:pPr>
            <a:endParaRPr sz="3576" dirty="0"/>
          </a:p>
          <a:p>
            <a:pPr>
              <a:lnSpc>
                <a:spcPct val="90000"/>
              </a:lnSpc>
              <a:spcBef>
                <a:spcPts val="933"/>
              </a:spcBef>
              <a:buSzPts val="1609"/>
            </a:pPr>
            <a:r>
              <a:rPr lang="es-AR" sz="3576" dirty="0"/>
              <a:t>En caso de no retornar nada o de no recibir ningún parámetro se coloca </a:t>
            </a:r>
            <a:r>
              <a:rPr lang="es-AR" sz="3576" dirty="0" err="1">
                <a:solidFill>
                  <a:srgbClr val="FF0000"/>
                </a:solidFill>
              </a:rPr>
              <a:t>void</a:t>
            </a:r>
            <a:r>
              <a:rPr lang="es-AR" sz="3576" dirty="0"/>
              <a:t> en el lugar correspondiente</a:t>
            </a:r>
            <a:endParaRPr dirty="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Prototipo de una función en C</a:t>
            </a:r>
            <a:endParaRPr/>
          </a:p>
        </p:txBody>
      </p:sp>
      <p:sp>
        <p:nvSpPr>
          <p:cNvPr id="274" name="Google Shape;274;p19"/>
          <p:cNvSpPr txBox="1">
            <a:spLocks noGrp="1"/>
          </p:cNvSpPr>
          <p:nvPr>
            <p:ph type="body" idx="1"/>
          </p:nvPr>
        </p:nvSpPr>
        <p:spPr>
          <a:xfrm>
            <a:off x="233266" y="1803402"/>
            <a:ext cx="11815396" cy="4358165"/>
          </a:xfrm>
          <a:prstGeom prst="rect">
            <a:avLst/>
          </a:prstGeom>
          <a:noFill/>
          <a:ln>
            <a:noFill/>
          </a:ln>
        </p:spPr>
        <p:txBody>
          <a:bodyPr spcFirstLastPara="1" vert="horz" wrap="square" lIns="121900" tIns="60933" rIns="121900" bIns="60933" rtlCol="0" anchor="t" anchorCtr="0">
            <a:normAutofit/>
          </a:bodyPr>
          <a:lstStyle/>
          <a:p>
            <a:pPr>
              <a:lnSpc>
                <a:spcPct val="100000"/>
              </a:lnSpc>
              <a:spcBef>
                <a:spcPts val="0"/>
              </a:spcBef>
              <a:buSzPts val="1200"/>
            </a:pPr>
            <a:r>
              <a:rPr lang="es-AR" sz="2667" b="1" dirty="0" err="1">
                <a:solidFill>
                  <a:schemeClr val="accent2"/>
                </a:solidFill>
              </a:rPr>
              <a:t>Tipo_parámetro_retorno</a:t>
            </a:r>
            <a:r>
              <a:rPr lang="es-AR" sz="2667" b="1" dirty="0">
                <a:solidFill>
                  <a:schemeClr val="accent2"/>
                </a:solidFill>
              </a:rPr>
              <a:t> </a:t>
            </a:r>
            <a:r>
              <a:rPr lang="es-AR" sz="2667" b="1" dirty="0" err="1">
                <a:solidFill>
                  <a:srgbClr val="23253C"/>
                </a:solidFill>
              </a:rPr>
              <a:t>NombreFuncion</a:t>
            </a:r>
            <a:r>
              <a:rPr lang="es-AR" sz="2667" dirty="0"/>
              <a:t> (</a:t>
            </a:r>
            <a:r>
              <a:rPr lang="es-AR" sz="2667" b="1" dirty="0">
                <a:solidFill>
                  <a:schemeClr val="accent3"/>
                </a:solidFill>
              </a:rPr>
              <a:t>tipo_param1</a:t>
            </a:r>
            <a:r>
              <a:rPr lang="es-AR" sz="2667" b="1" dirty="0"/>
              <a:t>, </a:t>
            </a:r>
            <a:r>
              <a:rPr lang="es-AR" sz="2667" b="1" dirty="0">
                <a:solidFill>
                  <a:schemeClr val="accent5"/>
                </a:solidFill>
              </a:rPr>
              <a:t>tipo_param2</a:t>
            </a:r>
            <a:r>
              <a:rPr lang="es-AR" sz="2667" dirty="0"/>
              <a:t>);</a:t>
            </a:r>
            <a:endParaRPr dirty="0"/>
          </a:p>
          <a:p>
            <a:pPr marL="426709" indent="-426709">
              <a:lnSpc>
                <a:spcPct val="100000"/>
              </a:lnSpc>
              <a:spcBef>
                <a:spcPts val="933"/>
              </a:spcBef>
              <a:buSzPts val="1200"/>
              <a:buChar char="◻"/>
            </a:pPr>
            <a:endParaRPr lang="es-AR" sz="2667" dirty="0"/>
          </a:p>
          <a:p>
            <a:pPr marL="426709" indent="-426709">
              <a:lnSpc>
                <a:spcPct val="100000"/>
              </a:lnSpc>
              <a:spcBef>
                <a:spcPts val="933"/>
              </a:spcBef>
              <a:buSzPts val="1200"/>
              <a:buChar char="◻"/>
            </a:pPr>
            <a:r>
              <a:rPr lang="es-AR" sz="2667" dirty="0"/>
              <a:t>La cantidad de parámetros de retorno es única, puede retornar </a:t>
            </a:r>
            <a:r>
              <a:rPr lang="es-AR" sz="2667" b="1" dirty="0"/>
              <a:t>1 solo tipo de parámetro o ninguno si es </a:t>
            </a:r>
            <a:r>
              <a:rPr lang="es-AR" sz="2667" b="1" dirty="0" err="1"/>
              <a:t>void</a:t>
            </a:r>
            <a:endParaRPr sz="2667" b="1" dirty="0"/>
          </a:p>
          <a:p>
            <a:pPr marL="426709" indent="-426709">
              <a:lnSpc>
                <a:spcPct val="100000"/>
              </a:lnSpc>
              <a:spcBef>
                <a:spcPts val="933"/>
              </a:spcBef>
              <a:buSzPts val="1200"/>
              <a:buChar char="◻"/>
            </a:pPr>
            <a:r>
              <a:rPr lang="es-AR" sz="2667" dirty="0"/>
              <a:t>No hay límites en cuanto a la cantidad de parámetros de recepción de una función, si no hay ninguno se coloca </a:t>
            </a:r>
            <a:r>
              <a:rPr lang="es-AR" sz="2667" dirty="0" err="1"/>
              <a:t>void</a:t>
            </a:r>
            <a:endParaRPr sz="2667" dirty="0"/>
          </a:p>
          <a:p>
            <a:pPr marL="426709" indent="-325112">
              <a:lnSpc>
                <a:spcPct val="100000"/>
              </a:lnSpc>
              <a:spcBef>
                <a:spcPts val="933"/>
              </a:spcBef>
              <a:buSzPts val="1200"/>
            </a:pPr>
            <a:endParaRPr sz="2667" dirty="0"/>
          </a:p>
          <a:p>
            <a:pPr marL="426709" indent="-325112">
              <a:lnSpc>
                <a:spcPct val="100000"/>
              </a:lnSpc>
              <a:spcBef>
                <a:spcPts val="933"/>
              </a:spcBef>
              <a:buSzPts val="1200"/>
            </a:pPr>
            <a:endParaRPr sz="2667" dirty="0"/>
          </a:p>
          <a:p>
            <a:pPr marL="426709" indent="-325112">
              <a:lnSpc>
                <a:spcPct val="100000"/>
              </a:lnSpc>
              <a:spcBef>
                <a:spcPts val="933"/>
              </a:spcBef>
              <a:buSzPts val="1200"/>
            </a:pPr>
            <a:endParaRPr sz="2667" dirty="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b="1" dirty="0">
                <a:solidFill>
                  <a:srgbClr val="002060"/>
                </a:solidFill>
              </a:rPr>
              <a:t>Ejemplos de prototipos</a:t>
            </a:r>
            <a:endParaRPr b="1" dirty="0">
              <a:solidFill>
                <a:srgbClr val="002060"/>
              </a:solidFill>
            </a:endParaRPr>
          </a:p>
        </p:txBody>
      </p:sp>
      <p:sp>
        <p:nvSpPr>
          <p:cNvPr id="280" name="Google Shape;280;p20"/>
          <p:cNvSpPr/>
          <p:nvPr/>
        </p:nvSpPr>
        <p:spPr>
          <a:xfrm>
            <a:off x="979443" y="2414128"/>
            <a:ext cx="10871200" cy="3447043"/>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b="1" dirty="0">
                <a:solidFill>
                  <a:srgbClr val="6A9955"/>
                </a:solidFill>
                <a:latin typeface="Consolas"/>
                <a:ea typeface="Consolas"/>
                <a:cs typeface="Consolas"/>
                <a:sym typeface="Consolas"/>
              </a:rPr>
              <a:t>//Función de nombre </a:t>
            </a:r>
            <a:r>
              <a:rPr lang="es-AR" sz="2400" b="1" dirty="0" err="1">
                <a:solidFill>
                  <a:srgbClr val="6A9955"/>
                </a:solidFill>
                <a:latin typeface="Consolas"/>
                <a:ea typeface="Consolas"/>
                <a:cs typeface="Consolas"/>
                <a:sym typeface="Consolas"/>
              </a:rPr>
              <a:t>mifunc</a:t>
            </a:r>
            <a:endParaRPr sz="2400" b="1" dirty="0">
              <a:solidFill>
                <a:srgbClr val="D4D4D4"/>
              </a:solidFill>
              <a:latin typeface="Consolas"/>
              <a:ea typeface="Consolas"/>
              <a:cs typeface="Consolas"/>
              <a:sym typeface="Consolas"/>
            </a:endParaRPr>
          </a:p>
          <a:p>
            <a:pPr>
              <a:buClr>
                <a:srgbClr val="000000"/>
              </a:buClr>
              <a:buSzPts val="1800"/>
            </a:pPr>
            <a:r>
              <a:rPr lang="es-AR" sz="2400" b="1" dirty="0">
                <a:solidFill>
                  <a:srgbClr val="6A9955"/>
                </a:solidFill>
                <a:latin typeface="Consolas"/>
                <a:ea typeface="Consolas"/>
                <a:cs typeface="Consolas"/>
                <a:sym typeface="Consolas"/>
              </a:rPr>
              <a:t>//Parámetros que recibe: Ninguno</a:t>
            </a:r>
            <a:endParaRPr sz="2400" b="1" dirty="0">
              <a:solidFill>
                <a:srgbClr val="D4D4D4"/>
              </a:solidFill>
              <a:latin typeface="Consolas"/>
              <a:ea typeface="Consolas"/>
              <a:cs typeface="Consolas"/>
              <a:sym typeface="Consolas"/>
            </a:endParaRPr>
          </a:p>
          <a:p>
            <a:pPr>
              <a:buClr>
                <a:srgbClr val="000000"/>
              </a:buClr>
              <a:buSzPts val="1800"/>
            </a:pPr>
            <a:r>
              <a:rPr lang="es-AR" sz="2400" b="1" dirty="0">
                <a:solidFill>
                  <a:srgbClr val="6A9955"/>
                </a:solidFill>
                <a:latin typeface="Consolas"/>
                <a:ea typeface="Consolas"/>
                <a:cs typeface="Consolas"/>
                <a:sym typeface="Consolas"/>
              </a:rPr>
              <a:t>//Parámetro que devuelve: Ninguno</a:t>
            </a:r>
            <a:endParaRPr sz="2400" b="1" dirty="0">
              <a:solidFill>
                <a:srgbClr val="D4D4D4"/>
              </a:solidFill>
              <a:latin typeface="Consolas"/>
              <a:ea typeface="Consolas"/>
              <a:cs typeface="Consolas"/>
              <a:sym typeface="Consolas"/>
            </a:endParaRPr>
          </a:p>
          <a:p>
            <a:pPr>
              <a:buClr>
                <a:srgbClr val="000000"/>
              </a:buClr>
              <a:buSzPts val="1800"/>
            </a:pPr>
            <a:r>
              <a:rPr lang="es-AR" sz="2400" b="1" dirty="0" err="1">
                <a:solidFill>
                  <a:srgbClr val="569CD6"/>
                </a:solidFill>
                <a:latin typeface="Consolas"/>
                <a:ea typeface="Consolas"/>
                <a:cs typeface="Consolas"/>
                <a:sym typeface="Consolas"/>
              </a:rPr>
              <a:t>void</a:t>
            </a:r>
            <a:r>
              <a:rPr lang="es-AR" sz="2400" b="1" dirty="0">
                <a:solidFill>
                  <a:srgbClr val="D4D4D4"/>
                </a:solidFill>
                <a:latin typeface="Consolas"/>
                <a:ea typeface="Consolas"/>
                <a:cs typeface="Consolas"/>
                <a:sym typeface="Consolas"/>
              </a:rPr>
              <a:t> </a:t>
            </a:r>
            <a:r>
              <a:rPr lang="es-AR" sz="2400" b="1" dirty="0" err="1">
                <a:solidFill>
                  <a:srgbClr val="DCDCAA"/>
                </a:solidFill>
                <a:latin typeface="Consolas"/>
                <a:ea typeface="Consolas"/>
                <a:cs typeface="Consolas"/>
                <a:sym typeface="Consolas"/>
              </a:rPr>
              <a:t>mifunc</a:t>
            </a:r>
            <a:r>
              <a:rPr lang="es-AR" sz="2400" b="1" dirty="0">
                <a:solidFill>
                  <a:srgbClr val="D4D4D4"/>
                </a:solidFill>
                <a:latin typeface="Consolas"/>
                <a:ea typeface="Consolas"/>
                <a:cs typeface="Consolas"/>
                <a:sym typeface="Consolas"/>
              </a:rPr>
              <a:t> (</a:t>
            </a:r>
            <a:r>
              <a:rPr lang="es-AR" sz="2400" b="1" dirty="0" err="1">
                <a:solidFill>
                  <a:srgbClr val="569CD6"/>
                </a:solidFill>
                <a:latin typeface="Consolas"/>
                <a:ea typeface="Consolas"/>
                <a:cs typeface="Consolas"/>
                <a:sym typeface="Consolas"/>
              </a:rPr>
              <a:t>void</a:t>
            </a:r>
            <a:r>
              <a:rPr lang="es-AR" sz="2400" b="1" dirty="0">
                <a:solidFill>
                  <a:srgbClr val="D4D4D4"/>
                </a:solidFill>
                <a:latin typeface="Consolas"/>
                <a:ea typeface="Consolas"/>
                <a:cs typeface="Consolas"/>
                <a:sym typeface="Consolas"/>
              </a:rPr>
              <a:t>); </a:t>
            </a:r>
            <a:endParaRPr sz="1867" b="1" dirty="0">
              <a:solidFill>
                <a:srgbClr val="000000"/>
              </a:solidFill>
              <a:latin typeface="Arial"/>
              <a:ea typeface="Arial"/>
              <a:cs typeface="Arial"/>
              <a:sym typeface="Arial"/>
            </a:endParaRPr>
          </a:p>
          <a:p>
            <a:pPr>
              <a:buClr>
                <a:srgbClr val="000000"/>
              </a:buClr>
              <a:buSzPts val="1800"/>
            </a:pPr>
            <a:br>
              <a:rPr lang="es-AR" sz="2400" b="1" dirty="0">
                <a:solidFill>
                  <a:srgbClr val="D4D4D4"/>
                </a:solidFill>
                <a:latin typeface="Consolas"/>
                <a:ea typeface="Consolas"/>
                <a:cs typeface="Consolas"/>
                <a:sym typeface="Consolas"/>
              </a:rPr>
            </a:br>
            <a:r>
              <a:rPr lang="es-AR" sz="2400" b="1" dirty="0">
                <a:solidFill>
                  <a:srgbClr val="6A9955"/>
                </a:solidFill>
                <a:latin typeface="Consolas"/>
                <a:ea typeface="Consolas"/>
                <a:cs typeface="Consolas"/>
                <a:sym typeface="Consolas"/>
              </a:rPr>
              <a:t>//Función de nombre mifunc2</a:t>
            </a:r>
            <a:endParaRPr sz="2400" b="1" dirty="0">
              <a:solidFill>
                <a:srgbClr val="D4D4D4"/>
              </a:solidFill>
              <a:latin typeface="Consolas"/>
              <a:ea typeface="Consolas"/>
              <a:cs typeface="Consolas"/>
              <a:sym typeface="Consolas"/>
            </a:endParaRPr>
          </a:p>
          <a:p>
            <a:pPr>
              <a:buClr>
                <a:srgbClr val="000000"/>
              </a:buClr>
              <a:buSzPts val="1800"/>
            </a:pPr>
            <a:r>
              <a:rPr lang="es-AR" sz="2400" b="1" dirty="0">
                <a:solidFill>
                  <a:srgbClr val="6A9955"/>
                </a:solidFill>
                <a:latin typeface="Consolas"/>
                <a:ea typeface="Consolas"/>
                <a:cs typeface="Consolas"/>
                <a:sym typeface="Consolas"/>
              </a:rPr>
              <a:t>//Parámetros que recibe: dos variables del tipo </a:t>
            </a:r>
            <a:r>
              <a:rPr lang="es-AR" sz="2400" b="1" dirty="0" err="1">
                <a:solidFill>
                  <a:srgbClr val="6A9955"/>
                </a:solidFill>
                <a:latin typeface="Consolas"/>
                <a:ea typeface="Consolas"/>
                <a:cs typeface="Consolas"/>
                <a:sym typeface="Consolas"/>
              </a:rPr>
              <a:t>int</a:t>
            </a:r>
            <a:r>
              <a:rPr lang="es-AR" sz="2400" b="1" dirty="0">
                <a:solidFill>
                  <a:srgbClr val="6A9955"/>
                </a:solidFill>
                <a:latin typeface="Consolas"/>
                <a:ea typeface="Consolas"/>
                <a:cs typeface="Consolas"/>
                <a:sym typeface="Consolas"/>
              </a:rPr>
              <a:t> var1 y var2</a:t>
            </a:r>
            <a:endParaRPr sz="2400" b="1" dirty="0">
              <a:solidFill>
                <a:srgbClr val="D4D4D4"/>
              </a:solidFill>
              <a:latin typeface="Consolas"/>
              <a:ea typeface="Consolas"/>
              <a:cs typeface="Consolas"/>
              <a:sym typeface="Consolas"/>
            </a:endParaRPr>
          </a:p>
          <a:p>
            <a:pPr>
              <a:buClr>
                <a:srgbClr val="000000"/>
              </a:buClr>
              <a:buSzPts val="1800"/>
            </a:pPr>
            <a:r>
              <a:rPr lang="es-AR" sz="2400" b="1" dirty="0">
                <a:solidFill>
                  <a:srgbClr val="6A9955"/>
                </a:solidFill>
                <a:latin typeface="Consolas"/>
                <a:ea typeface="Consolas"/>
                <a:cs typeface="Consolas"/>
                <a:sym typeface="Consolas"/>
              </a:rPr>
              <a:t>//Parámetro que devuelve: Ninguno</a:t>
            </a:r>
            <a:endParaRPr sz="2400" b="1" dirty="0">
              <a:solidFill>
                <a:srgbClr val="D4D4D4"/>
              </a:solidFill>
              <a:latin typeface="Consolas"/>
              <a:ea typeface="Consolas"/>
              <a:cs typeface="Consolas"/>
              <a:sym typeface="Consolas"/>
            </a:endParaRPr>
          </a:p>
          <a:p>
            <a:pPr>
              <a:buClr>
                <a:srgbClr val="000000"/>
              </a:buClr>
              <a:buSzPts val="1800"/>
            </a:pPr>
            <a:r>
              <a:rPr lang="es-AR" sz="2400" b="1" dirty="0" err="1">
                <a:solidFill>
                  <a:srgbClr val="569CD6"/>
                </a:solidFill>
                <a:latin typeface="Consolas"/>
                <a:ea typeface="Consolas"/>
                <a:cs typeface="Consolas"/>
                <a:sym typeface="Consolas"/>
              </a:rPr>
              <a:t>void</a:t>
            </a:r>
            <a:r>
              <a:rPr lang="es-AR" sz="2400" b="1" dirty="0">
                <a:solidFill>
                  <a:srgbClr val="D4D4D4"/>
                </a:solidFill>
                <a:latin typeface="Consolas"/>
                <a:ea typeface="Consolas"/>
                <a:cs typeface="Consolas"/>
                <a:sym typeface="Consolas"/>
              </a:rPr>
              <a:t> </a:t>
            </a:r>
            <a:r>
              <a:rPr lang="es-AR" sz="2400" b="1" dirty="0">
                <a:solidFill>
                  <a:srgbClr val="DCDCAA"/>
                </a:solidFill>
                <a:latin typeface="Consolas"/>
                <a:ea typeface="Consolas"/>
                <a:cs typeface="Consolas"/>
                <a:sym typeface="Consolas"/>
              </a:rPr>
              <a:t>mifunc2</a:t>
            </a:r>
            <a:r>
              <a:rPr lang="es-AR" sz="2400" b="1" dirty="0">
                <a:solidFill>
                  <a:srgbClr val="D4D4D4"/>
                </a:solidFill>
                <a:latin typeface="Consolas"/>
                <a:ea typeface="Consolas"/>
                <a:cs typeface="Consolas"/>
                <a:sym typeface="Consolas"/>
              </a:rPr>
              <a:t> (</a:t>
            </a:r>
            <a:r>
              <a:rPr lang="es-AR" sz="2400" b="1" dirty="0" err="1">
                <a:solidFill>
                  <a:srgbClr val="569CD6"/>
                </a:solidFill>
                <a:latin typeface="Consolas"/>
                <a:ea typeface="Consolas"/>
                <a:cs typeface="Consolas"/>
                <a:sym typeface="Consolas"/>
              </a:rPr>
              <a:t>int</a:t>
            </a:r>
            <a:r>
              <a:rPr lang="es-AR" sz="2400" b="1" dirty="0">
                <a:solidFill>
                  <a:srgbClr val="D4D4D4"/>
                </a:solidFill>
                <a:latin typeface="Consolas"/>
                <a:ea typeface="Consolas"/>
                <a:cs typeface="Consolas"/>
                <a:sym typeface="Consolas"/>
              </a:rPr>
              <a:t> </a:t>
            </a:r>
            <a:r>
              <a:rPr lang="es-AR" sz="2400" b="1" dirty="0">
                <a:solidFill>
                  <a:srgbClr val="9CDCFE"/>
                </a:solidFill>
                <a:latin typeface="Consolas"/>
                <a:ea typeface="Consolas"/>
                <a:cs typeface="Consolas"/>
                <a:sym typeface="Consolas"/>
              </a:rPr>
              <a:t>var1</a:t>
            </a:r>
            <a:r>
              <a:rPr lang="es-AR" sz="2400" b="1" dirty="0">
                <a:solidFill>
                  <a:srgbClr val="D4D4D4"/>
                </a:solidFill>
                <a:latin typeface="Consolas"/>
                <a:ea typeface="Consolas"/>
                <a:cs typeface="Consolas"/>
                <a:sym typeface="Consolas"/>
              </a:rPr>
              <a:t>, </a:t>
            </a:r>
            <a:r>
              <a:rPr lang="es-AR" sz="2400" b="1" dirty="0" err="1">
                <a:solidFill>
                  <a:srgbClr val="569CD6"/>
                </a:solidFill>
                <a:latin typeface="Consolas"/>
                <a:ea typeface="Consolas"/>
                <a:cs typeface="Consolas"/>
                <a:sym typeface="Consolas"/>
              </a:rPr>
              <a:t>int</a:t>
            </a:r>
            <a:r>
              <a:rPr lang="es-AR" sz="2400" b="1" dirty="0">
                <a:solidFill>
                  <a:srgbClr val="D4D4D4"/>
                </a:solidFill>
                <a:latin typeface="Consolas"/>
                <a:ea typeface="Consolas"/>
                <a:cs typeface="Consolas"/>
                <a:sym typeface="Consolas"/>
              </a:rPr>
              <a:t> </a:t>
            </a:r>
            <a:r>
              <a:rPr lang="es-AR" sz="2400" b="1" dirty="0">
                <a:solidFill>
                  <a:srgbClr val="9CDCFE"/>
                </a:solidFill>
                <a:latin typeface="Consolas"/>
                <a:ea typeface="Consolas"/>
                <a:cs typeface="Consolas"/>
                <a:sym typeface="Consolas"/>
              </a:rPr>
              <a:t>var2</a:t>
            </a:r>
            <a:r>
              <a:rPr lang="es-AR" sz="2400" b="1" dirty="0">
                <a:solidFill>
                  <a:srgbClr val="D4D4D4"/>
                </a:solidFill>
                <a:latin typeface="Consolas"/>
                <a:ea typeface="Consolas"/>
                <a:cs typeface="Consolas"/>
                <a:sym typeface="Consolas"/>
              </a:rPr>
              <a:t>);</a:t>
            </a:r>
            <a:endParaRPr sz="2400" b="1" dirty="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b="1" dirty="0">
                <a:solidFill>
                  <a:srgbClr val="002060"/>
                </a:solidFill>
              </a:rPr>
              <a:t>Ejemplos de prototipos</a:t>
            </a:r>
            <a:endParaRPr b="1" dirty="0">
              <a:solidFill>
                <a:srgbClr val="002060"/>
              </a:solidFill>
            </a:endParaRPr>
          </a:p>
        </p:txBody>
      </p:sp>
      <p:sp>
        <p:nvSpPr>
          <p:cNvPr id="286" name="Google Shape;286;p21"/>
          <p:cNvSpPr/>
          <p:nvPr/>
        </p:nvSpPr>
        <p:spPr>
          <a:xfrm>
            <a:off x="327247" y="2283498"/>
            <a:ext cx="12144671" cy="3365034"/>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b="1" dirty="0">
                <a:solidFill>
                  <a:srgbClr val="6A9955"/>
                </a:solidFill>
                <a:latin typeface="Consolas"/>
                <a:ea typeface="Consolas"/>
                <a:cs typeface="Consolas"/>
                <a:sym typeface="Consolas"/>
              </a:rPr>
              <a:t>/*Función de nombre mifunc3</a:t>
            </a:r>
            <a:endParaRPr sz="2400" b="1" dirty="0">
              <a:solidFill>
                <a:srgbClr val="D4D4D4"/>
              </a:solidFill>
              <a:latin typeface="Consolas"/>
              <a:ea typeface="Consolas"/>
              <a:cs typeface="Consolas"/>
              <a:sym typeface="Consolas"/>
            </a:endParaRPr>
          </a:p>
          <a:p>
            <a:pPr>
              <a:buClr>
                <a:srgbClr val="000000"/>
              </a:buClr>
              <a:buSzPts val="1400"/>
            </a:pPr>
            <a:r>
              <a:rPr lang="es-AR" sz="1867" b="1" dirty="0">
                <a:solidFill>
                  <a:srgbClr val="6A9955"/>
                </a:solidFill>
                <a:latin typeface="Consolas"/>
                <a:ea typeface="Consolas"/>
                <a:cs typeface="Consolas"/>
                <a:sym typeface="Consolas"/>
              </a:rPr>
              <a:t>Parámetros que recibe: dos variables una del tipo </a:t>
            </a:r>
            <a:r>
              <a:rPr lang="es-AR" sz="1867" b="1" dirty="0" err="1">
                <a:solidFill>
                  <a:srgbClr val="6A9955"/>
                </a:solidFill>
                <a:latin typeface="Consolas"/>
                <a:ea typeface="Consolas"/>
                <a:cs typeface="Consolas"/>
                <a:sym typeface="Consolas"/>
              </a:rPr>
              <a:t>int</a:t>
            </a:r>
            <a:r>
              <a:rPr lang="es-AR" sz="1867" b="1" dirty="0">
                <a:solidFill>
                  <a:srgbClr val="6A9955"/>
                </a:solidFill>
                <a:latin typeface="Consolas"/>
                <a:ea typeface="Consolas"/>
                <a:cs typeface="Consolas"/>
                <a:sym typeface="Consolas"/>
              </a:rPr>
              <a:t> var1 y otra del tipo </a:t>
            </a:r>
            <a:r>
              <a:rPr lang="es-AR" sz="1867" b="1" dirty="0" err="1">
                <a:solidFill>
                  <a:srgbClr val="6A9955"/>
                </a:solidFill>
                <a:latin typeface="Consolas"/>
                <a:ea typeface="Consolas"/>
                <a:cs typeface="Consolas"/>
                <a:sym typeface="Consolas"/>
              </a:rPr>
              <a:t>char</a:t>
            </a:r>
            <a:r>
              <a:rPr lang="es-AR" sz="1867" b="1" dirty="0">
                <a:solidFill>
                  <a:srgbClr val="6A9955"/>
                </a:solidFill>
                <a:latin typeface="Consolas"/>
                <a:ea typeface="Consolas"/>
                <a:cs typeface="Consolas"/>
                <a:sym typeface="Consolas"/>
              </a:rPr>
              <a:t> var2</a:t>
            </a:r>
            <a:endParaRPr sz="1867" b="1" dirty="0">
              <a:solidFill>
                <a:srgbClr val="D4D4D4"/>
              </a:solidFill>
              <a:latin typeface="Consolas"/>
              <a:ea typeface="Consolas"/>
              <a:cs typeface="Consolas"/>
              <a:sym typeface="Consolas"/>
            </a:endParaRPr>
          </a:p>
          <a:p>
            <a:pPr>
              <a:buClr>
                <a:srgbClr val="000000"/>
              </a:buClr>
              <a:buSzPts val="1800"/>
            </a:pPr>
            <a:r>
              <a:rPr lang="es-AR" sz="2400" b="1" dirty="0">
                <a:solidFill>
                  <a:srgbClr val="6A9955"/>
                </a:solidFill>
                <a:latin typeface="Consolas"/>
                <a:ea typeface="Consolas"/>
                <a:cs typeface="Consolas"/>
                <a:sym typeface="Consolas"/>
              </a:rPr>
              <a:t>Parámetro que devuelve: Ninguno*/</a:t>
            </a:r>
            <a:endParaRPr sz="2400" b="1" dirty="0">
              <a:solidFill>
                <a:srgbClr val="D4D4D4"/>
              </a:solidFill>
              <a:latin typeface="Consolas"/>
              <a:ea typeface="Consolas"/>
              <a:cs typeface="Consolas"/>
              <a:sym typeface="Consolas"/>
            </a:endParaRPr>
          </a:p>
          <a:p>
            <a:pPr>
              <a:buClr>
                <a:srgbClr val="000000"/>
              </a:buClr>
              <a:buSzPts val="1800"/>
            </a:pPr>
            <a:r>
              <a:rPr lang="es-AR" sz="2400" b="1" dirty="0" err="1">
                <a:solidFill>
                  <a:srgbClr val="569CD6"/>
                </a:solidFill>
                <a:latin typeface="Consolas"/>
                <a:ea typeface="Consolas"/>
                <a:cs typeface="Consolas"/>
                <a:sym typeface="Consolas"/>
              </a:rPr>
              <a:t>void</a:t>
            </a:r>
            <a:r>
              <a:rPr lang="es-AR" sz="2400" b="1" dirty="0">
                <a:solidFill>
                  <a:srgbClr val="D4D4D4"/>
                </a:solidFill>
                <a:latin typeface="Consolas"/>
                <a:ea typeface="Consolas"/>
                <a:cs typeface="Consolas"/>
                <a:sym typeface="Consolas"/>
              </a:rPr>
              <a:t> </a:t>
            </a:r>
            <a:r>
              <a:rPr lang="es-AR" sz="2400" b="1" dirty="0">
                <a:solidFill>
                  <a:srgbClr val="DCDCAA"/>
                </a:solidFill>
                <a:latin typeface="Consolas"/>
                <a:ea typeface="Consolas"/>
                <a:cs typeface="Consolas"/>
                <a:sym typeface="Consolas"/>
              </a:rPr>
              <a:t>mifunc3</a:t>
            </a:r>
            <a:r>
              <a:rPr lang="es-AR" sz="2400" b="1" dirty="0">
                <a:solidFill>
                  <a:srgbClr val="D4D4D4"/>
                </a:solidFill>
                <a:latin typeface="Consolas"/>
                <a:ea typeface="Consolas"/>
                <a:cs typeface="Consolas"/>
                <a:sym typeface="Consolas"/>
              </a:rPr>
              <a:t> (</a:t>
            </a:r>
            <a:r>
              <a:rPr lang="es-AR" sz="2400" b="1" dirty="0" err="1">
                <a:solidFill>
                  <a:srgbClr val="569CD6"/>
                </a:solidFill>
                <a:latin typeface="Consolas"/>
                <a:ea typeface="Consolas"/>
                <a:cs typeface="Consolas"/>
                <a:sym typeface="Consolas"/>
              </a:rPr>
              <a:t>int</a:t>
            </a:r>
            <a:r>
              <a:rPr lang="es-AR" sz="2400" b="1" dirty="0">
                <a:solidFill>
                  <a:srgbClr val="D4D4D4"/>
                </a:solidFill>
                <a:latin typeface="Consolas"/>
                <a:ea typeface="Consolas"/>
                <a:cs typeface="Consolas"/>
                <a:sym typeface="Consolas"/>
              </a:rPr>
              <a:t> </a:t>
            </a:r>
            <a:r>
              <a:rPr lang="es-AR" sz="2400" b="1" dirty="0">
                <a:solidFill>
                  <a:srgbClr val="9CDCFE"/>
                </a:solidFill>
                <a:latin typeface="Consolas"/>
                <a:ea typeface="Consolas"/>
                <a:cs typeface="Consolas"/>
                <a:sym typeface="Consolas"/>
              </a:rPr>
              <a:t>var1</a:t>
            </a:r>
            <a:r>
              <a:rPr lang="es-AR" sz="2400" b="1" dirty="0">
                <a:solidFill>
                  <a:srgbClr val="D4D4D4"/>
                </a:solidFill>
                <a:latin typeface="Consolas"/>
                <a:ea typeface="Consolas"/>
                <a:cs typeface="Consolas"/>
                <a:sym typeface="Consolas"/>
              </a:rPr>
              <a:t>, </a:t>
            </a:r>
            <a:r>
              <a:rPr lang="es-AR" sz="2400" b="1" dirty="0" err="1">
                <a:solidFill>
                  <a:srgbClr val="569CD6"/>
                </a:solidFill>
                <a:latin typeface="Consolas"/>
                <a:ea typeface="Consolas"/>
                <a:cs typeface="Consolas"/>
                <a:sym typeface="Consolas"/>
              </a:rPr>
              <a:t>char</a:t>
            </a:r>
            <a:r>
              <a:rPr lang="es-AR" sz="2400" b="1" dirty="0">
                <a:solidFill>
                  <a:srgbClr val="D4D4D4"/>
                </a:solidFill>
                <a:latin typeface="Consolas"/>
                <a:ea typeface="Consolas"/>
                <a:cs typeface="Consolas"/>
                <a:sym typeface="Consolas"/>
              </a:rPr>
              <a:t> </a:t>
            </a:r>
            <a:r>
              <a:rPr lang="es-AR" sz="2400" b="1" dirty="0">
                <a:solidFill>
                  <a:srgbClr val="9CDCFE"/>
                </a:solidFill>
                <a:latin typeface="Consolas"/>
                <a:ea typeface="Consolas"/>
                <a:cs typeface="Consolas"/>
                <a:sym typeface="Consolas"/>
              </a:rPr>
              <a:t>var2</a:t>
            </a:r>
            <a:r>
              <a:rPr lang="es-AR" sz="2400" b="1" dirty="0">
                <a:solidFill>
                  <a:srgbClr val="D4D4D4"/>
                </a:solidFill>
                <a:latin typeface="Consolas"/>
                <a:ea typeface="Consolas"/>
                <a:cs typeface="Consolas"/>
                <a:sym typeface="Consolas"/>
              </a:rPr>
              <a:t>);</a:t>
            </a:r>
            <a:endParaRPr sz="1867" b="1" dirty="0">
              <a:solidFill>
                <a:srgbClr val="000000"/>
              </a:solidFill>
              <a:latin typeface="Arial"/>
              <a:ea typeface="Arial"/>
              <a:cs typeface="Arial"/>
              <a:sym typeface="Arial"/>
            </a:endParaRPr>
          </a:p>
          <a:p>
            <a:pPr>
              <a:buClr>
                <a:srgbClr val="000000"/>
              </a:buClr>
              <a:buSzPts val="1800"/>
            </a:pPr>
            <a:br>
              <a:rPr lang="es-AR" sz="2400" b="1" dirty="0">
                <a:solidFill>
                  <a:srgbClr val="D4D4D4"/>
                </a:solidFill>
                <a:latin typeface="Consolas"/>
                <a:ea typeface="Consolas"/>
                <a:cs typeface="Consolas"/>
                <a:sym typeface="Consolas"/>
              </a:rPr>
            </a:br>
            <a:r>
              <a:rPr lang="es-AR" sz="2400" b="1" dirty="0">
                <a:solidFill>
                  <a:srgbClr val="6A9955"/>
                </a:solidFill>
                <a:latin typeface="Consolas"/>
                <a:ea typeface="Consolas"/>
                <a:cs typeface="Consolas"/>
                <a:sym typeface="Consolas"/>
              </a:rPr>
              <a:t>/*Función de nombre mifunc4</a:t>
            </a:r>
            <a:endParaRPr sz="2400" b="1" dirty="0">
              <a:solidFill>
                <a:srgbClr val="D4D4D4"/>
              </a:solidFill>
              <a:latin typeface="Consolas"/>
              <a:ea typeface="Consolas"/>
              <a:cs typeface="Consolas"/>
              <a:sym typeface="Consolas"/>
            </a:endParaRPr>
          </a:p>
          <a:p>
            <a:pPr>
              <a:buClr>
                <a:srgbClr val="000000"/>
              </a:buClr>
              <a:buSzPts val="1800"/>
            </a:pPr>
            <a:r>
              <a:rPr lang="es-AR" sz="2400" b="1" dirty="0">
                <a:solidFill>
                  <a:srgbClr val="6A9955"/>
                </a:solidFill>
                <a:latin typeface="Consolas"/>
                <a:ea typeface="Consolas"/>
                <a:cs typeface="Consolas"/>
                <a:sym typeface="Consolas"/>
              </a:rPr>
              <a:t>Parámetros que recibe: Ninguno</a:t>
            </a:r>
            <a:endParaRPr sz="2400" b="1" dirty="0">
              <a:solidFill>
                <a:srgbClr val="D4D4D4"/>
              </a:solidFill>
              <a:latin typeface="Consolas"/>
              <a:ea typeface="Consolas"/>
              <a:cs typeface="Consolas"/>
              <a:sym typeface="Consolas"/>
            </a:endParaRPr>
          </a:p>
          <a:p>
            <a:pPr>
              <a:buClr>
                <a:srgbClr val="000000"/>
              </a:buClr>
              <a:buSzPts val="1800"/>
            </a:pPr>
            <a:r>
              <a:rPr lang="es-AR" sz="2400" b="1" dirty="0">
                <a:solidFill>
                  <a:srgbClr val="6A9955"/>
                </a:solidFill>
                <a:latin typeface="Consolas"/>
                <a:ea typeface="Consolas"/>
                <a:cs typeface="Consolas"/>
                <a:sym typeface="Consolas"/>
              </a:rPr>
              <a:t>Parámetro que devuelve: un valor del tipo </a:t>
            </a:r>
            <a:r>
              <a:rPr lang="es-AR" sz="2400" b="1" dirty="0" err="1">
                <a:solidFill>
                  <a:srgbClr val="6A9955"/>
                </a:solidFill>
                <a:latin typeface="Consolas"/>
                <a:ea typeface="Consolas"/>
                <a:cs typeface="Consolas"/>
                <a:sym typeface="Consolas"/>
              </a:rPr>
              <a:t>int</a:t>
            </a:r>
            <a:r>
              <a:rPr lang="es-AR" sz="2400" b="1" dirty="0">
                <a:solidFill>
                  <a:srgbClr val="6A9955"/>
                </a:solidFill>
                <a:latin typeface="Consolas"/>
                <a:ea typeface="Consolas"/>
                <a:cs typeface="Consolas"/>
                <a:sym typeface="Consolas"/>
              </a:rPr>
              <a:t>*/</a:t>
            </a:r>
            <a:endParaRPr sz="2400" b="1" dirty="0">
              <a:solidFill>
                <a:srgbClr val="D4D4D4"/>
              </a:solidFill>
              <a:latin typeface="Consolas"/>
              <a:ea typeface="Consolas"/>
              <a:cs typeface="Consolas"/>
              <a:sym typeface="Consolas"/>
            </a:endParaRPr>
          </a:p>
          <a:p>
            <a:pPr>
              <a:buClr>
                <a:srgbClr val="000000"/>
              </a:buClr>
              <a:buSzPts val="1800"/>
            </a:pPr>
            <a:r>
              <a:rPr lang="es-AR" sz="2400" b="1" dirty="0" err="1">
                <a:solidFill>
                  <a:srgbClr val="569CD6"/>
                </a:solidFill>
                <a:latin typeface="Consolas"/>
                <a:ea typeface="Consolas"/>
                <a:cs typeface="Consolas"/>
                <a:sym typeface="Consolas"/>
              </a:rPr>
              <a:t>int</a:t>
            </a:r>
            <a:r>
              <a:rPr lang="es-AR" sz="2400" b="1" dirty="0">
                <a:solidFill>
                  <a:srgbClr val="D4D4D4"/>
                </a:solidFill>
                <a:latin typeface="Consolas"/>
                <a:ea typeface="Consolas"/>
                <a:cs typeface="Consolas"/>
                <a:sym typeface="Consolas"/>
              </a:rPr>
              <a:t> </a:t>
            </a:r>
            <a:r>
              <a:rPr lang="es-AR" sz="2400" b="1" dirty="0">
                <a:solidFill>
                  <a:srgbClr val="DCDCAA"/>
                </a:solidFill>
                <a:latin typeface="Consolas"/>
                <a:ea typeface="Consolas"/>
                <a:cs typeface="Consolas"/>
                <a:sym typeface="Consolas"/>
              </a:rPr>
              <a:t>mifunc4</a:t>
            </a:r>
            <a:r>
              <a:rPr lang="es-AR" sz="2400" b="1" dirty="0">
                <a:solidFill>
                  <a:srgbClr val="D4D4D4"/>
                </a:solidFill>
                <a:latin typeface="Consolas"/>
                <a:ea typeface="Consolas"/>
                <a:cs typeface="Consolas"/>
                <a:sym typeface="Consolas"/>
              </a:rPr>
              <a:t> (</a:t>
            </a:r>
            <a:r>
              <a:rPr lang="es-AR" sz="2400" b="1" dirty="0" err="1">
                <a:solidFill>
                  <a:srgbClr val="569CD6"/>
                </a:solidFill>
                <a:latin typeface="Consolas"/>
                <a:ea typeface="Consolas"/>
                <a:cs typeface="Consolas"/>
                <a:sym typeface="Consolas"/>
              </a:rPr>
              <a:t>void</a:t>
            </a:r>
            <a:r>
              <a:rPr lang="es-AR" sz="2400" b="1" dirty="0">
                <a:solidFill>
                  <a:srgbClr val="D4D4D4"/>
                </a:solidFill>
                <a:latin typeface="Consolas"/>
                <a:ea typeface="Consolas"/>
                <a:cs typeface="Consolas"/>
                <a:sym typeface="Consolas"/>
              </a:rPr>
              <a:t>);</a:t>
            </a:r>
            <a:endParaRPr sz="2400" b="1" dirty="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b="1" dirty="0">
                <a:solidFill>
                  <a:srgbClr val="002060"/>
                </a:solidFill>
              </a:rPr>
              <a:t>Ejemplos de prototipos</a:t>
            </a:r>
            <a:endParaRPr b="1" dirty="0">
              <a:solidFill>
                <a:srgbClr val="002060"/>
              </a:solidFill>
            </a:endParaRPr>
          </a:p>
        </p:txBody>
      </p:sp>
      <p:sp>
        <p:nvSpPr>
          <p:cNvPr id="292" name="Google Shape;292;p22"/>
          <p:cNvSpPr/>
          <p:nvPr/>
        </p:nvSpPr>
        <p:spPr>
          <a:xfrm>
            <a:off x="1286136" y="2628808"/>
            <a:ext cx="9985109" cy="1600384"/>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b="1" dirty="0">
                <a:solidFill>
                  <a:srgbClr val="6A9955"/>
                </a:solidFill>
                <a:latin typeface="Consolas"/>
                <a:ea typeface="Consolas"/>
                <a:cs typeface="Consolas"/>
                <a:sym typeface="Consolas"/>
              </a:rPr>
              <a:t>/*Función de nombre mifunc5</a:t>
            </a:r>
            <a:endParaRPr sz="2400" b="1" dirty="0">
              <a:solidFill>
                <a:srgbClr val="D4D4D4"/>
              </a:solidFill>
              <a:latin typeface="Consolas"/>
              <a:ea typeface="Consolas"/>
              <a:cs typeface="Consolas"/>
              <a:sym typeface="Consolas"/>
            </a:endParaRPr>
          </a:p>
          <a:p>
            <a:pPr>
              <a:buClr>
                <a:srgbClr val="000000"/>
              </a:buClr>
              <a:buSzPts val="1800"/>
            </a:pPr>
            <a:r>
              <a:rPr lang="es-AR" sz="2400" b="1" dirty="0">
                <a:solidFill>
                  <a:srgbClr val="6A9955"/>
                </a:solidFill>
                <a:latin typeface="Consolas"/>
                <a:ea typeface="Consolas"/>
                <a:cs typeface="Consolas"/>
                <a:sym typeface="Consolas"/>
              </a:rPr>
              <a:t>Parámetros que recibe: una variable del tipo </a:t>
            </a:r>
            <a:r>
              <a:rPr lang="es-AR" sz="2400" b="1" dirty="0" err="1">
                <a:solidFill>
                  <a:srgbClr val="6A9955"/>
                </a:solidFill>
                <a:latin typeface="Consolas"/>
                <a:ea typeface="Consolas"/>
                <a:cs typeface="Consolas"/>
                <a:sym typeface="Consolas"/>
              </a:rPr>
              <a:t>int</a:t>
            </a:r>
            <a:r>
              <a:rPr lang="es-AR" sz="2400" b="1" dirty="0">
                <a:solidFill>
                  <a:srgbClr val="6A9955"/>
                </a:solidFill>
                <a:latin typeface="Consolas"/>
                <a:ea typeface="Consolas"/>
                <a:cs typeface="Consolas"/>
                <a:sym typeface="Consolas"/>
              </a:rPr>
              <a:t> var1</a:t>
            </a:r>
            <a:endParaRPr sz="2400" b="1" dirty="0">
              <a:solidFill>
                <a:srgbClr val="D4D4D4"/>
              </a:solidFill>
              <a:latin typeface="Consolas"/>
              <a:ea typeface="Consolas"/>
              <a:cs typeface="Consolas"/>
              <a:sym typeface="Consolas"/>
            </a:endParaRPr>
          </a:p>
          <a:p>
            <a:pPr>
              <a:buClr>
                <a:srgbClr val="000000"/>
              </a:buClr>
              <a:buSzPts val="1800"/>
            </a:pPr>
            <a:r>
              <a:rPr lang="es-AR" sz="2400" b="1" dirty="0">
                <a:solidFill>
                  <a:srgbClr val="6A9955"/>
                </a:solidFill>
                <a:latin typeface="Consolas"/>
                <a:ea typeface="Consolas"/>
                <a:cs typeface="Consolas"/>
                <a:sym typeface="Consolas"/>
              </a:rPr>
              <a:t>Parámetro que devuelve: un valor del tipo </a:t>
            </a:r>
            <a:r>
              <a:rPr lang="es-AR" sz="2400" b="1" dirty="0" err="1">
                <a:solidFill>
                  <a:srgbClr val="6A9955"/>
                </a:solidFill>
                <a:latin typeface="Consolas"/>
                <a:ea typeface="Consolas"/>
                <a:cs typeface="Consolas"/>
                <a:sym typeface="Consolas"/>
              </a:rPr>
              <a:t>int</a:t>
            </a:r>
            <a:r>
              <a:rPr lang="es-AR" sz="2400" b="1" dirty="0">
                <a:solidFill>
                  <a:srgbClr val="6A9955"/>
                </a:solidFill>
                <a:latin typeface="Consolas"/>
                <a:ea typeface="Consolas"/>
                <a:cs typeface="Consolas"/>
                <a:sym typeface="Consolas"/>
              </a:rPr>
              <a:t>*/</a:t>
            </a:r>
            <a:endParaRPr sz="2400" b="1" dirty="0">
              <a:solidFill>
                <a:srgbClr val="D4D4D4"/>
              </a:solidFill>
              <a:latin typeface="Consolas"/>
              <a:ea typeface="Consolas"/>
              <a:cs typeface="Consolas"/>
              <a:sym typeface="Consolas"/>
            </a:endParaRPr>
          </a:p>
          <a:p>
            <a:pPr>
              <a:buClr>
                <a:srgbClr val="000000"/>
              </a:buClr>
              <a:buSzPts val="1800"/>
            </a:pPr>
            <a:r>
              <a:rPr lang="es-AR" sz="2400" b="1" dirty="0" err="1">
                <a:solidFill>
                  <a:srgbClr val="569CD6"/>
                </a:solidFill>
                <a:latin typeface="Consolas"/>
                <a:ea typeface="Consolas"/>
                <a:cs typeface="Consolas"/>
                <a:sym typeface="Consolas"/>
              </a:rPr>
              <a:t>int</a:t>
            </a:r>
            <a:r>
              <a:rPr lang="es-AR" sz="2400" b="1" dirty="0">
                <a:solidFill>
                  <a:srgbClr val="D4D4D4"/>
                </a:solidFill>
                <a:latin typeface="Consolas"/>
                <a:ea typeface="Consolas"/>
                <a:cs typeface="Consolas"/>
                <a:sym typeface="Consolas"/>
              </a:rPr>
              <a:t> </a:t>
            </a:r>
            <a:r>
              <a:rPr lang="es-AR" sz="2400" b="1" dirty="0">
                <a:solidFill>
                  <a:srgbClr val="DCDCAA"/>
                </a:solidFill>
                <a:latin typeface="Consolas"/>
                <a:ea typeface="Consolas"/>
                <a:cs typeface="Consolas"/>
                <a:sym typeface="Consolas"/>
              </a:rPr>
              <a:t>mifunc5</a:t>
            </a:r>
            <a:r>
              <a:rPr lang="es-AR" sz="2400" b="1" dirty="0">
                <a:solidFill>
                  <a:srgbClr val="D4D4D4"/>
                </a:solidFill>
                <a:latin typeface="Consolas"/>
                <a:ea typeface="Consolas"/>
                <a:cs typeface="Consolas"/>
                <a:sym typeface="Consolas"/>
              </a:rPr>
              <a:t> (</a:t>
            </a:r>
            <a:r>
              <a:rPr lang="es-AR" sz="2400" b="1" dirty="0" err="1">
                <a:solidFill>
                  <a:srgbClr val="569CD6"/>
                </a:solidFill>
                <a:latin typeface="Consolas"/>
                <a:ea typeface="Consolas"/>
                <a:cs typeface="Consolas"/>
                <a:sym typeface="Consolas"/>
              </a:rPr>
              <a:t>int</a:t>
            </a:r>
            <a:r>
              <a:rPr lang="es-AR" sz="2400" b="1" dirty="0">
                <a:solidFill>
                  <a:srgbClr val="D4D4D4"/>
                </a:solidFill>
                <a:latin typeface="Consolas"/>
                <a:ea typeface="Consolas"/>
                <a:cs typeface="Consolas"/>
                <a:sym typeface="Consolas"/>
              </a:rPr>
              <a:t> </a:t>
            </a:r>
            <a:r>
              <a:rPr lang="es-AR" sz="2400" b="1" dirty="0">
                <a:solidFill>
                  <a:srgbClr val="9CDCFE"/>
                </a:solidFill>
                <a:latin typeface="Consolas"/>
                <a:ea typeface="Consolas"/>
                <a:cs typeface="Consolas"/>
                <a:sym typeface="Consolas"/>
              </a:rPr>
              <a:t>var1</a:t>
            </a:r>
            <a:r>
              <a:rPr lang="es-AR" sz="2400" b="1" dirty="0">
                <a:solidFill>
                  <a:srgbClr val="D4D4D4"/>
                </a:solidFill>
                <a:latin typeface="Consolas"/>
                <a:ea typeface="Consolas"/>
                <a:cs typeface="Consolas"/>
                <a:sym typeface="Consolas"/>
              </a:rPr>
              <a:t>);</a:t>
            </a:r>
            <a:endParaRPr sz="2400" b="1" dirty="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1913A159-5801-4500-A7ED-5D7CE9D60417}"/>
              </a:ext>
            </a:extLst>
          </p:cNvPr>
          <p:cNvSpPr/>
          <p:nvPr/>
        </p:nvSpPr>
        <p:spPr>
          <a:xfrm>
            <a:off x="2220686" y="541176"/>
            <a:ext cx="7007290" cy="80813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buClr>
                <a:schemeClr val="dk2"/>
              </a:buClr>
              <a:buSzPts val="4400"/>
            </a:pPr>
            <a:r>
              <a:rPr lang="es-AR" sz="3600" i="1" dirty="0">
                <a:solidFill>
                  <a:schemeClr val="tx1"/>
                </a:solidFill>
                <a:latin typeface="+mj-lt"/>
                <a:ea typeface="+mj-ea"/>
                <a:cs typeface="+mj-cs"/>
              </a:rPr>
              <a:t>El libro que lo define todo…</a:t>
            </a:r>
          </a:p>
        </p:txBody>
      </p:sp>
      <p:pic>
        <p:nvPicPr>
          <p:cNvPr id="115" name="Google Shape;115;p3"/>
          <p:cNvPicPr preferRelativeResize="0"/>
          <p:nvPr/>
        </p:nvPicPr>
        <p:blipFill rotWithShape="1">
          <a:blip r:embed="rId4">
            <a:alphaModFix/>
          </a:blip>
          <a:srcRect/>
          <a:stretch/>
        </p:blipFill>
        <p:spPr>
          <a:xfrm>
            <a:off x="4356150" y="1916881"/>
            <a:ext cx="3479700" cy="492539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dirty="0"/>
              <a:t>Código/cuerpo de una función</a:t>
            </a:r>
            <a:endParaRPr dirty="0"/>
          </a:p>
        </p:txBody>
      </p:sp>
      <p:sp>
        <p:nvSpPr>
          <p:cNvPr id="298" name="Google Shape;298;p23"/>
          <p:cNvSpPr txBox="1">
            <a:spLocks noGrp="1"/>
          </p:cNvSpPr>
          <p:nvPr>
            <p:ph type="body" idx="2"/>
          </p:nvPr>
        </p:nvSpPr>
        <p:spPr>
          <a:xfrm>
            <a:off x="338066" y="2018003"/>
            <a:ext cx="11210097" cy="4358167"/>
          </a:xfrm>
          <a:prstGeom prst="rect">
            <a:avLst/>
          </a:prstGeom>
          <a:noFill/>
          <a:ln>
            <a:noFill/>
          </a:ln>
        </p:spPr>
        <p:txBody>
          <a:bodyPr spcFirstLastPara="1" vert="horz" wrap="square" lIns="121900" tIns="60933" rIns="121900" bIns="60933" rtlCol="0" anchor="t" anchorCtr="0">
            <a:normAutofit/>
          </a:bodyPr>
          <a:lstStyle/>
          <a:p>
            <a:pPr marL="457200" indent="-457200">
              <a:lnSpc>
                <a:spcPct val="80000"/>
              </a:lnSpc>
              <a:spcBef>
                <a:spcPts val="0"/>
              </a:spcBef>
              <a:buSzPts val="1348"/>
              <a:buFont typeface="Arial" panose="020B0604020202020204" pitchFamily="34" charset="0"/>
              <a:buChar char="•"/>
            </a:pPr>
            <a:r>
              <a:rPr lang="es-AR" sz="2996" dirty="0"/>
              <a:t>Una función para poder ser utilizada debe tener su código definido previamente o al menos su prototipo en la zona de declaraciones globales. </a:t>
            </a:r>
          </a:p>
          <a:p>
            <a:pPr marL="457200" indent="-457200">
              <a:lnSpc>
                <a:spcPct val="80000"/>
              </a:lnSpc>
              <a:spcBef>
                <a:spcPts val="0"/>
              </a:spcBef>
              <a:buSzPts val="1348"/>
              <a:buFont typeface="Arial" panose="020B0604020202020204" pitchFamily="34" charset="0"/>
              <a:buChar char="•"/>
            </a:pPr>
            <a:r>
              <a:rPr lang="es-AR" sz="2996" dirty="0"/>
              <a:t>En el prototipo </a:t>
            </a:r>
            <a:r>
              <a:rPr lang="es-AR" sz="2996" b="1" dirty="0"/>
              <a:t>no es necesario</a:t>
            </a:r>
            <a:r>
              <a:rPr lang="es-AR" sz="2996" dirty="0"/>
              <a:t> ingresar los nombres de las variables que reciben los parámetros.</a:t>
            </a:r>
          </a:p>
          <a:p>
            <a:pPr marL="487668" lvl="1" indent="0">
              <a:lnSpc>
                <a:spcPct val="80000"/>
              </a:lnSpc>
              <a:spcBef>
                <a:spcPts val="733"/>
              </a:spcBef>
              <a:buSzPts val="1411"/>
              <a:buNone/>
            </a:pPr>
            <a:r>
              <a:rPr lang="es-AR" sz="2687" dirty="0"/>
              <a:t>El código de la función empieza con la apertura de la llave y termina cuando dicha llave cierra. </a:t>
            </a:r>
            <a:endParaRPr dirty="0"/>
          </a:p>
          <a:p>
            <a:pPr marL="944868" lvl="1" indent="-457200">
              <a:lnSpc>
                <a:spcPct val="80000"/>
              </a:lnSpc>
              <a:spcBef>
                <a:spcPts val="733"/>
              </a:spcBef>
              <a:buSzPts val="1411"/>
            </a:pPr>
            <a:r>
              <a:rPr lang="es-AR" sz="2687" dirty="0"/>
              <a:t>Las llaves en general definen bloques de código, pudiendo tener bloques dentro de </a:t>
            </a:r>
            <a:r>
              <a:rPr lang="es-AR" sz="2687" dirty="0" err="1"/>
              <a:t>blóques</a:t>
            </a:r>
            <a:r>
              <a:rPr lang="es-AR" sz="2687" dirty="0"/>
              <a:t>. En bloques que contengan una sola línea no es necesario escribir la llave de apertura y cierre.</a:t>
            </a:r>
            <a:endParaRPr dirty="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B42450E-055A-15E2-14DB-7EFE82597092}"/>
              </a:ext>
            </a:extLst>
          </p:cNvPr>
          <p:cNvSpPr/>
          <p:nvPr/>
        </p:nvSpPr>
        <p:spPr>
          <a:xfrm>
            <a:off x="242596" y="1838131"/>
            <a:ext cx="6237448" cy="417078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303" name="Google Shape;303;p2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solidFill>
                  <a:srgbClr val="002060"/>
                </a:solidFill>
              </a:rPr>
              <a:t>Ejemplo</a:t>
            </a:r>
            <a:endParaRPr dirty="0">
              <a:solidFill>
                <a:srgbClr val="002060"/>
              </a:solidFill>
            </a:endParaRPr>
          </a:p>
        </p:txBody>
      </p:sp>
      <p:sp>
        <p:nvSpPr>
          <p:cNvPr id="304" name="Google Shape;304;p24"/>
          <p:cNvSpPr txBox="1"/>
          <p:nvPr/>
        </p:nvSpPr>
        <p:spPr>
          <a:xfrm>
            <a:off x="6480044" y="2180861"/>
            <a:ext cx="5088565" cy="1969715"/>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rgbClr val="002060"/>
                </a:solidFill>
                <a:latin typeface="Twentieth Century"/>
                <a:ea typeface="Twentieth Century"/>
                <a:cs typeface="Twentieth Century"/>
                <a:sym typeface="Twentieth Century"/>
              </a:rPr>
              <a:t>/*En el prototipo (al declarar la función) puede o no estar el nombre de las variables, si es importante que figure en donde está el código de la función*/</a:t>
            </a:r>
            <a:endParaRPr sz="1867" dirty="0">
              <a:solidFill>
                <a:srgbClr val="002060"/>
              </a:solidFill>
              <a:latin typeface="Arial"/>
              <a:ea typeface="Arial"/>
              <a:cs typeface="Arial"/>
              <a:sym typeface="Arial"/>
            </a:endParaRPr>
          </a:p>
        </p:txBody>
      </p:sp>
      <p:sp>
        <p:nvSpPr>
          <p:cNvPr id="305" name="Google Shape;305;p24"/>
          <p:cNvSpPr/>
          <p:nvPr/>
        </p:nvSpPr>
        <p:spPr>
          <a:xfrm>
            <a:off x="527381" y="2084851"/>
            <a:ext cx="6096000" cy="3570154"/>
          </a:xfrm>
          <a:prstGeom prst="rect">
            <a:avLst/>
          </a:prstGeom>
          <a:noFill/>
          <a:ln>
            <a:noFill/>
          </a:ln>
        </p:spPr>
        <p:txBody>
          <a:bodyPr spcFirstLastPara="1" wrap="square" lIns="121900" tIns="60933" rIns="121900" bIns="60933" anchor="t" anchorCtr="0">
            <a:spAutoFit/>
          </a:bodyPr>
          <a:lstStyle/>
          <a:p>
            <a:pPr>
              <a:buClr>
                <a:srgbClr val="000000"/>
              </a:buClr>
              <a:buSzPts val="1200"/>
            </a:pPr>
            <a:br>
              <a:rPr lang="es-AR" sz="1600" dirty="0">
                <a:solidFill>
                  <a:srgbClr val="D4D4D4"/>
                </a:solidFill>
                <a:latin typeface="Consolas"/>
                <a:ea typeface="Consolas"/>
                <a:cs typeface="Consolas"/>
                <a:sym typeface="Consolas"/>
              </a:rPr>
            </a:br>
            <a:r>
              <a:rPr lang="es-AR" sz="1600" dirty="0" err="1">
                <a:solidFill>
                  <a:srgbClr val="569CD6"/>
                </a:solidFill>
                <a:latin typeface="Consolas"/>
                <a:ea typeface="Consolas"/>
                <a:cs typeface="Consolas"/>
                <a:sym typeface="Consolas"/>
              </a:rPr>
              <a:t>void</a:t>
            </a:r>
            <a:r>
              <a:rPr lang="es-AR" sz="1600" dirty="0">
                <a:solidFill>
                  <a:srgbClr val="D4D4D4"/>
                </a:solidFill>
                <a:latin typeface="Consolas"/>
                <a:ea typeface="Consolas"/>
                <a:cs typeface="Consolas"/>
                <a:sym typeface="Consolas"/>
              </a:rPr>
              <a:t> </a:t>
            </a:r>
            <a:r>
              <a:rPr lang="es-AR" sz="1600" dirty="0" err="1">
                <a:solidFill>
                  <a:srgbClr val="DCDCAA"/>
                </a:solidFill>
                <a:latin typeface="Consolas"/>
                <a:ea typeface="Consolas"/>
                <a:cs typeface="Consolas"/>
                <a:sym typeface="Consolas"/>
              </a:rPr>
              <a:t>mifunc</a:t>
            </a:r>
            <a:r>
              <a:rPr lang="es-AR" sz="1600" dirty="0">
                <a:solidFill>
                  <a:srgbClr val="D4D4D4"/>
                </a:solidFill>
                <a:latin typeface="Consolas"/>
                <a:ea typeface="Consolas"/>
                <a:cs typeface="Consolas"/>
                <a:sym typeface="Consolas"/>
              </a:rPr>
              <a:t> (</a:t>
            </a:r>
            <a:r>
              <a:rPr lang="es-AR" sz="1600" dirty="0" err="1">
                <a:solidFill>
                  <a:srgbClr val="569CD6"/>
                </a:solidFill>
                <a:latin typeface="Consolas"/>
                <a:ea typeface="Consolas"/>
                <a:cs typeface="Consolas"/>
                <a:sym typeface="Consolas"/>
              </a:rPr>
              <a:t>unsigned</a:t>
            </a:r>
            <a:r>
              <a:rPr lang="es-AR" sz="1600" dirty="0">
                <a:solidFill>
                  <a:srgbClr val="569CD6"/>
                </a:solidFill>
                <a:latin typeface="Consolas"/>
                <a:ea typeface="Consolas"/>
                <a:cs typeface="Consolas"/>
                <a:sym typeface="Consolas"/>
              </a:rPr>
              <a:t> </a:t>
            </a:r>
            <a:r>
              <a:rPr lang="es-AR" sz="1600" dirty="0" err="1">
                <a:solidFill>
                  <a:srgbClr val="569CD6"/>
                </a:solidFill>
                <a:latin typeface="Consolas"/>
                <a:ea typeface="Consolas"/>
                <a:cs typeface="Consolas"/>
                <a:sym typeface="Consolas"/>
              </a:rPr>
              <a:t>int</a:t>
            </a:r>
            <a:r>
              <a:rPr lang="es-AR" sz="16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200"/>
            </a:pPr>
            <a:br>
              <a:rPr lang="es-AR" sz="1600" dirty="0">
                <a:solidFill>
                  <a:srgbClr val="D4D4D4"/>
                </a:solidFill>
                <a:latin typeface="Consolas"/>
                <a:ea typeface="Consolas"/>
                <a:cs typeface="Consolas"/>
                <a:sym typeface="Consolas"/>
              </a:rPr>
            </a:br>
            <a:r>
              <a:rPr lang="es-AR" sz="1600" dirty="0" err="1">
                <a:solidFill>
                  <a:srgbClr val="569CD6"/>
                </a:solidFill>
                <a:latin typeface="Consolas"/>
                <a:ea typeface="Consolas"/>
                <a:cs typeface="Consolas"/>
                <a:sym typeface="Consolas"/>
              </a:rPr>
              <a:t>int</a:t>
            </a:r>
            <a:r>
              <a:rPr lang="es-AR" sz="1600" dirty="0">
                <a:solidFill>
                  <a:srgbClr val="D4D4D4"/>
                </a:solidFill>
                <a:latin typeface="Consolas"/>
                <a:ea typeface="Consolas"/>
                <a:cs typeface="Consolas"/>
                <a:sym typeface="Consolas"/>
              </a:rPr>
              <a:t> </a:t>
            </a:r>
            <a:r>
              <a:rPr lang="es-AR" sz="1600" dirty="0" err="1">
                <a:solidFill>
                  <a:srgbClr val="DCDCAA"/>
                </a:solidFill>
                <a:latin typeface="Consolas"/>
                <a:ea typeface="Consolas"/>
                <a:cs typeface="Consolas"/>
                <a:sym typeface="Consolas"/>
              </a:rPr>
              <a:t>main</a:t>
            </a:r>
            <a:r>
              <a:rPr lang="es-AR" sz="1600" dirty="0">
                <a:solidFill>
                  <a:srgbClr val="D4D4D4"/>
                </a:solidFill>
                <a:latin typeface="Consolas"/>
                <a:ea typeface="Consolas"/>
                <a:cs typeface="Consolas"/>
                <a:sym typeface="Consolas"/>
              </a:rPr>
              <a:t>(</a:t>
            </a:r>
            <a:r>
              <a:rPr lang="es-AR" sz="1600" dirty="0" err="1">
                <a:solidFill>
                  <a:srgbClr val="569CD6"/>
                </a:solidFill>
                <a:latin typeface="Consolas"/>
                <a:ea typeface="Consolas"/>
                <a:cs typeface="Consolas"/>
                <a:sym typeface="Consolas"/>
              </a:rPr>
              <a:t>void</a:t>
            </a:r>
            <a:r>
              <a:rPr lang="es-AR" sz="16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200"/>
            </a:pPr>
            <a:r>
              <a:rPr lang="es-AR" sz="1600" dirty="0">
                <a:solidFill>
                  <a:srgbClr val="D4D4D4"/>
                </a:solidFill>
                <a:latin typeface="Consolas"/>
                <a:ea typeface="Consolas"/>
                <a:cs typeface="Consolas"/>
                <a:sym typeface="Consolas"/>
              </a:rPr>
              <a:t>    </a:t>
            </a:r>
            <a:r>
              <a:rPr lang="es-AR" sz="1600" dirty="0" err="1">
                <a:solidFill>
                  <a:srgbClr val="569CD6"/>
                </a:solidFill>
                <a:latin typeface="Consolas"/>
                <a:ea typeface="Consolas"/>
                <a:cs typeface="Consolas"/>
                <a:sym typeface="Consolas"/>
              </a:rPr>
              <a:t>unsigned</a:t>
            </a:r>
            <a:r>
              <a:rPr lang="es-AR" sz="1600" dirty="0">
                <a:solidFill>
                  <a:srgbClr val="D4D4D4"/>
                </a:solidFill>
                <a:latin typeface="Consolas"/>
                <a:ea typeface="Consolas"/>
                <a:cs typeface="Consolas"/>
                <a:sym typeface="Consolas"/>
              </a:rPr>
              <a:t> </a:t>
            </a:r>
            <a:r>
              <a:rPr lang="es-AR" sz="1600" dirty="0" err="1">
                <a:solidFill>
                  <a:srgbClr val="569CD6"/>
                </a:solidFill>
                <a:latin typeface="Consolas"/>
                <a:ea typeface="Consolas"/>
                <a:cs typeface="Consolas"/>
                <a:sym typeface="Consolas"/>
              </a:rPr>
              <a:t>int</a:t>
            </a:r>
            <a:r>
              <a:rPr lang="es-AR" sz="1600" dirty="0">
                <a:solidFill>
                  <a:srgbClr val="D4D4D4"/>
                </a:solidFill>
                <a:latin typeface="Consolas"/>
                <a:ea typeface="Consolas"/>
                <a:cs typeface="Consolas"/>
                <a:sym typeface="Consolas"/>
              </a:rPr>
              <a:t> var2;</a:t>
            </a:r>
            <a:endParaRPr sz="1867" dirty="0">
              <a:solidFill>
                <a:srgbClr val="000000"/>
              </a:solidFill>
              <a:latin typeface="Arial"/>
              <a:ea typeface="Arial"/>
              <a:cs typeface="Arial"/>
              <a:sym typeface="Arial"/>
            </a:endParaRPr>
          </a:p>
          <a:p>
            <a:pPr>
              <a:buClr>
                <a:srgbClr val="000000"/>
              </a:buClr>
              <a:buSzPts val="1200"/>
            </a:pPr>
            <a:r>
              <a:rPr lang="es-AR" sz="1600" dirty="0">
                <a:solidFill>
                  <a:srgbClr val="D4D4D4"/>
                </a:solidFill>
                <a:latin typeface="Consolas"/>
                <a:ea typeface="Consolas"/>
                <a:cs typeface="Consolas"/>
                <a:sym typeface="Consolas"/>
              </a:rPr>
              <a:t>    </a:t>
            </a:r>
            <a:r>
              <a:rPr lang="es-AR" sz="1600" dirty="0" err="1">
                <a:solidFill>
                  <a:srgbClr val="DCDCAA"/>
                </a:solidFill>
                <a:latin typeface="Consolas"/>
                <a:sym typeface="Consolas"/>
              </a:rPr>
              <a:t>mifunc</a:t>
            </a:r>
            <a:r>
              <a:rPr lang="es-AR" sz="1600" dirty="0">
                <a:solidFill>
                  <a:srgbClr val="DCDCAA"/>
                </a:solidFill>
                <a:latin typeface="Consolas"/>
                <a:sym typeface="Consolas"/>
              </a:rPr>
              <a:t>(2);</a:t>
            </a:r>
            <a:endParaRPr sz="1600" dirty="0">
              <a:solidFill>
                <a:srgbClr val="DCDCAA"/>
              </a:solidFill>
              <a:latin typeface="Consolas"/>
              <a:sym typeface="Arial"/>
            </a:endParaRPr>
          </a:p>
          <a:p>
            <a:pPr>
              <a:buClr>
                <a:srgbClr val="000000"/>
              </a:buClr>
              <a:buSzPts val="1200"/>
            </a:pPr>
            <a:r>
              <a:rPr lang="es-AR" sz="1600" dirty="0">
                <a:solidFill>
                  <a:srgbClr val="D4D4D4"/>
                </a:solidFill>
                <a:latin typeface="Consolas"/>
                <a:ea typeface="Consolas"/>
                <a:cs typeface="Consolas"/>
                <a:sym typeface="Consolas"/>
              </a:rPr>
              <a:t>    </a:t>
            </a:r>
            <a:r>
              <a:rPr lang="es-AR" sz="1600" dirty="0" err="1">
                <a:solidFill>
                  <a:srgbClr val="DCDCAA"/>
                </a:solidFill>
                <a:latin typeface="Consolas"/>
                <a:ea typeface="Consolas"/>
                <a:cs typeface="Consolas"/>
                <a:sym typeface="Consolas"/>
              </a:rPr>
              <a:t>printf</a:t>
            </a:r>
            <a:r>
              <a:rPr lang="es-AR" sz="1600" dirty="0">
                <a:solidFill>
                  <a:srgbClr val="D4D4D4"/>
                </a:solidFill>
                <a:latin typeface="Consolas"/>
                <a:ea typeface="Consolas"/>
                <a:cs typeface="Consolas"/>
                <a:sym typeface="Consolas"/>
              </a:rPr>
              <a:t>(</a:t>
            </a:r>
            <a:r>
              <a:rPr lang="es-AR" sz="1600" dirty="0">
                <a:solidFill>
                  <a:srgbClr val="CE9178"/>
                </a:solidFill>
                <a:latin typeface="Consolas"/>
                <a:ea typeface="Consolas"/>
                <a:cs typeface="Consolas"/>
                <a:sym typeface="Consolas"/>
              </a:rPr>
              <a:t>"Hola mundo"</a:t>
            </a:r>
            <a:r>
              <a:rPr lang="es-AR" sz="16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200"/>
            </a:pPr>
            <a:r>
              <a:rPr lang="es-AR" sz="1600" dirty="0">
                <a:solidFill>
                  <a:srgbClr val="D4D4D4"/>
                </a:solidFill>
                <a:latin typeface="Consolas"/>
                <a:ea typeface="Consolas"/>
                <a:cs typeface="Consolas"/>
                <a:sym typeface="Consolas"/>
              </a:rPr>
              <a:t>    </a:t>
            </a:r>
            <a:r>
              <a:rPr lang="es-AR" sz="1600" dirty="0" err="1">
                <a:solidFill>
                  <a:srgbClr val="C586C0"/>
                </a:solidFill>
                <a:latin typeface="Consolas"/>
                <a:ea typeface="Consolas"/>
                <a:cs typeface="Consolas"/>
                <a:sym typeface="Consolas"/>
              </a:rPr>
              <a:t>return</a:t>
            </a:r>
            <a:r>
              <a:rPr lang="es-AR" sz="1600" dirty="0">
                <a:solidFill>
                  <a:srgbClr val="D4D4D4"/>
                </a:solidFill>
                <a:latin typeface="Consolas"/>
                <a:ea typeface="Consolas"/>
                <a:cs typeface="Consolas"/>
                <a:sym typeface="Consolas"/>
              </a:rPr>
              <a:t> </a:t>
            </a:r>
            <a:r>
              <a:rPr lang="es-AR" sz="1600" dirty="0">
                <a:solidFill>
                  <a:srgbClr val="B5CEA8"/>
                </a:solidFill>
                <a:latin typeface="Consolas"/>
                <a:ea typeface="Consolas"/>
                <a:cs typeface="Consolas"/>
                <a:sym typeface="Consolas"/>
              </a:rPr>
              <a:t>0</a:t>
            </a:r>
            <a:r>
              <a:rPr lang="es-AR" sz="16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200"/>
            </a:pPr>
            <a:br>
              <a:rPr lang="es-AR" sz="1600" dirty="0">
                <a:solidFill>
                  <a:srgbClr val="D4D4D4"/>
                </a:solidFill>
                <a:latin typeface="Consolas"/>
                <a:ea typeface="Consolas"/>
                <a:cs typeface="Consolas"/>
                <a:sym typeface="Consolas"/>
              </a:rPr>
            </a:br>
            <a:r>
              <a:rPr lang="es-AR" sz="16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200"/>
            </a:pPr>
            <a:br>
              <a:rPr lang="es-AR" sz="1600" dirty="0">
                <a:solidFill>
                  <a:srgbClr val="D4D4D4"/>
                </a:solidFill>
                <a:latin typeface="Consolas"/>
                <a:ea typeface="Consolas"/>
                <a:cs typeface="Consolas"/>
                <a:sym typeface="Consolas"/>
              </a:rPr>
            </a:br>
            <a:r>
              <a:rPr lang="es-AR" sz="1600" dirty="0" err="1">
                <a:solidFill>
                  <a:srgbClr val="569CD6"/>
                </a:solidFill>
                <a:latin typeface="Consolas"/>
                <a:ea typeface="Consolas"/>
                <a:cs typeface="Consolas"/>
                <a:sym typeface="Consolas"/>
              </a:rPr>
              <a:t>void</a:t>
            </a:r>
            <a:r>
              <a:rPr lang="es-AR" sz="1600" dirty="0">
                <a:solidFill>
                  <a:srgbClr val="D4D4D4"/>
                </a:solidFill>
                <a:latin typeface="Consolas"/>
                <a:ea typeface="Consolas"/>
                <a:cs typeface="Consolas"/>
                <a:sym typeface="Consolas"/>
              </a:rPr>
              <a:t> </a:t>
            </a:r>
            <a:r>
              <a:rPr lang="es-AR" sz="1600" dirty="0" err="1">
                <a:solidFill>
                  <a:srgbClr val="DCDCAA"/>
                </a:solidFill>
                <a:latin typeface="Consolas"/>
                <a:ea typeface="Consolas"/>
                <a:cs typeface="Consolas"/>
                <a:sym typeface="Consolas"/>
              </a:rPr>
              <a:t>mifunc</a:t>
            </a:r>
            <a:r>
              <a:rPr lang="es-AR" sz="1600" dirty="0">
                <a:solidFill>
                  <a:srgbClr val="D4D4D4"/>
                </a:solidFill>
                <a:latin typeface="Consolas"/>
                <a:ea typeface="Consolas"/>
                <a:cs typeface="Consolas"/>
                <a:sym typeface="Consolas"/>
              </a:rPr>
              <a:t> (</a:t>
            </a:r>
            <a:r>
              <a:rPr lang="es-AR" sz="1600" dirty="0" err="1">
                <a:solidFill>
                  <a:srgbClr val="569CD6"/>
                </a:solidFill>
                <a:latin typeface="Consolas"/>
                <a:ea typeface="Consolas"/>
                <a:cs typeface="Consolas"/>
                <a:sym typeface="Consolas"/>
              </a:rPr>
              <a:t>unsigned</a:t>
            </a:r>
            <a:r>
              <a:rPr lang="es-AR" sz="1600" dirty="0">
                <a:solidFill>
                  <a:srgbClr val="569CD6"/>
                </a:solidFill>
                <a:latin typeface="Consolas"/>
                <a:ea typeface="Consolas"/>
                <a:cs typeface="Consolas"/>
                <a:sym typeface="Consolas"/>
              </a:rPr>
              <a:t> </a:t>
            </a:r>
            <a:r>
              <a:rPr lang="es-AR" sz="1600" dirty="0" err="1">
                <a:solidFill>
                  <a:srgbClr val="569CD6"/>
                </a:solidFill>
                <a:latin typeface="Consolas"/>
                <a:ea typeface="Consolas"/>
                <a:cs typeface="Consolas"/>
                <a:sym typeface="Consolas"/>
              </a:rPr>
              <a:t>int</a:t>
            </a:r>
            <a:r>
              <a:rPr lang="es-AR" sz="1600" dirty="0">
                <a:solidFill>
                  <a:srgbClr val="569CD6"/>
                </a:solidFill>
                <a:latin typeface="Consolas"/>
                <a:ea typeface="Consolas"/>
                <a:cs typeface="Consolas"/>
                <a:sym typeface="Consolas"/>
              </a:rPr>
              <a:t> </a:t>
            </a:r>
            <a:r>
              <a:rPr lang="es-AR" sz="1600" dirty="0" err="1">
                <a:solidFill>
                  <a:srgbClr val="569CD6"/>
                </a:solidFill>
                <a:latin typeface="Consolas"/>
                <a:ea typeface="Consolas"/>
                <a:cs typeface="Consolas"/>
                <a:sym typeface="Consolas"/>
              </a:rPr>
              <a:t>var</a:t>
            </a:r>
            <a:r>
              <a:rPr lang="es-AR" sz="16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200"/>
            </a:pPr>
            <a:r>
              <a:rPr lang="es-AR" sz="1600" dirty="0">
                <a:solidFill>
                  <a:srgbClr val="D4D4D4"/>
                </a:solidFill>
                <a:latin typeface="Consolas"/>
                <a:ea typeface="Consolas"/>
                <a:cs typeface="Consolas"/>
                <a:sym typeface="Consolas"/>
              </a:rPr>
              <a:t>    </a:t>
            </a:r>
            <a:r>
              <a:rPr lang="es-AR" sz="1600" dirty="0">
                <a:solidFill>
                  <a:srgbClr val="6A9955"/>
                </a:solidFill>
                <a:latin typeface="Consolas"/>
                <a:ea typeface="Consolas"/>
                <a:cs typeface="Consolas"/>
                <a:sym typeface="Consolas"/>
              </a:rPr>
              <a:t>/*mi </a:t>
            </a:r>
            <a:r>
              <a:rPr lang="es-AR" sz="1600" dirty="0" err="1">
                <a:solidFill>
                  <a:srgbClr val="6A9955"/>
                </a:solidFill>
                <a:latin typeface="Consolas"/>
                <a:ea typeface="Consolas"/>
                <a:cs typeface="Consolas"/>
                <a:sym typeface="Consolas"/>
              </a:rPr>
              <a:t>codigo</a:t>
            </a:r>
            <a:r>
              <a:rPr lang="es-AR" sz="1600" dirty="0">
                <a:solidFill>
                  <a:srgbClr val="6A9955"/>
                </a:solidFill>
                <a:latin typeface="Consolas"/>
                <a:ea typeface="Consolas"/>
                <a:cs typeface="Consolas"/>
                <a:sym typeface="Consolas"/>
              </a:rPr>
              <a:t>*/</a:t>
            </a:r>
            <a:endParaRPr sz="1600" dirty="0">
              <a:solidFill>
                <a:srgbClr val="D4D4D4"/>
              </a:solidFill>
              <a:latin typeface="Consolas"/>
              <a:ea typeface="Consolas"/>
              <a:cs typeface="Consolas"/>
              <a:sym typeface="Consolas"/>
            </a:endParaRPr>
          </a:p>
          <a:p>
            <a:pPr>
              <a:buClr>
                <a:srgbClr val="000000"/>
              </a:buClr>
              <a:buSzPts val="1200"/>
            </a:pPr>
            <a:r>
              <a:rPr lang="es-AR" sz="1600" dirty="0">
                <a:solidFill>
                  <a:srgbClr val="D4D4D4"/>
                </a:solidFill>
                <a:latin typeface="Consolas"/>
                <a:ea typeface="Consolas"/>
                <a:cs typeface="Consolas"/>
                <a:sym typeface="Consolas"/>
              </a:rPr>
              <a:t>}</a:t>
            </a:r>
            <a:endParaRPr sz="1600" dirty="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676BC726-19C1-95BD-A10A-50C8CBAD8023}"/>
              </a:ext>
            </a:extLst>
          </p:cNvPr>
          <p:cNvSpPr/>
          <p:nvPr/>
        </p:nvSpPr>
        <p:spPr>
          <a:xfrm>
            <a:off x="242596" y="1838131"/>
            <a:ext cx="6237448" cy="417078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310" name="Google Shape;310;p2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solidFill>
                  <a:srgbClr val="002060"/>
                </a:solidFill>
              </a:rPr>
              <a:t>Ejemplo</a:t>
            </a:r>
            <a:endParaRPr dirty="0">
              <a:solidFill>
                <a:srgbClr val="002060"/>
              </a:solidFill>
            </a:endParaRPr>
          </a:p>
        </p:txBody>
      </p:sp>
      <p:sp>
        <p:nvSpPr>
          <p:cNvPr id="311" name="Google Shape;311;p25"/>
          <p:cNvSpPr txBox="1"/>
          <p:nvPr/>
        </p:nvSpPr>
        <p:spPr>
          <a:xfrm>
            <a:off x="6480044" y="2180862"/>
            <a:ext cx="5088565" cy="3447043"/>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rgbClr val="002060"/>
                </a:solidFill>
                <a:latin typeface="Twentieth Century"/>
                <a:ea typeface="Twentieth Century"/>
                <a:cs typeface="Twentieth Century"/>
                <a:sym typeface="Twentieth Century"/>
              </a:rPr>
              <a:t>/*Si la función se escribe con su código arriba de la función en donde se la invoqué no es necesario declarar su prototipo, aunque </a:t>
            </a:r>
            <a:r>
              <a:rPr lang="es-AR" sz="2400" dirty="0">
                <a:solidFill>
                  <a:schemeClr val="accent2"/>
                </a:solidFill>
                <a:latin typeface="Twentieth Century"/>
                <a:ea typeface="Twentieth Century"/>
                <a:cs typeface="Twentieth Century"/>
                <a:sym typeface="Twentieth Century"/>
              </a:rPr>
              <a:t>no es una buena práctica</a:t>
            </a:r>
            <a:r>
              <a:rPr lang="es-AR" sz="2400" dirty="0">
                <a:solidFill>
                  <a:srgbClr val="002060"/>
                </a:solidFill>
                <a:latin typeface="Twentieth Century"/>
                <a:ea typeface="Twentieth Century"/>
                <a:cs typeface="Twentieth Century"/>
                <a:sym typeface="Twentieth Century"/>
              </a:rPr>
              <a:t>*/</a:t>
            </a:r>
            <a:endParaRPr sz="1867" dirty="0">
              <a:solidFill>
                <a:srgbClr val="002060"/>
              </a:solidFill>
              <a:latin typeface="Arial"/>
              <a:ea typeface="Arial"/>
              <a:cs typeface="Arial"/>
              <a:sym typeface="Arial"/>
            </a:endParaRPr>
          </a:p>
          <a:p>
            <a:pPr>
              <a:buClr>
                <a:srgbClr val="000000"/>
              </a:buClr>
              <a:buSzPts val="1800"/>
            </a:pPr>
            <a:r>
              <a:rPr lang="es-AR" sz="2400" dirty="0">
                <a:solidFill>
                  <a:srgbClr val="002060"/>
                </a:solidFill>
                <a:latin typeface="Twentieth Century"/>
                <a:ea typeface="Twentieth Century"/>
                <a:cs typeface="Twentieth Century"/>
                <a:sym typeface="Twentieth Century"/>
              </a:rPr>
              <a:t>*/En los archivos de bibliotecas que incluimos se encuentran los prototipos de muchas funciones que podemos utilizar*/</a:t>
            </a:r>
            <a:endParaRPr sz="1867" dirty="0">
              <a:solidFill>
                <a:srgbClr val="002060"/>
              </a:solidFill>
              <a:latin typeface="Arial"/>
              <a:ea typeface="Arial"/>
              <a:cs typeface="Arial"/>
              <a:sym typeface="Arial"/>
            </a:endParaRPr>
          </a:p>
        </p:txBody>
      </p:sp>
      <p:sp>
        <p:nvSpPr>
          <p:cNvPr id="312" name="Google Shape;312;p25"/>
          <p:cNvSpPr/>
          <p:nvPr/>
        </p:nvSpPr>
        <p:spPr>
          <a:xfrm>
            <a:off x="527381" y="2084851"/>
            <a:ext cx="6096000" cy="3570154"/>
          </a:xfrm>
          <a:prstGeom prst="rect">
            <a:avLst/>
          </a:prstGeom>
          <a:noFill/>
          <a:ln>
            <a:noFill/>
          </a:ln>
        </p:spPr>
        <p:txBody>
          <a:bodyPr spcFirstLastPara="1" wrap="square" lIns="121900" tIns="60933" rIns="121900" bIns="60933" anchor="t" anchorCtr="0">
            <a:spAutoFit/>
          </a:bodyPr>
          <a:lstStyle/>
          <a:p>
            <a:pPr>
              <a:buClr>
                <a:srgbClr val="000000"/>
              </a:buClr>
              <a:buSzPts val="1200"/>
            </a:pPr>
            <a:br>
              <a:rPr lang="es-AR" sz="1600">
                <a:solidFill>
                  <a:srgbClr val="D4D4D4"/>
                </a:solidFill>
                <a:latin typeface="Consolas"/>
                <a:ea typeface="Consolas"/>
                <a:cs typeface="Consolas"/>
                <a:sym typeface="Consolas"/>
              </a:rPr>
            </a:br>
            <a:r>
              <a:rPr lang="es-AR" sz="1600">
                <a:solidFill>
                  <a:srgbClr val="569CD6"/>
                </a:solidFill>
                <a:latin typeface="Consolas"/>
                <a:ea typeface="Consolas"/>
                <a:cs typeface="Consolas"/>
                <a:sym typeface="Consolas"/>
              </a:rPr>
              <a:t>void</a:t>
            </a:r>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mifunc</a:t>
            </a: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unsigned int var</a:t>
            </a:r>
            <a:r>
              <a:rPr lang="es-AR" sz="16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a:t>
            </a:r>
            <a:r>
              <a:rPr lang="es-AR" sz="1600">
                <a:solidFill>
                  <a:srgbClr val="6A9955"/>
                </a:solidFill>
                <a:latin typeface="Consolas"/>
                <a:ea typeface="Consolas"/>
                <a:cs typeface="Consolas"/>
                <a:sym typeface="Consolas"/>
              </a:rPr>
              <a:t>/*mi codigo*/</a:t>
            </a:r>
            <a:endParaRPr sz="1600">
              <a:solidFill>
                <a:srgbClr val="D4D4D4"/>
              </a:solidFill>
              <a:latin typeface="Consolas"/>
              <a:ea typeface="Consolas"/>
              <a:cs typeface="Consolas"/>
              <a:sym typeface="Consolas"/>
            </a:endParaRPr>
          </a:p>
          <a:p>
            <a:pPr>
              <a:buClr>
                <a:srgbClr val="000000"/>
              </a:buClr>
              <a:buSzPts val="1200"/>
            </a:pPr>
            <a:r>
              <a:rPr lang="es-AR" sz="16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200"/>
            </a:pPr>
            <a:endParaRPr sz="1600">
              <a:solidFill>
                <a:srgbClr val="D4D4D4"/>
              </a:solidFill>
              <a:latin typeface="Consolas"/>
              <a:ea typeface="Consolas"/>
              <a:cs typeface="Consolas"/>
              <a:sym typeface="Consolas"/>
            </a:endParaRPr>
          </a:p>
          <a:p>
            <a:pPr>
              <a:buClr>
                <a:srgbClr val="000000"/>
              </a:buClr>
              <a:buSzPts val="1200"/>
            </a:pPr>
            <a:r>
              <a:rPr lang="es-AR" sz="1600">
                <a:solidFill>
                  <a:srgbClr val="569CD6"/>
                </a:solidFill>
                <a:latin typeface="Consolas"/>
                <a:ea typeface="Consolas"/>
                <a:cs typeface="Consolas"/>
                <a:sym typeface="Consolas"/>
              </a:rPr>
              <a:t>int</a:t>
            </a:r>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main</a:t>
            </a:r>
            <a:r>
              <a:rPr lang="es-AR" sz="1600">
                <a:solidFill>
                  <a:srgbClr val="D4D4D4"/>
                </a:solidFill>
                <a:latin typeface="Consolas"/>
                <a:ea typeface="Consolas"/>
                <a:cs typeface="Consolas"/>
                <a:sym typeface="Consolas"/>
              </a:rPr>
              <a:t>(</a:t>
            </a:r>
            <a:r>
              <a:rPr lang="es-AR" sz="1600">
                <a:solidFill>
                  <a:srgbClr val="569CD6"/>
                </a:solidFill>
                <a:latin typeface="Consolas"/>
                <a:ea typeface="Consolas"/>
                <a:cs typeface="Consolas"/>
                <a:sym typeface="Consolas"/>
              </a:rPr>
              <a:t>void</a:t>
            </a:r>
            <a:r>
              <a:rPr lang="es-AR" sz="16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unsigned</a:t>
            </a: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int</a:t>
            </a:r>
            <a:r>
              <a:rPr lang="es-AR" sz="1600">
                <a:solidFill>
                  <a:srgbClr val="D4D4D4"/>
                </a:solidFill>
                <a:latin typeface="Consolas"/>
                <a:ea typeface="Consolas"/>
                <a:cs typeface="Consolas"/>
                <a:sym typeface="Consolas"/>
              </a:rPr>
              <a:t> var2;</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mifunc(2);</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printf</a:t>
            </a:r>
            <a:r>
              <a:rPr lang="es-AR" sz="1600">
                <a:solidFill>
                  <a:srgbClr val="D4D4D4"/>
                </a:solidFill>
                <a:latin typeface="Consolas"/>
                <a:ea typeface="Consolas"/>
                <a:cs typeface="Consolas"/>
                <a:sym typeface="Consolas"/>
              </a:rPr>
              <a:t>(</a:t>
            </a:r>
            <a:r>
              <a:rPr lang="es-AR" sz="1600">
                <a:solidFill>
                  <a:srgbClr val="CE9178"/>
                </a:solidFill>
                <a:latin typeface="Consolas"/>
                <a:ea typeface="Consolas"/>
                <a:cs typeface="Consolas"/>
                <a:sym typeface="Consolas"/>
              </a:rPr>
              <a:t>"Hola mundo"</a:t>
            </a:r>
            <a:r>
              <a:rPr lang="es-AR" sz="16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a:t>
            </a:r>
            <a:r>
              <a:rPr lang="es-AR" sz="1600">
                <a:solidFill>
                  <a:srgbClr val="C586C0"/>
                </a:solidFill>
                <a:latin typeface="Consolas"/>
                <a:ea typeface="Consolas"/>
                <a:cs typeface="Consolas"/>
                <a:sym typeface="Consolas"/>
              </a:rPr>
              <a:t>return</a:t>
            </a:r>
            <a:r>
              <a:rPr lang="es-AR" sz="1600">
                <a:solidFill>
                  <a:srgbClr val="D4D4D4"/>
                </a:solidFill>
                <a:latin typeface="Consolas"/>
                <a:ea typeface="Consolas"/>
                <a:cs typeface="Consolas"/>
                <a:sym typeface="Consolas"/>
              </a:rPr>
              <a:t> </a:t>
            </a:r>
            <a:r>
              <a:rPr lang="es-AR" sz="1600">
                <a:solidFill>
                  <a:srgbClr val="B5CEA8"/>
                </a:solidFill>
                <a:latin typeface="Consolas"/>
                <a:ea typeface="Consolas"/>
                <a:cs typeface="Consolas"/>
                <a:sym typeface="Consolas"/>
              </a:rPr>
              <a:t>0</a:t>
            </a:r>
            <a:r>
              <a:rPr lang="es-AR" sz="16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200"/>
            </a:pPr>
            <a:br>
              <a:rPr lang="es-AR" sz="1600">
                <a:solidFill>
                  <a:srgbClr val="D4D4D4"/>
                </a:solidFill>
                <a:latin typeface="Consolas"/>
                <a:ea typeface="Consolas"/>
                <a:cs typeface="Consolas"/>
                <a:sym typeface="Consolas"/>
              </a:rPr>
            </a:br>
            <a:r>
              <a:rPr lang="es-AR" sz="16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200"/>
            </a:pPr>
            <a:br>
              <a:rPr lang="es-AR" sz="1600">
                <a:solidFill>
                  <a:srgbClr val="D4D4D4"/>
                </a:solidFill>
                <a:latin typeface="Consolas"/>
                <a:ea typeface="Consolas"/>
                <a:cs typeface="Consolas"/>
                <a:sym typeface="Consolas"/>
              </a:rPr>
            </a:br>
            <a:endParaRPr sz="160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Invocando a una función</a:t>
            </a:r>
            <a:endParaRPr/>
          </a:p>
        </p:txBody>
      </p:sp>
      <p:sp>
        <p:nvSpPr>
          <p:cNvPr id="318" name="Google Shape;318;p32"/>
          <p:cNvSpPr txBox="1">
            <a:spLocks noGrp="1"/>
          </p:cNvSpPr>
          <p:nvPr>
            <p:ph type="body" idx="1"/>
          </p:nvPr>
        </p:nvSpPr>
        <p:spPr>
          <a:xfrm>
            <a:off x="812800" y="2499835"/>
            <a:ext cx="9795701" cy="1652287"/>
          </a:xfrm>
          <a:prstGeom prst="rect">
            <a:avLst/>
          </a:prstGeom>
          <a:noFill/>
          <a:ln>
            <a:noFill/>
          </a:ln>
        </p:spPr>
        <p:txBody>
          <a:bodyPr spcFirstLastPara="1" vert="horz" wrap="square" lIns="121900" tIns="60933" rIns="121900" bIns="60933" rtlCol="0" anchor="t" anchorCtr="0">
            <a:normAutofit/>
          </a:bodyPr>
          <a:lstStyle/>
          <a:p>
            <a:pPr marL="426709" indent="-426709">
              <a:lnSpc>
                <a:spcPct val="90000"/>
              </a:lnSpc>
              <a:spcBef>
                <a:spcPts val="0"/>
              </a:spcBef>
              <a:buSzPts val="1740"/>
              <a:buFont typeface="Arial" panose="020B0604020202020204" pitchFamily="34" charset="0"/>
              <a:buChar char="•"/>
            </a:pPr>
            <a:r>
              <a:rPr lang="es-AR" dirty="0"/>
              <a:t>Para invocar a una función basta llamarla por el nombre, colocando entre paréntesis los parámetros que deseamos pasarle (si es que fuera necesario)</a:t>
            </a:r>
            <a:endParaRPr dirty="0"/>
          </a:p>
          <a:p>
            <a:pPr marL="426709" indent="-426709">
              <a:lnSpc>
                <a:spcPct val="90000"/>
              </a:lnSpc>
              <a:spcBef>
                <a:spcPts val="933"/>
              </a:spcBef>
              <a:buSzPts val="1740"/>
              <a:buFont typeface="Arial" panose="020B0604020202020204" pitchFamily="34" charset="0"/>
              <a:buChar char="•"/>
            </a:pPr>
            <a:r>
              <a:rPr lang="es-AR" dirty="0"/>
              <a:t>En caso de que la función devuelva algún parámetro es importante colocar una variable a la izquierda e igualar la función.</a:t>
            </a:r>
            <a:endParaRPr dirty="0"/>
          </a:p>
        </p:txBody>
      </p:sp>
      <p:sp>
        <p:nvSpPr>
          <p:cNvPr id="4" name="Google Shape;323;p33">
            <a:extLst>
              <a:ext uri="{FF2B5EF4-FFF2-40B4-BE49-F238E27FC236}">
                <a16:creationId xmlns:a16="http://schemas.microsoft.com/office/drawing/2014/main" id="{08A86A7F-FC4F-93F9-BF23-5D63FCF504CF}"/>
              </a:ext>
            </a:extLst>
          </p:cNvPr>
          <p:cNvSpPr txBox="1">
            <a:spLocks/>
          </p:cNvSpPr>
          <p:nvPr/>
        </p:nvSpPr>
        <p:spPr>
          <a:xfrm>
            <a:off x="731935" y="3481562"/>
            <a:ext cx="10871200" cy="1341120"/>
          </a:xfrm>
          <a:prstGeom prst="rect">
            <a:avLst/>
          </a:prstGeom>
          <a:noFill/>
          <a:ln>
            <a:noFill/>
          </a:ln>
        </p:spPr>
        <p:txBody>
          <a:bodyPr spcFirstLastPara="1" vert="horz" wrap="square" lIns="121900" tIns="60933" rIns="121900" bIns="60933" rtlCol="0" anchor="b" anchorCtr="0">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a:spcBef>
                <a:spcPts val="0"/>
              </a:spcBef>
              <a:buClr>
                <a:schemeClr val="dk2"/>
              </a:buClr>
              <a:buSzPts val="4200"/>
            </a:pPr>
            <a:r>
              <a:rPr lang="es-AR"/>
              <a:t>Retorno de la función	</a:t>
            </a:r>
            <a:endParaRPr lang="es-AR" dirty="0"/>
          </a:p>
        </p:txBody>
      </p:sp>
      <p:sp>
        <p:nvSpPr>
          <p:cNvPr id="6" name="CuadroTexto 5">
            <a:extLst>
              <a:ext uri="{FF2B5EF4-FFF2-40B4-BE49-F238E27FC236}">
                <a16:creationId xmlns:a16="http://schemas.microsoft.com/office/drawing/2014/main" id="{A5C18E8C-8609-DDA6-096C-F1E6EBEBFF41}"/>
              </a:ext>
            </a:extLst>
          </p:cNvPr>
          <p:cNvSpPr txBox="1"/>
          <p:nvPr/>
        </p:nvSpPr>
        <p:spPr>
          <a:xfrm>
            <a:off x="812800" y="5133849"/>
            <a:ext cx="9702800" cy="646331"/>
          </a:xfrm>
          <a:prstGeom prst="rect">
            <a:avLst/>
          </a:prstGeom>
          <a:noFill/>
        </p:spPr>
        <p:txBody>
          <a:bodyPr wrap="square">
            <a:spAutoFit/>
          </a:bodyPr>
          <a:lstStyle/>
          <a:p>
            <a:pPr marL="285750" indent="-285750">
              <a:lnSpc>
                <a:spcPct val="100000"/>
              </a:lnSpc>
              <a:spcBef>
                <a:spcPts val="0"/>
              </a:spcBef>
              <a:buSzPts val="1740"/>
              <a:buFont typeface="Arial" panose="020B0604020202020204" pitchFamily="34" charset="0"/>
              <a:buChar char="•"/>
            </a:pPr>
            <a:r>
              <a:rPr lang="es-ES" dirty="0"/>
              <a:t>Si una función retorna un valor, antes de finalizar, colocamos la instrucción </a:t>
            </a:r>
            <a:r>
              <a:rPr lang="es-ES" dirty="0" err="1"/>
              <a:t>return</a:t>
            </a:r>
            <a:r>
              <a:rPr lang="es-ES" dirty="0"/>
              <a:t> y entre paréntesis el valor que queremos que retorne.</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Declaración de una variable	</a:t>
            </a:r>
            <a:endParaRPr/>
          </a:p>
        </p:txBody>
      </p:sp>
      <p:sp>
        <p:nvSpPr>
          <p:cNvPr id="330" name="Google Shape;330;p26"/>
          <p:cNvSpPr txBox="1">
            <a:spLocks noGrp="1"/>
          </p:cNvSpPr>
          <p:nvPr>
            <p:ph type="body" idx="2"/>
          </p:nvPr>
        </p:nvSpPr>
        <p:spPr>
          <a:xfrm>
            <a:off x="643351" y="2680477"/>
            <a:ext cx="11210097" cy="4358167"/>
          </a:xfrm>
          <a:prstGeom prst="rect">
            <a:avLst/>
          </a:prstGeom>
          <a:noFill/>
          <a:ln>
            <a:noFill/>
          </a:ln>
        </p:spPr>
        <p:txBody>
          <a:bodyPr spcFirstLastPara="1" vert="horz" wrap="square" lIns="121900" tIns="60933" rIns="121900" bIns="60933" rtlCol="0" anchor="t" anchorCtr="0">
            <a:normAutofit/>
          </a:bodyPr>
          <a:lstStyle/>
          <a:p>
            <a:pPr marL="342900" indent="-342900">
              <a:lnSpc>
                <a:spcPct val="100000"/>
              </a:lnSpc>
              <a:spcBef>
                <a:spcPts val="0"/>
              </a:spcBef>
              <a:buSzPts val="1740"/>
              <a:buFont typeface="Arial" panose="020B0604020202020204" pitchFamily="34" charset="0"/>
              <a:buChar char="•"/>
            </a:pPr>
            <a:r>
              <a:rPr lang="es-AR" dirty="0"/>
              <a:t>Para poder utilizar una variable primero debe ser declarada. </a:t>
            </a:r>
            <a:endParaRPr dirty="0"/>
          </a:p>
          <a:p>
            <a:pPr marL="342900" indent="-342900">
              <a:lnSpc>
                <a:spcPct val="100000"/>
              </a:lnSpc>
              <a:spcBef>
                <a:spcPts val="933"/>
              </a:spcBef>
              <a:buSzPts val="1740"/>
              <a:buFont typeface="Arial" panose="020B0604020202020204" pitchFamily="34" charset="0"/>
              <a:buChar char="•"/>
            </a:pPr>
            <a:r>
              <a:rPr lang="es-AR" dirty="0"/>
              <a:t>Podemos tener dos tipos de variables.</a:t>
            </a:r>
            <a:endParaRPr dirty="0"/>
          </a:p>
          <a:p>
            <a:pPr marL="773418" lvl="1" indent="-285750">
              <a:lnSpc>
                <a:spcPct val="100000"/>
              </a:lnSpc>
              <a:spcBef>
                <a:spcPts val="733"/>
              </a:spcBef>
              <a:buSzPts val="1820"/>
            </a:pPr>
            <a:r>
              <a:rPr lang="es-AR" dirty="0"/>
              <a:t>Globales (son válidas dentro de TODO el programa y dentro de cada función)</a:t>
            </a:r>
            <a:endParaRPr dirty="0"/>
          </a:p>
          <a:p>
            <a:pPr marL="773418" lvl="1" indent="-285750">
              <a:lnSpc>
                <a:spcPct val="100000"/>
              </a:lnSpc>
              <a:spcBef>
                <a:spcPts val="733"/>
              </a:spcBef>
              <a:buSzPts val="1820"/>
            </a:pPr>
            <a:r>
              <a:rPr lang="es-AR" dirty="0"/>
              <a:t>Locales (solamente son válidas en las funciones que fueron declaradas)</a:t>
            </a:r>
            <a:endParaRPr dirty="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320365D-FA58-14BE-286C-C495FF1C6F64}"/>
              </a:ext>
            </a:extLst>
          </p:cNvPr>
          <p:cNvSpPr/>
          <p:nvPr/>
        </p:nvSpPr>
        <p:spPr>
          <a:xfrm>
            <a:off x="429209" y="1634368"/>
            <a:ext cx="5582816" cy="470262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335" name="Google Shape;335;p2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solidFill>
                  <a:srgbClr val="002060"/>
                </a:solidFill>
              </a:rPr>
              <a:t>Ejemplo</a:t>
            </a:r>
            <a:endParaRPr dirty="0">
              <a:solidFill>
                <a:srgbClr val="002060"/>
              </a:solidFill>
            </a:endParaRPr>
          </a:p>
        </p:txBody>
      </p:sp>
      <p:sp>
        <p:nvSpPr>
          <p:cNvPr id="336" name="Google Shape;336;p27"/>
          <p:cNvSpPr/>
          <p:nvPr/>
        </p:nvSpPr>
        <p:spPr>
          <a:xfrm>
            <a:off x="790803" y="1892830"/>
            <a:ext cx="6096000" cy="4185707"/>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rgbClr val="C586C0"/>
                </a:solidFill>
                <a:latin typeface="Consolas"/>
                <a:ea typeface="Consolas"/>
                <a:cs typeface="Consolas"/>
                <a:sym typeface="Consolas"/>
              </a:rPr>
              <a:t>#include</a:t>
            </a:r>
            <a:r>
              <a:rPr lang="es-AR" sz="2400" dirty="0">
                <a:solidFill>
                  <a:srgbClr val="569CD6"/>
                </a:solidFill>
                <a:latin typeface="Consolas"/>
                <a:ea typeface="Consolas"/>
                <a:cs typeface="Consolas"/>
                <a:sym typeface="Consolas"/>
              </a:rPr>
              <a:t> </a:t>
            </a:r>
            <a:r>
              <a:rPr lang="es-AR" sz="2400" dirty="0">
                <a:solidFill>
                  <a:srgbClr val="CE9178"/>
                </a:solidFill>
                <a:latin typeface="Consolas"/>
                <a:ea typeface="Consolas"/>
                <a:cs typeface="Consolas"/>
                <a:sym typeface="Consolas"/>
              </a:rPr>
              <a:t>&lt;</a:t>
            </a:r>
            <a:r>
              <a:rPr lang="es-AR" sz="2400" dirty="0" err="1">
                <a:solidFill>
                  <a:srgbClr val="CE9178"/>
                </a:solidFill>
                <a:latin typeface="Consolas"/>
                <a:ea typeface="Consolas"/>
                <a:cs typeface="Consolas"/>
                <a:sym typeface="Consolas"/>
              </a:rPr>
              <a:t>stdio.h</a:t>
            </a:r>
            <a:r>
              <a:rPr lang="es-AR" sz="2400" dirty="0">
                <a:solidFill>
                  <a:srgbClr val="CE9178"/>
                </a:solidFill>
                <a:latin typeface="Consolas"/>
                <a:ea typeface="Consolas"/>
                <a:cs typeface="Consolas"/>
                <a:sym typeface="Consolas"/>
              </a:rPr>
              <a:t>&gt;</a:t>
            </a:r>
            <a:endParaRPr sz="2400" dirty="0">
              <a:solidFill>
                <a:srgbClr val="D4D4D4"/>
              </a:solidFill>
              <a:latin typeface="Consolas"/>
              <a:ea typeface="Consolas"/>
              <a:cs typeface="Consolas"/>
              <a:sym typeface="Consolas"/>
            </a:endParaRPr>
          </a:p>
          <a:p>
            <a:pPr>
              <a:buClr>
                <a:srgbClr val="000000"/>
              </a:buClr>
              <a:buSzPts val="1800"/>
            </a:pPr>
            <a:br>
              <a:rPr lang="es-AR" sz="2400" dirty="0">
                <a:solidFill>
                  <a:srgbClr val="D4D4D4"/>
                </a:solidFill>
                <a:latin typeface="Consolas"/>
                <a:ea typeface="Consolas"/>
                <a:cs typeface="Consolas"/>
                <a:sym typeface="Consolas"/>
              </a:rPr>
            </a:br>
            <a:r>
              <a:rPr lang="es-AR" sz="2400" dirty="0" err="1">
                <a:solidFill>
                  <a:srgbClr val="569CD6"/>
                </a:solidFill>
                <a:latin typeface="Consolas"/>
                <a:ea typeface="Consolas"/>
                <a:cs typeface="Consolas"/>
                <a:sym typeface="Consolas"/>
              </a:rPr>
              <a:t>unsigned</a:t>
            </a:r>
            <a:r>
              <a:rPr lang="es-AR" sz="2400" dirty="0">
                <a:solidFill>
                  <a:srgbClr val="D4D4D4"/>
                </a:solidFill>
                <a:latin typeface="Consolas"/>
                <a:ea typeface="Consolas"/>
                <a:cs typeface="Consolas"/>
                <a:sym typeface="Consolas"/>
              </a:rPr>
              <a:t> </a:t>
            </a:r>
            <a:r>
              <a:rPr lang="es-AR" sz="2400" dirty="0" err="1">
                <a:solidFill>
                  <a:srgbClr val="569CD6"/>
                </a:solidFill>
                <a:latin typeface="Consolas"/>
                <a:ea typeface="Consolas"/>
                <a:cs typeface="Consolas"/>
                <a:sym typeface="Consolas"/>
              </a:rPr>
              <a:t>int</a:t>
            </a:r>
            <a:r>
              <a:rPr lang="es-AR" sz="2400" dirty="0">
                <a:solidFill>
                  <a:srgbClr val="D4D4D4"/>
                </a:solidFill>
                <a:latin typeface="Consolas"/>
                <a:ea typeface="Consolas"/>
                <a:cs typeface="Consolas"/>
                <a:sym typeface="Consolas"/>
              </a:rPr>
              <a:t> var1;</a:t>
            </a:r>
            <a:endParaRPr sz="1867" dirty="0">
              <a:solidFill>
                <a:srgbClr val="000000"/>
              </a:solidFill>
              <a:latin typeface="Arial"/>
              <a:ea typeface="Arial"/>
              <a:cs typeface="Arial"/>
              <a:sym typeface="Arial"/>
            </a:endParaRPr>
          </a:p>
          <a:p>
            <a:pPr>
              <a:buClr>
                <a:srgbClr val="000000"/>
              </a:buClr>
              <a:buSzPts val="1800"/>
            </a:pPr>
            <a:br>
              <a:rPr lang="es-AR" sz="2400" dirty="0">
                <a:solidFill>
                  <a:srgbClr val="D4D4D4"/>
                </a:solidFill>
                <a:latin typeface="Consolas"/>
                <a:ea typeface="Consolas"/>
                <a:cs typeface="Consolas"/>
                <a:sym typeface="Consolas"/>
              </a:rPr>
            </a:br>
            <a:r>
              <a:rPr lang="es-AR" sz="2400" dirty="0" err="1">
                <a:solidFill>
                  <a:srgbClr val="569CD6"/>
                </a:solidFill>
                <a:latin typeface="Consolas"/>
                <a:ea typeface="Consolas"/>
                <a:cs typeface="Consolas"/>
                <a:sym typeface="Consolas"/>
              </a:rPr>
              <a:t>int</a:t>
            </a:r>
            <a:r>
              <a:rPr lang="es-AR" sz="2400" dirty="0">
                <a:solidFill>
                  <a:srgbClr val="D4D4D4"/>
                </a:solidFill>
                <a:latin typeface="Consolas"/>
                <a:ea typeface="Consolas"/>
                <a:cs typeface="Consolas"/>
                <a:sym typeface="Consolas"/>
              </a:rPr>
              <a:t> </a:t>
            </a:r>
            <a:r>
              <a:rPr lang="es-AR" sz="2400" dirty="0" err="1">
                <a:solidFill>
                  <a:srgbClr val="DCDCAA"/>
                </a:solidFill>
                <a:latin typeface="Consolas"/>
                <a:ea typeface="Consolas"/>
                <a:cs typeface="Consolas"/>
                <a:sym typeface="Consolas"/>
              </a:rPr>
              <a:t>main</a:t>
            </a:r>
            <a:r>
              <a:rPr lang="es-AR" sz="2400" dirty="0">
                <a:solidFill>
                  <a:srgbClr val="D4D4D4"/>
                </a:solidFill>
                <a:latin typeface="Consolas"/>
                <a:ea typeface="Consolas"/>
                <a:cs typeface="Consolas"/>
                <a:sym typeface="Consolas"/>
              </a:rPr>
              <a:t>(</a:t>
            </a:r>
            <a:r>
              <a:rPr lang="es-AR" sz="2400" dirty="0" err="1">
                <a:solidFill>
                  <a:srgbClr val="569CD6"/>
                </a:solidFill>
                <a:latin typeface="Consolas"/>
                <a:ea typeface="Consolas"/>
                <a:cs typeface="Consolas"/>
                <a:sym typeface="Consolas"/>
              </a:rPr>
              <a:t>void</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err="1">
                <a:solidFill>
                  <a:srgbClr val="569CD6"/>
                </a:solidFill>
                <a:latin typeface="Consolas"/>
                <a:ea typeface="Consolas"/>
                <a:cs typeface="Consolas"/>
                <a:sym typeface="Consolas"/>
              </a:rPr>
              <a:t>unsigned</a:t>
            </a:r>
            <a:r>
              <a:rPr lang="es-AR" sz="2400" dirty="0">
                <a:solidFill>
                  <a:srgbClr val="D4D4D4"/>
                </a:solidFill>
                <a:latin typeface="Consolas"/>
                <a:ea typeface="Consolas"/>
                <a:cs typeface="Consolas"/>
                <a:sym typeface="Consolas"/>
              </a:rPr>
              <a:t> </a:t>
            </a:r>
            <a:r>
              <a:rPr lang="es-AR" sz="2400" dirty="0" err="1">
                <a:solidFill>
                  <a:srgbClr val="569CD6"/>
                </a:solidFill>
                <a:latin typeface="Consolas"/>
                <a:ea typeface="Consolas"/>
                <a:cs typeface="Consolas"/>
                <a:sym typeface="Consolas"/>
              </a:rPr>
              <a:t>int</a:t>
            </a:r>
            <a:r>
              <a:rPr lang="es-AR" sz="2400" dirty="0">
                <a:solidFill>
                  <a:srgbClr val="D4D4D4"/>
                </a:solidFill>
                <a:latin typeface="Consolas"/>
                <a:ea typeface="Consolas"/>
                <a:cs typeface="Consolas"/>
                <a:sym typeface="Consolas"/>
              </a:rPr>
              <a:t> var2;</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err="1">
                <a:solidFill>
                  <a:srgbClr val="DCDCAA"/>
                </a:solidFill>
                <a:latin typeface="Consolas"/>
                <a:ea typeface="Consolas"/>
                <a:cs typeface="Consolas"/>
                <a:sym typeface="Consolas"/>
              </a:rPr>
              <a:t>printf</a:t>
            </a:r>
            <a:r>
              <a:rPr lang="es-AR" sz="2400" dirty="0">
                <a:solidFill>
                  <a:srgbClr val="D4D4D4"/>
                </a:solidFill>
                <a:latin typeface="Consolas"/>
                <a:ea typeface="Consolas"/>
                <a:cs typeface="Consolas"/>
                <a:sym typeface="Consolas"/>
              </a:rPr>
              <a:t>(</a:t>
            </a:r>
            <a:r>
              <a:rPr lang="es-AR" sz="2400" dirty="0">
                <a:solidFill>
                  <a:srgbClr val="CE9178"/>
                </a:solidFill>
                <a:latin typeface="Consolas"/>
                <a:ea typeface="Consolas"/>
                <a:cs typeface="Consolas"/>
                <a:sym typeface="Consolas"/>
              </a:rPr>
              <a:t>"Hola mundo"</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err="1">
                <a:solidFill>
                  <a:srgbClr val="C586C0"/>
                </a:solidFill>
                <a:latin typeface="Consolas"/>
                <a:ea typeface="Consolas"/>
                <a:cs typeface="Consolas"/>
                <a:sym typeface="Consolas"/>
              </a:rPr>
              <a:t>return</a:t>
            </a:r>
            <a:r>
              <a:rPr lang="es-AR" sz="2400" dirty="0">
                <a:solidFill>
                  <a:srgbClr val="D4D4D4"/>
                </a:solidFill>
                <a:latin typeface="Consolas"/>
                <a:ea typeface="Consolas"/>
                <a:cs typeface="Consolas"/>
                <a:sym typeface="Consolas"/>
              </a:rPr>
              <a:t> </a:t>
            </a:r>
            <a:r>
              <a:rPr lang="es-AR" sz="2400" dirty="0">
                <a:solidFill>
                  <a:srgbClr val="B5CEA8"/>
                </a:solidFill>
                <a:latin typeface="Consolas"/>
                <a:ea typeface="Consolas"/>
                <a:cs typeface="Consolas"/>
                <a:sym typeface="Consolas"/>
              </a:rPr>
              <a:t>0</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br>
              <a:rPr lang="es-AR" sz="2400" dirty="0">
                <a:solidFill>
                  <a:srgbClr val="D4D4D4"/>
                </a:solidFill>
                <a:latin typeface="Consolas"/>
                <a:ea typeface="Consolas"/>
                <a:cs typeface="Consolas"/>
                <a:sym typeface="Consolas"/>
              </a:rPr>
            </a:br>
            <a:r>
              <a:rPr lang="es-AR" sz="2400" dirty="0">
                <a:solidFill>
                  <a:srgbClr val="D4D4D4"/>
                </a:solidFill>
                <a:latin typeface="Consolas"/>
                <a:ea typeface="Consolas"/>
                <a:cs typeface="Consolas"/>
                <a:sym typeface="Consolas"/>
              </a:rPr>
              <a:t>}</a:t>
            </a:r>
            <a:endParaRPr sz="2400" dirty="0">
              <a:solidFill>
                <a:srgbClr val="D4D4D4"/>
              </a:solidFill>
              <a:latin typeface="Consolas"/>
              <a:ea typeface="Consolas"/>
              <a:cs typeface="Consolas"/>
              <a:sym typeface="Consolas"/>
            </a:endParaRPr>
          </a:p>
        </p:txBody>
      </p:sp>
      <p:sp>
        <p:nvSpPr>
          <p:cNvPr id="337" name="Google Shape;337;p27"/>
          <p:cNvSpPr txBox="1"/>
          <p:nvPr/>
        </p:nvSpPr>
        <p:spPr>
          <a:xfrm>
            <a:off x="6480044" y="2180862"/>
            <a:ext cx="5088565" cy="2708379"/>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rgbClr val="002060"/>
                </a:solidFill>
                <a:latin typeface="Twentieth Century"/>
                <a:ea typeface="Twentieth Century"/>
                <a:cs typeface="Twentieth Century"/>
                <a:sym typeface="Twentieth Century"/>
              </a:rPr>
              <a:t>/*En este ejemplo tenemos una variable global llamada var1 que puede ser consultada en todas las funciones que agreguemos al programa, y otra variable var2 que solo existe en el ámbito de la función principal (</a:t>
            </a:r>
            <a:r>
              <a:rPr lang="es-AR" sz="2400" dirty="0" err="1">
                <a:solidFill>
                  <a:srgbClr val="002060"/>
                </a:solidFill>
                <a:latin typeface="Twentieth Century"/>
                <a:ea typeface="Twentieth Century"/>
                <a:cs typeface="Twentieth Century"/>
                <a:sym typeface="Twentieth Century"/>
              </a:rPr>
              <a:t>main</a:t>
            </a:r>
            <a:r>
              <a:rPr lang="es-AR" sz="2400" dirty="0">
                <a:solidFill>
                  <a:srgbClr val="002060"/>
                </a:solidFill>
                <a:latin typeface="Twentieth Century"/>
                <a:ea typeface="Twentieth Century"/>
                <a:cs typeface="Twentieth Century"/>
                <a:sym typeface="Twentieth Century"/>
              </a:rPr>
              <a:t>) */</a:t>
            </a:r>
            <a:endParaRPr sz="1867" dirty="0">
              <a:solidFill>
                <a:srgbClr val="002060"/>
              </a:solidFill>
              <a:latin typeface="Arial"/>
              <a:ea typeface="Arial"/>
              <a:cs typeface="Arial"/>
              <a:sym typeface="Arial"/>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F2697A77-566D-AAC9-780D-8B65286E3C2B}"/>
              </a:ext>
            </a:extLst>
          </p:cNvPr>
          <p:cNvSpPr/>
          <p:nvPr/>
        </p:nvSpPr>
        <p:spPr>
          <a:xfrm>
            <a:off x="252194" y="1773975"/>
            <a:ext cx="5677476" cy="4843728"/>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342" name="Google Shape;342;p2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solidFill>
                  <a:srgbClr val="002060"/>
                </a:solidFill>
              </a:rPr>
              <a:t>Ejemplo</a:t>
            </a:r>
            <a:endParaRPr dirty="0">
              <a:solidFill>
                <a:srgbClr val="002060"/>
              </a:solidFill>
            </a:endParaRPr>
          </a:p>
        </p:txBody>
      </p:sp>
      <p:sp>
        <p:nvSpPr>
          <p:cNvPr id="343" name="Google Shape;343;p28"/>
          <p:cNvSpPr txBox="1"/>
          <p:nvPr/>
        </p:nvSpPr>
        <p:spPr>
          <a:xfrm>
            <a:off x="6480044" y="2180862"/>
            <a:ext cx="5088565" cy="2339047"/>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rgbClr val="002060"/>
                </a:solidFill>
                <a:latin typeface="Twentieth Century"/>
                <a:ea typeface="Twentieth Century"/>
                <a:cs typeface="Twentieth Century"/>
                <a:sym typeface="Twentieth Century"/>
              </a:rPr>
              <a:t>/*En este ejemplo hay 3 variables var1 (global) y 2 variables var2, una local en la función principal </a:t>
            </a:r>
            <a:r>
              <a:rPr lang="es-AR" sz="2400" dirty="0" err="1">
                <a:solidFill>
                  <a:srgbClr val="002060"/>
                </a:solidFill>
                <a:latin typeface="Twentieth Century"/>
                <a:ea typeface="Twentieth Century"/>
                <a:cs typeface="Twentieth Century"/>
                <a:sym typeface="Twentieth Century"/>
              </a:rPr>
              <a:t>main</a:t>
            </a:r>
            <a:r>
              <a:rPr lang="es-AR" sz="2400" dirty="0">
                <a:solidFill>
                  <a:srgbClr val="002060"/>
                </a:solidFill>
                <a:latin typeface="Twentieth Century"/>
                <a:ea typeface="Twentieth Century"/>
                <a:cs typeface="Twentieth Century"/>
                <a:sym typeface="Twentieth Century"/>
              </a:rPr>
              <a:t> y otra en la función </a:t>
            </a:r>
            <a:r>
              <a:rPr lang="es-AR" sz="2400" dirty="0" err="1">
                <a:solidFill>
                  <a:srgbClr val="002060"/>
                </a:solidFill>
                <a:latin typeface="Twentieth Century"/>
                <a:ea typeface="Twentieth Century"/>
                <a:cs typeface="Twentieth Century"/>
                <a:sym typeface="Twentieth Century"/>
              </a:rPr>
              <a:t>mifunc</a:t>
            </a:r>
            <a:r>
              <a:rPr lang="es-AR" sz="2400" dirty="0">
                <a:solidFill>
                  <a:srgbClr val="002060"/>
                </a:solidFill>
                <a:latin typeface="Twentieth Century"/>
                <a:ea typeface="Twentieth Century"/>
                <a:cs typeface="Twentieth Century"/>
                <a:sym typeface="Twentieth Century"/>
              </a:rPr>
              <a:t>, las variables en </a:t>
            </a:r>
            <a:r>
              <a:rPr lang="es-AR" sz="2400" dirty="0" err="1">
                <a:solidFill>
                  <a:srgbClr val="002060"/>
                </a:solidFill>
                <a:latin typeface="Twentieth Century"/>
                <a:ea typeface="Twentieth Century"/>
                <a:cs typeface="Twentieth Century"/>
                <a:sym typeface="Twentieth Century"/>
              </a:rPr>
              <a:t>main</a:t>
            </a:r>
            <a:r>
              <a:rPr lang="es-AR" sz="2400" dirty="0">
                <a:solidFill>
                  <a:srgbClr val="002060"/>
                </a:solidFill>
                <a:latin typeface="Twentieth Century"/>
                <a:ea typeface="Twentieth Century"/>
                <a:cs typeface="Twentieth Century"/>
                <a:sym typeface="Twentieth Century"/>
              </a:rPr>
              <a:t> y en </a:t>
            </a:r>
            <a:r>
              <a:rPr lang="es-AR" sz="2400" dirty="0" err="1">
                <a:solidFill>
                  <a:srgbClr val="002060"/>
                </a:solidFill>
                <a:latin typeface="Twentieth Century"/>
                <a:ea typeface="Twentieth Century"/>
                <a:cs typeface="Twentieth Century"/>
                <a:sym typeface="Twentieth Century"/>
              </a:rPr>
              <a:t>mifunc</a:t>
            </a:r>
            <a:r>
              <a:rPr lang="es-AR" sz="2400" dirty="0">
                <a:solidFill>
                  <a:srgbClr val="002060"/>
                </a:solidFill>
                <a:latin typeface="Twentieth Century"/>
                <a:ea typeface="Twentieth Century"/>
                <a:cs typeface="Twentieth Century"/>
                <a:sym typeface="Twentieth Century"/>
              </a:rPr>
              <a:t> no están relacionadas y sus contenidos pueden o no ser iguales */</a:t>
            </a:r>
            <a:endParaRPr sz="1867" dirty="0">
              <a:solidFill>
                <a:srgbClr val="002060"/>
              </a:solidFill>
              <a:latin typeface="Arial"/>
              <a:ea typeface="Arial"/>
              <a:cs typeface="Arial"/>
              <a:sym typeface="Arial"/>
            </a:endParaRPr>
          </a:p>
        </p:txBody>
      </p:sp>
      <p:sp>
        <p:nvSpPr>
          <p:cNvPr id="344" name="Google Shape;344;p28"/>
          <p:cNvSpPr/>
          <p:nvPr/>
        </p:nvSpPr>
        <p:spPr>
          <a:xfrm>
            <a:off x="527381" y="2084851"/>
            <a:ext cx="6096000" cy="4308817"/>
          </a:xfrm>
          <a:prstGeom prst="rect">
            <a:avLst/>
          </a:prstGeom>
          <a:noFill/>
          <a:ln>
            <a:noFill/>
          </a:ln>
        </p:spPr>
        <p:txBody>
          <a:bodyPr spcFirstLastPara="1" wrap="square" lIns="121900" tIns="60933" rIns="121900" bIns="60933" anchor="t" anchorCtr="0">
            <a:spAutoFit/>
          </a:bodyPr>
          <a:lstStyle/>
          <a:p>
            <a:pPr>
              <a:buClr>
                <a:srgbClr val="000000"/>
              </a:buClr>
              <a:buSzPts val="1200"/>
            </a:pPr>
            <a:r>
              <a:rPr lang="es-AR" sz="1600">
                <a:solidFill>
                  <a:srgbClr val="569CD6"/>
                </a:solidFill>
                <a:latin typeface="Consolas"/>
                <a:ea typeface="Consolas"/>
                <a:cs typeface="Consolas"/>
                <a:sym typeface="Consolas"/>
              </a:rPr>
              <a:t>unsigned</a:t>
            </a: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int</a:t>
            </a:r>
            <a:r>
              <a:rPr lang="es-AR" sz="1600">
                <a:solidFill>
                  <a:srgbClr val="D4D4D4"/>
                </a:solidFill>
                <a:latin typeface="Consolas"/>
                <a:ea typeface="Consolas"/>
                <a:cs typeface="Consolas"/>
                <a:sym typeface="Consolas"/>
              </a:rPr>
              <a:t> var1;</a:t>
            </a:r>
            <a:endParaRPr sz="1867">
              <a:solidFill>
                <a:srgbClr val="000000"/>
              </a:solidFill>
              <a:latin typeface="Arial"/>
              <a:ea typeface="Arial"/>
              <a:cs typeface="Arial"/>
              <a:sym typeface="Arial"/>
            </a:endParaRPr>
          </a:p>
          <a:p>
            <a:pPr>
              <a:buClr>
                <a:srgbClr val="000000"/>
              </a:buClr>
              <a:buSzPts val="1200"/>
            </a:pPr>
            <a:br>
              <a:rPr lang="es-AR" sz="1600">
                <a:solidFill>
                  <a:srgbClr val="D4D4D4"/>
                </a:solidFill>
                <a:latin typeface="Consolas"/>
                <a:ea typeface="Consolas"/>
                <a:cs typeface="Consolas"/>
                <a:sym typeface="Consolas"/>
              </a:rPr>
            </a:br>
            <a:r>
              <a:rPr lang="es-AR" sz="1600">
                <a:solidFill>
                  <a:srgbClr val="569CD6"/>
                </a:solidFill>
                <a:latin typeface="Consolas"/>
                <a:ea typeface="Consolas"/>
                <a:cs typeface="Consolas"/>
                <a:sym typeface="Consolas"/>
              </a:rPr>
              <a:t>void</a:t>
            </a:r>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mifunc</a:t>
            </a: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void</a:t>
            </a:r>
            <a:r>
              <a:rPr lang="es-AR" sz="16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200"/>
            </a:pPr>
            <a:br>
              <a:rPr lang="es-AR" sz="1600">
                <a:solidFill>
                  <a:srgbClr val="D4D4D4"/>
                </a:solidFill>
                <a:latin typeface="Consolas"/>
                <a:ea typeface="Consolas"/>
                <a:cs typeface="Consolas"/>
                <a:sym typeface="Consolas"/>
              </a:rPr>
            </a:br>
            <a:r>
              <a:rPr lang="es-AR" sz="1600">
                <a:solidFill>
                  <a:srgbClr val="569CD6"/>
                </a:solidFill>
                <a:latin typeface="Consolas"/>
                <a:ea typeface="Consolas"/>
                <a:cs typeface="Consolas"/>
                <a:sym typeface="Consolas"/>
              </a:rPr>
              <a:t>int</a:t>
            </a:r>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main</a:t>
            </a:r>
            <a:r>
              <a:rPr lang="es-AR" sz="1600">
                <a:solidFill>
                  <a:srgbClr val="D4D4D4"/>
                </a:solidFill>
                <a:latin typeface="Consolas"/>
                <a:ea typeface="Consolas"/>
                <a:cs typeface="Consolas"/>
                <a:sym typeface="Consolas"/>
              </a:rPr>
              <a:t>(</a:t>
            </a:r>
            <a:r>
              <a:rPr lang="es-AR" sz="1600">
                <a:solidFill>
                  <a:srgbClr val="569CD6"/>
                </a:solidFill>
                <a:latin typeface="Consolas"/>
                <a:ea typeface="Consolas"/>
                <a:cs typeface="Consolas"/>
                <a:sym typeface="Consolas"/>
              </a:rPr>
              <a:t>void</a:t>
            </a:r>
            <a:r>
              <a:rPr lang="es-AR" sz="16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unsigned</a:t>
            </a: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int</a:t>
            </a:r>
            <a:r>
              <a:rPr lang="es-AR" sz="1600">
                <a:solidFill>
                  <a:srgbClr val="D4D4D4"/>
                </a:solidFill>
                <a:latin typeface="Consolas"/>
                <a:ea typeface="Consolas"/>
                <a:cs typeface="Consolas"/>
                <a:sym typeface="Consolas"/>
              </a:rPr>
              <a:t> var2;</a:t>
            </a:r>
            <a:endParaRPr sz="1867">
              <a:solidFill>
                <a:srgbClr val="000000"/>
              </a:solidFill>
              <a:latin typeface="Arial"/>
              <a:ea typeface="Arial"/>
              <a:cs typeface="Arial"/>
              <a:sym typeface="Arial"/>
            </a:endParaRPr>
          </a:p>
          <a:p>
            <a:pPr>
              <a:buClr>
                <a:srgbClr val="000000"/>
              </a:buClr>
              <a:buSzPts val="1200"/>
            </a:pPr>
            <a:br>
              <a:rPr lang="es-AR" sz="1600">
                <a:solidFill>
                  <a:srgbClr val="D4D4D4"/>
                </a:solidFill>
                <a:latin typeface="Consolas"/>
                <a:ea typeface="Consolas"/>
                <a:cs typeface="Consolas"/>
                <a:sym typeface="Consolas"/>
              </a:rPr>
            </a:br>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printf</a:t>
            </a:r>
            <a:r>
              <a:rPr lang="es-AR" sz="1600">
                <a:solidFill>
                  <a:srgbClr val="D4D4D4"/>
                </a:solidFill>
                <a:latin typeface="Consolas"/>
                <a:ea typeface="Consolas"/>
                <a:cs typeface="Consolas"/>
                <a:sym typeface="Consolas"/>
              </a:rPr>
              <a:t>(</a:t>
            </a:r>
            <a:r>
              <a:rPr lang="es-AR" sz="1600">
                <a:solidFill>
                  <a:srgbClr val="CE9178"/>
                </a:solidFill>
                <a:latin typeface="Consolas"/>
                <a:ea typeface="Consolas"/>
                <a:cs typeface="Consolas"/>
                <a:sym typeface="Consolas"/>
              </a:rPr>
              <a:t>"Hola mundo"</a:t>
            </a:r>
            <a:r>
              <a:rPr lang="es-AR" sz="16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a:t>
            </a:r>
            <a:r>
              <a:rPr lang="es-AR" sz="1600">
                <a:solidFill>
                  <a:srgbClr val="C586C0"/>
                </a:solidFill>
                <a:latin typeface="Consolas"/>
                <a:ea typeface="Consolas"/>
                <a:cs typeface="Consolas"/>
                <a:sym typeface="Consolas"/>
              </a:rPr>
              <a:t>return</a:t>
            </a:r>
            <a:r>
              <a:rPr lang="es-AR" sz="1600">
                <a:solidFill>
                  <a:srgbClr val="D4D4D4"/>
                </a:solidFill>
                <a:latin typeface="Consolas"/>
                <a:ea typeface="Consolas"/>
                <a:cs typeface="Consolas"/>
                <a:sym typeface="Consolas"/>
              </a:rPr>
              <a:t> </a:t>
            </a:r>
            <a:r>
              <a:rPr lang="es-AR" sz="1600">
                <a:solidFill>
                  <a:srgbClr val="B5CEA8"/>
                </a:solidFill>
                <a:latin typeface="Consolas"/>
                <a:ea typeface="Consolas"/>
                <a:cs typeface="Consolas"/>
                <a:sym typeface="Consolas"/>
              </a:rPr>
              <a:t>0</a:t>
            </a:r>
            <a:r>
              <a:rPr lang="es-AR" sz="16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200"/>
            </a:pPr>
            <a:br>
              <a:rPr lang="es-AR" sz="1600">
                <a:solidFill>
                  <a:srgbClr val="D4D4D4"/>
                </a:solidFill>
                <a:latin typeface="Consolas"/>
                <a:ea typeface="Consolas"/>
                <a:cs typeface="Consolas"/>
                <a:sym typeface="Consolas"/>
              </a:rPr>
            </a:br>
            <a:r>
              <a:rPr lang="es-AR" sz="16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200"/>
            </a:pPr>
            <a:br>
              <a:rPr lang="es-AR" sz="1600">
                <a:solidFill>
                  <a:srgbClr val="D4D4D4"/>
                </a:solidFill>
                <a:latin typeface="Consolas"/>
                <a:ea typeface="Consolas"/>
                <a:cs typeface="Consolas"/>
                <a:sym typeface="Consolas"/>
              </a:rPr>
            </a:br>
            <a:r>
              <a:rPr lang="es-AR" sz="1600">
                <a:solidFill>
                  <a:srgbClr val="569CD6"/>
                </a:solidFill>
                <a:latin typeface="Consolas"/>
                <a:ea typeface="Consolas"/>
                <a:cs typeface="Consolas"/>
                <a:sym typeface="Consolas"/>
              </a:rPr>
              <a:t>void</a:t>
            </a:r>
            <a:r>
              <a:rPr lang="es-AR" sz="1600">
                <a:solidFill>
                  <a:srgbClr val="D4D4D4"/>
                </a:solidFill>
                <a:latin typeface="Consolas"/>
                <a:ea typeface="Consolas"/>
                <a:cs typeface="Consolas"/>
                <a:sym typeface="Consolas"/>
              </a:rPr>
              <a:t> </a:t>
            </a:r>
            <a:r>
              <a:rPr lang="es-AR" sz="1600">
                <a:solidFill>
                  <a:srgbClr val="DCDCAA"/>
                </a:solidFill>
                <a:latin typeface="Consolas"/>
                <a:ea typeface="Consolas"/>
                <a:cs typeface="Consolas"/>
                <a:sym typeface="Consolas"/>
              </a:rPr>
              <a:t>mifunc</a:t>
            </a: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void</a:t>
            </a:r>
            <a:r>
              <a:rPr lang="es-AR" sz="16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unsigned</a:t>
            </a:r>
            <a:r>
              <a:rPr lang="es-AR" sz="1600">
                <a:solidFill>
                  <a:srgbClr val="D4D4D4"/>
                </a:solidFill>
                <a:latin typeface="Consolas"/>
                <a:ea typeface="Consolas"/>
                <a:cs typeface="Consolas"/>
                <a:sym typeface="Consolas"/>
              </a:rPr>
              <a:t> </a:t>
            </a:r>
            <a:r>
              <a:rPr lang="es-AR" sz="1600">
                <a:solidFill>
                  <a:srgbClr val="569CD6"/>
                </a:solidFill>
                <a:latin typeface="Consolas"/>
                <a:ea typeface="Consolas"/>
                <a:cs typeface="Consolas"/>
                <a:sym typeface="Consolas"/>
              </a:rPr>
              <a:t>int</a:t>
            </a:r>
            <a:r>
              <a:rPr lang="es-AR" sz="1600">
                <a:solidFill>
                  <a:srgbClr val="D4D4D4"/>
                </a:solidFill>
                <a:latin typeface="Consolas"/>
                <a:ea typeface="Consolas"/>
                <a:cs typeface="Consolas"/>
                <a:sym typeface="Consolas"/>
              </a:rPr>
              <a:t> var2;</a:t>
            </a:r>
            <a:endParaRPr sz="1867">
              <a:solidFill>
                <a:srgbClr val="000000"/>
              </a:solidFill>
              <a:latin typeface="Arial"/>
              <a:ea typeface="Arial"/>
              <a:cs typeface="Arial"/>
              <a:sym typeface="Arial"/>
            </a:endParaRPr>
          </a:p>
          <a:p>
            <a:pPr>
              <a:buClr>
                <a:srgbClr val="000000"/>
              </a:buClr>
              <a:buSzPts val="1200"/>
            </a:pPr>
            <a:r>
              <a:rPr lang="es-AR" sz="1600">
                <a:solidFill>
                  <a:srgbClr val="D4D4D4"/>
                </a:solidFill>
                <a:latin typeface="Consolas"/>
                <a:ea typeface="Consolas"/>
                <a:cs typeface="Consolas"/>
                <a:sym typeface="Consolas"/>
              </a:rPr>
              <a:t>    </a:t>
            </a:r>
            <a:r>
              <a:rPr lang="es-AR" sz="1600">
                <a:solidFill>
                  <a:srgbClr val="6A9955"/>
                </a:solidFill>
                <a:latin typeface="Consolas"/>
                <a:ea typeface="Consolas"/>
                <a:cs typeface="Consolas"/>
                <a:sym typeface="Consolas"/>
              </a:rPr>
              <a:t>/*mi codigo*/</a:t>
            </a:r>
            <a:endParaRPr sz="1600">
              <a:solidFill>
                <a:srgbClr val="D4D4D4"/>
              </a:solidFill>
              <a:latin typeface="Consolas"/>
              <a:ea typeface="Consolas"/>
              <a:cs typeface="Consolas"/>
              <a:sym typeface="Consolas"/>
            </a:endParaRPr>
          </a:p>
          <a:p>
            <a:pPr>
              <a:buClr>
                <a:srgbClr val="000000"/>
              </a:buClr>
              <a:buSzPts val="1200"/>
            </a:pPr>
            <a:br>
              <a:rPr lang="es-AR" sz="1600">
                <a:solidFill>
                  <a:srgbClr val="D4D4D4"/>
                </a:solidFill>
                <a:latin typeface="Consolas"/>
                <a:ea typeface="Consolas"/>
                <a:cs typeface="Consolas"/>
                <a:sym typeface="Consolas"/>
              </a:rPr>
            </a:br>
            <a:r>
              <a:rPr lang="es-AR"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Formas de declarar una variable</a:t>
            </a:r>
            <a:endParaRPr/>
          </a:p>
        </p:txBody>
      </p:sp>
      <p:sp>
        <p:nvSpPr>
          <p:cNvPr id="350" name="Google Shape;350;p29"/>
          <p:cNvSpPr txBox="1">
            <a:spLocks noGrp="1"/>
          </p:cNvSpPr>
          <p:nvPr>
            <p:ph type="body" idx="1"/>
          </p:nvPr>
        </p:nvSpPr>
        <p:spPr>
          <a:xfrm>
            <a:off x="812800" y="1803402"/>
            <a:ext cx="10871200" cy="4358165"/>
          </a:xfrm>
          <a:prstGeom prst="rect">
            <a:avLst/>
          </a:prstGeom>
          <a:noFill/>
          <a:ln>
            <a:noFill/>
          </a:ln>
        </p:spPr>
        <p:txBody>
          <a:bodyPr spcFirstLastPara="1" vert="horz" wrap="square" lIns="121900" tIns="60933" rIns="121900" bIns="60933" rtlCol="0" anchor="t" anchorCtr="0">
            <a:normAutofit/>
          </a:bodyPr>
          <a:lstStyle/>
          <a:p>
            <a:pPr>
              <a:lnSpc>
                <a:spcPct val="100000"/>
              </a:lnSpc>
              <a:spcBef>
                <a:spcPts val="0"/>
              </a:spcBef>
              <a:buSzPts val="1740"/>
            </a:pPr>
            <a:endParaRPr lang="es-AR" sz="2800" dirty="0"/>
          </a:p>
          <a:p>
            <a:pPr>
              <a:lnSpc>
                <a:spcPct val="100000"/>
              </a:lnSpc>
              <a:spcBef>
                <a:spcPts val="0"/>
              </a:spcBef>
              <a:buSzPts val="1740"/>
            </a:pPr>
            <a:endParaRPr lang="es-AR" sz="2800" dirty="0"/>
          </a:p>
          <a:p>
            <a:pPr>
              <a:lnSpc>
                <a:spcPct val="100000"/>
              </a:lnSpc>
              <a:spcBef>
                <a:spcPts val="0"/>
              </a:spcBef>
              <a:buSzPts val="1740"/>
            </a:pPr>
            <a:r>
              <a:rPr lang="es-AR" sz="2800" dirty="0"/>
              <a:t>Para declarar una variable primero debemos colocar (opcionalmente) el </a:t>
            </a:r>
            <a:r>
              <a:rPr lang="es-AR" sz="2800" dirty="0">
                <a:solidFill>
                  <a:schemeClr val="accent2"/>
                </a:solidFill>
              </a:rPr>
              <a:t>modificador</a:t>
            </a:r>
            <a:r>
              <a:rPr lang="es-AR" sz="2800" dirty="0"/>
              <a:t>, luego el </a:t>
            </a:r>
            <a:r>
              <a:rPr lang="es-AR" sz="2800" dirty="0">
                <a:solidFill>
                  <a:srgbClr val="0F5666"/>
                </a:solidFill>
              </a:rPr>
              <a:t>tipo de variable </a:t>
            </a:r>
            <a:r>
              <a:rPr lang="es-AR" sz="2800" dirty="0"/>
              <a:t>y seguido el </a:t>
            </a:r>
            <a:r>
              <a:rPr lang="es-AR" sz="2800" dirty="0">
                <a:solidFill>
                  <a:schemeClr val="accent3"/>
                </a:solidFill>
              </a:rPr>
              <a:t>nombre</a:t>
            </a:r>
            <a:r>
              <a:rPr lang="es-AR" sz="2800" dirty="0"/>
              <a:t>.</a:t>
            </a:r>
            <a:endParaRPr sz="2800" dirty="0"/>
          </a:p>
          <a:p>
            <a:pPr>
              <a:lnSpc>
                <a:spcPct val="100000"/>
              </a:lnSpc>
              <a:spcBef>
                <a:spcPts val="933"/>
              </a:spcBef>
              <a:buSzPts val="1740"/>
            </a:pPr>
            <a:endParaRPr dirty="0"/>
          </a:p>
        </p:txBody>
      </p:sp>
      <p:sp>
        <p:nvSpPr>
          <p:cNvPr id="351" name="Google Shape;351;p29"/>
          <p:cNvSpPr txBox="1"/>
          <p:nvPr/>
        </p:nvSpPr>
        <p:spPr>
          <a:xfrm>
            <a:off x="2669771" y="4934207"/>
            <a:ext cx="6291276" cy="615499"/>
          </a:xfrm>
          <a:prstGeom prst="rect">
            <a:avLst/>
          </a:prstGeom>
          <a:noFill/>
          <a:ln>
            <a:noFill/>
          </a:ln>
        </p:spPr>
        <p:txBody>
          <a:bodyPr spcFirstLastPara="1" wrap="square" lIns="121900" tIns="60933" rIns="121900" bIns="60933" anchor="t" anchorCtr="0">
            <a:spAutoFit/>
          </a:bodyPr>
          <a:lstStyle/>
          <a:p>
            <a:pPr>
              <a:buClr>
                <a:srgbClr val="000000"/>
              </a:buClr>
              <a:buSzPts val="2400"/>
            </a:pPr>
            <a:r>
              <a:rPr lang="es-AR" sz="3200">
                <a:solidFill>
                  <a:schemeClr val="accent2"/>
                </a:solidFill>
                <a:latin typeface="Twentieth Century"/>
                <a:ea typeface="Twentieth Century"/>
                <a:cs typeface="Twentieth Century"/>
                <a:sym typeface="Twentieth Century"/>
              </a:rPr>
              <a:t>unsigned</a:t>
            </a:r>
            <a:r>
              <a:rPr lang="es-AR" sz="3200">
                <a:solidFill>
                  <a:schemeClr val="dk1"/>
                </a:solidFill>
                <a:latin typeface="Twentieth Century"/>
                <a:ea typeface="Twentieth Century"/>
                <a:cs typeface="Twentieth Century"/>
                <a:sym typeface="Twentieth Century"/>
              </a:rPr>
              <a:t> </a:t>
            </a:r>
            <a:r>
              <a:rPr lang="es-AR" sz="3200">
                <a:solidFill>
                  <a:srgbClr val="0F5666"/>
                </a:solidFill>
                <a:latin typeface="Twentieth Century"/>
                <a:ea typeface="Twentieth Century"/>
                <a:cs typeface="Twentieth Century"/>
                <a:sym typeface="Twentieth Century"/>
              </a:rPr>
              <a:t>int</a:t>
            </a:r>
            <a:r>
              <a:rPr lang="es-AR" sz="3200">
                <a:solidFill>
                  <a:schemeClr val="dk1"/>
                </a:solidFill>
                <a:latin typeface="Twentieth Century"/>
                <a:ea typeface="Twentieth Century"/>
                <a:cs typeface="Twentieth Century"/>
                <a:sym typeface="Twentieth Century"/>
              </a:rPr>
              <a:t> </a:t>
            </a:r>
            <a:r>
              <a:rPr lang="es-AR" sz="3200">
                <a:solidFill>
                  <a:schemeClr val="accent3"/>
                </a:solidFill>
                <a:latin typeface="Twentieth Century"/>
                <a:ea typeface="Twentieth Century"/>
                <a:cs typeface="Twentieth Century"/>
                <a:sym typeface="Twentieth Century"/>
              </a:rPr>
              <a:t>mivar</a:t>
            </a:r>
            <a:r>
              <a:rPr lang="es-AR" sz="3200">
                <a:solidFill>
                  <a:schemeClr val="dk1"/>
                </a:solidFill>
                <a:latin typeface="Twentieth Century"/>
                <a:ea typeface="Twentieth Century"/>
                <a:cs typeface="Twentieth Century"/>
                <a:sym typeface="Twentieth Century"/>
              </a:rPr>
              <a:t>;</a:t>
            </a:r>
            <a:endParaRPr sz="1867">
              <a:solidFill>
                <a:srgbClr val="000000"/>
              </a:solidFill>
              <a:latin typeface="Arial"/>
              <a:ea typeface="Arial"/>
              <a:cs typeface="Arial"/>
              <a:sym typeface="Arial"/>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Darle un valor inicial</a:t>
            </a:r>
            <a:endParaRPr/>
          </a:p>
        </p:txBody>
      </p:sp>
      <p:sp>
        <p:nvSpPr>
          <p:cNvPr id="357" name="Google Shape;357;p30"/>
          <p:cNvSpPr txBox="1">
            <a:spLocks noGrp="1"/>
          </p:cNvSpPr>
          <p:nvPr>
            <p:ph type="body" idx="1"/>
          </p:nvPr>
        </p:nvSpPr>
        <p:spPr>
          <a:xfrm>
            <a:off x="812800" y="1803402"/>
            <a:ext cx="10871200" cy="4358165"/>
          </a:xfrm>
          <a:prstGeom prst="rect">
            <a:avLst/>
          </a:prstGeom>
          <a:noFill/>
          <a:ln>
            <a:noFill/>
          </a:ln>
        </p:spPr>
        <p:txBody>
          <a:bodyPr spcFirstLastPara="1" vert="horz" wrap="square" lIns="121900" tIns="60933" rIns="121900" bIns="60933" rtlCol="0" anchor="t" anchorCtr="0">
            <a:normAutofit/>
          </a:bodyPr>
          <a:lstStyle/>
          <a:p>
            <a:pPr>
              <a:lnSpc>
                <a:spcPct val="100000"/>
              </a:lnSpc>
              <a:spcBef>
                <a:spcPts val="0"/>
              </a:spcBef>
              <a:buSzPts val="1740"/>
            </a:pPr>
            <a:endParaRPr lang="es-AR" dirty="0"/>
          </a:p>
          <a:p>
            <a:pPr>
              <a:lnSpc>
                <a:spcPct val="100000"/>
              </a:lnSpc>
              <a:spcBef>
                <a:spcPts val="0"/>
              </a:spcBef>
              <a:buSzPts val="1740"/>
            </a:pPr>
            <a:endParaRPr lang="es-AR" dirty="0"/>
          </a:p>
          <a:p>
            <a:pPr>
              <a:lnSpc>
                <a:spcPct val="100000"/>
              </a:lnSpc>
              <a:spcBef>
                <a:spcPts val="0"/>
              </a:spcBef>
              <a:buSzPts val="1740"/>
            </a:pPr>
            <a:endParaRPr lang="es-AR" dirty="0"/>
          </a:p>
          <a:p>
            <a:pPr>
              <a:lnSpc>
                <a:spcPct val="100000"/>
              </a:lnSpc>
              <a:spcBef>
                <a:spcPts val="0"/>
              </a:spcBef>
              <a:buSzPts val="1740"/>
            </a:pPr>
            <a:r>
              <a:rPr lang="es-AR" sz="2800" dirty="0"/>
              <a:t>Al declarar una variable podemos darle un valor inicial igualando la variable al valor</a:t>
            </a:r>
            <a:endParaRPr sz="2800" dirty="0"/>
          </a:p>
          <a:p>
            <a:pPr>
              <a:lnSpc>
                <a:spcPct val="100000"/>
              </a:lnSpc>
              <a:spcBef>
                <a:spcPts val="933"/>
              </a:spcBef>
              <a:buSzPts val="1740"/>
            </a:pPr>
            <a:endParaRPr dirty="0"/>
          </a:p>
        </p:txBody>
      </p:sp>
      <p:sp>
        <p:nvSpPr>
          <p:cNvPr id="358" name="Google Shape;358;p30"/>
          <p:cNvSpPr txBox="1"/>
          <p:nvPr/>
        </p:nvSpPr>
        <p:spPr>
          <a:xfrm>
            <a:off x="3887755" y="4101075"/>
            <a:ext cx="4239109" cy="615499"/>
          </a:xfrm>
          <a:prstGeom prst="rect">
            <a:avLst/>
          </a:prstGeom>
          <a:noFill/>
          <a:ln>
            <a:noFill/>
          </a:ln>
        </p:spPr>
        <p:txBody>
          <a:bodyPr spcFirstLastPara="1" wrap="square" lIns="121900" tIns="60933" rIns="121900" bIns="60933" anchor="t" anchorCtr="0">
            <a:spAutoFit/>
          </a:bodyPr>
          <a:lstStyle/>
          <a:p>
            <a:pPr>
              <a:buClr>
                <a:srgbClr val="000000"/>
              </a:buClr>
              <a:buSzPts val="2400"/>
            </a:pPr>
            <a:r>
              <a:rPr lang="es-AR" sz="3200">
                <a:solidFill>
                  <a:schemeClr val="accent2"/>
                </a:solidFill>
                <a:latin typeface="Twentieth Century"/>
                <a:ea typeface="Twentieth Century"/>
                <a:cs typeface="Twentieth Century"/>
                <a:sym typeface="Twentieth Century"/>
              </a:rPr>
              <a:t>unsigned</a:t>
            </a:r>
            <a:r>
              <a:rPr lang="es-AR" sz="3200">
                <a:solidFill>
                  <a:schemeClr val="dk1"/>
                </a:solidFill>
                <a:latin typeface="Twentieth Century"/>
                <a:ea typeface="Twentieth Century"/>
                <a:cs typeface="Twentieth Century"/>
                <a:sym typeface="Twentieth Century"/>
              </a:rPr>
              <a:t> </a:t>
            </a:r>
            <a:r>
              <a:rPr lang="es-AR" sz="3200">
                <a:solidFill>
                  <a:srgbClr val="0F5666"/>
                </a:solidFill>
                <a:latin typeface="Twentieth Century"/>
                <a:ea typeface="Twentieth Century"/>
                <a:cs typeface="Twentieth Century"/>
                <a:sym typeface="Twentieth Century"/>
              </a:rPr>
              <a:t>int</a:t>
            </a:r>
            <a:r>
              <a:rPr lang="es-AR" sz="3200">
                <a:solidFill>
                  <a:schemeClr val="dk1"/>
                </a:solidFill>
                <a:latin typeface="Twentieth Century"/>
                <a:ea typeface="Twentieth Century"/>
                <a:cs typeface="Twentieth Century"/>
                <a:sym typeface="Twentieth Century"/>
              </a:rPr>
              <a:t> </a:t>
            </a:r>
            <a:r>
              <a:rPr lang="es-AR" sz="3200">
                <a:solidFill>
                  <a:schemeClr val="accent3"/>
                </a:solidFill>
                <a:latin typeface="Twentieth Century"/>
                <a:ea typeface="Twentieth Century"/>
                <a:cs typeface="Twentieth Century"/>
                <a:sym typeface="Twentieth Century"/>
              </a:rPr>
              <a:t>mivar</a:t>
            </a:r>
            <a:r>
              <a:rPr lang="es-AR" sz="3200">
                <a:solidFill>
                  <a:schemeClr val="dk1"/>
                </a:solidFill>
                <a:latin typeface="Twentieth Century"/>
                <a:ea typeface="Twentieth Century"/>
                <a:cs typeface="Twentieth Century"/>
                <a:sym typeface="Twentieth Century"/>
              </a:rPr>
              <a:t>=123;</a:t>
            </a:r>
            <a:endParaRPr sz="1867">
              <a:solidFill>
                <a:srgbClr val="000000"/>
              </a:solidFill>
              <a:latin typeface="Arial"/>
              <a:ea typeface="Arial"/>
              <a:cs typeface="Arial"/>
              <a:sym typeface="Arial"/>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Declarando más de una variable</a:t>
            </a:r>
            <a:endParaRPr/>
          </a:p>
        </p:txBody>
      </p:sp>
      <p:sp>
        <p:nvSpPr>
          <p:cNvPr id="364" name="Google Shape;364;p31"/>
          <p:cNvSpPr txBox="1">
            <a:spLocks noGrp="1"/>
          </p:cNvSpPr>
          <p:nvPr>
            <p:ph type="body" idx="1"/>
          </p:nvPr>
        </p:nvSpPr>
        <p:spPr>
          <a:xfrm>
            <a:off x="812800" y="1803402"/>
            <a:ext cx="10871200" cy="4358165"/>
          </a:xfrm>
          <a:prstGeom prst="rect">
            <a:avLst/>
          </a:prstGeom>
          <a:noFill/>
          <a:ln>
            <a:noFill/>
          </a:ln>
        </p:spPr>
        <p:txBody>
          <a:bodyPr spcFirstLastPara="1" vert="horz" wrap="square" lIns="121900" tIns="60933" rIns="121900" bIns="60933" rtlCol="0" anchor="t" anchorCtr="0">
            <a:normAutofit/>
          </a:bodyPr>
          <a:lstStyle/>
          <a:p>
            <a:pPr marL="426709" indent="-426709" algn="just">
              <a:lnSpc>
                <a:spcPct val="100000"/>
              </a:lnSpc>
              <a:spcBef>
                <a:spcPts val="0"/>
              </a:spcBef>
              <a:buSzPts val="1740"/>
              <a:buChar char="◻"/>
            </a:pPr>
            <a:endParaRPr lang="es-AR" sz="2800" dirty="0"/>
          </a:p>
          <a:p>
            <a:pPr marL="426709" indent="-426709" algn="just">
              <a:lnSpc>
                <a:spcPct val="100000"/>
              </a:lnSpc>
              <a:spcBef>
                <a:spcPts val="0"/>
              </a:spcBef>
              <a:buSzPts val="1740"/>
              <a:buChar char="◻"/>
            </a:pPr>
            <a:endParaRPr lang="es-AR" sz="2800" dirty="0"/>
          </a:p>
          <a:p>
            <a:pPr algn="just">
              <a:lnSpc>
                <a:spcPct val="100000"/>
              </a:lnSpc>
              <a:spcBef>
                <a:spcPts val="0"/>
              </a:spcBef>
              <a:buSzPts val="1740"/>
            </a:pPr>
            <a:r>
              <a:rPr lang="es-AR" sz="2800" dirty="0"/>
              <a:t>Si queremos declarar más de una variable podemos hacerlo una debajo de la otra o separando por comas, siempre y cuando sean variables del mismo tipo.</a:t>
            </a:r>
            <a:endParaRPr sz="2800" dirty="0"/>
          </a:p>
        </p:txBody>
      </p:sp>
      <p:sp>
        <p:nvSpPr>
          <p:cNvPr id="365" name="Google Shape;365;p31"/>
          <p:cNvSpPr txBox="1"/>
          <p:nvPr/>
        </p:nvSpPr>
        <p:spPr>
          <a:xfrm>
            <a:off x="1295467" y="4619133"/>
            <a:ext cx="3913028" cy="2585269"/>
          </a:xfrm>
          <a:prstGeom prst="rect">
            <a:avLst/>
          </a:prstGeom>
          <a:noFill/>
          <a:ln>
            <a:noFill/>
          </a:ln>
        </p:spPr>
        <p:txBody>
          <a:bodyPr spcFirstLastPara="1" wrap="square" lIns="121900" tIns="60933" rIns="121900" bIns="60933" anchor="t" anchorCtr="0">
            <a:spAutoFit/>
          </a:bodyPr>
          <a:lstStyle/>
          <a:p>
            <a:pPr>
              <a:buClr>
                <a:srgbClr val="000000"/>
              </a:buClr>
              <a:buSzPts val="2400"/>
            </a:pPr>
            <a:r>
              <a:rPr lang="es-AR" sz="3200">
                <a:solidFill>
                  <a:schemeClr val="accent2"/>
                </a:solidFill>
                <a:latin typeface="Twentieth Century"/>
                <a:ea typeface="Twentieth Century"/>
                <a:cs typeface="Twentieth Century"/>
                <a:sym typeface="Twentieth Century"/>
              </a:rPr>
              <a:t>unsigned</a:t>
            </a:r>
            <a:r>
              <a:rPr lang="es-AR" sz="3200">
                <a:solidFill>
                  <a:schemeClr val="dk1"/>
                </a:solidFill>
                <a:latin typeface="Twentieth Century"/>
                <a:ea typeface="Twentieth Century"/>
                <a:cs typeface="Twentieth Century"/>
                <a:sym typeface="Twentieth Century"/>
              </a:rPr>
              <a:t> </a:t>
            </a:r>
            <a:r>
              <a:rPr lang="es-AR" sz="3200">
                <a:solidFill>
                  <a:srgbClr val="0F5666"/>
                </a:solidFill>
                <a:latin typeface="Twentieth Century"/>
                <a:ea typeface="Twentieth Century"/>
                <a:cs typeface="Twentieth Century"/>
                <a:sym typeface="Twentieth Century"/>
              </a:rPr>
              <a:t>int</a:t>
            </a:r>
            <a:r>
              <a:rPr lang="es-AR" sz="3200">
                <a:solidFill>
                  <a:schemeClr val="dk1"/>
                </a:solidFill>
                <a:latin typeface="Twentieth Century"/>
                <a:ea typeface="Twentieth Century"/>
                <a:cs typeface="Twentieth Century"/>
                <a:sym typeface="Twentieth Century"/>
              </a:rPr>
              <a:t> </a:t>
            </a:r>
            <a:r>
              <a:rPr lang="es-AR" sz="3200">
                <a:solidFill>
                  <a:schemeClr val="accent3"/>
                </a:solidFill>
                <a:latin typeface="Twentieth Century"/>
                <a:ea typeface="Twentieth Century"/>
                <a:cs typeface="Twentieth Century"/>
                <a:sym typeface="Twentieth Century"/>
              </a:rPr>
              <a:t>mivar1</a:t>
            </a:r>
            <a:r>
              <a:rPr lang="es-AR" sz="3200">
                <a:solidFill>
                  <a:schemeClr val="dk1"/>
                </a:solidFill>
                <a:latin typeface="Twentieth Century"/>
                <a:ea typeface="Twentieth Century"/>
                <a:cs typeface="Twentieth Century"/>
                <a:sym typeface="Twentieth Century"/>
              </a:rPr>
              <a:t>;</a:t>
            </a:r>
            <a:endParaRPr sz="1867">
              <a:solidFill>
                <a:srgbClr val="000000"/>
              </a:solidFill>
              <a:latin typeface="Arial"/>
              <a:ea typeface="Arial"/>
              <a:cs typeface="Arial"/>
              <a:sym typeface="Arial"/>
            </a:endParaRPr>
          </a:p>
          <a:p>
            <a:pPr>
              <a:buClr>
                <a:srgbClr val="000000"/>
              </a:buClr>
              <a:buSzPts val="2400"/>
            </a:pPr>
            <a:r>
              <a:rPr lang="es-AR" sz="3200">
                <a:solidFill>
                  <a:schemeClr val="accent2"/>
                </a:solidFill>
                <a:latin typeface="Twentieth Century"/>
                <a:ea typeface="Twentieth Century"/>
                <a:cs typeface="Twentieth Century"/>
                <a:sym typeface="Twentieth Century"/>
              </a:rPr>
              <a:t>unsigned</a:t>
            </a:r>
            <a:r>
              <a:rPr lang="es-AR" sz="3200">
                <a:solidFill>
                  <a:schemeClr val="dk1"/>
                </a:solidFill>
                <a:latin typeface="Twentieth Century"/>
                <a:ea typeface="Twentieth Century"/>
                <a:cs typeface="Twentieth Century"/>
                <a:sym typeface="Twentieth Century"/>
              </a:rPr>
              <a:t> </a:t>
            </a:r>
            <a:r>
              <a:rPr lang="es-AR" sz="3200">
                <a:solidFill>
                  <a:srgbClr val="0F5666"/>
                </a:solidFill>
                <a:latin typeface="Twentieth Century"/>
                <a:ea typeface="Twentieth Century"/>
                <a:cs typeface="Twentieth Century"/>
                <a:sym typeface="Twentieth Century"/>
              </a:rPr>
              <a:t>int</a:t>
            </a:r>
            <a:r>
              <a:rPr lang="es-AR" sz="3200">
                <a:solidFill>
                  <a:schemeClr val="dk1"/>
                </a:solidFill>
                <a:latin typeface="Twentieth Century"/>
                <a:ea typeface="Twentieth Century"/>
                <a:cs typeface="Twentieth Century"/>
                <a:sym typeface="Twentieth Century"/>
              </a:rPr>
              <a:t> </a:t>
            </a:r>
            <a:r>
              <a:rPr lang="es-AR" sz="3200">
                <a:solidFill>
                  <a:schemeClr val="accent3"/>
                </a:solidFill>
                <a:latin typeface="Twentieth Century"/>
                <a:ea typeface="Twentieth Century"/>
                <a:cs typeface="Twentieth Century"/>
                <a:sym typeface="Twentieth Century"/>
              </a:rPr>
              <a:t>mivar2</a:t>
            </a:r>
            <a:r>
              <a:rPr lang="es-AR" sz="3200">
                <a:solidFill>
                  <a:schemeClr val="dk1"/>
                </a:solidFill>
                <a:latin typeface="Twentieth Century"/>
                <a:ea typeface="Twentieth Century"/>
                <a:cs typeface="Twentieth Century"/>
                <a:sym typeface="Twentieth Century"/>
              </a:rPr>
              <a:t>;</a:t>
            </a:r>
            <a:endParaRPr sz="1867">
              <a:solidFill>
                <a:srgbClr val="000000"/>
              </a:solidFill>
              <a:latin typeface="Arial"/>
              <a:ea typeface="Arial"/>
              <a:cs typeface="Arial"/>
              <a:sym typeface="Arial"/>
            </a:endParaRPr>
          </a:p>
          <a:p>
            <a:pPr>
              <a:buClr>
                <a:srgbClr val="000000"/>
              </a:buClr>
              <a:buSzPts val="2400"/>
            </a:pPr>
            <a:r>
              <a:rPr lang="es-AR" sz="3200">
                <a:solidFill>
                  <a:schemeClr val="accent2"/>
                </a:solidFill>
                <a:latin typeface="Twentieth Century"/>
                <a:ea typeface="Twentieth Century"/>
                <a:cs typeface="Twentieth Century"/>
                <a:sym typeface="Twentieth Century"/>
              </a:rPr>
              <a:t>unsigned</a:t>
            </a:r>
            <a:r>
              <a:rPr lang="es-AR" sz="3200">
                <a:solidFill>
                  <a:schemeClr val="dk1"/>
                </a:solidFill>
                <a:latin typeface="Twentieth Century"/>
                <a:ea typeface="Twentieth Century"/>
                <a:cs typeface="Twentieth Century"/>
                <a:sym typeface="Twentieth Century"/>
              </a:rPr>
              <a:t> </a:t>
            </a:r>
            <a:r>
              <a:rPr lang="es-AR" sz="3200">
                <a:solidFill>
                  <a:srgbClr val="0F5666"/>
                </a:solidFill>
                <a:latin typeface="Twentieth Century"/>
                <a:ea typeface="Twentieth Century"/>
                <a:cs typeface="Twentieth Century"/>
                <a:sym typeface="Twentieth Century"/>
              </a:rPr>
              <a:t>int</a:t>
            </a:r>
            <a:r>
              <a:rPr lang="es-AR" sz="3200">
                <a:solidFill>
                  <a:schemeClr val="dk1"/>
                </a:solidFill>
                <a:latin typeface="Twentieth Century"/>
                <a:ea typeface="Twentieth Century"/>
                <a:cs typeface="Twentieth Century"/>
                <a:sym typeface="Twentieth Century"/>
              </a:rPr>
              <a:t> </a:t>
            </a:r>
            <a:r>
              <a:rPr lang="es-AR" sz="3200">
                <a:solidFill>
                  <a:schemeClr val="accent3"/>
                </a:solidFill>
                <a:latin typeface="Twentieth Century"/>
                <a:ea typeface="Twentieth Century"/>
                <a:cs typeface="Twentieth Century"/>
                <a:sym typeface="Twentieth Century"/>
              </a:rPr>
              <a:t>mivar3</a:t>
            </a:r>
            <a:r>
              <a:rPr lang="es-AR" sz="3200">
                <a:solidFill>
                  <a:schemeClr val="dk1"/>
                </a:solidFill>
                <a:latin typeface="Twentieth Century"/>
                <a:ea typeface="Twentieth Century"/>
                <a:cs typeface="Twentieth Century"/>
                <a:sym typeface="Twentieth Century"/>
              </a:rPr>
              <a:t>;</a:t>
            </a:r>
            <a:endParaRPr sz="1867">
              <a:solidFill>
                <a:srgbClr val="000000"/>
              </a:solidFill>
              <a:latin typeface="Arial"/>
              <a:ea typeface="Arial"/>
              <a:cs typeface="Arial"/>
              <a:sym typeface="Arial"/>
            </a:endParaRPr>
          </a:p>
          <a:p>
            <a:pPr>
              <a:buClr>
                <a:srgbClr val="000000"/>
              </a:buClr>
              <a:buSzPts val="2400"/>
            </a:pPr>
            <a:endParaRPr sz="3200">
              <a:solidFill>
                <a:schemeClr val="dk1"/>
              </a:solidFill>
              <a:latin typeface="Twentieth Century"/>
              <a:ea typeface="Twentieth Century"/>
              <a:cs typeface="Twentieth Century"/>
              <a:sym typeface="Twentieth Century"/>
            </a:endParaRPr>
          </a:p>
          <a:p>
            <a:pPr>
              <a:buClr>
                <a:srgbClr val="000000"/>
              </a:buClr>
              <a:buSzPts val="2400"/>
            </a:pPr>
            <a:endParaRPr sz="3200">
              <a:solidFill>
                <a:schemeClr val="dk1"/>
              </a:solidFill>
              <a:latin typeface="Twentieth Century"/>
              <a:ea typeface="Twentieth Century"/>
              <a:cs typeface="Twentieth Century"/>
              <a:sym typeface="Twentieth Century"/>
            </a:endParaRPr>
          </a:p>
        </p:txBody>
      </p:sp>
      <p:sp>
        <p:nvSpPr>
          <p:cNvPr id="366" name="Google Shape;366;p31"/>
          <p:cNvSpPr txBox="1"/>
          <p:nvPr/>
        </p:nvSpPr>
        <p:spPr>
          <a:xfrm>
            <a:off x="6076557" y="5111576"/>
            <a:ext cx="6769867" cy="1600384"/>
          </a:xfrm>
          <a:prstGeom prst="rect">
            <a:avLst/>
          </a:prstGeom>
          <a:noFill/>
          <a:ln>
            <a:noFill/>
          </a:ln>
        </p:spPr>
        <p:txBody>
          <a:bodyPr spcFirstLastPara="1" wrap="square" lIns="121900" tIns="60933" rIns="121900" bIns="60933" anchor="t" anchorCtr="0">
            <a:spAutoFit/>
          </a:bodyPr>
          <a:lstStyle/>
          <a:p>
            <a:pPr>
              <a:buClr>
                <a:srgbClr val="000000"/>
              </a:buClr>
              <a:buSzPts val="2400"/>
            </a:pPr>
            <a:r>
              <a:rPr lang="es-AR" sz="3200">
                <a:solidFill>
                  <a:schemeClr val="accent2"/>
                </a:solidFill>
                <a:latin typeface="Twentieth Century"/>
                <a:ea typeface="Twentieth Century"/>
                <a:cs typeface="Twentieth Century"/>
                <a:sym typeface="Twentieth Century"/>
              </a:rPr>
              <a:t>unsigned</a:t>
            </a:r>
            <a:r>
              <a:rPr lang="es-AR" sz="3200">
                <a:solidFill>
                  <a:schemeClr val="dk1"/>
                </a:solidFill>
                <a:latin typeface="Twentieth Century"/>
                <a:ea typeface="Twentieth Century"/>
                <a:cs typeface="Twentieth Century"/>
                <a:sym typeface="Twentieth Century"/>
              </a:rPr>
              <a:t> </a:t>
            </a:r>
            <a:r>
              <a:rPr lang="es-AR" sz="3200">
                <a:solidFill>
                  <a:srgbClr val="0F5666"/>
                </a:solidFill>
                <a:latin typeface="Twentieth Century"/>
                <a:ea typeface="Twentieth Century"/>
                <a:cs typeface="Twentieth Century"/>
                <a:sym typeface="Twentieth Century"/>
              </a:rPr>
              <a:t>int</a:t>
            </a:r>
            <a:r>
              <a:rPr lang="es-AR" sz="3200">
                <a:solidFill>
                  <a:schemeClr val="dk1"/>
                </a:solidFill>
                <a:latin typeface="Twentieth Century"/>
                <a:ea typeface="Twentieth Century"/>
                <a:cs typeface="Twentieth Century"/>
                <a:sym typeface="Twentieth Century"/>
              </a:rPr>
              <a:t> </a:t>
            </a:r>
            <a:r>
              <a:rPr lang="es-AR" sz="3200">
                <a:solidFill>
                  <a:schemeClr val="accent3"/>
                </a:solidFill>
                <a:latin typeface="Twentieth Century"/>
                <a:ea typeface="Twentieth Century"/>
                <a:cs typeface="Twentieth Century"/>
                <a:sym typeface="Twentieth Century"/>
              </a:rPr>
              <a:t>mivar1,mivar2,mivar3</a:t>
            </a:r>
            <a:r>
              <a:rPr lang="es-AR" sz="3200">
                <a:solidFill>
                  <a:schemeClr val="dk1"/>
                </a:solidFill>
                <a:latin typeface="Twentieth Century"/>
                <a:ea typeface="Twentieth Century"/>
                <a:cs typeface="Twentieth Century"/>
                <a:sym typeface="Twentieth Century"/>
              </a:rPr>
              <a:t>;</a:t>
            </a:r>
            <a:endParaRPr sz="1867">
              <a:solidFill>
                <a:srgbClr val="000000"/>
              </a:solidFill>
              <a:latin typeface="Arial"/>
              <a:ea typeface="Arial"/>
              <a:cs typeface="Arial"/>
              <a:sym typeface="Arial"/>
            </a:endParaRPr>
          </a:p>
          <a:p>
            <a:pPr>
              <a:buClr>
                <a:srgbClr val="000000"/>
              </a:buClr>
              <a:buSzPts val="2400"/>
            </a:pPr>
            <a:endParaRPr sz="3200">
              <a:solidFill>
                <a:schemeClr val="dk1"/>
              </a:solidFill>
              <a:latin typeface="Twentieth Century"/>
              <a:ea typeface="Twentieth Century"/>
              <a:cs typeface="Twentieth Century"/>
              <a:sym typeface="Twentieth Century"/>
            </a:endParaRPr>
          </a:p>
          <a:p>
            <a:pPr>
              <a:buClr>
                <a:srgbClr val="000000"/>
              </a:buClr>
              <a:buSzPts val="2400"/>
            </a:pPr>
            <a:endParaRPr sz="3200">
              <a:solidFill>
                <a:schemeClr val="dk1"/>
              </a:solidFill>
              <a:latin typeface="Twentieth Century"/>
              <a:ea typeface="Twentieth Century"/>
              <a:cs typeface="Twentieth Century"/>
              <a:sym typeface="Twentieth Century"/>
            </a:endParaRPr>
          </a:p>
        </p:txBody>
      </p:sp>
      <p:sp>
        <p:nvSpPr>
          <p:cNvPr id="367" name="Google Shape;367;p31"/>
          <p:cNvSpPr/>
          <p:nvPr/>
        </p:nvSpPr>
        <p:spPr>
          <a:xfrm>
            <a:off x="4807881" y="4904643"/>
            <a:ext cx="1036675" cy="1056117"/>
          </a:xfrm>
          <a:prstGeom prst="mathEqual">
            <a:avLst>
              <a:gd name="adj1" fmla="val 23520"/>
              <a:gd name="adj2" fmla="val 11760"/>
            </a:avLst>
          </a:prstGeom>
          <a:solidFill>
            <a:schemeClr val="accent1"/>
          </a:solidFill>
          <a:ln w="1905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buClr>
                <a:srgbClr val="000000"/>
              </a:buClr>
              <a:buSzPts val="1800"/>
            </a:pPr>
            <a:endParaRPr sz="2400">
              <a:solidFill>
                <a:schemeClr val="dk1"/>
              </a:solidFill>
              <a:latin typeface="Twentieth Century"/>
              <a:ea typeface="Twentieth Century"/>
              <a:cs typeface="Twentieth Century"/>
              <a:sym typeface="Twentieth Century"/>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dirty="0"/>
              <a:t>Recordemos que es una variable…</a:t>
            </a:r>
            <a:endParaRPr dirty="0"/>
          </a:p>
        </p:txBody>
      </p:sp>
      <p:pic>
        <p:nvPicPr>
          <p:cNvPr id="122" name="Google Shape;122;p4" descr="Imagen que contiene dibujo, señal&#10;&#10;Descripción generada automáticamente"/>
          <p:cNvPicPr preferRelativeResize="0"/>
          <p:nvPr/>
        </p:nvPicPr>
        <p:blipFill rotWithShape="1">
          <a:blip r:embed="rId4">
            <a:alphaModFix/>
          </a:blip>
          <a:srcRect/>
          <a:stretch/>
        </p:blipFill>
        <p:spPr>
          <a:xfrm>
            <a:off x="6502400" y="2682238"/>
            <a:ext cx="5181600" cy="2992373"/>
          </a:xfrm>
          <a:prstGeom prst="rect">
            <a:avLst/>
          </a:prstGeom>
          <a:ln>
            <a:noFill/>
          </a:ln>
          <a:effectLst>
            <a:outerShdw blurRad="292100" dist="139700" dir="2700000" algn="tl" rotWithShape="0">
              <a:srgbClr val="333333">
                <a:alpha val="65000"/>
              </a:srgbClr>
            </a:outerShdw>
          </a:effectLst>
        </p:spPr>
      </p:pic>
      <p:sp>
        <p:nvSpPr>
          <p:cNvPr id="2" name="Rectángulo: esquinas redondeadas 1">
            <a:extLst>
              <a:ext uri="{FF2B5EF4-FFF2-40B4-BE49-F238E27FC236}">
                <a16:creationId xmlns:a16="http://schemas.microsoft.com/office/drawing/2014/main" id="{3F0DBAD1-7A8C-FC54-0405-5F84ABA001F6}"/>
              </a:ext>
            </a:extLst>
          </p:cNvPr>
          <p:cNvSpPr/>
          <p:nvPr/>
        </p:nvSpPr>
        <p:spPr>
          <a:xfrm>
            <a:off x="245733" y="2174032"/>
            <a:ext cx="6083559" cy="43107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En programación, una </a:t>
            </a:r>
            <a:r>
              <a:rPr lang="es-ES" sz="2000" b="1" dirty="0"/>
              <a:t>variable</a:t>
            </a:r>
            <a:r>
              <a:rPr lang="es-ES" sz="2000" dirty="0"/>
              <a:t> está formada por un espacio en el sistema de almacenamiento y un nombre simbólico que está asociado a dicho espacio. Ese espacio contiene una cantidad de información conocida o desconocida, es decir un valor. El nombre de la variable es la forma usual de referirse al valor almacenado: esta separación entre nombre y contenido permite que el nombre sea usado independientemente de la información exacta que representa</a:t>
            </a:r>
          </a:p>
          <a:p>
            <a:pPr algn="ctr"/>
            <a:endParaRPr lang="es-AR" dirty="0"/>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30ABCB7-69AC-352D-EE3B-1DDFED641ADC}"/>
              </a:ext>
            </a:extLst>
          </p:cNvPr>
          <p:cNvSpPr/>
          <p:nvPr/>
        </p:nvSpPr>
        <p:spPr>
          <a:xfrm>
            <a:off x="121298" y="1623527"/>
            <a:ext cx="11495314" cy="507699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372" name="Google Shape;372;p3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solidFill>
                  <a:srgbClr val="002060"/>
                </a:solidFill>
              </a:rPr>
              <a:t>Ejemplo</a:t>
            </a:r>
            <a:endParaRPr dirty="0">
              <a:solidFill>
                <a:srgbClr val="002060"/>
              </a:solidFill>
            </a:endParaRPr>
          </a:p>
        </p:txBody>
      </p:sp>
      <p:sp>
        <p:nvSpPr>
          <p:cNvPr id="373" name="Google Shape;373;p34"/>
          <p:cNvSpPr txBox="1"/>
          <p:nvPr/>
        </p:nvSpPr>
        <p:spPr>
          <a:xfrm>
            <a:off x="5231904" y="5293311"/>
            <a:ext cx="6240693" cy="1231052"/>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chemeClr val="lt1"/>
                </a:solidFill>
                <a:latin typeface="Twentieth Century"/>
                <a:ea typeface="Twentieth Century"/>
                <a:cs typeface="Twentieth Century"/>
                <a:sym typeface="Twentieth Century"/>
              </a:rPr>
              <a:t>/*En el ejemplo anterior se llama a la función suma pasándole los valor 1 y 2,  y la función retorna el valor de la suma*/</a:t>
            </a:r>
            <a:endParaRPr sz="1867">
              <a:solidFill>
                <a:srgbClr val="000000"/>
              </a:solidFill>
              <a:latin typeface="Arial"/>
              <a:ea typeface="Arial"/>
              <a:cs typeface="Arial"/>
              <a:sym typeface="Arial"/>
            </a:endParaRPr>
          </a:p>
        </p:txBody>
      </p:sp>
      <p:sp>
        <p:nvSpPr>
          <p:cNvPr id="374" name="Google Shape;374;p34"/>
          <p:cNvSpPr/>
          <p:nvPr/>
        </p:nvSpPr>
        <p:spPr>
          <a:xfrm>
            <a:off x="384043" y="1846214"/>
            <a:ext cx="10128448" cy="4061827"/>
          </a:xfrm>
          <a:prstGeom prst="rect">
            <a:avLst/>
          </a:prstGeom>
          <a:noFill/>
          <a:ln>
            <a:noFill/>
          </a:ln>
        </p:spPr>
        <p:txBody>
          <a:bodyPr spcFirstLastPara="1" wrap="square" lIns="121900" tIns="60933" rIns="121900" bIns="60933" anchor="t" anchorCtr="0">
            <a:spAutoFit/>
          </a:bodyPr>
          <a:lstStyle/>
          <a:p>
            <a:pPr>
              <a:buClr>
                <a:srgbClr val="000000"/>
              </a:buClr>
              <a:buSzPts val="1600"/>
            </a:pPr>
            <a:r>
              <a:rPr lang="es-AR" sz="2133" dirty="0" err="1">
                <a:solidFill>
                  <a:srgbClr val="569CD6"/>
                </a:solidFill>
                <a:latin typeface="Consolas"/>
                <a:ea typeface="Consolas"/>
                <a:cs typeface="Consolas"/>
                <a:sym typeface="Consolas"/>
              </a:rPr>
              <a:t>unsigned</a:t>
            </a: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int</a:t>
            </a:r>
            <a:r>
              <a:rPr lang="es-AR" sz="2133" dirty="0">
                <a:solidFill>
                  <a:srgbClr val="D4D4D4"/>
                </a:solidFill>
                <a:latin typeface="Consolas"/>
                <a:ea typeface="Consolas"/>
                <a:cs typeface="Consolas"/>
                <a:sym typeface="Consolas"/>
              </a:rPr>
              <a:t> </a:t>
            </a:r>
            <a:r>
              <a:rPr lang="es-AR" sz="2133" dirty="0">
                <a:solidFill>
                  <a:srgbClr val="DCDCAA"/>
                </a:solidFill>
                <a:latin typeface="Consolas"/>
                <a:ea typeface="Consolas"/>
                <a:cs typeface="Consolas"/>
                <a:sym typeface="Consolas"/>
              </a:rPr>
              <a:t>suma</a:t>
            </a: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unsigned</a:t>
            </a: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int</a:t>
            </a:r>
            <a:r>
              <a:rPr lang="es-AR" sz="2133" dirty="0">
                <a:solidFill>
                  <a:srgbClr val="D4D4D4"/>
                </a:solidFill>
                <a:latin typeface="Consolas"/>
                <a:ea typeface="Consolas"/>
                <a:cs typeface="Consolas"/>
                <a:sym typeface="Consolas"/>
              </a:rPr>
              <a:t> </a:t>
            </a:r>
            <a:r>
              <a:rPr lang="es-AR" sz="2133" dirty="0">
                <a:solidFill>
                  <a:srgbClr val="9CDCFE"/>
                </a:solidFill>
                <a:latin typeface="Consolas"/>
                <a:ea typeface="Consolas"/>
                <a:cs typeface="Consolas"/>
                <a:sym typeface="Consolas"/>
              </a:rPr>
              <a:t>var1</a:t>
            </a: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unsigned</a:t>
            </a: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int</a:t>
            </a:r>
            <a:r>
              <a:rPr lang="es-AR" sz="2133" dirty="0">
                <a:solidFill>
                  <a:srgbClr val="D4D4D4"/>
                </a:solidFill>
                <a:latin typeface="Consolas"/>
                <a:ea typeface="Consolas"/>
                <a:cs typeface="Consolas"/>
                <a:sym typeface="Consolas"/>
              </a:rPr>
              <a:t> </a:t>
            </a:r>
            <a:r>
              <a:rPr lang="es-AR" sz="2133" dirty="0">
                <a:solidFill>
                  <a:srgbClr val="9CDCFE"/>
                </a:solidFill>
                <a:latin typeface="Consolas"/>
                <a:ea typeface="Consolas"/>
                <a:cs typeface="Consolas"/>
                <a:sym typeface="Consolas"/>
              </a:rPr>
              <a:t>var2</a:t>
            </a:r>
            <a:r>
              <a:rPr lang="es-AR" sz="2133"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600"/>
            </a:pPr>
            <a:br>
              <a:rPr lang="es-AR" sz="2133" dirty="0">
                <a:solidFill>
                  <a:srgbClr val="D4D4D4"/>
                </a:solidFill>
                <a:latin typeface="Consolas"/>
                <a:ea typeface="Consolas"/>
                <a:cs typeface="Consolas"/>
                <a:sym typeface="Consolas"/>
              </a:rPr>
            </a:br>
            <a:r>
              <a:rPr lang="es-AR" sz="2133" dirty="0" err="1">
                <a:solidFill>
                  <a:srgbClr val="569CD6"/>
                </a:solidFill>
                <a:latin typeface="Consolas"/>
                <a:ea typeface="Consolas"/>
                <a:cs typeface="Consolas"/>
                <a:sym typeface="Consolas"/>
              </a:rPr>
              <a:t>int</a:t>
            </a:r>
            <a:r>
              <a:rPr lang="es-AR" sz="2133" dirty="0">
                <a:solidFill>
                  <a:srgbClr val="D4D4D4"/>
                </a:solidFill>
                <a:latin typeface="Consolas"/>
                <a:ea typeface="Consolas"/>
                <a:cs typeface="Consolas"/>
                <a:sym typeface="Consolas"/>
              </a:rPr>
              <a:t> </a:t>
            </a:r>
            <a:r>
              <a:rPr lang="es-AR" sz="2133" dirty="0" err="1">
                <a:solidFill>
                  <a:srgbClr val="DCDCAA"/>
                </a:solidFill>
                <a:latin typeface="Consolas"/>
                <a:ea typeface="Consolas"/>
                <a:cs typeface="Consolas"/>
                <a:sym typeface="Consolas"/>
              </a:rPr>
              <a:t>main</a:t>
            </a:r>
            <a:r>
              <a:rPr lang="es-AR" sz="2133" dirty="0">
                <a:solidFill>
                  <a:srgbClr val="D4D4D4"/>
                </a:solidFill>
                <a:latin typeface="Consolas"/>
                <a:ea typeface="Consolas"/>
                <a:cs typeface="Consolas"/>
                <a:sym typeface="Consolas"/>
              </a:rPr>
              <a:t>(</a:t>
            </a:r>
            <a:r>
              <a:rPr lang="es-AR" sz="2133" dirty="0" err="1">
                <a:solidFill>
                  <a:srgbClr val="569CD6"/>
                </a:solidFill>
                <a:latin typeface="Consolas"/>
                <a:ea typeface="Consolas"/>
                <a:cs typeface="Consolas"/>
                <a:sym typeface="Consolas"/>
              </a:rPr>
              <a:t>void</a:t>
            </a:r>
            <a:r>
              <a:rPr lang="es-AR" sz="2133"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600"/>
            </a:pP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unsigned</a:t>
            </a: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int</a:t>
            </a:r>
            <a:r>
              <a:rPr lang="es-AR" sz="2133" dirty="0">
                <a:solidFill>
                  <a:srgbClr val="D4D4D4"/>
                </a:solidFill>
                <a:latin typeface="Consolas"/>
                <a:ea typeface="Consolas"/>
                <a:cs typeface="Consolas"/>
                <a:sym typeface="Consolas"/>
              </a:rPr>
              <a:t> suma=</a:t>
            </a:r>
            <a:r>
              <a:rPr lang="es-AR" sz="2133" dirty="0">
                <a:solidFill>
                  <a:srgbClr val="B5CEA8"/>
                </a:solidFill>
                <a:latin typeface="Consolas"/>
                <a:ea typeface="Consolas"/>
                <a:cs typeface="Consolas"/>
                <a:sym typeface="Consolas"/>
              </a:rPr>
              <a:t>0,</a:t>
            </a:r>
            <a:r>
              <a:rPr lang="es-AR" sz="2133" dirty="0">
                <a:solidFill>
                  <a:srgbClr val="D4D4D4"/>
                </a:solidFill>
                <a:latin typeface="Consolas"/>
                <a:ea typeface="Consolas"/>
                <a:cs typeface="Consolas"/>
                <a:sym typeface="Consolas"/>
              </a:rPr>
              <a:t>resultado;</a:t>
            </a:r>
            <a:endParaRPr sz="1867" dirty="0">
              <a:solidFill>
                <a:srgbClr val="000000"/>
              </a:solidFill>
              <a:latin typeface="Arial"/>
              <a:ea typeface="Arial"/>
              <a:cs typeface="Arial"/>
              <a:sym typeface="Arial"/>
            </a:endParaRPr>
          </a:p>
          <a:p>
            <a:pPr>
              <a:buClr>
                <a:srgbClr val="000000"/>
              </a:buClr>
              <a:buSzPts val="1600"/>
            </a:pPr>
            <a:r>
              <a:rPr lang="es-AR" sz="2133" dirty="0">
                <a:solidFill>
                  <a:srgbClr val="D4D4D4"/>
                </a:solidFill>
                <a:latin typeface="Consolas"/>
                <a:ea typeface="Consolas"/>
                <a:cs typeface="Consolas"/>
                <a:sym typeface="Consolas"/>
              </a:rPr>
              <a:t>    resultado=</a:t>
            </a:r>
            <a:r>
              <a:rPr lang="es-AR" sz="2133" dirty="0">
                <a:solidFill>
                  <a:srgbClr val="DCDCAA"/>
                </a:solidFill>
                <a:latin typeface="Consolas"/>
                <a:ea typeface="Consolas"/>
                <a:cs typeface="Consolas"/>
                <a:sym typeface="Consolas"/>
              </a:rPr>
              <a:t>suma</a:t>
            </a:r>
            <a:r>
              <a:rPr lang="es-AR" sz="2133" dirty="0">
                <a:solidFill>
                  <a:srgbClr val="D4D4D4"/>
                </a:solidFill>
                <a:latin typeface="Consolas"/>
                <a:ea typeface="Consolas"/>
                <a:cs typeface="Consolas"/>
                <a:sym typeface="Consolas"/>
              </a:rPr>
              <a:t>(</a:t>
            </a:r>
            <a:r>
              <a:rPr lang="es-AR" sz="2133" dirty="0">
                <a:solidFill>
                  <a:srgbClr val="B5CEA8"/>
                </a:solidFill>
                <a:latin typeface="Consolas"/>
                <a:ea typeface="Consolas"/>
                <a:cs typeface="Consolas"/>
                <a:sym typeface="Consolas"/>
              </a:rPr>
              <a:t>1</a:t>
            </a:r>
            <a:r>
              <a:rPr lang="es-AR" sz="2133" dirty="0">
                <a:solidFill>
                  <a:srgbClr val="D4D4D4"/>
                </a:solidFill>
                <a:latin typeface="Consolas"/>
                <a:ea typeface="Consolas"/>
                <a:cs typeface="Consolas"/>
                <a:sym typeface="Consolas"/>
              </a:rPr>
              <a:t>,</a:t>
            </a:r>
            <a:r>
              <a:rPr lang="es-AR" sz="2133" dirty="0">
                <a:solidFill>
                  <a:srgbClr val="B5CEA8"/>
                </a:solidFill>
                <a:latin typeface="Consolas"/>
                <a:ea typeface="Consolas"/>
                <a:cs typeface="Consolas"/>
                <a:sym typeface="Consolas"/>
              </a:rPr>
              <a:t>2</a:t>
            </a:r>
            <a:r>
              <a:rPr lang="es-AR" sz="2133"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600"/>
            </a:pPr>
            <a:r>
              <a:rPr lang="es-AR" sz="2133" dirty="0">
                <a:solidFill>
                  <a:srgbClr val="D4D4D4"/>
                </a:solidFill>
                <a:latin typeface="Consolas"/>
                <a:ea typeface="Consolas"/>
                <a:cs typeface="Consolas"/>
                <a:sym typeface="Consolas"/>
              </a:rPr>
              <a:t>    </a:t>
            </a:r>
            <a:r>
              <a:rPr lang="es-AR" sz="2133" dirty="0" err="1">
                <a:solidFill>
                  <a:srgbClr val="C586C0"/>
                </a:solidFill>
                <a:latin typeface="Consolas"/>
                <a:ea typeface="Consolas"/>
                <a:cs typeface="Consolas"/>
                <a:sym typeface="Consolas"/>
              </a:rPr>
              <a:t>return</a:t>
            </a:r>
            <a:r>
              <a:rPr lang="es-AR" sz="2133" dirty="0">
                <a:solidFill>
                  <a:srgbClr val="D4D4D4"/>
                </a:solidFill>
                <a:latin typeface="Consolas"/>
                <a:ea typeface="Consolas"/>
                <a:cs typeface="Consolas"/>
                <a:sym typeface="Consolas"/>
              </a:rPr>
              <a:t> </a:t>
            </a:r>
            <a:r>
              <a:rPr lang="es-AR" sz="2133" dirty="0">
                <a:solidFill>
                  <a:srgbClr val="B5CEA8"/>
                </a:solidFill>
                <a:latin typeface="Consolas"/>
                <a:ea typeface="Consolas"/>
                <a:cs typeface="Consolas"/>
                <a:sym typeface="Consolas"/>
              </a:rPr>
              <a:t>0</a:t>
            </a:r>
            <a:r>
              <a:rPr lang="es-AR" sz="2133"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600"/>
            </a:pPr>
            <a:r>
              <a:rPr lang="es-AR" sz="2133"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600"/>
            </a:pPr>
            <a:r>
              <a:rPr lang="es-AR" sz="2133" dirty="0" err="1">
                <a:solidFill>
                  <a:srgbClr val="569CD6"/>
                </a:solidFill>
                <a:latin typeface="Consolas"/>
                <a:ea typeface="Consolas"/>
                <a:cs typeface="Consolas"/>
                <a:sym typeface="Consolas"/>
              </a:rPr>
              <a:t>unsigned</a:t>
            </a: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int</a:t>
            </a:r>
            <a:r>
              <a:rPr lang="es-AR" sz="2133" dirty="0">
                <a:solidFill>
                  <a:srgbClr val="D4D4D4"/>
                </a:solidFill>
                <a:latin typeface="Consolas"/>
                <a:ea typeface="Consolas"/>
                <a:cs typeface="Consolas"/>
                <a:sym typeface="Consolas"/>
              </a:rPr>
              <a:t> </a:t>
            </a:r>
            <a:r>
              <a:rPr lang="es-AR" sz="2133" dirty="0">
                <a:solidFill>
                  <a:srgbClr val="DCDCAA"/>
                </a:solidFill>
                <a:latin typeface="Consolas"/>
                <a:ea typeface="Consolas"/>
                <a:cs typeface="Consolas"/>
                <a:sym typeface="Consolas"/>
              </a:rPr>
              <a:t>suma</a:t>
            </a: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unsigned</a:t>
            </a: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int</a:t>
            </a:r>
            <a:r>
              <a:rPr lang="es-AR" sz="2133" dirty="0">
                <a:solidFill>
                  <a:srgbClr val="D4D4D4"/>
                </a:solidFill>
                <a:latin typeface="Consolas"/>
                <a:ea typeface="Consolas"/>
                <a:cs typeface="Consolas"/>
                <a:sym typeface="Consolas"/>
              </a:rPr>
              <a:t> </a:t>
            </a:r>
            <a:r>
              <a:rPr lang="es-AR" sz="2133" dirty="0">
                <a:solidFill>
                  <a:srgbClr val="9CDCFE"/>
                </a:solidFill>
                <a:latin typeface="Consolas"/>
                <a:ea typeface="Consolas"/>
                <a:cs typeface="Consolas"/>
                <a:sym typeface="Consolas"/>
              </a:rPr>
              <a:t>var1</a:t>
            </a: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unsigned</a:t>
            </a: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int</a:t>
            </a:r>
            <a:r>
              <a:rPr lang="es-AR" sz="2133" dirty="0">
                <a:solidFill>
                  <a:srgbClr val="D4D4D4"/>
                </a:solidFill>
                <a:latin typeface="Consolas"/>
                <a:ea typeface="Consolas"/>
                <a:cs typeface="Consolas"/>
                <a:sym typeface="Consolas"/>
              </a:rPr>
              <a:t> </a:t>
            </a:r>
            <a:r>
              <a:rPr lang="es-AR" sz="2133" dirty="0">
                <a:solidFill>
                  <a:srgbClr val="9CDCFE"/>
                </a:solidFill>
                <a:latin typeface="Consolas"/>
                <a:ea typeface="Consolas"/>
                <a:cs typeface="Consolas"/>
                <a:sym typeface="Consolas"/>
              </a:rPr>
              <a:t>var2</a:t>
            </a:r>
            <a:r>
              <a:rPr lang="es-AR" sz="2133"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600"/>
            </a:pP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unsigned</a:t>
            </a:r>
            <a:r>
              <a:rPr lang="es-AR" sz="2133" dirty="0">
                <a:solidFill>
                  <a:srgbClr val="D4D4D4"/>
                </a:solidFill>
                <a:latin typeface="Consolas"/>
                <a:ea typeface="Consolas"/>
                <a:cs typeface="Consolas"/>
                <a:sym typeface="Consolas"/>
              </a:rPr>
              <a:t> </a:t>
            </a:r>
            <a:r>
              <a:rPr lang="es-AR" sz="2133" dirty="0" err="1">
                <a:solidFill>
                  <a:srgbClr val="569CD6"/>
                </a:solidFill>
                <a:latin typeface="Consolas"/>
                <a:ea typeface="Consolas"/>
                <a:cs typeface="Consolas"/>
                <a:sym typeface="Consolas"/>
              </a:rPr>
              <a:t>int</a:t>
            </a:r>
            <a:r>
              <a:rPr lang="es-AR" sz="2133" dirty="0">
                <a:solidFill>
                  <a:srgbClr val="D4D4D4"/>
                </a:solidFill>
                <a:latin typeface="Consolas"/>
                <a:ea typeface="Consolas"/>
                <a:cs typeface="Consolas"/>
                <a:sym typeface="Consolas"/>
              </a:rPr>
              <a:t> res=</a:t>
            </a:r>
            <a:r>
              <a:rPr lang="es-AR" sz="2133" dirty="0">
                <a:solidFill>
                  <a:srgbClr val="B5CEA8"/>
                </a:solidFill>
                <a:latin typeface="Consolas"/>
                <a:ea typeface="Consolas"/>
                <a:cs typeface="Consolas"/>
                <a:sym typeface="Consolas"/>
              </a:rPr>
              <a:t>0</a:t>
            </a:r>
            <a:r>
              <a:rPr lang="es-AR" sz="2133"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600"/>
            </a:pPr>
            <a:r>
              <a:rPr lang="es-AR" sz="2133" dirty="0">
                <a:solidFill>
                  <a:srgbClr val="D4D4D4"/>
                </a:solidFill>
                <a:latin typeface="Consolas"/>
                <a:ea typeface="Consolas"/>
                <a:cs typeface="Consolas"/>
                <a:sym typeface="Consolas"/>
              </a:rPr>
              <a:t>    res=var1+var2;</a:t>
            </a:r>
            <a:endParaRPr sz="1867" dirty="0">
              <a:solidFill>
                <a:srgbClr val="000000"/>
              </a:solidFill>
              <a:latin typeface="Arial"/>
              <a:ea typeface="Arial"/>
              <a:cs typeface="Arial"/>
              <a:sym typeface="Arial"/>
            </a:endParaRPr>
          </a:p>
          <a:p>
            <a:pPr>
              <a:buClr>
                <a:srgbClr val="000000"/>
              </a:buClr>
              <a:buSzPts val="1600"/>
            </a:pPr>
            <a:r>
              <a:rPr lang="es-AR" sz="2133" dirty="0">
                <a:solidFill>
                  <a:srgbClr val="D4D4D4"/>
                </a:solidFill>
                <a:latin typeface="Consolas"/>
                <a:ea typeface="Consolas"/>
                <a:cs typeface="Consolas"/>
                <a:sym typeface="Consolas"/>
              </a:rPr>
              <a:t>    </a:t>
            </a:r>
            <a:r>
              <a:rPr lang="es-AR" sz="2133" dirty="0" err="1">
                <a:solidFill>
                  <a:srgbClr val="C586C0"/>
                </a:solidFill>
                <a:latin typeface="Consolas"/>
                <a:ea typeface="Consolas"/>
                <a:cs typeface="Consolas"/>
                <a:sym typeface="Consolas"/>
              </a:rPr>
              <a:t>return</a:t>
            </a:r>
            <a:r>
              <a:rPr lang="es-AR" sz="2133" dirty="0">
                <a:solidFill>
                  <a:srgbClr val="D4D4D4"/>
                </a:solidFill>
                <a:latin typeface="Consolas"/>
                <a:ea typeface="Consolas"/>
                <a:cs typeface="Consolas"/>
                <a:sym typeface="Consolas"/>
              </a:rPr>
              <a:t>(res);</a:t>
            </a:r>
            <a:endParaRPr sz="1867" dirty="0">
              <a:solidFill>
                <a:srgbClr val="000000"/>
              </a:solidFill>
              <a:latin typeface="Arial"/>
              <a:ea typeface="Arial"/>
              <a:cs typeface="Arial"/>
              <a:sym typeface="Arial"/>
            </a:endParaRPr>
          </a:p>
          <a:p>
            <a:pPr>
              <a:buClr>
                <a:srgbClr val="000000"/>
              </a:buClr>
              <a:buSzPts val="1600"/>
            </a:pPr>
            <a:r>
              <a:rPr lang="es-AR" sz="2133" dirty="0">
                <a:solidFill>
                  <a:srgbClr val="D4D4D4"/>
                </a:solidFill>
                <a:latin typeface="Consolas"/>
                <a:ea typeface="Consolas"/>
                <a:cs typeface="Consolas"/>
                <a:sym typeface="Consolas"/>
              </a:rPr>
              <a:t>}</a:t>
            </a:r>
            <a:endParaRPr sz="2133" dirty="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0A40C70A-592E-1E25-8978-F368A8DE9B9E}"/>
              </a:ext>
            </a:extLst>
          </p:cNvPr>
          <p:cNvSpPr/>
          <p:nvPr/>
        </p:nvSpPr>
        <p:spPr>
          <a:xfrm>
            <a:off x="121298" y="1623527"/>
            <a:ext cx="11495314" cy="507699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379" name="Google Shape;379;p3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solidFill>
                  <a:srgbClr val="002060"/>
                </a:solidFill>
              </a:rPr>
              <a:t>Mejorando el código...</a:t>
            </a:r>
            <a:endParaRPr dirty="0">
              <a:solidFill>
                <a:srgbClr val="002060"/>
              </a:solidFill>
            </a:endParaRPr>
          </a:p>
        </p:txBody>
      </p:sp>
      <p:sp>
        <p:nvSpPr>
          <p:cNvPr id="380" name="Google Shape;380;p35"/>
          <p:cNvSpPr txBox="1"/>
          <p:nvPr/>
        </p:nvSpPr>
        <p:spPr>
          <a:xfrm>
            <a:off x="5231904" y="5293311"/>
            <a:ext cx="6240693" cy="1231052"/>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chemeClr val="lt1"/>
                </a:solidFill>
                <a:latin typeface="Twentieth Century"/>
                <a:ea typeface="Twentieth Century"/>
                <a:cs typeface="Twentieth Century"/>
                <a:sym typeface="Twentieth Century"/>
              </a:rPr>
              <a:t>/*En el ejemplo anterior se llama a la función suma pasándole los valor 1 y 2,  y la función retorna el valor de la suma*/</a:t>
            </a:r>
            <a:endParaRPr sz="1867">
              <a:solidFill>
                <a:srgbClr val="000000"/>
              </a:solidFill>
              <a:latin typeface="Arial"/>
              <a:ea typeface="Arial"/>
              <a:cs typeface="Arial"/>
              <a:sym typeface="Arial"/>
            </a:endParaRPr>
          </a:p>
        </p:txBody>
      </p:sp>
      <p:sp>
        <p:nvSpPr>
          <p:cNvPr id="381" name="Google Shape;381;p35"/>
          <p:cNvSpPr/>
          <p:nvPr/>
        </p:nvSpPr>
        <p:spPr>
          <a:xfrm>
            <a:off x="384043" y="1846214"/>
            <a:ext cx="10128448" cy="3405365"/>
          </a:xfrm>
          <a:prstGeom prst="rect">
            <a:avLst/>
          </a:prstGeom>
          <a:noFill/>
          <a:ln>
            <a:noFill/>
          </a:ln>
        </p:spPr>
        <p:txBody>
          <a:bodyPr spcFirstLastPara="1" wrap="square" lIns="121900" tIns="60933" rIns="121900" bIns="60933" anchor="t" anchorCtr="0">
            <a:spAutoFit/>
          </a:bodyPr>
          <a:lstStyle/>
          <a:p>
            <a:pPr>
              <a:buClr>
                <a:srgbClr val="000000"/>
              </a:buClr>
              <a:buSzPts val="1600"/>
            </a:pPr>
            <a:r>
              <a:rPr lang="es-AR" sz="2133">
                <a:solidFill>
                  <a:srgbClr val="569CD6"/>
                </a:solidFill>
                <a:latin typeface="Consolas"/>
                <a:ea typeface="Consolas"/>
                <a:cs typeface="Consolas"/>
                <a:sym typeface="Consolas"/>
              </a:rPr>
              <a:t>unsigned</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int</a:t>
            </a:r>
            <a:r>
              <a:rPr lang="es-AR" sz="2133">
                <a:solidFill>
                  <a:srgbClr val="D4D4D4"/>
                </a:solidFill>
                <a:latin typeface="Consolas"/>
                <a:ea typeface="Consolas"/>
                <a:cs typeface="Consolas"/>
                <a:sym typeface="Consolas"/>
              </a:rPr>
              <a:t> </a:t>
            </a:r>
            <a:r>
              <a:rPr lang="es-AR" sz="2133">
                <a:solidFill>
                  <a:srgbClr val="DCDCAA"/>
                </a:solidFill>
                <a:latin typeface="Consolas"/>
                <a:ea typeface="Consolas"/>
                <a:cs typeface="Consolas"/>
                <a:sym typeface="Consolas"/>
              </a:rPr>
              <a:t>suma</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unsigned</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int</a:t>
            </a:r>
            <a:r>
              <a:rPr lang="es-AR" sz="2133">
                <a:solidFill>
                  <a:srgbClr val="D4D4D4"/>
                </a:solidFill>
                <a:latin typeface="Consolas"/>
                <a:ea typeface="Consolas"/>
                <a:cs typeface="Consolas"/>
                <a:sym typeface="Consolas"/>
              </a:rPr>
              <a:t> </a:t>
            </a:r>
            <a:r>
              <a:rPr lang="es-AR" sz="2133">
                <a:solidFill>
                  <a:srgbClr val="9CDCFE"/>
                </a:solidFill>
                <a:latin typeface="Consolas"/>
                <a:ea typeface="Consolas"/>
                <a:cs typeface="Consolas"/>
                <a:sym typeface="Consolas"/>
              </a:rPr>
              <a:t>var1,</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unsigned</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int</a:t>
            </a:r>
            <a:r>
              <a:rPr lang="es-AR" sz="2133">
                <a:solidFill>
                  <a:srgbClr val="D4D4D4"/>
                </a:solidFill>
                <a:latin typeface="Consolas"/>
                <a:ea typeface="Consolas"/>
                <a:cs typeface="Consolas"/>
                <a:sym typeface="Consolas"/>
              </a:rPr>
              <a:t> </a:t>
            </a:r>
            <a:r>
              <a:rPr lang="es-AR" sz="2133">
                <a:solidFill>
                  <a:srgbClr val="9CDCFE"/>
                </a:solidFill>
                <a:latin typeface="Consolas"/>
                <a:ea typeface="Consolas"/>
                <a:cs typeface="Consolas"/>
                <a:sym typeface="Consolas"/>
              </a:rPr>
              <a:t>var2</a:t>
            </a:r>
            <a:r>
              <a:rPr lang="es-AR" sz="2133">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600"/>
            </a:pPr>
            <a:br>
              <a:rPr lang="es-AR" sz="2133">
                <a:solidFill>
                  <a:srgbClr val="D4D4D4"/>
                </a:solidFill>
                <a:latin typeface="Consolas"/>
                <a:ea typeface="Consolas"/>
                <a:cs typeface="Consolas"/>
                <a:sym typeface="Consolas"/>
              </a:rPr>
            </a:br>
            <a:r>
              <a:rPr lang="es-AR" sz="2133">
                <a:solidFill>
                  <a:srgbClr val="569CD6"/>
                </a:solidFill>
                <a:latin typeface="Consolas"/>
                <a:ea typeface="Consolas"/>
                <a:cs typeface="Consolas"/>
                <a:sym typeface="Consolas"/>
              </a:rPr>
              <a:t>int</a:t>
            </a:r>
            <a:r>
              <a:rPr lang="es-AR" sz="2133">
                <a:solidFill>
                  <a:srgbClr val="D4D4D4"/>
                </a:solidFill>
                <a:latin typeface="Consolas"/>
                <a:ea typeface="Consolas"/>
                <a:cs typeface="Consolas"/>
                <a:sym typeface="Consolas"/>
              </a:rPr>
              <a:t> </a:t>
            </a:r>
            <a:r>
              <a:rPr lang="es-AR" sz="2133">
                <a:solidFill>
                  <a:srgbClr val="DCDCAA"/>
                </a:solidFill>
                <a:latin typeface="Consolas"/>
                <a:ea typeface="Consolas"/>
                <a:cs typeface="Consolas"/>
                <a:sym typeface="Consolas"/>
              </a:rPr>
              <a:t>main</a:t>
            </a:r>
            <a:r>
              <a:rPr lang="es-AR" sz="2133">
                <a:solidFill>
                  <a:srgbClr val="D4D4D4"/>
                </a:solidFill>
                <a:latin typeface="Consolas"/>
                <a:ea typeface="Consolas"/>
                <a:cs typeface="Consolas"/>
                <a:sym typeface="Consolas"/>
              </a:rPr>
              <a:t>(</a:t>
            </a:r>
            <a:r>
              <a:rPr lang="es-AR" sz="2133">
                <a:solidFill>
                  <a:srgbClr val="569CD6"/>
                </a:solidFill>
                <a:latin typeface="Consolas"/>
                <a:ea typeface="Consolas"/>
                <a:cs typeface="Consolas"/>
                <a:sym typeface="Consolas"/>
              </a:rPr>
              <a:t>void</a:t>
            </a:r>
            <a:r>
              <a:rPr lang="es-AR" sz="2133">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600"/>
            </a:pP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unsigned</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int</a:t>
            </a:r>
            <a:r>
              <a:rPr lang="es-AR" sz="2133">
                <a:solidFill>
                  <a:srgbClr val="D4D4D4"/>
                </a:solidFill>
                <a:latin typeface="Consolas"/>
                <a:ea typeface="Consolas"/>
                <a:cs typeface="Consolas"/>
                <a:sym typeface="Consolas"/>
              </a:rPr>
              <a:t> suma=</a:t>
            </a:r>
            <a:r>
              <a:rPr lang="es-AR" sz="2133">
                <a:solidFill>
                  <a:srgbClr val="B5CEA8"/>
                </a:solidFill>
                <a:latin typeface="Consolas"/>
                <a:ea typeface="Consolas"/>
                <a:cs typeface="Consolas"/>
                <a:sym typeface="Consolas"/>
              </a:rPr>
              <a:t>0,</a:t>
            </a:r>
            <a:r>
              <a:rPr lang="es-AR" sz="2133">
                <a:solidFill>
                  <a:srgbClr val="D4D4D4"/>
                </a:solidFill>
                <a:latin typeface="Consolas"/>
                <a:ea typeface="Consolas"/>
                <a:cs typeface="Consolas"/>
                <a:sym typeface="Consolas"/>
              </a:rPr>
              <a:t>resultado;</a:t>
            </a:r>
            <a:endParaRPr sz="1867">
              <a:solidFill>
                <a:srgbClr val="000000"/>
              </a:solidFill>
              <a:latin typeface="Arial"/>
              <a:ea typeface="Arial"/>
              <a:cs typeface="Arial"/>
              <a:sym typeface="Arial"/>
            </a:endParaRPr>
          </a:p>
          <a:p>
            <a:pPr>
              <a:buClr>
                <a:srgbClr val="000000"/>
              </a:buClr>
              <a:buSzPts val="1600"/>
            </a:pPr>
            <a:r>
              <a:rPr lang="es-AR" sz="2133">
                <a:solidFill>
                  <a:srgbClr val="D4D4D4"/>
                </a:solidFill>
                <a:latin typeface="Consolas"/>
                <a:ea typeface="Consolas"/>
                <a:cs typeface="Consolas"/>
                <a:sym typeface="Consolas"/>
              </a:rPr>
              <a:t>    resultado=</a:t>
            </a:r>
            <a:r>
              <a:rPr lang="es-AR" sz="2133">
                <a:solidFill>
                  <a:srgbClr val="DCDCAA"/>
                </a:solidFill>
                <a:latin typeface="Consolas"/>
                <a:ea typeface="Consolas"/>
                <a:cs typeface="Consolas"/>
                <a:sym typeface="Consolas"/>
              </a:rPr>
              <a:t>suma</a:t>
            </a:r>
            <a:r>
              <a:rPr lang="es-AR" sz="2133">
                <a:solidFill>
                  <a:srgbClr val="D4D4D4"/>
                </a:solidFill>
                <a:latin typeface="Consolas"/>
                <a:ea typeface="Consolas"/>
                <a:cs typeface="Consolas"/>
                <a:sym typeface="Consolas"/>
              </a:rPr>
              <a:t>(</a:t>
            </a:r>
            <a:r>
              <a:rPr lang="es-AR" sz="2133">
                <a:solidFill>
                  <a:srgbClr val="B5CEA8"/>
                </a:solidFill>
                <a:latin typeface="Consolas"/>
                <a:ea typeface="Consolas"/>
                <a:cs typeface="Consolas"/>
                <a:sym typeface="Consolas"/>
              </a:rPr>
              <a:t>1</a:t>
            </a:r>
            <a:r>
              <a:rPr lang="es-AR" sz="2133">
                <a:solidFill>
                  <a:srgbClr val="D4D4D4"/>
                </a:solidFill>
                <a:latin typeface="Consolas"/>
                <a:ea typeface="Consolas"/>
                <a:cs typeface="Consolas"/>
                <a:sym typeface="Consolas"/>
              </a:rPr>
              <a:t>,</a:t>
            </a:r>
            <a:r>
              <a:rPr lang="es-AR" sz="2133">
                <a:solidFill>
                  <a:srgbClr val="B5CEA8"/>
                </a:solidFill>
                <a:latin typeface="Consolas"/>
                <a:ea typeface="Consolas"/>
                <a:cs typeface="Consolas"/>
                <a:sym typeface="Consolas"/>
              </a:rPr>
              <a:t>2</a:t>
            </a:r>
            <a:r>
              <a:rPr lang="es-AR" sz="2133">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600"/>
            </a:pPr>
            <a:r>
              <a:rPr lang="es-AR" sz="2133">
                <a:solidFill>
                  <a:srgbClr val="D4D4D4"/>
                </a:solidFill>
                <a:latin typeface="Consolas"/>
                <a:ea typeface="Consolas"/>
                <a:cs typeface="Consolas"/>
                <a:sym typeface="Consolas"/>
              </a:rPr>
              <a:t>    </a:t>
            </a:r>
            <a:r>
              <a:rPr lang="es-AR" sz="2133">
                <a:solidFill>
                  <a:srgbClr val="C586C0"/>
                </a:solidFill>
                <a:latin typeface="Consolas"/>
                <a:ea typeface="Consolas"/>
                <a:cs typeface="Consolas"/>
                <a:sym typeface="Consolas"/>
              </a:rPr>
              <a:t>return</a:t>
            </a:r>
            <a:r>
              <a:rPr lang="es-AR" sz="2133">
                <a:solidFill>
                  <a:srgbClr val="D4D4D4"/>
                </a:solidFill>
                <a:latin typeface="Consolas"/>
                <a:ea typeface="Consolas"/>
                <a:cs typeface="Consolas"/>
                <a:sym typeface="Consolas"/>
              </a:rPr>
              <a:t> </a:t>
            </a:r>
            <a:r>
              <a:rPr lang="es-AR" sz="2133">
                <a:solidFill>
                  <a:srgbClr val="B5CEA8"/>
                </a:solidFill>
                <a:latin typeface="Consolas"/>
                <a:ea typeface="Consolas"/>
                <a:cs typeface="Consolas"/>
                <a:sym typeface="Consolas"/>
              </a:rPr>
              <a:t>0</a:t>
            </a:r>
            <a:r>
              <a:rPr lang="es-AR" sz="2133">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600"/>
            </a:pPr>
            <a:r>
              <a:rPr lang="es-AR" sz="2133">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600"/>
            </a:pPr>
            <a:r>
              <a:rPr lang="es-AR" sz="2133">
                <a:solidFill>
                  <a:srgbClr val="569CD6"/>
                </a:solidFill>
                <a:latin typeface="Consolas"/>
                <a:ea typeface="Consolas"/>
                <a:cs typeface="Consolas"/>
                <a:sym typeface="Consolas"/>
              </a:rPr>
              <a:t>unsigned</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int</a:t>
            </a:r>
            <a:r>
              <a:rPr lang="es-AR" sz="2133">
                <a:solidFill>
                  <a:srgbClr val="D4D4D4"/>
                </a:solidFill>
                <a:latin typeface="Consolas"/>
                <a:ea typeface="Consolas"/>
                <a:cs typeface="Consolas"/>
                <a:sym typeface="Consolas"/>
              </a:rPr>
              <a:t> </a:t>
            </a:r>
            <a:r>
              <a:rPr lang="es-AR" sz="2133">
                <a:solidFill>
                  <a:srgbClr val="DCDCAA"/>
                </a:solidFill>
                <a:latin typeface="Consolas"/>
                <a:ea typeface="Consolas"/>
                <a:cs typeface="Consolas"/>
                <a:sym typeface="Consolas"/>
              </a:rPr>
              <a:t>suma</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unsigned</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int</a:t>
            </a:r>
            <a:r>
              <a:rPr lang="es-AR" sz="2133">
                <a:solidFill>
                  <a:srgbClr val="D4D4D4"/>
                </a:solidFill>
                <a:latin typeface="Consolas"/>
                <a:ea typeface="Consolas"/>
                <a:cs typeface="Consolas"/>
                <a:sym typeface="Consolas"/>
              </a:rPr>
              <a:t> </a:t>
            </a:r>
            <a:r>
              <a:rPr lang="es-AR" sz="2133">
                <a:solidFill>
                  <a:srgbClr val="9CDCFE"/>
                </a:solidFill>
                <a:latin typeface="Consolas"/>
                <a:ea typeface="Consolas"/>
                <a:cs typeface="Consolas"/>
                <a:sym typeface="Consolas"/>
              </a:rPr>
              <a:t>var1</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unsigned</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int</a:t>
            </a:r>
            <a:r>
              <a:rPr lang="es-AR" sz="2133">
                <a:solidFill>
                  <a:srgbClr val="D4D4D4"/>
                </a:solidFill>
                <a:latin typeface="Consolas"/>
                <a:ea typeface="Consolas"/>
                <a:cs typeface="Consolas"/>
                <a:sym typeface="Consolas"/>
              </a:rPr>
              <a:t> </a:t>
            </a:r>
            <a:r>
              <a:rPr lang="es-AR" sz="2133">
                <a:solidFill>
                  <a:srgbClr val="9CDCFE"/>
                </a:solidFill>
                <a:latin typeface="Consolas"/>
                <a:ea typeface="Consolas"/>
                <a:cs typeface="Consolas"/>
                <a:sym typeface="Consolas"/>
              </a:rPr>
              <a:t>var2</a:t>
            </a:r>
            <a:r>
              <a:rPr lang="es-AR" sz="2133">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600"/>
            </a:pPr>
            <a:r>
              <a:rPr lang="es-AR" sz="2133">
                <a:solidFill>
                  <a:srgbClr val="D4D4D4"/>
                </a:solidFill>
                <a:latin typeface="Consolas"/>
                <a:ea typeface="Consolas"/>
                <a:cs typeface="Consolas"/>
                <a:sym typeface="Consolas"/>
              </a:rPr>
              <a:t>    </a:t>
            </a:r>
            <a:r>
              <a:rPr lang="es-AR" sz="2133">
                <a:solidFill>
                  <a:srgbClr val="C586C0"/>
                </a:solidFill>
                <a:latin typeface="Consolas"/>
                <a:ea typeface="Consolas"/>
                <a:cs typeface="Consolas"/>
                <a:sym typeface="Consolas"/>
              </a:rPr>
              <a:t>return</a:t>
            </a:r>
            <a:r>
              <a:rPr lang="es-AR" sz="2133">
                <a:solidFill>
                  <a:srgbClr val="D4D4D4"/>
                </a:solidFill>
                <a:latin typeface="Consolas"/>
                <a:ea typeface="Consolas"/>
                <a:cs typeface="Consolas"/>
                <a:sym typeface="Consolas"/>
              </a:rPr>
              <a:t>(var1+var2);</a:t>
            </a:r>
            <a:endParaRPr sz="1867">
              <a:solidFill>
                <a:srgbClr val="000000"/>
              </a:solidFill>
              <a:latin typeface="Arial"/>
              <a:ea typeface="Arial"/>
              <a:cs typeface="Arial"/>
              <a:sym typeface="Arial"/>
            </a:endParaRPr>
          </a:p>
          <a:p>
            <a:pPr>
              <a:buClr>
                <a:srgbClr val="000000"/>
              </a:buClr>
              <a:buSzPts val="1600"/>
            </a:pPr>
            <a:r>
              <a:rPr lang="es-AR" sz="2133">
                <a:solidFill>
                  <a:srgbClr val="D4D4D4"/>
                </a:solidFill>
                <a:latin typeface="Consolas"/>
                <a:ea typeface="Consolas"/>
                <a:cs typeface="Consolas"/>
                <a:sym typeface="Consolas"/>
              </a:rPr>
              <a:t>}</a:t>
            </a:r>
            <a:endParaRPr sz="2133">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C866696-A71C-045A-8754-8EEB7C1C9ABE}"/>
              </a:ext>
            </a:extLst>
          </p:cNvPr>
          <p:cNvSpPr/>
          <p:nvPr/>
        </p:nvSpPr>
        <p:spPr>
          <a:xfrm>
            <a:off x="121298" y="1623527"/>
            <a:ext cx="11495314" cy="507699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386" name="Google Shape;386;p3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solidFill>
                  <a:srgbClr val="002060"/>
                </a:solidFill>
              </a:rPr>
              <a:t>Usando un valor constante</a:t>
            </a:r>
            <a:endParaRPr dirty="0">
              <a:solidFill>
                <a:srgbClr val="002060"/>
              </a:solidFill>
            </a:endParaRPr>
          </a:p>
        </p:txBody>
      </p:sp>
      <p:sp>
        <p:nvSpPr>
          <p:cNvPr id="387" name="Google Shape;387;p36"/>
          <p:cNvSpPr/>
          <p:nvPr/>
        </p:nvSpPr>
        <p:spPr>
          <a:xfrm>
            <a:off x="431371" y="1814749"/>
            <a:ext cx="11760629" cy="4185707"/>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rgbClr val="569CD6"/>
                </a:solidFill>
                <a:latin typeface="Consolas"/>
                <a:ea typeface="Consolas"/>
                <a:cs typeface="Consolas"/>
                <a:sym typeface="Consolas"/>
              </a:rPr>
              <a:t>float</a:t>
            </a:r>
            <a:r>
              <a:rPr lang="es-AR" sz="2400">
                <a:solidFill>
                  <a:srgbClr val="D4D4D4"/>
                </a:solidFill>
                <a:latin typeface="Consolas"/>
                <a:ea typeface="Consolas"/>
                <a:cs typeface="Consolas"/>
                <a:sym typeface="Consolas"/>
              </a:rPr>
              <a:t> </a:t>
            </a:r>
            <a:r>
              <a:rPr lang="es-AR" sz="2400">
                <a:solidFill>
                  <a:srgbClr val="DCDCAA"/>
                </a:solidFill>
                <a:latin typeface="Consolas"/>
                <a:ea typeface="Consolas"/>
                <a:cs typeface="Consolas"/>
                <a:sym typeface="Consolas"/>
              </a:rPr>
              <a:t>AreaCircunferencia</a:t>
            </a: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unsigned</a:t>
            </a: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int</a:t>
            </a:r>
            <a:r>
              <a:rPr lang="es-AR" sz="2400">
                <a:solidFill>
                  <a:srgbClr val="D4D4D4"/>
                </a:solidFill>
                <a:latin typeface="Consolas"/>
                <a:ea typeface="Consolas"/>
                <a:cs typeface="Consolas"/>
                <a:sym typeface="Consolas"/>
              </a:rPr>
              <a:t> </a:t>
            </a:r>
            <a:r>
              <a:rPr lang="es-AR" sz="2400">
                <a:solidFill>
                  <a:srgbClr val="9CDCFE"/>
                </a:solidFill>
                <a:latin typeface="Consolas"/>
                <a:ea typeface="Consolas"/>
                <a:cs typeface="Consolas"/>
                <a:sym typeface="Consolas"/>
              </a:rPr>
              <a:t>radio</a:t>
            </a:r>
            <a:r>
              <a:rPr lang="es-AR" sz="24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800"/>
            </a:pPr>
            <a:r>
              <a:rPr lang="es-AR" sz="2400">
                <a:solidFill>
                  <a:srgbClr val="569CD6"/>
                </a:solidFill>
                <a:latin typeface="Consolas"/>
                <a:ea typeface="Consolas"/>
                <a:cs typeface="Consolas"/>
                <a:sym typeface="Consolas"/>
              </a:rPr>
              <a:t>const float</a:t>
            </a:r>
            <a:r>
              <a:rPr lang="es-AR" sz="2400">
                <a:solidFill>
                  <a:srgbClr val="D4D4D4"/>
                </a:solidFill>
                <a:latin typeface="Consolas"/>
                <a:ea typeface="Consolas"/>
                <a:cs typeface="Consolas"/>
                <a:sym typeface="Consolas"/>
              </a:rPr>
              <a:t> PI=</a:t>
            </a:r>
            <a:r>
              <a:rPr lang="es-AR" sz="2400">
                <a:solidFill>
                  <a:srgbClr val="B5CEA8"/>
                </a:solidFill>
                <a:latin typeface="Consolas"/>
                <a:ea typeface="Consolas"/>
                <a:cs typeface="Consolas"/>
                <a:sym typeface="Consolas"/>
              </a:rPr>
              <a:t>3.14</a:t>
            </a:r>
            <a:r>
              <a:rPr lang="es-AR" sz="24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800"/>
            </a:pPr>
            <a:br>
              <a:rPr lang="es-AR" sz="2400">
                <a:solidFill>
                  <a:srgbClr val="D4D4D4"/>
                </a:solidFill>
                <a:latin typeface="Consolas"/>
                <a:ea typeface="Consolas"/>
                <a:cs typeface="Consolas"/>
                <a:sym typeface="Consolas"/>
              </a:rPr>
            </a:br>
            <a:r>
              <a:rPr lang="es-AR" sz="2400">
                <a:solidFill>
                  <a:srgbClr val="569CD6"/>
                </a:solidFill>
                <a:latin typeface="Consolas"/>
                <a:ea typeface="Consolas"/>
                <a:cs typeface="Consolas"/>
                <a:sym typeface="Consolas"/>
              </a:rPr>
              <a:t>int</a:t>
            </a:r>
            <a:r>
              <a:rPr lang="es-AR" sz="2400">
                <a:solidFill>
                  <a:srgbClr val="D4D4D4"/>
                </a:solidFill>
                <a:latin typeface="Consolas"/>
                <a:ea typeface="Consolas"/>
                <a:cs typeface="Consolas"/>
                <a:sym typeface="Consolas"/>
              </a:rPr>
              <a:t> </a:t>
            </a:r>
            <a:r>
              <a:rPr lang="es-AR" sz="2400">
                <a:solidFill>
                  <a:srgbClr val="DCDCAA"/>
                </a:solidFill>
                <a:latin typeface="Consolas"/>
                <a:ea typeface="Consolas"/>
                <a:cs typeface="Consolas"/>
                <a:sym typeface="Consolas"/>
              </a:rPr>
              <a:t>main</a:t>
            </a:r>
            <a:r>
              <a:rPr lang="es-AR" sz="2400">
                <a:solidFill>
                  <a:srgbClr val="D4D4D4"/>
                </a:solidFill>
                <a:latin typeface="Consolas"/>
                <a:ea typeface="Consolas"/>
                <a:cs typeface="Consolas"/>
                <a:sym typeface="Consolas"/>
              </a:rPr>
              <a:t>(</a:t>
            </a:r>
            <a:r>
              <a:rPr lang="es-AR" sz="2400">
                <a:solidFill>
                  <a:srgbClr val="569CD6"/>
                </a:solidFill>
                <a:latin typeface="Consolas"/>
                <a:ea typeface="Consolas"/>
                <a:cs typeface="Consolas"/>
                <a:sym typeface="Consolas"/>
              </a:rPr>
              <a:t>void</a:t>
            </a:r>
            <a:r>
              <a:rPr lang="es-AR" sz="24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float</a:t>
            </a:r>
            <a:r>
              <a:rPr lang="es-AR" sz="2400">
                <a:solidFill>
                  <a:srgbClr val="D4D4D4"/>
                </a:solidFill>
                <a:latin typeface="Consolas"/>
                <a:ea typeface="Consolas"/>
                <a:cs typeface="Consolas"/>
                <a:sym typeface="Consolas"/>
              </a:rPr>
              <a:t> area=</a:t>
            </a:r>
            <a:r>
              <a:rPr lang="es-AR" sz="2400">
                <a:solidFill>
                  <a:srgbClr val="B5CEA8"/>
                </a:solidFill>
                <a:latin typeface="Consolas"/>
                <a:ea typeface="Consolas"/>
                <a:cs typeface="Consolas"/>
                <a:sym typeface="Consolas"/>
              </a:rPr>
              <a:t>0</a:t>
            </a:r>
            <a:endParaRPr sz="2400">
              <a:solidFill>
                <a:srgbClr val="D4D4D4"/>
              </a:solidFill>
              <a:latin typeface="Consolas"/>
              <a:ea typeface="Consolas"/>
              <a:cs typeface="Consolas"/>
              <a:sym typeface="Consolas"/>
            </a:endParaRPr>
          </a:p>
          <a:p>
            <a:pPr>
              <a:buClr>
                <a:srgbClr val="000000"/>
              </a:buClr>
              <a:buSzPts val="1800"/>
            </a:pPr>
            <a:r>
              <a:rPr lang="es-AR" sz="2400">
                <a:solidFill>
                  <a:srgbClr val="D4D4D4"/>
                </a:solidFill>
                <a:latin typeface="Consolas"/>
                <a:ea typeface="Consolas"/>
                <a:cs typeface="Consolas"/>
                <a:sym typeface="Consolas"/>
              </a:rPr>
              <a:t>    area=</a:t>
            </a:r>
            <a:r>
              <a:rPr lang="es-AR" sz="2400">
                <a:solidFill>
                  <a:srgbClr val="DCDCAA"/>
                </a:solidFill>
                <a:latin typeface="Consolas"/>
                <a:ea typeface="Consolas"/>
                <a:cs typeface="Consolas"/>
                <a:sym typeface="Consolas"/>
              </a:rPr>
              <a:t> AreaCircunferencia</a:t>
            </a:r>
            <a:r>
              <a:rPr lang="es-AR" sz="2400">
                <a:solidFill>
                  <a:srgbClr val="D4D4D4"/>
                </a:solidFill>
                <a:latin typeface="Consolas"/>
                <a:ea typeface="Consolas"/>
                <a:cs typeface="Consolas"/>
                <a:sym typeface="Consolas"/>
              </a:rPr>
              <a:t>(</a:t>
            </a:r>
            <a:r>
              <a:rPr lang="es-AR" sz="2400">
                <a:solidFill>
                  <a:srgbClr val="B5CEA8"/>
                </a:solidFill>
                <a:latin typeface="Consolas"/>
                <a:ea typeface="Consolas"/>
                <a:cs typeface="Consolas"/>
                <a:sym typeface="Consolas"/>
              </a:rPr>
              <a:t>1</a:t>
            </a:r>
            <a:r>
              <a:rPr lang="es-AR" sz="24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r>
              <a:rPr lang="es-AR" sz="2400">
                <a:solidFill>
                  <a:srgbClr val="C586C0"/>
                </a:solidFill>
                <a:latin typeface="Consolas"/>
                <a:ea typeface="Consolas"/>
                <a:cs typeface="Consolas"/>
                <a:sym typeface="Consolas"/>
              </a:rPr>
              <a:t>return</a:t>
            </a:r>
            <a:r>
              <a:rPr lang="es-AR" sz="2400">
                <a:solidFill>
                  <a:srgbClr val="D4D4D4"/>
                </a:solidFill>
                <a:latin typeface="Consolas"/>
                <a:ea typeface="Consolas"/>
                <a:cs typeface="Consolas"/>
                <a:sym typeface="Consolas"/>
              </a:rPr>
              <a:t> </a:t>
            </a:r>
            <a:r>
              <a:rPr lang="es-AR" sz="2400">
                <a:solidFill>
                  <a:srgbClr val="B5CEA8"/>
                </a:solidFill>
                <a:latin typeface="Consolas"/>
                <a:ea typeface="Consolas"/>
                <a:cs typeface="Consolas"/>
                <a:sym typeface="Consolas"/>
              </a:rPr>
              <a:t>0</a:t>
            </a:r>
            <a:r>
              <a:rPr lang="es-AR" sz="24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800"/>
            </a:pPr>
            <a:r>
              <a:rPr lang="es-AR" sz="2400">
                <a:solidFill>
                  <a:srgbClr val="569CD6"/>
                </a:solidFill>
                <a:latin typeface="Consolas"/>
                <a:ea typeface="Consolas"/>
                <a:cs typeface="Consolas"/>
                <a:sym typeface="Consolas"/>
              </a:rPr>
              <a:t>float</a:t>
            </a:r>
            <a:r>
              <a:rPr lang="es-AR" sz="2400">
                <a:solidFill>
                  <a:srgbClr val="D4D4D4"/>
                </a:solidFill>
                <a:latin typeface="Consolas"/>
                <a:ea typeface="Consolas"/>
                <a:cs typeface="Consolas"/>
                <a:sym typeface="Consolas"/>
              </a:rPr>
              <a:t> </a:t>
            </a:r>
            <a:r>
              <a:rPr lang="es-AR" sz="2400">
                <a:solidFill>
                  <a:srgbClr val="DCDCAA"/>
                </a:solidFill>
                <a:latin typeface="Consolas"/>
                <a:ea typeface="Consolas"/>
                <a:cs typeface="Consolas"/>
                <a:sym typeface="Consolas"/>
              </a:rPr>
              <a:t>AreaCircunferencia</a:t>
            </a: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unsigned</a:t>
            </a:r>
            <a:r>
              <a:rPr lang="es-AR" sz="2400">
                <a:solidFill>
                  <a:srgbClr val="D4D4D4"/>
                </a:solidFill>
                <a:latin typeface="Consolas"/>
                <a:ea typeface="Consolas"/>
                <a:cs typeface="Consolas"/>
                <a:sym typeface="Consolas"/>
              </a:rPr>
              <a:t> </a:t>
            </a:r>
            <a:r>
              <a:rPr lang="es-AR" sz="2400">
                <a:solidFill>
                  <a:srgbClr val="569CD6"/>
                </a:solidFill>
                <a:latin typeface="Consolas"/>
                <a:ea typeface="Consolas"/>
                <a:cs typeface="Consolas"/>
                <a:sym typeface="Consolas"/>
              </a:rPr>
              <a:t>int</a:t>
            </a:r>
            <a:r>
              <a:rPr lang="es-AR" sz="2400">
                <a:solidFill>
                  <a:srgbClr val="D4D4D4"/>
                </a:solidFill>
                <a:latin typeface="Consolas"/>
                <a:ea typeface="Consolas"/>
                <a:cs typeface="Consolas"/>
                <a:sym typeface="Consolas"/>
              </a:rPr>
              <a:t> </a:t>
            </a:r>
            <a:r>
              <a:rPr lang="es-AR" sz="2400">
                <a:solidFill>
                  <a:srgbClr val="9CDCFE"/>
                </a:solidFill>
                <a:latin typeface="Consolas"/>
                <a:ea typeface="Consolas"/>
                <a:cs typeface="Consolas"/>
                <a:sym typeface="Consolas"/>
              </a:rPr>
              <a:t>radio</a:t>
            </a:r>
            <a:r>
              <a:rPr lang="es-AR" sz="24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r>
              <a:rPr lang="es-AR" sz="2400">
                <a:solidFill>
                  <a:srgbClr val="C586C0"/>
                </a:solidFill>
                <a:latin typeface="Consolas"/>
                <a:ea typeface="Consolas"/>
                <a:cs typeface="Consolas"/>
                <a:sym typeface="Consolas"/>
              </a:rPr>
              <a:t>return</a:t>
            </a:r>
            <a:r>
              <a:rPr lang="es-AR" sz="2400">
                <a:solidFill>
                  <a:srgbClr val="D4D4D4"/>
                </a:solidFill>
                <a:latin typeface="Consolas"/>
                <a:ea typeface="Consolas"/>
                <a:cs typeface="Consolas"/>
                <a:sym typeface="Consolas"/>
              </a:rPr>
              <a:t>(PI*radio*radio);</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a:t>
            </a:r>
            <a:endParaRPr sz="2400">
              <a:solidFill>
                <a:srgbClr val="D4D4D4"/>
              </a:solidFill>
              <a:latin typeface="Consolas"/>
              <a:ea typeface="Consolas"/>
              <a:cs typeface="Consolas"/>
              <a:sym typeface="Consolas"/>
            </a:endParaRPr>
          </a:p>
        </p:txBody>
      </p:sp>
      <p:sp>
        <p:nvSpPr>
          <p:cNvPr id="388" name="Google Shape;388;p36"/>
          <p:cNvSpPr txBox="1"/>
          <p:nvPr/>
        </p:nvSpPr>
        <p:spPr>
          <a:xfrm>
            <a:off x="950259" y="5489579"/>
            <a:ext cx="10022540" cy="1354355"/>
          </a:xfrm>
          <a:prstGeom prst="rect">
            <a:avLst/>
          </a:prstGeom>
          <a:noFill/>
          <a:ln>
            <a:noFill/>
          </a:ln>
        </p:spPr>
        <p:txBody>
          <a:bodyPr spcFirstLastPara="1" wrap="square" lIns="121900" tIns="60933" rIns="121900" bIns="60933" anchor="t" anchorCtr="0">
            <a:spAutoFit/>
          </a:bodyPr>
          <a:lstStyle/>
          <a:p>
            <a:pPr algn="ctr"/>
            <a:r>
              <a:rPr lang="es-AR" sz="2667">
                <a:solidFill>
                  <a:srgbClr val="C586C0"/>
                </a:solidFill>
                <a:highlight>
                  <a:srgbClr val="00FF00"/>
                </a:highlight>
                <a:latin typeface="Consolas"/>
                <a:ea typeface="Consolas"/>
                <a:cs typeface="Consolas"/>
                <a:sym typeface="Consolas"/>
              </a:rPr>
              <a:t>Aunque no es algo del lenguaje por convención de los programadores los nombres de las constantes van en mayúsculas</a:t>
            </a:r>
            <a:endParaRPr sz="2667">
              <a:solidFill>
                <a:srgbClr val="000000"/>
              </a:solidFill>
              <a:highlight>
                <a:srgbClr val="00FF00"/>
              </a:highlight>
              <a:latin typeface="Arial"/>
              <a:ea typeface="Arial"/>
              <a:cs typeface="Arial"/>
              <a:sym typeface="Arial"/>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2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printf()</a:t>
            </a:r>
            <a:endParaRPr/>
          </a:p>
        </p:txBody>
      </p:sp>
      <p:sp>
        <p:nvSpPr>
          <p:cNvPr id="394" name="Google Shape;394;p122"/>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buNone/>
            </a:pPr>
            <a:r>
              <a:rPr lang="es-AR" sz="3200" dirty="0" err="1">
                <a:solidFill>
                  <a:srgbClr val="FF0000"/>
                </a:solidFill>
              </a:rPr>
              <a:t>printf</a:t>
            </a:r>
            <a:r>
              <a:rPr lang="es-AR" sz="3200" dirty="0"/>
              <a:t> es una función definida en </a:t>
            </a:r>
            <a:r>
              <a:rPr lang="es-AR" sz="3200" dirty="0" err="1"/>
              <a:t>stdio.h</a:t>
            </a:r>
            <a:r>
              <a:rPr lang="es-AR" sz="3200" dirty="0"/>
              <a:t> (estándar input output) para poder visualizar por pantalla datos.</a:t>
            </a:r>
            <a:endParaRPr sz="3200" dirty="0"/>
          </a:p>
          <a:p>
            <a:pPr marL="213355" indent="0">
              <a:buNone/>
            </a:pPr>
            <a:r>
              <a:rPr lang="es-AR" sz="3200" dirty="0" err="1">
                <a:solidFill>
                  <a:srgbClr val="FF0000"/>
                </a:solidFill>
              </a:rPr>
              <a:t>printf</a:t>
            </a:r>
            <a:r>
              <a:rPr lang="es-AR" sz="3200" dirty="0">
                <a:solidFill>
                  <a:srgbClr val="FF0000"/>
                </a:solidFill>
              </a:rPr>
              <a:t>(“</a:t>
            </a:r>
            <a:r>
              <a:rPr lang="es-AR" sz="3200" dirty="0" err="1">
                <a:solidFill>
                  <a:srgbClr val="FF0000"/>
                </a:solidFill>
              </a:rPr>
              <a:t>text</a:t>
            </a:r>
            <a:r>
              <a:rPr lang="es-AR" sz="3200" dirty="0">
                <a:solidFill>
                  <a:srgbClr val="FF0000"/>
                </a:solidFill>
              </a:rPr>
              <a:t>”); </a:t>
            </a:r>
            <a:r>
              <a:rPr lang="es-AR" sz="3200" dirty="0"/>
              <a:t>todo el texto que se escriba entre doble comillas saldrá textual por pantalla</a:t>
            </a:r>
            <a:r>
              <a:rPr lang="es-AR" dirty="0"/>
              <a:t>.</a:t>
            </a:r>
            <a:endParaRPr dirty="0"/>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2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printf()	</a:t>
            </a:r>
            <a:endParaRPr/>
          </a:p>
        </p:txBody>
      </p:sp>
      <p:sp>
        <p:nvSpPr>
          <p:cNvPr id="400" name="Google Shape;400;p123"/>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buNone/>
            </a:pPr>
            <a:r>
              <a:rPr lang="es-AR" sz="3200" dirty="0"/>
              <a:t>Si queremos mostrar un valor intercalaremos en el lugar que queremos que se muestre un carácter de escape (%), y a continuación formateadores para que muestre el dato en cuestión en el formato requerido.</a:t>
            </a:r>
            <a:endParaRPr sz="3200" dirty="0"/>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2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t>Formateadores </a:t>
            </a:r>
            <a:r>
              <a:rPr lang="es-AR" dirty="0" err="1"/>
              <a:t>printf</a:t>
            </a:r>
            <a:r>
              <a:rPr lang="es-AR" dirty="0"/>
              <a:t>()</a:t>
            </a:r>
            <a:endParaRPr dirty="0"/>
          </a:p>
        </p:txBody>
      </p:sp>
      <p:graphicFrame>
        <p:nvGraphicFramePr>
          <p:cNvPr id="406" name="Google Shape;406;p124"/>
          <p:cNvGraphicFramePr/>
          <p:nvPr/>
        </p:nvGraphicFramePr>
        <p:xfrm>
          <a:off x="2811570" y="1686869"/>
          <a:ext cx="6882134" cy="4555520"/>
        </p:xfrm>
        <a:graphic>
          <a:graphicData uri="http://schemas.openxmlformats.org/drawingml/2006/table">
            <a:tbl>
              <a:tblPr>
                <a:noFill/>
              </a:tblPr>
              <a:tblGrid>
                <a:gridCol w="3441067">
                  <a:extLst>
                    <a:ext uri="{9D8B030D-6E8A-4147-A177-3AD203B41FA5}">
                      <a16:colId xmlns:a16="http://schemas.microsoft.com/office/drawing/2014/main" val="20000"/>
                    </a:ext>
                  </a:extLst>
                </a:gridCol>
                <a:gridCol w="3441067">
                  <a:extLst>
                    <a:ext uri="{9D8B030D-6E8A-4147-A177-3AD203B41FA5}">
                      <a16:colId xmlns:a16="http://schemas.microsoft.com/office/drawing/2014/main" val="20001"/>
                    </a:ext>
                  </a:extLst>
                </a:gridCol>
              </a:tblGrid>
              <a:tr h="260080">
                <a:tc>
                  <a:txBody>
                    <a:bodyPr/>
                    <a:lstStyle/>
                    <a:p>
                      <a:pPr marL="0" marR="0" lvl="0" indent="0" algn="ctr" rtl="0">
                        <a:lnSpc>
                          <a:spcPct val="100000"/>
                        </a:lnSpc>
                        <a:spcBef>
                          <a:spcPts val="0"/>
                        </a:spcBef>
                        <a:spcAft>
                          <a:spcPts val="0"/>
                        </a:spcAft>
                        <a:buNone/>
                      </a:pPr>
                      <a:r>
                        <a:rPr lang="es-AR" sz="1200" u="none" strike="noStrike" cap="none"/>
                        <a:t>Formateador</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EAECF0"/>
                    </a:solidFill>
                  </a:tcPr>
                </a:tc>
                <a:tc>
                  <a:txBody>
                    <a:bodyPr/>
                    <a:lstStyle/>
                    <a:p>
                      <a:pPr marL="0" marR="0" lvl="0" indent="0" algn="ctr" rtl="0">
                        <a:lnSpc>
                          <a:spcPct val="100000"/>
                        </a:lnSpc>
                        <a:spcBef>
                          <a:spcPts val="0"/>
                        </a:spcBef>
                        <a:spcAft>
                          <a:spcPts val="0"/>
                        </a:spcAft>
                        <a:buNone/>
                      </a:pPr>
                      <a:r>
                        <a:rPr lang="es-AR" sz="1200" u="none" strike="noStrike" cap="none"/>
                        <a:t>Salida</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EAECF0"/>
                    </a:solidFill>
                  </a:tcPr>
                </a:tc>
                <a:extLst>
                  <a:ext uri="{0D108BD9-81ED-4DB2-BD59-A6C34878D82A}">
                    <a16:rowId xmlns:a16="http://schemas.microsoft.com/office/drawing/2014/main" val="10000"/>
                  </a:ext>
                </a:extLst>
              </a:tr>
              <a:tr h="442960">
                <a:tc>
                  <a:txBody>
                    <a:bodyPr/>
                    <a:lstStyle/>
                    <a:p>
                      <a:pPr marL="0" marR="0" lvl="0" indent="0" algn="l" rtl="0">
                        <a:lnSpc>
                          <a:spcPct val="100000"/>
                        </a:lnSpc>
                        <a:spcBef>
                          <a:spcPts val="0"/>
                        </a:spcBef>
                        <a:spcAft>
                          <a:spcPts val="0"/>
                        </a:spcAft>
                        <a:buNone/>
                      </a:pPr>
                      <a:r>
                        <a:rPr lang="es-AR" sz="1200" u="none" strike="noStrike" cap="none"/>
                        <a:t>%d ó %i</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1200" u="none" strike="noStrike" cap="none"/>
                        <a:t>entero en base 10 con signo (int)printf ("el numero enteronen base 10 es: %d" , -10);</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1"/>
                  </a:ext>
                </a:extLst>
              </a:tr>
              <a:tr h="260080">
                <a:tc>
                  <a:txBody>
                    <a:bodyPr/>
                    <a:lstStyle/>
                    <a:p>
                      <a:pPr marL="0" marR="0" lvl="0" indent="0" algn="l" rtl="0">
                        <a:lnSpc>
                          <a:spcPct val="100000"/>
                        </a:lnSpc>
                        <a:spcBef>
                          <a:spcPts val="0"/>
                        </a:spcBef>
                        <a:spcAft>
                          <a:spcPts val="0"/>
                        </a:spcAft>
                        <a:buNone/>
                      </a:pPr>
                      <a:r>
                        <a:rPr lang="es-AR" sz="1200" u="none" strike="noStrike" cap="none"/>
                        <a:t>%u</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1200" u="none" strike="noStrike" cap="none"/>
                        <a:t>entero en base 10 sin signo (int)</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2"/>
                  </a:ext>
                </a:extLst>
              </a:tr>
              <a:tr h="260080">
                <a:tc>
                  <a:txBody>
                    <a:bodyPr/>
                    <a:lstStyle/>
                    <a:p>
                      <a:pPr marL="0" marR="0" lvl="0" indent="0" algn="l" rtl="0">
                        <a:lnSpc>
                          <a:spcPct val="100000"/>
                        </a:lnSpc>
                        <a:spcBef>
                          <a:spcPts val="0"/>
                        </a:spcBef>
                        <a:spcAft>
                          <a:spcPts val="0"/>
                        </a:spcAft>
                        <a:buNone/>
                      </a:pPr>
                      <a:r>
                        <a:rPr lang="es-AR" sz="1200" u="none" strike="noStrike" cap="none"/>
                        <a:t>%o</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1200" u="none" strike="noStrike" cap="none"/>
                        <a:t>entero en base 8 sin signo (int)</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3"/>
                  </a:ext>
                </a:extLst>
              </a:tr>
              <a:tr h="260080">
                <a:tc>
                  <a:txBody>
                    <a:bodyPr/>
                    <a:lstStyle/>
                    <a:p>
                      <a:pPr marL="0" marR="0" lvl="0" indent="0" algn="l" rtl="0">
                        <a:lnSpc>
                          <a:spcPct val="100000"/>
                        </a:lnSpc>
                        <a:spcBef>
                          <a:spcPts val="0"/>
                        </a:spcBef>
                        <a:spcAft>
                          <a:spcPts val="0"/>
                        </a:spcAft>
                        <a:buNone/>
                      </a:pPr>
                      <a:r>
                        <a:rPr lang="es-AR" sz="1200" u="none" strike="noStrike" cap="none"/>
                        <a:t>%x</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1200" u="none" strike="noStrike" cap="none"/>
                        <a:t>entero en base 16, letras en minúscula (int)</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4"/>
                  </a:ext>
                </a:extLst>
              </a:tr>
              <a:tr h="260080">
                <a:tc>
                  <a:txBody>
                    <a:bodyPr/>
                    <a:lstStyle/>
                    <a:p>
                      <a:pPr marL="0" marR="0" lvl="0" indent="0" algn="l" rtl="0">
                        <a:lnSpc>
                          <a:spcPct val="100000"/>
                        </a:lnSpc>
                        <a:spcBef>
                          <a:spcPts val="0"/>
                        </a:spcBef>
                        <a:spcAft>
                          <a:spcPts val="0"/>
                        </a:spcAft>
                        <a:buNone/>
                      </a:pPr>
                      <a:r>
                        <a:rPr lang="es-AR" sz="1200" u="none" strike="noStrike" cap="none"/>
                        <a:t>%X</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1200" u="none" strike="noStrike" cap="none"/>
                        <a:t>entero en base 16, letras en mayúscula (int)</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5"/>
                  </a:ext>
                </a:extLst>
              </a:tr>
              <a:tr h="442960">
                <a:tc>
                  <a:txBody>
                    <a:bodyPr/>
                    <a:lstStyle/>
                    <a:p>
                      <a:pPr marL="0" marR="0" lvl="0" indent="0" algn="l" rtl="0">
                        <a:lnSpc>
                          <a:spcPct val="100000"/>
                        </a:lnSpc>
                        <a:spcBef>
                          <a:spcPts val="0"/>
                        </a:spcBef>
                        <a:spcAft>
                          <a:spcPts val="0"/>
                        </a:spcAft>
                        <a:buNone/>
                      </a:pPr>
                      <a:r>
                        <a:rPr lang="es-AR" sz="1200" u="none" strike="noStrike" cap="none"/>
                        <a:t>%f</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1200" u="none" strike="noStrike" cap="none"/>
                        <a:t>Coma flotante decimal de precisión simple (float)</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6"/>
                  </a:ext>
                </a:extLst>
              </a:tr>
              <a:tr h="442960">
                <a:tc>
                  <a:txBody>
                    <a:bodyPr/>
                    <a:lstStyle/>
                    <a:p>
                      <a:pPr marL="0" marR="0" lvl="0" indent="0" algn="l" rtl="0">
                        <a:lnSpc>
                          <a:spcPct val="100000"/>
                        </a:lnSpc>
                        <a:spcBef>
                          <a:spcPts val="0"/>
                        </a:spcBef>
                        <a:spcAft>
                          <a:spcPts val="0"/>
                        </a:spcAft>
                        <a:buNone/>
                      </a:pPr>
                      <a:r>
                        <a:rPr lang="es-AR" sz="1200" u="none" strike="noStrike" cap="none"/>
                        <a:t>%lf</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1200" u="none" strike="noStrike" cap="none"/>
                        <a:t>Coma flotante decimal de precisión doble (double)</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7"/>
                  </a:ext>
                </a:extLst>
              </a:tr>
              <a:tr h="260080">
                <a:tc>
                  <a:txBody>
                    <a:bodyPr/>
                    <a:lstStyle/>
                    <a:p>
                      <a:pPr marL="0" marR="0" lvl="0" indent="0" algn="l" rtl="0">
                        <a:lnSpc>
                          <a:spcPct val="100000"/>
                        </a:lnSpc>
                        <a:spcBef>
                          <a:spcPts val="0"/>
                        </a:spcBef>
                        <a:spcAft>
                          <a:spcPts val="0"/>
                        </a:spcAft>
                        <a:buNone/>
                      </a:pPr>
                      <a:r>
                        <a:rPr lang="es-AR" sz="1200" u="none" strike="noStrike" cap="none"/>
                        <a:t>%ld</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1200" u="none" strike="noStrike" cap="none"/>
                        <a:t>Entero de 32 bits (long)</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8"/>
                  </a:ext>
                </a:extLst>
              </a:tr>
              <a:tr h="260080">
                <a:tc>
                  <a:txBody>
                    <a:bodyPr/>
                    <a:lstStyle/>
                    <a:p>
                      <a:pPr marL="0" marR="0" lvl="0" indent="0" algn="l" rtl="0">
                        <a:lnSpc>
                          <a:spcPct val="100000"/>
                        </a:lnSpc>
                        <a:spcBef>
                          <a:spcPts val="0"/>
                        </a:spcBef>
                        <a:spcAft>
                          <a:spcPts val="0"/>
                        </a:spcAft>
                        <a:buNone/>
                      </a:pPr>
                      <a:r>
                        <a:rPr lang="es-AR" sz="1200" u="none" strike="noStrike" cap="none"/>
                        <a:t>%lu</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1200" u="none" strike="noStrike" cap="none"/>
                        <a:t>Entero sin signo de 32 bits (unsigned long)</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9"/>
                  </a:ext>
                </a:extLst>
              </a:tr>
              <a:tr h="442960">
                <a:tc>
                  <a:txBody>
                    <a:bodyPr/>
                    <a:lstStyle/>
                    <a:p>
                      <a:pPr marL="0" marR="0" lvl="0" indent="0" algn="l" rtl="0">
                        <a:lnSpc>
                          <a:spcPct val="100000"/>
                        </a:lnSpc>
                        <a:spcBef>
                          <a:spcPts val="0"/>
                        </a:spcBef>
                        <a:spcAft>
                          <a:spcPts val="0"/>
                        </a:spcAft>
                        <a:buNone/>
                      </a:pPr>
                      <a:r>
                        <a:rPr lang="es-AR" sz="1200" u="none" strike="noStrike" cap="none"/>
                        <a:t>%e</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1200" u="none" strike="noStrike" cap="none"/>
                        <a:t>La notación científica (mantisa / exponente), minúsculas (decimal precisión simple ó doble)</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10"/>
                  </a:ext>
                </a:extLst>
              </a:tr>
              <a:tr h="442960">
                <a:tc>
                  <a:txBody>
                    <a:bodyPr/>
                    <a:lstStyle/>
                    <a:p>
                      <a:pPr marL="0" marR="0" lvl="0" indent="0" algn="l" rtl="0">
                        <a:lnSpc>
                          <a:spcPct val="100000"/>
                        </a:lnSpc>
                        <a:spcBef>
                          <a:spcPts val="0"/>
                        </a:spcBef>
                        <a:spcAft>
                          <a:spcPts val="0"/>
                        </a:spcAft>
                        <a:buNone/>
                      </a:pPr>
                      <a:r>
                        <a:rPr lang="es-AR" sz="1200" u="none" strike="noStrike" cap="none"/>
                        <a:t>%E</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1200" u="none" strike="noStrike" cap="none"/>
                        <a:t>La notación científica (mantisa / exponente), mayúsculas (decimal precisión simple ó doble)</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11"/>
                  </a:ext>
                </a:extLst>
              </a:tr>
              <a:tr h="260080">
                <a:tc>
                  <a:txBody>
                    <a:bodyPr/>
                    <a:lstStyle/>
                    <a:p>
                      <a:pPr marL="0" marR="0" lvl="0" indent="0" algn="l" rtl="0">
                        <a:lnSpc>
                          <a:spcPct val="100000"/>
                        </a:lnSpc>
                        <a:spcBef>
                          <a:spcPts val="0"/>
                        </a:spcBef>
                        <a:spcAft>
                          <a:spcPts val="0"/>
                        </a:spcAft>
                        <a:buNone/>
                      </a:pPr>
                      <a:r>
                        <a:rPr lang="es-AR" sz="1200" u="none" strike="noStrike" cap="none"/>
                        <a:t>%c</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1200" u="none" strike="noStrike" cap="none"/>
                        <a:t>carácter (char)</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12"/>
                  </a:ext>
                </a:extLst>
              </a:tr>
              <a:tr h="260080">
                <a:tc>
                  <a:txBody>
                    <a:bodyPr/>
                    <a:lstStyle/>
                    <a:p>
                      <a:pPr marL="0" marR="0" lvl="0" indent="0" algn="l" rtl="0">
                        <a:lnSpc>
                          <a:spcPct val="100000"/>
                        </a:lnSpc>
                        <a:spcBef>
                          <a:spcPts val="0"/>
                        </a:spcBef>
                        <a:spcAft>
                          <a:spcPts val="0"/>
                        </a:spcAft>
                        <a:buNone/>
                      </a:pPr>
                      <a:r>
                        <a:rPr lang="es-AR" sz="1200" u="none" strike="noStrike" cap="none"/>
                        <a:t>%s</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1200" u="none" strike="noStrike" cap="none"/>
                        <a:t>cadena de caracteres (string)</a:t>
                      </a:r>
                      <a:endParaRPr sz="2400"/>
                    </a:p>
                  </a:txBody>
                  <a:tcPr marL="77167" marR="77167" marT="38600" marB="3860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13"/>
                  </a:ext>
                </a:extLst>
              </a:tr>
            </a:tbl>
          </a:graphicData>
        </a:graphic>
      </p:graphicFrame>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25"/>
          <p:cNvSpPr txBox="1">
            <a:spLocks noGrp="1"/>
          </p:cNvSpPr>
          <p:nvPr>
            <p:ph type="title"/>
          </p:nvPr>
        </p:nvSpPr>
        <p:spPr>
          <a:xfrm>
            <a:off x="0" y="-100793"/>
            <a:ext cx="10871200" cy="1341120"/>
          </a:xfrm>
          <a:prstGeom prst="rect">
            <a:avLst/>
          </a:prstGeom>
          <a:noFill/>
          <a:ln>
            <a:noFill/>
          </a:ln>
        </p:spPr>
        <p:txBody>
          <a:bodyPr spcFirstLastPara="1" vert="horz" wrap="square" lIns="121900" tIns="60933" rIns="121900" bIns="60933" rtlCol="0" anchor="b" anchorCtr="0">
            <a:normAutofit/>
          </a:bodyPr>
          <a:lstStyle/>
          <a:p>
            <a:r>
              <a:rPr lang="es-AR" sz="4000" dirty="0"/>
              <a:t>Caracteres de escape:</a:t>
            </a:r>
            <a:endParaRPr sz="4000" dirty="0"/>
          </a:p>
        </p:txBody>
      </p:sp>
      <p:sp>
        <p:nvSpPr>
          <p:cNvPr id="412" name="Google Shape;412;p125"/>
          <p:cNvSpPr txBox="1">
            <a:spLocks noGrp="1"/>
          </p:cNvSpPr>
          <p:nvPr>
            <p:ph type="body" idx="1"/>
          </p:nvPr>
        </p:nvSpPr>
        <p:spPr>
          <a:xfrm>
            <a:off x="750047" y="1803400"/>
            <a:ext cx="4252259" cy="4368800"/>
          </a:xfrm>
          <a:prstGeom prst="rect">
            <a:avLst/>
          </a:prstGeom>
          <a:noFill/>
          <a:ln>
            <a:noFill/>
          </a:ln>
        </p:spPr>
        <p:txBody>
          <a:bodyPr spcFirstLastPara="1" vert="horz" wrap="square" lIns="121900" tIns="60933" rIns="121900" bIns="60933" rtlCol="0" anchor="t" anchorCtr="0">
            <a:normAutofit/>
          </a:bodyPr>
          <a:lstStyle/>
          <a:p>
            <a:pPr marL="213355" indent="0">
              <a:buNone/>
            </a:pPr>
            <a:r>
              <a:rPr lang="es-AR" sz="3200" dirty="0"/>
              <a:t>Estos caracteres cuando se encuentran dentro de la salida provocan cosas diferentes.</a:t>
            </a:r>
            <a:endParaRPr sz="3200" dirty="0"/>
          </a:p>
        </p:txBody>
      </p:sp>
      <p:graphicFrame>
        <p:nvGraphicFramePr>
          <p:cNvPr id="413" name="Google Shape;413;p125"/>
          <p:cNvGraphicFramePr/>
          <p:nvPr/>
        </p:nvGraphicFramePr>
        <p:xfrm>
          <a:off x="5558117" y="415761"/>
          <a:ext cx="6507567" cy="6668135"/>
        </p:xfrm>
        <a:graphic>
          <a:graphicData uri="http://schemas.openxmlformats.org/drawingml/2006/table">
            <a:tbl>
              <a:tblPr firstRow="1" bandRow="1">
                <a:noFill/>
              </a:tblPr>
              <a:tblGrid>
                <a:gridCol w="2155200">
                  <a:extLst>
                    <a:ext uri="{9D8B030D-6E8A-4147-A177-3AD203B41FA5}">
                      <a16:colId xmlns:a16="http://schemas.microsoft.com/office/drawing/2014/main" val="20000"/>
                    </a:ext>
                  </a:extLst>
                </a:gridCol>
                <a:gridCol w="4352367">
                  <a:extLst>
                    <a:ext uri="{9D8B030D-6E8A-4147-A177-3AD203B41FA5}">
                      <a16:colId xmlns:a16="http://schemas.microsoft.com/office/drawing/2014/main" val="20001"/>
                    </a:ext>
                  </a:extLst>
                </a:gridCol>
              </a:tblGrid>
              <a:tr h="690893">
                <a:tc>
                  <a:txBody>
                    <a:bodyPr/>
                    <a:lstStyle/>
                    <a:p>
                      <a:pPr marL="0" marR="0" lvl="0" indent="0" algn="l" rtl="0">
                        <a:lnSpc>
                          <a:spcPct val="100000"/>
                        </a:lnSpc>
                        <a:spcBef>
                          <a:spcPts val="0"/>
                        </a:spcBef>
                        <a:spcAft>
                          <a:spcPts val="0"/>
                        </a:spcAft>
                        <a:buNone/>
                      </a:pPr>
                      <a:r>
                        <a:rPr lang="es-AR" sz="1900" u="none" strike="noStrike" cap="none"/>
                        <a:t>Carácter de escape</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Significado</a:t>
                      </a:r>
                      <a:endParaRPr sz="1900" u="none" strike="noStrike" cap="none"/>
                    </a:p>
                  </a:txBody>
                  <a:tcPr marL="121933" marR="121933" marT="60967" marB="60967"/>
                </a:tc>
                <a:extLst>
                  <a:ext uri="{0D108BD9-81ED-4DB2-BD59-A6C34878D82A}">
                    <a16:rowId xmlns:a16="http://schemas.microsoft.com/office/drawing/2014/main" val="10000"/>
                  </a:ext>
                </a:extLst>
              </a:tr>
              <a:tr h="450033">
                <a:tc>
                  <a:txBody>
                    <a:bodyPr/>
                    <a:lstStyle/>
                    <a:p>
                      <a:pPr marL="0" marR="0" lvl="0" indent="0" algn="l" rtl="0">
                        <a:lnSpc>
                          <a:spcPct val="100000"/>
                        </a:lnSpc>
                        <a:spcBef>
                          <a:spcPts val="0"/>
                        </a:spcBef>
                        <a:spcAft>
                          <a:spcPts val="0"/>
                        </a:spcAft>
                        <a:buNone/>
                      </a:pPr>
                      <a:r>
                        <a:rPr lang="es-AR" sz="1900" u="none" strike="noStrike" cap="none"/>
                        <a:t>\a</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Suena un beep</a:t>
                      </a:r>
                      <a:endParaRPr sz="1900" u="none" strike="noStrike" cap="none"/>
                    </a:p>
                  </a:txBody>
                  <a:tcPr marL="121933" marR="121933" marT="60967" marB="60967"/>
                </a:tc>
                <a:extLst>
                  <a:ext uri="{0D108BD9-81ED-4DB2-BD59-A6C34878D82A}">
                    <a16:rowId xmlns:a16="http://schemas.microsoft.com/office/drawing/2014/main" val="10001"/>
                  </a:ext>
                </a:extLst>
              </a:tr>
              <a:tr h="406413">
                <a:tc>
                  <a:txBody>
                    <a:bodyPr/>
                    <a:lstStyle/>
                    <a:p>
                      <a:pPr marL="0" marR="0" lvl="0" indent="0" algn="l" rtl="0">
                        <a:lnSpc>
                          <a:spcPct val="100000"/>
                        </a:lnSpc>
                        <a:spcBef>
                          <a:spcPts val="0"/>
                        </a:spcBef>
                        <a:spcAft>
                          <a:spcPts val="0"/>
                        </a:spcAft>
                        <a:buNone/>
                      </a:pPr>
                      <a:r>
                        <a:rPr lang="es-AR" sz="1900" u="none" strike="noStrike" cap="none"/>
                        <a:t>\b</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Espacio atrás</a:t>
                      </a:r>
                      <a:endParaRPr sz="1900" u="none" strike="noStrike" cap="none"/>
                    </a:p>
                  </a:txBody>
                  <a:tcPr marL="121933" marR="121933" marT="60967" marB="60967"/>
                </a:tc>
                <a:extLst>
                  <a:ext uri="{0D108BD9-81ED-4DB2-BD59-A6C34878D82A}">
                    <a16:rowId xmlns:a16="http://schemas.microsoft.com/office/drawing/2014/main" val="10002"/>
                  </a:ext>
                </a:extLst>
              </a:tr>
              <a:tr h="406413">
                <a:tc>
                  <a:txBody>
                    <a:bodyPr/>
                    <a:lstStyle/>
                    <a:p>
                      <a:pPr marL="0" marR="0" lvl="0" indent="0" algn="l" rtl="0">
                        <a:lnSpc>
                          <a:spcPct val="100000"/>
                        </a:lnSpc>
                        <a:spcBef>
                          <a:spcPts val="0"/>
                        </a:spcBef>
                        <a:spcAft>
                          <a:spcPts val="0"/>
                        </a:spcAft>
                        <a:buNone/>
                      </a:pPr>
                      <a:r>
                        <a:rPr lang="es-AR" sz="1900" u="none" strike="noStrike" cap="none"/>
                        <a:t>\f</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Form Feed</a:t>
                      </a:r>
                      <a:endParaRPr sz="1900" u="none" strike="noStrike" cap="none"/>
                    </a:p>
                  </a:txBody>
                  <a:tcPr marL="121933" marR="121933" marT="60967" marB="60967"/>
                </a:tc>
                <a:extLst>
                  <a:ext uri="{0D108BD9-81ED-4DB2-BD59-A6C34878D82A}">
                    <a16:rowId xmlns:a16="http://schemas.microsoft.com/office/drawing/2014/main" val="10003"/>
                  </a:ext>
                </a:extLst>
              </a:tr>
              <a:tr h="406413">
                <a:tc>
                  <a:txBody>
                    <a:bodyPr/>
                    <a:lstStyle/>
                    <a:p>
                      <a:pPr marL="0" marR="0" lvl="0" indent="0" algn="l" rtl="0">
                        <a:lnSpc>
                          <a:spcPct val="100000"/>
                        </a:lnSpc>
                        <a:spcBef>
                          <a:spcPts val="0"/>
                        </a:spcBef>
                        <a:spcAft>
                          <a:spcPts val="0"/>
                        </a:spcAft>
                        <a:buNone/>
                      </a:pPr>
                      <a:r>
                        <a:rPr lang="es-AR" sz="1900" u="none" strike="noStrike" cap="none"/>
                        <a:t>\n</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Carácter de nueva línea</a:t>
                      </a:r>
                      <a:endParaRPr sz="1900" u="none" strike="noStrike" cap="none"/>
                    </a:p>
                  </a:txBody>
                  <a:tcPr marL="121933" marR="121933" marT="60967" marB="60967"/>
                </a:tc>
                <a:extLst>
                  <a:ext uri="{0D108BD9-81ED-4DB2-BD59-A6C34878D82A}">
                    <a16:rowId xmlns:a16="http://schemas.microsoft.com/office/drawing/2014/main" val="10004"/>
                  </a:ext>
                </a:extLst>
              </a:tr>
              <a:tr h="406413">
                <a:tc>
                  <a:txBody>
                    <a:bodyPr/>
                    <a:lstStyle/>
                    <a:p>
                      <a:pPr marL="0" marR="0" lvl="0" indent="0" algn="l" rtl="0">
                        <a:lnSpc>
                          <a:spcPct val="100000"/>
                        </a:lnSpc>
                        <a:spcBef>
                          <a:spcPts val="0"/>
                        </a:spcBef>
                        <a:spcAft>
                          <a:spcPts val="0"/>
                        </a:spcAft>
                        <a:buNone/>
                      </a:pPr>
                      <a:r>
                        <a:rPr lang="es-AR" sz="1900" u="none" strike="noStrike" cap="none"/>
                        <a:t>\r</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Retorno de carro</a:t>
                      </a:r>
                      <a:endParaRPr sz="1900" u="none" strike="noStrike" cap="none"/>
                    </a:p>
                  </a:txBody>
                  <a:tcPr marL="121933" marR="121933" marT="60967" marB="60967"/>
                </a:tc>
                <a:extLst>
                  <a:ext uri="{0D108BD9-81ED-4DB2-BD59-A6C34878D82A}">
                    <a16:rowId xmlns:a16="http://schemas.microsoft.com/office/drawing/2014/main" val="10005"/>
                  </a:ext>
                </a:extLst>
              </a:tr>
              <a:tr h="406413">
                <a:tc>
                  <a:txBody>
                    <a:bodyPr/>
                    <a:lstStyle/>
                    <a:p>
                      <a:pPr marL="0" marR="0" lvl="0" indent="0" algn="l" rtl="0">
                        <a:lnSpc>
                          <a:spcPct val="100000"/>
                        </a:lnSpc>
                        <a:spcBef>
                          <a:spcPts val="0"/>
                        </a:spcBef>
                        <a:spcAft>
                          <a:spcPts val="0"/>
                        </a:spcAft>
                        <a:buNone/>
                      </a:pPr>
                      <a:r>
                        <a:rPr lang="es-AR" sz="1900" u="none" strike="noStrike" cap="none"/>
                        <a:t>\t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Tabulación horizontal</a:t>
                      </a:r>
                      <a:endParaRPr sz="1900" u="none" strike="noStrike" cap="none"/>
                    </a:p>
                  </a:txBody>
                  <a:tcPr marL="121933" marR="121933" marT="60967" marB="60967"/>
                </a:tc>
                <a:extLst>
                  <a:ext uri="{0D108BD9-81ED-4DB2-BD59-A6C34878D82A}">
                    <a16:rowId xmlns:a16="http://schemas.microsoft.com/office/drawing/2014/main" val="10006"/>
                  </a:ext>
                </a:extLst>
              </a:tr>
              <a:tr h="406413">
                <a:tc>
                  <a:txBody>
                    <a:bodyPr/>
                    <a:lstStyle/>
                    <a:p>
                      <a:pPr marL="0" marR="0" lvl="0" indent="0" algn="l" rtl="0">
                        <a:lnSpc>
                          <a:spcPct val="100000"/>
                        </a:lnSpc>
                        <a:spcBef>
                          <a:spcPts val="0"/>
                        </a:spcBef>
                        <a:spcAft>
                          <a:spcPts val="0"/>
                        </a:spcAft>
                        <a:buNone/>
                      </a:pPr>
                      <a:r>
                        <a:rPr lang="es-AR" sz="1900" u="none" strike="noStrike" cap="none"/>
                        <a:t>\v</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400"/>
                        <a:buFont typeface="Arial"/>
                        <a:buNone/>
                      </a:pPr>
                      <a:r>
                        <a:rPr lang="es-AR" sz="1900" u="none" strike="noStrike" cap="none"/>
                        <a:t>Tabulación vertical</a:t>
                      </a:r>
                      <a:endParaRPr sz="1900" u="none" strike="noStrike" cap="none"/>
                    </a:p>
                  </a:txBody>
                  <a:tcPr marL="121933" marR="121933" marT="60967" marB="60967"/>
                </a:tc>
                <a:extLst>
                  <a:ext uri="{0D108BD9-81ED-4DB2-BD59-A6C34878D82A}">
                    <a16:rowId xmlns:a16="http://schemas.microsoft.com/office/drawing/2014/main" val="10007"/>
                  </a:ext>
                </a:extLst>
              </a:tr>
              <a:tr h="690893">
                <a:tc>
                  <a:txBody>
                    <a:bodyPr/>
                    <a:lstStyle/>
                    <a:p>
                      <a:pPr marL="0" marR="0" lvl="0" indent="0" algn="l" rtl="0">
                        <a:lnSpc>
                          <a:spcPct val="100000"/>
                        </a:lnSpc>
                        <a:spcBef>
                          <a:spcPts val="0"/>
                        </a:spcBef>
                        <a:spcAft>
                          <a:spcPts val="0"/>
                        </a:spcAft>
                        <a:buNone/>
                      </a:pPr>
                      <a:r>
                        <a:rPr lang="es-AR" sz="1900" u="none" strike="noStrike" cap="none"/>
                        <a: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Carácter para salida de barra invertida</a:t>
                      </a:r>
                      <a:endParaRPr sz="1900" u="none" strike="noStrike" cap="none"/>
                    </a:p>
                  </a:txBody>
                  <a:tcPr marL="121933" marR="121933" marT="60967" marB="60967"/>
                </a:tc>
                <a:extLst>
                  <a:ext uri="{0D108BD9-81ED-4DB2-BD59-A6C34878D82A}">
                    <a16:rowId xmlns:a16="http://schemas.microsoft.com/office/drawing/2014/main" val="10008"/>
                  </a:ext>
                </a:extLst>
              </a:tr>
              <a:tr h="690893">
                <a:tc>
                  <a:txBody>
                    <a:bodyPr/>
                    <a:lstStyle/>
                    <a:p>
                      <a:pPr marL="0" marR="0" lvl="0" indent="0" algn="l" rtl="0">
                        <a:lnSpc>
                          <a:spcPct val="100000"/>
                        </a:lnSpc>
                        <a:spcBef>
                          <a:spcPts val="0"/>
                        </a:spcBef>
                        <a:spcAft>
                          <a:spcPts val="0"/>
                        </a:spcAft>
                        <a:buNone/>
                      </a:pPr>
                      <a:r>
                        <a:rPr lang="es-AR" sz="1900" u="none" strike="noStrike" cap="none"/>
                        <a: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Carácter para salida de comilla simple</a:t>
                      </a:r>
                      <a:endParaRPr sz="1900" u="none" strike="noStrike" cap="none"/>
                    </a:p>
                  </a:txBody>
                  <a:tcPr marL="121933" marR="121933" marT="60967" marB="60967"/>
                </a:tc>
                <a:extLst>
                  <a:ext uri="{0D108BD9-81ED-4DB2-BD59-A6C34878D82A}">
                    <a16:rowId xmlns:a16="http://schemas.microsoft.com/office/drawing/2014/main" val="10009"/>
                  </a:ext>
                </a:extLst>
              </a:tr>
              <a:tr h="406413">
                <a:tc>
                  <a:txBody>
                    <a:bodyPr/>
                    <a:lstStyle/>
                    <a:p>
                      <a:pPr marL="0" marR="0" lvl="0" indent="0" algn="l" rtl="0">
                        <a:lnSpc>
                          <a:spcPct val="100000"/>
                        </a:lnSpc>
                        <a:spcBef>
                          <a:spcPts val="0"/>
                        </a:spcBef>
                        <a:spcAft>
                          <a:spcPts val="0"/>
                        </a:spcAft>
                        <a:buNone/>
                      </a:pPr>
                      <a:r>
                        <a:rPr lang="es-AR" sz="1900" u="none" strike="noStrike" cap="none"/>
                        <a: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Carácter para salida de comilla doble</a:t>
                      </a:r>
                      <a:endParaRPr sz="1900" u="none" strike="noStrike" cap="none"/>
                    </a:p>
                  </a:txBody>
                  <a:tcPr marL="121933" marR="121933" marT="60967" marB="60967"/>
                </a:tc>
                <a:extLst>
                  <a:ext uri="{0D108BD9-81ED-4DB2-BD59-A6C34878D82A}">
                    <a16:rowId xmlns:a16="http://schemas.microsoft.com/office/drawing/2014/main" val="10010"/>
                  </a:ext>
                </a:extLst>
              </a:tr>
              <a:tr h="406413">
                <a:tc>
                  <a:txBody>
                    <a:bodyPr/>
                    <a:lstStyle/>
                    <a:p>
                      <a:pPr marL="0" marR="0" lvl="0" indent="0" algn="l" rtl="0">
                        <a:lnSpc>
                          <a:spcPct val="100000"/>
                        </a:lnSpc>
                        <a:spcBef>
                          <a:spcPts val="0"/>
                        </a:spcBef>
                        <a:spcAft>
                          <a:spcPts val="0"/>
                        </a:spcAft>
                        <a:buNone/>
                      </a:pPr>
                      <a:r>
                        <a:rPr lang="es-AR" sz="1900" u="none" strike="noStrike" cap="none"/>
                        <a:t>\o</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Base octal</a:t>
                      </a:r>
                      <a:endParaRPr sz="1900" u="none" strike="noStrike" cap="none"/>
                    </a:p>
                  </a:txBody>
                  <a:tcPr marL="121933" marR="121933" marT="60967" marB="60967"/>
                </a:tc>
                <a:extLst>
                  <a:ext uri="{0D108BD9-81ED-4DB2-BD59-A6C34878D82A}">
                    <a16:rowId xmlns:a16="http://schemas.microsoft.com/office/drawing/2014/main" val="10011"/>
                  </a:ext>
                </a:extLst>
              </a:tr>
              <a:tr h="406413">
                <a:tc>
                  <a:txBody>
                    <a:bodyPr/>
                    <a:lstStyle/>
                    <a:p>
                      <a:pPr marL="0" marR="0" lvl="0" indent="0" algn="l" rtl="0">
                        <a:lnSpc>
                          <a:spcPct val="100000"/>
                        </a:lnSpc>
                        <a:spcBef>
                          <a:spcPts val="0"/>
                        </a:spcBef>
                        <a:spcAft>
                          <a:spcPts val="0"/>
                        </a:spcAft>
                        <a:buNone/>
                      </a:pPr>
                      <a:r>
                        <a:rPr lang="es-AR" sz="1900" u="none" strike="noStrike" cap="none"/>
                        <a:t>\x o \X</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Base hexadecimal</a:t>
                      </a:r>
                      <a:endParaRPr sz="1900" u="none" strike="noStrike" cap="none"/>
                    </a:p>
                  </a:txBody>
                  <a:tcPr marL="121933" marR="121933" marT="60967" marB="60967"/>
                </a:tc>
                <a:extLst>
                  <a:ext uri="{0D108BD9-81ED-4DB2-BD59-A6C34878D82A}">
                    <a16:rowId xmlns:a16="http://schemas.microsoft.com/office/drawing/2014/main" val="10012"/>
                  </a:ext>
                </a:extLst>
              </a:tr>
              <a:tr h="406413">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Terminador Null</a:t>
                      </a:r>
                      <a:endParaRPr sz="1900" u="none" strike="noStrike" cap="none"/>
                    </a:p>
                  </a:txBody>
                  <a:tcPr marL="121933" marR="121933" marT="60967" marB="60967"/>
                </a:tc>
                <a:extLst>
                  <a:ext uri="{0D108BD9-81ED-4DB2-BD59-A6C34878D82A}">
                    <a16:rowId xmlns:a16="http://schemas.microsoft.com/office/drawing/2014/main" val="10013"/>
                  </a:ext>
                </a:extLst>
              </a:tr>
            </a:tbl>
          </a:graphicData>
        </a:graphic>
      </p:graphicFrame>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47AC9991-5BB8-87A0-B785-4FE48577E685}"/>
              </a:ext>
            </a:extLst>
          </p:cNvPr>
          <p:cNvSpPr/>
          <p:nvPr/>
        </p:nvSpPr>
        <p:spPr>
          <a:xfrm>
            <a:off x="401216" y="1894116"/>
            <a:ext cx="10384971" cy="320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418" name="Google Shape;418;p12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Ejemplos</a:t>
            </a:r>
            <a:endParaRPr dirty="0"/>
          </a:p>
        </p:txBody>
      </p:sp>
      <p:sp>
        <p:nvSpPr>
          <p:cNvPr id="419" name="Google Shape;419;p126"/>
          <p:cNvSpPr txBox="1"/>
          <p:nvPr/>
        </p:nvSpPr>
        <p:spPr>
          <a:xfrm>
            <a:off x="1120588" y="2325796"/>
            <a:ext cx="9161929" cy="2708957"/>
          </a:xfrm>
          <a:prstGeom prst="rect">
            <a:avLst/>
          </a:prstGeom>
          <a:noFill/>
          <a:ln>
            <a:noFill/>
          </a:ln>
        </p:spPr>
        <p:txBody>
          <a:bodyPr spcFirstLastPara="1" wrap="square" lIns="121900" tIns="60933" rIns="121900" bIns="60933" anchor="t" anchorCtr="0">
            <a:spAutoFit/>
          </a:bodyPr>
          <a:lstStyle/>
          <a:p>
            <a:r>
              <a:rPr lang="es-AR" sz="1867" dirty="0" err="1">
                <a:solidFill>
                  <a:srgbClr val="569CD6"/>
                </a:solidFill>
                <a:latin typeface="Consolas"/>
                <a:ea typeface="Consolas"/>
                <a:cs typeface="Consolas"/>
                <a:sym typeface="Consolas"/>
              </a:rPr>
              <a:t>int</a:t>
            </a:r>
            <a:r>
              <a:rPr lang="es-AR" sz="1867" dirty="0">
                <a:solidFill>
                  <a:srgbClr val="D4D4D4"/>
                </a:solidFill>
                <a:latin typeface="Consolas"/>
                <a:ea typeface="Consolas"/>
                <a:cs typeface="Consolas"/>
                <a:sym typeface="Consolas"/>
              </a:rPr>
              <a:t> </a:t>
            </a:r>
            <a:r>
              <a:rPr lang="es-AR" sz="1867" dirty="0" err="1">
                <a:solidFill>
                  <a:srgbClr val="DCDCAA"/>
                </a:solidFill>
                <a:latin typeface="Consolas"/>
                <a:ea typeface="Consolas"/>
                <a:cs typeface="Consolas"/>
                <a:sym typeface="Consolas"/>
              </a:rPr>
              <a:t>main</a:t>
            </a:r>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void</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endParaRPr sz="2400" dirty="0"/>
          </a:p>
          <a:p>
            <a:r>
              <a:rPr lang="es-AR" sz="1867" dirty="0">
                <a:solidFill>
                  <a:srgbClr val="D4D4D4"/>
                </a:solidFill>
                <a:latin typeface="Consolas"/>
                <a:ea typeface="Consolas"/>
                <a:cs typeface="Consolas"/>
                <a:sym typeface="Consolas"/>
              </a:rPr>
              <a:t>    </a:t>
            </a:r>
            <a:r>
              <a:rPr lang="es-AR" sz="1867" dirty="0" err="1">
                <a:solidFill>
                  <a:srgbClr val="569CD6"/>
                </a:solidFill>
                <a:latin typeface="Consolas"/>
                <a:ea typeface="Consolas"/>
                <a:cs typeface="Consolas"/>
                <a:sym typeface="Consolas"/>
              </a:rPr>
              <a:t>int</a:t>
            </a:r>
            <a:r>
              <a:rPr lang="es-AR" sz="1867" dirty="0">
                <a:solidFill>
                  <a:srgbClr val="D4D4D4"/>
                </a:solidFill>
                <a:latin typeface="Consolas"/>
                <a:ea typeface="Consolas"/>
                <a:cs typeface="Consolas"/>
                <a:sym typeface="Consolas"/>
              </a:rPr>
              <a:t> </a:t>
            </a:r>
            <a:r>
              <a:rPr lang="es-AR" sz="1867" dirty="0" err="1">
                <a:solidFill>
                  <a:srgbClr val="9CDCFE"/>
                </a:solidFill>
                <a:latin typeface="Consolas"/>
                <a:ea typeface="Consolas"/>
                <a:cs typeface="Consolas"/>
                <a:sym typeface="Consolas"/>
              </a:rPr>
              <a:t>var</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3</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var2</a:t>
            </a:r>
            <a:r>
              <a:rPr lang="es-AR" sz="1867" dirty="0">
                <a:solidFill>
                  <a:srgbClr val="D4D4D4"/>
                </a:solidFill>
                <a:latin typeface="Consolas"/>
                <a:ea typeface="Consolas"/>
                <a:cs typeface="Consolas"/>
                <a:sym typeface="Consolas"/>
              </a:rPr>
              <a:t>=</a:t>
            </a:r>
            <a:r>
              <a:rPr lang="es-AR" sz="1867" dirty="0">
                <a:solidFill>
                  <a:srgbClr val="B5CEA8"/>
                </a:solidFill>
                <a:latin typeface="Consolas"/>
                <a:ea typeface="Consolas"/>
                <a:cs typeface="Consolas"/>
                <a:sym typeface="Consolas"/>
              </a:rPr>
              <a:t>5</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    </a:t>
            </a:r>
            <a:r>
              <a:rPr lang="es-AR" sz="1867" dirty="0" err="1">
                <a:solidFill>
                  <a:srgbClr val="DCDCAA"/>
                </a:solidFill>
                <a:latin typeface="Consolas"/>
                <a:ea typeface="Consolas"/>
                <a:cs typeface="Consolas"/>
                <a:sym typeface="Consolas"/>
              </a:rPr>
              <a:t>printf</a:t>
            </a:r>
            <a:r>
              <a:rPr lang="es-AR" sz="1867" dirty="0">
                <a:solidFill>
                  <a:srgbClr val="D4D4D4"/>
                </a:solidFill>
                <a:latin typeface="Consolas"/>
                <a:ea typeface="Consolas"/>
                <a:cs typeface="Consolas"/>
                <a:sym typeface="Consolas"/>
              </a:rPr>
              <a:t>(</a:t>
            </a:r>
            <a:r>
              <a:rPr lang="es-AR" sz="1867" dirty="0">
                <a:solidFill>
                  <a:srgbClr val="CE9178"/>
                </a:solidFill>
                <a:latin typeface="Consolas"/>
                <a:ea typeface="Consolas"/>
                <a:cs typeface="Consolas"/>
                <a:sym typeface="Consolas"/>
              </a:rPr>
              <a:t>"el valor de la variable </a:t>
            </a:r>
            <a:r>
              <a:rPr lang="es-AR" sz="1867" dirty="0" err="1">
                <a:solidFill>
                  <a:srgbClr val="CE9178"/>
                </a:solidFill>
                <a:latin typeface="Consolas"/>
                <a:ea typeface="Consolas"/>
                <a:cs typeface="Consolas"/>
                <a:sym typeface="Consolas"/>
              </a:rPr>
              <a:t>var</a:t>
            </a:r>
            <a:r>
              <a:rPr lang="es-AR" sz="1867" dirty="0">
                <a:solidFill>
                  <a:srgbClr val="CE9178"/>
                </a:solidFill>
                <a:latin typeface="Consolas"/>
                <a:ea typeface="Consolas"/>
                <a:cs typeface="Consolas"/>
                <a:sym typeface="Consolas"/>
              </a:rPr>
              <a:t> es: %d</a:t>
            </a:r>
            <a:r>
              <a:rPr lang="es-AR" sz="1867" dirty="0">
                <a:solidFill>
                  <a:srgbClr val="D7BA7D"/>
                </a:solidFill>
                <a:latin typeface="Consolas"/>
                <a:ea typeface="Consolas"/>
                <a:cs typeface="Consolas"/>
                <a:sym typeface="Consolas"/>
              </a:rPr>
              <a:t>\n</a:t>
            </a:r>
            <a:r>
              <a:rPr lang="es-AR" sz="1867" dirty="0">
                <a:solidFill>
                  <a:srgbClr val="CE9178"/>
                </a:solidFill>
                <a:latin typeface="Consolas"/>
                <a:ea typeface="Consolas"/>
                <a:cs typeface="Consolas"/>
                <a:sym typeface="Consolas"/>
              </a:rPr>
              <a:t>"</a:t>
            </a:r>
            <a:r>
              <a:rPr lang="es-AR" sz="1867" dirty="0">
                <a:solidFill>
                  <a:srgbClr val="D4D4D4"/>
                </a:solidFill>
                <a:latin typeface="Consolas"/>
                <a:ea typeface="Consolas"/>
                <a:cs typeface="Consolas"/>
                <a:sym typeface="Consolas"/>
              </a:rPr>
              <a:t>,</a:t>
            </a:r>
            <a:r>
              <a:rPr lang="es-AR" sz="1867" dirty="0" err="1">
                <a:solidFill>
                  <a:srgbClr val="9CDCFE"/>
                </a:solidFill>
                <a:latin typeface="Consolas"/>
                <a:ea typeface="Consolas"/>
                <a:cs typeface="Consolas"/>
                <a:sym typeface="Consolas"/>
              </a:rPr>
              <a:t>var</a:t>
            </a:r>
            <a:r>
              <a:rPr lang="es-AR" sz="1867" dirty="0">
                <a:solidFill>
                  <a:srgbClr val="D4D4D4"/>
                </a:solidFill>
                <a:latin typeface="Consolas"/>
                <a:ea typeface="Consolas"/>
                <a:cs typeface="Consolas"/>
                <a:sym typeface="Consolas"/>
              </a:rPr>
              <a:t>); </a:t>
            </a:r>
            <a:endParaRPr sz="2400" dirty="0"/>
          </a:p>
          <a:p>
            <a:r>
              <a:rPr lang="es-AR" sz="1867" dirty="0">
                <a:solidFill>
                  <a:srgbClr val="D4D4D4"/>
                </a:solidFill>
                <a:latin typeface="Consolas"/>
                <a:ea typeface="Consolas"/>
                <a:cs typeface="Consolas"/>
                <a:sym typeface="Consolas"/>
              </a:rPr>
              <a:t>    </a:t>
            </a:r>
            <a:r>
              <a:rPr lang="es-AR" sz="1867" dirty="0" err="1">
                <a:solidFill>
                  <a:srgbClr val="DCDCAA"/>
                </a:solidFill>
                <a:latin typeface="Consolas"/>
                <a:ea typeface="Consolas"/>
                <a:cs typeface="Consolas"/>
                <a:sym typeface="Consolas"/>
              </a:rPr>
              <a:t>printf</a:t>
            </a:r>
            <a:r>
              <a:rPr lang="es-AR" sz="1867" dirty="0">
                <a:solidFill>
                  <a:srgbClr val="D4D4D4"/>
                </a:solidFill>
                <a:latin typeface="Consolas"/>
                <a:ea typeface="Consolas"/>
                <a:cs typeface="Consolas"/>
                <a:sym typeface="Consolas"/>
              </a:rPr>
              <a:t>(</a:t>
            </a:r>
            <a:r>
              <a:rPr lang="es-AR" sz="1867" dirty="0">
                <a:solidFill>
                  <a:srgbClr val="CE9178"/>
                </a:solidFill>
                <a:latin typeface="Consolas"/>
                <a:ea typeface="Consolas"/>
                <a:cs typeface="Consolas"/>
                <a:sym typeface="Consolas"/>
              </a:rPr>
              <a:t>"el valor de la variable var2 es: %d</a:t>
            </a:r>
            <a:r>
              <a:rPr lang="es-AR" sz="1867" dirty="0">
                <a:solidFill>
                  <a:srgbClr val="D7BA7D"/>
                </a:solidFill>
                <a:latin typeface="Consolas"/>
                <a:ea typeface="Consolas"/>
                <a:cs typeface="Consolas"/>
                <a:sym typeface="Consolas"/>
              </a:rPr>
              <a:t>\n</a:t>
            </a:r>
            <a:r>
              <a:rPr lang="es-AR" sz="1867" dirty="0">
                <a:solidFill>
                  <a:srgbClr val="CE9178"/>
                </a:solidFill>
                <a:latin typeface="Consolas"/>
                <a:ea typeface="Consolas"/>
                <a:cs typeface="Consolas"/>
                <a:sym typeface="Consolas"/>
              </a:rPr>
              <a:t>"</a:t>
            </a:r>
            <a:r>
              <a:rPr lang="es-AR" sz="1867" dirty="0">
                <a:solidFill>
                  <a:srgbClr val="D4D4D4"/>
                </a:solidFill>
                <a:latin typeface="Consolas"/>
                <a:ea typeface="Consolas"/>
                <a:cs typeface="Consolas"/>
                <a:sym typeface="Consolas"/>
              </a:rPr>
              <a:t>,</a:t>
            </a:r>
            <a:r>
              <a:rPr lang="es-AR" sz="1867" dirty="0">
                <a:solidFill>
                  <a:srgbClr val="9CDCFE"/>
                </a:solidFill>
                <a:latin typeface="Consolas"/>
                <a:ea typeface="Consolas"/>
                <a:cs typeface="Consolas"/>
                <a:sym typeface="Consolas"/>
              </a:rPr>
              <a:t>var2</a:t>
            </a:r>
            <a:r>
              <a:rPr lang="es-AR" sz="1867" dirty="0">
                <a:solidFill>
                  <a:srgbClr val="D4D4D4"/>
                </a:solidFill>
                <a:latin typeface="Consolas"/>
                <a:ea typeface="Consolas"/>
                <a:cs typeface="Consolas"/>
                <a:sym typeface="Consolas"/>
              </a:rPr>
              <a:t>); </a:t>
            </a:r>
            <a:endParaRPr sz="2400" dirty="0"/>
          </a:p>
          <a:p>
            <a:r>
              <a:rPr lang="es-AR" sz="1867" dirty="0">
                <a:solidFill>
                  <a:srgbClr val="D4D4D4"/>
                </a:solidFill>
                <a:latin typeface="Consolas"/>
                <a:ea typeface="Consolas"/>
                <a:cs typeface="Consolas"/>
                <a:sym typeface="Consolas"/>
              </a:rPr>
              <a:t>    </a:t>
            </a:r>
            <a:r>
              <a:rPr lang="es-AR" sz="1867" dirty="0" err="1">
                <a:solidFill>
                  <a:srgbClr val="C586C0"/>
                </a:solidFill>
                <a:latin typeface="Consolas"/>
                <a:ea typeface="Consolas"/>
                <a:cs typeface="Consolas"/>
                <a:sym typeface="Consolas"/>
              </a:rPr>
              <a:t>return</a:t>
            </a:r>
            <a:r>
              <a:rPr lang="es-AR" sz="1867" dirty="0">
                <a:solidFill>
                  <a:srgbClr val="D4D4D4"/>
                </a:solidFill>
                <a:latin typeface="Consolas"/>
                <a:ea typeface="Consolas"/>
                <a:cs typeface="Consolas"/>
                <a:sym typeface="Consolas"/>
              </a:rPr>
              <a:t> </a:t>
            </a:r>
            <a:r>
              <a:rPr lang="es-AR" sz="1867" dirty="0">
                <a:solidFill>
                  <a:srgbClr val="B5CEA8"/>
                </a:solidFill>
                <a:latin typeface="Consolas"/>
                <a:ea typeface="Consolas"/>
                <a:cs typeface="Consolas"/>
                <a:sym typeface="Consolas"/>
              </a:rPr>
              <a:t>0</a:t>
            </a:r>
            <a:r>
              <a:rPr lang="es-AR" sz="1867" dirty="0">
                <a:solidFill>
                  <a:srgbClr val="D4D4D4"/>
                </a:solidFill>
                <a:latin typeface="Consolas"/>
                <a:ea typeface="Consolas"/>
                <a:cs typeface="Consolas"/>
                <a:sym typeface="Consolas"/>
              </a:rPr>
              <a:t>;</a:t>
            </a:r>
            <a:endParaRPr sz="2400" dirty="0"/>
          </a:p>
          <a:p>
            <a:r>
              <a:rPr lang="es-AR" sz="1867" dirty="0">
                <a:solidFill>
                  <a:srgbClr val="D4D4D4"/>
                </a:solidFill>
                <a:latin typeface="Consolas"/>
                <a:ea typeface="Consolas"/>
                <a:cs typeface="Consolas"/>
                <a:sym typeface="Consolas"/>
              </a:rPr>
              <a:t>}</a:t>
            </a:r>
            <a:endParaRPr sz="2400" dirty="0"/>
          </a:p>
          <a:p>
            <a:br>
              <a:rPr lang="es-AR" sz="1867" dirty="0">
                <a:solidFill>
                  <a:srgbClr val="D4D4D4"/>
                </a:solidFill>
                <a:latin typeface="Consolas"/>
                <a:ea typeface="Consolas"/>
                <a:cs typeface="Consolas"/>
                <a:sym typeface="Consolas"/>
              </a:rPr>
            </a:br>
            <a:endParaRPr sz="1867" dirty="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12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printf</a:t>
            </a:r>
            <a:endParaRPr/>
          </a:p>
        </p:txBody>
      </p:sp>
      <p:sp>
        <p:nvSpPr>
          <p:cNvPr id="425" name="Google Shape;425;p127"/>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buNone/>
            </a:pPr>
            <a:r>
              <a:rPr lang="es-AR" sz="2800" dirty="0"/>
              <a:t>El </a:t>
            </a:r>
            <a:r>
              <a:rPr lang="es-AR" sz="2800" dirty="0">
                <a:solidFill>
                  <a:srgbClr val="FF0000"/>
                </a:solidFill>
              </a:rPr>
              <a:t>%</a:t>
            </a:r>
            <a:r>
              <a:rPr lang="es-AR" sz="2800" dirty="0"/>
              <a:t> con el formateo correspondiente puede estar en cualquier lugar y ahí es donde será reemplazado por el valor o variable presente luego de cerrar las comillas se encuentra separado por una coma.</a:t>
            </a:r>
            <a:endParaRPr sz="2800" dirty="0"/>
          </a:p>
          <a:p>
            <a:pPr marL="213355" indent="0">
              <a:buNone/>
            </a:pPr>
            <a:r>
              <a:rPr lang="es-AR" sz="2800" dirty="0"/>
              <a:t>Se pueden poner tantos valores como uno quiera  desee mostrar en un mismo </a:t>
            </a:r>
            <a:r>
              <a:rPr lang="es-AR" sz="2800" dirty="0" err="1">
                <a:solidFill>
                  <a:srgbClr val="FF0000"/>
                </a:solidFill>
              </a:rPr>
              <a:t>printf</a:t>
            </a:r>
            <a:r>
              <a:rPr lang="es-AR" dirty="0"/>
              <a:t>	</a:t>
            </a:r>
            <a:endParaRPr dirty="0"/>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06D751A8-9154-5750-F5FE-FCD425E974CF}"/>
              </a:ext>
            </a:extLst>
          </p:cNvPr>
          <p:cNvSpPr/>
          <p:nvPr/>
        </p:nvSpPr>
        <p:spPr>
          <a:xfrm>
            <a:off x="155386" y="1778670"/>
            <a:ext cx="11684000" cy="423024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430" name="Google Shape;430;p12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Ejemplos</a:t>
            </a:r>
            <a:endParaRPr dirty="0"/>
          </a:p>
        </p:txBody>
      </p:sp>
      <p:sp>
        <p:nvSpPr>
          <p:cNvPr id="431" name="Google Shape;431;p128"/>
          <p:cNvSpPr txBox="1"/>
          <p:nvPr/>
        </p:nvSpPr>
        <p:spPr>
          <a:xfrm>
            <a:off x="155386" y="2263043"/>
            <a:ext cx="13426143" cy="2667471"/>
          </a:xfrm>
          <a:prstGeom prst="rect">
            <a:avLst/>
          </a:prstGeom>
          <a:noFill/>
          <a:ln>
            <a:noFill/>
          </a:ln>
        </p:spPr>
        <p:txBody>
          <a:bodyPr spcFirstLastPara="1" wrap="square" lIns="121900" tIns="60933" rIns="121900" bIns="60933" anchor="t" anchorCtr="0">
            <a:spAutoFit/>
          </a:bodyPr>
          <a:lstStyle/>
          <a:p>
            <a:r>
              <a:rPr lang="es-AR" sz="1600" dirty="0" err="1">
                <a:solidFill>
                  <a:srgbClr val="569CD6"/>
                </a:solidFill>
                <a:latin typeface="Consolas"/>
                <a:ea typeface="Consolas"/>
                <a:cs typeface="Consolas"/>
                <a:sym typeface="Consolas"/>
              </a:rPr>
              <a:t>int</a:t>
            </a:r>
            <a:r>
              <a:rPr lang="es-AR" sz="1600" dirty="0">
                <a:solidFill>
                  <a:srgbClr val="D4D4D4"/>
                </a:solidFill>
                <a:latin typeface="Consolas"/>
                <a:ea typeface="Consolas"/>
                <a:cs typeface="Consolas"/>
                <a:sym typeface="Consolas"/>
              </a:rPr>
              <a:t> </a:t>
            </a:r>
            <a:r>
              <a:rPr lang="es-AR" sz="1600" dirty="0" err="1">
                <a:solidFill>
                  <a:srgbClr val="DCDCAA"/>
                </a:solidFill>
                <a:latin typeface="Consolas"/>
                <a:ea typeface="Consolas"/>
                <a:cs typeface="Consolas"/>
                <a:sym typeface="Consolas"/>
              </a:rPr>
              <a:t>main</a:t>
            </a:r>
            <a:r>
              <a:rPr lang="es-AR" sz="1600" dirty="0">
                <a:solidFill>
                  <a:srgbClr val="D4D4D4"/>
                </a:solidFill>
                <a:latin typeface="Consolas"/>
                <a:ea typeface="Consolas"/>
                <a:cs typeface="Consolas"/>
                <a:sym typeface="Consolas"/>
              </a:rPr>
              <a:t> (</a:t>
            </a:r>
            <a:r>
              <a:rPr lang="es-AR" sz="1600" dirty="0" err="1">
                <a:solidFill>
                  <a:srgbClr val="569CD6"/>
                </a:solidFill>
                <a:latin typeface="Consolas"/>
                <a:ea typeface="Consolas"/>
                <a:cs typeface="Consolas"/>
                <a:sym typeface="Consolas"/>
              </a:rPr>
              <a:t>void</a:t>
            </a:r>
            <a:r>
              <a:rPr lang="es-AR" sz="1600"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    </a:t>
            </a:r>
            <a:endParaRPr sz="2400" dirty="0"/>
          </a:p>
          <a:p>
            <a:r>
              <a:rPr lang="es-AR" sz="1600" dirty="0">
                <a:solidFill>
                  <a:srgbClr val="D4D4D4"/>
                </a:solidFill>
                <a:latin typeface="Consolas"/>
                <a:ea typeface="Consolas"/>
                <a:cs typeface="Consolas"/>
                <a:sym typeface="Consolas"/>
              </a:rPr>
              <a:t>    </a:t>
            </a:r>
            <a:r>
              <a:rPr lang="es-AR" sz="1600" dirty="0" err="1">
                <a:solidFill>
                  <a:srgbClr val="569CD6"/>
                </a:solidFill>
                <a:latin typeface="Consolas"/>
                <a:ea typeface="Consolas"/>
                <a:cs typeface="Consolas"/>
                <a:sym typeface="Consolas"/>
              </a:rPr>
              <a:t>int</a:t>
            </a:r>
            <a:r>
              <a:rPr lang="es-AR" sz="1600" dirty="0">
                <a:solidFill>
                  <a:srgbClr val="D4D4D4"/>
                </a:solidFill>
                <a:latin typeface="Consolas"/>
                <a:ea typeface="Consolas"/>
                <a:cs typeface="Consolas"/>
                <a:sym typeface="Consolas"/>
              </a:rPr>
              <a:t> </a:t>
            </a:r>
            <a:r>
              <a:rPr lang="es-AR" sz="1600" dirty="0" err="1">
                <a:solidFill>
                  <a:srgbClr val="9CDCFE"/>
                </a:solidFill>
                <a:latin typeface="Consolas"/>
                <a:ea typeface="Consolas"/>
                <a:cs typeface="Consolas"/>
                <a:sym typeface="Consolas"/>
              </a:rPr>
              <a:t>var</a:t>
            </a:r>
            <a:r>
              <a:rPr lang="es-AR" sz="1600" dirty="0">
                <a:solidFill>
                  <a:srgbClr val="D4D4D4"/>
                </a:solidFill>
                <a:latin typeface="Consolas"/>
                <a:ea typeface="Consolas"/>
                <a:cs typeface="Consolas"/>
                <a:sym typeface="Consolas"/>
              </a:rPr>
              <a:t>=</a:t>
            </a:r>
            <a:r>
              <a:rPr lang="es-AR" sz="1600" dirty="0">
                <a:solidFill>
                  <a:srgbClr val="B5CEA8"/>
                </a:solidFill>
                <a:latin typeface="Consolas"/>
                <a:ea typeface="Consolas"/>
                <a:cs typeface="Consolas"/>
                <a:sym typeface="Consolas"/>
              </a:rPr>
              <a:t>3</a:t>
            </a:r>
            <a:r>
              <a:rPr lang="es-AR" sz="1600" dirty="0">
                <a:solidFill>
                  <a:srgbClr val="D4D4D4"/>
                </a:solidFill>
                <a:latin typeface="Consolas"/>
                <a:ea typeface="Consolas"/>
                <a:cs typeface="Consolas"/>
                <a:sym typeface="Consolas"/>
              </a:rPr>
              <a:t>,</a:t>
            </a:r>
            <a:r>
              <a:rPr lang="es-AR" sz="1600" dirty="0">
                <a:solidFill>
                  <a:srgbClr val="9CDCFE"/>
                </a:solidFill>
                <a:latin typeface="Consolas"/>
                <a:ea typeface="Consolas"/>
                <a:cs typeface="Consolas"/>
                <a:sym typeface="Consolas"/>
              </a:rPr>
              <a:t>var2</a:t>
            </a:r>
            <a:r>
              <a:rPr lang="es-AR" sz="1600" dirty="0">
                <a:solidFill>
                  <a:srgbClr val="D4D4D4"/>
                </a:solidFill>
                <a:latin typeface="Consolas"/>
                <a:ea typeface="Consolas"/>
                <a:cs typeface="Consolas"/>
                <a:sym typeface="Consolas"/>
              </a:rPr>
              <a:t>=</a:t>
            </a:r>
            <a:r>
              <a:rPr lang="es-AR" sz="1600" dirty="0">
                <a:solidFill>
                  <a:srgbClr val="B5CEA8"/>
                </a:solidFill>
                <a:latin typeface="Consolas"/>
                <a:ea typeface="Consolas"/>
                <a:cs typeface="Consolas"/>
                <a:sym typeface="Consolas"/>
              </a:rPr>
              <a:t>5</a:t>
            </a:r>
            <a:r>
              <a:rPr lang="es-AR" sz="1600"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    </a:t>
            </a:r>
            <a:r>
              <a:rPr lang="es-AR" sz="1600" dirty="0" err="1">
                <a:solidFill>
                  <a:srgbClr val="DCDCAA"/>
                </a:solidFill>
                <a:latin typeface="Consolas"/>
                <a:ea typeface="Consolas"/>
                <a:cs typeface="Consolas"/>
                <a:sym typeface="Consolas"/>
              </a:rPr>
              <a:t>printf</a:t>
            </a:r>
            <a:r>
              <a:rPr lang="es-AR" sz="1600" dirty="0">
                <a:solidFill>
                  <a:srgbClr val="D4D4D4"/>
                </a:solidFill>
                <a:latin typeface="Consolas"/>
                <a:ea typeface="Consolas"/>
                <a:cs typeface="Consolas"/>
                <a:sym typeface="Consolas"/>
              </a:rPr>
              <a:t>(</a:t>
            </a:r>
            <a:r>
              <a:rPr lang="es-AR" sz="1600" dirty="0">
                <a:solidFill>
                  <a:srgbClr val="CE9178"/>
                </a:solidFill>
                <a:latin typeface="Consolas"/>
                <a:ea typeface="Consolas"/>
                <a:cs typeface="Consolas"/>
                <a:sym typeface="Consolas"/>
              </a:rPr>
              <a:t>"el valor de la variable </a:t>
            </a:r>
            <a:r>
              <a:rPr lang="es-AR" sz="1600" dirty="0" err="1">
                <a:solidFill>
                  <a:srgbClr val="CE9178"/>
                </a:solidFill>
                <a:latin typeface="Consolas"/>
                <a:ea typeface="Consolas"/>
                <a:cs typeface="Consolas"/>
                <a:sym typeface="Consolas"/>
              </a:rPr>
              <a:t>var</a:t>
            </a:r>
            <a:r>
              <a:rPr lang="es-AR" sz="1600" dirty="0">
                <a:solidFill>
                  <a:srgbClr val="CE9178"/>
                </a:solidFill>
                <a:latin typeface="Consolas"/>
                <a:ea typeface="Consolas"/>
                <a:cs typeface="Consolas"/>
                <a:sym typeface="Consolas"/>
              </a:rPr>
              <a:t> es: %d </a:t>
            </a:r>
            <a:r>
              <a:rPr lang="es-AR" sz="1600" dirty="0">
                <a:solidFill>
                  <a:srgbClr val="D7BA7D"/>
                </a:solidFill>
                <a:latin typeface="Consolas"/>
                <a:ea typeface="Consolas"/>
                <a:cs typeface="Consolas"/>
                <a:sym typeface="Consolas"/>
              </a:rPr>
              <a:t>\n</a:t>
            </a:r>
            <a:r>
              <a:rPr lang="es-AR" sz="1600" dirty="0">
                <a:solidFill>
                  <a:srgbClr val="CE9178"/>
                </a:solidFill>
                <a:latin typeface="Consolas"/>
                <a:ea typeface="Consolas"/>
                <a:cs typeface="Consolas"/>
                <a:sym typeface="Consolas"/>
              </a:rPr>
              <a:t>el valor de la variable var2 es: %d</a:t>
            </a:r>
            <a:r>
              <a:rPr lang="es-AR" sz="1600" dirty="0">
                <a:solidFill>
                  <a:srgbClr val="D7BA7D"/>
                </a:solidFill>
                <a:latin typeface="Consolas"/>
                <a:ea typeface="Consolas"/>
                <a:cs typeface="Consolas"/>
                <a:sym typeface="Consolas"/>
              </a:rPr>
              <a:t>\n</a:t>
            </a:r>
            <a:r>
              <a:rPr lang="es-AR" sz="1600" dirty="0">
                <a:solidFill>
                  <a:srgbClr val="CE9178"/>
                </a:solidFill>
                <a:latin typeface="Consolas"/>
                <a:ea typeface="Consolas"/>
                <a:cs typeface="Consolas"/>
                <a:sym typeface="Consolas"/>
              </a:rPr>
              <a:t>"</a:t>
            </a:r>
            <a:r>
              <a:rPr lang="es-AR" sz="1600" dirty="0">
                <a:solidFill>
                  <a:srgbClr val="D4D4D4"/>
                </a:solidFill>
                <a:latin typeface="Consolas"/>
                <a:ea typeface="Consolas"/>
                <a:cs typeface="Consolas"/>
                <a:sym typeface="Consolas"/>
              </a:rPr>
              <a:t>,</a:t>
            </a:r>
            <a:r>
              <a:rPr lang="es-AR" sz="1600" dirty="0">
                <a:solidFill>
                  <a:srgbClr val="9CDCFE"/>
                </a:solidFill>
                <a:latin typeface="Consolas"/>
                <a:ea typeface="Consolas"/>
                <a:cs typeface="Consolas"/>
                <a:sym typeface="Consolas"/>
              </a:rPr>
              <a:t>var</a:t>
            </a:r>
            <a:r>
              <a:rPr lang="es-AR" sz="1600" dirty="0">
                <a:solidFill>
                  <a:srgbClr val="D4D4D4"/>
                </a:solidFill>
                <a:latin typeface="Consolas"/>
                <a:ea typeface="Consolas"/>
                <a:cs typeface="Consolas"/>
                <a:sym typeface="Consolas"/>
              </a:rPr>
              <a:t>,</a:t>
            </a:r>
            <a:r>
              <a:rPr lang="es-AR" sz="1600" dirty="0">
                <a:solidFill>
                  <a:srgbClr val="9CDCFE"/>
                </a:solidFill>
                <a:latin typeface="Consolas"/>
                <a:ea typeface="Consolas"/>
                <a:cs typeface="Consolas"/>
                <a:sym typeface="Consolas"/>
              </a:rPr>
              <a:t>var2</a:t>
            </a:r>
            <a:r>
              <a:rPr lang="es-AR" sz="1600" dirty="0">
                <a:solidFill>
                  <a:srgbClr val="D4D4D4"/>
                </a:solidFill>
                <a:latin typeface="Consolas"/>
                <a:ea typeface="Consolas"/>
                <a:cs typeface="Consolas"/>
                <a:sym typeface="Consolas"/>
              </a:rPr>
              <a:t>); </a:t>
            </a:r>
            <a:endParaRPr sz="2400" dirty="0"/>
          </a:p>
          <a:p>
            <a:r>
              <a:rPr lang="es-AR" sz="1600" dirty="0">
                <a:solidFill>
                  <a:srgbClr val="D4D4D4"/>
                </a:solidFill>
                <a:latin typeface="Consolas"/>
                <a:ea typeface="Consolas"/>
                <a:cs typeface="Consolas"/>
                <a:sym typeface="Consolas"/>
              </a:rPr>
              <a:t>    </a:t>
            </a:r>
            <a:r>
              <a:rPr lang="es-AR" sz="1600" dirty="0" err="1">
                <a:solidFill>
                  <a:srgbClr val="C586C0"/>
                </a:solidFill>
                <a:latin typeface="Consolas"/>
                <a:ea typeface="Consolas"/>
                <a:cs typeface="Consolas"/>
                <a:sym typeface="Consolas"/>
              </a:rPr>
              <a:t>return</a:t>
            </a:r>
            <a:r>
              <a:rPr lang="es-AR" sz="1600" dirty="0">
                <a:solidFill>
                  <a:srgbClr val="D4D4D4"/>
                </a:solidFill>
                <a:latin typeface="Consolas"/>
                <a:ea typeface="Consolas"/>
                <a:cs typeface="Consolas"/>
                <a:sym typeface="Consolas"/>
              </a:rPr>
              <a:t> </a:t>
            </a:r>
            <a:r>
              <a:rPr lang="es-AR" sz="1600" dirty="0">
                <a:solidFill>
                  <a:srgbClr val="B5CEA8"/>
                </a:solidFill>
                <a:latin typeface="Consolas"/>
                <a:ea typeface="Consolas"/>
                <a:cs typeface="Consolas"/>
                <a:sym typeface="Consolas"/>
              </a:rPr>
              <a:t>0</a:t>
            </a:r>
            <a:r>
              <a:rPr lang="es-AR" sz="1600" dirty="0">
                <a:solidFill>
                  <a:srgbClr val="D4D4D4"/>
                </a:solidFill>
                <a:latin typeface="Consolas"/>
                <a:ea typeface="Consolas"/>
                <a:cs typeface="Consolas"/>
                <a:sym typeface="Consolas"/>
              </a:rPr>
              <a:t>;</a:t>
            </a:r>
            <a:endParaRPr sz="2400" dirty="0"/>
          </a:p>
          <a:p>
            <a:r>
              <a:rPr lang="es-AR" sz="1600" dirty="0">
                <a:solidFill>
                  <a:srgbClr val="D4D4D4"/>
                </a:solidFill>
                <a:latin typeface="Consolas"/>
                <a:ea typeface="Consolas"/>
                <a:cs typeface="Consolas"/>
                <a:sym typeface="Consolas"/>
              </a:rPr>
              <a:t>}</a:t>
            </a:r>
            <a:endParaRPr sz="2400" dirty="0"/>
          </a:p>
          <a:p>
            <a:br>
              <a:rPr lang="es-AR" sz="1600" dirty="0">
                <a:solidFill>
                  <a:srgbClr val="D4D4D4"/>
                </a:solidFill>
                <a:latin typeface="Consolas"/>
                <a:ea typeface="Consolas"/>
                <a:cs typeface="Consolas"/>
                <a:sym typeface="Consolas"/>
              </a:rPr>
            </a:br>
            <a:endParaRPr sz="1600" dirty="0">
              <a:solidFill>
                <a:srgbClr val="D4D4D4"/>
              </a:solidFill>
              <a:latin typeface="Consolas"/>
              <a:ea typeface="Consolas"/>
              <a:cs typeface="Consolas"/>
              <a:sym typeface="Consolas"/>
            </a:endParaRPr>
          </a:p>
          <a:p>
            <a:br>
              <a:rPr lang="es-AR" sz="1867" dirty="0">
                <a:solidFill>
                  <a:srgbClr val="D4D4D4"/>
                </a:solidFill>
                <a:latin typeface="Consolas"/>
                <a:ea typeface="Consolas"/>
                <a:cs typeface="Consolas"/>
                <a:sym typeface="Consolas"/>
              </a:rPr>
            </a:br>
            <a:endParaRPr sz="1867" dirty="0">
              <a:solidFill>
                <a:srgbClr val="D4D4D4"/>
              </a:solidFill>
              <a:latin typeface="Consolas"/>
              <a:ea typeface="Consolas"/>
              <a:cs typeface="Consolas"/>
              <a:sym typeface="Consolas"/>
            </a:endParaRPr>
          </a:p>
        </p:txBody>
      </p:sp>
      <p:sp>
        <p:nvSpPr>
          <p:cNvPr id="432" name="Google Shape;432;p128"/>
          <p:cNvSpPr txBox="1"/>
          <p:nvPr/>
        </p:nvSpPr>
        <p:spPr>
          <a:xfrm>
            <a:off x="2700619" y="5079330"/>
            <a:ext cx="6790763" cy="697701"/>
          </a:xfrm>
          <a:prstGeom prst="rect">
            <a:avLst/>
          </a:prstGeom>
          <a:noFill/>
          <a:ln>
            <a:noFill/>
          </a:ln>
        </p:spPr>
        <p:txBody>
          <a:bodyPr spcFirstLastPara="1" wrap="square" lIns="121900" tIns="60933" rIns="121900" bIns="60933" anchor="t" anchorCtr="0">
            <a:spAutoFit/>
          </a:bodyPr>
          <a:lstStyle/>
          <a:p>
            <a:r>
              <a:rPr lang="es-AR" sz="1867">
                <a:solidFill>
                  <a:srgbClr val="9CDCFE"/>
                </a:solidFill>
                <a:latin typeface="Consolas"/>
                <a:ea typeface="Consolas"/>
                <a:cs typeface="Consolas"/>
                <a:sym typeface="Consolas"/>
              </a:rPr>
              <a:t>¿Hay alguna diferencia entre este y el código anterior?</a:t>
            </a:r>
            <a:endParaRPr sz="1867">
              <a:solidFill>
                <a:srgbClr val="000000"/>
              </a:solidFill>
              <a:latin typeface="Arial"/>
              <a:ea typeface="Arial"/>
              <a:cs typeface="Arial"/>
              <a:sym typeface="Aria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Tipos de variables en C</a:t>
            </a:r>
            <a:endParaRPr/>
          </a:p>
        </p:txBody>
      </p:sp>
      <p:graphicFrame>
        <p:nvGraphicFramePr>
          <p:cNvPr id="128" name="Google Shape;128;p5"/>
          <p:cNvGraphicFramePr/>
          <p:nvPr>
            <p:extLst>
              <p:ext uri="{D42A27DB-BD31-4B8C-83A1-F6EECF244321}">
                <p14:modId xmlns:p14="http://schemas.microsoft.com/office/powerpoint/2010/main" val="2208164682"/>
              </p:ext>
            </p:extLst>
          </p:nvPr>
        </p:nvGraphicFramePr>
        <p:xfrm>
          <a:off x="697400" y="2526559"/>
          <a:ext cx="10945200" cy="4023444"/>
        </p:xfrm>
        <a:graphic>
          <a:graphicData uri="http://schemas.openxmlformats.org/drawingml/2006/table">
            <a:tbl>
              <a:tblPr firstRow="1" bandRow="1">
                <a:tableStyleId>{F2DE63D5-997A-4646-A377-4702673A728D}</a:tableStyleId>
              </a:tblPr>
              <a:tblGrid>
                <a:gridCol w="2142900">
                  <a:extLst>
                    <a:ext uri="{9D8B030D-6E8A-4147-A177-3AD203B41FA5}">
                      <a16:colId xmlns:a16="http://schemas.microsoft.com/office/drawing/2014/main" val="20000"/>
                    </a:ext>
                  </a:extLst>
                </a:gridCol>
                <a:gridCol w="5754867">
                  <a:extLst>
                    <a:ext uri="{9D8B030D-6E8A-4147-A177-3AD203B41FA5}">
                      <a16:colId xmlns:a16="http://schemas.microsoft.com/office/drawing/2014/main" val="20001"/>
                    </a:ext>
                  </a:extLst>
                </a:gridCol>
                <a:gridCol w="3047433">
                  <a:extLst>
                    <a:ext uri="{9D8B030D-6E8A-4147-A177-3AD203B41FA5}">
                      <a16:colId xmlns:a16="http://schemas.microsoft.com/office/drawing/2014/main" val="20002"/>
                    </a:ext>
                  </a:extLst>
                </a:gridCol>
              </a:tblGrid>
              <a:tr h="430961">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Tipo de dato</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Descripción</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Longitud</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0961">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err="1"/>
                        <a:t>char</a:t>
                      </a:r>
                      <a:endParaRPr sz="24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Caractér o entero pequeño (byte)</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1byte</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8962">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err="1"/>
                        <a:t>int</a:t>
                      </a:r>
                      <a:endParaRPr sz="24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Entero</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dependiendo el compilador puede ser de 2bytes o 4 bytes</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0961">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err="1"/>
                        <a:t>float</a:t>
                      </a:r>
                      <a:endParaRPr sz="24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Punto Flotante simple precisión</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4Bytes</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0961">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err="1"/>
                        <a:t>double</a:t>
                      </a:r>
                      <a:endParaRPr sz="24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Punto Flotante doble precisión</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8Bytes</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0961">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err="1"/>
                        <a:t>void</a:t>
                      </a:r>
                      <a:endParaRPr sz="24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Sin tipo (uso especial)</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12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scanf()</a:t>
            </a:r>
            <a:endParaRPr/>
          </a:p>
        </p:txBody>
      </p:sp>
      <p:sp>
        <p:nvSpPr>
          <p:cNvPr id="438" name="Google Shape;438;p129"/>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buNone/>
            </a:pPr>
            <a:r>
              <a:rPr lang="es-AR" sz="3200" dirty="0" err="1"/>
              <a:t>scanf</a:t>
            </a:r>
            <a:r>
              <a:rPr lang="es-AR" sz="3200" dirty="0"/>
              <a:t> es una función definida en </a:t>
            </a:r>
            <a:r>
              <a:rPr lang="es-AR" sz="3200" dirty="0" err="1"/>
              <a:t>stdio.h</a:t>
            </a:r>
            <a:r>
              <a:rPr lang="es-AR" sz="3200" dirty="0"/>
              <a:t> para ingresar valores por teclados y guardarlos en variables.</a:t>
            </a:r>
            <a:endParaRPr sz="3200" dirty="0"/>
          </a:p>
          <a:p>
            <a:pPr marL="213355" indent="0">
              <a:buNone/>
            </a:pPr>
            <a:r>
              <a:rPr lang="es-AR" sz="3200" dirty="0"/>
              <a:t>Utiliza el mismo formato que </a:t>
            </a:r>
            <a:r>
              <a:rPr lang="es-AR" sz="3200" dirty="0" err="1"/>
              <a:t>printf</a:t>
            </a:r>
            <a:r>
              <a:rPr lang="es-AR" sz="3200" dirty="0"/>
              <a:t> con los mismos formateadores.</a:t>
            </a:r>
            <a:endParaRPr sz="3200" dirty="0"/>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05D21526-EA75-7FC3-6160-424F6F014BB7}"/>
              </a:ext>
            </a:extLst>
          </p:cNvPr>
          <p:cNvSpPr/>
          <p:nvPr/>
        </p:nvSpPr>
        <p:spPr>
          <a:xfrm>
            <a:off x="0" y="1824135"/>
            <a:ext cx="11961845" cy="320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443" name="Google Shape;443;p13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Ejemplo	</a:t>
            </a:r>
            <a:endParaRPr dirty="0"/>
          </a:p>
        </p:txBody>
      </p:sp>
      <p:sp>
        <p:nvSpPr>
          <p:cNvPr id="444" name="Google Shape;444;p130"/>
          <p:cNvSpPr txBox="1"/>
          <p:nvPr/>
        </p:nvSpPr>
        <p:spPr>
          <a:xfrm>
            <a:off x="155386" y="2263044"/>
            <a:ext cx="13426143" cy="3815990"/>
          </a:xfrm>
          <a:prstGeom prst="rect">
            <a:avLst/>
          </a:prstGeom>
          <a:noFill/>
          <a:ln>
            <a:noFill/>
          </a:ln>
        </p:spPr>
        <p:txBody>
          <a:bodyPr spcFirstLastPara="1" wrap="square" lIns="121900" tIns="60933" rIns="121900" bIns="60933" anchor="t" anchorCtr="0">
            <a:spAutoFit/>
          </a:bodyPr>
          <a:lstStyle/>
          <a:p>
            <a:r>
              <a:rPr lang="es-AR" sz="2133">
                <a:solidFill>
                  <a:srgbClr val="569CD6"/>
                </a:solidFill>
                <a:latin typeface="Consolas"/>
                <a:ea typeface="Consolas"/>
                <a:cs typeface="Consolas"/>
                <a:sym typeface="Consolas"/>
              </a:rPr>
              <a:t>int</a:t>
            </a:r>
            <a:r>
              <a:rPr lang="es-AR" sz="2133">
                <a:solidFill>
                  <a:srgbClr val="D4D4D4"/>
                </a:solidFill>
                <a:latin typeface="Consolas"/>
                <a:ea typeface="Consolas"/>
                <a:cs typeface="Consolas"/>
                <a:sym typeface="Consolas"/>
              </a:rPr>
              <a:t> </a:t>
            </a:r>
            <a:r>
              <a:rPr lang="es-AR" sz="2133">
                <a:solidFill>
                  <a:srgbClr val="DCDCAA"/>
                </a:solidFill>
                <a:latin typeface="Consolas"/>
                <a:ea typeface="Consolas"/>
                <a:cs typeface="Consolas"/>
                <a:sym typeface="Consolas"/>
              </a:rPr>
              <a:t>main</a:t>
            </a:r>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void</a:t>
            </a:r>
            <a:r>
              <a:rPr lang="es-AR" sz="2133">
                <a:solidFill>
                  <a:srgbClr val="D4D4D4"/>
                </a:solidFill>
                <a:latin typeface="Consolas"/>
                <a:ea typeface="Consolas"/>
                <a:cs typeface="Consolas"/>
                <a:sym typeface="Consolas"/>
              </a:rPr>
              <a:t>){</a:t>
            </a:r>
            <a:endParaRPr sz="2400"/>
          </a:p>
          <a:p>
            <a:r>
              <a:rPr lang="es-AR" sz="2133">
                <a:solidFill>
                  <a:srgbClr val="D4D4D4"/>
                </a:solidFill>
                <a:latin typeface="Consolas"/>
                <a:ea typeface="Consolas"/>
                <a:cs typeface="Consolas"/>
                <a:sym typeface="Consolas"/>
              </a:rPr>
              <a:t>    </a:t>
            </a:r>
            <a:endParaRPr sz="2400"/>
          </a:p>
          <a:p>
            <a:r>
              <a:rPr lang="es-AR" sz="2133">
                <a:solidFill>
                  <a:srgbClr val="D4D4D4"/>
                </a:solidFill>
                <a:latin typeface="Consolas"/>
                <a:ea typeface="Consolas"/>
                <a:cs typeface="Consolas"/>
                <a:sym typeface="Consolas"/>
              </a:rPr>
              <a:t>    </a:t>
            </a:r>
            <a:r>
              <a:rPr lang="es-AR" sz="2133">
                <a:solidFill>
                  <a:srgbClr val="569CD6"/>
                </a:solidFill>
                <a:latin typeface="Consolas"/>
                <a:ea typeface="Consolas"/>
                <a:cs typeface="Consolas"/>
                <a:sym typeface="Consolas"/>
              </a:rPr>
              <a:t>int</a:t>
            </a:r>
            <a:r>
              <a:rPr lang="es-AR" sz="2133">
                <a:solidFill>
                  <a:srgbClr val="D4D4D4"/>
                </a:solidFill>
                <a:latin typeface="Consolas"/>
                <a:ea typeface="Consolas"/>
                <a:cs typeface="Consolas"/>
                <a:sym typeface="Consolas"/>
              </a:rPr>
              <a:t> </a:t>
            </a:r>
            <a:r>
              <a:rPr lang="es-AR" sz="2133">
                <a:solidFill>
                  <a:srgbClr val="9CDCFE"/>
                </a:solidFill>
                <a:latin typeface="Consolas"/>
                <a:ea typeface="Consolas"/>
                <a:cs typeface="Consolas"/>
                <a:sym typeface="Consolas"/>
              </a:rPr>
              <a:t>var</a:t>
            </a:r>
            <a:r>
              <a:rPr lang="es-AR" sz="2133">
                <a:solidFill>
                  <a:srgbClr val="D4D4D4"/>
                </a:solidFill>
                <a:latin typeface="Consolas"/>
                <a:ea typeface="Consolas"/>
                <a:cs typeface="Consolas"/>
                <a:sym typeface="Consolas"/>
              </a:rPr>
              <a:t>;</a:t>
            </a:r>
            <a:endParaRPr sz="2400"/>
          </a:p>
          <a:p>
            <a:r>
              <a:rPr lang="es-AR" sz="2133">
                <a:solidFill>
                  <a:srgbClr val="D4D4D4"/>
                </a:solidFill>
                <a:latin typeface="Consolas"/>
                <a:ea typeface="Consolas"/>
                <a:cs typeface="Consolas"/>
                <a:sym typeface="Consolas"/>
              </a:rPr>
              <a:t>    </a:t>
            </a:r>
            <a:r>
              <a:rPr lang="es-AR" sz="2133">
                <a:solidFill>
                  <a:srgbClr val="DCDCAA"/>
                </a:solidFill>
                <a:latin typeface="Consolas"/>
                <a:ea typeface="Consolas"/>
                <a:cs typeface="Consolas"/>
                <a:sym typeface="Consolas"/>
              </a:rPr>
              <a:t>printf</a:t>
            </a:r>
            <a:r>
              <a:rPr lang="es-AR" sz="2133">
                <a:solidFill>
                  <a:srgbClr val="D4D4D4"/>
                </a:solidFill>
                <a:latin typeface="Consolas"/>
                <a:ea typeface="Consolas"/>
                <a:cs typeface="Consolas"/>
                <a:sym typeface="Consolas"/>
              </a:rPr>
              <a:t>(</a:t>
            </a:r>
            <a:r>
              <a:rPr lang="es-AR" sz="2133">
                <a:solidFill>
                  <a:srgbClr val="CE9178"/>
                </a:solidFill>
                <a:latin typeface="Consolas"/>
                <a:ea typeface="Consolas"/>
                <a:cs typeface="Consolas"/>
                <a:sym typeface="Consolas"/>
              </a:rPr>
              <a:t>"ingrese un valor</a:t>
            </a:r>
            <a:r>
              <a:rPr lang="es-AR" sz="2133">
                <a:solidFill>
                  <a:srgbClr val="D7BA7D"/>
                </a:solidFill>
                <a:latin typeface="Consolas"/>
                <a:ea typeface="Consolas"/>
                <a:cs typeface="Consolas"/>
                <a:sym typeface="Consolas"/>
              </a:rPr>
              <a:t>\n</a:t>
            </a:r>
            <a:r>
              <a:rPr lang="es-AR" sz="2133">
                <a:solidFill>
                  <a:srgbClr val="CE9178"/>
                </a:solidFill>
                <a:latin typeface="Consolas"/>
                <a:ea typeface="Consolas"/>
                <a:cs typeface="Consolas"/>
                <a:sym typeface="Consolas"/>
              </a:rPr>
              <a:t>"</a:t>
            </a:r>
            <a:r>
              <a:rPr lang="es-AR" sz="2133">
                <a:solidFill>
                  <a:srgbClr val="D4D4D4"/>
                </a:solidFill>
                <a:latin typeface="Consolas"/>
                <a:ea typeface="Consolas"/>
                <a:cs typeface="Consolas"/>
                <a:sym typeface="Consolas"/>
              </a:rPr>
              <a:t>);</a:t>
            </a:r>
            <a:endParaRPr sz="2400"/>
          </a:p>
          <a:p>
            <a:r>
              <a:rPr lang="es-AR" sz="2133">
                <a:solidFill>
                  <a:srgbClr val="D4D4D4"/>
                </a:solidFill>
                <a:latin typeface="Consolas"/>
                <a:ea typeface="Consolas"/>
                <a:cs typeface="Consolas"/>
                <a:sym typeface="Consolas"/>
              </a:rPr>
              <a:t>    </a:t>
            </a:r>
            <a:r>
              <a:rPr lang="es-AR" sz="2133">
                <a:solidFill>
                  <a:srgbClr val="DCDCAA"/>
                </a:solidFill>
                <a:latin typeface="Consolas"/>
                <a:ea typeface="Consolas"/>
                <a:cs typeface="Consolas"/>
                <a:sym typeface="Consolas"/>
              </a:rPr>
              <a:t>scanf</a:t>
            </a:r>
            <a:r>
              <a:rPr lang="es-AR" sz="2133">
                <a:solidFill>
                  <a:srgbClr val="D4D4D4"/>
                </a:solidFill>
                <a:latin typeface="Consolas"/>
                <a:ea typeface="Consolas"/>
                <a:cs typeface="Consolas"/>
                <a:sym typeface="Consolas"/>
              </a:rPr>
              <a:t>(</a:t>
            </a:r>
            <a:r>
              <a:rPr lang="es-AR" sz="2133">
                <a:solidFill>
                  <a:srgbClr val="CE9178"/>
                </a:solidFill>
                <a:latin typeface="Consolas"/>
                <a:ea typeface="Consolas"/>
                <a:cs typeface="Consolas"/>
                <a:sym typeface="Consolas"/>
              </a:rPr>
              <a:t>"%d"</a:t>
            </a:r>
            <a:r>
              <a:rPr lang="es-AR" sz="2133">
                <a:solidFill>
                  <a:srgbClr val="D4D4D4"/>
                </a:solidFill>
                <a:latin typeface="Consolas"/>
                <a:ea typeface="Consolas"/>
                <a:cs typeface="Consolas"/>
                <a:sym typeface="Consolas"/>
              </a:rPr>
              <a:t>,&amp;</a:t>
            </a:r>
            <a:r>
              <a:rPr lang="es-AR" sz="2133">
                <a:solidFill>
                  <a:srgbClr val="9CDCFE"/>
                </a:solidFill>
                <a:latin typeface="Consolas"/>
                <a:ea typeface="Consolas"/>
                <a:cs typeface="Consolas"/>
                <a:sym typeface="Consolas"/>
              </a:rPr>
              <a:t>var</a:t>
            </a:r>
            <a:r>
              <a:rPr lang="es-AR" sz="2133">
                <a:solidFill>
                  <a:srgbClr val="D4D4D4"/>
                </a:solidFill>
                <a:latin typeface="Consolas"/>
                <a:ea typeface="Consolas"/>
                <a:cs typeface="Consolas"/>
                <a:sym typeface="Consolas"/>
              </a:rPr>
              <a:t>);</a:t>
            </a:r>
            <a:endParaRPr sz="2400"/>
          </a:p>
          <a:p>
            <a:r>
              <a:rPr lang="es-AR" sz="2133">
                <a:solidFill>
                  <a:srgbClr val="D4D4D4"/>
                </a:solidFill>
                <a:latin typeface="Consolas"/>
                <a:ea typeface="Consolas"/>
                <a:cs typeface="Consolas"/>
                <a:sym typeface="Consolas"/>
              </a:rPr>
              <a:t>    </a:t>
            </a:r>
            <a:r>
              <a:rPr lang="es-AR" sz="2133">
                <a:solidFill>
                  <a:srgbClr val="DCDCAA"/>
                </a:solidFill>
                <a:latin typeface="Consolas"/>
                <a:ea typeface="Consolas"/>
                <a:cs typeface="Consolas"/>
                <a:sym typeface="Consolas"/>
              </a:rPr>
              <a:t>printf</a:t>
            </a:r>
            <a:r>
              <a:rPr lang="es-AR" sz="2133">
                <a:solidFill>
                  <a:srgbClr val="D4D4D4"/>
                </a:solidFill>
                <a:latin typeface="Consolas"/>
                <a:ea typeface="Consolas"/>
                <a:cs typeface="Consolas"/>
                <a:sym typeface="Consolas"/>
              </a:rPr>
              <a:t>(</a:t>
            </a:r>
            <a:r>
              <a:rPr lang="es-AR" sz="2133">
                <a:solidFill>
                  <a:srgbClr val="CE9178"/>
                </a:solidFill>
                <a:latin typeface="Consolas"/>
                <a:ea typeface="Consolas"/>
                <a:cs typeface="Consolas"/>
                <a:sym typeface="Consolas"/>
              </a:rPr>
              <a:t>"Ud. ingreso: %d"</a:t>
            </a:r>
            <a:r>
              <a:rPr lang="es-AR" sz="2133">
                <a:solidFill>
                  <a:srgbClr val="D4D4D4"/>
                </a:solidFill>
                <a:latin typeface="Consolas"/>
                <a:ea typeface="Consolas"/>
                <a:cs typeface="Consolas"/>
                <a:sym typeface="Consolas"/>
              </a:rPr>
              <a:t>,</a:t>
            </a:r>
            <a:r>
              <a:rPr lang="es-AR" sz="2133">
                <a:solidFill>
                  <a:srgbClr val="9CDCFE"/>
                </a:solidFill>
                <a:latin typeface="Consolas"/>
                <a:ea typeface="Consolas"/>
                <a:cs typeface="Consolas"/>
                <a:sym typeface="Consolas"/>
              </a:rPr>
              <a:t>var</a:t>
            </a:r>
            <a:r>
              <a:rPr lang="es-AR" sz="2133">
                <a:solidFill>
                  <a:srgbClr val="D4D4D4"/>
                </a:solidFill>
                <a:latin typeface="Consolas"/>
                <a:ea typeface="Consolas"/>
                <a:cs typeface="Consolas"/>
                <a:sym typeface="Consolas"/>
              </a:rPr>
              <a:t>); </a:t>
            </a:r>
            <a:endParaRPr sz="2400"/>
          </a:p>
          <a:p>
            <a:r>
              <a:rPr lang="es-AR" sz="2133">
                <a:solidFill>
                  <a:srgbClr val="D4D4D4"/>
                </a:solidFill>
                <a:latin typeface="Consolas"/>
                <a:ea typeface="Consolas"/>
                <a:cs typeface="Consolas"/>
                <a:sym typeface="Consolas"/>
              </a:rPr>
              <a:t>    </a:t>
            </a:r>
            <a:r>
              <a:rPr lang="es-AR" sz="2133">
                <a:solidFill>
                  <a:srgbClr val="C586C0"/>
                </a:solidFill>
                <a:latin typeface="Consolas"/>
                <a:ea typeface="Consolas"/>
                <a:cs typeface="Consolas"/>
                <a:sym typeface="Consolas"/>
              </a:rPr>
              <a:t>return</a:t>
            </a:r>
            <a:r>
              <a:rPr lang="es-AR" sz="2133">
                <a:solidFill>
                  <a:srgbClr val="D4D4D4"/>
                </a:solidFill>
                <a:latin typeface="Consolas"/>
                <a:ea typeface="Consolas"/>
                <a:cs typeface="Consolas"/>
                <a:sym typeface="Consolas"/>
              </a:rPr>
              <a:t> </a:t>
            </a:r>
            <a:r>
              <a:rPr lang="es-AR" sz="2133">
                <a:solidFill>
                  <a:srgbClr val="B5CEA8"/>
                </a:solidFill>
                <a:latin typeface="Consolas"/>
                <a:ea typeface="Consolas"/>
                <a:cs typeface="Consolas"/>
                <a:sym typeface="Consolas"/>
              </a:rPr>
              <a:t>0</a:t>
            </a:r>
            <a:r>
              <a:rPr lang="es-AR" sz="2133">
                <a:solidFill>
                  <a:srgbClr val="D4D4D4"/>
                </a:solidFill>
                <a:latin typeface="Consolas"/>
                <a:ea typeface="Consolas"/>
                <a:cs typeface="Consolas"/>
                <a:sym typeface="Consolas"/>
              </a:rPr>
              <a:t>;</a:t>
            </a:r>
            <a:endParaRPr sz="2400"/>
          </a:p>
          <a:p>
            <a:r>
              <a:rPr lang="es-AR" sz="2133">
                <a:solidFill>
                  <a:srgbClr val="D4D4D4"/>
                </a:solidFill>
                <a:latin typeface="Consolas"/>
                <a:ea typeface="Consolas"/>
                <a:cs typeface="Consolas"/>
                <a:sym typeface="Consolas"/>
              </a:rPr>
              <a:t>}</a:t>
            </a:r>
            <a:endParaRPr sz="2400"/>
          </a:p>
          <a:p>
            <a:br>
              <a:rPr lang="es-AR" sz="1600">
                <a:solidFill>
                  <a:srgbClr val="D4D4D4"/>
                </a:solidFill>
                <a:latin typeface="Consolas"/>
                <a:ea typeface="Consolas"/>
                <a:cs typeface="Consolas"/>
                <a:sym typeface="Consolas"/>
              </a:rPr>
            </a:br>
            <a:endParaRPr sz="1600">
              <a:solidFill>
                <a:srgbClr val="D4D4D4"/>
              </a:solidFill>
              <a:latin typeface="Consolas"/>
              <a:ea typeface="Consolas"/>
              <a:cs typeface="Consolas"/>
              <a:sym typeface="Consolas"/>
            </a:endParaRPr>
          </a:p>
          <a:p>
            <a:br>
              <a:rPr lang="es-AR" sz="1867">
                <a:solidFill>
                  <a:srgbClr val="D4D4D4"/>
                </a:solidFill>
                <a:latin typeface="Consolas"/>
                <a:ea typeface="Consolas"/>
                <a:cs typeface="Consolas"/>
                <a:sym typeface="Consolas"/>
              </a:rPr>
            </a:br>
            <a:endParaRPr sz="1867">
              <a:solidFill>
                <a:srgbClr val="D4D4D4"/>
              </a:solidFill>
              <a:latin typeface="Consolas"/>
              <a:ea typeface="Consolas"/>
              <a:cs typeface="Consolas"/>
              <a:sym typeface="Consolas"/>
            </a:endParaRPr>
          </a:p>
        </p:txBody>
      </p:sp>
      <p:sp>
        <p:nvSpPr>
          <p:cNvPr id="445" name="Google Shape;445;p130"/>
          <p:cNvSpPr txBox="1"/>
          <p:nvPr/>
        </p:nvSpPr>
        <p:spPr>
          <a:xfrm>
            <a:off x="6248400" y="2263043"/>
            <a:ext cx="5558117" cy="1846990"/>
          </a:xfrm>
          <a:prstGeom prst="rect">
            <a:avLst/>
          </a:prstGeom>
          <a:noFill/>
          <a:ln>
            <a:noFill/>
          </a:ln>
        </p:spPr>
        <p:txBody>
          <a:bodyPr spcFirstLastPara="1" wrap="square" lIns="121900" tIns="60933" rIns="121900" bIns="60933" anchor="t" anchorCtr="0">
            <a:spAutoFit/>
          </a:bodyPr>
          <a:lstStyle/>
          <a:p>
            <a:r>
              <a:rPr lang="es-AR" sz="1867">
                <a:solidFill>
                  <a:srgbClr val="569CD6"/>
                </a:solidFill>
                <a:latin typeface="Consolas"/>
                <a:ea typeface="Consolas"/>
                <a:cs typeface="Consolas"/>
                <a:sym typeface="Consolas"/>
              </a:rPr>
              <a:t>Hay que prestar mucha atención que aparece el &amp; antes de la variable en donde guardamos el valor ingresado por el usuario vía teclado, este operador indica que queremos guardarla en ese lugar.</a:t>
            </a:r>
            <a:endParaRPr sz="1867">
              <a:solidFill>
                <a:srgbClr val="000000"/>
              </a:solidFill>
              <a:latin typeface="Arial"/>
              <a:ea typeface="Arial"/>
              <a:cs typeface="Arial"/>
              <a:sym typeface="Arial"/>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3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putchar</a:t>
            </a:r>
            <a:endParaRPr/>
          </a:p>
        </p:txBody>
      </p:sp>
      <p:sp>
        <p:nvSpPr>
          <p:cNvPr id="451" name="Google Shape;451;p131"/>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a:buFont typeface="Arial" panose="020B0604020202020204" pitchFamily="34" charset="0"/>
              <a:buChar char="•"/>
            </a:pPr>
            <a:r>
              <a:rPr lang="es-AR" sz="2800" dirty="0"/>
              <a:t>En algunos casos nos interesa solamente mostrar un carácter podemos entonces utilizar la función </a:t>
            </a:r>
            <a:r>
              <a:rPr lang="es-AR" sz="2800" dirty="0" err="1"/>
              <a:t>putchar</a:t>
            </a:r>
            <a:r>
              <a:rPr lang="es-AR" sz="2800" dirty="0"/>
              <a:t>();</a:t>
            </a:r>
            <a:endParaRPr sz="2800" dirty="0"/>
          </a:p>
          <a:p>
            <a:pPr>
              <a:buFont typeface="Arial" panose="020B0604020202020204" pitchFamily="34" charset="0"/>
              <a:buChar char="•"/>
            </a:pPr>
            <a:r>
              <a:rPr lang="es-AR" sz="2800" dirty="0"/>
              <a:t>Esta función posee el siguiente prototipo:</a:t>
            </a:r>
            <a:endParaRPr sz="2800" dirty="0"/>
          </a:p>
          <a:p>
            <a:pPr>
              <a:buFont typeface="Arial" panose="020B0604020202020204" pitchFamily="34" charset="0"/>
              <a:buChar char="•"/>
            </a:pPr>
            <a:r>
              <a:rPr lang="es-AR" sz="2800" b="1" dirty="0" err="1"/>
              <a:t>int</a:t>
            </a:r>
            <a:r>
              <a:rPr lang="es-AR" sz="2800" b="1" dirty="0"/>
              <a:t> </a:t>
            </a:r>
            <a:r>
              <a:rPr lang="es-AR" sz="2800" b="1" dirty="0" err="1"/>
              <a:t>putchar</a:t>
            </a:r>
            <a:r>
              <a:rPr lang="es-AR" sz="2800" b="1" dirty="0"/>
              <a:t>(</a:t>
            </a:r>
            <a:r>
              <a:rPr lang="es-AR" sz="2800" b="1" dirty="0" err="1"/>
              <a:t>int</a:t>
            </a:r>
            <a:r>
              <a:rPr lang="es-AR" sz="2800" b="1" dirty="0"/>
              <a:t>)</a:t>
            </a:r>
            <a:endParaRPr sz="2800" b="1" dirty="0"/>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3BCDDD3-900A-8551-DF1C-5CBF67C07828}"/>
              </a:ext>
            </a:extLst>
          </p:cNvPr>
          <p:cNvSpPr/>
          <p:nvPr/>
        </p:nvSpPr>
        <p:spPr>
          <a:xfrm>
            <a:off x="2887307" y="2487645"/>
            <a:ext cx="4213290" cy="284013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456" name="Google Shape;456;p13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err="1"/>
              <a:t>putchar</a:t>
            </a:r>
            <a:r>
              <a:rPr lang="es-AR" dirty="0"/>
              <a:t>();</a:t>
            </a:r>
            <a:endParaRPr dirty="0"/>
          </a:p>
        </p:txBody>
      </p:sp>
      <p:sp>
        <p:nvSpPr>
          <p:cNvPr id="457" name="Google Shape;457;p132"/>
          <p:cNvSpPr txBox="1">
            <a:spLocks noGrp="1"/>
          </p:cNvSpPr>
          <p:nvPr>
            <p:ph type="body" idx="1"/>
          </p:nvPr>
        </p:nvSpPr>
        <p:spPr>
          <a:xfrm>
            <a:off x="3313404" y="2951065"/>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buNone/>
            </a:pPr>
            <a:r>
              <a:rPr lang="es-AR" b="0" dirty="0" err="1">
                <a:solidFill>
                  <a:srgbClr val="569CD6"/>
                </a:solidFill>
                <a:latin typeface="Consolas"/>
                <a:ea typeface="Consolas"/>
                <a:cs typeface="Consolas"/>
                <a:sym typeface="Consolas"/>
              </a:rPr>
              <a:t>int</a:t>
            </a:r>
            <a:r>
              <a:rPr lang="es-AR" b="0" dirty="0">
                <a:solidFill>
                  <a:srgbClr val="D4D4D4"/>
                </a:solidFill>
                <a:latin typeface="Consolas"/>
                <a:ea typeface="Consolas"/>
                <a:cs typeface="Consolas"/>
                <a:sym typeface="Consolas"/>
              </a:rPr>
              <a:t> </a:t>
            </a:r>
            <a:r>
              <a:rPr lang="es-AR" b="0" dirty="0" err="1">
                <a:solidFill>
                  <a:srgbClr val="DCDCAA"/>
                </a:solidFill>
                <a:latin typeface="Consolas"/>
                <a:ea typeface="Consolas"/>
                <a:cs typeface="Consolas"/>
                <a:sym typeface="Consolas"/>
              </a:rPr>
              <a:t>main</a:t>
            </a:r>
            <a:r>
              <a:rPr lang="es-AR" b="0" dirty="0">
                <a:solidFill>
                  <a:srgbClr val="D4D4D4"/>
                </a:solidFill>
                <a:latin typeface="Consolas"/>
                <a:ea typeface="Consolas"/>
                <a:cs typeface="Consolas"/>
                <a:sym typeface="Consolas"/>
              </a:rPr>
              <a:t> (</a:t>
            </a:r>
            <a:r>
              <a:rPr lang="es-AR" b="0" dirty="0" err="1">
                <a:solidFill>
                  <a:srgbClr val="569CD6"/>
                </a:solidFill>
                <a:latin typeface="Consolas"/>
                <a:ea typeface="Consolas"/>
                <a:cs typeface="Consolas"/>
                <a:sym typeface="Consolas"/>
              </a:rPr>
              <a:t>void</a:t>
            </a:r>
            <a:r>
              <a:rPr lang="es-AR" b="0" dirty="0">
                <a:solidFill>
                  <a:srgbClr val="D4D4D4"/>
                </a:solidFill>
                <a:latin typeface="Consolas"/>
                <a:ea typeface="Consolas"/>
                <a:cs typeface="Consolas"/>
                <a:sym typeface="Consolas"/>
              </a:rPr>
              <a:t>){</a:t>
            </a:r>
            <a:endParaRPr dirty="0"/>
          </a:p>
          <a:p>
            <a:pPr marL="213355" indent="0">
              <a:buNone/>
            </a:pPr>
            <a:r>
              <a:rPr lang="es-AR" b="0" dirty="0">
                <a:solidFill>
                  <a:srgbClr val="D4D4D4"/>
                </a:solidFill>
                <a:latin typeface="Consolas"/>
                <a:ea typeface="Consolas"/>
                <a:cs typeface="Consolas"/>
                <a:sym typeface="Consolas"/>
              </a:rPr>
              <a:t>     </a:t>
            </a:r>
            <a:r>
              <a:rPr lang="es-AR" b="0" dirty="0" err="1">
                <a:solidFill>
                  <a:srgbClr val="DCDCAA"/>
                </a:solidFill>
                <a:latin typeface="Consolas"/>
                <a:ea typeface="Consolas"/>
                <a:cs typeface="Consolas"/>
                <a:sym typeface="Consolas"/>
              </a:rPr>
              <a:t>putchar</a:t>
            </a:r>
            <a:r>
              <a:rPr lang="es-AR" b="0" dirty="0">
                <a:solidFill>
                  <a:srgbClr val="D4D4D4"/>
                </a:solidFill>
                <a:latin typeface="Consolas"/>
                <a:ea typeface="Consolas"/>
                <a:cs typeface="Consolas"/>
                <a:sym typeface="Consolas"/>
              </a:rPr>
              <a:t>(</a:t>
            </a:r>
            <a:r>
              <a:rPr lang="es-AR" b="0" dirty="0">
                <a:solidFill>
                  <a:srgbClr val="CE9178"/>
                </a:solidFill>
                <a:latin typeface="Consolas"/>
                <a:ea typeface="Consolas"/>
                <a:cs typeface="Consolas"/>
                <a:sym typeface="Consolas"/>
              </a:rPr>
              <a:t>'@'</a:t>
            </a:r>
            <a:r>
              <a:rPr lang="es-AR" b="0" dirty="0">
                <a:solidFill>
                  <a:srgbClr val="D4D4D4"/>
                </a:solidFill>
                <a:latin typeface="Consolas"/>
                <a:ea typeface="Consolas"/>
                <a:cs typeface="Consolas"/>
                <a:sym typeface="Consolas"/>
              </a:rPr>
              <a:t>);</a:t>
            </a:r>
            <a:endParaRPr dirty="0"/>
          </a:p>
          <a:p>
            <a:pPr marL="213355" indent="0">
              <a:buNone/>
            </a:pPr>
            <a:r>
              <a:rPr lang="es-AR" dirty="0">
                <a:solidFill>
                  <a:srgbClr val="D4D4D4"/>
                </a:solidFill>
                <a:latin typeface="Consolas"/>
                <a:ea typeface="Consolas"/>
                <a:cs typeface="Consolas"/>
                <a:sym typeface="Consolas"/>
              </a:rPr>
              <a:t>  </a:t>
            </a:r>
            <a:r>
              <a:rPr lang="es-AR" b="0" dirty="0">
                <a:solidFill>
                  <a:srgbClr val="D4D4D4"/>
                </a:solidFill>
                <a:latin typeface="Consolas"/>
                <a:ea typeface="Consolas"/>
                <a:cs typeface="Consolas"/>
                <a:sym typeface="Consolas"/>
              </a:rPr>
              <a:t>   </a:t>
            </a:r>
            <a:r>
              <a:rPr lang="es-AR" b="0" dirty="0" err="1">
                <a:solidFill>
                  <a:srgbClr val="C586C0"/>
                </a:solidFill>
                <a:latin typeface="Consolas"/>
                <a:ea typeface="Consolas"/>
                <a:cs typeface="Consolas"/>
                <a:sym typeface="Consolas"/>
              </a:rPr>
              <a:t>return</a:t>
            </a:r>
            <a:r>
              <a:rPr lang="es-AR" b="0" dirty="0">
                <a:solidFill>
                  <a:srgbClr val="D4D4D4"/>
                </a:solidFill>
                <a:latin typeface="Consolas"/>
                <a:ea typeface="Consolas"/>
                <a:cs typeface="Consolas"/>
                <a:sym typeface="Consolas"/>
              </a:rPr>
              <a:t> </a:t>
            </a:r>
            <a:r>
              <a:rPr lang="es-AR" b="0" dirty="0">
                <a:solidFill>
                  <a:srgbClr val="B5CEA8"/>
                </a:solidFill>
                <a:latin typeface="Consolas"/>
                <a:ea typeface="Consolas"/>
                <a:cs typeface="Consolas"/>
                <a:sym typeface="Consolas"/>
              </a:rPr>
              <a:t>0</a:t>
            </a:r>
            <a:r>
              <a:rPr lang="es-AR" b="0" dirty="0">
                <a:solidFill>
                  <a:srgbClr val="D4D4D4"/>
                </a:solidFill>
                <a:latin typeface="Consolas"/>
                <a:ea typeface="Consolas"/>
                <a:cs typeface="Consolas"/>
                <a:sym typeface="Consolas"/>
              </a:rPr>
              <a:t>;   </a:t>
            </a:r>
            <a:endParaRPr dirty="0"/>
          </a:p>
          <a:p>
            <a:pPr marL="213355" indent="0">
              <a:buNone/>
            </a:pPr>
            <a:r>
              <a:rPr lang="es-AR" b="0" dirty="0">
                <a:solidFill>
                  <a:srgbClr val="D4D4D4"/>
                </a:solidFill>
                <a:latin typeface="Consolas"/>
                <a:ea typeface="Consolas"/>
                <a:cs typeface="Consolas"/>
                <a:sym typeface="Consolas"/>
              </a:rPr>
              <a:t>}</a:t>
            </a:r>
            <a:endParaRPr dirty="0"/>
          </a:p>
          <a:p>
            <a:pPr marL="213355" indent="0">
              <a:buNone/>
            </a:pPr>
            <a:br>
              <a:rPr lang="es-AR" b="0" dirty="0">
                <a:solidFill>
                  <a:srgbClr val="D4D4D4"/>
                </a:solidFill>
                <a:latin typeface="Consolas"/>
                <a:ea typeface="Consolas"/>
                <a:cs typeface="Consolas"/>
                <a:sym typeface="Consolas"/>
              </a:rPr>
            </a:br>
            <a:endParaRPr b="0" dirty="0">
              <a:solidFill>
                <a:srgbClr val="D4D4D4"/>
              </a:solidFill>
              <a:latin typeface="Consolas"/>
              <a:ea typeface="Consolas"/>
              <a:cs typeface="Consolas"/>
              <a:sym typeface="Consolas"/>
            </a:endParaRPr>
          </a:p>
          <a:p>
            <a:pPr indent="-304792">
              <a:buNone/>
            </a:pPr>
            <a:endParaRPr dirty="0"/>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C8FB1DFD-BEF4-B21B-BFAB-7D8E52BDE756}"/>
              </a:ext>
            </a:extLst>
          </p:cNvPr>
          <p:cNvSpPr/>
          <p:nvPr/>
        </p:nvSpPr>
        <p:spPr>
          <a:xfrm>
            <a:off x="2887307" y="2487645"/>
            <a:ext cx="4213290" cy="284013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462" name="Google Shape;462;p13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putchar();</a:t>
            </a:r>
            <a:endParaRPr/>
          </a:p>
        </p:txBody>
      </p:sp>
      <p:sp>
        <p:nvSpPr>
          <p:cNvPr id="463" name="Google Shape;463;p133"/>
          <p:cNvSpPr txBox="1">
            <a:spLocks noGrp="1"/>
          </p:cNvSpPr>
          <p:nvPr>
            <p:ph type="body" idx="1"/>
          </p:nvPr>
        </p:nvSpPr>
        <p:spPr>
          <a:xfrm>
            <a:off x="3360057" y="2951065"/>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buNone/>
            </a:pPr>
            <a:r>
              <a:rPr lang="es-AR" b="0" dirty="0" err="1">
                <a:solidFill>
                  <a:srgbClr val="569CD6"/>
                </a:solidFill>
                <a:latin typeface="Consolas"/>
                <a:ea typeface="Consolas"/>
                <a:cs typeface="Consolas"/>
                <a:sym typeface="Consolas"/>
              </a:rPr>
              <a:t>int</a:t>
            </a:r>
            <a:r>
              <a:rPr lang="es-AR" b="0" dirty="0">
                <a:solidFill>
                  <a:srgbClr val="D4D4D4"/>
                </a:solidFill>
                <a:latin typeface="Consolas"/>
                <a:ea typeface="Consolas"/>
                <a:cs typeface="Consolas"/>
                <a:sym typeface="Consolas"/>
              </a:rPr>
              <a:t> </a:t>
            </a:r>
            <a:r>
              <a:rPr lang="es-AR" b="0" dirty="0" err="1">
                <a:solidFill>
                  <a:srgbClr val="DCDCAA"/>
                </a:solidFill>
                <a:latin typeface="Consolas"/>
                <a:ea typeface="Consolas"/>
                <a:cs typeface="Consolas"/>
                <a:sym typeface="Consolas"/>
              </a:rPr>
              <a:t>main</a:t>
            </a:r>
            <a:r>
              <a:rPr lang="es-AR" b="0" dirty="0">
                <a:solidFill>
                  <a:srgbClr val="D4D4D4"/>
                </a:solidFill>
                <a:latin typeface="Consolas"/>
                <a:ea typeface="Consolas"/>
                <a:cs typeface="Consolas"/>
                <a:sym typeface="Consolas"/>
              </a:rPr>
              <a:t> (</a:t>
            </a:r>
            <a:r>
              <a:rPr lang="es-AR" b="0" dirty="0" err="1">
                <a:solidFill>
                  <a:srgbClr val="569CD6"/>
                </a:solidFill>
                <a:latin typeface="Consolas"/>
                <a:ea typeface="Consolas"/>
                <a:cs typeface="Consolas"/>
                <a:sym typeface="Consolas"/>
              </a:rPr>
              <a:t>void</a:t>
            </a:r>
            <a:r>
              <a:rPr lang="es-AR" b="0" dirty="0">
                <a:solidFill>
                  <a:srgbClr val="D4D4D4"/>
                </a:solidFill>
                <a:latin typeface="Consolas"/>
                <a:ea typeface="Consolas"/>
                <a:cs typeface="Consolas"/>
                <a:sym typeface="Consolas"/>
              </a:rPr>
              <a:t>){</a:t>
            </a:r>
            <a:endParaRPr dirty="0"/>
          </a:p>
          <a:p>
            <a:pPr marL="213355" indent="0">
              <a:buNone/>
            </a:pPr>
            <a:r>
              <a:rPr lang="es-AR" b="0" dirty="0">
                <a:solidFill>
                  <a:srgbClr val="D4D4D4"/>
                </a:solidFill>
                <a:latin typeface="Consolas"/>
                <a:ea typeface="Consolas"/>
                <a:cs typeface="Consolas"/>
                <a:sym typeface="Consolas"/>
              </a:rPr>
              <a:t>     </a:t>
            </a:r>
            <a:r>
              <a:rPr lang="es-AR" b="0" dirty="0" err="1">
                <a:solidFill>
                  <a:srgbClr val="DCDCAA"/>
                </a:solidFill>
                <a:latin typeface="Consolas"/>
                <a:ea typeface="Consolas"/>
                <a:cs typeface="Consolas"/>
                <a:sym typeface="Consolas"/>
              </a:rPr>
              <a:t>putchar</a:t>
            </a:r>
            <a:r>
              <a:rPr lang="es-AR" b="0" dirty="0">
                <a:solidFill>
                  <a:srgbClr val="D4D4D4"/>
                </a:solidFill>
                <a:latin typeface="Consolas"/>
                <a:ea typeface="Consolas"/>
                <a:cs typeface="Consolas"/>
                <a:sym typeface="Consolas"/>
              </a:rPr>
              <a:t>(</a:t>
            </a:r>
            <a:r>
              <a:rPr lang="es-AR" b="0" dirty="0">
                <a:solidFill>
                  <a:srgbClr val="CE9178"/>
                </a:solidFill>
                <a:latin typeface="Consolas"/>
                <a:ea typeface="Consolas"/>
                <a:cs typeface="Consolas"/>
                <a:sym typeface="Consolas"/>
              </a:rPr>
              <a:t>64</a:t>
            </a:r>
            <a:r>
              <a:rPr lang="es-AR" b="0" dirty="0">
                <a:solidFill>
                  <a:srgbClr val="D4D4D4"/>
                </a:solidFill>
                <a:latin typeface="Consolas"/>
                <a:ea typeface="Consolas"/>
                <a:cs typeface="Consolas"/>
                <a:sym typeface="Consolas"/>
              </a:rPr>
              <a:t>);</a:t>
            </a:r>
            <a:endParaRPr dirty="0"/>
          </a:p>
          <a:p>
            <a:pPr marL="213355" indent="0">
              <a:buNone/>
            </a:pPr>
            <a:r>
              <a:rPr lang="es-AR" dirty="0">
                <a:solidFill>
                  <a:srgbClr val="D4D4D4"/>
                </a:solidFill>
                <a:latin typeface="Consolas"/>
                <a:ea typeface="Consolas"/>
                <a:cs typeface="Consolas"/>
                <a:sym typeface="Consolas"/>
              </a:rPr>
              <a:t>  </a:t>
            </a:r>
            <a:r>
              <a:rPr lang="es-AR" b="0" dirty="0">
                <a:solidFill>
                  <a:srgbClr val="D4D4D4"/>
                </a:solidFill>
                <a:latin typeface="Consolas"/>
                <a:ea typeface="Consolas"/>
                <a:cs typeface="Consolas"/>
                <a:sym typeface="Consolas"/>
              </a:rPr>
              <a:t>   </a:t>
            </a:r>
            <a:r>
              <a:rPr lang="es-AR" b="0" dirty="0" err="1">
                <a:solidFill>
                  <a:srgbClr val="C586C0"/>
                </a:solidFill>
                <a:latin typeface="Consolas"/>
                <a:ea typeface="Consolas"/>
                <a:cs typeface="Consolas"/>
                <a:sym typeface="Consolas"/>
              </a:rPr>
              <a:t>return</a:t>
            </a:r>
            <a:r>
              <a:rPr lang="es-AR" b="0" dirty="0">
                <a:solidFill>
                  <a:srgbClr val="D4D4D4"/>
                </a:solidFill>
                <a:latin typeface="Consolas"/>
                <a:ea typeface="Consolas"/>
                <a:cs typeface="Consolas"/>
                <a:sym typeface="Consolas"/>
              </a:rPr>
              <a:t> </a:t>
            </a:r>
            <a:r>
              <a:rPr lang="es-AR" b="0" dirty="0">
                <a:solidFill>
                  <a:srgbClr val="B5CEA8"/>
                </a:solidFill>
                <a:latin typeface="Consolas"/>
                <a:ea typeface="Consolas"/>
                <a:cs typeface="Consolas"/>
                <a:sym typeface="Consolas"/>
              </a:rPr>
              <a:t>0</a:t>
            </a:r>
            <a:r>
              <a:rPr lang="es-AR" b="0" dirty="0">
                <a:solidFill>
                  <a:srgbClr val="D4D4D4"/>
                </a:solidFill>
                <a:latin typeface="Consolas"/>
                <a:ea typeface="Consolas"/>
                <a:cs typeface="Consolas"/>
                <a:sym typeface="Consolas"/>
              </a:rPr>
              <a:t>;   </a:t>
            </a:r>
            <a:endParaRPr dirty="0"/>
          </a:p>
          <a:p>
            <a:pPr marL="213355" indent="0">
              <a:buNone/>
            </a:pPr>
            <a:r>
              <a:rPr lang="es-AR" b="0" dirty="0">
                <a:solidFill>
                  <a:srgbClr val="D4D4D4"/>
                </a:solidFill>
                <a:latin typeface="Consolas"/>
                <a:ea typeface="Consolas"/>
                <a:cs typeface="Consolas"/>
                <a:sym typeface="Consolas"/>
              </a:rPr>
              <a:t>}</a:t>
            </a:r>
            <a:endParaRPr dirty="0"/>
          </a:p>
          <a:p>
            <a:pPr marL="213355" indent="0">
              <a:buNone/>
            </a:pPr>
            <a:br>
              <a:rPr lang="es-AR" b="0" dirty="0">
                <a:solidFill>
                  <a:srgbClr val="D4D4D4"/>
                </a:solidFill>
                <a:latin typeface="Consolas"/>
                <a:ea typeface="Consolas"/>
                <a:cs typeface="Consolas"/>
                <a:sym typeface="Consolas"/>
              </a:rPr>
            </a:br>
            <a:endParaRPr b="0" dirty="0">
              <a:solidFill>
                <a:srgbClr val="D4D4D4"/>
              </a:solidFill>
              <a:latin typeface="Consolas"/>
              <a:ea typeface="Consolas"/>
              <a:cs typeface="Consolas"/>
              <a:sym typeface="Consolas"/>
            </a:endParaRPr>
          </a:p>
          <a:p>
            <a:pPr indent="-304792">
              <a:buNone/>
            </a:pPr>
            <a:endParaRPr dirty="0"/>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13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getchar()</a:t>
            </a:r>
            <a:endParaRPr/>
          </a:p>
        </p:txBody>
      </p:sp>
      <p:sp>
        <p:nvSpPr>
          <p:cNvPr id="469" name="Google Shape;469;p134"/>
          <p:cNvSpPr txBox="1">
            <a:spLocks noGrp="1"/>
          </p:cNvSpPr>
          <p:nvPr>
            <p:ph type="body" idx="1"/>
          </p:nvPr>
        </p:nvSpPr>
        <p:spPr>
          <a:xfrm>
            <a:off x="812800" y="1803400"/>
            <a:ext cx="10871200" cy="4368800"/>
          </a:xfrm>
          <a:prstGeom prst="rect">
            <a:avLst/>
          </a:prstGeom>
          <a:noFill/>
          <a:ln>
            <a:noFill/>
          </a:ln>
        </p:spPr>
        <p:txBody>
          <a:bodyPr spcFirstLastPara="1" vert="horz" wrap="square" lIns="121900" tIns="60933" rIns="121900" bIns="60933" rtlCol="0" anchor="t" anchorCtr="0">
            <a:normAutofit/>
          </a:bodyPr>
          <a:lstStyle/>
          <a:p>
            <a:pPr marL="213355" indent="0">
              <a:buNone/>
            </a:pPr>
            <a:r>
              <a:rPr lang="es-AR" sz="3600" dirty="0" err="1"/>
              <a:t>Idem</a:t>
            </a:r>
            <a:r>
              <a:rPr lang="es-AR" sz="3600" dirty="0"/>
              <a:t> que </a:t>
            </a:r>
            <a:r>
              <a:rPr lang="es-AR" sz="3600" dirty="0" err="1"/>
              <a:t>putchar</a:t>
            </a:r>
            <a:r>
              <a:rPr lang="es-AR" sz="3600" dirty="0"/>
              <a:t> pero para recibir un único carácter por teclado</a:t>
            </a:r>
            <a:endParaRPr sz="3600" dirty="0"/>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02725059-B0CE-3192-75B6-A84DE6C55232}"/>
              </a:ext>
            </a:extLst>
          </p:cNvPr>
          <p:cNvSpPr/>
          <p:nvPr/>
        </p:nvSpPr>
        <p:spPr>
          <a:xfrm>
            <a:off x="155385" y="1899816"/>
            <a:ext cx="6870565" cy="505149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474" name="Google Shape;474;p13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Ejemplo	</a:t>
            </a:r>
            <a:endParaRPr dirty="0"/>
          </a:p>
        </p:txBody>
      </p:sp>
      <p:sp>
        <p:nvSpPr>
          <p:cNvPr id="475" name="Google Shape;475;p135"/>
          <p:cNvSpPr txBox="1"/>
          <p:nvPr/>
        </p:nvSpPr>
        <p:spPr>
          <a:xfrm>
            <a:off x="155386" y="2263043"/>
            <a:ext cx="13426143" cy="5294472"/>
          </a:xfrm>
          <a:prstGeom prst="rect">
            <a:avLst/>
          </a:prstGeom>
          <a:noFill/>
          <a:ln>
            <a:noFill/>
          </a:ln>
        </p:spPr>
        <p:txBody>
          <a:bodyPr spcFirstLastPara="1" wrap="square" lIns="121900" tIns="60933" rIns="121900" bIns="60933" anchor="t" anchorCtr="0">
            <a:spAutoFit/>
          </a:bodyPr>
          <a:lstStyle/>
          <a:p>
            <a:r>
              <a:rPr lang="es-AR" sz="2667">
                <a:solidFill>
                  <a:srgbClr val="C586C0"/>
                </a:solidFill>
                <a:latin typeface="Consolas"/>
                <a:ea typeface="Consolas"/>
                <a:cs typeface="Consolas"/>
                <a:sym typeface="Consolas"/>
              </a:rPr>
              <a:t>#include</a:t>
            </a:r>
            <a:r>
              <a:rPr lang="es-AR" sz="2667">
                <a:solidFill>
                  <a:srgbClr val="569CD6"/>
                </a:solidFill>
                <a:latin typeface="Consolas"/>
                <a:ea typeface="Consolas"/>
                <a:cs typeface="Consolas"/>
                <a:sym typeface="Consolas"/>
              </a:rPr>
              <a:t> </a:t>
            </a:r>
            <a:r>
              <a:rPr lang="es-AR" sz="2667">
                <a:solidFill>
                  <a:srgbClr val="CE9178"/>
                </a:solidFill>
                <a:latin typeface="Consolas"/>
                <a:ea typeface="Consolas"/>
                <a:cs typeface="Consolas"/>
                <a:sym typeface="Consolas"/>
              </a:rPr>
              <a:t>&lt;stdio.h&gt;</a:t>
            </a:r>
            <a:endParaRPr sz="2667">
              <a:solidFill>
                <a:srgbClr val="D4D4D4"/>
              </a:solidFill>
              <a:latin typeface="Consolas"/>
              <a:ea typeface="Consolas"/>
              <a:cs typeface="Consolas"/>
              <a:sym typeface="Consolas"/>
            </a:endParaRPr>
          </a:p>
          <a:p>
            <a:br>
              <a:rPr lang="es-AR" sz="2667">
                <a:solidFill>
                  <a:srgbClr val="D4D4D4"/>
                </a:solidFill>
                <a:latin typeface="Consolas"/>
                <a:ea typeface="Consolas"/>
                <a:cs typeface="Consolas"/>
                <a:sym typeface="Consolas"/>
              </a:rPr>
            </a:br>
            <a:r>
              <a:rPr lang="es-AR" sz="2667">
                <a:solidFill>
                  <a:srgbClr val="569CD6"/>
                </a:solidFill>
                <a:latin typeface="Consolas"/>
                <a:ea typeface="Consolas"/>
                <a:cs typeface="Consolas"/>
                <a:sym typeface="Consolas"/>
              </a:rPr>
              <a:t>int</a:t>
            </a:r>
            <a:r>
              <a:rPr lang="es-AR" sz="2667">
                <a:solidFill>
                  <a:srgbClr val="D4D4D4"/>
                </a:solidFill>
                <a:latin typeface="Consolas"/>
                <a:ea typeface="Consolas"/>
                <a:cs typeface="Consolas"/>
                <a:sym typeface="Consolas"/>
              </a:rPr>
              <a:t> </a:t>
            </a:r>
            <a:r>
              <a:rPr lang="es-AR" sz="2667">
                <a:solidFill>
                  <a:srgbClr val="DCDCAA"/>
                </a:solidFill>
                <a:latin typeface="Consolas"/>
                <a:ea typeface="Consolas"/>
                <a:cs typeface="Consolas"/>
                <a:sym typeface="Consolas"/>
              </a:rPr>
              <a:t>main</a:t>
            </a:r>
            <a:r>
              <a:rPr lang="es-AR" sz="2667">
                <a:solidFill>
                  <a:srgbClr val="D4D4D4"/>
                </a:solidFill>
                <a:latin typeface="Consolas"/>
                <a:ea typeface="Consolas"/>
                <a:cs typeface="Consolas"/>
                <a:sym typeface="Consolas"/>
              </a:rPr>
              <a:t> (</a:t>
            </a:r>
            <a:r>
              <a:rPr lang="es-AR" sz="2667">
                <a:solidFill>
                  <a:srgbClr val="569CD6"/>
                </a:solidFill>
                <a:latin typeface="Consolas"/>
                <a:ea typeface="Consolas"/>
                <a:cs typeface="Consolas"/>
                <a:sym typeface="Consolas"/>
              </a:rPr>
              <a:t>void</a:t>
            </a:r>
            <a:r>
              <a:rPr lang="es-AR" sz="2667">
                <a:solidFill>
                  <a:srgbClr val="D4D4D4"/>
                </a:solidFill>
                <a:latin typeface="Consolas"/>
                <a:ea typeface="Consolas"/>
                <a:cs typeface="Consolas"/>
                <a:sym typeface="Consolas"/>
              </a:rPr>
              <a:t>) {</a:t>
            </a:r>
            <a:endParaRPr sz="2400"/>
          </a:p>
          <a:p>
            <a:r>
              <a:rPr lang="es-AR" sz="2667">
                <a:solidFill>
                  <a:srgbClr val="D4D4D4"/>
                </a:solidFill>
                <a:latin typeface="Consolas"/>
                <a:ea typeface="Consolas"/>
                <a:cs typeface="Consolas"/>
                <a:sym typeface="Consolas"/>
              </a:rPr>
              <a:t>   </a:t>
            </a:r>
            <a:r>
              <a:rPr lang="es-AR" sz="2667">
                <a:solidFill>
                  <a:srgbClr val="569CD6"/>
                </a:solidFill>
                <a:latin typeface="Consolas"/>
                <a:ea typeface="Consolas"/>
                <a:cs typeface="Consolas"/>
                <a:sym typeface="Consolas"/>
              </a:rPr>
              <a:t>char</a:t>
            </a:r>
            <a:r>
              <a:rPr lang="es-AR" sz="2667">
                <a:solidFill>
                  <a:srgbClr val="D4D4D4"/>
                </a:solidFill>
                <a:latin typeface="Consolas"/>
                <a:ea typeface="Consolas"/>
                <a:cs typeface="Consolas"/>
                <a:sym typeface="Consolas"/>
              </a:rPr>
              <a:t> </a:t>
            </a:r>
            <a:r>
              <a:rPr lang="es-AR" sz="2667">
                <a:solidFill>
                  <a:srgbClr val="9CDCFE"/>
                </a:solidFill>
                <a:latin typeface="Consolas"/>
                <a:ea typeface="Consolas"/>
                <a:cs typeface="Consolas"/>
                <a:sym typeface="Consolas"/>
              </a:rPr>
              <a:t>c</a:t>
            </a:r>
            <a:r>
              <a:rPr lang="es-AR" sz="2667">
                <a:solidFill>
                  <a:srgbClr val="D4D4D4"/>
                </a:solidFill>
                <a:latin typeface="Consolas"/>
                <a:ea typeface="Consolas"/>
                <a:cs typeface="Consolas"/>
                <a:sym typeface="Consolas"/>
              </a:rPr>
              <a:t>;</a:t>
            </a:r>
            <a:endParaRPr sz="2400"/>
          </a:p>
          <a:p>
            <a:r>
              <a:rPr lang="es-AR" sz="2667">
                <a:solidFill>
                  <a:srgbClr val="D4D4D4"/>
                </a:solidFill>
                <a:latin typeface="Consolas"/>
                <a:ea typeface="Consolas"/>
                <a:cs typeface="Consolas"/>
                <a:sym typeface="Consolas"/>
              </a:rPr>
              <a:t>   </a:t>
            </a:r>
            <a:r>
              <a:rPr lang="es-AR" sz="2667">
                <a:solidFill>
                  <a:srgbClr val="DCDCAA"/>
                </a:solidFill>
                <a:latin typeface="Consolas"/>
                <a:ea typeface="Consolas"/>
                <a:cs typeface="Consolas"/>
                <a:sym typeface="Consolas"/>
              </a:rPr>
              <a:t>printf</a:t>
            </a:r>
            <a:r>
              <a:rPr lang="es-AR" sz="2667">
                <a:solidFill>
                  <a:srgbClr val="D4D4D4"/>
                </a:solidFill>
                <a:latin typeface="Consolas"/>
                <a:ea typeface="Consolas"/>
                <a:cs typeface="Consolas"/>
                <a:sym typeface="Consolas"/>
              </a:rPr>
              <a:t>(</a:t>
            </a:r>
            <a:r>
              <a:rPr lang="es-AR" sz="2667">
                <a:solidFill>
                  <a:srgbClr val="CE9178"/>
                </a:solidFill>
                <a:latin typeface="Consolas"/>
                <a:ea typeface="Consolas"/>
                <a:cs typeface="Consolas"/>
                <a:sym typeface="Consolas"/>
              </a:rPr>
              <a:t>"Ingrese un caracter</a:t>
            </a:r>
            <a:r>
              <a:rPr lang="es-AR" sz="2667">
                <a:solidFill>
                  <a:srgbClr val="D7BA7D"/>
                </a:solidFill>
                <a:latin typeface="Consolas"/>
                <a:ea typeface="Consolas"/>
                <a:cs typeface="Consolas"/>
                <a:sym typeface="Consolas"/>
              </a:rPr>
              <a:t>\n</a:t>
            </a:r>
            <a:r>
              <a:rPr lang="es-AR" sz="2667">
                <a:solidFill>
                  <a:srgbClr val="CE9178"/>
                </a:solidFill>
                <a:latin typeface="Consolas"/>
                <a:ea typeface="Consolas"/>
                <a:cs typeface="Consolas"/>
                <a:sym typeface="Consolas"/>
              </a:rPr>
              <a:t>"</a:t>
            </a:r>
            <a:r>
              <a:rPr lang="es-AR" sz="2667">
                <a:solidFill>
                  <a:srgbClr val="D4D4D4"/>
                </a:solidFill>
                <a:latin typeface="Consolas"/>
                <a:ea typeface="Consolas"/>
                <a:cs typeface="Consolas"/>
                <a:sym typeface="Consolas"/>
              </a:rPr>
              <a:t>);</a:t>
            </a:r>
            <a:endParaRPr sz="2400"/>
          </a:p>
          <a:p>
            <a:r>
              <a:rPr lang="es-AR" sz="2667">
                <a:solidFill>
                  <a:srgbClr val="D4D4D4"/>
                </a:solidFill>
                <a:latin typeface="Consolas"/>
                <a:ea typeface="Consolas"/>
                <a:cs typeface="Consolas"/>
                <a:sym typeface="Consolas"/>
              </a:rPr>
              <a:t>   </a:t>
            </a:r>
            <a:r>
              <a:rPr lang="es-AR" sz="2667">
                <a:solidFill>
                  <a:srgbClr val="9CDCFE"/>
                </a:solidFill>
                <a:latin typeface="Consolas"/>
                <a:ea typeface="Consolas"/>
                <a:cs typeface="Consolas"/>
                <a:sym typeface="Consolas"/>
              </a:rPr>
              <a:t>c</a:t>
            </a:r>
            <a:r>
              <a:rPr lang="es-AR" sz="2667">
                <a:solidFill>
                  <a:srgbClr val="D4D4D4"/>
                </a:solidFill>
                <a:latin typeface="Consolas"/>
                <a:ea typeface="Consolas"/>
                <a:cs typeface="Consolas"/>
                <a:sym typeface="Consolas"/>
              </a:rPr>
              <a:t> = </a:t>
            </a:r>
            <a:r>
              <a:rPr lang="es-AR" sz="2667">
                <a:solidFill>
                  <a:srgbClr val="DCDCAA"/>
                </a:solidFill>
                <a:latin typeface="Consolas"/>
                <a:ea typeface="Consolas"/>
                <a:cs typeface="Consolas"/>
                <a:sym typeface="Consolas"/>
              </a:rPr>
              <a:t>getchar</a:t>
            </a:r>
            <a:r>
              <a:rPr lang="es-AR" sz="2667">
                <a:solidFill>
                  <a:srgbClr val="D4D4D4"/>
                </a:solidFill>
                <a:latin typeface="Consolas"/>
                <a:ea typeface="Consolas"/>
                <a:cs typeface="Consolas"/>
                <a:sym typeface="Consolas"/>
              </a:rPr>
              <a:t>();</a:t>
            </a:r>
            <a:endParaRPr sz="2400"/>
          </a:p>
          <a:p>
            <a:r>
              <a:rPr lang="es-AR" sz="2667">
                <a:solidFill>
                  <a:srgbClr val="D4D4D4"/>
                </a:solidFill>
                <a:latin typeface="Consolas"/>
                <a:ea typeface="Consolas"/>
                <a:cs typeface="Consolas"/>
                <a:sym typeface="Consolas"/>
              </a:rPr>
              <a:t>   </a:t>
            </a:r>
            <a:r>
              <a:rPr lang="es-AR" sz="2667">
                <a:solidFill>
                  <a:srgbClr val="DCDCAA"/>
                </a:solidFill>
                <a:latin typeface="Consolas"/>
                <a:ea typeface="Consolas"/>
                <a:cs typeface="Consolas"/>
                <a:sym typeface="Consolas"/>
              </a:rPr>
              <a:t>printf</a:t>
            </a:r>
            <a:r>
              <a:rPr lang="es-AR" sz="2667">
                <a:solidFill>
                  <a:srgbClr val="D4D4D4"/>
                </a:solidFill>
                <a:latin typeface="Consolas"/>
                <a:ea typeface="Consolas"/>
                <a:cs typeface="Consolas"/>
                <a:sym typeface="Consolas"/>
              </a:rPr>
              <a:t>(</a:t>
            </a:r>
            <a:r>
              <a:rPr lang="es-AR" sz="2667">
                <a:solidFill>
                  <a:srgbClr val="CE9178"/>
                </a:solidFill>
                <a:latin typeface="Consolas"/>
                <a:ea typeface="Consolas"/>
                <a:cs typeface="Consolas"/>
                <a:sym typeface="Consolas"/>
              </a:rPr>
              <a:t>"Ud. a ingresado:"</a:t>
            </a:r>
            <a:r>
              <a:rPr lang="es-AR" sz="2667">
                <a:solidFill>
                  <a:srgbClr val="D4D4D4"/>
                </a:solidFill>
                <a:latin typeface="Consolas"/>
                <a:ea typeface="Consolas"/>
                <a:cs typeface="Consolas"/>
                <a:sym typeface="Consolas"/>
              </a:rPr>
              <a:t>);</a:t>
            </a:r>
            <a:endParaRPr sz="2400"/>
          </a:p>
          <a:p>
            <a:r>
              <a:rPr lang="es-AR" sz="2667">
                <a:solidFill>
                  <a:srgbClr val="D4D4D4"/>
                </a:solidFill>
                <a:latin typeface="Consolas"/>
                <a:ea typeface="Consolas"/>
                <a:cs typeface="Consolas"/>
                <a:sym typeface="Consolas"/>
              </a:rPr>
              <a:t>   </a:t>
            </a:r>
            <a:r>
              <a:rPr lang="es-AR" sz="2667">
                <a:solidFill>
                  <a:srgbClr val="DCDCAA"/>
                </a:solidFill>
                <a:latin typeface="Consolas"/>
                <a:ea typeface="Consolas"/>
                <a:cs typeface="Consolas"/>
                <a:sym typeface="Consolas"/>
              </a:rPr>
              <a:t>putchar</a:t>
            </a:r>
            <a:r>
              <a:rPr lang="es-AR" sz="2667">
                <a:solidFill>
                  <a:srgbClr val="D4D4D4"/>
                </a:solidFill>
                <a:latin typeface="Consolas"/>
                <a:ea typeface="Consolas"/>
                <a:cs typeface="Consolas"/>
                <a:sym typeface="Consolas"/>
              </a:rPr>
              <a:t>(</a:t>
            </a:r>
            <a:r>
              <a:rPr lang="es-AR" sz="2667">
                <a:solidFill>
                  <a:srgbClr val="9CDCFE"/>
                </a:solidFill>
                <a:latin typeface="Consolas"/>
                <a:ea typeface="Consolas"/>
                <a:cs typeface="Consolas"/>
                <a:sym typeface="Consolas"/>
              </a:rPr>
              <a:t>c</a:t>
            </a:r>
            <a:r>
              <a:rPr lang="es-AR" sz="2667">
                <a:solidFill>
                  <a:srgbClr val="D4D4D4"/>
                </a:solidFill>
                <a:latin typeface="Consolas"/>
                <a:ea typeface="Consolas"/>
                <a:cs typeface="Consolas"/>
                <a:sym typeface="Consolas"/>
              </a:rPr>
              <a:t>);</a:t>
            </a:r>
            <a:endParaRPr sz="2400"/>
          </a:p>
          <a:p>
            <a:r>
              <a:rPr lang="es-AR" sz="2667">
                <a:solidFill>
                  <a:srgbClr val="D4D4D4"/>
                </a:solidFill>
                <a:latin typeface="Consolas"/>
                <a:ea typeface="Consolas"/>
                <a:cs typeface="Consolas"/>
                <a:sym typeface="Consolas"/>
              </a:rPr>
              <a:t>   </a:t>
            </a:r>
            <a:r>
              <a:rPr lang="es-AR" sz="2667">
                <a:solidFill>
                  <a:srgbClr val="C586C0"/>
                </a:solidFill>
                <a:latin typeface="Consolas"/>
                <a:ea typeface="Consolas"/>
                <a:cs typeface="Consolas"/>
                <a:sym typeface="Consolas"/>
              </a:rPr>
              <a:t>return</a:t>
            </a:r>
            <a:r>
              <a:rPr lang="es-AR" sz="2667">
                <a:solidFill>
                  <a:srgbClr val="D4D4D4"/>
                </a:solidFill>
                <a:latin typeface="Consolas"/>
                <a:ea typeface="Consolas"/>
                <a:cs typeface="Consolas"/>
                <a:sym typeface="Consolas"/>
              </a:rPr>
              <a:t>(</a:t>
            </a:r>
            <a:r>
              <a:rPr lang="es-AR" sz="2667">
                <a:solidFill>
                  <a:srgbClr val="B5CEA8"/>
                </a:solidFill>
                <a:latin typeface="Consolas"/>
                <a:ea typeface="Consolas"/>
                <a:cs typeface="Consolas"/>
                <a:sym typeface="Consolas"/>
              </a:rPr>
              <a:t>0</a:t>
            </a:r>
            <a:r>
              <a:rPr lang="es-AR" sz="2667">
                <a:solidFill>
                  <a:srgbClr val="D4D4D4"/>
                </a:solidFill>
                <a:latin typeface="Consolas"/>
                <a:ea typeface="Consolas"/>
                <a:cs typeface="Consolas"/>
                <a:sym typeface="Consolas"/>
              </a:rPr>
              <a:t>);</a:t>
            </a:r>
            <a:endParaRPr sz="2400"/>
          </a:p>
          <a:p>
            <a:r>
              <a:rPr lang="es-AR" sz="2667">
                <a:solidFill>
                  <a:srgbClr val="D4D4D4"/>
                </a:solidFill>
                <a:latin typeface="Consolas"/>
                <a:ea typeface="Consolas"/>
                <a:cs typeface="Consolas"/>
                <a:sym typeface="Consolas"/>
              </a:rPr>
              <a:t>}</a:t>
            </a:r>
            <a:endParaRPr sz="2400"/>
          </a:p>
          <a:p>
            <a:br>
              <a:rPr lang="es-AR" sz="1600">
                <a:solidFill>
                  <a:srgbClr val="D4D4D4"/>
                </a:solidFill>
                <a:latin typeface="Consolas"/>
                <a:ea typeface="Consolas"/>
                <a:cs typeface="Consolas"/>
                <a:sym typeface="Consolas"/>
              </a:rPr>
            </a:br>
            <a:endParaRPr sz="1600">
              <a:solidFill>
                <a:srgbClr val="D4D4D4"/>
              </a:solidFill>
              <a:latin typeface="Consolas"/>
              <a:ea typeface="Consolas"/>
              <a:cs typeface="Consolas"/>
              <a:sym typeface="Consolas"/>
            </a:endParaRPr>
          </a:p>
          <a:p>
            <a:br>
              <a:rPr lang="es-AR" sz="1867">
                <a:solidFill>
                  <a:srgbClr val="D4D4D4"/>
                </a:solidFill>
                <a:latin typeface="Consolas"/>
                <a:ea typeface="Consolas"/>
                <a:cs typeface="Consolas"/>
                <a:sym typeface="Consolas"/>
              </a:rPr>
            </a:br>
            <a:endParaRPr sz="1867">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8A5117B5-ABDC-EB63-70EE-EEE01B77A175}"/>
              </a:ext>
            </a:extLst>
          </p:cNvPr>
          <p:cNvSpPr/>
          <p:nvPr/>
        </p:nvSpPr>
        <p:spPr>
          <a:xfrm>
            <a:off x="2663373" y="2179735"/>
            <a:ext cx="6517950" cy="367988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AR"/>
          </a:p>
        </p:txBody>
      </p:sp>
      <p:sp>
        <p:nvSpPr>
          <p:cNvPr id="480" name="Google Shape;480;p3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Operadores en C</a:t>
            </a:r>
            <a:endParaRPr/>
          </a:p>
        </p:txBody>
      </p:sp>
      <p:sp>
        <p:nvSpPr>
          <p:cNvPr id="481" name="Google Shape;481;p37"/>
          <p:cNvSpPr txBox="1">
            <a:spLocks noGrp="1"/>
          </p:cNvSpPr>
          <p:nvPr>
            <p:ph type="body" idx="1"/>
          </p:nvPr>
        </p:nvSpPr>
        <p:spPr>
          <a:xfrm>
            <a:off x="3757906" y="2499835"/>
            <a:ext cx="6051285" cy="4358165"/>
          </a:xfrm>
          <a:prstGeom prst="rect">
            <a:avLst/>
          </a:prstGeom>
          <a:noFill/>
          <a:ln>
            <a:noFill/>
          </a:ln>
        </p:spPr>
        <p:txBody>
          <a:bodyPr spcFirstLastPara="1" vert="horz" wrap="square" lIns="121900" tIns="60933" rIns="121900" bIns="60933" rtlCol="0" anchor="t" anchorCtr="0">
            <a:normAutofit/>
          </a:bodyPr>
          <a:lstStyle/>
          <a:p>
            <a:pPr marL="426709" indent="-426709">
              <a:lnSpc>
                <a:spcPct val="100000"/>
              </a:lnSpc>
              <a:spcBef>
                <a:spcPts val="0"/>
              </a:spcBef>
              <a:buSzPts val="1740"/>
              <a:buFont typeface="Wingdings" panose="05000000000000000000" pitchFamily="2" charset="2"/>
              <a:buChar char="Ø"/>
            </a:pPr>
            <a:r>
              <a:rPr lang="es-AR" sz="2800" dirty="0"/>
              <a:t>Aritméticos</a:t>
            </a:r>
            <a:endParaRPr sz="2800" dirty="0"/>
          </a:p>
          <a:p>
            <a:pPr marL="426709" indent="-426709">
              <a:lnSpc>
                <a:spcPct val="100000"/>
              </a:lnSpc>
              <a:spcBef>
                <a:spcPts val="933"/>
              </a:spcBef>
              <a:buSzPts val="1740"/>
              <a:buFont typeface="Wingdings" panose="05000000000000000000" pitchFamily="2" charset="2"/>
              <a:buChar char="Ø"/>
            </a:pPr>
            <a:r>
              <a:rPr lang="es-AR" sz="2800" dirty="0"/>
              <a:t>Relacionales</a:t>
            </a:r>
            <a:endParaRPr sz="2800" dirty="0"/>
          </a:p>
          <a:p>
            <a:pPr marL="426709" indent="-426709">
              <a:lnSpc>
                <a:spcPct val="100000"/>
              </a:lnSpc>
              <a:spcBef>
                <a:spcPts val="933"/>
              </a:spcBef>
              <a:buSzPts val="1740"/>
              <a:buFont typeface="Wingdings" panose="05000000000000000000" pitchFamily="2" charset="2"/>
              <a:buChar char="Ø"/>
            </a:pPr>
            <a:r>
              <a:rPr lang="es-AR" sz="2800" dirty="0"/>
              <a:t>Lógicos</a:t>
            </a:r>
            <a:endParaRPr sz="2800" dirty="0"/>
          </a:p>
          <a:p>
            <a:pPr marL="426709" indent="-426709">
              <a:lnSpc>
                <a:spcPct val="100000"/>
              </a:lnSpc>
              <a:spcBef>
                <a:spcPts val="933"/>
              </a:spcBef>
              <a:buSzPts val="1740"/>
              <a:buFont typeface="Wingdings" panose="05000000000000000000" pitchFamily="2" charset="2"/>
              <a:buChar char="Ø"/>
            </a:pPr>
            <a:r>
              <a:rPr lang="es-AR" sz="2800" dirty="0"/>
              <a:t>Asignación</a:t>
            </a:r>
            <a:endParaRPr sz="2800" dirty="0"/>
          </a:p>
          <a:p>
            <a:pPr marL="426709" indent="-426709">
              <a:lnSpc>
                <a:spcPct val="100000"/>
              </a:lnSpc>
              <a:spcBef>
                <a:spcPts val="933"/>
              </a:spcBef>
              <a:buSzPts val="1740"/>
              <a:buFont typeface="Wingdings" panose="05000000000000000000" pitchFamily="2" charset="2"/>
              <a:buChar char="Ø"/>
            </a:pPr>
            <a:r>
              <a:rPr lang="es-AR" sz="2800" dirty="0"/>
              <a:t>Incremento y decremento</a:t>
            </a:r>
            <a:endParaRPr sz="2800" dirty="0"/>
          </a:p>
          <a:p>
            <a:pPr>
              <a:lnSpc>
                <a:spcPct val="100000"/>
              </a:lnSpc>
              <a:spcBef>
                <a:spcPts val="933"/>
              </a:spcBef>
              <a:buSzPts val="1740"/>
            </a:pPr>
            <a:endParaRPr dirty="0"/>
          </a:p>
          <a:p>
            <a:pPr>
              <a:lnSpc>
                <a:spcPct val="100000"/>
              </a:lnSpc>
              <a:spcBef>
                <a:spcPts val="933"/>
              </a:spcBef>
              <a:buSzPts val="1740"/>
            </a:pPr>
            <a:endParaRPr dirty="0"/>
          </a:p>
          <a:p>
            <a:pPr marL="426709" indent="-279393">
              <a:lnSpc>
                <a:spcPct val="100000"/>
              </a:lnSpc>
              <a:spcBef>
                <a:spcPts val="933"/>
              </a:spcBef>
              <a:buSzPts val="1740"/>
            </a:pPr>
            <a:endParaRPr dirty="0"/>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Operadores Aritméticos</a:t>
            </a:r>
            <a:endParaRPr/>
          </a:p>
        </p:txBody>
      </p:sp>
      <p:graphicFrame>
        <p:nvGraphicFramePr>
          <p:cNvPr id="487" name="Google Shape;487;p38"/>
          <p:cNvGraphicFramePr/>
          <p:nvPr>
            <p:extLst>
              <p:ext uri="{D42A27DB-BD31-4B8C-83A1-F6EECF244321}">
                <p14:modId xmlns:p14="http://schemas.microsoft.com/office/powerpoint/2010/main" val="1750699608"/>
              </p:ext>
            </p:extLst>
          </p:nvPr>
        </p:nvGraphicFramePr>
        <p:xfrm>
          <a:off x="3666566" y="2564904"/>
          <a:ext cx="4352189" cy="2966802"/>
        </p:xfrm>
        <a:graphic>
          <a:graphicData uri="http://schemas.openxmlformats.org/drawingml/2006/table">
            <a:tbl>
              <a:tblPr firstRow="1" bandRow="1">
                <a:tableStyleId>{72833802-FEF1-4C79-8D5D-14CF1EAF98D9}</a:tableStyleId>
              </a:tblPr>
              <a:tblGrid>
                <a:gridCol w="1761389">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494467">
                <a:tc>
                  <a:txBody>
                    <a:bodyPr/>
                    <a:lstStyle/>
                    <a:p>
                      <a:pPr marL="0" marR="0" lvl="0" indent="0" algn="r" rtl="0">
                        <a:lnSpc>
                          <a:spcPct val="100000"/>
                        </a:lnSpc>
                        <a:spcBef>
                          <a:spcPts val="0"/>
                        </a:spcBef>
                        <a:spcAft>
                          <a:spcPts val="0"/>
                        </a:spcAft>
                        <a:buClr>
                          <a:srgbClr val="000000"/>
                        </a:buClr>
                        <a:buSzPts val="1800"/>
                        <a:buFont typeface="Arial"/>
                        <a:buNone/>
                      </a:pPr>
                      <a:r>
                        <a:rPr lang="es-AR" sz="2400" u="none" strike="noStrike" cap="none" dirty="0"/>
                        <a:t>Operador</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Descripción</a:t>
                      </a:r>
                      <a:endParaRPr sz="1900" u="none" strike="noStrike" cap="none"/>
                    </a:p>
                  </a:txBody>
                  <a:tcPr marL="121933" marR="121933" marT="60967" marB="60967"/>
                </a:tc>
                <a:extLst>
                  <a:ext uri="{0D108BD9-81ED-4DB2-BD59-A6C34878D82A}">
                    <a16:rowId xmlns:a16="http://schemas.microsoft.com/office/drawing/2014/main" val="10000"/>
                  </a:ext>
                </a:extLst>
              </a:tr>
              <a:tr h="494467">
                <a:tc>
                  <a:txBody>
                    <a:bodyPr/>
                    <a:lstStyle/>
                    <a:p>
                      <a:pPr marL="0" marR="0" lvl="0" indent="0" algn="r" rtl="0">
                        <a:lnSpc>
                          <a:spcPct val="100000"/>
                        </a:lnSpc>
                        <a:spcBef>
                          <a:spcPts val="0"/>
                        </a:spcBef>
                        <a:spcAft>
                          <a:spcPts val="0"/>
                        </a:spcAft>
                        <a:buClr>
                          <a:srgbClr val="000000"/>
                        </a:buClr>
                        <a:buSzPts val="1800"/>
                        <a:buFont typeface="Arial"/>
                        <a:buNone/>
                      </a:pPr>
                      <a:r>
                        <a:rPr lang="es-AR" sz="2400" u="none" strike="noStrike" cap="none" dirty="0"/>
                        <a:t>+</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Suma</a:t>
                      </a:r>
                      <a:endParaRPr sz="1900" u="none" strike="noStrike" cap="none" dirty="0"/>
                    </a:p>
                  </a:txBody>
                  <a:tcPr marL="121933" marR="121933" marT="60967" marB="60967"/>
                </a:tc>
                <a:extLst>
                  <a:ext uri="{0D108BD9-81ED-4DB2-BD59-A6C34878D82A}">
                    <a16:rowId xmlns:a16="http://schemas.microsoft.com/office/drawing/2014/main" val="10001"/>
                  </a:ext>
                </a:extLst>
              </a:tr>
              <a:tr h="494467">
                <a:tc>
                  <a:txBody>
                    <a:bodyPr/>
                    <a:lstStyle/>
                    <a:p>
                      <a:pPr marL="0" marR="0" lvl="0" indent="0" algn="r" rtl="0">
                        <a:lnSpc>
                          <a:spcPct val="100000"/>
                        </a:lnSpc>
                        <a:spcBef>
                          <a:spcPts val="0"/>
                        </a:spcBef>
                        <a:spcAft>
                          <a:spcPts val="0"/>
                        </a:spcAft>
                        <a:buClr>
                          <a:srgbClr val="000000"/>
                        </a:buClr>
                        <a:buSzPts val="1800"/>
                        <a:buFont typeface="Arial"/>
                        <a:buNone/>
                      </a:pPr>
                      <a:r>
                        <a:rPr lang="es-AR" sz="2400" u="none" strike="noStrike" cap="none" dirty="0"/>
                        <a:t>-</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Resta</a:t>
                      </a:r>
                      <a:endParaRPr sz="1900" u="none" strike="noStrike" cap="none" dirty="0"/>
                    </a:p>
                  </a:txBody>
                  <a:tcPr marL="121933" marR="121933" marT="60967" marB="60967"/>
                </a:tc>
                <a:extLst>
                  <a:ext uri="{0D108BD9-81ED-4DB2-BD59-A6C34878D82A}">
                    <a16:rowId xmlns:a16="http://schemas.microsoft.com/office/drawing/2014/main" val="10002"/>
                  </a:ext>
                </a:extLst>
              </a:tr>
              <a:tr h="494467">
                <a:tc>
                  <a:txBody>
                    <a:bodyPr/>
                    <a:lstStyle/>
                    <a:p>
                      <a:pPr marL="0" marR="0" lvl="0" indent="0" algn="r" rtl="0">
                        <a:lnSpc>
                          <a:spcPct val="100000"/>
                        </a:lnSpc>
                        <a:spcBef>
                          <a:spcPts val="0"/>
                        </a:spcBef>
                        <a:spcAft>
                          <a:spcPts val="0"/>
                        </a:spcAft>
                        <a:buClr>
                          <a:srgbClr val="000000"/>
                        </a:buClr>
                        <a:buSzPts val="1800"/>
                        <a:buFont typeface="Arial"/>
                        <a:buNone/>
                      </a:pPr>
                      <a:r>
                        <a:rPr lang="es-AR" sz="2400" u="none" strike="noStrike" cap="none"/>
                        <a: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Multiplicación</a:t>
                      </a:r>
                      <a:endParaRPr sz="1900" u="none" strike="noStrike" cap="none" dirty="0"/>
                    </a:p>
                  </a:txBody>
                  <a:tcPr marL="121933" marR="121933" marT="60967" marB="60967"/>
                </a:tc>
                <a:extLst>
                  <a:ext uri="{0D108BD9-81ED-4DB2-BD59-A6C34878D82A}">
                    <a16:rowId xmlns:a16="http://schemas.microsoft.com/office/drawing/2014/main" val="10003"/>
                  </a:ext>
                </a:extLst>
              </a:tr>
              <a:tr h="494467">
                <a:tc>
                  <a:txBody>
                    <a:bodyPr/>
                    <a:lstStyle/>
                    <a:p>
                      <a:pPr marL="0" marR="0" lvl="0" indent="0" algn="r" rtl="0">
                        <a:lnSpc>
                          <a:spcPct val="100000"/>
                        </a:lnSpc>
                        <a:spcBef>
                          <a:spcPts val="0"/>
                        </a:spcBef>
                        <a:spcAft>
                          <a:spcPts val="0"/>
                        </a:spcAft>
                        <a:buClr>
                          <a:srgbClr val="000000"/>
                        </a:buClr>
                        <a:buSzPts val="1800"/>
                        <a:buFont typeface="Arial"/>
                        <a:buNone/>
                      </a:pPr>
                      <a:r>
                        <a:rPr lang="es-AR" sz="2400" u="none" strike="noStrike" cap="none"/>
                        <a: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División</a:t>
                      </a:r>
                      <a:endParaRPr sz="1900" u="none" strike="noStrike" cap="none" dirty="0"/>
                    </a:p>
                  </a:txBody>
                  <a:tcPr marL="121933" marR="121933" marT="60967" marB="60967"/>
                </a:tc>
                <a:extLst>
                  <a:ext uri="{0D108BD9-81ED-4DB2-BD59-A6C34878D82A}">
                    <a16:rowId xmlns:a16="http://schemas.microsoft.com/office/drawing/2014/main" val="10004"/>
                  </a:ext>
                </a:extLst>
              </a:tr>
              <a:tr h="494467">
                <a:tc>
                  <a:txBody>
                    <a:bodyPr/>
                    <a:lstStyle/>
                    <a:p>
                      <a:pPr marL="0" marR="0" lvl="0" indent="0" algn="r" rtl="0">
                        <a:lnSpc>
                          <a:spcPct val="100000"/>
                        </a:lnSpc>
                        <a:spcBef>
                          <a:spcPts val="0"/>
                        </a:spcBef>
                        <a:spcAft>
                          <a:spcPts val="0"/>
                        </a:spcAft>
                        <a:buClr>
                          <a:srgbClr val="000000"/>
                        </a:buClr>
                        <a:buSzPts val="1800"/>
                        <a:buFont typeface="Arial"/>
                        <a:buNone/>
                      </a:pPr>
                      <a:r>
                        <a:rPr lang="es-AR" sz="2400" u="none" strike="noStrike" cap="none" dirty="0"/>
                        <a:t>%</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Modulo</a:t>
                      </a:r>
                      <a:endParaRPr sz="1900" u="none" strike="noStrike" cap="none" dirty="0"/>
                    </a:p>
                  </a:txBody>
                  <a:tcPr marL="121933" marR="121933" marT="60967" marB="60967"/>
                </a:tc>
                <a:extLst>
                  <a:ext uri="{0D108BD9-81ED-4DB2-BD59-A6C34878D82A}">
                    <a16:rowId xmlns:a16="http://schemas.microsoft.com/office/drawing/2014/main" val="10005"/>
                  </a:ext>
                </a:extLst>
              </a:tr>
            </a:tbl>
          </a:graphicData>
        </a:graphic>
      </p:graphicFrame>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dirty="0"/>
              <a:t>Operador Módulo %</a:t>
            </a:r>
            <a:endParaRPr dirty="0"/>
          </a:p>
        </p:txBody>
      </p:sp>
      <p:sp>
        <p:nvSpPr>
          <p:cNvPr id="493" name="Google Shape;493;p39"/>
          <p:cNvSpPr txBox="1">
            <a:spLocks noGrp="1"/>
          </p:cNvSpPr>
          <p:nvPr>
            <p:ph type="body" idx="1"/>
          </p:nvPr>
        </p:nvSpPr>
        <p:spPr>
          <a:xfrm>
            <a:off x="814106" y="2499835"/>
            <a:ext cx="10563787" cy="4358165"/>
          </a:xfrm>
          <a:prstGeom prst="rect">
            <a:avLst/>
          </a:prstGeom>
          <a:noFill/>
          <a:ln>
            <a:noFill/>
          </a:ln>
        </p:spPr>
        <p:txBody>
          <a:bodyPr spcFirstLastPara="1" vert="horz" wrap="square" lIns="121900" tIns="60933" rIns="121900" bIns="60933" rtlCol="0" anchor="t" anchorCtr="0">
            <a:normAutofit lnSpcReduction="10000"/>
          </a:bodyPr>
          <a:lstStyle/>
          <a:p>
            <a:pPr>
              <a:lnSpc>
                <a:spcPct val="80000"/>
              </a:lnSpc>
              <a:spcBef>
                <a:spcPts val="0"/>
              </a:spcBef>
              <a:buSzPts val="1348"/>
            </a:pPr>
            <a:r>
              <a:rPr lang="es-AR" sz="2996" dirty="0"/>
              <a:t>El operador módulo realiza la división  entre dos operandos, pero en lugar de devolver el cociente, devuelve el resto de dicha operación.</a:t>
            </a:r>
            <a:endParaRPr dirty="0"/>
          </a:p>
          <a:p>
            <a:pPr>
              <a:lnSpc>
                <a:spcPct val="80000"/>
              </a:lnSpc>
              <a:spcBef>
                <a:spcPts val="933"/>
              </a:spcBef>
              <a:buSzPts val="1348"/>
            </a:pPr>
            <a:endParaRPr sz="2996" dirty="0"/>
          </a:p>
          <a:p>
            <a:pPr algn="ctr">
              <a:lnSpc>
                <a:spcPct val="80000"/>
              </a:lnSpc>
              <a:spcBef>
                <a:spcPts val="933"/>
              </a:spcBef>
              <a:buSzPts val="1348"/>
            </a:pPr>
            <a:r>
              <a:rPr lang="es-AR" sz="2996" dirty="0"/>
              <a:t>a=13%10;</a:t>
            </a:r>
            <a:endParaRPr dirty="0"/>
          </a:p>
          <a:p>
            <a:pPr>
              <a:lnSpc>
                <a:spcPct val="80000"/>
              </a:lnSpc>
              <a:spcBef>
                <a:spcPts val="933"/>
              </a:spcBef>
              <a:buSzPts val="1348"/>
            </a:pPr>
            <a:endParaRPr sz="2996" dirty="0"/>
          </a:p>
          <a:p>
            <a:pPr>
              <a:lnSpc>
                <a:spcPct val="80000"/>
              </a:lnSpc>
              <a:spcBef>
                <a:spcPts val="933"/>
              </a:spcBef>
              <a:buSzPts val="1348"/>
            </a:pPr>
            <a:r>
              <a:rPr lang="es-AR" sz="2996" dirty="0"/>
              <a:t>Luego de ejecutar esa línea, el valor de a es 3 (el resto de hacer 13/10)</a:t>
            </a:r>
            <a:endParaRPr dirty="0"/>
          </a:p>
          <a:p>
            <a:pPr marL="426709" indent="-312564">
              <a:lnSpc>
                <a:spcPct val="80000"/>
              </a:lnSpc>
              <a:spcBef>
                <a:spcPts val="933"/>
              </a:spcBef>
              <a:buSzPts val="1348"/>
            </a:pPr>
            <a:endParaRPr sz="2996" dirty="0"/>
          </a:p>
          <a:p>
            <a:pPr>
              <a:lnSpc>
                <a:spcPct val="80000"/>
              </a:lnSpc>
              <a:spcBef>
                <a:spcPts val="933"/>
              </a:spcBef>
              <a:buSzPts val="1348"/>
            </a:pPr>
            <a:r>
              <a:rPr lang="es-AR" sz="2996" dirty="0"/>
              <a:t>		</a:t>
            </a:r>
            <a:endParaRPr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579534" y="-495663"/>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dirty="0"/>
              <a:t>Modificadores de variables en C</a:t>
            </a:r>
            <a:endParaRPr dirty="0"/>
          </a:p>
        </p:txBody>
      </p:sp>
      <p:graphicFrame>
        <p:nvGraphicFramePr>
          <p:cNvPr id="134" name="Google Shape;134;p6"/>
          <p:cNvGraphicFramePr/>
          <p:nvPr>
            <p:extLst>
              <p:ext uri="{D42A27DB-BD31-4B8C-83A1-F6EECF244321}">
                <p14:modId xmlns:p14="http://schemas.microsoft.com/office/powerpoint/2010/main" val="19646809"/>
              </p:ext>
            </p:extLst>
          </p:nvPr>
        </p:nvGraphicFramePr>
        <p:xfrm>
          <a:off x="2815770" y="1018312"/>
          <a:ext cx="7457234" cy="5733857"/>
        </p:xfrm>
        <a:graphic>
          <a:graphicData uri="http://schemas.openxmlformats.org/drawingml/2006/table">
            <a:tbl>
              <a:tblPr firstRow="1" bandRow="1">
                <a:tableStyleId>{72833802-FEF1-4C79-8D5D-14CF1EAF98D9}</a:tableStyleId>
              </a:tblPr>
              <a:tblGrid>
                <a:gridCol w="3063856">
                  <a:extLst>
                    <a:ext uri="{9D8B030D-6E8A-4147-A177-3AD203B41FA5}">
                      <a16:colId xmlns:a16="http://schemas.microsoft.com/office/drawing/2014/main" val="20000"/>
                    </a:ext>
                  </a:extLst>
                </a:gridCol>
                <a:gridCol w="4393378">
                  <a:extLst>
                    <a:ext uri="{9D8B030D-6E8A-4147-A177-3AD203B41FA5}">
                      <a16:colId xmlns:a16="http://schemas.microsoft.com/office/drawing/2014/main" val="20001"/>
                    </a:ext>
                  </a:extLst>
                </a:gridCol>
              </a:tblGrid>
              <a:tr h="464634">
                <a:tc>
                  <a:txBody>
                    <a:bodyPr/>
                    <a:lstStyle/>
                    <a:p>
                      <a:pPr marL="0" marR="0" lvl="0" indent="0" algn="ctr" rtl="0">
                        <a:lnSpc>
                          <a:spcPct val="100000"/>
                        </a:lnSpc>
                        <a:spcBef>
                          <a:spcPts val="0"/>
                        </a:spcBef>
                        <a:spcAft>
                          <a:spcPts val="0"/>
                        </a:spcAft>
                        <a:buClr>
                          <a:srgbClr val="000000"/>
                        </a:buClr>
                        <a:buSzPts val="1800"/>
                        <a:buFont typeface="Arial"/>
                        <a:buNone/>
                      </a:pPr>
                      <a:r>
                        <a:rPr lang="es-AR" sz="2000" u="none" strike="noStrike" cap="none" dirty="0"/>
                        <a:t>Modificador</a:t>
                      </a:r>
                      <a:endParaRPr sz="18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AR" sz="2000" u="none" strike="noStrike" cap="none" dirty="0"/>
                        <a:t>Descripción</a:t>
                      </a:r>
                      <a:endParaRPr sz="18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4634">
                <a:tc>
                  <a:txBody>
                    <a:bodyPr/>
                    <a:lstStyle/>
                    <a:p>
                      <a:pPr marL="0" marR="0" lvl="0" indent="0" algn="ctr" rtl="0">
                        <a:lnSpc>
                          <a:spcPct val="100000"/>
                        </a:lnSpc>
                        <a:spcBef>
                          <a:spcPts val="0"/>
                        </a:spcBef>
                        <a:spcAft>
                          <a:spcPts val="0"/>
                        </a:spcAft>
                        <a:buClr>
                          <a:srgbClr val="000000"/>
                        </a:buClr>
                        <a:buSzPts val="1800"/>
                        <a:buFont typeface="Arial"/>
                        <a:buNone/>
                      </a:pPr>
                      <a:r>
                        <a:rPr lang="es-AR" sz="2000" u="none" strike="noStrike" cap="none" dirty="0" err="1"/>
                        <a:t>unsigned</a:t>
                      </a:r>
                      <a:endParaRPr sz="20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AR" sz="2000" u="none" strike="noStrike" cap="none"/>
                        <a:t>Sin signo</a:t>
                      </a:r>
                      <a:endParaRPr sz="18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4634">
                <a:tc>
                  <a:txBody>
                    <a:bodyPr/>
                    <a:lstStyle/>
                    <a:p>
                      <a:pPr marL="0" marR="0" lvl="0" indent="0" algn="ctr" rtl="0">
                        <a:lnSpc>
                          <a:spcPct val="100000"/>
                        </a:lnSpc>
                        <a:spcBef>
                          <a:spcPts val="0"/>
                        </a:spcBef>
                        <a:spcAft>
                          <a:spcPts val="0"/>
                        </a:spcAft>
                        <a:buClr>
                          <a:srgbClr val="000000"/>
                        </a:buClr>
                        <a:buSzPts val="1800"/>
                        <a:buFont typeface="Arial"/>
                        <a:buNone/>
                      </a:pPr>
                      <a:r>
                        <a:rPr lang="es-AR" sz="2000" u="none" strike="noStrike" cap="none" dirty="0" err="1"/>
                        <a:t>signed</a:t>
                      </a:r>
                      <a:endParaRPr sz="20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AR" sz="2000" u="none" strike="noStrike" cap="none" dirty="0"/>
                        <a:t>con signo</a:t>
                      </a:r>
                      <a:endParaRPr sz="18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4634">
                <a:tc>
                  <a:txBody>
                    <a:bodyPr/>
                    <a:lstStyle/>
                    <a:p>
                      <a:pPr marL="0" marR="0" lvl="0" indent="0" algn="ctr" rtl="0">
                        <a:lnSpc>
                          <a:spcPct val="100000"/>
                        </a:lnSpc>
                        <a:spcBef>
                          <a:spcPts val="0"/>
                        </a:spcBef>
                        <a:spcAft>
                          <a:spcPts val="0"/>
                        </a:spcAft>
                        <a:buClr>
                          <a:srgbClr val="000000"/>
                        </a:buClr>
                        <a:buSzPts val="1800"/>
                        <a:buFont typeface="Arial"/>
                        <a:buNone/>
                      </a:pPr>
                      <a:r>
                        <a:rPr lang="es-AR" sz="2000" u="none" strike="noStrike" cap="none" dirty="0"/>
                        <a:t>short</a:t>
                      </a:r>
                      <a:endParaRPr sz="18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s-AR" sz="2000" u="none" strike="noStrike" cap="none" dirty="0"/>
                        <a:t>Corto</a:t>
                      </a:r>
                      <a:endParaRPr sz="18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4634">
                <a:tc>
                  <a:txBody>
                    <a:bodyPr/>
                    <a:lstStyle/>
                    <a:p>
                      <a:pPr marL="0" marR="0" lvl="0" indent="0" algn="ctr" rtl="0">
                        <a:lnSpc>
                          <a:spcPct val="100000"/>
                        </a:lnSpc>
                        <a:spcBef>
                          <a:spcPts val="0"/>
                        </a:spcBef>
                        <a:spcAft>
                          <a:spcPts val="0"/>
                        </a:spcAft>
                        <a:buClr>
                          <a:srgbClr val="000000"/>
                        </a:buClr>
                        <a:buSzPts val="1800"/>
                        <a:buFont typeface="Arial"/>
                        <a:buNone/>
                      </a:pPr>
                      <a:r>
                        <a:rPr lang="es-AR" sz="2000" u="none" strike="noStrike" cap="none"/>
                        <a:t>long</a:t>
                      </a:r>
                      <a:endParaRPr sz="20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0000"/>
                        </a:lnSpc>
                        <a:spcBef>
                          <a:spcPts val="0"/>
                        </a:spcBef>
                        <a:spcAft>
                          <a:spcPts val="0"/>
                        </a:spcAft>
                        <a:buClr>
                          <a:srgbClr val="000000"/>
                        </a:buClr>
                        <a:buSzPts val="1800"/>
                        <a:buFont typeface="Arial"/>
                        <a:buNone/>
                      </a:pPr>
                      <a:r>
                        <a:rPr lang="es-AR" sz="2000" u="none" strike="noStrike" kern="1200" cap="none" dirty="0">
                          <a:solidFill>
                            <a:schemeClr val="tx1"/>
                          </a:solidFill>
                          <a:latin typeface="+mn-lt"/>
                          <a:ea typeface="+mn-ea"/>
                          <a:cs typeface="+mn-cs"/>
                        </a:rPr>
                        <a:t>largo</a:t>
                      </a:r>
                      <a:endParaRPr sz="2000" u="none" strike="noStrike" kern="1200" cap="none" dirty="0">
                        <a:solidFill>
                          <a:schemeClr val="tx1"/>
                        </a:solidFill>
                        <a:latin typeface="+mn-lt"/>
                        <a:ea typeface="+mn-ea"/>
                        <a:cs typeface="+mn-cs"/>
                      </a:endParaRPr>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01963">
                <a:tc>
                  <a:txBody>
                    <a:bodyPr/>
                    <a:lstStyle/>
                    <a:p>
                      <a:pPr marL="0" marR="0" lvl="0" indent="0" algn="ctr" rtl="0">
                        <a:lnSpc>
                          <a:spcPct val="100000"/>
                        </a:lnSpc>
                        <a:spcBef>
                          <a:spcPts val="0"/>
                        </a:spcBef>
                        <a:spcAft>
                          <a:spcPts val="0"/>
                        </a:spcAft>
                        <a:buClr>
                          <a:srgbClr val="000000"/>
                        </a:buClr>
                        <a:buSzPts val="1800"/>
                        <a:buFont typeface="Arial"/>
                        <a:buNone/>
                      </a:pPr>
                      <a:r>
                        <a:rPr lang="es-AR" sz="2000" u="none" strike="noStrike" cap="none"/>
                        <a:t>const</a:t>
                      </a:r>
                      <a:endParaRPr sz="20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0000"/>
                        </a:lnSpc>
                        <a:spcBef>
                          <a:spcPts val="0"/>
                        </a:spcBef>
                        <a:spcAft>
                          <a:spcPts val="0"/>
                        </a:spcAft>
                        <a:buClr>
                          <a:srgbClr val="000000"/>
                        </a:buClr>
                        <a:buSzPts val="1800"/>
                        <a:buFont typeface="Arial"/>
                        <a:buNone/>
                      </a:pPr>
                      <a:r>
                        <a:rPr lang="es-AR" sz="2000" u="none" strike="noStrike" kern="1200" cap="none" dirty="0">
                          <a:solidFill>
                            <a:schemeClr val="tx1"/>
                          </a:solidFill>
                          <a:latin typeface="+mn-lt"/>
                          <a:ea typeface="+mn-ea"/>
                          <a:cs typeface="+mn-cs"/>
                        </a:rPr>
                        <a:t>Espacio de memoria constante</a:t>
                      </a:r>
                      <a:endParaRPr sz="2000" u="none" strike="noStrike" kern="1200" cap="none" dirty="0">
                        <a:solidFill>
                          <a:schemeClr val="tx1"/>
                        </a:solidFill>
                        <a:latin typeface="+mn-lt"/>
                        <a:ea typeface="+mn-ea"/>
                        <a:cs typeface="+mn-cs"/>
                      </a:endParaRPr>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145656">
                <a:tc>
                  <a:txBody>
                    <a:bodyPr/>
                    <a:lstStyle/>
                    <a:p>
                      <a:pPr marL="0" marR="0" lvl="0" indent="0" algn="ctr" rtl="0">
                        <a:lnSpc>
                          <a:spcPct val="100000"/>
                        </a:lnSpc>
                        <a:spcBef>
                          <a:spcPts val="0"/>
                        </a:spcBef>
                        <a:spcAft>
                          <a:spcPts val="0"/>
                        </a:spcAft>
                        <a:buClr>
                          <a:srgbClr val="000000"/>
                        </a:buClr>
                        <a:buSzPts val="1800"/>
                        <a:buFont typeface="Arial"/>
                        <a:buNone/>
                      </a:pPr>
                      <a:r>
                        <a:rPr lang="es-AR" sz="2000" u="none" strike="noStrike" cap="none"/>
                        <a:t>volatile</a:t>
                      </a:r>
                      <a:endParaRPr sz="20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0000"/>
                        </a:lnSpc>
                        <a:spcBef>
                          <a:spcPts val="0"/>
                        </a:spcBef>
                        <a:spcAft>
                          <a:spcPts val="0"/>
                        </a:spcAft>
                        <a:buClr>
                          <a:srgbClr val="000000"/>
                        </a:buClr>
                        <a:buSzPts val="1800"/>
                        <a:buFont typeface="Arial"/>
                        <a:buNone/>
                      </a:pPr>
                      <a:r>
                        <a:rPr lang="es-AR" sz="2000" u="none" strike="noStrike" kern="1200" cap="none" dirty="0">
                          <a:solidFill>
                            <a:schemeClr val="tx1"/>
                          </a:solidFill>
                          <a:latin typeface="+mn-lt"/>
                          <a:ea typeface="+mn-ea"/>
                          <a:cs typeface="+mn-cs"/>
                        </a:rPr>
                        <a:t>Variable cuyo valor es modificado externamente</a:t>
                      </a:r>
                      <a:endParaRPr sz="2000" u="none" strike="noStrike" kern="1200" cap="none" dirty="0">
                        <a:solidFill>
                          <a:schemeClr val="tx1"/>
                        </a:solidFill>
                        <a:latin typeface="+mn-lt"/>
                        <a:ea typeface="+mn-ea"/>
                        <a:cs typeface="+mn-cs"/>
                      </a:endParaRPr>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58758">
                <a:tc>
                  <a:txBody>
                    <a:bodyPr/>
                    <a:lstStyle/>
                    <a:p>
                      <a:pPr marL="0" marR="0" lvl="0" indent="0" algn="ctr" rtl="0">
                        <a:lnSpc>
                          <a:spcPct val="100000"/>
                        </a:lnSpc>
                        <a:spcBef>
                          <a:spcPts val="0"/>
                        </a:spcBef>
                        <a:spcAft>
                          <a:spcPts val="0"/>
                        </a:spcAft>
                        <a:buClr>
                          <a:srgbClr val="000000"/>
                        </a:buClr>
                        <a:buSzPts val="1800"/>
                        <a:buFont typeface="Arial"/>
                        <a:buNone/>
                      </a:pPr>
                      <a:r>
                        <a:rPr lang="es-AR" sz="2000" u="none" strike="noStrike" cap="none" dirty="0" err="1"/>
                        <a:t>static</a:t>
                      </a:r>
                      <a:endParaRPr sz="20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0000"/>
                        </a:lnSpc>
                        <a:spcBef>
                          <a:spcPts val="0"/>
                        </a:spcBef>
                        <a:spcAft>
                          <a:spcPts val="0"/>
                        </a:spcAft>
                        <a:buClr>
                          <a:srgbClr val="000000"/>
                        </a:buClr>
                        <a:buSzPts val="1800"/>
                        <a:buFont typeface="Arial"/>
                        <a:buNone/>
                      </a:pPr>
                      <a:r>
                        <a:rPr lang="es-AR" sz="2000" u="none" strike="noStrike" kern="1200" cap="none" dirty="0">
                          <a:solidFill>
                            <a:schemeClr val="tx1"/>
                          </a:solidFill>
                          <a:latin typeface="+mn-lt"/>
                          <a:ea typeface="+mn-ea"/>
                          <a:cs typeface="+mn-cs"/>
                        </a:rPr>
                        <a:t>Modificador para variables locales estáticas </a:t>
                      </a:r>
                      <a:endParaRPr sz="2000" u="none" strike="noStrike" kern="1200" cap="none" dirty="0">
                        <a:solidFill>
                          <a:schemeClr val="tx1"/>
                        </a:solidFill>
                        <a:latin typeface="+mn-lt"/>
                        <a:ea typeface="+mn-ea"/>
                        <a:cs typeface="+mn-cs"/>
                      </a:endParaRPr>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649210">
                <a:tc>
                  <a:txBody>
                    <a:bodyPr/>
                    <a:lstStyle/>
                    <a:p>
                      <a:pPr marL="0" marR="0" lvl="0" indent="0" algn="ctr" rtl="0">
                        <a:lnSpc>
                          <a:spcPct val="100000"/>
                        </a:lnSpc>
                        <a:spcBef>
                          <a:spcPts val="0"/>
                        </a:spcBef>
                        <a:spcAft>
                          <a:spcPts val="0"/>
                        </a:spcAft>
                        <a:buClr>
                          <a:srgbClr val="000000"/>
                        </a:buClr>
                        <a:buSzPts val="1800"/>
                        <a:buFont typeface="Arial"/>
                        <a:buNone/>
                      </a:pPr>
                      <a:r>
                        <a:rPr lang="es-ES" sz="2000" u="none" strike="noStrike" cap="none" dirty="0" err="1"/>
                        <a:t>extern</a:t>
                      </a:r>
                      <a:endParaRPr sz="20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0000"/>
                        </a:lnSpc>
                        <a:spcBef>
                          <a:spcPts val="0"/>
                        </a:spcBef>
                        <a:spcAft>
                          <a:spcPts val="0"/>
                        </a:spcAft>
                        <a:buClr>
                          <a:srgbClr val="000000"/>
                        </a:buClr>
                        <a:buSzPts val="1800"/>
                        <a:buFont typeface="Arial"/>
                        <a:buNone/>
                      </a:pPr>
                      <a:r>
                        <a:rPr lang="es-ES" sz="2000" u="none" strike="noStrike" kern="1200" cap="none" dirty="0">
                          <a:solidFill>
                            <a:schemeClr val="tx1"/>
                          </a:solidFill>
                          <a:latin typeface="+mn-lt"/>
                          <a:ea typeface="+mn-ea"/>
                          <a:cs typeface="+mn-cs"/>
                        </a:rPr>
                        <a:t>Para indicar que la variable se encuentra definida en otro archivo</a:t>
                      </a:r>
                      <a:endParaRPr sz="2000" u="none" strike="noStrike" kern="1200" cap="none" dirty="0">
                        <a:solidFill>
                          <a:schemeClr val="tx1"/>
                        </a:solidFill>
                        <a:latin typeface="+mn-lt"/>
                        <a:ea typeface="+mn-ea"/>
                        <a:cs typeface="+mn-cs"/>
                      </a:endParaRPr>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1491820"/>
                  </a:ext>
                </a:extLst>
              </a:tr>
            </a:tbl>
          </a:graphicData>
        </a:graphic>
      </p:graphicFrame>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Operadores Relacionales</a:t>
            </a:r>
            <a:endParaRPr/>
          </a:p>
        </p:txBody>
      </p:sp>
      <p:sp>
        <p:nvSpPr>
          <p:cNvPr id="499" name="Google Shape;499;p40"/>
          <p:cNvSpPr txBox="1">
            <a:spLocks noGrp="1"/>
          </p:cNvSpPr>
          <p:nvPr>
            <p:ph type="body" idx="1"/>
          </p:nvPr>
        </p:nvSpPr>
        <p:spPr>
          <a:xfrm>
            <a:off x="812800" y="1766080"/>
            <a:ext cx="10947829" cy="4358165"/>
          </a:xfrm>
          <a:prstGeom prst="rect">
            <a:avLst/>
          </a:prstGeom>
          <a:noFill/>
          <a:ln>
            <a:noFill/>
          </a:ln>
        </p:spPr>
        <p:txBody>
          <a:bodyPr spcFirstLastPara="1" vert="horz" wrap="square" lIns="121900" tIns="60933" rIns="121900" bIns="60933" rtlCol="0" anchor="t" anchorCtr="0">
            <a:normAutofit/>
          </a:bodyPr>
          <a:lstStyle/>
          <a:p>
            <a:pPr>
              <a:lnSpc>
                <a:spcPct val="100000"/>
              </a:lnSpc>
              <a:spcBef>
                <a:spcPts val="0"/>
              </a:spcBef>
              <a:buSzPts val="1440"/>
            </a:pPr>
            <a:r>
              <a:rPr lang="es-AR" sz="3200" dirty="0"/>
              <a:t>Estos operadores se utilizan para evaluar expresiones, y determinar si estas relaciones son falsas o verdaderas</a:t>
            </a:r>
            <a:endParaRPr dirty="0"/>
          </a:p>
        </p:txBody>
      </p:sp>
      <p:graphicFrame>
        <p:nvGraphicFramePr>
          <p:cNvPr id="500" name="Google Shape;500;p40"/>
          <p:cNvGraphicFramePr/>
          <p:nvPr>
            <p:extLst>
              <p:ext uri="{D42A27DB-BD31-4B8C-83A1-F6EECF244321}">
                <p14:modId xmlns:p14="http://schemas.microsoft.com/office/powerpoint/2010/main" val="3412443897"/>
              </p:ext>
            </p:extLst>
          </p:nvPr>
        </p:nvGraphicFramePr>
        <p:xfrm>
          <a:off x="4175787" y="3286760"/>
          <a:ext cx="4415000" cy="3413858"/>
        </p:xfrm>
        <a:graphic>
          <a:graphicData uri="http://schemas.openxmlformats.org/drawingml/2006/table">
            <a:tbl>
              <a:tblPr firstRow="1" bandRow="1">
                <a:tableStyleId>{72833802-FEF1-4C79-8D5D-14CF1EAF98D9}</a:tableStyleId>
              </a:tblPr>
              <a:tblGrid>
                <a:gridCol w="18242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Operador</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Descripción</a:t>
                      </a:r>
                      <a:endParaRPr sz="1900" u="none" strike="noStrike" cap="none"/>
                    </a:p>
                  </a:txBody>
                  <a:tcPr marL="121933" marR="121933" marT="60967" marB="60967"/>
                </a:tc>
                <a:extLst>
                  <a:ext uri="{0D108BD9-81ED-4DB2-BD59-A6C34878D82A}">
                    <a16:rowId xmlns:a16="http://schemas.microsoft.com/office/drawing/2014/main" val="10000"/>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&lt;</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Menor</a:t>
                      </a:r>
                      <a:endParaRPr sz="1900" u="none" strike="noStrike" cap="none" dirty="0"/>
                    </a:p>
                  </a:txBody>
                  <a:tcPr marL="121933" marR="121933" marT="60967" marB="60967"/>
                </a:tc>
                <a:extLst>
                  <a:ext uri="{0D108BD9-81ED-4DB2-BD59-A6C34878D82A}">
                    <a16:rowId xmlns:a16="http://schemas.microsoft.com/office/drawing/2014/main" val="10001"/>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&gt;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Mayor</a:t>
                      </a:r>
                      <a:endParaRPr sz="1900" u="none" strike="noStrike" cap="none" dirty="0"/>
                    </a:p>
                  </a:txBody>
                  <a:tcPr marL="121933" marR="121933" marT="60967" marB="60967"/>
                </a:tc>
                <a:extLst>
                  <a:ext uri="{0D108BD9-81ED-4DB2-BD59-A6C34878D82A}">
                    <a16:rowId xmlns:a16="http://schemas.microsoft.com/office/drawing/2014/main" val="10002"/>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&lt;=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Menor o igual</a:t>
                      </a:r>
                      <a:endParaRPr sz="1900" u="none" strike="noStrike" cap="none" dirty="0"/>
                    </a:p>
                  </a:txBody>
                  <a:tcPr marL="121933" marR="121933" marT="60967" marB="60967"/>
                </a:tc>
                <a:extLst>
                  <a:ext uri="{0D108BD9-81ED-4DB2-BD59-A6C34878D82A}">
                    <a16:rowId xmlns:a16="http://schemas.microsoft.com/office/drawing/2014/main" val="10003"/>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&gt;=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Mayor o igual</a:t>
                      </a:r>
                      <a:endParaRPr sz="1900" u="none" strike="noStrike" cap="none" dirty="0"/>
                    </a:p>
                  </a:txBody>
                  <a:tcPr marL="121933" marR="121933" marT="60967" marB="60967"/>
                </a:tc>
                <a:extLst>
                  <a:ext uri="{0D108BD9-81ED-4DB2-BD59-A6C34878D82A}">
                    <a16:rowId xmlns:a16="http://schemas.microsoft.com/office/drawing/2014/main" val="10004"/>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Igual</a:t>
                      </a:r>
                      <a:endParaRPr sz="1900" u="none" strike="noStrike" cap="none" dirty="0"/>
                    </a:p>
                  </a:txBody>
                  <a:tcPr marL="121933" marR="121933" marT="60967" marB="60967"/>
                </a:tc>
                <a:extLst>
                  <a:ext uri="{0D108BD9-81ED-4DB2-BD59-A6C34878D82A}">
                    <a16:rowId xmlns:a16="http://schemas.microsoft.com/office/drawing/2014/main" val="10005"/>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distinto</a:t>
                      </a:r>
                      <a:endParaRPr sz="1900" u="none" strike="noStrike" cap="none" dirty="0"/>
                    </a:p>
                  </a:txBody>
                  <a:tcPr marL="121933" marR="121933" marT="60967" marB="60967"/>
                </a:tc>
                <a:extLst>
                  <a:ext uri="{0D108BD9-81ED-4DB2-BD59-A6C34878D82A}">
                    <a16:rowId xmlns:a16="http://schemas.microsoft.com/office/drawing/2014/main" val="10006"/>
                  </a:ext>
                </a:extLst>
              </a:tr>
            </a:tbl>
          </a:graphicData>
        </a:graphic>
      </p:graphicFrame>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Operadores lógicos</a:t>
            </a:r>
            <a:endParaRPr/>
          </a:p>
        </p:txBody>
      </p:sp>
      <p:sp>
        <p:nvSpPr>
          <p:cNvPr id="506" name="Google Shape;506;p41"/>
          <p:cNvSpPr txBox="1">
            <a:spLocks noGrp="1"/>
          </p:cNvSpPr>
          <p:nvPr>
            <p:ph type="body" idx="1"/>
          </p:nvPr>
        </p:nvSpPr>
        <p:spPr>
          <a:xfrm>
            <a:off x="812800" y="1803402"/>
            <a:ext cx="10871200" cy="4358165"/>
          </a:xfrm>
          <a:prstGeom prst="rect">
            <a:avLst/>
          </a:prstGeom>
          <a:noFill/>
          <a:ln>
            <a:noFill/>
          </a:ln>
        </p:spPr>
        <p:txBody>
          <a:bodyPr spcFirstLastPara="1" vert="horz" wrap="square" lIns="121900" tIns="60933" rIns="121900" bIns="60933" rtlCol="0" anchor="t" anchorCtr="0">
            <a:normAutofit/>
          </a:bodyPr>
          <a:lstStyle/>
          <a:p>
            <a:pPr algn="just">
              <a:lnSpc>
                <a:spcPct val="100000"/>
              </a:lnSpc>
              <a:spcBef>
                <a:spcPts val="0"/>
              </a:spcBef>
              <a:buSzPts val="1440"/>
            </a:pPr>
            <a:r>
              <a:rPr lang="es-AR" sz="3200" dirty="0"/>
              <a:t>Los operadores lógicos se utilizan para unir expresiones o negar una expresión siempre que ellas puedan ser catalogadas como verdaderas o falsas</a:t>
            </a:r>
            <a:endParaRPr dirty="0"/>
          </a:p>
        </p:txBody>
      </p:sp>
      <p:graphicFrame>
        <p:nvGraphicFramePr>
          <p:cNvPr id="507" name="Google Shape;507;p41"/>
          <p:cNvGraphicFramePr/>
          <p:nvPr>
            <p:extLst>
              <p:ext uri="{D42A27DB-BD31-4B8C-83A1-F6EECF244321}">
                <p14:modId xmlns:p14="http://schemas.microsoft.com/office/powerpoint/2010/main" val="3547115299"/>
              </p:ext>
            </p:extLst>
          </p:nvPr>
        </p:nvGraphicFramePr>
        <p:xfrm>
          <a:off x="3621741" y="3715161"/>
          <a:ext cx="5217467" cy="1977868"/>
        </p:xfrm>
        <a:graphic>
          <a:graphicData uri="http://schemas.openxmlformats.org/drawingml/2006/table">
            <a:tbl>
              <a:tblPr firstRow="1" bandRow="1">
                <a:tableStyleId>{72833802-FEF1-4C79-8D5D-14CF1EAF98D9}</a:tableStyleId>
              </a:tblPr>
              <a:tblGrid>
                <a:gridCol w="2626667">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Operador</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Descripción</a:t>
                      </a:r>
                      <a:endParaRPr sz="1900" u="none" strike="noStrike" cap="none"/>
                    </a:p>
                  </a:txBody>
                  <a:tcPr marL="121933" marR="121933" marT="60967" marB="60967"/>
                </a:tc>
                <a:extLst>
                  <a:ext uri="{0D108BD9-81ED-4DB2-BD59-A6C34878D82A}">
                    <a16:rowId xmlns:a16="http://schemas.microsoft.com/office/drawing/2014/main" val="10000"/>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&amp;&amp;</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And (y)</a:t>
                      </a:r>
                      <a:endParaRPr sz="1900" u="none" strike="noStrike" cap="none" dirty="0"/>
                    </a:p>
                  </a:txBody>
                  <a:tcPr marL="121933" marR="121933" marT="60967" marB="60967"/>
                </a:tc>
                <a:extLst>
                  <a:ext uri="{0D108BD9-81ED-4DB2-BD59-A6C34878D82A}">
                    <a16:rowId xmlns:a16="http://schemas.microsoft.com/office/drawing/2014/main" val="10001"/>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err="1"/>
                        <a:t>Or</a:t>
                      </a:r>
                      <a:r>
                        <a:rPr lang="es-AR" sz="2400" u="none" strike="noStrike" cap="none" dirty="0"/>
                        <a:t> (o)</a:t>
                      </a:r>
                      <a:endParaRPr sz="1900" u="none" strike="noStrike" cap="none" dirty="0"/>
                    </a:p>
                  </a:txBody>
                  <a:tcPr marL="121933" marR="121933" marT="60967" marB="60967"/>
                </a:tc>
                <a:extLst>
                  <a:ext uri="{0D108BD9-81ED-4DB2-BD59-A6C34878D82A}">
                    <a16:rowId xmlns:a16="http://schemas.microsoft.com/office/drawing/2014/main" val="10002"/>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err="1"/>
                        <a:t>Not</a:t>
                      </a:r>
                      <a:r>
                        <a:rPr lang="es-AR" sz="2400" u="none" strike="noStrike" cap="none" dirty="0"/>
                        <a:t> (no)</a:t>
                      </a:r>
                      <a:endParaRPr sz="1900" u="none" strike="noStrike" cap="none" dirty="0"/>
                    </a:p>
                  </a:txBody>
                  <a:tcPr marL="121933" marR="121933" marT="60967" marB="60967"/>
                </a:tc>
                <a:extLst>
                  <a:ext uri="{0D108BD9-81ED-4DB2-BD59-A6C34878D82A}">
                    <a16:rowId xmlns:a16="http://schemas.microsoft.com/office/drawing/2014/main" val="10003"/>
                  </a:ext>
                </a:extLst>
              </a:tr>
            </a:tbl>
          </a:graphicData>
        </a:graphic>
      </p:graphicFrame>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Operadores lógicos</a:t>
            </a:r>
            <a:endParaRPr/>
          </a:p>
        </p:txBody>
      </p:sp>
      <p:sp>
        <p:nvSpPr>
          <p:cNvPr id="513" name="Google Shape;513;p42"/>
          <p:cNvSpPr txBox="1">
            <a:spLocks noGrp="1"/>
          </p:cNvSpPr>
          <p:nvPr>
            <p:ph type="body" idx="1"/>
          </p:nvPr>
        </p:nvSpPr>
        <p:spPr>
          <a:xfrm>
            <a:off x="812800" y="2904415"/>
            <a:ext cx="10871200" cy="4358165"/>
          </a:xfrm>
          <a:prstGeom prst="rect">
            <a:avLst/>
          </a:prstGeom>
          <a:noFill/>
          <a:ln>
            <a:noFill/>
          </a:ln>
        </p:spPr>
        <p:txBody>
          <a:bodyPr spcFirstLastPara="1" vert="horz" wrap="square" lIns="121900" tIns="60933" rIns="121900" bIns="60933" rtlCol="0" anchor="t" anchorCtr="0">
            <a:normAutofit/>
          </a:bodyPr>
          <a:lstStyle/>
          <a:p>
            <a:pPr>
              <a:lnSpc>
                <a:spcPct val="100000"/>
              </a:lnSpc>
              <a:spcBef>
                <a:spcPts val="0"/>
              </a:spcBef>
              <a:buSzPts val="1740"/>
            </a:pPr>
            <a:r>
              <a:rPr lang="es-AR" sz="2800" dirty="0"/>
              <a:t>Ejemplo:</a:t>
            </a:r>
            <a:endParaRPr sz="2800" dirty="0"/>
          </a:p>
          <a:p>
            <a:pPr>
              <a:lnSpc>
                <a:spcPct val="100000"/>
              </a:lnSpc>
              <a:spcBef>
                <a:spcPts val="933"/>
              </a:spcBef>
              <a:buSzPts val="1740"/>
            </a:pPr>
            <a:r>
              <a:rPr lang="es-AR" sz="2800" dirty="0"/>
              <a:t>(a&gt;2)&amp;&amp;(a&lt;4)</a:t>
            </a:r>
            <a:endParaRPr sz="2800" dirty="0"/>
          </a:p>
          <a:p>
            <a:pPr marL="487668" lvl="1" indent="0">
              <a:lnSpc>
                <a:spcPct val="100000"/>
              </a:lnSpc>
              <a:spcBef>
                <a:spcPts val="733"/>
              </a:spcBef>
              <a:buSzPts val="1820"/>
              <a:buNone/>
            </a:pPr>
            <a:r>
              <a:rPr lang="es-AR" sz="2400" dirty="0"/>
              <a:t>El código evalúa si a es mayor a 2 Y además a es menor a 4, se pueden unir la cantidad de expresiones que se quiera, para crear condiciones, utilizando los 3 operadores  lógicos</a:t>
            </a:r>
            <a:endParaRPr sz="2400" dirty="0"/>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3"/>
          <p:cNvSpPr txBox="1">
            <a:spLocks noGrp="1"/>
          </p:cNvSpPr>
          <p:nvPr>
            <p:ph type="title"/>
          </p:nvPr>
        </p:nvSpPr>
        <p:spPr>
          <a:xfrm>
            <a:off x="878114" y="-3629"/>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dirty="0"/>
              <a:t>Operadores a nivel de bit</a:t>
            </a:r>
            <a:endParaRPr dirty="0"/>
          </a:p>
        </p:txBody>
      </p:sp>
      <p:sp>
        <p:nvSpPr>
          <p:cNvPr id="519" name="Google Shape;519;p43"/>
          <p:cNvSpPr txBox="1">
            <a:spLocks noGrp="1"/>
          </p:cNvSpPr>
          <p:nvPr>
            <p:ph type="body" idx="1"/>
          </p:nvPr>
        </p:nvSpPr>
        <p:spPr>
          <a:xfrm>
            <a:off x="1519519" y="1297327"/>
            <a:ext cx="9964057" cy="1049535"/>
          </a:xfrm>
          <a:prstGeom prst="rect">
            <a:avLst/>
          </a:prstGeom>
          <a:noFill/>
          <a:ln>
            <a:noFill/>
          </a:ln>
        </p:spPr>
        <p:txBody>
          <a:bodyPr spcFirstLastPara="1" vert="horz" wrap="square" lIns="121900" tIns="60933" rIns="121900" bIns="60933" rtlCol="0" anchor="t" anchorCtr="0">
            <a:normAutofit/>
          </a:bodyPr>
          <a:lstStyle/>
          <a:p>
            <a:pPr>
              <a:lnSpc>
                <a:spcPct val="90000"/>
              </a:lnSpc>
              <a:spcBef>
                <a:spcPts val="0"/>
              </a:spcBef>
              <a:buSzPts val="1440"/>
            </a:pPr>
            <a:r>
              <a:rPr lang="es-AR" sz="3200" dirty="0"/>
              <a:t>Estos operadores realizan la operación lógica entre dos operandos bit a bit.</a:t>
            </a:r>
            <a:endParaRPr dirty="0"/>
          </a:p>
        </p:txBody>
      </p:sp>
      <p:graphicFrame>
        <p:nvGraphicFramePr>
          <p:cNvPr id="520" name="Google Shape;520;p43"/>
          <p:cNvGraphicFramePr/>
          <p:nvPr>
            <p:extLst>
              <p:ext uri="{D42A27DB-BD31-4B8C-83A1-F6EECF244321}">
                <p14:modId xmlns:p14="http://schemas.microsoft.com/office/powerpoint/2010/main" val="862461300"/>
              </p:ext>
            </p:extLst>
          </p:nvPr>
        </p:nvGraphicFramePr>
        <p:xfrm>
          <a:off x="2425959" y="2906699"/>
          <a:ext cx="7775509" cy="3413858"/>
        </p:xfrm>
        <a:graphic>
          <a:graphicData uri="http://schemas.openxmlformats.org/drawingml/2006/table">
            <a:tbl>
              <a:tblPr firstRow="1" bandRow="1">
                <a:tableStyleId>{72833802-FEF1-4C79-8D5D-14CF1EAF98D9}</a:tableStyleId>
              </a:tblPr>
              <a:tblGrid>
                <a:gridCol w="2246866">
                  <a:extLst>
                    <a:ext uri="{9D8B030D-6E8A-4147-A177-3AD203B41FA5}">
                      <a16:colId xmlns:a16="http://schemas.microsoft.com/office/drawing/2014/main" val="20000"/>
                    </a:ext>
                  </a:extLst>
                </a:gridCol>
                <a:gridCol w="5528643">
                  <a:extLst>
                    <a:ext uri="{9D8B030D-6E8A-4147-A177-3AD203B41FA5}">
                      <a16:colId xmlns:a16="http://schemas.microsoft.com/office/drawing/2014/main" val="20001"/>
                    </a:ext>
                  </a:extLst>
                </a:gridCol>
              </a:tblGrid>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Operador</a:t>
                      </a:r>
                      <a:endParaRPr sz="20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Descripción</a:t>
                      </a:r>
                      <a:endParaRPr sz="2000" u="none" strike="noStrike" cap="none" dirty="0"/>
                    </a:p>
                  </a:txBody>
                  <a:tcPr marL="121933" marR="121933" marT="60967" marB="60967"/>
                </a:tc>
                <a:extLst>
                  <a:ext uri="{0D108BD9-81ED-4DB2-BD59-A6C34878D82A}">
                    <a16:rowId xmlns:a16="http://schemas.microsoft.com/office/drawing/2014/main" val="10000"/>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&amp;</a:t>
                      </a:r>
                      <a:endParaRPr sz="20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And</a:t>
                      </a:r>
                      <a:endParaRPr sz="2000" u="none" strike="noStrike" cap="none"/>
                    </a:p>
                  </a:txBody>
                  <a:tcPr marL="121933" marR="121933" marT="60967" marB="60967"/>
                </a:tc>
                <a:extLst>
                  <a:ext uri="{0D108BD9-81ED-4DB2-BD59-A6C34878D82A}">
                    <a16:rowId xmlns:a16="http://schemas.microsoft.com/office/drawing/2014/main" val="10001"/>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t>
                      </a:r>
                      <a:endParaRPr sz="20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err="1"/>
                        <a:t>Or</a:t>
                      </a:r>
                      <a:endParaRPr sz="2400" u="none" strike="noStrike" cap="none" dirty="0"/>
                    </a:p>
                  </a:txBody>
                  <a:tcPr marL="121933" marR="121933" marT="60967" marB="60967"/>
                </a:tc>
                <a:extLst>
                  <a:ext uri="{0D108BD9-81ED-4DB2-BD59-A6C34878D82A}">
                    <a16:rowId xmlns:a16="http://schemas.microsoft.com/office/drawing/2014/main" val="10002"/>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t>
                      </a:r>
                      <a:endParaRPr sz="20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err="1"/>
                        <a:t>Xor</a:t>
                      </a:r>
                      <a:endParaRPr sz="2400" u="none" strike="noStrike" cap="none" dirty="0"/>
                    </a:p>
                  </a:txBody>
                  <a:tcPr marL="121933" marR="121933" marT="60967" marB="60967"/>
                </a:tc>
                <a:extLst>
                  <a:ext uri="{0D108BD9-81ED-4DB2-BD59-A6C34878D82A}">
                    <a16:rowId xmlns:a16="http://schemas.microsoft.com/office/drawing/2014/main" val="10003"/>
                  </a:ext>
                </a:extLst>
              </a:tr>
              <a:tr h="460974">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&lt;&lt;</a:t>
                      </a:r>
                      <a:endParaRPr sz="20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Desplazamiento binario a la izquierda</a:t>
                      </a:r>
                      <a:endParaRPr sz="2000" u="none" strike="noStrike" cap="none" dirty="0"/>
                    </a:p>
                  </a:txBody>
                  <a:tcPr marL="121933" marR="121933" marT="60967" marB="60967"/>
                </a:tc>
                <a:extLst>
                  <a:ext uri="{0D108BD9-81ED-4DB2-BD59-A6C34878D82A}">
                    <a16:rowId xmlns:a16="http://schemas.microsoft.com/office/drawing/2014/main" val="10004"/>
                  </a:ext>
                </a:extLst>
              </a:tr>
              <a:tr h="197215">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&gt;&gt;</a:t>
                      </a:r>
                      <a:endParaRPr sz="2000" u="none" strike="noStrike" cap="none" dirty="0"/>
                    </a:p>
                  </a:txBody>
                  <a:tcPr marL="121933" marR="121933" marT="60967" marB="60967"/>
                </a:tc>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2400" u="none" strike="noStrike" cap="none" dirty="0"/>
                        <a:t>Desplazamiento binario a la derecha</a:t>
                      </a:r>
                      <a:endParaRPr sz="2400" u="none" strike="noStrike" cap="none" dirty="0"/>
                    </a:p>
                  </a:txBody>
                  <a:tcPr marL="121933" marR="121933" marT="60967" marB="60967"/>
                </a:tc>
                <a:extLst>
                  <a:ext uri="{0D108BD9-81ED-4DB2-BD59-A6C34878D82A}">
                    <a16:rowId xmlns:a16="http://schemas.microsoft.com/office/drawing/2014/main" val="10005"/>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b="0" u="none" strike="noStrike" cap="none">
                          <a:solidFill>
                            <a:schemeClr val="dk1"/>
                          </a:solidFill>
                          <a:sym typeface="Twentieth Century"/>
                        </a:rPr>
                        <a:t>~</a:t>
                      </a:r>
                      <a:endParaRPr sz="24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Complemento (negación)</a:t>
                      </a:r>
                      <a:endParaRPr sz="2000" u="none" strike="noStrike" cap="none" dirty="0"/>
                    </a:p>
                  </a:txBody>
                  <a:tcPr marL="121933" marR="121933" marT="60967" marB="60967"/>
                </a:tc>
                <a:extLst>
                  <a:ext uri="{0D108BD9-81ED-4DB2-BD59-A6C34878D82A}">
                    <a16:rowId xmlns:a16="http://schemas.microsoft.com/office/drawing/2014/main" val="10006"/>
                  </a:ext>
                </a:extLst>
              </a:tr>
            </a:tbl>
          </a:graphicData>
        </a:graphic>
      </p:graphicFrame>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3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Tabla de verdad reducida (and)</a:t>
            </a:r>
            <a:endParaRPr/>
          </a:p>
        </p:txBody>
      </p:sp>
      <p:graphicFrame>
        <p:nvGraphicFramePr>
          <p:cNvPr id="526" name="Google Shape;526;p136"/>
          <p:cNvGraphicFramePr/>
          <p:nvPr>
            <p:extLst>
              <p:ext uri="{D42A27DB-BD31-4B8C-83A1-F6EECF244321}">
                <p14:modId xmlns:p14="http://schemas.microsoft.com/office/powerpoint/2010/main" val="2817171343"/>
              </p:ext>
            </p:extLst>
          </p:nvPr>
        </p:nvGraphicFramePr>
        <p:xfrm>
          <a:off x="944086" y="3983319"/>
          <a:ext cx="1332966" cy="1483401"/>
        </p:xfrm>
        <a:graphic>
          <a:graphicData uri="http://schemas.openxmlformats.org/drawingml/2006/table">
            <a:tbl>
              <a:tblPr firstRow="1" bandRow="1">
                <a:tableStyleId>{69012ECD-51FC-41F1-AA8D-1B2483CD663E}</a:tableStyleId>
              </a:tblPr>
              <a:tblGrid>
                <a:gridCol w="630533">
                  <a:extLst>
                    <a:ext uri="{9D8B030D-6E8A-4147-A177-3AD203B41FA5}">
                      <a16:colId xmlns:a16="http://schemas.microsoft.com/office/drawing/2014/main" val="20000"/>
                    </a:ext>
                  </a:extLst>
                </a:gridCol>
                <a:gridCol w="702433">
                  <a:extLst>
                    <a:ext uri="{9D8B030D-6E8A-4147-A177-3AD203B41FA5}">
                      <a16:colId xmlns:a16="http://schemas.microsoft.com/office/drawing/2014/main" val="20001"/>
                    </a:ext>
                  </a:extLst>
                </a:gridCol>
              </a:tblGrid>
              <a:tr h="494467">
                <a:tc>
                  <a:txBody>
                    <a:bodyPr/>
                    <a:lstStyle/>
                    <a:p>
                      <a:pPr marL="0" marR="0" lvl="0" indent="0" algn="l" rtl="0">
                        <a:lnSpc>
                          <a:spcPct val="100000"/>
                        </a:lnSpc>
                        <a:spcBef>
                          <a:spcPts val="0"/>
                        </a:spcBef>
                        <a:spcAft>
                          <a:spcPts val="0"/>
                        </a:spcAft>
                        <a:buNone/>
                      </a:pPr>
                      <a:r>
                        <a:rPr lang="es-AR" sz="1900" u="none" strike="noStrike" cap="none"/>
                        <a:t>A</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Y</a:t>
                      </a:r>
                      <a:endParaRPr sz="1900" u="none" strike="noStrike" cap="none"/>
                    </a:p>
                  </a:txBody>
                  <a:tcPr marL="121933" marR="121933" marT="60967" marB="60967"/>
                </a:tc>
                <a:extLst>
                  <a:ext uri="{0D108BD9-81ED-4DB2-BD59-A6C34878D82A}">
                    <a16:rowId xmlns:a16="http://schemas.microsoft.com/office/drawing/2014/main" val="10000"/>
                  </a:ext>
                </a:extLst>
              </a:tr>
              <a:tr h="494467">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extLst>
                  <a:ext uri="{0D108BD9-81ED-4DB2-BD59-A6C34878D82A}">
                    <a16:rowId xmlns:a16="http://schemas.microsoft.com/office/drawing/2014/main" val="10001"/>
                  </a:ext>
                </a:extLst>
              </a:tr>
              <a:tr h="494467">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B</a:t>
                      </a:r>
                      <a:endParaRPr sz="1900" u="none" strike="noStrike" cap="none" dirty="0"/>
                    </a:p>
                  </a:txBody>
                  <a:tcPr marL="121933" marR="121933" marT="60967" marB="60967"/>
                </a:tc>
                <a:extLst>
                  <a:ext uri="{0D108BD9-81ED-4DB2-BD59-A6C34878D82A}">
                    <a16:rowId xmlns:a16="http://schemas.microsoft.com/office/drawing/2014/main" val="10002"/>
                  </a:ext>
                </a:extLst>
              </a:tr>
            </a:tbl>
          </a:graphicData>
        </a:graphic>
      </p:graphicFrame>
      <p:sp>
        <p:nvSpPr>
          <p:cNvPr id="527" name="Google Shape;527;p136"/>
          <p:cNvSpPr/>
          <p:nvPr/>
        </p:nvSpPr>
        <p:spPr>
          <a:xfrm>
            <a:off x="4598896" y="2599765"/>
            <a:ext cx="1084729" cy="829235"/>
          </a:xfrm>
          <a:prstGeom prst="flowChartDelay">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cxnSp>
        <p:nvCxnSpPr>
          <p:cNvPr id="528" name="Google Shape;528;p136"/>
          <p:cNvCxnSpPr/>
          <p:nvPr/>
        </p:nvCxnSpPr>
        <p:spPr>
          <a:xfrm>
            <a:off x="2277035" y="2671483"/>
            <a:ext cx="2321860"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29" name="Google Shape;529;p136"/>
          <p:cNvCxnSpPr/>
          <p:nvPr/>
        </p:nvCxnSpPr>
        <p:spPr>
          <a:xfrm>
            <a:off x="5683625" y="3000188"/>
            <a:ext cx="2321860"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30" name="Google Shape;530;p136"/>
          <p:cNvCxnSpPr/>
          <p:nvPr/>
        </p:nvCxnSpPr>
        <p:spPr>
          <a:xfrm>
            <a:off x="3801035" y="3287059"/>
            <a:ext cx="797860"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31" name="Google Shape;531;p136"/>
          <p:cNvCxnSpPr/>
          <p:nvPr/>
        </p:nvCxnSpPr>
        <p:spPr>
          <a:xfrm rot="10800000">
            <a:off x="3801035" y="3287059"/>
            <a:ext cx="0" cy="829235"/>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sp>
        <p:nvSpPr>
          <p:cNvPr id="532" name="Google Shape;532;p136"/>
          <p:cNvSpPr txBox="1"/>
          <p:nvPr/>
        </p:nvSpPr>
        <p:spPr>
          <a:xfrm>
            <a:off x="1900517" y="2671484"/>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B</a:t>
            </a:r>
            <a:endParaRPr sz="1867">
              <a:solidFill>
                <a:srgbClr val="000000"/>
              </a:solidFill>
              <a:latin typeface="Arial"/>
              <a:ea typeface="Arial"/>
              <a:cs typeface="Arial"/>
              <a:sym typeface="Arial"/>
            </a:endParaRPr>
          </a:p>
        </p:txBody>
      </p:sp>
      <p:sp>
        <p:nvSpPr>
          <p:cNvPr id="533" name="Google Shape;533;p136"/>
          <p:cNvSpPr txBox="1"/>
          <p:nvPr/>
        </p:nvSpPr>
        <p:spPr>
          <a:xfrm>
            <a:off x="7975479" y="2671484"/>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Y</a:t>
            </a:r>
            <a:endParaRPr sz="1867">
              <a:solidFill>
                <a:srgbClr val="000000"/>
              </a:solidFill>
              <a:latin typeface="Arial"/>
              <a:ea typeface="Arial"/>
              <a:cs typeface="Arial"/>
              <a:sym typeface="Arial"/>
            </a:endParaRPr>
          </a:p>
        </p:txBody>
      </p:sp>
      <p:sp>
        <p:nvSpPr>
          <p:cNvPr id="534" name="Google Shape;534;p136"/>
          <p:cNvSpPr txBox="1"/>
          <p:nvPr/>
        </p:nvSpPr>
        <p:spPr>
          <a:xfrm>
            <a:off x="3394512" y="3911110"/>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a:t>
            </a:r>
            <a:endParaRPr sz="1867">
              <a:solidFill>
                <a:srgbClr val="000000"/>
              </a:solidFill>
              <a:latin typeface="Arial"/>
              <a:ea typeface="Arial"/>
              <a:cs typeface="Arial"/>
              <a:sym typeface="Arial"/>
            </a:endParaRPr>
          </a:p>
        </p:txBody>
      </p:sp>
      <p:graphicFrame>
        <p:nvGraphicFramePr>
          <p:cNvPr id="535" name="Google Shape;535;p136"/>
          <p:cNvGraphicFramePr/>
          <p:nvPr>
            <p:extLst>
              <p:ext uri="{D42A27DB-BD31-4B8C-83A1-F6EECF244321}">
                <p14:modId xmlns:p14="http://schemas.microsoft.com/office/powerpoint/2010/main" val="1111207907"/>
              </p:ext>
            </p:extLst>
          </p:nvPr>
        </p:nvGraphicFramePr>
        <p:xfrm>
          <a:off x="3424518" y="4819424"/>
          <a:ext cx="8141433" cy="1483401"/>
        </p:xfrm>
        <a:graphic>
          <a:graphicData uri="http://schemas.openxmlformats.org/drawingml/2006/table">
            <a:tbl>
              <a:tblPr firstRow="1" bandRow="1">
                <a:tableStyleId>{3B4B98B0-60AC-42C2-AFA5-B58CD77FA1E5}</a:tableStyleId>
              </a:tblPr>
              <a:tblGrid>
                <a:gridCol w="1029433">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494467">
                <a:tc>
                  <a:txBody>
                    <a:bodyPr/>
                    <a:lstStyle/>
                    <a:p>
                      <a:pPr marL="0" marR="0" lvl="0" indent="0" algn="l" rtl="0">
                        <a:lnSpc>
                          <a:spcPct val="100000"/>
                        </a:lnSpc>
                        <a:spcBef>
                          <a:spcPts val="0"/>
                        </a:spcBef>
                        <a:spcAft>
                          <a:spcPts val="0"/>
                        </a:spcAft>
                        <a:buNone/>
                      </a:pPr>
                      <a:r>
                        <a:rPr lang="es-AR" sz="1900" u="none" strike="noStrike" cap="none" dirty="0"/>
                        <a:t>0</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extLst>
                  <a:ext uri="{0D108BD9-81ED-4DB2-BD59-A6C34878D82A}">
                    <a16:rowId xmlns:a16="http://schemas.microsoft.com/office/drawing/2014/main" val="10000"/>
                  </a:ext>
                </a:extLst>
              </a:tr>
              <a:tr h="494467">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0</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extLst>
                  <a:ext uri="{0D108BD9-81ED-4DB2-BD59-A6C34878D82A}">
                    <a16:rowId xmlns:a16="http://schemas.microsoft.com/office/drawing/2014/main" val="10001"/>
                  </a:ext>
                </a:extLst>
              </a:tr>
              <a:tr h="494467">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0</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0</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1</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0</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1</a:t>
                      </a:r>
                      <a:endParaRPr sz="1900" u="none" strike="noStrike" cap="none" dirty="0"/>
                    </a:p>
                  </a:txBody>
                  <a:tcPr marL="121933" marR="121933" marT="60967" marB="60967"/>
                </a:tc>
                <a:extLst>
                  <a:ext uri="{0D108BD9-81ED-4DB2-BD59-A6C34878D82A}">
                    <a16:rowId xmlns:a16="http://schemas.microsoft.com/office/drawing/2014/main" val="10002"/>
                  </a:ext>
                </a:extLst>
              </a:tr>
            </a:tbl>
          </a:graphicData>
        </a:graphic>
      </p:graphicFrame>
      <p:sp>
        <p:nvSpPr>
          <p:cNvPr id="536" name="Google Shape;536;p136"/>
          <p:cNvSpPr txBox="1"/>
          <p:nvPr/>
        </p:nvSpPr>
        <p:spPr>
          <a:xfrm>
            <a:off x="2450976" y="5261494"/>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&amp;</a:t>
            </a:r>
            <a:endParaRPr sz="1867">
              <a:solidFill>
                <a:srgbClr val="000000"/>
              </a:solidFill>
              <a:latin typeface="Arial"/>
              <a:ea typeface="Arial"/>
              <a:cs typeface="Arial"/>
              <a:sym typeface="Arial"/>
            </a:endParaRPr>
          </a:p>
        </p:txBody>
      </p:sp>
      <p:sp>
        <p:nvSpPr>
          <p:cNvPr id="537" name="Google Shape;537;p136"/>
          <p:cNvSpPr txBox="1"/>
          <p:nvPr/>
        </p:nvSpPr>
        <p:spPr>
          <a:xfrm>
            <a:off x="3031257" y="4725000"/>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B</a:t>
            </a:r>
            <a:endParaRPr sz="1867">
              <a:solidFill>
                <a:srgbClr val="000000"/>
              </a:solidFill>
              <a:latin typeface="Arial"/>
              <a:ea typeface="Arial"/>
              <a:cs typeface="Arial"/>
              <a:sym typeface="Arial"/>
            </a:endParaRPr>
          </a:p>
        </p:txBody>
      </p:sp>
      <p:sp>
        <p:nvSpPr>
          <p:cNvPr id="538" name="Google Shape;538;p136"/>
          <p:cNvSpPr txBox="1"/>
          <p:nvPr/>
        </p:nvSpPr>
        <p:spPr>
          <a:xfrm>
            <a:off x="2987989" y="5308706"/>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a:t>
            </a:r>
            <a:endParaRPr sz="1867">
              <a:solidFill>
                <a:srgbClr val="000000"/>
              </a:solidFill>
              <a:latin typeface="Arial"/>
              <a:ea typeface="Arial"/>
              <a:cs typeface="Arial"/>
              <a:sym typeface="Arial"/>
            </a:endParaRPr>
          </a:p>
        </p:txBody>
      </p:sp>
      <p:sp>
        <p:nvSpPr>
          <p:cNvPr id="539" name="Google Shape;539;p136"/>
          <p:cNvSpPr txBox="1"/>
          <p:nvPr/>
        </p:nvSpPr>
        <p:spPr>
          <a:xfrm>
            <a:off x="3017995" y="5822597"/>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Y</a:t>
            </a:r>
            <a:endParaRPr sz="1867">
              <a:solidFill>
                <a:srgbClr val="000000"/>
              </a:solidFill>
              <a:latin typeface="Arial"/>
              <a:ea typeface="Arial"/>
              <a:cs typeface="Arial"/>
              <a:sym typeface="Arial"/>
            </a:endParaRPr>
          </a:p>
        </p:txBody>
      </p:sp>
      <p:sp>
        <p:nvSpPr>
          <p:cNvPr id="540" name="Google Shape;540;p136"/>
          <p:cNvSpPr txBox="1"/>
          <p:nvPr/>
        </p:nvSpPr>
        <p:spPr>
          <a:xfrm>
            <a:off x="8471647" y="3570942"/>
            <a:ext cx="1637628"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Fuerza ceros</a:t>
            </a:r>
            <a:endParaRPr sz="1867">
              <a:solidFill>
                <a:srgbClr val="000000"/>
              </a:solidFill>
              <a:latin typeface="Arial"/>
              <a:ea typeface="Arial"/>
              <a:cs typeface="Arial"/>
              <a:sym typeface="Arial"/>
            </a:endParaRP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13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Tabla de verdad reducida (or)</a:t>
            </a:r>
            <a:endParaRPr/>
          </a:p>
        </p:txBody>
      </p:sp>
      <p:graphicFrame>
        <p:nvGraphicFramePr>
          <p:cNvPr id="546" name="Google Shape;546;p137"/>
          <p:cNvGraphicFramePr/>
          <p:nvPr>
            <p:extLst>
              <p:ext uri="{D42A27DB-BD31-4B8C-83A1-F6EECF244321}">
                <p14:modId xmlns:p14="http://schemas.microsoft.com/office/powerpoint/2010/main" val="2880818203"/>
              </p:ext>
            </p:extLst>
          </p:nvPr>
        </p:nvGraphicFramePr>
        <p:xfrm>
          <a:off x="567569" y="4188503"/>
          <a:ext cx="1332966" cy="1483401"/>
        </p:xfrm>
        <a:graphic>
          <a:graphicData uri="http://schemas.openxmlformats.org/drawingml/2006/table">
            <a:tbl>
              <a:tblPr firstRow="1" bandRow="1">
                <a:tableStyleId>{69012ECD-51FC-41F1-AA8D-1B2483CD663E}</a:tableStyleId>
              </a:tblPr>
              <a:tblGrid>
                <a:gridCol w="630533">
                  <a:extLst>
                    <a:ext uri="{9D8B030D-6E8A-4147-A177-3AD203B41FA5}">
                      <a16:colId xmlns:a16="http://schemas.microsoft.com/office/drawing/2014/main" val="20000"/>
                    </a:ext>
                  </a:extLst>
                </a:gridCol>
                <a:gridCol w="702433">
                  <a:extLst>
                    <a:ext uri="{9D8B030D-6E8A-4147-A177-3AD203B41FA5}">
                      <a16:colId xmlns:a16="http://schemas.microsoft.com/office/drawing/2014/main" val="20001"/>
                    </a:ext>
                  </a:extLst>
                </a:gridCol>
              </a:tblGrid>
              <a:tr h="494467">
                <a:tc>
                  <a:txBody>
                    <a:bodyPr/>
                    <a:lstStyle/>
                    <a:p>
                      <a:pPr marL="0" marR="0" lvl="0" indent="0" algn="l" rtl="0">
                        <a:lnSpc>
                          <a:spcPct val="100000"/>
                        </a:lnSpc>
                        <a:spcBef>
                          <a:spcPts val="0"/>
                        </a:spcBef>
                        <a:spcAft>
                          <a:spcPts val="0"/>
                        </a:spcAft>
                        <a:buNone/>
                      </a:pPr>
                      <a:r>
                        <a:rPr lang="es-AR" sz="1900" u="none" strike="noStrike" cap="none" dirty="0"/>
                        <a:t>A</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Y</a:t>
                      </a:r>
                      <a:endParaRPr sz="1900" u="none" strike="noStrike" cap="none" dirty="0"/>
                    </a:p>
                  </a:txBody>
                  <a:tcPr marL="121933" marR="121933" marT="60967" marB="60967"/>
                </a:tc>
                <a:extLst>
                  <a:ext uri="{0D108BD9-81ED-4DB2-BD59-A6C34878D82A}">
                    <a16:rowId xmlns:a16="http://schemas.microsoft.com/office/drawing/2014/main" val="10000"/>
                  </a:ext>
                </a:extLst>
              </a:tr>
              <a:tr h="494467">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B</a:t>
                      </a:r>
                      <a:endParaRPr sz="1900" u="none" strike="noStrike" cap="none" dirty="0"/>
                    </a:p>
                  </a:txBody>
                  <a:tcPr marL="121933" marR="121933" marT="60967" marB="60967"/>
                </a:tc>
                <a:extLst>
                  <a:ext uri="{0D108BD9-81ED-4DB2-BD59-A6C34878D82A}">
                    <a16:rowId xmlns:a16="http://schemas.microsoft.com/office/drawing/2014/main" val="10001"/>
                  </a:ext>
                </a:extLst>
              </a:tr>
              <a:tr h="494467">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1</a:t>
                      </a:r>
                      <a:endParaRPr sz="1900" u="none" strike="noStrike" cap="none" dirty="0"/>
                    </a:p>
                  </a:txBody>
                  <a:tcPr marL="121933" marR="121933" marT="60967" marB="60967"/>
                </a:tc>
                <a:extLst>
                  <a:ext uri="{0D108BD9-81ED-4DB2-BD59-A6C34878D82A}">
                    <a16:rowId xmlns:a16="http://schemas.microsoft.com/office/drawing/2014/main" val="10002"/>
                  </a:ext>
                </a:extLst>
              </a:tr>
            </a:tbl>
          </a:graphicData>
        </a:graphic>
      </p:graphicFrame>
      <p:cxnSp>
        <p:nvCxnSpPr>
          <p:cNvPr id="547" name="Google Shape;547;p137"/>
          <p:cNvCxnSpPr/>
          <p:nvPr/>
        </p:nvCxnSpPr>
        <p:spPr>
          <a:xfrm>
            <a:off x="2277035" y="2671483"/>
            <a:ext cx="2447365"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48" name="Google Shape;548;p137"/>
          <p:cNvCxnSpPr>
            <a:stCxn id="549" idx="1"/>
          </p:cNvCxnSpPr>
          <p:nvPr/>
        </p:nvCxnSpPr>
        <p:spPr>
          <a:xfrm rot="10800000" flipH="1">
            <a:off x="5611881" y="3000164"/>
            <a:ext cx="2393600" cy="3080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50" name="Google Shape;550;p137"/>
          <p:cNvCxnSpPr/>
          <p:nvPr/>
        </p:nvCxnSpPr>
        <p:spPr>
          <a:xfrm>
            <a:off x="3801035" y="3287059"/>
            <a:ext cx="923365"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51" name="Google Shape;551;p137"/>
          <p:cNvCxnSpPr/>
          <p:nvPr/>
        </p:nvCxnSpPr>
        <p:spPr>
          <a:xfrm rot="10800000">
            <a:off x="3801035" y="3287059"/>
            <a:ext cx="0" cy="829235"/>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sp>
        <p:nvSpPr>
          <p:cNvPr id="552" name="Google Shape;552;p137"/>
          <p:cNvSpPr txBox="1"/>
          <p:nvPr/>
        </p:nvSpPr>
        <p:spPr>
          <a:xfrm>
            <a:off x="1900517" y="2671484"/>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B</a:t>
            </a:r>
            <a:endParaRPr sz="1867">
              <a:solidFill>
                <a:srgbClr val="000000"/>
              </a:solidFill>
              <a:latin typeface="Arial"/>
              <a:ea typeface="Arial"/>
              <a:cs typeface="Arial"/>
              <a:sym typeface="Arial"/>
            </a:endParaRPr>
          </a:p>
        </p:txBody>
      </p:sp>
      <p:sp>
        <p:nvSpPr>
          <p:cNvPr id="553" name="Google Shape;553;p137"/>
          <p:cNvSpPr txBox="1"/>
          <p:nvPr/>
        </p:nvSpPr>
        <p:spPr>
          <a:xfrm>
            <a:off x="7975479" y="2671484"/>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Y</a:t>
            </a:r>
            <a:endParaRPr sz="1867">
              <a:solidFill>
                <a:srgbClr val="000000"/>
              </a:solidFill>
              <a:latin typeface="Arial"/>
              <a:ea typeface="Arial"/>
              <a:cs typeface="Arial"/>
              <a:sym typeface="Arial"/>
            </a:endParaRPr>
          </a:p>
        </p:txBody>
      </p:sp>
      <p:sp>
        <p:nvSpPr>
          <p:cNvPr id="554" name="Google Shape;554;p137"/>
          <p:cNvSpPr txBox="1"/>
          <p:nvPr/>
        </p:nvSpPr>
        <p:spPr>
          <a:xfrm>
            <a:off x="3394512" y="3911110"/>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a:t>
            </a:r>
            <a:endParaRPr sz="1867">
              <a:solidFill>
                <a:srgbClr val="000000"/>
              </a:solidFill>
              <a:latin typeface="Arial"/>
              <a:ea typeface="Arial"/>
              <a:cs typeface="Arial"/>
              <a:sym typeface="Arial"/>
            </a:endParaRPr>
          </a:p>
        </p:txBody>
      </p:sp>
      <p:graphicFrame>
        <p:nvGraphicFramePr>
          <p:cNvPr id="555" name="Google Shape;555;p137"/>
          <p:cNvGraphicFramePr/>
          <p:nvPr>
            <p:extLst>
              <p:ext uri="{D42A27DB-BD31-4B8C-83A1-F6EECF244321}">
                <p14:modId xmlns:p14="http://schemas.microsoft.com/office/powerpoint/2010/main" val="3033488650"/>
              </p:ext>
            </p:extLst>
          </p:nvPr>
        </p:nvGraphicFramePr>
        <p:xfrm>
          <a:off x="3424518" y="4819424"/>
          <a:ext cx="8141433" cy="1483401"/>
        </p:xfrm>
        <a:graphic>
          <a:graphicData uri="http://schemas.openxmlformats.org/drawingml/2006/table">
            <a:tbl>
              <a:tblPr firstRow="1" bandRow="1">
                <a:tableStyleId>{3B4B98B0-60AC-42C2-AFA5-B58CD77FA1E5}</a:tableStyleId>
              </a:tblPr>
              <a:tblGrid>
                <a:gridCol w="1029433">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494467">
                <a:tc>
                  <a:txBody>
                    <a:bodyPr/>
                    <a:lstStyle/>
                    <a:p>
                      <a:pPr marL="0" marR="0" lvl="0" indent="0" algn="l" rtl="0">
                        <a:lnSpc>
                          <a:spcPct val="100000"/>
                        </a:lnSpc>
                        <a:spcBef>
                          <a:spcPts val="0"/>
                        </a:spcBef>
                        <a:spcAft>
                          <a:spcPts val="0"/>
                        </a:spcAft>
                        <a:buNone/>
                      </a:pPr>
                      <a:r>
                        <a:rPr lang="es-AR" sz="1900" u="none" strike="noStrike" cap="none" dirty="0"/>
                        <a:t>0</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extLst>
                  <a:ext uri="{0D108BD9-81ED-4DB2-BD59-A6C34878D82A}">
                    <a16:rowId xmlns:a16="http://schemas.microsoft.com/office/drawing/2014/main" val="10000"/>
                  </a:ext>
                </a:extLst>
              </a:tr>
              <a:tr h="494467">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0</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0</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0</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extLst>
                  <a:ext uri="{0D108BD9-81ED-4DB2-BD59-A6C34878D82A}">
                    <a16:rowId xmlns:a16="http://schemas.microsoft.com/office/drawing/2014/main" val="10001"/>
                  </a:ext>
                </a:extLst>
              </a:tr>
              <a:tr h="494467">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1</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1</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1</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1</a:t>
                      </a:r>
                      <a:endParaRPr sz="1900" u="none" strike="noStrike" cap="none" dirty="0"/>
                    </a:p>
                  </a:txBody>
                  <a:tcPr marL="121933" marR="121933" marT="60967" marB="60967"/>
                </a:tc>
                <a:extLst>
                  <a:ext uri="{0D108BD9-81ED-4DB2-BD59-A6C34878D82A}">
                    <a16:rowId xmlns:a16="http://schemas.microsoft.com/office/drawing/2014/main" val="10002"/>
                  </a:ext>
                </a:extLst>
              </a:tr>
            </a:tbl>
          </a:graphicData>
        </a:graphic>
      </p:graphicFrame>
      <p:sp>
        <p:nvSpPr>
          <p:cNvPr id="556" name="Google Shape;556;p137"/>
          <p:cNvSpPr txBox="1"/>
          <p:nvPr/>
        </p:nvSpPr>
        <p:spPr>
          <a:xfrm>
            <a:off x="2649779" y="5103521"/>
            <a:ext cx="308205"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t>
            </a:r>
            <a:endParaRPr sz="1867">
              <a:solidFill>
                <a:srgbClr val="000000"/>
              </a:solidFill>
              <a:latin typeface="Arial"/>
              <a:ea typeface="Arial"/>
              <a:cs typeface="Arial"/>
              <a:sym typeface="Arial"/>
            </a:endParaRPr>
          </a:p>
        </p:txBody>
      </p:sp>
      <p:sp>
        <p:nvSpPr>
          <p:cNvPr id="557" name="Google Shape;557;p137"/>
          <p:cNvSpPr txBox="1"/>
          <p:nvPr/>
        </p:nvSpPr>
        <p:spPr>
          <a:xfrm>
            <a:off x="3031257" y="4725000"/>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B</a:t>
            </a:r>
            <a:endParaRPr sz="1867">
              <a:solidFill>
                <a:srgbClr val="000000"/>
              </a:solidFill>
              <a:latin typeface="Arial"/>
              <a:ea typeface="Arial"/>
              <a:cs typeface="Arial"/>
              <a:sym typeface="Arial"/>
            </a:endParaRPr>
          </a:p>
        </p:txBody>
      </p:sp>
      <p:sp>
        <p:nvSpPr>
          <p:cNvPr id="558" name="Google Shape;558;p137"/>
          <p:cNvSpPr txBox="1"/>
          <p:nvPr/>
        </p:nvSpPr>
        <p:spPr>
          <a:xfrm>
            <a:off x="2987989" y="5308706"/>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a:t>
            </a:r>
            <a:endParaRPr sz="1867">
              <a:solidFill>
                <a:srgbClr val="000000"/>
              </a:solidFill>
              <a:latin typeface="Arial"/>
              <a:ea typeface="Arial"/>
              <a:cs typeface="Arial"/>
              <a:sym typeface="Arial"/>
            </a:endParaRPr>
          </a:p>
        </p:txBody>
      </p:sp>
      <p:sp>
        <p:nvSpPr>
          <p:cNvPr id="559" name="Google Shape;559;p137"/>
          <p:cNvSpPr txBox="1"/>
          <p:nvPr/>
        </p:nvSpPr>
        <p:spPr>
          <a:xfrm>
            <a:off x="3017995" y="5822597"/>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Y</a:t>
            </a:r>
            <a:endParaRPr sz="1867">
              <a:solidFill>
                <a:srgbClr val="000000"/>
              </a:solidFill>
              <a:latin typeface="Arial"/>
              <a:ea typeface="Arial"/>
              <a:cs typeface="Arial"/>
              <a:sym typeface="Arial"/>
            </a:endParaRPr>
          </a:p>
        </p:txBody>
      </p:sp>
      <p:sp>
        <p:nvSpPr>
          <p:cNvPr id="549" name="Google Shape;549;p137"/>
          <p:cNvSpPr/>
          <p:nvPr/>
        </p:nvSpPr>
        <p:spPr>
          <a:xfrm rot="10800000">
            <a:off x="4598895" y="2289290"/>
            <a:ext cx="1012987" cy="1483349"/>
          </a:xfrm>
          <a:prstGeom prst="flowChartOnlineStorage">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60" name="Google Shape;560;p137"/>
          <p:cNvSpPr txBox="1"/>
          <p:nvPr/>
        </p:nvSpPr>
        <p:spPr>
          <a:xfrm>
            <a:off x="8471647" y="3570942"/>
            <a:ext cx="1571371"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Fuerza unos</a:t>
            </a:r>
            <a:endParaRPr sz="1867">
              <a:solidFill>
                <a:srgbClr val="000000"/>
              </a:solidFill>
              <a:latin typeface="Arial"/>
              <a:ea typeface="Arial"/>
              <a:cs typeface="Arial"/>
              <a:sym typeface="Arial"/>
            </a:endParaRPr>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13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Tabla de verdad reducida (Xor)</a:t>
            </a:r>
            <a:endParaRPr/>
          </a:p>
        </p:txBody>
      </p:sp>
      <p:graphicFrame>
        <p:nvGraphicFramePr>
          <p:cNvPr id="566" name="Google Shape;566;p138"/>
          <p:cNvGraphicFramePr/>
          <p:nvPr>
            <p:extLst>
              <p:ext uri="{D42A27DB-BD31-4B8C-83A1-F6EECF244321}">
                <p14:modId xmlns:p14="http://schemas.microsoft.com/office/powerpoint/2010/main" val="2936314198"/>
              </p:ext>
            </p:extLst>
          </p:nvPr>
        </p:nvGraphicFramePr>
        <p:xfrm>
          <a:off x="567569" y="4188503"/>
          <a:ext cx="1332966" cy="1483401"/>
        </p:xfrm>
        <a:graphic>
          <a:graphicData uri="http://schemas.openxmlformats.org/drawingml/2006/table">
            <a:tbl>
              <a:tblPr firstRow="1" bandRow="1">
                <a:tableStyleId>{69012ECD-51FC-41F1-AA8D-1B2483CD663E}</a:tableStyleId>
              </a:tblPr>
              <a:tblGrid>
                <a:gridCol w="630533">
                  <a:extLst>
                    <a:ext uri="{9D8B030D-6E8A-4147-A177-3AD203B41FA5}">
                      <a16:colId xmlns:a16="http://schemas.microsoft.com/office/drawing/2014/main" val="20000"/>
                    </a:ext>
                  </a:extLst>
                </a:gridCol>
                <a:gridCol w="702433">
                  <a:extLst>
                    <a:ext uri="{9D8B030D-6E8A-4147-A177-3AD203B41FA5}">
                      <a16:colId xmlns:a16="http://schemas.microsoft.com/office/drawing/2014/main" val="20001"/>
                    </a:ext>
                  </a:extLst>
                </a:gridCol>
              </a:tblGrid>
              <a:tr h="494467">
                <a:tc>
                  <a:txBody>
                    <a:bodyPr/>
                    <a:lstStyle/>
                    <a:p>
                      <a:pPr marL="0" marR="0" lvl="0" indent="0" algn="l" rtl="0">
                        <a:lnSpc>
                          <a:spcPct val="100000"/>
                        </a:lnSpc>
                        <a:spcBef>
                          <a:spcPts val="0"/>
                        </a:spcBef>
                        <a:spcAft>
                          <a:spcPts val="0"/>
                        </a:spcAft>
                        <a:buNone/>
                      </a:pPr>
                      <a:r>
                        <a:rPr lang="es-AR" sz="1900" u="none" strike="noStrike" cap="none" dirty="0"/>
                        <a:t>A</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Y</a:t>
                      </a:r>
                      <a:endParaRPr sz="1900" u="none" strike="noStrike" cap="none"/>
                    </a:p>
                  </a:txBody>
                  <a:tcPr marL="121933" marR="121933" marT="60967" marB="60967"/>
                </a:tc>
                <a:extLst>
                  <a:ext uri="{0D108BD9-81ED-4DB2-BD59-A6C34878D82A}">
                    <a16:rowId xmlns:a16="http://schemas.microsoft.com/office/drawing/2014/main" val="10000"/>
                  </a:ext>
                </a:extLst>
              </a:tr>
              <a:tr h="494467">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B</a:t>
                      </a:r>
                      <a:endParaRPr sz="1900" u="none" strike="noStrike" cap="none" dirty="0"/>
                    </a:p>
                  </a:txBody>
                  <a:tcPr marL="121933" marR="121933" marT="60967" marB="60967"/>
                </a:tc>
                <a:extLst>
                  <a:ext uri="{0D108BD9-81ED-4DB2-BD59-A6C34878D82A}">
                    <a16:rowId xmlns:a16="http://schemas.microsoft.com/office/drawing/2014/main" val="10001"/>
                  </a:ext>
                </a:extLst>
              </a:tr>
              <a:tr h="494467">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!B</a:t>
                      </a:r>
                      <a:endParaRPr sz="1900" u="none" strike="noStrike" cap="none" dirty="0"/>
                    </a:p>
                  </a:txBody>
                  <a:tcPr marL="121933" marR="121933" marT="60967" marB="60967"/>
                </a:tc>
                <a:extLst>
                  <a:ext uri="{0D108BD9-81ED-4DB2-BD59-A6C34878D82A}">
                    <a16:rowId xmlns:a16="http://schemas.microsoft.com/office/drawing/2014/main" val="10002"/>
                  </a:ext>
                </a:extLst>
              </a:tr>
            </a:tbl>
          </a:graphicData>
        </a:graphic>
      </p:graphicFrame>
      <p:cxnSp>
        <p:nvCxnSpPr>
          <p:cNvPr id="567" name="Google Shape;567;p138"/>
          <p:cNvCxnSpPr/>
          <p:nvPr/>
        </p:nvCxnSpPr>
        <p:spPr>
          <a:xfrm>
            <a:off x="2277035" y="2671483"/>
            <a:ext cx="2294992"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68" name="Google Shape;568;p138"/>
          <p:cNvCxnSpPr>
            <a:stCxn id="569" idx="1"/>
          </p:cNvCxnSpPr>
          <p:nvPr/>
        </p:nvCxnSpPr>
        <p:spPr>
          <a:xfrm rot="10800000" flipH="1">
            <a:off x="5611881" y="3000164"/>
            <a:ext cx="2393600" cy="3080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70" name="Google Shape;570;p138"/>
          <p:cNvCxnSpPr/>
          <p:nvPr/>
        </p:nvCxnSpPr>
        <p:spPr>
          <a:xfrm>
            <a:off x="3801035" y="3287059"/>
            <a:ext cx="797860"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71" name="Google Shape;571;p138"/>
          <p:cNvCxnSpPr/>
          <p:nvPr/>
        </p:nvCxnSpPr>
        <p:spPr>
          <a:xfrm rot="10800000">
            <a:off x="3801035" y="3287059"/>
            <a:ext cx="0" cy="829235"/>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sp>
        <p:nvSpPr>
          <p:cNvPr id="572" name="Google Shape;572;p138"/>
          <p:cNvSpPr txBox="1"/>
          <p:nvPr/>
        </p:nvSpPr>
        <p:spPr>
          <a:xfrm>
            <a:off x="1900517" y="2671484"/>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B</a:t>
            </a:r>
            <a:endParaRPr sz="1867">
              <a:solidFill>
                <a:srgbClr val="000000"/>
              </a:solidFill>
              <a:latin typeface="Arial"/>
              <a:ea typeface="Arial"/>
              <a:cs typeface="Arial"/>
              <a:sym typeface="Arial"/>
            </a:endParaRPr>
          </a:p>
        </p:txBody>
      </p:sp>
      <p:sp>
        <p:nvSpPr>
          <p:cNvPr id="573" name="Google Shape;573;p138"/>
          <p:cNvSpPr txBox="1"/>
          <p:nvPr/>
        </p:nvSpPr>
        <p:spPr>
          <a:xfrm>
            <a:off x="7975479" y="2671484"/>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Y</a:t>
            </a:r>
            <a:endParaRPr sz="1867">
              <a:solidFill>
                <a:srgbClr val="000000"/>
              </a:solidFill>
              <a:latin typeface="Arial"/>
              <a:ea typeface="Arial"/>
              <a:cs typeface="Arial"/>
              <a:sym typeface="Arial"/>
            </a:endParaRPr>
          </a:p>
        </p:txBody>
      </p:sp>
      <p:sp>
        <p:nvSpPr>
          <p:cNvPr id="574" name="Google Shape;574;p138"/>
          <p:cNvSpPr txBox="1"/>
          <p:nvPr/>
        </p:nvSpPr>
        <p:spPr>
          <a:xfrm>
            <a:off x="3394512" y="3911110"/>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a:t>
            </a:r>
            <a:endParaRPr sz="1867">
              <a:solidFill>
                <a:srgbClr val="000000"/>
              </a:solidFill>
              <a:latin typeface="Arial"/>
              <a:ea typeface="Arial"/>
              <a:cs typeface="Arial"/>
              <a:sym typeface="Arial"/>
            </a:endParaRPr>
          </a:p>
        </p:txBody>
      </p:sp>
      <p:graphicFrame>
        <p:nvGraphicFramePr>
          <p:cNvPr id="575" name="Google Shape;575;p138"/>
          <p:cNvGraphicFramePr/>
          <p:nvPr>
            <p:extLst>
              <p:ext uri="{D42A27DB-BD31-4B8C-83A1-F6EECF244321}">
                <p14:modId xmlns:p14="http://schemas.microsoft.com/office/powerpoint/2010/main" val="2283573311"/>
              </p:ext>
            </p:extLst>
          </p:nvPr>
        </p:nvGraphicFramePr>
        <p:xfrm>
          <a:off x="3424518" y="4819424"/>
          <a:ext cx="8141433" cy="1483401"/>
        </p:xfrm>
        <a:graphic>
          <a:graphicData uri="http://schemas.openxmlformats.org/drawingml/2006/table">
            <a:tbl>
              <a:tblPr firstRow="1" bandRow="1">
                <a:tableStyleId>{3B4B98B0-60AC-42C2-AFA5-B58CD77FA1E5}</a:tableStyleId>
              </a:tblPr>
              <a:tblGrid>
                <a:gridCol w="1029433">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494467">
                <a:tc>
                  <a:txBody>
                    <a:bodyPr/>
                    <a:lstStyle/>
                    <a:p>
                      <a:pPr marL="0" marR="0" lvl="0" indent="0" algn="l" rtl="0">
                        <a:lnSpc>
                          <a:spcPct val="100000"/>
                        </a:lnSpc>
                        <a:spcBef>
                          <a:spcPts val="0"/>
                        </a:spcBef>
                        <a:spcAft>
                          <a:spcPts val="0"/>
                        </a:spcAft>
                        <a:buNone/>
                      </a:pPr>
                      <a:r>
                        <a:rPr lang="es-AR" sz="1900" u="none" strike="noStrike" cap="none" dirty="0"/>
                        <a:t>0</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0</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extLst>
                  <a:ext uri="{0D108BD9-81ED-4DB2-BD59-A6C34878D82A}">
                    <a16:rowId xmlns:a16="http://schemas.microsoft.com/office/drawing/2014/main" val="10000"/>
                  </a:ext>
                </a:extLst>
              </a:tr>
              <a:tr h="494467">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0</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1</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1</a:t>
                      </a:r>
                      <a:endParaRPr sz="1900" u="none" strike="noStrike" cap="none" dirty="0"/>
                    </a:p>
                  </a:txBody>
                  <a:tcPr marL="121933" marR="121933" marT="60967" marB="60967"/>
                </a:tc>
                <a:extLst>
                  <a:ext uri="{0D108BD9-81ED-4DB2-BD59-A6C34878D82A}">
                    <a16:rowId xmlns:a16="http://schemas.microsoft.com/office/drawing/2014/main" val="10001"/>
                  </a:ext>
                </a:extLst>
              </a:tr>
              <a:tr h="494467">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0</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1</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0</a:t>
                      </a:r>
                      <a:endParaRPr sz="1900" u="none" strike="noStrike" cap="none" dirty="0"/>
                    </a:p>
                  </a:txBody>
                  <a:tcPr marL="121933" marR="121933" marT="60967" marB="60967"/>
                </a:tc>
                <a:extLst>
                  <a:ext uri="{0D108BD9-81ED-4DB2-BD59-A6C34878D82A}">
                    <a16:rowId xmlns:a16="http://schemas.microsoft.com/office/drawing/2014/main" val="10002"/>
                  </a:ext>
                </a:extLst>
              </a:tr>
            </a:tbl>
          </a:graphicData>
        </a:graphic>
      </p:graphicFrame>
      <p:sp>
        <p:nvSpPr>
          <p:cNvPr id="576" name="Google Shape;576;p138"/>
          <p:cNvSpPr txBox="1"/>
          <p:nvPr/>
        </p:nvSpPr>
        <p:spPr>
          <a:xfrm>
            <a:off x="2649779" y="5103521"/>
            <a:ext cx="359501"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t>
            </a:r>
            <a:endParaRPr sz="1867">
              <a:solidFill>
                <a:srgbClr val="000000"/>
              </a:solidFill>
              <a:latin typeface="Arial"/>
              <a:ea typeface="Arial"/>
              <a:cs typeface="Arial"/>
              <a:sym typeface="Arial"/>
            </a:endParaRPr>
          </a:p>
        </p:txBody>
      </p:sp>
      <p:sp>
        <p:nvSpPr>
          <p:cNvPr id="577" name="Google Shape;577;p138"/>
          <p:cNvSpPr txBox="1"/>
          <p:nvPr/>
        </p:nvSpPr>
        <p:spPr>
          <a:xfrm>
            <a:off x="3031257" y="4725000"/>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B</a:t>
            </a:r>
            <a:endParaRPr sz="1867">
              <a:solidFill>
                <a:srgbClr val="000000"/>
              </a:solidFill>
              <a:latin typeface="Arial"/>
              <a:ea typeface="Arial"/>
              <a:cs typeface="Arial"/>
              <a:sym typeface="Arial"/>
            </a:endParaRPr>
          </a:p>
        </p:txBody>
      </p:sp>
      <p:sp>
        <p:nvSpPr>
          <p:cNvPr id="578" name="Google Shape;578;p138"/>
          <p:cNvSpPr txBox="1"/>
          <p:nvPr/>
        </p:nvSpPr>
        <p:spPr>
          <a:xfrm>
            <a:off x="2987989" y="5308706"/>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A</a:t>
            </a:r>
            <a:endParaRPr sz="1867">
              <a:solidFill>
                <a:srgbClr val="000000"/>
              </a:solidFill>
              <a:latin typeface="Arial"/>
              <a:ea typeface="Arial"/>
              <a:cs typeface="Arial"/>
              <a:sym typeface="Arial"/>
            </a:endParaRPr>
          </a:p>
        </p:txBody>
      </p:sp>
      <p:sp>
        <p:nvSpPr>
          <p:cNvPr id="579" name="Google Shape;579;p138"/>
          <p:cNvSpPr txBox="1"/>
          <p:nvPr/>
        </p:nvSpPr>
        <p:spPr>
          <a:xfrm>
            <a:off x="3017995" y="5822597"/>
            <a:ext cx="40652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Y</a:t>
            </a:r>
            <a:endParaRPr sz="1867">
              <a:solidFill>
                <a:srgbClr val="000000"/>
              </a:solidFill>
              <a:latin typeface="Arial"/>
              <a:ea typeface="Arial"/>
              <a:cs typeface="Arial"/>
              <a:sym typeface="Arial"/>
            </a:endParaRPr>
          </a:p>
        </p:txBody>
      </p:sp>
      <p:sp>
        <p:nvSpPr>
          <p:cNvPr id="569" name="Google Shape;569;p138"/>
          <p:cNvSpPr/>
          <p:nvPr/>
        </p:nvSpPr>
        <p:spPr>
          <a:xfrm rot="10800000">
            <a:off x="4598895" y="2289290"/>
            <a:ext cx="1012987" cy="1483349"/>
          </a:xfrm>
          <a:prstGeom prst="flowChartOnlineStorage">
            <a:avLst/>
          </a:prstGeom>
          <a:solidFill>
            <a:schemeClr val="accent1"/>
          </a:solid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80" name="Google Shape;580;p138"/>
          <p:cNvSpPr txBox="1"/>
          <p:nvPr/>
        </p:nvSpPr>
        <p:spPr>
          <a:xfrm>
            <a:off x="6894382" y="3720010"/>
            <a:ext cx="2419893" cy="410379"/>
          </a:xfrm>
          <a:prstGeom prst="rect">
            <a:avLst/>
          </a:prstGeom>
          <a:noFill/>
          <a:ln>
            <a:noFill/>
          </a:ln>
        </p:spPr>
        <p:txBody>
          <a:bodyPr spcFirstLastPara="1" wrap="square" lIns="121900" tIns="60933" rIns="121900" bIns="60933" anchor="t" anchorCtr="0">
            <a:spAutoFit/>
          </a:bodyPr>
          <a:lstStyle/>
          <a:p>
            <a:r>
              <a:rPr lang="es-AR" sz="1867">
                <a:solidFill>
                  <a:srgbClr val="000000"/>
                </a:solidFill>
                <a:latin typeface="Arial"/>
                <a:ea typeface="Arial"/>
                <a:cs typeface="Arial"/>
                <a:sym typeface="Arial"/>
              </a:rPr>
              <a:t>Negador controlado</a:t>
            </a:r>
            <a:endParaRPr sz="1867">
              <a:solidFill>
                <a:srgbClr val="000000"/>
              </a:solidFill>
              <a:latin typeface="Arial"/>
              <a:ea typeface="Arial"/>
              <a:cs typeface="Arial"/>
              <a:sym typeface="Arial"/>
            </a:endParaRPr>
          </a:p>
        </p:txBody>
      </p:sp>
      <p:sp>
        <p:nvSpPr>
          <p:cNvPr id="581" name="Google Shape;581;p138"/>
          <p:cNvSpPr/>
          <p:nvPr/>
        </p:nvSpPr>
        <p:spPr>
          <a:xfrm>
            <a:off x="4491317" y="2277036"/>
            <a:ext cx="161419" cy="1516705"/>
          </a:xfrm>
          <a:custGeom>
            <a:avLst/>
            <a:gdLst/>
            <a:ahLst/>
            <a:cxnLst/>
            <a:rect l="l" t="t" r="r" b="b"/>
            <a:pathLst>
              <a:path w="121064" h="1137529" extrusionOk="0">
                <a:moveTo>
                  <a:pt x="0" y="0"/>
                </a:moveTo>
                <a:cubicBezTo>
                  <a:pt x="59391" y="191621"/>
                  <a:pt x="118783" y="383242"/>
                  <a:pt x="121024" y="564777"/>
                </a:cubicBezTo>
                <a:cubicBezTo>
                  <a:pt x="123265" y="746312"/>
                  <a:pt x="32497" y="1002927"/>
                  <a:pt x="13447" y="1089212"/>
                </a:cubicBezTo>
                <a:cubicBezTo>
                  <a:pt x="-5603" y="1175497"/>
                  <a:pt x="560" y="1128993"/>
                  <a:pt x="6724" y="1082489"/>
                </a:cubicBezTo>
              </a:path>
            </a:pathLst>
          </a:custGeom>
          <a:noFill/>
          <a:ln w="25400" cap="flat" cmpd="sng">
            <a:solidFill>
              <a:srgbClr val="20768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graphicFrame>
        <p:nvGraphicFramePr>
          <p:cNvPr id="582" name="Google Shape;582;p138"/>
          <p:cNvGraphicFramePr/>
          <p:nvPr/>
        </p:nvGraphicFramePr>
        <p:xfrm>
          <a:off x="10165977" y="1937019"/>
          <a:ext cx="1876700" cy="2157165"/>
        </p:xfrm>
        <a:graphic>
          <a:graphicData uri="http://schemas.openxmlformats.org/drawingml/2006/table">
            <a:tbl>
              <a:tblPr firstRow="1" bandRow="1">
                <a:noFill/>
              </a:tblPr>
              <a:tblGrid>
                <a:gridCol w="644500">
                  <a:extLst>
                    <a:ext uri="{9D8B030D-6E8A-4147-A177-3AD203B41FA5}">
                      <a16:colId xmlns:a16="http://schemas.microsoft.com/office/drawing/2014/main" val="20000"/>
                    </a:ext>
                  </a:extLst>
                </a:gridCol>
                <a:gridCol w="616100">
                  <a:extLst>
                    <a:ext uri="{9D8B030D-6E8A-4147-A177-3AD203B41FA5}">
                      <a16:colId xmlns:a16="http://schemas.microsoft.com/office/drawing/2014/main" val="20001"/>
                    </a:ext>
                  </a:extLst>
                </a:gridCol>
                <a:gridCol w="616100">
                  <a:extLst>
                    <a:ext uri="{9D8B030D-6E8A-4147-A177-3AD203B41FA5}">
                      <a16:colId xmlns:a16="http://schemas.microsoft.com/office/drawing/2014/main" val="20002"/>
                    </a:ext>
                  </a:extLst>
                </a:gridCol>
              </a:tblGrid>
              <a:tr h="431433">
                <a:tc>
                  <a:txBody>
                    <a:bodyPr/>
                    <a:lstStyle/>
                    <a:p>
                      <a:pPr marL="0" marR="0" lvl="0" indent="0" algn="l" rtl="0">
                        <a:lnSpc>
                          <a:spcPct val="100000"/>
                        </a:lnSpc>
                        <a:spcBef>
                          <a:spcPts val="0"/>
                        </a:spcBef>
                        <a:spcAft>
                          <a:spcPts val="0"/>
                        </a:spcAft>
                        <a:buNone/>
                      </a:pPr>
                      <a:r>
                        <a:rPr lang="es-AR" sz="1900" u="none" strike="noStrike" cap="none"/>
                        <a:t>A</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B</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Y</a:t>
                      </a:r>
                      <a:endParaRPr sz="1900" u="none" strike="noStrike" cap="none"/>
                    </a:p>
                  </a:txBody>
                  <a:tcPr marL="121933" marR="121933" marT="60967" marB="60967"/>
                </a:tc>
                <a:extLst>
                  <a:ext uri="{0D108BD9-81ED-4DB2-BD59-A6C34878D82A}">
                    <a16:rowId xmlns:a16="http://schemas.microsoft.com/office/drawing/2014/main" val="10000"/>
                  </a:ext>
                </a:extLst>
              </a:tr>
              <a:tr h="431433">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extLst>
                  <a:ext uri="{0D108BD9-81ED-4DB2-BD59-A6C34878D82A}">
                    <a16:rowId xmlns:a16="http://schemas.microsoft.com/office/drawing/2014/main" val="10001"/>
                  </a:ext>
                </a:extLst>
              </a:tr>
              <a:tr h="431433">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extLst>
                  <a:ext uri="{0D108BD9-81ED-4DB2-BD59-A6C34878D82A}">
                    <a16:rowId xmlns:a16="http://schemas.microsoft.com/office/drawing/2014/main" val="10002"/>
                  </a:ext>
                </a:extLst>
              </a:tr>
              <a:tr h="431433">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extLst>
                  <a:ext uri="{0D108BD9-81ED-4DB2-BD59-A6C34878D82A}">
                    <a16:rowId xmlns:a16="http://schemas.microsoft.com/office/drawing/2014/main" val="10003"/>
                  </a:ext>
                </a:extLst>
              </a:tr>
              <a:tr h="431433">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0</a:t>
                      </a:r>
                      <a:endParaRPr sz="1900" u="none" strike="noStrike" cap="none"/>
                    </a:p>
                  </a:txBody>
                  <a:tcPr marL="121933" marR="121933" marT="60967" marB="60967"/>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Ejemplos	</a:t>
            </a:r>
            <a:endParaRPr/>
          </a:p>
        </p:txBody>
      </p:sp>
      <p:sp>
        <p:nvSpPr>
          <p:cNvPr id="588" name="Google Shape;588;p44"/>
          <p:cNvSpPr txBox="1">
            <a:spLocks noGrp="1"/>
          </p:cNvSpPr>
          <p:nvPr>
            <p:ph type="body" idx="1"/>
          </p:nvPr>
        </p:nvSpPr>
        <p:spPr>
          <a:xfrm>
            <a:off x="812800" y="1803402"/>
            <a:ext cx="11379200" cy="4358165"/>
          </a:xfrm>
          <a:prstGeom prst="rect">
            <a:avLst/>
          </a:prstGeom>
          <a:noFill/>
          <a:ln>
            <a:noFill/>
          </a:ln>
        </p:spPr>
        <p:txBody>
          <a:bodyPr spcFirstLastPara="1" vert="horz" wrap="square" lIns="121900" tIns="60933" rIns="121900" bIns="60933" rtlCol="0" anchor="t" anchorCtr="0">
            <a:normAutofit/>
          </a:bodyPr>
          <a:lstStyle/>
          <a:p>
            <a:pPr>
              <a:lnSpc>
                <a:spcPct val="100000"/>
              </a:lnSpc>
              <a:spcBef>
                <a:spcPts val="0"/>
              </a:spcBef>
              <a:buSzPts val="1740"/>
            </a:pPr>
            <a:endParaRPr lang="es-AR" sz="3200" dirty="0"/>
          </a:p>
          <a:p>
            <a:pPr>
              <a:lnSpc>
                <a:spcPct val="100000"/>
              </a:lnSpc>
              <a:spcBef>
                <a:spcPts val="0"/>
              </a:spcBef>
              <a:buSzPts val="1740"/>
            </a:pPr>
            <a:r>
              <a:rPr lang="es-AR" sz="3200" dirty="0"/>
              <a:t>AND</a:t>
            </a:r>
            <a:endParaRPr sz="3200" dirty="0"/>
          </a:p>
          <a:p>
            <a:pPr marL="342900" indent="-342900">
              <a:lnSpc>
                <a:spcPct val="100000"/>
              </a:lnSpc>
              <a:spcBef>
                <a:spcPts val="933"/>
              </a:spcBef>
              <a:buSzPts val="1740"/>
              <a:buFont typeface="Arial" panose="020B0604020202020204" pitchFamily="34" charset="0"/>
              <a:buChar char="•"/>
            </a:pPr>
            <a:r>
              <a:rPr lang="es-AR" sz="3200" dirty="0"/>
              <a:t>a=0b11001100;</a:t>
            </a:r>
            <a:endParaRPr sz="3200" dirty="0"/>
          </a:p>
          <a:p>
            <a:pPr marL="342900" indent="-342900">
              <a:lnSpc>
                <a:spcPct val="100000"/>
              </a:lnSpc>
              <a:spcBef>
                <a:spcPts val="933"/>
              </a:spcBef>
              <a:buSzPts val="1740"/>
              <a:buFont typeface="Arial" panose="020B0604020202020204" pitchFamily="34" charset="0"/>
              <a:buChar char="•"/>
            </a:pPr>
            <a:r>
              <a:rPr lang="es-AR" sz="3200" dirty="0"/>
              <a:t>b=0b01100111;</a:t>
            </a:r>
            <a:endParaRPr sz="3200" dirty="0"/>
          </a:p>
          <a:p>
            <a:pPr marL="342900" indent="-342900">
              <a:lnSpc>
                <a:spcPct val="100000"/>
              </a:lnSpc>
              <a:spcBef>
                <a:spcPts val="933"/>
              </a:spcBef>
              <a:buSzPts val="1740"/>
              <a:buFont typeface="Arial" panose="020B0604020202020204" pitchFamily="34" charset="0"/>
              <a:buChar char="•"/>
            </a:pPr>
            <a:r>
              <a:rPr lang="es-AR" sz="3200" dirty="0"/>
              <a:t>c=</a:t>
            </a:r>
            <a:r>
              <a:rPr lang="es-AR" sz="3200" dirty="0" err="1"/>
              <a:t>a&amp;b</a:t>
            </a:r>
            <a:r>
              <a:rPr lang="es-AR" sz="3200" dirty="0"/>
              <a:t>;	//el valor resultado en c es=0b01000100;</a:t>
            </a:r>
            <a:endParaRPr sz="3200" dirty="0"/>
          </a:p>
          <a:p>
            <a:pPr>
              <a:lnSpc>
                <a:spcPct val="100000"/>
              </a:lnSpc>
              <a:spcBef>
                <a:spcPts val="933"/>
              </a:spcBef>
              <a:buSzPts val="1740"/>
            </a:pPr>
            <a:endParaRPr dirty="0"/>
          </a:p>
          <a:p>
            <a:pPr marL="914377" lvl="2">
              <a:lnSpc>
                <a:spcPct val="100000"/>
              </a:lnSpc>
              <a:spcBef>
                <a:spcPts val="667"/>
              </a:spcBef>
              <a:buSzPts val="1725"/>
            </a:pPr>
            <a:endParaRPr dirty="0"/>
          </a:p>
          <a:p>
            <a:pPr marL="426709" indent="-279393">
              <a:lnSpc>
                <a:spcPct val="100000"/>
              </a:lnSpc>
              <a:spcBef>
                <a:spcPts val="933"/>
              </a:spcBef>
              <a:buSzPts val="1740"/>
            </a:pPr>
            <a:endParaRPr dirty="0"/>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Ejemplos	</a:t>
            </a:r>
            <a:endParaRPr/>
          </a:p>
        </p:txBody>
      </p:sp>
      <p:sp>
        <p:nvSpPr>
          <p:cNvPr id="594" name="Google Shape;594;p45"/>
          <p:cNvSpPr txBox="1">
            <a:spLocks noGrp="1"/>
          </p:cNvSpPr>
          <p:nvPr>
            <p:ph type="body" idx="1"/>
          </p:nvPr>
        </p:nvSpPr>
        <p:spPr>
          <a:xfrm>
            <a:off x="812800" y="1803402"/>
            <a:ext cx="11379200" cy="4358165"/>
          </a:xfrm>
          <a:prstGeom prst="rect">
            <a:avLst/>
          </a:prstGeom>
          <a:noFill/>
          <a:ln>
            <a:noFill/>
          </a:ln>
        </p:spPr>
        <p:txBody>
          <a:bodyPr spcFirstLastPara="1" vert="horz" wrap="square" lIns="121900" tIns="60933" rIns="121900" bIns="60933" rtlCol="0" anchor="t" anchorCtr="0">
            <a:normAutofit/>
          </a:bodyPr>
          <a:lstStyle/>
          <a:p>
            <a:pPr>
              <a:lnSpc>
                <a:spcPct val="100000"/>
              </a:lnSpc>
              <a:spcBef>
                <a:spcPts val="0"/>
              </a:spcBef>
              <a:buSzPts val="1740"/>
            </a:pPr>
            <a:endParaRPr lang="es-AR" sz="3200" dirty="0"/>
          </a:p>
          <a:p>
            <a:pPr>
              <a:lnSpc>
                <a:spcPct val="100000"/>
              </a:lnSpc>
              <a:spcBef>
                <a:spcPts val="0"/>
              </a:spcBef>
              <a:buSzPts val="1740"/>
            </a:pPr>
            <a:r>
              <a:rPr lang="es-AR" sz="3200" dirty="0"/>
              <a:t>OR</a:t>
            </a:r>
            <a:endParaRPr sz="3200" dirty="0"/>
          </a:p>
          <a:p>
            <a:pPr marL="426709" indent="-426709">
              <a:lnSpc>
                <a:spcPct val="100000"/>
              </a:lnSpc>
              <a:spcBef>
                <a:spcPts val="933"/>
              </a:spcBef>
              <a:buSzPts val="1740"/>
              <a:buFont typeface="Arial" panose="020B0604020202020204" pitchFamily="34" charset="0"/>
              <a:buChar char="◻"/>
            </a:pPr>
            <a:r>
              <a:rPr lang="es-AR" sz="3200" dirty="0"/>
              <a:t>a=0b11001100;</a:t>
            </a:r>
            <a:endParaRPr sz="3200" dirty="0"/>
          </a:p>
          <a:p>
            <a:pPr marL="426709" indent="-426709">
              <a:lnSpc>
                <a:spcPct val="100000"/>
              </a:lnSpc>
              <a:spcBef>
                <a:spcPts val="933"/>
              </a:spcBef>
              <a:buSzPts val="1740"/>
              <a:buFont typeface="Arial" panose="020B0604020202020204" pitchFamily="34" charset="0"/>
              <a:buChar char="◻"/>
            </a:pPr>
            <a:r>
              <a:rPr lang="es-AR" sz="3200" dirty="0"/>
              <a:t>b=0b01100111;</a:t>
            </a:r>
            <a:endParaRPr sz="3200" dirty="0"/>
          </a:p>
          <a:p>
            <a:pPr marL="426709" indent="-426709">
              <a:lnSpc>
                <a:spcPct val="100000"/>
              </a:lnSpc>
              <a:spcBef>
                <a:spcPts val="933"/>
              </a:spcBef>
              <a:buSzPts val="1740"/>
              <a:buFont typeface="Arial" panose="020B0604020202020204" pitchFamily="34" charset="0"/>
              <a:buChar char="◻"/>
            </a:pPr>
            <a:r>
              <a:rPr lang="es-AR" sz="3200" dirty="0"/>
              <a:t>c=</a:t>
            </a:r>
            <a:r>
              <a:rPr lang="es-AR" sz="3200" dirty="0" err="1"/>
              <a:t>a|b</a:t>
            </a:r>
            <a:r>
              <a:rPr lang="es-AR" sz="3200" dirty="0"/>
              <a:t>;	//el valor resultado en c es=0b11101111;</a:t>
            </a:r>
            <a:endParaRPr sz="3200" dirty="0"/>
          </a:p>
          <a:p>
            <a:pPr>
              <a:lnSpc>
                <a:spcPct val="100000"/>
              </a:lnSpc>
              <a:spcBef>
                <a:spcPts val="933"/>
              </a:spcBef>
              <a:buSzPts val="1740"/>
            </a:pPr>
            <a:endParaRPr dirty="0"/>
          </a:p>
          <a:p>
            <a:pPr marL="914377" lvl="2">
              <a:lnSpc>
                <a:spcPct val="100000"/>
              </a:lnSpc>
              <a:spcBef>
                <a:spcPts val="667"/>
              </a:spcBef>
              <a:buSzPts val="1725"/>
            </a:pPr>
            <a:endParaRPr dirty="0"/>
          </a:p>
          <a:p>
            <a:pPr marL="426709" indent="-279393">
              <a:lnSpc>
                <a:spcPct val="100000"/>
              </a:lnSpc>
              <a:spcBef>
                <a:spcPts val="933"/>
              </a:spcBef>
              <a:buSzPts val="1740"/>
            </a:pPr>
            <a:endParaRPr dirty="0"/>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Ejemplos	</a:t>
            </a:r>
            <a:endParaRPr/>
          </a:p>
        </p:txBody>
      </p:sp>
      <p:sp>
        <p:nvSpPr>
          <p:cNvPr id="600" name="Google Shape;600;p46"/>
          <p:cNvSpPr txBox="1">
            <a:spLocks noGrp="1"/>
          </p:cNvSpPr>
          <p:nvPr>
            <p:ph type="body" idx="1"/>
          </p:nvPr>
        </p:nvSpPr>
        <p:spPr>
          <a:xfrm>
            <a:off x="812800" y="1803402"/>
            <a:ext cx="11379200" cy="4358165"/>
          </a:xfrm>
          <a:prstGeom prst="rect">
            <a:avLst/>
          </a:prstGeom>
          <a:noFill/>
          <a:ln>
            <a:noFill/>
          </a:ln>
        </p:spPr>
        <p:txBody>
          <a:bodyPr spcFirstLastPara="1" vert="horz" wrap="square" lIns="121900" tIns="60933" rIns="121900" bIns="60933" rtlCol="0" anchor="t" anchorCtr="0">
            <a:normAutofit/>
          </a:bodyPr>
          <a:lstStyle/>
          <a:p>
            <a:pPr>
              <a:lnSpc>
                <a:spcPct val="100000"/>
              </a:lnSpc>
              <a:spcBef>
                <a:spcPts val="0"/>
              </a:spcBef>
              <a:buSzPts val="1740"/>
            </a:pPr>
            <a:endParaRPr lang="es-AR" sz="3200" dirty="0"/>
          </a:p>
          <a:p>
            <a:pPr>
              <a:lnSpc>
                <a:spcPct val="100000"/>
              </a:lnSpc>
              <a:spcBef>
                <a:spcPts val="0"/>
              </a:spcBef>
              <a:buSzPts val="1740"/>
            </a:pPr>
            <a:r>
              <a:rPr lang="es-AR" sz="3200" dirty="0"/>
              <a:t>XOR</a:t>
            </a:r>
            <a:endParaRPr sz="3200" dirty="0"/>
          </a:p>
          <a:p>
            <a:pPr marL="426709" indent="-426709">
              <a:lnSpc>
                <a:spcPct val="100000"/>
              </a:lnSpc>
              <a:spcBef>
                <a:spcPts val="933"/>
              </a:spcBef>
              <a:buSzPts val="1740"/>
              <a:buChar char="◻"/>
            </a:pPr>
            <a:r>
              <a:rPr lang="es-AR" sz="3200" dirty="0"/>
              <a:t>a=0b11001100;</a:t>
            </a:r>
            <a:endParaRPr sz="3200" dirty="0"/>
          </a:p>
          <a:p>
            <a:pPr marL="426709" indent="-426709">
              <a:lnSpc>
                <a:spcPct val="100000"/>
              </a:lnSpc>
              <a:spcBef>
                <a:spcPts val="933"/>
              </a:spcBef>
              <a:buSzPts val="1740"/>
              <a:buChar char="◻"/>
            </a:pPr>
            <a:r>
              <a:rPr lang="es-AR" sz="3200" dirty="0"/>
              <a:t>b=0b01100111;</a:t>
            </a:r>
            <a:endParaRPr sz="3200" dirty="0"/>
          </a:p>
          <a:p>
            <a:pPr marL="426709" indent="-426709">
              <a:lnSpc>
                <a:spcPct val="100000"/>
              </a:lnSpc>
              <a:spcBef>
                <a:spcPts val="933"/>
              </a:spcBef>
              <a:buSzPts val="1740"/>
              <a:buChar char="◻"/>
            </a:pPr>
            <a:r>
              <a:rPr lang="es-AR" sz="3200" dirty="0"/>
              <a:t>c=</a:t>
            </a:r>
            <a:r>
              <a:rPr lang="es-AR" sz="3200" dirty="0" err="1"/>
              <a:t>a^b</a:t>
            </a:r>
            <a:r>
              <a:rPr lang="es-AR" sz="3200" dirty="0"/>
              <a:t>;	//el valor resultado en c es=0b10101011;</a:t>
            </a:r>
            <a:endParaRPr sz="3200" dirty="0"/>
          </a:p>
          <a:p>
            <a:pPr>
              <a:lnSpc>
                <a:spcPct val="100000"/>
              </a:lnSpc>
              <a:spcBef>
                <a:spcPts val="933"/>
              </a:spcBef>
              <a:buSzPts val="1740"/>
            </a:pPr>
            <a:endParaRPr dirty="0"/>
          </a:p>
          <a:p>
            <a:pPr marL="914377" lvl="2">
              <a:lnSpc>
                <a:spcPct val="100000"/>
              </a:lnSpc>
              <a:spcBef>
                <a:spcPts val="667"/>
              </a:spcBef>
              <a:buSzPts val="1725"/>
            </a:pPr>
            <a:endParaRPr dirty="0"/>
          </a:p>
          <a:p>
            <a:pPr marL="426709" indent="-279393">
              <a:lnSpc>
                <a:spcPct val="100000"/>
              </a:lnSpc>
              <a:spcBef>
                <a:spcPts val="933"/>
              </a:spcBef>
              <a:buSzPts val="1740"/>
            </a:pPr>
            <a:endParaRPr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fontScale="90000"/>
          </a:bodyPr>
          <a:lstStyle/>
          <a:p>
            <a:pPr>
              <a:spcBef>
                <a:spcPts val="0"/>
              </a:spcBef>
              <a:buClr>
                <a:schemeClr val="dk2"/>
              </a:buClr>
              <a:buSzPct val="111111"/>
            </a:pPr>
            <a:r>
              <a:rPr lang="es-AR" sz="5040"/>
              <a:t>Combinaciones modificadores y tipos de variables</a:t>
            </a:r>
            <a:endParaRPr/>
          </a:p>
        </p:txBody>
      </p:sp>
      <p:graphicFrame>
        <p:nvGraphicFramePr>
          <p:cNvPr id="140" name="Google Shape;140;p7"/>
          <p:cNvGraphicFramePr/>
          <p:nvPr>
            <p:extLst>
              <p:ext uri="{D42A27DB-BD31-4B8C-83A1-F6EECF244321}">
                <p14:modId xmlns:p14="http://schemas.microsoft.com/office/powerpoint/2010/main" val="231895822"/>
              </p:ext>
            </p:extLst>
          </p:nvPr>
        </p:nvGraphicFramePr>
        <p:xfrm>
          <a:off x="725867" y="1498600"/>
          <a:ext cx="10740266" cy="5242700"/>
        </p:xfrm>
        <a:graphic>
          <a:graphicData uri="http://schemas.openxmlformats.org/drawingml/2006/table">
            <a:tbl>
              <a:tblPr firstRow="1" bandRow="1">
                <a:tableStyleId>{72833802-FEF1-4C79-8D5D-14CF1EAF98D9}</a:tableStyleId>
              </a:tblPr>
              <a:tblGrid>
                <a:gridCol w="3152933">
                  <a:extLst>
                    <a:ext uri="{9D8B030D-6E8A-4147-A177-3AD203B41FA5}">
                      <a16:colId xmlns:a16="http://schemas.microsoft.com/office/drawing/2014/main" val="20000"/>
                    </a:ext>
                  </a:extLst>
                </a:gridCol>
                <a:gridCol w="2350400">
                  <a:extLst>
                    <a:ext uri="{9D8B030D-6E8A-4147-A177-3AD203B41FA5}">
                      <a16:colId xmlns:a16="http://schemas.microsoft.com/office/drawing/2014/main" val="20001"/>
                    </a:ext>
                  </a:extLst>
                </a:gridCol>
                <a:gridCol w="5236933">
                  <a:extLst>
                    <a:ext uri="{9D8B030D-6E8A-4147-A177-3AD203B41FA5}">
                      <a16:colId xmlns:a16="http://schemas.microsoft.com/office/drawing/2014/main" val="20002"/>
                    </a:ext>
                  </a:extLst>
                </a:gridCol>
              </a:tblGrid>
              <a:tr h="85345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Tipo</a:t>
                      </a:r>
                      <a:endParaRPr sz="1900" u="none" strike="noStrike" cap="none" dirty="0"/>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Cantidad de bits</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Rango numérico</a:t>
                      </a:r>
                      <a:endParaRPr sz="1900" u="none" strike="noStrike" cap="none"/>
                    </a:p>
                  </a:txBody>
                  <a:tcPr marL="121933" marR="121933" marT="60967" marB="609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dirty="0" err="1"/>
                        <a:t>char</a:t>
                      </a:r>
                      <a:endParaRPr sz="2400" u="none" strike="noStrike" cap="none" dirty="0"/>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8</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-128 a 127</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dirty="0" err="1"/>
                        <a:t>unsigned</a:t>
                      </a:r>
                      <a:r>
                        <a:rPr lang="es-AR" sz="2400" b="1" u="none" strike="noStrike" cap="none" dirty="0"/>
                        <a:t> </a:t>
                      </a:r>
                      <a:r>
                        <a:rPr lang="es-AR" sz="2400" b="1" u="none" strike="noStrike" cap="none" dirty="0" err="1"/>
                        <a:t>char</a:t>
                      </a:r>
                      <a:endParaRPr sz="2400" u="none" strike="noStrike" cap="none" dirty="0"/>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dirty="0"/>
                        <a:t>8</a:t>
                      </a:r>
                      <a:endParaRPr sz="2400" u="none" strike="noStrike" cap="none" dirty="0"/>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0 a 255</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signed char </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8</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-128 a 127</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short (int)</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16</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dirty="0"/>
                        <a:t>-32768 a 32767</a:t>
                      </a:r>
                      <a:endParaRPr sz="2400" u="none" strike="noStrike" cap="none" dirty="0"/>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int OJO!!!!</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dirty="0"/>
                        <a:t>16</a:t>
                      </a:r>
                      <a:endParaRPr sz="2400" u="none" strike="noStrike" cap="none" dirty="0"/>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-32768 a 32767</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unsigned int </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16</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dirty="0"/>
                        <a:t>0 a 65535</a:t>
                      </a:r>
                      <a:endParaRPr sz="2400" u="none" strike="noStrike" cap="none" dirty="0"/>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signed int </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16</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dirty="0"/>
                        <a:t>-32768 a 32767</a:t>
                      </a:r>
                      <a:endParaRPr sz="2400" u="none" strike="noStrike" cap="none" dirty="0"/>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short int</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16</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dirty="0"/>
                        <a:t>-32768 a 32767</a:t>
                      </a:r>
                      <a:endParaRPr sz="2400" u="none" strike="noStrike" cap="none" dirty="0"/>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87693">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unsigned short int</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a:t>16</a:t>
                      </a:r>
                      <a:endParaRPr sz="2400" u="none" strike="noStrike" cap="none"/>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b="1" u="none" strike="noStrike" cap="none" dirty="0"/>
                        <a:t>0 a 65535</a:t>
                      </a:r>
                      <a:endParaRPr sz="2400" u="none" strike="noStrike" cap="none" dirty="0"/>
                    </a:p>
                  </a:txBody>
                  <a:tcPr marL="121933" marR="121933" marT="60967" marB="609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Ejemplos	</a:t>
            </a:r>
            <a:endParaRPr/>
          </a:p>
        </p:txBody>
      </p:sp>
      <p:sp>
        <p:nvSpPr>
          <p:cNvPr id="606" name="Google Shape;606;p47"/>
          <p:cNvSpPr txBox="1">
            <a:spLocks noGrp="1"/>
          </p:cNvSpPr>
          <p:nvPr>
            <p:ph type="body" idx="1"/>
          </p:nvPr>
        </p:nvSpPr>
        <p:spPr>
          <a:xfrm>
            <a:off x="812800" y="1803402"/>
            <a:ext cx="11379200" cy="4358165"/>
          </a:xfrm>
          <a:prstGeom prst="rect">
            <a:avLst/>
          </a:prstGeom>
          <a:noFill/>
          <a:ln>
            <a:noFill/>
          </a:ln>
        </p:spPr>
        <p:txBody>
          <a:bodyPr spcFirstLastPara="1" vert="horz" wrap="square" lIns="121900" tIns="60933" rIns="121900" bIns="60933" rtlCol="0" anchor="t" anchorCtr="0">
            <a:normAutofit/>
          </a:bodyPr>
          <a:lstStyle/>
          <a:p>
            <a:pPr>
              <a:lnSpc>
                <a:spcPct val="90000"/>
              </a:lnSpc>
              <a:spcBef>
                <a:spcPts val="0"/>
              </a:spcBef>
              <a:buSzPts val="1740"/>
            </a:pPr>
            <a:endParaRPr lang="es-AR" dirty="0"/>
          </a:p>
          <a:p>
            <a:pPr>
              <a:lnSpc>
                <a:spcPct val="90000"/>
              </a:lnSpc>
              <a:spcBef>
                <a:spcPts val="0"/>
              </a:spcBef>
              <a:buSzPts val="1740"/>
            </a:pPr>
            <a:endParaRPr lang="es-AR" dirty="0"/>
          </a:p>
          <a:p>
            <a:pPr>
              <a:lnSpc>
                <a:spcPct val="90000"/>
              </a:lnSpc>
              <a:spcBef>
                <a:spcPts val="0"/>
              </a:spcBef>
              <a:buSzPts val="1740"/>
            </a:pPr>
            <a:endParaRPr lang="es-AR" dirty="0"/>
          </a:p>
          <a:p>
            <a:pPr>
              <a:lnSpc>
                <a:spcPct val="90000"/>
              </a:lnSpc>
              <a:spcBef>
                <a:spcPts val="0"/>
              </a:spcBef>
              <a:buSzPts val="1740"/>
            </a:pPr>
            <a:r>
              <a:rPr lang="es-AR" sz="2400" dirty="0"/>
              <a:t>Desplazamiento, se coloca la variable a desplazar y la cantidad de desplazamientos</a:t>
            </a:r>
            <a:endParaRPr sz="2400" dirty="0"/>
          </a:p>
          <a:p>
            <a:pPr marL="426709" indent="-426709">
              <a:lnSpc>
                <a:spcPct val="90000"/>
              </a:lnSpc>
              <a:spcBef>
                <a:spcPts val="933"/>
              </a:spcBef>
              <a:buSzPts val="1740"/>
              <a:buChar char="◻"/>
            </a:pPr>
            <a:r>
              <a:rPr lang="es-AR" sz="2400" dirty="0"/>
              <a:t>a=0b00001100;</a:t>
            </a:r>
            <a:endParaRPr sz="2400" dirty="0"/>
          </a:p>
          <a:p>
            <a:pPr marL="426709" indent="-426709">
              <a:lnSpc>
                <a:spcPct val="90000"/>
              </a:lnSpc>
              <a:spcBef>
                <a:spcPts val="933"/>
              </a:spcBef>
              <a:buSzPts val="1740"/>
              <a:buChar char="◻"/>
            </a:pPr>
            <a:r>
              <a:rPr lang="es-AR" sz="2400" dirty="0"/>
              <a:t>b=a&lt;&lt;2;	//el valor resultado en c es=0b00110000;</a:t>
            </a:r>
            <a:endParaRPr sz="2400" dirty="0"/>
          </a:p>
          <a:p>
            <a:pPr marL="426709" indent="-279393">
              <a:lnSpc>
                <a:spcPct val="90000"/>
              </a:lnSpc>
              <a:spcBef>
                <a:spcPts val="933"/>
              </a:spcBef>
              <a:buSzPts val="1740"/>
            </a:pPr>
            <a:endParaRPr sz="2400" dirty="0"/>
          </a:p>
          <a:p>
            <a:pPr marL="426709" indent="-426709">
              <a:lnSpc>
                <a:spcPct val="90000"/>
              </a:lnSpc>
              <a:spcBef>
                <a:spcPts val="933"/>
              </a:spcBef>
              <a:buSzPts val="1740"/>
              <a:buChar char="◻"/>
            </a:pPr>
            <a:r>
              <a:rPr lang="es-AR" sz="2400" dirty="0"/>
              <a:t>Se desplazo a dos lugares a la izquierda completando con ceros de la izquierda a la derecha</a:t>
            </a:r>
            <a:endParaRPr sz="2400" dirty="0"/>
          </a:p>
          <a:p>
            <a:pPr>
              <a:lnSpc>
                <a:spcPct val="90000"/>
              </a:lnSpc>
              <a:spcBef>
                <a:spcPts val="933"/>
              </a:spcBef>
              <a:buSzPts val="1740"/>
            </a:pPr>
            <a:endParaRPr sz="2400" dirty="0"/>
          </a:p>
          <a:p>
            <a:pPr marL="914377" lvl="2">
              <a:lnSpc>
                <a:spcPct val="90000"/>
              </a:lnSpc>
              <a:spcBef>
                <a:spcPts val="667"/>
              </a:spcBef>
              <a:buSzPts val="1725"/>
            </a:pPr>
            <a:endParaRPr sz="1800" dirty="0"/>
          </a:p>
          <a:p>
            <a:pPr marL="426709" indent="-279393">
              <a:lnSpc>
                <a:spcPct val="90000"/>
              </a:lnSpc>
              <a:spcBef>
                <a:spcPts val="933"/>
              </a:spcBef>
              <a:buSzPts val="1740"/>
            </a:pPr>
            <a:endParaRPr dirty="0"/>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Ejemplos	</a:t>
            </a:r>
            <a:endParaRPr/>
          </a:p>
        </p:txBody>
      </p:sp>
      <p:sp>
        <p:nvSpPr>
          <p:cNvPr id="612" name="Google Shape;612;p48"/>
          <p:cNvSpPr txBox="1">
            <a:spLocks noGrp="1"/>
          </p:cNvSpPr>
          <p:nvPr>
            <p:ph type="body" idx="1"/>
          </p:nvPr>
        </p:nvSpPr>
        <p:spPr>
          <a:xfrm>
            <a:off x="812800" y="1803402"/>
            <a:ext cx="11379200" cy="4358165"/>
          </a:xfrm>
          <a:prstGeom prst="rect">
            <a:avLst/>
          </a:prstGeom>
          <a:noFill/>
          <a:ln>
            <a:noFill/>
          </a:ln>
        </p:spPr>
        <p:txBody>
          <a:bodyPr spcFirstLastPara="1" vert="horz" wrap="square" lIns="121900" tIns="60933" rIns="121900" bIns="60933" rtlCol="0" anchor="t" anchorCtr="0">
            <a:normAutofit/>
          </a:bodyPr>
          <a:lstStyle/>
          <a:p>
            <a:pPr>
              <a:lnSpc>
                <a:spcPct val="100000"/>
              </a:lnSpc>
              <a:spcBef>
                <a:spcPts val="0"/>
              </a:spcBef>
              <a:buSzPts val="1740"/>
            </a:pPr>
            <a:endParaRPr lang="es-AR" sz="2400" dirty="0"/>
          </a:p>
          <a:p>
            <a:pPr>
              <a:lnSpc>
                <a:spcPct val="100000"/>
              </a:lnSpc>
              <a:spcBef>
                <a:spcPts val="0"/>
              </a:spcBef>
              <a:buSzPts val="1740"/>
            </a:pPr>
            <a:endParaRPr lang="es-AR" sz="2400" dirty="0"/>
          </a:p>
          <a:p>
            <a:pPr>
              <a:lnSpc>
                <a:spcPct val="100000"/>
              </a:lnSpc>
              <a:spcBef>
                <a:spcPts val="0"/>
              </a:spcBef>
              <a:buSzPts val="1740"/>
            </a:pPr>
            <a:r>
              <a:rPr lang="es-AR" sz="2400" dirty="0"/>
              <a:t>COMPLEMENTO</a:t>
            </a:r>
            <a:endParaRPr sz="2400" dirty="0"/>
          </a:p>
          <a:p>
            <a:pPr marL="426709" indent="-426709">
              <a:lnSpc>
                <a:spcPct val="100000"/>
              </a:lnSpc>
              <a:spcBef>
                <a:spcPts val="933"/>
              </a:spcBef>
              <a:buSzPts val="1740"/>
              <a:buChar char="◻"/>
            </a:pPr>
            <a:r>
              <a:rPr lang="es-AR" sz="2400" dirty="0"/>
              <a:t>a=0b00001100;</a:t>
            </a:r>
            <a:endParaRPr sz="2400" dirty="0"/>
          </a:p>
          <a:p>
            <a:pPr marL="426709" indent="-426709">
              <a:lnSpc>
                <a:spcPct val="100000"/>
              </a:lnSpc>
              <a:spcBef>
                <a:spcPts val="933"/>
              </a:spcBef>
              <a:buSzPts val="1740"/>
              <a:buChar char="◻"/>
            </a:pPr>
            <a:r>
              <a:rPr lang="es-AR" sz="2400" dirty="0"/>
              <a:t>b=a&gt;&gt;2;	//el valor resultado en c es=0b00000011;</a:t>
            </a:r>
            <a:endParaRPr sz="2400" dirty="0"/>
          </a:p>
          <a:p>
            <a:pPr marL="426709" indent="-279393">
              <a:lnSpc>
                <a:spcPct val="100000"/>
              </a:lnSpc>
              <a:spcBef>
                <a:spcPts val="933"/>
              </a:spcBef>
              <a:buSzPts val="1740"/>
            </a:pPr>
            <a:endParaRPr sz="2400" dirty="0"/>
          </a:p>
          <a:p>
            <a:pPr marL="426709" indent="-426709">
              <a:lnSpc>
                <a:spcPct val="100000"/>
              </a:lnSpc>
              <a:spcBef>
                <a:spcPts val="933"/>
              </a:spcBef>
              <a:buSzPts val="1740"/>
              <a:buChar char="◻"/>
            </a:pPr>
            <a:r>
              <a:rPr lang="es-AR" sz="2400" dirty="0"/>
              <a:t>Se desplazo a dos lugares a la derecha completando con ceros de la derecha a la izquierda</a:t>
            </a:r>
            <a:endParaRPr sz="2400" dirty="0"/>
          </a:p>
          <a:p>
            <a:pPr>
              <a:lnSpc>
                <a:spcPct val="100000"/>
              </a:lnSpc>
              <a:spcBef>
                <a:spcPts val="933"/>
              </a:spcBef>
              <a:buSzPts val="1740"/>
            </a:pPr>
            <a:endParaRPr sz="2400" dirty="0"/>
          </a:p>
          <a:p>
            <a:pPr marL="914377" lvl="2">
              <a:lnSpc>
                <a:spcPct val="100000"/>
              </a:lnSpc>
              <a:spcBef>
                <a:spcPts val="667"/>
              </a:spcBef>
              <a:buSzPts val="1725"/>
            </a:pPr>
            <a:endParaRPr dirty="0"/>
          </a:p>
          <a:p>
            <a:pPr marL="426709" indent="-279393">
              <a:lnSpc>
                <a:spcPct val="100000"/>
              </a:lnSpc>
              <a:spcBef>
                <a:spcPts val="933"/>
              </a:spcBef>
              <a:buSzPts val="1740"/>
            </a:pPr>
            <a:endParaRPr dirty="0"/>
          </a:p>
        </p:txBody>
      </p: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Ejemplos	</a:t>
            </a:r>
            <a:endParaRPr/>
          </a:p>
        </p:txBody>
      </p:sp>
      <p:sp>
        <p:nvSpPr>
          <p:cNvPr id="618" name="Google Shape;618;p49"/>
          <p:cNvSpPr txBox="1">
            <a:spLocks noGrp="1"/>
          </p:cNvSpPr>
          <p:nvPr>
            <p:ph type="body" idx="1"/>
          </p:nvPr>
        </p:nvSpPr>
        <p:spPr>
          <a:xfrm>
            <a:off x="812800" y="1803402"/>
            <a:ext cx="11379200" cy="4358165"/>
          </a:xfrm>
          <a:prstGeom prst="rect">
            <a:avLst/>
          </a:prstGeom>
          <a:noFill/>
          <a:ln>
            <a:noFill/>
          </a:ln>
        </p:spPr>
        <p:txBody>
          <a:bodyPr spcFirstLastPara="1" vert="horz" wrap="square" lIns="121900" tIns="60933" rIns="121900" bIns="60933" rtlCol="0" anchor="t" anchorCtr="0">
            <a:normAutofit/>
          </a:bodyPr>
          <a:lstStyle/>
          <a:p>
            <a:pPr>
              <a:lnSpc>
                <a:spcPct val="100000"/>
              </a:lnSpc>
              <a:spcBef>
                <a:spcPts val="0"/>
              </a:spcBef>
              <a:buSzPts val="1740"/>
            </a:pPr>
            <a:endParaRPr lang="es-AR" dirty="0"/>
          </a:p>
          <a:p>
            <a:pPr>
              <a:lnSpc>
                <a:spcPct val="100000"/>
              </a:lnSpc>
              <a:spcBef>
                <a:spcPts val="0"/>
              </a:spcBef>
              <a:buSzPts val="1740"/>
            </a:pPr>
            <a:endParaRPr lang="es-AR" dirty="0"/>
          </a:p>
          <a:p>
            <a:pPr>
              <a:lnSpc>
                <a:spcPct val="100000"/>
              </a:lnSpc>
              <a:spcBef>
                <a:spcPts val="0"/>
              </a:spcBef>
              <a:buSzPts val="1740"/>
            </a:pPr>
            <a:r>
              <a:rPr lang="es-AR" dirty="0"/>
              <a:t>Desplazamiento, se coloca la variable a desplazar y la cantidad de desplazamientos</a:t>
            </a:r>
            <a:endParaRPr dirty="0"/>
          </a:p>
          <a:p>
            <a:pPr marL="426709" indent="-426709">
              <a:lnSpc>
                <a:spcPct val="100000"/>
              </a:lnSpc>
              <a:spcBef>
                <a:spcPts val="933"/>
              </a:spcBef>
              <a:buSzPts val="1740"/>
              <a:buChar char="◻"/>
            </a:pPr>
            <a:r>
              <a:rPr lang="es-AR" dirty="0"/>
              <a:t>a=0b00001100;</a:t>
            </a:r>
            <a:endParaRPr dirty="0"/>
          </a:p>
          <a:p>
            <a:pPr marL="426709" indent="-426709">
              <a:lnSpc>
                <a:spcPct val="100000"/>
              </a:lnSpc>
              <a:spcBef>
                <a:spcPts val="933"/>
              </a:spcBef>
              <a:buSzPts val="1740"/>
              <a:buChar char="◻"/>
            </a:pPr>
            <a:r>
              <a:rPr lang="es-AR" dirty="0"/>
              <a:t>b=</a:t>
            </a:r>
            <a:r>
              <a:rPr lang="es-AR" sz="4267" dirty="0">
                <a:solidFill>
                  <a:schemeClr val="dk1"/>
                </a:solidFill>
              </a:rPr>
              <a:t>~</a:t>
            </a:r>
            <a:r>
              <a:rPr lang="es-AR" dirty="0"/>
              <a:t>a;	//el valor resultado en c es=0b11110011;</a:t>
            </a:r>
            <a:endParaRPr dirty="0"/>
          </a:p>
          <a:p>
            <a:pPr>
              <a:lnSpc>
                <a:spcPct val="100000"/>
              </a:lnSpc>
              <a:spcBef>
                <a:spcPts val="933"/>
              </a:spcBef>
              <a:buSzPts val="1740"/>
            </a:pPr>
            <a:endParaRPr dirty="0"/>
          </a:p>
        </p:txBody>
      </p:sp>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5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Combinando expresiones	</a:t>
            </a:r>
            <a:endParaRPr/>
          </a:p>
        </p:txBody>
      </p:sp>
      <p:sp>
        <p:nvSpPr>
          <p:cNvPr id="624" name="Google Shape;624;p50"/>
          <p:cNvSpPr/>
          <p:nvPr/>
        </p:nvSpPr>
        <p:spPr>
          <a:xfrm>
            <a:off x="861181" y="2564905"/>
            <a:ext cx="11379200" cy="2462158"/>
          </a:xfrm>
          <a:prstGeom prst="rect">
            <a:avLst/>
          </a:prstGeom>
          <a:noFill/>
          <a:ln>
            <a:noFill/>
          </a:ln>
        </p:spPr>
        <p:txBody>
          <a:bodyPr spcFirstLastPara="1" wrap="square" lIns="121900" tIns="60933" rIns="121900" bIns="60933" anchor="t" anchorCtr="0">
            <a:spAutoFit/>
          </a:bodyPr>
          <a:lstStyle/>
          <a:p>
            <a:pPr>
              <a:buClr>
                <a:srgbClr val="000000"/>
              </a:buClr>
              <a:buSzPts val="2400"/>
            </a:pPr>
            <a:r>
              <a:rPr lang="es-AR" sz="3200">
                <a:solidFill>
                  <a:schemeClr val="dk1"/>
                </a:solidFill>
                <a:latin typeface="Twentieth Century"/>
                <a:ea typeface="Twentieth Century"/>
                <a:cs typeface="Twentieth Century"/>
                <a:sym typeface="Twentieth Century"/>
              </a:rPr>
              <a:t>a=0b11001100;</a:t>
            </a:r>
            <a:endParaRPr sz="1867">
              <a:solidFill>
                <a:srgbClr val="000000"/>
              </a:solidFill>
              <a:latin typeface="Arial"/>
              <a:ea typeface="Arial"/>
              <a:cs typeface="Arial"/>
              <a:sym typeface="Arial"/>
            </a:endParaRPr>
          </a:p>
          <a:p>
            <a:pPr>
              <a:buClr>
                <a:srgbClr val="000000"/>
              </a:buClr>
              <a:buSzPts val="2400"/>
            </a:pPr>
            <a:r>
              <a:rPr lang="es-AR" sz="3200">
                <a:solidFill>
                  <a:schemeClr val="dk1"/>
                </a:solidFill>
                <a:latin typeface="Twentieth Century"/>
                <a:ea typeface="Twentieth Century"/>
                <a:cs typeface="Twentieth Century"/>
                <a:sym typeface="Twentieth Century"/>
              </a:rPr>
              <a:t>b=0b01100111;         </a:t>
            </a:r>
            <a:endParaRPr sz="1867">
              <a:solidFill>
                <a:srgbClr val="000000"/>
              </a:solidFill>
              <a:latin typeface="Arial"/>
              <a:ea typeface="Arial"/>
              <a:cs typeface="Arial"/>
              <a:sym typeface="Arial"/>
            </a:endParaRPr>
          </a:p>
          <a:p>
            <a:pPr>
              <a:buClr>
                <a:srgbClr val="000000"/>
              </a:buClr>
              <a:buSzPts val="2400"/>
            </a:pPr>
            <a:r>
              <a:rPr lang="es-AR" sz="3200">
                <a:solidFill>
                  <a:schemeClr val="dk1"/>
                </a:solidFill>
                <a:latin typeface="Twentieth Century"/>
                <a:ea typeface="Twentieth Century"/>
                <a:cs typeface="Twentieth Century"/>
                <a:sym typeface="Twentieth Century"/>
              </a:rPr>
              <a:t>c=a&amp;(~b);   //el valor resultado en c es=0b10001000;</a:t>
            </a:r>
            <a:endParaRPr sz="1867">
              <a:solidFill>
                <a:srgbClr val="000000"/>
              </a:solidFill>
              <a:latin typeface="Arial"/>
              <a:ea typeface="Arial"/>
              <a:cs typeface="Arial"/>
              <a:sym typeface="Arial"/>
            </a:endParaRPr>
          </a:p>
          <a:p>
            <a:pPr>
              <a:buClr>
                <a:srgbClr val="000000"/>
              </a:buClr>
              <a:buSzPts val="2400"/>
            </a:pPr>
            <a:endParaRPr sz="3200">
              <a:solidFill>
                <a:schemeClr val="dk1"/>
              </a:solidFill>
              <a:latin typeface="Twentieth Century"/>
              <a:ea typeface="Twentieth Century"/>
              <a:cs typeface="Twentieth Century"/>
              <a:sym typeface="Twentieth Century"/>
            </a:endParaRPr>
          </a:p>
          <a:p>
            <a:pPr>
              <a:buClr>
                <a:srgbClr val="000000"/>
              </a:buClr>
              <a:buSzPts val="1800"/>
            </a:pPr>
            <a:endParaRPr sz="2400">
              <a:solidFill>
                <a:schemeClr val="dk1"/>
              </a:solidFill>
              <a:latin typeface="Twentieth Century"/>
              <a:ea typeface="Twentieth Century"/>
              <a:cs typeface="Twentieth Century"/>
              <a:sym typeface="Twentieth Century"/>
            </a:endParaRPr>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5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Operador de asignación</a:t>
            </a:r>
            <a:endParaRPr/>
          </a:p>
        </p:txBody>
      </p:sp>
      <p:sp>
        <p:nvSpPr>
          <p:cNvPr id="630" name="Google Shape;630;p51"/>
          <p:cNvSpPr txBox="1">
            <a:spLocks noGrp="1"/>
          </p:cNvSpPr>
          <p:nvPr>
            <p:ph type="body" idx="1"/>
          </p:nvPr>
        </p:nvSpPr>
        <p:spPr>
          <a:xfrm>
            <a:off x="607527" y="2699141"/>
            <a:ext cx="6339317" cy="4358165"/>
          </a:xfrm>
          <a:prstGeom prst="rect">
            <a:avLst/>
          </a:prstGeom>
          <a:noFill/>
          <a:ln>
            <a:noFill/>
          </a:ln>
        </p:spPr>
        <p:txBody>
          <a:bodyPr spcFirstLastPara="1" vert="horz" wrap="square" lIns="121900" tIns="60933" rIns="121900" bIns="60933" rtlCol="0" anchor="t" anchorCtr="0">
            <a:normAutofit/>
          </a:bodyPr>
          <a:lstStyle/>
          <a:p>
            <a:pPr marL="457200" indent="-457200">
              <a:lnSpc>
                <a:spcPct val="100000"/>
              </a:lnSpc>
              <a:spcBef>
                <a:spcPts val="0"/>
              </a:spcBef>
              <a:buSzPts val="1440"/>
              <a:buFont typeface="Arial" panose="020B0604020202020204" pitchFamily="34" charset="0"/>
              <a:buChar char="•"/>
            </a:pPr>
            <a:r>
              <a:rPr lang="es-AR" sz="3200" dirty="0"/>
              <a:t>El operador de asignación es el símbolo =</a:t>
            </a:r>
            <a:endParaRPr dirty="0"/>
          </a:p>
          <a:p>
            <a:pPr marL="457200" indent="-457200">
              <a:lnSpc>
                <a:spcPct val="100000"/>
              </a:lnSpc>
              <a:spcBef>
                <a:spcPts val="933"/>
              </a:spcBef>
              <a:buSzPts val="1440"/>
              <a:buFont typeface="Arial" panose="020B0604020202020204" pitchFamily="34" charset="0"/>
              <a:buChar char="•"/>
            </a:pPr>
            <a:r>
              <a:rPr lang="es-AR" sz="3200" dirty="0"/>
              <a:t>En casos donde la operación es fuente y destino podemos abreviar de la siguiente forma:</a:t>
            </a:r>
            <a:endParaRPr dirty="0"/>
          </a:p>
        </p:txBody>
      </p:sp>
      <p:graphicFrame>
        <p:nvGraphicFramePr>
          <p:cNvPr id="631" name="Google Shape;631;p51"/>
          <p:cNvGraphicFramePr/>
          <p:nvPr>
            <p:extLst>
              <p:ext uri="{D42A27DB-BD31-4B8C-83A1-F6EECF244321}">
                <p14:modId xmlns:p14="http://schemas.microsoft.com/office/powerpoint/2010/main" val="3276600766"/>
              </p:ext>
            </p:extLst>
          </p:nvPr>
        </p:nvGraphicFramePr>
        <p:xfrm>
          <a:off x="7683485" y="1131597"/>
          <a:ext cx="4095800" cy="5290111"/>
        </p:xfrm>
        <a:graphic>
          <a:graphicData uri="http://schemas.openxmlformats.org/drawingml/2006/table">
            <a:tbl>
              <a:tblPr firstRow="1" bandRow="1">
                <a:tableStyleId>{69012ECD-51FC-41F1-AA8D-1B2483CD663E}</a:tableStyleId>
              </a:tblPr>
              <a:tblGrid>
                <a:gridCol w="1439733">
                  <a:extLst>
                    <a:ext uri="{9D8B030D-6E8A-4147-A177-3AD203B41FA5}">
                      <a16:colId xmlns:a16="http://schemas.microsoft.com/office/drawing/2014/main" val="20000"/>
                    </a:ext>
                  </a:extLst>
                </a:gridCol>
                <a:gridCol w="2656067">
                  <a:extLst>
                    <a:ext uri="{9D8B030D-6E8A-4147-A177-3AD203B41FA5}">
                      <a16:colId xmlns:a16="http://schemas.microsoft.com/office/drawing/2014/main" val="20001"/>
                    </a:ext>
                  </a:extLst>
                </a:gridCol>
              </a:tblGrid>
              <a:tr h="85345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Normal</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Versión compacta</a:t>
                      </a:r>
                      <a:endParaRPr sz="1900" u="none" strike="noStrike" cap="none"/>
                    </a:p>
                  </a:txBody>
                  <a:tcPr marL="121933" marR="121933" marT="60967" marB="60967"/>
                </a:tc>
                <a:extLst>
                  <a:ext uri="{0D108BD9-81ED-4DB2-BD59-A6C34878D82A}">
                    <a16:rowId xmlns:a16="http://schemas.microsoft.com/office/drawing/2014/main" val="10000"/>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a=</a:t>
                      </a:r>
                      <a:r>
                        <a:rPr lang="es-AR" sz="2400" u="none" strike="noStrike" cap="none" dirty="0" err="1"/>
                        <a:t>a+b</a:t>
                      </a:r>
                      <a:endParaRPr sz="24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a+=b</a:t>
                      </a:r>
                      <a:endParaRPr sz="1900" u="none" strike="noStrike" cap="none"/>
                    </a:p>
                  </a:txBody>
                  <a:tcPr marL="121933" marR="121933" marT="60967" marB="60967"/>
                </a:tc>
                <a:extLst>
                  <a:ext uri="{0D108BD9-81ED-4DB2-BD59-A6C34878D82A}">
                    <a16:rowId xmlns:a16="http://schemas.microsoft.com/office/drawing/2014/main" val="10001"/>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a=a-b</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2400" u="none" strike="noStrike" cap="none" dirty="0"/>
                        <a:t>a-=b</a:t>
                      </a:r>
                      <a:endParaRPr sz="1900" u="none" strike="noStrike" cap="none" dirty="0"/>
                    </a:p>
                  </a:txBody>
                  <a:tcPr marL="121933" marR="121933" marT="60967" marB="60967"/>
                </a:tc>
                <a:extLst>
                  <a:ext uri="{0D108BD9-81ED-4DB2-BD59-A6C34878D82A}">
                    <a16:rowId xmlns:a16="http://schemas.microsoft.com/office/drawing/2014/main" val="10002"/>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a=a*b</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2400" u="none" strike="noStrike" cap="none"/>
                        <a:t>a*=b</a:t>
                      </a:r>
                      <a:endParaRPr sz="1900" u="none" strike="noStrike" cap="none"/>
                    </a:p>
                  </a:txBody>
                  <a:tcPr marL="121933" marR="121933" marT="60967" marB="60967"/>
                </a:tc>
                <a:extLst>
                  <a:ext uri="{0D108BD9-81ED-4DB2-BD59-A6C34878D82A}">
                    <a16:rowId xmlns:a16="http://schemas.microsoft.com/office/drawing/2014/main" val="10003"/>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a=a/b</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a/=b</a:t>
                      </a:r>
                      <a:endParaRPr sz="1900" u="none" strike="noStrike" cap="none" dirty="0"/>
                    </a:p>
                  </a:txBody>
                  <a:tcPr marL="121933" marR="121933" marT="60967" marB="60967"/>
                </a:tc>
                <a:extLst>
                  <a:ext uri="{0D108BD9-81ED-4DB2-BD59-A6C34878D82A}">
                    <a16:rowId xmlns:a16="http://schemas.microsoft.com/office/drawing/2014/main" val="10004"/>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a=a&gt;&gt;2</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a&gt;&gt;=2</a:t>
                      </a:r>
                      <a:endParaRPr sz="1900" u="none" strike="noStrike" cap="none" dirty="0"/>
                    </a:p>
                  </a:txBody>
                  <a:tcPr marL="121933" marR="121933" marT="60967" marB="60967"/>
                </a:tc>
                <a:extLst>
                  <a:ext uri="{0D108BD9-81ED-4DB2-BD59-A6C34878D82A}">
                    <a16:rowId xmlns:a16="http://schemas.microsoft.com/office/drawing/2014/main" val="10005"/>
                  </a:ext>
                </a:extLst>
              </a:tr>
              <a:tr h="487693">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2400" u="none" strike="noStrike" cap="none"/>
                        <a:t>a=a&lt;&lt;2</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a&lt;&lt;=2</a:t>
                      </a:r>
                      <a:endParaRPr sz="1900" u="none" strike="noStrike" cap="none"/>
                    </a:p>
                  </a:txBody>
                  <a:tcPr marL="121933" marR="121933" marT="60967" marB="60967"/>
                </a:tc>
                <a:extLst>
                  <a:ext uri="{0D108BD9-81ED-4DB2-BD59-A6C34878D82A}">
                    <a16:rowId xmlns:a16="http://schemas.microsoft.com/office/drawing/2014/main" val="10006"/>
                  </a:ext>
                </a:extLst>
              </a:tr>
              <a:tr h="494467">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2400" u="none" strike="noStrike" cap="none"/>
                        <a:t>a=a&amp;b</a:t>
                      </a:r>
                      <a:endParaRPr sz="24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a&amp;=b</a:t>
                      </a:r>
                      <a:endParaRPr sz="1900" u="none" strike="noStrike" cap="none" dirty="0"/>
                    </a:p>
                  </a:txBody>
                  <a:tcPr marL="121933" marR="121933" marT="60967" marB="60967"/>
                </a:tc>
                <a:extLst>
                  <a:ext uri="{0D108BD9-81ED-4DB2-BD59-A6C34878D82A}">
                    <a16:rowId xmlns:a16="http://schemas.microsoft.com/office/drawing/2014/main" val="10007"/>
                  </a:ext>
                </a:extLst>
              </a:tr>
              <a:tr h="487693">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2400" u="none" strike="noStrike" cap="none"/>
                        <a:t>a=a|b</a:t>
                      </a:r>
                      <a:endParaRPr sz="24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a|=b</a:t>
                      </a:r>
                      <a:endParaRPr sz="1900" u="none" strike="noStrike" cap="none" dirty="0"/>
                    </a:p>
                  </a:txBody>
                  <a:tcPr marL="121933" marR="121933" marT="60967" marB="60967"/>
                </a:tc>
                <a:extLst>
                  <a:ext uri="{0D108BD9-81ED-4DB2-BD59-A6C34878D82A}">
                    <a16:rowId xmlns:a16="http://schemas.microsoft.com/office/drawing/2014/main" val="10008"/>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a=</a:t>
                      </a:r>
                      <a:r>
                        <a:rPr lang="es-AR" sz="2400" u="none" strike="noStrike" cap="none" dirty="0" err="1"/>
                        <a:t>a^b</a:t>
                      </a:r>
                      <a:endParaRPr sz="24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a^=b</a:t>
                      </a:r>
                      <a:endParaRPr sz="1900" u="none" strike="noStrike" cap="none" dirty="0"/>
                    </a:p>
                  </a:txBody>
                  <a:tcPr marL="121933" marR="121933" marT="60967" marB="60967"/>
                </a:tc>
                <a:extLst>
                  <a:ext uri="{0D108BD9-81ED-4DB2-BD59-A6C34878D82A}">
                    <a16:rowId xmlns:a16="http://schemas.microsoft.com/office/drawing/2014/main" val="10009"/>
                  </a:ext>
                </a:extLst>
              </a:tr>
            </a:tbl>
          </a:graphicData>
        </a:graphic>
      </p:graphicFrame>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5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fontScale="90000"/>
          </a:bodyPr>
          <a:lstStyle/>
          <a:p>
            <a:pPr>
              <a:spcBef>
                <a:spcPts val="0"/>
              </a:spcBef>
              <a:buClr>
                <a:schemeClr val="dk2"/>
              </a:buClr>
              <a:buSzPts val="3780"/>
            </a:pPr>
            <a:r>
              <a:rPr lang="es-AR" sz="5040"/>
              <a:t>Operador de incremento y decremento</a:t>
            </a:r>
            <a:endParaRPr/>
          </a:p>
        </p:txBody>
      </p:sp>
      <p:graphicFrame>
        <p:nvGraphicFramePr>
          <p:cNvPr id="637" name="Google Shape;637;p52"/>
          <p:cNvGraphicFramePr/>
          <p:nvPr>
            <p:extLst>
              <p:ext uri="{D42A27DB-BD31-4B8C-83A1-F6EECF244321}">
                <p14:modId xmlns:p14="http://schemas.microsoft.com/office/powerpoint/2010/main" val="3360793754"/>
              </p:ext>
            </p:extLst>
          </p:nvPr>
        </p:nvGraphicFramePr>
        <p:xfrm>
          <a:off x="3660946" y="3132003"/>
          <a:ext cx="4870100" cy="1842388"/>
        </p:xfrm>
        <a:graphic>
          <a:graphicData uri="http://schemas.openxmlformats.org/drawingml/2006/table">
            <a:tbl>
              <a:tblPr firstRow="1" bandRow="1">
                <a:tableStyleId>{72833802-FEF1-4C79-8D5D-14CF1EAF98D9}</a:tableStyleId>
              </a:tblPr>
              <a:tblGrid>
                <a:gridCol w="22793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853453">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Normal</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Versión compacta</a:t>
                      </a:r>
                      <a:endParaRPr sz="1900" u="none" strike="noStrike" cap="none"/>
                    </a:p>
                  </a:txBody>
                  <a:tcPr marL="121933" marR="121933" marT="60967" marB="60967"/>
                </a:tc>
                <a:extLst>
                  <a:ext uri="{0D108BD9-81ED-4DB2-BD59-A6C34878D82A}">
                    <a16:rowId xmlns:a16="http://schemas.microsoft.com/office/drawing/2014/main" val="10000"/>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a=a+1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a:t>
                      </a:r>
                      <a:endParaRPr sz="1900" u="none" strike="noStrike" cap="none"/>
                    </a:p>
                  </a:txBody>
                  <a:tcPr marL="121933" marR="121933" marT="60967" marB="60967"/>
                </a:tc>
                <a:extLst>
                  <a:ext uri="{0D108BD9-81ED-4DB2-BD59-A6C34878D82A}">
                    <a16:rowId xmlns:a16="http://schemas.microsoft.com/office/drawing/2014/main" val="10001"/>
                  </a:ext>
                </a:extLst>
              </a:tr>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a=a-1</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a--</a:t>
                      </a:r>
                      <a:endParaRPr sz="1900" u="none" strike="noStrike" cap="none" dirty="0"/>
                    </a:p>
                  </a:txBody>
                  <a:tcPr marL="121933" marR="121933" marT="60967" marB="60967"/>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5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fontScale="90000"/>
          </a:bodyPr>
          <a:lstStyle/>
          <a:p>
            <a:pPr>
              <a:spcBef>
                <a:spcPts val="0"/>
              </a:spcBef>
              <a:buClr>
                <a:schemeClr val="dk2"/>
              </a:buClr>
              <a:buSzPts val="3780"/>
            </a:pPr>
            <a:r>
              <a:rPr lang="es-AR" sz="5040"/>
              <a:t>Operador de incremento y decremento</a:t>
            </a:r>
            <a:endParaRPr/>
          </a:p>
        </p:txBody>
      </p:sp>
      <p:sp>
        <p:nvSpPr>
          <p:cNvPr id="643" name="Google Shape;643;p53"/>
          <p:cNvSpPr txBox="1"/>
          <p:nvPr/>
        </p:nvSpPr>
        <p:spPr>
          <a:xfrm>
            <a:off x="735495" y="2490262"/>
            <a:ext cx="3504389" cy="3077711"/>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chemeClr val="dk1"/>
                </a:solidFill>
                <a:latin typeface="Twentieth Century"/>
                <a:ea typeface="Twentieth Century"/>
                <a:cs typeface="Twentieth Century"/>
                <a:sym typeface="Twentieth Century"/>
              </a:rPr>
              <a:t>Cuando asignamos puede ser post o pre incremento o incremento. Es decir, si asigna primero y luego incrementa o decremento o incrementa o decrementa y luego asigna.</a:t>
            </a:r>
            <a:endParaRPr sz="1867" dirty="0">
              <a:solidFill>
                <a:srgbClr val="000000"/>
              </a:solidFill>
              <a:latin typeface="Arial"/>
              <a:ea typeface="Arial"/>
              <a:cs typeface="Arial"/>
              <a:sym typeface="Arial"/>
            </a:endParaRPr>
          </a:p>
        </p:txBody>
      </p:sp>
      <p:graphicFrame>
        <p:nvGraphicFramePr>
          <p:cNvPr id="644" name="Google Shape;644;p53"/>
          <p:cNvGraphicFramePr/>
          <p:nvPr>
            <p:extLst>
              <p:ext uri="{D42A27DB-BD31-4B8C-83A1-F6EECF244321}">
                <p14:modId xmlns:p14="http://schemas.microsoft.com/office/powerpoint/2010/main" val="22336088"/>
              </p:ext>
            </p:extLst>
          </p:nvPr>
        </p:nvGraphicFramePr>
        <p:xfrm>
          <a:off x="4655840" y="1804017"/>
          <a:ext cx="6982867" cy="4450203"/>
        </p:xfrm>
        <a:graphic>
          <a:graphicData uri="http://schemas.openxmlformats.org/drawingml/2006/table">
            <a:tbl>
              <a:tblPr firstRow="1" bandRow="1">
                <a:tableStyleId>{72833802-FEF1-4C79-8D5D-14CF1EAF98D9}</a:tableStyleId>
              </a:tblPr>
              <a:tblGrid>
                <a:gridCol w="1845067">
                  <a:extLst>
                    <a:ext uri="{9D8B030D-6E8A-4147-A177-3AD203B41FA5}">
                      <a16:colId xmlns:a16="http://schemas.microsoft.com/office/drawing/2014/main" val="20000"/>
                    </a:ext>
                  </a:extLst>
                </a:gridCol>
                <a:gridCol w="2568900">
                  <a:extLst>
                    <a:ext uri="{9D8B030D-6E8A-4147-A177-3AD203B41FA5}">
                      <a16:colId xmlns:a16="http://schemas.microsoft.com/office/drawing/2014/main" val="20001"/>
                    </a:ext>
                  </a:extLst>
                </a:gridCol>
                <a:gridCol w="2568900">
                  <a:extLst>
                    <a:ext uri="{9D8B030D-6E8A-4147-A177-3AD203B41FA5}">
                      <a16:colId xmlns:a16="http://schemas.microsoft.com/office/drawing/2014/main" val="20002"/>
                    </a:ext>
                  </a:extLst>
                </a:gridCol>
              </a:tblGrid>
              <a:tr h="494467">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Normal</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Pre/Pos</a:t>
                      </a:r>
                      <a:endParaRPr sz="24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Detalle</a:t>
                      </a:r>
                      <a:endParaRPr sz="1900" u="none" strike="noStrike" cap="none"/>
                    </a:p>
                  </a:txBody>
                  <a:tcPr marL="121933" marR="121933" marT="60967" marB="60967"/>
                </a:tc>
                <a:extLst>
                  <a:ext uri="{0D108BD9-81ED-4DB2-BD59-A6C34878D82A}">
                    <a16:rowId xmlns:a16="http://schemas.microsoft.com/office/drawing/2014/main" val="10000"/>
                  </a:ext>
                </a:extLst>
              </a:tr>
              <a:tr h="494467">
                <a:tc rowSpan="2">
                  <a:txBody>
                    <a:bodyPr/>
                    <a:lstStyle/>
                    <a:p>
                      <a:pPr marL="0" marR="0" lvl="0" indent="0" algn="ctr" rtl="0">
                        <a:lnSpc>
                          <a:spcPct val="100000"/>
                        </a:lnSpc>
                        <a:spcBef>
                          <a:spcPts val="0"/>
                        </a:spcBef>
                        <a:spcAft>
                          <a:spcPts val="0"/>
                        </a:spcAft>
                        <a:buClr>
                          <a:srgbClr val="000000"/>
                        </a:buClr>
                        <a:buSzPts val="1800"/>
                        <a:buFont typeface="Arial"/>
                        <a:buNone/>
                      </a:pPr>
                      <a:r>
                        <a:rPr lang="es-AR" sz="2400" u="none" strike="noStrike" cap="none" dirty="0"/>
                        <a:t>a=i++;</a:t>
                      </a:r>
                      <a:endParaRPr sz="1900" u="none" strike="noStrike" cap="none" dirty="0"/>
                    </a:p>
                  </a:txBody>
                  <a:tcPr marL="121933" marR="121933" marT="60967" marB="60967" anchor="ctr"/>
                </a:tc>
                <a:tc rowSpan="2">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err="1"/>
                        <a:t>Pos</a:t>
                      </a:r>
                      <a:r>
                        <a:rPr lang="es-AR" sz="2400" u="none" strike="noStrike" cap="none" dirty="0"/>
                        <a:t> incremento</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a=i;</a:t>
                      </a:r>
                      <a:endParaRPr sz="1900" u="none" strike="noStrike" cap="none"/>
                    </a:p>
                  </a:txBody>
                  <a:tcPr marL="121933" marR="121933" marT="60967" marB="60967"/>
                </a:tc>
                <a:extLst>
                  <a:ext uri="{0D108BD9-81ED-4DB2-BD59-A6C34878D82A}">
                    <a16:rowId xmlns:a16="http://schemas.microsoft.com/office/drawing/2014/main" val="10001"/>
                  </a:ext>
                </a:extLst>
              </a:tr>
              <a:tr h="494467">
                <a:tc vMerge="1">
                  <a:txBody>
                    <a:bodyPr/>
                    <a:lstStyle/>
                    <a:p>
                      <a:endParaRPr lang="es-AR"/>
                    </a:p>
                  </a:txBody>
                  <a:tcPr/>
                </a:tc>
                <a:tc vMerge="1">
                  <a:txBody>
                    <a:bodyPr/>
                    <a:lstStyle/>
                    <a:p>
                      <a:endParaRPr lang="es-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i=i+1;</a:t>
                      </a:r>
                      <a:endParaRPr sz="1900" u="none" strike="noStrike" cap="none"/>
                    </a:p>
                  </a:txBody>
                  <a:tcPr marL="121933" marR="121933" marT="60967" marB="60967"/>
                </a:tc>
                <a:extLst>
                  <a:ext uri="{0D108BD9-81ED-4DB2-BD59-A6C34878D82A}">
                    <a16:rowId xmlns:a16="http://schemas.microsoft.com/office/drawing/2014/main" val="10002"/>
                  </a:ext>
                </a:extLst>
              </a:tr>
              <a:tr h="494467">
                <a:tc rowSpan="2">
                  <a:txBody>
                    <a:bodyPr/>
                    <a:lstStyle/>
                    <a:p>
                      <a:pPr marL="0" marR="0" lvl="0" indent="0" algn="ctr" rtl="0">
                        <a:lnSpc>
                          <a:spcPct val="100000"/>
                        </a:lnSpc>
                        <a:spcBef>
                          <a:spcPts val="0"/>
                        </a:spcBef>
                        <a:spcAft>
                          <a:spcPts val="0"/>
                        </a:spcAft>
                        <a:buClr>
                          <a:srgbClr val="000000"/>
                        </a:buClr>
                        <a:buSzPts val="1800"/>
                        <a:buFont typeface="Arial"/>
                        <a:buNone/>
                      </a:pPr>
                      <a:r>
                        <a:rPr lang="es-AR" sz="2400" u="none" strike="noStrike" cap="none" dirty="0"/>
                        <a:t>a=++i;</a:t>
                      </a:r>
                      <a:endParaRPr sz="1900" u="none" strike="noStrike" cap="none" dirty="0"/>
                    </a:p>
                  </a:txBody>
                  <a:tcPr marL="121933" marR="121933" marT="60967" marB="60967" anchor="ctr"/>
                </a:tc>
                <a:tc rowSpan="2">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Pre incremento</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i=i+1;</a:t>
                      </a:r>
                      <a:endParaRPr sz="1900" u="none" strike="noStrike" cap="none"/>
                    </a:p>
                  </a:txBody>
                  <a:tcPr marL="121933" marR="121933" marT="60967" marB="60967"/>
                </a:tc>
                <a:extLst>
                  <a:ext uri="{0D108BD9-81ED-4DB2-BD59-A6C34878D82A}">
                    <a16:rowId xmlns:a16="http://schemas.microsoft.com/office/drawing/2014/main" val="10003"/>
                  </a:ext>
                </a:extLst>
              </a:tr>
              <a:tr h="494467">
                <a:tc vMerge="1">
                  <a:txBody>
                    <a:bodyPr/>
                    <a:lstStyle/>
                    <a:p>
                      <a:endParaRPr lang="es-AR"/>
                    </a:p>
                  </a:txBody>
                  <a:tcPr/>
                </a:tc>
                <a:tc vMerge="1">
                  <a:txBody>
                    <a:bodyPr/>
                    <a:lstStyle/>
                    <a:p>
                      <a:endParaRPr lang="es-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a=i;</a:t>
                      </a:r>
                      <a:endParaRPr sz="1900" u="none" strike="noStrike" cap="none"/>
                    </a:p>
                  </a:txBody>
                  <a:tcPr marL="121933" marR="121933" marT="60967" marB="60967"/>
                </a:tc>
                <a:extLst>
                  <a:ext uri="{0D108BD9-81ED-4DB2-BD59-A6C34878D82A}">
                    <a16:rowId xmlns:a16="http://schemas.microsoft.com/office/drawing/2014/main" val="10004"/>
                  </a:ext>
                </a:extLst>
              </a:tr>
              <a:tr h="494467">
                <a:tc rowSpan="2">
                  <a:txBody>
                    <a:bodyPr/>
                    <a:lstStyle/>
                    <a:p>
                      <a:pPr marL="0" marR="0" lvl="0" indent="0" algn="ctr" rtl="0">
                        <a:lnSpc>
                          <a:spcPct val="100000"/>
                        </a:lnSpc>
                        <a:spcBef>
                          <a:spcPts val="0"/>
                        </a:spcBef>
                        <a:spcAft>
                          <a:spcPts val="0"/>
                        </a:spcAft>
                        <a:buClr>
                          <a:srgbClr val="000000"/>
                        </a:buClr>
                        <a:buSzPts val="1800"/>
                        <a:buFont typeface="Arial"/>
                        <a:buNone/>
                      </a:pPr>
                      <a:r>
                        <a:rPr lang="es-AR" sz="2400" u="none" strike="noStrike" cap="none"/>
                        <a:t>a=--i;</a:t>
                      </a:r>
                      <a:endParaRPr sz="1900" u="none" strike="noStrike" cap="none"/>
                    </a:p>
                  </a:txBody>
                  <a:tcPr marL="121933" marR="121933" marT="60967" marB="60967" anchor="ctr"/>
                </a:tc>
                <a:tc rowSpan="2">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Pre decremento</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i=i-1;</a:t>
                      </a:r>
                      <a:endParaRPr sz="1900" u="none" strike="noStrike" cap="none"/>
                    </a:p>
                  </a:txBody>
                  <a:tcPr marL="121933" marR="121933" marT="60967" marB="60967"/>
                </a:tc>
                <a:extLst>
                  <a:ext uri="{0D108BD9-81ED-4DB2-BD59-A6C34878D82A}">
                    <a16:rowId xmlns:a16="http://schemas.microsoft.com/office/drawing/2014/main" val="10005"/>
                  </a:ext>
                </a:extLst>
              </a:tr>
              <a:tr h="494467">
                <a:tc vMerge="1">
                  <a:txBody>
                    <a:bodyPr/>
                    <a:lstStyle/>
                    <a:p>
                      <a:endParaRPr lang="es-AR"/>
                    </a:p>
                  </a:txBody>
                  <a:tcPr/>
                </a:tc>
                <a:tc vMerge="1">
                  <a:txBody>
                    <a:bodyPr/>
                    <a:lstStyle/>
                    <a:p>
                      <a:endParaRPr lang="es-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a=i;</a:t>
                      </a:r>
                      <a:endParaRPr sz="1900" u="none" strike="noStrike" cap="none"/>
                    </a:p>
                  </a:txBody>
                  <a:tcPr marL="121933" marR="121933" marT="60967" marB="60967"/>
                </a:tc>
                <a:extLst>
                  <a:ext uri="{0D108BD9-81ED-4DB2-BD59-A6C34878D82A}">
                    <a16:rowId xmlns:a16="http://schemas.microsoft.com/office/drawing/2014/main" val="10006"/>
                  </a:ext>
                </a:extLst>
              </a:tr>
              <a:tr h="494467">
                <a:tc rowSpan="2">
                  <a:txBody>
                    <a:bodyPr/>
                    <a:lstStyle/>
                    <a:p>
                      <a:pPr marL="0" marR="0" lvl="0" indent="0" algn="ctr" rtl="0">
                        <a:lnSpc>
                          <a:spcPct val="100000"/>
                        </a:lnSpc>
                        <a:spcBef>
                          <a:spcPts val="0"/>
                        </a:spcBef>
                        <a:spcAft>
                          <a:spcPts val="0"/>
                        </a:spcAft>
                        <a:buClr>
                          <a:srgbClr val="000000"/>
                        </a:buClr>
                        <a:buSzPts val="1800"/>
                        <a:buFont typeface="Arial"/>
                        <a:buNone/>
                      </a:pPr>
                      <a:r>
                        <a:rPr lang="es-AR" sz="2400" u="none" strike="noStrike" cap="none"/>
                        <a:t>a=i--;</a:t>
                      </a:r>
                      <a:endParaRPr sz="1900" u="none" strike="noStrike" cap="none"/>
                    </a:p>
                  </a:txBody>
                  <a:tcPr marL="121933" marR="121933" marT="60967" marB="60967" anchor="ctr"/>
                </a:tc>
                <a:tc rowSpan="2">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a:t>Pos decremento</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a=i;</a:t>
                      </a:r>
                      <a:endParaRPr sz="1900" u="none" strike="noStrike" cap="none" dirty="0"/>
                    </a:p>
                  </a:txBody>
                  <a:tcPr marL="121933" marR="121933" marT="60967" marB="60967"/>
                </a:tc>
                <a:extLst>
                  <a:ext uri="{0D108BD9-81ED-4DB2-BD59-A6C34878D82A}">
                    <a16:rowId xmlns:a16="http://schemas.microsoft.com/office/drawing/2014/main" val="10007"/>
                  </a:ext>
                </a:extLst>
              </a:tr>
              <a:tr h="494467">
                <a:tc vMerge="1">
                  <a:txBody>
                    <a:bodyPr/>
                    <a:lstStyle/>
                    <a:p>
                      <a:endParaRPr lang="es-AR"/>
                    </a:p>
                  </a:txBody>
                  <a:tcPr/>
                </a:tc>
                <a:tc vMerge="1">
                  <a:txBody>
                    <a:bodyPr/>
                    <a:lstStyle/>
                    <a:p>
                      <a:endParaRPr lang="es-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s-AR" sz="2400" u="none" strike="noStrike" cap="none" dirty="0"/>
                        <a:t>i=i-1;</a:t>
                      </a:r>
                      <a:endParaRPr sz="1900" u="none" strike="noStrike" cap="none" dirty="0"/>
                    </a:p>
                  </a:txBody>
                  <a:tcPr marL="121933" marR="121933" marT="60967" marB="60967"/>
                </a:tc>
                <a:extLst>
                  <a:ext uri="{0D108BD9-81ED-4DB2-BD59-A6C34878D82A}">
                    <a16:rowId xmlns:a16="http://schemas.microsoft.com/office/drawing/2014/main" val="10008"/>
                  </a:ext>
                </a:extLst>
              </a:tr>
            </a:tbl>
          </a:graphicData>
        </a:graphic>
      </p:graphicFrame>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4"/>
          <p:cNvSpPr txBox="1">
            <a:spLocks noGrp="1"/>
          </p:cNvSpPr>
          <p:nvPr>
            <p:ph type="title"/>
          </p:nvPr>
        </p:nvSpPr>
        <p:spPr>
          <a:xfrm>
            <a:off x="3388049" y="773301"/>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dirty="0"/>
              <a:t>Usando el preprocesador</a:t>
            </a:r>
            <a:endParaRPr dirty="0"/>
          </a:p>
        </p:txBody>
      </p:sp>
      <p:sp>
        <p:nvSpPr>
          <p:cNvPr id="650" name="Google Shape;650;p54"/>
          <p:cNvSpPr txBox="1">
            <a:spLocks noGrp="1"/>
          </p:cNvSpPr>
          <p:nvPr>
            <p:ph type="body" idx="1"/>
          </p:nvPr>
        </p:nvSpPr>
        <p:spPr>
          <a:xfrm>
            <a:off x="812800" y="1803402"/>
            <a:ext cx="11235861" cy="4358165"/>
          </a:xfrm>
          <a:prstGeom prst="rect">
            <a:avLst/>
          </a:prstGeom>
          <a:noFill/>
          <a:ln>
            <a:noFill/>
          </a:ln>
        </p:spPr>
        <p:txBody>
          <a:bodyPr spcFirstLastPara="1" vert="horz" wrap="square" lIns="121900" tIns="60933" rIns="121900" bIns="60933" rtlCol="0" anchor="t" anchorCtr="0">
            <a:normAutofit/>
          </a:bodyPr>
          <a:lstStyle/>
          <a:p>
            <a:pPr>
              <a:lnSpc>
                <a:spcPct val="100000"/>
              </a:lnSpc>
              <a:spcBef>
                <a:spcPts val="0"/>
              </a:spcBef>
              <a:buSzPts val="1740"/>
            </a:pPr>
            <a:endParaRPr lang="es-AR" dirty="0"/>
          </a:p>
          <a:p>
            <a:pPr algn="ctr">
              <a:lnSpc>
                <a:spcPct val="100000"/>
              </a:lnSpc>
              <a:spcBef>
                <a:spcPts val="0"/>
              </a:spcBef>
              <a:buSzPts val="1740"/>
            </a:pPr>
            <a:endParaRPr lang="es-AR" sz="2800" dirty="0"/>
          </a:p>
          <a:p>
            <a:pPr algn="ctr">
              <a:lnSpc>
                <a:spcPct val="100000"/>
              </a:lnSpc>
              <a:spcBef>
                <a:spcPts val="0"/>
              </a:spcBef>
              <a:buSzPts val="1740"/>
            </a:pPr>
            <a:endParaRPr lang="es-AR" sz="2800" dirty="0"/>
          </a:p>
          <a:p>
            <a:pPr algn="ctr">
              <a:lnSpc>
                <a:spcPct val="100000"/>
              </a:lnSpc>
              <a:spcBef>
                <a:spcPts val="0"/>
              </a:spcBef>
              <a:buSzPts val="1740"/>
            </a:pPr>
            <a:r>
              <a:rPr lang="es-AR" sz="2800" dirty="0"/>
              <a:t>Existen algunas directivas (instrucciones que son propias del programa que utilizamos y no del lenguaje C que se traduce en código de máquina, estas instructivas nos facilitan la escritura del código y no generan código extra, a la hora de compilar el compilador reemplaza por su equivalente.</a:t>
            </a:r>
            <a:endParaRPr sz="2800" dirty="0"/>
          </a:p>
        </p:txBody>
      </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a:t>#define</a:t>
            </a:r>
            <a:endParaRPr/>
          </a:p>
        </p:txBody>
      </p:sp>
      <p:sp>
        <p:nvSpPr>
          <p:cNvPr id="656" name="Google Shape;656;p55"/>
          <p:cNvSpPr txBox="1">
            <a:spLocks noGrp="1"/>
          </p:cNvSpPr>
          <p:nvPr>
            <p:ph type="body" idx="1"/>
          </p:nvPr>
        </p:nvSpPr>
        <p:spPr>
          <a:xfrm>
            <a:off x="812800" y="1803402"/>
            <a:ext cx="11235861" cy="4358165"/>
          </a:xfrm>
          <a:prstGeom prst="rect">
            <a:avLst/>
          </a:prstGeom>
          <a:noFill/>
          <a:ln>
            <a:noFill/>
          </a:ln>
        </p:spPr>
        <p:txBody>
          <a:bodyPr spcFirstLastPara="1" vert="horz" wrap="square" lIns="121900" tIns="60933" rIns="121900" bIns="60933" rtlCol="0" anchor="t" anchorCtr="0">
            <a:normAutofit lnSpcReduction="10000"/>
          </a:bodyPr>
          <a:lstStyle/>
          <a:p>
            <a:pPr marL="457200" indent="-457200">
              <a:lnSpc>
                <a:spcPct val="80000"/>
              </a:lnSpc>
              <a:spcBef>
                <a:spcPts val="0"/>
              </a:spcBef>
              <a:buSzPts val="1348"/>
              <a:buFont typeface="Arial" panose="020B0604020202020204" pitchFamily="34" charset="0"/>
              <a:buChar char="•"/>
            </a:pPr>
            <a:r>
              <a:rPr lang="es-AR" sz="2996" dirty="0"/>
              <a:t>#define LED 1</a:t>
            </a:r>
            <a:br>
              <a:rPr lang="es-AR" sz="2996" dirty="0"/>
            </a:br>
            <a:endParaRPr sz="2996" dirty="0"/>
          </a:p>
          <a:p>
            <a:pPr marL="457200" indent="-457200">
              <a:lnSpc>
                <a:spcPct val="80000"/>
              </a:lnSpc>
              <a:spcBef>
                <a:spcPts val="933"/>
              </a:spcBef>
              <a:buSzPts val="1348"/>
              <a:buFont typeface="Arial" panose="020B0604020202020204" pitchFamily="34" charset="0"/>
              <a:buChar char="•"/>
            </a:pPr>
            <a:r>
              <a:rPr lang="es-AR" sz="2996" dirty="0"/>
              <a:t>La línea de código anterior hace que en el código cuando aparezca la palabra LED sea reemplazada por la expresión a la derecha, en este caso el 1.</a:t>
            </a:r>
            <a:endParaRPr dirty="0"/>
          </a:p>
          <a:p>
            <a:pPr marL="457200" indent="-457200">
              <a:lnSpc>
                <a:spcPct val="80000"/>
              </a:lnSpc>
              <a:spcBef>
                <a:spcPts val="933"/>
              </a:spcBef>
              <a:buSzPts val="1348"/>
              <a:buFont typeface="Arial" panose="020B0604020202020204" pitchFamily="34" charset="0"/>
              <a:buChar char="•"/>
            </a:pPr>
            <a:r>
              <a:rPr lang="es-AR" sz="2996" dirty="0"/>
              <a:t>Esto nos permite que el código se ajuste sin tener que cambiar en TODOS los lugares uno por uno.</a:t>
            </a:r>
            <a:endParaRPr dirty="0"/>
          </a:p>
          <a:p>
            <a:pPr marL="457200" indent="-457200">
              <a:lnSpc>
                <a:spcPct val="80000"/>
              </a:lnSpc>
              <a:spcBef>
                <a:spcPts val="933"/>
              </a:spcBef>
              <a:buSzPts val="1348"/>
              <a:buFont typeface="Arial" panose="020B0604020202020204" pitchFamily="34" charset="0"/>
              <a:buChar char="•"/>
            </a:pPr>
            <a:r>
              <a:rPr lang="es-AR" sz="2996" dirty="0"/>
              <a:t>También permite un código más claro, ya que en lugar de números podemos trabajar con expresiones más simples que nos ayudan a entender y recordar como funciona el código.</a:t>
            </a:r>
            <a:endParaRPr dirty="0"/>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769B04D-F8E3-FA74-A9F6-60770AB56C26}"/>
              </a:ext>
            </a:extLst>
          </p:cNvPr>
          <p:cNvSpPr/>
          <p:nvPr/>
        </p:nvSpPr>
        <p:spPr>
          <a:xfrm>
            <a:off x="634482" y="2211355"/>
            <a:ext cx="11222158" cy="445070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661" name="Google Shape;661;p5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ct val="111111"/>
            </a:pPr>
            <a:r>
              <a:rPr lang="es-AR" dirty="0"/>
              <a:t>Control de secuencia bloque decisión</a:t>
            </a:r>
            <a:endParaRPr dirty="0"/>
          </a:p>
        </p:txBody>
      </p:sp>
      <p:sp>
        <p:nvSpPr>
          <p:cNvPr id="662" name="Google Shape;662;p56"/>
          <p:cNvSpPr/>
          <p:nvPr/>
        </p:nvSpPr>
        <p:spPr>
          <a:xfrm>
            <a:off x="335360" y="2084851"/>
            <a:ext cx="12001333" cy="2420673"/>
          </a:xfrm>
          <a:prstGeom prst="rect">
            <a:avLst/>
          </a:prstGeom>
          <a:noFill/>
          <a:ln>
            <a:noFill/>
          </a:ln>
        </p:spPr>
        <p:txBody>
          <a:bodyPr spcFirstLastPara="1" wrap="square" lIns="121900" tIns="60933" rIns="121900" bIns="60933" anchor="t" anchorCtr="0">
            <a:spAutoFit/>
          </a:bodyPr>
          <a:lstStyle/>
          <a:p>
            <a:pPr>
              <a:buClr>
                <a:srgbClr val="000000"/>
              </a:buClr>
              <a:buSzPts val="1600"/>
            </a:pPr>
            <a:br>
              <a:rPr lang="es-AR" sz="2133">
                <a:solidFill>
                  <a:srgbClr val="D4D4D4"/>
                </a:solidFill>
                <a:latin typeface="Consolas"/>
                <a:ea typeface="Consolas"/>
                <a:cs typeface="Consolas"/>
                <a:sym typeface="Consolas"/>
              </a:rPr>
            </a:br>
            <a:r>
              <a:rPr lang="es-AR" sz="2133">
                <a:solidFill>
                  <a:srgbClr val="D4D4D4"/>
                </a:solidFill>
                <a:latin typeface="Consolas"/>
                <a:ea typeface="Consolas"/>
                <a:cs typeface="Consolas"/>
                <a:sym typeface="Consolas"/>
              </a:rPr>
              <a:t>    </a:t>
            </a:r>
            <a:r>
              <a:rPr lang="es-AR" sz="2133">
                <a:solidFill>
                  <a:srgbClr val="C586C0"/>
                </a:solidFill>
                <a:latin typeface="Consolas"/>
                <a:ea typeface="Consolas"/>
                <a:cs typeface="Consolas"/>
                <a:sym typeface="Consolas"/>
              </a:rPr>
              <a:t>if</a:t>
            </a:r>
            <a:r>
              <a:rPr lang="es-AR" sz="2133">
                <a:solidFill>
                  <a:srgbClr val="D4D4D4"/>
                </a:solidFill>
                <a:latin typeface="Consolas"/>
                <a:ea typeface="Consolas"/>
                <a:cs typeface="Consolas"/>
                <a:sym typeface="Consolas"/>
              </a:rPr>
              <a:t>(condición){</a:t>
            </a:r>
            <a:endParaRPr sz="1867">
              <a:solidFill>
                <a:srgbClr val="000000"/>
              </a:solidFill>
              <a:latin typeface="Arial"/>
              <a:ea typeface="Arial"/>
              <a:cs typeface="Arial"/>
              <a:sym typeface="Arial"/>
            </a:endParaRPr>
          </a:p>
          <a:p>
            <a:pPr>
              <a:buClr>
                <a:srgbClr val="000000"/>
              </a:buClr>
              <a:buSzPts val="1600"/>
            </a:pPr>
            <a:r>
              <a:rPr lang="es-AR" sz="2133">
                <a:solidFill>
                  <a:srgbClr val="D4D4D4"/>
                </a:solidFill>
                <a:latin typeface="Consolas"/>
                <a:ea typeface="Consolas"/>
                <a:cs typeface="Consolas"/>
                <a:sym typeface="Consolas"/>
              </a:rPr>
              <a:t>        </a:t>
            </a:r>
            <a:r>
              <a:rPr lang="es-AR" sz="2133">
                <a:solidFill>
                  <a:srgbClr val="6A9955"/>
                </a:solidFill>
                <a:latin typeface="Consolas"/>
                <a:ea typeface="Consolas"/>
                <a:cs typeface="Consolas"/>
                <a:sym typeface="Consolas"/>
              </a:rPr>
              <a:t>//codigo que se ejecuta si la condición es verdadera</a:t>
            </a:r>
            <a:endParaRPr sz="2133">
              <a:solidFill>
                <a:srgbClr val="D4D4D4"/>
              </a:solidFill>
              <a:latin typeface="Consolas"/>
              <a:ea typeface="Consolas"/>
              <a:cs typeface="Consolas"/>
              <a:sym typeface="Consolas"/>
            </a:endParaRPr>
          </a:p>
          <a:p>
            <a:pPr>
              <a:buClr>
                <a:srgbClr val="000000"/>
              </a:buClr>
              <a:buSzPts val="1600"/>
            </a:pPr>
            <a:r>
              <a:rPr lang="es-AR" sz="2133">
                <a:solidFill>
                  <a:srgbClr val="D4D4D4"/>
                </a:solidFill>
                <a:latin typeface="Consolas"/>
                <a:ea typeface="Consolas"/>
                <a:cs typeface="Consolas"/>
                <a:sym typeface="Consolas"/>
              </a:rPr>
              <a:t>    }</a:t>
            </a:r>
            <a:r>
              <a:rPr lang="es-AR" sz="2133">
                <a:solidFill>
                  <a:srgbClr val="C586C0"/>
                </a:solidFill>
                <a:latin typeface="Consolas"/>
                <a:ea typeface="Consolas"/>
                <a:cs typeface="Consolas"/>
                <a:sym typeface="Consolas"/>
              </a:rPr>
              <a:t>else</a:t>
            </a:r>
            <a:r>
              <a:rPr lang="es-AR" sz="2133">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600"/>
            </a:pPr>
            <a:r>
              <a:rPr lang="es-AR" sz="2133">
                <a:solidFill>
                  <a:srgbClr val="D4D4D4"/>
                </a:solidFill>
                <a:latin typeface="Consolas"/>
                <a:ea typeface="Consolas"/>
                <a:cs typeface="Consolas"/>
                <a:sym typeface="Consolas"/>
              </a:rPr>
              <a:t>        </a:t>
            </a:r>
            <a:r>
              <a:rPr lang="es-AR" sz="2133">
                <a:solidFill>
                  <a:srgbClr val="6A9955"/>
                </a:solidFill>
                <a:latin typeface="Consolas"/>
                <a:ea typeface="Consolas"/>
                <a:cs typeface="Consolas"/>
                <a:sym typeface="Consolas"/>
              </a:rPr>
              <a:t>/*codigo que se ejecuta si la condición es falsa, </a:t>
            </a:r>
            <a:endParaRPr sz="1867">
              <a:solidFill>
                <a:srgbClr val="000000"/>
              </a:solidFill>
              <a:latin typeface="Arial"/>
              <a:ea typeface="Arial"/>
              <a:cs typeface="Arial"/>
              <a:sym typeface="Arial"/>
            </a:endParaRPr>
          </a:p>
          <a:p>
            <a:pPr>
              <a:buClr>
                <a:srgbClr val="000000"/>
              </a:buClr>
              <a:buSzPts val="1600"/>
            </a:pPr>
            <a:r>
              <a:rPr lang="es-AR" sz="2133">
                <a:solidFill>
                  <a:srgbClr val="6A9955"/>
                </a:solidFill>
                <a:latin typeface="Consolas"/>
                <a:ea typeface="Consolas"/>
                <a:cs typeface="Consolas"/>
                <a:sym typeface="Consolas"/>
              </a:rPr>
              <a:t>	si no hay puede obviarse el else y las llaves*/</a:t>
            </a:r>
            <a:endParaRPr sz="2133">
              <a:solidFill>
                <a:srgbClr val="D4D4D4"/>
              </a:solidFill>
              <a:latin typeface="Consolas"/>
              <a:ea typeface="Consolas"/>
              <a:cs typeface="Consolas"/>
              <a:sym typeface="Consolas"/>
            </a:endParaRPr>
          </a:p>
          <a:p>
            <a:pPr>
              <a:buClr>
                <a:srgbClr val="000000"/>
              </a:buClr>
              <a:buSzPts val="1600"/>
            </a:pPr>
            <a:r>
              <a:rPr lang="es-AR" sz="2133">
                <a:solidFill>
                  <a:srgbClr val="D4D4D4"/>
                </a:solidFill>
                <a:latin typeface="Consolas"/>
                <a:ea typeface="Consolas"/>
                <a:cs typeface="Consolas"/>
                <a:sym typeface="Consolas"/>
              </a:rPr>
              <a:t>    }</a:t>
            </a:r>
            <a:endParaRPr sz="2133">
              <a:solidFill>
                <a:srgbClr val="D4D4D4"/>
              </a:solidFill>
              <a:latin typeface="Consolas"/>
              <a:ea typeface="Consolas"/>
              <a:cs typeface="Consolas"/>
              <a:sym typeface="Consolas"/>
            </a:endParaRPr>
          </a:p>
        </p:txBody>
      </p:sp>
      <p:sp>
        <p:nvSpPr>
          <p:cNvPr id="663" name="Google Shape;663;p56"/>
          <p:cNvSpPr txBox="1"/>
          <p:nvPr/>
        </p:nvSpPr>
        <p:spPr>
          <a:xfrm>
            <a:off x="911424" y="4965171"/>
            <a:ext cx="10772576" cy="1600384"/>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chemeClr val="lt1"/>
                </a:solidFill>
                <a:latin typeface="Twentieth Century"/>
                <a:ea typeface="Twentieth Century"/>
                <a:cs typeface="Twentieth Century"/>
                <a:sym typeface="Twentieth Century"/>
              </a:rPr>
              <a:t>Dentro de la condición puede haber una expresión relacional como las que vimos antes, que pueden combinarse con operadores lógicos como los que vimos antes, es importante entender que esa condición tiene que poder determinar su grado de veracidad o no.</a:t>
            </a:r>
            <a:endParaRPr sz="1867">
              <a:solidFill>
                <a:srgbClr val="000000"/>
              </a:solidFill>
              <a:latin typeface="Arial"/>
              <a:ea typeface="Arial"/>
              <a:cs typeface="Arial"/>
              <a:sym typeface="Aria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fontScale="90000"/>
          </a:bodyPr>
          <a:lstStyle/>
          <a:p>
            <a:pPr>
              <a:spcBef>
                <a:spcPts val="0"/>
              </a:spcBef>
              <a:buClr>
                <a:schemeClr val="dk2"/>
              </a:buClr>
              <a:buSzPct val="111111"/>
            </a:pPr>
            <a:r>
              <a:rPr lang="es-AR" sz="5040"/>
              <a:t>Combinaciones modificadores y tipos de variables</a:t>
            </a:r>
            <a:endParaRPr/>
          </a:p>
        </p:txBody>
      </p:sp>
      <p:graphicFrame>
        <p:nvGraphicFramePr>
          <p:cNvPr id="146" name="Google Shape;146;p8"/>
          <p:cNvGraphicFramePr/>
          <p:nvPr>
            <p:extLst>
              <p:ext uri="{D42A27DB-BD31-4B8C-83A1-F6EECF244321}">
                <p14:modId xmlns:p14="http://schemas.microsoft.com/office/powerpoint/2010/main" val="2647473977"/>
              </p:ext>
            </p:extLst>
          </p:nvPr>
        </p:nvGraphicFramePr>
        <p:xfrm>
          <a:off x="152417" y="1615300"/>
          <a:ext cx="12191966" cy="5242700"/>
        </p:xfrm>
        <a:graphic>
          <a:graphicData uri="http://schemas.openxmlformats.org/drawingml/2006/table">
            <a:tbl>
              <a:tblPr firstRow="1" bandRow="1">
                <a:tableStyleId>{72833802-FEF1-4C79-8D5D-14CF1EAF98D9}</a:tableStyleId>
              </a:tblPr>
              <a:tblGrid>
                <a:gridCol w="3378200">
                  <a:extLst>
                    <a:ext uri="{9D8B030D-6E8A-4147-A177-3AD203B41FA5}">
                      <a16:colId xmlns:a16="http://schemas.microsoft.com/office/drawing/2014/main" val="20000"/>
                    </a:ext>
                  </a:extLst>
                </a:gridCol>
                <a:gridCol w="3346133">
                  <a:extLst>
                    <a:ext uri="{9D8B030D-6E8A-4147-A177-3AD203B41FA5}">
                      <a16:colId xmlns:a16="http://schemas.microsoft.com/office/drawing/2014/main" val="20001"/>
                    </a:ext>
                  </a:extLst>
                </a:gridCol>
                <a:gridCol w="5467633">
                  <a:extLst>
                    <a:ext uri="{9D8B030D-6E8A-4147-A177-3AD203B41FA5}">
                      <a16:colId xmlns:a16="http://schemas.microsoft.com/office/drawing/2014/main" val="20002"/>
                    </a:ext>
                  </a:extLst>
                </a:gridCol>
              </a:tblGrid>
              <a:tr h="447053">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dirty="0">
                          <a:solidFill>
                            <a:schemeClr val="tx1"/>
                          </a:solidFill>
                        </a:rPr>
                        <a:t>Tipo</a:t>
                      </a:r>
                      <a:endParaRPr sz="2400" b="1" u="none" strike="noStrike" kern="1200" cap="none" dirty="0">
                        <a:solidFill>
                          <a:schemeClr val="tx1"/>
                        </a:solidFill>
                        <a:latin typeface="+mn-lt"/>
                        <a:ea typeface="+mn-ea"/>
                        <a:cs typeface="+mn-cs"/>
                      </a:endParaRPr>
                    </a:p>
                  </a:txBody>
                  <a:tcPr marL="121933" marR="121933" marT="60967" marB="60967"/>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Cantidad de bits</a:t>
                      </a:r>
                      <a:endParaRPr sz="2400" b="1" u="none" strike="noStrike" kern="1200" cap="none">
                        <a:solidFill>
                          <a:schemeClr val="tx1"/>
                        </a:solidFill>
                        <a:latin typeface="+mn-lt"/>
                        <a:ea typeface="+mn-ea"/>
                        <a:cs typeface="+mn-cs"/>
                      </a:endParaRPr>
                    </a:p>
                  </a:txBody>
                  <a:tcPr marL="121933" marR="121933" marT="60967" marB="60967"/>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Rango numérico</a:t>
                      </a:r>
                      <a:endParaRPr sz="2400" b="1" u="none" strike="noStrike" kern="1200" cap="none">
                        <a:solidFill>
                          <a:schemeClr val="tx1"/>
                        </a:solidFill>
                        <a:latin typeface="+mn-lt"/>
                        <a:ea typeface="+mn-ea"/>
                        <a:cs typeface="+mn-cs"/>
                      </a:endParaRPr>
                    </a:p>
                  </a:txBody>
                  <a:tcPr marL="121933" marR="121933" marT="60967" marB="60967"/>
                </a:tc>
                <a:extLst>
                  <a:ext uri="{0D108BD9-81ED-4DB2-BD59-A6C34878D82A}">
                    <a16:rowId xmlns:a16="http://schemas.microsoft.com/office/drawing/2014/main" val="10000"/>
                  </a:ext>
                </a:extLst>
              </a:tr>
              <a:tr h="447053">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dirty="0" err="1">
                          <a:solidFill>
                            <a:schemeClr val="tx1"/>
                          </a:solidFill>
                        </a:rPr>
                        <a:t>signed</a:t>
                      </a:r>
                      <a:r>
                        <a:rPr lang="es-AR" sz="2400" b="1" u="none" strike="noStrike" kern="1200" cap="none" dirty="0">
                          <a:solidFill>
                            <a:schemeClr val="tx1"/>
                          </a:solidFill>
                        </a:rPr>
                        <a:t> short </a:t>
                      </a:r>
                      <a:r>
                        <a:rPr lang="es-AR" sz="2400" b="1" u="none" strike="noStrike" kern="1200" cap="none" dirty="0" err="1">
                          <a:solidFill>
                            <a:schemeClr val="tx1"/>
                          </a:solidFill>
                        </a:rPr>
                        <a:t>int</a:t>
                      </a:r>
                      <a:endParaRPr sz="2400" b="1" u="none" strike="noStrike" kern="1200" cap="none" dirty="0">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16</a:t>
                      </a:r>
                      <a:endParaRPr sz="2400" b="1" u="none" strike="noStrike" kern="1200" cap="none">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-32768 a 32767</a:t>
                      </a:r>
                      <a:endParaRPr sz="2400" b="1" u="none" strike="noStrike" kern="1200" cap="none">
                        <a:solidFill>
                          <a:schemeClr val="tx1"/>
                        </a:solidFill>
                        <a:latin typeface="+mn-lt"/>
                        <a:ea typeface="+mn-ea"/>
                        <a:cs typeface="+mn-cs"/>
                      </a:endParaRPr>
                    </a:p>
                  </a:txBody>
                  <a:tcPr marL="121933" marR="121933" marT="60967" marB="60967" anchor="ctr"/>
                </a:tc>
                <a:extLst>
                  <a:ext uri="{0D108BD9-81ED-4DB2-BD59-A6C34878D82A}">
                    <a16:rowId xmlns:a16="http://schemas.microsoft.com/office/drawing/2014/main" val="10001"/>
                  </a:ext>
                </a:extLst>
              </a:tr>
              <a:tr h="447053">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dirty="0" err="1">
                          <a:solidFill>
                            <a:schemeClr val="tx1"/>
                          </a:solidFill>
                        </a:rPr>
                        <a:t>long</a:t>
                      </a:r>
                      <a:r>
                        <a:rPr lang="es-AR" sz="2400" b="1" u="none" strike="noStrike" kern="1200" cap="none" dirty="0">
                          <a:solidFill>
                            <a:schemeClr val="tx1"/>
                          </a:solidFill>
                        </a:rPr>
                        <a:t> </a:t>
                      </a:r>
                      <a:r>
                        <a:rPr lang="es-AR" sz="2400" b="1" u="none" strike="noStrike" kern="1200" cap="none" dirty="0" err="1">
                          <a:solidFill>
                            <a:schemeClr val="tx1"/>
                          </a:solidFill>
                        </a:rPr>
                        <a:t>int</a:t>
                      </a:r>
                      <a:endParaRPr sz="2400" b="1" u="none" strike="noStrike" kern="1200" cap="none" dirty="0">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dirty="0">
                          <a:solidFill>
                            <a:schemeClr val="tx1"/>
                          </a:solidFill>
                        </a:rPr>
                        <a:t>32</a:t>
                      </a:r>
                      <a:endParaRPr sz="2400" b="1" u="none" strike="noStrike" kern="1200" cap="none" dirty="0">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-2147483648 a 2147483647</a:t>
                      </a:r>
                      <a:endParaRPr sz="2400" b="1" u="none" strike="noStrike" kern="1200" cap="none">
                        <a:solidFill>
                          <a:schemeClr val="tx1"/>
                        </a:solidFill>
                        <a:latin typeface="+mn-lt"/>
                        <a:ea typeface="+mn-ea"/>
                        <a:cs typeface="+mn-cs"/>
                      </a:endParaRPr>
                    </a:p>
                  </a:txBody>
                  <a:tcPr marL="121933" marR="121933" marT="60967" marB="60967" anchor="ctr"/>
                </a:tc>
                <a:extLst>
                  <a:ext uri="{0D108BD9-81ED-4DB2-BD59-A6C34878D82A}">
                    <a16:rowId xmlns:a16="http://schemas.microsoft.com/office/drawing/2014/main" val="10002"/>
                  </a:ext>
                </a:extLst>
              </a:tr>
              <a:tr h="447053">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signed long int</a:t>
                      </a:r>
                      <a:endParaRPr sz="2400" b="1" u="none" strike="noStrike" kern="1200" cap="none">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32 </a:t>
                      </a:r>
                      <a:endParaRPr sz="2400" b="1" u="none" strike="noStrike" kern="1200" cap="none">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-2147483648 a 2147483647</a:t>
                      </a:r>
                      <a:endParaRPr sz="2400" b="1" u="none" strike="noStrike" kern="1200" cap="none">
                        <a:solidFill>
                          <a:schemeClr val="tx1"/>
                        </a:solidFill>
                        <a:latin typeface="+mn-lt"/>
                        <a:ea typeface="+mn-ea"/>
                        <a:cs typeface="+mn-cs"/>
                      </a:endParaRPr>
                    </a:p>
                  </a:txBody>
                  <a:tcPr marL="121933" marR="121933" marT="60967" marB="60967" anchor="ctr"/>
                </a:tc>
                <a:extLst>
                  <a:ext uri="{0D108BD9-81ED-4DB2-BD59-A6C34878D82A}">
                    <a16:rowId xmlns:a16="http://schemas.microsoft.com/office/drawing/2014/main" val="10003"/>
                  </a:ext>
                </a:extLst>
              </a:tr>
              <a:tr h="447053">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unsigned long int</a:t>
                      </a:r>
                      <a:endParaRPr sz="2400" b="1" u="none" strike="noStrike" kern="1200" cap="none">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dirty="0">
                          <a:solidFill>
                            <a:schemeClr val="tx1"/>
                          </a:solidFill>
                        </a:rPr>
                        <a:t>32</a:t>
                      </a:r>
                      <a:endParaRPr sz="2400" b="1" u="none" strike="noStrike" kern="1200" cap="none" dirty="0">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0 a 4294967295</a:t>
                      </a:r>
                      <a:endParaRPr sz="2400" b="1" u="none" strike="noStrike" kern="1200" cap="none">
                        <a:solidFill>
                          <a:schemeClr val="tx1"/>
                        </a:solidFill>
                        <a:latin typeface="+mn-lt"/>
                        <a:ea typeface="+mn-ea"/>
                        <a:cs typeface="+mn-cs"/>
                      </a:endParaRPr>
                    </a:p>
                  </a:txBody>
                  <a:tcPr marL="121933" marR="121933" marT="60967" marB="60967" anchor="ctr"/>
                </a:tc>
                <a:extLst>
                  <a:ext uri="{0D108BD9-81ED-4DB2-BD59-A6C34878D82A}">
                    <a16:rowId xmlns:a16="http://schemas.microsoft.com/office/drawing/2014/main" val="10004"/>
                  </a:ext>
                </a:extLst>
              </a:tr>
              <a:tr h="447053">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long</a:t>
                      </a:r>
                      <a:endParaRPr sz="2400" b="1" u="none" strike="noStrike" kern="1200" cap="none">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32</a:t>
                      </a:r>
                      <a:endParaRPr sz="2400" b="1" u="none" strike="noStrike" kern="1200" cap="none">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dirty="0">
                          <a:solidFill>
                            <a:schemeClr val="tx1"/>
                          </a:solidFill>
                        </a:rPr>
                        <a:t>-2147483648 a 2147483647</a:t>
                      </a:r>
                      <a:endParaRPr sz="2400" b="1" u="none" strike="noStrike" kern="1200" cap="none" dirty="0">
                        <a:solidFill>
                          <a:schemeClr val="tx1"/>
                        </a:solidFill>
                        <a:latin typeface="+mn-lt"/>
                        <a:ea typeface="+mn-ea"/>
                        <a:cs typeface="+mn-cs"/>
                      </a:endParaRPr>
                    </a:p>
                  </a:txBody>
                  <a:tcPr marL="121933" marR="121933" marT="60967" marB="60967" anchor="ctr"/>
                </a:tc>
                <a:extLst>
                  <a:ext uri="{0D108BD9-81ED-4DB2-BD59-A6C34878D82A}">
                    <a16:rowId xmlns:a16="http://schemas.microsoft.com/office/drawing/2014/main" val="10005"/>
                  </a:ext>
                </a:extLst>
              </a:tr>
              <a:tr h="447053">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unsigned long</a:t>
                      </a:r>
                      <a:endParaRPr sz="2400" b="1" u="none" strike="noStrike" kern="1200" cap="none">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32</a:t>
                      </a:r>
                      <a:endParaRPr sz="2400" b="1" u="none" strike="noStrike" kern="1200" cap="none">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0 a 4294967295</a:t>
                      </a:r>
                      <a:endParaRPr sz="2400" b="1" u="none" strike="noStrike" kern="1200" cap="none">
                        <a:solidFill>
                          <a:schemeClr val="tx1"/>
                        </a:solidFill>
                        <a:latin typeface="+mn-lt"/>
                        <a:ea typeface="+mn-ea"/>
                        <a:cs typeface="+mn-cs"/>
                      </a:endParaRPr>
                    </a:p>
                  </a:txBody>
                  <a:tcPr marL="121933" marR="121933" marT="60967" marB="60967" anchor="ctr"/>
                </a:tc>
                <a:extLst>
                  <a:ext uri="{0D108BD9-81ED-4DB2-BD59-A6C34878D82A}">
                    <a16:rowId xmlns:a16="http://schemas.microsoft.com/office/drawing/2014/main" val="10006"/>
                  </a:ext>
                </a:extLst>
              </a:tr>
              <a:tr h="447053">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float</a:t>
                      </a:r>
                      <a:endParaRPr sz="2400" b="1" u="none" strike="noStrike" kern="1200" cap="none">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dirty="0">
                          <a:solidFill>
                            <a:schemeClr val="tx1"/>
                          </a:solidFill>
                        </a:rPr>
                        <a:t>32</a:t>
                      </a:r>
                      <a:endParaRPr sz="2400" b="1" u="none" strike="noStrike" kern="1200" cap="none" dirty="0">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3.4E-38 a 3.4E+38</a:t>
                      </a:r>
                      <a:endParaRPr sz="2400" b="1" u="none" strike="noStrike" kern="1200" cap="none">
                        <a:solidFill>
                          <a:schemeClr val="tx1"/>
                        </a:solidFill>
                        <a:latin typeface="+mn-lt"/>
                        <a:ea typeface="+mn-ea"/>
                        <a:cs typeface="+mn-cs"/>
                      </a:endParaRPr>
                    </a:p>
                  </a:txBody>
                  <a:tcPr marL="121933" marR="121933" marT="60967" marB="60967" anchor="ctr"/>
                </a:tc>
                <a:extLst>
                  <a:ext uri="{0D108BD9-81ED-4DB2-BD59-A6C34878D82A}">
                    <a16:rowId xmlns:a16="http://schemas.microsoft.com/office/drawing/2014/main" val="10007"/>
                  </a:ext>
                </a:extLst>
              </a:tr>
              <a:tr h="447053">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double</a:t>
                      </a:r>
                      <a:endParaRPr sz="2400" b="1" u="none" strike="noStrike" kern="1200" cap="none">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64</a:t>
                      </a:r>
                      <a:endParaRPr sz="2400" b="1" u="none" strike="noStrike" kern="1200" cap="none">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dirty="0">
                          <a:solidFill>
                            <a:schemeClr val="tx1"/>
                          </a:solidFill>
                        </a:rPr>
                        <a:t>1.7E-308 a 1.7E+308</a:t>
                      </a:r>
                      <a:endParaRPr sz="2400" b="1" u="none" strike="noStrike" kern="1200" cap="none" dirty="0">
                        <a:solidFill>
                          <a:schemeClr val="tx1"/>
                        </a:solidFill>
                        <a:latin typeface="+mn-lt"/>
                        <a:ea typeface="+mn-ea"/>
                        <a:cs typeface="+mn-cs"/>
                      </a:endParaRPr>
                    </a:p>
                  </a:txBody>
                  <a:tcPr marL="121933" marR="121933" marT="60967" marB="60967" anchor="ctr"/>
                </a:tc>
                <a:extLst>
                  <a:ext uri="{0D108BD9-81ED-4DB2-BD59-A6C34878D82A}">
                    <a16:rowId xmlns:a16="http://schemas.microsoft.com/office/drawing/2014/main" val="10008"/>
                  </a:ext>
                </a:extLst>
              </a:tr>
              <a:tr h="772173">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long double</a:t>
                      </a:r>
                      <a:endParaRPr sz="2400" b="1" u="none" strike="noStrike" kern="1200" cap="none">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a:solidFill>
                            <a:schemeClr val="tx1"/>
                          </a:solidFill>
                        </a:rPr>
                        <a:t>64 ó 80 (según versión).</a:t>
                      </a:r>
                      <a:endParaRPr sz="2400" b="1" u="none" strike="noStrike" kern="1200" cap="none">
                        <a:solidFill>
                          <a:schemeClr val="tx1"/>
                        </a:solidFill>
                        <a:latin typeface="+mn-lt"/>
                        <a:ea typeface="+mn-ea"/>
                        <a:cs typeface="+mn-cs"/>
                      </a:endParaRPr>
                    </a:p>
                  </a:txBody>
                  <a:tcPr marL="121933" marR="121933" marT="60967" marB="60967" anchor="ctr"/>
                </a:tc>
                <a:tc>
                  <a:txBody>
                    <a:bodyPr/>
                    <a:lstStyle/>
                    <a:p>
                      <a:pPr marL="0" marR="0" lvl="0" indent="0" algn="l" defTabSz="914400" rtl="0" eaLnBrk="1" latinLnBrk="0" hangingPunct="1">
                        <a:lnSpc>
                          <a:spcPct val="100000"/>
                        </a:lnSpc>
                        <a:spcBef>
                          <a:spcPts val="0"/>
                        </a:spcBef>
                        <a:spcAft>
                          <a:spcPts val="0"/>
                        </a:spcAft>
                        <a:buClr>
                          <a:srgbClr val="000000"/>
                        </a:buClr>
                        <a:buSzPts val="1800"/>
                        <a:buFont typeface="Arial"/>
                        <a:buNone/>
                      </a:pPr>
                      <a:r>
                        <a:rPr lang="es-AR" sz="2400" b="1" u="none" strike="noStrike" kern="1200" cap="none" dirty="0">
                          <a:solidFill>
                            <a:schemeClr val="tx1"/>
                          </a:solidFill>
                        </a:rPr>
                        <a:t>1.7E-308 a 1.7E+308   </a:t>
                      </a:r>
                      <a:r>
                        <a:rPr lang="es-AR" sz="2400" b="1" u="none" strike="noStrike" kern="1200" cap="none" dirty="0" err="1">
                          <a:solidFill>
                            <a:schemeClr val="tx1"/>
                          </a:solidFill>
                        </a:rPr>
                        <a:t>ó</a:t>
                      </a:r>
                      <a:r>
                        <a:rPr lang="es-AR" sz="2400" b="1" u="none" strike="noStrike" kern="1200" cap="none" dirty="0">
                          <a:solidFill>
                            <a:schemeClr val="tx1"/>
                          </a:solidFill>
                        </a:rPr>
                        <a:t> 3.4E-4932 a 1.1E+4932</a:t>
                      </a:r>
                      <a:endParaRPr sz="2400" b="1" u="none" strike="noStrike" kern="1200" cap="none" dirty="0">
                        <a:solidFill>
                          <a:schemeClr val="tx1"/>
                        </a:solidFill>
                        <a:latin typeface="+mn-lt"/>
                        <a:ea typeface="+mn-ea"/>
                        <a:cs typeface="+mn-cs"/>
                      </a:endParaRPr>
                    </a:p>
                  </a:txBody>
                  <a:tcPr marL="121933" marR="121933" marT="60967" marB="60967" anchor="ctr"/>
                </a:tc>
                <a:extLst>
                  <a:ext uri="{0D108BD9-81ED-4DB2-BD59-A6C34878D82A}">
                    <a16:rowId xmlns:a16="http://schemas.microsoft.com/office/drawing/2014/main" val="10009"/>
                  </a:ext>
                </a:extLst>
              </a:tr>
            </a:tbl>
          </a:graphicData>
        </a:graphic>
      </p:graphicFrame>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5DA22C5-5032-11D4-652A-73AE8A4F4F94}"/>
              </a:ext>
            </a:extLst>
          </p:cNvPr>
          <p:cNvSpPr/>
          <p:nvPr/>
        </p:nvSpPr>
        <p:spPr>
          <a:xfrm>
            <a:off x="404327" y="2306114"/>
            <a:ext cx="5691673" cy="292888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668" name="Google Shape;668;p5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ct val="111111"/>
            </a:pPr>
            <a:r>
              <a:rPr lang="es-AR" dirty="0"/>
              <a:t>Control de secuencia bloque decisión</a:t>
            </a:r>
            <a:endParaRPr dirty="0"/>
          </a:p>
        </p:txBody>
      </p:sp>
      <p:pic>
        <p:nvPicPr>
          <p:cNvPr id="669" name="Google Shape;669;p57"/>
          <p:cNvPicPr preferRelativeResize="0"/>
          <p:nvPr/>
        </p:nvPicPr>
        <p:blipFill rotWithShape="1">
          <a:blip r:embed="rId4">
            <a:alphaModFix/>
          </a:blip>
          <a:srcRect/>
          <a:stretch/>
        </p:blipFill>
        <p:spPr>
          <a:xfrm>
            <a:off x="6898636" y="2372883"/>
            <a:ext cx="5202549" cy="27953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70" name="Google Shape;670;p57"/>
          <p:cNvSpPr/>
          <p:nvPr/>
        </p:nvSpPr>
        <p:spPr>
          <a:xfrm>
            <a:off x="431371" y="2867744"/>
            <a:ext cx="6096000" cy="1764211"/>
          </a:xfrm>
          <a:prstGeom prst="rect">
            <a:avLst/>
          </a:prstGeom>
          <a:noFill/>
          <a:ln>
            <a:noFill/>
          </a:ln>
        </p:spPr>
        <p:txBody>
          <a:bodyPr spcFirstLastPara="1" wrap="square" lIns="121900" tIns="60933" rIns="121900" bIns="60933" anchor="t" anchorCtr="0">
            <a:spAutoFit/>
          </a:bodyPr>
          <a:lstStyle/>
          <a:p>
            <a:pPr>
              <a:buClr>
                <a:srgbClr val="000000"/>
              </a:buClr>
              <a:buSzPts val="1600"/>
            </a:pPr>
            <a:r>
              <a:rPr lang="es-AR" sz="2133">
                <a:solidFill>
                  <a:srgbClr val="C586C0"/>
                </a:solidFill>
                <a:latin typeface="Consolas"/>
                <a:ea typeface="Consolas"/>
                <a:cs typeface="Consolas"/>
                <a:sym typeface="Consolas"/>
              </a:rPr>
              <a:t>if</a:t>
            </a:r>
            <a:r>
              <a:rPr lang="es-AR" sz="2133">
                <a:solidFill>
                  <a:srgbClr val="D4D4D4"/>
                </a:solidFill>
                <a:latin typeface="Consolas"/>
                <a:ea typeface="Consolas"/>
                <a:cs typeface="Consolas"/>
                <a:sym typeface="Consolas"/>
              </a:rPr>
              <a:t>(a&gt;</a:t>
            </a:r>
            <a:r>
              <a:rPr lang="es-AR" sz="2133">
                <a:solidFill>
                  <a:srgbClr val="B5CEA8"/>
                </a:solidFill>
                <a:latin typeface="Consolas"/>
                <a:ea typeface="Consolas"/>
                <a:cs typeface="Consolas"/>
                <a:sym typeface="Consolas"/>
              </a:rPr>
              <a:t>0)</a:t>
            </a:r>
            <a:r>
              <a:rPr lang="es-AR" sz="2133">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600"/>
            </a:pPr>
            <a:r>
              <a:rPr lang="es-AR" sz="2133">
                <a:solidFill>
                  <a:srgbClr val="DCDCAA"/>
                </a:solidFill>
                <a:latin typeface="Consolas"/>
                <a:ea typeface="Consolas"/>
                <a:cs typeface="Consolas"/>
                <a:sym typeface="Consolas"/>
              </a:rPr>
              <a:t>   printf</a:t>
            </a:r>
            <a:r>
              <a:rPr lang="es-AR" sz="2133">
                <a:solidFill>
                  <a:srgbClr val="D4D4D4"/>
                </a:solidFill>
                <a:latin typeface="Consolas"/>
                <a:ea typeface="Consolas"/>
                <a:cs typeface="Consolas"/>
                <a:sym typeface="Consolas"/>
              </a:rPr>
              <a:t>(</a:t>
            </a:r>
            <a:r>
              <a:rPr lang="es-AR" sz="2133">
                <a:solidFill>
                  <a:srgbClr val="CE9178"/>
                </a:solidFill>
                <a:latin typeface="Consolas"/>
                <a:ea typeface="Consolas"/>
                <a:cs typeface="Consolas"/>
                <a:sym typeface="Consolas"/>
              </a:rPr>
              <a:t>"a es positiva"</a:t>
            </a:r>
            <a:r>
              <a:rPr lang="es-AR" sz="2133">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600"/>
            </a:pPr>
            <a:r>
              <a:rPr lang="es-AR" sz="2133">
                <a:solidFill>
                  <a:srgbClr val="D4D4D4"/>
                </a:solidFill>
                <a:latin typeface="Consolas"/>
                <a:ea typeface="Consolas"/>
                <a:cs typeface="Consolas"/>
                <a:sym typeface="Consolas"/>
              </a:rPr>
              <a:t>}</a:t>
            </a:r>
            <a:r>
              <a:rPr lang="es-AR" sz="2133">
                <a:solidFill>
                  <a:srgbClr val="C586C0"/>
                </a:solidFill>
                <a:latin typeface="Consolas"/>
                <a:ea typeface="Consolas"/>
                <a:cs typeface="Consolas"/>
                <a:sym typeface="Consolas"/>
              </a:rPr>
              <a:t>else</a:t>
            </a:r>
            <a:r>
              <a:rPr lang="es-AR" sz="2133">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600"/>
            </a:pPr>
            <a:r>
              <a:rPr lang="es-AR" sz="2133">
                <a:solidFill>
                  <a:srgbClr val="DCDCAA"/>
                </a:solidFill>
                <a:latin typeface="Consolas"/>
                <a:ea typeface="Consolas"/>
                <a:cs typeface="Consolas"/>
                <a:sym typeface="Consolas"/>
              </a:rPr>
              <a:t>   printf</a:t>
            </a:r>
            <a:r>
              <a:rPr lang="es-AR" sz="2133">
                <a:solidFill>
                  <a:srgbClr val="D4D4D4"/>
                </a:solidFill>
                <a:latin typeface="Consolas"/>
                <a:ea typeface="Consolas"/>
                <a:cs typeface="Consolas"/>
                <a:sym typeface="Consolas"/>
              </a:rPr>
              <a:t>(</a:t>
            </a:r>
            <a:r>
              <a:rPr lang="es-AR" sz="2133">
                <a:solidFill>
                  <a:srgbClr val="CE9178"/>
                </a:solidFill>
                <a:latin typeface="Consolas"/>
                <a:ea typeface="Consolas"/>
                <a:cs typeface="Consolas"/>
                <a:sym typeface="Consolas"/>
              </a:rPr>
              <a:t>"a no es positiva"</a:t>
            </a:r>
            <a:r>
              <a:rPr lang="es-AR" sz="2133">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600"/>
            </a:pPr>
            <a:r>
              <a:rPr lang="es-AR" sz="2133">
                <a:solidFill>
                  <a:srgbClr val="D4D4D4"/>
                </a:solidFill>
                <a:latin typeface="Consolas"/>
                <a:ea typeface="Consolas"/>
                <a:cs typeface="Consolas"/>
                <a:sym typeface="Consolas"/>
              </a:rPr>
              <a:t>}</a:t>
            </a:r>
            <a:endParaRPr sz="2133">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8D002ECE-CF05-2F37-4A7C-8A1264E9A883}"/>
              </a:ext>
            </a:extLst>
          </p:cNvPr>
          <p:cNvSpPr/>
          <p:nvPr/>
        </p:nvSpPr>
        <p:spPr>
          <a:xfrm>
            <a:off x="634482" y="4627984"/>
            <a:ext cx="11222158" cy="1483568"/>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7F8EDB12-4439-8EC9-7FD2-A8B07B7043E1}"/>
              </a:ext>
            </a:extLst>
          </p:cNvPr>
          <p:cNvSpPr/>
          <p:nvPr/>
        </p:nvSpPr>
        <p:spPr>
          <a:xfrm>
            <a:off x="419878" y="2211355"/>
            <a:ext cx="5461518" cy="2099388"/>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675" name="Google Shape;675;p5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Recordar</a:t>
            </a:r>
            <a:endParaRPr dirty="0"/>
          </a:p>
        </p:txBody>
      </p:sp>
      <p:sp>
        <p:nvSpPr>
          <p:cNvPr id="676" name="Google Shape;676;p58"/>
          <p:cNvSpPr/>
          <p:nvPr/>
        </p:nvSpPr>
        <p:spPr>
          <a:xfrm>
            <a:off x="812800" y="2758087"/>
            <a:ext cx="6096000" cy="1107749"/>
          </a:xfrm>
          <a:prstGeom prst="rect">
            <a:avLst/>
          </a:prstGeom>
          <a:noFill/>
          <a:ln>
            <a:noFill/>
          </a:ln>
        </p:spPr>
        <p:txBody>
          <a:bodyPr spcFirstLastPara="1" wrap="square" lIns="121900" tIns="60933" rIns="121900" bIns="60933" anchor="t" anchorCtr="0">
            <a:spAutoFit/>
          </a:bodyPr>
          <a:lstStyle/>
          <a:p>
            <a:pPr>
              <a:buClr>
                <a:srgbClr val="000000"/>
              </a:buClr>
              <a:buSzPts val="1600"/>
            </a:pPr>
            <a:r>
              <a:rPr lang="es-AR" sz="2133" dirty="0" err="1">
                <a:solidFill>
                  <a:srgbClr val="C586C0"/>
                </a:solidFill>
                <a:latin typeface="Consolas"/>
                <a:ea typeface="Consolas"/>
                <a:cs typeface="Consolas"/>
                <a:sym typeface="Consolas"/>
              </a:rPr>
              <a:t>if</a:t>
            </a:r>
            <a:r>
              <a:rPr lang="es-AR" sz="2133" dirty="0">
                <a:solidFill>
                  <a:srgbClr val="D4D4D4"/>
                </a:solidFill>
                <a:latin typeface="Consolas"/>
                <a:ea typeface="Consolas"/>
                <a:cs typeface="Consolas"/>
                <a:sym typeface="Consolas"/>
              </a:rPr>
              <a:t>(a&gt;</a:t>
            </a:r>
            <a:r>
              <a:rPr lang="es-AR" sz="2133" dirty="0">
                <a:solidFill>
                  <a:srgbClr val="B5CEA8"/>
                </a:solidFill>
                <a:latin typeface="Consolas"/>
                <a:ea typeface="Consolas"/>
                <a:cs typeface="Consolas"/>
                <a:sym typeface="Consolas"/>
              </a:rPr>
              <a:t>0</a:t>
            </a:r>
            <a:r>
              <a:rPr lang="es-AR" sz="2133" dirty="0">
                <a:solidFill>
                  <a:srgbClr val="D4D4D4"/>
                </a:solidFill>
                <a:latin typeface="Consolas"/>
                <a:ea typeface="Consolas"/>
                <a:cs typeface="Consolas"/>
                <a:sym typeface="Consolas"/>
              </a:rPr>
              <a:t>)</a:t>
            </a:r>
            <a:r>
              <a:rPr lang="es-AR" sz="2133" dirty="0" err="1">
                <a:solidFill>
                  <a:srgbClr val="DCDCAA"/>
                </a:solidFill>
                <a:latin typeface="Consolas"/>
                <a:ea typeface="Consolas"/>
                <a:cs typeface="Consolas"/>
                <a:sym typeface="Consolas"/>
              </a:rPr>
              <a:t>printf</a:t>
            </a:r>
            <a:r>
              <a:rPr lang="es-AR" sz="2133" dirty="0">
                <a:solidFill>
                  <a:srgbClr val="D4D4D4"/>
                </a:solidFill>
                <a:latin typeface="Consolas"/>
                <a:ea typeface="Consolas"/>
                <a:cs typeface="Consolas"/>
                <a:sym typeface="Consolas"/>
              </a:rPr>
              <a:t>(</a:t>
            </a:r>
            <a:r>
              <a:rPr lang="es-AR" sz="2133" dirty="0">
                <a:solidFill>
                  <a:srgbClr val="CE9178"/>
                </a:solidFill>
                <a:latin typeface="Consolas"/>
                <a:ea typeface="Consolas"/>
                <a:cs typeface="Consolas"/>
                <a:sym typeface="Consolas"/>
              </a:rPr>
              <a:t>"a es positiva"</a:t>
            </a:r>
            <a:r>
              <a:rPr lang="es-AR" sz="2133" dirty="0">
                <a:solidFill>
                  <a:srgbClr val="D4D4D4"/>
                </a:solidFill>
                <a:latin typeface="Consolas"/>
                <a:ea typeface="Consolas"/>
                <a:cs typeface="Consolas"/>
                <a:sym typeface="Consolas"/>
              </a:rPr>
              <a:t>);</a:t>
            </a:r>
            <a:endParaRPr sz="2400" dirty="0"/>
          </a:p>
          <a:p>
            <a:pPr>
              <a:buClr>
                <a:srgbClr val="000000"/>
              </a:buClr>
              <a:buSzPts val="1600"/>
            </a:pPr>
            <a:r>
              <a:rPr lang="es-AR" sz="2133" dirty="0" err="1">
                <a:solidFill>
                  <a:srgbClr val="C586C0"/>
                </a:solidFill>
                <a:latin typeface="Consolas"/>
                <a:ea typeface="Consolas"/>
                <a:cs typeface="Consolas"/>
                <a:sym typeface="Consolas"/>
              </a:rPr>
              <a:t>else</a:t>
            </a:r>
            <a:r>
              <a:rPr lang="es-AR" sz="2133" dirty="0">
                <a:solidFill>
                  <a:srgbClr val="C586C0"/>
                </a:solidFill>
                <a:latin typeface="Consolas"/>
                <a:ea typeface="Consolas"/>
                <a:cs typeface="Consolas"/>
                <a:sym typeface="Consolas"/>
              </a:rPr>
              <a:t> </a:t>
            </a:r>
            <a:r>
              <a:rPr lang="es-AR" sz="2133" dirty="0" err="1">
                <a:solidFill>
                  <a:srgbClr val="DCDCAA"/>
                </a:solidFill>
                <a:latin typeface="Consolas"/>
                <a:ea typeface="Consolas"/>
                <a:cs typeface="Consolas"/>
                <a:sym typeface="Consolas"/>
              </a:rPr>
              <a:t>printf</a:t>
            </a:r>
            <a:r>
              <a:rPr lang="es-AR" sz="2133" dirty="0">
                <a:solidFill>
                  <a:srgbClr val="D4D4D4"/>
                </a:solidFill>
                <a:latin typeface="Consolas"/>
                <a:ea typeface="Consolas"/>
                <a:cs typeface="Consolas"/>
                <a:sym typeface="Consolas"/>
              </a:rPr>
              <a:t>(</a:t>
            </a:r>
            <a:r>
              <a:rPr lang="es-AR" sz="2133" dirty="0">
                <a:solidFill>
                  <a:srgbClr val="CE9178"/>
                </a:solidFill>
                <a:latin typeface="Consolas"/>
                <a:ea typeface="Consolas"/>
                <a:cs typeface="Consolas"/>
                <a:sym typeface="Consolas"/>
              </a:rPr>
              <a:t>"a no es positiva"</a:t>
            </a:r>
            <a:r>
              <a:rPr lang="es-AR" sz="2133"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600"/>
            </a:pPr>
            <a:endParaRPr sz="2133" dirty="0">
              <a:solidFill>
                <a:srgbClr val="D4D4D4"/>
              </a:solidFill>
              <a:latin typeface="Consolas"/>
              <a:ea typeface="Consolas"/>
              <a:cs typeface="Consolas"/>
              <a:sym typeface="Consolas"/>
            </a:endParaRPr>
          </a:p>
        </p:txBody>
      </p:sp>
      <p:sp>
        <p:nvSpPr>
          <p:cNvPr id="677" name="Google Shape;677;p58"/>
          <p:cNvSpPr txBox="1"/>
          <p:nvPr/>
        </p:nvSpPr>
        <p:spPr>
          <a:xfrm>
            <a:off x="911424" y="4965171"/>
            <a:ext cx="10772576" cy="861720"/>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err="1">
                <a:solidFill>
                  <a:schemeClr val="lt1"/>
                </a:solidFill>
                <a:latin typeface="Twentieth Century"/>
                <a:ea typeface="Twentieth Century"/>
                <a:cs typeface="Twentieth Century"/>
                <a:sym typeface="Twentieth Century"/>
              </a:rPr>
              <a:t>Recordá</a:t>
            </a:r>
            <a:r>
              <a:rPr lang="es-AR" sz="2400" dirty="0">
                <a:solidFill>
                  <a:schemeClr val="lt1"/>
                </a:solidFill>
                <a:latin typeface="Twentieth Century"/>
                <a:ea typeface="Twentieth Century"/>
                <a:cs typeface="Twentieth Century"/>
                <a:sym typeface="Twentieth Century"/>
              </a:rPr>
              <a:t> que si dentro de una llave hay solamente una línea de código puede obviarse la llave, y el software interpreta que la primera línea es la única dentro</a:t>
            </a:r>
            <a:endParaRPr sz="1867" dirty="0">
              <a:solidFill>
                <a:srgbClr val="000000"/>
              </a:solidFill>
              <a:latin typeface="Arial"/>
              <a:ea typeface="Arial"/>
              <a:cs typeface="Arial"/>
              <a:sym typeface="Arial"/>
            </a:endParaRPr>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C6D7E8F9-5AEB-23A0-3A73-21980A8F9CDC}"/>
              </a:ext>
            </a:extLst>
          </p:cNvPr>
          <p:cNvSpPr/>
          <p:nvPr/>
        </p:nvSpPr>
        <p:spPr>
          <a:xfrm>
            <a:off x="637321" y="4861859"/>
            <a:ext cx="11222158" cy="167484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74D10072-336C-1279-D49F-BEECEF14191F}"/>
              </a:ext>
            </a:extLst>
          </p:cNvPr>
          <p:cNvSpPr/>
          <p:nvPr/>
        </p:nvSpPr>
        <p:spPr>
          <a:xfrm>
            <a:off x="480503" y="2546088"/>
            <a:ext cx="5463097" cy="167484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682" name="Google Shape;682;p5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Recordar</a:t>
            </a:r>
            <a:endParaRPr dirty="0"/>
          </a:p>
        </p:txBody>
      </p:sp>
      <p:sp>
        <p:nvSpPr>
          <p:cNvPr id="683" name="Google Shape;683;p59"/>
          <p:cNvSpPr/>
          <p:nvPr/>
        </p:nvSpPr>
        <p:spPr>
          <a:xfrm>
            <a:off x="859928" y="3044958"/>
            <a:ext cx="6096000" cy="779518"/>
          </a:xfrm>
          <a:prstGeom prst="rect">
            <a:avLst/>
          </a:prstGeom>
          <a:noFill/>
          <a:ln>
            <a:noFill/>
          </a:ln>
        </p:spPr>
        <p:txBody>
          <a:bodyPr spcFirstLastPara="1" wrap="square" lIns="121900" tIns="60933" rIns="121900" bIns="60933" anchor="t" anchorCtr="0">
            <a:spAutoFit/>
          </a:bodyPr>
          <a:lstStyle/>
          <a:p>
            <a:pPr>
              <a:buClr>
                <a:srgbClr val="000000"/>
              </a:buClr>
              <a:buSzPts val="1600"/>
            </a:pPr>
            <a:r>
              <a:rPr lang="es-AR" sz="2133" dirty="0" err="1">
                <a:solidFill>
                  <a:srgbClr val="C586C0"/>
                </a:solidFill>
                <a:latin typeface="Consolas"/>
                <a:ea typeface="Consolas"/>
                <a:cs typeface="Consolas"/>
                <a:sym typeface="Consolas"/>
              </a:rPr>
              <a:t>if</a:t>
            </a:r>
            <a:r>
              <a:rPr lang="es-AR" sz="2133" dirty="0">
                <a:solidFill>
                  <a:srgbClr val="D4D4D4"/>
                </a:solidFill>
                <a:latin typeface="Consolas"/>
                <a:ea typeface="Consolas"/>
                <a:cs typeface="Consolas"/>
                <a:sym typeface="Consolas"/>
              </a:rPr>
              <a:t>(a&gt;</a:t>
            </a:r>
            <a:r>
              <a:rPr lang="es-AR" sz="2133" dirty="0">
                <a:solidFill>
                  <a:srgbClr val="B5CEA8"/>
                </a:solidFill>
                <a:latin typeface="Consolas"/>
                <a:ea typeface="Consolas"/>
                <a:cs typeface="Consolas"/>
                <a:sym typeface="Consolas"/>
              </a:rPr>
              <a:t>0</a:t>
            </a:r>
            <a:r>
              <a:rPr lang="es-AR" sz="2133" dirty="0">
                <a:solidFill>
                  <a:srgbClr val="D4D4D4"/>
                </a:solidFill>
                <a:latin typeface="Consolas"/>
                <a:ea typeface="Consolas"/>
                <a:cs typeface="Consolas"/>
                <a:sym typeface="Consolas"/>
              </a:rPr>
              <a:t>)</a:t>
            </a:r>
            <a:r>
              <a:rPr lang="es-AR" sz="2133" dirty="0" err="1">
                <a:solidFill>
                  <a:srgbClr val="DCDCAA"/>
                </a:solidFill>
                <a:latin typeface="Consolas"/>
                <a:ea typeface="Consolas"/>
                <a:cs typeface="Consolas"/>
                <a:sym typeface="Consolas"/>
              </a:rPr>
              <a:t>printf</a:t>
            </a:r>
            <a:r>
              <a:rPr lang="es-AR" sz="2133" dirty="0">
                <a:solidFill>
                  <a:srgbClr val="D4D4D4"/>
                </a:solidFill>
                <a:latin typeface="Consolas"/>
                <a:ea typeface="Consolas"/>
                <a:cs typeface="Consolas"/>
                <a:sym typeface="Consolas"/>
              </a:rPr>
              <a:t>(</a:t>
            </a:r>
            <a:r>
              <a:rPr lang="es-AR" sz="2133" dirty="0">
                <a:solidFill>
                  <a:srgbClr val="CE9178"/>
                </a:solidFill>
                <a:latin typeface="Consolas"/>
                <a:ea typeface="Consolas"/>
                <a:cs typeface="Consolas"/>
                <a:sym typeface="Consolas"/>
              </a:rPr>
              <a:t>"a es positiva"</a:t>
            </a:r>
            <a:r>
              <a:rPr lang="es-AR" sz="2133"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600"/>
            </a:pPr>
            <a:endParaRPr sz="2133" dirty="0">
              <a:solidFill>
                <a:srgbClr val="D4D4D4"/>
              </a:solidFill>
              <a:latin typeface="Consolas"/>
              <a:ea typeface="Consolas"/>
              <a:cs typeface="Consolas"/>
              <a:sym typeface="Consolas"/>
            </a:endParaRPr>
          </a:p>
        </p:txBody>
      </p:sp>
      <p:sp>
        <p:nvSpPr>
          <p:cNvPr id="684" name="Google Shape;684;p59"/>
          <p:cNvSpPr txBox="1"/>
          <p:nvPr/>
        </p:nvSpPr>
        <p:spPr>
          <a:xfrm>
            <a:off x="709712" y="5268423"/>
            <a:ext cx="10772576" cy="861720"/>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chemeClr val="lt1"/>
                </a:solidFill>
                <a:latin typeface="Twentieth Century"/>
                <a:ea typeface="Twentieth Century"/>
                <a:cs typeface="Twentieth Century"/>
                <a:sym typeface="Twentieth Century"/>
              </a:rPr>
              <a:t>Si en la condición no hay código en la rama falsa no es necesario colocar la palabra else ni sus llaves.</a:t>
            </a:r>
            <a:endParaRPr sz="1867">
              <a:solidFill>
                <a:srgbClr val="000000"/>
              </a:solidFill>
              <a:latin typeface="Arial"/>
              <a:ea typeface="Arial"/>
              <a:cs typeface="Arial"/>
              <a:sym typeface="Arial"/>
            </a:endParaRPr>
          </a:p>
        </p:txBody>
      </p:sp>
      <p:pic>
        <p:nvPicPr>
          <p:cNvPr id="685" name="Google Shape;685;p59"/>
          <p:cNvPicPr preferRelativeResize="0"/>
          <p:nvPr/>
        </p:nvPicPr>
        <p:blipFill rotWithShape="1">
          <a:blip r:embed="rId4">
            <a:alphaModFix/>
          </a:blip>
          <a:srcRect/>
          <a:stretch/>
        </p:blipFill>
        <p:spPr>
          <a:xfrm>
            <a:off x="7440149" y="1801188"/>
            <a:ext cx="4435872" cy="3255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60"/>
          <p:cNvSpPr txBox="1">
            <a:spLocks noGrp="1"/>
          </p:cNvSpPr>
          <p:nvPr>
            <p:ph type="title"/>
          </p:nvPr>
        </p:nvSpPr>
        <p:spPr>
          <a:xfrm>
            <a:off x="5571412" y="250786"/>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dk2"/>
              </a:buClr>
              <a:buSzPts val="4200"/>
            </a:pPr>
            <a:r>
              <a:rPr lang="es-AR" dirty="0" err="1"/>
              <a:t>Tips</a:t>
            </a:r>
            <a:endParaRPr dirty="0"/>
          </a:p>
        </p:txBody>
      </p:sp>
      <p:sp>
        <p:nvSpPr>
          <p:cNvPr id="691" name="Google Shape;691;p60"/>
          <p:cNvSpPr txBox="1">
            <a:spLocks noGrp="1"/>
          </p:cNvSpPr>
          <p:nvPr>
            <p:ph type="body" idx="1"/>
          </p:nvPr>
        </p:nvSpPr>
        <p:spPr>
          <a:xfrm>
            <a:off x="812800" y="1803402"/>
            <a:ext cx="11235861" cy="4358165"/>
          </a:xfrm>
          <a:prstGeom prst="rect">
            <a:avLst/>
          </a:prstGeom>
          <a:noFill/>
          <a:ln>
            <a:noFill/>
          </a:ln>
        </p:spPr>
        <p:txBody>
          <a:bodyPr spcFirstLastPara="1" vert="horz" wrap="square" lIns="121900" tIns="60933" rIns="121900" bIns="60933" rtlCol="0" anchor="t" anchorCtr="0">
            <a:normAutofit/>
          </a:bodyPr>
          <a:lstStyle/>
          <a:p>
            <a:pPr algn="ctr">
              <a:lnSpc>
                <a:spcPct val="100000"/>
              </a:lnSpc>
              <a:spcBef>
                <a:spcPts val="0"/>
              </a:spcBef>
              <a:buSzPts val="1740"/>
            </a:pPr>
            <a:r>
              <a:rPr lang="es-AR" sz="3600" dirty="0"/>
              <a:t>Que una expresión sea verdadera significa que dicha expresión vale cualquier valor excepto 0, mientras que si la condición es falsa se asigna con el valor 0.</a:t>
            </a:r>
          </a:p>
          <a:p>
            <a:pPr marL="426709" indent="-426709" algn="ctr">
              <a:lnSpc>
                <a:spcPct val="100000"/>
              </a:lnSpc>
              <a:spcBef>
                <a:spcPts val="0"/>
              </a:spcBef>
              <a:buSzPts val="1740"/>
              <a:buChar char="◻"/>
            </a:pPr>
            <a:endParaRPr lang="es-AR" sz="3600" dirty="0"/>
          </a:p>
          <a:p>
            <a:pPr algn="ctr">
              <a:lnSpc>
                <a:spcPct val="100000"/>
              </a:lnSpc>
              <a:spcBef>
                <a:spcPts val="0"/>
              </a:spcBef>
              <a:buSzPts val="1740"/>
            </a:pPr>
            <a:r>
              <a:rPr lang="es-AR" sz="3600" dirty="0"/>
              <a:t> por lo tanto…</a:t>
            </a:r>
            <a:endParaRPr sz="3600" dirty="0"/>
          </a:p>
          <a:p>
            <a:pPr>
              <a:lnSpc>
                <a:spcPct val="100000"/>
              </a:lnSpc>
              <a:spcBef>
                <a:spcPts val="0"/>
              </a:spcBef>
              <a:buSzPts val="1740"/>
            </a:pPr>
            <a:endParaRPr dirty="0"/>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BD80C5A4-CA12-F83E-9D87-98357E23939A}"/>
              </a:ext>
            </a:extLst>
          </p:cNvPr>
          <p:cNvSpPr/>
          <p:nvPr/>
        </p:nvSpPr>
        <p:spPr>
          <a:xfrm>
            <a:off x="637321" y="5514640"/>
            <a:ext cx="11222158" cy="135631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59B57610-E80A-C631-0FDB-993DFA3F959B}"/>
              </a:ext>
            </a:extLst>
          </p:cNvPr>
          <p:cNvSpPr/>
          <p:nvPr/>
        </p:nvSpPr>
        <p:spPr>
          <a:xfrm>
            <a:off x="461842" y="1987420"/>
            <a:ext cx="6601431" cy="281784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696" name="Google Shape;696;p6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Este código</a:t>
            </a:r>
            <a:endParaRPr dirty="0"/>
          </a:p>
        </p:txBody>
      </p:sp>
      <p:sp>
        <p:nvSpPr>
          <p:cNvPr id="697" name="Google Shape;697;p61"/>
          <p:cNvSpPr txBox="1"/>
          <p:nvPr/>
        </p:nvSpPr>
        <p:spPr>
          <a:xfrm>
            <a:off x="709712" y="5514641"/>
            <a:ext cx="10772576" cy="1231052"/>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chemeClr val="lt1"/>
                </a:solidFill>
                <a:latin typeface="Twentieth Century"/>
                <a:ea typeface="Twentieth Century"/>
                <a:cs typeface="Twentieth Century"/>
                <a:sym typeface="Twentieth Century"/>
              </a:rPr>
              <a:t>Recordár que en Pseint se utiliza un solo igual, pero en C eso es asignar, mientras que el doble = evalúa el grado de igualdad de dos expresiones, en este caso el valor de una variable y una constante.</a:t>
            </a:r>
            <a:endParaRPr sz="1867">
              <a:solidFill>
                <a:srgbClr val="000000"/>
              </a:solidFill>
              <a:latin typeface="Arial"/>
              <a:ea typeface="Arial"/>
              <a:cs typeface="Arial"/>
              <a:sym typeface="Arial"/>
            </a:endParaRPr>
          </a:p>
        </p:txBody>
      </p:sp>
      <p:sp>
        <p:nvSpPr>
          <p:cNvPr id="698" name="Google Shape;698;p61"/>
          <p:cNvSpPr/>
          <p:nvPr/>
        </p:nvSpPr>
        <p:spPr>
          <a:xfrm>
            <a:off x="1295467" y="3137290"/>
            <a:ext cx="4805163" cy="492388"/>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rgbClr val="C586C0"/>
                </a:solidFill>
                <a:latin typeface="Consolas"/>
                <a:ea typeface="Consolas"/>
                <a:cs typeface="Consolas"/>
                <a:sym typeface="Consolas"/>
              </a:rPr>
              <a:t>if</a:t>
            </a:r>
            <a:r>
              <a:rPr lang="es-AR" sz="2400">
                <a:solidFill>
                  <a:srgbClr val="D4D4D4"/>
                </a:solidFill>
                <a:latin typeface="Consolas"/>
                <a:ea typeface="Consolas"/>
                <a:cs typeface="Consolas"/>
                <a:sym typeface="Consolas"/>
              </a:rPr>
              <a:t>(a==0)</a:t>
            </a:r>
            <a:r>
              <a:rPr lang="es-AR" sz="2400">
                <a:solidFill>
                  <a:srgbClr val="DCDCAA"/>
                </a:solidFill>
                <a:latin typeface="Consolas"/>
                <a:ea typeface="Consolas"/>
                <a:cs typeface="Consolas"/>
                <a:sym typeface="Consolas"/>
              </a:rPr>
              <a:t>printf</a:t>
            </a:r>
            <a:r>
              <a:rPr lang="es-AR" sz="2400">
                <a:solidFill>
                  <a:srgbClr val="D4D4D4"/>
                </a:solidFill>
                <a:latin typeface="Consolas"/>
                <a:ea typeface="Consolas"/>
                <a:cs typeface="Consolas"/>
                <a:sym typeface="Consolas"/>
              </a:rPr>
              <a:t>(</a:t>
            </a:r>
            <a:r>
              <a:rPr lang="es-AR" sz="2400">
                <a:solidFill>
                  <a:srgbClr val="CE9178"/>
                </a:solidFill>
                <a:latin typeface="Consolas"/>
                <a:ea typeface="Consolas"/>
                <a:cs typeface="Consolas"/>
                <a:sym typeface="Consolas"/>
              </a:rPr>
              <a:t>"a vale 0"</a:t>
            </a:r>
            <a:r>
              <a:rPr lang="es-AR" sz="2400">
                <a:solidFill>
                  <a:srgbClr val="D4D4D4"/>
                </a:solidFill>
                <a:latin typeface="Consolas"/>
                <a:ea typeface="Consolas"/>
                <a:cs typeface="Consolas"/>
                <a:sym typeface="Consolas"/>
              </a:rPr>
              <a:t>);</a:t>
            </a:r>
            <a:endParaRPr sz="2400">
              <a:solidFill>
                <a:srgbClr val="D4D4D4"/>
              </a:solidFill>
              <a:latin typeface="Consolas"/>
              <a:ea typeface="Consolas"/>
              <a:cs typeface="Consolas"/>
              <a:sym typeface="Consolas"/>
            </a:endParaRPr>
          </a:p>
        </p:txBody>
      </p:sp>
      <p:pic>
        <p:nvPicPr>
          <p:cNvPr id="699" name="Google Shape;699;p61"/>
          <p:cNvPicPr preferRelativeResize="0"/>
          <p:nvPr/>
        </p:nvPicPr>
        <p:blipFill rotWithShape="1">
          <a:blip r:embed="rId4">
            <a:alphaModFix/>
          </a:blip>
          <a:srcRect/>
          <a:stretch/>
        </p:blipFill>
        <p:spPr>
          <a:xfrm>
            <a:off x="7248486" y="1805381"/>
            <a:ext cx="4219041" cy="36487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04FC5167-90E2-750C-AB24-2104D61EA885}"/>
              </a:ext>
            </a:extLst>
          </p:cNvPr>
          <p:cNvSpPr/>
          <p:nvPr/>
        </p:nvSpPr>
        <p:spPr>
          <a:xfrm>
            <a:off x="709712" y="5019868"/>
            <a:ext cx="11222158" cy="99837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AA33DBB3-5050-8B25-2CDB-66F11EDD2B6C}"/>
              </a:ext>
            </a:extLst>
          </p:cNvPr>
          <p:cNvSpPr/>
          <p:nvPr/>
        </p:nvSpPr>
        <p:spPr>
          <a:xfrm>
            <a:off x="709712" y="2773680"/>
            <a:ext cx="5532468" cy="134112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704" name="Google Shape;704;p6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Es equivalente a este</a:t>
            </a:r>
            <a:endParaRPr dirty="0"/>
          </a:p>
        </p:txBody>
      </p:sp>
      <p:sp>
        <p:nvSpPr>
          <p:cNvPr id="705" name="Google Shape;705;p62"/>
          <p:cNvSpPr txBox="1"/>
          <p:nvPr/>
        </p:nvSpPr>
        <p:spPr>
          <a:xfrm>
            <a:off x="709712" y="5268423"/>
            <a:ext cx="10772576" cy="492388"/>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chemeClr val="lt1"/>
                </a:solidFill>
                <a:latin typeface="Twentieth Century"/>
                <a:ea typeface="Twentieth Century"/>
                <a:cs typeface="Twentieth Century"/>
                <a:sym typeface="Twentieth Century"/>
              </a:rPr>
              <a:t>Si a vale 0 al negarla vale 1, por lo tanto la condición se hace verdadera. </a:t>
            </a:r>
            <a:endParaRPr sz="1867">
              <a:solidFill>
                <a:srgbClr val="000000"/>
              </a:solidFill>
              <a:latin typeface="Arial"/>
              <a:ea typeface="Arial"/>
              <a:cs typeface="Arial"/>
              <a:sym typeface="Arial"/>
            </a:endParaRPr>
          </a:p>
        </p:txBody>
      </p:sp>
      <p:pic>
        <p:nvPicPr>
          <p:cNvPr id="706" name="Google Shape;706;p62"/>
          <p:cNvPicPr preferRelativeResize="0"/>
          <p:nvPr/>
        </p:nvPicPr>
        <p:blipFill rotWithShape="1">
          <a:blip r:embed="rId4">
            <a:alphaModFix/>
          </a:blip>
          <a:srcRect/>
          <a:stretch/>
        </p:blipFill>
        <p:spPr>
          <a:xfrm>
            <a:off x="7536161" y="2093724"/>
            <a:ext cx="3595775" cy="31746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07" name="Google Shape;707;p62"/>
          <p:cNvSpPr/>
          <p:nvPr/>
        </p:nvSpPr>
        <p:spPr>
          <a:xfrm>
            <a:off x="1295467" y="3137290"/>
            <a:ext cx="4467463" cy="492388"/>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rgbClr val="C586C0"/>
                </a:solidFill>
                <a:latin typeface="Consolas"/>
                <a:ea typeface="Consolas"/>
                <a:cs typeface="Consolas"/>
                <a:sym typeface="Consolas"/>
              </a:rPr>
              <a:t>if</a:t>
            </a:r>
            <a:r>
              <a:rPr lang="es-AR" sz="2400">
                <a:solidFill>
                  <a:srgbClr val="D4D4D4"/>
                </a:solidFill>
                <a:latin typeface="Consolas"/>
                <a:ea typeface="Consolas"/>
                <a:cs typeface="Consolas"/>
                <a:sym typeface="Consolas"/>
              </a:rPr>
              <a:t>(!a)</a:t>
            </a:r>
            <a:r>
              <a:rPr lang="es-AR" sz="2400">
                <a:solidFill>
                  <a:srgbClr val="DCDCAA"/>
                </a:solidFill>
                <a:latin typeface="Consolas"/>
                <a:ea typeface="Consolas"/>
                <a:cs typeface="Consolas"/>
                <a:sym typeface="Consolas"/>
              </a:rPr>
              <a:t>printf</a:t>
            </a:r>
            <a:r>
              <a:rPr lang="es-AR" sz="2400">
                <a:solidFill>
                  <a:srgbClr val="D4D4D4"/>
                </a:solidFill>
                <a:latin typeface="Consolas"/>
                <a:ea typeface="Consolas"/>
                <a:cs typeface="Consolas"/>
                <a:sym typeface="Consolas"/>
              </a:rPr>
              <a:t>(</a:t>
            </a:r>
            <a:r>
              <a:rPr lang="es-AR" sz="2400">
                <a:solidFill>
                  <a:srgbClr val="CE9178"/>
                </a:solidFill>
                <a:latin typeface="Consolas"/>
                <a:ea typeface="Consolas"/>
                <a:cs typeface="Consolas"/>
                <a:sym typeface="Consolas"/>
              </a:rPr>
              <a:t>"a vale 0"</a:t>
            </a:r>
            <a:r>
              <a:rPr lang="es-AR" sz="2400">
                <a:solidFill>
                  <a:srgbClr val="D4D4D4"/>
                </a:solidFill>
                <a:latin typeface="Consolas"/>
                <a:ea typeface="Consolas"/>
                <a:cs typeface="Consolas"/>
                <a:sym typeface="Consolas"/>
              </a:rPr>
              <a:t>);</a:t>
            </a:r>
            <a:endParaRPr sz="240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79DFBE28-2CA9-9F31-FA1E-C98660738F5F}"/>
              </a:ext>
            </a:extLst>
          </p:cNvPr>
          <p:cNvSpPr/>
          <p:nvPr/>
        </p:nvSpPr>
        <p:spPr>
          <a:xfrm>
            <a:off x="531845" y="2390697"/>
            <a:ext cx="6465651" cy="194076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712" name="Google Shape;712;p6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Y este código</a:t>
            </a:r>
            <a:endParaRPr dirty="0"/>
          </a:p>
        </p:txBody>
      </p:sp>
      <p:sp>
        <p:nvSpPr>
          <p:cNvPr id="713" name="Google Shape;713;p63"/>
          <p:cNvSpPr/>
          <p:nvPr/>
        </p:nvSpPr>
        <p:spPr>
          <a:xfrm>
            <a:off x="623392" y="3114887"/>
            <a:ext cx="6493659" cy="492388"/>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rgbClr val="C586C0"/>
                </a:solidFill>
                <a:latin typeface="Consolas"/>
                <a:ea typeface="Consolas"/>
                <a:cs typeface="Consolas"/>
                <a:sym typeface="Consolas"/>
              </a:rPr>
              <a:t>if</a:t>
            </a:r>
            <a:r>
              <a:rPr lang="es-AR" sz="2400">
                <a:solidFill>
                  <a:srgbClr val="D4D4D4"/>
                </a:solidFill>
                <a:latin typeface="Consolas"/>
                <a:ea typeface="Consolas"/>
                <a:cs typeface="Consolas"/>
                <a:sym typeface="Consolas"/>
              </a:rPr>
              <a:t>(a!=0)</a:t>
            </a:r>
            <a:r>
              <a:rPr lang="es-AR" sz="2400">
                <a:solidFill>
                  <a:srgbClr val="DCDCAA"/>
                </a:solidFill>
                <a:latin typeface="Consolas"/>
                <a:ea typeface="Consolas"/>
                <a:cs typeface="Consolas"/>
                <a:sym typeface="Consolas"/>
              </a:rPr>
              <a:t>printf</a:t>
            </a:r>
            <a:r>
              <a:rPr lang="es-AR" sz="2400">
                <a:solidFill>
                  <a:srgbClr val="D4D4D4"/>
                </a:solidFill>
                <a:latin typeface="Consolas"/>
                <a:ea typeface="Consolas"/>
                <a:cs typeface="Consolas"/>
                <a:sym typeface="Consolas"/>
              </a:rPr>
              <a:t>(</a:t>
            </a:r>
            <a:r>
              <a:rPr lang="es-AR" sz="2400">
                <a:solidFill>
                  <a:srgbClr val="CE9178"/>
                </a:solidFill>
                <a:latin typeface="Consolas"/>
                <a:ea typeface="Consolas"/>
                <a:cs typeface="Consolas"/>
                <a:sym typeface="Consolas"/>
              </a:rPr>
              <a:t>“a es distinto de 0"</a:t>
            </a:r>
            <a:r>
              <a:rPr lang="es-AR" sz="2400">
                <a:solidFill>
                  <a:srgbClr val="D4D4D4"/>
                </a:solidFill>
                <a:latin typeface="Consolas"/>
                <a:ea typeface="Consolas"/>
                <a:cs typeface="Consolas"/>
                <a:sym typeface="Consolas"/>
              </a:rPr>
              <a:t>);</a:t>
            </a:r>
            <a:endParaRPr sz="2400">
              <a:solidFill>
                <a:srgbClr val="D4D4D4"/>
              </a:solidFill>
              <a:latin typeface="Consolas"/>
              <a:ea typeface="Consolas"/>
              <a:cs typeface="Consolas"/>
              <a:sym typeface="Consolas"/>
            </a:endParaRPr>
          </a:p>
        </p:txBody>
      </p:sp>
      <p:pic>
        <p:nvPicPr>
          <p:cNvPr id="714" name="Google Shape;714;p63"/>
          <p:cNvPicPr preferRelativeResize="0"/>
          <p:nvPr/>
        </p:nvPicPr>
        <p:blipFill rotWithShape="1">
          <a:blip r:embed="rId4">
            <a:alphaModFix/>
          </a:blip>
          <a:srcRect/>
          <a:stretch/>
        </p:blipFill>
        <p:spPr>
          <a:xfrm>
            <a:off x="7100133" y="2006500"/>
            <a:ext cx="5025044" cy="30546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DCDA6705-7EA2-A9E0-8CB4-BAA2C3F09264}"/>
              </a:ext>
            </a:extLst>
          </p:cNvPr>
          <p:cNvSpPr/>
          <p:nvPr/>
        </p:nvSpPr>
        <p:spPr>
          <a:xfrm>
            <a:off x="507700" y="5149145"/>
            <a:ext cx="11222158" cy="122366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888ED464-FFF4-927B-B6C8-E3CDE2EDF1BC}"/>
              </a:ext>
            </a:extLst>
          </p:cNvPr>
          <p:cNvSpPr/>
          <p:nvPr/>
        </p:nvSpPr>
        <p:spPr>
          <a:xfrm>
            <a:off x="120634" y="2747679"/>
            <a:ext cx="6332375" cy="132479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719" name="Google Shape;719;p64"/>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Es equivalente a este</a:t>
            </a:r>
            <a:endParaRPr dirty="0"/>
          </a:p>
        </p:txBody>
      </p:sp>
      <p:sp>
        <p:nvSpPr>
          <p:cNvPr id="720" name="Google Shape;720;p64"/>
          <p:cNvSpPr txBox="1"/>
          <p:nvPr/>
        </p:nvSpPr>
        <p:spPr>
          <a:xfrm>
            <a:off x="709712" y="5268423"/>
            <a:ext cx="10772576" cy="861720"/>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chemeClr val="lt1"/>
                </a:solidFill>
                <a:latin typeface="Twentieth Century"/>
                <a:ea typeface="Twentieth Century"/>
                <a:cs typeface="Twentieth Century"/>
                <a:sym typeface="Twentieth Century"/>
              </a:rPr>
              <a:t>Si a es cualquier valor menos cero, la condición es verdadera por lo tanto a es distinta de cero, es falsa solamente cuando a es igual a cero</a:t>
            </a:r>
            <a:endParaRPr sz="1867">
              <a:solidFill>
                <a:srgbClr val="000000"/>
              </a:solidFill>
              <a:latin typeface="Arial"/>
              <a:ea typeface="Arial"/>
              <a:cs typeface="Arial"/>
              <a:sym typeface="Arial"/>
            </a:endParaRPr>
          </a:p>
        </p:txBody>
      </p:sp>
      <p:sp>
        <p:nvSpPr>
          <p:cNvPr id="721" name="Google Shape;721;p64"/>
          <p:cNvSpPr/>
          <p:nvPr/>
        </p:nvSpPr>
        <p:spPr>
          <a:xfrm>
            <a:off x="261291" y="3182779"/>
            <a:ext cx="5987109" cy="492388"/>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rgbClr val="C586C0"/>
                </a:solidFill>
                <a:latin typeface="Consolas"/>
                <a:ea typeface="Consolas"/>
                <a:cs typeface="Consolas"/>
                <a:sym typeface="Consolas"/>
              </a:rPr>
              <a:t>if</a:t>
            </a:r>
            <a:r>
              <a:rPr lang="es-AR" sz="2400">
                <a:solidFill>
                  <a:srgbClr val="D4D4D4"/>
                </a:solidFill>
                <a:latin typeface="Consolas"/>
                <a:ea typeface="Consolas"/>
                <a:cs typeface="Consolas"/>
                <a:sym typeface="Consolas"/>
              </a:rPr>
              <a:t>(a)</a:t>
            </a:r>
            <a:r>
              <a:rPr lang="es-AR" sz="2400">
                <a:solidFill>
                  <a:srgbClr val="DCDCAA"/>
                </a:solidFill>
                <a:latin typeface="Consolas"/>
                <a:ea typeface="Consolas"/>
                <a:cs typeface="Consolas"/>
                <a:sym typeface="Consolas"/>
              </a:rPr>
              <a:t>printf</a:t>
            </a:r>
            <a:r>
              <a:rPr lang="es-AR" sz="2400">
                <a:solidFill>
                  <a:srgbClr val="D4D4D4"/>
                </a:solidFill>
                <a:latin typeface="Consolas"/>
                <a:ea typeface="Consolas"/>
                <a:cs typeface="Consolas"/>
                <a:sym typeface="Consolas"/>
              </a:rPr>
              <a:t>(</a:t>
            </a:r>
            <a:r>
              <a:rPr lang="es-AR" sz="2400">
                <a:solidFill>
                  <a:srgbClr val="CE9178"/>
                </a:solidFill>
                <a:latin typeface="Consolas"/>
                <a:ea typeface="Consolas"/>
                <a:cs typeface="Consolas"/>
                <a:sym typeface="Consolas"/>
              </a:rPr>
              <a:t>“a es distinta de 0"</a:t>
            </a:r>
            <a:r>
              <a:rPr lang="es-AR" sz="2400">
                <a:solidFill>
                  <a:srgbClr val="D4D4D4"/>
                </a:solidFill>
                <a:latin typeface="Consolas"/>
                <a:ea typeface="Consolas"/>
                <a:cs typeface="Consolas"/>
                <a:sym typeface="Consolas"/>
              </a:rPr>
              <a:t>);</a:t>
            </a:r>
            <a:endParaRPr sz="2400">
              <a:solidFill>
                <a:srgbClr val="D4D4D4"/>
              </a:solidFill>
              <a:latin typeface="Consolas"/>
              <a:ea typeface="Consolas"/>
              <a:cs typeface="Consolas"/>
              <a:sym typeface="Consolas"/>
            </a:endParaRPr>
          </a:p>
        </p:txBody>
      </p:sp>
      <p:pic>
        <p:nvPicPr>
          <p:cNvPr id="722" name="Google Shape;722;p64"/>
          <p:cNvPicPr preferRelativeResize="0"/>
          <p:nvPr/>
        </p:nvPicPr>
        <p:blipFill rotWithShape="1">
          <a:blip r:embed="rId4">
            <a:alphaModFix/>
          </a:blip>
          <a:srcRect/>
          <a:stretch/>
        </p:blipFill>
        <p:spPr>
          <a:xfrm>
            <a:off x="6453009" y="2064458"/>
            <a:ext cx="5276849" cy="3130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F41624DF-1C24-AE5D-BD77-347F22C67668}"/>
              </a:ext>
            </a:extLst>
          </p:cNvPr>
          <p:cNvSpPr/>
          <p:nvPr/>
        </p:nvSpPr>
        <p:spPr>
          <a:xfrm>
            <a:off x="312777" y="4899427"/>
            <a:ext cx="11222158" cy="193585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E9C6A170-6EFE-8298-8321-F0A08946B106}"/>
              </a:ext>
            </a:extLst>
          </p:cNvPr>
          <p:cNvSpPr/>
          <p:nvPr/>
        </p:nvSpPr>
        <p:spPr>
          <a:xfrm>
            <a:off x="166440" y="1844824"/>
            <a:ext cx="5757416" cy="270837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727" name="Google Shape;727;p6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Combinando expresiones</a:t>
            </a:r>
            <a:endParaRPr dirty="0"/>
          </a:p>
        </p:txBody>
      </p:sp>
      <p:sp>
        <p:nvSpPr>
          <p:cNvPr id="728" name="Google Shape;728;p65"/>
          <p:cNvSpPr txBox="1"/>
          <p:nvPr/>
        </p:nvSpPr>
        <p:spPr>
          <a:xfrm>
            <a:off x="709712" y="5268423"/>
            <a:ext cx="10772576" cy="1231052"/>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chemeClr val="lt1"/>
                </a:solidFill>
                <a:latin typeface="Twentieth Century"/>
                <a:ea typeface="Twentieth Century"/>
                <a:cs typeface="Twentieth Century"/>
                <a:sym typeface="Twentieth Century"/>
              </a:rPr>
              <a:t>Recordar que, al combinar expresiones con una </a:t>
            </a:r>
            <a:r>
              <a:rPr lang="es-AR" sz="2400" dirty="0" err="1">
                <a:solidFill>
                  <a:schemeClr val="lt1"/>
                </a:solidFill>
                <a:latin typeface="Twentieth Century"/>
                <a:ea typeface="Twentieth Century"/>
                <a:cs typeface="Twentieth Century"/>
                <a:sym typeface="Twentieth Century"/>
              </a:rPr>
              <a:t>or</a:t>
            </a:r>
            <a:r>
              <a:rPr lang="es-AR" sz="2400" dirty="0">
                <a:solidFill>
                  <a:schemeClr val="lt1"/>
                </a:solidFill>
                <a:latin typeface="Twentieth Century"/>
                <a:ea typeface="Twentieth Century"/>
                <a:cs typeface="Twentieth Century"/>
                <a:sym typeface="Twentieth Century"/>
              </a:rPr>
              <a:t>, se utilizan dos ||, cuando se utiliza una sola |, se realiza la </a:t>
            </a:r>
            <a:r>
              <a:rPr lang="es-AR" sz="2400" dirty="0" err="1">
                <a:solidFill>
                  <a:schemeClr val="lt1"/>
                </a:solidFill>
                <a:latin typeface="Twentieth Century"/>
                <a:ea typeface="Twentieth Century"/>
                <a:cs typeface="Twentieth Century"/>
                <a:sym typeface="Twentieth Century"/>
              </a:rPr>
              <a:t>or</a:t>
            </a:r>
            <a:r>
              <a:rPr lang="es-AR" sz="2400" dirty="0">
                <a:solidFill>
                  <a:schemeClr val="lt1"/>
                </a:solidFill>
                <a:latin typeface="Twentieth Century"/>
                <a:ea typeface="Twentieth Century"/>
                <a:cs typeface="Twentieth Century"/>
                <a:sym typeface="Twentieth Century"/>
              </a:rPr>
              <a:t> bit a bit.</a:t>
            </a:r>
            <a:endParaRPr sz="1867" dirty="0">
              <a:solidFill>
                <a:srgbClr val="000000"/>
              </a:solidFill>
              <a:latin typeface="Arial"/>
              <a:ea typeface="Arial"/>
              <a:cs typeface="Arial"/>
              <a:sym typeface="Arial"/>
            </a:endParaRPr>
          </a:p>
          <a:p>
            <a:pPr>
              <a:buClr>
                <a:srgbClr val="000000"/>
              </a:buClr>
              <a:buSzPts val="1800"/>
            </a:pPr>
            <a:r>
              <a:rPr lang="es-AR" sz="2400" dirty="0">
                <a:solidFill>
                  <a:schemeClr val="lt1"/>
                </a:solidFill>
                <a:latin typeface="Twentieth Century"/>
                <a:ea typeface="Twentieth Century"/>
                <a:cs typeface="Twentieth Century"/>
                <a:sym typeface="Twentieth Century"/>
              </a:rPr>
              <a:t>Las llaves pueden obviarse, dado que solo hay una línea de código dentro.</a:t>
            </a:r>
            <a:endParaRPr sz="1867" dirty="0">
              <a:solidFill>
                <a:srgbClr val="000000"/>
              </a:solidFill>
              <a:latin typeface="Arial"/>
              <a:ea typeface="Arial"/>
              <a:cs typeface="Arial"/>
              <a:sym typeface="Arial"/>
            </a:endParaRPr>
          </a:p>
        </p:txBody>
      </p:sp>
      <p:pic>
        <p:nvPicPr>
          <p:cNvPr id="729" name="Google Shape;729;p65"/>
          <p:cNvPicPr preferRelativeResize="0"/>
          <p:nvPr/>
        </p:nvPicPr>
        <p:blipFill rotWithShape="1">
          <a:blip r:embed="rId4">
            <a:alphaModFix/>
          </a:blip>
          <a:srcRect/>
          <a:stretch/>
        </p:blipFill>
        <p:spPr>
          <a:xfrm>
            <a:off x="6268144" y="1844824"/>
            <a:ext cx="5757416" cy="3168352"/>
          </a:xfrm>
          <a:prstGeom prst="rect">
            <a:avLst/>
          </a:prstGeom>
          <a:noFill/>
          <a:ln>
            <a:noFill/>
          </a:ln>
        </p:spPr>
      </p:pic>
      <p:sp>
        <p:nvSpPr>
          <p:cNvPr id="730" name="Google Shape;730;p65"/>
          <p:cNvSpPr/>
          <p:nvPr/>
        </p:nvSpPr>
        <p:spPr>
          <a:xfrm>
            <a:off x="-336715" y="2029295"/>
            <a:ext cx="9697077" cy="2708379"/>
          </a:xfrm>
          <a:prstGeom prst="rect">
            <a:avLst/>
          </a:prstGeom>
          <a:noFill/>
          <a:ln>
            <a:noFill/>
          </a:ln>
        </p:spPr>
        <p:txBody>
          <a:bodyPr spcFirstLastPara="1" wrap="square" lIns="121900" tIns="60933" rIns="121900" bIns="60933" anchor="t" anchorCtr="0">
            <a:spAutoFit/>
          </a:bodyPr>
          <a:lstStyle/>
          <a:p>
            <a:pPr>
              <a:buClr>
                <a:srgbClr val="000000"/>
              </a:buClr>
              <a:buSzPts val="1800"/>
            </a:pPr>
            <a:br>
              <a:rPr lang="es-AR" sz="2400" dirty="0">
                <a:solidFill>
                  <a:srgbClr val="D4D4D4"/>
                </a:solidFill>
                <a:latin typeface="Consolas"/>
                <a:ea typeface="Consolas"/>
                <a:cs typeface="Consolas"/>
                <a:sym typeface="Consolas"/>
              </a:rPr>
            </a:br>
            <a:r>
              <a:rPr lang="es-AR" sz="2400" dirty="0">
                <a:solidFill>
                  <a:srgbClr val="D4D4D4"/>
                </a:solidFill>
                <a:latin typeface="Consolas"/>
                <a:ea typeface="Consolas"/>
                <a:cs typeface="Consolas"/>
                <a:sym typeface="Consolas"/>
              </a:rPr>
              <a:t>    </a:t>
            </a:r>
            <a:r>
              <a:rPr lang="es-AR" sz="2400" dirty="0" err="1">
                <a:solidFill>
                  <a:srgbClr val="C586C0"/>
                </a:solidFill>
                <a:latin typeface="Consolas"/>
                <a:ea typeface="Consolas"/>
                <a:cs typeface="Consolas"/>
                <a:sym typeface="Consolas"/>
              </a:rPr>
              <a:t>if</a:t>
            </a:r>
            <a:r>
              <a:rPr lang="es-AR" sz="2400" dirty="0">
                <a:solidFill>
                  <a:srgbClr val="D4D4D4"/>
                </a:solidFill>
                <a:latin typeface="Consolas"/>
                <a:ea typeface="Consolas"/>
                <a:cs typeface="Consolas"/>
                <a:sym typeface="Consolas"/>
              </a:rPr>
              <a:t>((var1==</a:t>
            </a:r>
            <a:r>
              <a:rPr lang="es-AR" sz="2400" dirty="0">
                <a:solidFill>
                  <a:srgbClr val="B5CEA8"/>
                </a:solidFill>
                <a:latin typeface="Consolas"/>
                <a:ea typeface="Consolas"/>
                <a:cs typeface="Consolas"/>
                <a:sym typeface="Consolas"/>
              </a:rPr>
              <a:t>0</a:t>
            </a:r>
            <a:r>
              <a:rPr lang="es-AR" sz="2400" dirty="0">
                <a:solidFill>
                  <a:srgbClr val="D4D4D4"/>
                </a:solidFill>
                <a:latin typeface="Consolas"/>
                <a:ea typeface="Consolas"/>
                <a:cs typeface="Consolas"/>
                <a:sym typeface="Consolas"/>
              </a:rPr>
              <a:t>)||(var2==</a:t>
            </a:r>
            <a:r>
              <a:rPr lang="es-AR" sz="2400" dirty="0">
                <a:solidFill>
                  <a:srgbClr val="B5CEA8"/>
                </a:solidFill>
                <a:latin typeface="Consolas"/>
                <a:ea typeface="Consolas"/>
                <a:cs typeface="Consolas"/>
                <a:sym typeface="Consolas"/>
              </a:rPr>
              <a:t>0</a:t>
            </a:r>
            <a:r>
              <a:rPr lang="es-AR" sz="2400" dirty="0">
                <a:solidFill>
                  <a:srgbClr val="D4D4D4"/>
                </a:solidFill>
                <a:latin typeface="Consolas"/>
                <a:ea typeface="Consolas"/>
                <a:cs typeface="Consolas"/>
                <a:sym typeface="Consolas"/>
              </a:rPr>
              <a:t>)){</a:t>
            </a:r>
            <a:endParaRPr sz="2400" dirty="0"/>
          </a:p>
          <a:p>
            <a:pPr>
              <a:buClr>
                <a:srgbClr val="000000"/>
              </a:buClr>
              <a:buSzPts val="1800"/>
            </a:pPr>
            <a:r>
              <a:rPr lang="es-AR" sz="2400" dirty="0">
                <a:solidFill>
                  <a:srgbClr val="D4D4D4"/>
                </a:solidFill>
                <a:latin typeface="Consolas"/>
                <a:ea typeface="Consolas"/>
                <a:cs typeface="Consolas"/>
                <a:sym typeface="Consolas"/>
              </a:rPr>
              <a:t>	 </a:t>
            </a:r>
            <a:r>
              <a:rPr lang="es-AR" sz="2400" dirty="0" err="1">
                <a:solidFill>
                  <a:srgbClr val="DCDCAA"/>
                </a:solidFill>
                <a:latin typeface="Consolas"/>
                <a:ea typeface="Consolas"/>
                <a:cs typeface="Consolas"/>
                <a:sym typeface="Consolas"/>
              </a:rPr>
              <a:t>printf</a:t>
            </a:r>
            <a:r>
              <a:rPr lang="es-AR" sz="2400" dirty="0">
                <a:solidFill>
                  <a:srgbClr val="D4D4D4"/>
                </a:solidFill>
                <a:latin typeface="Consolas"/>
                <a:ea typeface="Consolas"/>
                <a:cs typeface="Consolas"/>
                <a:sym typeface="Consolas"/>
              </a:rPr>
              <a:t>(</a:t>
            </a:r>
            <a:r>
              <a:rPr lang="es-AR" sz="2400" dirty="0">
                <a:solidFill>
                  <a:srgbClr val="CE9178"/>
                </a:solidFill>
                <a:latin typeface="Consolas"/>
                <a:ea typeface="Consolas"/>
                <a:cs typeface="Consolas"/>
                <a:sym typeface="Consolas"/>
              </a:rPr>
              <a:t>"Al menos una vale 0"</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err="1">
                <a:solidFill>
                  <a:srgbClr val="C586C0"/>
                </a:solidFill>
                <a:latin typeface="Consolas"/>
                <a:ea typeface="Consolas"/>
                <a:cs typeface="Consolas"/>
                <a:sym typeface="Consolas"/>
              </a:rPr>
              <a:t>else</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err="1">
                <a:solidFill>
                  <a:srgbClr val="DCDCAA"/>
                </a:solidFill>
                <a:latin typeface="Consolas"/>
                <a:ea typeface="Consolas"/>
                <a:cs typeface="Consolas"/>
                <a:sym typeface="Consolas"/>
              </a:rPr>
              <a:t>printf</a:t>
            </a:r>
            <a:r>
              <a:rPr lang="es-AR" sz="2400" dirty="0">
                <a:solidFill>
                  <a:srgbClr val="D4D4D4"/>
                </a:solidFill>
                <a:latin typeface="Consolas"/>
                <a:ea typeface="Consolas"/>
                <a:cs typeface="Consolas"/>
                <a:sym typeface="Consolas"/>
              </a:rPr>
              <a:t>(</a:t>
            </a:r>
            <a:r>
              <a:rPr lang="es-AR" sz="2400" dirty="0">
                <a:solidFill>
                  <a:srgbClr val="CE9178"/>
                </a:solidFill>
                <a:latin typeface="Consolas"/>
                <a:ea typeface="Consolas"/>
                <a:cs typeface="Consolas"/>
                <a:sym typeface="Consolas"/>
              </a:rPr>
              <a:t>"Ninguna vale 0"</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endParaRPr sz="2400" dirty="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7390AEC0-0CCB-21D3-CBD8-78EF341261B2}"/>
              </a:ext>
            </a:extLst>
          </p:cNvPr>
          <p:cNvSpPr/>
          <p:nvPr/>
        </p:nvSpPr>
        <p:spPr>
          <a:xfrm>
            <a:off x="149291" y="1782147"/>
            <a:ext cx="5946709" cy="3493638"/>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735" name="Google Shape;735;p66"/>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Combinando expresiones</a:t>
            </a:r>
            <a:endParaRPr dirty="0"/>
          </a:p>
        </p:txBody>
      </p:sp>
      <p:sp>
        <p:nvSpPr>
          <p:cNvPr id="736" name="Google Shape;736;p66"/>
          <p:cNvSpPr/>
          <p:nvPr/>
        </p:nvSpPr>
        <p:spPr>
          <a:xfrm>
            <a:off x="-595064" y="2029295"/>
            <a:ext cx="9697077" cy="2708379"/>
          </a:xfrm>
          <a:prstGeom prst="rect">
            <a:avLst/>
          </a:prstGeom>
          <a:noFill/>
          <a:ln>
            <a:noFill/>
          </a:ln>
        </p:spPr>
        <p:txBody>
          <a:bodyPr spcFirstLastPara="1" wrap="square" lIns="121900" tIns="60933" rIns="121900" bIns="60933" anchor="t" anchorCtr="0">
            <a:spAutoFit/>
          </a:bodyPr>
          <a:lstStyle/>
          <a:p>
            <a:pPr>
              <a:buClr>
                <a:srgbClr val="000000"/>
              </a:buClr>
              <a:buSzPts val="1800"/>
            </a:pPr>
            <a:br>
              <a:rPr lang="es-AR" sz="2400">
                <a:solidFill>
                  <a:srgbClr val="D4D4D4"/>
                </a:solidFill>
                <a:latin typeface="Consolas"/>
                <a:ea typeface="Consolas"/>
                <a:cs typeface="Consolas"/>
                <a:sym typeface="Consolas"/>
              </a:rPr>
            </a:br>
            <a:r>
              <a:rPr lang="es-AR" sz="2400">
                <a:solidFill>
                  <a:srgbClr val="D4D4D4"/>
                </a:solidFill>
                <a:latin typeface="Consolas"/>
                <a:ea typeface="Consolas"/>
                <a:cs typeface="Consolas"/>
                <a:sym typeface="Consolas"/>
              </a:rPr>
              <a:t>    </a:t>
            </a:r>
            <a:r>
              <a:rPr lang="es-AR" sz="2400">
                <a:solidFill>
                  <a:srgbClr val="C586C0"/>
                </a:solidFill>
                <a:latin typeface="Consolas"/>
                <a:ea typeface="Consolas"/>
                <a:cs typeface="Consolas"/>
                <a:sym typeface="Consolas"/>
              </a:rPr>
              <a:t>if</a:t>
            </a:r>
            <a:r>
              <a:rPr lang="es-AR" sz="2400">
                <a:solidFill>
                  <a:srgbClr val="D4D4D4"/>
                </a:solidFill>
                <a:latin typeface="Consolas"/>
                <a:ea typeface="Consolas"/>
                <a:cs typeface="Consolas"/>
                <a:sym typeface="Consolas"/>
              </a:rPr>
              <a:t>((var1==</a:t>
            </a:r>
            <a:r>
              <a:rPr lang="es-AR" sz="2400">
                <a:solidFill>
                  <a:srgbClr val="B5CEA8"/>
                </a:solidFill>
                <a:latin typeface="Consolas"/>
                <a:ea typeface="Consolas"/>
                <a:cs typeface="Consolas"/>
                <a:sym typeface="Consolas"/>
              </a:rPr>
              <a:t>0</a:t>
            </a:r>
            <a:r>
              <a:rPr lang="es-AR" sz="2400">
                <a:solidFill>
                  <a:srgbClr val="D4D4D4"/>
                </a:solidFill>
                <a:latin typeface="Consolas"/>
                <a:ea typeface="Consolas"/>
                <a:cs typeface="Consolas"/>
                <a:sym typeface="Consolas"/>
              </a:rPr>
              <a:t>)&amp;&amp;(var2==</a:t>
            </a:r>
            <a:r>
              <a:rPr lang="es-AR" sz="2400">
                <a:solidFill>
                  <a:srgbClr val="B5CEA8"/>
                </a:solidFill>
                <a:latin typeface="Consolas"/>
                <a:ea typeface="Consolas"/>
                <a:cs typeface="Consolas"/>
                <a:sym typeface="Consolas"/>
              </a:rPr>
              <a:t>0</a:t>
            </a:r>
            <a:r>
              <a:rPr lang="es-AR" sz="24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r>
              <a:rPr lang="es-AR" sz="2400">
                <a:solidFill>
                  <a:srgbClr val="DCDCAA"/>
                </a:solidFill>
                <a:latin typeface="Consolas"/>
                <a:ea typeface="Consolas"/>
                <a:cs typeface="Consolas"/>
                <a:sym typeface="Consolas"/>
              </a:rPr>
              <a:t>printf</a:t>
            </a:r>
            <a:r>
              <a:rPr lang="es-AR" sz="2400">
                <a:solidFill>
                  <a:srgbClr val="D4D4D4"/>
                </a:solidFill>
                <a:latin typeface="Consolas"/>
                <a:ea typeface="Consolas"/>
                <a:cs typeface="Consolas"/>
                <a:sym typeface="Consolas"/>
              </a:rPr>
              <a:t>(</a:t>
            </a:r>
            <a:r>
              <a:rPr lang="es-AR" sz="2400">
                <a:solidFill>
                  <a:srgbClr val="CE9178"/>
                </a:solidFill>
                <a:latin typeface="Consolas"/>
                <a:ea typeface="Consolas"/>
                <a:cs typeface="Consolas"/>
                <a:sym typeface="Consolas"/>
              </a:rPr>
              <a:t>“ambas valen 0"</a:t>
            </a:r>
            <a:r>
              <a:rPr lang="es-AR" sz="24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r>
              <a:rPr lang="es-AR" sz="2400">
                <a:solidFill>
                  <a:srgbClr val="C586C0"/>
                </a:solidFill>
                <a:latin typeface="Consolas"/>
                <a:ea typeface="Consolas"/>
                <a:cs typeface="Consolas"/>
                <a:sym typeface="Consolas"/>
              </a:rPr>
              <a:t>else</a:t>
            </a:r>
            <a:r>
              <a:rPr lang="es-AR" sz="24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r>
              <a:rPr lang="es-AR" sz="2400">
                <a:solidFill>
                  <a:srgbClr val="DCDCAA"/>
                </a:solidFill>
                <a:latin typeface="Consolas"/>
                <a:ea typeface="Consolas"/>
                <a:cs typeface="Consolas"/>
                <a:sym typeface="Consolas"/>
              </a:rPr>
              <a:t>printf</a:t>
            </a:r>
            <a:r>
              <a:rPr lang="es-AR" sz="2400">
                <a:solidFill>
                  <a:srgbClr val="D4D4D4"/>
                </a:solidFill>
                <a:latin typeface="Consolas"/>
                <a:ea typeface="Consolas"/>
                <a:cs typeface="Consolas"/>
                <a:sym typeface="Consolas"/>
              </a:rPr>
              <a:t>(</a:t>
            </a:r>
            <a:r>
              <a:rPr lang="es-AR" sz="2400">
                <a:solidFill>
                  <a:srgbClr val="CE9178"/>
                </a:solidFill>
                <a:latin typeface="Consolas"/>
                <a:ea typeface="Consolas"/>
                <a:cs typeface="Consolas"/>
                <a:sym typeface="Consolas"/>
              </a:rPr>
              <a:t>“Al menos una no vale 0"</a:t>
            </a:r>
            <a:r>
              <a:rPr lang="es-AR" sz="24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endParaRPr sz="2400">
              <a:solidFill>
                <a:srgbClr val="D4D4D4"/>
              </a:solidFill>
              <a:latin typeface="Consolas"/>
              <a:ea typeface="Consolas"/>
              <a:cs typeface="Consolas"/>
              <a:sym typeface="Consolas"/>
            </a:endParaRPr>
          </a:p>
        </p:txBody>
      </p:sp>
      <p:pic>
        <p:nvPicPr>
          <p:cNvPr id="737" name="Google Shape;737;p66"/>
          <p:cNvPicPr preferRelativeResize="0"/>
          <p:nvPr/>
        </p:nvPicPr>
        <p:blipFill rotWithShape="1">
          <a:blip r:embed="rId4">
            <a:alphaModFix/>
          </a:blip>
          <a:srcRect/>
          <a:stretch/>
        </p:blipFill>
        <p:spPr>
          <a:xfrm>
            <a:off x="6096001" y="2180861"/>
            <a:ext cx="6036268" cy="2880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5"/>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a:t>Nombre de variables</a:t>
            </a:r>
            <a:endParaRPr/>
          </a:p>
        </p:txBody>
      </p:sp>
      <p:sp>
        <p:nvSpPr>
          <p:cNvPr id="152" name="Google Shape;152;p115"/>
          <p:cNvSpPr txBox="1">
            <a:spLocks noGrp="1"/>
          </p:cNvSpPr>
          <p:nvPr>
            <p:ph type="body" idx="1"/>
          </p:nvPr>
        </p:nvSpPr>
        <p:spPr>
          <a:xfrm>
            <a:off x="812800" y="1828800"/>
            <a:ext cx="10871200" cy="4368800"/>
          </a:xfrm>
          <a:prstGeom prst="rect">
            <a:avLst/>
          </a:prstGeom>
          <a:noFill/>
          <a:ln>
            <a:noFill/>
          </a:ln>
        </p:spPr>
        <p:txBody>
          <a:bodyPr spcFirstLastPara="1" vert="horz" wrap="square" lIns="121900" tIns="60933" rIns="121900" bIns="60933" rtlCol="0" anchor="t" anchorCtr="0">
            <a:normAutofit/>
          </a:bodyPr>
          <a:lstStyle/>
          <a:p>
            <a:r>
              <a:rPr lang="es-AR"/>
              <a:t>En ‘C’ hay palabras reservadas que no pueden utilizarse como nombre de variable. </a:t>
            </a:r>
            <a:endParaRPr/>
          </a:p>
        </p:txBody>
      </p:sp>
      <p:graphicFrame>
        <p:nvGraphicFramePr>
          <p:cNvPr id="153" name="Google Shape;153;p115"/>
          <p:cNvGraphicFramePr/>
          <p:nvPr>
            <p:extLst>
              <p:ext uri="{D42A27DB-BD31-4B8C-83A1-F6EECF244321}">
                <p14:modId xmlns:p14="http://schemas.microsoft.com/office/powerpoint/2010/main" val="2799302770"/>
              </p:ext>
            </p:extLst>
          </p:nvPr>
        </p:nvGraphicFramePr>
        <p:xfrm>
          <a:off x="2126934" y="2905648"/>
          <a:ext cx="7938132" cy="3291952"/>
        </p:xfrm>
        <a:graphic>
          <a:graphicData uri="http://schemas.openxmlformats.org/drawingml/2006/table">
            <a:tbl>
              <a:tblPr firstRow="1" bandRow="1">
                <a:tableStyleId>{5DA37D80-6434-44D0-A028-1B22A696006F}</a:tableStyleId>
              </a:tblPr>
              <a:tblGrid>
                <a:gridCol w="1958433">
                  <a:extLst>
                    <a:ext uri="{9D8B030D-6E8A-4147-A177-3AD203B41FA5}">
                      <a16:colId xmlns:a16="http://schemas.microsoft.com/office/drawing/2014/main" val="20000"/>
                    </a:ext>
                  </a:extLst>
                </a:gridCol>
                <a:gridCol w="1993233">
                  <a:extLst>
                    <a:ext uri="{9D8B030D-6E8A-4147-A177-3AD203B41FA5}">
                      <a16:colId xmlns:a16="http://schemas.microsoft.com/office/drawing/2014/main" val="20001"/>
                    </a:ext>
                  </a:extLst>
                </a:gridCol>
                <a:gridCol w="1993233">
                  <a:extLst>
                    <a:ext uri="{9D8B030D-6E8A-4147-A177-3AD203B41FA5}">
                      <a16:colId xmlns:a16="http://schemas.microsoft.com/office/drawing/2014/main" val="20002"/>
                    </a:ext>
                  </a:extLst>
                </a:gridCol>
                <a:gridCol w="1993233">
                  <a:extLst>
                    <a:ext uri="{9D8B030D-6E8A-4147-A177-3AD203B41FA5}">
                      <a16:colId xmlns:a16="http://schemas.microsoft.com/office/drawing/2014/main" val="20003"/>
                    </a:ext>
                  </a:extLst>
                </a:gridCol>
              </a:tblGrid>
              <a:tr h="406413">
                <a:tc>
                  <a:txBody>
                    <a:bodyPr/>
                    <a:lstStyle/>
                    <a:p>
                      <a:pPr marL="0" marR="0" lvl="0" indent="0" algn="l" rtl="0">
                        <a:lnSpc>
                          <a:spcPct val="100000"/>
                        </a:lnSpc>
                        <a:spcBef>
                          <a:spcPts val="0"/>
                        </a:spcBef>
                        <a:spcAft>
                          <a:spcPts val="0"/>
                        </a:spcAft>
                        <a:buNone/>
                      </a:pPr>
                      <a:r>
                        <a:rPr lang="es-AR" sz="1900" b="0" u="none" strike="noStrike" cap="none" dirty="0"/>
                        <a:t>Auto</a:t>
                      </a:r>
                      <a:endParaRPr sz="1900" b="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b="0" u="none" strike="noStrike" cap="none" dirty="0" err="1"/>
                        <a:t>Double</a:t>
                      </a:r>
                      <a:endParaRPr sz="1900" b="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b="0" u="none" strike="noStrike" cap="none" dirty="0" err="1"/>
                        <a:t>Int</a:t>
                      </a:r>
                      <a:endParaRPr sz="1900" b="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b="0" u="none" strike="noStrike" cap="none" dirty="0" err="1"/>
                        <a:t>Struct</a:t>
                      </a:r>
                      <a:endParaRPr sz="1900" b="0" u="none" strike="noStrike" cap="none" dirty="0"/>
                    </a:p>
                  </a:txBody>
                  <a:tcPr marL="121933" marR="121933" marT="60967" marB="60967"/>
                </a:tc>
                <a:extLst>
                  <a:ext uri="{0D108BD9-81ED-4DB2-BD59-A6C34878D82A}">
                    <a16:rowId xmlns:a16="http://schemas.microsoft.com/office/drawing/2014/main" val="10000"/>
                  </a:ext>
                </a:extLst>
              </a:tr>
              <a:tr h="406413">
                <a:tc>
                  <a:txBody>
                    <a:bodyPr/>
                    <a:lstStyle/>
                    <a:p>
                      <a:pPr marL="0" marR="0" lvl="0" indent="0" algn="l" rtl="0">
                        <a:lnSpc>
                          <a:spcPct val="100000"/>
                        </a:lnSpc>
                        <a:spcBef>
                          <a:spcPts val="0"/>
                        </a:spcBef>
                        <a:spcAft>
                          <a:spcPts val="0"/>
                        </a:spcAft>
                        <a:buNone/>
                      </a:pPr>
                      <a:r>
                        <a:rPr lang="es-AR" sz="1900" u="none" strike="noStrike" cap="none"/>
                        <a:t>Break</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err="1"/>
                        <a:t>Else</a:t>
                      </a:r>
                      <a:endParaRPr sz="1900" u="none" strike="noStrike" cap="none" dirty="0"/>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Long</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a:t>Switch</a:t>
                      </a:r>
                      <a:endParaRPr sz="1900" u="none" strike="noStrike" cap="none" dirty="0"/>
                    </a:p>
                  </a:txBody>
                  <a:tcPr marL="121933" marR="121933" marT="60967" marB="60967"/>
                </a:tc>
                <a:extLst>
                  <a:ext uri="{0D108BD9-81ED-4DB2-BD59-A6C34878D82A}">
                    <a16:rowId xmlns:a16="http://schemas.microsoft.com/office/drawing/2014/main" val="10001"/>
                  </a:ext>
                </a:extLst>
              </a:tr>
              <a:tr h="406413">
                <a:tc>
                  <a:txBody>
                    <a:bodyPr/>
                    <a:lstStyle/>
                    <a:p>
                      <a:pPr marL="0" marR="0" lvl="0" indent="0" algn="l" rtl="0">
                        <a:lnSpc>
                          <a:spcPct val="100000"/>
                        </a:lnSpc>
                        <a:spcBef>
                          <a:spcPts val="0"/>
                        </a:spcBef>
                        <a:spcAft>
                          <a:spcPts val="0"/>
                        </a:spcAft>
                        <a:buNone/>
                      </a:pPr>
                      <a:r>
                        <a:rPr lang="es-AR" sz="1900" u="none" strike="noStrike" cap="none"/>
                        <a:t>Case</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Enum</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Register</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Typedef</a:t>
                      </a:r>
                      <a:endParaRPr sz="1900" u="none" strike="noStrike" cap="none"/>
                    </a:p>
                  </a:txBody>
                  <a:tcPr marL="121933" marR="121933" marT="60967" marB="60967"/>
                </a:tc>
                <a:extLst>
                  <a:ext uri="{0D108BD9-81ED-4DB2-BD59-A6C34878D82A}">
                    <a16:rowId xmlns:a16="http://schemas.microsoft.com/office/drawing/2014/main" val="10002"/>
                  </a:ext>
                </a:extLst>
              </a:tr>
              <a:tr h="406413">
                <a:tc>
                  <a:txBody>
                    <a:bodyPr/>
                    <a:lstStyle/>
                    <a:p>
                      <a:pPr marL="0" marR="0" lvl="0" indent="0" algn="l" rtl="0">
                        <a:lnSpc>
                          <a:spcPct val="100000"/>
                        </a:lnSpc>
                        <a:spcBef>
                          <a:spcPts val="0"/>
                        </a:spcBef>
                        <a:spcAft>
                          <a:spcPts val="0"/>
                        </a:spcAft>
                        <a:buNone/>
                      </a:pPr>
                      <a:r>
                        <a:rPr lang="es-AR" sz="1900" u="none" strike="noStrike" cap="none"/>
                        <a:t>Char</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Extern</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Return</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Union</a:t>
                      </a:r>
                      <a:endParaRPr sz="1900" u="none" strike="noStrike" cap="none"/>
                    </a:p>
                  </a:txBody>
                  <a:tcPr marL="121933" marR="121933" marT="60967" marB="60967"/>
                </a:tc>
                <a:extLst>
                  <a:ext uri="{0D108BD9-81ED-4DB2-BD59-A6C34878D82A}">
                    <a16:rowId xmlns:a16="http://schemas.microsoft.com/office/drawing/2014/main" val="10003"/>
                  </a:ext>
                </a:extLst>
              </a:tr>
              <a:tr h="406413">
                <a:tc>
                  <a:txBody>
                    <a:bodyPr/>
                    <a:lstStyle/>
                    <a:p>
                      <a:pPr marL="0" marR="0" lvl="0" indent="0" algn="l" rtl="0">
                        <a:lnSpc>
                          <a:spcPct val="100000"/>
                        </a:lnSpc>
                        <a:spcBef>
                          <a:spcPts val="0"/>
                        </a:spcBef>
                        <a:spcAft>
                          <a:spcPts val="0"/>
                        </a:spcAft>
                        <a:buNone/>
                      </a:pPr>
                      <a:r>
                        <a:rPr lang="es-AR" sz="1900" u="none" strike="noStrike" cap="none"/>
                        <a:t>Const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Float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Short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Unsigned</a:t>
                      </a:r>
                      <a:endParaRPr sz="1900" u="none" strike="noStrike" cap="none"/>
                    </a:p>
                  </a:txBody>
                  <a:tcPr marL="121933" marR="121933" marT="60967" marB="60967"/>
                </a:tc>
                <a:extLst>
                  <a:ext uri="{0D108BD9-81ED-4DB2-BD59-A6C34878D82A}">
                    <a16:rowId xmlns:a16="http://schemas.microsoft.com/office/drawing/2014/main" val="10004"/>
                  </a:ext>
                </a:extLst>
              </a:tr>
              <a:tr h="406413">
                <a:tc>
                  <a:txBody>
                    <a:bodyPr/>
                    <a:lstStyle/>
                    <a:p>
                      <a:pPr marL="0" marR="0" lvl="0" indent="0" algn="l" rtl="0">
                        <a:lnSpc>
                          <a:spcPct val="100000"/>
                        </a:lnSpc>
                        <a:spcBef>
                          <a:spcPts val="0"/>
                        </a:spcBef>
                        <a:spcAft>
                          <a:spcPts val="0"/>
                        </a:spcAft>
                        <a:buNone/>
                      </a:pPr>
                      <a:r>
                        <a:rPr lang="es-AR" sz="1900" u="none" strike="noStrike" cap="none"/>
                        <a:t>Continue</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For</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Signed</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Void</a:t>
                      </a:r>
                      <a:endParaRPr sz="1900" u="none" strike="noStrike" cap="none"/>
                    </a:p>
                  </a:txBody>
                  <a:tcPr marL="121933" marR="121933" marT="60967" marB="60967"/>
                </a:tc>
                <a:extLst>
                  <a:ext uri="{0D108BD9-81ED-4DB2-BD59-A6C34878D82A}">
                    <a16:rowId xmlns:a16="http://schemas.microsoft.com/office/drawing/2014/main" val="10005"/>
                  </a:ext>
                </a:extLst>
              </a:tr>
              <a:tr h="406413">
                <a:tc>
                  <a:txBody>
                    <a:bodyPr/>
                    <a:lstStyle/>
                    <a:p>
                      <a:pPr marL="0" marR="0" lvl="0" indent="0" algn="l" rtl="0">
                        <a:lnSpc>
                          <a:spcPct val="100000"/>
                        </a:lnSpc>
                        <a:spcBef>
                          <a:spcPts val="0"/>
                        </a:spcBef>
                        <a:spcAft>
                          <a:spcPts val="0"/>
                        </a:spcAft>
                        <a:buNone/>
                      </a:pPr>
                      <a:r>
                        <a:rPr lang="es-AR" sz="1900" u="none" strike="noStrike" cap="none"/>
                        <a:t>Default</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Goto</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Sizeof</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Volatile</a:t>
                      </a:r>
                      <a:endParaRPr sz="1900" u="none" strike="noStrike" cap="none"/>
                    </a:p>
                  </a:txBody>
                  <a:tcPr marL="121933" marR="121933" marT="60967" marB="60967"/>
                </a:tc>
                <a:extLst>
                  <a:ext uri="{0D108BD9-81ED-4DB2-BD59-A6C34878D82A}">
                    <a16:rowId xmlns:a16="http://schemas.microsoft.com/office/drawing/2014/main" val="10006"/>
                  </a:ext>
                </a:extLst>
              </a:tr>
              <a:tr h="406413">
                <a:tc>
                  <a:txBody>
                    <a:bodyPr/>
                    <a:lstStyle/>
                    <a:p>
                      <a:pPr marL="0" marR="0" lvl="0" indent="0" algn="l" rtl="0">
                        <a:lnSpc>
                          <a:spcPct val="100000"/>
                        </a:lnSpc>
                        <a:spcBef>
                          <a:spcPts val="0"/>
                        </a:spcBef>
                        <a:spcAft>
                          <a:spcPts val="0"/>
                        </a:spcAft>
                        <a:buNone/>
                      </a:pPr>
                      <a:r>
                        <a:rPr lang="es-AR" sz="1900" u="none" strike="noStrike" cap="none"/>
                        <a:t>Do</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If</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a:t>Static</a:t>
                      </a:r>
                      <a:endParaRPr sz="1900" u="none" strike="noStrike" cap="none"/>
                    </a:p>
                  </a:txBody>
                  <a:tcPr marL="121933" marR="121933" marT="60967" marB="60967"/>
                </a:tc>
                <a:tc>
                  <a:txBody>
                    <a:bodyPr/>
                    <a:lstStyle/>
                    <a:p>
                      <a:pPr marL="0" marR="0" lvl="0" indent="0" algn="l" rtl="0">
                        <a:lnSpc>
                          <a:spcPct val="100000"/>
                        </a:lnSpc>
                        <a:spcBef>
                          <a:spcPts val="0"/>
                        </a:spcBef>
                        <a:spcAft>
                          <a:spcPts val="0"/>
                        </a:spcAft>
                        <a:buNone/>
                      </a:pPr>
                      <a:r>
                        <a:rPr lang="es-AR" sz="1900" u="none" strike="noStrike" cap="none" dirty="0" err="1"/>
                        <a:t>While</a:t>
                      </a:r>
                      <a:endParaRPr sz="1900" u="none" strike="noStrike" cap="none" dirty="0"/>
                    </a:p>
                  </a:txBody>
                  <a:tcPr marL="121933" marR="121933" marT="60967" marB="60967"/>
                </a:tc>
                <a:extLst>
                  <a:ext uri="{0D108BD9-81ED-4DB2-BD59-A6C34878D82A}">
                    <a16:rowId xmlns:a16="http://schemas.microsoft.com/office/drawing/2014/main" val="10007"/>
                  </a:ext>
                </a:extLst>
              </a:tr>
            </a:tbl>
          </a:graphicData>
        </a:graphic>
      </p:graphicFrame>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5D2FCC58-3E08-BA3A-47BC-2CBDE4991ABC}"/>
              </a:ext>
            </a:extLst>
          </p:cNvPr>
          <p:cNvSpPr/>
          <p:nvPr/>
        </p:nvSpPr>
        <p:spPr>
          <a:xfrm>
            <a:off x="2920512" y="1869406"/>
            <a:ext cx="5962231" cy="477150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742" name="Google Shape;742;p13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err="1"/>
              <a:t>else</a:t>
            </a:r>
            <a:r>
              <a:rPr lang="es-AR" dirty="0"/>
              <a:t> </a:t>
            </a:r>
            <a:r>
              <a:rPr lang="es-AR" dirty="0" err="1"/>
              <a:t>if</a:t>
            </a:r>
            <a:endParaRPr dirty="0"/>
          </a:p>
        </p:txBody>
      </p:sp>
      <p:sp>
        <p:nvSpPr>
          <p:cNvPr id="743" name="Google Shape;743;p139"/>
          <p:cNvSpPr/>
          <p:nvPr/>
        </p:nvSpPr>
        <p:spPr>
          <a:xfrm>
            <a:off x="2920512" y="1632572"/>
            <a:ext cx="9697077" cy="4924370"/>
          </a:xfrm>
          <a:prstGeom prst="rect">
            <a:avLst/>
          </a:prstGeom>
          <a:noFill/>
          <a:ln>
            <a:noFill/>
          </a:ln>
        </p:spPr>
        <p:txBody>
          <a:bodyPr spcFirstLastPara="1" wrap="square" lIns="121900" tIns="60933" rIns="121900" bIns="60933" anchor="t" anchorCtr="0">
            <a:spAutoFit/>
          </a:bodyPr>
          <a:lstStyle/>
          <a:p>
            <a:br>
              <a:rPr lang="es-AR" sz="2400">
                <a:solidFill>
                  <a:srgbClr val="D4D4D4"/>
                </a:solidFill>
                <a:latin typeface="Consolas"/>
                <a:ea typeface="Consolas"/>
                <a:cs typeface="Consolas"/>
                <a:sym typeface="Consolas"/>
              </a:rPr>
            </a:br>
            <a:r>
              <a:rPr lang="es-AR" sz="2400">
                <a:solidFill>
                  <a:srgbClr val="D4D4D4"/>
                </a:solidFill>
                <a:latin typeface="Consolas"/>
                <a:ea typeface="Consolas"/>
                <a:cs typeface="Consolas"/>
                <a:sym typeface="Consolas"/>
              </a:rPr>
              <a:t>    </a:t>
            </a:r>
            <a:r>
              <a:rPr lang="es-AR" sz="3200">
                <a:solidFill>
                  <a:srgbClr val="C586C0"/>
                </a:solidFill>
                <a:latin typeface="Consolas"/>
                <a:ea typeface="Consolas"/>
                <a:cs typeface="Consolas"/>
                <a:sym typeface="Consolas"/>
              </a:rPr>
              <a:t>if</a:t>
            </a:r>
            <a:r>
              <a:rPr lang="es-AR" sz="3200">
                <a:solidFill>
                  <a:srgbClr val="D4D4D4"/>
                </a:solidFill>
                <a:latin typeface="Consolas"/>
                <a:ea typeface="Consolas"/>
                <a:cs typeface="Consolas"/>
                <a:sym typeface="Consolas"/>
              </a:rPr>
              <a:t>(</a:t>
            </a:r>
            <a:r>
              <a:rPr lang="es-AR" sz="3200">
                <a:solidFill>
                  <a:srgbClr val="9CDCFE"/>
                </a:solidFill>
                <a:latin typeface="Consolas"/>
                <a:ea typeface="Consolas"/>
                <a:cs typeface="Consolas"/>
                <a:sym typeface="Consolas"/>
              </a:rPr>
              <a:t>var</a:t>
            </a:r>
            <a:r>
              <a:rPr lang="es-AR" sz="3200">
                <a:solidFill>
                  <a:srgbClr val="D4D4D4"/>
                </a:solidFill>
                <a:latin typeface="Consolas"/>
                <a:ea typeface="Consolas"/>
                <a:cs typeface="Consolas"/>
                <a:sym typeface="Consolas"/>
              </a:rPr>
              <a:t>==</a:t>
            </a:r>
            <a:r>
              <a:rPr lang="es-AR" sz="3200">
                <a:solidFill>
                  <a:srgbClr val="B5CEA8"/>
                </a:solidFill>
                <a:latin typeface="Consolas"/>
                <a:ea typeface="Consolas"/>
                <a:cs typeface="Consolas"/>
                <a:sym typeface="Consolas"/>
              </a:rPr>
              <a:t>3</a:t>
            </a:r>
            <a:r>
              <a:rPr lang="es-AR" sz="3200">
                <a:solidFill>
                  <a:srgbClr val="D4D4D4"/>
                </a:solidFill>
                <a:latin typeface="Consolas"/>
                <a:ea typeface="Consolas"/>
                <a:cs typeface="Consolas"/>
                <a:sym typeface="Consolas"/>
              </a:rPr>
              <a:t>){</a:t>
            </a:r>
            <a:endParaRPr sz="2400"/>
          </a:p>
          <a:p>
            <a:r>
              <a:rPr lang="es-AR" sz="3200">
                <a:solidFill>
                  <a:srgbClr val="D4D4D4"/>
                </a:solidFill>
                <a:latin typeface="Consolas"/>
                <a:ea typeface="Consolas"/>
                <a:cs typeface="Consolas"/>
                <a:sym typeface="Consolas"/>
              </a:rPr>
              <a:t>       </a:t>
            </a:r>
            <a:r>
              <a:rPr lang="es-AR" sz="3200">
                <a:solidFill>
                  <a:srgbClr val="6A9955"/>
                </a:solidFill>
                <a:latin typeface="Consolas"/>
                <a:ea typeface="Consolas"/>
                <a:cs typeface="Consolas"/>
                <a:sym typeface="Consolas"/>
              </a:rPr>
              <a:t>//hacer algo...</a:t>
            </a:r>
            <a:endParaRPr sz="3200">
              <a:solidFill>
                <a:srgbClr val="D4D4D4"/>
              </a:solidFill>
              <a:latin typeface="Consolas"/>
              <a:ea typeface="Consolas"/>
              <a:cs typeface="Consolas"/>
              <a:sym typeface="Consolas"/>
            </a:endParaRPr>
          </a:p>
          <a:p>
            <a:r>
              <a:rPr lang="es-AR" sz="3200">
                <a:solidFill>
                  <a:srgbClr val="D4D4D4"/>
                </a:solidFill>
                <a:latin typeface="Consolas"/>
                <a:ea typeface="Consolas"/>
                <a:cs typeface="Consolas"/>
                <a:sym typeface="Consolas"/>
              </a:rPr>
              <a:t>   }</a:t>
            </a:r>
            <a:r>
              <a:rPr lang="es-AR" sz="3200">
                <a:solidFill>
                  <a:srgbClr val="C586C0"/>
                </a:solidFill>
                <a:latin typeface="Consolas"/>
                <a:ea typeface="Consolas"/>
                <a:cs typeface="Consolas"/>
                <a:sym typeface="Consolas"/>
              </a:rPr>
              <a:t>else</a:t>
            </a:r>
            <a:r>
              <a:rPr lang="es-AR" sz="3200">
                <a:solidFill>
                  <a:srgbClr val="D4D4D4"/>
                </a:solidFill>
                <a:latin typeface="Consolas"/>
                <a:ea typeface="Consolas"/>
                <a:cs typeface="Consolas"/>
                <a:sym typeface="Consolas"/>
              </a:rPr>
              <a:t> </a:t>
            </a:r>
            <a:r>
              <a:rPr lang="es-AR" sz="3200">
                <a:solidFill>
                  <a:srgbClr val="C586C0"/>
                </a:solidFill>
                <a:latin typeface="Consolas"/>
                <a:ea typeface="Consolas"/>
                <a:cs typeface="Consolas"/>
                <a:sym typeface="Consolas"/>
              </a:rPr>
              <a:t>if</a:t>
            </a:r>
            <a:r>
              <a:rPr lang="es-AR" sz="3200">
                <a:solidFill>
                  <a:srgbClr val="D4D4D4"/>
                </a:solidFill>
                <a:latin typeface="Consolas"/>
                <a:ea typeface="Consolas"/>
                <a:cs typeface="Consolas"/>
                <a:sym typeface="Consolas"/>
              </a:rPr>
              <a:t> (</a:t>
            </a:r>
            <a:r>
              <a:rPr lang="es-AR" sz="3200">
                <a:solidFill>
                  <a:srgbClr val="9CDCFE"/>
                </a:solidFill>
                <a:latin typeface="Consolas"/>
                <a:ea typeface="Consolas"/>
                <a:cs typeface="Consolas"/>
                <a:sym typeface="Consolas"/>
              </a:rPr>
              <a:t>var</a:t>
            </a:r>
            <a:r>
              <a:rPr lang="es-AR" sz="3200">
                <a:solidFill>
                  <a:srgbClr val="D4D4D4"/>
                </a:solidFill>
                <a:latin typeface="Consolas"/>
                <a:ea typeface="Consolas"/>
                <a:cs typeface="Consolas"/>
                <a:sym typeface="Consolas"/>
              </a:rPr>
              <a:t>==</a:t>
            </a:r>
            <a:r>
              <a:rPr lang="es-AR" sz="3200">
                <a:solidFill>
                  <a:srgbClr val="B5CEA8"/>
                </a:solidFill>
                <a:latin typeface="Consolas"/>
                <a:ea typeface="Consolas"/>
                <a:cs typeface="Consolas"/>
                <a:sym typeface="Consolas"/>
              </a:rPr>
              <a:t>4</a:t>
            </a:r>
            <a:r>
              <a:rPr lang="es-AR" sz="3200">
                <a:solidFill>
                  <a:srgbClr val="D4D4D4"/>
                </a:solidFill>
                <a:latin typeface="Consolas"/>
                <a:ea typeface="Consolas"/>
                <a:cs typeface="Consolas"/>
                <a:sym typeface="Consolas"/>
              </a:rPr>
              <a:t>){</a:t>
            </a:r>
            <a:endParaRPr sz="2400"/>
          </a:p>
          <a:p>
            <a:r>
              <a:rPr lang="es-AR" sz="3200">
                <a:solidFill>
                  <a:srgbClr val="D4D4D4"/>
                </a:solidFill>
                <a:latin typeface="Consolas"/>
                <a:ea typeface="Consolas"/>
                <a:cs typeface="Consolas"/>
                <a:sym typeface="Consolas"/>
              </a:rPr>
              <a:t>       </a:t>
            </a:r>
            <a:r>
              <a:rPr lang="es-AR" sz="3200">
                <a:solidFill>
                  <a:srgbClr val="6A9955"/>
                </a:solidFill>
                <a:latin typeface="Consolas"/>
                <a:ea typeface="Consolas"/>
                <a:cs typeface="Consolas"/>
                <a:sym typeface="Consolas"/>
              </a:rPr>
              <a:t>//hacer algo..</a:t>
            </a:r>
            <a:endParaRPr sz="3200">
              <a:solidFill>
                <a:srgbClr val="D4D4D4"/>
              </a:solidFill>
              <a:latin typeface="Consolas"/>
              <a:ea typeface="Consolas"/>
              <a:cs typeface="Consolas"/>
              <a:sym typeface="Consolas"/>
            </a:endParaRPr>
          </a:p>
          <a:p>
            <a:r>
              <a:rPr lang="es-AR" sz="3200">
                <a:solidFill>
                  <a:srgbClr val="D4D4D4"/>
                </a:solidFill>
                <a:latin typeface="Consolas"/>
                <a:ea typeface="Consolas"/>
                <a:cs typeface="Consolas"/>
                <a:sym typeface="Consolas"/>
              </a:rPr>
              <a:t>   }</a:t>
            </a:r>
            <a:r>
              <a:rPr lang="es-AR" sz="3200">
                <a:solidFill>
                  <a:srgbClr val="C586C0"/>
                </a:solidFill>
                <a:latin typeface="Consolas"/>
                <a:ea typeface="Consolas"/>
                <a:cs typeface="Consolas"/>
                <a:sym typeface="Consolas"/>
              </a:rPr>
              <a:t>else</a:t>
            </a:r>
            <a:r>
              <a:rPr lang="es-AR" sz="3200">
                <a:solidFill>
                  <a:srgbClr val="D4D4D4"/>
                </a:solidFill>
                <a:latin typeface="Consolas"/>
                <a:ea typeface="Consolas"/>
                <a:cs typeface="Consolas"/>
                <a:sym typeface="Consolas"/>
              </a:rPr>
              <a:t> </a:t>
            </a:r>
            <a:r>
              <a:rPr lang="es-AR" sz="3200">
                <a:solidFill>
                  <a:srgbClr val="C586C0"/>
                </a:solidFill>
                <a:latin typeface="Consolas"/>
                <a:ea typeface="Consolas"/>
                <a:cs typeface="Consolas"/>
                <a:sym typeface="Consolas"/>
              </a:rPr>
              <a:t>if</a:t>
            </a:r>
            <a:r>
              <a:rPr lang="es-AR" sz="3200">
                <a:solidFill>
                  <a:srgbClr val="D4D4D4"/>
                </a:solidFill>
                <a:latin typeface="Consolas"/>
                <a:ea typeface="Consolas"/>
                <a:cs typeface="Consolas"/>
                <a:sym typeface="Consolas"/>
              </a:rPr>
              <a:t> (</a:t>
            </a:r>
            <a:r>
              <a:rPr lang="es-AR" sz="3200">
                <a:solidFill>
                  <a:srgbClr val="9CDCFE"/>
                </a:solidFill>
                <a:latin typeface="Consolas"/>
                <a:ea typeface="Consolas"/>
                <a:cs typeface="Consolas"/>
                <a:sym typeface="Consolas"/>
              </a:rPr>
              <a:t>var</a:t>
            </a:r>
            <a:r>
              <a:rPr lang="es-AR" sz="3200">
                <a:solidFill>
                  <a:srgbClr val="D4D4D4"/>
                </a:solidFill>
                <a:latin typeface="Consolas"/>
                <a:ea typeface="Consolas"/>
                <a:cs typeface="Consolas"/>
                <a:sym typeface="Consolas"/>
              </a:rPr>
              <a:t>==</a:t>
            </a:r>
            <a:r>
              <a:rPr lang="es-AR" sz="3200">
                <a:solidFill>
                  <a:srgbClr val="B5CEA8"/>
                </a:solidFill>
                <a:latin typeface="Consolas"/>
                <a:ea typeface="Consolas"/>
                <a:cs typeface="Consolas"/>
                <a:sym typeface="Consolas"/>
              </a:rPr>
              <a:t>8</a:t>
            </a:r>
            <a:r>
              <a:rPr lang="es-AR" sz="3200">
                <a:solidFill>
                  <a:srgbClr val="D4D4D4"/>
                </a:solidFill>
                <a:latin typeface="Consolas"/>
                <a:ea typeface="Consolas"/>
                <a:cs typeface="Consolas"/>
                <a:sym typeface="Consolas"/>
              </a:rPr>
              <a:t>){</a:t>
            </a:r>
            <a:endParaRPr sz="2400"/>
          </a:p>
          <a:p>
            <a:r>
              <a:rPr lang="es-AR" sz="3200">
                <a:solidFill>
                  <a:srgbClr val="D4D4D4"/>
                </a:solidFill>
                <a:latin typeface="Consolas"/>
                <a:ea typeface="Consolas"/>
                <a:cs typeface="Consolas"/>
                <a:sym typeface="Consolas"/>
              </a:rPr>
              <a:t>       </a:t>
            </a:r>
            <a:r>
              <a:rPr lang="es-AR" sz="3200">
                <a:solidFill>
                  <a:srgbClr val="6A9955"/>
                </a:solidFill>
                <a:latin typeface="Consolas"/>
                <a:ea typeface="Consolas"/>
                <a:cs typeface="Consolas"/>
                <a:sym typeface="Consolas"/>
              </a:rPr>
              <a:t>//hacer algo..</a:t>
            </a:r>
            <a:endParaRPr sz="3200">
              <a:solidFill>
                <a:srgbClr val="D4D4D4"/>
              </a:solidFill>
              <a:latin typeface="Consolas"/>
              <a:ea typeface="Consolas"/>
              <a:cs typeface="Consolas"/>
              <a:sym typeface="Consolas"/>
            </a:endParaRPr>
          </a:p>
          <a:p>
            <a:r>
              <a:rPr lang="es-AR" sz="3200">
                <a:solidFill>
                  <a:srgbClr val="D4D4D4"/>
                </a:solidFill>
                <a:latin typeface="Consolas"/>
                <a:ea typeface="Consolas"/>
                <a:cs typeface="Consolas"/>
                <a:sym typeface="Consolas"/>
              </a:rPr>
              <a:t>   }</a:t>
            </a:r>
            <a:r>
              <a:rPr lang="es-AR" sz="3200">
                <a:solidFill>
                  <a:srgbClr val="C586C0"/>
                </a:solidFill>
                <a:latin typeface="Consolas"/>
                <a:ea typeface="Consolas"/>
                <a:cs typeface="Consolas"/>
                <a:sym typeface="Consolas"/>
              </a:rPr>
              <a:t>else</a:t>
            </a:r>
            <a:r>
              <a:rPr lang="es-AR" sz="3200">
                <a:solidFill>
                  <a:srgbClr val="D4D4D4"/>
                </a:solidFill>
                <a:latin typeface="Consolas"/>
                <a:ea typeface="Consolas"/>
                <a:cs typeface="Consolas"/>
                <a:sym typeface="Consolas"/>
              </a:rPr>
              <a:t>{</a:t>
            </a:r>
            <a:endParaRPr sz="2400"/>
          </a:p>
          <a:p>
            <a:r>
              <a:rPr lang="es-AR" sz="3200">
                <a:solidFill>
                  <a:srgbClr val="D4D4D4"/>
                </a:solidFill>
                <a:latin typeface="Consolas"/>
                <a:ea typeface="Consolas"/>
                <a:cs typeface="Consolas"/>
                <a:sym typeface="Consolas"/>
              </a:rPr>
              <a:t>       </a:t>
            </a:r>
            <a:r>
              <a:rPr lang="es-AR" sz="3200">
                <a:solidFill>
                  <a:srgbClr val="6A9955"/>
                </a:solidFill>
                <a:latin typeface="Consolas"/>
                <a:ea typeface="Consolas"/>
                <a:cs typeface="Consolas"/>
                <a:sym typeface="Consolas"/>
              </a:rPr>
              <a:t>//hacer algo</a:t>
            </a:r>
            <a:endParaRPr sz="3200">
              <a:solidFill>
                <a:srgbClr val="D4D4D4"/>
              </a:solidFill>
              <a:latin typeface="Consolas"/>
              <a:ea typeface="Consolas"/>
              <a:cs typeface="Consolas"/>
              <a:sym typeface="Consolas"/>
            </a:endParaRPr>
          </a:p>
          <a:p>
            <a:r>
              <a:rPr lang="es-AR" sz="3200">
                <a:solidFill>
                  <a:srgbClr val="D4D4D4"/>
                </a:solidFill>
                <a:latin typeface="Consolas"/>
                <a:ea typeface="Consolas"/>
                <a:cs typeface="Consolas"/>
                <a:sym typeface="Consolas"/>
              </a:rPr>
              <a:t>   }</a:t>
            </a:r>
            <a:endParaRPr sz="2400"/>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09EB14FE-C39A-0B84-348D-1D10EA07906E}"/>
              </a:ext>
            </a:extLst>
          </p:cNvPr>
          <p:cNvSpPr/>
          <p:nvPr/>
        </p:nvSpPr>
        <p:spPr>
          <a:xfrm>
            <a:off x="634482" y="2211355"/>
            <a:ext cx="7128488" cy="445070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748" name="Google Shape;748;p14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Operador ternario ?</a:t>
            </a:r>
            <a:endParaRPr dirty="0"/>
          </a:p>
        </p:txBody>
      </p:sp>
      <p:sp>
        <p:nvSpPr>
          <p:cNvPr id="749" name="Google Shape;749;p140"/>
          <p:cNvSpPr/>
          <p:nvPr/>
        </p:nvSpPr>
        <p:spPr>
          <a:xfrm>
            <a:off x="1070865" y="2075829"/>
            <a:ext cx="7128488" cy="2298139"/>
          </a:xfrm>
          <a:prstGeom prst="rect">
            <a:avLst/>
          </a:prstGeom>
          <a:noFill/>
          <a:ln>
            <a:noFill/>
          </a:ln>
        </p:spPr>
        <p:txBody>
          <a:bodyPr spcFirstLastPara="1" wrap="square" lIns="121900" tIns="60933" rIns="121900" bIns="60933" anchor="t" anchorCtr="0">
            <a:spAutoFit/>
          </a:bodyPr>
          <a:lstStyle/>
          <a:p>
            <a:br>
              <a:rPr lang="es-AR" sz="2400">
                <a:solidFill>
                  <a:srgbClr val="D4D4D4"/>
                </a:solidFill>
                <a:latin typeface="Consolas"/>
                <a:ea typeface="Consolas"/>
                <a:cs typeface="Consolas"/>
                <a:sym typeface="Consolas"/>
              </a:rPr>
            </a:br>
            <a:r>
              <a:rPr lang="es-AR" sz="4267">
                <a:solidFill>
                  <a:srgbClr val="C586C0"/>
                </a:solidFill>
                <a:latin typeface="Consolas"/>
                <a:ea typeface="Consolas"/>
                <a:cs typeface="Consolas"/>
                <a:sym typeface="Consolas"/>
              </a:rPr>
              <a:t>if</a:t>
            </a:r>
            <a:r>
              <a:rPr lang="es-AR" sz="4267">
                <a:solidFill>
                  <a:srgbClr val="D4D4D4"/>
                </a:solidFill>
                <a:latin typeface="Consolas"/>
                <a:ea typeface="Consolas"/>
                <a:cs typeface="Consolas"/>
                <a:sym typeface="Consolas"/>
              </a:rPr>
              <a:t>(</a:t>
            </a:r>
            <a:r>
              <a:rPr lang="es-AR" sz="4267">
                <a:solidFill>
                  <a:srgbClr val="9CDCFE"/>
                </a:solidFill>
                <a:latin typeface="Consolas"/>
                <a:ea typeface="Consolas"/>
                <a:cs typeface="Consolas"/>
                <a:sym typeface="Consolas"/>
              </a:rPr>
              <a:t>var</a:t>
            </a:r>
            <a:r>
              <a:rPr lang="es-AR" sz="4267">
                <a:solidFill>
                  <a:srgbClr val="D4D4D4"/>
                </a:solidFill>
                <a:latin typeface="Consolas"/>
                <a:ea typeface="Consolas"/>
                <a:cs typeface="Consolas"/>
                <a:sym typeface="Consolas"/>
              </a:rPr>
              <a:t>&gt;</a:t>
            </a:r>
            <a:r>
              <a:rPr lang="es-AR" sz="4267">
                <a:solidFill>
                  <a:srgbClr val="B5CEA8"/>
                </a:solidFill>
                <a:latin typeface="Consolas"/>
                <a:ea typeface="Consolas"/>
                <a:cs typeface="Consolas"/>
                <a:sym typeface="Consolas"/>
              </a:rPr>
              <a:t>10</a:t>
            </a:r>
            <a:r>
              <a:rPr lang="es-AR" sz="4267">
                <a:solidFill>
                  <a:srgbClr val="D4D4D4"/>
                </a:solidFill>
                <a:latin typeface="Consolas"/>
                <a:ea typeface="Consolas"/>
                <a:cs typeface="Consolas"/>
                <a:sym typeface="Consolas"/>
              </a:rPr>
              <a:t>)</a:t>
            </a:r>
            <a:r>
              <a:rPr lang="es-AR" sz="4267">
                <a:solidFill>
                  <a:srgbClr val="9CDCFE"/>
                </a:solidFill>
                <a:latin typeface="Consolas"/>
                <a:ea typeface="Consolas"/>
                <a:cs typeface="Consolas"/>
                <a:sym typeface="Consolas"/>
              </a:rPr>
              <a:t>var2</a:t>
            </a:r>
            <a:r>
              <a:rPr lang="es-AR" sz="4267">
                <a:solidFill>
                  <a:srgbClr val="D4D4D4"/>
                </a:solidFill>
                <a:latin typeface="Consolas"/>
                <a:ea typeface="Consolas"/>
                <a:cs typeface="Consolas"/>
                <a:sym typeface="Consolas"/>
              </a:rPr>
              <a:t>=</a:t>
            </a:r>
            <a:r>
              <a:rPr lang="es-AR" sz="4267">
                <a:solidFill>
                  <a:srgbClr val="9CDCFE"/>
                </a:solidFill>
                <a:latin typeface="Consolas"/>
                <a:ea typeface="Consolas"/>
                <a:cs typeface="Consolas"/>
                <a:sym typeface="Consolas"/>
              </a:rPr>
              <a:t>var</a:t>
            </a:r>
            <a:r>
              <a:rPr lang="es-AR" sz="4267">
                <a:solidFill>
                  <a:srgbClr val="D4D4D4"/>
                </a:solidFill>
                <a:latin typeface="Consolas"/>
                <a:ea typeface="Consolas"/>
                <a:cs typeface="Consolas"/>
                <a:sym typeface="Consolas"/>
              </a:rPr>
              <a:t>;</a:t>
            </a:r>
            <a:endParaRPr sz="2400"/>
          </a:p>
          <a:p>
            <a:r>
              <a:rPr lang="es-AR" sz="4267">
                <a:solidFill>
                  <a:srgbClr val="C586C0"/>
                </a:solidFill>
                <a:latin typeface="Consolas"/>
                <a:ea typeface="Consolas"/>
                <a:cs typeface="Consolas"/>
                <a:sym typeface="Consolas"/>
              </a:rPr>
              <a:t>else</a:t>
            </a:r>
            <a:r>
              <a:rPr lang="es-AR" sz="4267">
                <a:solidFill>
                  <a:srgbClr val="D4D4D4"/>
                </a:solidFill>
                <a:latin typeface="Consolas"/>
                <a:ea typeface="Consolas"/>
                <a:cs typeface="Consolas"/>
                <a:sym typeface="Consolas"/>
              </a:rPr>
              <a:t> </a:t>
            </a:r>
            <a:r>
              <a:rPr lang="es-AR" sz="4267">
                <a:solidFill>
                  <a:srgbClr val="9CDCFE"/>
                </a:solidFill>
                <a:latin typeface="Consolas"/>
                <a:ea typeface="Consolas"/>
                <a:cs typeface="Consolas"/>
                <a:sym typeface="Consolas"/>
              </a:rPr>
              <a:t>var2</a:t>
            </a:r>
            <a:r>
              <a:rPr lang="es-AR" sz="4267">
                <a:solidFill>
                  <a:srgbClr val="D4D4D4"/>
                </a:solidFill>
                <a:latin typeface="Consolas"/>
                <a:ea typeface="Consolas"/>
                <a:cs typeface="Consolas"/>
                <a:sym typeface="Consolas"/>
              </a:rPr>
              <a:t>=</a:t>
            </a:r>
            <a:r>
              <a:rPr lang="es-AR" sz="4267">
                <a:solidFill>
                  <a:srgbClr val="B5CEA8"/>
                </a:solidFill>
                <a:latin typeface="Consolas"/>
                <a:ea typeface="Consolas"/>
                <a:cs typeface="Consolas"/>
                <a:sym typeface="Consolas"/>
              </a:rPr>
              <a:t>0</a:t>
            </a:r>
            <a:r>
              <a:rPr lang="es-AR" sz="4267">
                <a:solidFill>
                  <a:srgbClr val="D4D4D4"/>
                </a:solidFill>
                <a:latin typeface="Consolas"/>
                <a:ea typeface="Consolas"/>
                <a:cs typeface="Consolas"/>
                <a:sym typeface="Consolas"/>
              </a:rPr>
              <a:t>;</a:t>
            </a:r>
            <a:endParaRPr sz="2400"/>
          </a:p>
          <a:p>
            <a:endParaRPr sz="3200">
              <a:solidFill>
                <a:srgbClr val="D4D4D4"/>
              </a:solidFill>
              <a:latin typeface="Consolas"/>
              <a:ea typeface="Consolas"/>
              <a:cs typeface="Consolas"/>
              <a:sym typeface="Consolas"/>
            </a:endParaRPr>
          </a:p>
        </p:txBody>
      </p:sp>
      <p:sp>
        <p:nvSpPr>
          <p:cNvPr id="750" name="Google Shape;750;p140"/>
          <p:cNvSpPr txBox="1"/>
          <p:nvPr/>
        </p:nvSpPr>
        <p:spPr>
          <a:xfrm>
            <a:off x="1177319" y="4168655"/>
            <a:ext cx="6096000" cy="533489"/>
          </a:xfrm>
          <a:prstGeom prst="rect">
            <a:avLst/>
          </a:prstGeom>
          <a:noFill/>
          <a:ln>
            <a:noFill/>
          </a:ln>
        </p:spPr>
        <p:txBody>
          <a:bodyPr spcFirstLastPara="1" wrap="square" lIns="121900" tIns="60933" rIns="121900" bIns="60933" anchor="t" anchorCtr="0">
            <a:spAutoFit/>
          </a:bodyPr>
          <a:lstStyle/>
          <a:p>
            <a:r>
              <a:rPr lang="es-AR" sz="2667">
                <a:solidFill>
                  <a:srgbClr val="9CDCFE"/>
                </a:solidFill>
                <a:latin typeface="Consolas"/>
                <a:ea typeface="Consolas"/>
                <a:cs typeface="Consolas"/>
                <a:sym typeface="Consolas"/>
              </a:rPr>
              <a:t>Es equivalene a ...</a:t>
            </a:r>
            <a:endParaRPr sz="2667">
              <a:solidFill>
                <a:srgbClr val="000000"/>
              </a:solidFill>
              <a:latin typeface="Arial"/>
              <a:ea typeface="Arial"/>
              <a:cs typeface="Arial"/>
              <a:sym typeface="Arial"/>
            </a:endParaRPr>
          </a:p>
        </p:txBody>
      </p:sp>
      <p:sp>
        <p:nvSpPr>
          <p:cNvPr id="751" name="Google Shape;751;p140"/>
          <p:cNvSpPr txBox="1"/>
          <p:nvPr/>
        </p:nvSpPr>
        <p:spPr>
          <a:xfrm>
            <a:off x="1177319" y="5188147"/>
            <a:ext cx="6096000" cy="615499"/>
          </a:xfrm>
          <a:prstGeom prst="rect">
            <a:avLst/>
          </a:prstGeom>
          <a:noFill/>
          <a:ln>
            <a:noFill/>
          </a:ln>
        </p:spPr>
        <p:txBody>
          <a:bodyPr spcFirstLastPara="1" wrap="square" lIns="121900" tIns="60933" rIns="121900" bIns="60933" anchor="t" anchorCtr="0">
            <a:spAutoFit/>
          </a:bodyPr>
          <a:lstStyle/>
          <a:p>
            <a:r>
              <a:rPr lang="es-AR" sz="3200">
                <a:solidFill>
                  <a:srgbClr val="9CDCFE"/>
                </a:solidFill>
                <a:latin typeface="Consolas"/>
                <a:ea typeface="Consolas"/>
                <a:cs typeface="Consolas"/>
                <a:sym typeface="Consolas"/>
              </a:rPr>
              <a:t>var2</a:t>
            </a:r>
            <a:r>
              <a:rPr lang="es-AR" sz="3200">
                <a:solidFill>
                  <a:srgbClr val="D4D4D4"/>
                </a:solidFill>
                <a:latin typeface="Consolas"/>
                <a:ea typeface="Consolas"/>
                <a:cs typeface="Consolas"/>
                <a:sym typeface="Consolas"/>
              </a:rPr>
              <a:t>=</a:t>
            </a:r>
            <a:r>
              <a:rPr lang="es-AR" sz="3200">
                <a:solidFill>
                  <a:srgbClr val="9CDCFE"/>
                </a:solidFill>
                <a:latin typeface="Consolas"/>
                <a:ea typeface="Consolas"/>
                <a:cs typeface="Consolas"/>
                <a:sym typeface="Consolas"/>
              </a:rPr>
              <a:t>var</a:t>
            </a:r>
            <a:r>
              <a:rPr lang="es-AR" sz="3200">
                <a:solidFill>
                  <a:srgbClr val="D4D4D4"/>
                </a:solidFill>
                <a:latin typeface="Consolas"/>
                <a:ea typeface="Consolas"/>
                <a:cs typeface="Consolas"/>
                <a:sym typeface="Consolas"/>
              </a:rPr>
              <a:t>&gt;</a:t>
            </a:r>
            <a:r>
              <a:rPr lang="es-AR" sz="3200">
                <a:solidFill>
                  <a:srgbClr val="B5CEA8"/>
                </a:solidFill>
                <a:latin typeface="Consolas"/>
                <a:ea typeface="Consolas"/>
                <a:cs typeface="Consolas"/>
                <a:sym typeface="Consolas"/>
              </a:rPr>
              <a:t>10</a:t>
            </a:r>
            <a:r>
              <a:rPr lang="es-AR" sz="3200">
                <a:solidFill>
                  <a:srgbClr val="D4D4D4"/>
                </a:solidFill>
                <a:latin typeface="Consolas"/>
                <a:ea typeface="Consolas"/>
                <a:cs typeface="Consolas"/>
                <a:sym typeface="Consolas"/>
              </a:rPr>
              <a:t>?</a:t>
            </a:r>
            <a:r>
              <a:rPr lang="es-AR" sz="3200">
                <a:solidFill>
                  <a:srgbClr val="9CDCFE"/>
                </a:solidFill>
                <a:latin typeface="Consolas"/>
                <a:ea typeface="Consolas"/>
                <a:cs typeface="Consolas"/>
                <a:sym typeface="Consolas"/>
              </a:rPr>
              <a:t>var</a:t>
            </a:r>
            <a:r>
              <a:rPr lang="es-AR" sz="3200">
                <a:solidFill>
                  <a:srgbClr val="D4D4D4"/>
                </a:solidFill>
                <a:latin typeface="Consolas"/>
                <a:ea typeface="Consolas"/>
                <a:cs typeface="Consolas"/>
                <a:sym typeface="Consolas"/>
              </a:rPr>
              <a:t>:</a:t>
            </a:r>
            <a:r>
              <a:rPr lang="es-AR" sz="3200">
                <a:solidFill>
                  <a:srgbClr val="B5CEA8"/>
                </a:solidFill>
                <a:latin typeface="Consolas"/>
                <a:ea typeface="Consolas"/>
                <a:cs typeface="Consolas"/>
                <a:sym typeface="Consolas"/>
              </a:rPr>
              <a:t>0</a:t>
            </a:r>
            <a:r>
              <a:rPr lang="es-AR" sz="3200">
                <a:solidFill>
                  <a:srgbClr val="D4D4D4"/>
                </a:solidFill>
                <a:latin typeface="Consolas"/>
                <a:ea typeface="Consolas"/>
                <a:cs typeface="Consolas"/>
                <a:sym typeface="Consolas"/>
              </a:rPr>
              <a:t>;</a:t>
            </a:r>
            <a:endParaRPr sz="2400"/>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3665762E-D124-8420-E6DA-F0D63FDCB0C3}"/>
              </a:ext>
            </a:extLst>
          </p:cNvPr>
          <p:cNvSpPr/>
          <p:nvPr/>
        </p:nvSpPr>
        <p:spPr>
          <a:xfrm>
            <a:off x="1930400" y="2700175"/>
            <a:ext cx="8331200" cy="185679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sz="2400" b="1" dirty="0">
                <a:solidFill>
                  <a:schemeClr val="tx2">
                    <a:lumMod val="75000"/>
                    <a:lumOff val="25000"/>
                  </a:schemeClr>
                </a:solidFill>
              </a:rPr>
              <a:t>variable</a:t>
            </a:r>
            <a:r>
              <a:rPr lang="es-ES" sz="2400" b="1" dirty="0"/>
              <a:t> = </a:t>
            </a:r>
            <a:r>
              <a:rPr lang="es-ES" sz="2400" b="1" dirty="0">
                <a:solidFill>
                  <a:schemeClr val="accent1"/>
                </a:solidFill>
              </a:rPr>
              <a:t>condición</a:t>
            </a:r>
            <a:r>
              <a:rPr lang="es-ES" sz="2400" b="1" dirty="0"/>
              <a:t> </a:t>
            </a:r>
            <a:r>
              <a:rPr lang="es-ES" sz="2400" b="1" dirty="0">
                <a:solidFill>
                  <a:srgbClr val="FF0000"/>
                </a:solidFill>
              </a:rPr>
              <a:t>?</a:t>
            </a:r>
            <a:r>
              <a:rPr lang="es-ES" sz="2400" b="1" dirty="0"/>
              <a:t> </a:t>
            </a:r>
            <a:r>
              <a:rPr lang="es-ES" sz="2400" b="1" dirty="0">
                <a:solidFill>
                  <a:schemeClr val="accent4"/>
                </a:solidFill>
              </a:rPr>
              <a:t>valor si cierto </a:t>
            </a:r>
            <a:r>
              <a:rPr lang="es-ES" sz="2400" b="1" dirty="0"/>
              <a:t>: </a:t>
            </a:r>
            <a:r>
              <a:rPr lang="es-ES" sz="2400" b="1" dirty="0">
                <a:solidFill>
                  <a:srgbClr val="FFC000"/>
                </a:solidFill>
              </a:rPr>
              <a:t>valor si falso</a:t>
            </a:r>
          </a:p>
          <a:p>
            <a:pPr algn="ctr"/>
            <a:endParaRPr lang="es-AR" dirty="0"/>
          </a:p>
        </p:txBody>
      </p:sp>
      <p:sp>
        <p:nvSpPr>
          <p:cNvPr id="756" name="Google Shape;756;p14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r>
              <a:rPr lang="es-AR" dirty="0"/>
              <a:t>Operador ternario </a:t>
            </a:r>
            <a:r>
              <a:rPr lang="es-AR" dirty="0">
                <a:solidFill>
                  <a:srgbClr val="FF0000"/>
                </a:solidFill>
              </a:rPr>
              <a:t>?</a:t>
            </a:r>
            <a:endParaRPr dirty="0">
              <a:solidFill>
                <a:srgbClr val="FF0000"/>
              </a:solidFill>
            </a:endParaRP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7DB18AD6-273B-8C9B-C19E-70BE56431745}"/>
              </a:ext>
            </a:extLst>
          </p:cNvPr>
          <p:cNvSpPr/>
          <p:nvPr/>
        </p:nvSpPr>
        <p:spPr>
          <a:xfrm>
            <a:off x="508000" y="4768415"/>
            <a:ext cx="10996645" cy="118451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4FE1DD5B-B238-C198-0C66-AB2C6FC09877}"/>
              </a:ext>
            </a:extLst>
          </p:cNvPr>
          <p:cNvSpPr/>
          <p:nvPr/>
        </p:nvSpPr>
        <p:spPr>
          <a:xfrm>
            <a:off x="1007435" y="1734965"/>
            <a:ext cx="7762033" cy="269402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762" name="Google Shape;762;p67"/>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Control de secuencia bloque </a:t>
            </a:r>
            <a:r>
              <a:rPr lang="es-AR" dirty="0" err="1"/>
              <a:t>while</a:t>
            </a:r>
            <a:endParaRPr dirty="0"/>
          </a:p>
        </p:txBody>
      </p:sp>
      <p:sp>
        <p:nvSpPr>
          <p:cNvPr id="763" name="Google Shape;763;p67"/>
          <p:cNvSpPr txBox="1"/>
          <p:nvPr/>
        </p:nvSpPr>
        <p:spPr>
          <a:xfrm>
            <a:off x="911424" y="4965171"/>
            <a:ext cx="10772576" cy="861720"/>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chemeClr val="lt1"/>
                </a:solidFill>
                <a:latin typeface="Twentieth Century"/>
                <a:ea typeface="Twentieth Century"/>
                <a:cs typeface="Twentieth Century"/>
                <a:sym typeface="Twentieth Century"/>
              </a:rPr>
              <a:t>Las condiciones cumplen todo lo visto anteriormente, y mientras sea verdadera el código dentro se ejecuta una y otra vez.</a:t>
            </a:r>
            <a:endParaRPr sz="1867" dirty="0">
              <a:solidFill>
                <a:srgbClr val="000000"/>
              </a:solidFill>
              <a:latin typeface="Arial"/>
              <a:ea typeface="Arial"/>
              <a:cs typeface="Arial"/>
              <a:sym typeface="Arial"/>
            </a:endParaRPr>
          </a:p>
        </p:txBody>
      </p:sp>
      <p:sp>
        <p:nvSpPr>
          <p:cNvPr id="764" name="Google Shape;764;p67"/>
          <p:cNvSpPr/>
          <p:nvPr/>
        </p:nvSpPr>
        <p:spPr>
          <a:xfrm>
            <a:off x="1007435" y="1838021"/>
            <a:ext cx="9025003" cy="2339047"/>
          </a:xfrm>
          <a:prstGeom prst="rect">
            <a:avLst/>
          </a:prstGeom>
          <a:noFill/>
          <a:ln>
            <a:noFill/>
          </a:ln>
        </p:spPr>
        <p:txBody>
          <a:bodyPr spcFirstLastPara="1" wrap="square" lIns="121900" tIns="60933" rIns="121900" bIns="60933" anchor="t" anchorCtr="0">
            <a:spAutoFit/>
          </a:bodyPr>
          <a:lstStyle/>
          <a:p>
            <a:pPr>
              <a:buClr>
                <a:srgbClr val="000000"/>
              </a:buClr>
              <a:buSzPts val="1800"/>
            </a:pPr>
            <a:br>
              <a:rPr lang="es-AR" sz="2400" dirty="0">
                <a:solidFill>
                  <a:srgbClr val="D4D4D4"/>
                </a:solidFill>
                <a:latin typeface="Consolas"/>
                <a:ea typeface="Consolas"/>
                <a:cs typeface="Consolas"/>
                <a:sym typeface="Consolas"/>
              </a:rPr>
            </a:br>
            <a:r>
              <a:rPr lang="es-AR" sz="2400" dirty="0">
                <a:solidFill>
                  <a:srgbClr val="D4D4D4"/>
                </a:solidFill>
                <a:latin typeface="Consolas"/>
                <a:ea typeface="Consolas"/>
                <a:cs typeface="Consolas"/>
                <a:sym typeface="Consolas"/>
              </a:rPr>
              <a:t>    </a:t>
            </a:r>
            <a:r>
              <a:rPr lang="es-AR" sz="2400" dirty="0" err="1">
                <a:solidFill>
                  <a:srgbClr val="C586C0"/>
                </a:solidFill>
                <a:latin typeface="Consolas"/>
                <a:ea typeface="Consolas"/>
                <a:cs typeface="Consolas"/>
                <a:sym typeface="Consolas"/>
              </a:rPr>
              <a:t>while</a:t>
            </a:r>
            <a:r>
              <a:rPr lang="es-AR" sz="2400" dirty="0">
                <a:solidFill>
                  <a:srgbClr val="D4D4D4"/>
                </a:solidFill>
                <a:latin typeface="Consolas"/>
                <a:ea typeface="Consolas"/>
                <a:cs typeface="Consolas"/>
                <a:sym typeface="Consolas"/>
              </a:rPr>
              <a:t>(condición){</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a:solidFill>
                  <a:srgbClr val="6A9955"/>
                </a:solidFill>
                <a:latin typeface="Consolas"/>
                <a:ea typeface="Consolas"/>
                <a:cs typeface="Consolas"/>
                <a:sym typeface="Consolas"/>
              </a:rPr>
              <a:t>/*código que se ejecuta mientras</a:t>
            </a:r>
            <a:endParaRPr sz="2400" dirty="0">
              <a:solidFill>
                <a:srgbClr val="D4D4D4"/>
              </a:solidFill>
              <a:latin typeface="Consolas"/>
              <a:ea typeface="Consolas"/>
              <a:cs typeface="Consolas"/>
              <a:sym typeface="Consolas"/>
            </a:endParaRPr>
          </a:p>
          <a:p>
            <a:pPr>
              <a:buClr>
                <a:srgbClr val="000000"/>
              </a:buClr>
              <a:buSzPts val="1800"/>
            </a:pPr>
            <a:r>
              <a:rPr lang="es-AR" sz="2400" dirty="0">
                <a:solidFill>
                  <a:srgbClr val="6A9955"/>
                </a:solidFill>
                <a:latin typeface="Consolas"/>
                <a:ea typeface="Consolas"/>
                <a:cs typeface="Consolas"/>
                <a:sym typeface="Consolas"/>
              </a:rPr>
              <a:t>        la condición sea verdadera*/</a:t>
            </a:r>
            <a:endParaRPr lang="es-AR" sz="2400" dirty="0">
              <a:solidFill>
                <a:srgbClr val="D4D4D4"/>
              </a:solidFill>
              <a:latin typeface="Consolas"/>
              <a:ea typeface="Consolas"/>
              <a:cs typeface="Consolas"/>
              <a:sym typeface="Consolas"/>
            </a:endParaRPr>
          </a:p>
          <a:p>
            <a:pPr>
              <a:buClr>
                <a:srgbClr val="000000"/>
              </a:buClr>
              <a:buSzPts val="1800"/>
            </a:pPr>
            <a:r>
              <a:rPr lang="es-AR" sz="2400" dirty="0">
                <a:solidFill>
                  <a:srgbClr val="D4D4D4"/>
                </a:solidFill>
                <a:latin typeface="Consolas"/>
                <a:ea typeface="Consolas"/>
                <a:cs typeface="Consolas"/>
                <a:sym typeface="Consolas"/>
              </a:rPr>
              <a:t>        </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endParaRPr sz="2400" dirty="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58DA36FA-3676-2BB7-6F6F-8840C038C2EC}"/>
              </a:ext>
            </a:extLst>
          </p:cNvPr>
          <p:cNvSpPr/>
          <p:nvPr/>
        </p:nvSpPr>
        <p:spPr>
          <a:xfrm>
            <a:off x="102367" y="4952164"/>
            <a:ext cx="7119728" cy="131415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296D5110-D959-0196-410C-9F72032EA0EB}"/>
              </a:ext>
            </a:extLst>
          </p:cNvPr>
          <p:cNvSpPr/>
          <p:nvPr/>
        </p:nvSpPr>
        <p:spPr>
          <a:xfrm>
            <a:off x="948811" y="2147300"/>
            <a:ext cx="5147189" cy="269402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769" name="Google Shape;769;p68"/>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Ciclo </a:t>
            </a:r>
            <a:r>
              <a:rPr lang="es-AR" dirty="0" err="1"/>
              <a:t>while</a:t>
            </a:r>
            <a:endParaRPr dirty="0"/>
          </a:p>
        </p:txBody>
      </p:sp>
      <p:sp>
        <p:nvSpPr>
          <p:cNvPr id="770" name="Google Shape;770;p68"/>
          <p:cNvSpPr txBox="1"/>
          <p:nvPr/>
        </p:nvSpPr>
        <p:spPr>
          <a:xfrm>
            <a:off x="239350" y="5157192"/>
            <a:ext cx="6576053" cy="861720"/>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chemeClr val="lt1"/>
                </a:solidFill>
                <a:latin typeface="Twentieth Century"/>
                <a:ea typeface="Twentieth Century"/>
                <a:cs typeface="Twentieth Century"/>
                <a:sym typeface="Twentieth Century"/>
              </a:rPr>
              <a:t>En el siguiente código podríamos haber, colocado directamente a en la condición y funciona igual</a:t>
            </a:r>
            <a:endParaRPr sz="1867">
              <a:solidFill>
                <a:srgbClr val="000000"/>
              </a:solidFill>
              <a:latin typeface="Arial"/>
              <a:ea typeface="Arial"/>
              <a:cs typeface="Arial"/>
              <a:sym typeface="Arial"/>
            </a:endParaRPr>
          </a:p>
        </p:txBody>
      </p:sp>
      <p:pic>
        <p:nvPicPr>
          <p:cNvPr id="771" name="Google Shape;771;p68"/>
          <p:cNvPicPr preferRelativeResize="0"/>
          <p:nvPr/>
        </p:nvPicPr>
        <p:blipFill rotWithShape="1">
          <a:blip r:embed="rId4">
            <a:alphaModFix/>
          </a:blip>
          <a:srcRect/>
          <a:stretch/>
        </p:blipFill>
        <p:spPr>
          <a:xfrm>
            <a:off x="7044813" y="199194"/>
            <a:ext cx="5147188" cy="60671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72" name="Google Shape;772;p68"/>
          <p:cNvSpPr/>
          <p:nvPr/>
        </p:nvSpPr>
        <p:spPr>
          <a:xfrm>
            <a:off x="948812" y="2258135"/>
            <a:ext cx="6096000" cy="3077711"/>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rgbClr val="D4D4D4"/>
                </a:solidFill>
                <a:latin typeface="Consolas"/>
                <a:ea typeface="Consolas"/>
                <a:cs typeface="Consolas"/>
                <a:sym typeface="Consolas"/>
              </a:rPr>
              <a:t>    a=</a:t>
            </a:r>
            <a:r>
              <a:rPr lang="es-AR" sz="2400" dirty="0">
                <a:solidFill>
                  <a:srgbClr val="B5CEA8"/>
                </a:solidFill>
                <a:latin typeface="Consolas"/>
                <a:ea typeface="Consolas"/>
                <a:cs typeface="Consolas"/>
                <a:sym typeface="Consolas"/>
              </a:rPr>
              <a:t>10</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err="1">
                <a:solidFill>
                  <a:srgbClr val="C586C0"/>
                </a:solidFill>
                <a:latin typeface="Consolas"/>
                <a:ea typeface="Consolas"/>
                <a:cs typeface="Consolas"/>
                <a:sym typeface="Consolas"/>
              </a:rPr>
              <a:t>while</a:t>
            </a:r>
            <a:r>
              <a:rPr lang="es-AR" sz="2400" dirty="0">
                <a:solidFill>
                  <a:srgbClr val="D4D4D4"/>
                </a:solidFill>
                <a:latin typeface="Consolas"/>
                <a:ea typeface="Consolas"/>
                <a:cs typeface="Consolas"/>
                <a:sym typeface="Consolas"/>
              </a:rPr>
              <a:t>(a){</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err="1">
                <a:solidFill>
                  <a:srgbClr val="DCDCAA"/>
                </a:solidFill>
                <a:latin typeface="Consolas"/>
                <a:ea typeface="Consolas"/>
                <a:cs typeface="Consolas"/>
                <a:sym typeface="Consolas"/>
              </a:rPr>
              <a:t>printf</a:t>
            </a:r>
            <a:r>
              <a:rPr lang="es-AR" sz="2400" dirty="0">
                <a:solidFill>
                  <a:srgbClr val="D4D4D4"/>
                </a:solidFill>
                <a:latin typeface="Consolas"/>
                <a:ea typeface="Consolas"/>
                <a:cs typeface="Consolas"/>
                <a:sym typeface="Consolas"/>
              </a:rPr>
              <a:t>(</a:t>
            </a:r>
            <a:r>
              <a:rPr lang="es-AR" sz="2400" dirty="0">
                <a:solidFill>
                  <a:srgbClr val="CE9178"/>
                </a:solidFill>
                <a:latin typeface="Consolas"/>
                <a:ea typeface="Consolas"/>
                <a:cs typeface="Consolas"/>
                <a:sym typeface="Consolas"/>
              </a:rPr>
              <a:t>"%</a:t>
            </a:r>
            <a:r>
              <a:rPr lang="es-AR" sz="2400" dirty="0" err="1">
                <a:solidFill>
                  <a:srgbClr val="CE9178"/>
                </a:solidFill>
                <a:latin typeface="Consolas"/>
                <a:ea typeface="Consolas"/>
                <a:cs typeface="Consolas"/>
                <a:sym typeface="Consolas"/>
              </a:rPr>
              <a:t>d"</a:t>
            </a:r>
            <a:r>
              <a:rPr lang="es-AR" sz="2400" dirty="0" err="1">
                <a:solidFill>
                  <a:srgbClr val="D4D4D4"/>
                </a:solidFill>
                <a:latin typeface="Consolas"/>
                <a:ea typeface="Consolas"/>
                <a:cs typeface="Consolas"/>
                <a:sym typeface="Consolas"/>
              </a:rPr>
              <a:t>,a</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endParaRPr sz="2400" dirty="0"/>
          </a:p>
          <a:p>
            <a:pPr>
              <a:buClr>
                <a:srgbClr val="000000"/>
              </a:buClr>
              <a:buSzPts val="1800"/>
            </a:pPr>
            <a:endParaRPr sz="2400" dirty="0">
              <a:solidFill>
                <a:srgbClr val="D4D4D4"/>
              </a:solidFill>
              <a:latin typeface="Consolas"/>
              <a:ea typeface="Consolas"/>
              <a:cs typeface="Consolas"/>
              <a:sym typeface="Consolas"/>
            </a:endParaRPr>
          </a:p>
          <a:p>
            <a:pPr>
              <a:buClr>
                <a:srgbClr val="000000"/>
              </a:buClr>
              <a:buSzPts val="1800"/>
            </a:pPr>
            <a:endParaRPr sz="2400" dirty="0">
              <a:solidFill>
                <a:srgbClr val="D4D4D4"/>
              </a:solidFill>
              <a:latin typeface="Consolas"/>
              <a:ea typeface="Consolas"/>
              <a:cs typeface="Consolas"/>
              <a:sym typeface="Consolas"/>
            </a:endParaRPr>
          </a:p>
          <a:p>
            <a:pPr>
              <a:buClr>
                <a:srgbClr val="000000"/>
              </a:buClr>
              <a:buSzPts val="1800"/>
            </a:pPr>
            <a:endParaRPr sz="2400" dirty="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C67746D8-862D-B321-E3AE-120A01777CA0}"/>
              </a:ext>
            </a:extLst>
          </p:cNvPr>
          <p:cNvSpPr/>
          <p:nvPr/>
        </p:nvSpPr>
        <p:spPr>
          <a:xfrm>
            <a:off x="484919" y="4739951"/>
            <a:ext cx="11085040" cy="173549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A249845C-44E4-45CD-4831-0D180F4E4A8A}"/>
              </a:ext>
            </a:extLst>
          </p:cNvPr>
          <p:cNvSpPr/>
          <p:nvPr/>
        </p:nvSpPr>
        <p:spPr>
          <a:xfrm>
            <a:off x="484920" y="1892829"/>
            <a:ext cx="7762033" cy="269402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777" name="Google Shape;777;p69"/>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Ciclo do </a:t>
            </a:r>
            <a:r>
              <a:rPr lang="es-AR" dirty="0" err="1"/>
              <a:t>while</a:t>
            </a:r>
            <a:endParaRPr dirty="0"/>
          </a:p>
        </p:txBody>
      </p:sp>
      <p:sp>
        <p:nvSpPr>
          <p:cNvPr id="778" name="Google Shape;778;p69"/>
          <p:cNvSpPr txBox="1"/>
          <p:nvPr/>
        </p:nvSpPr>
        <p:spPr>
          <a:xfrm>
            <a:off x="911424" y="4965171"/>
            <a:ext cx="10772576" cy="1231052"/>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chemeClr val="lt1"/>
                </a:solidFill>
                <a:latin typeface="Twentieth Century"/>
                <a:ea typeface="Twentieth Century"/>
                <a:cs typeface="Twentieth Century"/>
                <a:sym typeface="Twentieth Century"/>
              </a:rPr>
              <a:t>Este ciclo, es igual al ciclo </a:t>
            </a:r>
            <a:r>
              <a:rPr lang="es-AR" sz="2400" dirty="0" err="1">
                <a:solidFill>
                  <a:schemeClr val="lt1"/>
                </a:solidFill>
                <a:latin typeface="Twentieth Century"/>
                <a:ea typeface="Twentieth Century"/>
                <a:cs typeface="Twentieth Century"/>
                <a:sym typeface="Twentieth Century"/>
              </a:rPr>
              <a:t>while</a:t>
            </a:r>
            <a:r>
              <a:rPr lang="es-AR" sz="2400" dirty="0">
                <a:solidFill>
                  <a:schemeClr val="lt1"/>
                </a:solidFill>
                <a:latin typeface="Twentieth Century"/>
                <a:ea typeface="Twentieth Century"/>
                <a:cs typeface="Twentieth Century"/>
                <a:sym typeface="Twentieth Century"/>
              </a:rPr>
              <a:t>, pero posee una sutil diferencia, en lugar de evaluar la condición al entrar al ciclo, lo hace al terminar un ciclo, por lo tanto, se asegura siempre que al menos el código entre llave sea ejecutado una vez.</a:t>
            </a:r>
            <a:endParaRPr sz="1867" dirty="0">
              <a:solidFill>
                <a:srgbClr val="000000"/>
              </a:solidFill>
              <a:latin typeface="Arial"/>
              <a:ea typeface="Arial"/>
              <a:cs typeface="Arial"/>
              <a:sym typeface="Arial"/>
            </a:endParaRPr>
          </a:p>
        </p:txBody>
      </p:sp>
      <p:sp>
        <p:nvSpPr>
          <p:cNvPr id="779" name="Google Shape;779;p69"/>
          <p:cNvSpPr/>
          <p:nvPr/>
        </p:nvSpPr>
        <p:spPr>
          <a:xfrm>
            <a:off x="1391477" y="2276872"/>
            <a:ext cx="6096000" cy="1600384"/>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rgbClr val="C586C0"/>
                </a:solidFill>
                <a:latin typeface="Consolas"/>
                <a:ea typeface="Consolas"/>
                <a:cs typeface="Consolas"/>
                <a:sym typeface="Consolas"/>
              </a:rPr>
              <a:t>do</a:t>
            </a:r>
            <a:r>
              <a:rPr lang="es-AR" sz="24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r>
              <a:rPr lang="es-AR" sz="2400">
                <a:solidFill>
                  <a:srgbClr val="6A9955"/>
                </a:solidFill>
                <a:latin typeface="Consolas"/>
                <a:ea typeface="Consolas"/>
                <a:cs typeface="Consolas"/>
                <a:sym typeface="Consolas"/>
              </a:rPr>
              <a:t>/*código a ejecutar mientras</a:t>
            </a:r>
            <a:endParaRPr sz="2400">
              <a:solidFill>
                <a:srgbClr val="D4D4D4"/>
              </a:solidFill>
              <a:latin typeface="Consolas"/>
              <a:ea typeface="Consolas"/>
              <a:cs typeface="Consolas"/>
              <a:sym typeface="Consolas"/>
            </a:endParaRPr>
          </a:p>
          <a:p>
            <a:pPr>
              <a:buClr>
                <a:srgbClr val="000000"/>
              </a:buClr>
              <a:buSzPts val="1800"/>
            </a:pPr>
            <a:r>
              <a:rPr lang="es-AR" sz="2400">
                <a:solidFill>
                  <a:srgbClr val="6A9955"/>
                </a:solidFill>
                <a:latin typeface="Consolas"/>
                <a:ea typeface="Consolas"/>
                <a:cs typeface="Consolas"/>
                <a:sym typeface="Consolas"/>
              </a:rPr>
              <a:t>      la condición sea verdadera*/</a:t>
            </a:r>
            <a:endParaRPr sz="2400">
              <a:solidFill>
                <a:srgbClr val="D4D4D4"/>
              </a:solidFill>
              <a:latin typeface="Consolas"/>
              <a:ea typeface="Consolas"/>
              <a:cs typeface="Consolas"/>
              <a:sym typeface="Consolas"/>
            </a:endParaRPr>
          </a:p>
          <a:p>
            <a:pPr>
              <a:buClr>
                <a:srgbClr val="000000"/>
              </a:buClr>
              <a:buSzPts val="1800"/>
            </a:pPr>
            <a:r>
              <a:rPr lang="es-AR" sz="2400">
                <a:solidFill>
                  <a:srgbClr val="D4D4D4"/>
                </a:solidFill>
                <a:latin typeface="Consolas"/>
                <a:ea typeface="Consolas"/>
                <a:cs typeface="Consolas"/>
                <a:sym typeface="Consolas"/>
              </a:rPr>
              <a:t>}</a:t>
            </a:r>
            <a:r>
              <a:rPr lang="es-AR" sz="2400">
                <a:solidFill>
                  <a:srgbClr val="C586C0"/>
                </a:solidFill>
                <a:latin typeface="Consolas"/>
                <a:ea typeface="Consolas"/>
                <a:cs typeface="Consolas"/>
                <a:sym typeface="Consolas"/>
              </a:rPr>
              <a:t>while</a:t>
            </a:r>
            <a:r>
              <a:rPr lang="es-AR" sz="2400">
                <a:solidFill>
                  <a:srgbClr val="D4D4D4"/>
                </a:solidFill>
                <a:latin typeface="Consolas"/>
                <a:ea typeface="Consolas"/>
                <a:cs typeface="Consolas"/>
                <a:sym typeface="Consolas"/>
              </a:rPr>
              <a:t>(condición);</a:t>
            </a:r>
            <a:endParaRPr sz="240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2DB8CB14-76E5-D1CB-E711-8818AAADBBC8}"/>
              </a:ext>
            </a:extLst>
          </p:cNvPr>
          <p:cNvSpPr/>
          <p:nvPr/>
        </p:nvSpPr>
        <p:spPr>
          <a:xfrm>
            <a:off x="344963" y="3219892"/>
            <a:ext cx="11339038" cy="3638108"/>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5166109F-2837-611B-288F-43E615BE0D6E}"/>
              </a:ext>
            </a:extLst>
          </p:cNvPr>
          <p:cNvSpPr/>
          <p:nvPr/>
        </p:nvSpPr>
        <p:spPr>
          <a:xfrm>
            <a:off x="812800" y="1843519"/>
            <a:ext cx="10197322" cy="134112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784" name="Google Shape;784;p70"/>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Ciclo </a:t>
            </a:r>
            <a:r>
              <a:rPr lang="es-AR" dirty="0" err="1"/>
              <a:t>for</a:t>
            </a:r>
            <a:endParaRPr dirty="0"/>
          </a:p>
        </p:txBody>
      </p:sp>
      <p:sp>
        <p:nvSpPr>
          <p:cNvPr id="785" name="Google Shape;785;p70"/>
          <p:cNvSpPr/>
          <p:nvPr/>
        </p:nvSpPr>
        <p:spPr>
          <a:xfrm>
            <a:off x="1007435" y="1988840"/>
            <a:ext cx="11184565" cy="1231052"/>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err="1">
                <a:solidFill>
                  <a:srgbClr val="C586C0"/>
                </a:solidFill>
                <a:latin typeface="Consolas"/>
                <a:ea typeface="Consolas"/>
                <a:cs typeface="Consolas"/>
                <a:sym typeface="Consolas"/>
              </a:rPr>
              <a:t>for</a:t>
            </a:r>
            <a:r>
              <a:rPr lang="es-AR" sz="2400" dirty="0">
                <a:solidFill>
                  <a:srgbClr val="D4D4D4"/>
                </a:solidFill>
                <a:latin typeface="Consolas"/>
                <a:ea typeface="Consolas"/>
                <a:cs typeface="Consolas"/>
                <a:sym typeface="Consolas"/>
              </a:rPr>
              <a:t>(</a:t>
            </a:r>
            <a:r>
              <a:rPr lang="es-AR" sz="2400" dirty="0" err="1">
                <a:solidFill>
                  <a:schemeClr val="accent2"/>
                </a:solidFill>
                <a:latin typeface="Consolas"/>
                <a:ea typeface="Consolas"/>
                <a:cs typeface="Consolas"/>
                <a:sym typeface="Consolas"/>
              </a:rPr>
              <a:t>inicialización</a:t>
            </a:r>
            <a:r>
              <a:rPr lang="es-AR" sz="2400" dirty="0" err="1">
                <a:solidFill>
                  <a:srgbClr val="D4D4D4"/>
                </a:solidFill>
                <a:latin typeface="Consolas"/>
                <a:ea typeface="Consolas"/>
                <a:cs typeface="Consolas"/>
                <a:sym typeface="Consolas"/>
              </a:rPr>
              <a:t>;</a:t>
            </a:r>
            <a:r>
              <a:rPr lang="es-AR" sz="2400" dirty="0" err="1">
                <a:solidFill>
                  <a:srgbClr val="FF0000"/>
                </a:solidFill>
                <a:latin typeface="Consolas"/>
                <a:ea typeface="Consolas"/>
                <a:cs typeface="Consolas"/>
                <a:sym typeface="Consolas"/>
              </a:rPr>
              <a:t>condición</a:t>
            </a:r>
            <a:r>
              <a:rPr lang="es-AR" sz="2400" dirty="0" err="1">
                <a:solidFill>
                  <a:srgbClr val="D4D4D4"/>
                </a:solidFill>
                <a:latin typeface="Consolas"/>
                <a:ea typeface="Consolas"/>
                <a:cs typeface="Consolas"/>
                <a:sym typeface="Consolas"/>
              </a:rPr>
              <a:t>;</a:t>
            </a:r>
            <a:r>
              <a:rPr lang="es-AR" sz="2400" dirty="0" err="1">
                <a:solidFill>
                  <a:srgbClr val="FFFF00"/>
                </a:solidFill>
                <a:latin typeface="Consolas"/>
                <a:ea typeface="Consolas"/>
                <a:cs typeface="Consolas"/>
                <a:sym typeface="Consolas"/>
              </a:rPr>
              <a:t>acción</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a:t>
            </a:r>
            <a:r>
              <a:rPr lang="es-AR" sz="2400" dirty="0">
                <a:solidFill>
                  <a:srgbClr val="6A9955"/>
                </a:solidFill>
                <a:latin typeface="Consolas"/>
                <a:ea typeface="Consolas"/>
                <a:cs typeface="Consolas"/>
                <a:sym typeface="Consolas"/>
              </a:rPr>
              <a:t>//código a ejecutar si la condición es verdadera</a:t>
            </a:r>
            <a:endParaRPr sz="2400" dirty="0">
              <a:solidFill>
                <a:srgbClr val="D4D4D4"/>
              </a:solidFill>
              <a:latin typeface="Consolas"/>
              <a:ea typeface="Consolas"/>
              <a:cs typeface="Consolas"/>
              <a:sym typeface="Consolas"/>
            </a:endParaRPr>
          </a:p>
          <a:p>
            <a:pPr>
              <a:buClr>
                <a:srgbClr val="000000"/>
              </a:buClr>
              <a:buSzPts val="1800"/>
            </a:pPr>
            <a:r>
              <a:rPr lang="es-AR" sz="2400" dirty="0">
                <a:solidFill>
                  <a:srgbClr val="D4D4D4"/>
                </a:solidFill>
                <a:latin typeface="Consolas"/>
                <a:ea typeface="Consolas"/>
                <a:cs typeface="Consolas"/>
                <a:sym typeface="Consolas"/>
              </a:rPr>
              <a:t>}</a:t>
            </a:r>
            <a:endParaRPr sz="2400" dirty="0">
              <a:solidFill>
                <a:srgbClr val="D4D4D4"/>
              </a:solidFill>
              <a:latin typeface="Consolas"/>
              <a:ea typeface="Consolas"/>
              <a:cs typeface="Consolas"/>
              <a:sym typeface="Consolas"/>
            </a:endParaRPr>
          </a:p>
        </p:txBody>
      </p:sp>
      <p:sp>
        <p:nvSpPr>
          <p:cNvPr id="786" name="Google Shape;786;p70"/>
          <p:cNvSpPr txBox="1"/>
          <p:nvPr/>
        </p:nvSpPr>
        <p:spPr>
          <a:xfrm>
            <a:off x="487599" y="3184639"/>
            <a:ext cx="10772576" cy="3816375"/>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chemeClr val="lt1"/>
                </a:solidFill>
                <a:latin typeface="Twentieth Century"/>
                <a:ea typeface="Twentieth Century"/>
                <a:cs typeface="Twentieth Century"/>
                <a:sym typeface="Twentieth Century"/>
              </a:rPr>
              <a:t>El ciclo </a:t>
            </a:r>
            <a:r>
              <a:rPr lang="es-AR" sz="2400" dirty="0" err="1">
                <a:solidFill>
                  <a:srgbClr val="FF0000"/>
                </a:solidFill>
                <a:latin typeface="Twentieth Century"/>
                <a:ea typeface="Twentieth Century"/>
                <a:cs typeface="Twentieth Century"/>
                <a:sym typeface="Twentieth Century"/>
              </a:rPr>
              <a:t>for</a:t>
            </a:r>
            <a:r>
              <a:rPr lang="es-AR" sz="2400" dirty="0">
                <a:solidFill>
                  <a:schemeClr val="lt1"/>
                </a:solidFill>
                <a:latin typeface="Twentieth Century"/>
                <a:ea typeface="Twentieth Century"/>
                <a:cs typeface="Twentieth Century"/>
                <a:sym typeface="Twentieth Century"/>
              </a:rPr>
              <a:t> contiene 3 campos, separados ;</a:t>
            </a:r>
            <a:endParaRPr sz="1867" dirty="0">
              <a:solidFill>
                <a:srgbClr val="000000"/>
              </a:solidFill>
              <a:latin typeface="Arial"/>
              <a:ea typeface="Arial"/>
              <a:cs typeface="Arial"/>
              <a:sym typeface="Arial"/>
            </a:endParaRPr>
          </a:p>
          <a:p>
            <a:pPr marL="380990" indent="-380990">
              <a:buClr>
                <a:schemeClr val="lt1"/>
              </a:buClr>
              <a:buSzPts val="1800"/>
              <a:buFont typeface="Arial"/>
              <a:buChar char="•"/>
            </a:pPr>
            <a:r>
              <a:rPr lang="es-AR" sz="2400" dirty="0">
                <a:solidFill>
                  <a:schemeClr val="lt1"/>
                </a:solidFill>
                <a:latin typeface="Twentieth Century"/>
                <a:ea typeface="Twentieth Century"/>
                <a:cs typeface="Twentieth Century"/>
                <a:sym typeface="Twentieth Century"/>
              </a:rPr>
              <a:t>El primer campo es lo que se va a ejecutar cuando se entra al ciclo, por lo genera es la inicialización de una variable, pero puede ser cualquier cosa, o hasta estar vacío. </a:t>
            </a:r>
            <a:endParaRPr sz="1867" dirty="0">
              <a:solidFill>
                <a:srgbClr val="000000"/>
              </a:solidFill>
              <a:latin typeface="Arial"/>
              <a:ea typeface="Arial"/>
              <a:cs typeface="Arial"/>
              <a:sym typeface="Arial"/>
            </a:endParaRPr>
          </a:p>
          <a:p>
            <a:pPr marL="380990" indent="-380990">
              <a:buClr>
                <a:schemeClr val="lt1"/>
              </a:buClr>
              <a:buSzPts val="1800"/>
              <a:buFont typeface="Arial"/>
              <a:buChar char="•"/>
            </a:pPr>
            <a:r>
              <a:rPr lang="es-AR" sz="2400" dirty="0">
                <a:solidFill>
                  <a:schemeClr val="lt1"/>
                </a:solidFill>
                <a:latin typeface="Twentieth Century"/>
                <a:ea typeface="Twentieth Century"/>
                <a:cs typeface="Twentieth Century"/>
                <a:sym typeface="Twentieth Century"/>
              </a:rPr>
              <a:t>El segundo campo es la condición, está condición es evaluado al entrar al ciclo y al volver a repetirlo, si la condición es verdadera, el código entre las llaves se vuelve a ejecutar.</a:t>
            </a:r>
            <a:endParaRPr sz="1867" dirty="0">
              <a:solidFill>
                <a:srgbClr val="000000"/>
              </a:solidFill>
              <a:latin typeface="Arial"/>
              <a:ea typeface="Arial"/>
              <a:cs typeface="Arial"/>
              <a:sym typeface="Arial"/>
            </a:endParaRPr>
          </a:p>
          <a:p>
            <a:pPr marL="380990" indent="-380990">
              <a:buClr>
                <a:schemeClr val="lt1"/>
              </a:buClr>
              <a:buSzPts val="1800"/>
              <a:buFont typeface="Arial"/>
              <a:buChar char="•"/>
            </a:pPr>
            <a:r>
              <a:rPr lang="es-AR" sz="2400" dirty="0">
                <a:solidFill>
                  <a:schemeClr val="lt1"/>
                </a:solidFill>
                <a:latin typeface="Twentieth Century"/>
                <a:ea typeface="Twentieth Century"/>
                <a:cs typeface="Twentieth Century"/>
                <a:sym typeface="Twentieth Century"/>
              </a:rPr>
              <a:t>El tercer campo, es un campo que se ejecuta cada vez que se termina un ciclo, antes que se evalúe la condición para saber si se vuelve o no a ejecutar el código entre llaves.</a:t>
            </a:r>
            <a:endParaRPr sz="1867" dirty="0">
              <a:solidFill>
                <a:srgbClr val="000000"/>
              </a:solidFill>
              <a:latin typeface="Arial"/>
              <a:ea typeface="Arial"/>
              <a:cs typeface="Arial"/>
              <a:sym typeface="Arial"/>
            </a:endParaRPr>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0547FD1B-0B6A-11F5-EF44-0D3E29BB24E7}"/>
              </a:ext>
            </a:extLst>
          </p:cNvPr>
          <p:cNvSpPr/>
          <p:nvPr/>
        </p:nvSpPr>
        <p:spPr>
          <a:xfrm>
            <a:off x="494251" y="3629929"/>
            <a:ext cx="11355627" cy="307059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743682F8-8E6F-5E5F-86F0-B613A0B8E2E7}"/>
              </a:ext>
            </a:extLst>
          </p:cNvPr>
          <p:cNvSpPr/>
          <p:nvPr/>
        </p:nvSpPr>
        <p:spPr>
          <a:xfrm>
            <a:off x="684675" y="2104967"/>
            <a:ext cx="10596035" cy="134112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791" name="Google Shape;791;p71"/>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Ciclo </a:t>
            </a:r>
            <a:r>
              <a:rPr lang="es-AR" dirty="0" err="1"/>
              <a:t>for</a:t>
            </a:r>
            <a:endParaRPr dirty="0"/>
          </a:p>
        </p:txBody>
      </p:sp>
      <p:sp>
        <p:nvSpPr>
          <p:cNvPr id="792" name="Google Shape;792;p71"/>
          <p:cNvSpPr txBox="1"/>
          <p:nvPr/>
        </p:nvSpPr>
        <p:spPr>
          <a:xfrm>
            <a:off x="684675" y="3622755"/>
            <a:ext cx="10772576" cy="2708379"/>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a:solidFill>
                  <a:schemeClr val="lt1"/>
                </a:solidFill>
                <a:latin typeface="Twentieth Century"/>
                <a:ea typeface="Twentieth Century"/>
                <a:cs typeface="Twentieth Century"/>
                <a:sym typeface="Twentieth Century"/>
              </a:rPr>
              <a:t>En el ejemplo, se inicializa la variable i en 0, si la variable es menor a 10, ejecuta el código, dentro, una vez que termina, ejecuta el campo de acción incrementando a i en 1, vuelve a evaluar la condición y si sigue siendo verdadera ejecuta ´de nuevo el código entre llaves, y caso contrario sigue por lo que hay debajo de la llave que cierra.</a:t>
            </a:r>
            <a:endParaRPr sz="1867" dirty="0">
              <a:solidFill>
                <a:srgbClr val="000000"/>
              </a:solidFill>
              <a:latin typeface="Arial"/>
              <a:ea typeface="Arial"/>
              <a:cs typeface="Arial"/>
              <a:sym typeface="Arial"/>
            </a:endParaRPr>
          </a:p>
          <a:p>
            <a:pPr>
              <a:buClr>
                <a:srgbClr val="000000"/>
              </a:buClr>
              <a:buSzPts val="1800"/>
            </a:pPr>
            <a:r>
              <a:rPr lang="es-AR" sz="2400" dirty="0">
                <a:solidFill>
                  <a:schemeClr val="lt1"/>
                </a:solidFill>
                <a:latin typeface="Twentieth Century"/>
                <a:ea typeface="Twentieth Century"/>
                <a:cs typeface="Twentieth Century"/>
                <a:sym typeface="Twentieth Century"/>
              </a:rPr>
              <a:t>En este caso el código entre llaves se ejecuta 10 veces, en donde el valor de i va de 0 a 10, aunque el décimo primer paso no lo ejecuta la variable i termina con el valor 10</a:t>
            </a:r>
            <a:endParaRPr sz="1867" dirty="0">
              <a:solidFill>
                <a:srgbClr val="000000"/>
              </a:solidFill>
              <a:latin typeface="Arial"/>
              <a:ea typeface="Arial"/>
              <a:cs typeface="Arial"/>
              <a:sym typeface="Arial"/>
            </a:endParaRPr>
          </a:p>
        </p:txBody>
      </p:sp>
      <p:sp>
        <p:nvSpPr>
          <p:cNvPr id="793" name="Google Shape;793;p71"/>
          <p:cNvSpPr/>
          <p:nvPr/>
        </p:nvSpPr>
        <p:spPr>
          <a:xfrm>
            <a:off x="1103445" y="2180861"/>
            <a:ext cx="10369152" cy="1231052"/>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rgbClr val="C586C0"/>
                </a:solidFill>
                <a:latin typeface="Consolas"/>
                <a:ea typeface="Consolas"/>
                <a:cs typeface="Consolas"/>
                <a:sym typeface="Consolas"/>
              </a:rPr>
              <a:t>for</a:t>
            </a:r>
            <a:r>
              <a:rPr lang="es-AR" sz="2400">
                <a:solidFill>
                  <a:srgbClr val="D4D4D4"/>
                </a:solidFill>
                <a:latin typeface="Consolas"/>
                <a:ea typeface="Consolas"/>
                <a:cs typeface="Consolas"/>
                <a:sym typeface="Consolas"/>
              </a:rPr>
              <a:t>(i=</a:t>
            </a:r>
            <a:r>
              <a:rPr lang="es-AR" sz="2400">
                <a:solidFill>
                  <a:srgbClr val="B5CEA8"/>
                </a:solidFill>
                <a:latin typeface="Consolas"/>
                <a:ea typeface="Consolas"/>
                <a:cs typeface="Consolas"/>
                <a:sym typeface="Consolas"/>
              </a:rPr>
              <a:t>0</a:t>
            </a:r>
            <a:r>
              <a:rPr lang="es-AR" sz="2400">
                <a:solidFill>
                  <a:srgbClr val="D4D4D4"/>
                </a:solidFill>
                <a:latin typeface="Consolas"/>
                <a:ea typeface="Consolas"/>
                <a:cs typeface="Consolas"/>
                <a:sym typeface="Consolas"/>
              </a:rPr>
              <a:t>;i&lt;</a:t>
            </a:r>
            <a:r>
              <a:rPr lang="es-AR" sz="2400">
                <a:solidFill>
                  <a:srgbClr val="B5CEA8"/>
                </a:solidFill>
                <a:latin typeface="Consolas"/>
                <a:ea typeface="Consolas"/>
                <a:cs typeface="Consolas"/>
                <a:sym typeface="Consolas"/>
              </a:rPr>
              <a:t>10</a:t>
            </a:r>
            <a:r>
              <a:rPr lang="es-AR" sz="2400">
                <a:solidFill>
                  <a:srgbClr val="D4D4D4"/>
                </a:solidFill>
                <a:latin typeface="Consolas"/>
                <a:ea typeface="Consolas"/>
                <a:cs typeface="Consolas"/>
                <a:sym typeface="Consolas"/>
              </a:rPr>
              <a:t>;i++){</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r>
              <a:rPr lang="es-AR" sz="2400">
                <a:solidFill>
                  <a:srgbClr val="6A9955"/>
                </a:solidFill>
                <a:latin typeface="Consolas"/>
                <a:ea typeface="Consolas"/>
                <a:cs typeface="Consolas"/>
                <a:sym typeface="Consolas"/>
              </a:rPr>
              <a:t>//código a ejecutar si la condición es verdadera</a:t>
            </a:r>
            <a:endParaRPr sz="2400">
              <a:solidFill>
                <a:srgbClr val="D4D4D4"/>
              </a:solidFill>
              <a:latin typeface="Consolas"/>
              <a:ea typeface="Consolas"/>
              <a:cs typeface="Consolas"/>
              <a:sym typeface="Consolas"/>
            </a:endParaRPr>
          </a:p>
          <a:p>
            <a:pPr>
              <a:buClr>
                <a:srgbClr val="000000"/>
              </a:buClr>
              <a:buSzPts val="1800"/>
            </a:pPr>
            <a:r>
              <a:rPr lang="es-AR" sz="2400">
                <a:solidFill>
                  <a:srgbClr val="D4D4D4"/>
                </a:solidFill>
                <a:latin typeface="Consolas"/>
                <a:ea typeface="Consolas"/>
                <a:cs typeface="Consolas"/>
                <a:sym typeface="Consolas"/>
              </a:rPr>
              <a:t>}</a:t>
            </a:r>
            <a:endParaRPr sz="240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C7A3084B-97DE-0AE0-4446-AF8498EDB662}"/>
              </a:ext>
            </a:extLst>
          </p:cNvPr>
          <p:cNvSpPr/>
          <p:nvPr/>
        </p:nvSpPr>
        <p:spPr>
          <a:xfrm>
            <a:off x="911424" y="4157881"/>
            <a:ext cx="10177130" cy="205630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8AC77F8A-9090-7CCD-A2A4-0DD248D629DF}"/>
              </a:ext>
            </a:extLst>
          </p:cNvPr>
          <p:cNvSpPr/>
          <p:nvPr/>
        </p:nvSpPr>
        <p:spPr>
          <a:xfrm>
            <a:off x="1007435" y="1706975"/>
            <a:ext cx="10081119" cy="231452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798" name="Google Shape;798;p72"/>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Ciclo </a:t>
            </a:r>
            <a:r>
              <a:rPr lang="es-AR" dirty="0" err="1"/>
              <a:t>while</a:t>
            </a:r>
            <a:r>
              <a:rPr lang="es-AR" dirty="0"/>
              <a:t> y </a:t>
            </a:r>
            <a:r>
              <a:rPr lang="es-AR" dirty="0" err="1"/>
              <a:t>for</a:t>
            </a:r>
            <a:r>
              <a:rPr lang="es-AR" dirty="0"/>
              <a:t> equivalentes</a:t>
            </a:r>
            <a:endParaRPr dirty="0"/>
          </a:p>
        </p:txBody>
      </p:sp>
      <p:sp>
        <p:nvSpPr>
          <p:cNvPr id="799" name="Google Shape;799;p72"/>
          <p:cNvSpPr/>
          <p:nvPr/>
        </p:nvSpPr>
        <p:spPr>
          <a:xfrm>
            <a:off x="911424" y="4532451"/>
            <a:ext cx="10369152" cy="1231052"/>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rgbClr val="C586C0"/>
                </a:solidFill>
                <a:latin typeface="Consolas"/>
                <a:ea typeface="Consolas"/>
                <a:cs typeface="Consolas"/>
                <a:sym typeface="Consolas"/>
              </a:rPr>
              <a:t>for</a:t>
            </a:r>
            <a:r>
              <a:rPr lang="es-AR" sz="2400">
                <a:solidFill>
                  <a:srgbClr val="D4D4D4"/>
                </a:solidFill>
                <a:latin typeface="Consolas"/>
                <a:ea typeface="Consolas"/>
                <a:cs typeface="Consolas"/>
                <a:sym typeface="Consolas"/>
              </a:rPr>
              <a:t>(i=</a:t>
            </a:r>
            <a:r>
              <a:rPr lang="es-AR" sz="2400">
                <a:solidFill>
                  <a:srgbClr val="B5CEA8"/>
                </a:solidFill>
                <a:latin typeface="Consolas"/>
                <a:ea typeface="Consolas"/>
                <a:cs typeface="Consolas"/>
                <a:sym typeface="Consolas"/>
              </a:rPr>
              <a:t>0</a:t>
            </a:r>
            <a:r>
              <a:rPr lang="es-AR" sz="2400">
                <a:solidFill>
                  <a:srgbClr val="D4D4D4"/>
                </a:solidFill>
                <a:latin typeface="Consolas"/>
                <a:ea typeface="Consolas"/>
                <a:cs typeface="Consolas"/>
                <a:sym typeface="Consolas"/>
              </a:rPr>
              <a:t>;i&lt;</a:t>
            </a:r>
            <a:r>
              <a:rPr lang="es-AR" sz="2400">
                <a:solidFill>
                  <a:srgbClr val="B5CEA8"/>
                </a:solidFill>
                <a:latin typeface="Consolas"/>
                <a:ea typeface="Consolas"/>
                <a:cs typeface="Consolas"/>
                <a:sym typeface="Consolas"/>
              </a:rPr>
              <a:t>10</a:t>
            </a:r>
            <a:r>
              <a:rPr lang="es-AR" sz="2400">
                <a:solidFill>
                  <a:srgbClr val="D4D4D4"/>
                </a:solidFill>
                <a:latin typeface="Consolas"/>
                <a:ea typeface="Consolas"/>
                <a:cs typeface="Consolas"/>
                <a:sym typeface="Consolas"/>
              </a:rPr>
              <a:t>;i++){</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r>
              <a:rPr lang="es-AR" sz="2400">
                <a:solidFill>
                  <a:srgbClr val="6A9955"/>
                </a:solidFill>
                <a:latin typeface="Consolas"/>
                <a:ea typeface="Consolas"/>
                <a:cs typeface="Consolas"/>
                <a:sym typeface="Consolas"/>
              </a:rPr>
              <a:t>//código a ejecutar si la condición es verdadera</a:t>
            </a:r>
            <a:endParaRPr sz="2400">
              <a:solidFill>
                <a:srgbClr val="D4D4D4"/>
              </a:solidFill>
              <a:latin typeface="Consolas"/>
              <a:ea typeface="Consolas"/>
              <a:cs typeface="Consolas"/>
              <a:sym typeface="Consolas"/>
            </a:endParaRPr>
          </a:p>
          <a:p>
            <a:pPr>
              <a:buClr>
                <a:srgbClr val="000000"/>
              </a:buClr>
              <a:buSzPts val="1800"/>
            </a:pPr>
            <a:r>
              <a:rPr lang="es-AR" sz="2400">
                <a:solidFill>
                  <a:srgbClr val="D4D4D4"/>
                </a:solidFill>
                <a:latin typeface="Consolas"/>
                <a:ea typeface="Consolas"/>
                <a:cs typeface="Consolas"/>
                <a:sym typeface="Consolas"/>
              </a:rPr>
              <a:t>}</a:t>
            </a:r>
            <a:endParaRPr sz="2400">
              <a:solidFill>
                <a:srgbClr val="D4D4D4"/>
              </a:solidFill>
              <a:latin typeface="Consolas"/>
              <a:ea typeface="Consolas"/>
              <a:cs typeface="Consolas"/>
              <a:sym typeface="Consolas"/>
            </a:endParaRPr>
          </a:p>
        </p:txBody>
      </p:sp>
      <p:sp>
        <p:nvSpPr>
          <p:cNvPr id="800" name="Google Shape;800;p72"/>
          <p:cNvSpPr/>
          <p:nvPr/>
        </p:nvSpPr>
        <p:spPr>
          <a:xfrm>
            <a:off x="1103446" y="1892829"/>
            <a:ext cx="9985109" cy="1969715"/>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a:solidFill>
                  <a:srgbClr val="D4D4D4"/>
                </a:solidFill>
                <a:latin typeface="Consolas"/>
                <a:ea typeface="Consolas"/>
                <a:cs typeface="Consolas"/>
                <a:sym typeface="Consolas"/>
              </a:rPr>
              <a:t>i=</a:t>
            </a:r>
            <a:r>
              <a:rPr lang="es-AR" sz="2400">
                <a:solidFill>
                  <a:srgbClr val="B5CEA8"/>
                </a:solidFill>
                <a:latin typeface="Consolas"/>
                <a:ea typeface="Consolas"/>
                <a:cs typeface="Consolas"/>
                <a:sym typeface="Consolas"/>
              </a:rPr>
              <a:t>0</a:t>
            </a:r>
            <a:r>
              <a:rPr lang="es-AR" sz="24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800"/>
            </a:pPr>
            <a:r>
              <a:rPr lang="es-AR" sz="2400">
                <a:solidFill>
                  <a:srgbClr val="C586C0"/>
                </a:solidFill>
                <a:latin typeface="Consolas"/>
                <a:ea typeface="Consolas"/>
                <a:cs typeface="Consolas"/>
                <a:sym typeface="Consolas"/>
              </a:rPr>
              <a:t>while</a:t>
            </a:r>
            <a:r>
              <a:rPr lang="es-AR" sz="2400">
                <a:solidFill>
                  <a:srgbClr val="D4D4D4"/>
                </a:solidFill>
                <a:latin typeface="Consolas"/>
                <a:ea typeface="Consolas"/>
                <a:cs typeface="Consolas"/>
                <a:sym typeface="Consolas"/>
              </a:rPr>
              <a:t>(i==</a:t>
            </a:r>
            <a:r>
              <a:rPr lang="es-AR" sz="2400">
                <a:solidFill>
                  <a:srgbClr val="B5CEA8"/>
                </a:solidFill>
                <a:latin typeface="Consolas"/>
                <a:ea typeface="Consolas"/>
                <a:cs typeface="Consolas"/>
                <a:sym typeface="Consolas"/>
              </a:rPr>
              <a:t>10</a:t>
            </a:r>
            <a:r>
              <a:rPr lang="es-AR" sz="2400">
                <a:solidFill>
                  <a:srgbClr val="D4D4D4"/>
                </a:solidFill>
                <a:latin typeface="Consolas"/>
                <a:ea typeface="Consolas"/>
                <a:cs typeface="Consolas"/>
                <a:sym typeface="Consolas"/>
              </a:rPr>
              <a:t>){</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        </a:t>
            </a:r>
            <a:r>
              <a:rPr lang="es-AR" sz="2400">
                <a:solidFill>
                  <a:srgbClr val="6A9955"/>
                </a:solidFill>
                <a:latin typeface="Consolas"/>
                <a:ea typeface="Consolas"/>
                <a:cs typeface="Consolas"/>
                <a:sym typeface="Consolas"/>
              </a:rPr>
              <a:t>//codigo a ejecutar si la condición es verdadera</a:t>
            </a:r>
            <a:endParaRPr sz="2400">
              <a:solidFill>
                <a:srgbClr val="D4D4D4"/>
              </a:solidFill>
              <a:latin typeface="Consolas"/>
              <a:ea typeface="Consolas"/>
              <a:cs typeface="Consolas"/>
              <a:sym typeface="Consolas"/>
            </a:endParaRPr>
          </a:p>
          <a:p>
            <a:pPr>
              <a:buClr>
                <a:srgbClr val="000000"/>
              </a:buClr>
              <a:buSzPts val="1800"/>
            </a:pPr>
            <a:r>
              <a:rPr lang="es-AR" sz="2400">
                <a:solidFill>
                  <a:srgbClr val="D4D4D4"/>
                </a:solidFill>
                <a:latin typeface="Consolas"/>
                <a:ea typeface="Consolas"/>
                <a:cs typeface="Consolas"/>
                <a:sym typeface="Consolas"/>
              </a:rPr>
              <a:t>        i++;</a:t>
            </a:r>
            <a:endParaRPr sz="1867">
              <a:solidFill>
                <a:srgbClr val="000000"/>
              </a:solidFill>
              <a:latin typeface="Arial"/>
              <a:ea typeface="Arial"/>
              <a:cs typeface="Arial"/>
              <a:sym typeface="Arial"/>
            </a:endParaRPr>
          </a:p>
          <a:p>
            <a:pPr>
              <a:buClr>
                <a:srgbClr val="000000"/>
              </a:buClr>
              <a:buSzPts val="1800"/>
            </a:pPr>
            <a:r>
              <a:rPr lang="es-AR" sz="2400">
                <a:solidFill>
                  <a:srgbClr val="D4D4D4"/>
                </a:solidFill>
                <a:latin typeface="Consolas"/>
                <a:ea typeface="Consolas"/>
                <a:cs typeface="Consolas"/>
                <a:sym typeface="Consolas"/>
              </a:rPr>
              <a:t>}</a:t>
            </a:r>
            <a:endParaRPr sz="2400">
              <a:solidFill>
                <a:srgbClr val="D4D4D4"/>
              </a:solidFill>
              <a:latin typeface="Consolas"/>
              <a:ea typeface="Consolas"/>
              <a:cs typeface="Consolas"/>
              <a:sym typeface="Consolas"/>
            </a:endParaRP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id="{A283F190-17F3-8BA3-E3FA-2C2A07239CCA}"/>
              </a:ext>
            </a:extLst>
          </p:cNvPr>
          <p:cNvSpPr/>
          <p:nvPr/>
        </p:nvSpPr>
        <p:spPr>
          <a:xfrm>
            <a:off x="766488" y="4488409"/>
            <a:ext cx="10871199" cy="126382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5" name="Rectángulo: esquinas redondeadas 4">
            <a:extLst>
              <a:ext uri="{FF2B5EF4-FFF2-40B4-BE49-F238E27FC236}">
                <a16:creationId xmlns:a16="http://schemas.microsoft.com/office/drawing/2014/main" id="{C2200D94-DBE5-2E5B-8094-442E98377D37}"/>
              </a:ext>
            </a:extLst>
          </p:cNvPr>
          <p:cNvSpPr/>
          <p:nvPr/>
        </p:nvSpPr>
        <p:spPr>
          <a:xfrm>
            <a:off x="6727102" y="2222660"/>
            <a:ext cx="4283022" cy="1462308"/>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B03DDC08-A3DA-32E1-EC5A-4AA56814FAC4}"/>
              </a:ext>
            </a:extLst>
          </p:cNvPr>
          <p:cNvSpPr/>
          <p:nvPr/>
        </p:nvSpPr>
        <p:spPr>
          <a:xfrm>
            <a:off x="979444" y="2138630"/>
            <a:ext cx="4283022" cy="160038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805" name="Google Shape;805;p73"/>
          <p:cNvSpPr txBox="1">
            <a:spLocks noGrp="1"/>
          </p:cNvSpPr>
          <p:nvPr>
            <p:ph type="title"/>
          </p:nvPr>
        </p:nvSpPr>
        <p:spPr>
          <a:xfrm>
            <a:off x="812800" y="157480"/>
            <a:ext cx="10871200" cy="1341120"/>
          </a:xfrm>
          <a:prstGeom prst="rect">
            <a:avLst/>
          </a:prstGeom>
          <a:noFill/>
          <a:ln>
            <a:noFill/>
          </a:ln>
        </p:spPr>
        <p:txBody>
          <a:bodyPr spcFirstLastPara="1" vert="horz" wrap="square" lIns="121900" tIns="60933" rIns="121900" bIns="60933" rtlCol="0" anchor="b" anchorCtr="0">
            <a:normAutofit/>
          </a:bodyPr>
          <a:lstStyle/>
          <a:p>
            <a:pPr>
              <a:spcBef>
                <a:spcPts val="0"/>
              </a:spcBef>
              <a:buClr>
                <a:schemeClr val="lt1"/>
              </a:buClr>
              <a:buSzPts val="4200"/>
            </a:pPr>
            <a:r>
              <a:rPr lang="es-AR" dirty="0"/>
              <a:t>Ciclos infinitos</a:t>
            </a:r>
            <a:endParaRPr dirty="0"/>
          </a:p>
        </p:txBody>
      </p:sp>
      <p:sp>
        <p:nvSpPr>
          <p:cNvPr id="806" name="Google Shape;806;p73"/>
          <p:cNvSpPr/>
          <p:nvPr/>
        </p:nvSpPr>
        <p:spPr>
          <a:xfrm>
            <a:off x="6851103" y="2222660"/>
            <a:ext cx="10369152" cy="1231052"/>
          </a:xfrm>
          <a:prstGeom prst="rect">
            <a:avLst/>
          </a:prstGeom>
          <a:noFill/>
          <a:ln>
            <a:noFill/>
          </a:ln>
        </p:spPr>
        <p:txBody>
          <a:bodyPr spcFirstLastPara="1" wrap="square" lIns="121900" tIns="60933" rIns="121900" bIns="60933" anchor="t" anchorCtr="0">
            <a:spAutoFit/>
          </a:bodyPr>
          <a:lstStyle/>
          <a:p>
            <a:pPr>
              <a:buClr>
                <a:srgbClr val="000000"/>
              </a:buClr>
              <a:buSzPts val="1800"/>
            </a:pPr>
            <a:r>
              <a:rPr lang="es-AR" sz="2400" dirty="0" err="1">
                <a:solidFill>
                  <a:srgbClr val="C586C0"/>
                </a:solidFill>
                <a:latin typeface="Consolas"/>
                <a:ea typeface="Consolas"/>
                <a:cs typeface="Consolas"/>
                <a:sym typeface="Consolas"/>
              </a:rPr>
              <a:t>for</a:t>
            </a:r>
            <a:r>
              <a:rPr lang="es-AR" sz="2400" dirty="0">
                <a:solidFill>
                  <a:srgbClr val="D4D4D4"/>
                </a:solidFill>
                <a:latin typeface="Consolas"/>
                <a:ea typeface="Consolas"/>
                <a:cs typeface="Consolas"/>
                <a:sym typeface="Consolas"/>
              </a:rPr>
              <a:t>(;;){</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//bucle infinito</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a:t>
            </a:r>
            <a:endParaRPr sz="2400" dirty="0">
              <a:solidFill>
                <a:srgbClr val="D4D4D4"/>
              </a:solidFill>
              <a:latin typeface="Consolas"/>
              <a:ea typeface="Consolas"/>
              <a:cs typeface="Consolas"/>
              <a:sym typeface="Consolas"/>
            </a:endParaRPr>
          </a:p>
        </p:txBody>
      </p:sp>
      <p:sp>
        <p:nvSpPr>
          <p:cNvPr id="807" name="Google Shape;807;p73"/>
          <p:cNvSpPr/>
          <p:nvPr/>
        </p:nvSpPr>
        <p:spPr>
          <a:xfrm>
            <a:off x="1103446" y="1892829"/>
            <a:ext cx="9985109" cy="1600384"/>
          </a:xfrm>
          <a:prstGeom prst="rect">
            <a:avLst/>
          </a:prstGeom>
          <a:noFill/>
          <a:ln>
            <a:noFill/>
          </a:ln>
        </p:spPr>
        <p:txBody>
          <a:bodyPr spcFirstLastPara="1" wrap="square" lIns="121900" tIns="60933" rIns="121900" bIns="60933" anchor="t" anchorCtr="0">
            <a:spAutoFit/>
          </a:bodyPr>
          <a:lstStyle/>
          <a:p>
            <a:pPr>
              <a:buClr>
                <a:srgbClr val="000000"/>
              </a:buClr>
              <a:buSzPts val="1800"/>
            </a:pPr>
            <a:endParaRPr sz="2400" dirty="0">
              <a:solidFill>
                <a:srgbClr val="D4D4D4"/>
              </a:solidFill>
              <a:latin typeface="Consolas"/>
              <a:ea typeface="Consolas"/>
              <a:cs typeface="Consolas"/>
              <a:sym typeface="Consolas"/>
            </a:endParaRPr>
          </a:p>
          <a:p>
            <a:pPr>
              <a:buClr>
                <a:srgbClr val="000000"/>
              </a:buClr>
              <a:buSzPts val="1800"/>
            </a:pPr>
            <a:r>
              <a:rPr lang="es-AR" sz="2400" dirty="0" err="1">
                <a:solidFill>
                  <a:srgbClr val="C586C0"/>
                </a:solidFill>
                <a:latin typeface="Consolas"/>
                <a:ea typeface="Consolas"/>
                <a:cs typeface="Consolas"/>
                <a:sym typeface="Consolas"/>
              </a:rPr>
              <a:t>while</a:t>
            </a:r>
            <a:r>
              <a:rPr lang="es-AR" sz="2400" dirty="0">
                <a:solidFill>
                  <a:srgbClr val="D4D4D4"/>
                </a:solidFill>
                <a:latin typeface="Consolas"/>
                <a:ea typeface="Consolas"/>
                <a:cs typeface="Consolas"/>
                <a:sym typeface="Consolas"/>
              </a:rPr>
              <a:t>(1){</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	//bucle infinito</a:t>
            </a:r>
            <a:endParaRPr sz="1867" dirty="0">
              <a:solidFill>
                <a:srgbClr val="000000"/>
              </a:solidFill>
              <a:latin typeface="Arial"/>
              <a:ea typeface="Arial"/>
              <a:cs typeface="Arial"/>
              <a:sym typeface="Arial"/>
            </a:endParaRPr>
          </a:p>
          <a:p>
            <a:pPr>
              <a:buClr>
                <a:srgbClr val="000000"/>
              </a:buClr>
              <a:buSzPts val="1800"/>
            </a:pPr>
            <a:r>
              <a:rPr lang="es-AR" sz="2400" dirty="0">
                <a:solidFill>
                  <a:srgbClr val="D4D4D4"/>
                </a:solidFill>
                <a:latin typeface="Consolas"/>
                <a:ea typeface="Consolas"/>
                <a:cs typeface="Consolas"/>
                <a:sym typeface="Consolas"/>
              </a:rPr>
              <a:t>}</a:t>
            </a:r>
            <a:endParaRPr sz="2400" dirty="0">
              <a:solidFill>
                <a:srgbClr val="D4D4D4"/>
              </a:solidFill>
              <a:latin typeface="Consolas"/>
              <a:ea typeface="Consolas"/>
              <a:cs typeface="Consolas"/>
              <a:sym typeface="Consolas"/>
            </a:endParaRPr>
          </a:p>
        </p:txBody>
      </p:sp>
      <p:sp>
        <p:nvSpPr>
          <p:cNvPr id="808" name="Google Shape;808;p73"/>
          <p:cNvSpPr txBox="1"/>
          <p:nvPr/>
        </p:nvSpPr>
        <p:spPr>
          <a:xfrm>
            <a:off x="1082512" y="4463074"/>
            <a:ext cx="10657184" cy="1231052"/>
          </a:xfrm>
          <a:prstGeom prst="rect">
            <a:avLst/>
          </a:prstGeom>
          <a:noFill/>
          <a:ln>
            <a:noFill/>
          </a:ln>
        </p:spPr>
        <p:txBody>
          <a:bodyPr spcFirstLastPara="1" wrap="square" lIns="121900" tIns="60933" rIns="121900" bIns="60933" anchor="t" anchorCtr="0">
            <a:spAutoFit/>
          </a:bodyPr>
          <a:lstStyle/>
          <a:p>
            <a:pPr algn="ctr">
              <a:buClr>
                <a:srgbClr val="000000"/>
              </a:buClr>
              <a:buSzPts val="1800"/>
            </a:pPr>
            <a:r>
              <a:rPr lang="es-AR" sz="2400" dirty="0">
                <a:solidFill>
                  <a:schemeClr val="lt1"/>
                </a:solidFill>
                <a:latin typeface="Twentieth Century"/>
                <a:ea typeface="Twentieth Century"/>
                <a:cs typeface="Twentieth Century"/>
                <a:sym typeface="Twentieth Century"/>
              </a:rPr>
              <a:t>Estos códigos ejecutan infinitas veces el código dentro de las llaves, en los microcontroladores, suele existir este tipo de bucles, dado que el sistema siempre se encuentra funcionando. En Arduino este bucle es llamado </a:t>
            </a:r>
            <a:r>
              <a:rPr lang="es-AR" sz="2400" dirty="0" err="1">
                <a:solidFill>
                  <a:schemeClr val="lt1"/>
                </a:solidFill>
                <a:latin typeface="Twentieth Century"/>
                <a:ea typeface="Twentieth Century"/>
                <a:cs typeface="Twentieth Century"/>
                <a:sym typeface="Twentieth Century"/>
              </a:rPr>
              <a:t>loop</a:t>
            </a:r>
            <a:endParaRPr sz="2400" dirty="0">
              <a:solidFill>
                <a:schemeClr val="lt1"/>
              </a:solidFill>
              <a:latin typeface="Twentieth Century"/>
              <a:ea typeface="Twentieth Century"/>
              <a:cs typeface="Twentieth Century"/>
              <a:sym typeface="Twentieth Century"/>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Curso C-C++"/>
</p:tagLst>
</file>

<file path=ppt/tags/tag10.xml><?xml version="1.0" encoding="utf-8"?>
<p:tagLst xmlns:a="http://schemas.openxmlformats.org/drawingml/2006/main" xmlns:r="http://schemas.openxmlformats.org/officeDocument/2006/relationships" xmlns:p="http://schemas.openxmlformats.org/presentationml/2006/main">
  <p:tag name="GENSWF_SLIDE_UID" val="{315AE786-7E68-4798-8431-0E902363EC48}:264"/>
</p:tagLst>
</file>

<file path=ppt/tags/tag100.xml><?xml version="1.0" encoding="utf-8"?>
<p:tagLst xmlns:a="http://schemas.openxmlformats.org/drawingml/2006/main" xmlns:r="http://schemas.openxmlformats.org/officeDocument/2006/relationships" xmlns:p="http://schemas.openxmlformats.org/presentationml/2006/main">
  <p:tag name="GENSWF_SLIDE_UID" val="{028EBED8-F681-422A-8561-6023052AAD9F}:355"/>
</p:tagLst>
</file>

<file path=ppt/tags/tag101.xml><?xml version="1.0" encoding="utf-8"?>
<p:tagLst xmlns:a="http://schemas.openxmlformats.org/drawingml/2006/main" xmlns:r="http://schemas.openxmlformats.org/officeDocument/2006/relationships" xmlns:p="http://schemas.openxmlformats.org/presentationml/2006/main">
  <p:tag name="GENSWF_SLIDE_UID" val="{D14AFB34-4B42-46B4-8DBE-0FC174613E97}:356"/>
</p:tagLst>
</file>

<file path=ppt/tags/tag102.xml><?xml version="1.0" encoding="utf-8"?>
<p:tagLst xmlns:a="http://schemas.openxmlformats.org/drawingml/2006/main" xmlns:r="http://schemas.openxmlformats.org/officeDocument/2006/relationships" xmlns:p="http://schemas.openxmlformats.org/presentationml/2006/main">
  <p:tag name="GENSWF_SLIDE_UID" val="{25927BD1-5F74-4A81-9CFB-599B4D7CC65D}:357"/>
</p:tagLst>
</file>

<file path=ppt/tags/tag103.xml><?xml version="1.0" encoding="utf-8"?>
<p:tagLst xmlns:a="http://schemas.openxmlformats.org/drawingml/2006/main" xmlns:r="http://schemas.openxmlformats.org/officeDocument/2006/relationships" xmlns:p="http://schemas.openxmlformats.org/presentationml/2006/main">
  <p:tag name="GENSWF_SLIDE_UID" val="{7FD9E840-ADEB-4938-96A5-D9E0E9A5D2C4}:358"/>
</p:tagLst>
</file>

<file path=ppt/tags/tag104.xml><?xml version="1.0" encoding="utf-8"?>
<p:tagLst xmlns:a="http://schemas.openxmlformats.org/drawingml/2006/main" xmlns:r="http://schemas.openxmlformats.org/officeDocument/2006/relationships" xmlns:p="http://schemas.openxmlformats.org/presentationml/2006/main">
  <p:tag name="GENSWF_SLIDE_UID" val="{2F47DC38-86CA-46EB-AD77-768656959A80}:359"/>
</p:tagLst>
</file>

<file path=ppt/tags/tag105.xml><?xml version="1.0" encoding="utf-8"?>
<p:tagLst xmlns:a="http://schemas.openxmlformats.org/drawingml/2006/main" xmlns:r="http://schemas.openxmlformats.org/officeDocument/2006/relationships" xmlns:p="http://schemas.openxmlformats.org/presentationml/2006/main">
  <p:tag name="GENSWF_SLIDE_UID" val="{02538D66-0FC6-42E3-A43C-D950D227FA0C}:360"/>
</p:tagLst>
</file>

<file path=ppt/tags/tag106.xml><?xml version="1.0" encoding="utf-8"?>
<p:tagLst xmlns:a="http://schemas.openxmlformats.org/drawingml/2006/main" xmlns:r="http://schemas.openxmlformats.org/officeDocument/2006/relationships" xmlns:p="http://schemas.openxmlformats.org/presentationml/2006/main">
  <p:tag name="GENSWF_SLIDE_UID" val="{0B21E149-2E34-4397-BCC3-CB7677C9624D}:361"/>
</p:tagLst>
</file>

<file path=ppt/tags/tag107.xml><?xml version="1.0" encoding="utf-8"?>
<p:tagLst xmlns:a="http://schemas.openxmlformats.org/drawingml/2006/main" xmlns:r="http://schemas.openxmlformats.org/officeDocument/2006/relationships" xmlns:p="http://schemas.openxmlformats.org/presentationml/2006/main">
  <p:tag name="GENSWF_SLIDE_UID" val="{8BD2BD1D-D051-4373-86FF-1F074B543738}:362"/>
</p:tagLst>
</file>

<file path=ppt/tags/tag108.xml><?xml version="1.0" encoding="utf-8"?>
<p:tagLst xmlns:a="http://schemas.openxmlformats.org/drawingml/2006/main" xmlns:r="http://schemas.openxmlformats.org/officeDocument/2006/relationships" xmlns:p="http://schemas.openxmlformats.org/presentationml/2006/main">
  <p:tag name="GENSWF_SLIDE_UID" val="{FCE7D419-412E-449B-B567-84DB80F38E2E}:363"/>
</p:tagLst>
</file>

<file path=ppt/tags/tag109.xml><?xml version="1.0" encoding="utf-8"?>
<p:tagLst xmlns:a="http://schemas.openxmlformats.org/drawingml/2006/main" xmlns:r="http://schemas.openxmlformats.org/officeDocument/2006/relationships" xmlns:p="http://schemas.openxmlformats.org/presentationml/2006/main">
  <p:tag name="GENSWF_SLIDE_UID" val="{05AE9441-E364-4019-8A52-5AB5707EB7EC}:364"/>
</p:tagLst>
</file>

<file path=ppt/tags/tag11.xml><?xml version="1.0" encoding="utf-8"?>
<p:tagLst xmlns:a="http://schemas.openxmlformats.org/drawingml/2006/main" xmlns:r="http://schemas.openxmlformats.org/officeDocument/2006/relationships" xmlns:p="http://schemas.openxmlformats.org/presentationml/2006/main">
  <p:tag name="GENSWF_SLIDE_UID" val="{DB25E31C-3347-44B9-B336-A4A56F3CFB73}:265"/>
</p:tagLst>
</file>

<file path=ppt/tags/tag110.xml><?xml version="1.0" encoding="utf-8"?>
<p:tagLst xmlns:a="http://schemas.openxmlformats.org/drawingml/2006/main" xmlns:r="http://schemas.openxmlformats.org/officeDocument/2006/relationships" xmlns:p="http://schemas.openxmlformats.org/presentationml/2006/main">
  <p:tag name="GENSWF_SLIDE_UID" val="{7ED4EB97-B5CA-4305-8DF9-A12B522D4E0C}:365"/>
</p:tagLst>
</file>

<file path=ppt/tags/tag111.xml><?xml version="1.0" encoding="utf-8"?>
<p:tagLst xmlns:a="http://schemas.openxmlformats.org/drawingml/2006/main" xmlns:r="http://schemas.openxmlformats.org/officeDocument/2006/relationships" xmlns:p="http://schemas.openxmlformats.org/presentationml/2006/main">
  <p:tag name="GENSWF_SLIDE_UID" val="{6774A656-D66E-4FF0-A8AC-9C736DFBCBD7}:366"/>
</p:tagLst>
</file>

<file path=ppt/tags/tag112.xml><?xml version="1.0" encoding="utf-8"?>
<p:tagLst xmlns:a="http://schemas.openxmlformats.org/drawingml/2006/main" xmlns:r="http://schemas.openxmlformats.org/officeDocument/2006/relationships" xmlns:p="http://schemas.openxmlformats.org/presentationml/2006/main">
  <p:tag name="GENSWF_SLIDE_UID" val="{5F2E4051-0187-40EE-9B4D-C0C9F54C7E87}:367"/>
</p:tagLst>
</file>

<file path=ppt/tags/tag113.xml><?xml version="1.0" encoding="utf-8"?>
<p:tagLst xmlns:a="http://schemas.openxmlformats.org/drawingml/2006/main" xmlns:r="http://schemas.openxmlformats.org/officeDocument/2006/relationships" xmlns:p="http://schemas.openxmlformats.org/presentationml/2006/main">
  <p:tag name="GENSWF_SLIDE_UID" val="{51AAC730-6568-45EA-B36C-8978536F09FA}:368"/>
</p:tagLst>
</file>

<file path=ppt/tags/tag114.xml><?xml version="1.0" encoding="utf-8"?>
<p:tagLst xmlns:a="http://schemas.openxmlformats.org/drawingml/2006/main" xmlns:r="http://schemas.openxmlformats.org/officeDocument/2006/relationships" xmlns:p="http://schemas.openxmlformats.org/presentationml/2006/main">
  <p:tag name="GENSWF_SLIDE_UID" val="{161798F1-813C-43DA-8331-203D3D2AD4FA}:369"/>
</p:tagLst>
</file>

<file path=ppt/tags/tag115.xml><?xml version="1.0" encoding="utf-8"?>
<p:tagLst xmlns:a="http://schemas.openxmlformats.org/drawingml/2006/main" xmlns:r="http://schemas.openxmlformats.org/officeDocument/2006/relationships" xmlns:p="http://schemas.openxmlformats.org/presentationml/2006/main">
  <p:tag name="GENSWF_SLIDE_UID" val="{18B9807C-AFBD-4DC5-A04C-4289C9983219}:370"/>
</p:tagLst>
</file>

<file path=ppt/tags/tag116.xml><?xml version="1.0" encoding="utf-8"?>
<p:tagLst xmlns:a="http://schemas.openxmlformats.org/drawingml/2006/main" xmlns:r="http://schemas.openxmlformats.org/officeDocument/2006/relationships" xmlns:p="http://schemas.openxmlformats.org/presentationml/2006/main">
  <p:tag name="GENSWF_SLIDE_UID" val="{F3AFD429-E554-47F8-871A-68BFB12D73A8}:371"/>
</p:tagLst>
</file>

<file path=ppt/tags/tag117.xml><?xml version="1.0" encoding="utf-8"?>
<p:tagLst xmlns:a="http://schemas.openxmlformats.org/drawingml/2006/main" xmlns:r="http://schemas.openxmlformats.org/officeDocument/2006/relationships" xmlns:p="http://schemas.openxmlformats.org/presentationml/2006/main">
  <p:tag name="GENSWF_SLIDE_UID" val="{ACA529BA-C4D1-40C0-8F1D-C3EECF1873A9}:372"/>
</p:tagLst>
</file>

<file path=ppt/tags/tag118.xml><?xml version="1.0" encoding="utf-8"?>
<p:tagLst xmlns:a="http://schemas.openxmlformats.org/drawingml/2006/main" xmlns:r="http://schemas.openxmlformats.org/officeDocument/2006/relationships" xmlns:p="http://schemas.openxmlformats.org/presentationml/2006/main">
  <p:tag name="GENSWF_SLIDE_UID" val="{3B3A0794-27D9-4F48-9539-21CFDF772D2E}:373"/>
</p:tagLst>
</file>

<file path=ppt/tags/tag119.xml><?xml version="1.0" encoding="utf-8"?>
<p:tagLst xmlns:a="http://schemas.openxmlformats.org/drawingml/2006/main" xmlns:r="http://schemas.openxmlformats.org/officeDocument/2006/relationships" xmlns:p="http://schemas.openxmlformats.org/presentationml/2006/main">
  <p:tag name="GENSWF_SLIDE_UID" val="{54EFA814-95DE-4ED9-8143-9A00B73736EE}:374"/>
</p:tagLst>
</file>

<file path=ppt/tags/tag12.xml><?xml version="1.0" encoding="utf-8"?>
<p:tagLst xmlns:a="http://schemas.openxmlformats.org/drawingml/2006/main" xmlns:r="http://schemas.openxmlformats.org/officeDocument/2006/relationships" xmlns:p="http://schemas.openxmlformats.org/presentationml/2006/main">
  <p:tag name="GENSWF_SLIDE_UID" val="{84AD0C85-5C55-4815-A043-F527ACFBAB3B}:266"/>
</p:tagLst>
</file>

<file path=ppt/tags/tag120.xml><?xml version="1.0" encoding="utf-8"?>
<p:tagLst xmlns:a="http://schemas.openxmlformats.org/drawingml/2006/main" xmlns:r="http://schemas.openxmlformats.org/officeDocument/2006/relationships" xmlns:p="http://schemas.openxmlformats.org/presentationml/2006/main">
  <p:tag name="GENSWF_SLIDE_UID" val="{9993A721-2F20-4863-BF4F-992544137C87}:375"/>
</p:tagLst>
</file>

<file path=ppt/tags/tag121.xml><?xml version="1.0" encoding="utf-8"?>
<p:tagLst xmlns:a="http://schemas.openxmlformats.org/drawingml/2006/main" xmlns:r="http://schemas.openxmlformats.org/officeDocument/2006/relationships" xmlns:p="http://schemas.openxmlformats.org/presentationml/2006/main">
  <p:tag name="GENSWF_SLIDE_UID" val="{62B94AD0-5414-4CC2-9F3B-1F1763BDBF7C}:376"/>
</p:tagLst>
</file>

<file path=ppt/tags/tag122.xml><?xml version="1.0" encoding="utf-8"?>
<p:tagLst xmlns:a="http://schemas.openxmlformats.org/drawingml/2006/main" xmlns:r="http://schemas.openxmlformats.org/officeDocument/2006/relationships" xmlns:p="http://schemas.openxmlformats.org/presentationml/2006/main">
  <p:tag name="GENSWF_SLIDE_UID" val="{2CBDD75F-9049-4B81-90CF-BC3E531CDD88}:377"/>
</p:tagLst>
</file>

<file path=ppt/tags/tag123.xml><?xml version="1.0" encoding="utf-8"?>
<p:tagLst xmlns:a="http://schemas.openxmlformats.org/drawingml/2006/main" xmlns:r="http://schemas.openxmlformats.org/officeDocument/2006/relationships" xmlns:p="http://schemas.openxmlformats.org/presentationml/2006/main">
  <p:tag name="GENSWF_SLIDE_UID" val="{79DE9056-3B8A-4D2E-BE6A-8D39F1541732}:378"/>
</p:tagLst>
</file>

<file path=ppt/tags/tag124.xml><?xml version="1.0" encoding="utf-8"?>
<p:tagLst xmlns:a="http://schemas.openxmlformats.org/drawingml/2006/main" xmlns:r="http://schemas.openxmlformats.org/officeDocument/2006/relationships" xmlns:p="http://schemas.openxmlformats.org/presentationml/2006/main">
  <p:tag name="GENSWF_SLIDE_UID" val="{76BBD9FA-AFAF-4C79-B9BE-70B798708107}:379"/>
</p:tagLst>
</file>

<file path=ppt/tags/tag125.xml><?xml version="1.0" encoding="utf-8"?>
<p:tagLst xmlns:a="http://schemas.openxmlformats.org/drawingml/2006/main" xmlns:r="http://schemas.openxmlformats.org/officeDocument/2006/relationships" xmlns:p="http://schemas.openxmlformats.org/presentationml/2006/main">
  <p:tag name="GENSWF_SLIDE_UID" val="{FF0253E6-C71D-4DF0-AE55-465F4E690D3B}:380"/>
</p:tagLst>
</file>

<file path=ppt/tags/tag126.xml><?xml version="1.0" encoding="utf-8"?>
<p:tagLst xmlns:a="http://schemas.openxmlformats.org/drawingml/2006/main" xmlns:r="http://schemas.openxmlformats.org/officeDocument/2006/relationships" xmlns:p="http://schemas.openxmlformats.org/presentationml/2006/main">
  <p:tag name="GENSWF_SLIDE_UID" val="{F732FC79-2A11-42D6-ACDA-C09BD59872F1}:381"/>
</p:tagLst>
</file>

<file path=ppt/tags/tag127.xml><?xml version="1.0" encoding="utf-8"?>
<p:tagLst xmlns:a="http://schemas.openxmlformats.org/drawingml/2006/main" xmlns:r="http://schemas.openxmlformats.org/officeDocument/2006/relationships" xmlns:p="http://schemas.openxmlformats.org/presentationml/2006/main">
  <p:tag name="GENSWF_SLIDE_UID" val="{6185E0D7-A447-42A0-BFDB-E593B554D255}:382"/>
</p:tagLst>
</file>

<file path=ppt/tags/tag128.xml><?xml version="1.0" encoding="utf-8"?>
<p:tagLst xmlns:a="http://schemas.openxmlformats.org/drawingml/2006/main" xmlns:r="http://schemas.openxmlformats.org/officeDocument/2006/relationships" xmlns:p="http://schemas.openxmlformats.org/presentationml/2006/main">
  <p:tag name="GENSWF_SLIDE_UID" val="{4F9E7340-1E25-4B64-872B-8C023E85B500}:383"/>
</p:tagLst>
</file>

<file path=ppt/tags/tag129.xml><?xml version="1.0" encoding="utf-8"?>
<p:tagLst xmlns:a="http://schemas.openxmlformats.org/drawingml/2006/main" xmlns:r="http://schemas.openxmlformats.org/officeDocument/2006/relationships" xmlns:p="http://schemas.openxmlformats.org/presentationml/2006/main">
  <p:tag name="GENSWF_SLIDE_UID" val="{5CF4722F-7F9A-4BC9-84AE-056B2BD8C037}:384"/>
</p:tagLst>
</file>

<file path=ppt/tags/tag13.xml><?xml version="1.0" encoding="utf-8"?>
<p:tagLst xmlns:a="http://schemas.openxmlformats.org/drawingml/2006/main" xmlns:r="http://schemas.openxmlformats.org/officeDocument/2006/relationships" xmlns:p="http://schemas.openxmlformats.org/presentationml/2006/main">
  <p:tag name="GENSWF_SLIDE_UID" val="{555B878C-7351-4F25-870E-B3ADB9E39CD5}:268"/>
</p:tagLst>
</file>

<file path=ppt/tags/tag130.xml><?xml version="1.0" encoding="utf-8"?>
<p:tagLst xmlns:a="http://schemas.openxmlformats.org/drawingml/2006/main" xmlns:r="http://schemas.openxmlformats.org/officeDocument/2006/relationships" xmlns:p="http://schemas.openxmlformats.org/presentationml/2006/main">
  <p:tag name="GENSWF_SLIDE_UID" val="{CAD133B5-5302-4236-82A8-055D401833D7}:385"/>
</p:tagLst>
</file>

<file path=ppt/tags/tag131.xml><?xml version="1.0" encoding="utf-8"?>
<p:tagLst xmlns:a="http://schemas.openxmlformats.org/drawingml/2006/main" xmlns:r="http://schemas.openxmlformats.org/officeDocument/2006/relationships" xmlns:p="http://schemas.openxmlformats.org/presentationml/2006/main">
  <p:tag name="GENSWF_SLIDE_UID" val="{6056319A-E166-4968-8322-DEEB8E1F143D}:386"/>
</p:tagLst>
</file>

<file path=ppt/tags/tag132.xml><?xml version="1.0" encoding="utf-8"?>
<p:tagLst xmlns:a="http://schemas.openxmlformats.org/drawingml/2006/main" xmlns:r="http://schemas.openxmlformats.org/officeDocument/2006/relationships" xmlns:p="http://schemas.openxmlformats.org/presentationml/2006/main">
  <p:tag name="GENSWF_SLIDE_UID" val="{4166A07A-DF2A-41A4-9447-F510CC5A4B69}:387"/>
</p:tagLst>
</file>

<file path=ppt/tags/tag133.xml><?xml version="1.0" encoding="utf-8"?>
<p:tagLst xmlns:a="http://schemas.openxmlformats.org/drawingml/2006/main" xmlns:r="http://schemas.openxmlformats.org/officeDocument/2006/relationships" xmlns:p="http://schemas.openxmlformats.org/presentationml/2006/main">
  <p:tag name="GENSWF_SLIDE_UID" val="{55624DDA-788F-4425-9633-3C6A2753E97D}:388"/>
</p:tagLst>
</file>

<file path=ppt/tags/tag134.xml><?xml version="1.0" encoding="utf-8"?>
<p:tagLst xmlns:a="http://schemas.openxmlformats.org/drawingml/2006/main" xmlns:r="http://schemas.openxmlformats.org/officeDocument/2006/relationships" xmlns:p="http://schemas.openxmlformats.org/presentationml/2006/main">
  <p:tag name="GENSWF_SLIDE_UID" val="{46E0788E-A09F-478B-91E8-EFABF65D763C}:389"/>
</p:tagLst>
</file>

<file path=ppt/tags/tag135.xml><?xml version="1.0" encoding="utf-8"?>
<p:tagLst xmlns:a="http://schemas.openxmlformats.org/drawingml/2006/main" xmlns:r="http://schemas.openxmlformats.org/officeDocument/2006/relationships" xmlns:p="http://schemas.openxmlformats.org/presentationml/2006/main">
  <p:tag name="GENSWF_SLIDE_UID" val="{710EBEA9-1935-495F-9101-71225C8A6914}:390"/>
</p:tagLst>
</file>

<file path=ppt/tags/tag136.xml><?xml version="1.0" encoding="utf-8"?>
<p:tagLst xmlns:a="http://schemas.openxmlformats.org/drawingml/2006/main" xmlns:r="http://schemas.openxmlformats.org/officeDocument/2006/relationships" xmlns:p="http://schemas.openxmlformats.org/presentationml/2006/main">
  <p:tag name="GENSWF_SLIDE_UID" val="{4D93D235-104D-4F37-AB3E-85DC4EF44CD6}:391"/>
</p:tagLst>
</file>

<file path=ppt/tags/tag137.xml><?xml version="1.0" encoding="utf-8"?>
<p:tagLst xmlns:a="http://schemas.openxmlformats.org/drawingml/2006/main" xmlns:r="http://schemas.openxmlformats.org/officeDocument/2006/relationships" xmlns:p="http://schemas.openxmlformats.org/presentationml/2006/main">
  <p:tag name="GENSWF_SLIDE_UID" val="{30D62123-F550-41B3-BEBA-8C78C10205BA}:392"/>
</p:tagLst>
</file>

<file path=ppt/tags/tag138.xml><?xml version="1.0" encoding="utf-8"?>
<p:tagLst xmlns:a="http://schemas.openxmlformats.org/drawingml/2006/main" xmlns:r="http://schemas.openxmlformats.org/officeDocument/2006/relationships" xmlns:p="http://schemas.openxmlformats.org/presentationml/2006/main">
  <p:tag name="GENSWF_SLIDE_UID" val="{A05E908B-872C-4878-82B8-96EE825DF543}:393"/>
</p:tagLst>
</file>

<file path=ppt/tags/tag139.xml><?xml version="1.0" encoding="utf-8"?>
<p:tagLst xmlns:a="http://schemas.openxmlformats.org/drawingml/2006/main" xmlns:r="http://schemas.openxmlformats.org/officeDocument/2006/relationships" xmlns:p="http://schemas.openxmlformats.org/presentationml/2006/main">
  <p:tag name="GENSWF_SLIDE_UID" val="{29BACEEA-8915-4F3D-8542-CF7DBAB45C38}:394"/>
</p:tagLst>
</file>

<file path=ppt/tags/tag14.xml><?xml version="1.0" encoding="utf-8"?>
<p:tagLst xmlns:a="http://schemas.openxmlformats.org/drawingml/2006/main" xmlns:r="http://schemas.openxmlformats.org/officeDocument/2006/relationships" xmlns:p="http://schemas.openxmlformats.org/presentationml/2006/main">
  <p:tag name="GENSWF_SLIDE_UID" val="{3F2C4E12-9A72-44A6-9EB0-6B1C6ECB30B4}:269"/>
</p:tagLst>
</file>

<file path=ppt/tags/tag140.xml><?xml version="1.0" encoding="utf-8"?>
<p:tagLst xmlns:a="http://schemas.openxmlformats.org/drawingml/2006/main" xmlns:r="http://schemas.openxmlformats.org/officeDocument/2006/relationships" xmlns:p="http://schemas.openxmlformats.org/presentationml/2006/main">
  <p:tag name="GENSWF_SLIDE_UID" val="{9B13EB0C-11DE-4C10-9612-FF2D2C063DE7}:395"/>
</p:tagLst>
</file>

<file path=ppt/tags/tag141.xml><?xml version="1.0" encoding="utf-8"?>
<p:tagLst xmlns:a="http://schemas.openxmlformats.org/drawingml/2006/main" xmlns:r="http://schemas.openxmlformats.org/officeDocument/2006/relationships" xmlns:p="http://schemas.openxmlformats.org/presentationml/2006/main">
  <p:tag name="GENSWF_SLIDE_UID" val="{59F3E367-A8A4-4AB5-B2C6-55B88939F8B8}:396"/>
</p:tagLst>
</file>

<file path=ppt/tags/tag142.xml><?xml version="1.0" encoding="utf-8"?>
<p:tagLst xmlns:a="http://schemas.openxmlformats.org/drawingml/2006/main" xmlns:r="http://schemas.openxmlformats.org/officeDocument/2006/relationships" xmlns:p="http://schemas.openxmlformats.org/presentationml/2006/main">
  <p:tag name="GENSWF_SLIDE_UID" val="{9E8EBC5F-1B4A-4D76-A363-E4C51AFEE1E3}:397"/>
</p:tagLst>
</file>

<file path=ppt/tags/tag143.xml><?xml version="1.0" encoding="utf-8"?>
<p:tagLst xmlns:a="http://schemas.openxmlformats.org/drawingml/2006/main" xmlns:r="http://schemas.openxmlformats.org/officeDocument/2006/relationships" xmlns:p="http://schemas.openxmlformats.org/presentationml/2006/main">
  <p:tag name="GENSWF_SLIDE_UID" val="{F9FB59A5-4092-4C97-B62F-FE75304A06E1}:398"/>
</p:tagLst>
</file>

<file path=ppt/tags/tag144.xml><?xml version="1.0" encoding="utf-8"?>
<p:tagLst xmlns:a="http://schemas.openxmlformats.org/drawingml/2006/main" xmlns:r="http://schemas.openxmlformats.org/officeDocument/2006/relationships" xmlns:p="http://schemas.openxmlformats.org/presentationml/2006/main">
  <p:tag name="GENSWF_SLIDE_UID" val="{63239210-1B99-45EF-A202-1D590608E175}:399"/>
</p:tagLst>
</file>

<file path=ppt/tags/tag145.xml><?xml version="1.0" encoding="utf-8"?>
<p:tagLst xmlns:a="http://schemas.openxmlformats.org/drawingml/2006/main" xmlns:r="http://schemas.openxmlformats.org/officeDocument/2006/relationships" xmlns:p="http://schemas.openxmlformats.org/presentationml/2006/main">
  <p:tag name="GENSWF_SLIDE_UID" val="{260B2498-96E2-488E-BFFD-5B6C07A7242D}:400"/>
</p:tagLst>
</file>

<file path=ppt/tags/tag146.xml><?xml version="1.0" encoding="utf-8"?>
<p:tagLst xmlns:a="http://schemas.openxmlformats.org/drawingml/2006/main" xmlns:r="http://schemas.openxmlformats.org/officeDocument/2006/relationships" xmlns:p="http://schemas.openxmlformats.org/presentationml/2006/main">
  <p:tag name="GENSWF_SLIDE_UID" val="{5F313882-C590-4C04-A5D0-685B5B40B117}:401"/>
</p:tagLst>
</file>

<file path=ppt/tags/tag147.xml><?xml version="1.0" encoding="utf-8"?>
<p:tagLst xmlns:a="http://schemas.openxmlformats.org/drawingml/2006/main" xmlns:r="http://schemas.openxmlformats.org/officeDocument/2006/relationships" xmlns:p="http://schemas.openxmlformats.org/presentationml/2006/main">
  <p:tag name="GENSWF_SLIDE_UID" val="{0ED030D3-2412-4531-81A3-4AF1279ECAF2}:402"/>
</p:tagLst>
</file>

<file path=ppt/tags/tag148.xml><?xml version="1.0" encoding="utf-8"?>
<p:tagLst xmlns:a="http://schemas.openxmlformats.org/drawingml/2006/main" xmlns:r="http://schemas.openxmlformats.org/officeDocument/2006/relationships" xmlns:p="http://schemas.openxmlformats.org/presentationml/2006/main">
  <p:tag name="GENSWF_SLIDE_UID" val="{04B42BE6-46C6-4087-B40F-5B8DDFAD6FD8}:403"/>
</p:tagLst>
</file>

<file path=ppt/tags/tag149.xml><?xml version="1.0" encoding="utf-8"?>
<p:tagLst xmlns:a="http://schemas.openxmlformats.org/drawingml/2006/main" xmlns:r="http://schemas.openxmlformats.org/officeDocument/2006/relationships" xmlns:p="http://schemas.openxmlformats.org/presentationml/2006/main">
  <p:tag name="GENSWF_SLIDE_UID" val="{800C94DC-D70B-410A-941F-595B7DC83DE2}:404"/>
</p:tagLst>
</file>

<file path=ppt/tags/tag15.xml><?xml version="1.0" encoding="utf-8"?>
<p:tagLst xmlns:a="http://schemas.openxmlformats.org/drawingml/2006/main" xmlns:r="http://schemas.openxmlformats.org/officeDocument/2006/relationships" xmlns:p="http://schemas.openxmlformats.org/presentationml/2006/main">
  <p:tag name="GENSWF_SLIDE_UID" val="{4CE5A181-AAB3-42BB-84BD-B24E831E481A}:270"/>
</p:tagLst>
</file>

<file path=ppt/tags/tag150.xml><?xml version="1.0" encoding="utf-8"?>
<p:tagLst xmlns:a="http://schemas.openxmlformats.org/drawingml/2006/main" xmlns:r="http://schemas.openxmlformats.org/officeDocument/2006/relationships" xmlns:p="http://schemas.openxmlformats.org/presentationml/2006/main">
  <p:tag name="GENSWF_SLIDE_UID" val="{EDD20FAD-711A-4594-B88A-EE8109DEA421}:405"/>
</p:tagLst>
</file>

<file path=ppt/tags/tag151.xml><?xml version="1.0" encoding="utf-8"?>
<p:tagLst xmlns:a="http://schemas.openxmlformats.org/drawingml/2006/main" xmlns:r="http://schemas.openxmlformats.org/officeDocument/2006/relationships" xmlns:p="http://schemas.openxmlformats.org/presentationml/2006/main">
  <p:tag name="GENSWF_SLIDE_UID" val="{764C5EA7-1E3B-46F6-AE38-13E69049F1A5}:406"/>
</p:tagLst>
</file>

<file path=ppt/tags/tag152.xml><?xml version="1.0" encoding="utf-8"?>
<p:tagLst xmlns:a="http://schemas.openxmlformats.org/drawingml/2006/main" xmlns:r="http://schemas.openxmlformats.org/officeDocument/2006/relationships" xmlns:p="http://schemas.openxmlformats.org/presentationml/2006/main">
  <p:tag name="GENSWF_SLIDE_UID" val="{232170F3-15E8-462B-97DF-F1620260673C}:407"/>
</p:tagLst>
</file>

<file path=ppt/tags/tag153.xml><?xml version="1.0" encoding="utf-8"?>
<p:tagLst xmlns:a="http://schemas.openxmlformats.org/drawingml/2006/main" xmlns:r="http://schemas.openxmlformats.org/officeDocument/2006/relationships" xmlns:p="http://schemas.openxmlformats.org/presentationml/2006/main">
  <p:tag name="GENSWF_SLIDE_UID" val="{033D4556-6A0A-4781-87E0-9BDCFE59502B}:408"/>
</p:tagLst>
</file>

<file path=ppt/tags/tag154.xml><?xml version="1.0" encoding="utf-8"?>
<p:tagLst xmlns:a="http://schemas.openxmlformats.org/drawingml/2006/main" xmlns:r="http://schemas.openxmlformats.org/officeDocument/2006/relationships" xmlns:p="http://schemas.openxmlformats.org/presentationml/2006/main">
  <p:tag name="GENSWF_SLIDE_UID" val="{4B45C969-F7A9-4F54-8597-8E41E6D25E3A}:409"/>
</p:tagLst>
</file>

<file path=ppt/tags/tag155.xml><?xml version="1.0" encoding="utf-8"?>
<p:tagLst xmlns:a="http://schemas.openxmlformats.org/drawingml/2006/main" xmlns:r="http://schemas.openxmlformats.org/officeDocument/2006/relationships" xmlns:p="http://schemas.openxmlformats.org/presentationml/2006/main">
  <p:tag name="GENSWF_SLIDE_UID" val="{5C26B140-F6BD-481D-BEE5-74B88C1C5A70}:410"/>
</p:tagLst>
</file>

<file path=ppt/tags/tag156.xml><?xml version="1.0" encoding="utf-8"?>
<p:tagLst xmlns:a="http://schemas.openxmlformats.org/drawingml/2006/main" xmlns:r="http://schemas.openxmlformats.org/officeDocument/2006/relationships" xmlns:p="http://schemas.openxmlformats.org/presentationml/2006/main">
  <p:tag name="GENSWF_SLIDE_UID" val="{7C450150-389A-4D96-B389-6FFCE1B744F3}:411"/>
</p:tagLst>
</file>

<file path=ppt/tags/tag157.xml><?xml version="1.0" encoding="utf-8"?>
<p:tagLst xmlns:a="http://schemas.openxmlformats.org/drawingml/2006/main" xmlns:r="http://schemas.openxmlformats.org/officeDocument/2006/relationships" xmlns:p="http://schemas.openxmlformats.org/presentationml/2006/main">
  <p:tag name="GENSWF_SLIDE_UID" val="{E56BA23D-842A-443E-9F37-11CE39AA5723}:412"/>
</p:tagLst>
</file>

<file path=ppt/tags/tag158.xml><?xml version="1.0" encoding="utf-8"?>
<p:tagLst xmlns:a="http://schemas.openxmlformats.org/drawingml/2006/main" xmlns:r="http://schemas.openxmlformats.org/officeDocument/2006/relationships" xmlns:p="http://schemas.openxmlformats.org/presentationml/2006/main">
  <p:tag name="GENSWF_SLIDE_UID" val="{3062A56F-6818-46D4-9C10-FF53D3874CB3}:413"/>
</p:tagLst>
</file>

<file path=ppt/tags/tag159.xml><?xml version="1.0" encoding="utf-8"?>
<p:tagLst xmlns:a="http://schemas.openxmlformats.org/drawingml/2006/main" xmlns:r="http://schemas.openxmlformats.org/officeDocument/2006/relationships" xmlns:p="http://schemas.openxmlformats.org/presentationml/2006/main">
  <p:tag name="GENSWF_SLIDE_UID" val="{DCD5976D-7C5A-4B20-BF4D-B592F66E7D8E}:414"/>
</p:tagLst>
</file>

<file path=ppt/tags/tag16.xml><?xml version="1.0" encoding="utf-8"?>
<p:tagLst xmlns:a="http://schemas.openxmlformats.org/drawingml/2006/main" xmlns:r="http://schemas.openxmlformats.org/officeDocument/2006/relationships" xmlns:p="http://schemas.openxmlformats.org/presentationml/2006/main">
  <p:tag name="GENSWF_SLIDE_UID" val="{064FEBF3-4C27-4F32-B722-9781C1F2F690}:271"/>
</p:tagLst>
</file>

<file path=ppt/tags/tag160.xml><?xml version="1.0" encoding="utf-8"?>
<p:tagLst xmlns:a="http://schemas.openxmlformats.org/drawingml/2006/main" xmlns:r="http://schemas.openxmlformats.org/officeDocument/2006/relationships" xmlns:p="http://schemas.openxmlformats.org/presentationml/2006/main">
  <p:tag name="GENSWF_SLIDE_UID" val="{DE685559-3D85-4DA2-9B16-8C34FF0E8495}:415"/>
</p:tagLst>
</file>

<file path=ppt/tags/tag161.xml><?xml version="1.0" encoding="utf-8"?>
<p:tagLst xmlns:a="http://schemas.openxmlformats.org/drawingml/2006/main" xmlns:r="http://schemas.openxmlformats.org/officeDocument/2006/relationships" xmlns:p="http://schemas.openxmlformats.org/presentationml/2006/main">
  <p:tag name="GENSWF_SLIDE_UID" val="{53647C93-5C32-4D34-ACFD-D3817A853602}:416"/>
</p:tagLst>
</file>

<file path=ppt/tags/tag162.xml><?xml version="1.0" encoding="utf-8"?>
<p:tagLst xmlns:a="http://schemas.openxmlformats.org/drawingml/2006/main" xmlns:r="http://schemas.openxmlformats.org/officeDocument/2006/relationships" xmlns:p="http://schemas.openxmlformats.org/presentationml/2006/main">
  <p:tag name="GENSWF_SLIDE_UID" val="{DBD5FA3D-00DE-43B3-9450-46CE049EB7CC}:417"/>
</p:tagLst>
</file>

<file path=ppt/tags/tag163.xml><?xml version="1.0" encoding="utf-8"?>
<p:tagLst xmlns:a="http://schemas.openxmlformats.org/drawingml/2006/main" xmlns:r="http://schemas.openxmlformats.org/officeDocument/2006/relationships" xmlns:p="http://schemas.openxmlformats.org/presentationml/2006/main">
  <p:tag name="GENSWF_SLIDE_UID" val="{56045C99-DC55-4D06-87C9-AC82BA1E5C48}:418"/>
</p:tagLst>
</file>

<file path=ppt/tags/tag164.xml><?xml version="1.0" encoding="utf-8"?>
<p:tagLst xmlns:a="http://schemas.openxmlformats.org/drawingml/2006/main" xmlns:r="http://schemas.openxmlformats.org/officeDocument/2006/relationships" xmlns:p="http://schemas.openxmlformats.org/presentationml/2006/main">
  <p:tag name="GENSWF_SLIDE_UID" val="{A3301A3C-952A-4B31-866B-74A758EC58B0}:419"/>
</p:tagLst>
</file>

<file path=ppt/tags/tag165.xml><?xml version="1.0" encoding="utf-8"?>
<p:tagLst xmlns:a="http://schemas.openxmlformats.org/drawingml/2006/main" xmlns:r="http://schemas.openxmlformats.org/officeDocument/2006/relationships" xmlns:p="http://schemas.openxmlformats.org/presentationml/2006/main">
  <p:tag name="GENSWF_SLIDE_UID" val="{521D35D3-C546-479D-ADE5-A13ECAC4C59E}:420"/>
</p:tagLst>
</file>

<file path=ppt/tags/tag166.xml><?xml version="1.0" encoding="utf-8"?>
<p:tagLst xmlns:a="http://schemas.openxmlformats.org/drawingml/2006/main" xmlns:r="http://schemas.openxmlformats.org/officeDocument/2006/relationships" xmlns:p="http://schemas.openxmlformats.org/presentationml/2006/main">
  <p:tag name="GENSWF_SLIDE_UID" val="{0D97668C-AD1A-4808-83A0-B044D1415646}:421"/>
</p:tagLst>
</file>

<file path=ppt/tags/tag167.xml><?xml version="1.0" encoding="utf-8"?>
<p:tagLst xmlns:a="http://schemas.openxmlformats.org/drawingml/2006/main" xmlns:r="http://schemas.openxmlformats.org/officeDocument/2006/relationships" xmlns:p="http://schemas.openxmlformats.org/presentationml/2006/main">
  <p:tag name="GENSWF_SLIDE_UID" val="{7C738126-4519-4CA0-9AE5-DC62F86E1A92}:422"/>
</p:tagLst>
</file>

<file path=ppt/tags/tag168.xml><?xml version="1.0" encoding="utf-8"?>
<p:tagLst xmlns:a="http://schemas.openxmlformats.org/drawingml/2006/main" xmlns:r="http://schemas.openxmlformats.org/officeDocument/2006/relationships" xmlns:p="http://schemas.openxmlformats.org/presentationml/2006/main">
  <p:tag name="GENSWF_SLIDE_UID" val="{BFE83319-DDE7-4BB2-A08A-22BACEBEB5AE}:423"/>
</p:tagLst>
</file>

<file path=ppt/tags/tag169.xml><?xml version="1.0" encoding="utf-8"?>
<p:tagLst xmlns:a="http://schemas.openxmlformats.org/drawingml/2006/main" xmlns:r="http://schemas.openxmlformats.org/officeDocument/2006/relationships" xmlns:p="http://schemas.openxmlformats.org/presentationml/2006/main">
  <p:tag name="GENSWF_SLIDE_UID" val="{DBBB616F-A1B0-4801-BA4D-574AF6236D11}:424"/>
</p:tagLst>
</file>

<file path=ppt/tags/tag17.xml><?xml version="1.0" encoding="utf-8"?>
<p:tagLst xmlns:a="http://schemas.openxmlformats.org/drawingml/2006/main" xmlns:r="http://schemas.openxmlformats.org/officeDocument/2006/relationships" xmlns:p="http://schemas.openxmlformats.org/presentationml/2006/main">
  <p:tag name="GENSWF_SLIDE_UID" val="{1AC38AE9-6E5D-481D-96D5-2F377446F1BE}:527"/>
</p:tagLst>
</file>

<file path=ppt/tags/tag170.xml><?xml version="1.0" encoding="utf-8"?>
<p:tagLst xmlns:a="http://schemas.openxmlformats.org/drawingml/2006/main" xmlns:r="http://schemas.openxmlformats.org/officeDocument/2006/relationships" xmlns:p="http://schemas.openxmlformats.org/presentationml/2006/main">
  <p:tag name="GENSWF_SLIDE_UID" val="{DA5F2E30-F808-49A6-A438-4A12B305E698}:425"/>
</p:tagLst>
</file>

<file path=ppt/tags/tag171.xml><?xml version="1.0" encoding="utf-8"?>
<p:tagLst xmlns:a="http://schemas.openxmlformats.org/drawingml/2006/main" xmlns:r="http://schemas.openxmlformats.org/officeDocument/2006/relationships" xmlns:p="http://schemas.openxmlformats.org/presentationml/2006/main">
  <p:tag name="GENSWF_SLIDE_UID" val="{FBE5B433-3C3F-4130-80AD-C34F484BFCA5}:426"/>
</p:tagLst>
</file>

<file path=ppt/tags/tag172.xml><?xml version="1.0" encoding="utf-8"?>
<p:tagLst xmlns:a="http://schemas.openxmlformats.org/drawingml/2006/main" xmlns:r="http://schemas.openxmlformats.org/officeDocument/2006/relationships" xmlns:p="http://schemas.openxmlformats.org/presentationml/2006/main">
  <p:tag name="GENSWF_SLIDE_UID" val="{81A7F36D-C603-42A1-B1E2-53C16D7A9753}:427"/>
</p:tagLst>
</file>

<file path=ppt/tags/tag173.xml><?xml version="1.0" encoding="utf-8"?>
<p:tagLst xmlns:a="http://schemas.openxmlformats.org/drawingml/2006/main" xmlns:r="http://schemas.openxmlformats.org/officeDocument/2006/relationships" xmlns:p="http://schemas.openxmlformats.org/presentationml/2006/main">
  <p:tag name="GENSWF_SLIDE_UID" val="{75B80F98-4A17-4C36-9A0D-500D8ADB0B51}:428"/>
</p:tagLst>
</file>

<file path=ppt/tags/tag174.xml><?xml version="1.0" encoding="utf-8"?>
<p:tagLst xmlns:a="http://schemas.openxmlformats.org/drawingml/2006/main" xmlns:r="http://schemas.openxmlformats.org/officeDocument/2006/relationships" xmlns:p="http://schemas.openxmlformats.org/presentationml/2006/main">
  <p:tag name="GENSWF_SLIDE_UID" val="{6C3BA590-71DF-4748-AE50-6307D4D4C1B1}:429"/>
</p:tagLst>
</file>

<file path=ppt/tags/tag175.xml><?xml version="1.0" encoding="utf-8"?>
<p:tagLst xmlns:a="http://schemas.openxmlformats.org/drawingml/2006/main" xmlns:r="http://schemas.openxmlformats.org/officeDocument/2006/relationships" xmlns:p="http://schemas.openxmlformats.org/presentationml/2006/main">
  <p:tag name="GENSWF_SLIDE_UID" val="{9AD49E19-6658-4F2A-9CEE-409C3DECB5EA}:430"/>
</p:tagLst>
</file>

<file path=ppt/tags/tag176.xml><?xml version="1.0" encoding="utf-8"?>
<p:tagLst xmlns:a="http://schemas.openxmlformats.org/drawingml/2006/main" xmlns:r="http://schemas.openxmlformats.org/officeDocument/2006/relationships" xmlns:p="http://schemas.openxmlformats.org/presentationml/2006/main">
  <p:tag name="GENSWF_SLIDE_UID" val="{9D6F821B-4526-4965-A389-6C4913055CB0}:431"/>
</p:tagLst>
</file>

<file path=ppt/tags/tag177.xml><?xml version="1.0" encoding="utf-8"?>
<p:tagLst xmlns:a="http://schemas.openxmlformats.org/drawingml/2006/main" xmlns:r="http://schemas.openxmlformats.org/officeDocument/2006/relationships" xmlns:p="http://schemas.openxmlformats.org/presentationml/2006/main">
  <p:tag name="GENSWF_SLIDE_UID" val="{DDC570D0-6A21-4DA8-A1B5-9259789CF3FD}:432"/>
</p:tagLst>
</file>

<file path=ppt/tags/tag178.xml><?xml version="1.0" encoding="utf-8"?>
<p:tagLst xmlns:a="http://schemas.openxmlformats.org/drawingml/2006/main" xmlns:r="http://schemas.openxmlformats.org/officeDocument/2006/relationships" xmlns:p="http://schemas.openxmlformats.org/presentationml/2006/main">
  <p:tag name="GENSWF_SLIDE_UID" val="{C6CDD5F7-58A9-467E-AC01-59B522CE493D}:433"/>
</p:tagLst>
</file>

<file path=ppt/tags/tag179.xml><?xml version="1.0" encoding="utf-8"?>
<p:tagLst xmlns:a="http://schemas.openxmlformats.org/drawingml/2006/main" xmlns:r="http://schemas.openxmlformats.org/officeDocument/2006/relationships" xmlns:p="http://schemas.openxmlformats.org/presentationml/2006/main">
  <p:tag name="GENSWF_SLIDE_UID" val="{6C151C32-C982-4929-A883-426ACA4FFBE5}:434"/>
</p:tagLst>
</file>

<file path=ppt/tags/tag18.xml><?xml version="1.0" encoding="utf-8"?>
<p:tagLst xmlns:a="http://schemas.openxmlformats.org/drawingml/2006/main" xmlns:r="http://schemas.openxmlformats.org/officeDocument/2006/relationships" xmlns:p="http://schemas.openxmlformats.org/presentationml/2006/main">
  <p:tag name="GENSWF_SLIDE_UID" val="{CBC2961C-84F0-4BFE-9A71-EDAE32225B48}:272"/>
</p:tagLst>
</file>

<file path=ppt/tags/tag180.xml><?xml version="1.0" encoding="utf-8"?>
<p:tagLst xmlns:a="http://schemas.openxmlformats.org/drawingml/2006/main" xmlns:r="http://schemas.openxmlformats.org/officeDocument/2006/relationships" xmlns:p="http://schemas.openxmlformats.org/presentationml/2006/main">
  <p:tag name="GENSWF_SLIDE_UID" val="{B02B6641-130D-476F-99C3-A3E7C3C4B29B}:435"/>
</p:tagLst>
</file>

<file path=ppt/tags/tag181.xml><?xml version="1.0" encoding="utf-8"?>
<p:tagLst xmlns:a="http://schemas.openxmlformats.org/drawingml/2006/main" xmlns:r="http://schemas.openxmlformats.org/officeDocument/2006/relationships" xmlns:p="http://schemas.openxmlformats.org/presentationml/2006/main">
  <p:tag name="GENSWF_SLIDE_UID" val="{91833123-B677-478C-9879-4659409CBD69}:436"/>
</p:tagLst>
</file>

<file path=ppt/tags/tag182.xml><?xml version="1.0" encoding="utf-8"?>
<p:tagLst xmlns:a="http://schemas.openxmlformats.org/drawingml/2006/main" xmlns:r="http://schemas.openxmlformats.org/officeDocument/2006/relationships" xmlns:p="http://schemas.openxmlformats.org/presentationml/2006/main">
  <p:tag name="GENSWF_SLIDE_UID" val="{9D5E8894-97D8-417C-BC27-9B3E24E86052}:437"/>
</p:tagLst>
</file>

<file path=ppt/tags/tag183.xml><?xml version="1.0" encoding="utf-8"?>
<p:tagLst xmlns:a="http://schemas.openxmlformats.org/drawingml/2006/main" xmlns:r="http://schemas.openxmlformats.org/officeDocument/2006/relationships" xmlns:p="http://schemas.openxmlformats.org/presentationml/2006/main">
  <p:tag name="GENSWF_SLIDE_UID" val="{E870789C-0E02-4C9C-85E9-89F6BBE8D8DB}:438"/>
</p:tagLst>
</file>

<file path=ppt/tags/tag184.xml><?xml version="1.0" encoding="utf-8"?>
<p:tagLst xmlns:a="http://schemas.openxmlformats.org/drawingml/2006/main" xmlns:r="http://schemas.openxmlformats.org/officeDocument/2006/relationships" xmlns:p="http://schemas.openxmlformats.org/presentationml/2006/main">
  <p:tag name="GENSWF_SLIDE_UID" val="{1F381708-1DF5-45D5-B008-44A143AACB43}:439"/>
</p:tagLst>
</file>

<file path=ppt/tags/tag185.xml><?xml version="1.0" encoding="utf-8"?>
<p:tagLst xmlns:a="http://schemas.openxmlformats.org/drawingml/2006/main" xmlns:r="http://schemas.openxmlformats.org/officeDocument/2006/relationships" xmlns:p="http://schemas.openxmlformats.org/presentationml/2006/main">
  <p:tag name="GENSWF_SLIDE_UID" val="{C134CE29-3F70-4FF1-884B-FC21B11DFC09}:440"/>
</p:tagLst>
</file>

<file path=ppt/tags/tag186.xml><?xml version="1.0" encoding="utf-8"?>
<p:tagLst xmlns:a="http://schemas.openxmlformats.org/drawingml/2006/main" xmlns:r="http://schemas.openxmlformats.org/officeDocument/2006/relationships" xmlns:p="http://schemas.openxmlformats.org/presentationml/2006/main">
  <p:tag name="GENSWF_SLIDE_UID" val="{F0BA91E4-3542-48D7-A932-9DD06EF3DDC8}:441"/>
</p:tagLst>
</file>

<file path=ppt/tags/tag187.xml><?xml version="1.0" encoding="utf-8"?>
<p:tagLst xmlns:a="http://schemas.openxmlformats.org/drawingml/2006/main" xmlns:r="http://schemas.openxmlformats.org/officeDocument/2006/relationships" xmlns:p="http://schemas.openxmlformats.org/presentationml/2006/main">
  <p:tag name="GENSWF_SLIDE_UID" val="{8D64EDE8-A0D2-4901-9BC1-D52928276A3F}:442"/>
</p:tagLst>
</file>

<file path=ppt/tags/tag188.xml><?xml version="1.0" encoding="utf-8"?>
<p:tagLst xmlns:a="http://schemas.openxmlformats.org/drawingml/2006/main" xmlns:r="http://schemas.openxmlformats.org/officeDocument/2006/relationships" xmlns:p="http://schemas.openxmlformats.org/presentationml/2006/main">
  <p:tag name="GENSWF_SLIDE_UID" val="{D3269026-D459-4981-8D33-65AFFAB0C6E1}:443"/>
</p:tagLst>
</file>

<file path=ppt/tags/tag189.xml><?xml version="1.0" encoding="utf-8"?>
<p:tagLst xmlns:a="http://schemas.openxmlformats.org/drawingml/2006/main" xmlns:r="http://schemas.openxmlformats.org/officeDocument/2006/relationships" xmlns:p="http://schemas.openxmlformats.org/presentationml/2006/main">
  <p:tag name="GENSWF_SLIDE_UID" val="{CE79AEA7-D045-4F22-9A76-3F1160371EA2}:444"/>
</p:tagLst>
</file>

<file path=ppt/tags/tag19.xml><?xml version="1.0" encoding="utf-8"?>
<p:tagLst xmlns:a="http://schemas.openxmlformats.org/drawingml/2006/main" xmlns:r="http://schemas.openxmlformats.org/officeDocument/2006/relationships" xmlns:p="http://schemas.openxmlformats.org/presentationml/2006/main">
  <p:tag name="GENSWF_SLIDE_UID" val="{907D15D5-A2E7-4795-8E9E-B63102C80729}:528"/>
</p:tagLst>
</file>

<file path=ppt/tags/tag190.xml><?xml version="1.0" encoding="utf-8"?>
<p:tagLst xmlns:a="http://schemas.openxmlformats.org/drawingml/2006/main" xmlns:r="http://schemas.openxmlformats.org/officeDocument/2006/relationships" xmlns:p="http://schemas.openxmlformats.org/presentationml/2006/main">
  <p:tag name="GENSWF_SLIDE_UID" val="{7972716E-DB72-48ED-A5B1-149FAE6CB4D8}:445"/>
</p:tagLst>
</file>

<file path=ppt/tags/tag191.xml><?xml version="1.0" encoding="utf-8"?>
<p:tagLst xmlns:a="http://schemas.openxmlformats.org/drawingml/2006/main" xmlns:r="http://schemas.openxmlformats.org/officeDocument/2006/relationships" xmlns:p="http://schemas.openxmlformats.org/presentationml/2006/main">
  <p:tag name="GENSWF_SLIDE_UID" val="{F255862E-DB1C-4356-9525-747A636D1AEA}:446"/>
</p:tagLst>
</file>

<file path=ppt/tags/tag192.xml><?xml version="1.0" encoding="utf-8"?>
<p:tagLst xmlns:a="http://schemas.openxmlformats.org/drawingml/2006/main" xmlns:r="http://schemas.openxmlformats.org/officeDocument/2006/relationships" xmlns:p="http://schemas.openxmlformats.org/presentationml/2006/main">
  <p:tag name="GENSWF_SLIDE_UID" val="{5FC5A932-444F-46C4-8029-7FB9B3FD05A1}:447"/>
</p:tagLst>
</file>

<file path=ppt/tags/tag193.xml><?xml version="1.0" encoding="utf-8"?>
<p:tagLst xmlns:a="http://schemas.openxmlformats.org/drawingml/2006/main" xmlns:r="http://schemas.openxmlformats.org/officeDocument/2006/relationships" xmlns:p="http://schemas.openxmlformats.org/presentationml/2006/main">
  <p:tag name="GENSWF_SLIDE_UID" val="{42257E26-205D-43C4-85F1-305E52EF1826}:448"/>
</p:tagLst>
</file>

<file path=ppt/tags/tag194.xml><?xml version="1.0" encoding="utf-8"?>
<p:tagLst xmlns:a="http://schemas.openxmlformats.org/drawingml/2006/main" xmlns:r="http://schemas.openxmlformats.org/officeDocument/2006/relationships" xmlns:p="http://schemas.openxmlformats.org/presentationml/2006/main">
  <p:tag name="GENSWF_SLIDE_UID" val="{B384A7E4-F7AD-4237-A198-344CBC4337D4}:449"/>
</p:tagLst>
</file>

<file path=ppt/tags/tag195.xml><?xml version="1.0" encoding="utf-8"?>
<p:tagLst xmlns:a="http://schemas.openxmlformats.org/drawingml/2006/main" xmlns:r="http://schemas.openxmlformats.org/officeDocument/2006/relationships" xmlns:p="http://schemas.openxmlformats.org/presentationml/2006/main">
  <p:tag name="GENSWF_SLIDE_UID" val="{9FEFF76D-1EE5-457B-81AD-BC8B3AA6A42C}:450"/>
</p:tagLst>
</file>

<file path=ppt/tags/tag196.xml><?xml version="1.0" encoding="utf-8"?>
<p:tagLst xmlns:a="http://schemas.openxmlformats.org/drawingml/2006/main" xmlns:r="http://schemas.openxmlformats.org/officeDocument/2006/relationships" xmlns:p="http://schemas.openxmlformats.org/presentationml/2006/main">
  <p:tag name="GENSWF_SLIDE_UID" val="{6F04AB1F-E159-46FE-BC43-442CA4EF66EF}:451"/>
</p:tagLst>
</file>

<file path=ppt/tags/tag197.xml><?xml version="1.0" encoding="utf-8"?>
<p:tagLst xmlns:a="http://schemas.openxmlformats.org/drawingml/2006/main" xmlns:r="http://schemas.openxmlformats.org/officeDocument/2006/relationships" xmlns:p="http://schemas.openxmlformats.org/presentationml/2006/main">
  <p:tag name="GENSWF_SLIDE_UID" val="{9F13CF92-1369-4562-9986-C58636BE4B95}:452"/>
</p:tagLst>
</file>

<file path=ppt/tags/tag198.xml><?xml version="1.0" encoding="utf-8"?>
<p:tagLst xmlns:a="http://schemas.openxmlformats.org/drawingml/2006/main" xmlns:r="http://schemas.openxmlformats.org/officeDocument/2006/relationships" xmlns:p="http://schemas.openxmlformats.org/presentationml/2006/main">
  <p:tag name="GENSWF_SLIDE_UID" val="{B3493CE8-8298-4FD7-994E-7C813750C016}:453"/>
</p:tagLst>
</file>

<file path=ppt/tags/tag199.xml><?xml version="1.0" encoding="utf-8"?>
<p:tagLst xmlns:a="http://schemas.openxmlformats.org/drawingml/2006/main" xmlns:r="http://schemas.openxmlformats.org/officeDocument/2006/relationships" xmlns:p="http://schemas.openxmlformats.org/presentationml/2006/main">
  <p:tag name="GENSWF_SLIDE_UID" val="{52A9ECDA-240C-46EE-971E-6A05402D9D6E}:454"/>
</p:tagLst>
</file>

<file path=ppt/tags/tag2.xml><?xml version="1.0" encoding="utf-8"?>
<p:tagLst xmlns:a="http://schemas.openxmlformats.org/drawingml/2006/main" xmlns:r="http://schemas.openxmlformats.org/officeDocument/2006/relationships" xmlns:p="http://schemas.openxmlformats.org/presentationml/2006/main">
  <p:tag name="GENSWF_SLIDE_UID" val="{B8F2BB70-4C3F-4ADC-9248-C3E86E2A71D8}:256"/>
</p:tagLst>
</file>

<file path=ppt/tags/tag20.xml><?xml version="1.0" encoding="utf-8"?>
<p:tagLst xmlns:a="http://schemas.openxmlformats.org/drawingml/2006/main" xmlns:r="http://schemas.openxmlformats.org/officeDocument/2006/relationships" xmlns:p="http://schemas.openxmlformats.org/presentationml/2006/main">
  <p:tag name="GENSWF_SLIDE_UID" val="{02E8915C-6219-4589-905E-81A226DB4063}:273"/>
</p:tagLst>
</file>

<file path=ppt/tags/tag200.xml><?xml version="1.0" encoding="utf-8"?>
<p:tagLst xmlns:a="http://schemas.openxmlformats.org/drawingml/2006/main" xmlns:r="http://schemas.openxmlformats.org/officeDocument/2006/relationships" xmlns:p="http://schemas.openxmlformats.org/presentationml/2006/main">
  <p:tag name="GENSWF_SLIDE_UID" val="{018B01CC-303D-43AF-93CE-CCDAB5774E57}:455"/>
</p:tagLst>
</file>

<file path=ppt/tags/tag201.xml><?xml version="1.0" encoding="utf-8"?>
<p:tagLst xmlns:a="http://schemas.openxmlformats.org/drawingml/2006/main" xmlns:r="http://schemas.openxmlformats.org/officeDocument/2006/relationships" xmlns:p="http://schemas.openxmlformats.org/presentationml/2006/main">
  <p:tag name="GENSWF_SLIDE_UID" val="{1B7BB893-B466-4A4F-ABD4-CB1964EDF126}:456"/>
</p:tagLst>
</file>

<file path=ppt/tags/tag202.xml><?xml version="1.0" encoding="utf-8"?>
<p:tagLst xmlns:a="http://schemas.openxmlformats.org/drawingml/2006/main" xmlns:r="http://schemas.openxmlformats.org/officeDocument/2006/relationships" xmlns:p="http://schemas.openxmlformats.org/presentationml/2006/main">
  <p:tag name="GENSWF_SLIDE_UID" val="{DBB7F587-5F36-4398-A8C1-D010FCCB55AD}:458"/>
</p:tagLst>
</file>

<file path=ppt/tags/tag203.xml><?xml version="1.0" encoding="utf-8"?>
<p:tagLst xmlns:a="http://schemas.openxmlformats.org/drawingml/2006/main" xmlns:r="http://schemas.openxmlformats.org/officeDocument/2006/relationships" xmlns:p="http://schemas.openxmlformats.org/presentationml/2006/main">
  <p:tag name="GENSWF_SLIDE_UID" val="{8F77C4FC-A829-4737-9315-1B4277A0C7D2}:459"/>
</p:tagLst>
</file>

<file path=ppt/tags/tag204.xml><?xml version="1.0" encoding="utf-8"?>
<p:tagLst xmlns:a="http://schemas.openxmlformats.org/drawingml/2006/main" xmlns:r="http://schemas.openxmlformats.org/officeDocument/2006/relationships" xmlns:p="http://schemas.openxmlformats.org/presentationml/2006/main">
  <p:tag name="GENSWF_SLIDE_UID" val="{19893D13-564C-4391-A9B2-28FACB90C1FB}:460"/>
</p:tagLst>
</file>

<file path=ppt/tags/tag205.xml><?xml version="1.0" encoding="utf-8"?>
<p:tagLst xmlns:a="http://schemas.openxmlformats.org/drawingml/2006/main" xmlns:r="http://schemas.openxmlformats.org/officeDocument/2006/relationships" xmlns:p="http://schemas.openxmlformats.org/presentationml/2006/main">
  <p:tag name="GENSWF_SLIDE_UID" val="{221F79D1-ED2E-4E57-8192-5741C1AC3D51}:461"/>
</p:tagLst>
</file>

<file path=ppt/tags/tag206.xml><?xml version="1.0" encoding="utf-8"?>
<p:tagLst xmlns:a="http://schemas.openxmlformats.org/drawingml/2006/main" xmlns:r="http://schemas.openxmlformats.org/officeDocument/2006/relationships" xmlns:p="http://schemas.openxmlformats.org/presentationml/2006/main">
  <p:tag name="GENSWF_SLIDE_UID" val="{F47D5653-32EB-4F69-9D7A-C43E7582A13B}:462"/>
</p:tagLst>
</file>

<file path=ppt/tags/tag207.xml><?xml version="1.0" encoding="utf-8"?>
<p:tagLst xmlns:a="http://schemas.openxmlformats.org/drawingml/2006/main" xmlns:r="http://schemas.openxmlformats.org/officeDocument/2006/relationships" xmlns:p="http://schemas.openxmlformats.org/presentationml/2006/main">
  <p:tag name="GENSWF_SLIDE_UID" val="{6EE221C7-3224-4FD3-8759-608AF130149D}:463"/>
</p:tagLst>
</file>

<file path=ppt/tags/tag208.xml><?xml version="1.0" encoding="utf-8"?>
<p:tagLst xmlns:a="http://schemas.openxmlformats.org/drawingml/2006/main" xmlns:r="http://schemas.openxmlformats.org/officeDocument/2006/relationships" xmlns:p="http://schemas.openxmlformats.org/presentationml/2006/main">
  <p:tag name="GENSWF_SLIDE_UID" val="{DE39BC0A-B0E5-49A2-A282-EEF2C6A76827}:464"/>
</p:tagLst>
</file>

<file path=ppt/tags/tag209.xml><?xml version="1.0" encoding="utf-8"?>
<p:tagLst xmlns:a="http://schemas.openxmlformats.org/drawingml/2006/main" xmlns:r="http://schemas.openxmlformats.org/officeDocument/2006/relationships" xmlns:p="http://schemas.openxmlformats.org/presentationml/2006/main">
  <p:tag name="GENSWF_SLIDE_UID" val="{55C42592-3BE1-43BB-92D7-281176CB1EB5}:465"/>
</p:tagLst>
</file>

<file path=ppt/tags/tag21.xml><?xml version="1.0" encoding="utf-8"?>
<p:tagLst xmlns:a="http://schemas.openxmlformats.org/drawingml/2006/main" xmlns:r="http://schemas.openxmlformats.org/officeDocument/2006/relationships" xmlns:p="http://schemas.openxmlformats.org/presentationml/2006/main">
  <p:tag name="GENSWF_SLIDE_UID" val="{A3EA91DB-2B05-48C3-97D4-6F9431AC9670}:274"/>
</p:tagLst>
</file>

<file path=ppt/tags/tag210.xml><?xml version="1.0" encoding="utf-8"?>
<p:tagLst xmlns:a="http://schemas.openxmlformats.org/drawingml/2006/main" xmlns:r="http://schemas.openxmlformats.org/officeDocument/2006/relationships" xmlns:p="http://schemas.openxmlformats.org/presentationml/2006/main">
  <p:tag name="GENSWF_SLIDE_UID" val="{C2724296-5122-4DD9-93F2-6853DF32106F}:466"/>
</p:tagLst>
</file>

<file path=ppt/tags/tag211.xml><?xml version="1.0" encoding="utf-8"?>
<p:tagLst xmlns:a="http://schemas.openxmlformats.org/drawingml/2006/main" xmlns:r="http://schemas.openxmlformats.org/officeDocument/2006/relationships" xmlns:p="http://schemas.openxmlformats.org/presentationml/2006/main">
  <p:tag name="GENSWF_SLIDE_UID" val="{07F67084-3F5E-4294-8C7F-A6D7B7E787CC}:467"/>
</p:tagLst>
</file>

<file path=ppt/tags/tag212.xml><?xml version="1.0" encoding="utf-8"?>
<p:tagLst xmlns:a="http://schemas.openxmlformats.org/drawingml/2006/main" xmlns:r="http://schemas.openxmlformats.org/officeDocument/2006/relationships" xmlns:p="http://schemas.openxmlformats.org/presentationml/2006/main">
  <p:tag name="GENSWF_SLIDE_UID" val="{78B8EA8A-509A-44D1-A785-F50DB736259D}:468"/>
</p:tagLst>
</file>

<file path=ppt/tags/tag213.xml><?xml version="1.0" encoding="utf-8"?>
<p:tagLst xmlns:a="http://schemas.openxmlformats.org/drawingml/2006/main" xmlns:r="http://schemas.openxmlformats.org/officeDocument/2006/relationships" xmlns:p="http://schemas.openxmlformats.org/presentationml/2006/main">
  <p:tag name="GENSWF_SLIDE_UID" val="{A6BCFA4E-E929-4A9E-B891-7A65A5787748}:469"/>
</p:tagLst>
</file>

<file path=ppt/tags/tag214.xml><?xml version="1.0" encoding="utf-8"?>
<p:tagLst xmlns:a="http://schemas.openxmlformats.org/drawingml/2006/main" xmlns:r="http://schemas.openxmlformats.org/officeDocument/2006/relationships" xmlns:p="http://schemas.openxmlformats.org/presentationml/2006/main">
  <p:tag name="GENSWF_SLIDE_UID" val="{A6BCFA4E-E929-4A9E-B891-7A65A5787748}:469"/>
</p:tagLst>
</file>

<file path=ppt/tags/tag215.xml><?xml version="1.0" encoding="utf-8"?>
<p:tagLst xmlns:a="http://schemas.openxmlformats.org/drawingml/2006/main" xmlns:r="http://schemas.openxmlformats.org/officeDocument/2006/relationships" xmlns:p="http://schemas.openxmlformats.org/presentationml/2006/main">
  <p:tag name="GENSWF_SLIDE_UID" val="{CD80EC76-EF18-45A4-A131-F00F776761F2}:470"/>
</p:tagLst>
</file>

<file path=ppt/tags/tag216.xml><?xml version="1.0" encoding="utf-8"?>
<p:tagLst xmlns:a="http://schemas.openxmlformats.org/drawingml/2006/main" xmlns:r="http://schemas.openxmlformats.org/officeDocument/2006/relationships" xmlns:p="http://schemas.openxmlformats.org/presentationml/2006/main">
  <p:tag name="GENSWF_SLIDE_UID" val="{CD80EC76-EF18-45A4-A131-F00F776761F2}:470"/>
</p:tagLst>
</file>

<file path=ppt/tags/tag217.xml><?xml version="1.0" encoding="utf-8"?>
<p:tagLst xmlns:a="http://schemas.openxmlformats.org/drawingml/2006/main" xmlns:r="http://schemas.openxmlformats.org/officeDocument/2006/relationships" xmlns:p="http://schemas.openxmlformats.org/presentationml/2006/main">
  <p:tag name="GENSWF_SLIDE_UID" val="{CD80EC76-EF18-45A4-A131-F00F776761F2}:470"/>
</p:tagLst>
</file>

<file path=ppt/tags/tag218.xml><?xml version="1.0" encoding="utf-8"?>
<p:tagLst xmlns:a="http://schemas.openxmlformats.org/drawingml/2006/main" xmlns:r="http://schemas.openxmlformats.org/officeDocument/2006/relationships" xmlns:p="http://schemas.openxmlformats.org/presentationml/2006/main">
  <p:tag name="GENSWF_SLIDE_UID" val="{CD80EC76-EF18-45A4-A131-F00F776761F2}:470"/>
</p:tagLst>
</file>

<file path=ppt/tags/tag219.xml><?xml version="1.0" encoding="utf-8"?>
<p:tagLst xmlns:a="http://schemas.openxmlformats.org/drawingml/2006/main" xmlns:r="http://schemas.openxmlformats.org/officeDocument/2006/relationships" xmlns:p="http://schemas.openxmlformats.org/presentationml/2006/main">
  <p:tag name="GENSWF_SLIDE_UID" val="{CD80EC76-EF18-45A4-A131-F00F776761F2}:470"/>
</p:tagLst>
</file>

<file path=ppt/tags/tag22.xml><?xml version="1.0" encoding="utf-8"?>
<p:tagLst xmlns:a="http://schemas.openxmlformats.org/drawingml/2006/main" xmlns:r="http://schemas.openxmlformats.org/officeDocument/2006/relationships" xmlns:p="http://schemas.openxmlformats.org/presentationml/2006/main">
  <p:tag name="GENSWF_SLIDE_UID" val="{9505BCFC-2C79-45E9-BB3E-C7B3B1F9DD05}:275"/>
</p:tagLst>
</file>

<file path=ppt/tags/tag220.xml><?xml version="1.0" encoding="utf-8"?>
<p:tagLst xmlns:a="http://schemas.openxmlformats.org/drawingml/2006/main" xmlns:r="http://schemas.openxmlformats.org/officeDocument/2006/relationships" xmlns:p="http://schemas.openxmlformats.org/presentationml/2006/main">
  <p:tag name="GENSWF_SLIDE_UID" val="{CD80EC76-EF18-45A4-A131-F00F776761F2}:470"/>
</p:tagLst>
</file>

<file path=ppt/tags/tag221.xml><?xml version="1.0" encoding="utf-8"?>
<p:tagLst xmlns:a="http://schemas.openxmlformats.org/drawingml/2006/main" xmlns:r="http://schemas.openxmlformats.org/officeDocument/2006/relationships" xmlns:p="http://schemas.openxmlformats.org/presentationml/2006/main">
  <p:tag name="GENSWF_SLIDE_UID" val="{779245F4-4270-4840-B698-A47AE746E039}:471"/>
</p:tagLst>
</file>

<file path=ppt/tags/tag222.xml><?xml version="1.0" encoding="utf-8"?>
<p:tagLst xmlns:a="http://schemas.openxmlformats.org/drawingml/2006/main" xmlns:r="http://schemas.openxmlformats.org/officeDocument/2006/relationships" xmlns:p="http://schemas.openxmlformats.org/presentationml/2006/main">
  <p:tag name="GENSWF_SLIDE_UID" val="{7E1D21B3-85FE-4185-938C-8ADA991BE4FE}:472"/>
</p:tagLst>
</file>

<file path=ppt/tags/tag223.xml><?xml version="1.0" encoding="utf-8"?>
<p:tagLst xmlns:a="http://schemas.openxmlformats.org/drawingml/2006/main" xmlns:r="http://schemas.openxmlformats.org/officeDocument/2006/relationships" xmlns:p="http://schemas.openxmlformats.org/presentationml/2006/main">
  <p:tag name="GENSWF_SLIDE_UID" val="{2D2C19A0-E49A-4B16-9EBA-A157844279F3}:473"/>
</p:tagLst>
</file>

<file path=ppt/tags/tag23.xml><?xml version="1.0" encoding="utf-8"?>
<p:tagLst xmlns:a="http://schemas.openxmlformats.org/drawingml/2006/main" xmlns:r="http://schemas.openxmlformats.org/officeDocument/2006/relationships" xmlns:p="http://schemas.openxmlformats.org/presentationml/2006/main">
  <p:tag name="GENSWF_SLIDE_UID" val="{B72368FF-6EA2-4A5F-ABC8-2FEC035D486D}:277"/>
</p:tagLst>
</file>

<file path=ppt/tags/tag24.xml><?xml version="1.0" encoding="utf-8"?>
<p:tagLst xmlns:a="http://schemas.openxmlformats.org/drawingml/2006/main" xmlns:r="http://schemas.openxmlformats.org/officeDocument/2006/relationships" xmlns:p="http://schemas.openxmlformats.org/presentationml/2006/main">
  <p:tag name="GENSWF_SLIDE_UID" val="{B9362AD3-753A-42E9-A197-8113C0C44DEE}:278"/>
</p:tagLst>
</file>

<file path=ppt/tags/tag25.xml><?xml version="1.0" encoding="utf-8"?>
<p:tagLst xmlns:a="http://schemas.openxmlformats.org/drawingml/2006/main" xmlns:r="http://schemas.openxmlformats.org/officeDocument/2006/relationships" xmlns:p="http://schemas.openxmlformats.org/presentationml/2006/main">
  <p:tag name="GENSWF_SLIDE_UID" val="{820C5D79-346D-4CD9-AB5C-6E551F7AF59F}:279"/>
</p:tagLst>
</file>

<file path=ppt/tags/tag26.xml><?xml version="1.0" encoding="utf-8"?>
<p:tagLst xmlns:a="http://schemas.openxmlformats.org/drawingml/2006/main" xmlns:r="http://schemas.openxmlformats.org/officeDocument/2006/relationships" xmlns:p="http://schemas.openxmlformats.org/presentationml/2006/main">
  <p:tag name="GENSWF_SLIDE_UID" val="{2A3C5D37-41EF-4AD5-AE60-B5879B9584C2}:280"/>
</p:tagLst>
</file>

<file path=ppt/tags/tag27.xml><?xml version="1.0" encoding="utf-8"?>
<p:tagLst xmlns:a="http://schemas.openxmlformats.org/drawingml/2006/main" xmlns:r="http://schemas.openxmlformats.org/officeDocument/2006/relationships" xmlns:p="http://schemas.openxmlformats.org/presentationml/2006/main">
  <p:tag name="GENSWF_SLIDE_UID" val="{6F3CA83B-3793-4CB4-9375-C268D9FDD013}:281"/>
</p:tagLst>
</file>

<file path=ppt/tags/tag28.xml><?xml version="1.0" encoding="utf-8"?>
<p:tagLst xmlns:a="http://schemas.openxmlformats.org/drawingml/2006/main" xmlns:r="http://schemas.openxmlformats.org/officeDocument/2006/relationships" xmlns:p="http://schemas.openxmlformats.org/presentationml/2006/main">
  <p:tag name="GENSWF_SLIDE_UID" val="{6167BE5C-6CAC-4AB0-A690-3A6DC4E93C93}:282"/>
</p:tagLst>
</file>

<file path=ppt/tags/tag29.xml><?xml version="1.0" encoding="utf-8"?>
<p:tagLst xmlns:a="http://schemas.openxmlformats.org/drawingml/2006/main" xmlns:r="http://schemas.openxmlformats.org/officeDocument/2006/relationships" xmlns:p="http://schemas.openxmlformats.org/presentationml/2006/main">
  <p:tag name="GENSWF_SLIDE_UID" val="{E2D825EF-6ADE-4907-9CC8-4185C8708D73}:283"/>
</p:tagLst>
</file>

<file path=ppt/tags/tag3.xml><?xml version="1.0" encoding="utf-8"?>
<p:tagLst xmlns:a="http://schemas.openxmlformats.org/drawingml/2006/main" xmlns:r="http://schemas.openxmlformats.org/officeDocument/2006/relationships" xmlns:p="http://schemas.openxmlformats.org/presentationml/2006/main">
  <p:tag name="GENSWF_SLIDE_UID" val="{DDC95761-C278-4BD8-9782-F491A69FDF6A}:257"/>
</p:tagLst>
</file>

<file path=ppt/tags/tag30.xml><?xml version="1.0" encoding="utf-8"?>
<p:tagLst xmlns:a="http://schemas.openxmlformats.org/drawingml/2006/main" xmlns:r="http://schemas.openxmlformats.org/officeDocument/2006/relationships" xmlns:p="http://schemas.openxmlformats.org/presentationml/2006/main">
  <p:tag name="GENSWF_SLIDE_UID" val="{A31A4FAE-BB5D-402D-8A47-792BFF0E65A8}:284"/>
</p:tagLst>
</file>

<file path=ppt/tags/tag31.xml><?xml version="1.0" encoding="utf-8"?>
<p:tagLst xmlns:a="http://schemas.openxmlformats.org/drawingml/2006/main" xmlns:r="http://schemas.openxmlformats.org/officeDocument/2006/relationships" xmlns:p="http://schemas.openxmlformats.org/presentationml/2006/main">
  <p:tag name="GENSWF_SLIDE_UID" val="{FC49CACC-38A7-4277-9867-132B1D6F89BD}:285"/>
</p:tagLst>
</file>

<file path=ppt/tags/tag32.xml><?xml version="1.0" encoding="utf-8"?>
<p:tagLst xmlns:a="http://schemas.openxmlformats.org/drawingml/2006/main" xmlns:r="http://schemas.openxmlformats.org/officeDocument/2006/relationships" xmlns:p="http://schemas.openxmlformats.org/presentationml/2006/main">
  <p:tag name="GENSWF_SLIDE_UID" val="{7D7DF6A4-8D99-407D-97BA-D76F82F2D164}:286"/>
</p:tagLst>
</file>

<file path=ppt/tags/tag33.xml><?xml version="1.0" encoding="utf-8"?>
<p:tagLst xmlns:a="http://schemas.openxmlformats.org/drawingml/2006/main" xmlns:r="http://schemas.openxmlformats.org/officeDocument/2006/relationships" xmlns:p="http://schemas.openxmlformats.org/presentationml/2006/main">
  <p:tag name="GENSWF_SLIDE_UID" val="{E5D11CD3-3BCC-45C9-BB52-CEE20F558AB7}:287"/>
</p:tagLst>
</file>

<file path=ppt/tags/tag34.xml><?xml version="1.0" encoding="utf-8"?>
<p:tagLst xmlns:a="http://schemas.openxmlformats.org/drawingml/2006/main" xmlns:r="http://schemas.openxmlformats.org/officeDocument/2006/relationships" xmlns:p="http://schemas.openxmlformats.org/presentationml/2006/main">
  <p:tag name="GENSWF_SLIDE_UID" val="{EBD09AEE-F8B3-45A3-A7A0-E5F14DF2ACDD}:288"/>
</p:tagLst>
</file>

<file path=ppt/tags/tag35.xml><?xml version="1.0" encoding="utf-8"?>
<p:tagLst xmlns:a="http://schemas.openxmlformats.org/drawingml/2006/main" xmlns:r="http://schemas.openxmlformats.org/officeDocument/2006/relationships" xmlns:p="http://schemas.openxmlformats.org/presentationml/2006/main">
  <p:tag name="GENSWF_SLIDE_UID" val="{C3F31017-DBD1-473A-95F1-04906322B1FC}:290"/>
</p:tagLst>
</file>

<file path=ppt/tags/tag36.xml><?xml version="1.0" encoding="utf-8"?>
<p:tagLst xmlns:a="http://schemas.openxmlformats.org/drawingml/2006/main" xmlns:r="http://schemas.openxmlformats.org/officeDocument/2006/relationships" xmlns:p="http://schemas.openxmlformats.org/presentationml/2006/main">
  <p:tag name="GENSWF_SLIDE_UID" val="{0EE451F6-EDA1-4404-98AA-3F7976EEE797}:291"/>
</p:tagLst>
</file>

<file path=ppt/tags/tag37.xml><?xml version="1.0" encoding="utf-8"?>
<p:tagLst xmlns:a="http://schemas.openxmlformats.org/drawingml/2006/main" xmlns:r="http://schemas.openxmlformats.org/officeDocument/2006/relationships" xmlns:p="http://schemas.openxmlformats.org/presentationml/2006/main">
  <p:tag name="GENSWF_SLIDE_UID" val="{35E5EBEC-2F25-4C11-B2A5-1A7C38E9BD44}:292"/>
</p:tagLst>
</file>

<file path=ppt/tags/tag38.xml><?xml version="1.0" encoding="utf-8"?>
<p:tagLst xmlns:a="http://schemas.openxmlformats.org/drawingml/2006/main" xmlns:r="http://schemas.openxmlformats.org/officeDocument/2006/relationships" xmlns:p="http://schemas.openxmlformats.org/presentationml/2006/main">
  <p:tag name="GENSWF_SLIDE_UID" val="{B4E185DF-79A4-4582-ACC8-1930FEF084A0}:293"/>
</p:tagLst>
</file>

<file path=ppt/tags/tag39.xml><?xml version="1.0" encoding="utf-8"?>
<p:tagLst xmlns:a="http://schemas.openxmlformats.org/drawingml/2006/main" xmlns:r="http://schemas.openxmlformats.org/officeDocument/2006/relationships" xmlns:p="http://schemas.openxmlformats.org/presentationml/2006/main">
  <p:tag name="GENSWF_SLIDE_UID" val="{3F7F0D37-2D3F-4C66-80BD-560DE09F6FE0}:294"/>
</p:tagLst>
</file>

<file path=ppt/tags/tag4.xml><?xml version="1.0" encoding="utf-8"?>
<p:tagLst xmlns:a="http://schemas.openxmlformats.org/drawingml/2006/main" xmlns:r="http://schemas.openxmlformats.org/officeDocument/2006/relationships" xmlns:p="http://schemas.openxmlformats.org/presentationml/2006/main">
  <p:tag name="GENSWF_SLIDE_UID" val="{84A27911-F8D5-4892-B7E0-5FE0EC70FB95}:258"/>
</p:tagLst>
</file>

<file path=ppt/tags/tag40.xml><?xml version="1.0" encoding="utf-8"?>
<p:tagLst xmlns:a="http://schemas.openxmlformats.org/drawingml/2006/main" xmlns:r="http://schemas.openxmlformats.org/officeDocument/2006/relationships" xmlns:p="http://schemas.openxmlformats.org/presentationml/2006/main">
  <p:tag name="GENSWF_SLIDE_UID" val="{E7C45F7E-A31D-4699-8F62-7E598FC60CF5}:295"/>
</p:tagLst>
</file>

<file path=ppt/tags/tag41.xml><?xml version="1.0" encoding="utf-8"?>
<p:tagLst xmlns:a="http://schemas.openxmlformats.org/drawingml/2006/main" xmlns:r="http://schemas.openxmlformats.org/officeDocument/2006/relationships" xmlns:p="http://schemas.openxmlformats.org/presentationml/2006/main">
  <p:tag name="GENSWF_SLIDE_UID" val="{70C0C678-1011-49F2-BEA3-3FBA8CF25F49}:296"/>
</p:tagLst>
</file>

<file path=ppt/tags/tag42.xml><?xml version="1.0" encoding="utf-8"?>
<p:tagLst xmlns:a="http://schemas.openxmlformats.org/drawingml/2006/main" xmlns:r="http://schemas.openxmlformats.org/officeDocument/2006/relationships" xmlns:p="http://schemas.openxmlformats.org/presentationml/2006/main">
  <p:tag name="GENSWF_SLIDE_UID" val="{30ACD60C-8B6D-478D-9FCF-4C81769ECACF}:297"/>
</p:tagLst>
</file>

<file path=ppt/tags/tag43.xml><?xml version="1.0" encoding="utf-8"?>
<p:tagLst xmlns:a="http://schemas.openxmlformats.org/drawingml/2006/main" xmlns:r="http://schemas.openxmlformats.org/officeDocument/2006/relationships" xmlns:p="http://schemas.openxmlformats.org/presentationml/2006/main">
  <p:tag name="GENSWF_SLIDE_UID" val="{7107EB7B-EEF3-49A0-90ED-453DF1E9BA0B}:298"/>
</p:tagLst>
</file>

<file path=ppt/tags/tag44.xml><?xml version="1.0" encoding="utf-8"?>
<p:tagLst xmlns:a="http://schemas.openxmlformats.org/drawingml/2006/main" xmlns:r="http://schemas.openxmlformats.org/officeDocument/2006/relationships" xmlns:p="http://schemas.openxmlformats.org/presentationml/2006/main">
  <p:tag name="GENSWF_SLIDE_UID" val="{1EC78E91-FC0C-4751-889C-4E7FEC7F1E21}:299"/>
</p:tagLst>
</file>

<file path=ppt/tags/tag45.xml><?xml version="1.0" encoding="utf-8"?>
<p:tagLst xmlns:a="http://schemas.openxmlformats.org/drawingml/2006/main" xmlns:r="http://schemas.openxmlformats.org/officeDocument/2006/relationships" xmlns:p="http://schemas.openxmlformats.org/presentationml/2006/main">
  <p:tag name="GENSWF_SLIDE_UID" val="{86DDDEC8-CBAA-442C-AB4D-4B64F6D50CCD}:300"/>
</p:tagLst>
</file>

<file path=ppt/tags/tag46.xml><?xml version="1.0" encoding="utf-8"?>
<p:tagLst xmlns:a="http://schemas.openxmlformats.org/drawingml/2006/main" xmlns:r="http://schemas.openxmlformats.org/officeDocument/2006/relationships" xmlns:p="http://schemas.openxmlformats.org/presentationml/2006/main">
  <p:tag name="GENSWF_SLIDE_UID" val="{5FAA0E4F-3DBB-4802-A0F1-61EFD786F471}:301"/>
</p:tagLst>
</file>

<file path=ppt/tags/tag47.xml><?xml version="1.0" encoding="utf-8"?>
<p:tagLst xmlns:a="http://schemas.openxmlformats.org/drawingml/2006/main" xmlns:r="http://schemas.openxmlformats.org/officeDocument/2006/relationships" xmlns:p="http://schemas.openxmlformats.org/presentationml/2006/main">
  <p:tag name="GENSWF_SLIDE_UID" val="{459EF7FF-DF39-4EE5-913A-3B2AFF958B9F}:302"/>
</p:tagLst>
</file>

<file path=ppt/tags/tag48.xml><?xml version="1.0" encoding="utf-8"?>
<p:tagLst xmlns:a="http://schemas.openxmlformats.org/drawingml/2006/main" xmlns:r="http://schemas.openxmlformats.org/officeDocument/2006/relationships" xmlns:p="http://schemas.openxmlformats.org/presentationml/2006/main">
  <p:tag name="GENSWF_SLIDE_UID" val="{E45C80D2-0F8B-4333-82B5-7E50FCFC1ADE}:303"/>
</p:tagLst>
</file>

<file path=ppt/tags/tag49.xml><?xml version="1.0" encoding="utf-8"?>
<p:tagLst xmlns:a="http://schemas.openxmlformats.org/drawingml/2006/main" xmlns:r="http://schemas.openxmlformats.org/officeDocument/2006/relationships" xmlns:p="http://schemas.openxmlformats.org/presentationml/2006/main">
  <p:tag name="GENSWF_SLIDE_UID" val="{5D7091BD-D331-456C-9815-4A2ACAEADAA8}:304"/>
</p:tagLst>
</file>

<file path=ppt/tags/tag5.xml><?xml version="1.0" encoding="utf-8"?>
<p:tagLst xmlns:a="http://schemas.openxmlformats.org/drawingml/2006/main" xmlns:r="http://schemas.openxmlformats.org/officeDocument/2006/relationships" xmlns:p="http://schemas.openxmlformats.org/presentationml/2006/main">
  <p:tag name="GENSWF_SLIDE_UID" val="{5DA98662-EF2D-422C-B41A-6BFC08C2C4AF}:259"/>
</p:tagLst>
</file>

<file path=ppt/tags/tag50.xml><?xml version="1.0" encoding="utf-8"?>
<p:tagLst xmlns:a="http://schemas.openxmlformats.org/drawingml/2006/main" xmlns:r="http://schemas.openxmlformats.org/officeDocument/2006/relationships" xmlns:p="http://schemas.openxmlformats.org/presentationml/2006/main">
  <p:tag name="GENSWF_SLIDE_UID" val="{FE7E0084-8B09-4D4E-93D3-A4AA78A45F2C}:305"/>
</p:tagLst>
</file>

<file path=ppt/tags/tag51.xml><?xml version="1.0" encoding="utf-8"?>
<p:tagLst xmlns:a="http://schemas.openxmlformats.org/drawingml/2006/main" xmlns:r="http://schemas.openxmlformats.org/officeDocument/2006/relationships" xmlns:p="http://schemas.openxmlformats.org/presentationml/2006/main">
  <p:tag name="GENSWF_SLIDE_UID" val="{E48B7DFD-F2DB-40B4-8B6E-7EA05AE342D6}:306"/>
</p:tagLst>
</file>

<file path=ppt/tags/tag52.xml><?xml version="1.0" encoding="utf-8"?>
<p:tagLst xmlns:a="http://schemas.openxmlformats.org/drawingml/2006/main" xmlns:r="http://schemas.openxmlformats.org/officeDocument/2006/relationships" xmlns:p="http://schemas.openxmlformats.org/presentationml/2006/main">
  <p:tag name="GENSWF_SLIDE_UID" val="{C70D8080-6A4D-4030-8C70-CD6F2A66814A}:307"/>
</p:tagLst>
</file>

<file path=ppt/tags/tag53.xml><?xml version="1.0" encoding="utf-8"?>
<p:tagLst xmlns:a="http://schemas.openxmlformats.org/drawingml/2006/main" xmlns:r="http://schemas.openxmlformats.org/officeDocument/2006/relationships" xmlns:p="http://schemas.openxmlformats.org/presentationml/2006/main">
  <p:tag name="GENSWF_SLIDE_UID" val="{1E991A3D-EE9C-459E-A48E-B75633208735}:308"/>
</p:tagLst>
</file>

<file path=ppt/tags/tag54.xml><?xml version="1.0" encoding="utf-8"?>
<p:tagLst xmlns:a="http://schemas.openxmlformats.org/drawingml/2006/main" xmlns:r="http://schemas.openxmlformats.org/officeDocument/2006/relationships" xmlns:p="http://schemas.openxmlformats.org/presentationml/2006/main">
  <p:tag name="GENSWF_SLIDE_UID" val="{6ADDD1E9-880B-4BC6-A604-6685F621EDFE}:309"/>
</p:tagLst>
</file>

<file path=ppt/tags/tag55.xml><?xml version="1.0" encoding="utf-8"?>
<p:tagLst xmlns:a="http://schemas.openxmlformats.org/drawingml/2006/main" xmlns:r="http://schemas.openxmlformats.org/officeDocument/2006/relationships" xmlns:p="http://schemas.openxmlformats.org/presentationml/2006/main">
  <p:tag name="GENSWF_SLIDE_UID" val="{D5F98C27-6CD1-455F-8495-B5B230A96418}:310"/>
</p:tagLst>
</file>

<file path=ppt/tags/tag56.xml><?xml version="1.0" encoding="utf-8"?>
<p:tagLst xmlns:a="http://schemas.openxmlformats.org/drawingml/2006/main" xmlns:r="http://schemas.openxmlformats.org/officeDocument/2006/relationships" xmlns:p="http://schemas.openxmlformats.org/presentationml/2006/main">
  <p:tag name="GENSWF_SLIDE_UID" val="{934027B1-D793-4E15-98D3-0B45510E8BF4}:311"/>
</p:tagLst>
</file>

<file path=ppt/tags/tag57.xml><?xml version="1.0" encoding="utf-8"?>
<p:tagLst xmlns:a="http://schemas.openxmlformats.org/drawingml/2006/main" xmlns:r="http://schemas.openxmlformats.org/officeDocument/2006/relationships" xmlns:p="http://schemas.openxmlformats.org/presentationml/2006/main">
  <p:tag name="GENSWF_SLIDE_UID" val="{35259967-E8BB-47CE-BC24-3CA48D902CAA}:312"/>
</p:tagLst>
</file>

<file path=ppt/tags/tag58.xml><?xml version="1.0" encoding="utf-8"?>
<p:tagLst xmlns:a="http://schemas.openxmlformats.org/drawingml/2006/main" xmlns:r="http://schemas.openxmlformats.org/officeDocument/2006/relationships" xmlns:p="http://schemas.openxmlformats.org/presentationml/2006/main">
  <p:tag name="GENSWF_SLIDE_UID" val="{0E172B8F-A692-4EF2-BEEE-570746F623C9}:313"/>
</p:tagLst>
</file>

<file path=ppt/tags/tag59.xml><?xml version="1.0" encoding="utf-8"?>
<p:tagLst xmlns:a="http://schemas.openxmlformats.org/drawingml/2006/main" xmlns:r="http://schemas.openxmlformats.org/officeDocument/2006/relationships" xmlns:p="http://schemas.openxmlformats.org/presentationml/2006/main">
  <p:tag name="GENSWF_SLIDE_UID" val="{1FEE75E5-D16D-4913-9A5C-B016EC9038A1}:314"/>
</p:tagLst>
</file>

<file path=ppt/tags/tag6.xml><?xml version="1.0" encoding="utf-8"?>
<p:tagLst xmlns:a="http://schemas.openxmlformats.org/drawingml/2006/main" xmlns:r="http://schemas.openxmlformats.org/officeDocument/2006/relationships" xmlns:p="http://schemas.openxmlformats.org/presentationml/2006/main">
  <p:tag name="GENSWF_SLIDE_UID" val="{A8CE007B-F1DE-4AFF-A019-AC3F28E0576D}:260"/>
</p:tagLst>
</file>

<file path=ppt/tags/tag60.xml><?xml version="1.0" encoding="utf-8"?>
<p:tagLst xmlns:a="http://schemas.openxmlformats.org/drawingml/2006/main" xmlns:r="http://schemas.openxmlformats.org/officeDocument/2006/relationships" xmlns:p="http://schemas.openxmlformats.org/presentationml/2006/main">
  <p:tag name="GENSWF_SLIDE_UID" val="{CC54D6F8-10A1-48C0-96AF-751C159E5202}:315"/>
</p:tagLst>
</file>

<file path=ppt/tags/tag61.xml><?xml version="1.0" encoding="utf-8"?>
<p:tagLst xmlns:a="http://schemas.openxmlformats.org/drawingml/2006/main" xmlns:r="http://schemas.openxmlformats.org/officeDocument/2006/relationships" xmlns:p="http://schemas.openxmlformats.org/presentationml/2006/main">
  <p:tag name="GENSWF_SLIDE_UID" val="{2FA2CD2A-DCF4-497B-A24F-C0FB57A75D3E}:316"/>
</p:tagLst>
</file>

<file path=ppt/tags/tag62.xml><?xml version="1.0" encoding="utf-8"?>
<p:tagLst xmlns:a="http://schemas.openxmlformats.org/drawingml/2006/main" xmlns:r="http://schemas.openxmlformats.org/officeDocument/2006/relationships" xmlns:p="http://schemas.openxmlformats.org/presentationml/2006/main">
  <p:tag name="GENSWF_SLIDE_UID" val="{C4291D40-86DF-464A-9B3E-74B2B794AAE4}:317"/>
</p:tagLst>
</file>

<file path=ppt/tags/tag63.xml><?xml version="1.0" encoding="utf-8"?>
<p:tagLst xmlns:a="http://schemas.openxmlformats.org/drawingml/2006/main" xmlns:r="http://schemas.openxmlformats.org/officeDocument/2006/relationships" xmlns:p="http://schemas.openxmlformats.org/presentationml/2006/main">
  <p:tag name="GENSWF_SLIDE_UID" val="{33B93DB3-2FA4-4452-9683-BFFDA4173AA0}:318"/>
</p:tagLst>
</file>

<file path=ppt/tags/tag64.xml><?xml version="1.0" encoding="utf-8"?>
<p:tagLst xmlns:a="http://schemas.openxmlformats.org/drawingml/2006/main" xmlns:r="http://schemas.openxmlformats.org/officeDocument/2006/relationships" xmlns:p="http://schemas.openxmlformats.org/presentationml/2006/main">
  <p:tag name="GENSWF_SLIDE_UID" val="{7A60A38B-840B-4535-8612-D26ECF6A0461}:319"/>
</p:tagLst>
</file>

<file path=ppt/tags/tag65.xml><?xml version="1.0" encoding="utf-8"?>
<p:tagLst xmlns:a="http://schemas.openxmlformats.org/drawingml/2006/main" xmlns:r="http://schemas.openxmlformats.org/officeDocument/2006/relationships" xmlns:p="http://schemas.openxmlformats.org/presentationml/2006/main">
  <p:tag name="GENSWF_SLIDE_UID" val="{FF38F3B5-9890-45C8-8762-EDE925FBA521}:320"/>
</p:tagLst>
</file>

<file path=ppt/tags/tag66.xml><?xml version="1.0" encoding="utf-8"?>
<p:tagLst xmlns:a="http://schemas.openxmlformats.org/drawingml/2006/main" xmlns:r="http://schemas.openxmlformats.org/officeDocument/2006/relationships" xmlns:p="http://schemas.openxmlformats.org/presentationml/2006/main">
  <p:tag name="GENSWF_SLIDE_UID" val="{A58E0F41-CF30-4B9D-8848-5507679E373F}:321"/>
</p:tagLst>
</file>

<file path=ppt/tags/tag67.xml><?xml version="1.0" encoding="utf-8"?>
<p:tagLst xmlns:a="http://schemas.openxmlformats.org/drawingml/2006/main" xmlns:r="http://schemas.openxmlformats.org/officeDocument/2006/relationships" xmlns:p="http://schemas.openxmlformats.org/presentationml/2006/main">
  <p:tag name="GENSWF_SLIDE_UID" val="{D31280A6-49A6-416B-A50D-FC956F82B1AA}:322"/>
</p:tagLst>
</file>

<file path=ppt/tags/tag68.xml><?xml version="1.0" encoding="utf-8"?>
<p:tagLst xmlns:a="http://schemas.openxmlformats.org/drawingml/2006/main" xmlns:r="http://schemas.openxmlformats.org/officeDocument/2006/relationships" xmlns:p="http://schemas.openxmlformats.org/presentationml/2006/main">
  <p:tag name="GENSWF_SLIDE_UID" val="{80EC7198-94A9-44C6-834E-FFA178A32741}:323"/>
</p:tagLst>
</file>

<file path=ppt/tags/tag69.xml><?xml version="1.0" encoding="utf-8"?>
<p:tagLst xmlns:a="http://schemas.openxmlformats.org/drawingml/2006/main" xmlns:r="http://schemas.openxmlformats.org/officeDocument/2006/relationships" xmlns:p="http://schemas.openxmlformats.org/presentationml/2006/main">
  <p:tag name="GENSWF_SLIDE_UID" val="{C77A7A84-5914-4DE1-8E84-B9D4A8A05846}:324"/>
</p:tagLst>
</file>

<file path=ppt/tags/tag7.xml><?xml version="1.0" encoding="utf-8"?>
<p:tagLst xmlns:a="http://schemas.openxmlformats.org/drawingml/2006/main" xmlns:r="http://schemas.openxmlformats.org/officeDocument/2006/relationships" xmlns:p="http://schemas.openxmlformats.org/presentationml/2006/main">
  <p:tag name="GENSWF_SLIDE_UID" val="{85647FFA-F5EF-40DC-AD08-B6F1D9A44B41}:261"/>
</p:tagLst>
</file>

<file path=ppt/tags/tag70.xml><?xml version="1.0" encoding="utf-8"?>
<p:tagLst xmlns:a="http://schemas.openxmlformats.org/drawingml/2006/main" xmlns:r="http://schemas.openxmlformats.org/officeDocument/2006/relationships" xmlns:p="http://schemas.openxmlformats.org/presentationml/2006/main">
  <p:tag name="GENSWF_SLIDE_UID" val="{EE28AD9B-D93A-4FC8-8B2D-62E8DE919307}:325"/>
</p:tagLst>
</file>

<file path=ppt/tags/tag71.xml><?xml version="1.0" encoding="utf-8"?>
<p:tagLst xmlns:a="http://schemas.openxmlformats.org/drawingml/2006/main" xmlns:r="http://schemas.openxmlformats.org/officeDocument/2006/relationships" xmlns:p="http://schemas.openxmlformats.org/presentationml/2006/main">
  <p:tag name="GENSWF_SLIDE_UID" val="{00CC4A07-3699-4D95-A0E7-995DAF7A0600}:326"/>
</p:tagLst>
</file>

<file path=ppt/tags/tag72.xml><?xml version="1.0" encoding="utf-8"?>
<p:tagLst xmlns:a="http://schemas.openxmlformats.org/drawingml/2006/main" xmlns:r="http://schemas.openxmlformats.org/officeDocument/2006/relationships" xmlns:p="http://schemas.openxmlformats.org/presentationml/2006/main">
  <p:tag name="GENSWF_SLIDE_UID" val="{DF609C48-CAA7-40B2-A550-38351B9EFE95}:327"/>
</p:tagLst>
</file>

<file path=ppt/tags/tag73.xml><?xml version="1.0" encoding="utf-8"?>
<p:tagLst xmlns:a="http://schemas.openxmlformats.org/drawingml/2006/main" xmlns:r="http://schemas.openxmlformats.org/officeDocument/2006/relationships" xmlns:p="http://schemas.openxmlformats.org/presentationml/2006/main">
  <p:tag name="GENSWF_SLIDE_UID" val="{D9943ECD-78E5-4176-BAB0-A3B4809458FD}:328"/>
</p:tagLst>
</file>

<file path=ppt/tags/tag74.xml><?xml version="1.0" encoding="utf-8"?>
<p:tagLst xmlns:a="http://schemas.openxmlformats.org/drawingml/2006/main" xmlns:r="http://schemas.openxmlformats.org/officeDocument/2006/relationships" xmlns:p="http://schemas.openxmlformats.org/presentationml/2006/main">
  <p:tag name="GENSWF_SLIDE_UID" val="{BEA60346-D474-4CC8-9094-0E1AB0549843}:329"/>
</p:tagLst>
</file>

<file path=ppt/tags/tag75.xml><?xml version="1.0" encoding="utf-8"?>
<p:tagLst xmlns:a="http://schemas.openxmlformats.org/drawingml/2006/main" xmlns:r="http://schemas.openxmlformats.org/officeDocument/2006/relationships" xmlns:p="http://schemas.openxmlformats.org/presentationml/2006/main">
  <p:tag name="GENSWF_SLIDE_UID" val="{48094A1B-A906-4902-A3AB-D092B84442AF}:330"/>
</p:tagLst>
</file>

<file path=ppt/tags/tag76.xml><?xml version="1.0" encoding="utf-8"?>
<p:tagLst xmlns:a="http://schemas.openxmlformats.org/drawingml/2006/main" xmlns:r="http://schemas.openxmlformats.org/officeDocument/2006/relationships" xmlns:p="http://schemas.openxmlformats.org/presentationml/2006/main">
  <p:tag name="GENSWF_SLIDE_UID" val="{9A79EF66-F44A-420C-964B-FF9E75A7A11C}:331"/>
</p:tagLst>
</file>

<file path=ppt/tags/tag77.xml><?xml version="1.0" encoding="utf-8"?>
<p:tagLst xmlns:a="http://schemas.openxmlformats.org/drawingml/2006/main" xmlns:r="http://schemas.openxmlformats.org/officeDocument/2006/relationships" xmlns:p="http://schemas.openxmlformats.org/presentationml/2006/main">
  <p:tag name="GENSWF_SLIDE_UID" val="{671196A8-668A-496E-9FAB-96DA16FE536F}:332"/>
</p:tagLst>
</file>

<file path=ppt/tags/tag78.xml><?xml version="1.0" encoding="utf-8"?>
<p:tagLst xmlns:a="http://schemas.openxmlformats.org/drawingml/2006/main" xmlns:r="http://schemas.openxmlformats.org/officeDocument/2006/relationships" xmlns:p="http://schemas.openxmlformats.org/presentationml/2006/main">
  <p:tag name="GENSWF_SLIDE_UID" val="{4BB902F1-32C6-4544-B157-D16D3B4DF46A}:333"/>
</p:tagLst>
</file>

<file path=ppt/tags/tag79.xml><?xml version="1.0" encoding="utf-8"?>
<p:tagLst xmlns:a="http://schemas.openxmlformats.org/drawingml/2006/main" xmlns:r="http://schemas.openxmlformats.org/officeDocument/2006/relationships" xmlns:p="http://schemas.openxmlformats.org/presentationml/2006/main">
  <p:tag name="GENSWF_SLIDE_UID" val="{5F941A28-BC15-4A85-8DE0-2AE045E5A23F}:334"/>
</p:tagLst>
</file>

<file path=ppt/tags/tag8.xml><?xml version="1.0" encoding="utf-8"?>
<p:tagLst xmlns:a="http://schemas.openxmlformats.org/drawingml/2006/main" xmlns:r="http://schemas.openxmlformats.org/officeDocument/2006/relationships" xmlns:p="http://schemas.openxmlformats.org/presentationml/2006/main">
  <p:tag name="GENSWF_SLIDE_UID" val="{5AF7BE5A-BD98-433A-9A34-E25E147BA17E}:262"/>
</p:tagLst>
</file>

<file path=ppt/tags/tag80.xml><?xml version="1.0" encoding="utf-8"?>
<p:tagLst xmlns:a="http://schemas.openxmlformats.org/drawingml/2006/main" xmlns:r="http://schemas.openxmlformats.org/officeDocument/2006/relationships" xmlns:p="http://schemas.openxmlformats.org/presentationml/2006/main">
  <p:tag name="GENSWF_SLIDE_UID" val="{35C28EEB-6DE2-47B9-B4B8-6CF4C965D4FB}:335"/>
</p:tagLst>
</file>

<file path=ppt/tags/tag81.xml><?xml version="1.0" encoding="utf-8"?>
<p:tagLst xmlns:a="http://schemas.openxmlformats.org/drawingml/2006/main" xmlns:r="http://schemas.openxmlformats.org/officeDocument/2006/relationships" xmlns:p="http://schemas.openxmlformats.org/presentationml/2006/main">
  <p:tag name="GENSWF_SLIDE_UID" val="{DF913112-E527-404D-864E-E596185F7B92}:336"/>
</p:tagLst>
</file>

<file path=ppt/tags/tag82.xml><?xml version="1.0" encoding="utf-8"?>
<p:tagLst xmlns:a="http://schemas.openxmlformats.org/drawingml/2006/main" xmlns:r="http://schemas.openxmlformats.org/officeDocument/2006/relationships" xmlns:p="http://schemas.openxmlformats.org/presentationml/2006/main">
  <p:tag name="GENSWF_SLIDE_UID" val="{FDDA230C-C523-4AAC-9531-4A5062B791A1}:337"/>
</p:tagLst>
</file>

<file path=ppt/tags/tag83.xml><?xml version="1.0" encoding="utf-8"?>
<p:tagLst xmlns:a="http://schemas.openxmlformats.org/drawingml/2006/main" xmlns:r="http://schemas.openxmlformats.org/officeDocument/2006/relationships" xmlns:p="http://schemas.openxmlformats.org/presentationml/2006/main">
  <p:tag name="GENSWF_SLIDE_UID" val="{7314E673-AA70-4105-84A1-9EECF238D3CD}:338"/>
</p:tagLst>
</file>

<file path=ppt/tags/tag84.xml><?xml version="1.0" encoding="utf-8"?>
<p:tagLst xmlns:a="http://schemas.openxmlformats.org/drawingml/2006/main" xmlns:r="http://schemas.openxmlformats.org/officeDocument/2006/relationships" xmlns:p="http://schemas.openxmlformats.org/presentationml/2006/main">
  <p:tag name="GENSWF_SLIDE_UID" val="{ED47BA9C-837E-4E80-82D8-2878A21654F0}:339"/>
</p:tagLst>
</file>

<file path=ppt/tags/tag85.xml><?xml version="1.0" encoding="utf-8"?>
<p:tagLst xmlns:a="http://schemas.openxmlformats.org/drawingml/2006/main" xmlns:r="http://schemas.openxmlformats.org/officeDocument/2006/relationships" xmlns:p="http://schemas.openxmlformats.org/presentationml/2006/main">
  <p:tag name="GENSWF_SLIDE_UID" val="{217AC698-DDC0-4608-BFB6-5093CAA9B247}:340"/>
</p:tagLst>
</file>

<file path=ppt/tags/tag86.xml><?xml version="1.0" encoding="utf-8"?>
<p:tagLst xmlns:a="http://schemas.openxmlformats.org/drawingml/2006/main" xmlns:r="http://schemas.openxmlformats.org/officeDocument/2006/relationships" xmlns:p="http://schemas.openxmlformats.org/presentationml/2006/main">
  <p:tag name="GENSWF_SLIDE_UID" val="{9F407E6A-4954-4D0E-B29E-1EF90A4C6829}:341"/>
</p:tagLst>
</file>

<file path=ppt/tags/tag87.xml><?xml version="1.0" encoding="utf-8"?>
<p:tagLst xmlns:a="http://schemas.openxmlformats.org/drawingml/2006/main" xmlns:r="http://schemas.openxmlformats.org/officeDocument/2006/relationships" xmlns:p="http://schemas.openxmlformats.org/presentationml/2006/main">
  <p:tag name="GENSWF_SLIDE_UID" val="{BE8BE225-2A39-403A-AAAC-EE52D059473B}:342"/>
</p:tagLst>
</file>

<file path=ppt/tags/tag88.xml><?xml version="1.0" encoding="utf-8"?>
<p:tagLst xmlns:a="http://schemas.openxmlformats.org/drawingml/2006/main" xmlns:r="http://schemas.openxmlformats.org/officeDocument/2006/relationships" xmlns:p="http://schemas.openxmlformats.org/presentationml/2006/main">
  <p:tag name="GENSWF_SLIDE_UID" val="{1B8C23BD-6E4B-47E3-83A5-38EAA793920A}:343"/>
</p:tagLst>
</file>

<file path=ppt/tags/tag89.xml><?xml version="1.0" encoding="utf-8"?>
<p:tagLst xmlns:a="http://schemas.openxmlformats.org/drawingml/2006/main" xmlns:r="http://schemas.openxmlformats.org/officeDocument/2006/relationships" xmlns:p="http://schemas.openxmlformats.org/presentationml/2006/main">
  <p:tag name="GENSWF_SLIDE_UID" val="{B192CAAD-A4B3-4FE6-88BC-3409B2E54F4C}:344"/>
</p:tagLst>
</file>

<file path=ppt/tags/tag9.xml><?xml version="1.0" encoding="utf-8"?>
<p:tagLst xmlns:a="http://schemas.openxmlformats.org/drawingml/2006/main" xmlns:r="http://schemas.openxmlformats.org/officeDocument/2006/relationships" xmlns:p="http://schemas.openxmlformats.org/presentationml/2006/main">
  <p:tag name="GENSWF_SLIDE_UID" val="{6091B25F-CA1F-4B44-9E3A-F184AEED6F6D}:263"/>
</p:tagLst>
</file>

<file path=ppt/tags/tag90.xml><?xml version="1.0" encoding="utf-8"?>
<p:tagLst xmlns:a="http://schemas.openxmlformats.org/drawingml/2006/main" xmlns:r="http://schemas.openxmlformats.org/officeDocument/2006/relationships" xmlns:p="http://schemas.openxmlformats.org/presentationml/2006/main">
  <p:tag name="GENSWF_SLIDE_UID" val="{767195AB-BEDA-4236-94F4-DECDDC7BF345}:345"/>
</p:tagLst>
</file>

<file path=ppt/tags/tag91.xml><?xml version="1.0" encoding="utf-8"?>
<p:tagLst xmlns:a="http://schemas.openxmlformats.org/drawingml/2006/main" xmlns:r="http://schemas.openxmlformats.org/officeDocument/2006/relationships" xmlns:p="http://schemas.openxmlformats.org/presentationml/2006/main">
  <p:tag name="GENSWF_SLIDE_UID" val="{6FAB1B5E-29BD-40EE-953F-C6D2A62EE742}:346"/>
</p:tagLst>
</file>

<file path=ppt/tags/tag92.xml><?xml version="1.0" encoding="utf-8"?>
<p:tagLst xmlns:a="http://schemas.openxmlformats.org/drawingml/2006/main" xmlns:r="http://schemas.openxmlformats.org/officeDocument/2006/relationships" xmlns:p="http://schemas.openxmlformats.org/presentationml/2006/main">
  <p:tag name="GENSWF_SLIDE_UID" val="{7407F027-05C6-4AF7-A127-3F2BDA4C0F4E}:347"/>
</p:tagLst>
</file>

<file path=ppt/tags/tag93.xml><?xml version="1.0" encoding="utf-8"?>
<p:tagLst xmlns:a="http://schemas.openxmlformats.org/drawingml/2006/main" xmlns:r="http://schemas.openxmlformats.org/officeDocument/2006/relationships" xmlns:p="http://schemas.openxmlformats.org/presentationml/2006/main">
  <p:tag name="GENSWF_SLIDE_UID" val="{B36CDA02-2498-4C20-B8E9-8EDCC857B9DC}:348"/>
</p:tagLst>
</file>

<file path=ppt/tags/tag94.xml><?xml version="1.0" encoding="utf-8"?>
<p:tagLst xmlns:a="http://schemas.openxmlformats.org/drawingml/2006/main" xmlns:r="http://schemas.openxmlformats.org/officeDocument/2006/relationships" xmlns:p="http://schemas.openxmlformats.org/presentationml/2006/main">
  <p:tag name="GENSWF_SLIDE_UID" val="{7F9AA136-C8CF-4251-B0DF-D74D11407178}:349"/>
</p:tagLst>
</file>

<file path=ppt/tags/tag95.xml><?xml version="1.0" encoding="utf-8"?>
<p:tagLst xmlns:a="http://schemas.openxmlformats.org/drawingml/2006/main" xmlns:r="http://schemas.openxmlformats.org/officeDocument/2006/relationships" xmlns:p="http://schemas.openxmlformats.org/presentationml/2006/main">
  <p:tag name="GENSWF_SLIDE_UID" val="{D85804D5-85CF-4E1A-8DB6-ADEB2612E9E3}:350"/>
</p:tagLst>
</file>

<file path=ppt/tags/tag96.xml><?xml version="1.0" encoding="utf-8"?>
<p:tagLst xmlns:a="http://schemas.openxmlformats.org/drawingml/2006/main" xmlns:r="http://schemas.openxmlformats.org/officeDocument/2006/relationships" xmlns:p="http://schemas.openxmlformats.org/presentationml/2006/main">
  <p:tag name="GENSWF_SLIDE_UID" val="{34BA049D-D0CA-4DEB-8232-810377176B1C}:351"/>
</p:tagLst>
</file>

<file path=ppt/tags/tag97.xml><?xml version="1.0" encoding="utf-8"?>
<p:tagLst xmlns:a="http://schemas.openxmlformats.org/drawingml/2006/main" xmlns:r="http://schemas.openxmlformats.org/officeDocument/2006/relationships" xmlns:p="http://schemas.openxmlformats.org/presentationml/2006/main">
  <p:tag name="GENSWF_SLIDE_UID" val="{4503B7AC-C8A6-4989-A491-AF2FB6027F07}:352"/>
</p:tagLst>
</file>

<file path=ppt/tags/tag98.xml><?xml version="1.0" encoding="utf-8"?>
<p:tagLst xmlns:a="http://schemas.openxmlformats.org/drawingml/2006/main" xmlns:r="http://schemas.openxmlformats.org/officeDocument/2006/relationships" xmlns:p="http://schemas.openxmlformats.org/presentationml/2006/main">
  <p:tag name="GENSWF_SLIDE_UID" val="{B3768F35-C947-4BBE-83A2-489E68AD78C9}:353"/>
</p:tagLst>
</file>

<file path=ppt/tags/tag99.xml><?xml version="1.0" encoding="utf-8"?>
<p:tagLst xmlns:a="http://schemas.openxmlformats.org/drawingml/2006/main" xmlns:r="http://schemas.openxmlformats.org/officeDocument/2006/relationships" xmlns:p="http://schemas.openxmlformats.org/presentationml/2006/main">
  <p:tag name="GENSWF_SLIDE_UID" val="{32129BF6-2690-4639-9365-9502C346347F}:354"/>
</p:tagLst>
</file>

<file path=ppt/theme/theme1.xml><?xml version="1.0" encoding="utf-8"?>
<a:theme xmlns:a="http://schemas.openxmlformats.org/drawingml/2006/main" name="RocaVTI">
  <a:themeElements>
    <a:clrScheme name="AnalogousFromDarkSeedLeftStep">
      <a:dk1>
        <a:srgbClr val="000000"/>
      </a:dk1>
      <a:lt1>
        <a:srgbClr val="FFFFFF"/>
      </a:lt1>
      <a:dk2>
        <a:srgbClr val="1B3025"/>
      </a:dk2>
      <a:lt2>
        <a:srgbClr val="F0F3F1"/>
      </a:lt2>
      <a:accent1>
        <a:srgbClr val="C34D96"/>
      </a:accent1>
      <a:accent2>
        <a:srgbClr val="AD3BB1"/>
      </a:accent2>
      <a:accent3>
        <a:srgbClr val="8D4DC3"/>
      </a:accent3>
      <a:accent4>
        <a:srgbClr val="5749B7"/>
      </a:accent4>
      <a:accent5>
        <a:srgbClr val="4D6FC3"/>
      </a:accent5>
      <a:accent6>
        <a:srgbClr val="3B8EB1"/>
      </a:accent6>
      <a:hlink>
        <a:srgbClr val="3F4FB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1809</TotalTime>
  <Words>14094</Words>
  <Application>Microsoft Office PowerPoint</Application>
  <PresentationFormat>Panorámica</PresentationFormat>
  <Paragraphs>2054</Paragraphs>
  <Slides>222</Slides>
  <Notes>220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222</vt:i4>
      </vt:variant>
    </vt:vector>
  </HeadingPairs>
  <TitlesOfParts>
    <vt:vector size="232" baseType="lpstr">
      <vt:lpstr>Aptos</vt:lpstr>
      <vt:lpstr>Arial</vt:lpstr>
      <vt:lpstr>Avenir Next LT Pro</vt:lpstr>
      <vt:lpstr>Avenir Next LT Pro Light</vt:lpstr>
      <vt:lpstr>Consolas</vt:lpstr>
      <vt:lpstr>Georgia Pro Semibold</vt:lpstr>
      <vt:lpstr>Roboto</vt:lpstr>
      <vt:lpstr>Twentieth Century</vt:lpstr>
      <vt:lpstr>Wingdings</vt:lpstr>
      <vt:lpstr>RocaVTI</vt:lpstr>
      <vt:lpstr>Programación I</vt:lpstr>
      <vt:lpstr>Codificación en C</vt:lpstr>
      <vt:lpstr>Presentación de PowerPoint</vt:lpstr>
      <vt:lpstr>Recordemos que es una variable…</vt:lpstr>
      <vt:lpstr>Tipos de variables en C</vt:lpstr>
      <vt:lpstr>Modificadores de variables en C</vt:lpstr>
      <vt:lpstr>Combinaciones modificadores y tipos de variables</vt:lpstr>
      <vt:lpstr>Combinaciones modificadores y tipos de variables</vt:lpstr>
      <vt:lpstr>Nombre de variables</vt:lpstr>
      <vt:lpstr>Nombre de variables</vt:lpstr>
      <vt:lpstr>Estilos para los nombres de variables</vt:lpstr>
      <vt:lpstr>Camel Case</vt:lpstr>
      <vt:lpstr>Snake Case</vt:lpstr>
      <vt:lpstr>Kebab Case (No apto para C)</vt:lpstr>
      <vt:lpstr>Aclaración</vt:lpstr>
      <vt:lpstr>Biblioteca stdint.h</vt:lpstr>
      <vt:lpstr>Aclaraciones variables bool</vt:lpstr>
      <vt:lpstr>Biblioteca stdbool.h</vt:lpstr>
      <vt:lpstr>Comentarios //   /*-*/</vt:lpstr>
      <vt:lpstr>Asignando valores en diferentes bases</vt:lpstr>
      <vt:lpstr>Variables char (caractér)</vt:lpstr>
      <vt:lpstr>Ejemplo</vt:lpstr>
      <vt:lpstr>Ejemplos</vt:lpstr>
      <vt:lpstr>Primer código en C</vt:lpstr>
      <vt:lpstr>Funciones   </vt:lpstr>
      <vt:lpstr>Prototipo de una función en C</vt:lpstr>
      <vt:lpstr>Ejemplos de prototipos</vt:lpstr>
      <vt:lpstr>Ejemplos de prototipos</vt:lpstr>
      <vt:lpstr>Ejemplos de prototipos</vt:lpstr>
      <vt:lpstr>Código/cuerpo de una función</vt:lpstr>
      <vt:lpstr>Ejemplo</vt:lpstr>
      <vt:lpstr>Ejemplo</vt:lpstr>
      <vt:lpstr>Invocando a una función</vt:lpstr>
      <vt:lpstr>Declaración de una variable </vt:lpstr>
      <vt:lpstr>Ejemplo</vt:lpstr>
      <vt:lpstr>Ejemplo</vt:lpstr>
      <vt:lpstr>Formas de declarar una variable</vt:lpstr>
      <vt:lpstr>Darle un valor inicial</vt:lpstr>
      <vt:lpstr>Declarando más de una variable</vt:lpstr>
      <vt:lpstr>Ejemplo</vt:lpstr>
      <vt:lpstr>Mejorando el código...</vt:lpstr>
      <vt:lpstr>Usando un valor constante</vt:lpstr>
      <vt:lpstr>printf()</vt:lpstr>
      <vt:lpstr>printf() </vt:lpstr>
      <vt:lpstr>Formateadores printf()</vt:lpstr>
      <vt:lpstr>Caracteres de escape:</vt:lpstr>
      <vt:lpstr>Ejemplos</vt:lpstr>
      <vt:lpstr>printf</vt:lpstr>
      <vt:lpstr>Ejemplos</vt:lpstr>
      <vt:lpstr>scanf()</vt:lpstr>
      <vt:lpstr>Ejemplo </vt:lpstr>
      <vt:lpstr>putchar</vt:lpstr>
      <vt:lpstr>putchar();</vt:lpstr>
      <vt:lpstr>putchar();</vt:lpstr>
      <vt:lpstr>getchar()</vt:lpstr>
      <vt:lpstr>Ejemplo </vt:lpstr>
      <vt:lpstr>Operadores en C</vt:lpstr>
      <vt:lpstr>Operadores Aritméticos</vt:lpstr>
      <vt:lpstr>Operador Módulo %</vt:lpstr>
      <vt:lpstr>Operadores Relacionales</vt:lpstr>
      <vt:lpstr>Operadores lógicos</vt:lpstr>
      <vt:lpstr>Operadores lógicos</vt:lpstr>
      <vt:lpstr>Operadores a nivel de bit</vt:lpstr>
      <vt:lpstr>Tabla de verdad reducida (and)</vt:lpstr>
      <vt:lpstr>Tabla de verdad reducida (or)</vt:lpstr>
      <vt:lpstr>Tabla de verdad reducida (Xor)</vt:lpstr>
      <vt:lpstr>Ejemplos </vt:lpstr>
      <vt:lpstr>Ejemplos </vt:lpstr>
      <vt:lpstr>Ejemplos </vt:lpstr>
      <vt:lpstr>Ejemplos </vt:lpstr>
      <vt:lpstr>Ejemplos </vt:lpstr>
      <vt:lpstr>Ejemplos </vt:lpstr>
      <vt:lpstr>Combinando expresiones </vt:lpstr>
      <vt:lpstr>Operador de asignación</vt:lpstr>
      <vt:lpstr>Operador de incremento y decremento</vt:lpstr>
      <vt:lpstr>Operador de incremento y decremento</vt:lpstr>
      <vt:lpstr>Usando el preprocesador</vt:lpstr>
      <vt:lpstr>#define</vt:lpstr>
      <vt:lpstr>Control de secuencia bloque decisión</vt:lpstr>
      <vt:lpstr>Control de secuencia bloque decisión</vt:lpstr>
      <vt:lpstr>Recordar</vt:lpstr>
      <vt:lpstr>Recordar</vt:lpstr>
      <vt:lpstr>Tips</vt:lpstr>
      <vt:lpstr>Este código</vt:lpstr>
      <vt:lpstr>Es equivalente a este</vt:lpstr>
      <vt:lpstr>Y este código</vt:lpstr>
      <vt:lpstr>Es equivalente a este</vt:lpstr>
      <vt:lpstr>Combinando expresiones</vt:lpstr>
      <vt:lpstr>Combinando expresiones</vt:lpstr>
      <vt:lpstr>else if</vt:lpstr>
      <vt:lpstr>Operador ternario ?</vt:lpstr>
      <vt:lpstr>Operador ternario ?</vt:lpstr>
      <vt:lpstr>Control de secuencia bloque while</vt:lpstr>
      <vt:lpstr>Ciclo while</vt:lpstr>
      <vt:lpstr>Ciclo do while</vt:lpstr>
      <vt:lpstr>Ciclo for</vt:lpstr>
      <vt:lpstr>Ciclo for</vt:lpstr>
      <vt:lpstr>Ciclo while y for equivalentes</vt:lpstr>
      <vt:lpstr>Ciclos infinitos</vt:lpstr>
      <vt:lpstr>Ciclos switch</vt:lpstr>
      <vt:lpstr>Ejemplo de calculadora usando Switch</vt:lpstr>
      <vt:lpstr>Break y continue</vt:lpstr>
      <vt:lpstr>Estructuras avanzadas de datos</vt:lpstr>
      <vt:lpstr>Vectores recordando que son…</vt:lpstr>
      <vt:lpstr>Vectores en Pseint</vt:lpstr>
      <vt:lpstr>Vectores en Pseint</vt:lpstr>
      <vt:lpstr>Vectores en Pseint</vt:lpstr>
      <vt:lpstr>Codificando vectores </vt:lpstr>
      <vt:lpstr>Inicializando el vector</vt:lpstr>
      <vt:lpstr>Inicializando el vector</vt:lpstr>
      <vt:lpstr>Vectores de caracteres… strings </vt:lpstr>
      <vt:lpstr>Como se ve en memoria el string</vt:lpstr>
      <vt:lpstr>Vectores y String constantes</vt:lpstr>
      <vt:lpstr>Consiga: </vt:lpstr>
      <vt:lpstr>Ordenamiento </vt:lpstr>
      <vt:lpstr>Algoritmos de ordenamiento</vt:lpstr>
      <vt:lpstr>Ordenamiento Burbuja (Bubblesort)</vt:lpstr>
      <vt:lpstr>Ejemplo</vt:lpstr>
      <vt:lpstr>Ordenamiento por Selección.</vt:lpstr>
      <vt:lpstr>Ejemplo</vt:lpstr>
      <vt:lpstr>Ordenamiento por Inserción</vt:lpstr>
      <vt:lpstr>Ejemplo</vt:lpstr>
      <vt:lpstr>Bibliotecas útiles </vt:lpstr>
      <vt:lpstr>Matrices </vt:lpstr>
      <vt:lpstr>Matrices </vt:lpstr>
      <vt:lpstr>Matrices </vt:lpstr>
      <vt:lpstr>Matrices </vt:lpstr>
      <vt:lpstr>Secuencias</vt:lpstr>
      <vt:lpstr>Código </vt:lpstr>
      <vt:lpstr>Código </vt:lpstr>
      <vt:lpstr>Estructuras</vt:lpstr>
      <vt:lpstr>Estructuras</vt:lpstr>
      <vt:lpstr>Estructuras</vt:lpstr>
      <vt:lpstr>Código </vt:lpstr>
      <vt:lpstr>Generando variables del formato de nuestra estructura </vt:lpstr>
      <vt:lpstr>Generando variables del formato de nuestra estructura </vt:lpstr>
      <vt:lpstr>Trabajando con los campos…</vt:lpstr>
      <vt:lpstr>Presentación de PowerPoint</vt:lpstr>
      <vt:lpstr>Typedef</vt:lpstr>
      <vt:lpstr>Typedef</vt:lpstr>
      <vt:lpstr>Vectores y estructuras</vt:lpstr>
      <vt:lpstr>Uniones</vt:lpstr>
      <vt:lpstr>Uniones</vt:lpstr>
      <vt:lpstr>Uniones</vt:lpstr>
      <vt:lpstr>Sizeof()</vt:lpstr>
      <vt:lpstr>Sizeof()</vt:lpstr>
      <vt:lpstr>Sizeof()</vt:lpstr>
      <vt:lpstr>Ejercicio razonar la salida del programa</vt:lpstr>
      <vt:lpstr>¿Imprimió el programa anterior lo esperado de sizeof() en caso negativo investigar por qué?</vt:lpstr>
      <vt:lpstr>Estructura de campo de bits</vt:lpstr>
      <vt:lpstr>Ejercicio razonar la salida del programa</vt:lpstr>
      <vt:lpstr>Pensar para que podría usar una unión y una estructura de campo de bits juntos</vt:lpstr>
      <vt:lpstr>Uniones anónimas</vt:lpstr>
      <vt:lpstr>Utilizando macros </vt:lpstr>
      <vt:lpstr>Ejercicio</vt:lpstr>
      <vt:lpstr>Resolución</vt:lpstr>
      <vt:lpstr>Punteros</vt:lpstr>
      <vt:lpstr>Puntero definición</vt:lpstr>
      <vt:lpstr>Declaración de un puntero</vt:lpstr>
      <vt:lpstr>#Pregunta</vt:lpstr>
      <vt:lpstr>Operadores  * y &amp;</vt:lpstr>
      <vt:lpstr>Operadores  * y &amp;</vt:lpstr>
      <vt:lpstr>Aritmética de punteros</vt:lpstr>
      <vt:lpstr>Aritmética de punteros</vt:lpstr>
      <vt:lpstr>Ejercicio</vt:lpstr>
      <vt:lpstr>Resolución</vt:lpstr>
      <vt:lpstr>Resolución v2</vt:lpstr>
      <vt:lpstr>Punteros indexados</vt:lpstr>
      <vt:lpstr>Cast (molde)</vt:lpstr>
      <vt:lpstr>Cast (molde)</vt:lpstr>
      <vt:lpstr>Cast (molde)</vt:lpstr>
      <vt:lpstr>Ejercicio</vt:lpstr>
      <vt:lpstr>Código para probar:</vt:lpstr>
      <vt:lpstr>Pasaje de parámetros por valor o por referencia</vt:lpstr>
      <vt:lpstr>Presentación de PowerPoint</vt:lpstr>
      <vt:lpstr>Presentación de PowerPoint</vt:lpstr>
      <vt:lpstr>Código</vt:lpstr>
      <vt:lpstr>¿Qué pasa con mivar cada vez que entro mifunc()?</vt:lpstr>
      <vt:lpstr>Presentación de PowerPoint</vt:lpstr>
      <vt:lpstr>Variables static</vt:lpstr>
      <vt:lpstr>Consiga: </vt:lpstr>
      <vt:lpstr>Probar el siguiente código con o sin static </vt:lpstr>
      <vt:lpstr>Variables volatile</vt:lpstr>
      <vt:lpstr>Punteros a estructuras </vt:lpstr>
      <vt:lpstr>Punteros a estructuras </vt:lpstr>
      <vt:lpstr>Punteros a estructuras dentro de estructuras (Lista simplemente enlazada)</vt:lpstr>
      <vt:lpstr>Lista simple enlazada</vt:lpstr>
      <vt:lpstr>Actividad:</vt:lpstr>
      <vt:lpstr>Asignación dinámica de la memoria</vt:lpstr>
      <vt:lpstr>malloc</vt:lpstr>
      <vt:lpstr>malloc</vt:lpstr>
      <vt:lpstr>Ejemplo</vt:lpstr>
      <vt:lpstr>Presentación de PowerPoint</vt:lpstr>
      <vt:lpstr>Listas doblemente enlazadas</vt:lpstr>
      <vt:lpstr>Listas doblemente enlazadas circular</vt:lpstr>
      <vt:lpstr>Probar el siguiente código:</vt:lpstr>
      <vt:lpstr>  ¿Qué hace enum?</vt:lpstr>
      <vt:lpstr>Recursividad</vt:lpstr>
      <vt:lpstr>factorial</vt:lpstr>
      <vt:lpstr>Recursividad</vt:lpstr>
      <vt:lpstr>¿Qué pasa en la función factorial?</vt:lpstr>
      <vt:lpstr>¿Qué pasa en la función factorial?</vt:lpstr>
      <vt:lpstr>Archivos</vt:lpstr>
      <vt:lpstr>Tipos de Archivos </vt:lpstr>
      <vt:lpstr>Archivos de texto</vt:lpstr>
      <vt:lpstr>Archivos binario</vt:lpstr>
      <vt:lpstr>Archivos </vt:lpstr>
      <vt:lpstr>Funciones en Stdio.h para archivos</vt:lpstr>
      <vt:lpstr>Puntero a un archivo</vt:lpstr>
      <vt:lpstr>Abriendo el archivo</vt:lpstr>
      <vt:lpstr>Modo de archivo</vt:lpstr>
      <vt:lpstr>Cerrando el archivo</vt:lpstr>
      <vt:lpstr>Moviéndose dentro del archivo</vt:lpstr>
      <vt:lpstr>Ejemplos archivos de texto:</vt:lpstr>
      <vt:lpstr>Ejemplo #2</vt:lpstr>
      <vt:lpstr>Ejemplo #3</vt:lpstr>
      <vt:lpstr>Ejemplos archivos binarios:</vt:lpstr>
      <vt:lpstr>Ejemplos #2</vt:lpstr>
      <vt:lpstr>Ejemplos #3</vt:lpstr>
      <vt:lpstr>Punteros a funciones</vt:lpstr>
      <vt:lpstr>Ejemplo</vt:lpstr>
      <vt:lpstr>Ejemplo con parámetros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C-C++</dc:title>
  <dc:creator>Israel Pavelek</dc:creator>
  <cp:lastModifiedBy>Israel Pavelek</cp:lastModifiedBy>
  <cp:revision>49</cp:revision>
  <dcterms:created xsi:type="dcterms:W3CDTF">2024-03-04T20:43:48Z</dcterms:created>
  <dcterms:modified xsi:type="dcterms:W3CDTF">2024-05-22T21:12:05Z</dcterms:modified>
</cp:coreProperties>
</file>