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0" r:id="rId4"/>
    <p:sldId id="264" r:id="rId5"/>
    <p:sldId id="261" r:id="rId6"/>
    <p:sldId id="262" r:id="rId7"/>
    <p:sldId id="267" r:id="rId8"/>
    <p:sldId id="256" r:id="rId9"/>
    <p:sldId id="266" r:id="rId10"/>
    <p:sldId id="257" r:id="rId11"/>
    <p:sldId id="268" r:id="rId12"/>
    <p:sldId id="259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23:29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1221 4814 24575,'-7'-7'0,"-1"0"0,1 0 0,-1 1 0,-1 0 0,1 0 0,-1 1 0,-18-8 0,10 7 0,-2 0 0,1 1 0,-25-4 0,-229-46 0,261 53 0,0 0 0,0-1 0,0 0 0,0-1 0,1 0 0,-1 0 0,1-1 0,-17-11 0,6 3 0,-34-15 0,-12-8 0,63 34 0,1-1 0,-1 0 0,1 0 0,0 0 0,0 0 0,0-1 0,1 1 0,-1-1 0,-3-7 0,-15-39 0,11 24 0,-103-254 0,92 233 0,-96-238 0,109 260 0,-5-30 0,9 31 0,-15-39 0,15 47 0,0 1 0,0 0 0,2-1 0,-2-20 0,2 17 0,0 0 0,-7-23 0,-12-30 0,-22-83 0,36 123 0,2-1 0,-3-63 0,11-27 0,-4-84 0,-9 139 0,6 43 0,-2-37 0,-4-105 0,0-33 0,11-650 0,0 824 0,1 0 0,1 0 0,14-49 0,31-72 0,-46 142 0,2-5 0,2 1 0,-1-1 0,2 1 0,-1 0 0,1 1 0,0-1 0,1 1 0,0 1 0,11-9 0,26-28 0,45-50 0,0-1 0,-76 78 0,0-1 0,-1 0 0,18-36 0,-25 44 0,0 0 0,0 1 0,1 0 0,0 0 0,0 0 0,13-11 0,57-40 0,-20 17 0,21-12 0,-52 38 0,34-28 0,-43 25 0,-16 17 0,1 1 0,0 0 0,-1-1 0,1 1 0,0 0 0,0 0 0,0 0 0,0 1 0,1-1 0,-1 0 0,0 1 0,1 0 0,3-2 0,11-4 0,-1 0 0,0 0 0,0-2 0,-1 0 0,17-13 0,45-24 0,-53 32 0,-1 0 0,27-21 0,-39 27 0,1 1 0,-1 0 0,1 1 0,0 0 0,22-7 0,-16 6 0,30-15 0,-29 12 0,1 1 0,1 1 0,0 1 0,0 1 0,0 0 0,31-2 0,-33 3-1365,-4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23:46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24575,'0'3'0,"1"0"0,0-1 0,-1 1 0,1 0 0,0 0 0,0-1 0,0 1 0,1-1 0,-1 1 0,1-1 0,-1 1 0,1-1 0,0 0 0,0 0 0,0 0 0,0 0 0,0 0 0,3 2 0,8 5 0,0 0 0,16 8 0,-9-6 0,-11-7 0,-1 1 0,1-2 0,0 1 0,0-1 0,0-1 0,0 0 0,1 0 0,14 1 0,10-2 0,36-3 0,-21 0 0,-37 1 0,1-1 0,-1-1 0,0 1 0,0-2 0,-1 0 0,1 0 0,-1-1 0,1-1 0,-2 1 0,13-10 0,-6 5 0,0 1 0,35-14 0,-42 21 0,1 0 0,-1 1 0,0 0 0,1 1 0,-1 0 0,1 1 0,-1 0 0,0 0 0,18 5 0,-9-2 0,30 2 0,-10-5-1365,-22-1-5461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23:49.0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0 128 24575,'0'-1'0,"0"0"0,1 1 0,-1-1 0,0 0 0,1 0 0,-1 1 0,1-1 0,-1 0 0,0 1 0,1-1 0,0 0 0,-1 1 0,1-1 0,-1 1 0,1-1 0,0 1 0,-1-1 0,1 1 0,0-1 0,-1 1 0,1 0 0,0-1 0,0 1 0,-1 0 0,1 0 0,0 0 0,1-1 0,28-3 0,-21 3 0,31-8 0,-26 5 0,0 1 0,21-1 0,45-6 0,-51 6 0,43-2 0,37 8 0,93-4 0,-188 0 0,0 0 0,0-1 0,-1-1 0,16-6 0,14-4 0,49-9 0,-77 18-1365,-4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24:32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1145 0 24575,'-87'1'0,"0"4"0,1 4 0,-1 3 0,-84 25 0,-32 16 0,201-52 0,0 0 0,0 0 0,0 0 0,0 0 0,0 0 0,0 0 0,1 0 0,-1 1 0,0-1 0,1 1 0,-1-1 0,1 1 0,0 0 0,-1 0 0,1-1 0,0 1 0,0 0 0,0 0 0,0 3 0,-3 5 0,1 1 0,-3 18 0,0-2 0,-14 30 0,-2-2 0,-3-1 0,-45 75 0,52-100 0,8-14 0,1 1 0,0 0 0,1 0 0,1 0 0,-6 21 0,8-21 0,-1-1 0,0 1 0,-1-1 0,-11 16 0,14-23 0,0 1 0,1 1 0,0-1 0,1 1 0,0 0 0,0 0 0,1 0 0,1 0 0,-1 0 0,2 11 0,-1 2 0,2 167 0,-6 123 0,-16-166 0,4-43 0,16-98 0,-1 0 0,0 0 0,-1 0 0,1 0 0,-1 0 0,0-1 0,-1 1 0,1-1 0,-1 1 0,0-1 0,-1 0 0,1 0 0,-7 6 0,8-7 0,-1-1 0,1 0 0,0 1 0,0 0 0,1-1 0,-1 1 0,1 0 0,-1 0 0,1 0 0,0 6 0,-3 44 0,3-38 0,0 369 0,3-180 0,-2 187 0,2-366 0,2 0 0,0-1 0,2 0 0,16 47 0,-6-20 0,-11-35 0,38 145 0,-37-130 0,-1 0 0,-1 1 0,-1 37 0,-4-43-2830,2 0 0,1 0 0,7 29 0,0 11 7822,2 12 1336,-5-53-6328,1-1 0,1 1 0,12 26 0,0-3 0,-16-35 0,2 0 0,0 0 0,12 18 0,-15-26 236,1 0 1,-1 1-1,0-1 0,2 10 0,0 2-1786,3 30 0,-6-36 855,-1 0 0,2 0 0,-1 0 0,2-1 0,-1 1 0,8 15 0,-4-17 586,-1-1 0,2 1 0,11 11 0,7 11 1500,-11-9 3308,-2 0-4574,1-1 1,2 0-1,0-1 1,1 0 0,1-2-1,1 0 1,0-1 0,37 26-1,-44-37-125,1 0 0,-1-1 0,1 0 0,0-1 0,1-1 0,-1 0 0,1-1 0,-1 0 0,28 1 0,-29-2 0,1 1 0,-1 0 0,18 7 0,-19-5 0,1-1 0,0-1 0,0 0 0,13 1 0,23-4 56,-35 0-411,1 0 0,0 1-1,14 2 1,-11 1-6471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2:28:15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8DE37-8502-CA6A-8FCF-F3D05A293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499750-17EA-B5A2-5B58-4D126DDC7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14E42-ACEF-1884-1345-8CE27152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EBA0-8885-4DB8-A607-82AD4CCCBA0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6005A-8852-104C-2FB3-7B32CE10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033C5-661B-9951-C604-7A7C4C74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0ABD-104D-4A42-9318-969E80A15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99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9B3BD-F7E2-4411-BE36-6A50C056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B03580-A5E2-4E4F-9066-A16298EC9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5D0C7-8465-A127-6EA0-179F71FF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EBA0-8885-4DB8-A607-82AD4CCCBA0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65454-F495-2AC2-E4F6-C9C91725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28FE8-4786-29AA-B1D6-0FFC9502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0ABD-104D-4A42-9318-969E80A15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2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DC4784-120D-7AD8-5791-D29FC104A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BACAE7-8D35-8AFA-078A-9F967551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D5200-65A8-FD1C-D79B-5B862F66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EBA0-8885-4DB8-A607-82AD4CCCBA0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D26FA-4743-A1B9-DB6C-410C6551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D4849-51E1-2277-F6D1-A2207761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0ABD-104D-4A42-9318-969E80A15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36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0D3EE-E853-6F3F-17FE-E55471BB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AFB55-FCA6-60D7-206A-831D9BD0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29313-9565-C01D-0D74-84B82D35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EBA0-8885-4DB8-A607-82AD4CCCBA0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989A2-1702-7E95-1A7B-7EBF0DE0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DBDDF-282B-1251-71B1-690846DD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0ABD-104D-4A42-9318-969E80A15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3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4C4F9-16DE-4754-5F45-2204A25DF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12CA8-3DEA-5FEB-322E-1D3A7BF5C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857FC-B329-01F3-9AA1-B322D19E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EBA0-8885-4DB8-A607-82AD4CCCBA0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BED1EE-309A-6818-EE27-2893D320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3DF6B4-E2DF-A9D7-71F1-77C35AA4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0ABD-104D-4A42-9318-969E80A15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9CDC1-5CEB-0D8A-42F8-43AD385B0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25BB74-4303-921A-1F47-02BEDF9EF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7AE50C-757A-07E8-B8C2-F9746E8DE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0BA233-1981-2DE2-57E6-4824CB41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EBA0-8885-4DB8-A607-82AD4CCCBA0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39CD9-9168-E365-83DA-75C2D432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86AC7A-2BAF-AF82-2C34-F7467699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0ABD-104D-4A42-9318-969E80A15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18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2DF2D-D8C4-5697-1E66-536F8AF7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927BB-79C6-118A-D54E-387280BE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9A93E8-E511-BC8F-3099-C298F1BE1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CBC367-189B-76E4-F76C-4A19AD453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711084-74A9-3ACD-19E3-F4F2C3D9E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066EF3-D67F-14A1-18FE-F5F2A7A7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EBA0-8885-4DB8-A607-82AD4CCCBA0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D1AF82-4A27-B737-CC16-02BF7F2E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C79EFC-6348-0E99-40D8-D9430212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0ABD-104D-4A42-9318-969E80A15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5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C4F93-CE29-0593-E140-6ECEC729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C6645B-88D2-7D3E-CA3F-9B262B57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EBA0-8885-4DB8-A607-82AD4CCCBA0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F61076-0C9D-BCAB-7CE3-210BB4F2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EC9ED0-A8FD-D61B-E29D-883CC1F6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0ABD-104D-4A42-9318-969E80A15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9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6FBEC2-D9E5-03CA-5544-59BD2C15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EBA0-8885-4DB8-A607-82AD4CCCBA0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34E64A-D1AF-7309-F473-D5BCA070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FBB932-D4F4-890C-83A9-85A5A517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0ABD-104D-4A42-9318-969E80A15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1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F4638-39FB-B249-A1E6-547DDFD8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4D589-F2FF-2B34-B7ED-C89EB54D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4A6D56-6C7E-8B01-E61C-54C53CFF7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0E596B-E83E-4426-277F-6F5CA144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EBA0-8885-4DB8-A607-82AD4CCCBA0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B14D1E-AEED-0E37-76B7-820EEADA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12BEE-D6EC-BDB1-8AA2-1DB475F7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0ABD-104D-4A42-9318-969E80A15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3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7C785-F948-988F-9685-9964665D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FF7E9D-823D-21EE-16E4-16DA9D017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6DE9F0-BE77-D549-0F40-160B20891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A4FF15-97BF-CDB2-4208-64DB9992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EBA0-8885-4DB8-A607-82AD4CCCBA0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14BC6-F48B-09E3-ECCD-13D13405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6B3824-8CE1-92B3-20DF-98815231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A0ABD-104D-4A42-9318-969E80A15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54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B71B6E-7530-0C64-B63A-A87D6697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CA16A-858B-B53F-A2E6-AD3CE05C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2A3B5-0D52-5610-F848-D2125A222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76EBA0-8885-4DB8-A607-82AD4CCCBA02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B0B93-B78E-8D0F-6A96-9A24D27B5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1D819-99F9-B294-C6C1-8FF2E9179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A0ABD-104D-4A42-9318-969E80A151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75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customXml" Target="../ink/ink4.xml"/><Relationship Id="rId3" Type="http://schemas.openxmlformats.org/officeDocument/2006/relationships/image" Target="../media/image22.png"/><Relationship Id="rId7" Type="http://schemas.openxmlformats.org/officeDocument/2006/relationships/customXml" Target="../ink/ink1.xml"/><Relationship Id="rId12" Type="http://schemas.openxmlformats.org/officeDocument/2006/relationships/image" Target="../media/image24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customXml" Target="../ink/ink3.xml"/><Relationship Id="rId5" Type="http://schemas.openxmlformats.org/officeDocument/2006/relationships/image" Target="../media/image23.png"/><Relationship Id="rId10" Type="http://schemas.openxmlformats.org/officeDocument/2006/relationships/image" Target="../media/image230.png"/><Relationship Id="rId4" Type="http://schemas.openxmlformats.org/officeDocument/2006/relationships/image" Target="../media/image9.png"/><Relationship Id="rId9" Type="http://schemas.openxmlformats.org/officeDocument/2006/relationships/customXml" Target="../ink/ink2.xml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, 示意图&#10;&#10;描述已自动生成">
            <a:extLst>
              <a:ext uri="{FF2B5EF4-FFF2-40B4-BE49-F238E27FC236}">
                <a16:creationId xmlns:a16="http://schemas.microsoft.com/office/drawing/2014/main" id="{046190F1-6E7C-28B8-3170-E4129F25F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233" y="750994"/>
            <a:ext cx="5486400" cy="27495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8A2F58B-A49B-5A24-0079-8940873B99C7}"/>
              </a:ext>
            </a:extLst>
          </p:cNvPr>
          <p:cNvSpPr txBox="1"/>
          <p:nvPr/>
        </p:nvSpPr>
        <p:spPr>
          <a:xfrm>
            <a:off x="290623" y="156230"/>
            <a:ext cx="3211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复杂模型机设计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63EEE3-0A8F-E231-EB11-CF20ED394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88436"/>
              </p:ext>
            </p:extLst>
          </p:nvPr>
        </p:nvGraphicFramePr>
        <p:xfrm>
          <a:off x="370367" y="827709"/>
          <a:ext cx="5725633" cy="5898629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905599">
                  <a:extLst>
                    <a:ext uri="{9D8B030D-6E8A-4147-A177-3AD203B41FA5}">
                      <a16:colId xmlns:a16="http://schemas.microsoft.com/office/drawing/2014/main" val="1857327228"/>
                    </a:ext>
                  </a:extLst>
                </a:gridCol>
                <a:gridCol w="1106479">
                  <a:extLst>
                    <a:ext uri="{9D8B030D-6E8A-4147-A177-3AD203B41FA5}">
                      <a16:colId xmlns:a16="http://schemas.microsoft.com/office/drawing/2014/main" val="1150658487"/>
                    </a:ext>
                  </a:extLst>
                </a:gridCol>
                <a:gridCol w="3713555">
                  <a:extLst>
                    <a:ext uri="{9D8B030D-6E8A-4147-A177-3AD203B41FA5}">
                      <a16:colId xmlns:a16="http://schemas.microsoft.com/office/drawing/2014/main" val="1845827151"/>
                    </a:ext>
                  </a:extLst>
                </a:gridCol>
              </a:tblGrid>
              <a:tr h="420577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功能部件</a:t>
                      </a:r>
                      <a:endParaRPr lang="zh-CN" sz="1400" dirty="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特性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 anchor="b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说明</a:t>
                      </a:r>
                      <a:endParaRPr lang="zh-CN" sz="1400" dirty="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 anchor="b"/>
                </a:tc>
                <a:extLst>
                  <a:ext uri="{0D108BD9-81ED-4DB2-BD59-A6C34878D82A}">
                    <a16:rowId xmlns:a16="http://schemas.microsoft.com/office/drawing/2014/main" val="1842327837"/>
                  </a:ext>
                </a:extLst>
              </a:tr>
              <a:tr h="420577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运算器(ALU)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数据处理能力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r>
                        <a:rPr lang="zh-CN" sz="1400">
                          <a:effectLst/>
                        </a:rPr>
                        <a:t>位算术逻辑运算，支持定点补码运算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extLst>
                  <a:ext uri="{0D108BD9-81ED-4DB2-BD59-A6C34878D82A}">
                    <a16:rowId xmlns:a16="http://schemas.microsoft.com/office/drawing/2014/main" val="1956793670"/>
                  </a:ext>
                </a:extLst>
              </a:tr>
              <a:tr h="827133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运算功能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基本运算</a:t>
                      </a:r>
                      <a:r>
                        <a:rPr lang="en-US" sz="1400" dirty="0">
                          <a:effectLst/>
                        </a:rPr>
                        <a:t>(ADD/SUB)、</a:t>
                      </a:r>
                      <a:r>
                        <a:rPr lang="en-US" sz="1400" dirty="0" err="1">
                          <a:effectLst/>
                        </a:rPr>
                        <a:t>逻辑运算</a:t>
                      </a:r>
                      <a:r>
                        <a:rPr lang="en-US" sz="1400" dirty="0">
                          <a:effectLst/>
                        </a:rPr>
                        <a:t>(AND/OR)、</a:t>
                      </a:r>
                    </a:p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逻辑右移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(SHR)</a:t>
                      </a:r>
                      <a:r>
                        <a:rPr lang="en-US" sz="1400" dirty="0">
                          <a:effectLst/>
                        </a:rPr>
                        <a:t>、</a:t>
                      </a:r>
                      <a:r>
                        <a:rPr lang="en-US" sz="1400" dirty="0" err="1">
                          <a:effectLst/>
                        </a:rPr>
                        <a:t>自增自减</a:t>
                      </a:r>
                      <a:r>
                        <a:rPr lang="en-US" sz="1400" dirty="0">
                          <a:effectLst/>
                        </a:rPr>
                        <a:t>(INC/DEC)</a:t>
                      </a:r>
                      <a:endParaRPr lang="zh-CN" sz="1400" dirty="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extLst>
                  <a:ext uri="{0D108BD9-81ED-4DB2-BD59-A6C34878D82A}">
                    <a16:rowId xmlns:a16="http://schemas.microsoft.com/office/drawing/2014/main" val="3620881418"/>
                  </a:ext>
                </a:extLst>
              </a:tr>
              <a:tr h="420577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状态标志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1400">
                          <a:effectLst/>
                        </a:rPr>
                        <a:t>进位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借位标志</a:t>
                      </a:r>
                      <a:r>
                        <a:rPr lang="en-US" sz="1400">
                          <a:effectLst/>
                        </a:rPr>
                        <a:t>(FC)</a:t>
                      </a:r>
                      <a:r>
                        <a:rPr lang="zh-CN" sz="1400">
                          <a:effectLst/>
                        </a:rPr>
                        <a:t>、零标志</a:t>
                      </a:r>
                      <a:r>
                        <a:rPr lang="en-US" sz="1400">
                          <a:effectLst/>
                        </a:rPr>
                        <a:t>(FZ)</a:t>
                      </a:r>
                      <a:r>
                        <a:rPr lang="zh-CN" sz="1400">
                          <a:effectLst/>
                        </a:rPr>
                        <a:t>，支持条件判断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extLst>
                  <a:ext uri="{0D108BD9-81ED-4DB2-BD59-A6C34878D82A}">
                    <a16:rowId xmlns:a16="http://schemas.microsoft.com/office/drawing/2014/main" val="1340607747"/>
                  </a:ext>
                </a:extLst>
              </a:tr>
              <a:tr h="420577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控制器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微程序控制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r>
                        <a:rPr lang="zh-CN" sz="1400">
                          <a:effectLst/>
                        </a:rPr>
                        <a:t>位微指令字长，水平型微指令格式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extLst>
                  <a:ext uri="{0D108BD9-81ED-4DB2-BD59-A6C34878D82A}">
                    <a16:rowId xmlns:a16="http://schemas.microsoft.com/office/drawing/2014/main" val="2925367974"/>
                  </a:ext>
                </a:extLst>
              </a:tr>
              <a:tr h="420577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分支控制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P&lt;1&gt;(</a:t>
                      </a:r>
                      <a:r>
                        <a:rPr lang="zh-CN" sz="1400" dirty="0">
                          <a:effectLst/>
                        </a:rPr>
                        <a:t>指令分支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r>
                        <a:rPr lang="zh-CN" sz="1400" dirty="0">
                          <a:effectLst/>
                        </a:rPr>
                        <a:t>、</a:t>
                      </a:r>
                      <a:r>
                        <a:rPr lang="en-US" sz="1400" dirty="0">
                          <a:effectLst/>
                        </a:rPr>
                        <a:t>P&lt;2&gt;(</a:t>
                      </a:r>
                      <a:r>
                        <a:rPr lang="zh-CN" sz="1400" dirty="0">
                          <a:effectLst/>
                        </a:rPr>
                        <a:t>寻址分支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r>
                        <a:rPr lang="zh-CN" sz="1400" dirty="0">
                          <a:effectLst/>
                        </a:rPr>
                        <a:t>、</a:t>
                      </a:r>
                      <a:r>
                        <a:rPr lang="en-US" sz="1400" dirty="0">
                          <a:effectLst/>
                        </a:rPr>
                        <a:t>P&lt;3&gt;(</a:t>
                      </a:r>
                      <a:r>
                        <a:rPr lang="zh-CN" sz="1400" dirty="0">
                          <a:effectLst/>
                        </a:rPr>
                        <a:t>条件分支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zh-CN" sz="1400" dirty="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extLst>
                  <a:ext uri="{0D108BD9-81ED-4DB2-BD59-A6C34878D82A}">
                    <a16:rowId xmlns:a16="http://schemas.microsoft.com/office/drawing/2014/main" val="1883066802"/>
                  </a:ext>
                </a:extLst>
              </a:tr>
              <a:tr h="420577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控制功能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1400">
                          <a:effectLst/>
                        </a:rPr>
                        <a:t>指令译码执行、时序控制、数据通路控制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extLst>
                  <a:ext uri="{0D108BD9-81ED-4DB2-BD59-A6C34878D82A}">
                    <a16:rowId xmlns:a16="http://schemas.microsoft.com/office/drawing/2014/main" val="3302164378"/>
                  </a:ext>
                </a:extLst>
              </a:tr>
              <a:tr h="420577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存储系统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主存储器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1400">
                          <a:effectLst/>
                        </a:rPr>
                        <a:t>统一编址，支持字节寻址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extLst>
                  <a:ext uri="{0D108BD9-81ED-4DB2-BD59-A6C34878D82A}">
                    <a16:rowId xmlns:a16="http://schemas.microsoft.com/office/drawing/2014/main" val="2280523202"/>
                  </a:ext>
                </a:extLst>
              </a:tr>
              <a:tr h="420577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专用存储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90H(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输入N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)、91H(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下界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)、92H(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上界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)、93H(mid)</a:t>
                      </a:r>
                      <a:endParaRPr lang="zh-CN" sz="14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extLst>
                  <a:ext uri="{0D108BD9-81ED-4DB2-BD59-A6C34878D82A}">
                    <a16:rowId xmlns:a16="http://schemas.microsoft.com/office/drawing/2014/main" val="1785375896"/>
                  </a:ext>
                </a:extLst>
              </a:tr>
              <a:tr h="420577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地址空间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1400">
                          <a:effectLst/>
                        </a:rPr>
                        <a:t>程序区、数据区、</a:t>
                      </a:r>
                      <a:r>
                        <a:rPr lang="en-US" sz="1400">
                          <a:effectLst/>
                        </a:rPr>
                        <a:t>I/O</a:t>
                      </a:r>
                      <a:r>
                        <a:rPr lang="zh-CN" sz="1400">
                          <a:effectLst/>
                        </a:rPr>
                        <a:t>映射区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extLst>
                  <a:ext uri="{0D108BD9-81ED-4DB2-BD59-A6C34878D82A}">
                    <a16:rowId xmlns:a16="http://schemas.microsoft.com/office/drawing/2014/main" val="4256065995"/>
                  </a:ext>
                </a:extLst>
              </a:tr>
              <a:tr h="420577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I/O系统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地址划分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00-3F(</a:t>
                      </a:r>
                      <a:r>
                        <a:rPr lang="zh-CN" sz="1400">
                          <a:effectLst/>
                        </a:rPr>
                        <a:t>输入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r>
                        <a:rPr lang="zh-CN" sz="1400">
                          <a:effectLst/>
                        </a:rPr>
                        <a:t>、</a:t>
                      </a:r>
                      <a:r>
                        <a:rPr lang="en-US" sz="1400">
                          <a:effectLst/>
                        </a:rPr>
                        <a:t>40-7F(</a:t>
                      </a:r>
                      <a:r>
                        <a:rPr lang="zh-CN" sz="1400">
                          <a:effectLst/>
                        </a:rPr>
                        <a:t>输出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r>
                        <a:rPr lang="zh-CN" sz="1400">
                          <a:effectLst/>
                        </a:rPr>
                        <a:t>、</a:t>
                      </a:r>
                      <a:r>
                        <a:rPr lang="en-US" sz="1400">
                          <a:effectLst/>
                        </a:rPr>
                        <a:t>80-FF(</a:t>
                      </a:r>
                      <a:r>
                        <a:rPr lang="zh-CN" sz="1400">
                          <a:effectLst/>
                        </a:rPr>
                        <a:t>扩展</a:t>
                      </a:r>
                      <a:r>
                        <a:rPr lang="en-US" sz="1400">
                          <a:effectLst/>
                        </a:rPr>
                        <a:t>)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extLst>
                  <a:ext uri="{0D108BD9-81ED-4DB2-BD59-A6C34878D82A}">
                    <a16:rowId xmlns:a16="http://schemas.microsoft.com/office/drawing/2014/main" val="3868465663"/>
                  </a:ext>
                </a:extLst>
              </a:tr>
              <a:tr h="420577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接口功能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1400">
                          <a:effectLst/>
                        </a:rPr>
                        <a:t>数据输入输出、设备选择、数据缓冲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extLst>
                  <a:ext uri="{0D108BD9-81ED-4DB2-BD59-A6C34878D82A}">
                    <a16:rowId xmlns:a16="http://schemas.microsoft.com/office/drawing/2014/main" val="1562784552"/>
                  </a:ext>
                </a:extLst>
              </a:tr>
              <a:tr h="420577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控制机制</a:t>
                      </a:r>
                      <a:endParaRPr lang="zh-CN" sz="140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sz="1400" dirty="0">
                          <a:effectLst/>
                        </a:rPr>
                        <a:t>地址译码、数据传送、状态检测</a:t>
                      </a:r>
                      <a:endParaRPr lang="zh-CN" sz="1400" dirty="0">
                        <a:effectLst/>
                        <a:latin typeface="Aptos" panose="020B000402020202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19" marR="58119" marT="0" marB="0"/>
                </a:tc>
                <a:extLst>
                  <a:ext uri="{0D108BD9-81ED-4DB2-BD59-A6C34878D82A}">
                    <a16:rowId xmlns:a16="http://schemas.microsoft.com/office/drawing/2014/main" val="87787381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F7FDC82-EE2D-5BC5-0E98-772FE6652AA2}"/>
              </a:ext>
            </a:extLst>
          </p:cNvPr>
          <p:cNvSpPr txBox="1"/>
          <p:nvPr/>
        </p:nvSpPr>
        <p:spPr>
          <a:xfrm>
            <a:off x="6889896" y="3713939"/>
            <a:ext cx="3870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设计了</a:t>
            </a:r>
            <a:r>
              <a:rPr lang="en-US" altLang="zh-CN" dirty="0"/>
              <a:t>54</a:t>
            </a:r>
            <a:r>
              <a:rPr lang="zh-CN" altLang="en-US" dirty="0"/>
              <a:t>条微指令</a:t>
            </a:r>
            <a:endParaRPr lang="en-US" altLang="zh-CN" dirty="0"/>
          </a:p>
          <a:p>
            <a:r>
              <a:rPr lang="en-US" altLang="zh-CN" dirty="0"/>
              <a:t>16</a:t>
            </a:r>
            <a:r>
              <a:rPr lang="zh-CN" altLang="en-US" dirty="0"/>
              <a:t>条机器指令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四种寻址方式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整机测试采用</a:t>
            </a:r>
            <a:r>
              <a:rPr lang="en-US" altLang="zh-CN" dirty="0"/>
              <a:t>    </a:t>
            </a:r>
            <a:r>
              <a:rPr lang="zh-CN" altLang="en-US" dirty="0"/>
              <a:t>开根号测试程序</a:t>
            </a:r>
          </a:p>
        </p:txBody>
      </p:sp>
    </p:spTree>
    <p:extLst>
      <p:ext uri="{BB962C8B-B14F-4D97-AF65-F5344CB8AC3E}">
        <p14:creationId xmlns:p14="http://schemas.microsoft.com/office/powerpoint/2010/main" val="3102246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1281E-8232-6C8A-BD2A-ECEB8213E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表格&#10;&#10;描述已自动生成">
            <a:extLst>
              <a:ext uri="{FF2B5EF4-FFF2-40B4-BE49-F238E27FC236}">
                <a16:creationId xmlns:a16="http://schemas.microsoft.com/office/drawing/2014/main" id="{A86501F2-86DD-D1E7-A958-FB836E1D6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43094" cy="4341628"/>
          </a:xfrm>
          <a:prstGeom prst="rect">
            <a:avLst/>
          </a:prstGeom>
        </p:spPr>
      </p:pic>
      <p:pic>
        <p:nvPicPr>
          <p:cNvPr id="6" name="图片 5" descr="手机屏幕的截图&#10;&#10;描述已自动生成">
            <a:extLst>
              <a:ext uri="{FF2B5EF4-FFF2-40B4-BE49-F238E27FC236}">
                <a16:creationId xmlns:a16="http://schemas.microsoft.com/office/drawing/2014/main" id="{502430D8-F6EA-56F6-C377-367EFEB193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55" r="3483"/>
          <a:stretch/>
        </p:blipFill>
        <p:spPr>
          <a:xfrm>
            <a:off x="4543094" y="0"/>
            <a:ext cx="3742661" cy="37555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3DA705-E78D-D96F-5FD9-232FC9A18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537" y="974071"/>
            <a:ext cx="3877339" cy="8699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AF8580-F323-9295-DCD9-B15F1B7CD55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395"/>
          <a:stretch/>
        </p:blipFill>
        <p:spPr>
          <a:xfrm>
            <a:off x="6060025" y="2017408"/>
            <a:ext cx="6141596" cy="46484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36E9079-E7B5-C45D-CD88-50BCF2958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82522"/>
            <a:ext cx="5684874" cy="16256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388F6AF-1932-A9EA-88F9-519A9FAD31EA}"/>
                  </a:ext>
                </a:extLst>
              </p14:cNvPr>
              <p14:cNvContentPartPr/>
              <p14:nvPr/>
            </p14:nvContentPartPr>
            <p14:xfrm>
              <a:off x="35124" y="542369"/>
              <a:ext cx="542520" cy="17334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388F6AF-1932-A9EA-88F9-519A9FAD31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04" y="536249"/>
                <a:ext cx="554760" cy="17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D26154E-1F83-5287-13E5-27233502A5DF}"/>
                  </a:ext>
                </a:extLst>
              </p14:cNvPr>
              <p14:cNvContentPartPr/>
              <p14:nvPr/>
            </p14:nvContentPartPr>
            <p14:xfrm>
              <a:off x="2374764" y="722729"/>
              <a:ext cx="297000" cy="446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D26154E-1F83-5287-13E5-27233502A5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68644" y="716609"/>
                <a:ext cx="3092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A26BF32-1A07-C9D1-0F0E-AD4FA98698FB}"/>
                  </a:ext>
                </a:extLst>
              </p14:cNvPr>
              <p14:cNvContentPartPr/>
              <p14:nvPr/>
            </p14:nvContentPartPr>
            <p14:xfrm>
              <a:off x="2381604" y="2349929"/>
              <a:ext cx="322920" cy="464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A26BF32-1A07-C9D1-0F0E-AD4FA98698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75484" y="2343809"/>
                <a:ext cx="3351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4604A7F1-4043-4E6D-5D52-DD227496B7F7}"/>
                  </a:ext>
                </a:extLst>
              </p14:cNvPr>
              <p14:cNvContentPartPr/>
              <p14:nvPr/>
            </p14:nvContentPartPr>
            <p14:xfrm>
              <a:off x="197484" y="1162649"/>
              <a:ext cx="412560" cy="16405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4604A7F1-4043-4E6D-5D52-DD227496B7F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1364" y="1156529"/>
                <a:ext cx="424800" cy="16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714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71781-799D-7C46-248C-94A5A5F83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5EC94B-3F19-E6FB-ACBB-BB73145DED43}"/>
              </a:ext>
            </a:extLst>
          </p:cNvPr>
          <p:cNvSpPr txBox="1"/>
          <p:nvPr/>
        </p:nvSpPr>
        <p:spPr>
          <a:xfrm>
            <a:off x="449669" y="1144895"/>
            <a:ext cx="37820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; //       </a:t>
            </a:r>
            <a:r>
              <a:rPr lang="zh-CN" altLang="en-US" sz="1200" dirty="0"/>
              <a:t>开平方根程序                    </a:t>
            </a:r>
            <a:r>
              <a:rPr lang="en-US" altLang="zh-CN" sz="1200" dirty="0"/>
              <a:t>// </a:t>
            </a:r>
          </a:p>
          <a:p>
            <a:r>
              <a:rPr lang="en-US" altLang="zh-CN" sz="1200" dirty="0"/>
              <a:t>$P 00 20 ;IN R0 00H        ; </a:t>
            </a:r>
            <a:r>
              <a:rPr lang="zh-CN" altLang="en-US" sz="1200" dirty="0"/>
              <a:t>从</a:t>
            </a:r>
            <a:r>
              <a:rPr lang="en-US" altLang="zh-CN" sz="1200" dirty="0"/>
              <a:t>IN</a:t>
            </a:r>
            <a:r>
              <a:rPr lang="zh-CN" altLang="en-US" sz="1200" dirty="0"/>
              <a:t>单元读入数</a:t>
            </a:r>
            <a:r>
              <a:rPr lang="en-US" altLang="zh-CN" sz="1200" dirty="0"/>
              <a:t>N</a:t>
            </a:r>
            <a:r>
              <a:rPr lang="zh-CN" altLang="en-US" sz="1200" dirty="0"/>
              <a:t>到</a:t>
            </a:r>
            <a:r>
              <a:rPr lang="en-US" altLang="zh-CN" sz="1200" dirty="0"/>
              <a:t>R0</a:t>
            </a:r>
          </a:p>
          <a:p>
            <a:r>
              <a:rPr lang="en-US" altLang="zh-CN" sz="1200" dirty="0"/>
              <a:t>$P 01 00 </a:t>
            </a:r>
          </a:p>
          <a:p>
            <a:r>
              <a:rPr lang="en-US" altLang="zh-CN" sz="1200" dirty="0"/>
              <a:t>$P 02 61 ;LDI R1 00H      ; </a:t>
            </a:r>
            <a:r>
              <a:rPr lang="zh-CN" altLang="en-US" sz="1200" dirty="0"/>
              <a:t>加载</a:t>
            </a:r>
            <a:r>
              <a:rPr lang="en-US" altLang="zh-CN" sz="1200" dirty="0"/>
              <a:t>0</a:t>
            </a:r>
            <a:r>
              <a:rPr lang="zh-CN" altLang="en-US" sz="1200" dirty="0"/>
              <a:t>到</a:t>
            </a:r>
            <a:r>
              <a:rPr lang="en-US" altLang="zh-CN" sz="1200" dirty="0"/>
              <a:t>R1</a:t>
            </a:r>
            <a:r>
              <a:rPr lang="zh-CN" altLang="en-US" sz="1200" dirty="0"/>
              <a:t>用于比较</a:t>
            </a:r>
          </a:p>
          <a:p>
            <a:r>
              <a:rPr lang="en-US" altLang="zh-CN" sz="1200" dirty="0"/>
              <a:t>$P 03 00</a:t>
            </a:r>
          </a:p>
          <a:p>
            <a:r>
              <a:rPr lang="en-US" altLang="zh-CN" sz="1200" dirty="0"/>
              <a:t>$P 04 84 ;SUB R0 R1       ; R0 = R0 - R1</a:t>
            </a:r>
            <a:r>
              <a:rPr lang="zh-CN" altLang="en-US" sz="1200" dirty="0"/>
              <a:t>，判断是否为</a:t>
            </a:r>
            <a:r>
              <a:rPr lang="en-US" altLang="zh-CN" sz="1200" dirty="0"/>
              <a:t>0</a:t>
            </a:r>
          </a:p>
          <a:p>
            <a:r>
              <a:rPr lang="en-US" altLang="zh-CN" sz="1200" dirty="0"/>
              <a:t>$P 05 F0 ;BZC OUT        ; </a:t>
            </a:r>
            <a:r>
              <a:rPr lang="zh-CN" altLang="en-US" sz="1200" dirty="0"/>
              <a:t>如果为</a:t>
            </a:r>
            <a:r>
              <a:rPr lang="en-US" altLang="zh-CN" sz="1200" dirty="0"/>
              <a:t>0</a:t>
            </a:r>
            <a:r>
              <a:rPr lang="zh-CN" altLang="en-US" sz="1200" dirty="0"/>
              <a:t>则跳转到</a:t>
            </a:r>
            <a:r>
              <a:rPr lang="en-US" altLang="zh-CN" sz="1200" dirty="0"/>
              <a:t>OUT</a:t>
            </a:r>
          </a:p>
          <a:p>
            <a:r>
              <a:rPr lang="en-US" altLang="zh-CN" sz="1200" dirty="0"/>
              <a:t>$P 06 36</a:t>
            </a:r>
          </a:p>
          <a:p>
            <a:r>
              <a:rPr lang="en-US" altLang="zh-CN" sz="1200" dirty="0"/>
              <a:t>$P 07 D0 ;STA 90H R0      ; </a:t>
            </a:r>
            <a:r>
              <a:rPr lang="zh-CN" altLang="en-US" sz="1200" dirty="0"/>
              <a:t>将</a:t>
            </a:r>
            <a:r>
              <a:rPr lang="en-US" altLang="zh-CN" sz="1200" dirty="0"/>
              <a:t>N</a:t>
            </a:r>
            <a:r>
              <a:rPr lang="zh-CN" altLang="en-US" sz="1200" dirty="0"/>
              <a:t>存入</a:t>
            </a:r>
            <a:r>
              <a:rPr lang="en-US" altLang="zh-CN" sz="1200" dirty="0"/>
              <a:t>90H</a:t>
            </a:r>
            <a:r>
              <a:rPr lang="zh-CN" altLang="en-US" sz="1200" dirty="0"/>
              <a:t>单元</a:t>
            </a:r>
          </a:p>
          <a:p>
            <a:r>
              <a:rPr lang="en-US" altLang="zh-CN" sz="1200" dirty="0"/>
              <a:t>$P 08 90</a:t>
            </a:r>
          </a:p>
          <a:p>
            <a:r>
              <a:rPr lang="en-US" altLang="zh-CN" sz="1200" dirty="0"/>
              <a:t>$P 09 63 ;LDI 00H R3      ; R3=0 (</a:t>
            </a:r>
            <a:r>
              <a:rPr lang="zh-CN" altLang="en-US" sz="1200" dirty="0"/>
              <a:t>下界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$P 0A 00</a:t>
            </a:r>
          </a:p>
          <a:p>
            <a:r>
              <a:rPr lang="en-US" altLang="zh-CN" sz="1200" dirty="0"/>
              <a:t>$P 0B D3 ;STA 91H R3      ; </a:t>
            </a:r>
            <a:r>
              <a:rPr lang="zh-CN" altLang="en-US" sz="1200" dirty="0"/>
              <a:t>存入</a:t>
            </a:r>
            <a:r>
              <a:rPr lang="en-US" altLang="zh-CN" sz="1200" dirty="0"/>
              <a:t>91H (</a:t>
            </a:r>
            <a:r>
              <a:rPr lang="zh-CN" altLang="en-US" sz="1200" dirty="0"/>
              <a:t>下界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$P 0C 91</a:t>
            </a:r>
          </a:p>
          <a:p>
            <a:r>
              <a:rPr lang="en-US" altLang="zh-CN" sz="1200" dirty="0"/>
              <a:t>$P 0D D0 ;STA 92H R0      ; </a:t>
            </a:r>
            <a:r>
              <a:rPr lang="zh-CN" altLang="en-US" sz="1200" dirty="0"/>
              <a:t>将</a:t>
            </a:r>
            <a:r>
              <a:rPr lang="en-US" altLang="zh-CN" sz="1200" dirty="0"/>
              <a:t>N</a:t>
            </a:r>
            <a:r>
              <a:rPr lang="zh-CN" altLang="en-US" sz="1200" dirty="0"/>
              <a:t>存入</a:t>
            </a:r>
            <a:r>
              <a:rPr lang="en-US" altLang="zh-CN" sz="1200" dirty="0"/>
              <a:t>92H (</a:t>
            </a:r>
            <a:r>
              <a:rPr lang="zh-CN" altLang="en-US" sz="1200" dirty="0"/>
              <a:t>上界</a:t>
            </a:r>
            <a:r>
              <a:rPr lang="en-US" altLang="zh-CN" sz="1200" dirty="0"/>
              <a:t>)</a:t>
            </a:r>
          </a:p>
          <a:p>
            <a:endParaRPr lang="zh-CN" altLang="en-US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23F93E2-B844-E0E0-3971-CB54A8785AF4}"/>
              </a:ext>
            </a:extLst>
          </p:cNvPr>
          <p:cNvSpPr txBox="1"/>
          <p:nvPr/>
        </p:nvSpPr>
        <p:spPr>
          <a:xfrm>
            <a:off x="4155558" y="1144895"/>
            <a:ext cx="40830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$P 0E 92</a:t>
            </a:r>
          </a:p>
          <a:p>
            <a:r>
              <a:rPr lang="en-US" altLang="zh-CN" sz="1200" dirty="0"/>
              <a:t>$P 0F C3 ;LAD R3 91H      ; </a:t>
            </a:r>
            <a:r>
              <a:rPr lang="zh-CN" altLang="en-US" sz="1200" dirty="0"/>
              <a:t>读取下界到</a:t>
            </a:r>
            <a:r>
              <a:rPr lang="en-US" altLang="zh-CN" sz="1200" dirty="0"/>
              <a:t>R3</a:t>
            </a:r>
          </a:p>
          <a:p>
            <a:r>
              <a:rPr lang="en-US" altLang="zh-CN" sz="1200" dirty="0"/>
              <a:t>$P 10 91</a:t>
            </a:r>
          </a:p>
          <a:p>
            <a:r>
              <a:rPr lang="en-US" altLang="zh-CN" sz="1200" dirty="0"/>
              <a:t>$P 11 C1 ;LAD R1 92H      ; </a:t>
            </a:r>
            <a:r>
              <a:rPr lang="zh-CN" altLang="en-US" sz="1200" dirty="0"/>
              <a:t>读取上界到</a:t>
            </a:r>
            <a:r>
              <a:rPr lang="en-US" altLang="zh-CN" sz="1200" dirty="0"/>
              <a:t>R1</a:t>
            </a:r>
          </a:p>
          <a:p>
            <a:r>
              <a:rPr lang="en-US" altLang="zh-CN" sz="1200" dirty="0"/>
              <a:t>$P 12 92</a:t>
            </a:r>
          </a:p>
          <a:p>
            <a:r>
              <a:rPr lang="en-US" altLang="zh-CN" sz="1200" dirty="0"/>
              <a:t>$P 13 73 ;INC R3          ; R3 = R3 + 1</a:t>
            </a:r>
          </a:p>
          <a:p>
            <a:r>
              <a:rPr lang="en-US" altLang="zh-CN" sz="1200" dirty="0"/>
              <a:t>$P 14 8D ;SUB R1 R3       ; R1 = R1 - R3</a:t>
            </a:r>
          </a:p>
          <a:p>
            <a:r>
              <a:rPr lang="en-US" altLang="zh-CN" sz="1200" dirty="0"/>
              <a:t>$P 15 F0 ;BZC Result      ; </a:t>
            </a:r>
            <a:r>
              <a:rPr lang="zh-CN" altLang="en-US" sz="1200" dirty="0"/>
              <a:t>如果</a:t>
            </a:r>
            <a:r>
              <a:rPr lang="en-US" altLang="zh-CN" sz="1200" dirty="0"/>
              <a:t>R1=0</a:t>
            </a:r>
            <a:r>
              <a:rPr lang="zh-CN" altLang="en-US" sz="1200" dirty="0"/>
              <a:t>或有借位则完成</a:t>
            </a:r>
          </a:p>
          <a:p>
            <a:r>
              <a:rPr lang="en-US" altLang="zh-CN" sz="1200" dirty="0"/>
              <a:t>$P 16 36</a:t>
            </a:r>
          </a:p>
          <a:p>
            <a:r>
              <a:rPr lang="en-US" altLang="zh-CN" sz="1200" dirty="0"/>
              <a:t>$P 17 0D ;ADD R1 R3       ; </a:t>
            </a:r>
            <a:r>
              <a:rPr lang="zh-CN" altLang="en-US" sz="1200" dirty="0"/>
              <a:t>恢复</a:t>
            </a:r>
            <a:r>
              <a:rPr lang="en-US" altLang="zh-CN" sz="1200" dirty="0"/>
              <a:t>R1</a:t>
            </a:r>
            <a:r>
              <a:rPr lang="zh-CN" altLang="en-US" sz="1200" dirty="0"/>
              <a:t>的值</a:t>
            </a:r>
          </a:p>
          <a:p>
            <a:r>
              <a:rPr lang="en-US" altLang="zh-CN" sz="1200" dirty="0"/>
              <a:t>$P 18 B3 ;DEC R3          ; R3 = R3 - 1</a:t>
            </a:r>
          </a:p>
          <a:p>
            <a:r>
              <a:rPr lang="en-US" altLang="zh-CN" sz="1200" dirty="0"/>
              <a:t>$P 19 0D ;ADD R1 R3       ; R1 = R1 + R3</a:t>
            </a:r>
          </a:p>
          <a:p>
            <a:r>
              <a:rPr lang="en-US" altLang="zh-CN" sz="1200" dirty="0"/>
              <a:t>$P 1A A4 ;SHR R0 R1       ; R1</a:t>
            </a:r>
            <a:r>
              <a:rPr lang="zh-CN" altLang="en-US" sz="1200" dirty="0"/>
              <a:t>逻辑右移一位到</a:t>
            </a:r>
            <a:r>
              <a:rPr lang="en-US" altLang="zh-CN" sz="1200" dirty="0"/>
              <a:t>R0 (mid)</a:t>
            </a:r>
          </a:p>
          <a:p>
            <a:r>
              <a:rPr lang="en-US" altLang="zh-CN" sz="1200" dirty="0"/>
              <a:t>$P 1B D0 ;STA 93H R0      ; </a:t>
            </a:r>
            <a:r>
              <a:rPr lang="zh-CN" altLang="en-US" sz="1200" dirty="0"/>
              <a:t>存储</a:t>
            </a:r>
            <a:r>
              <a:rPr lang="en-US" altLang="zh-CN" sz="1200" dirty="0"/>
              <a:t>mid</a:t>
            </a:r>
            <a:r>
              <a:rPr lang="zh-CN" altLang="en-US" sz="1200" dirty="0"/>
              <a:t>到</a:t>
            </a:r>
            <a:r>
              <a:rPr lang="en-US" altLang="zh-CN" sz="1200" dirty="0"/>
              <a:t>93H</a:t>
            </a:r>
          </a:p>
          <a:p>
            <a:r>
              <a:rPr lang="en-US" altLang="zh-CN" sz="1200" dirty="0"/>
              <a:t>$P 1C 93</a:t>
            </a:r>
          </a:p>
          <a:p>
            <a:r>
              <a:rPr lang="en-US" altLang="zh-CN" sz="1200" dirty="0"/>
              <a:t>$P 1D 42 ;MOV R2 R0       ; R2 = R0 (</a:t>
            </a:r>
            <a:r>
              <a:rPr lang="zh-CN" altLang="en-US" sz="1200" dirty="0"/>
              <a:t>用于计算平方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$P 1E 43 ;MOV R3 R0       ; R3 = R0</a:t>
            </a:r>
          </a:p>
          <a:p>
            <a:r>
              <a:rPr lang="en-US" altLang="zh-CN" sz="1200" dirty="0"/>
              <a:t>$P 1F B3 ;LOOP: DEC R3    ; R3 = R3 - 1</a:t>
            </a:r>
          </a:p>
          <a:p>
            <a:r>
              <a:rPr lang="en-US" altLang="zh-CN" sz="1200" dirty="0"/>
              <a:t>$P 20 F0 ;BZC Result      ; </a:t>
            </a:r>
            <a:r>
              <a:rPr lang="zh-CN" altLang="en-US" sz="1200" dirty="0"/>
              <a:t>如果</a:t>
            </a:r>
            <a:r>
              <a:rPr lang="en-US" altLang="zh-CN" sz="1200" dirty="0"/>
              <a:t>R3=0</a:t>
            </a:r>
            <a:r>
              <a:rPr lang="zh-CN" altLang="en-US" sz="1200" dirty="0"/>
              <a:t>则完成乘法</a:t>
            </a:r>
          </a:p>
          <a:p>
            <a:endParaRPr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C81B680-A65E-A274-2F9D-8AF5DFA00EE2}"/>
              </a:ext>
            </a:extLst>
          </p:cNvPr>
          <p:cNvSpPr txBox="1"/>
          <p:nvPr/>
        </p:nvSpPr>
        <p:spPr>
          <a:xfrm>
            <a:off x="311150" y="222013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机器程序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297243-91D1-6A8D-92A8-DF352773C903}"/>
              </a:ext>
            </a:extLst>
          </p:cNvPr>
          <p:cNvSpPr txBox="1"/>
          <p:nvPr/>
        </p:nvSpPr>
        <p:spPr>
          <a:xfrm>
            <a:off x="8063171" y="1144895"/>
            <a:ext cx="4490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$P 21 25</a:t>
            </a:r>
          </a:p>
          <a:p>
            <a:r>
              <a:rPr lang="en-US" altLang="zh-CN" sz="1200" dirty="0"/>
              <a:t>$P 22 02 ;ADD R2 R0       ; R2 = R2 + R0</a:t>
            </a:r>
          </a:p>
          <a:p>
            <a:r>
              <a:rPr lang="en-US" altLang="zh-CN" sz="1200" dirty="0"/>
              <a:t>$P 23 E0 ;JMP LOOP        ; </a:t>
            </a:r>
            <a:r>
              <a:rPr lang="zh-CN" altLang="en-US" sz="1200" dirty="0"/>
              <a:t>继续循环</a:t>
            </a:r>
          </a:p>
          <a:p>
            <a:r>
              <a:rPr lang="en-US" altLang="zh-CN" sz="1200" dirty="0"/>
              <a:t>$P 24 1F</a:t>
            </a:r>
          </a:p>
          <a:p>
            <a:r>
              <a:rPr lang="en-US" altLang="zh-CN" sz="1200" dirty="0"/>
              <a:t>$P 25 C1 ;LAD R1 90H      ; </a:t>
            </a:r>
            <a:r>
              <a:rPr lang="zh-CN" altLang="en-US" sz="1200" dirty="0"/>
              <a:t>读取原始数</a:t>
            </a:r>
            <a:r>
              <a:rPr lang="en-US" altLang="zh-CN" sz="1200" dirty="0"/>
              <a:t>N</a:t>
            </a:r>
            <a:r>
              <a:rPr lang="zh-CN" altLang="en-US" sz="1200" dirty="0"/>
              <a:t>到</a:t>
            </a:r>
            <a:r>
              <a:rPr lang="en-US" altLang="zh-CN" sz="1200" dirty="0"/>
              <a:t>R1</a:t>
            </a:r>
          </a:p>
          <a:p>
            <a:r>
              <a:rPr lang="en-US" altLang="zh-CN" sz="1200" dirty="0"/>
              <a:t>$P 26 90</a:t>
            </a:r>
          </a:p>
          <a:p>
            <a:r>
              <a:rPr lang="en-US" altLang="zh-CN" sz="1200" dirty="0"/>
              <a:t>$P 27 86 ;SUB R2 R1       ; R2 = R2 - R1</a:t>
            </a:r>
          </a:p>
          <a:p>
            <a:r>
              <a:rPr lang="en-US" altLang="zh-CN" sz="1200" dirty="0"/>
              <a:t>$P 28 F0 ;BZC Result      ; </a:t>
            </a:r>
            <a:r>
              <a:rPr lang="zh-CN" altLang="en-US" sz="1200" dirty="0"/>
              <a:t>如果</a:t>
            </a:r>
            <a:r>
              <a:rPr lang="en-US" altLang="zh-CN" sz="1200" dirty="0"/>
              <a:t>R2=0</a:t>
            </a:r>
            <a:r>
              <a:rPr lang="zh-CN" altLang="en-US" sz="1200" dirty="0"/>
              <a:t>或有借位则跳转</a:t>
            </a:r>
          </a:p>
          <a:p>
            <a:r>
              <a:rPr lang="en-US" altLang="zh-CN" sz="1200" dirty="0"/>
              <a:t>$P 29 2E</a:t>
            </a:r>
          </a:p>
          <a:p>
            <a:r>
              <a:rPr lang="en-US" altLang="zh-CN" sz="1200" dirty="0"/>
              <a:t>$P 2A D0 ;STA 92H R0      ; </a:t>
            </a:r>
            <a:r>
              <a:rPr lang="zh-CN" altLang="en-US" sz="1200" dirty="0"/>
              <a:t>更新上界为</a:t>
            </a:r>
            <a:r>
              <a:rPr lang="en-US" altLang="zh-CN" sz="1200" dirty="0"/>
              <a:t>mid</a:t>
            </a:r>
          </a:p>
          <a:p>
            <a:r>
              <a:rPr lang="en-US" altLang="zh-CN" sz="1200" dirty="0"/>
              <a:t>$P 2B 92</a:t>
            </a:r>
          </a:p>
          <a:p>
            <a:r>
              <a:rPr lang="en-US" altLang="zh-CN" sz="1200" dirty="0"/>
              <a:t>$P 2C E0 ;JMP 0F          ; </a:t>
            </a:r>
            <a:r>
              <a:rPr lang="zh-CN" altLang="en-US" sz="1200" dirty="0"/>
              <a:t>继续二分查找</a:t>
            </a:r>
          </a:p>
          <a:p>
            <a:r>
              <a:rPr lang="en-US" altLang="zh-CN" sz="1200" dirty="0"/>
              <a:t>$P 2D 0F</a:t>
            </a:r>
          </a:p>
          <a:p>
            <a:r>
              <a:rPr lang="en-US" altLang="zh-CN" sz="1200" dirty="0"/>
              <a:t>$P 2E 06 ;ADD R2 R1       ; </a:t>
            </a:r>
            <a:r>
              <a:rPr lang="zh-CN" altLang="en-US" sz="1200" dirty="0"/>
              <a:t>恢复</a:t>
            </a:r>
            <a:r>
              <a:rPr lang="en-US" altLang="zh-CN" sz="1200" dirty="0"/>
              <a:t>R2</a:t>
            </a:r>
            <a:r>
              <a:rPr lang="zh-CN" altLang="en-US" sz="1200" dirty="0"/>
              <a:t>的值</a:t>
            </a:r>
          </a:p>
          <a:p>
            <a:r>
              <a:rPr lang="en-US" altLang="zh-CN" sz="1200" dirty="0"/>
              <a:t>$P 2F 89 ;SUB R1 R2       ; R1 = R1 - R2</a:t>
            </a:r>
          </a:p>
          <a:p>
            <a:r>
              <a:rPr lang="en-US" altLang="zh-CN" sz="1200" dirty="0"/>
              <a:t>$P 30 F0 ;BZC OUT      	  ; </a:t>
            </a:r>
            <a:r>
              <a:rPr lang="zh-CN" altLang="en-US" sz="1200" dirty="0"/>
              <a:t>如果</a:t>
            </a:r>
            <a:r>
              <a:rPr lang="en-US" altLang="zh-CN" sz="1200" dirty="0"/>
              <a:t>R1=0</a:t>
            </a:r>
            <a:r>
              <a:rPr lang="zh-CN" altLang="en-US" sz="1200" dirty="0"/>
              <a:t>则跳转</a:t>
            </a:r>
          </a:p>
          <a:p>
            <a:r>
              <a:rPr lang="en-US" altLang="zh-CN" sz="1200" dirty="0"/>
              <a:t>$P 31 36</a:t>
            </a:r>
          </a:p>
          <a:p>
            <a:r>
              <a:rPr lang="en-US" altLang="zh-CN" sz="1200" dirty="0"/>
              <a:t>$P 32 D0 ;STA 91H R0      ; </a:t>
            </a:r>
            <a:r>
              <a:rPr lang="zh-CN" altLang="en-US" sz="1200" dirty="0"/>
              <a:t>更新下界为</a:t>
            </a:r>
            <a:r>
              <a:rPr lang="en-US" altLang="zh-CN" sz="1200" dirty="0"/>
              <a:t>mid</a:t>
            </a:r>
          </a:p>
          <a:p>
            <a:r>
              <a:rPr lang="en-US" altLang="zh-CN" sz="1200" dirty="0"/>
              <a:t>$P 33 91</a:t>
            </a:r>
          </a:p>
          <a:p>
            <a:r>
              <a:rPr lang="en-US" altLang="zh-CN" sz="1200" dirty="0"/>
              <a:t>$P 34 E0 ;JMP 0F          ; </a:t>
            </a:r>
            <a:r>
              <a:rPr lang="zh-CN" altLang="en-US" sz="1200" dirty="0"/>
              <a:t>继续二分查找</a:t>
            </a:r>
          </a:p>
          <a:p>
            <a:r>
              <a:rPr lang="en-US" altLang="zh-CN" sz="1200" dirty="0"/>
              <a:t>$P 35 0F</a:t>
            </a:r>
          </a:p>
          <a:p>
            <a:r>
              <a:rPr lang="en-US" altLang="zh-CN" sz="1200" dirty="0"/>
              <a:t>$P 36 30 ;OUT R0 40H      ; </a:t>
            </a:r>
            <a:r>
              <a:rPr lang="zh-CN" altLang="en-US" sz="1200" dirty="0"/>
              <a:t>输出结果</a:t>
            </a:r>
          </a:p>
          <a:p>
            <a:r>
              <a:rPr lang="en-US" altLang="zh-CN" sz="1200" dirty="0"/>
              <a:t>$P 37 40</a:t>
            </a:r>
          </a:p>
          <a:p>
            <a:r>
              <a:rPr lang="en-US" altLang="zh-CN" sz="1200" dirty="0"/>
              <a:t>$P 38 50 ;END: HLT        ; </a:t>
            </a:r>
            <a:r>
              <a:rPr lang="zh-CN" altLang="en-US" sz="1200" dirty="0"/>
              <a:t>停机</a:t>
            </a:r>
          </a:p>
        </p:txBody>
      </p:sp>
    </p:spTree>
    <p:extLst>
      <p:ext uri="{BB962C8B-B14F-4D97-AF65-F5344CB8AC3E}">
        <p14:creationId xmlns:p14="http://schemas.microsoft.com/office/powerpoint/2010/main" val="3681408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>
            <a:extLst>
              <a:ext uri="{FF2B5EF4-FFF2-40B4-BE49-F238E27FC236}">
                <a16:creationId xmlns:a16="http://schemas.microsoft.com/office/drawing/2014/main" id="{A7F923E8-A7B2-A4A0-F484-7870F7FBDB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12622" y="0"/>
            <a:ext cx="3362429" cy="685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DA4B963-1C85-D989-635D-6997B963B9A9}"/>
              </a:ext>
            </a:extLst>
          </p:cNvPr>
          <p:cNvSpPr txBox="1"/>
          <p:nvPr/>
        </p:nvSpPr>
        <p:spPr>
          <a:xfrm>
            <a:off x="5061098" y="174119"/>
            <a:ext cx="7130902" cy="6683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800"/>
              </a:spcBef>
              <a:spcAft>
                <a:spcPts val="400"/>
              </a:spcAft>
            </a:pPr>
            <a:r>
              <a:rPr lang="en-US" altLang="zh-CN" sz="1400" b="1" dirty="0">
                <a:solidFill>
                  <a:srgbClr val="0F4761"/>
                </a:solidFill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4.3.1	</a:t>
            </a:r>
            <a:r>
              <a:rPr lang="en-US" altLang="zh-CN" sz="1400" b="1" dirty="0" err="1">
                <a:solidFill>
                  <a:srgbClr val="0F4761"/>
                </a:solidFill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二分查找算法实现</a:t>
            </a:r>
            <a:endParaRPr lang="zh-CN" altLang="zh-CN" sz="1400" b="1" dirty="0">
              <a:solidFill>
                <a:srgbClr val="0F4761"/>
              </a:solidFill>
              <a:effectLst/>
              <a:latin typeface="Aptos" panose="020B0004020202020204" pitchFamily="34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Symbol" panose="05050102010706020507" pitchFamily="18" charset="2"/>
              </a:rPr>
              <a:t>本模型机采用二分查找法实现整数平方根的计算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Symbol" panose="05050102010706020507" pitchFamily="18" charset="2"/>
              </a:rPr>
              <a:t>时间复杂度为</a:t>
            </a:r>
            <a:r>
              <a:rPr lang="en-US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Symbol" panose="05050102010706020507" pitchFamily="18" charset="2"/>
              </a:rPr>
              <a:t>O(log n),</a:t>
            </a: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Symbol" panose="05050102010706020507" pitchFamily="18" charset="2"/>
              </a:rPr>
              <a:t>相比线性查找大大提高了效率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altLang="zh-CN" sz="12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Symbol" panose="05050102010706020507" pitchFamily="18" charset="2"/>
              </a:rPr>
              <a:t>具体实现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Symbol" panose="05050102010706020507" pitchFamily="18" charset="2"/>
              </a:rPr>
              <a:t>: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Symbol" panose="05050102010706020507" pitchFamily="18" charset="2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Courier New" panose="02070309020205020404" pitchFamily="49" charset="0"/>
              <a:buChar char="o"/>
            </a:pP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初始化下界为</a:t>
            </a:r>
            <a:r>
              <a:rPr lang="en-US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0(</a:t>
            </a: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存储在</a:t>
            </a:r>
            <a:r>
              <a:rPr lang="en-US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91H),</a:t>
            </a: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上界为输入值</a:t>
            </a:r>
            <a:r>
              <a:rPr lang="en-US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N(</a:t>
            </a: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存储在</a:t>
            </a:r>
            <a:r>
              <a:rPr lang="en-US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92H)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Courier New" panose="02070309020205020404" pitchFamily="49" charset="0"/>
              <a:buChar char="o"/>
            </a:pPr>
            <a:r>
              <a:rPr lang="en-US" altLang="zh-CN" sz="12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每次取中间值mid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(</a:t>
            </a:r>
            <a:r>
              <a:rPr lang="en-US" altLang="zh-CN" sz="12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上界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12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下界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&gt;&gt; 1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Courier New" panose="02070309020205020404" pitchFamily="49" charset="0"/>
              <a:buChar char="o"/>
            </a:pP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mid</a:t>
            </a: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的平方与</a:t>
            </a:r>
            <a:r>
              <a:rPr lang="en-US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比较</a:t>
            </a:r>
            <a:r>
              <a:rPr lang="en-US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据此更新上下界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Courier New" panose="02070309020205020404" pitchFamily="49" charset="0"/>
              <a:buChar char="o"/>
            </a:pPr>
            <a:r>
              <a:rPr lang="en-US" altLang="zh-CN" sz="12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直到找到合适的平方根值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800"/>
              </a:spcBef>
              <a:spcAft>
                <a:spcPts val="400"/>
              </a:spcAft>
            </a:pPr>
            <a:r>
              <a:rPr lang="en-US" altLang="zh-CN" sz="1400" b="1" dirty="0">
                <a:solidFill>
                  <a:srgbClr val="0F4761"/>
                </a:solidFill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4.3.2	</a:t>
            </a:r>
            <a:r>
              <a:rPr lang="en-US" altLang="zh-CN" sz="1400" b="1" dirty="0" err="1">
                <a:solidFill>
                  <a:srgbClr val="0F4761"/>
                </a:solidFill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平方根判断的精确实现</a:t>
            </a:r>
            <a:endParaRPr lang="zh-CN" altLang="zh-CN" sz="1400" b="1" dirty="0">
              <a:solidFill>
                <a:srgbClr val="0F4761"/>
              </a:solidFill>
              <a:effectLst/>
              <a:latin typeface="Aptos" panose="020B0004020202020204" pitchFamily="34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Symbol" panose="05050102010706020507" pitchFamily="18" charset="2"/>
              </a:rPr>
              <a:t>采用双向减法比较策略确保结果准确性</a:t>
            </a:r>
            <a:r>
              <a:rPr lang="en-US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Symbol" panose="05050102010706020507" pitchFamily="18" charset="2"/>
              </a:rPr>
              <a:t>: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Symbol" panose="05050102010706020507" pitchFamily="18" charset="2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altLang="zh-CN" sz="12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首先计算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(R1)-(R2)-&gt;R1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P&lt;3&gt;</a:t>
            </a: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判断结果为</a:t>
            </a:r>
            <a:r>
              <a:rPr lang="en-US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或有借位时</a:t>
            </a:r>
            <a:r>
              <a:rPr lang="en-US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需要进一步判断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altLang="zh-CN" sz="12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将R1、R2恢复原值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en-US" altLang="zh-CN" sz="12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再计算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(R2)-(R1)-&gt;R2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+mj-lt"/>
              <a:buAutoNum type="arabicPeriod"/>
            </a:pP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P&lt;3&gt;</a:t>
            </a: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判断结果确定最终关系</a:t>
            </a:r>
            <a:r>
              <a:rPr lang="en-US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3000" lvl="2" indent="-228600">
              <a:spcBef>
                <a:spcPts val="180"/>
              </a:spcBef>
              <a:spcAft>
                <a:spcPts val="180"/>
              </a:spcAft>
              <a:buFont typeface="Wingdings" panose="05000000000000000000" pitchFamily="2" charset="2"/>
              <a:buChar char=""/>
            </a:pPr>
            <a:r>
              <a:rPr lang="en-US" altLang="zh-CN" sz="12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Wingdings" panose="05000000000000000000" pitchFamily="2" charset="2"/>
              </a:rPr>
              <a:t>若为0或有借位,则R1=R2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Wingdings" panose="05000000000000000000" pitchFamily="2" charset="2"/>
            </a:endParaRPr>
          </a:p>
          <a:p>
            <a:pPr marL="1143000" lvl="2" indent="-228600">
              <a:spcBef>
                <a:spcPts val="180"/>
              </a:spcBef>
              <a:spcAft>
                <a:spcPts val="180"/>
              </a:spcAft>
              <a:buFont typeface="Wingdings" panose="05000000000000000000" pitchFamily="2" charset="2"/>
              <a:buChar char=""/>
            </a:pPr>
            <a:r>
              <a:rPr lang="en-US" altLang="zh-CN" sz="12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Wingdings" panose="05000000000000000000" pitchFamily="2" charset="2"/>
              </a:rPr>
              <a:t>否则R1&lt;R2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Wingdings" panose="05000000000000000000" pitchFamily="2" charset="2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Symbol" panose="05050102010706020507" pitchFamily="18" charset="2"/>
              </a:rPr>
              <a:t>这种双向比较方法可以准确判断两数是否相等</a:t>
            </a:r>
            <a:r>
              <a:rPr lang="en-US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Symbol" panose="05050102010706020507" pitchFamily="18" charset="2"/>
              </a:rPr>
              <a:t>,</a:t>
            </a: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Symbol" panose="05050102010706020507" pitchFamily="18" charset="2"/>
              </a:rPr>
              <a:t>避免单次减法可能带来的判断错误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Symbol" panose="05050102010706020507" pitchFamily="18" charset="2"/>
            </a:endParaRPr>
          </a:p>
          <a:p>
            <a:pPr>
              <a:spcBef>
                <a:spcPts val="800"/>
              </a:spcBef>
              <a:spcAft>
                <a:spcPts val="400"/>
              </a:spcAft>
            </a:pPr>
            <a:r>
              <a:rPr lang="en-US" altLang="zh-CN" sz="1400" b="1" dirty="0">
                <a:solidFill>
                  <a:srgbClr val="0F4761"/>
                </a:solidFill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4.3.3	</a:t>
            </a:r>
            <a:r>
              <a:rPr lang="en-US" altLang="zh-CN" sz="1400" b="1" dirty="0" err="1">
                <a:solidFill>
                  <a:srgbClr val="0F4761"/>
                </a:solidFill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边界条件处理</a:t>
            </a:r>
            <a:endParaRPr lang="zh-CN" altLang="zh-CN" sz="1400" b="1" dirty="0">
              <a:solidFill>
                <a:srgbClr val="0F4761"/>
              </a:solidFill>
              <a:effectLst/>
              <a:latin typeface="Aptos" panose="020B0004020202020204" pitchFamily="34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altLang="zh-CN" sz="12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Symbol" panose="05050102010706020507" pitchFamily="18" charset="2"/>
              </a:rPr>
              <a:t>特殊输入处理</a:t>
            </a:r>
            <a:r>
              <a:rPr lang="en-US" altLang="zh-CN" sz="12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Symbol" panose="05050102010706020507" pitchFamily="18" charset="2"/>
              </a:rPr>
              <a:t>: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Symbol" panose="05050102010706020507" pitchFamily="18" charset="2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Courier New" panose="02070309020205020404" pitchFamily="49" charset="0"/>
              <a:buChar char="o"/>
            </a:pPr>
            <a:r>
              <a:rPr lang="en-US" altLang="zh-CN" sz="12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输入为0时直接返回0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Courier New" panose="02070309020205020404" pitchFamily="49" charset="0"/>
              <a:buChar char="o"/>
            </a:pPr>
            <a:r>
              <a:rPr lang="en-US" altLang="zh-CN" sz="12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输入为1时直接返回1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Symbol" panose="05050102010706020507" pitchFamily="18" charset="2"/>
              </a:rPr>
              <a:t>二分查找终止条件优化</a:t>
            </a:r>
            <a:r>
              <a:rPr lang="en-US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Symbol" panose="05050102010706020507" pitchFamily="18" charset="2"/>
              </a:rPr>
              <a:t>: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Symbol" panose="05050102010706020507" pitchFamily="18" charset="2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Courier New" panose="02070309020205020404" pitchFamily="49" charset="0"/>
              <a:buChar char="o"/>
            </a:pPr>
            <a:r>
              <a:rPr lang="en-US" altLang="zh-CN" sz="12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检测区间长度是否为1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Courier New" panose="02070309020205020404" pitchFamily="49" charset="0"/>
              <a:buChar char="o"/>
            </a:pP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当上下界差值为</a:t>
            </a:r>
            <a:r>
              <a:rPr lang="en-US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说明已找到最接近的整数平方根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80"/>
              </a:spcBef>
              <a:spcAft>
                <a:spcPts val="180"/>
              </a:spcAft>
              <a:buFont typeface="Courier New" panose="02070309020205020404" pitchFamily="49" charset="0"/>
              <a:buChar char="o"/>
            </a:pP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通过这种方式避免了在区间长度为</a:t>
            </a:r>
            <a:r>
              <a:rPr lang="en-US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2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时陷入死循环的问题</a:t>
            </a:r>
            <a:endParaRPr lang="zh-CN" altLang="zh-CN" sz="12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8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BA77CC3-158F-6B8B-7C29-E83199BFA635}"/>
                  </a:ext>
                </a:extLst>
              </p14:cNvPr>
              <p14:cNvContentPartPr/>
              <p14:nvPr/>
            </p14:nvContentPartPr>
            <p14:xfrm>
              <a:off x="5039844" y="3799289"/>
              <a:ext cx="36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BA77CC3-158F-6B8B-7C29-E83199BFA6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3724" y="3793169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E83D4978-BEC8-646E-47DB-D155768C6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11" y="180909"/>
            <a:ext cx="8853377" cy="49085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30CD63D-598B-00AC-AAAB-BC2183452978}"/>
              </a:ext>
            </a:extLst>
          </p:cNvPr>
          <p:cNvSpPr txBox="1"/>
          <p:nvPr/>
        </p:nvSpPr>
        <p:spPr>
          <a:xfrm>
            <a:off x="2856613" y="3494121"/>
            <a:ext cx="85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Mid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3EA2706-B360-EA80-A8C1-A06457536265}"/>
              </a:ext>
            </a:extLst>
          </p:cNvPr>
          <p:cNvSpPr txBox="1"/>
          <p:nvPr/>
        </p:nvSpPr>
        <p:spPr>
          <a:xfrm>
            <a:off x="3572980" y="3561460"/>
            <a:ext cx="85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上界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5B1827-EB2B-73E1-08A0-4980E89ABEAB}"/>
              </a:ext>
            </a:extLst>
          </p:cNvPr>
          <p:cNvSpPr txBox="1"/>
          <p:nvPr/>
        </p:nvSpPr>
        <p:spPr>
          <a:xfrm>
            <a:off x="4795282" y="3614623"/>
            <a:ext cx="85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下界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939DBF-7F55-4193-00B6-DF0CF06B64F4}"/>
              </a:ext>
            </a:extLst>
          </p:cNvPr>
          <p:cNvSpPr txBox="1"/>
          <p:nvPr/>
        </p:nvSpPr>
        <p:spPr>
          <a:xfrm>
            <a:off x="4114799" y="3930792"/>
            <a:ext cx="85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Mid</a:t>
            </a:r>
            <a:r>
              <a:rPr lang="zh-CN" altLang="en-US" dirty="0">
                <a:solidFill>
                  <a:srgbClr val="FF0000"/>
                </a:solidFill>
              </a:rPr>
              <a:t>值平方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04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4DDF35-7BE7-EEE1-62C9-3E5FDFCD5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91" y="865922"/>
            <a:ext cx="5423179" cy="45023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3710F4-7BD8-9C36-DF53-64D1B7B9B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747" y="3944589"/>
            <a:ext cx="5143764" cy="8763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B3629E-DB5A-B832-2CCB-CDDD46253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947" y="2320597"/>
            <a:ext cx="5035809" cy="7112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0A568C-3D34-3E0A-590C-A9A1D7588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611" y="964018"/>
            <a:ext cx="4976037" cy="490001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06F1E58B-60F3-8B46-CFAA-44D4FA29074B}"/>
              </a:ext>
            </a:extLst>
          </p:cNvPr>
          <p:cNvSpPr/>
          <p:nvPr/>
        </p:nvSpPr>
        <p:spPr>
          <a:xfrm>
            <a:off x="8052391" y="1630326"/>
            <a:ext cx="893135" cy="7112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FC5B00-2A5B-67D8-89FD-ACE31D21B760}"/>
              </a:ext>
            </a:extLst>
          </p:cNvPr>
          <p:cNvSpPr txBox="1"/>
          <p:nvPr/>
        </p:nvSpPr>
        <p:spPr>
          <a:xfrm>
            <a:off x="7805495" y="5368303"/>
            <a:ext cx="255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r>
              <a:rPr lang="zh-CN" altLang="en-US" dirty="0"/>
              <a:t>条机器指令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779429-4383-6433-7C95-211897058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348" y="5311488"/>
            <a:ext cx="5289822" cy="6731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7E2302B-DB06-0B69-4F11-C1D0A3F264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997" y="6045623"/>
            <a:ext cx="5169166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7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9737D8-F0FD-5716-EF8E-F1B587FAF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231"/>
            <a:ext cx="5620039" cy="15705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CAA12EF-7D22-2B52-4149-D104B8D2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954"/>
            <a:ext cx="3877339" cy="8699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C994A3-A7A6-E229-3DE7-90440465D48F}"/>
              </a:ext>
            </a:extLst>
          </p:cNvPr>
          <p:cNvSpPr txBox="1"/>
          <p:nvPr/>
        </p:nvSpPr>
        <p:spPr>
          <a:xfrm>
            <a:off x="6485862" y="2637596"/>
            <a:ext cx="49689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MA5~MA0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为当前微指令中的地址字段内容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SE5~SE0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为下一条实际执行的微指令的地址。</a:t>
            </a:r>
            <a:endParaRPr lang="zh-CN" altLang="zh-CN" sz="1800" dirty="0">
              <a:solidFill>
                <a:srgbClr val="FF0000"/>
              </a:solidFill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分析：</a:t>
            </a:r>
            <a:endParaRPr lang="zh-CN" altLang="zh-CN" sz="18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I7I6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，即操作码前两位不为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时，下地址的生成方式是用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指令的操作码（即前四位）替换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MA5~MA0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的最后四位。</a:t>
            </a:r>
            <a:endParaRPr lang="zh-CN" altLang="zh-CN" sz="1800" dirty="0">
              <a:solidFill>
                <a:srgbClr val="FF0000"/>
              </a:solidFill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I7I6=11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，即操作码前两位为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时，下地址的生成方式是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保持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MA5~MA0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的前两位不变，后两位置为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，最后两位置为寻址方式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spcBef>
                <a:spcPts val="900"/>
              </a:spcBef>
              <a:spcAft>
                <a:spcPts val="900"/>
              </a:spcAft>
            </a:pPr>
            <a:endParaRPr lang="zh-CN" altLang="zh-CN" sz="18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EC87EF-FAC2-B8A7-125C-57BBD474C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94" y="2870791"/>
            <a:ext cx="4184865" cy="34545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E39F51-26B4-E03C-DE4E-70EADC335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381" y="869198"/>
            <a:ext cx="5321573" cy="141612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E54DF24-50AE-F83F-AFDD-04E0BDC5D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21" y="114880"/>
            <a:ext cx="4743694" cy="8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0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电脑屏幕的照片&#10;&#10;中度可信度描述已自动生成">
            <a:extLst>
              <a:ext uri="{FF2B5EF4-FFF2-40B4-BE49-F238E27FC236}">
                <a16:creationId xmlns:a16="http://schemas.microsoft.com/office/drawing/2014/main" id="{69AC619A-5EA4-37D9-518D-5BD397598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72"/>
          <a:stretch>
            <a:fillRect/>
          </a:stretch>
        </p:blipFill>
        <p:spPr>
          <a:xfrm>
            <a:off x="643467" y="222238"/>
            <a:ext cx="10905066" cy="4541148"/>
          </a:xfrm>
          <a:prstGeom prst="rect">
            <a:avLst/>
          </a:prstGeom>
          <a:noFill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F7D71AD-EDB7-D13B-B4C6-FAE75AF9AC9A}"/>
              </a:ext>
            </a:extLst>
          </p:cNvPr>
          <p:cNvSpPr txBox="1"/>
          <p:nvPr/>
        </p:nvSpPr>
        <p:spPr>
          <a:xfrm>
            <a:off x="6163340" y="5316278"/>
            <a:ext cx="5833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900"/>
              </a:spcBef>
              <a:spcAft>
                <a:spcPts val="900"/>
              </a:spcAft>
            </a:pP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以图</a:t>
            </a:r>
            <a:r>
              <a:rPr lang="zh-CN" altLang="en-US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的变址寻址方式为例，变址寻址方式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MA5~MA0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原先为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110000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）将后四位替换为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11+M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3E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1111</a:t>
            </a:r>
            <a:r>
              <a:rPr lang="en-US" altLang="zh-CN" sz="1800" dirty="0">
                <a:solidFill>
                  <a:srgbClr val="47D459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）跳转到变址寻址的微指令流程执行。</a:t>
            </a:r>
            <a:endParaRPr lang="zh-CN" altLang="zh-CN" sz="18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83974D-03A9-956F-E2C0-7D8FB5A550CB}"/>
              </a:ext>
            </a:extLst>
          </p:cNvPr>
          <p:cNvSpPr txBox="1"/>
          <p:nvPr/>
        </p:nvSpPr>
        <p:spPr>
          <a:xfrm>
            <a:off x="482010" y="5316278"/>
            <a:ext cx="5273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对于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SHR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MA5~MA0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原先为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110000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SHR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操作码为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，因此直接将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MA5~MA0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后四位替换为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，此时为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111010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3A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99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58D57-94FD-AFBB-6202-B16196A7C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6C1AD6-1EBC-5A6D-7D4E-373FB0CF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54"/>
            <a:ext cx="3877339" cy="8699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792ABF7-4298-52F4-A579-6AEAE8E9E807}"/>
              </a:ext>
            </a:extLst>
          </p:cNvPr>
          <p:cNvSpPr txBox="1"/>
          <p:nvPr/>
        </p:nvSpPr>
        <p:spPr>
          <a:xfrm>
            <a:off x="6740077" y="2762956"/>
            <a:ext cx="496894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>
              <a:spcBef>
                <a:spcPts val="900"/>
              </a:spcBef>
              <a:spcAft>
                <a:spcPts val="900"/>
              </a:spcAft>
            </a:pP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当前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MA5~MA0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0C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001100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800" dirty="0">
              <a:effectLst/>
              <a:latin typeface="Aptos" panose="020B00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P&lt;2&gt;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散转下址生成规则表明下一条微指令应该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MA5~MA0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的最后两位替换成操作码的后两位（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I5I4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）即可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正确跳转到下一条微指令。 </a:t>
            </a:r>
            <a:endParaRPr lang="en-US" altLang="zh-CN" sz="1800" dirty="0">
              <a:effectLst/>
              <a:latin typeface="Aptos" panose="020B00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>
              <a:spcBef>
                <a:spcPts val="900"/>
              </a:spcBef>
              <a:spcAft>
                <a:spcPts val="900"/>
              </a:spcAft>
            </a:pP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指令为例，当前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MA5~MA0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0C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001100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），将后两位替换成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指令操作码的后两位（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）后变为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0D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001101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），即跳转到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STA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微指令流程执行。</a:t>
            </a:r>
            <a:endParaRPr lang="zh-CN" altLang="zh-CN" sz="18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96C1DB-672E-1D1E-B8EA-01E92A54F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4" y="1302251"/>
            <a:ext cx="5569236" cy="12969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87588D0-BF33-83D2-F22B-E79E2C837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685" y="0"/>
            <a:ext cx="5505733" cy="1778091"/>
          </a:xfrm>
          <a:prstGeom prst="rect">
            <a:avLst/>
          </a:prstGeom>
        </p:spPr>
      </p:pic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DB95C76F-1F6D-900E-ED6E-483FB5FFA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" r="13323"/>
          <a:stretch>
            <a:fillRect/>
          </a:stretch>
        </p:blipFill>
        <p:spPr>
          <a:xfrm>
            <a:off x="1160065" y="2599240"/>
            <a:ext cx="3362316" cy="3541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093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C9B06-3038-A4B6-CB1A-CD233F77D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D71B90C-5ED8-6B9F-A6FF-51C71C0A6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54"/>
            <a:ext cx="3877339" cy="8699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D79EA0-8B66-2E66-407C-B54015B409E0}"/>
              </a:ext>
            </a:extLst>
          </p:cNvPr>
          <p:cNvSpPr txBox="1"/>
          <p:nvPr/>
        </p:nvSpPr>
        <p:spPr>
          <a:xfrm>
            <a:off x="6740077" y="2762956"/>
            <a:ext cx="4968948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BZC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属于条件转移指令，由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P&lt;3&gt;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散转下址生成规则可以看出，若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FC</a:t>
            </a:r>
            <a:r>
              <a:rPr lang="zh-CN" altLang="en-US" dirty="0"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FZ=1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，即有</a:t>
            </a:r>
            <a:r>
              <a:rPr lang="zh-CN" altLang="en-US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零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位（或借位）或结果为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MA5~MA0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中的第二位改成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，若没有上述情况则为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solidFill>
                <a:srgbClr val="FF0000"/>
              </a:solidFill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57200">
              <a:spcBef>
                <a:spcPts val="900"/>
              </a:spcBef>
              <a:spcAft>
                <a:spcPts val="900"/>
              </a:spcAft>
            </a:pP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以结果为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为例，当前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MA5~MA0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0B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001011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结果为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0,FZ=1,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第二位替换成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，下地址变为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1B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011011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），执行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A-&gt;PC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，即跳转到</a:t>
            </a:r>
            <a:r>
              <a:rPr lang="en-US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sz="1800" dirty="0">
                <a:effectLst/>
                <a:latin typeface="Aptos" panose="020B00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effectLst/>
              <a:latin typeface="Aptos" panose="020B0004020202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52E6EDD-05D5-EB29-6905-E0278411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685" y="0"/>
            <a:ext cx="5505733" cy="17780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49828AA-343E-0933-F356-3B950E256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3" y="1194809"/>
            <a:ext cx="5867702" cy="1101824"/>
          </a:xfrm>
          <a:prstGeom prst="rect">
            <a:avLst/>
          </a:prstGeo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F4AE1F7C-651B-EC3B-1E03-8054A061BB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08"/>
          <a:stretch>
            <a:fillRect/>
          </a:stretch>
        </p:blipFill>
        <p:spPr>
          <a:xfrm>
            <a:off x="986249" y="2762956"/>
            <a:ext cx="4210493" cy="2344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51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A4982A-44D9-4B05-CCAD-277506148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0" y="0"/>
            <a:ext cx="1147607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7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" descr="微程序流程图">
            <a:extLst>
              <a:ext uri="{FF2B5EF4-FFF2-40B4-BE49-F238E27FC236}">
                <a16:creationId xmlns:a16="http://schemas.microsoft.com/office/drawing/2014/main" id="{A84B1173-26F7-A850-44BB-99D45CD21D27}"/>
              </a:ext>
            </a:extLst>
          </p:cNvPr>
          <p:cNvPicPr/>
          <p:nvPr/>
        </p:nvPicPr>
        <p:blipFill>
          <a:blip r:embed="rId2"/>
          <a:srcRect b="587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F3622F-588B-4FA0-9538-889129932BA4}"/>
              </a:ext>
            </a:extLst>
          </p:cNvPr>
          <p:cNvSpPr txBox="1"/>
          <p:nvPr/>
        </p:nvSpPr>
        <p:spPr>
          <a:xfrm>
            <a:off x="1410586" y="4770474"/>
            <a:ext cx="24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共设计</a:t>
            </a:r>
            <a:r>
              <a:rPr lang="en-US" altLang="zh-CN" dirty="0"/>
              <a:t>54</a:t>
            </a:r>
            <a:r>
              <a:rPr lang="zh-CN" altLang="en-US" dirty="0"/>
              <a:t>条微指令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615867-58AE-E323-CC2A-91DAA9CEB082}"/>
              </a:ext>
            </a:extLst>
          </p:cNvPr>
          <p:cNvSpPr txBox="1"/>
          <p:nvPr/>
        </p:nvSpPr>
        <p:spPr>
          <a:xfrm>
            <a:off x="5344632" y="630865"/>
            <a:ext cx="5082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$M 03 107070    ; MEM-&gt;IR, P&lt;1&gt; </a:t>
            </a:r>
          </a:p>
          <a:p>
            <a:endParaRPr lang="pt-BR" altLang="zh-CN" dirty="0"/>
          </a:p>
          <a:p>
            <a:r>
              <a:rPr lang="pt-BR" altLang="zh-CN" dirty="0"/>
              <a:t>70H</a:t>
            </a:r>
            <a:r>
              <a:rPr lang="zh-CN" altLang="en-US" dirty="0"/>
              <a:t>的后</a:t>
            </a:r>
            <a:r>
              <a:rPr lang="en-US" altLang="zh-CN" dirty="0"/>
              <a:t>6</a:t>
            </a:r>
            <a:r>
              <a:rPr lang="zh-CN" altLang="en-US" dirty="0"/>
              <a:t>位为</a:t>
            </a:r>
            <a:r>
              <a:rPr lang="en-US" altLang="zh-CN" dirty="0"/>
              <a:t>110000</a:t>
            </a:r>
            <a:r>
              <a:rPr lang="zh-CN" altLang="en-US" dirty="0"/>
              <a:t>（</a:t>
            </a:r>
            <a:r>
              <a:rPr lang="en-US" altLang="zh-CN" dirty="0"/>
              <a:t>30H</a:t>
            </a:r>
            <a:r>
              <a:rPr lang="zh-CN" altLang="en-US" dirty="0"/>
              <a:t>）</a:t>
            </a:r>
            <a:endParaRPr lang="pt-BR" altLang="zh-CN" dirty="0"/>
          </a:p>
        </p:txBody>
      </p:sp>
    </p:spTree>
    <p:extLst>
      <p:ext uri="{BB962C8B-B14F-4D97-AF65-F5344CB8AC3E}">
        <p14:creationId xmlns:p14="http://schemas.microsoft.com/office/powerpoint/2010/main" val="405184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AB1895-10EC-0F12-1AF3-F76CA73C872C}"/>
              </a:ext>
            </a:extLst>
          </p:cNvPr>
          <p:cNvSpPr txBox="1"/>
          <p:nvPr/>
        </p:nvSpPr>
        <p:spPr>
          <a:xfrm>
            <a:off x="2675417" y="379352"/>
            <a:ext cx="30504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; //** Start Of </a:t>
            </a:r>
            <a:r>
              <a:rPr lang="en-US" altLang="zh-CN" sz="1200" dirty="0" err="1"/>
              <a:t>MicroController</a:t>
            </a:r>
            <a:r>
              <a:rPr lang="en-US" altLang="zh-CN" sz="1200" dirty="0"/>
              <a:t> Data **//</a:t>
            </a:r>
          </a:p>
          <a:p>
            <a:r>
              <a:rPr lang="en-US" altLang="zh-CN" sz="1200" dirty="0"/>
              <a:t>$M 00 000001    ; NOP   </a:t>
            </a:r>
          </a:p>
          <a:p>
            <a:r>
              <a:rPr lang="en-US" altLang="zh-CN" sz="1200" dirty="0"/>
              <a:t>$M 01 006D43    ; PC-&gt;AR, PC</a:t>
            </a:r>
            <a:r>
              <a:rPr lang="zh-CN" altLang="en-US" sz="1200" dirty="0"/>
              <a:t>加</a:t>
            </a:r>
            <a:r>
              <a:rPr lang="en-US" altLang="zh-CN" sz="1200" dirty="0"/>
              <a:t>1   </a:t>
            </a:r>
          </a:p>
          <a:p>
            <a:r>
              <a:rPr lang="en-US" altLang="zh-CN" sz="1200" dirty="0"/>
              <a:t>$M 03 107070    ; MEM-&gt;IR, P&lt;1&gt;   </a:t>
            </a:r>
          </a:p>
          <a:p>
            <a:endParaRPr lang="en-US" altLang="zh-CN" sz="1200" dirty="0"/>
          </a:p>
          <a:p>
            <a:r>
              <a:rPr lang="en-US" altLang="zh-CN" sz="1200" dirty="0"/>
              <a:t>$M 04 002405    ; RS-&gt;B   </a:t>
            </a:r>
          </a:p>
          <a:p>
            <a:r>
              <a:rPr lang="en-US" altLang="zh-CN" sz="1200" dirty="0"/>
              <a:t>$M 05 04B201    ; A</a:t>
            </a:r>
            <a:r>
              <a:rPr lang="zh-CN" altLang="en-US" sz="1200" dirty="0"/>
              <a:t>加</a:t>
            </a:r>
            <a:r>
              <a:rPr lang="en-US" altLang="zh-CN" sz="1200" dirty="0"/>
              <a:t>B-&gt;RD   </a:t>
            </a:r>
          </a:p>
          <a:p>
            <a:r>
              <a:rPr lang="en-US" altLang="zh-CN" sz="1200" dirty="0"/>
              <a:t>$M 06 002407    ; RS-&gt;B   </a:t>
            </a:r>
          </a:p>
          <a:p>
            <a:r>
              <a:rPr lang="en-US" altLang="zh-CN" sz="1200" dirty="0"/>
              <a:t>$M 07 013201    ; A</a:t>
            </a:r>
            <a:r>
              <a:rPr lang="zh-CN" altLang="en-US" sz="1200" dirty="0"/>
              <a:t>与</a:t>
            </a:r>
            <a:r>
              <a:rPr lang="en-US" altLang="zh-CN" sz="1200" dirty="0"/>
              <a:t>B-&gt;RD   </a:t>
            </a:r>
          </a:p>
          <a:p>
            <a:r>
              <a:rPr lang="en-US" altLang="zh-CN" sz="1200" dirty="0"/>
              <a:t>$M 08 106009    ; MEM-&gt;AR   </a:t>
            </a:r>
          </a:p>
          <a:p>
            <a:r>
              <a:rPr lang="en-US" altLang="zh-CN" sz="1200" dirty="0"/>
              <a:t>$M 09 183001    ; IO-&gt;RD   </a:t>
            </a:r>
          </a:p>
          <a:p>
            <a:r>
              <a:rPr lang="en-US" altLang="zh-CN" sz="1200" dirty="0"/>
              <a:t>$M 0A 106010    ; MEM-&gt;AR   </a:t>
            </a:r>
          </a:p>
          <a:p>
            <a:r>
              <a:rPr lang="en-US" altLang="zh-CN" sz="1200" dirty="0"/>
              <a:t>;P&lt;3&gt;</a:t>
            </a:r>
            <a:r>
              <a:rPr lang="zh-CN" altLang="en-US" sz="1200" dirty="0"/>
              <a:t>入口地址</a:t>
            </a:r>
            <a:endParaRPr lang="en-US" altLang="zh-CN" sz="1200" dirty="0"/>
          </a:p>
          <a:p>
            <a:r>
              <a:rPr lang="en-US" altLang="zh-CN" sz="1200" dirty="0"/>
              <a:t>$M 0B 000001    ; NOP   </a:t>
            </a:r>
          </a:p>
          <a:p>
            <a:r>
              <a:rPr lang="en-US" altLang="zh-CN" sz="1200" dirty="0"/>
              <a:t>;P&lt;2&gt;</a:t>
            </a:r>
            <a:r>
              <a:rPr lang="zh-CN" altLang="en-US" sz="1200" dirty="0"/>
              <a:t>入口地址</a:t>
            </a:r>
            <a:endParaRPr lang="en-US" altLang="zh-CN" sz="1200" dirty="0"/>
          </a:p>
          <a:p>
            <a:r>
              <a:rPr lang="en-US" altLang="zh-CN" sz="1200" dirty="0"/>
              <a:t>$M 0C 103001    ; MEM-&gt;RD   </a:t>
            </a:r>
          </a:p>
          <a:p>
            <a:r>
              <a:rPr lang="en-US" altLang="zh-CN" sz="1200" dirty="0"/>
              <a:t>$M 0D 200601    ; RD-&gt;MEM   </a:t>
            </a:r>
          </a:p>
          <a:p>
            <a:r>
              <a:rPr lang="en-US" altLang="zh-CN" sz="1200" dirty="0"/>
              <a:t>$M 0E 005341    ; A-&gt;PC   </a:t>
            </a:r>
          </a:p>
          <a:p>
            <a:r>
              <a:rPr lang="en-US" altLang="zh-CN" sz="1200" dirty="0"/>
              <a:t>$M 0F 0000CB    ; NOP, P&lt;3&gt;   </a:t>
            </a:r>
          </a:p>
          <a:p>
            <a:endParaRPr lang="en-US" altLang="zh-CN" sz="1200" dirty="0"/>
          </a:p>
          <a:p>
            <a:r>
              <a:rPr lang="en-US" altLang="zh-CN" sz="1200" dirty="0"/>
              <a:t>$M 10 280401    ; RS-&gt;IO   </a:t>
            </a:r>
          </a:p>
          <a:p>
            <a:r>
              <a:rPr lang="en-US" altLang="zh-CN" sz="1200" dirty="0"/>
              <a:t>$M 11 103001    ; MEM-&gt;RD   </a:t>
            </a:r>
          </a:p>
          <a:p>
            <a:r>
              <a:rPr lang="en-US" altLang="zh-CN" sz="1200" dirty="0"/>
              <a:t>$M 12 06B201    ; A</a:t>
            </a:r>
            <a:r>
              <a:rPr lang="zh-CN" altLang="en-US" sz="1200" dirty="0"/>
              <a:t>加</a:t>
            </a:r>
            <a:r>
              <a:rPr lang="en-US" altLang="zh-CN" sz="1200" dirty="0"/>
              <a:t>1-&gt;RD   </a:t>
            </a:r>
          </a:p>
          <a:p>
            <a:r>
              <a:rPr lang="en-US" altLang="zh-CN" sz="1200" dirty="0"/>
              <a:t>$M 13 002414    ; RS-&gt;B   </a:t>
            </a:r>
          </a:p>
          <a:p>
            <a:r>
              <a:rPr lang="en-US" altLang="zh-CN" sz="1200" dirty="0"/>
              <a:t>$M 14 05B201    ; A</a:t>
            </a:r>
            <a:r>
              <a:rPr lang="zh-CN" altLang="en-US" sz="1200" dirty="0"/>
              <a:t>减</a:t>
            </a:r>
            <a:r>
              <a:rPr lang="en-US" altLang="zh-CN" sz="1200" dirty="0"/>
              <a:t>B-&gt;RD   </a:t>
            </a:r>
          </a:p>
          <a:p>
            <a:r>
              <a:rPr lang="en-US" altLang="zh-CN" sz="1200" dirty="0"/>
              <a:t>$M 15 002416    ; RS-&gt;B   </a:t>
            </a:r>
          </a:p>
          <a:p>
            <a:r>
              <a:rPr lang="en-US" altLang="zh-CN" sz="1200" dirty="0"/>
              <a:t>$M 16 01B201    ; A</a:t>
            </a:r>
            <a:r>
              <a:rPr lang="zh-CN" altLang="en-US" sz="1200" dirty="0"/>
              <a:t>或</a:t>
            </a:r>
            <a:r>
              <a:rPr lang="en-US" altLang="zh-CN" sz="1200" dirty="0"/>
              <a:t>B-&gt;RD   </a:t>
            </a:r>
          </a:p>
          <a:p>
            <a:r>
              <a:rPr lang="en-US" altLang="zh-CN" sz="1200" dirty="0"/>
              <a:t>$M 17 002418    ; RS-&gt;B   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$M 18 033201    ; A</a:t>
            </a:r>
            <a:r>
              <a:rPr lang="zh-CN" altLang="en-US" sz="1200" dirty="0">
                <a:solidFill>
                  <a:srgbClr val="FF0000"/>
                </a:solidFill>
              </a:rPr>
              <a:t>右移</a:t>
            </a:r>
            <a:r>
              <a:rPr lang="en-US" altLang="zh-CN" sz="1200" dirty="0">
                <a:solidFill>
                  <a:srgbClr val="FF0000"/>
                </a:solidFill>
              </a:rPr>
              <a:t>-&gt;RD   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$M 19 063201    ; A</a:t>
            </a:r>
            <a:r>
              <a:rPr lang="zh-CN" altLang="en-US" sz="1200" dirty="0">
                <a:solidFill>
                  <a:srgbClr val="FF0000"/>
                </a:solidFill>
              </a:rPr>
              <a:t>减</a:t>
            </a:r>
            <a:r>
              <a:rPr lang="en-US" altLang="zh-CN" sz="1200" dirty="0">
                <a:solidFill>
                  <a:srgbClr val="FF0000"/>
                </a:solidFill>
              </a:rPr>
              <a:t>1-&gt;RD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D03837-F44F-89C2-AFD8-8C65A3C375FF}"/>
              </a:ext>
            </a:extLst>
          </p:cNvPr>
          <p:cNvSpPr txBox="1"/>
          <p:nvPr/>
        </p:nvSpPr>
        <p:spPr>
          <a:xfrm>
            <a:off x="6271381" y="379352"/>
            <a:ext cx="305041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;P&lt;3&gt;</a:t>
            </a:r>
            <a:r>
              <a:rPr lang="zh-CN" altLang="en-US" sz="1200" dirty="0"/>
              <a:t>入口地址</a:t>
            </a:r>
            <a:endParaRPr lang="en-US" altLang="zh-CN" sz="1200" dirty="0"/>
          </a:p>
          <a:p>
            <a:r>
              <a:rPr lang="en-US" altLang="zh-CN" sz="1200" dirty="0"/>
              <a:t>$M 1B 005341    ; A-&gt;PC  </a:t>
            </a:r>
          </a:p>
          <a:p>
            <a:r>
              <a:rPr lang="en-US" altLang="zh-CN" sz="1200" dirty="0"/>
              <a:t> </a:t>
            </a:r>
          </a:p>
          <a:p>
            <a:r>
              <a:rPr lang="en-US" altLang="zh-CN" sz="1200" dirty="0"/>
              <a:t>$M 1C 10101D    ; MEM-&gt;A   </a:t>
            </a:r>
          </a:p>
          <a:p>
            <a:r>
              <a:rPr lang="en-US" altLang="zh-CN" sz="1200" dirty="0"/>
              <a:t>$M 1D 10608C    ; MEM-&gt;AR, P&lt;2&gt; </a:t>
            </a:r>
          </a:p>
          <a:p>
            <a:r>
              <a:rPr lang="en-US" altLang="zh-CN" sz="1200" dirty="0"/>
              <a:t>$M 1E 10601F    ; MEM-&gt;AR   </a:t>
            </a:r>
          </a:p>
          <a:p>
            <a:r>
              <a:rPr lang="en-US" altLang="zh-CN" sz="1200" dirty="0"/>
              <a:t>$M 1F 101020    ; MEM-&gt;A   </a:t>
            </a:r>
          </a:p>
          <a:p>
            <a:r>
              <a:rPr lang="en-US" altLang="zh-CN" sz="1200" dirty="0"/>
              <a:t>$M 20 10608C    ; MEM-&gt;AR, P&lt;2&gt;   </a:t>
            </a:r>
          </a:p>
          <a:p>
            <a:r>
              <a:rPr lang="en-US" altLang="zh-CN" sz="1200" dirty="0"/>
              <a:t>$M 28 101029    ; MEM-&gt;A   </a:t>
            </a:r>
          </a:p>
          <a:p>
            <a:r>
              <a:rPr lang="en-US" altLang="zh-CN" sz="1200" dirty="0"/>
              <a:t>$M 29 00282A    ; RI-&gt;B   </a:t>
            </a:r>
          </a:p>
          <a:p>
            <a:r>
              <a:rPr lang="en-US" altLang="zh-CN" sz="1200" dirty="0"/>
              <a:t>$M 2A 04E22B    ; A</a:t>
            </a:r>
            <a:r>
              <a:rPr lang="zh-CN" altLang="en-US" sz="1200" dirty="0"/>
              <a:t>加</a:t>
            </a:r>
            <a:r>
              <a:rPr lang="en-US" altLang="zh-CN" sz="1200" dirty="0"/>
              <a:t>B-&gt;AR   </a:t>
            </a:r>
          </a:p>
          <a:p>
            <a:r>
              <a:rPr lang="en-US" altLang="zh-CN" sz="1200" dirty="0"/>
              <a:t>$M 2B 04928C    ; A</a:t>
            </a:r>
            <a:r>
              <a:rPr lang="zh-CN" altLang="en-US" sz="1200" dirty="0"/>
              <a:t>加</a:t>
            </a:r>
            <a:r>
              <a:rPr lang="en-US" altLang="zh-CN" sz="1200" dirty="0"/>
              <a:t>B-&gt;A, P&lt;2&gt;   </a:t>
            </a:r>
          </a:p>
          <a:p>
            <a:r>
              <a:rPr lang="en-US" altLang="zh-CN" sz="1200" dirty="0"/>
              <a:t>$M 2C 10102D    ; MEM-&gt;A   </a:t>
            </a:r>
          </a:p>
          <a:p>
            <a:r>
              <a:rPr lang="en-US" altLang="zh-CN" sz="1200" dirty="0"/>
              <a:t>$M 2D 002C2E    ; PC-&gt;B   </a:t>
            </a:r>
          </a:p>
          <a:p>
            <a:r>
              <a:rPr lang="en-US" altLang="zh-CN" sz="1200" dirty="0"/>
              <a:t>$M 2E 04E22F    ; A</a:t>
            </a:r>
            <a:r>
              <a:rPr lang="zh-CN" altLang="en-US" sz="1200" dirty="0"/>
              <a:t>加</a:t>
            </a:r>
            <a:r>
              <a:rPr lang="en-US" altLang="zh-CN" sz="1200" dirty="0"/>
              <a:t>B-&gt;AR   </a:t>
            </a:r>
          </a:p>
          <a:p>
            <a:r>
              <a:rPr lang="en-US" altLang="zh-CN" sz="1200" dirty="0"/>
              <a:t>$M 2F 04928C    ; A</a:t>
            </a:r>
            <a:r>
              <a:rPr lang="zh-CN" altLang="en-US" sz="1200" dirty="0"/>
              <a:t>加</a:t>
            </a:r>
            <a:r>
              <a:rPr lang="en-US" altLang="zh-CN" sz="1200" dirty="0"/>
              <a:t>B-&gt;A, P&lt;2&gt;   </a:t>
            </a:r>
          </a:p>
          <a:p>
            <a:r>
              <a:rPr lang="zh-CN" altLang="en-US" sz="1200" dirty="0"/>
              <a:t>；</a:t>
            </a:r>
            <a:r>
              <a:rPr lang="en-US" altLang="zh-CN" sz="1200" dirty="0"/>
              <a:t>P&lt;1&gt;</a:t>
            </a:r>
            <a:r>
              <a:rPr lang="zh-CN" altLang="en-US" sz="1200" dirty="0"/>
              <a:t>入口地址编排</a:t>
            </a:r>
            <a:endParaRPr lang="en-US" altLang="zh-CN" sz="1200" dirty="0"/>
          </a:p>
          <a:p>
            <a:r>
              <a:rPr lang="en-US" altLang="zh-CN" sz="1200" dirty="0"/>
              <a:t>$M 30 001604    ; RD-&gt;A   </a:t>
            </a:r>
          </a:p>
          <a:p>
            <a:r>
              <a:rPr lang="en-US" altLang="zh-CN" sz="1200" dirty="0"/>
              <a:t>$M 31 001606    ; RD-&gt;A   </a:t>
            </a:r>
          </a:p>
          <a:p>
            <a:r>
              <a:rPr lang="en-US" altLang="zh-CN" sz="1200" dirty="0"/>
              <a:t>$M 32 006D48    ; PC-&gt;AR, PC</a:t>
            </a:r>
            <a:r>
              <a:rPr lang="zh-CN" altLang="en-US" sz="1200" dirty="0"/>
              <a:t>加</a:t>
            </a:r>
            <a:r>
              <a:rPr lang="en-US" altLang="zh-CN" sz="1200" dirty="0"/>
              <a:t>1   </a:t>
            </a:r>
          </a:p>
          <a:p>
            <a:r>
              <a:rPr lang="en-US" altLang="zh-CN" sz="1200" dirty="0"/>
              <a:t>$M 33 006D4A    ; PC-&gt;AR, PC</a:t>
            </a:r>
            <a:r>
              <a:rPr lang="zh-CN" altLang="en-US" sz="1200" dirty="0"/>
              <a:t>加</a:t>
            </a:r>
            <a:r>
              <a:rPr lang="en-US" altLang="zh-CN" sz="1200" dirty="0"/>
              <a:t>1   </a:t>
            </a:r>
          </a:p>
          <a:p>
            <a:r>
              <a:rPr lang="en-US" altLang="zh-CN" sz="1200" dirty="0"/>
              <a:t>$M 34 003401    ; RS-&gt;RD   </a:t>
            </a:r>
          </a:p>
          <a:p>
            <a:r>
              <a:rPr lang="en-US" altLang="zh-CN" sz="1200" dirty="0"/>
              <a:t>$M 35 000035    ; NOP   </a:t>
            </a:r>
          </a:p>
          <a:p>
            <a:r>
              <a:rPr lang="en-US" altLang="zh-CN" sz="1200" dirty="0"/>
              <a:t>$M 36 006D51    ; PC-&gt;AR, PC</a:t>
            </a:r>
            <a:r>
              <a:rPr lang="zh-CN" altLang="en-US" sz="1200" dirty="0"/>
              <a:t>加</a:t>
            </a:r>
            <a:r>
              <a:rPr lang="en-US" altLang="zh-CN" sz="1200" dirty="0"/>
              <a:t>1   </a:t>
            </a:r>
          </a:p>
          <a:p>
            <a:r>
              <a:rPr lang="en-US" altLang="zh-CN" sz="1200" dirty="0"/>
              <a:t>$M 37 001612    ; RD-&gt;A   </a:t>
            </a:r>
          </a:p>
          <a:p>
            <a:r>
              <a:rPr lang="en-US" altLang="zh-CN" sz="1200" dirty="0"/>
              <a:t>$M 38 001613    ; RD-&gt;A   </a:t>
            </a:r>
          </a:p>
          <a:p>
            <a:r>
              <a:rPr lang="en-US" altLang="zh-CN" sz="1200" dirty="0"/>
              <a:t>$M 39 001615    ; RD-&gt;A   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$M 3A 001418    ; RS-&gt;A </a:t>
            </a:r>
          </a:p>
          <a:p>
            <a:r>
              <a:rPr lang="en-US" altLang="zh-CN" sz="1200" dirty="0">
                <a:solidFill>
                  <a:srgbClr val="FF0000"/>
                </a:solidFill>
              </a:rPr>
              <a:t>$M 3B 001619    ; RD-&gt;A</a:t>
            </a:r>
          </a:p>
          <a:p>
            <a:r>
              <a:rPr lang="en-US" altLang="zh-CN" sz="1200" dirty="0"/>
              <a:t>$M 3C 006D5C    ; PC-&gt;AR, PC</a:t>
            </a:r>
            <a:r>
              <a:rPr lang="zh-CN" altLang="en-US" sz="1200" dirty="0"/>
              <a:t>加</a:t>
            </a:r>
            <a:r>
              <a:rPr lang="en-US" altLang="zh-CN" sz="1200" dirty="0"/>
              <a:t>1   </a:t>
            </a:r>
          </a:p>
          <a:p>
            <a:r>
              <a:rPr lang="en-US" altLang="zh-CN" sz="1200" dirty="0"/>
              <a:t>$M 3D 006D5E    ; PC-&gt;AR, PC</a:t>
            </a:r>
            <a:r>
              <a:rPr lang="zh-CN" altLang="en-US" sz="1200" dirty="0"/>
              <a:t>加</a:t>
            </a:r>
            <a:r>
              <a:rPr lang="en-US" altLang="zh-CN" sz="1200" dirty="0"/>
              <a:t>1   </a:t>
            </a:r>
          </a:p>
          <a:p>
            <a:r>
              <a:rPr lang="en-US" altLang="zh-CN" sz="1200" dirty="0"/>
              <a:t>$M 3E 006D68    ; PC-&gt;AR, PC</a:t>
            </a:r>
            <a:r>
              <a:rPr lang="zh-CN" altLang="en-US" sz="1200" dirty="0"/>
              <a:t>加</a:t>
            </a:r>
            <a:r>
              <a:rPr lang="en-US" altLang="zh-CN" sz="1200" dirty="0"/>
              <a:t>1   </a:t>
            </a:r>
          </a:p>
          <a:p>
            <a:r>
              <a:rPr lang="en-US" altLang="zh-CN" sz="1200" dirty="0"/>
              <a:t>$M 3F 006D6C    ; PC-&gt;AR, PC</a:t>
            </a:r>
            <a:r>
              <a:rPr lang="zh-CN" altLang="en-US" sz="1200" dirty="0"/>
              <a:t>加</a:t>
            </a:r>
            <a:r>
              <a:rPr lang="en-US" altLang="zh-CN" sz="1200" dirty="0"/>
              <a:t>1 </a:t>
            </a:r>
          </a:p>
          <a:p>
            <a:r>
              <a:rPr lang="en-US" altLang="zh-CN" sz="1200" dirty="0"/>
              <a:t>; //** End Of </a:t>
            </a:r>
            <a:r>
              <a:rPr lang="en-US" altLang="zh-CN" sz="1200" dirty="0" err="1"/>
              <a:t>MicroController</a:t>
            </a:r>
            <a:r>
              <a:rPr lang="en-US" altLang="zh-CN" sz="1200" dirty="0"/>
              <a:t> Data **//</a:t>
            </a:r>
            <a:endParaRPr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5C2726-6865-ED65-B9FB-C02593ECD92B}"/>
              </a:ext>
            </a:extLst>
          </p:cNvPr>
          <p:cNvSpPr txBox="1"/>
          <p:nvPr/>
        </p:nvSpPr>
        <p:spPr>
          <a:xfrm>
            <a:off x="311150" y="222013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微程序</a:t>
            </a:r>
          </a:p>
        </p:txBody>
      </p:sp>
    </p:spTree>
    <p:extLst>
      <p:ext uri="{BB962C8B-B14F-4D97-AF65-F5344CB8AC3E}">
        <p14:creationId xmlns:p14="http://schemas.microsoft.com/office/powerpoint/2010/main" val="305308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2023</Words>
  <Application>Microsoft Office PowerPoint</Application>
  <PresentationFormat>宽屏</PresentationFormat>
  <Paragraphs>217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等线 Light</vt:lpstr>
      <vt:lpstr>宋体</vt:lpstr>
      <vt:lpstr>Aptos</vt:lpstr>
      <vt:lpstr>Arial</vt:lpstr>
      <vt:lpstr>Courier New</vt:lpstr>
      <vt:lpstr>Symbol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志阳 郝</dc:creator>
  <cp:lastModifiedBy>志阳 郝</cp:lastModifiedBy>
  <cp:revision>46</cp:revision>
  <dcterms:created xsi:type="dcterms:W3CDTF">2024-12-19T00:50:42Z</dcterms:created>
  <dcterms:modified xsi:type="dcterms:W3CDTF">2024-12-19T07:16:42Z</dcterms:modified>
</cp:coreProperties>
</file>