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87" r:id="rId3"/>
    <p:sldId id="277" r:id="rId4"/>
    <p:sldId id="274" r:id="rId5"/>
    <p:sldId id="279" r:id="rId6"/>
    <p:sldId id="278" r:id="rId7"/>
    <p:sldId id="284" r:id="rId8"/>
    <p:sldId id="283" r:id="rId9"/>
    <p:sldId id="285" r:id="rId10"/>
    <p:sldId id="286" r:id="rId11"/>
    <p:sldId id="292" r:id="rId12"/>
    <p:sldId id="281" r:id="rId13"/>
    <p:sldId id="289" r:id="rId14"/>
    <p:sldId id="290" r:id="rId15"/>
    <p:sldId id="293"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D8"/>
    <a:srgbClr val="FE99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0855" autoAdjust="0"/>
  </p:normalViewPr>
  <p:slideViewPr>
    <p:cSldViewPr snapToGrid="0" snapToObjects="1">
      <p:cViewPr>
        <p:scale>
          <a:sx n="81" d="100"/>
          <a:sy n="81" d="100"/>
        </p:scale>
        <p:origin x="-1896" y="-144"/>
      </p:cViewPr>
      <p:guideLst>
        <p:guide orient="horz" pos="2160"/>
        <p:guide pos="2880"/>
      </p:guideLst>
    </p:cSldViewPr>
  </p:slideViewPr>
  <p:outlineViewPr>
    <p:cViewPr>
      <p:scale>
        <a:sx n="33" d="100"/>
        <a:sy n="33" d="100"/>
      </p:scale>
      <p:origin x="0" y="13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201EE-899D-B748-A6DA-C758654FD93E}" type="datetimeFigureOut">
              <a:rPr lang="en-US" smtClean="0"/>
              <a:t>2014-08-15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0224D-0E9C-C04C-8D85-E4CE9ACE5D30}" type="slidenum">
              <a:rPr lang="en-US" smtClean="0"/>
              <a:t>‹#›</a:t>
            </a:fld>
            <a:endParaRPr lang="en-US"/>
          </a:p>
        </p:txBody>
      </p:sp>
    </p:spTree>
    <p:extLst>
      <p:ext uri="{BB962C8B-B14F-4D97-AF65-F5344CB8AC3E}">
        <p14:creationId xmlns:p14="http://schemas.microsoft.com/office/powerpoint/2010/main" val="33588476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REW: Good afternoon</a:t>
            </a:r>
            <a:r>
              <a:rPr lang="en-US" sz="1200" baseline="0" dirty="0" smtClean="0"/>
              <a:t> </a:t>
            </a:r>
            <a:r>
              <a:rPr lang="en-US" sz="1200" baseline="0" dirty="0" err="1" smtClean="0"/>
              <a:t>Plam</a:t>
            </a: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endParaRPr lang="en-CA" dirty="0"/>
          </a:p>
        </p:txBody>
      </p:sp>
      <p:sp>
        <p:nvSpPr>
          <p:cNvPr id="4" name="Slide Number Placeholder 3"/>
          <p:cNvSpPr>
            <a:spLocks noGrp="1"/>
          </p:cNvSpPr>
          <p:nvPr>
            <p:ph type="sldNum" sz="quarter" idx="10"/>
          </p:nvPr>
        </p:nvSpPr>
        <p:spPr/>
        <p:txBody>
          <a:bodyPr/>
          <a:lstStyle/>
          <a:p>
            <a:fld id="{6100224D-0E9C-C04C-8D85-E4CE9ACE5D30}" type="slidenum">
              <a:rPr lang="en-US" smtClean="0"/>
              <a:t>1</a:t>
            </a:fld>
            <a:endParaRPr lang="en-US"/>
          </a:p>
        </p:txBody>
      </p:sp>
    </p:spTree>
    <p:extLst>
      <p:ext uri="{BB962C8B-B14F-4D97-AF65-F5344CB8AC3E}">
        <p14:creationId xmlns:p14="http://schemas.microsoft.com/office/powerpoint/2010/main" val="331319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err="1" smtClean="0"/>
              <a:t>TIAN:Did</a:t>
            </a:r>
            <a:r>
              <a:rPr lang="en-US" sz="1200" dirty="0" smtClean="0"/>
              <a:t> </a:t>
            </a:r>
            <a:r>
              <a:rPr lang="en-US" sz="1200" dirty="0" smtClean="0"/>
              <a:t>some low and hi-fidelity mockups </a:t>
            </a:r>
          </a:p>
          <a:p>
            <a:pPr marL="628650" lvl="1" indent="-171450">
              <a:buFontTx/>
              <a:buChar char="-"/>
            </a:pPr>
            <a:endParaRPr lang="en-US" baseline="0" dirty="0" smtClean="0"/>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10</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REW: We’ve also</a:t>
            </a:r>
            <a:r>
              <a:rPr lang="en-US" sz="1200" baseline="0" dirty="0" smtClean="0"/>
              <a:t> added more apps, to explore and expand on the different possibilities available to our users. In addition to our provided apps from before, we’ve added a </a:t>
            </a:r>
            <a:r>
              <a:rPr lang="en-US" sz="1200" baseline="0" dirty="0" err="1" smtClean="0"/>
              <a:t>Minecraft</a:t>
            </a:r>
            <a:r>
              <a:rPr lang="en-US" sz="1200" baseline="0" dirty="0" smtClean="0"/>
              <a:t> app and Jenkins app.</a:t>
            </a:r>
            <a:endParaRPr lang="en-US" baseline="0" dirty="0" smtClean="0"/>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11</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dirty="0" smtClean="0"/>
              <a:t>REW: What’s </a:t>
            </a:r>
            <a:r>
              <a:rPr lang="en-US" dirty="0" smtClean="0"/>
              <a:t>next?</a:t>
            </a:r>
          </a:p>
          <a:p>
            <a:pPr marL="628650" lvl="1" indent="-171450">
              <a:buFontTx/>
              <a:buChar char="-"/>
            </a:pPr>
            <a:r>
              <a:rPr lang="en-US" dirty="0" smtClean="0"/>
              <a:t>Planned usability testing with </a:t>
            </a:r>
            <a:r>
              <a:rPr lang="en-US" dirty="0" err="1" smtClean="0"/>
              <a:t>noobs</a:t>
            </a:r>
            <a:endParaRPr lang="en-US" dirty="0" smtClean="0"/>
          </a:p>
          <a:p>
            <a:pPr marL="628650" lvl="1" indent="-171450">
              <a:buFontTx/>
              <a:buChar char="-"/>
            </a:pPr>
            <a:r>
              <a:rPr lang="en-US" dirty="0" smtClean="0"/>
              <a:t>Store page</a:t>
            </a:r>
          </a:p>
        </p:txBody>
      </p:sp>
      <p:sp>
        <p:nvSpPr>
          <p:cNvPr id="4" name="Slide Number Placeholder 3"/>
          <p:cNvSpPr>
            <a:spLocks noGrp="1"/>
          </p:cNvSpPr>
          <p:nvPr>
            <p:ph type="sldNum" sz="quarter" idx="10"/>
          </p:nvPr>
        </p:nvSpPr>
        <p:spPr/>
        <p:txBody>
          <a:bodyPr/>
          <a:lstStyle/>
          <a:p>
            <a:fld id="{6100224D-0E9C-C04C-8D85-E4CE9ACE5D30}" type="slidenum">
              <a:rPr lang="en-US" smtClean="0"/>
              <a:t>12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JANE: Planned </a:t>
            </a:r>
            <a:r>
              <a:rPr lang="en-US" sz="1200" dirty="0" smtClean="0"/>
              <a:t>usability testing with non-CS/SE folks</a:t>
            </a:r>
          </a:p>
        </p:txBody>
      </p:sp>
      <p:sp>
        <p:nvSpPr>
          <p:cNvPr id="4" name="Slide Number Placeholder 3"/>
          <p:cNvSpPr>
            <a:spLocks noGrp="1"/>
          </p:cNvSpPr>
          <p:nvPr>
            <p:ph type="sldNum" sz="quarter" idx="10"/>
          </p:nvPr>
        </p:nvSpPr>
        <p:spPr/>
        <p:txBody>
          <a:bodyPr/>
          <a:lstStyle/>
          <a:p>
            <a:fld id="{6100224D-0E9C-C04C-8D85-E4CE9ACE5D30}" type="slidenum">
              <a:rPr lang="en-US" smtClean="0"/>
              <a:t>13</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dirty="0" smtClean="0"/>
              <a:t>JANE: We</a:t>
            </a:r>
            <a:r>
              <a:rPr lang="en-US" baseline="0" dirty="0" smtClean="0"/>
              <a:t> also plan to create a product website to explain </a:t>
            </a:r>
            <a:r>
              <a:rPr lang="en-US" baseline="0" dirty="0" err="1" smtClean="0"/>
              <a:t>Ailurus</a:t>
            </a:r>
            <a:r>
              <a:rPr lang="en-US" baseline="0" dirty="0" smtClean="0"/>
              <a:t>: what its purpose is, what its benefits are, and how to use it. We will also want to add a page where readers can order a one of our products for themselves.</a:t>
            </a:r>
            <a:endParaRPr lang="en-US"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14</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meow</a:t>
            </a:r>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16</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dirty="0" smtClean="0"/>
              <a:t>REW: For our final presentation for this term,</a:t>
            </a:r>
            <a:r>
              <a:rPr lang="en-US" sz="1800" baseline="0" dirty="0" smtClean="0"/>
              <a:t> we’ll be discussing the progress we’ve made since our midterm demonstration</a:t>
            </a:r>
          </a:p>
          <a:p>
            <a:pPr marL="0" indent="0">
              <a:buNone/>
            </a:pPr>
            <a:r>
              <a:rPr lang="en-US" sz="1800" baseline="0" dirty="0" smtClean="0"/>
              <a:t>This includes what’s different, what’s new, and what’s next! </a:t>
            </a:r>
            <a:r>
              <a:rPr lang="en-US" sz="1800" baseline="0" dirty="0" smtClean="0">
                <a:sym typeface="Wingdings"/>
              </a:rPr>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REW:</a:t>
            </a:r>
          </a:p>
          <a:p>
            <a:pPr marL="171450" indent="-171450">
              <a:buFontTx/>
              <a:buChar char="-"/>
            </a:pPr>
            <a:r>
              <a:rPr lang="en-US" dirty="0" smtClean="0"/>
              <a:t>What </a:t>
            </a:r>
            <a:r>
              <a:rPr lang="en-US" dirty="0" smtClean="0"/>
              <a:t>we changed</a:t>
            </a:r>
          </a:p>
          <a:p>
            <a:pPr marL="628650" lvl="1" indent="-171450">
              <a:buFontTx/>
              <a:buChar char="-"/>
            </a:pPr>
            <a:r>
              <a:rPr lang="en-US" dirty="0" smtClean="0"/>
              <a:t>Updated mocks (browse)</a:t>
            </a:r>
          </a:p>
          <a:p>
            <a:pPr marL="628650" lvl="1" indent="-171450">
              <a:buFontTx/>
              <a:buChar char="-"/>
            </a:pPr>
            <a:r>
              <a:rPr lang="en-US" dirty="0" smtClean="0"/>
              <a:t>Replaced </a:t>
            </a:r>
            <a:r>
              <a:rPr lang="en-US" dirty="0" err="1" smtClean="0"/>
              <a:t>gwt</a:t>
            </a:r>
            <a:r>
              <a:rPr lang="en-US" dirty="0" smtClean="0"/>
              <a:t> with </a:t>
            </a:r>
            <a:r>
              <a:rPr lang="en-US" dirty="0" err="1" smtClean="0"/>
              <a:t>angjs</a:t>
            </a:r>
            <a:endParaRPr lang="en-US" dirty="0" smtClean="0"/>
          </a:p>
          <a:p>
            <a:pPr marL="628650" lvl="1" indent="-171450">
              <a:buFontTx/>
              <a:buChar char="-"/>
            </a:pPr>
            <a:r>
              <a:rPr lang="en-US" dirty="0" smtClean="0"/>
              <a:t>Revamped UI</a:t>
            </a:r>
          </a:p>
          <a:p>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3</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TIAN: One of the suggestions we received during our</a:t>
            </a:r>
            <a:r>
              <a:rPr lang="en-US" baseline="0" dirty="0" smtClean="0"/>
              <a:t> midterm demo was that we should give our users the ability to browse apps by category. So, we tweaked our designs to add this feature to our app store page while retaining the ability to search for a specific app. This will make it easier for users to find apps for their desired purpose or to filter searches by the type of app.</a:t>
            </a:r>
            <a:endParaRPr lang="en-US" dirty="0"/>
          </a:p>
        </p:txBody>
      </p:sp>
      <p:sp>
        <p:nvSpPr>
          <p:cNvPr id="4" name="Slide Number Placeholder 3"/>
          <p:cNvSpPr>
            <a:spLocks noGrp="1"/>
          </p:cNvSpPr>
          <p:nvPr>
            <p:ph type="sldNum" sz="quarter" idx="10"/>
          </p:nvPr>
        </p:nvSpPr>
        <p:spPr/>
        <p:txBody>
          <a:bodyPr/>
          <a:lstStyle/>
          <a:p>
            <a:fld id="{6100224D-0E9C-C04C-8D85-E4CE9ACE5D30}" type="slidenum">
              <a:rPr lang="en-US" smtClean="0"/>
              <a:t>4</a:t>
            </a:fld>
            <a:endParaRPr lang="en-US"/>
          </a:p>
        </p:txBody>
      </p:sp>
    </p:spTree>
    <p:extLst>
      <p:ext uri="{BB962C8B-B14F-4D97-AF65-F5344CB8AC3E}">
        <p14:creationId xmlns:p14="http://schemas.microsoft.com/office/powerpoint/2010/main" val="2974135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TIAN: Another suggestion</a:t>
            </a:r>
            <a:r>
              <a:rPr lang="en-US" baseline="0" dirty="0" smtClean="0"/>
              <a:t> we received during our midterm demo was to switch from GWT to a more developer-friendly framework, which was a move we were already considering. So, after a few major refactors, we made the conversion to Angular JS. Additionally, we’ve revamped our UI by making use of the Twitter Bootstrap for our webpages.</a:t>
            </a:r>
            <a:endParaRPr lang="en-US"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5</a:t>
            </a:fld>
            <a:endParaRPr lang="en-US"/>
          </a:p>
        </p:txBody>
      </p:sp>
    </p:spTree>
    <p:extLst>
      <p:ext uri="{BB962C8B-B14F-4D97-AF65-F5344CB8AC3E}">
        <p14:creationId xmlns:p14="http://schemas.microsoft.com/office/powerpoint/2010/main" val="297413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REW: What</a:t>
            </a:r>
            <a:r>
              <a:rPr lang="en-US" baseline="0" dirty="0" smtClean="0"/>
              <a:t>’s </a:t>
            </a:r>
            <a:r>
              <a:rPr lang="en-US" baseline="0" dirty="0" smtClean="0"/>
              <a:t>new</a:t>
            </a:r>
          </a:p>
          <a:p>
            <a:pPr marL="628650" lvl="1" indent="-171450">
              <a:buFontTx/>
              <a:buChar char="-"/>
            </a:pPr>
            <a:r>
              <a:rPr lang="en-US" baseline="0" dirty="0" smtClean="0"/>
              <a:t>Added CI</a:t>
            </a:r>
          </a:p>
          <a:p>
            <a:pPr marL="628650" lvl="1" indent="-171450">
              <a:buFontTx/>
              <a:buChar char="-"/>
            </a:pPr>
            <a:r>
              <a:rPr lang="en-US" baseline="0" dirty="0" smtClean="0"/>
              <a:t>Registered domain name</a:t>
            </a:r>
          </a:p>
          <a:p>
            <a:pPr marL="628650" lvl="1" indent="-171450">
              <a:buFontTx/>
              <a:buChar char="-"/>
            </a:pPr>
            <a:r>
              <a:rPr lang="en-US" baseline="0" dirty="0" smtClean="0"/>
              <a:t>Usability, architecture reviews with </a:t>
            </a:r>
            <a:r>
              <a:rPr lang="en-US" baseline="0" dirty="0" err="1" smtClean="0"/>
              <a:t>SiScope</a:t>
            </a:r>
            <a:r>
              <a:rPr lang="en-US" baseline="0" dirty="0" smtClean="0"/>
              <a:t> and </a:t>
            </a:r>
            <a:r>
              <a:rPr lang="en-US" baseline="0" dirty="0" err="1" smtClean="0"/>
              <a:t>WeKnowThatFeel</a:t>
            </a:r>
            <a:endParaRPr lang="en-US" baseline="0" dirty="0" smtClean="0"/>
          </a:p>
          <a:p>
            <a:pPr marL="628650" lvl="1" indent="-171450">
              <a:buFontTx/>
              <a:buChar char="-"/>
            </a:pPr>
            <a:r>
              <a:rPr lang="en-US" baseline="0" dirty="0" smtClean="0"/>
              <a:t>New mocks (low-fid)</a:t>
            </a:r>
          </a:p>
          <a:p>
            <a:pPr marL="628650" lvl="1" indent="-171450">
              <a:buFontTx/>
              <a:buChar char="-"/>
            </a:pPr>
            <a:endParaRPr lang="en-US" baseline="0" dirty="0" smtClean="0"/>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6</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Registered domain name </a:t>
            </a:r>
            <a:r>
              <a:rPr lang="en-US" sz="1200" dirty="0" err="1" smtClean="0"/>
              <a:t>ailurus.ca</a:t>
            </a:r>
            <a:r>
              <a:rPr lang="en-US" sz="1200" dirty="0" smtClean="0"/>
              <a:t>:</a:t>
            </a:r>
          </a:p>
          <a:p>
            <a:pPr marL="0" indent="0">
              <a:buNone/>
            </a:pPr>
            <a:r>
              <a:rPr lang="en-US" sz="1200" dirty="0" smtClean="0"/>
              <a:t>	DNS Entry *.</a:t>
            </a:r>
            <a:r>
              <a:rPr lang="en-US" sz="1200" dirty="0" err="1" smtClean="0"/>
              <a:t>ailurus.ca</a:t>
            </a:r>
            <a:r>
              <a:rPr lang="en-US" sz="1200" dirty="0" smtClean="0"/>
              <a:t> -&gt; </a:t>
            </a:r>
            <a:r>
              <a:rPr lang="en-US" sz="1200" dirty="0" err="1" smtClean="0"/>
              <a:t>nginx</a:t>
            </a:r>
            <a:r>
              <a:rPr lang="en-US" sz="1200" dirty="0" smtClean="0"/>
              <a:t> reverse proxy locally</a:t>
            </a:r>
          </a:p>
          <a:p>
            <a:pPr marL="0" indent="0">
              <a:buNone/>
            </a:pPr>
            <a:r>
              <a:rPr lang="en-US" sz="1200" dirty="0" smtClean="0"/>
              <a:t>	</a:t>
            </a:r>
            <a:r>
              <a:rPr lang="en-US" sz="1200" dirty="0" err="1" smtClean="0"/>
              <a:t>phab.ailurus.ca</a:t>
            </a:r>
            <a:r>
              <a:rPr lang="en-US" sz="1200" dirty="0" smtClean="0"/>
              <a:t> – project tracking</a:t>
            </a:r>
          </a:p>
          <a:p>
            <a:pPr marL="0" indent="0">
              <a:buNone/>
            </a:pPr>
            <a:r>
              <a:rPr lang="en-US" sz="1200" dirty="0" smtClean="0"/>
              <a:t>	</a:t>
            </a:r>
            <a:r>
              <a:rPr lang="en-US" sz="1200" dirty="0" err="1" smtClean="0"/>
              <a:t>ci.ailurus.ca</a:t>
            </a:r>
            <a:r>
              <a:rPr lang="en-US" sz="1200" dirty="0" smtClean="0"/>
              <a:t> – Jenkins CI</a:t>
            </a:r>
          </a:p>
          <a:p>
            <a:pPr marL="0" indent="0">
              <a:buNone/>
            </a:pPr>
            <a:r>
              <a:rPr lang="en-US" sz="1200" dirty="0" smtClean="0"/>
              <a:t>	</a:t>
            </a:r>
            <a:r>
              <a:rPr lang="en-US" sz="1200" dirty="0" err="1" smtClean="0"/>
              <a:t>pi.ailurus.ca</a:t>
            </a:r>
            <a:r>
              <a:rPr lang="en-US" sz="1200" dirty="0" smtClean="0"/>
              <a:t> </a:t>
            </a:r>
            <a:r>
              <a:rPr lang="en-US" sz="1200" dirty="0" smtClean="0"/>
              <a:t>– Raspberry Pi prod endpoint</a:t>
            </a:r>
          </a:p>
          <a:p>
            <a:pPr marL="0" indent="0">
              <a:buNone/>
            </a:pPr>
            <a:r>
              <a:rPr lang="en-US" sz="1200" dirty="0" smtClean="0"/>
              <a:t>	</a:t>
            </a:r>
            <a:r>
              <a:rPr lang="en-US" sz="1200" dirty="0" err="1" smtClean="0"/>
              <a:t>test.ailurus.ca</a:t>
            </a:r>
            <a:r>
              <a:rPr lang="en-US" sz="1200" dirty="0" smtClean="0"/>
              <a:t> – </a:t>
            </a:r>
            <a:r>
              <a:rPr lang="en-US" sz="1200" dirty="0" err="1" smtClean="0"/>
              <a:t>Debian</a:t>
            </a:r>
            <a:r>
              <a:rPr lang="en-US" sz="1200" dirty="0" smtClean="0"/>
              <a:t> test endpoint</a:t>
            </a:r>
          </a:p>
        </p:txBody>
      </p:sp>
      <p:sp>
        <p:nvSpPr>
          <p:cNvPr id="4" name="Slide Number Placeholder 3"/>
          <p:cNvSpPr>
            <a:spLocks noGrp="1"/>
          </p:cNvSpPr>
          <p:nvPr>
            <p:ph type="sldNum" sz="quarter" idx="10"/>
          </p:nvPr>
        </p:nvSpPr>
        <p:spPr/>
        <p:txBody>
          <a:bodyPr/>
          <a:lstStyle/>
          <a:p>
            <a:fld id="{6100224D-0E9C-C04C-8D85-E4CE9ACE5D30}" type="slidenum">
              <a:rPr lang="en-US" smtClean="0"/>
              <a:t>7</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RICHARD: To help with our build process, we’ve started</a:t>
            </a:r>
            <a:r>
              <a:rPr lang="en-US" sz="1200" baseline="0" dirty="0" smtClean="0"/>
              <a:t> using continuous integration, provided by Jenkins.</a:t>
            </a:r>
          </a:p>
          <a:p>
            <a:pPr marL="0" indent="0">
              <a:buNone/>
            </a:pPr>
            <a:r>
              <a:rPr lang="en-US" sz="1200" baseline="0" dirty="0" smtClean="0"/>
              <a:t>Show him our </a:t>
            </a:r>
            <a:r>
              <a:rPr lang="en-US" sz="1200" baseline="0" dirty="0" err="1" smtClean="0"/>
              <a:t>jenkins</a:t>
            </a:r>
            <a:r>
              <a:rPr lang="en-US" sz="1200" baseline="0" dirty="0" smtClean="0"/>
              <a:t>, how the tests are run automatically after each commit</a:t>
            </a:r>
            <a:endParaRPr lang="en-US" baseline="0" dirty="0" smtClean="0"/>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8</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JANE: Usability </a:t>
            </a:r>
            <a:r>
              <a:rPr lang="en-US" sz="1200" dirty="0" smtClean="0"/>
              <a:t>reviews and </a:t>
            </a:r>
            <a:r>
              <a:rPr lang="en-US" sz="1200" dirty="0" err="1" smtClean="0"/>
              <a:t>feedbackwith</a:t>
            </a:r>
            <a:r>
              <a:rPr lang="en-US" sz="1200" dirty="0" smtClean="0"/>
              <a:t> </a:t>
            </a:r>
            <a:r>
              <a:rPr lang="en-US" sz="1200" dirty="0" err="1" smtClean="0"/>
              <a:t>SiScope</a:t>
            </a:r>
            <a:r>
              <a:rPr lang="en-US" sz="1200" dirty="0" smtClean="0"/>
              <a:t> and </a:t>
            </a:r>
            <a:r>
              <a:rPr lang="en-US" sz="1200" dirty="0" err="1" smtClean="0"/>
              <a:t>WeKnowThatFeel</a:t>
            </a:r>
            <a:endParaRPr lang="en-US" sz="1200" dirty="0" smtClean="0"/>
          </a:p>
          <a:p>
            <a:pPr marL="0" indent="0">
              <a:buNone/>
            </a:pPr>
            <a:r>
              <a:rPr lang="en-US" sz="1200" dirty="0" smtClean="0"/>
              <a:t>Code reviews (architecture review stuff)</a:t>
            </a:r>
          </a:p>
          <a:p>
            <a:pPr marL="628650" lvl="1" indent="-171450">
              <a:buFontTx/>
              <a:buChar char="-"/>
            </a:pPr>
            <a:endParaRPr lang="en-US" baseline="0" dirty="0" smtClean="0"/>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9</a:t>
            </a:fld>
            <a:endParaRPr lang="en-US"/>
          </a:p>
        </p:txBody>
      </p:sp>
    </p:spTree>
    <p:extLst>
      <p:ext uri="{BB962C8B-B14F-4D97-AF65-F5344CB8AC3E}">
        <p14:creationId xmlns:p14="http://schemas.microsoft.com/office/powerpoint/2010/main" val="274459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E994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4" name="Date Placeholder 3"/>
          <p:cNvSpPr>
            <a:spLocks noGrp="1"/>
          </p:cNvSpPr>
          <p:nvPr>
            <p:ph type="dt" sz="half" idx="10"/>
          </p:nvPr>
        </p:nvSpPr>
        <p:spPr/>
        <p:txBody>
          <a:bodyPr/>
          <a:lstStyle/>
          <a:p>
            <a:fld id="{746F0F3D-0930-9946-A1D3-60FEEE31CA43}" type="datetimeFigureOut">
              <a:rPr lang="en-US" smtClean="0"/>
              <a:t>2014-08-15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56988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4203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90983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1604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46F0F3D-0930-9946-A1D3-60FEEE31CA43}" type="datetimeFigureOut">
              <a:rPr lang="en-US" smtClean="0"/>
              <a:t>2014-08-15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39633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746F0F3D-0930-9946-A1D3-60FEEE31CA43}" type="datetimeFigureOut">
              <a:rPr lang="en-US" smtClean="0"/>
              <a:t>2014-08-15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92591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746F0F3D-0930-9946-A1D3-60FEEE31CA43}" type="datetimeFigureOut">
              <a:rPr lang="en-US" smtClean="0"/>
              <a:t>2014-08-15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2365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746F0F3D-0930-9946-A1D3-60FEEE31CA43}" type="datetimeFigureOut">
              <a:rPr lang="en-US" smtClean="0"/>
              <a:t>2014-08-15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88728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F0F3D-0930-9946-A1D3-60FEEE31CA43}" type="datetimeFigureOut">
              <a:rPr lang="en-US" smtClean="0"/>
              <a:t>2014-08-15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7987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03168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1246167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994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dirty="0" smtClean="0"/>
              <a:t>Click to edit the Master slide title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F0F3D-0930-9946-A1D3-60FEEE31CA43}" type="datetimeFigureOut">
              <a:rPr lang="en-US" smtClean="0"/>
              <a:t>2014-08-15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272A4-2808-034B-828D-5AD2F354F7DD}" type="slidenum">
              <a:rPr lang="en-US" smtClean="0"/>
              <a:t>‹#›</a:t>
            </a:fld>
            <a:endParaRPr lang="en-US"/>
          </a:p>
        </p:txBody>
      </p:sp>
    </p:spTree>
    <p:extLst>
      <p:ext uri="{BB962C8B-B14F-4D97-AF65-F5344CB8AC3E}">
        <p14:creationId xmlns:p14="http://schemas.microsoft.com/office/powerpoint/2010/main" val="338212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0" kern="1200" baseline="0">
          <a:solidFill>
            <a:srgbClr val="FE9941"/>
          </a:solidFill>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3200" b="0" i="0" kern="1200">
          <a:solidFill>
            <a:srgbClr val="FE994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b="0" i="0" kern="1200">
          <a:solidFill>
            <a:srgbClr val="FE994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rgbClr val="FE994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539095" y="3016042"/>
            <a:ext cx="2039181" cy="2039181"/>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3066664" y="1470538"/>
            <a:ext cx="3089668" cy="308966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err="1" smtClean="0">
                <a:solidFill>
                  <a:srgbClr val="FE9941"/>
                </a:solidFill>
                <a:latin typeface="Helvetica Neue Light"/>
                <a:cs typeface="Helvetica Neue Light"/>
              </a:rPr>
              <a:t>Ailurus</a:t>
            </a:r>
            <a:r>
              <a:rPr lang="en-US" sz="4400" dirty="0">
                <a:solidFill>
                  <a:srgbClr val="FE9941"/>
                </a:solidFill>
                <a:latin typeface="Helvetica Neue Light"/>
                <a:cs typeface="Helvetica Neue Light"/>
              </a:rPr>
              <a:t> </a:t>
            </a:r>
            <a:r>
              <a:rPr lang="en-US" sz="2000" dirty="0" smtClean="0">
                <a:solidFill>
                  <a:srgbClr val="FE9941"/>
                </a:solidFill>
                <a:latin typeface="Helvetica Neue Light"/>
                <a:cs typeface="Helvetica Neue Light"/>
              </a:rPr>
              <a:t>Final Presentation</a:t>
            </a:r>
          </a:p>
        </p:txBody>
      </p:sp>
      <p:sp>
        <p:nvSpPr>
          <p:cNvPr id="9" name="Oval 8"/>
          <p:cNvSpPr/>
          <p:nvPr/>
        </p:nvSpPr>
        <p:spPr>
          <a:xfrm>
            <a:off x="5280178" y="3550812"/>
            <a:ext cx="1009394" cy="1009394"/>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533378" y="6290235"/>
            <a:ext cx="6089795" cy="369332"/>
          </a:xfrm>
          <a:prstGeom prst="rect">
            <a:avLst/>
          </a:prstGeom>
          <a:noFill/>
        </p:spPr>
        <p:txBody>
          <a:bodyPr wrap="square" rtlCol="0">
            <a:spAutoFit/>
          </a:bodyPr>
          <a:lstStyle/>
          <a:p>
            <a:r>
              <a:rPr lang="en-CA" dirty="0" smtClean="0">
                <a:solidFill>
                  <a:srgbClr val="FFFFFF"/>
                </a:solidFill>
                <a:latin typeface="Helvetica Neue Light"/>
                <a:cs typeface="Helvetica Neue Light"/>
              </a:rPr>
              <a:t>Richard </a:t>
            </a:r>
            <a:r>
              <a:rPr lang="en-CA" dirty="0" err="1" smtClean="0">
                <a:solidFill>
                  <a:srgbClr val="FFFFFF"/>
                </a:solidFill>
                <a:latin typeface="Helvetica Neue Light"/>
                <a:cs typeface="Helvetica Neue Light"/>
              </a:rPr>
              <a:t>Peng</a:t>
            </a:r>
            <a:r>
              <a:rPr lang="en-CA" dirty="0" smtClean="0">
                <a:solidFill>
                  <a:srgbClr val="FFFFFF"/>
                </a:solidFill>
                <a:latin typeface="Helvetica Neue Light"/>
                <a:cs typeface="Helvetica Neue Light"/>
              </a:rPr>
              <a:t>   </a:t>
            </a:r>
            <a:r>
              <a:rPr lang="en-CA" dirty="0" err="1" smtClean="0">
                <a:solidFill>
                  <a:srgbClr val="FFFFFF"/>
                </a:solidFill>
                <a:latin typeface="Helvetica Neue Light"/>
                <a:cs typeface="Helvetica Neue Light"/>
              </a:rPr>
              <a:t>Tian</a:t>
            </a:r>
            <a:r>
              <a:rPr lang="en-CA" dirty="0" smtClean="0">
                <a:solidFill>
                  <a:srgbClr val="FFFFFF"/>
                </a:solidFill>
                <a:latin typeface="Helvetica Neue Light"/>
                <a:cs typeface="Helvetica Neue Light"/>
              </a:rPr>
              <a:t> Yu Zhang   Jane Wang   Andrew Howe</a:t>
            </a:r>
            <a:endParaRPr lang="en-CA" dirty="0">
              <a:solidFill>
                <a:srgbClr val="FFFFFF"/>
              </a:solidFill>
              <a:latin typeface="Helvetica Neue Light"/>
              <a:cs typeface="Helvetica Neue Light"/>
            </a:endParaRPr>
          </a:p>
        </p:txBody>
      </p:sp>
    </p:spTree>
    <p:extLst>
      <p:ext uri="{BB962C8B-B14F-4D97-AF65-F5344CB8AC3E}">
        <p14:creationId xmlns:p14="http://schemas.microsoft.com/office/powerpoint/2010/main" val="39229178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Low-fidelity</a:t>
            </a:r>
            <a:r>
              <a:rPr lang="en-US" dirty="0" smtClean="0">
                <a:solidFill>
                  <a:schemeClr val="bg1"/>
                </a:solidFill>
              </a:rPr>
              <a:t> </a:t>
            </a:r>
            <a:r>
              <a:rPr lang="en-US" dirty="0" smtClean="0">
                <a:solidFill>
                  <a:schemeClr val="bg1"/>
                </a:solidFill>
              </a:rPr>
              <a:t>mock-ups</a:t>
            </a:r>
            <a:endParaRPr lang="en-US" dirty="0">
              <a:solidFill>
                <a:schemeClr val="bg1"/>
              </a:solidFill>
            </a:endParaRPr>
          </a:p>
        </p:txBody>
      </p:sp>
      <p:grpSp>
        <p:nvGrpSpPr>
          <p:cNvPr id="34" name="Group 33"/>
          <p:cNvGrpSpPr/>
          <p:nvPr/>
        </p:nvGrpSpPr>
        <p:grpSpPr>
          <a:xfrm>
            <a:off x="457200" y="1600200"/>
            <a:ext cx="8229600" cy="5033682"/>
            <a:chOff x="457200" y="1600200"/>
            <a:chExt cx="8229600" cy="5033682"/>
          </a:xfrm>
        </p:grpSpPr>
        <p:sp>
          <p:nvSpPr>
            <p:cNvPr id="6" name="Round Same Side Corner Rectangle 5"/>
            <p:cNvSpPr/>
            <p:nvPr/>
          </p:nvSpPr>
          <p:spPr>
            <a:xfrm>
              <a:off x="457200" y="1600200"/>
              <a:ext cx="8229600" cy="5033682"/>
            </a:xfrm>
            <a:prstGeom prst="round2SameRect">
              <a:avLst>
                <a:gd name="adj1" fmla="val 2743"/>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pSp>
          <p:nvGrpSpPr>
            <p:cNvPr id="5" name="Group 4"/>
            <p:cNvGrpSpPr/>
            <p:nvPr/>
          </p:nvGrpSpPr>
          <p:grpSpPr>
            <a:xfrm>
              <a:off x="457200" y="6350000"/>
              <a:ext cx="8217650" cy="283882"/>
              <a:chOff x="457200" y="6350000"/>
              <a:chExt cx="8217650" cy="283882"/>
            </a:xfrm>
          </p:grpSpPr>
          <p:sp>
            <p:nvSpPr>
              <p:cNvPr id="10" name="Isosceles Triangle 9"/>
              <p:cNvSpPr/>
              <p:nvPr/>
            </p:nvSpPr>
            <p:spPr>
              <a:xfrm>
                <a:off x="457200"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1" name="Isosceles Triangle 10"/>
              <p:cNvSpPr/>
              <p:nvPr/>
            </p:nvSpPr>
            <p:spPr>
              <a:xfrm>
                <a:off x="1278965"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2" name="Isosceles Triangle 11"/>
              <p:cNvSpPr/>
              <p:nvPr/>
            </p:nvSpPr>
            <p:spPr>
              <a:xfrm>
                <a:off x="2100730"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3" name="Isosceles Triangle 12"/>
              <p:cNvSpPr/>
              <p:nvPr/>
            </p:nvSpPr>
            <p:spPr>
              <a:xfrm>
                <a:off x="2922495"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4" name="Isosceles Triangle 13"/>
              <p:cNvSpPr/>
              <p:nvPr/>
            </p:nvSpPr>
            <p:spPr>
              <a:xfrm>
                <a:off x="3744260"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5" name="Isosceles Triangle 14"/>
              <p:cNvSpPr/>
              <p:nvPr/>
            </p:nvSpPr>
            <p:spPr>
              <a:xfrm>
                <a:off x="4566025"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6" name="Isosceles Triangle 15"/>
              <p:cNvSpPr/>
              <p:nvPr/>
            </p:nvSpPr>
            <p:spPr>
              <a:xfrm>
                <a:off x="5387790"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7" name="Isosceles Triangle 16"/>
              <p:cNvSpPr/>
              <p:nvPr/>
            </p:nvSpPr>
            <p:spPr>
              <a:xfrm>
                <a:off x="6209555"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8" name="Isosceles Triangle 17"/>
              <p:cNvSpPr/>
              <p:nvPr/>
            </p:nvSpPr>
            <p:spPr>
              <a:xfrm>
                <a:off x="7031320"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9" name="Isosceles Triangle 18"/>
              <p:cNvSpPr/>
              <p:nvPr/>
            </p:nvSpPr>
            <p:spPr>
              <a:xfrm>
                <a:off x="7853085" y="6350000"/>
                <a:ext cx="821765" cy="283882"/>
              </a:xfrm>
              <a:prstGeom prst="triangl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grpSp>
        <p:sp>
          <p:nvSpPr>
            <p:cNvPr id="20" name="Oval 19"/>
            <p:cNvSpPr/>
            <p:nvPr/>
          </p:nvSpPr>
          <p:spPr>
            <a:xfrm>
              <a:off x="821765" y="3025586"/>
              <a:ext cx="343647" cy="343647"/>
            </a:xfrm>
            <a:prstGeom prst="ellips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21" name="Oval 20"/>
            <p:cNvSpPr/>
            <p:nvPr/>
          </p:nvSpPr>
          <p:spPr>
            <a:xfrm>
              <a:off x="821765" y="5867400"/>
              <a:ext cx="343647" cy="343647"/>
            </a:xfrm>
            <a:prstGeom prst="ellipse">
              <a:avLst/>
            </a:prstGeom>
            <a:solidFill>
              <a:srgbClr val="FE994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cxnSp>
          <p:nvCxnSpPr>
            <p:cNvPr id="23" name="Straight Connector 22"/>
            <p:cNvCxnSpPr/>
            <p:nvPr/>
          </p:nvCxnSpPr>
          <p:spPr>
            <a:xfrm>
              <a:off x="1568824" y="1600200"/>
              <a:ext cx="0" cy="5033682"/>
            </a:xfrm>
            <a:prstGeom prst="line">
              <a:avLst/>
            </a:prstGeom>
            <a:ln>
              <a:solidFill>
                <a:schemeClr val="accent6">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57200" y="2779056"/>
              <a:ext cx="8217650" cy="0"/>
            </a:xfrm>
            <a:prstGeom prst="line">
              <a:avLst/>
            </a:prstGeom>
            <a:ln>
              <a:solidFill>
                <a:srgbClr val="F79646">
                  <a:alpha val="80000"/>
                </a:srgb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60190" y="3245217"/>
              <a:ext cx="8217650" cy="0"/>
            </a:xfrm>
            <a:prstGeom prst="line">
              <a:avLst/>
            </a:prstGeom>
            <a:ln>
              <a:solidFill>
                <a:srgbClr val="F79646">
                  <a:alpha val="80000"/>
                </a:srgb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63180" y="3696437"/>
              <a:ext cx="8217650" cy="0"/>
            </a:xfrm>
            <a:prstGeom prst="line">
              <a:avLst/>
            </a:prstGeom>
            <a:ln>
              <a:solidFill>
                <a:srgbClr val="F79646">
                  <a:alpha val="80000"/>
                </a:srgb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57200" y="4117777"/>
              <a:ext cx="8217650" cy="0"/>
            </a:xfrm>
            <a:prstGeom prst="line">
              <a:avLst/>
            </a:prstGeom>
            <a:ln>
              <a:solidFill>
                <a:srgbClr val="F79646">
                  <a:alpha val="80000"/>
                </a:srgb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57200" y="4509236"/>
              <a:ext cx="8217650" cy="0"/>
            </a:xfrm>
            <a:prstGeom prst="line">
              <a:avLst/>
            </a:prstGeom>
            <a:ln>
              <a:solidFill>
                <a:srgbClr val="F79646">
                  <a:alpha val="80000"/>
                </a:srgb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7200" y="4927589"/>
              <a:ext cx="8217650" cy="0"/>
            </a:xfrm>
            <a:prstGeom prst="line">
              <a:avLst/>
            </a:prstGeom>
            <a:ln>
              <a:solidFill>
                <a:srgbClr val="F79646">
                  <a:alpha val="80000"/>
                </a:srgb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57200" y="5360883"/>
              <a:ext cx="8217650" cy="0"/>
            </a:xfrm>
            <a:prstGeom prst="line">
              <a:avLst/>
            </a:prstGeom>
            <a:ln>
              <a:solidFill>
                <a:srgbClr val="F79646">
                  <a:alpha val="80000"/>
                </a:srgb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69150" y="5779235"/>
              <a:ext cx="8217650" cy="0"/>
            </a:xfrm>
            <a:prstGeom prst="line">
              <a:avLst/>
            </a:prstGeom>
            <a:ln>
              <a:solidFill>
                <a:srgbClr val="F79646">
                  <a:alpha val="80000"/>
                </a:srgb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60190" y="6197588"/>
              <a:ext cx="8217650" cy="0"/>
            </a:xfrm>
            <a:prstGeom prst="line">
              <a:avLst/>
            </a:prstGeom>
            <a:ln>
              <a:solidFill>
                <a:srgbClr val="F79646">
                  <a:alpha val="80000"/>
                </a:srgbClr>
              </a:solidFill>
            </a:ln>
            <a:effectLst/>
          </p:spPr>
          <p:style>
            <a:lnRef idx="2">
              <a:schemeClr val="accent1"/>
            </a:lnRef>
            <a:fillRef idx="0">
              <a:schemeClr val="accent1"/>
            </a:fillRef>
            <a:effectRef idx="1">
              <a:schemeClr val="accent1"/>
            </a:effectRef>
            <a:fontRef idx="minor">
              <a:schemeClr val="tx1"/>
            </a:fontRef>
          </p:style>
        </p:cxnSp>
      </p:grpSp>
      <p:sp>
        <p:nvSpPr>
          <p:cNvPr id="47" name="Freeform 46"/>
          <p:cNvSpPr/>
          <p:nvPr/>
        </p:nvSpPr>
        <p:spPr>
          <a:xfrm>
            <a:off x="1897529" y="2973294"/>
            <a:ext cx="3585883" cy="3048000"/>
          </a:xfrm>
          <a:custGeom>
            <a:avLst/>
            <a:gdLst>
              <a:gd name="connsiteX0" fmla="*/ 0 w 3585883"/>
              <a:gd name="connsiteY0" fmla="*/ 0 h 3048000"/>
              <a:gd name="connsiteX1" fmla="*/ 89647 w 3585883"/>
              <a:gd name="connsiteY1" fmla="*/ 3033059 h 3048000"/>
              <a:gd name="connsiteX2" fmla="*/ 3585883 w 3585883"/>
              <a:gd name="connsiteY2" fmla="*/ 3048000 h 3048000"/>
              <a:gd name="connsiteX3" fmla="*/ 3481295 w 3585883"/>
              <a:gd name="connsiteY3" fmla="*/ 0 h 3048000"/>
              <a:gd name="connsiteX4" fmla="*/ 0 w 3585883"/>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883" h="3048000">
                <a:moveTo>
                  <a:pt x="0" y="0"/>
                </a:moveTo>
                <a:lnTo>
                  <a:pt x="89647" y="3033059"/>
                </a:lnTo>
                <a:lnTo>
                  <a:pt x="3585883" y="3048000"/>
                </a:lnTo>
                <a:lnTo>
                  <a:pt x="3481295" y="0"/>
                </a:lnTo>
                <a:lnTo>
                  <a:pt x="0" y="0"/>
                </a:lnTo>
                <a:close/>
              </a:path>
            </a:pathLst>
          </a:custGeom>
          <a:noFill/>
          <a:ln w="381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42" name="Freeform 41"/>
          <p:cNvSpPr/>
          <p:nvPr/>
        </p:nvSpPr>
        <p:spPr>
          <a:xfrm>
            <a:off x="5005294" y="3060134"/>
            <a:ext cx="956235" cy="465984"/>
          </a:xfrm>
          <a:custGeom>
            <a:avLst/>
            <a:gdLst>
              <a:gd name="connsiteX0" fmla="*/ 0 w 956235"/>
              <a:gd name="connsiteY0" fmla="*/ 465984 h 465984"/>
              <a:gd name="connsiteX1" fmla="*/ 642471 w 956235"/>
              <a:gd name="connsiteY1" fmla="*/ 316572 h 465984"/>
              <a:gd name="connsiteX2" fmla="*/ 926353 w 956235"/>
              <a:gd name="connsiteY2" fmla="*/ 17748 h 465984"/>
              <a:gd name="connsiteX3" fmla="*/ 911412 w 956235"/>
              <a:gd name="connsiteY3" fmla="*/ 32690 h 465984"/>
              <a:gd name="connsiteX4" fmla="*/ 956235 w 956235"/>
              <a:gd name="connsiteY4" fmla="*/ 17748 h 465984"/>
              <a:gd name="connsiteX5" fmla="*/ 911412 w 956235"/>
              <a:gd name="connsiteY5" fmla="*/ 47631 h 46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235" h="465984">
                <a:moveTo>
                  <a:pt x="0" y="465984"/>
                </a:moveTo>
                <a:cubicBezTo>
                  <a:pt x="244039" y="428631"/>
                  <a:pt x="488079" y="391278"/>
                  <a:pt x="642471" y="316572"/>
                </a:cubicBezTo>
                <a:cubicBezTo>
                  <a:pt x="796863" y="241866"/>
                  <a:pt x="881530" y="65062"/>
                  <a:pt x="926353" y="17748"/>
                </a:cubicBezTo>
                <a:cubicBezTo>
                  <a:pt x="971176" y="-29566"/>
                  <a:pt x="906432" y="32690"/>
                  <a:pt x="911412" y="32690"/>
                </a:cubicBezTo>
                <a:cubicBezTo>
                  <a:pt x="916392" y="32690"/>
                  <a:pt x="956235" y="15258"/>
                  <a:pt x="956235" y="17748"/>
                </a:cubicBezTo>
                <a:cubicBezTo>
                  <a:pt x="956235" y="20238"/>
                  <a:pt x="911412" y="47631"/>
                  <a:pt x="911412" y="47631"/>
                </a:cubicBezTo>
              </a:path>
            </a:pathLst>
          </a:custGeom>
          <a:noFill/>
          <a:ln w="3810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46" name="TextBox 45"/>
          <p:cNvSpPr txBox="1"/>
          <p:nvPr/>
        </p:nvSpPr>
        <p:spPr>
          <a:xfrm>
            <a:off x="6090027" y="2689410"/>
            <a:ext cx="1980029" cy="1077218"/>
          </a:xfrm>
          <a:prstGeom prst="rect">
            <a:avLst/>
          </a:prstGeom>
          <a:noFill/>
        </p:spPr>
        <p:txBody>
          <a:bodyPr wrap="none" rtlCol="0">
            <a:spAutoFit/>
          </a:bodyPr>
          <a:lstStyle/>
          <a:p>
            <a:r>
              <a:rPr lang="en-CA" sz="3200" dirty="0" err="1" smtClean="0">
                <a:solidFill>
                  <a:srgbClr val="F79646"/>
                </a:solidFill>
                <a:latin typeface="Mistral"/>
                <a:cs typeface="Mistral"/>
              </a:rPr>
              <a:t>lorem</a:t>
            </a:r>
            <a:r>
              <a:rPr lang="en-CA" sz="3200" dirty="0" smtClean="0">
                <a:solidFill>
                  <a:srgbClr val="F79646"/>
                </a:solidFill>
                <a:latin typeface="Mistral"/>
                <a:cs typeface="Mistral"/>
              </a:rPr>
              <a:t> </a:t>
            </a:r>
            <a:r>
              <a:rPr lang="en-CA" sz="3200" dirty="0" err="1" smtClean="0">
                <a:solidFill>
                  <a:srgbClr val="F79646"/>
                </a:solidFill>
                <a:latin typeface="Mistral"/>
                <a:cs typeface="Mistral"/>
              </a:rPr>
              <a:t>ipsum</a:t>
            </a:r>
            <a:endParaRPr lang="en-CA" sz="3200" dirty="0" smtClean="0">
              <a:solidFill>
                <a:srgbClr val="F79646"/>
              </a:solidFill>
              <a:latin typeface="Mistral"/>
              <a:cs typeface="Mistral"/>
            </a:endParaRPr>
          </a:p>
          <a:p>
            <a:r>
              <a:rPr lang="en-CA" sz="3200" dirty="0" err="1" smtClean="0">
                <a:solidFill>
                  <a:srgbClr val="F79646"/>
                </a:solidFill>
                <a:latin typeface="Mistral"/>
                <a:cs typeface="Mistral"/>
              </a:rPr>
              <a:t>dolor</a:t>
            </a:r>
            <a:r>
              <a:rPr lang="en-CA" sz="3200" dirty="0" smtClean="0">
                <a:solidFill>
                  <a:srgbClr val="F79646"/>
                </a:solidFill>
                <a:latin typeface="Mistral"/>
                <a:cs typeface="Mistral"/>
              </a:rPr>
              <a:t> </a:t>
            </a:r>
            <a:r>
              <a:rPr lang="en-CA" sz="3200" dirty="0" err="1" smtClean="0">
                <a:solidFill>
                  <a:srgbClr val="F79646"/>
                </a:solidFill>
                <a:latin typeface="Mistral"/>
                <a:cs typeface="Mistral"/>
              </a:rPr>
              <a:t>si</a:t>
            </a:r>
            <a:r>
              <a:rPr lang="en-CA" sz="3200" dirty="0" smtClean="0">
                <a:solidFill>
                  <a:srgbClr val="F79646"/>
                </a:solidFill>
                <a:latin typeface="Mistral"/>
                <a:cs typeface="Mistral"/>
              </a:rPr>
              <a:t> </a:t>
            </a:r>
            <a:r>
              <a:rPr lang="en-CA" sz="3200" dirty="0" err="1" smtClean="0">
                <a:solidFill>
                  <a:srgbClr val="F79646"/>
                </a:solidFill>
                <a:latin typeface="Mistral"/>
                <a:cs typeface="Mistral"/>
              </a:rPr>
              <a:t>amet</a:t>
            </a:r>
            <a:endParaRPr lang="en-CA" sz="3200" dirty="0" smtClean="0">
              <a:solidFill>
                <a:srgbClr val="F79646"/>
              </a:solidFill>
              <a:latin typeface="Mistral"/>
              <a:cs typeface="Mistral"/>
            </a:endParaRPr>
          </a:p>
        </p:txBody>
      </p:sp>
      <p:sp>
        <p:nvSpPr>
          <p:cNvPr id="40" name="Freeform 39"/>
          <p:cNvSpPr/>
          <p:nvPr/>
        </p:nvSpPr>
        <p:spPr>
          <a:xfrm>
            <a:off x="2330824" y="3376706"/>
            <a:ext cx="2420470" cy="567765"/>
          </a:xfrm>
          <a:custGeom>
            <a:avLst/>
            <a:gdLst>
              <a:gd name="connsiteX0" fmla="*/ 0 w 2420470"/>
              <a:gd name="connsiteY0" fmla="*/ 14941 h 567765"/>
              <a:gd name="connsiteX1" fmla="*/ 0 w 2420470"/>
              <a:gd name="connsiteY1" fmla="*/ 537882 h 567765"/>
              <a:gd name="connsiteX2" fmla="*/ 2420470 w 2420470"/>
              <a:gd name="connsiteY2" fmla="*/ 567765 h 567765"/>
              <a:gd name="connsiteX3" fmla="*/ 2420470 w 2420470"/>
              <a:gd name="connsiteY3" fmla="*/ 0 h 567765"/>
              <a:gd name="connsiteX4" fmla="*/ 0 w 2420470"/>
              <a:gd name="connsiteY4" fmla="*/ 14941 h 567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0470" h="567765">
                <a:moveTo>
                  <a:pt x="0" y="14941"/>
                </a:moveTo>
                <a:lnTo>
                  <a:pt x="0" y="537882"/>
                </a:lnTo>
                <a:lnTo>
                  <a:pt x="2420470" y="567765"/>
                </a:lnTo>
                <a:lnTo>
                  <a:pt x="2420470" y="0"/>
                </a:lnTo>
                <a:lnTo>
                  <a:pt x="0" y="14941"/>
                </a:lnTo>
                <a:close/>
              </a:path>
            </a:pathLst>
          </a:custGeom>
          <a:noFill/>
          <a:ln w="381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Tree>
    <p:extLst>
      <p:ext uri="{BB962C8B-B14F-4D97-AF65-F5344CB8AC3E}">
        <p14:creationId xmlns:p14="http://schemas.microsoft.com/office/powerpoint/2010/main" val="31842945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0-Point Star 34"/>
          <p:cNvSpPr/>
          <p:nvPr/>
        </p:nvSpPr>
        <p:spPr>
          <a:xfrm>
            <a:off x="1372722" y="1693254"/>
            <a:ext cx="6388933" cy="4733415"/>
          </a:xfrm>
          <a:prstGeom prst="star10">
            <a:avLst/>
          </a:prstGeom>
          <a:solidFill>
            <a:srgbClr val="F79646"/>
          </a:solidFill>
          <a:ln w="57150" cmpd="sng">
            <a:solidFill>
              <a:srgbClr val="FFE9D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2" name="Title 1"/>
          <p:cNvSpPr>
            <a:spLocks noGrp="1"/>
          </p:cNvSpPr>
          <p:nvPr>
            <p:ph type="title"/>
          </p:nvPr>
        </p:nvSpPr>
        <p:spPr/>
        <p:txBody>
          <a:bodyPr/>
          <a:lstStyle/>
          <a:p>
            <a:pPr algn="l"/>
            <a:r>
              <a:rPr lang="en-US" dirty="0" smtClean="0">
                <a:solidFill>
                  <a:schemeClr val="bg1"/>
                </a:solidFill>
              </a:rPr>
              <a:t>New </a:t>
            </a:r>
            <a:r>
              <a:rPr lang="en-US" dirty="0" smtClean="0">
                <a:solidFill>
                  <a:schemeClr val="bg1"/>
                </a:solidFill>
              </a:rPr>
              <a:t>apps</a:t>
            </a:r>
            <a:endParaRPr lang="en-US" dirty="0">
              <a:solidFill>
                <a:schemeClr val="bg1"/>
              </a:solidFill>
            </a:endParaRPr>
          </a:p>
        </p:txBody>
      </p:sp>
      <p:grpSp>
        <p:nvGrpSpPr>
          <p:cNvPr id="37" name="Group 36"/>
          <p:cNvGrpSpPr/>
          <p:nvPr/>
        </p:nvGrpSpPr>
        <p:grpSpPr>
          <a:xfrm>
            <a:off x="4333974" y="3489699"/>
            <a:ext cx="2001354" cy="1680596"/>
            <a:chOff x="4333974" y="3489699"/>
            <a:chExt cx="2001354" cy="1680596"/>
          </a:xfrm>
        </p:grpSpPr>
        <p:sp>
          <p:nvSpPr>
            <p:cNvPr id="7" name="Rectangle 6"/>
            <p:cNvSpPr/>
            <p:nvPr/>
          </p:nvSpPr>
          <p:spPr>
            <a:xfrm>
              <a:off x="4346804" y="3720597"/>
              <a:ext cx="1449698" cy="1449698"/>
            </a:xfrm>
            <a:prstGeom prst="rect">
              <a:avLst/>
            </a:prstGeom>
            <a:solidFill>
              <a:schemeClr val="accent6"/>
            </a:solidFill>
            <a:ln w="57150" cmpd="sng">
              <a:solidFill>
                <a:srgbClr val="FFE9D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8" name="Parallelogram 7"/>
            <p:cNvSpPr/>
            <p:nvPr/>
          </p:nvSpPr>
          <p:spPr>
            <a:xfrm rot="5400000" flipH="1">
              <a:off x="5238001" y="4070004"/>
              <a:ext cx="1677632" cy="517022"/>
            </a:xfrm>
            <a:prstGeom prst="parallelogram">
              <a:avLst>
                <a:gd name="adj" fmla="val 44849"/>
              </a:avLst>
            </a:prstGeom>
            <a:solidFill>
              <a:srgbClr val="F79646"/>
            </a:solidFill>
            <a:ln w="57150" cmpd="sng">
              <a:solidFill>
                <a:srgbClr val="FFE9D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6" name="Parallelogram 35"/>
            <p:cNvSpPr/>
            <p:nvPr/>
          </p:nvSpPr>
          <p:spPr>
            <a:xfrm>
              <a:off x="4333974" y="3489699"/>
              <a:ext cx="2001353" cy="230898"/>
            </a:xfrm>
            <a:prstGeom prst="parallelogram">
              <a:avLst>
                <a:gd name="adj" fmla="val 194806"/>
              </a:avLst>
            </a:prstGeom>
            <a:solidFill>
              <a:srgbClr val="F79646"/>
            </a:solidFill>
            <a:ln w="57150" cmpd="sng">
              <a:solidFill>
                <a:srgbClr val="FFE9D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grpSp>
      <p:grpSp>
        <p:nvGrpSpPr>
          <p:cNvPr id="22" name="Group 21"/>
          <p:cNvGrpSpPr/>
          <p:nvPr/>
        </p:nvGrpSpPr>
        <p:grpSpPr>
          <a:xfrm flipH="1">
            <a:off x="2949124" y="2807234"/>
            <a:ext cx="2312837" cy="2271953"/>
            <a:chOff x="1450604" y="2570147"/>
            <a:chExt cx="2312837" cy="2271953"/>
          </a:xfrm>
        </p:grpSpPr>
        <p:sp>
          <p:nvSpPr>
            <p:cNvPr id="3" name="Moon 2"/>
            <p:cNvSpPr/>
            <p:nvPr/>
          </p:nvSpPr>
          <p:spPr>
            <a:xfrm rot="3306450">
              <a:off x="2273518" y="1747233"/>
              <a:ext cx="667010" cy="2312837"/>
            </a:xfrm>
            <a:prstGeom prst="moon">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4" name="Rectangle 3"/>
            <p:cNvSpPr/>
            <p:nvPr/>
          </p:nvSpPr>
          <p:spPr>
            <a:xfrm rot="19334016">
              <a:off x="3148078" y="2670489"/>
              <a:ext cx="240478" cy="2171611"/>
            </a:xfrm>
            <a:prstGeom prst="rect">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grpSp>
    </p:spTree>
    <p:extLst>
      <p:ext uri="{BB962C8B-B14F-4D97-AF65-F5344CB8AC3E}">
        <p14:creationId xmlns:p14="http://schemas.microsoft.com/office/powerpoint/2010/main" val="34412039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What’s next?</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normAutofit/>
          </a:bodyPr>
          <a:lstStyle/>
          <a:p>
            <a:pPr marL="57150" indent="0">
              <a:buNone/>
            </a:pPr>
            <a:r>
              <a:rPr lang="en-US" altLang="ja-JP" sz="2800" dirty="0" smtClean="0"/>
              <a:t>→ </a:t>
            </a:r>
            <a:r>
              <a:rPr lang="en-US" sz="2800" dirty="0" smtClean="0"/>
              <a:t>Usability testing with non-technical users</a:t>
            </a:r>
            <a:endParaRPr lang="en-US" altLang="ja-JP" sz="2800" dirty="0" smtClean="0"/>
          </a:p>
          <a:p>
            <a:pPr marL="57150" indent="0">
              <a:buNone/>
            </a:pPr>
            <a:endParaRPr lang="en-US" sz="2800" dirty="0" smtClean="0"/>
          </a:p>
          <a:p>
            <a:pPr marL="57150" indent="0">
              <a:buNone/>
            </a:pPr>
            <a:r>
              <a:rPr lang="en-US" altLang="ja-JP" sz="2800" dirty="0"/>
              <a:t>→ </a:t>
            </a:r>
            <a:r>
              <a:rPr lang="en-US" altLang="ja-JP" sz="2800" dirty="0" smtClean="0"/>
              <a:t>Create product </a:t>
            </a:r>
            <a:r>
              <a:rPr lang="en-US" altLang="ja-JP" sz="2800" dirty="0" smtClean="0"/>
              <a:t>site</a:t>
            </a:r>
          </a:p>
        </p:txBody>
      </p:sp>
    </p:spTree>
    <p:extLst>
      <p:ext uri="{BB962C8B-B14F-4D97-AF65-F5344CB8AC3E}">
        <p14:creationId xmlns:p14="http://schemas.microsoft.com/office/powerpoint/2010/main" val="17596911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bg1"/>
                </a:solidFill>
              </a:rPr>
              <a:t>Usability testing with non-techies</a:t>
            </a:r>
            <a:endParaRPr lang="en-US" dirty="0">
              <a:solidFill>
                <a:schemeClr val="bg1"/>
              </a:solidFill>
            </a:endParaRPr>
          </a:p>
        </p:txBody>
      </p:sp>
      <p:grpSp>
        <p:nvGrpSpPr>
          <p:cNvPr id="22" name="Group 21"/>
          <p:cNvGrpSpPr/>
          <p:nvPr/>
        </p:nvGrpSpPr>
        <p:grpSpPr>
          <a:xfrm>
            <a:off x="5657597" y="2972503"/>
            <a:ext cx="1509059" cy="2823883"/>
            <a:chOff x="2532528" y="2358307"/>
            <a:chExt cx="1509059" cy="2823883"/>
          </a:xfrm>
        </p:grpSpPr>
        <p:sp>
          <p:nvSpPr>
            <p:cNvPr id="18" name="Oval 17"/>
            <p:cNvSpPr/>
            <p:nvPr/>
          </p:nvSpPr>
          <p:spPr>
            <a:xfrm>
              <a:off x="2681939" y="2358307"/>
              <a:ext cx="1210236" cy="1210236"/>
            </a:xfrm>
            <a:prstGeom prst="ellipse">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9" name="Pie 18"/>
            <p:cNvSpPr/>
            <p:nvPr/>
          </p:nvSpPr>
          <p:spPr>
            <a:xfrm>
              <a:off x="2988116" y="2906535"/>
              <a:ext cx="593910" cy="475377"/>
            </a:xfrm>
            <a:prstGeom prst="pie">
              <a:avLst>
                <a:gd name="adj1" fmla="val 0"/>
                <a:gd name="adj2" fmla="val 10721873"/>
              </a:avLst>
            </a:prstGeom>
            <a:solidFill>
              <a:srgbClr val="F79646"/>
            </a:solidFill>
            <a:ln w="381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20" name="Oval 19"/>
            <p:cNvSpPr/>
            <p:nvPr/>
          </p:nvSpPr>
          <p:spPr>
            <a:xfrm>
              <a:off x="2918211" y="2692500"/>
              <a:ext cx="246121" cy="246121"/>
            </a:xfrm>
            <a:prstGeom prst="ellipse">
              <a:avLst/>
            </a:prstGeom>
            <a:solidFill>
              <a:srgbClr val="F79646"/>
            </a:solidFill>
            <a:ln w="381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21" name="Oval 20"/>
            <p:cNvSpPr/>
            <p:nvPr/>
          </p:nvSpPr>
          <p:spPr>
            <a:xfrm>
              <a:off x="3405335" y="2692500"/>
              <a:ext cx="246121" cy="246121"/>
            </a:xfrm>
            <a:prstGeom prst="ellipse">
              <a:avLst/>
            </a:prstGeom>
            <a:solidFill>
              <a:schemeClr val="accent6"/>
            </a:solidFill>
            <a:ln w="381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5" name="Round Same Side Corner Rectangle 4"/>
            <p:cNvSpPr/>
            <p:nvPr/>
          </p:nvSpPr>
          <p:spPr>
            <a:xfrm>
              <a:off x="2532528" y="3568543"/>
              <a:ext cx="1509059" cy="1613647"/>
            </a:xfrm>
            <a:prstGeom prst="round2SameRect">
              <a:avLst>
                <a:gd name="adj1" fmla="val 28548"/>
                <a:gd name="adj2" fmla="val 0"/>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grpSp>
      <p:grpSp>
        <p:nvGrpSpPr>
          <p:cNvPr id="30" name="Group 29"/>
          <p:cNvGrpSpPr/>
          <p:nvPr/>
        </p:nvGrpSpPr>
        <p:grpSpPr>
          <a:xfrm>
            <a:off x="1648072" y="2972503"/>
            <a:ext cx="1509059" cy="2823883"/>
            <a:chOff x="1648072" y="2510707"/>
            <a:chExt cx="1509059" cy="2823883"/>
          </a:xfrm>
        </p:grpSpPr>
        <p:sp>
          <p:nvSpPr>
            <p:cNvPr id="24" name="Oval 23"/>
            <p:cNvSpPr/>
            <p:nvPr/>
          </p:nvSpPr>
          <p:spPr>
            <a:xfrm>
              <a:off x="1797483" y="2510707"/>
              <a:ext cx="1210236" cy="1210236"/>
            </a:xfrm>
            <a:prstGeom prst="ellipse">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25" name="Pie 24"/>
            <p:cNvSpPr/>
            <p:nvPr/>
          </p:nvSpPr>
          <p:spPr>
            <a:xfrm>
              <a:off x="2328956" y="3091021"/>
              <a:ext cx="523437" cy="477522"/>
            </a:xfrm>
            <a:prstGeom prst="pie">
              <a:avLst>
                <a:gd name="adj1" fmla="val 21552075"/>
                <a:gd name="adj2" fmla="val 10761972"/>
              </a:avLst>
            </a:prstGeom>
            <a:solidFill>
              <a:srgbClr val="F79646"/>
            </a:solidFill>
            <a:ln w="381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26" name="Oval 25"/>
            <p:cNvSpPr/>
            <p:nvPr/>
          </p:nvSpPr>
          <p:spPr>
            <a:xfrm>
              <a:off x="2294397" y="2844900"/>
              <a:ext cx="246121" cy="246121"/>
            </a:xfrm>
            <a:prstGeom prst="ellipse">
              <a:avLst/>
            </a:prstGeom>
            <a:solidFill>
              <a:srgbClr val="F79646"/>
            </a:solidFill>
            <a:ln w="381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28" name="Round Same Side Corner Rectangle 27"/>
            <p:cNvSpPr/>
            <p:nvPr/>
          </p:nvSpPr>
          <p:spPr>
            <a:xfrm>
              <a:off x="1648072" y="3720943"/>
              <a:ext cx="1509059" cy="1613647"/>
            </a:xfrm>
            <a:prstGeom prst="round2SameRect">
              <a:avLst>
                <a:gd name="adj1" fmla="val 28548"/>
                <a:gd name="adj2" fmla="val 0"/>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29" name="Oval 28"/>
            <p:cNvSpPr/>
            <p:nvPr/>
          </p:nvSpPr>
          <p:spPr>
            <a:xfrm>
              <a:off x="2727785" y="2844900"/>
              <a:ext cx="193730" cy="246121"/>
            </a:xfrm>
            <a:prstGeom prst="ellipse">
              <a:avLst/>
            </a:prstGeom>
            <a:solidFill>
              <a:srgbClr val="F79646"/>
            </a:solidFill>
            <a:ln w="381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grpSp>
      <p:sp>
        <p:nvSpPr>
          <p:cNvPr id="31" name="Oval Callout 30"/>
          <p:cNvSpPr/>
          <p:nvPr/>
        </p:nvSpPr>
        <p:spPr>
          <a:xfrm>
            <a:off x="3007719" y="2254153"/>
            <a:ext cx="1371571" cy="590073"/>
          </a:xfrm>
          <a:prstGeom prst="wedgeEllipseCallout">
            <a:avLst>
              <a:gd name="adj1" fmla="val -44217"/>
              <a:gd name="adj2" fmla="val 79687"/>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4" name="Oval Callout 33"/>
          <p:cNvSpPr/>
          <p:nvPr/>
        </p:nvSpPr>
        <p:spPr>
          <a:xfrm flipH="1">
            <a:off x="4226241" y="2844226"/>
            <a:ext cx="1371571" cy="590073"/>
          </a:xfrm>
          <a:prstGeom prst="wedgeEllipseCallout">
            <a:avLst>
              <a:gd name="adj1" fmla="val -44217"/>
              <a:gd name="adj2" fmla="val 79687"/>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Tree>
    <p:extLst>
      <p:ext uri="{BB962C8B-B14F-4D97-AF65-F5344CB8AC3E}">
        <p14:creationId xmlns:p14="http://schemas.microsoft.com/office/powerpoint/2010/main" val="13177651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bg1"/>
                </a:solidFill>
              </a:rPr>
              <a:t>Create product site</a:t>
            </a:r>
            <a:endParaRPr lang="en-US" dirty="0">
              <a:solidFill>
                <a:schemeClr val="bg1"/>
              </a:solidFill>
            </a:endParaRPr>
          </a:p>
        </p:txBody>
      </p:sp>
      <p:grpSp>
        <p:nvGrpSpPr>
          <p:cNvPr id="12" name="Group 11"/>
          <p:cNvGrpSpPr/>
          <p:nvPr/>
        </p:nvGrpSpPr>
        <p:grpSpPr>
          <a:xfrm>
            <a:off x="457200" y="1693333"/>
            <a:ext cx="8229600" cy="4543778"/>
            <a:chOff x="457200" y="1693333"/>
            <a:chExt cx="8229600" cy="4543778"/>
          </a:xfrm>
        </p:grpSpPr>
        <p:sp>
          <p:nvSpPr>
            <p:cNvPr id="4" name="Rectangle 3"/>
            <p:cNvSpPr/>
            <p:nvPr/>
          </p:nvSpPr>
          <p:spPr>
            <a:xfrm>
              <a:off x="457200" y="2229556"/>
              <a:ext cx="8229600" cy="4007555"/>
            </a:xfrm>
            <a:prstGeom prst="rect">
              <a:avLst/>
            </a:prstGeom>
            <a:solidFill>
              <a:srgbClr val="F79646"/>
            </a:solidFill>
            <a:ln w="76200" cmpd="sng">
              <a:solidFill>
                <a:srgbClr val="FFE9D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 name="Rounded Rectangle 6"/>
            <p:cNvSpPr/>
            <p:nvPr/>
          </p:nvSpPr>
          <p:spPr>
            <a:xfrm>
              <a:off x="457200" y="1693333"/>
              <a:ext cx="8229600" cy="522112"/>
            </a:xfrm>
            <a:prstGeom prst="roundRect">
              <a:avLst/>
            </a:prstGeom>
            <a:solidFill>
              <a:srgbClr val="F79646"/>
            </a:solidFill>
            <a:ln w="76200" cmpd="sng">
              <a:solidFill>
                <a:srgbClr val="FFE9D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8" name="Rounded Rectangle 7"/>
            <p:cNvSpPr/>
            <p:nvPr/>
          </p:nvSpPr>
          <p:spPr>
            <a:xfrm>
              <a:off x="578556" y="1820335"/>
              <a:ext cx="268111" cy="268111"/>
            </a:xfrm>
            <a:prstGeom prst="roundRect">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27" name="Rounded Rectangle 26"/>
            <p:cNvSpPr/>
            <p:nvPr/>
          </p:nvSpPr>
          <p:spPr>
            <a:xfrm>
              <a:off x="928512" y="1820335"/>
              <a:ext cx="268111" cy="268111"/>
            </a:xfrm>
            <a:prstGeom prst="roundRect">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9" name="Round Same Side Corner Rectangle 8"/>
            <p:cNvSpPr/>
            <p:nvPr/>
          </p:nvSpPr>
          <p:spPr>
            <a:xfrm>
              <a:off x="1298221" y="1781264"/>
              <a:ext cx="2314223" cy="405959"/>
            </a:xfrm>
            <a:prstGeom prst="round2SameRect">
              <a:avLst>
                <a:gd name="adj1" fmla="val 50000"/>
                <a:gd name="adj2" fmla="val 0"/>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CA" sz="2400" b="1" dirty="0" err="1" smtClean="0">
                  <a:solidFill>
                    <a:srgbClr val="FE9941"/>
                  </a:solidFill>
                  <a:latin typeface="Helvetica Neue Light"/>
                  <a:cs typeface="Helvetica Neue Light"/>
                </a:rPr>
                <a:t>Ailurus.ca</a:t>
              </a:r>
              <a:endParaRPr lang="en-CA" sz="2400" b="1" dirty="0" smtClean="0">
                <a:solidFill>
                  <a:srgbClr val="FE9941"/>
                </a:solidFill>
                <a:latin typeface="Helvetica Neue Light"/>
                <a:cs typeface="Helvetica Neue Light"/>
              </a:endParaRPr>
            </a:p>
          </p:txBody>
        </p:sp>
      </p:grpSp>
      <p:sp>
        <p:nvSpPr>
          <p:cNvPr id="11" name="Right Arrow 10"/>
          <p:cNvSpPr/>
          <p:nvPr/>
        </p:nvSpPr>
        <p:spPr>
          <a:xfrm rot="13406267">
            <a:off x="4653996" y="4211575"/>
            <a:ext cx="620889" cy="407621"/>
          </a:xfrm>
          <a:prstGeom prst="rightArrow">
            <a:avLst>
              <a:gd name="adj1" fmla="val 25270"/>
              <a:gd name="adj2" fmla="val 73876"/>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grpSp>
        <p:nvGrpSpPr>
          <p:cNvPr id="68" name="Group 67"/>
          <p:cNvGrpSpPr/>
          <p:nvPr/>
        </p:nvGrpSpPr>
        <p:grpSpPr>
          <a:xfrm>
            <a:off x="2023034" y="2851145"/>
            <a:ext cx="1589410" cy="2466880"/>
            <a:chOff x="-2300114" y="2649654"/>
            <a:chExt cx="1589410" cy="2466880"/>
          </a:xfrm>
        </p:grpSpPr>
        <p:sp>
          <p:nvSpPr>
            <p:cNvPr id="67" name="Oval 66"/>
            <p:cNvSpPr/>
            <p:nvPr/>
          </p:nvSpPr>
          <p:spPr>
            <a:xfrm>
              <a:off x="-1665713" y="2649654"/>
              <a:ext cx="693975" cy="1001307"/>
            </a:xfrm>
            <a:prstGeom prst="ellipse">
              <a:avLst/>
            </a:prstGeom>
            <a:noFill/>
            <a:ln w="57150" cmpd="sng">
              <a:solidFill>
                <a:srgbClr val="FFE9D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45" name="Parallelogram 44"/>
            <p:cNvSpPr/>
            <p:nvPr/>
          </p:nvSpPr>
          <p:spPr>
            <a:xfrm rot="5400000">
              <a:off x="-2598637" y="3691443"/>
              <a:ext cx="1723614" cy="1126568"/>
            </a:xfrm>
            <a:prstGeom prst="parallelogram">
              <a:avLst>
                <a:gd name="adj" fmla="val 16232"/>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46" name="Parallelogram 45"/>
            <p:cNvSpPr/>
            <p:nvPr/>
          </p:nvSpPr>
          <p:spPr>
            <a:xfrm rot="5400000" flipV="1">
              <a:off x="-1856448" y="3970791"/>
              <a:ext cx="1828645" cy="462842"/>
            </a:xfrm>
            <a:prstGeom prst="parallelogram">
              <a:avLst>
                <a:gd name="adj" fmla="val 63314"/>
              </a:avLst>
            </a:prstGeom>
            <a:solidFill>
              <a:srgbClr val="FFE9D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47" name="Parallelogram 46"/>
            <p:cNvSpPr/>
            <p:nvPr/>
          </p:nvSpPr>
          <p:spPr>
            <a:xfrm rot="11565403">
              <a:off x="-2246462" y="3135615"/>
              <a:ext cx="1483114" cy="415541"/>
            </a:xfrm>
            <a:prstGeom prst="parallelogram">
              <a:avLst>
                <a:gd name="adj" fmla="val 97084"/>
              </a:avLst>
            </a:prstGeom>
            <a:solidFill>
              <a:srgbClr val="F79646"/>
            </a:solidFill>
            <a:ln w="57150" cmpd="sng">
              <a:solidFill>
                <a:srgbClr val="FFE9D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66" name="Oval 65"/>
            <p:cNvSpPr/>
            <p:nvPr/>
          </p:nvSpPr>
          <p:spPr>
            <a:xfrm>
              <a:off x="-1998547" y="2851145"/>
              <a:ext cx="693975" cy="1001307"/>
            </a:xfrm>
            <a:prstGeom prst="ellipse">
              <a:avLst/>
            </a:prstGeom>
            <a:noFill/>
            <a:ln w="57150" cmpd="sng">
              <a:solidFill>
                <a:srgbClr val="FFE9D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grpSp>
    </p:spTree>
    <p:extLst>
      <p:ext uri="{BB962C8B-B14F-4D97-AF65-F5344CB8AC3E}">
        <p14:creationId xmlns:p14="http://schemas.microsoft.com/office/powerpoint/2010/main" val="33229063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53963" y="1705282"/>
            <a:ext cx="3436074" cy="3436074"/>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600" b="1" dirty="0" smtClean="0">
                <a:solidFill>
                  <a:srgbClr val="FE9941"/>
                </a:solidFill>
                <a:latin typeface="Helvetica Neue Light"/>
                <a:cs typeface="Helvetica Neue Light"/>
              </a:rPr>
              <a:t>Demos</a:t>
            </a:r>
            <a:endParaRPr lang="en-CA" sz="3600" dirty="0">
              <a:solidFill>
                <a:srgbClr val="FE9941"/>
              </a:solidFill>
              <a:latin typeface="Helvetica Neue Light"/>
              <a:cs typeface="Helvetica Neue Light"/>
            </a:endParaRPr>
          </a:p>
        </p:txBody>
      </p:sp>
    </p:spTree>
    <p:extLst>
      <p:ext uri="{BB962C8B-B14F-4D97-AF65-F5344CB8AC3E}">
        <p14:creationId xmlns:p14="http://schemas.microsoft.com/office/powerpoint/2010/main" val="282932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53963" y="1705282"/>
            <a:ext cx="3436074" cy="3436074"/>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600" b="1" dirty="0" smtClean="0">
                <a:solidFill>
                  <a:srgbClr val="FE9941"/>
                </a:solidFill>
                <a:latin typeface="Helvetica Neue Light"/>
                <a:cs typeface="Helvetica Neue Light"/>
              </a:rPr>
              <a:t>Questions</a:t>
            </a:r>
            <a:r>
              <a:rPr lang="en-CA" sz="3600" dirty="0" smtClean="0">
                <a:solidFill>
                  <a:srgbClr val="FE9941"/>
                </a:solidFill>
                <a:latin typeface="Helvetica Neue Light"/>
                <a:cs typeface="Helvetica Neue Light"/>
              </a:rPr>
              <a:t>?</a:t>
            </a:r>
            <a:endParaRPr lang="en-CA" sz="3600" dirty="0">
              <a:solidFill>
                <a:srgbClr val="FE9941"/>
              </a:solidFill>
              <a:latin typeface="Helvetica Neue Light"/>
              <a:cs typeface="Helvetica Neue Light"/>
            </a:endParaRPr>
          </a:p>
        </p:txBody>
      </p:sp>
    </p:spTree>
    <p:extLst>
      <p:ext uri="{BB962C8B-B14F-4D97-AF65-F5344CB8AC3E}">
        <p14:creationId xmlns:p14="http://schemas.microsoft.com/office/powerpoint/2010/main" val="25041045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Overview</a:t>
            </a:r>
            <a:endParaRPr lang="en-US" dirty="0">
              <a:solidFill>
                <a:schemeClr val="bg1"/>
              </a:solidFill>
            </a:endParaRPr>
          </a:p>
        </p:txBody>
      </p:sp>
      <p:sp>
        <p:nvSpPr>
          <p:cNvPr id="4" name="Rounded Rectangle 3"/>
          <p:cNvSpPr/>
          <p:nvPr/>
        </p:nvSpPr>
        <p:spPr>
          <a:xfrm>
            <a:off x="911412" y="1972235"/>
            <a:ext cx="4736353" cy="762000"/>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3200" dirty="0" smtClean="0">
                <a:solidFill>
                  <a:srgbClr val="FE9941"/>
                </a:solidFill>
                <a:latin typeface="Helvetica Neue Light"/>
                <a:cs typeface="Helvetica Neue Light"/>
              </a:rPr>
              <a:t>  → What’s different?</a:t>
            </a:r>
            <a:endParaRPr lang="en-CA" sz="3200" dirty="0" smtClean="0">
              <a:solidFill>
                <a:srgbClr val="FE9941"/>
              </a:solidFill>
              <a:latin typeface="Helvetica Neue Light"/>
              <a:cs typeface="Helvetica Neue Light"/>
            </a:endParaRPr>
          </a:p>
        </p:txBody>
      </p:sp>
      <p:sp>
        <p:nvSpPr>
          <p:cNvPr id="7" name="Rounded Rectangle 6"/>
          <p:cNvSpPr/>
          <p:nvPr/>
        </p:nvSpPr>
        <p:spPr>
          <a:xfrm>
            <a:off x="911412" y="3364753"/>
            <a:ext cx="4736353" cy="762000"/>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3200" dirty="0" smtClean="0">
                <a:solidFill>
                  <a:srgbClr val="FE9941"/>
                </a:solidFill>
                <a:latin typeface="Helvetica Neue Light"/>
                <a:cs typeface="Helvetica Neue Light"/>
              </a:rPr>
              <a:t>  → What’s new?</a:t>
            </a:r>
            <a:endParaRPr lang="en-CA" sz="3200" dirty="0" smtClean="0">
              <a:solidFill>
                <a:srgbClr val="FE9941"/>
              </a:solidFill>
              <a:latin typeface="Helvetica Neue Light"/>
              <a:cs typeface="Helvetica Neue Light"/>
            </a:endParaRPr>
          </a:p>
        </p:txBody>
      </p:sp>
      <p:sp>
        <p:nvSpPr>
          <p:cNvPr id="8" name="Rounded Rectangle 7"/>
          <p:cNvSpPr/>
          <p:nvPr/>
        </p:nvSpPr>
        <p:spPr>
          <a:xfrm>
            <a:off x="911412" y="4787150"/>
            <a:ext cx="4736353" cy="762000"/>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3200" dirty="0" smtClean="0">
                <a:solidFill>
                  <a:srgbClr val="FE9941"/>
                </a:solidFill>
                <a:latin typeface="Helvetica Neue Light"/>
                <a:cs typeface="Helvetica Neue Light"/>
              </a:rPr>
              <a:t>  → What’s next?</a:t>
            </a:r>
            <a:endParaRPr lang="en-CA" sz="3200" dirty="0" smtClean="0">
              <a:solidFill>
                <a:srgbClr val="FE9941"/>
              </a:solidFill>
              <a:latin typeface="Helvetica Neue Light"/>
              <a:cs typeface="Helvetica Neue Light"/>
            </a:endParaRPr>
          </a:p>
        </p:txBody>
      </p:sp>
    </p:spTree>
    <p:extLst>
      <p:ext uri="{BB962C8B-B14F-4D97-AF65-F5344CB8AC3E}">
        <p14:creationId xmlns:p14="http://schemas.microsoft.com/office/powerpoint/2010/main" val="17477571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What’s different?</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normAutofit/>
          </a:bodyPr>
          <a:lstStyle/>
          <a:p>
            <a:pPr marL="57150" indent="0">
              <a:buNone/>
            </a:pPr>
            <a:r>
              <a:rPr lang="en-US" altLang="ja-JP" dirty="0" smtClean="0"/>
              <a:t>→ Welcome page</a:t>
            </a:r>
            <a:endParaRPr lang="en-US" altLang="ja-JP" dirty="0" smtClean="0"/>
          </a:p>
          <a:p>
            <a:pPr marL="57150" indent="0">
              <a:buNone/>
            </a:pPr>
            <a:endParaRPr lang="en-US" altLang="ja-JP" dirty="0"/>
          </a:p>
          <a:p>
            <a:pPr marL="57150" indent="0">
              <a:buNone/>
            </a:pPr>
            <a:r>
              <a:rPr lang="en-US" altLang="ja-JP" dirty="0" smtClean="0"/>
              <a:t>→ </a:t>
            </a:r>
            <a:r>
              <a:rPr lang="en-US" altLang="ja-JP" dirty="0" smtClean="0"/>
              <a:t>A</a:t>
            </a:r>
            <a:r>
              <a:rPr lang="en-US" altLang="ja-JP" dirty="0" smtClean="0"/>
              <a:t>pp store design</a:t>
            </a:r>
            <a:endParaRPr lang="en-US" dirty="0" smtClean="0"/>
          </a:p>
          <a:p>
            <a:pPr marL="57150" indent="0">
              <a:buNone/>
            </a:pPr>
            <a:endParaRPr lang="en-US" altLang="ja-JP" dirty="0" smtClean="0"/>
          </a:p>
          <a:p>
            <a:pPr marL="57150" indent="0">
              <a:buNone/>
            </a:pPr>
            <a:r>
              <a:rPr lang="en-US" altLang="ja-JP" dirty="0" smtClean="0"/>
              <a:t>→ Frontend technologies</a:t>
            </a:r>
            <a:endParaRPr lang="en-US" altLang="ja-JP" dirty="0" smtClean="0"/>
          </a:p>
        </p:txBody>
      </p:sp>
    </p:spTree>
    <p:extLst>
      <p:ext uri="{BB962C8B-B14F-4D97-AF65-F5344CB8AC3E}">
        <p14:creationId xmlns:p14="http://schemas.microsoft.com/office/powerpoint/2010/main" val="11353716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smtClean="0">
                <a:solidFill>
                  <a:schemeClr val="bg1"/>
                </a:solidFill>
              </a:rPr>
              <a:t>App store re-design</a:t>
            </a:r>
            <a:endParaRPr lang="en-CA" dirty="0">
              <a:solidFill>
                <a:schemeClr val="bg1"/>
              </a:solidFill>
            </a:endParaRPr>
          </a:p>
        </p:txBody>
      </p:sp>
      <p:sp>
        <p:nvSpPr>
          <p:cNvPr id="5" name="Rounded Rectangle 4"/>
          <p:cNvSpPr/>
          <p:nvPr/>
        </p:nvSpPr>
        <p:spPr>
          <a:xfrm>
            <a:off x="457201" y="2405529"/>
            <a:ext cx="8229600" cy="3899647"/>
          </a:xfrm>
          <a:prstGeom prst="roundRect">
            <a:avLst>
              <a:gd name="adj" fmla="val 9004"/>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6" name="Rounded Rectangle 5"/>
          <p:cNvSpPr/>
          <p:nvPr/>
        </p:nvSpPr>
        <p:spPr>
          <a:xfrm>
            <a:off x="1942353" y="1807882"/>
            <a:ext cx="2554942" cy="463177"/>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rgbClr val="FE9941"/>
                </a:solidFill>
                <a:latin typeface="Helvetica Neue Light"/>
                <a:cs typeface="Helvetica Neue Light"/>
              </a:rPr>
              <a:t>View All</a:t>
            </a:r>
          </a:p>
        </p:txBody>
      </p:sp>
      <p:sp>
        <p:nvSpPr>
          <p:cNvPr id="9" name="Rounded Rectangle 8"/>
          <p:cNvSpPr/>
          <p:nvPr/>
        </p:nvSpPr>
        <p:spPr>
          <a:xfrm>
            <a:off x="4646705" y="1807882"/>
            <a:ext cx="2554942" cy="463177"/>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rgbClr val="FE9941"/>
                </a:solidFill>
                <a:latin typeface="Helvetica Neue Light"/>
                <a:cs typeface="Helvetica Neue Light"/>
              </a:rPr>
              <a:t>Browse by Category</a:t>
            </a:r>
          </a:p>
        </p:txBody>
      </p:sp>
      <p:sp>
        <p:nvSpPr>
          <p:cNvPr id="10" name="Rectangle 9"/>
          <p:cNvSpPr/>
          <p:nvPr/>
        </p:nvSpPr>
        <p:spPr>
          <a:xfrm>
            <a:off x="3511177" y="2629648"/>
            <a:ext cx="2106706" cy="343647"/>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rgbClr val="FE9941"/>
                </a:solidFill>
                <a:latin typeface="Helvetica Neue Light"/>
                <a:cs typeface="Helvetica Neue Light"/>
              </a:rPr>
              <a:t>Search</a:t>
            </a:r>
          </a:p>
        </p:txBody>
      </p:sp>
      <p:sp>
        <p:nvSpPr>
          <p:cNvPr id="11" name="TextBox 10"/>
          <p:cNvSpPr txBox="1"/>
          <p:nvPr/>
        </p:nvSpPr>
        <p:spPr>
          <a:xfrm>
            <a:off x="1355213" y="3402391"/>
            <a:ext cx="1144401" cy="400110"/>
          </a:xfrm>
          <a:prstGeom prst="rect">
            <a:avLst/>
          </a:prstGeom>
          <a:noFill/>
        </p:spPr>
        <p:txBody>
          <a:bodyPr wrap="none" rtlCol="0">
            <a:spAutoFit/>
          </a:bodyPr>
          <a:lstStyle/>
          <a:p>
            <a:pPr algn="r"/>
            <a:r>
              <a:rPr lang="en-CA" sz="2000" dirty="0" smtClean="0">
                <a:solidFill>
                  <a:schemeClr val="accent6"/>
                </a:solidFill>
                <a:latin typeface="Helvetica Neue Light"/>
                <a:cs typeface="Helvetica Neue Light"/>
              </a:rPr>
              <a:t>Personal</a:t>
            </a:r>
          </a:p>
        </p:txBody>
      </p:sp>
      <p:sp>
        <p:nvSpPr>
          <p:cNvPr id="12" name="TextBox 11"/>
          <p:cNvSpPr txBox="1"/>
          <p:nvPr/>
        </p:nvSpPr>
        <p:spPr>
          <a:xfrm>
            <a:off x="856615" y="4242085"/>
            <a:ext cx="1642999" cy="400110"/>
          </a:xfrm>
          <a:prstGeom prst="rect">
            <a:avLst/>
          </a:prstGeom>
          <a:noFill/>
        </p:spPr>
        <p:txBody>
          <a:bodyPr wrap="square" rtlCol="0">
            <a:spAutoFit/>
          </a:bodyPr>
          <a:lstStyle/>
          <a:p>
            <a:pPr algn="r"/>
            <a:r>
              <a:rPr lang="en-CA" sz="2000" dirty="0" smtClean="0">
                <a:solidFill>
                  <a:schemeClr val="accent6"/>
                </a:solidFill>
                <a:latin typeface="Helvetica Neue Light"/>
                <a:cs typeface="Helvetica Neue Light"/>
              </a:rPr>
              <a:t>Business</a:t>
            </a:r>
          </a:p>
        </p:txBody>
      </p:sp>
      <p:sp>
        <p:nvSpPr>
          <p:cNvPr id="13" name="TextBox 12"/>
          <p:cNvSpPr txBox="1"/>
          <p:nvPr/>
        </p:nvSpPr>
        <p:spPr>
          <a:xfrm>
            <a:off x="717179" y="5096721"/>
            <a:ext cx="1782436" cy="400110"/>
          </a:xfrm>
          <a:prstGeom prst="rect">
            <a:avLst/>
          </a:prstGeom>
          <a:noFill/>
        </p:spPr>
        <p:txBody>
          <a:bodyPr wrap="square" rtlCol="0">
            <a:spAutoFit/>
          </a:bodyPr>
          <a:lstStyle/>
          <a:p>
            <a:pPr algn="r"/>
            <a:r>
              <a:rPr lang="en-CA" sz="2000" dirty="0" smtClean="0">
                <a:solidFill>
                  <a:schemeClr val="accent6"/>
                </a:solidFill>
                <a:latin typeface="Helvetica Neue Light"/>
                <a:cs typeface="Helvetica Neue Light"/>
              </a:rPr>
              <a:t>Development</a:t>
            </a:r>
          </a:p>
        </p:txBody>
      </p:sp>
      <p:sp>
        <p:nvSpPr>
          <p:cNvPr id="14" name="Rounded Rectangle 13"/>
          <p:cNvSpPr/>
          <p:nvPr/>
        </p:nvSpPr>
        <p:spPr>
          <a:xfrm>
            <a:off x="3033059" y="3412257"/>
            <a:ext cx="1183341" cy="3902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chemeClr val="bg1"/>
                </a:solidFill>
                <a:latin typeface="Helvetica Neue Light"/>
                <a:cs typeface="Helvetica Neue Light"/>
              </a:rPr>
              <a:t>Blog</a:t>
            </a:r>
          </a:p>
        </p:txBody>
      </p:sp>
      <p:sp>
        <p:nvSpPr>
          <p:cNvPr id="15" name="Rounded Rectangle 14"/>
          <p:cNvSpPr/>
          <p:nvPr/>
        </p:nvSpPr>
        <p:spPr>
          <a:xfrm>
            <a:off x="4530166" y="3398194"/>
            <a:ext cx="1565837" cy="3902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chemeClr val="bg1"/>
                </a:solidFill>
                <a:latin typeface="Helvetica Neue Light"/>
                <a:cs typeface="Helvetica Neue Light"/>
              </a:rPr>
              <a:t>Profile Page</a:t>
            </a:r>
          </a:p>
        </p:txBody>
      </p:sp>
      <p:sp>
        <p:nvSpPr>
          <p:cNvPr id="16" name="Rounded Rectangle 15"/>
          <p:cNvSpPr/>
          <p:nvPr/>
        </p:nvSpPr>
        <p:spPr>
          <a:xfrm>
            <a:off x="6367930" y="3412257"/>
            <a:ext cx="1745130" cy="3902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chemeClr val="bg1"/>
                </a:solidFill>
                <a:latin typeface="Helvetica Neue Light"/>
                <a:cs typeface="Helvetica Neue Light"/>
              </a:rPr>
              <a:t>Game Server</a:t>
            </a:r>
          </a:p>
        </p:txBody>
      </p:sp>
      <p:sp>
        <p:nvSpPr>
          <p:cNvPr id="17" name="Rounded Rectangle 16"/>
          <p:cNvSpPr/>
          <p:nvPr/>
        </p:nvSpPr>
        <p:spPr>
          <a:xfrm>
            <a:off x="3033059" y="4242085"/>
            <a:ext cx="1183341" cy="3902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chemeClr val="bg1"/>
                </a:solidFill>
                <a:latin typeface="Helvetica Neue Light"/>
                <a:cs typeface="Helvetica Neue Light"/>
              </a:rPr>
              <a:t>Website</a:t>
            </a:r>
          </a:p>
        </p:txBody>
      </p:sp>
      <p:sp>
        <p:nvSpPr>
          <p:cNvPr id="18" name="Rounded Rectangle 17"/>
          <p:cNvSpPr/>
          <p:nvPr/>
        </p:nvSpPr>
        <p:spPr>
          <a:xfrm>
            <a:off x="4530166" y="4235801"/>
            <a:ext cx="1476188" cy="3902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chemeClr val="bg1"/>
                </a:solidFill>
                <a:latin typeface="Helvetica Neue Light"/>
                <a:cs typeface="Helvetica Neue Light"/>
              </a:rPr>
              <a:t>Mail Server</a:t>
            </a:r>
          </a:p>
        </p:txBody>
      </p:sp>
      <p:sp>
        <p:nvSpPr>
          <p:cNvPr id="19" name="Rounded Rectangle 18"/>
          <p:cNvSpPr/>
          <p:nvPr/>
        </p:nvSpPr>
        <p:spPr>
          <a:xfrm>
            <a:off x="3021106" y="5096721"/>
            <a:ext cx="1553883" cy="3902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chemeClr val="bg1"/>
                </a:solidFill>
                <a:latin typeface="Helvetica Neue Light"/>
                <a:cs typeface="Helvetica Neue Light"/>
              </a:rPr>
              <a:t>Web Server</a:t>
            </a:r>
          </a:p>
        </p:txBody>
      </p:sp>
      <p:sp>
        <p:nvSpPr>
          <p:cNvPr id="20" name="Rounded Rectangle 19"/>
          <p:cNvSpPr/>
          <p:nvPr/>
        </p:nvSpPr>
        <p:spPr>
          <a:xfrm>
            <a:off x="4898439" y="5096721"/>
            <a:ext cx="1867648" cy="3902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smtClean="0">
                <a:solidFill>
                  <a:schemeClr val="bg1"/>
                </a:solidFill>
                <a:latin typeface="Helvetica Neue Light"/>
                <a:cs typeface="Helvetica Neue Light"/>
              </a:rPr>
              <a:t>Source Control</a:t>
            </a:r>
          </a:p>
        </p:txBody>
      </p:sp>
    </p:spTree>
    <p:extLst>
      <p:ext uri="{BB962C8B-B14F-4D97-AF65-F5344CB8AC3E}">
        <p14:creationId xmlns:p14="http://schemas.microsoft.com/office/powerpoint/2010/main" val="7656939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smtClean="0">
                <a:solidFill>
                  <a:srgbClr val="FFFFFF"/>
                </a:solidFill>
              </a:rPr>
              <a:t>Updated frontend and UI</a:t>
            </a:r>
            <a:endParaRPr lang="en-CA" dirty="0">
              <a:solidFill>
                <a:srgbClr val="FFFFFF"/>
              </a:solidFill>
            </a:endParaRPr>
          </a:p>
        </p:txBody>
      </p:sp>
      <p:grpSp>
        <p:nvGrpSpPr>
          <p:cNvPr id="10" name="Group 9"/>
          <p:cNvGrpSpPr/>
          <p:nvPr/>
        </p:nvGrpSpPr>
        <p:grpSpPr>
          <a:xfrm>
            <a:off x="1503504" y="1628588"/>
            <a:ext cx="2063157" cy="2063157"/>
            <a:chOff x="740867" y="2181412"/>
            <a:chExt cx="3113958" cy="3113958"/>
          </a:xfrm>
        </p:grpSpPr>
        <p:sp>
          <p:nvSpPr>
            <p:cNvPr id="7" name="Oval 6"/>
            <p:cNvSpPr/>
            <p:nvPr/>
          </p:nvSpPr>
          <p:spPr>
            <a:xfrm>
              <a:off x="740867" y="2181412"/>
              <a:ext cx="3113958" cy="311395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pic>
          <p:nvPicPr>
            <p:cNvPr id="5" name="Picture 4"/>
            <p:cNvPicPr>
              <a:picLocks noChangeAspect="1"/>
            </p:cNvPicPr>
            <p:nvPr/>
          </p:nvPicPr>
          <p:blipFill>
            <a:blip r:embed="rId3">
              <a:duotone>
                <a:schemeClr val="accent6">
                  <a:shade val="45000"/>
                  <a:satMod val="135000"/>
                </a:schemeClr>
                <a:prstClr val="white"/>
              </a:duotone>
            </a:blip>
            <a:stretch>
              <a:fillRect/>
            </a:stretch>
          </p:blipFill>
          <p:spPr>
            <a:xfrm>
              <a:off x="1084513" y="2580435"/>
              <a:ext cx="2426662" cy="2305329"/>
            </a:xfrm>
            <a:prstGeom prst="rect">
              <a:avLst/>
            </a:prstGeom>
          </p:spPr>
        </p:pic>
      </p:grpSp>
      <p:grpSp>
        <p:nvGrpSpPr>
          <p:cNvPr id="9" name="Group 8"/>
          <p:cNvGrpSpPr/>
          <p:nvPr/>
        </p:nvGrpSpPr>
        <p:grpSpPr>
          <a:xfrm>
            <a:off x="5705687" y="1628588"/>
            <a:ext cx="2063157" cy="2063157"/>
            <a:chOff x="5689385" y="2181412"/>
            <a:chExt cx="3113958" cy="3113958"/>
          </a:xfrm>
        </p:grpSpPr>
        <p:sp>
          <p:nvSpPr>
            <p:cNvPr id="8" name="Oval 7"/>
            <p:cNvSpPr/>
            <p:nvPr/>
          </p:nvSpPr>
          <p:spPr>
            <a:xfrm>
              <a:off x="5689385" y="2181412"/>
              <a:ext cx="3113958" cy="311395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pic>
          <p:nvPicPr>
            <p:cNvPr id="6" name="Picture 5"/>
            <p:cNvPicPr>
              <a:picLocks noChangeAspect="1"/>
            </p:cNvPicPr>
            <p:nvPr/>
          </p:nvPicPr>
          <p:blipFill>
            <a:blip r:embed="rId4">
              <a:duotone>
                <a:schemeClr val="accent6">
                  <a:shade val="45000"/>
                  <a:satMod val="135000"/>
                </a:schemeClr>
                <a:prstClr val="white"/>
              </a:duotone>
            </a:blip>
            <a:stretch>
              <a:fillRect/>
            </a:stretch>
          </p:blipFill>
          <p:spPr>
            <a:xfrm>
              <a:off x="6021293" y="2435410"/>
              <a:ext cx="2450353" cy="2450353"/>
            </a:xfrm>
            <a:prstGeom prst="rect">
              <a:avLst/>
            </a:prstGeom>
          </p:spPr>
        </p:pic>
      </p:grpSp>
      <p:sp>
        <p:nvSpPr>
          <p:cNvPr id="11" name="Right Arrow 10"/>
          <p:cNvSpPr/>
          <p:nvPr/>
        </p:nvSpPr>
        <p:spPr>
          <a:xfrm>
            <a:off x="4093883" y="2070573"/>
            <a:ext cx="964014" cy="1181255"/>
          </a:xfrm>
          <a:prstGeom prst="rightArrow">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grpSp>
        <p:nvGrpSpPr>
          <p:cNvPr id="12" name="Group 11"/>
          <p:cNvGrpSpPr/>
          <p:nvPr/>
        </p:nvGrpSpPr>
        <p:grpSpPr>
          <a:xfrm>
            <a:off x="3585883" y="4233130"/>
            <a:ext cx="1970368" cy="2010401"/>
            <a:chOff x="2633381" y="1785468"/>
            <a:chExt cx="3309471" cy="3376711"/>
          </a:xfrm>
        </p:grpSpPr>
        <p:sp>
          <p:nvSpPr>
            <p:cNvPr id="13" name="Rounded Rectangle 12"/>
            <p:cNvSpPr/>
            <p:nvPr/>
          </p:nvSpPr>
          <p:spPr>
            <a:xfrm>
              <a:off x="2633381" y="1852708"/>
              <a:ext cx="3309471" cy="3309471"/>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pic>
          <p:nvPicPr>
            <p:cNvPr id="14" name="Picture 13"/>
            <p:cNvPicPr>
              <a:picLocks noChangeAspect="1"/>
            </p:cNvPicPr>
            <p:nvPr/>
          </p:nvPicPr>
          <p:blipFill>
            <a:blip r:embed="rId5">
              <a:duotone>
                <a:prstClr val="black"/>
                <a:schemeClr val="accent6">
                  <a:tint val="45000"/>
                  <a:satMod val="400000"/>
                </a:schemeClr>
              </a:duotone>
              <a:extLst>
                <a:ext uri="{BEBA8EAE-BF5A-486C-A8C5-ECC9F3942E4B}">
                  <a14:imgProps xmlns:a14="http://schemas.microsoft.com/office/drawing/2010/main">
                    <a14:imgLayer r:embed="rId6">
                      <a14:imgEffect>
                        <a14:backgroundRemoval t="10000" b="90000" l="10000" r="90000"/>
                      </a14:imgEffect>
                      <a14:imgEffect>
                        <a14:brightnessContrast bright="70000"/>
                      </a14:imgEffect>
                    </a14:imgLayer>
                  </a14:imgProps>
                </a:ext>
              </a:extLst>
            </a:blip>
            <a:stretch>
              <a:fillRect/>
            </a:stretch>
          </p:blipFill>
          <p:spPr>
            <a:xfrm>
              <a:off x="2633381" y="1785468"/>
              <a:ext cx="3309471" cy="3309471"/>
            </a:xfrm>
            <a:prstGeom prst="rect">
              <a:avLst/>
            </a:prstGeom>
          </p:spPr>
        </p:pic>
      </p:grpSp>
      <p:sp>
        <p:nvSpPr>
          <p:cNvPr id="15" name="Cross 14"/>
          <p:cNvSpPr/>
          <p:nvPr/>
        </p:nvSpPr>
        <p:spPr>
          <a:xfrm>
            <a:off x="2535083" y="4840941"/>
            <a:ext cx="836706" cy="836706"/>
          </a:xfrm>
          <a:prstGeom prst="plus">
            <a:avLst>
              <a:gd name="adj" fmla="val 3750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Tree>
    <p:extLst>
      <p:ext uri="{BB962C8B-B14F-4D97-AF65-F5344CB8AC3E}">
        <p14:creationId xmlns:p14="http://schemas.microsoft.com/office/powerpoint/2010/main" val="40069460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What’s new?</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normAutofit fontScale="92500" lnSpcReduction="10000"/>
          </a:bodyPr>
          <a:lstStyle/>
          <a:p>
            <a:pPr marL="57150" indent="0">
              <a:buNone/>
            </a:pPr>
            <a:r>
              <a:rPr lang="en-US" altLang="ja-JP" sz="2800" dirty="0"/>
              <a:t>→ Registered domain name</a:t>
            </a:r>
          </a:p>
          <a:p>
            <a:pPr marL="57150" indent="0">
              <a:buNone/>
            </a:pPr>
            <a:endParaRPr lang="en-US" altLang="ja-JP" sz="2800" dirty="0" smtClean="0"/>
          </a:p>
          <a:p>
            <a:pPr marL="57150" indent="0">
              <a:buNone/>
            </a:pPr>
            <a:r>
              <a:rPr lang="en-US" altLang="ja-JP" sz="2800" dirty="0" smtClean="0"/>
              <a:t>→ </a:t>
            </a:r>
            <a:r>
              <a:rPr lang="en-US" sz="2800" dirty="0" smtClean="0"/>
              <a:t>Continuous Integration</a:t>
            </a:r>
            <a:endParaRPr lang="en-US" sz="2800" dirty="0" smtClean="0"/>
          </a:p>
          <a:p>
            <a:pPr marL="57150" indent="0">
              <a:buNone/>
            </a:pPr>
            <a:endParaRPr lang="en-US" altLang="ja-JP" sz="2800" dirty="0" smtClean="0"/>
          </a:p>
          <a:p>
            <a:pPr marL="57150" indent="0">
              <a:buNone/>
            </a:pPr>
            <a:r>
              <a:rPr lang="en-US" altLang="ja-JP" sz="2800" dirty="0"/>
              <a:t>→ </a:t>
            </a:r>
            <a:r>
              <a:rPr lang="en-US" altLang="ja-JP" sz="2800" dirty="0" smtClean="0"/>
              <a:t>Usability and Architecture reviews</a:t>
            </a:r>
          </a:p>
          <a:p>
            <a:pPr marL="57150" indent="0">
              <a:buNone/>
            </a:pPr>
            <a:endParaRPr lang="en-US" altLang="ja-JP" sz="2800" dirty="0" smtClean="0"/>
          </a:p>
          <a:p>
            <a:pPr marL="57150" indent="0">
              <a:buNone/>
            </a:pPr>
            <a:r>
              <a:rPr lang="en-US" altLang="ja-JP" sz="2800" dirty="0"/>
              <a:t>→ </a:t>
            </a:r>
            <a:r>
              <a:rPr lang="en-US" altLang="ja-JP" sz="2800" dirty="0" smtClean="0"/>
              <a:t>Mock</a:t>
            </a:r>
            <a:r>
              <a:rPr lang="en-US" altLang="ja-JP" sz="2800" dirty="0" smtClean="0"/>
              <a:t>-</a:t>
            </a:r>
            <a:r>
              <a:rPr lang="en-US" altLang="ja-JP" sz="2800" dirty="0" smtClean="0"/>
              <a:t>ups</a:t>
            </a:r>
          </a:p>
          <a:p>
            <a:pPr marL="57150" indent="0">
              <a:buNone/>
            </a:pPr>
            <a:endParaRPr lang="en-US" sz="2800" dirty="0"/>
          </a:p>
          <a:p>
            <a:pPr marL="57150" indent="0">
              <a:buNone/>
            </a:pPr>
            <a:r>
              <a:rPr lang="en-US" altLang="ja-JP" sz="2800" dirty="0" smtClean="0"/>
              <a:t>→ New apps</a:t>
            </a:r>
            <a:endParaRPr lang="en-US" sz="2800" dirty="0"/>
          </a:p>
        </p:txBody>
      </p:sp>
    </p:spTree>
    <p:extLst>
      <p:ext uri="{BB962C8B-B14F-4D97-AF65-F5344CB8AC3E}">
        <p14:creationId xmlns:p14="http://schemas.microsoft.com/office/powerpoint/2010/main" val="13446995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Registered domain name</a:t>
            </a:r>
            <a:endParaRPr lang="en-US" dirty="0">
              <a:solidFill>
                <a:schemeClr val="bg1"/>
              </a:solidFill>
            </a:endParaRPr>
          </a:p>
        </p:txBody>
      </p:sp>
      <p:sp>
        <p:nvSpPr>
          <p:cNvPr id="4" name="Rounded Rectangle 3"/>
          <p:cNvSpPr/>
          <p:nvPr/>
        </p:nvSpPr>
        <p:spPr>
          <a:xfrm>
            <a:off x="2794000" y="1822825"/>
            <a:ext cx="3556000" cy="732118"/>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200" dirty="0" smtClean="0">
                <a:solidFill>
                  <a:srgbClr val="FE9941"/>
                </a:solidFill>
                <a:latin typeface="Helvetica Neue Light"/>
                <a:cs typeface="Helvetica Neue Light"/>
              </a:rPr>
              <a:t>*.</a:t>
            </a:r>
            <a:r>
              <a:rPr lang="en-CA" sz="3200" dirty="0" err="1" smtClean="0">
                <a:solidFill>
                  <a:srgbClr val="FE9941"/>
                </a:solidFill>
                <a:latin typeface="Helvetica Neue Light"/>
                <a:cs typeface="Helvetica Neue Light"/>
              </a:rPr>
              <a:t>ailurus.ca</a:t>
            </a:r>
            <a:endParaRPr lang="en-CA" sz="3200" dirty="0" smtClean="0">
              <a:solidFill>
                <a:srgbClr val="FE9941"/>
              </a:solidFill>
              <a:latin typeface="Helvetica Neue Light"/>
              <a:cs typeface="Helvetica Neue Light"/>
            </a:endParaRPr>
          </a:p>
        </p:txBody>
      </p:sp>
      <p:sp>
        <p:nvSpPr>
          <p:cNvPr id="7" name="Rounded Rectangle 6"/>
          <p:cNvSpPr/>
          <p:nvPr/>
        </p:nvSpPr>
        <p:spPr>
          <a:xfrm>
            <a:off x="672351" y="3478525"/>
            <a:ext cx="3260165" cy="671211"/>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err="1" smtClean="0">
                <a:solidFill>
                  <a:srgbClr val="FE9941"/>
                </a:solidFill>
                <a:latin typeface="Helvetica Neue Light"/>
                <a:cs typeface="Helvetica Neue Light"/>
              </a:rPr>
              <a:t>phab.ailurus.ca</a:t>
            </a:r>
            <a:endParaRPr lang="en-CA" sz="2800" dirty="0" smtClean="0">
              <a:solidFill>
                <a:srgbClr val="FE9941"/>
              </a:solidFill>
              <a:latin typeface="Helvetica Neue Light"/>
              <a:cs typeface="Helvetica Neue Light"/>
            </a:endParaRPr>
          </a:p>
        </p:txBody>
      </p:sp>
      <p:sp>
        <p:nvSpPr>
          <p:cNvPr id="8" name="Rounded Rectangle 7"/>
          <p:cNvSpPr/>
          <p:nvPr/>
        </p:nvSpPr>
        <p:spPr>
          <a:xfrm>
            <a:off x="672351" y="4959768"/>
            <a:ext cx="3260165" cy="671211"/>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err="1" smtClean="0">
                <a:solidFill>
                  <a:srgbClr val="FE9941"/>
                </a:solidFill>
                <a:latin typeface="Helvetica Neue Light"/>
                <a:cs typeface="Helvetica Neue Light"/>
              </a:rPr>
              <a:t>ci.ailurus.ca</a:t>
            </a:r>
            <a:endParaRPr lang="en-CA" sz="2800" dirty="0" smtClean="0">
              <a:solidFill>
                <a:srgbClr val="FE9941"/>
              </a:solidFill>
              <a:latin typeface="Helvetica Neue Light"/>
              <a:cs typeface="Helvetica Neue Light"/>
            </a:endParaRPr>
          </a:p>
        </p:txBody>
      </p:sp>
      <p:sp>
        <p:nvSpPr>
          <p:cNvPr id="9" name="Rounded Rectangle 8"/>
          <p:cNvSpPr/>
          <p:nvPr/>
        </p:nvSpPr>
        <p:spPr>
          <a:xfrm>
            <a:off x="5260786" y="3478525"/>
            <a:ext cx="3260165" cy="671211"/>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err="1" smtClean="0">
                <a:solidFill>
                  <a:srgbClr val="FE9941"/>
                </a:solidFill>
                <a:latin typeface="Helvetica Neue Light"/>
                <a:cs typeface="Helvetica Neue Light"/>
              </a:rPr>
              <a:t>pi.ailurus.ca</a:t>
            </a:r>
            <a:endParaRPr lang="en-CA" sz="2800" dirty="0" smtClean="0">
              <a:solidFill>
                <a:srgbClr val="FE9941"/>
              </a:solidFill>
              <a:latin typeface="Helvetica Neue Light"/>
              <a:cs typeface="Helvetica Neue Light"/>
            </a:endParaRPr>
          </a:p>
        </p:txBody>
      </p:sp>
      <p:sp>
        <p:nvSpPr>
          <p:cNvPr id="10" name="Rounded Rectangle 9"/>
          <p:cNvSpPr/>
          <p:nvPr/>
        </p:nvSpPr>
        <p:spPr>
          <a:xfrm>
            <a:off x="5260786" y="4959768"/>
            <a:ext cx="3260165" cy="671211"/>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err="1" smtClean="0">
                <a:solidFill>
                  <a:srgbClr val="FE9941"/>
                </a:solidFill>
                <a:latin typeface="Helvetica Neue Light"/>
                <a:cs typeface="Helvetica Neue Light"/>
              </a:rPr>
              <a:t>test.ailurus.ca</a:t>
            </a:r>
            <a:endParaRPr lang="en-CA" sz="2800" dirty="0" smtClean="0">
              <a:solidFill>
                <a:srgbClr val="FE9941"/>
              </a:solidFill>
              <a:latin typeface="Helvetica Neue Light"/>
              <a:cs typeface="Helvetica Neue Light"/>
            </a:endParaRPr>
          </a:p>
        </p:txBody>
      </p:sp>
      <p:cxnSp>
        <p:nvCxnSpPr>
          <p:cNvPr id="11" name="Straight Connector 10"/>
          <p:cNvCxnSpPr/>
          <p:nvPr/>
        </p:nvCxnSpPr>
        <p:spPr>
          <a:xfrm>
            <a:off x="4631765" y="2554943"/>
            <a:ext cx="0" cy="2771235"/>
          </a:xfrm>
          <a:prstGeom prst="line">
            <a:avLst/>
          </a:prstGeom>
          <a:ln w="38100" cmpd="sng">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3"/>
            <a:endCxn id="9" idx="1"/>
          </p:cNvCxnSpPr>
          <p:nvPr/>
        </p:nvCxnSpPr>
        <p:spPr>
          <a:xfrm>
            <a:off x="3932516" y="3814131"/>
            <a:ext cx="1328270"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32516" y="5326178"/>
            <a:ext cx="1328270"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5125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Added Continuous Integration</a:t>
            </a:r>
            <a:endParaRPr lang="en-US" dirty="0">
              <a:solidFill>
                <a:schemeClr val="bg1"/>
              </a:solidFill>
            </a:endParaRPr>
          </a:p>
        </p:txBody>
      </p:sp>
      <p:pic>
        <p:nvPicPr>
          <p:cNvPr id="4" name="Picture 3"/>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2364" b="98727" l="10000" r="90000">
                        <a14:foregroundMark x1="52182" y1="83273" x2="52182" y2="83273"/>
                        <a14:foregroundMark x1="42727" y1="73455" x2="59091" y2="93273"/>
                        <a14:foregroundMark x1="79818" y1="75455" x2="59455" y2="74909"/>
                        <a14:foregroundMark x1="64000" y1="87273" x2="81273" y2="69091"/>
                        <a14:foregroundMark x1="59091" y1="59636" x2="72364" y2="72545"/>
                        <a14:foregroundMark x1="55091" y1="77455" x2="47636" y2="63091"/>
                        <a14:foregroundMark x1="33818" y1="17091" x2="37818" y2="9273"/>
                        <a14:foregroundMark x1="48182" y1="90182" x2="52182" y2="74000"/>
                      </a14:backgroundRemoval>
                    </a14:imgEffect>
                  </a14:imgLayer>
                </a14:imgProps>
              </a:ext>
            </a:extLst>
          </a:blip>
          <a:stretch>
            <a:fillRect/>
          </a:stretch>
        </p:blipFill>
        <p:spPr>
          <a:xfrm>
            <a:off x="870324" y="2319618"/>
            <a:ext cx="3025588" cy="3025588"/>
          </a:xfrm>
          <a:prstGeom prst="rect">
            <a:avLst/>
          </a:prstGeom>
        </p:spPr>
      </p:pic>
      <p:sp>
        <p:nvSpPr>
          <p:cNvPr id="7" name="Oval 6"/>
          <p:cNvSpPr/>
          <p:nvPr/>
        </p:nvSpPr>
        <p:spPr>
          <a:xfrm>
            <a:off x="5662706" y="2734237"/>
            <a:ext cx="2166469" cy="2166469"/>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200" dirty="0" err="1" smtClean="0">
                <a:solidFill>
                  <a:srgbClr val="FE9941"/>
                </a:solidFill>
                <a:latin typeface="Helvetica Neue Light"/>
                <a:cs typeface="Helvetica Neue Light"/>
              </a:rPr>
              <a:t>Ailurus</a:t>
            </a:r>
            <a:endParaRPr lang="en-CA" sz="3200" dirty="0" smtClean="0">
              <a:solidFill>
                <a:srgbClr val="FE9941"/>
              </a:solidFill>
              <a:latin typeface="Helvetica Neue Light"/>
              <a:cs typeface="Helvetica Neue Light"/>
            </a:endParaRPr>
          </a:p>
        </p:txBody>
      </p:sp>
      <p:sp>
        <p:nvSpPr>
          <p:cNvPr id="5" name="Right Arrow 4"/>
          <p:cNvSpPr/>
          <p:nvPr/>
        </p:nvSpPr>
        <p:spPr>
          <a:xfrm>
            <a:off x="3895912" y="3361765"/>
            <a:ext cx="1333500" cy="911412"/>
          </a:xfrm>
          <a:prstGeom prst="rightArrow">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Tree>
    <p:extLst>
      <p:ext uri="{BB962C8B-B14F-4D97-AF65-F5344CB8AC3E}">
        <p14:creationId xmlns:p14="http://schemas.microsoft.com/office/powerpoint/2010/main" val="10364206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bg1"/>
                </a:solidFill>
              </a:rPr>
              <a:t>Usability and Architecture Reviews</a:t>
            </a:r>
            <a:endParaRPr lang="en-US" dirty="0">
              <a:solidFill>
                <a:schemeClr val="bg1"/>
              </a:solidFill>
            </a:endParaRPr>
          </a:p>
        </p:txBody>
      </p:sp>
      <p:sp>
        <p:nvSpPr>
          <p:cNvPr id="4" name="Oval 3"/>
          <p:cNvSpPr/>
          <p:nvPr/>
        </p:nvSpPr>
        <p:spPr>
          <a:xfrm>
            <a:off x="3675529" y="1748119"/>
            <a:ext cx="1792942" cy="1792942"/>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400" dirty="0" err="1" smtClean="0">
                <a:solidFill>
                  <a:srgbClr val="FE9941"/>
                </a:solidFill>
                <a:latin typeface="Helvetica Neue Light"/>
                <a:cs typeface="Helvetica Neue Light"/>
              </a:rPr>
              <a:t>Ailurus</a:t>
            </a:r>
            <a:endParaRPr lang="en-CA" sz="2400" dirty="0" smtClean="0">
              <a:solidFill>
                <a:srgbClr val="FE9941"/>
              </a:solidFill>
              <a:latin typeface="Helvetica Neue Light"/>
              <a:cs typeface="Helvetica Neue Light"/>
            </a:endParaRPr>
          </a:p>
        </p:txBody>
      </p:sp>
      <p:grpSp>
        <p:nvGrpSpPr>
          <p:cNvPr id="11" name="Group 10"/>
          <p:cNvGrpSpPr/>
          <p:nvPr/>
        </p:nvGrpSpPr>
        <p:grpSpPr>
          <a:xfrm>
            <a:off x="6281270" y="4132998"/>
            <a:ext cx="1792942" cy="1792942"/>
            <a:chOff x="6281270" y="3693461"/>
            <a:chExt cx="1792942" cy="1792942"/>
          </a:xfrm>
        </p:grpSpPr>
        <p:sp>
          <p:nvSpPr>
            <p:cNvPr id="8" name="Oval 7"/>
            <p:cNvSpPr/>
            <p:nvPr/>
          </p:nvSpPr>
          <p:spPr>
            <a:xfrm>
              <a:off x="6281270" y="3693461"/>
              <a:ext cx="1792942" cy="1792942"/>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000" dirty="0" smtClean="0">
                <a:solidFill>
                  <a:srgbClr val="FE9941"/>
                </a:solidFill>
                <a:latin typeface="Helvetica Neue Light"/>
                <a:cs typeface="Helvetica Neue Light"/>
              </a:endParaRPr>
            </a:p>
          </p:txBody>
        </p:sp>
        <p:sp>
          <p:nvSpPr>
            <p:cNvPr id="5" name="TextBox 4"/>
            <p:cNvSpPr txBox="1"/>
            <p:nvPr/>
          </p:nvSpPr>
          <p:spPr>
            <a:xfrm>
              <a:off x="6514353" y="4198472"/>
              <a:ext cx="1390124" cy="830997"/>
            </a:xfrm>
            <a:prstGeom prst="rect">
              <a:avLst/>
            </a:prstGeom>
            <a:noFill/>
          </p:spPr>
          <p:txBody>
            <a:bodyPr wrap="none" rtlCol="0">
              <a:spAutoFit/>
            </a:bodyPr>
            <a:lstStyle/>
            <a:p>
              <a:r>
                <a:rPr lang="en-CA" sz="2400" dirty="0" err="1" smtClean="0">
                  <a:solidFill>
                    <a:schemeClr val="accent6"/>
                  </a:solidFill>
                  <a:latin typeface="Helvetica Neue Light"/>
                  <a:cs typeface="Helvetica Neue Light"/>
                </a:rPr>
                <a:t>WeKnow</a:t>
              </a:r>
              <a:endParaRPr lang="en-CA" sz="2400" dirty="0" smtClean="0">
                <a:solidFill>
                  <a:schemeClr val="accent6"/>
                </a:solidFill>
                <a:latin typeface="Helvetica Neue Light"/>
                <a:cs typeface="Helvetica Neue Light"/>
              </a:endParaRPr>
            </a:p>
            <a:p>
              <a:r>
                <a:rPr lang="en-CA" sz="2400" dirty="0" err="1" smtClean="0">
                  <a:solidFill>
                    <a:schemeClr val="accent6"/>
                  </a:solidFill>
                  <a:latin typeface="Helvetica Neue Light"/>
                  <a:cs typeface="Helvetica Neue Light"/>
                </a:rPr>
                <a:t>ThatFeel</a:t>
              </a:r>
              <a:endParaRPr lang="en-CA" sz="2400" dirty="0" smtClean="0">
                <a:solidFill>
                  <a:schemeClr val="accent6"/>
                </a:solidFill>
                <a:latin typeface="Helvetica Neue Light"/>
                <a:cs typeface="Helvetica Neue Light"/>
              </a:endParaRPr>
            </a:p>
          </p:txBody>
        </p:sp>
      </p:grpSp>
      <p:grpSp>
        <p:nvGrpSpPr>
          <p:cNvPr id="12" name="Group 11"/>
          <p:cNvGrpSpPr/>
          <p:nvPr/>
        </p:nvGrpSpPr>
        <p:grpSpPr>
          <a:xfrm>
            <a:off x="1078753" y="4132998"/>
            <a:ext cx="1792942" cy="1792942"/>
            <a:chOff x="1078753" y="3693461"/>
            <a:chExt cx="1792942" cy="1792942"/>
          </a:xfrm>
        </p:grpSpPr>
        <p:sp>
          <p:nvSpPr>
            <p:cNvPr id="7" name="Oval 6"/>
            <p:cNvSpPr/>
            <p:nvPr/>
          </p:nvSpPr>
          <p:spPr>
            <a:xfrm>
              <a:off x="1078753" y="3693461"/>
              <a:ext cx="1792942" cy="1792942"/>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400" dirty="0" smtClean="0">
                <a:solidFill>
                  <a:srgbClr val="FE9941"/>
                </a:solidFill>
                <a:latin typeface="Helvetica Neue Light"/>
                <a:cs typeface="Helvetica Neue Light"/>
              </a:endParaRPr>
            </a:p>
          </p:txBody>
        </p:sp>
        <p:sp>
          <p:nvSpPr>
            <p:cNvPr id="9" name="TextBox 8"/>
            <p:cNvSpPr txBox="1"/>
            <p:nvPr/>
          </p:nvSpPr>
          <p:spPr>
            <a:xfrm>
              <a:off x="1335008" y="4342649"/>
              <a:ext cx="1296651" cy="461665"/>
            </a:xfrm>
            <a:prstGeom prst="rect">
              <a:avLst/>
            </a:prstGeom>
            <a:noFill/>
          </p:spPr>
          <p:txBody>
            <a:bodyPr wrap="none" rtlCol="0">
              <a:spAutoFit/>
            </a:bodyPr>
            <a:lstStyle/>
            <a:p>
              <a:pPr algn="ctr"/>
              <a:r>
                <a:rPr lang="en-CA" sz="2400" dirty="0" err="1" smtClean="0">
                  <a:solidFill>
                    <a:schemeClr val="accent6"/>
                  </a:solidFill>
                  <a:latin typeface="Helvetica Neue Light"/>
                  <a:cs typeface="Helvetica Neue Light"/>
                </a:rPr>
                <a:t>SiScope</a:t>
              </a:r>
              <a:endParaRPr lang="en-CA" sz="2400" dirty="0" smtClean="0">
                <a:solidFill>
                  <a:schemeClr val="accent6"/>
                </a:solidFill>
                <a:latin typeface="Helvetica Neue Light"/>
                <a:cs typeface="Helvetica Neue Light"/>
              </a:endParaRPr>
            </a:p>
          </p:txBody>
        </p:sp>
      </p:grpSp>
      <p:sp>
        <p:nvSpPr>
          <p:cNvPr id="10" name="Left-Right Arrow 9"/>
          <p:cNvSpPr/>
          <p:nvPr/>
        </p:nvSpPr>
        <p:spPr>
          <a:xfrm rot="2700981">
            <a:off x="5133943" y="3521838"/>
            <a:ext cx="1425388" cy="717177"/>
          </a:xfrm>
          <a:prstGeom prst="leftRightArrow">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14" name="Left-Right Arrow 13"/>
          <p:cNvSpPr/>
          <p:nvPr/>
        </p:nvSpPr>
        <p:spPr>
          <a:xfrm rot="18900000">
            <a:off x="2564001" y="3521839"/>
            <a:ext cx="1425388" cy="717177"/>
          </a:xfrm>
          <a:prstGeom prst="leftRightArrow">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Tree>
    <p:extLst>
      <p:ext uri="{BB962C8B-B14F-4D97-AF65-F5344CB8AC3E}">
        <p14:creationId xmlns:p14="http://schemas.microsoft.com/office/powerpoint/2010/main" val="32242893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E9941"/>
      </a:hlink>
      <a:folHlink>
        <a:srgbClr val="FE99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E9D8"/>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FE9941"/>
            </a:solidFill>
            <a:latin typeface="Helvetica Neue Light"/>
            <a:cs typeface="Helvetica Neue Light"/>
          </a:defRPr>
        </a:defPPr>
      </a:lstStyle>
      <a:style>
        <a:lnRef idx="1">
          <a:schemeClr val="accent1"/>
        </a:lnRef>
        <a:fillRef idx="3">
          <a:schemeClr val="accent1"/>
        </a:fillRef>
        <a:effectRef idx="2">
          <a:schemeClr val="accent1"/>
        </a:effectRef>
        <a:fontRef idx="minor">
          <a:schemeClr val="lt1"/>
        </a:fontRef>
      </a:style>
    </a:spDef>
    <a:lnDef>
      <a:spPr>
        <a:ln>
          <a:solidFill>
            <a:schemeClr val="bg1">
              <a:alpha val="8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rgbClr val="FFFFFF"/>
            </a:solidFill>
            <a:latin typeface="Helvetica Neue Light"/>
            <a:cs typeface="Helvetica Neue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2846</TotalTime>
  <Words>568</Words>
  <Application>Microsoft Macintosh PowerPoint</Application>
  <PresentationFormat>On-screen Show (4:3)</PresentationFormat>
  <Paragraphs>113</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Overview</vt:lpstr>
      <vt:lpstr>What’s different?</vt:lpstr>
      <vt:lpstr>App store re-design</vt:lpstr>
      <vt:lpstr>Updated frontend and UI</vt:lpstr>
      <vt:lpstr>What’s new?</vt:lpstr>
      <vt:lpstr>Registered domain name</vt:lpstr>
      <vt:lpstr>Added Continuous Integration</vt:lpstr>
      <vt:lpstr>Usability and Architecture Reviews</vt:lpstr>
      <vt:lpstr>Low-fidelity mock-ups</vt:lpstr>
      <vt:lpstr>New apps</vt:lpstr>
      <vt:lpstr>What’s next?</vt:lpstr>
      <vt:lpstr>Usability testing with non-techies</vt:lpstr>
      <vt:lpstr>Create product site</vt:lpstr>
      <vt:lpstr>PowerPoint Presentation</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Rew Howe</dc:creator>
  <cp:lastModifiedBy>Rew Howe</cp:lastModifiedBy>
  <cp:revision>92</cp:revision>
  <dcterms:created xsi:type="dcterms:W3CDTF">2014-07-01T06:38:25Z</dcterms:created>
  <dcterms:modified xsi:type="dcterms:W3CDTF">2014-08-15T08:08:38Z</dcterms:modified>
</cp:coreProperties>
</file>