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77" r:id="rId4"/>
    <p:sldId id="274" r:id="rId5"/>
    <p:sldId id="279" r:id="rId6"/>
    <p:sldId id="278" r:id="rId7"/>
    <p:sldId id="283" r:id="rId8"/>
    <p:sldId id="284" r:id="rId9"/>
    <p:sldId id="285" r:id="rId10"/>
    <p:sldId id="286" r:id="rId11"/>
    <p:sldId id="281" r:id="rId12"/>
    <p:sldId id="289" r:id="rId13"/>
    <p:sldId id="29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D8"/>
    <a:srgbClr val="FE9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7350" autoAdjust="0"/>
  </p:normalViewPr>
  <p:slideViewPr>
    <p:cSldViewPr snapToGrid="0" snapToObjects="1">
      <p:cViewPr>
        <p:scale>
          <a:sx n="99" d="100"/>
          <a:sy n="99" d="100"/>
        </p:scale>
        <p:origin x="-1376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201EE-899D-B748-A6DA-C758654FD93E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224D-0E9C-C04C-8D85-E4CE9ACE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9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Did some low and hi-fidelity mockups 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What’s next?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Planned usability testing with </a:t>
            </a:r>
            <a:r>
              <a:rPr lang="en-US" dirty="0" err="1" smtClean="0"/>
              <a:t>noobs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Store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Planned usability testing with non-CS/SE folks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Jane: Please don</a:t>
            </a:r>
            <a:r>
              <a:rPr lang="fr-FR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ask us anything difficult!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 we changed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Updated mocks (browse)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Replaced </a:t>
            </a:r>
            <a:r>
              <a:rPr lang="en-US" dirty="0" err="1" smtClean="0"/>
              <a:t>gwt</a:t>
            </a:r>
            <a:r>
              <a:rPr lang="en-US" dirty="0" smtClean="0"/>
              <a:t> with </a:t>
            </a:r>
            <a:r>
              <a:rPr lang="en-US" dirty="0" err="1" smtClean="0"/>
              <a:t>angjs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Revamped UI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mockups created – browse apps by category instead of by name, easier for users to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3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Replaced GWT with </a:t>
            </a:r>
            <a:r>
              <a:rPr lang="en-US" dirty="0" err="1" smtClean="0"/>
              <a:t>AngularJS</a:t>
            </a:r>
            <a:r>
              <a:rPr lang="en-US" dirty="0" smtClean="0"/>
              <a:t> (took some work)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Switched to using Twitter bootstrap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35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What</a:t>
            </a:r>
            <a:r>
              <a:rPr lang="en-US" baseline="0" dirty="0" smtClean="0"/>
              <a:t>’s new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Added CI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Registered domain name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Usability, architecture reviews with </a:t>
            </a:r>
            <a:r>
              <a:rPr lang="en-US" baseline="0" dirty="0" err="1" smtClean="0"/>
              <a:t>SiScope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WeKnowThatFeel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New mocks (low-fid)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Added Continuous Integration (Jenkins CI)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Registered domain name </a:t>
            </a:r>
            <a:r>
              <a:rPr lang="en-US" sz="1200" dirty="0" err="1" smtClean="0"/>
              <a:t>ailurus.ca</a:t>
            </a:r>
            <a:r>
              <a:rPr lang="en-US" sz="1200" dirty="0" smtClean="0"/>
              <a:t>:</a:t>
            </a:r>
          </a:p>
          <a:p>
            <a:pPr marL="0" indent="0">
              <a:buNone/>
            </a:pPr>
            <a:r>
              <a:rPr lang="en-US" sz="1200" dirty="0" smtClean="0"/>
              <a:t>	DNS Entry *.</a:t>
            </a:r>
            <a:r>
              <a:rPr lang="en-US" sz="1200" dirty="0" err="1" smtClean="0"/>
              <a:t>ailurus.ca</a:t>
            </a:r>
            <a:r>
              <a:rPr lang="en-US" sz="1200" dirty="0" smtClean="0"/>
              <a:t> -&gt; </a:t>
            </a:r>
            <a:r>
              <a:rPr lang="en-US" sz="1200" dirty="0" err="1" smtClean="0"/>
              <a:t>nginx</a:t>
            </a:r>
            <a:r>
              <a:rPr lang="en-US" sz="1200" dirty="0" smtClean="0"/>
              <a:t> reverse proxy locally</a:t>
            </a:r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phab.ailurus.ca</a:t>
            </a:r>
            <a:r>
              <a:rPr lang="en-US" sz="1200" dirty="0" smtClean="0"/>
              <a:t> – project tracking</a:t>
            </a:r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ci.ailurus.ca</a:t>
            </a:r>
            <a:r>
              <a:rPr lang="en-US" sz="1200" dirty="0" smtClean="0"/>
              <a:t> – Jenkins CI</a:t>
            </a:r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prod.ailurus.ca</a:t>
            </a:r>
            <a:r>
              <a:rPr lang="en-US" sz="1200" dirty="0" smtClean="0"/>
              <a:t> – Raspberry Pi prod endpoint</a:t>
            </a:r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test.ailurus.ca</a:t>
            </a:r>
            <a:r>
              <a:rPr lang="en-US" sz="1200" dirty="0" smtClean="0"/>
              <a:t> – </a:t>
            </a:r>
            <a:r>
              <a:rPr lang="en-US" sz="1200" dirty="0" err="1" smtClean="0"/>
              <a:t>Debian</a:t>
            </a:r>
            <a:r>
              <a:rPr lang="en-US" sz="1200" dirty="0" smtClean="0"/>
              <a:t> test endpoint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Usability reviews and </a:t>
            </a:r>
            <a:r>
              <a:rPr lang="en-US" sz="1200" dirty="0" err="1" smtClean="0"/>
              <a:t>feedbackwith</a:t>
            </a:r>
            <a:r>
              <a:rPr lang="en-US" sz="1200" dirty="0" smtClean="0"/>
              <a:t> </a:t>
            </a:r>
            <a:r>
              <a:rPr lang="en-US" sz="1200" dirty="0" err="1" smtClean="0"/>
              <a:t>SiScope</a:t>
            </a:r>
            <a:r>
              <a:rPr lang="en-US" sz="1200" dirty="0" smtClean="0"/>
              <a:t> and </a:t>
            </a:r>
            <a:r>
              <a:rPr lang="en-US" sz="1200" dirty="0" err="1" smtClean="0"/>
              <a:t>WeKnowThatFeel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Code reviews (architecture review stuff)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994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4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1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8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8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the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0F3D-0930-9946-A1D3-60FEEE31CA43}" type="datetimeFigureOut">
              <a:rPr lang="en-US" smtClean="0"/>
              <a:t>2014-08-14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 baseline="0">
          <a:solidFill>
            <a:srgbClr val="FE994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FE994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FE994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FE994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FE994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FE994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539095" y="3016042"/>
            <a:ext cx="2039181" cy="203918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66664" y="1470538"/>
            <a:ext cx="3089668" cy="308966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FE9941"/>
                </a:solidFill>
                <a:latin typeface="Helvetica Neue Light"/>
                <a:cs typeface="Helvetica Neue Light"/>
              </a:rPr>
              <a:t>Ailurus</a:t>
            </a:r>
            <a:r>
              <a:rPr lang="en-US" sz="4400" dirty="0">
                <a:solidFill>
                  <a:srgbClr val="FE9941"/>
                </a:solidFill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Final Presentation</a:t>
            </a:r>
          </a:p>
        </p:txBody>
      </p:sp>
      <p:sp>
        <p:nvSpPr>
          <p:cNvPr id="9" name="Oval 8"/>
          <p:cNvSpPr/>
          <p:nvPr/>
        </p:nvSpPr>
        <p:spPr>
          <a:xfrm>
            <a:off x="5280178" y="3550812"/>
            <a:ext cx="1009394" cy="100939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33378" y="6290235"/>
            <a:ext cx="608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Richard </a:t>
            </a:r>
            <a:r>
              <a:rPr lang="en-CA" dirty="0" err="1" smtClean="0">
                <a:solidFill>
                  <a:srgbClr val="FFFFFF"/>
                </a:solidFill>
                <a:latin typeface="Helvetica Neue Light"/>
                <a:cs typeface="Helvetica Neue Light"/>
              </a:rPr>
              <a:t>Peng</a:t>
            </a:r>
            <a:r>
              <a:rPr lang="en-CA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   </a:t>
            </a:r>
            <a:r>
              <a:rPr lang="en-CA" dirty="0" err="1" smtClean="0">
                <a:solidFill>
                  <a:srgbClr val="FFFFFF"/>
                </a:solidFill>
                <a:latin typeface="Helvetica Neue Light"/>
                <a:cs typeface="Helvetica Neue Light"/>
              </a:rPr>
              <a:t>Tian</a:t>
            </a:r>
            <a:r>
              <a:rPr lang="en-CA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 Yu Zhang   Jane Wang   Andrew Howe</a:t>
            </a:r>
            <a:endParaRPr lang="en-CA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29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New mock-ups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7200" y="1600200"/>
            <a:ext cx="8229600" cy="5033682"/>
            <a:chOff x="457200" y="1600200"/>
            <a:chExt cx="8229600" cy="5033682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457200" y="1600200"/>
              <a:ext cx="8229600" cy="5033682"/>
            </a:xfrm>
            <a:prstGeom prst="round2SameRect">
              <a:avLst>
                <a:gd name="adj1" fmla="val 2743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57200" y="6350000"/>
              <a:ext cx="8217650" cy="283882"/>
              <a:chOff x="457200" y="6350000"/>
              <a:chExt cx="8217650" cy="283882"/>
            </a:xfrm>
          </p:grpSpPr>
          <p:sp>
            <p:nvSpPr>
              <p:cNvPr id="10" name="Isosceles Triangle 9"/>
              <p:cNvSpPr/>
              <p:nvPr/>
            </p:nvSpPr>
            <p:spPr>
              <a:xfrm>
                <a:off x="457200" y="6350000"/>
                <a:ext cx="821765" cy="283882"/>
              </a:xfrm>
              <a:prstGeom prst="triangle">
                <a:avLst/>
              </a:prstGeom>
              <a:solidFill>
                <a:srgbClr val="FE99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 smtClean="0">
                  <a:solidFill>
                    <a:srgbClr val="FE994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1278965" y="6350000"/>
                <a:ext cx="821765" cy="283882"/>
              </a:xfrm>
              <a:prstGeom prst="triangle">
                <a:avLst/>
              </a:prstGeom>
              <a:solidFill>
                <a:srgbClr val="FE99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 smtClean="0">
                  <a:solidFill>
                    <a:srgbClr val="FE994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2100730" y="6350000"/>
                <a:ext cx="821765" cy="283882"/>
              </a:xfrm>
              <a:prstGeom prst="triangle">
                <a:avLst/>
              </a:prstGeom>
              <a:solidFill>
                <a:srgbClr val="FE99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 smtClean="0">
                  <a:solidFill>
                    <a:srgbClr val="FE994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922495" y="6350000"/>
                <a:ext cx="821765" cy="283882"/>
              </a:xfrm>
              <a:prstGeom prst="triangle">
                <a:avLst/>
              </a:prstGeom>
              <a:solidFill>
                <a:srgbClr val="FE99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 smtClean="0">
                  <a:solidFill>
                    <a:srgbClr val="FE994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3744260" y="6350000"/>
                <a:ext cx="821765" cy="283882"/>
              </a:xfrm>
              <a:prstGeom prst="triangle">
                <a:avLst/>
              </a:prstGeom>
              <a:solidFill>
                <a:srgbClr val="FE99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 smtClean="0">
                  <a:solidFill>
                    <a:srgbClr val="FE994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4566025" y="6350000"/>
                <a:ext cx="821765" cy="283882"/>
              </a:xfrm>
              <a:prstGeom prst="triangle">
                <a:avLst/>
              </a:prstGeom>
              <a:solidFill>
                <a:srgbClr val="FE99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 smtClean="0">
                  <a:solidFill>
                    <a:srgbClr val="FE994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387790" y="6350000"/>
                <a:ext cx="821765" cy="283882"/>
              </a:xfrm>
              <a:prstGeom prst="triangle">
                <a:avLst/>
              </a:prstGeom>
              <a:solidFill>
                <a:srgbClr val="FE99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 smtClean="0">
                  <a:solidFill>
                    <a:srgbClr val="FE994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209555" y="6350000"/>
                <a:ext cx="821765" cy="283882"/>
              </a:xfrm>
              <a:prstGeom prst="triangle">
                <a:avLst/>
              </a:prstGeom>
              <a:solidFill>
                <a:srgbClr val="FE99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 smtClean="0">
                  <a:solidFill>
                    <a:srgbClr val="FE994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7031320" y="6350000"/>
                <a:ext cx="821765" cy="283882"/>
              </a:xfrm>
              <a:prstGeom prst="triangle">
                <a:avLst/>
              </a:prstGeom>
              <a:solidFill>
                <a:srgbClr val="FE99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 smtClean="0">
                  <a:solidFill>
                    <a:srgbClr val="FE994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7853085" y="6350000"/>
                <a:ext cx="821765" cy="283882"/>
              </a:xfrm>
              <a:prstGeom prst="triangle">
                <a:avLst/>
              </a:prstGeom>
              <a:solidFill>
                <a:srgbClr val="FE99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 smtClean="0">
                  <a:solidFill>
                    <a:srgbClr val="FE9941"/>
                  </a:solidFill>
                  <a:latin typeface="Helvetica Neue Light"/>
                  <a:cs typeface="Helvetica Neue Light"/>
                </a:endParaRP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821765" y="3025586"/>
              <a:ext cx="343647" cy="343647"/>
            </a:xfrm>
            <a:prstGeom prst="ellipse">
              <a:avLst/>
            </a:prstGeom>
            <a:solidFill>
              <a:srgbClr val="FE994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21765" y="5867400"/>
              <a:ext cx="343647" cy="343647"/>
            </a:xfrm>
            <a:prstGeom prst="ellipse">
              <a:avLst/>
            </a:prstGeom>
            <a:solidFill>
              <a:srgbClr val="FE994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568824" y="1600200"/>
              <a:ext cx="0" cy="5033682"/>
            </a:xfrm>
            <a:prstGeom prst="line">
              <a:avLst/>
            </a:prstGeom>
            <a:ln>
              <a:solidFill>
                <a:schemeClr val="accent6">
                  <a:alpha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7200" y="2779056"/>
              <a:ext cx="8217650" cy="0"/>
            </a:xfrm>
            <a:prstGeom prst="line">
              <a:avLst/>
            </a:prstGeom>
            <a:ln>
              <a:solidFill>
                <a:srgbClr val="F79646">
                  <a:alpha val="8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190" y="3245217"/>
              <a:ext cx="8217650" cy="0"/>
            </a:xfrm>
            <a:prstGeom prst="line">
              <a:avLst/>
            </a:prstGeom>
            <a:ln>
              <a:solidFill>
                <a:srgbClr val="F79646">
                  <a:alpha val="8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3180" y="3696437"/>
              <a:ext cx="8217650" cy="0"/>
            </a:xfrm>
            <a:prstGeom prst="line">
              <a:avLst/>
            </a:prstGeom>
            <a:ln>
              <a:solidFill>
                <a:srgbClr val="F79646">
                  <a:alpha val="8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7200" y="4117777"/>
              <a:ext cx="8217650" cy="0"/>
            </a:xfrm>
            <a:prstGeom prst="line">
              <a:avLst/>
            </a:prstGeom>
            <a:ln>
              <a:solidFill>
                <a:srgbClr val="F79646">
                  <a:alpha val="8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7200" y="4509236"/>
              <a:ext cx="8217650" cy="0"/>
            </a:xfrm>
            <a:prstGeom prst="line">
              <a:avLst/>
            </a:prstGeom>
            <a:ln>
              <a:solidFill>
                <a:srgbClr val="F79646">
                  <a:alpha val="8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7200" y="4927589"/>
              <a:ext cx="8217650" cy="0"/>
            </a:xfrm>
            <a:prstGeom prst="line">
              <a:avLst/>
            </a:prstGeom>
            <a:ln>
              <a:solidFill>
                <a:srgbClr val="F79646">
                  <a:alpha val="8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7200" y="5360883"/>
              <a:ext cx="8217650" cy="0"/>
            </a:xfrm>
            <a:prstGeom prst="line">
              <a:avLst/>
            </a:prstGeom>
            <a:ln>
              <a:solidFill>
                <a:srgbClr val="F79646">
                  <a:alpha val="8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9150" y="5779235"/>
              <a:ext cx="8217650" cy="0"/>
            </a:xfrm>
            <a:prstGeom prst="line">
              <a:avLst/>
            </a:prstGeom>
            <a:ln>
              <a:solidFill>
                <a:srgbClr val="F79646">
                  <a:alpha val="8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190" y="6197588"/>
              <a:ext cx="8217650" cy="0"/>
            </a:xfrm>
            <a:prstGeom prst="line">
              <a:avLst/>
            </a:prstGeom>
            <a:ln>
              <a:solidFill>
                <a:srgbClr val="F79646">
                  <a:alpha val="8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eeform 46"/>
          <p:cNvSpPr/>
          <p:nvPr/>
        </p:nvSpPr>
        <p:spPr>
          <a:xfrm>
            <a:off x="1897529" y="2973294"/>
            <a:ext cx="3585883" cy="3048000"/>
          </a:xfrm>
          <a:custGeom>
            <a:avLst/>
            <a:gdLst>
              <a:gd name="connsiteX0" fmla="*/ 0 w 3585883"/>
              <a:gd name="connsiteY0" fmla="*/ 0 h 3048000"/>
              <a:gd name="connsiteX1" fmla="*/ 89647 w 3585883"/>
              <a:gd name="connsiteY1" fmla="*/ 3033059 h 3048000"/>
              <a:gd name="connsiteX2" fmla="*/ 3585883 w 3585883"/>
              <a:gd name="connsiteY2" fmla="*/ 3048000 h 3048000"/>
              <a:gd name="connsiteX3" fmla="*/ 3481295 w 3585883"/>
              <a:gd name="connsiteY3" fmla="*/ 0 h 3048000"/>
              <a:gd name="connsiteX4" fmla="*/ 0 w 3585883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5883" h="3048000">
                <a:moveTo>
                  <a:pt x="0" y="0"/>
                </a:moveTo>
                <a:lnTo>
                  <a:pt x="89647" y="3033059"/>
                </a:lnTo>
                <a:lnTo>
                  <a:pt x="3585883" y="3048000"/>
                </a:lnTo>
                <a:lnTo>
                  <a:pt x="3481295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5005294" y="3060134"/>
            <a:ext cx="956235" cy="465984"/>
          </a:xfrm>
          <a:custGeom>
            <a:avLst/>
            <a:gdLst>
              <a:gd name="connsiteX0" fmla="*/ 0 w 956235"/>
              <a:gd name="connsiteY0" fmla="*/ 465984 h 465984"/>
              <a:gd name="connsiteX1" fmla="*/ 642471 w 956235"/>
              <a:gd name="connsiteY1" fmla="*/ 316572 h 465984"/>
              <a:gd name="connsiteX2" fmla="*/ 926353 w 956235"/>
              <a:gd name="connsiteY2" fmla="*/ 17748 h 465984"/>
              <a:gd name="connsiteX3" fmla="*/ 911412 w 956235"/>
              <a:gd name="connsiteY3" fmla="*/ 32690 h 465984"/>
              <a:gd name="connsiteX4" fmla="*/ 956235 w 956235"/>
              <a:gd name="connsiteY4" fmla="*/ 17748 h 465984"/>
              <a:gd name="connsiteX5" fmla="*/ 911412 w 956235"/>
              <a:gd name="connsiteY5" fmla="*/ 47631 h 4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235" h="465984">
                <a:moveTo>
                  <a:pt x="0" y="465984"/>
                </a:moveTo>
                <a:cubicBezTo>
                  <a:pt x="244039" y="428631"/>
                  <a:pt x="488079" y="391278"/>
                  <a:pt x="642471" y="316572"/>
                </a:cubicBezTo>
                <a:cubicBezTo>
                  <a:pt x="796863" y="241866"/>
                  <a:pt x="881530" y="65062"/>
                  <a:pt x="926353" y="17748"/>
                </a:cubicBezTo>
                <a:cubicBezTo>
                  <a:pt x="971176" y="-29566"/>
                  <a:pt x="906432" y="32690"/>
                  <a:pt x="911412" y="32690"/>
                </a:cubicBezTo>
                <a:cubicBezTo>
                  <a:pt x="916392" y="32690"/>
                  <a:pt x="956235" y="15258"/>
                  <a:pt x="956235" y="17748"/>
                </a:cubicBezTo>
                <a:cubicBezTo>
                  <a:pt x="956235" y="20238"/>
                  <a:pt x="911412" y="47631"/>
                  <a:pt x="911412" y="47631"/>
                </a:cubicBezTo>
              </a:path>
            </a:pathLst>
          </a:custGeom>
          <a:noFill/>
          <a:ln w="381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/>
          <p:cNvSpPr txBox="1"/>
          <p:nvPr/>
        </p:nvSpPr>
        <p:spPr>
          <a:xfrm>
            <a:off x="6090027" y="2689410"/>
            <a:ext cx="1980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 smtClean="0">
                <a:solidFill>
                  <a:srgbClr val="F79646"/>
                </a:solidFill>
                <a:latin typeface="Mistral"/>
                <a:cs typeface="Mistral"/>
              </a:rPr>
              <a:t>lorem</a:t>
            </a:r>
            <a:r>
              <a:rPr lang="en-CA" sz="3200" dirty="0" smtClean="0">
                <a:solidFill>
                  <a:srgbClr val="F79646"/>
                </a:solidFill>
                <a:latin typeface="Mistral"/>
                <a:cs typeface="Mistral"/>
              </a:rPr>
              <a:t> </a:t>
            </a:r>
            <a:r>
              <a:rPr lang="en-CA" sz="3200" dirty="0" err="1" smtClean="0">
                <a:solidFill>
                  <a:srgbClr val="F79646"/>
                </a:solidFill>
                <a:latin typeface="Mistral"/>
                <a:cs typeface="Mistral"/>
              </a:rPr>
              <a:t>ipsum</a:t>
            </a:r>
            <a:endParaRPr lang="en-CA" sz="3200" dirty="0" smtClean="0">
              <a:solidFill>
                <a:srgbClr val="F79646"/>
              </a:solidFill>
              <a:latin typeface="Mistral"/>
              <a:cs typeface="Mistral"/>
            </a:endParaRPr>
          </a:p>
          <a:p>
            <a:r>
              <a:rPr lang="en-CA" sz="3200" dirty="0" err="1" smtClean="0">
                <a:solidFill>
                  <a:srgbClr val="F79646"/>
                </a:solidFill>
                <a:latin typeface="Mistral"/>
                <a:cs typeface="Mistral"/>
              </a:rPr>
              <a:t>dolor</a:t>
            </a:r>
            <a:r>
              <a:rPr lang="en-CA" sz="3200" dirty="0" smtClean="0">
                <a:solidFill>
                  <a:srgbClr val="F79646"/>
                </a:solidFill>
                <a:latin typeface="Mistral"/>
                <a:cs typeface="Mistral"/>
              </a:rPr>
              <a:t> </a:t>
            </a:r>
            <a:r>
              <a:rPr lang="en-CA" sz="3200" dirty="0" err="1" smtClean="0">
                <a:solidFill>
                  <a:srgbClr val="F79646"/>
                </a:solidFill>
                <a:latin typeface="Mistral"/>
                <a:cs typeface="Mistral"/>
              </a:rPr>
              <a:t>si</a:t>
            </a:r>
            <a:r>
              <a:rPr lang="en-CA" sz="3200" dirty="0" smtClean="0">
                <a:solidFill>
                  <a:srgbClr val="F79646"/>
                </a:solidFill>
                <a:latin typeface="Mistral"/>
                <a:cs typeface="Mistral"/>
              </a:rPr>
              <a:t> </a:t>
            </a:r>
            <a:r>
              <a:rPr lang="en-CA" sz="3200" dirty="0" err="1" smtClean="0">
                <a:solidFill>
                  <a:srgbClr val="F79646"/>
                </a:solidFill>
                <a:latin typeface="Mistral"/>
                <a:cs typeface="Mistral"/>
              </a:rPr>
              <a:t>amet</a:t>
            </a:r>
            <a:endParaRPr lang="en-CA" sz="3200" dirty="0" smtClean="0">
              <a:solidFill>
                <a:srgbClr val="F79646"/>
              </a:solidFill>
              <a:latin typeface="Mistral"/>
              <a:cs typeface="Mistral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330824" y="3376706"/>
            <a:ext cx="2420470" cy="567765"/>
          </a:xfrm>
          <a:custGeom>
            <a:avLst/>
            <a:gdLst>
              <a:gd name="connsiteX0" fmla="*/ 0 w 2420470"/>
              <a:gd name="connsiteY0" fmla="*/ 14941 h 567765"/>
              <a:gd name="connsiteX1" fmla="*/ 0 w 2420470"/>
              <a:gd name="connsiteY1" fmla="*/ 537882 h 567765"/>
              <a:gd name="connsiteX2" fmla="*/ 2420470 w 2420470"/>
              <a:gd name="connsiteY2" fmla="*/ 567765 h 567765"/>
              <a:gd name="connsiteX3" fmla="*/ 2420470 w 2420470"/>
              <a:gd name="connsiteY3" fmla="*/ 0 h 567765"/>
              <a:gd name="connsiteX4" fmla="*/ 0 w 2420470"/>
              <a:gd name="connsiteY4" fmla="*/ 14941 h 56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0470" h="567765">
                <a:moveTo>
                  <a:pt x="0" y="14941"/>
                </a:moveTo>
                <a:lnTo>
                  <a:pt x="0" y="537882"/>
                </a:lnTo>
                <a:lnTo>
                  <a:pt x="2420470" y="567765"/>
                </a:lnTo>
                <a:lnTo>
                  <a:pt x="2420470" y="0"/>
                </a:lnTo>
                <a:lnTo>
                  <a:pt x="0" y="14941"/>
                </a:lnTo>
                <a:close/>
              </a:path>
            </a:pathLst>
          </a:custGeom>
          <a:noFill/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429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457200" y="1600200"/>
            <a:ext cx="8229600" cy="5257800"/>
          </a:xfrm>
          <a:prstGeom prst="round2SameRect">
            <a:avLst>
              <a:gd name="adj1" fmla="val 9279"/>
              <a:gd name="adj2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What’s next?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30" y="1987177"/>
            <a:ext cx="7805270" cy="4138986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ja-JP" sz="2800" dirty="0" smtClean="0"/>
              <a:t>→ </a:t>
            </a:r>
            <a:r>
              <a:rPr lang="en-US" sz="2800" dirty="0" smtClean="0"/>
              <a:t>Usability testing with non-technical users</a:t>
            </a:r>
            <a:endParaRPr lang="en-US" altLang="ja-JP" sz="2800" dirty="0" smtClean="0"/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altLang="ja-JP" sz="2800" dirty="0"/>
              <a:t>→ </a:t>
            </a:r>
            <a:r>
              <a:rPr lang="en-US" altLang="ja-JP" sz="2800" dirty="0" smtClean="0"/>
              <a:t>Create product 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69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Usability testing with non-techies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657597" y="2972503"/>
            <a:ext cx="1509059" cy="2823883"/>
            <a:chOff x="2532528" y="2358307"/>
            <a:chExt cx="1509059" cy="2823883"/>
          </a:xfrm>
        </p:grpSpPr>
        <p:sp>
          <p:nvSpPr>
            <p:cNvPr id="18" name="Oval 17"/>
            <p:cNvSpPr/>
            <p:nvPr/>
          </p:nvSpPr>
          <p:spPr>
            <a:xfrm>
              <a:off x="2681939" y="2358307"/>
              <a:ext cx="1210236" cy="1210236"/>
            </a:xfrm>
            <a:prstGeom prst="ellipse">
              <a:avLst/>
            </a:prstGeom>
            <a:solidFill>
              <a:srgbClr val="FFE9D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9" name="Pie 18"/>
            <p:cNvSpPr/>
            <p:nvPr/>
          </p:nvSpPr>
          <p:spPr>
            <a:xfrm>
              <a:off x="2988116" y="2906535"/>
              <a:ext cx="593910" cy="475377"/>
            </a:xfrm>
            <a:prstGeom prst="pie">
              <a:avLst>
                <a:gd name="adj1" fmla="val 0"/>
                <a:gd name="adj2" fmla="val 10721873"/>
              </a:avLst>
            </a:prstGeom>
            <a:solidFill>
              <a:srgbClr val="F7964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18211" y="2692500"/>
              <a:ext cx="246121" cy="246121"/>
            </a:xfrm>
            <a:prstGeom prst="ellipse">
              <a:avLst/>
            </a:prstGeom>
            <a:solidFill>
              <a:srgbClr val="F7964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05335" y="2692500"/>
              <a:ext cx="246121" cy="246121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>
              <a:off x="2532528" y="3568543"/>
              <a:ext cx="1509059" cy="1613647"/>
            </a:xfrm>
            <a:prstGeom prst="round2SameRect">
              <a:avLst>
                <a:gd name="adj1" fmla="val 28548"/>
                <a:gd name="adj2" fmla="val 0"/>
              </a:avLst>
            </a:prstGeom>
            <a:solidFill>
              <a:srgbClr val="FFE9D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48072" y="2972503"/>
            <a:ext cx="1509059" cy="2823883"/>
            <a:chOff x="1648072" y="2510707"/>
            <a:chExt cx="1509059" cy="2823883"/>
          </a:xfrm>
        </p:grpSpPr>
        <p:sp>
          <p:nvSpPr>
            <p:cNvPr id="24" name="Oval 23"/>
            <p:cNvSpPr/>
            <p:nvPr/>
          </p:nvSpPr>
          <p:spPr>
            <a:xfrm>
              <a:off x="1797483" y="2510707"/>
              <a:ext cx="1210236" cy="1210236"/>
            </a:xfrm>
            <a:prstGeom prst="ellipse">
              <a:avLst/>
            </a:prstGeom>
            <a:solidFill>
              <a:srgbClr val="FFE9D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5" name="Pie 24"/>
            <p:cNvSpPr/>
            <p:nvPr/>
          </p:nvSpPr>
          <p:spPr>
            <a:xfrm>
              <a:off x="2328956" y="3091021"/>
              <a:ext cx="523437" cy="477522"/>
            </a:xfrm>
            <a:prstGeom prst="pie">
              <a:avLst>
                <a:gd name="adj1" fmla="val 21552075"/>
                <a:gd name="adj2" fmla="val 10761972"/>
              </a:avLst>
            </a:prstGeom>
            <a:solidFill>
              <a:srgbClr val="F7964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294397" y="2844900"/>
              <a:ext cx="246121" cy="246121"/>
            </a:xfrm>
            <a:prstGeom prst="ellipse">
              <a:avLst/>
            </a:prstGeom>
            <a:solidFill>
              <a:srgbClr val="F7964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1648072" y="3720943"/>
              <a:ext cx="1509059" cy="1613647"/>
            </a:xfrm>
            <a:prstGeom prst="round2SameRect">
              <a:avLst>
                <a:gd name="adj1" fmla="val 28548"/>
                <a:gd name="adj2" fmla="val 0"/>
              </a:avLst>
            </a:prstGeom>
            <a:solidFill>
              <a:srgbClr val="FFE9D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727785" y="2844900"/>
              <a:ext cx="193730" cy="246121"/>
            </a:xfrm>
            <a:prstGeom prst="ellipse">
              <a:avLst/>
            </a:prstGeom>
            <a:solidFill>
              <a:srgbClr val="F7964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31" name="Oval Callout 30"/>
          <p:cNvSpPr/>
          <p:nvPr/>
        </p:nvSpPr>
        <p:spPr>
          <a:xfrm>
            <a:off x="3007719" y="2254153"/>
            <a:ext cx="1371571" cy="590073"/>
          </a:xfrm>
          <a:prstGeom prst="wedgeEllipseCallout">
            <a:avLst>
              <a:gd name="adj1" fmla="val -44217"/>
              <a:gd name="adj2" fmla="val 79687"/>
            </a:avLst>
          </a:prstGeom>
          <a:solidFill>
            <a:srgbClr val="FFE9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4" name="Oval Callout 33"/>
          <p:cNvSpPr/>
          <p:nvPr/>
        </p:nvSpPr>
        <p:spPr>
          <a:xfrm flipH="1">
            <a:off x="4226241" y="2844226"/>
            <a:ext cx="1371571" cy="590073"/>
          </a:xfrm>
          <a:prstGeom prst="wedgeEllipseCallout">
            <a:avLst>
              <a:gd name="adj1" fmla="val -44217"/>
              <a:gd name="adj2" fmla="val 79687"/>
            </a:avLst>
          </a:prstGeom>
          <a:solidFill>
            <a:srgbClr val="FFE9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776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Create </a:t>
            </a:r>
            <a:r>
              <a:rPr lang="en-US" dirty="0" smtClean="0">
                <a:solidFill>
                  <a:schemeClr val="bg1"/>
                </a:solidFill>
              </a:rPr>
              <a:t>product </a:t>
            </a:r>
            <a:r>
              <a:rPr lang="en-US" dirty="0" smtClean="0">
                <a:solidFill>
                  <a:schemeClr val="bg1"/>
                </a:solidFill>
              </a:rPr>
              <a:t>site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7200" y="1693333"/>
            <a:ext cx="8229600" cy="4543778"/>
            <a:chOff x="457200" y="1693333"/>
            <a:chExt cx="8229600" cy="4543778"/>
          </a:xfrm>
        </p:grpSpPr>
        <p:sp>
          <p:nvSpPr>
            <p:cNvPr id="4" name="Rectangle 3"/>
            <p:cNvSpPr/>
            <p:nvPr/>
          </p:nvSpPr>
          <p:spPr>
            <a:xfrm>
              <a:off x="457200" y="2229556"/>
              <a:ext cx="8229600" cy="4007555"/>
            </a:xfrm>
            <a:prstGeom prst="rect">
              <a:avLst/>
            </a:prstGeom>
            <a:solidFill>
              <a:srgbClr val="F79646"/>
            </a:solidFill>
            <a:ln w="76200" cmpd="sng">
              <a:solidFill>
                <a:srgbClr val="FFE9D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" y="1693333"/>
              <a:ext cx="8229600" cy="522112"/>
            </a:xfrm>
            <a:prstGeom prst="roundRect">
              <a:avLst/>
            </a:prstGeom>
            <a:solidFill>
              <a:srgbClr val="F79646"/>
            </a:solidFill>
            <a:ln w="76200" cmpd="sng">
              <a:solidFill>
                <a:srgbClr val="FFE9D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8556" y="1820335"/>
              <a:ext cx="268111" cy="268111"/>
            </a:xfrm>
            <a:prstGeom prst="roundRect">
              <a:avLst/>
            </a:prstGeom>
            <a:solidFill>
              <a:srgbClr val="FFE9D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28512" y="1820335"/>
              <a:ext cx="268111" cy="268111"/>
            </a:xfrm>
            <a:prstGeom prst="roundRect">
              <a:avLst/>
            </a:prstGeom>
            <a:solidFill>
              <a:srgbClr val="FFE9D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1298221" y="1781264"/>
              <a:ext cx="2314223" cy="4059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E9D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2400" b="1" dirty="0" err="1" smtClean="0">
                  <a:solidFill>
                    <a:srgbClr val="FE9941"/>
                  </a:solidFill>
                  <a:latin typeface="Helvetica Neue Light"/>
                  <a:cs typeface="Helvetica Neue Light"/>
                </a:rPr>
                <a:t>Ailurus.ca</a:t>
              </a:r>
              <a:endParaRPr lang="en-CA" sz="2400" b="1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 rot="13406267">
            <a:off x="4653996" y="4211575"/>
            <a:ext cx="620889" cy="407621"/>
          </a:xfrm>
          <a:prstGeom prst="rightArrow">
            <a:avLst>
              <a:gd name="adj1" fmla="val 25270"/>
              <a:gd name="adj2" fmla="val 73876"/>
            </a:avLst>
          </a:prstGeom>
          <a:solidFill>
            <a:srgbClr val="FFE9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023034" y="2851145"/>
            <a:ext cx="1589410" cy="2466880"/>
            <a:chOff x="-2300114" y="2649654"/>
            <a:chExt cx="1589410" cy="2466880"/>
          </a:xfrm>
        </p:grpSpPr>
        <p:sp>
          <p:nvSpPr>
            <p:cNvPr id="67" name="Oval 66"/>
            <p:cNvSpPr/>
            <p:nvPr/>
          </p:nvSpPr>
          <p:spPr>
            <a:xfrm>
              <a:off x="-1665713" y="2649654"/>
              <a:ext cx="693975" cy="1001307"/>
            </a:xfrm>
            <a:prstGeom prst="ellipse">
              <a:avLst/>
            </a:prstGeom>
            <a:noFill/>
            <a:ln w="57150" cmpd="sng">
              <a:solidFill>
                <a:srgbClr val="FFE9D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>
              <a:off x="-2598637" y="3691443"/>
              <a:ext cx="1723614" cy="1126568"/>
            </a:xfrm>
            <a:prstGeom prst="parallelogram">
              <a:avLst>
                <a:gd name="adj" fmla="val 16232"/>
              </a:avLst>
            </a:prstGeom>
            <a:solidFill>
              <a:srgbClr val="FFE9D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6" name="Parallelogram 45"/>
            <p:cNvSpPr/>
            <p:nvPr/>
          </p:nvSpPr>
          <p:spPr>
            <a:xfrm rot="5400000" flipV="1">
              <a:off x="-1856448" y="3970791"/>
              <a:ext cx="1828645" cy="462842"/>
            </a:xfrm>
            <a:prstGeom prst="parallelogram">
              <a:avLst>
                <a:gd name="adj" fmla="val 63314"/>
              </a:avLst>
            </a:prstGeom>
            <a:solidFill>
              <a:srgbClr val="FFE9D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7" name="Parallelogram 46"/>
            <p:cNvSpPr/>
            <p:nvPr/>
          </p:nvSpPr>
          <p:spPr>
            <a:xfrm rot="11565403">
              <a:off x="-2246462" y="3135615"/>
              <a:ext cx="1483114" cy="415541"/>
            </a:xfrm>
            <a:prstGeom prst="parallelogram">
              <a:avLst>
                <a:gd name="adj" fmla="val 97084"/>
              </a:avLst>
            </a:prstGeom>
            <a:solidFill>
              <a:srgbClr val="F79646"/>
            </a:solidFill>
            <a:ln w="57150" cmpd="sng">
              <a:solidFill>
                <a:srgbClr val="FFE9D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-1998547" y="2851145"/>
              <a:ext cx="693975" cy="1001307"/>
            </a:xfrm>
            <a:prstGeom prst="ellipse">
              <a:avLst/>
            </a:prstGeom>
            <a:noFill/>
            <a:ln w="57150" cmpd="sng">
              <a:solidFill>
                <a:srgbClr val="FFE9D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90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853963" y="1705282"/>
            <a:ext cx="3436074" cy="3436074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600" b="1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Questions</a:t>
            </a:r>
            <a:r>
              <a:rPr lang="en-CA" sz="36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?</a:t>
            </a:r>
            <a:endParaRPr lang="en-CA" sz="3600" dirty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410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1412" y="1972235"/>
            <a:ext cx="4736353" cy="76200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2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  → What’s different?</a:t>
            </a:r>
            <a:endParaRPr lang="en-CA" sz="32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1412" y="3364753"/>
            <a:ext cx="4736353" cy="76200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2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  → What’s new?</a:t>
            </a:r>
            <a:endParaRPr lang="en-CA" sz="32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1412" y="4787150"/>
            <a:ext cx="4736353" cy="76200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2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  → What’s next?</a:t>
            </a:r>
            <a:endParaRPr lang="en-CA" sz="32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775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457200" y="1600200"/>
            <a:ext cx="8229600" cy="5257800"/>
          </a:xfrm>
          <a:prstGeom prst="round2SameRect">
            <a:avLst>
              <a:gd name="adj1" fmla="val 9279"/>
              <a:gd name="adj2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What’s different?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30" y="1987177"/>
            <a:ext cx="7805270" cy="4138986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ja-JP" dirty="0"/>
              <a:t>→ </a:t>
            </a:r>
            <a:r>
              <a:rPr lang="en-US" altLang="ja-JP" dirty="0" smtClean="0"/>
              <a:t>Updated apps screen</a:t>
            </a:r>
            <a:endParaRPr lang="en-US" dirty="0" smtClean="0"/>
          </a:p>
          <a:p>
            <a:pPr marL="57150" indent="0">
              <a:buNone/>
            </a:pPr>
            <a:endParaRPr lang="en-US" altLang="ja-JP" dirty="0" smtClean="0"/>
          </a:p>
          <a:p>
            <a:pPr marL="57150" indent="0">
              <a:buNone/>
            </a:pPr>
            <a:r>
              <a:rPr lang="en-US" altLang="ja-JP" dirty="0"/>
              <a:t>→ </a:t>
            </a:r>
            <a:r>
              <a:rPr lang="en-US" altLang="ja-JP" dirty="0" smtClean="0"/>
              <a:t>Updated frontend</a:t>
            </a:r>
          </a:p>
          <a:p>
            <a:pPr marL="57150" indent="0">
              <a:buNone/>
            </a:pPr>
            <a:endParaRPr lang="en-US" altLang="ja-JP" dirty="0" smtClean="0"/>
          </a:p>
          <a:p>
            <a:pPr marL="57150" indent="0">
              <a:buNone/>
            </a:pPr>
            <a:r>
              <a:rPr lang="en-US" altLang="ja-JP" dirty="0"/>
              <a:t>→ </a:t>
            </a:r>
            <a:r>
              <a:rPr lang="en-US" altLang="ja-JP" dirty="0" smtClean="0"/>
              <a:t>Updated </a:t>
            </a:r>
            <a:r>
              <a:rPr lang="en-US" altLang="ja-JP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13537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solidFill>
                  <a:schemeClr val="bg1"/>
                </a:solidFill>
              </a:rPr>
              <a:t>Updated apps screen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1" y="2405529"/>
            <a:ext cx="8229600" cy="3899647"/>
          </a:xfrm>
          <a:prstGeom prst="roundRect">
            <a:avLst>
              <a:gd name="adj" fmla="val 9004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42353" y="1807882"/>
            <a:ext cx="2554942" cy="463177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View All</a:t>
            </a:r>
            <a:endParaRPr lang="en-CA" sz="20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6705" y="1807882"/>
            <a:ext cx="2554942" cy="463177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Browse by Category</a:t>
            </a:r>
            <a:endParaRPr lang="en-CA" sz="20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11177" y="2629648"/>
            <a:ext cx="2106706" cy="3436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Search</a:t>
            </a:r>
            <a:endParaRPr lang="en-CA" sz="20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5213" y="3402391"/>
            <a:ext cx="1144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000" dirty="0" smtClean="0">
                <a:solidFill>
                  <a:schemeClr val="accent6"/>
                </a:solidFill>
                <a:latin typeface="Helvetica Neue Light"/>
                <a:cs typeface="Helvetica Neue Light"/>
              </a:rPr>
              <a:t>Personal</a:t>
            </a:r>
            <a:endParaRPr lang="en-CA" sz="2000" dirty="0" smtClean="0">
              <a:solidFill>
                <a:schemeClr val="accent6"/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6615" y="4242085"/>
            <a:ext cx="164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dirty="0" smtClean="0">
                <a:solidFill>
                  <a:schemeClr val="accent6"/>
                </a:solidFill>
                <a:latin typeface="Helvetica Neue Light"/>
                <a:cs typeface="Helvetica Neue Light"/>
              </a:rPr>
              <a:t>Business</a:t>
            </a:r>
            <a:endParaRPr lang="en-CA" sz="2000" dirty="0" smtClean="0">
              <a:solidFill>
                <a:schemeClr val="accent6"/>
              </a:solidFill>
              <a:latin typeface="Helvetica Neue Light"/>
              <a:cs typeface="Helvetica Neue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179" y="5096721"/>
            <a:ext cx="1782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dirty="0" smtClean="0">
                <a:solidFill>
                  <a:schemeClr val="accent6"/>
                </a:solidFill>
                <a:latin typeface="Helvetica Neue Light"/>
                <a:cs typeface="Helvetica Neue Light"/>
              </a:rPr>
              <a:t>Development</a:t>
            </a:r>
            <a:endParaRPr lang="en-CA" sz="2000" dirty="0" smtClean="0">
              <a:solidFill>
                <a:schemeClr val="accent6"/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33059" y="3412257"/>
            <a:ext cx="1183341" cy="39024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Blog</a:t>
            </a:r>
            <a:endParaRPr lang="en-CA" sz="20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30166" y="3398194"/>
            <a:ext cx="1565837" cy="39024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Profile Page</a:t>
            </a:r>
            <a:endParaRPr lang="en-CA" sz="20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7930" y="3412257"/>
            <a:ext cx="1745130" cy="39024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Game Server</a:t>
            </a:r>
            <a:endParaRPr lang="en-CA" sz="20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33059" y="4242085"/>
            <a:ext cx="1183341" cy="39024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Website</a:t>
            </a:r>
            <a:endParaRPr lang="en-CA" sz="20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4990" y="4235801"/>
            <a:ext cx="1476188" cy="39024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Mail Server</a:t>
            </a:r>
            <a:endParaRPr lang="en-CA" sz="20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21106" y="5096721"/>
            <a:ext cx="1553883" cy="39024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Web Server</a:t>
            </a:r>
            <a:endParaRPr lang="en-CA" sz="20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75413" y="5096721"/>
            <a:ext cx="1867648" cy="39024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Source Control</a:t>
            </a:r>
            <a:endParaRPr lang="en-CA" sz="20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6569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solidFill>
                  <a:srgbClr val="FFFFFF"/>
                </a:solidFill>
              </a:rPr>
              <a:t>Updated frontend and UI</a:t>
            </a:r>
            <a:endParaRPr lang="en-CA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03504" y="1628588"/>
            <a:ext cx="2063157" cy="2063157"/>
            <a:chOff x="740867" y="2181412"/>
            <a:chExt cx="3113958" cy="3113958"/>
          </a:xfrm>
        </p:grpSpPr>
        <p:sp>
          <p:nvSpPr>
            <p:cNvPr id="7" name="Oval 6"/>
            <p:cNvSpPr/>
            <p:nvPr/>
          </p:nvSpPr>
          <p:spPr>
            <a:xfrm>
              <a:off x="740867" y="2181412"/>
              <a:ext cx="3113958" cy="3113958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4513" y="2580435"/>
              <a:ext cx="2426662" cy="230532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705687" y="1628588"/>
            <a:ext cx="2063157" cy="2063157"/>
            <a:chOff x="5689385" y="2181412"/>
            <a:chExt cx="3113958" cy="3113958"/>
          </a:xfrm>
        </p:grpSpPr>
        <p:sp>
          <p:nvSpPr>
            <p:cNvPr id="8" name="Oval 7"/>
            <p:cNvSpPr/>
            <p:nvPr/>
          </p:nvSpPr>
          <p:spPr>
            <a:xfrm>
              <a:off x="5689385" y="2181412"/>
              <a:ext cx="3113958" cy="3113958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21293" y="2435410"/>
              <a:ext cx="2450353" cy="2450353"/>
            </a:xfrm>
            <a:prstGeom prst="rect">
              <a:avLst/>
            </a:prstGeom>
          </p:spPr>
        </p:pic>
      </p:grpSp>
      <p:sp>
        <p:nvSpPr>
          <p:cNvPr id="11" name="Right Arrow 10"/>
          <p:cNvSpPr/>
          <p:nvPr/>
        </p:nvSpPr>
        <p:spPr>
          <a:xfrm>
            <a:off x="4093883" y="2070573"/>
            <a:ext cx="964014" cy="1181255"/>
          </a:xfrm>
          <a:prstGeom prst="rightArrow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85883" y="4233130"/>
            <a:ext cx="1970368" cy="2010401"/>
            <a:chOff x="2633381" y="1785468"/>
            <a:chExt cx="3309471" cy="3376711"/>
          </a:xfrm>
        </p:grpSpPr>
        <p:sp>
          <p:nvSpPr>
            <p:cNvPr id="13" name="Rounded Rectangle 12"/>
            <p:cNvSpPr/>
            <p:nvPr/>
          </p:nvSpPr>
          <p:spPr>
            <a:xfrm>
              <a:off x="2633381" y="1852708"/>
              <a:ext cx="3309471" cy="3309471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  <a14:imgEffect>
                        <a14:brightnessContrast bright="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33381" y="1785468"/>
              <a:ext cx="3309471" cy="3309471"/>
            </a:xfrm>
            <a:prstGeom prst="rect">
              <a:avLst/>
            </a:prstGeom>
          </p:spPr>
        </p:pic>
      </p:grpSp>
      <p:sp>
        <p:nvSpPr>
          <p:cNvPr id="15" name="Cross 14"/>
          <p:cNvSpPr/>
          <p:nvPr/>
        </p:nvSpPr>
        <p:spPr>
          <a:xfrm>
            <a:off x="2535083" y="4840941"/>
            <a:ext cx="836706" cy="836706"/>
          </a:xfrm>
          <a:prstGeom prst="plus">
            <a:avLst>
              <a:gd name="adj" fmla="val 3750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694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457200" y="1600200"/>
            <a:ext cx="8229600" cy="5257800"/>
          </a:xfrm>
          <a:prstGeom prst="round2SameRect">
            <a:avLst>
              <a:gd name="adj1" fmla="val 9279"/>
              <a:gd name="adj2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What’s new?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30" y="1987177"/>
            <a:ext cx="7805270" cy="4138986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ja-JP" sz="2800" dirty="0" smtClean="0"/>
              <a:t>→ </a:t>
            </a:r>
            <a:r>
              <a:rPr lang="en-US" sz="2800" dirty="0" smtClean="0"/>
              <a:t>Added Continuous Integration</a:t>
            </a:r>
            <a:endParaRPr lang="en-US" altLang="ja-JP" sz="2800" dirty="0" smtClean="0"/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altLang="ja-JP" sz="2800" dirty="0"/>
              <a:t>→ </a:t>
            </a:r>
            <a:r>
              <a:rPr lang="en-US" altLang="ja-JP" sz="2800" dirty="0" smtClean="0"/>
              <a:t>Registered domain name</a:t>
            </a:r>
          </a:p>
          <a:p>
            <a:pPr marL="57150" indent="0">
              <a:buNone/>
            </a:pPr>
            <a:endParaRPr lang="en-US" altLang="ja-JP" sz="2800" dirty="0" smtClean="0"/>
          </a:p>
          <a:p>
            <a:pPr marL="57150" indent="0">
              <a:buNone/>
            </a:pPr>
            <a:r>
              <a:rPr lang="en-US" altLang="ja-JP" sz="2800" dirty="0"/>
              <a:t>→ </a:t>
            </a:r>
            <a:r>
              <a:rPr lang="en-US" altLang="ja-JP" sz="2800" dirty="0" smtClean="0"/>
              <a:t>Usability and Architecture reviews</a:t>
            </a:r>
          </a:p>
          <a:p>
            <a:pPr marL="57150" indent="0">
              <a:buNone/>
            </a:pPr>
            <a:endParaRPr lang="en-US" altLang="ja-JP" sz="2800" dirty="0" smtClean="0"/>
          </a:p>
          <a:p>
            <a:pPr marL="57150" indent="0">
              <a:buNone/>
            </a:pPr>
            <a:r>
              <a:rPr lang="en-US" altLang="ja-JP" sz="2800" dirty="0"/>
              <a:t>→ </a:t>
            </a:r>
            <a:r>
              <a:rPr lang="en-US" altLang="ja-JP" sz="2800" dirty="0" smtClean="0"/>
              <a:t>New mock-ups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469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Added Continuous Integration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64" b="98727" l="10000" r="90000">
                        <a14:foregroundMark x1="52182" y1="83273" x2="52182" y2="83273"/>
                        <a14:foregroundMark x1="42727" y1="73455" x2="59091" y2="93273"/>
                        <a14:foregroundMark x1="79818" y1="75455" x2="59455" y2="74909"/>
                        <a14:foregroundMark x1="64000" y1="87273" x2="81273" y2="69091"/>
                        <a14:foregroundMark x1="59091" y1="59636" x2="72364" y2="72545"/>
                        <a14:foregroundMark x1="55091" y1="77455" x2="47636" y2="63091"/>
                        <a14:foregroundMark x1="33818" y1="17091" x2="37818" y2="9273"/>
                        <a14:foregroundMark x1="48182" y1="90182" x2="52182" y2="7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324" y="2319618"/>
            <a:ext cx="3025588" cy="302558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662706" y="2734237"/>
            <a:ext cx="2166469" cy="216646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dirty="0" err="1" smtClean="0">
                <a:solidFill>
                  <a:srgbClr val="FE9941"/>
                </a:solidFill>
                <a:latin typeface="Helvetica Neue Light"/>
                <a:cs typeface="Helvetica Neue Light"/>
              </a:rPr>
              <a:t>Ailurus</a:t>
            </a:r>
            <a:endParaRPr lang="en-CA" sz="32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895912" y="3361765"/>
            <a:ext cx="1333500" cy="911412"/>
          </a:xfrm>
          <a:prstGeom prst="rightArrow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642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Registered domain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94000" y="1822825"/>
            <a:ext cx="3556000" cy="73211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*.</a:t>
            </a:r>
            <a:r>
              <a:rPr lang="en-CA" sz="3200" dirty="0" err="1" smtClean="0">
                <a:solidFill>
                  <a:srgbClr val="FE9941"/>
                </a:solidFill>
                <a:latin typeface="Helvetica Neue Light"/>
                <a:cs typeface="Helvetica Neue Light"/>
              </a:rPr>
              <a:t>ailurus.ca</a:t>
            </a:r>
            <a:endParaRPr lang="en-CA" sz="32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2351" y="3478525"/>
            <a:ext cx="3260165" cy="671211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800" dirty="0" err="1" smtClean="0">
                <a:solidFill>
                  <a:srgbClr val="FE9941"/>
                </a:solidFill>
                <a:latin typeface="Helvetica Neue Light"/>
                <a:cs typeface="Helvetica Neue Light"/>
              </a:rPr>
              <a:t>phab.ailurus.ca</a:t>
            </a:r>
            <a:endParaRPr lang="en-CA" sz="28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2351" y="4959768"/>
            <a:ext cx="3260165" cy="671211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800" dirty="0" err="1" smtClean="0">
                <a:solidFill>
                  <a:srgbClr val="FE9941"/>
                </a:solidFill>
                <a:latin typeface="Helvetica Neue Light"/>
                <a:cs typeface="Helvetica Neue Light"/>
              </a:rPr>
              <a:t>ci.ailurus.ca</a:t>
            </a:r>
            <a:endParaRPr lang="en-CA" sz="28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0786" y="3478525"/>
            <a:ext cx="3260165" cy="671211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800" dirty="0" err="1" smtClean="0">
                <a:solidFill>
                  <a:srgbClr val="FE9941"/>
                </a:solidFill>
                <a:latin typeface="Helvetica Neue Light"/>
                <a:cs typeface="Helvetica Neue Light"/>
              </a:rPr>
              <a:t>prod.ailurus.ca</a:t>
            </a:r>
            <a:endParaRPr lang="en-CA" sz="28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60786" y="4959768"/>
            <a:ext cx="3260165" cy="671211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800" dirty="0" err="1" smtClean="0">
                <a:solidFill>
                  <a:srgbClr val="FE9941"/>
                </a:solidFill>
                <a:latin typeface="Helvetica Neue Light"/>
                <a:cs typeface="Helvetica Neue Light"/>
              </a:rPr>
              <a:t>test.ailurus.ca</a:t>
            </a:r>
            <a:endParaRPr lang="en-CA" sz="28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31765" y="2554943"/>
            <a:ext cx="0" cy="2771235"/>
          </a:xfrm>
          <a:prstGeom prst="line">
            <a:avLst/>
          </a:prstGeom>
          <a:ln w="38100" cmpd="sng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  <a:endCxn id="9" idx="1"/>
          </p:cNvCxnSpPr>
          <p:nvPr/>
        </p:nvCxnSpPr>
        <p:spPr>
          <a:xfrm>
            <a:off x="3932516" y="3814131"/>
            <a:ext cx="1328270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2516" y="5326178"/>
            <a:ext cx="1328270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1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Usability and Architecture Reviews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675529" y="1748119"/>
            <a:ext cx="1792942" cy="179294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400" dirty="0" err="1" smtClean="0">
                <a:solidFill>
                  <a:srgbClr val="FE9941"/>
                </a:solidFill>
                <a:latin typeface="Helvetica Neue Light"/>
                <a:cs typeface="Helvetica Neue Light"/>
              </a:rPr>
              <a:t>Ailurus</a:t>
            </a:r>
            <a:endParaRPr lang="en-CA" sz="2400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81270" y="4132998"/>
            <a:ext cx="1792942" cy="1792942"/>
            <a:chOff x="6281270" y="3693461"/>
            <a:chExt cx="1792942" cy="1792942"/>
          </a:xfrm>
        </p:grpSpPr>
        <p:sp>
          <p:nvSpPr>
            <p:cNvPr id="8" name="Oval 7"/>
            <p:cNvSpPr/>
            <p:nvPr/>
          </p:nvSpPr>
          <p:spPr>
            <a:xfrm>
              <a:off x="6281270" y="3693461"/>
              <a:ext cx="1792942" cy="179294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2000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14353" y="4198472"/>
              <a:ext cx="13901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 err="1" smtClean="0">
                  <a:solidFill>
                    <a:schemeClr val="accent6"/>
                  </a:solidFill>
                  <a:latin typeface="Helvetica Neue Light"/>
                  <a:cs typeface="Helvetica Neue Light"/>
                </a:rPr>
                <a:t>WeKnow</a:t>
              </a:r>
              <a:endParaRPr lang="en-CA" sz="2400" dirty="0" smtClean="0">
                <a:solidFill>
                  <a:schemeClr val="accent6"/>
                </a:solidFill>
                <a:latin typeface="Helvetica Neue Light"/>
                <a:cs typeface="Helvetica Neue Light"/>
              </a:endParaRPr>
            </a:p>
            <a:p>
              <a:r>
                <a:rPr lang="en-CA" sz="2400" dirty="0" err="1" smtClean="0">
                  <a:solidFill>
                    <a:schemeClr val="accent6"/>
                  </a:solidFill>
                  <a:latin typeface="Helvetica Neue Light"/>
                  <a:cs typeface="Helvetica Neue Light"/>
                </a:rPr>
                <a:t>ThatFeel</a:t>
              </a:r>
              <a:endParaRPr lang="en-CA" sz="2400" dirty="0" smtClean="0">
                <a:solidFill>
                  <a:schemeClr val="accent6"/>
                </a:solidFill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78753" y="4132998"/>
            <a:ext cx="1792942" cy="1792942"/>
            <a:chOff x="1078753" y="3693461"/>
            <a:chExt cx="1792942" cy="1792942"/>
          </a:xfrm>
        </p:grpSpPr>
        <p:sp>
          <p:nvSpPr>
            <p:cNvPr id="7" name="Oval 6"/>
            <p:cNvSpPr/>
            <p:nvPr/>
          </p:nvSpPr>
          <p:spPr>
            <a:xfrm>
              <a:off x="1078753" y="3693461"/>
              <a:ext cx="1792942" cy="179294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2400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5008" y="4342649"/>
              <a:ext cx="1296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 err="1" smtClean="0">
                  <a:solidFill>
                    <a:schemeClr val="accent6"/>
                  </a:solidFill>
                  <a:latin typeface="Helvetica Neue Light"/>
                  <a:cs typeface="Helvetica Neue Light"/>
                </a:rPr>
                <a:t>SiScope</a:t>
              </a:r>
              <a:endParaRPr lang="en-CA" sz="2400" dirty="0" smtClean="0">
                <a:solidFill>
                  <a:schemeClr val="accent6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10" name="Left-Right Arrow 9"/>
          <p:cNvSpPr/>
          <p:nvPr/>
        </p:nvSpPr>
        <p:spPr>
          <a:xfrm rot="2700981">
            <a:off x="5133943" y="3521838"/>
            <a:ext cx="1425388" cy="717177"/>
          </a:xfrm>
          <a:prstGeom prst="leftRightArrow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Left-Right Arrow 13"/>
          <p:cNvSpPr/>
          <p:nvPr/>
        </p:nvSpPr>
        <p:spPr>
          <a:xfrm rot="18900000">
            <a:off x="2564001" y="3521839"/>
            <a:ext cx="1425388" cy="717177"/>
          </a:xfrm>
          <a:prstGeom prst="leftRightArrow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428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9941"/>
      </a:hlink>
      <a:folHlink>
        <a:srgbClr val="FE994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9D8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FE9941"/>
            </a:solidFill>
            <a:latin typeface="Helvetica Neue Light"/>
            <a:cs typeface="Helvetica Neue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alpha val="8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FFFFFF"/>
            </a:solidFill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293</Words>
  <Application>Microsoft Macintosh PowerPoint</Application>
  <PresentationFormat>On-screen Show (4:3)</PresentationFormat>
  <Paragraphs>106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Overview</vt:lpstr>
      <vt:lpstr>What’s different?</vt:lpstr>
      <vt:lpstr>Updated apps screen</vt:lpstr>
      <vt:lpstr>Updated frontend and UI</vt:lpstr>
      <vt:lpstr>What’s new?</vt:lpstr>
      <vt:lpstr>Added Continuous Integration</vt:lpstr>
      <vt:lpstr>Registered domain name</vt:lpstr>
      <vt:lpstr>Usability and Architecture Reviews</vt:lpstr>
      <vt:lpstr>New mock-ups</vt:lpstr>
      <vt:lpstr>What’s next?</vt:lpstr>
      <vt:lpstr>Usability testing with non-techies</vt:lpstr>
      <vt:lpstr>Create product site</vt:lpstr>
      <vt:lpstr>PowerPoint Presentation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Rew Howe</dc:creator>
  <cp:lastModifiedBy>Rew Howe</cp:lastModifiedBy>
  <cp:revision>78</cp:revision>
  <dcterms:created xsi:type="dcterms:W3CDTF">2014-07-01T06:38:25Z</dcterms:created>
  <dcterms:modified xsi:type="dcterms:W3CDTF">2014-08-14T20:23:02Z</dcterms:modified>
</cp:coreProperties>
</file>