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1" r:id="rId4"/>
    <p:sldId id="263" r:id="rId5"/>
    <p:sldId id="262" r:id="rId6"/>
    <p:sldId id="265" r:id="rId7"/>
    <p:sldId id="259" r:id="rId8"/>
    <p:sldId id="268" r:id="rId9"/>
    <p:sldId id="269" r:id="rId10"/>
    <p:sldId id="260" r:id="rId11"/>
    <p:sldId id="264"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81" autoAdjust="0"/>
  </p:normalViewPr>
  <p:slideViewPr>
    <p:cSldViewPr snapToGrid="0" snapToObjects="1">
      <p:cViewPr>
        <p:scale>
          <a:sx n="85" d="100"/>
          <a:sy n="85" d="100"/>
        </p:scale>
        <p:origin x="-1776" y="-80"/>
      </p:cViewPr>
      <p:guideLst>
        <p:guide orient="horz" pos="2160"/>
        <p:guide pos="2880"/>
      </p:guideLst>
    </p:cSldViewPr>
  </p:slideViewPr>
  <p:notesTextViewPr>
    <p:cViewPr>
      <p:scale>
        <a:sx n="100" d="100"/>
        <a:sy n="100" d="100"/>
      </p:scale>
      <p:origin x="0" y="928"/>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01EE-899D-B748-A6DA-C758654FD93E}" type="datetimeFigureOut">
              <a:rPr lang="en-US" smtClean="0"/>
              <a:t>2014-07-02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224D-0E9C-C04C-8D85-E4CE9ACE5D30}" type="slidenum">
              <a:rPr lang="en-US" smtClean="0"/>
              <a:t>‹#›</a:t>
            </a:fld>
            <a:endParaRPr lang="en-US"/>
          </a:p>
        </p:txBody>
      </p:sp>
    </p:spTree>
    <p:extLst>
      <p:ext uri="{BB962C8B-B14F-4D97-AF65-F5344CB8AC3E}">
        <p14:creationId xmlns:p14="http://schemas.microsoft.com/office/powerpoint/2010/main" val="335884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Hey guys,</a:t>
            </a:r>
            <a:r>
              <a:rPr lang="en-CA" baseline="0" dirty="0" smtClean="0"/>
              <a:t> we’re </a:t>
            </a:r>
            <a:r>
              <a:rPr lang="en-CA" baseline="0" dirty="0" err="1" smtClean="0"/>
              <a:t>Ailurus</a:t>
            </a:r>
            <a:r>
              <a:rPr lang="en-CA" baseline="0" dirty="0" smtClean="0"/>
              <a:t> and our product is… </a:t>
            </a:r>
            <a:r>
              <a:rPr lang="en-CA" baseline="0" dirty="0" err="1" smtClean="0"/>
              <a:t>Ailurus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6100224D-0E9C-C04C-8D85-E4CE9ACE5D30}" type="slidenum">
              <a:rPr lang="en-US" smtClean="0"/>
              <a:t>1</a:t>
            </a:fld>
            <a:endParaRPr lang="en-US"/>
          </a:p>
        </p:txBody>
      </p:sp>
    </p:spTree>
    <p:extLst>
      <p:ext uri="{BB962C8B-B14F-4D97-AF65-F5344CB8AC3E}">
        <p14:creationId xmlns:p14="http://schemas.microsoft.com/office/powerpoint/2010/main" val="331319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For our packaging system:</a:t>
            </a:r>
          </a:p>
          <a:p>
            <a:pPr marL="171450" indent="-171450">
              <a:buFontTx/>
              <a:buChar char="-"/>
            </a:pPr>
            <a:r>
              <a:rPr lang="en-US" baseline="0" dirty="0" smtClean="0"/>
              <a:t>First, applications </a:t>
            </a:r>
            <a:r>
              <a:rPr lang="en-US" baseline="0" dirty="0" smtClean="0"/>
              <a:t>are </a:t>
            </a:r>
            <a:r>
              <a:rPr lang="en-US" baseline="0" dirty="0" smtClean="0"/>
              <a:t>wrapped as bundles </a:t>
            </a:r>
            <a:r>
              <a:rPr lang="en-US" baseline="0" dirty="0" smtClean="0"/>
              <a:t>containing an installation script and an configuration files needed for </a:t>
            </a:r>
            <a:r>
              <a:rPr lang="en-US" baseline="0" dirty="0" smtClean="0"/>
              <a:t>setup, as well as some basic information such as a download source and validation checksum</a:t>
            </a:r>
            <a:endParaRPr lang="en-US" baseline="0" dirty="0" smtClean="0"/>
          </a:p>
          <a:p>
            <a:pPr marL="171450" indent="-171450">
              <a:buFontTx/>
              <a:buChar char="-"/>
            </a:pPr>
            <a:r>
              <a:rPr lang="en-US" baseline="0" dirty="0" smtClean="0"/>
              <a:t>Now, we expose a </a:t>
            </a:r>
            <a:r>
              <a:rPr lang="en-US" baseline="0" dirty="0" smtClean="0"/>
              <a:t>setup tool </a:t>
            </a:r>
            <a:r>
              <a:rPr lang="en-US" baseline="0" dirty="0" smtClean="0"/>
              <a:t>that may be invoked via command </a:t>
            </a:r>
            <a:r>
              <a:rPr lang="en-US" baseline="0" dirty="0" smtClean="0"/>
              <a:t>line </a:t>
            </a:r>
            <a:r>
              <a:rPr lang="en-US" baseline="0" dirty="0" smtClean="0"/>
              <a:t>that will </a:t>
            </a:r>
            <a:r>
              <a:rPr lang="en-US" baseline="0" dirty="0" smtClean="0"/>
              <a:t>install a specified app</a:t>
            </a:r>
          </a:p>
          <a:p>
            <a:pPr marL="628650" lvl="1" indent="-171450">
              <a:buFontTx/>
              <a:buChar char="-"/>
            </a:pPr>
            <a:r>
              <a:rPr lang="en-US" baseline="0" dirty="0" smtClean="0"/>
              <a:t>This is done using our custom command “</a:t>
            </a:r>
            <a:r>
              <a:rPr lang="en-US" baseline="0" dirty="0" err="1" smtClean="0"/>
              <a:t>ai</a:t>
            </a:r>
            <a:r>
              <a:rPr lang="en-US" baseline="0" dirty="0" smtClean="0"/>
              <a:t>-get install path/to/</a:t>
            </a:r>
            <a:r>
              <a:rPr lang="en-US" baseline="0" dirty="0" smtClean="0"/>
              <a:t>package”</a:t>
            </a:r>
            <a:endParaRPr lang="en-US" baseline="0" dirty="0" smtClean="0"/>
          </a:p>
          <a:p>
            <a:pPr marL="171450" lvl="0" indent="-171450">
              <a:buFontTx/>
              <a:buChar char="-"/>
            </a:pPr>
            <a:r>
              <a:rPr lang="en-US" baseline="0" dirty="0" smtClean="0"/>
              <a:t>During the installation process, the packaging system will </a:t>
            </a:r>
            <a:r>
              <a:rPr lang="en-US" baseline="0" dirty="0" smtClean="0"/>
              <a:t>check an application cache </a:t>
            </a:r>
            <a:r>
              <a:rPr lang="en-US" baseline="0" dirty="0" smtClean="0"/>
              <a:t>to see if the app has been downloaded previously.</a:t>
            </a:r>
          </a:p>
          <a:p>
            <a:pPr marL="628650" lvl="1" indent="-171450">
              <a:buFontTx/>
              <a:buChar char="-"/>
            </a:pPr>
            <a:r>
              <a:rPr lang="en-US" baseline="0" dirty="0" smtClean="0"/>
              <a:t>If the application isn’t found, or we find that it is corrupted due to a mismatching validation checksum, we download </a:t>
            </a:r>
            <a:r>
              <a:rPr lang="en-US" baseline="0" dirty="0" smtClean="0"/>
              <a:t>the application from a URL provided by the application </a:t>
            </a:r>
            <a:r>
              <a:rPr lang="en-US" baseline="0" dirty="0" smtClean="0"/>
              <a:t>bundle</a:t>
            </a:r>
          </a:p>
          <a:p>
            <a:pPr marL="171450" lvl="0" indent="-171450">
              <a:buFontTx/>
              <a:buChar char="-"/>
            </a:pPr>
            <a:r>
              <a:rPr lang="en-US" baseline="0" dirty="0" smtClean="0"/>
              <a:t>Finally, after the application is verified, we copy over the necessary files and complete any configuration that needs to be done</a:t>
            </a:r>
          </a:p>
        </p:txBody>
      </p:sp>
      <p:sp>
        <p:nvSpPr>
          <p:cNvPr id="4" name="Slide Number Placeholder 3"/>
          <p:cNvSpPr>
            <a:spLocks noGrp="1"/>
          </p:cNvSpPr>
          <p:nvPr>
            <p:ph type="sldNum" sz="quarter" idx="10"/>
          </p:nvPr>
        </p:nvSpPr>
        <p:spPr/>
        <p:txBody>
          <a:bodyPr/>
          <a:lstStyle/>
          <a:p>
            <a:fld id="{6100224D-0E9C-C04C-8D85-E4CE9ACE5D30}" type="slidenum">
              <a:rPr lang="en-US" smtClean="0"/>
              <a:t>10</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UI Mockups – Since the user interface is such a strong focus for us, we went through several different design mockups. We eventually decided on a style similar to what you’re seeing right now.</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Two Hardware </a:t>
            </a:r>
            <a:r>
              <a:rPr lang="en-US" altLang="ja-JP" sz="1200" kern="1200" baseline="0" dirty="0" smtClean="0">
                <a:solidFill>
                  <a:schemeClr val="tx1"/>
                </a:solidFill>
                <a:latin typeface="+mn-lt"/>
                <a:ea typeface="+mn-ea"/>
                <a:cs typeface="+mn-cs"/>
              </a:rPr>
              <a:t>Prototypes – We initially bought a Raspberry Pi to work with, but we began development on a </a:t>
            </a:r>
            <a:r>
              <a:rPr lang="en-US" altLang="ja-JP" sz="1200" kern="1200" baseline="0" dirty="0" err="1" smtClean="0">
                <a:solidFill>
                  <a:schemeClr val="tx1"/>
                </a:solidFill>
                <a:latin typeface="+mn-lt"/>
                <a:ea typeface="+mn-ea"/>
                <a:cs typeface="+mn-cs"/>
              </a:rPr>
              <a:t>Cubieboard</a:t>
            </a:r>
            <a:r>
              <a:rPr lang="en-US" altLang="ja-JP" sz="1200" kern="1200" baseline="0" dirty="0" smtClean="0">
                <a:solidFill>
                  <a:schemeClr val="tx1"/>
                </a:solidFill>
                <a:latin typeface="+mn-lt"/>
                <a:ea typeface="+mn-ea"/>
                <a:cs typeface="+mn-cs"/>
              </a:rPr>
              <a:t> as a possible alternative.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Working Packaging </a:t>
            </a:r>
            <a:r>
              <a:rPr lang="en-US" altLang="ja-JP" sz="1200" kern="1200" baseline="0" dirty="0" smtClean="0">
                <a:solidFill>
                  <a:schemeClr val="tx1"/>
                </a:solidFill>
                <a:latin typeface="+mn-lt"/>
                <a:ea typeface="+mn-ea"/>
                <a:cs typeface="+mn-cs"/>
              </a:rPr>
              <a:t>System – We wanted a simple, yet robust, way to install applications so that it could all be handled without user configuration.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Research </a:t>
            </a:r>
            <a:r>
              <a:rPr lang="en-US" altLang="ja-JP" sz="1200" kern="1200" baseline="0" dirty="0" smtClean="0">
                <a:solidFill>
                  <a:schemeClr val="tx1"/>
                </a:solidFill>
                <a:latin typeface="+mn-lt"/>
                <a:ea typeface="+mn-ea"/>
                <a:cs typeface="+mn-cs"/>
              </a:rPr>
              <a:t>Competition – We had to scope out related products to see our competition and decide what our main focuses would be in order to differentiate.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Basic Admin Web </a:t>
            </a:r>
            <a:r>
              <a:rPr lang="en-US" altLang="ja-JP" sz="1200" kern="1200" baseline="0" dirty="0" smtClean="0">
                <a:solidFill>
                  <a:schemeClr val="tx1"/>
                </a:solidFill>
                <a:latin typeface="+mn-lt"/>
                <a:ea typeface="+mn-ea"/>
                <a:cs typeface="+mn-cs"/>
              </a:rPr>
              <a:t>Server – Essentially the crux of our product, we needed to get an administrative web server working for us to build off of.</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There are a few </a:t>
            </a:r>
            <a:r>
              <a:rPr lang="en-US" altLang="ja-JP" sz="1200" kern="1200" baseline="0" smtClean="0">
                <a:solidFill>
                  <a:schemeClr val="tx1"/>
                </a:solidFill>
                <a:latin typeface="+mn-lt"/>
                <a:ea typeface="+mn-ea"/>
                <a:cs typeface="+mn-cs"/>
              </a:rPr>
              <a:t>objectives that were </a:t>
            </a:r>
            <a:r>
              <a:rPr lang="en-US" altLang="ja-JP" sz="1200" kern="1200" baseline="0" dirty="0" smtClean="0">
                <a:solidFill>
                  <a:schemeClr val="tx1"/>
                </a:solidFill>
                <a:latin typeface="+mn-lt"/>
                <a:ea typeface="+mn-ea"/>
                <a:cs typeface="+mn-cs"/>
              </a:rPr>
              <a:t>uncompleted and fall into our backlog.</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Consult </a:t>
            </a:r>
            <a:r>
              <a:rPr lang="en-US" altLang="ja-JP" sz="1200" kern="1200" baseline="0" dirty="0" smtClean="0">
                <a:solidFill>
                  <a:schemeClr val="tx1"/>
                </a:solidFill>
                <a:latin typeface="+mn-lt"/>
                <a:ea typeface="+mn-ea"/>
                <a:cs typeface="+mn-cs"/>
              </a:rPr>
              <a:t>Customers – We spoke with a few interested customers last year, but have yet to reconvene with them in order to evaluate our direction.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Domain Name Service – This service will likely be realized later in the project lifecycle.</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11</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Please don</a:t>
            </a:r>
            <a:r>
              <a:rPr lang="fr-FR" altLang="ja-JP" sz="1200" kern="1200" baseline="0" dirty="0" smtClean="0">
                <a:solidFill>
                  <a:schemeClr val="tx1"/>
                </a:solidFill>
                <a:latin typeface="+mn-lt"/>
                <a:ea typeface="+mn-ea"/>
                <a:cs typeface="+mn-cs"/>
              </a:rPr>
              <a:t>’</a:t>
            </a:r>
            <a:r>
              <a:rPr lang="en-US" altLang="ja-JP" sz="1200" kern="1200" baseline="0" dirty="0" smtClean="0">
                <a:solidFill>
                  <a:schemeClr val="tx1"/>
                </a:solidFill>
                <a:latin typeface="+mn-lt"/>
                <a:ea typeface="+mn-ea"/>
                <a:cs typeface="+mn-cs"/>
              </a:rPr>
              <a:t>t ask us anything difficult!</a:t>
            </a:r>
          </a:p>
        </p:txBody>
      </p:sp>
      <p:sp>
        <p:nvSpPr>
          <p:cNvPr id="4" name="Slide Number Placeholder 3"/>
          <p:cNvSpPr>
            <a:spLocks noGrp="1"/>
          </p:cNvSpPr>
          <p:nvPr>
            <p:ph type="sldNum" sz="quarter" idx="10"/>
          </p:nvPr>
        </p:nvSpPr>
        <p:spPr/>
        <p:txBody>
          <a:bodyPr/>
          <a:lstStyle/>
          <a:p>
            <a:fld id="{6100224D-0E9C-C04C-8D85-E4CE9ACE5D30}" type="slidenum">
              <a:rPr lang="en-US" smtClean="0"/>
              <a:t>12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So,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a:t>
            </a:r>
            <a:r>
              <a:rPr lang="en-US" baseline="0" dirty="0" smtClean="0"/>
              <a:t>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While</a:t>
            </a:r>
            <a:r>
              <a:rPr lang="en-US" baseline="0" dirty="0" smtClean="0"/>
              <a:t> performing market research, we came across several related products.</a:t>
            </a:r>
          </a:p>
          <a:p>
            <a:pPr marL="0" indent="0">
              <a:buFontTx/>
              <a:buNone/>
            </a:pPr>
            <a:r>
              <a:rPr lang="en-US" baseline="0" dirty="0" smtClean="0"/>
              <a:t>These come from well-known competitors such as </a:t>
            </a:r>
            <a:r>
              <a:rPr lang="en-US" baseline="0" dirty="0" err="1" smtClean="0"/>
              <a:t>Synology</a:t>
            </a:r>
            <a:r>
              <a:rPr lang="en-US" baseline="0" dirty="0" smtClean="0"/>
              <a:t>, QNAP, and Windows Home Server.</a:t>
            </a:r>
          </a:p>
          <a:p>
            <a:pPr marL="0" indent="0">
              <a:buFontTx/>
              <a:buNone/>
            </a:pPr>
            <a:endParaRPr lang="en-US" baseline="0" dirty="0" smtClean="0"/>
          </a:p>
          <a:p>
            <a:pPr marL="0" indent="0">
              <a:buFontTx/>
              <a:buNone/>
            </a:pPr>
            <a:r>
              <a:rPr lang="en-US" baseline="0" dirty="0" err="1" smtClean="0"/>
              <a:t>Synology</a:t>
            </a:r>
            <a:r>
              <a:rPr lang="en-US" baseline="0" dirty="0" smtClean="0"/>
              <a:t> and QNAP are similar in that they both specialize in Network Attached Storage devices. Their main focus is on a high quality NAS, but they also provide an administrative web platform with their own app stores, making their products hardware/software solutions.</a:t>
            </a:r>
          </a:p>
          <a:p>
            <a:pPr marL="0" indent="0">
              <a:buFontTx/>
              <a:buNone/>
            </a:pPr>
            <a:endParaRPr lang="en-US" baseline="0" dirty="0" smtClean="0"/>
          </a:p>
          <a:p>
            <a:pPr marL="0" indent="0">
              <a:buFontTx/>
              <a:buNone/>
            </a:pPr>
            <a:r>
              <a:rPr lang="en-US" baseline="0" dirty="0" smtClean="0"/>
              <a:t>The Windows Home Server is a pure-software solution, but it has been discontinued and is no longer supported.</a:t>
            </a:r>
          </a:p>
        </p:txBody>
      </p:sp>
      <p:sp>
        <p:nvSpPr>
          <p:cNvPr id="4" name="Slide Number Placeholder 3"/>
          <p:cNvSpPr>
            <a:spLocks noGrp="1"/>
          </p:cNvSpPr>
          <p:nvPr>
            <p:ph type="sldNum" sz="quarter" idx="10"/>
          </p:nvPr>
        </p:nvSpPr>
        <p:spPr/>
        <p:txBody>
          <a:bodyPr/>
          <a:lstStyle/>
          <a:p>
            <a:fld id="{6100224D-0E9C-C04C-8D85-E4CE9ACE5D30}" type="slidenum">
              <a:rPr lang="en-US" smtClean="0"/>
              <a:t>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intend to differentiate from these products by targeting a specific audience that they do not reach.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altLang="ja-JP" sz="1200" kern="1200" baseline="0" dirty="0" smtClean="0">
                <a:solidFill>
                  <a:schemeClr val="tx1"/>
                </a:solidFill>
                <a:latin typeface="+mn-lt"/>
                <a:ea typeface="+mn-ea"/>
                <a:cs typeface="+mn-cs"/>
              </a:rPr>
              <a:t>Our focus is on being affordable, simple, and extensible.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Firstly, we’re aiming for a much lower price point. We’re looking at about 50$, which is very inexpensive and low-risk, compared to </a:t>
            </a:r>
            <a:r>
              <a:rPr lang="en-US" altLang="ja-JP" sz="1200" kern="1200" baseline="0" dirty="0" err="1" smtClean="0">
                <a:solidFill>
                  <a:schemeClr val="tx1"/>
                </a:solidFill>
                <a:latin typeface="+mn-lt"/>
                <a:ea typeface="+mn-ea"/>
                <a:cs typeface="+mn-cs"/>
              </a:rPr>
              <a:t>Synology</a:t>
            </a:r>
            <a:r>
              <a:rPr lang="en-US" altLang="ja-JP" sz="1200" kern="1200" baseline="0" dirty="0" smtClean="0">
                <a:solidFill>
                  <a:schemeClr val="tx1"/>
                </a:solidFill>
                <a:latin typeface="+mn-lt"/>
                <a:ea typeface="+mn-ea"/>
                <a:cs typeface="+mn-cs"/>
              </a:rPr>
              <a:t> and QNAP. A NAS from one of these companies could be one-hundred to two-hundred, or even several hundred dollars.</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Secondly, we’re aiming for simplicity. Not only is all of the setup and configuration handled behind the scenes, but we’re stressing a sleek, clean user interface that’s easy to understand and thus easy to use. We help the user get online, provide ready-to-install web applications, and the user won’t have to worry, or even know, about all of the dependency management we’re taking care of. It’s a super low technical barrier-to-entry.</a:t>
            </a:r>
          </a:p>
          <a:p>
            <a:pPr marL="0" indent="0">
              <a:buFontTx/>
              <a:buNone/>
            </a:pPr>
            <a:endParaRPr lang="en-US" altLang="ja-JP" sz="1200" kern="1200" baseline="0" dirty="0" smtClean="0">
              <a:solidFill>
                <a:schemeClr val="tx1"/>
              </a:solidFill>
              <a:latin typeface="+mn-lt"/>
              <a:ea typeface="+mn-ea"/>
              <a:cs typeface="+mn-cs"/>
            </a:endParaRPr>
          </a:p>
          <a:p>
            <a:pPr marL="0" indent="0">
              <a:buFontTx/>
              <a:buNone/>
            </a:pPr>
            <a:r>
              <a:rPr lang="en-US" altLang="ja-JP" sz="1200" kern="1200" baseline="0" dirty="0" smtClean="0">
                <a:solidFill>
                  <a:schemeClr val="tx1"/>
                </a:solidFill>
                <a:latin typeface="+mn-lt"/>
                <a:ea typeface="+mn-ea"/>
                <a:cs typeface="+mn-cs"/>
              </a:rPr>
              <a:t>Finally, in addition to the apps we provide to the user, such as </a:t>
            </a:r>
            <a:r>
              <a:rPr lang="en-US" altLang="ja-JP" sz="1200" kern="1200" baseline="0" dirty="0" err="1" smtClean="0">
                <a:solidFill>
                  <a:schemeClr val="tx1"/>
                </a:solidFill>
                <a:latin typeface="+mn-lt"/>
                <a:ea typeface="+mn-ea"/>
                <a:cs typeface="+mn-cs"/>
              </a:rPr>
              <a:t>Wordpress</a:t>
            </a:r>
            <a:r>
              <a:rPr lang="en-US" altLang="ja-JP" sz="1200" kern="1200" baseline="0" dirty="0" smtClean="0">
                <a:solidFill>
                  <a:schemeClr val="tx1"/>
                </a:solidFill>
                <a:latin typeface="+mn-lt"/>
                <a:ea typeface="+mn-ea"/>
                <a:cs typeface="+mn-cs"/>
              </a:rPr>
              <a:t> or </a:t>
            </a:r>
            <a:r>
              <a:rPr lang="en-US" altLang="ja-JP" sz="1200" kern="1200" baseline="0" dirty="0" err="1" smtClean="0">
                <a:solidFill>
                  <a:schemeClr val="tx1"/>
                </a:solidFill>
                <a:latin typeface="+mn-lt"/>
                <a:ea typeface="+mn-ea"/>
                <a:cs typeface="+mn-cs"/>
              </a:rPr>
              <a:t>ownCloud</a:t>
            </a:r>
            <a:r>
              <a:rPr lang="en-US" altLang="ja-JP" sz="1200" kern="1200" baseline="0" dirty="0" smtClean="0">
                <a:solidFill>
                  <a:schemeClr val="tx1"/>
                </a:solidFill>
                <a:latin typeface="+mn-lt"/>
                <a:ea typeface="+mn-ea"/>
                <a:cs typeface="+mn-cs"/>
              </a:rPr>
              <a:t>, we </a:t>
            </a:r>
            <a:r>
              <a:rPr lang="en-US" altLang="ja-JP" sz="1200" kern="1200" baseline="0" dirty="0" smtClean="0">
                <a:solidFill>
                  <a:schemeClr val="tx1"/>
                </a:solidFill>
                <a:latin typeface="+mn-lt"/>
                <a:ea typeface="+mn-ea"/>
                <a:cs typeface="+mn-cs"/>
              </a:rPr>
              <a:t>provide </a:t>
            </a:r>
            <a:r>
              <a:rPr lang="en-US" altLang="ja-JP" sz="1200" kern="1200" baseline="0" dirty="0" smtClean="0">
                <a:solidFill>
                  <a:schemeClr val="tx1"/>
                </a:solidFill>
                <a:latin typeface="+mn-lt"/>
                <a:ea typeface="+mn-ea"/>
                <a:cs typeface="+mn-cs"/>
              </a:rPr>
              <a:t>an API </a:t>
            </a:r>
            <a:r>
              <a:rPr lang="en-US" altLang="ja-JP" sz="1200" kern="1200" baseline="0" dirty="0" smtClean="0">
                <a:solidFill>
                  <a:schemeClr val="tx1"/>
                </a:solidFill>
                <a:latin typeface="+mn-lt"/>
                <a:ea typeface="+mn-ea"/>
                <a:cs typeface="+mn-cs"/>
              </a:rPr>
              <a:t>and </a:t>
            </a:r>
            <a:r>
              <a:rPr lang="en-US" altLang="ja-JP" sz="1200" kern="1200" baseline="0" dirty="0" smtClean="0">
                <a:solidFill>
                  <a:schemeClr val="tx1"/>
                </a:solidFill>
                <a:latin typeface="+mn-lt"/>
                <a:ea typeface="+mn-ea"/>
                <a:cs typeface="+mn-cs"/>
              </a:rPr>
              <a:t>build tools </a:t>
            </a:r>
            <a:r>
              <a:rPr lang="en-US" altLang="ja-JP" sz="1200" kern="1200" baseline="0" dirty="0" smtClean="0">
                <a:solidFill>
                  <a:schemeClr val="tx1"/>
                </a:solidFill>
                <a:latin typeface="+mn-lt"/>
                <a:ea typeface="+mn-ea"/>
                <a:cs typeface="+mn-cs"/>
              </a:rPr>
              <a:t>so that third-party developers can </a:t>
            </a:r>
            <a:r>
              <a:rPr lang="en-US" altLang="ja-JP" sz="1200" kern="1200" baseline="0" dirty="0" smtClean="0">
                <a:solidFill>
                  <a:schemeClr val="tx1"/>
                </a:solidFill>
                <a:latin typeface="+mn-lt"/>
                <a:ea typeface="+mn-ea"/>
                <a:cs typeface="+mn-cs"/>
              </a:rPr>
              <a:t>easily </a:t>
            </a:r>
            <a:r>
              <a:rPr lang="en-US" altLang="ja-JP" sz="1200" kern="1200" baseline="0" dirty="0" smtClean="0">
                <a:solidFill>
                  <a:schemeClr val="tx1"/>
                </a:solidFill>
                <a:latin typeface="+mn-lt"/>
                <a:ea typeface="+mn-ea"/>
                <a:cs typeface="+mn-cs"/>
              </a:rPr>
              <a:t>bundle new </a:t>
            </a:r>
            <a:r>
              <a:rPr lang="en-US" altLang="ja-JP" sz="1200" kern="1200" baseline="0" dirty="0" smtClean="0">
                <a:solidFill>
                  <a:schemeClr val="tx1"/>
                </a:solidFill>
                <a:latin typeface="+mn-lt"/>
                <a:ea typeface="+mn-ea"/>
                <a:cs typeface="+mn-cs"/>
              </a:rPr>
              <a:t>apps. In this way, users have access to an unlimited number of apps.</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Our repo is hosted on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hub and facilitated through </a:t>
            </a:r>
            <a:r>
              <a:rPr lang="en-US" altLang="ja-JP" sz="1200" kern="1200" baseline="0" dirty="0" err="1" smtClean="0">
                <a:solidFill>
                  <a:schemeClr val="tx1"/>
                </a:solidFill>
                <a:latin typeface="+mn-lt"/>
                <a:ea typeface="+mn-ea"/>
                <a:cs typeface="+mn-cs"/>
              </a:rPr>
              <a:t>Arcanist</a:t>
            </a:r>
            <a:r>
              <a:rPr lang="en-US" altLang="ja-JP" sz="1200" kern="1200" baseline="0" dirty="0" smtClean="0">
                <a:solidFill>
                  <a:schemeClr val="tx1"/>
                </a:solidFill>
                <a:latin typeface="+mn-lt"/>
                <a:ea typeface="+mn-ea"/>
                <a:cs typeface="+mn-cs"/>
              </a:rPr>
              <a:t> and </a:t>
            </a:r>
            <a:r>
              <a:rPr lang="en-US" altLang="ja-JP" sz="1200" kern="1200" baseline="0" dirty="0" err="1" smtClean="0">
                <a:solidFill>
                  <a:schemeClr val="tx1"/>
                </a:solidFill>
                <a:latin typeface="+mn-lt"/>
                <a:ea typeface="+mn-ea"/>
                <a:cs typeface="+mn-cs"/>
              </a:rPr>
              <a:t>Phabricator</a:t>
            </a:r>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workflow is as follows</a:t>
            </a:r>
            <a:endParaRPr lang="en-US" altLang="ja-JP" sz="1200" kern="1200" baseline="0" dirty="0" smtClean="0">
              <a:solidFill>
                <a:schemeClr val="tx1"/>
              </a:solidFill>
              <a:latin typeface="+mn-lt"/>
              <a:ea typeface="+mn-ea"/>
              <a:cs typeface="+mn-cs"/>
            </a:endParaRPr>
          </a:p>
          <a:p>
            <a:pPr marL="171450" indent="-171450">
              <a:buFontTx/>
              <a:buChar char="-"/>
            </a:pPr>
            <a:r>
              <a:rPr lang="en-US" altLang="ja-JP" sz="1200" kern="1200" baseline="0" dirty="0" smtClean="0">
                <a:solidFill>
                  <a:schemeClr val="tx1"/>
                </a:solidFill>
                <a:latin typeface="+mn-lt"/>
                <a:ea typeface="+mn-ea"/>
                <a:cs typeface="+mn-cs"/>
              </a:rPr>
              <a:t>Each feature is </a:t>
            </a:r>
            <a:r>
              <a:rPr lang="en-US" altLang="ja-JP" sz="1200" kern="1200" baseline="0" dirty="0" smtClean="0">
                <a:solidFill>
                  <a:schemeClr val="tx1"/>
                </a:solidFill>
                <a:latin typeface="+mn-lt"/>
                <a:ea typeface="+mn-ea"/>
                <a:cs typeface="+mn-cs"/>
              </a:rPr>
              <a:t>developed </a:t>
            </a:r>
            <a:r>
              <a:rPr lang="en-US" altLang="ja-JP" sz="1200" kern="1200" baseline="0" dirty="0" smtClean="0">
                <a:solidFill>
                  <a:schemeClr val="tx1"/>
                </a:solidFill>
                <a:latin typeface="+mn-lt"/>
                <a:ea typeface="+mn-ea"/>
                <a:cs typeface="+mn-cs"/>
              </a:rPr>
              <a:t>separately on a new local branch</a:t>
            </a:r>
          </a:p>
          <a:p>
            <a:pPr marL="171450" indent="-171450">
              <a:buFontTx/>
              <a:buChar char="-"/>
            </a:pPr>
            <a:r>
              <a:rPr lang="en-US" altLang="ja-JP" sz="1200" kern="1200" baseline="0" dirty="0" smtClean="0">
                <a:solidFill>
                  <a:schemeClr val="tx1"/>
                </a:solidFill>
                <a:latin typeface="+mn-lt"/>
                <a:ea typeface="+mn-ea"/>
                <a:cs typeface="+mn-cs"/>
              </a:rPr>
              <a:t>The branch </a:t>
            </a:r>
            <a:r>
              <a:rPr lang="en-US" altLang="ja-JP" sz="1200" kern="1200" baseline="0" dirty="0" smtClean="0">
                <a:solidFill>
                  <a:schemeClr val="tx1"/>
                </a:solidFill>
                <a:latin typeface="+mn-lt"/>
                <a:ea typeface="+mn-ea"/>
                <a:cs typeface="+mn-cs"/>
              </a:rPr>
              <a:t>diff </a:t>
            </a:r>
            <a:r>
              <a:rPr lang="en-US" altLang="ja-JP" sz="1200" kern="1200" baseline="0" dirty="0" smtClean="0">
                <a:solidFill>
                  <a:schemeClr val="tx1"/>
                </a:solidFill>
                <a:latin typeface="+mn-lt"/>
                <a:ea typeface="+mn-ea"/>
                <a:cs typeface="+mn-cs"/>
              </a:rPr>
              <a:t>is sent </a:t>
            </a:r>
            <a:r>
              <a:rPr lang="en-US" altLang="ja-JP" sz="1200" kern="1200" baseline="0" dirty="0" smtClean="0">
                <a:solidFill>
                  <a:schemeClr val="tx1"/>
                </a:solidFill>
                <a:latin typeface="+mn-lt"/>
                <a:ea typeface="+mn-ea"/>
                <a:cs typeface="+mn-cs"/>
              </a:rPr>
              <a:t>to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for code review</a:t>
            </a:r>
          </a:p>
          <a:p>
            <a:pPr marL="171450" indent="-171450">
              <a:buFontTx/>
              <a:buChar char="-"/>
            </a:pPr>
            <a:r>
              <a:rPr lang="en-US" altLang="ja-JP" sz="1200" kern="1200" baseline="0" dirty="0" smtClean="0">
                <a:solidFill>
                  <a:schemeClr val="tx1"/>
                </a:solidFill>
                <a:latin typeface="+mn-lt"/>
                <a:ea typeface="+mn-ea"/>
                <a:cs typeface="+mn-cs"/>
              </a:rPr>
              <a:t>Once approved, system will merge branch into master</a:t>
            </a:r>
          </a:p>
        </p:txBody>
      </p:sp>
      <p:sp>
        <p:nvSpPr>
          <p:cNvPr id="4" name="Slide Number Placeholder 3"/>
          <p:cNvSpPr>
            <a:spLocks noGrp="1"/>
          </p:cNvSpPr>
          <p:nvPr>
            <p:ph type="sldNum" sz="quarter" idx="10"/>
          </p:nvPr>
        </p:nvSpPr>
        <p:spPr/>
        <p:txBody>
          <a:bodyPr/>
          <a:lstStyle/>
          <a:p>
            <a:fld id="{6100224D-0E9C-C04C-8D85-E4CE9ACE5D30}" type="slidenum">
              <a:rPr lang="en-US" smtClean="0"/>
              <a:t>5</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DEMO:</a:t>
            </a:r>
          </a:p>
          <a:p>
            <a:r>
              <a:rPr lang="en-US" altLang="ja-JP" sz="1200" kern="1200" baseline="0" dirty="0" smtClean="0">
                <a:solidFill>
                  <a:schemeClr val="tx1"/>
                </a:solidFill>
                <a:latin typeface="+mn-lt"/>
                <a:ea typeface="+mn-ea"/>
                <a:cs typeface="+mn-cs"/>
                <a:sym typeface="Wingdings"/>
              </a:rPr>
              <a:t></a:t>
            </a:r>
            <a:r>
              <a:rPr lang="en-US" altLang="ja-JP" sz="1200" kern="1200" baseline="0" dirty="0" smtClean="0">
                <a:solidFill>
                  <a:schemeClr val="tx1"/>
                </a:solidFill>
                <a:latin typeface="+mn-lt"/>
                <a:ea typeface="+mn-ea"/>
                <a:cs typeface="+mn-cs"/>
              </a:rPr>
              <a:t> URL will take us to </a:t>
            </a:r>
            <a:r>
              <a:rPr lang="en-US" altLang="ja-JP" sz="1200" kern="1200" baseline="0" dirty="0" err="1" smtClean="0">
                <a:solidFill>
                  <a:schemeClr val="tx1"/>
                </a:solidFill>
                <a:latin typeface="+mn-lt"/>
                <a:ea typeface="+mn-ea"/>
                <a:cs typeface="+mn-cs"/>
              </a:rPr>
              <a:t>Phriction</a:t>
            </a:r>
            <a:r>
              <a:rPr lang="en-US" altLang="ja-JP" sz="1200" kern="1200" baseline="0" dirty="0" smtClean="0">
                <a:solidFill>
                  <a:schemeClr val="tx1"/>
                </a:solidFill>
                <a:latin typeface="+mn-lt"/>
                <a:ea typeface="+mn-ea"/>
                <a:cs typeface="+mn-cs"/>
              </a:rPr>
              <a:t>, where we have a compilation of our current mock ups for the finished product</a:t>
            </a:r>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sym typeface="Wingdings"/>
              </a:rPr>
              <a:t> We should show off </a:t>
            </a:r>
            <a:r>
              <a:rPr lang="en-US" altLang="ja-JP" sz="1200" kern="1200" baseline="0" dirty="0" err="1" smtClean="0">
                <a:solidFill>
                  <a:schemeClr val="tx1"/>
                </a:solidFill>
                <a:latin typeface="+mn-lt"/>
                <a:ea typeface="+mn-ea"/>
                <a:cs typeface="+mn-cs"/>
              </a:rPr>
              <a:t>Slowvotes</a:t>
            </a:r>
            <a:r>
              <a:rPr lang="en-US" altLang="ja-JP" sz="1200" kern="1200" baseline="0" dirty="0" smtClean="0">
                <a:solidFill>
                  <a:schemeClr val="tx1"/>
                </a:solidFill>
                <a:latin typeface="+mn-lt"/>
                <a:ea typeface="+mn-ea"/>
                <a:cs typeface="+mn-cs"/>
              </a:rPr>
              <a:t> so they can see how our deliberation process works</a:t>
            </a:r>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a:t>
            </a:r>
            <a:r>
              <a:rPr lang="en-US" baseline="0" dirty="0" smtClean="0"/>
              <a:t> of the technologies we’re working with:</a:t>
            </a:r>
          </a:p>
          <a:p>
            <a:r>
              <a:rPr lang="en-US" baseline="0" dirty="0" smtClean="0"/>
              <a:t>We’re using </a:t>
            </a:r>
            <a:r>
              <a:rPr lang="en-US" baseline="0" dirty="0" err="1" smtClean="0"/>
              <a:t>Phabricator</a:t>
            </a:r>
            <a:r>
              <a:rPr lang="en-US" baseline="0" dirty="0" smtClean="0"/>
              <a:t> to handle our project organization, including code reviews, voting on design alternatives, and work history</a:t>
            </a:r>
          </a:p>
          <a:p>
            <a:endParaRPr lang="en-US" baseline="0" dirty="0" smtClean="0"/>
          </a:p>
          <a:p>
            <a:r>
              <a:rPr lang="en-US" baseline="0" dirty="0" smtClean="0"/>
              <a:t>For the web server, we’re using Maven for dependency management and project building. Our web interface itself is constructed using Google Web Toolkit. And our actual web server is being hosted using Jetty.</a:t>
            </a:r>
          </a:p>
          <a:p>
            <a:endParaRPr lang="en-US" baseline="0" dirty="0" smtClean="0"/>
          </a:p>
          <a:p>
            <a:r>
              <a:rPr lang="en-US" baseline="0" dirty="0" smtClean="0"/>
              <a:t>Our back end is running with Python3 </a:t>
            </a:r>
            <a:r>
              <a:rPr lang="en-US" baseline="0" dirty="0" err="1" smtClean="0"/>
              <a:t>setuptools</a:t>
            </a:r>
            <a:r>
              <a:rPr lang="en-US" baseline="0" dirty="0" smtClean="0"/>
              <a:t>. Testing is done with </a:t>
            </a:r>
            <a:r>
              <a:rPr lang="en-US" baseline="0" dirty="0" err="1" smtClean="0"/>
              <a:t>Pyunit</a:t>
            </a:r>
            <a:r>
              <a:rPr lang="en-US" baseline="0" dirty="0" smtClean="0"/>
              <a:t>. And the hardware is set up using a custom bootstrap script that takes a fresh </a:t>
            </a:r>
            <a:r>
              <a:rPr lang="en-US" baseline="0" dirty="0" err="1" smtClean="0"/>
              <a:t>Debian</a:t>
            </a:r>
            <a:r>
              <a:rPr lang="en-US" baseline="0" dirty="0" smtClean="0"/>
              <a:t> install and configures it into a workable state.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100224D-0E9C-C04C-8D85-E4CE9ACE5D30}" type="slidenum">
              <a:rPr lang="en-US" smtClean="0"/>
              <a:t>7</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hardware,</a:t>
            </a:r>
            <a:r>
              <a:rPr lang="en-US" baseline="0" dirty="0" smtClean="0"/>
              <a:t> we started with a Raspberry Pi Model B and picked up a </a:t>
            </a:r>
            <a:r>
              <a:rPr lang="en-US" baseline="0" dirty="0" err="1" smtClean="0"/>
              <a:t>Cubieboard</a:t>
            </a:r>
            <a:r>
              <a:rPr lang="en-US" baseline="0" dirty="0" smtClean="0"/>
              <a:t> 2 as an alternative.</a:t>
            </a:r>
          </a:p>
          <a:p>
            <a:r>
              <a:rPr lang="en-US" baseline="0" dirty="0" smtClean="0"/>
              <a:t>We’re currently developing on both to consider the differences and how the difference hardware specifications affect the course of our development.</a:t>
            </a:r>
          </a:p>
          <a:p>
            <a:r>
              <a:rPr lang="en-US" baseline="0" dirty="0" smtClean="0"/>
              <a:t>Overall, the </a:t>
            </a:r>
            <a:r>
              <a:rPr lang="en-US" baseline="0" dirty="0" err="1" smtClean="0"/>
              <a:t>Cubieboard’s</a:t>
            </a:r>
            <a:r>
              <a:rPr lang="en-US" baseline="0" dirty="0" smtClean="0"/>
              <a:t> processor is slightly more powerful, but we can match a similar strength on the Raspberry Pi by overclocking it.</a:t>
            </a:r>
          </a:p>
          <a:p>
            <a:r>
              <a:rPr lang="en-US" baseline="0" dirty="0" smtClean="0"/>
              <a:t>The Raspberry Pi comes with about half as much memory as the </a:t>
            </a:r>
            <a:r>
              <a:rPr lang="en-US" baseline="0" dirty="0" err="1" smtClean="0"/>
              <a:t>Cubieboard</a:t>
            </a:r>
            <a:r>
              <a:rPr lang="en-US" baseline="0" dirty="0" smtClean="0"/>
              <a:t>.</a:t>
            </a:r>
          </a:p>
          <a:p>
            <a:r>
              <a:rPr lang="en-US" baseline="0" dirty="0" smtClean="0"/>
              <a:t>However, while the </a:t>
            </a:r>
            <a:r>
              <a:rPr lang="en-US" baseline="0" dirty="0" err="1" smtClean="0"/>
              <a:t>Cubieboard’s</a:t>
            </a:r>
            <a:r>
              <a:rPr lang="en-US" baseline="0" dirty="0" smtClean="0"/>
              <a:t> specifications are generally higher, it comes at a literal cost of… Cost.</a:t>
            </a:r>
          </a:p>
          <a:p>
            <a:r>
              <a:rPr lang="en-US" baseline="0" dirty="0" smtClean="0"/>
              <a:t>Averaging about 60$, we instantly overshoot our targeted price point of roughly 50$, so we’d like to try further optimizations on the Raspberry Pi before switching to this alternative.</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8</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for our front end, we’re writing the web interface in Java with Google Web Toolkit.</a:t>
            </a:r>
          </a:p>
          <a:p>
            <a:r>
              <a:rPr lang="en-US" baseline="0" dirty="0" smtClean="0"/>
              <a:t>This gives us access to a robust set of widgets and allows us to compile Java code into highly optimized </a:t>
            </a:r>
            <a:r>
              <a:rPr lang="en-US" baseline="0" dirty="0" err="1" smtClean="0"/>
              <a:t>Javascript</a:t>
            </a:r>
            <a:r>
              <a:rPr lang="en-US" baseline="0" dirty="0" smtClean="0"/>
              <a:t>.</a:t>
            </a:r>
          </a:p>
          <a:p>
            <a:endParaRPr lang="en-US" baseline="0" dirty="0" smtClean="0"/>
          </a:p>
          <a:p>
            <a:r>
              <a:rPr lang="en-US" baseline="0" dirty="0" smtClean="0"/>
              <a:t>All of the dependency management for our code is managed by Maven, which also performs our builds. Maven allows us to package our project into a .war file which may then be deployed by Jetty.</a:t>
            </a:r>
          </a:p>
          <a:p>
            <a:endParaRPr lang="en-US" baseline="0" dirty="0" smtClean="0"/>
          </a:p>
          <a:p>
            <a:r>
              <a:rPr lang="en-US" baseline="0" dirty="0" smtClean="0"/>
              <a:t>On our hardware, we’re running </a:t>
            </a:r>
            <a:r>
              <a:rPr lang="en-US" baseline="0" dirty="0" err="1" smtClean="0"/>
              <a:t>Debian</a:t>
            </a:r>
            <a:r>
              <a:rPr lang="en-US" baseline="0" dirty="0" smtClean="0"/>
              <a:t> OS. At the moment, we’re using a regular system, but in the future we’ll be looking to optimize it to make it lighter.</a:t>
            </a:r>
          </a:p>
          <a:p>
            <a:endParaRPr lang="en-US" baseline="0" dirty="0" smtClean="0"/>
          </a:p>
          <a:p>
            <a:r>
              <a:rPr lang="en-US" baseline="0" dirty="0" smtClean="0"/>
              <a:t>Our packaging system runs on Python3, which lets us easily create build tools and expose a simple API for package management.</a:t>
            </a:r>
          </a:p>
          <a:p>
            <a:endParaRPr lang="en-US" baseline="0" dirty="0" smtClean="0"/>
          </a:p>
          <a:p>
            <a:r>
              <a:rPr lang="en-US" baseline="0" dirty="0" smtClean="0"/>
              <a:t>Finally, our web server is using </a:t>
            </a:r>
            <a:r>
              <a:rPr lang="en-US" baseline="0" dirty="0" err="1" smtClean="0"/>
              <a:t>nginx</a:t>
            </a:r>
            <a:r>
              <a:rPr lang="en-US" baseline="0" dirty="0" smtClean="0"/>
              <a:t> for serving pages by delegating requests to Jetty, and Jetty, once again, handles the deployment of our project which is written in Java.</a:t>
            </a: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9</a:t>
            </a:fld>
            <a:endParaRPr lang="en-US"/>
          </a:p>
        </p:txBody>
      </p:sp>
    </p:spTree>
    <p:extLst>
      <p:ext uri="{BB962C8B-B14F-4D97-AF65-F5344CB8AC3E}">
        <p14:creationId xmlns:p14="http://schemas.microsoft.com/office/powerpoint/2010/main" val="27445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E99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5698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4203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90983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16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3963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92591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46F0F3D-0930-9946-A1D3-60FEEE31CA43}" type="datetimeFigureOut">
              <a:rPr lang="en-US" smtClean="0"/>
              <a:t>2014-07-02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2365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46F0F3D-0930-9946-A1D3-60FEEE31CA43}" type="datetimeFigureOut">
              <a:rPr lang="en-US" smtClean="0"/>
              <a:t>2014-07-02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88728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0F3D-0930-9946-A1D3-60FEEE31CA43}" type="datetimeFigureOut">
              <a:rPr lang="en-US" smtClean="0"/>
              <a:t>2014-07-02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798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0316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1246167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994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dirty="0" smtClean="0"/>
              <a:t>Click to edit the Master slide 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0F3D-0930-9946-A1D3-60FEEE31CA43}" type="datetimeFigureOut">
              <a:rPr lang="en-US" smtClean="0"/>
              <a:t>2014-07-02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72A4-2808-034B-828D-5AD2F354F7DD}" type="slidenum">
              <a:rPr lang="en-US" smtClean="0"/>
              <a:t>‹#›</a:t>
            </a:fld>
            <a:endParaRPr lang="en-US"/>
          </a:p>
        </p:txBody>
      </p:sp>
    </p:spTree>
    <p:extLst>
      <p:ext uri="{BB962C8B-B14F-4D97-AF65-F5344CB8AC3E}">
        <p14:creationId xmlns:p14="http://schemas.microsoft.com/office/powerpoint/2010/main" val="33821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kern="1200" baseline="0">
          <a:solidFill>
            <a:srgbClr val="FE994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0" i="0" kern="1200">
          <a:solidFill>
            <a:srgbClr val="FE994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FE994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FE994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216.58.1.115:9000/w/projects/ailurus/ui_mocku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39095" y="3016042"/>
            <a:ext cx="2039181" cy="2039181"/>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066664" y="1470538"/>
            <a:ext cx="3089668" cy="308966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smtClean="0">
                <a:solidFill>
                  <a:srgbClr val="FE9941"/>
                </a:solidFill>
                <a:latin typeface="Helvetica Neue Light"/>
                <a:cs typeface="Helvetica Neue Light"/>
              </a:rPr>
              <a:t>Ailurus</a:t>
            </a:r>
            <a:endParaRPr lang="en-US" sz="4400" dirty="0">
              <a:solidFill>
                <a:srgbClr val="FE9941"/>
              </a:solidFill>
              <a:latin typeface="Helvetica Neue Light"/>
              <a:cs typeface="Helvetica Neue Light"/>
            </a:endParaRPr>
          </a:p>
        </p:txBody>
      </p:sp>
      <p:sp>
        <p:nvSpPr>
          <p:cNvPr id="9" name="Oval 8"/>
          <p:cNvSpPr/>
          <p:nvPr/>
        </p:nvSpPr>
        <p:spPr>
          <a:xfrm>
            <a:off x="5280178" y="3550812"/>
            <a:ext cx="1009394" cy="1009394"/>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533378" y="6290235"/>
            <a:ext cx="6089795" cy="369332"/>
          </a:xfrm>
          <a:prstGeom prst="rect">
            <a:avLst/>
          </a:prstGeom>
          <a:noFill/>
        </p:spPr>
        <p:txBody>
          <a:bodyPr wrap="square" rtlCol="0">
            <a:spAutoFit/>
          </a:bodyPr>
          <a:lstStyle/>
          <a:p>
            <a:r>
              <a:rPr lang="en-CA" dirty="0" smtClean="0">
                <a:solidFill>
                  <a:srgbClr val="FFFFFF"/>
                </a:solidFill>
                <a:latin typeface="Helvetica Neue Light"/>
                <a:cs typeface="Helvetica Neue Light"/>
              </a:rPr>
              <a:t>Richard </a:t>
            </a:r>
            <a:r>
              <a:rPr lang="en-CA" dirty="0" err="1" smtClean="0">
                <a:solidFill>
                  <a:srgbClr val="FFFFFF"/>
                </a:solidFill>
                <a:latin typeface="Helvetica Neue Light"/>
                <a:cs typeface="Helvetica Neue Light"/>
              </a:rPr>
              <a:t>Peng</a:t>
            </a:r>
            <a:r>
              <a:rPr lang="en-CA" dirty="0" smtClean="0">
                <a:solidFill>
                  <a:srgbClr val="FFFFFF"/>
                </a:solidFill>
                <a:latin typeface="Helvetica Neue Light"/>
                <a:cs typeface="Helvetica Neue Light"/>
              </a:rPr>
              <a:t>   </a:t>
            </a:r>
            <a:r>
              <a:rPr lang="en-CA" dirty="0" err="1" smtClean="0">
                <a:solidFill>
                  <a:srgbClr val="FFFFFF"/>
                </a:solidFill>
                <a:latin typeface="Helvetica Neue Light"/>
                <a:cs typeface="Helvetica Neue Light"/>
              </a:rPr>
              <a:t>Tian</a:t>
            </a:r>
            <a:r>
              <a:rPr lang="en-CA" dirty="0" smtClean="0">
                <a:solidFill>
                  <a:srgbClr val="FFFFFF"/>
                </a:solidFill>
                <a:latin typeface="Helvetica Neue Light"/>
                <a:cs typeface="Helvetica Neue Light"/>
              </a:rPr>
              <a:t> Yu Zhang   Jane Wang   Andrew Howe</a:t>
            </a:r>
            <a:endParaRPr lang="en-CA" dirty="0">
              <a:solidFill>
                <a:srgbClr val="FFFFFF"/>
              </a:solidFill>
              <a:latin typeface="Helvetica Neue Light"/>
              <a:cs typeface="Helvetica Neue Light"/>
            </a:endParaRPr>
          </a:p>
        </p:txBody>
      </p:sp>
    </p:spTree>
    <p:extLst>
      <p:ext uri="{BB962C8B-B14F-4D97-AF65-F5344CB8AC3E}">
        <p14:creationId xmlns:p14="http://schemas.microsoft.com/office/powerpoint/2010/main" val="39229178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71384" y="4562529"/>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a:solidFill>
                  <a:srgbClr val="FE9941"/>
                </a:solidFill>
                <a:latin typeface="Helvetica Neue Light"/>
                <a:cs typeface="Helvetica Neue Light"/>
              </a:rPr>
              <a:t>a</a:t>
            </a:r>
            <a:r>
              <a:rPr lang="en-CA" sz="2000" dirty="0" smtClean="0">
                <a:solidFill>
                  <a:srgbClr val="FE9941"/>
                </a:solidFill>
                <a:latin typeface="Helvetica Neue Light"/>
                <a:cs typeface="Helvetica Neue Light"/>
              </a:rPr>
              <a:t>pp info</a:t>
            </a:r>
          </a:p>
        </p:txBody>
      </p:sp>
      <p:sp>
        <p:nvSpPr>
          <p:cNvPr id="2" name="Title 1"/>
          <p:cNvSpPr>
            <a:spLocks noGrp="1"/>
          </p:cNvSpPr>
          <p:nvPr>
            <p:ph type="title"/>
          </p:nvPr>
        </p:nvSpPr>
        <p:spPr/>
        <p:txBody>
          <a:bodyPr/>
          <a:lstStyle/>
          <a:p>
            <a:pPr algn="l"/>
            <a:r>
              <a:rPr lang="en-US" dirty="0" smtClean="0">
                <a:solidFill>
                  <a:schemeClr val="bg1"/>
                </a:solidFill>
              </a:rPr>
              <a:t>Packaging System</a:t>
            </a:r>
            <a:endParaRPr lang="en-US" dirty="0">
              <a:solidFill>
                <a:schemeClr val="bg1"/>
              </a:solidFill>
            </a:endParaRPr>
          </a:p>
        </p:txBody>
      </p:sp>
      <p:sp>
        <p:nvSpPr>
          <p:cNvPr id="9" name="TextBox 8"/>
          <p:cNvSpPr txBox="1"/>
          <p:nvPr/>
        </p:nvSpPr>
        <p:spPr>
          <a:xfrm>
            <a:off x="290139" y="3331051"/>
            <a:ext cx="2220596" cy="830997"/>
          </a:xfrm>
          <a:prstGeom prst="rect">
            <a:avLst/>
          </a:prstGeom>
          <a:noFill/>
        </p:spPr>
        <p:txBody>
          <a:bodyPr wrap="none" rtlCol="0">
            <a:spAutoFit/>
          </a:bodyPr>
          <a:lstStyle/>
          <a:p>
            <a:pPr algn="ctr"/>
            <a:r>
              <a:rPr lang="en-CA" sz="2400" dirty="0" err="1" smtClean="0">
                <a:solidFill>
                  <a:schemeClr val="bg1"/>
                </a:solidFill>
                <a:latin typeface="Helvetica Neue Light"/>
                <a:cs typeface="Helvetica Neue Light"/>
              </a:rPr>
              <a:t>Ailurus</a:t>
            </a:r>
            <a:endParaRPr lang="en-CA" sz="2400" dirty="0" smtClean="0">
              <a:solidFill>
                <a:schemeClr val="bg1"/>
              </a:solidFill>
              <a:latin typeface="Helvetica Neue Light"/>
              <a:cs typeface="Helvetica Neue Light"/>
            </a:endParaRPr>
          </a:p>
          <a:p>
            <a:pPr algn="ctr"/>
            <a:r>
              <a:rPr lang="en-CA" sz="2400" dirty="0">
                <a:solidFill>
                  <a:schemeClr val="bg1"/>
                </a:solidFill>
                <a:latin typeface="Helvetica Neue Light"/>
                <a:cs typeface="Helvetica Neue Light"/>
              </a:rPr>
              <a:t>p</a:t>
            </a:r>
            <a:r>
              <a:rPr lang="en-CA" sz="2400" dirty="0" smtClean="0">
                <a:solidFill>
                  <a:schemeClr val="bg1"/>
                </a:solidFill>
                <a:latin typeface="Helvetica Neue Light"/>
                <a:cs typeface="Helvetica Neue Light"/>
              </a:rPr>
              <a:t>ackage (</a:t>
            </a:r>
            <a:r>
              <a:rPr lang="en-CA" sz="2400" dirty="0" err="1" smtClean="0">
                <a:solidFill>
                  <a:schemeClr val="bg1"/>
                </a:solidFill>
                <a:latin typeface="Helvetica Neue Light"/>
                <a:cs typeface="Helvetica Neue Light"/>
              </a:rPr>
              <a:t>apkg</a:t>
            </a:r>
            <a:r>
              <a:rPr lang="en-CA" sz="2400" dirty="0">
                <a:solidFill>
                  <a:schemeClr val="bg1"/>
                </a:solidFill>
                <a:latin typeface="Helvetica Neue Light"/>
                <a:cs typeface="Helvetica Neue Light"/>
              </a:rPr>
              <a:t>)</a:t>
            </a:r>
          </a:p>
        </p:txBody>
      </p:sp>
      <p:sp>
        <p:nvSpPr>
          <p:cNvPr id="10" name="Rounded Rectangle 9"/>
          <p:cNvSpPr/>
          <p:nvPr/>
        </p:nvSpPr>
        <p:spPr>
          <a:xfrm>
            <a:off x="671384" y="5939115"/>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rgbClr val="FE9941"/>
                </a:solidFill>
                <a:latin typeface="Helvetica Neue Light"/>
                <a:cs typeface="Helvetica Neue Light"/>
              </a:rPr>
              <a:t>s</a:t>
            </a:r>
            <a:r>
              <a:rPr lang="en-CA" dirty="0" smtClean="0">
                <a:solidFill>
                  <a:srgbClr val="FE9941"/>
                </a:solidFill>
                <a:latin typeface="Helvetica Neue Light"/>
                <a:cs typeface="Helvetica Neue Light"/>
              </a:rPr>
              <a:t>etup script</a:t>
            </a:r>
          </a:p>
        </p:txBody>
      </p:sp>
      <p:sp>
        <p:nvSpPr>
          <p:cNvPr id="11" name="Rounded Rectangle 10"/>
          <p:cNvSpPr/>
          <p:nvPr/>
        </p:nvSpPr>
        <p:spPr>
          <a:xfrm>
            <a:off x="671384" y="5252354"/>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err="1">
                <a:solidFill>
                  <a:srgbClr val="FE9941"/>
                </a:solidFill>
                <a:latin typeface="Helvetica Neue Light"/>
                <a:cs typeface="Helvetica Neue Light"/>
              </a:rPr>
              <a:t>c</a:t>
            </a:r>
            <a:r>
              <a:rPr lang="en-CA" sz="2000" dirty="0" err="1" smtClean="0">
                <a:solidFill>
                  <a:srgbClr val="FE9941"/>
                </a:solidFill>
                <a:latin typeface="Helvetica Neue Light"/>
                <a:cs typeface="Helvetica Neue Light"/>
              </a:rPr>
              <a:t>onfig</a:t>
            </a:r>
            <a:r>
              <a:rPr lang="en-CA" sz="2000" dirty="0" smtClean="0">
                <a:solidFill>
                  <a:srgbClr val="FE9941"/>
                </a:solidFill>
                <a:latin typeface="Helvetica Neue Light"/>
                <a:cs typeface="Helvetica Neue Light"/>
              </a:rPr>
              <a:t> files</a:t>
            </a:r>
          </a:p>
        </p:txBody>
      </p:sp>
      <p:grpSp>
        <p:nvGrpSpPr>
          <p:cNvPr id="48" name="Group 47"/>
          <p:cNvGrpSpPr/>
          <p:nvPr/>
        </p:nvGrpSpPr>
        <p:grpSpPr>
          <a:xfrm>
            <a:off x="592392" y="2598975"/>
            <a:ext cx="1603935" cy="736036"/>
            <a:chOff x="3743962" y="4312356"/>
            <a:chExt cx="1603935" cy="736036"/>
          </a:xfrm>
        </p:grpSpPr>
        <p:sp>
          <p:nvSpPr>
            <p:cNvPr id="32" name="Rounded Rectangle 31"/>
            <p:cNvSpPr/>
            <p:nvPr/>
          </p:nvSpPr>
          <p:spPr>
            <a:xfrm>
              <a:off x="3743962" y="4483947"/>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3" name="Rounded Rectangle 32"/>
            <p:cNvSpPr/>
            <p:nvPr/>
          </p:nvSpPr>
          <p:spPr>
            <a:xfrm>
              <a:off x="3815647" y="4394200"/>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4" name="Rounded Rectangle 33"/>
            <p:cNvSpPr/>
            <p:nvPr/>
          </p:nvSpPr>
          <p:spPr>
            <a:xfrm>
              <a:off x="3886202" y="4312356"/>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cxnSp>
          <p:nvCxnSpPr>
            <p:cNvPr id="35" name="Straight Connector 34"/>
            <p:cNvCxnSpPr>
              <a:stCxn id="34" idx="1"/>
              <a:endCxn id="32" idx="1"/>
            </p:cNvCxnSpPr>
            <p:nvPr/>
          </p:nvCxnSpPr>
          <p:spPr>
            <a:xfrm flipH="1">
              <a:off x="3743962" y="4594579"/>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4" idx="1"/>
              <a:endCxn id="34" idx="3"/>
            </p:cNvCxnSpPr>
            <p:nvPr/>
          </p:nvCxnSpPr>
          <p:spPr>
            <a:xfrm>
              <a:off x="3886202" y="4594579"/>
              <a:ext cx="1461695"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4" idx="0"/>
              <a:endCxn id="34" idx="2"/>
            </p:cNvCxnSpPr>
            <p:nvPr/>
          </p:nvCxnSpPr>
          <p:spPr>
            <a:xfrm>
              <a:off x="4617050" y="4312356"/>
              <a:ext cx="0" cy="564445"/>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4" idx="2"/>
              <a:endCxn id="32" idx="2"/>
            </p:cNvCxnSpPr>
            <p:nvPr/>
          </p:nvCxnSpPr>
          <p:spPr>
            <a:xfrm flipH="1">
              <a:off x="4474810" y="4876801"/>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a:stCxn id="11" idx="0"/>
            <a:endCxn id="31" idx="2"/>
          </p:cNvCxnSpPr>
          <p:nvPr/>
        </p:nvCxnSpPr>
        <p:spPr>
          <a:xfrm flipV="1">
            <a:off x="1402232" y="5126974"/>
            <a:ext cx="0" cy="12538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0" idx="0"/>
            <a:endCxn id="11" idx="2"/>
          </p:cNvCxnSpPr>
          <p:nvPr/>
        </p:nvCxnSpPr>
        <p:spPr>
          <a:xfrm flipV="1">
            <a:off x="1402232" y="5816799"/>
            <a:ext cx="0" cy="122316"/>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1" idx="0"/>
          </p:cNvCxnSpPr>
          <p:nvPr/>
        </p:nvCxnSpPr>
        <p:spPr>
          <a:xfrm flipH="1" flipV="1">
            <a:off x="1400437" y="4153646"/>
            <a:ext cx="1795" cy="408883"/>
          </a:xfrm>
          <a:prstGeom prst="straightConnector1">
            <a:avLst/>
          </a:prstGeom>
          <a:ln>
            <a:solidFill>
              <a:schemeClr val="bg1">
                <a:alpha val="8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149953"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3" name="Oval 62"/>
          <p:cNvSpPr/>
          <p:nvPr/>
        </p:nvSpPr>
        <p:spPr>
          <a:xfrm>
            <a:off x="4551744"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4" name="Oval 63"/>
          <p:cNvSpPr/>
          <p:nvPr/>
        </p:nvSpPr>
        <p:spPr>
          <a:xfrm>
            <a:off x="7853737"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6" name="TextBox 65"/>
          <p:cNvSpPr txBox="1"/>
          <p:nvPr/>
        </p:nvSpPr>
        <p:spPr>
          <a:xfrm>
            <a:off x="1766068" y="1729380"/>
            <a:ext cx="2596008" cy="369332"/>
          </a:xfrm>
          <a:prstGeom prst="rect">
            <a:avLst/>
          </a:prstGeom>
          <a:noFill/>
        </p:spPr>
        <p:txBody>
          <a:bodyPr wrap="none" rtlCol="0">
            <a:spAutoFit/>
          </a:bodyPr>
          <a:lstStyle/>
          <a:p>
            <a:r>
              <a:rPr lang="en-CA" dirty="0" err="1">
                <a:solidFill>
                  <a:srgbClr val="FFFFFF"/>
                </a:solidFill>
                <a:latin typeface="Consolas"/>
                <a:cs typeface="Consolas"/>
              </a:rPr>
              <a:t>a</a:t>
            </a:r>
            <a:r>
              <a:rPr lang="en-CA" dirty="0" err="1" smtClean="0">
                <a:solidFill>
                  <a:srgbClr val="FFFFFF"/>
                </a:solidFill>
                <a:latin typeface="Consolas"/>
                <a:cs typeface="Consolas"/>
              </a:rPr>
              <a:t>i</a:t>
            </a:r>
            <a:r>
              <a:rPr lang="en-CA" dirty="0" smtClean="0">
                <a:solidFill>
                  <a:srgbClr val="FFFFFF"/>
                </a:solidFill>
                <a:latin typeface="Consolas"/>
                <a:cs typeface="Consolas"/>
              </a:rPr>
              <a:t>-get install </a:t>
            </a:r>
            <a:r>
              <a:rPr lang="en-CA" dirty="0" err="1" smtClean="0">
                <a:solidFill>
                  <a:srgbClr val="FFFFFF"/>
                </a:solidFill>
                <a:latin typeface="Consolas"/>
                <a:cs typeface="Consolas"/>
              </a:rPr>
              <a:t>apkg</a:t>
            </a:r>
            <a:endParaRPr lang="en-CA" dirty="0" smtClean="0">
              <a:solidFill>
                <a:srgbClr val="FFFFFF"/>
              </a:solidFill>
              <a:latin typeface="Consolas"/>
              <a:cs typeface="Consolas"/>
            </a:endParaRPr>
          </a:p>
        </p:txBody>
      </p:sp>
      <p:cxnSp>
        <p:nvCxnSpPr>
          <p:cNvPr id="68" name="Straight Connector 67"/>
          <p:cNvCxnSpPr>
            <a:stCxn id="62" idx="6"/>
            <a:endCxn id="63" idx="2"/>
          </p:cNvCxnSpPr>
          <p:nvPr/>
        </p:nvCxnSpPr>
        <p:spPr>
          <a:xfrm>
            <a:off x="1541950" y="2252378"/>
            <a:ext cx="3009794"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3" idx="6"/>
            <a:endCxn id="64" idx="2"/>
          </p:cNvCxnSpPr>
          <p:nvPr/>
        </p:nvCxnSpPr>
        <p:spPr>
          <a:xfrm>
            <a:off x="4943741" y="2252378"/>
            <a:ext cx="290999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105258" y="3715207"/>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5" name="Rectangle 74"/>
          <p:cNvSpPr/>
          <p:nvPr/>
        </p:nvSpPr>
        <p:spPr>
          <a:xfrm>
            <a:off x="4106907" y="3988476"/>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6" name="Rectangle 75"/>
          <p:cNvSpPr/>
          <p:nvPr/>
        </p:nvSpPr>
        <p:spPr>
          <a:xfrm>
            <a:off x="4106907" y="4262991"/>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8" name="TextBox 77"/>
          <p:cNvSpPr txBox="1"/>
          <p:nvPr/>
        </p:nvSpPr>
        <p:spPr>
          <a:xfrm>
            <a:off x="4873653" y="2819306"/>
            <a:ext cx="1838026" cy="830997"/>
          </a:xfrm>
          <a:prstGeom prst="rect">
            <a:avLst/>
          </a:prstGeom>
          <a:noFill/>
        </p:spPr>
        <p:txBody>
          <a:bodyPr wrap="none" rtlCol="0">
            <a:spAutoFit/>
          </a:bodyPr>
          <a:lstStyle/>
          <a:p>
            <a:r>
              <a:rPr lang="en-CA" sz="2400" dirty="0">
                <a:solidFill>
                  <a:srgbClr val="FFFFFF"/>
                </a:solidFill>
                <a:latin typeface="Helvetica Neue Light"/>
                <a:cs typeface="Helvetica Neue Light"/>
              </a:rPr>
              <a:t>l</a:t>
            </a:r>
            <a:r>
              <a:rPr lang="en-CA" sz="2400" dirty="0" smtClean="0">
                <a:solidFill>
                  <a:srgbClr val="FFFFFF"/>
                </a:solidFill>
                <a:latin typeface="Helvetica Neue Light"/>
                <a:cs typeface="Helvetica Neue Light"/>
              </a:rPr>
              <a:t>ook for blob</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n cache</a:t>
            </a:r>
          </a:p>
        </p:txBody>
      </p:sp>
      <p:cxnSp>
        <p:nvCxnSpPr>
          <p:cNvPr id="79" name="Straight Connector 78"/>
          <p:cNvCxnSpPr>
            <a:stCxn id="63" idx="4"/>
            <a:endCxn id="74" idx="0"/>
          </p:cNvCxnSpPr>
          <p:nvPr/>
        </p:nvCxnSpPr>
        <p:spPr>
          <a:xfrm>
            <a:off x="4747743" y="2448376"/>
            <a:ext cx="463" cy="1266831"/>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260722" y="5565010"/>
            <a:ext cx="974967" cy="946265"/>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8" name="Curved Connector 87"/>
          <p:cNvCxnSpPr/>
          <p:nvPr/>
        </p:nvCxnSpPr>
        <p:spPr>
          <a:xfrm rot="5400000" flipH="1" flipV="1">
            <a:off x="4736553" y="5353060"/>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4741393" y="6047219"/>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6" idx="2"/>
            <a:endCxn id="86" idx="6"/>
          </p:cNvCxnSpPr>
          <p:nvPr/>
        </p:nvCxnSpPr>
        <p:spPr>
          <a:xfrm>
            <a:off x="4260722" y="6038143"/>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6" idx="0"/>
            <a:endCxn id="86" idx="4"/>
          </p:cNvCxnSpPr>
          <p:nvPr/>
        </p:nvCxnSpPr>
        <p:spPr>
          <a:xfrm rot="16200000" flipH="1">
            <a:off x="4275073" y="6038142"/>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16200000">
            <a:off x="4246372" y="6056125"/>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rot="5400000">
            <a:off x="4264345" y="6044917"/>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76" idx="2"/>
            <a:endCxn id="86" idx="0"/>
          </p:cNvCxnSpPr>
          <p:nvPr/>
        </p:nvCxnSpPr>
        <p:spPr>
          <a:xfrm flipH="1">
            <a:off x="4748206" y="4508990"/>
            <a:ext cx="1649" cy="105602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4873186" y="4658485"/>
            <a:ext cx="1677971" cy="830997"/>
          </a:xfrm>
          <a:prstGeom prst="rect">
            <a:avLst/>
          </a:prstGeom>
          <a:noFill/>
        </p:spPr>
        <p:txBody>
          <a:bodyPr wrap="none" rtlCol="0">
            <a:spAutoFit/>
          </a:bodyPr>
          <a:lstStyle/>
          <a:p>
            <a:r>
              <a:rPr lang="en-CA" sz="2400" dirty="0">
                <a:solidFill>
                  <a:srgbClr val="FFFFFF"/>
                </a:solidFill>
                <a:latin typeface="Helvetica Neue Light"/>
                <a:cs typeface="Helvetica Neue Light"/>
              </a:rPr>
              <a:t>d</a:t>
            </a:r>
            <a:r>
              <a:rPr lang="en-CA" sz="2400" dirty="0" smtClean="0">
                <a:solidFill>
                  <a:srgbClr val="FFFFFF"/>
                </a:solidFill>
                <a:latin typeface="Helvetica Neue Light"/>
                <a:cs typeface="Helvetica Neue Light"/>
              </a:rPr>
              <a:t>ownload</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f not found</a:t>
            </a:r>
          </a:p>
        </p:txBody>
      </p:sp>
      <p:sp>
        <p:nvSpPr>
          <p:cNvPr id="145" name="TextBox 144"/>
          <p:cNvSpPr txBox="1"/>
          <p:nvPr/>
        </p:nvSpPr>
        <p:spPr>
          <a:xfrm>
            <a:off x="7430782" y="2465699"/>
            <a:ext cx="1256018" cy="830997"/>
          </a:xfrm>
          <a:prstGeom prst="rect">
            <a:avLst/>
          </a:prstGeom>
          <a:noFill/>
        </p:spPr>
        <p:txBody>
          <a:bodyPr wrap="none" rtlCol="0">
            <a:spAutoFit/>
          </a:bodyPr>
          <a:lstStyle/>
          <a:p>
            <a:pPr algn="ctr"/>
            <a:r>
              <a:rPr lang="en-CA" sz="2400" dirty="0">
                <a:solidFill>
                  <a:srgbClr val="FFFFFF"/>
                </a:solidFill>
                <a:latin typeface="Helvetica Neue Light"/>
                <a:cs typeface="Helvetica Neue Light"/>
              </a:rPr>
              <a:t>a</a:t>
            </a:r>
            <a:r>
              <a:rPr lang="en-CA" sz="2400" dirty="0" smtClean="0">
                <a:solidFill>
                  <a:srgbClr val="FFFFFF"/>
                </a:solidFill>
                <a:latin typeface="Helvetica Neue Light"/>
                <a:cs typeface="Helvetica Neue Light"/>
              </a:rPr>
              <a:t>pp is</a:t>
            </a:r>
          </a:p>
          <a:p>
            <a:pPr algn="ctr"/>
            <a:r>
              <a:rPr lang="en-CA" sz="2400" dirty="0" smtClean="0">
                <a:solidFill>
                  <a:srgbClr val="FFFFFF"/>
                </a:solidFill>
                <a:latin typeface="Helvetica Neue Light"/>
                <a:cs typeface="Helvetica Neue Light"/>
              </a:rPr>
              <a:t>installed</a:t>
            </a:r>
          </a:p>
        </p:txBody>
      </p:sp>
      <p:sp>
        <p:nvSpPr>
          <p:cNvPr id="148" name="TextBox 147"/>
          <p:cNvSpPr txBox="1"/>
          <p:nvPr/>
        </p:nvSpPr>
        <p:spPr>
          <a:xfrm>
            <a:off x="5704447" y="1729380"/>
            <a:ext cx="1524088" cy="461665"/>
          </a:xfrm>
          <a:prstGeom prst="rect">
            <a:avLst/>
          </a:prstGeom>
          <a:noFill/>
        </p:spPr>
        <p:txBody>
          <a:bodyPr wrap="none" rtlCol="0">
            <a:spAutoFit/>
          </a:bodyPr>
          <a:lstStyle/>
          <a:p>
            <a:r>
              <a:rPr lang="en-CA" sz="2400" dirty="0">
                <a:solidFill>
                  <a:srgbClr val="FFFFFF"/>
                </a:solidFill>
                <a:latin typeface="Helvetica Neue Light"/>
                <a:cs typeface="Helvetica Neue Light"/>
              </a:rPr>
              <a:t>s</a:t>
            </a:r>
            <a:r>
              <a:rPr lang="en-CA" sz="2400" dirty="0" smtClean="0">
                <a:solidFill>
                  <a:srgbClr val="FFFFFF"/>
                </a:solidFill>
                <a:latin typeface="Helvetica Neue Light"/>
                <a:cs typeface="Helvetica Neue Light"/>
              </a:rPr>
              <a:t>etup app</a:t>
            </a:r>
          </a:p>
        </p:txBody>
      </p:sp>
    </p:spTree>
    <p:extLst>
      <p:ext uri="{BB962C8B-B14F-4D97-AF65-F5344CB8AC3E}">
        <p14:creationId xmlns:p14="http://schemas.microsoft.com/office/powerpoint/2010/main" val="439863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Iteration Plan</a:t>
            </a:r>
            <a:endParaRPr lang="en-US" dirty="0">
              <a:solidFill>
                <a:schemeClr val="bg1"/>
              </a:solidFill>
            </a:endParaRPr>
          </a:p>
        </p:txBody>
      </p:sp>
      <p:sp>
        <p:nvSpPr>
          <p:cNvPr id="3" name="Content Placeholder 2"/>
          <p:cNvSpPr>
            <a:spLocks noGrp="1"/>
          </p:cNvSpPr>
          <p:nvPr>
            <p:ph idx="1"/>
          </p:nvPr>
        </p:nvSpPr>
        <p:spPr>
          <a:xfrm>
            <a:off x="881530" y="1987176"/>
            <a:ext cx="7805270" cy="4461601"/>
          </a:xfrm>
        </p:spPr>
        <p:txBody>
          <a:bodyPr/>
          <a:lstStyle/>
          <a:p>
            <a:pPr marL="0" indent="0">
              <a:buNone/>
            </a:pPr>
            <a:r>
              <a:rPr lang="en-US" dirty="0" smtClean="0"/>
              <a:t>☑︎		UI Mockups</a:t>
            </a:r>
          </a:p>
          <a:p>
            <a:pPr marL="0" indent="0">
              <a:buNone/>
            </a:pPr>
            <a:r>
              <a:rPr lang="en-US" dirty="0" smtClean="0"/>
              <a:t>☑︎		Two Hardware Prototypes</a:t>
            </a:r>
          </a:p>
          <a:p>
            <a:pPr marL="0" indent="0">
              <a:buNone/>
            </a:pPr>
            <a:r>
              <a:rPr lang="en-US" dirty="0" smtClean="0"/>
              <a:t>☑︎		Packaging System</a:t>
            </a:r>
          </a:p>
          <a:p>
            <a:pPr marL="0" indent="0">
              <a:buNone/>
            </a:pPr>
            <a:r>
              <a:rPr lang="en-US" dirty="0" smtClean="0"/>
              <a:t>☑︎		Market Research</a:t>
            </a:r>
          </a:p>
          <a:p>
            <a:pPr marL="0" indent="0">
              <a:buNone/>
            </a:pPr>
            <a:r>
              <a:rPr lang="en-US" dirty="0" smtClean="0"/>
              <a:t>☑︎		Basic Admin Web Server</a:t>
            </a:r>
          </a:p>
          <a:p>
            <a:pPr marL="0" indent="0">
              <a:buNone/>
            </a:pPr>
            <a:r>
              <a:rPr lang="en-US" dirty="0" smtClean="0"/>
              <a:t>☐		Consult Customers</a:t>
            </a:r>
          </a:p>
          <a:p>
            <a:pPr marL="0" indent="0">
              <a:buNone/>
            </a:pPr>
            <a:r>
              <a:rPr lang="en-US" dirty="0" smtClean="0"/>
              <a:t>☐		Domain Name Service</a:t>
            </a:r>
          </a:p>
          <a:p>
            <a:pPr marL="0" indent="0">
              <a:buNone/>
            </a:pPr>
            <a:endParaRPr lang="en-US" dirty="0" smtClean="0"/>
          </a:p>
        </p:txBody>
      </p:sp>
    </p:spTree>
    <p:extLst>
      <p:ext uri="{BB962C8B-B14F-4D97-AF65-F5344CB8AC3E}">
        <p14:creationId xmlns:p14="http://schemas.microsoft.com/office/powerpoint/2010/main" val="7443951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Questions?</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3298066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About </a:t>
            </a:r>
            <a:r>
              <a:rPr lang="en-US" dirty="0" err="1" smtClean="0">
                <a:solidFill>
                  <a:schemeClr val="bg1"/>
                </a:solidFill>
              </a:rPr>
              <a:t>Ailurus</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dirty="0" smtClean="0"/>
              <a:t>Software | Hardware | Service</a:t>
            </a:r>
          </a:p>
          <a:p>
            <a:pPr marL="0" indent="0">
              <a:buNone/>
            </a:pPr>
            <a:endParaRPr lang="en-US" dirty="0" smtClean="0"/>
          </a:p>
          <a:p>
            <a:pPr marL="0" indent="0">
              <a:buNone/>
            </a:pPr>
            <a:r>
              <a:rPr lang="en-US" dirty="0" smtClean="0"/>
              <a:t>Web app platform</a:t>
            </a:r>
          </a:p>
          <a:p>
            <a:pPr marL="0" indent="0">
              <a:buNone/>
            </a:pPr>
            <a:endParaRPr lang="en-US" sz="2000" dirty="0" smtClean="0"/>
          </a:p>
          <a:p>
            <a:pPr marL="0" indent="0">
              <a:buNone/>
            </a:pPr>
            <a:r>
              <a:rPr lang="en-US" dirty="0" smtClean="0"/>
              <a:t>Personal home server</a:t>
            </a:r>
          </a:p>
          <a:p>
            <a:pPr marL="0" indent="0">
              <a:buNone/>
            </a:pPr>
            <a:endParaRPr lang="en-US" sz="2000" dirty="0" smtClean="0"/>
          </a:p>
          <a:p>
            <a:pPr marL="0" indent="0">
              <a:buNone/>
            </a:pPr>
            <a:r>
              <a:rPr lang="en-US" dirty="0" smtClean="0"/>
              <a:t>Domain Name provider</a:t>
            </a:r>
            <a:endParaRPr lang="en-US" dirty="0"/>
          </a:p>
          <a:p>
            <a:pPr marL="0" indent="0">
              <a:buNone/>
            </a:pPr>
            <a:endParaRPr lang="en-US" dirty="0" smtClean="0"/>
          </a:p>
        </p:txBody>
      </p:sp>
    </p:spTree>
    <p:extLst>
      <p:ext uri="{BB962C8B-B14F-4D97-AF65-F5344CB8AC3E}">
        <p14:creationId xmlns:p14="http://schemas.microsoft.com/office/powerpoint/2010/main" val="41959189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Related Products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dirty="0" err="1" smtClean="0"/>
              <a:t>Synology</a:t>
            </a:r>
            <a:r>
              <a:rPr lang="en-US" dirty="0" smtClean="0"/>
              <a:t> </a:t>
            </a:r>
            <a:r>
              <a:rPr lang="en-US" dirty="0" err="1" smtClean="0"/>
              <a:t>DiskStation</a:t>
            </a:r>
            <a:r>
              <a:rPr lang="en-US" dirty="0" smtClean="0"/>
              <a:t> Manager</a:t>
            </a:r>
          </a:p>
          <a:p>
            <a:pPr marL="0" indent="0">
              <a:buNone/>
            </a:pPr>
            <a:endParaRPr lang="en-US" dirty="0"/>
          </a:p>
          <a:p>
            <a:pPr marL="0" indent="0">
              <a:buNone/>
            </a:pPr>
            <a:r>
              <a:rPr lang="en-US" dirty="0" smtClean="0"/>
              <a:t>QNAP Turbo NAS</a:t>
            </a:r>
          </a:p>
          <a:p>
            <a:pPr marL="0" indent="0">
              <a:buNone/>
            </a:pPr>
            <a:endParaRPr lang="en-US" dirty="0"/>
          </a:p>
          <a:p>
            <a:pPr marL="0" indent="0">
              <a:buNone/>
            </a:pPr>
            <a:r>
              <a:rPr lang="en-US" dirty="0" smtClean="0"/>
              <a:t>Windows Home Server</a:t>
            </a:r>
            <a:endParaRPr lang="en-US" dirty="0"/>
          </a:p>
        </p:txBody>
      </p:sp>
    </p:spTree>
    <p:extLst>
      <p:ext uri="{BB962C8B-B14F-4D97-AF65-F5344CB8AC3E}">
        <p14:creationId xmlns:p14="http://schemas.microsoft.com/office/powerpoint/2010/main" val="4740111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Our Focus</a:t>
            </a:r>
            <a:endParaRPr lang="en-US" dirty="0">
              <a:solidFill>
                <a:schemeClr val="bg1"/>
              </a:solidFill>
            </a:endParaRPr>
          </a:p>
        </p:txBody>
      </p:sp>
      <p:sp>
        <p:nvSpPr>
          <p:cNvPr id="5" name="Oval 4"/>
          <p:cNvSpPr/>
          <p:nvPr/>
        </p:nvSpPr>
        <p:spPr>
          <a:xfrm>
            <a:off x="457200"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Affordable</a:t>
            </a:r>
            <a:endParaRPr lang="en-CA" sz="2800" dirty="0">
              <a:solidFill>
                <a:srgbClr val="FE9941"/>
              </a:solidFill>
              <a:latin typeface="Helvetica Neue Light"/>
              <a:cs typeface="Helvetica Neue Light"/>
            </a:endParaRPr>
          </a:p>
        </p:txBody>
      </p:sp>
      <p:sp>
        <p:nvSpPr>
          <p:cNvPr id="6" name="Oval 5"/>
          <p:cNvSpPr/>
          <p:nvPr/>
        </p:nvSpPr>
        <p:spPr>
          <a:xfrm>
            <a:off x="3243448" y="2033988"/>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Simple</a:t>
            </a:r>
            <a:endParaRPr lang="en-CA" sz="2800" dirty="0">
              <a:solidFill>
                <a:srgbClr val="FE9941"/>
              </a:solidFill>
              <a:latin typeface="Helvetica Neue Light"/>
              <a:cs typeface="Helvetica Neue Light"/>
            </a:endParaRPr>
          </a:p>
        </p:txBody>
      </p:sp>
      <p:sp>
        <p:nvSpPr>
          <p:cNvPr id="9" name="Oval 8"/>
          <p:cNvSpPr/>
          <p:nvPr/>
        </p:nvSpPr>
        <p:spPr>
          <a:xfrm>
            <a:off x="6052952"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Extensible</a:t>
            </a:r>
            <a:endParaRPr lang="en-CA" sz="2800" dirty="0">
              <a:solidFill>
                <a:srgbClr val="FE9941"/>
              </a:solidFill>
              <a:latin typeface="Helvetica Neue Light"/>
              <a:cs typeface="Helvetica Neue Light"/>
            </a:endParaRPr>
          </a:p>
        </p:txBody>
      </p:sp>
    </p:spTree>
    <p:extLst>
      <p:ext uri="{BB962C8B-B14F-4D97-AF65-F5344CB8AC3E}">
        <p14:creationId xmlns:p14="http://schemas.microsoft.com/office/powerpoint/2010/main" val="19514035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Repo Layout</a:t>
            </a:r>
            <a:endParaRPr lang="en-US" dirty="0">
              <a:solidFill>
                <a:schemeClr val="bg1"/>
              </a:solidFill>
            </a:endParaRPr>
          </a:p>
        </p:txBody>
      </p:sp>
      <p:sp>
        <p:nvSpPr>
          <p:cNvPr id="7" name="Oval 6"/>
          <p:cNvSpPr/>
          <p:nvPr/>
        </p:nvSpPr>
        <p:spPr>
          <a:xfrm>
            <a:off x="1189980"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8" name="Oval 7"/>
          <p:cNvSpPr/>
          <p:nvPr/>
        </p:nvSpPr>
        <p:spPr>
          <a:xfrm>
            <a:off x="8104543"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10" name="Straight Connector 9"/>
          <p:cNvCxnSpPr>
            <a:stCxn id="7" idx="6"/>
            <a:endCxn id="8" idx="2"/>
          </p:cNvCxnSpPr>
          <p:nvPr/>
        </p:nvCxnSpPr>
        <p:spPr>
          <a:xfrm>
            <a:off x="1581977" y="2422547"/>
            <a:ext cx="652256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2378877" y="466786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 name="TextBox 29"/>
          <p:cNvSpPr txBox="1"/>
          <p:nvPr/>
        </p:nvSpPr>
        <p:spPr>
          <a:xfrm>
            <a:off x="1466589" y="2984775"/>
            <a:ext cx="1108287"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branch</a:t>
            </a:r>
          </a:p>
        </p:txBody>
      </p:sp>
      <p:cxnSp>
        <p:nvCxnSpPr>
          <p:cNvPr id="32" name="Straight Connector 31"/>
          <p:cNvCxnSpPr>
            <a:stCxn id="14" idx="6"/>
            <a:endCxn id="24" idx="2"/>
          </p:cNvCxnSpPr>
          <p:nvPr/>
        </p:nvCxnSpPr>
        <p:spPr>
          <a:xfrm flipV="1">
            <a:off x="2770874" y="4862706"/>
            <a:ext cx="1824297" cy="116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000045" y="4297198"/>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38" name="Rounded Rectangle 37"/>
          <p:cNvSpPr/>
          <p:nvPr/>
        </p:nvSpPr>
        <p:spPr>
          <a:xfrm>
            <a:off x="620580" y="1620289"/>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a:solidFill>
                  <a:srgbClr val="FE9941"/>
                </a:solidFill>
                <a:latin typeface="Helvetica Neue Light"/>
                <a:cs typeface="Helvetica Neue Light"/>
              </a:rPr>
              <a:t>m</a:t>
            </a:r>
            <a:r>
              <a:rPr lang="en-CA" sz="2400" dirty="0" smtClean="0">
                <a:solidFill>
                  <a:srgbClr val="FE9941"/>
                </a:solidFill>
                <a:latin typeface="Helvetica Neue Light"/>
                <a:cs typeface="Helvetica Neue Light"/>
              </a:rPr>
              <a:t>aster</a:t>
            </a:r>
            <a:endParaRPr lang="en-CA" sz="2400" dirty="0">
              <a:solidFill>
                <a:srgbClr val="FE9941"/>
              </a:solidFill>
              <a:latin typeface="Helvetica Neue Light"/>
              <a:cs typeface="Helvetica Neue Light"/>
            </a:endParaRPr>
          </a:p>
        </p:txBody>
      </p:sp>
      <p:sp>
        <p:nvSpPr>
          <p:cNvPr id="39" name="Rounded Rectangle 38"/>
          <p:cNvSpPr/>
          <p:nvPr/>
        </p:nvSpPr>
        <p:spPr>
          <a:xfrm>
            <a:off x="620580" y="4631873"/>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smtClean="0">
                <a:solidFill>
                  <a:srgbClr val="FE9941"/>
                </a:solidFill>
                <a:latin typeface="Helvetica Neue Light"/>
                <a:cs typeface="Helvetica Neue Light"/>
              </a:rPr>
              <a:t>feature</a:t>
            </a:r>
            <a:endParaRPr lang="en-CA" sz="2400" dirty="0">
              <a:solidFill>
                <a:srgbClr val="FE9941"/>
              </a:solidFill>
              <a:latin typeface="Helvetica Neue Light"/>
              <a:cs typeface="Helvetica Neue Light"/>
            </a:endParaRPr>
          </a:p>
        </p:txBody>
      </p:sp>
      <p:cxnSp>
        <p:nvCxnSpPr>
          <p:cNvPr id="41" name="Straight Connector 40"/>
          <p:cNvCxnSpPr>
            <a:stCxn id="14" idx="0"/>
          </p:cNvCxnSpPr>
          <p:nvPr/>
        </p:nvCxnSpPr>
        <p:spPr>
          <a:xfrm flipV="1">
            <a:off x="2574876" y="2422547"/>
            <a:ext cx="0" cy="224532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83982" y="4356927"/>
            <a:ext cx="443100" cy="769441"/>
            <a:chOff x="4127715" y="3828760"/>
            <a:chExt cx="443100" cy="769441"/>
          </a:xfrm>
        </p:grpSpPr>
        <p:sp>
          <p:nvSpPr>
            <p:cNvPr id="24" name="Oval 23"/>
            <p:cNvSpPr/>
            <p:nvPr/>
          </p:nvSpPr>
          <p:spPr>
            <a:xfrm>
              <a:off x="4138904" y="4138540"/>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7" name="TextBox 46"/>
            <p:cNvSpPr txBox="1"/>
            <p:nvPr/>
          </p:nvSpPr>
          <p:spPr>
            <a:xfrm>
              <a:off x="4127715" y="3828760"/>
              <a:ext cx="443100" cy="769441"/>
            </a:xfrm>
            <a:prstGeom prst="rect">
              <a:avLst/>
            </a:prstGeom>
            <a:noFill/>
          </p:spPr>
          <p:txBody>
            <a:bodyPr wrap="none" rtlCol="0">
              <a:spAutoFit/>
            </a:bodyPr>
            <a:lstStyle/>
            <a:p>
              <a:r>
                <a:rPr lang="en-CA" sz="4400" dirty="0" smtClean="0">
                  <a:solidFill>
                    <a:srgbClr val="FE9941"/>
                  </a:solidFill>
                  <a:latin typeface="Helvetica Neue Light"/>
                  <a:cs typeface="Helvetica Neue Light"/>
                </a:rPr>
                <a:t>⨯</a:t>
              </a:r>
            </a:p>
          </p:txBody>
        </p:sp>
      </p:grpSp>
      <p:sp>
        <p:nvSpPr>
          <p:cNvPr id="48" name="Oval 47"/>
          <p:cNvSpPr/>
          <p:nvPr/>
        </p:nvSpPr>
        <p:spPr>
          <a:xfrm>
            <a:off x="6695099" y="4669224"/>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9" name="TextBox 48"/>
          <p:cNvSpPr txBox="1"/>
          <p:nvPr/>
        </p:nvSpPr>
        <p:spPr>
          <a:xfrm>
            <a:off x="6644464" y="4623427"/>
            <a:ext cx="492443" cy="461665"/>
          </a:xfrm>
          <a:prstGeom prst="rect">
            <a:avLst/>
          </a:prstGeom>
          <a:noFill/>
        </p:spPr>
        <p:txBody>
          <a:bodyPr wrap="none" rtlCol="0">
            <a:spAutoFit/>
          </a:bodyPr>
          <a:lstStyle/>
          <a:p>
            <a:r>
              <a:rPr lang="en-CA" sz="2400" dirty="0" smtClean="0">
                <a:solidFill>
                  <a:srgbClr val="FE9941"/>
                </a:solidFill>
                <a:latin typeface="Helvetica Neue Light"/>
                <a:cs typeface="Helvetica Neue Light"/>
              </a:rPr>
              <a:t>✓</a:t>
            </a:r>
          </a:p>
        </p:txBody>
      </p:sp>
      <p:sp>
        <p:nvSpPr>
          <p:cNvPr id="52" name="TextBox 51"/>
          <p:cNvSpPr txBox="1"/>
          <p:nvPr/>
        </p:nvSpPr>
        <p:spPr>
          <a:xfrm>
            <a:off x="4193361" y="5155243"/>
            <a:ext cx="1239710"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rejected</a:t>
            </a:r>
          </a:p>
        </p:txBody>
      </p:sp>
      <p:cxnSp>
        <p:nvCxnSpPr>
          <p:cNvPr id="53" name="Straight Connector 52"/>
          <p:cNvCxnSpPr>
            <a:endCxn id="48" idx="2"/>
          </p:cNvCxnSpPr>
          <p:nvPr/>
        </p:nvCxnSpPr>
        <p:spPr>
          <a:xfrm>
            <a:off x="4950121" y="4865223"/>
            <a:ext cx="1744978"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65679" y="4284869"/>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74" name="TextBox 73"/>
          <p:cNvSpPr txBox="1"/>
          <p:nvPr/>
        </p:nvSpPr>
        <p:spPr>
          <a:xfrm>
            <a:off x="6196730" y="5128348"/>
            <a:ext cx="1427762"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accepted</a:t>
            </a:r>
          </a:p>
        </p:txBody>
      </p:sp>
      <p:cxnSp>
        <p:nvCxnSpPr>
          <p:cNvPr id="75" name="Straight Connector 74"/>
          <p:cNvCxnSpPr>
            <a:stCxn id="48" idx="0"/>
          </p:cNvCxnSpPr>
          <p:nvPr/>
        </p:nvCxnSpPr>
        <p:spPr>
          <a:xfrm flipH="1" flipV="1">
            <a:off x="6890686" y="2422547"/>
            <a:ext cx="412" cy="2246677"/>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891098" y="3002230"/>
            <a:ext cx="1079975"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rebase</a:t>
            </a:r>
          </a:p>
        </p:txBody>
      </p:sp>
    </p:spTree>
    <p:extLst>
      <p:ext uri="{BB962C8B-B14F-4D97-AF65-F5344CB8AC3E}">
        <p14:creationId xmlns:p14="http://schemas.microsoft.com/office/powerpoint/2010/main" val="298367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hlinkClick r:id="rId3"/>
          </p:cNvPr>
          <p:cNvSpPr/>
          <p:nvPr/>
        </p:nvSpPr>
        <p:spPr>
          <a:xfrm>
            <a:off x="457201" y="2696944"/>
            <a:ext cx="8229600" cy="1442552"/>
          </a:xfrm>
          <a:prstGeom prst="roundRect">
            <a:avLst>
              <a:gd name="adj" fmla="val 5000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solidFill>
                  <a:srgbClr val="FE9941"/>
                </a:solidFill>
                <a:latin typeface="Helvetica Neue Light"/>
                <a:cs typeface="Helvetica Neue Light"/>
              </a:rPr>
              <a:t>User Interface</a:t>
            </a:r>
            <a:endParaRPr lang="en-CA" sz="4400" dirty="0">
              <a:solidFill>
                <a:srgbClr val="FE9941"/>
              </a:solidFill>
              <a:latin typeface="Helvetica Neue Light"/>
              <a:cs typeface="Helvetica Neue Light"/>
            </a:endParaRPr>
          </a:p>
        </p:txBody>
      </p:sp>
    </p:spTree>
    <p:extLst>
      <p:ext uri="{BB962C8B-B14F-4D97-AF65-F5344CB8AC3E}">
        <p14:creationId xmlns:p14="http://schemas.microsoft.com/office/powerpoint/2010/main" val="9131507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Technologies</a:t>
            </a:r>
            <a:endParaRPr lang="en-US" dirty="0">
              <a:solidFill>
                <a:schemeClr val="bg1"/>
              </a:solidFill>
            </a:endParaRPr>
          </a:p>
        </p:txBody>
      </p:sp>
      <p:sp>
        <p:nvSpPr>
          <p:cNvPr id="3" name="Content Placeholder 2"/>
          <p:cNvSpPr>
            <a:spLocks noGrp="1"/>
          </p:cNvSpPr>
          <p:nvPr>
            <p:ph idx="1"/>
          </p:nvPr>
        </p:nvSpPr>
        <p:spPr>
          <a:xfrm>
            <a:off x="881530" y="1987176"/>
            <a:ext cx="7805270" cy="4687379"/>
          </a:xfrm>
        </p:spPr>
        <p:txBody>
          <a:bodyPr>
            <a:normAutofit fontScale="77500" lnSpcReduction="20000"/>
          </a:bodyPr>
          <a:lstStyle/>
          <a:p>
            <a:pPr marL="0" indent="0">
              <a:buNone/>
            </a:pPr>
            <a:r>
              <a:rPr lang="en-US" altLang="ja-JP" dirty="0" smtClean="0"/>
              <a:t>Project Organization</a:t>
            </a:r>
          </a:p>
          <a:p>
            <a:pPr marL="0" indent="0">
              <a:buNone/>
            </a:pPr>
            <a:r>
              <a:rPr lang="en-US" altLang="ja-JP" dirty="0" smtClean="0"/>
              <a:t>→ </a:t>
            </a:r>
            <a:r>
              <a:rPr lang="en-US" altLang="ja-JP" dirty="0" err="1" smtClean="0"/>
              <a:t>Phabricator</a:t>
            </a:r>
            <a:endParaRPr lang="en-US" altLang="ja-JP" dirty="0" smtClean="0"/>
          </a:p>
          <a:p>
            <a:pPr marL="0" indent="0">
              <a:buNone/>
            </a:pPr>
            <a:endParaRPr lang="en-US" altLang="ja-JP" dirty="0"/>
          </a:p>
          <a:p>
            <a:pPr marL="0" indent="0">
              <a:buNone/>
            </a:pPr>
            <a:r>
              <a:rPr lang="en-US" altLang="ja-JP" dirty="0" smtClean="0"/>
              <a:t>Web Server</a:t>
            </a:r>
          </a:p>
          <a:p>
            <a:pPr marL="0" indent="0">
              <a:buNone/>
            </a:pPr>
            <a:r>
              <a:rPr lang="en-US" altLang="ja-JP" dirty="0" smtClean="0"/>
              <a:t>→ </a:t>
            </a:r>
            <a:r>
              <a:rPr lang="en-US" dirty="0" smtClean="0"/>
              <a:t>Maven</a:t>
            </a:r>
          </a:p>
          <a:p>
            <a:pPr marL="0" indent="0">
              <a:buNone/>
            </a:pPr>
            <a:r>
              <a:rPr lang="en-US" altLang="ja-JP" dirty="0" smtClean="0"/>
              <a:t>→ Google Web </a:t>
            </a:r>
            <a:r>
              <a:rPr lang="en-US" altLang="ja-JP" dirty="0" smtClean="0"/>
              <a:t>Toolkit</a:t>
            </a:r>
          </a:p>
          <a:p>
            <a:pPr marL="0" indent="0">
              <a:buNone/>
            </a:pPr>
            <a:r>
              <a:rPr lang="en-US" altLang="ja-JP" dirty="0" smtClean="0"/>
              <a:t>→ Jetty</a:t>
            </a:r>
            <a:endParaRPr lang="en-US" dirty="0" smtClean="0"/>
          </a:p>
          <a:p>
            <a:pPr marL="0" indent="0">
              <a:buNone/>
            </a:pPr>
            <a:endParaRPr lang="en-US" dirty="0" smtClean="0"/>
          </a:p>
          <a:p>
            <a:pPr marL="0" indent="0">
              <a:buNone/>
            </a:pPr>
            <a:r>
              <a:rPr lang="en-US" dirty="0" smtClean="0"/>
              <a:t>Back End</a:t>
            </a:r>
          </a:p>
          <a:p>
            <a:pPr marL="0" indent="0">
              <a:buNone/>
            </a:pPr>
            <a:r>
              <a:rPr lang="en-US" altLang="ja-JP" dirty="0" smtClean="0"/>
              <a:t>→</a:t>
            </a:r>
            <a:r>
              <a:rPr lang="en-US" altLang="ja-JP" dirty="0"/>
              <a:t> </a:t>
            </a:r>
            <a:r>
              <a:rPr lang="en-US" altLang="ja-JP" dirty="0" smtClean="0"/>
              <a:t>Python </a:t>
            </a:r>
            <a:r>
              <a:rPr lang="en-US" altLang="ja-JP" dirty="0" err="1" smtClean="0"/>
              <a:t>setuptools</a:t>
            </a:r>
            <a:endParaRPr lang="en-US" altLang="ja-JP" dirty="0" smtClean="0"/>
          </a:p>
          <a:p>
            <a:pPr marL="0" indent="0">
              <a:buNone/>
            </a:pPr>
            <a:r>
              <a:rPr lang="en-US" altLang="ja-JP" dirty="0" smtClean="0"/>
              <a:t>→ </a:t>
            </a:r>
            <a:r>
              <a:rPr lang="en-US" altLang="ja-JP" dirty="0" err="1" smtClean="0"/>
              <a:t>Pyunit</a:t>
            </a:r>
            <a:r>
              <a:rPr lang="en-US" altLang="ja-JP" dirty="0" smtClean="0"/>
              <a:t> for testing</a:t>
            </a:r>
          </a:p>
          <a:p>
            <a:pPr marL="0" indent="0">
              <a:buNone/>
            </a:pPr>
            <a:r>
              <a:rPr lang="en-US" altLang="ja-JP" dirty="0" smtClean="0"/>
              <a:t>→ Bootstrap script</a:t>
            </a:r>
          </a:p>
          <a:p>
            <a:pPr marL="0" indent="0">
              <a:buNone/>
            </a:pPr>
            <a:endParaRPr lang="en-US" dirty="0"/>
          </a:p>
        </p:txBody>
      </p:sp>
    </p:spTree>
    <p:extLst>
      <p:ext uri="{BB962C8B-B14F-4D97-AF65-F5344CB8AC3E}">
        <p14:creationId xmlns:p14="http://schemas.microsoft.com/office/powerpoint/2010/main" val="4061761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3603127088"/>
              </p:ext>
            </p:extLst>
          </p:nvPr>
        </p:nvGraphicFramePr>
        <p:xfrm>
          <a:off x="457200" y="1608668"/>
          <a:ext cx="8229600" cy="5249332"/>
        </p:xfrm>
        <a:graphic>
          <a:graphicData uri="http://schemas.openxmlformats.org/drawingml/2006/table">
            <a:tbl>
              <a:tblPr firstRow="1" bandRow="1">
                <a:tableStyleId>{68D230F3-CF80-4859-8CE7-A43EE81993B5}</a:tableStyleId>
              </a:tblPr>
              <a:tblGrid>
                <a:gridCol w="4114800"/>
                <a:gridCol w="4114800"/>
              </a:tblGrid>
              <a:tr h="1002008">
                <a:tc>
                  <a:txBody>
                    <a:bodyPr/>
                    <a:lstStyle/>
                    <a:p>
                      <a:pPr algn="ctr"/>
                      <a:r>
                        <a:rPr lang="en-CA" sz="2800" dirty="0" smtClean="0">
                          <a:solidFill>
                            <a:srgbClr val="FE9941"/>
                          </a:solidFill>
                          <a:latin typeface="Helvetica Neue Light"/>
                          <a:cs typeface="Helvetica Neue Light"/>
                        </a:rPr>
                        <a:t>Raspberry Pi Model B</a:t>
                      </a:r>
                      <a:endParaRPr lang="en-CA" sz="28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mpd="sng">
                      <a:noFill/>
                    </a:lnT>
                    <a:noFill/>
                  </a:tcPr>
                </a:tc>
                <a:tc>
                  <a:txBody>
                    <a:bodyPr/>
                    <a:lstStyle/>
                    <a:p>
                      <a:pPr algn="ctr"/>
                      <a:r>
                        <a:rPr lang="en-CA" sz="2800" dirty="0" err="1" smtClean="0">
                          <a:solidFill>
                            <a:srgbClr val="FE9941"/>
                          </a:solidFill>
                          <a:latin typeface="Helvetica Neue Light"/>
                          <a:cs typeface="Helvetica Neue Light"/>
                        </a:rPr>
                        <a:t>Cubieboard</a:t>
                      </a:r>
                      <a:r>
                        <a:rPr lang="en-CA" sz="2800" dirty="0" smtClean="0">
                          <a:solidFill>
                            <a:srgbClr val="FE9941"/>
                          </a:solidFill>
                          <a:latin typeface="Helvetica Neue Light"/>
                          <a:cs typeface="Helvetica Neue Light"/>
                        </a:rPr>
                        <a:t> 2</a:t>
                      </a:r>
                      <a:endParaRPr lang="en-CA" sz="28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mpd="sng">
                      <a:noFill/>
                    </a:lnT>
                    <a:noFill/>
                  </a:tcPr>
                </a:tc>
              </a:tr>
              <a:tr h="13655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CA" sz="2000" dirty="0" smtClean="0">
                          <a:solidFill>
                            <a:srgbClr val="FE9941"/>
                          </a:solidFill>
                          <a:latin typeface="Helvetica Neue Light"/>
                          <a:cs typeface="Helvetica Neue Light"/>
                        </a:rPr>
                        <a:t>ARM1176JZ-F</a:t>
                      </a:r>
                    </a:p>
                    <a:p>
                      <a:pPr algn="ctr"/>
                      <a:r>
                        <a:rPr lang="en-CA" sz="2000" dirty="0" smtClean="0">
                          <a:solidFill>
                            <a:srgbClr val="FE9941"/>
                          </a:solidFill>
                          <a:latin typeface="Helvetica Neue Light"/>
                          <a:cs typeface="Helvetica Neue Light"/>
                        </a:rPr>
                        <a:t>800 MHz (Overclocked)</a:t>
                      </a:r>
                    </a:p>
                  </a:txBody>
                  <a:tcPr anchor="ctr">
                    <a:lnR w="12700" cap="flat" cmpd="sng" algn="ctr">
                      <a:solidFill>
                        <a:srgbClr val="F79646"/>
                      </a:solidFill>
                      <a:prstDash val="solid"/>
                      <a:round/>
                      <a:headEnd type="none" w="med" len="med"/>
                      <a:tailEnd type="none" w="med" len="med"/>
                    </a:lnR>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ARM Cortex A7</a:t>
                      </a:r>
                      <a:r>
                        <a:rPr lang="en-CA" sz="2000" baseline="0" dirty="0" smtClean="0">
                          <a:solidFill>
                            <a:srgbClr val="FE9941"/>
                          </a:solidFill>
                          <a:latin typeface="Helvetica Neue Light"/>
                          <a:cs typeface="Helvetica Neue Light"/>
                        </a:rPr>
                        <a:t> Dual Core</a:t>
                      </a:r>
                    </a:p>
                    <a:p>
                      <a:pPr algn="ctr"/>
                      <a:r>
                        <a:rPr lang="en-CA" sz="2000" dirty="0" smtClean="0">
                          <a:solidFill>
                            <a:srgbClr val="FE9941"/>
                          </a:solidFill>
                          <a:latin typeface="Helvetica Neue Light"/>
                          <a:cs typeface="Helvetica Neue Light"/>
                        </a:rPr>
                        <a:t>800 MHz –</a:t>
                      </a:r>
                      <a:r>
                        <a:rPr lang="en-CA" sz="2000" baseline="0" dirty="0" smtClean="0">
                          <a:solidFill>
                            <a:srgbClr val="FE9941"/>
                          </a:solidFill>
                          <a:latin typeface="Helvetica Neue Light"/>
                          <a:cs typeface="Helvetica Neue Light"/>
                        </a:rPr>
                        <a:t> 1.2 GHz</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B w="12700" cap="flat" cmpd="sng" algn="ctr">
                      <a:solidFill>
                        <a:srgbClr val="F79646"/>
                      </a:solidFill>
                      <a:prstDash val="solid"/>
                      <a:round/>
                      <a:headEnd type="none" w="med" len="med"/>
                      <a:tailEnd type="none" w="med" len="med"/>
                    </a:lnB>
                    <a:noFill/>
                  </a:tcPr>
                </a:tc>
              </a:tr>
              <a:tr h="1365558">
                <a:tc>
                  <a:txBody>
                    <a:bodyPr/>
                    <a:lstStyle/>
                    <a:p>
                      <a:pPr algn="ctr"/>
                      <a:r>
                        <a:rPr lang="en-CA" sz="2000" dirty="0" smtClean="0">
                          <a:solidFill>
                            <a:srgbClr val="FE9941"/>
                          </a:solidFill>
                          <a:latin typeface="Helvetica Neue Light"/>
                          <a:cs typeface="Helvetica Neue Light"/>
                        </a:rPr>
                        <a:t>512 MB SDRAM</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1 GB SDRAM</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r>
              <a:tr h="1516208">
                <a:tc>
                  <a:txBody>
                    <a:bodyPr/>
                    <a:lstStyle/>
                    <a:p>
                      <a:pPr algn="ctr"/>
                      <a:r>
                        <a:rPr lang="en-CA" sz="2000" dirty="0" smtClean="0">
                          <a:solidFill>
                            <a:srgbClr val="FE9941"/>
                          </a:solidFill>
                          <a:latin typeface="Helvetica Neue Light"/>
                          <a:cs typeface="Helvetica Neue Light"/>
                        </a:rPr>
                        <a:t>$35</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noFill/>
                  </a:tcPr>
                </a:tc>
                <a:tc>
                  <a:txBody>
                    <a:bodyPr/>
                    <a:lstStyle/>
                    <a:p>
                      <a:pPr algn="ctr"/>
                      <a:r>
                        <a:rPr lang="en-CA" sz="2000" dirty="0" smtClean="0">
                          <a:solidFill>
                            <a:srgbClr val="FE9941"/>
                          </a:solidFill>
                          <a:latin typeface="Helvetica Neue Light"/>
                          <a:cs typeface="Helvetica Neue Light"/>
                        </a:rPr>
                        <a:t>$60</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ap="flat" cmpd="sng" algn="ctr">
                      <a:solidFill>
                        <a:srgbClr val="F79646"/>
                      </a:solidFill>
                      <a:prstDash val="solid"/>
                      <a:round/>
                      <a:headEnd type="none" w="med" len="med"/>
                      <a:tailEnd type="none" w="med" len="med"/>
                    </a:lnT>
                    <a:noFill/>
                  </a:tcPr>
                </a:tc>
              </a:tr>
            </a:tbl>
          </a:graphicData>
        </a:graphic>
      </p:graphicFrame>
      <p:sp>
        <p:nvSpPr>
          <p:cNvPr id="2" name="Title 1"/>
          <p:cNvSpPr>
            <a:spLocks noGrp="1"/>
          </p:cNvSpPr>
          <p:nvPr>
            <p:ph type="title"/>
          </p:nvPr>
        </p:nvSpPr>
        <p:spPr/>
        <p:txBody>
          <a:bodyPr/>
          <a:lstStyle/>
          <a:p>
            <a:pPr algn="l"/>
            <a:r>
              <a:rPr lang="en-US" dirty="0" smtClean="0">
                <a:solidFill>
                  <a:schemeClr val="bg1"/>
                </a:solidFill>
              </a:rPr>
              <a:t>Hardware Details</a:t>
            </a:r>
            <a:endParaRPr lang="en-US" dirty="0">
              <a:solidFill>
                <a:schemeClr val="bg1"/>
              </a:solidFill>
            </a:endParaRPr>
          </a:p>
        </p:txBody>
      </p:sp>
    </p:spTree>
    <p:extLst>
      <p:ext uri="{BB962C8B-B14F-4D97-AF65-F5344CB8AC3E}">
        <p14:creationId xmlns:p14="http://schemas.microsoft.com/office/powerpoint/2010/main" val="2697670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Software Details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sz="2800" dirty="0" smtClean="0"/>
              <a:t>Front End</a:t>
            </a:r>
          </a:p>
          <a:p>
            <a:pPr marL="0" indent="0">
              <a:buNone/>
            </a:pPr>
            <a:r>
              <a:rPr lang="en-US" altLang="ja-JP" sz="2800" dirty="0" smtClean="0"/>
              <a:t>→ Web interface: Java with </a:t>
            </a:r>
            <a:r>
              <a:rPr lang="en-US" altLang="ja-JP" sz="2800" dirty="0" smtClean="0"/>
              <a:t>GWT</a:t>
            </a:r>
          </a:p>
          <a:p>
            <a:pPr marL="0" indent="0">
              <a:buNone/>
            </a:pPr>
            <a:r>
              <a:rPr lang="en-US" altLang="ja-JP" sz="2800" dirty="0" smtClean="0"/>
              <a:t>→ </a:t>
            </a:r>
            <a:r>
              <a:rPr lang="en-US" altLang="ja-JP" sz="2800" dirty="0" smtClean="0"/>
              <a:t>Dependency Management / Build: Maven</a:t>
            </a:r>
          </a:p>
          <a:p>
            <a:pPr marL="0" indent="0">
              <a:buNone/>
            </a:pPr>
            <a:endParaRPr lang="en-US" sz="2800" dirty="0"/>
          </a:p>
          <a:p>
            <a:pPr marL="0" indent="0">
              <a:buNone/>
            </a:pPr>
            <a:r>
              <a:rPr lang="en-US" sz="2800" dirty="0" smtClean="0"/>
              <a:t>Back End</a:t>
            </a:r>
          </a:p>
          <a:p>
            <a:pPr marL="0" indent="0">
              <a:buNone/>
            </a:pPr>
            <a:r>
              <a:rPr lang="en-US" altLang="ja-JP" sz="2800" dirty="0" smtClean="0"/>
              <a:t>→ Operating System: </a:t>
            </a:r>
            <a:r>
              <a:rPr lang="en-US" altLang="ja-JP" sz="2800" dirty="0" err="1" smtClean="0"/>
              <a:t>Debian</a:t>
            </a:r>
            <a:endParaRPr lang="en-US" sz="2800" dirty="0" smtClean="0"/>
          </a:p>
          <a:p>
            <a:pPr marL="0" indent="0">
              <a:buNone/>
            </a:pPr>
            <a:r>
              <a:rPr lang="en-US" altLang="ja-JP" sz="2800" dirty="0" smtClean="0"/>
              <a:t>→ Packaging System: Python3</a:t>
            </a:r>
          </a:p>
          <a:p>
            <a:pPr marL="0" indent="0">
              <a:buNone/>
            </a:pPr>
            <a:r>
              <a:rPr lang="en-US" altLang="ja-JP" sz="2800" dirty="0" smtClean="0"/>
              <a:t>→ Web Server: </a:t>
            </a:r>
            <a:r>
              <a:rPr lang="en-US" altLang="ja-JP" sz="2800" dirty="0" err="1" smtClean="0"/>
              <a:t>nginx</a:t>
            </a:r>
            <a:r>
              <a:rPr lang="en-US" altLang="ja-JP" sz="2800" dirty="0" smtClean="0"/>
              <a:t> and Jetty</a:t>
            </a:r>
            <a:endParaRPr lang="en-US" sz="2800" dirty="0"/>
          </a:p>
        </p:txBody>
      </p:sp>
    </p:spTree>
    <p:extLst>
      <p:ext uri="{BB962C8B-B14F-4D97-AF65-F5344CB8AC3E}">
        <p14:creationId xmlns:p14="http://schemas.microsoft.com/office/powerpoint/2010/main" val="6003015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9941"/>
      </a:hlink>
      <a:folHlink>
        <a:srgbClr val="FE99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FE994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a:solidFill>
            <a:schemeClr val="bg1">
              <a:alpha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rgbClr val="FFFFFF"/>
            </a:solidFill>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1650</TotalTime>
  <Words>1603</Words>
  <Application>Microsoft Macintosh PowerPoint</Application>
  <PresentationFormat>On-screen Show (4:3)</PresentationFormat>
  <Paragraphs>183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About Ailurus</vt:lpstr>
      <vt:lpstr>Related Products</vt:lpstr>
      <vt:lpstr>Our Focus</vt:lpstr>
      <vt:lpstr>Repo Layout</vt:lpstr>
      <vt:lpstr>PowerPoint Presentation</vt:lpstr>
      <vt:lpstr>Technologies</vt:lpstr>
      <vt:lpstr>Hardware Details</vt:lpstr>
      <vt:lpstr>Software Details</vt:lpstr>
      <vt:lpstr>Packaging System</vt:lpstr>
      <vt:lpstr>Iteration Plan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Rew Howe</dc:creator>
  <cp:lastModifiedBy>Rew Howe</cp:lastModifiedBy>
  <cp:revision>45</cp:revision>
  <dcterms:created xsi:type="dcterms:W3CDTF">2014-07-01T06:38:25Z</dcterms:created>
  <dcterms:modified xsi:type="dcterms:W3CDTF">2014-07-02T10:17:53Z</dcterms:modified>
</cp:coreProperties>
</file>