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3" r:id="rId5"/>
    <p:sldId id="262" r:id="rId6"/>
    <p:sldId id="264" r:id="rId7"/>
    <p:sldId id="265" r:id="rId8"/>
    <p:sldId id="259" r:id="rId9"/>
    <p:sldId id="268" r:id="rId10"/>
    <p:sldId id="260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81" autoAdjust="0"/>
  </p:normalViewPr>
  <p:slideViewPr>
    <p:cSldViewPr snapToGrid="0" snapToObjects="1">
      <p:cViewPr>
        <p:scale>
          <a:sx n="85" d="100"/>
          <a:sy n="85" d="100"/>
        </p:scale>
        <p:origin x="-17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201EE-899D-B748-A6DA-C758654FD93E}" type="datetimeFigureOut">
              <a:rPr lang="en-US" smtClean="0"/>
              <a:t>2014-07-02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0224D-0E9C-C04C-8D85-E4CE9ACE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4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Focused on super simple user experience, targeting layman / non technical folk / small businesses</a:t>
            </a:r>
          </a:p>
          <a:p>
            <a:pPr marL="0" indent="0">
              <a:buFontTx/>
              <a:buNone/>
            </a:pPr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Software +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Web interface written in Java using Google Web Toolkit</a:t>
            </a:r>
          </a:p>
          <a:p>
            <a:r>
              <a:rPr lang="en-US" baseline="0" dirty="0" smtClean="0"/>
              <a:t>Dependency management and build done using maven</a:t>
            </a:r>
          </a:p>
          <a:p>
            <a:r>
              <a:rPr lang="en-US" baseline="0" dirty="0" smtClean="0"/>
              <a:t>Backend written in Python</a:t>
            </a:r>
          </a:p>
          <a:p>
            <a:r>
              <a:rPr lang="en-US" baseline="0" dirty="0" smtClean="0"/>
              <a:t>Running on </a:t>
            </a:r>
            <a:r>
              <a:rPr lang="en-US" baseline="0" dirty="0" err="1" smtClean="0"/>
              <a:t>nginx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don</a:t>
            </a:r>
            <a:r>
              <a:rPr lang="fr-FR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ask us anything difficult!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 smtClean="0"/>
              <a:t>Synology</a:t>
            </a:r>
            <a:r>
              <a:rPr lang="en-US" baseline="0" dirty="0" smtClean="0"/>
              <a:t> + QNAP </a:t>
            </a:r>
            <a:r>
              <a:rPr lang="en-US" baseline="0" dirty="0" err="1" smtClean="0"/>
              <a:t>kinda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simiar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Main focus is </a:t>
            </a:r>
            <a:r>
              <a:rPr lang="en-US" baseline="0" dirty="0" err="1" smtClean="0"/>
              <a:t>nas</a:t>
            </a:r>
            <a:r>
              <a:rPr lang="en-US" baseline="0" dirty="0" smtClean="0"/>
              <a:t> with provided software and app store so you can install server-like apps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WHS – purely software solution, no longer updated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None of them are super easy to use and don’t help you get online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We don</a:t>
            </a:r>
            <a:r>
              <a:rPr lang="fr-FR" baseline="0" dirty="0" smtClean="0"/>
              <a:t>’</a:t>
            </a:r>
            <a:r>
              <a:rPr lang="en-US" baseline="0" dirty="0" smtClean="0"/>
              <a:t>t provide a NAS solution, but its easier to get the user online using our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Aiming for around 50$, very inexpensive, low-risk for customer</a:t>
            </a:r>
          </a:p>
          <a:p>
            <a:endParaRPr lang="en-US" altLang="ja-JP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 easy to use, low technical barrier to entry, we take care of all the nuances of setup</a:t>
            </a:r>
          </a:p>
          <a:p>
            <a:pPr marL="171450" indent="-171450">
              <a:buFontTx/>
              <a:buChar char="-"/>
            </a:pPr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Getting online, provide ready-to-install apps, dependency management</a:t>
            </a:r>
          </a:p>
          <a:p>
            <a:pPr marL="171450" indent="-171450">
              <a:buFontTx/>
              <a:buChar char="-"/>
            </a:pPr>
            <a:endParaRPr lang="en-US" altLang="ja-JP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provide API and tools so that third-party developers can easy bundle new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flow</a:t>
            </a:r>
          </a:p>
          <a:p>
            <a:pPr marL="171450" indent="-171450">
              <a:buFontTx/>
              <a:buChar char="-"/>
            </a:pPr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feature is </a:t>
            </a:r>
            <a:r>
              <a:rPr lang="en-US" altLang="ja-JP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</a:t>
            </a:r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separately on a new local branch</a:t>
            </a:r>
          </a:p>
          <a:p>
            <a:pPr marL="171450" indent="-171450">
              <a:buFontTx/>
              <a:buChar char="-"/>
            </a:pPr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 diff sent to </a:t>
            </a:r>
            <a:r>
              <a:rPr lang="en-US" altLang="ja-JP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Phabricator</a:t>
            </a:r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code review</a:t>
            </a:r>
          </a:p>
          <a:p>
            <a:pPr marL="171450" indent="-171450">
              <a:buFontTx/>
              <a:buChar char="-"/>
            </a:pPr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approved, system will merge branch into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Workable UI Mockups</a:t>
            </a:r>
          </a:p>
          <a:p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Hardware Prototypes</a:t>
            </a:r>
          </a:p>
          <a:p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Packaging System</a:t>
            </a:r>
          </a:p>
          <a:p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Research Competition</a:t>
            </a:r>
          </a:p>
          <a:p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Admin Web Server</a:t>
            </a:r>
          </a:p>
          <a:p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Consult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DEMO:</a:t>
            </a:r>
          </a:p>
          <a:p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Mock Up wiki</a:t>
            </a:r>
          </a:p>
          <a:p>
            <a:r>
              <a:rPr lang="en-US" altLang="ja-JP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Slowvotes</a:t>
            </a:r>
            <a:endParaRPr lang="en-US" altLang="ja-JP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Maven,</a:t>
            </a:r>
            <a:r>
              <a:rPr lang="en-US" baseline="0" dirty="0" smtClean="0"/>
              <a:t> Python Setup Tools,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Script (Bootstrap)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r>
              <a:rPr lang="en-US" dirty="0" smtClean="0"/>
              <a:t>OS</a:t>
            </a:r>
          </a:p>
          <a:p>
            <a:r>
              <a:rPr lang="en-US" dirty="0" smtClean="0"/>
              <a:t>Specs (rasp </a:t>
            </a:r>
            <a:r>
              <a:rPr lang="en-US" dirty="0" err="1" smtClean="0"/>
              <a:t>vs</a:t>
            </a:r>
            <a:r>
              <a:rPr lang="en-US" dirty="0" smtClean="0"/>
              <a:t> QB)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awesome the packaging system</a:t>
            </a:r>
            <a:r>
              <a:rPr lang="en-US" baseline="0" dirty="0" smtClean="0"/>
              <a:t> is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Applications are bundles containing an installation script and an configuration files needed for setup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setup tool exposed via command line will install a specified app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ai</a:t>
            </a:r>
            <a:r>
              <a:rPr lang="en-US" baseline="0" dirty="0" smtClean="0"/>
              <a:t>-get install path/to/package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Installation will check an application cache and download the application from a URL provided by the application bundle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0224D-0E9C-C04C-8D85-E4CE9ACE5D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994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0F3D-0930-9946-A1D3-60FEEE31CA43}" type="datetimeFigureOut">
              <a:rPr lang="en-US" smtClean="0"/>
              <a:t>2014-07-02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8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0F3D-0930-9946-A1D3-60FEEE31CA43}" type="datetimeFigureOut">
              <a:rPr lang="en-US" smtClean="0"/>
              <a:t>2014-07-02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0F3D-0930-9946-A1D3-60FEEE31CA43}" type="datetimeFigureOut">
              <a:rPr lang="en-US" smtClean="0"/>
              <a:t>2014-07-02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3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0F3D-0930-9946-A1D3-60FEEE31CA43}" type="datetimeFigureOut">
              <a:rPr lang="en-US" smtClean="0"/>
              <a:t>2014-07-02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4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0F3D-0930-9946-A1D3-60FEEE31CA43}" type="datetimeFigureOut">
              <a:rPr lang="en-US" smtClean="0"/>
              <a:t>2014-07-02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0F3D-0930-9946-A1D3-60FEEE31CA43}" type="datetimeFigureOut">
              <a:rPr lang="en-US" smtClean="0"/>
              <a:t>2014-07-02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1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0F3D-0930-9946-A1D3-60FEEE31CA43}" type="datetimeFigureOut">
              <a:rPr lang="en-US" smtClean="0"/>
              <a:t>2014-07-02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5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0F3D-0930-9946-A1D3-60FEEE31CA43}" type="datetimeFigureOut">
              <a:rPr lang="en-US" smtClean="0"/>
              <a:t>2014-07-02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8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0F3D-0930-9946-A1D3-60FEEE31CA43}" type="datetimeFigureOut">
              <a:rPr lang="en-US" smtClean="0"/>
              <a:t>2014-07-02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0F3D-0930-9946-A1D3-60FEEE31CA43}" type="datetimeFigureOut">
              <a:rPr lang="en-US" smtClean="0"/>
              <a:t>2014-07-02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8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0F3D-0930-9946-A1D3-60FEEE31CA43}" type="datetimeFigureOut">
              <a:rPr lang="en-US" smtClean="0"/>
              <a:t>2014-07-02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1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Click to edit the Master 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F0F3D-0930-9946-A1D3-60FEEE31CA43}" type="datetimeFigureOut">
              <a:rPr lang="en-US" smtClean="0"/>
              <a:t>2014-07-02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72A4-2808-034B-828D-5AD2F354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2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 baseline="0">
          <a:solidFill>
            <a:srgbClr val="FE9941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FE994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rgbClr val="FE994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FE994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FE994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FE994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216.58.1.115:9000/w/projects/ailurus/ui_mockup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539095" y="3016042"/>
            <a:ext cx="2039181" cy="2039181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66664" y="1470538"/>
            <a:ext cx="3089668" cy="308966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rgbClr val="FE9941"/>
                </a:solidFill>
                <a:latin typeface="Helvetica Neue Light"/>
                <a:cs typeface="Helvetica Neue Light"/>
              </a:rPr>
              <a:t>Ailurus</a:t>
            </a:r>
            <a:endParaRPr lang="en-US" sz="4400" dirty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80178" y="3550812"/>
            <a:ext cx="1009394" cy="100939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33378" y="6290235"/>
            <a:ext cx="608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Richard </a:t>
            </a:r>
            <a:r>
              <a:rPr lang="en-CA" dirty="0" err="1" smtClean="0">
                <a:solidFill>
                  <a:srgbClr val="FFFFFF"/>
                </a:solidFill>
                <a:latin typeface="Helvetica Neue Light"/>
                <a:cs typeface="Helvetica Neue Light"/>
              </a:rPr>
              <a:t>Peng</a:t>
            </a:r>
            <a:r>
              <a:rPr lang="en-CA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   </a:t>
            </a:r>
            <a:r>
              <a:rPr lang="en-CA" dirty="0" err="1" smtClean="0">
                <a:solidFill>
                  <a:srgbClr val="FFFFFF"/>
                </a:solidFill>
                <a:latin typeface="Helvetica Neue Light"/>
                <a:cs typeface="Helvetica Neue Light"/>
              </a:rPr>
              <a:t>Tian</a:t>
            </a:r>
            <a:r>
              <a:rPr lang="en-CA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 Yu Zhang   Jane Wang   Andrew Howe</a:t>
            </a:r>
            <a:endParaRPr lang="en-CA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29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671384" y="4562529"/>
            <a:ext cx="1461695" cy="564445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FE994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000" dirty="0">
                <a:solidFill>
                  <a:srgbClr val="FE9941"/>
                </a:solidFill>
                <a:latin typeface="Helvetica Neue Light"/>
                <a:cs typeface="Helvetica Neue Light"/>
              </a:rPr>
              <a:t>a</a:t>
            </a:r>
            <a:r>
              <a:rPr lang="en-CA" sz="2000" dirty="0" smtClean="0">
                <a:solidFill>
                  <a:srgbClr val="FE9941"/>
                </a:solidFill>
                <a:latin typeface="Helvetica Neue Light"/>
                <a:cs typeface="Helvetica Neue Light"/>
              </a:rPr>
              <a:t>pp info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Packaging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139" y="3331051"/>
            <a:ext cx="2220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Ailurus</a:t>
            </a:r>
            <a:endParaRPr lang="en-CA" sz="2400" dirty="0" smtClean="0">
              <a:solidFill>
                <a:schemeClr val="bg1"/>
              </a:solidFill>
              <a:latin typeface="Helvetica Neue Light"/>
              <a:cs typeface="Helvetica Neue Light"/>
            </a:endParaRPr>
          </a:p>
          <a:p>
            <a:pPr algn="ctr"/>
            <a:r>
              <a:rPr lang="en-CA" sz="2400" dirty="0">
                <a:solidFill>
                  <a:schemeClr val="bg1"/>
                </a:solidFill>
                <a:latin typeface="Helvetica Neue Light"/>
                <a:cs typeface="Helvetica Neue Light"/>
              </a:rPr>
              <a:t>p</a:t>
            </a:r>
            <a:r>
              <a:rPr lang="en-CA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ackage (</a:t>
            </a:r>
            <a:r>
              <a:rPr lang="en-CA" sz="24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apkg</a:t>
            </a:r>
            <a:r>
              <a:rPr lang="en-CA" sz="2400" dirty="0">
                <a:solidFill>
                  <a:schemeClr val="bg1"/>
                </a:solidFill>
                <a:latin typeface="Helvetica Neue Light"/>
                <a:cs typeface="Helvetica Neue Light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1384" y="5939115"/>
            <a:ext cx="1461695" cy="564445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FE994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rgbClr val="FE9941"/>
                </a:solidFill>
                <a:latin typeface="Helvetica Neue Light"/>
                <a:cs typeface="Helvetica Neue Light"/>
              </a:rPr>
              <a:t>s</a:t>
            </a:r>
            <a:r>
              <a:rPr lang="en-CA" dirty="0" smtClean="0">
                <a:solidFill>
                  <a:srgbClr val="FE9941"/>
                </a:solidFill>
                <a:latin typeface="Helvetica Neue Light"/>
                <a:cs typeface="Helvetica Neue Light"/>
              </a:rPr>
              <a:t>etup script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1384" y="5252354"/>
            <a:ext cx="1461695" cy="564445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FE994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000" dirty="0" err="1">
                <a:solidFill>
                  <a:srgbClr val="FE9941"/>
                </a:solidFill>
                <a:latin typeface="Helvetica Neue Light"/>
                <a:cs typeface="Helvetica Neue Light"/>
              </a:rPr>
              <a:t>c</a:t>
            </a:r>
            <a:r>
              <a:rPr lang="en-CA" sz="2000" dirty="0" err="1" smtClean="0">
                <a:solidFill>
                  <a:srgbClr val="FE9941"/>
                </a:solidFill>
                <a:latin typeface="Helvetica Neue Light"/>
                <a:cs typeface="Helvetica Neue Light"/>
              </a:rPr>
              <a:t>onfig</a:t>
            </a:r>
            <a:r>
              <a:rPr lang="en-CA" sz="2000" dirty="0" smtClean="0">
                <a:solidFill>
                  <a:srgbClr val="FE9941"/>
                </a:solidFill>
                <a:latin typeface="Helvetica Neue Light"/>
                <a:cs typeface="Helvetica Neue Light"/>
              </a:rPr>
              <a:t> files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92392" y="2598975"/>
            <a:ext cx="1603935" cy="736036"/>
            <a:chOff x="3743962" y="4312356"/>
            <a:chExt cx="1603935" cy="736036"/>
          </a:xfrm>
        </p:grpSpPr>
        <p:sp>
          <p:nvSpPr>
            <p:cNvPr id="32" name="Rounded Rectangle 31"/>
            <p:cNvSpPr/>
            <p:nvPr/>
          </p:nvSpPr>
          <p:spPr>
            <a:xfrm>
              <a:off x="3743962" y="4483947"/>
              <a:ext cx="1461695" cy="564445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rgbClr val="FE994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815647" y="4394200"/>
              <a:ext cx="1461695" cy="564445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rgbClr val="FE994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886202" y="4312356"/>
              <a:ext cx="1461695" cy="564445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rgbClr val="FE994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 smtClean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35" name="Straight Connector 34"/>
            <p:cNvCxnSpPr>
              <a:stCxn id="34" idx="1"/>
              <a:endCxn id="32" idx="1"/>
            </p:cNvCxnSpPr>
            <p:nvPr/>
          </p:nvCxnSpPr>
          <p:spPr>
            <a:xfrm flipH="1">
              <a:off x="3743962" y="4594579"/>
              <a:ext cx="142240" cy="171591"/>
            </a:xfrm>
            <a:prstGeom prst="line">
              <a:avLst/>
            </a:prstGeom>
            <a:ln>
              <a:solidFill>
                <a:srgbClr val="FE994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4" idx="1"/>
              <a:endCxn id="34" idx="3"/>
            </p:cNvCxnSpPr>
            <p:nvPr/>
          </p:nvCxnSpPr>
          <p:spPr>
            <a:xfrm>
              <a:off x="3886202" y="4594579"/>
              <a:ext cx="1461695" cy="0"/>
            </a:xfrm>
            <a:prstGeom prst="line">
              <a:avLst/>
            </a:prstGeom>
            <a:ln>
              <a:solidFill>
                <a:srgbClr val="FE994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4" idx="0"/>
              <a:endCxn id="34" idx="2"/>
            </p:cNvCxnSpPr>
            <p:nvPr/>
          </p:nvCxnSpPr>
          <p:spPr>
            <a:xfrm>
              <a:off x="4617050" y="4312356"/>
              <a:ext cx="0" cy="564445"/>
            </a:xfrm>
            <a:prstGeom prst="line">
              <a:avLst/>
            </a:prstGeom>
            <a:ln>
              <a:solidFill>
                <a:srgbClr val="FE994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4" idx="2"/>
              <a:endCxn id="32" idx="2"/>
            </p:cNvCxnSpPr>
            <p:nvPr/>
          </p:nvCxnSpPr>
          <p:spPr>
            <a:xfrm flipH="1">
              <a:off x="4474810" y="4876801"/>
              <a:ext cx="142240" cy="171591"/>
            </a:xfrm>
            <a:prstGeom prst="line">
              <a:avLst/>
            </a:prstGeom>
            <a:ln>
              <a:solidFill>
                <a:srgbClr val="FE994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>
            <a:stCxn id="11" idx="0"/>
            <a:endCxn id="31" idx="2"/>
          </p:cNvCxnSpPr>
          <p:nvPr/>
        </p:nvCxnSpPr>
        <p:spPr>
          <a:xfrm flipV="1">
            <a:off x="1402232" y="5126974"/>
            <a:ext cx="0" cy="125380"/>
          </a:xfrm>
          <a:prstGeom prst="line">
            <a:avLst/>
          </a:prstGeom>
          <a:ln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0" idx="0"/>
            <a:endCxn id="11" idx="2"/>
          </p:cNvCxnSpPr>
          <p:nvPr/>
        </p:nvCxnSpPr>
        <p:spPr>
          <a:xfrm flipV="1">
            <a:off x="1402232" y="5816799"/>
            <a:ext cx="0" cy="122316"/>
          </a:xfrm>
          <a:prstGeom prst="line">
            <a:avLst/>
          </a:prstGeom>
          <a:ln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1" idx="0"/>
          </p:cNvCxnSpPr>
          <p:nvPr/>
        </p:nvCxnSpPr>
        <p:spPr>
          <a:xfrm flipH="1" flipV="1">
            <a:off x="1400437" y="4153646"/>
            <a:ext cx="1795" cy="408883"/>
          </a:xfrm>
          <a:prstGeom prst="straightConnector1">
            <a:avLst/>
          </a:prstGeom>
          <a:ln>
            <a:solidFill>
              <a:schemeClr val="bg1">
                <a:alpha val="8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149953" y="2056379"/>
            <a:ext cx="391997" cy="391997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4551744" y="2056379"/>
            <a:ext cx="391997" cy="391997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7853737" y="2056379"/>
            <a:ext cx="391997" cy="391997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TextBox 65"/>
          <p:cNvSpPr txBox="1"/>
          <p:nvPr/>
        </p:nvSpPr>
        <p:spPr>
          <a:xfrm>
            <a:off x="1766068" y="1729380"/>
            <a:ext cx="259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lang="en-CA" dirty="0" err="1" smtClean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CA" dirty="0" smtClean="0">
                <a:solidFill>
                  <a:srgbClr val="FFFFFF"/>
                </a:solidFill>
                <a:latin typeface="Consolas"/>
                <a:cs typeface="Consolas"/>
              </a:rPr>
              <a:t>-get install </a:t>
            </a:r>
            <a:r>
              <a:rPr lang="en-CA" dirty="0" err="1" smtClean="0">
                <a:solidFill>
                  <a:srgbClr val="FFFFFF"/>
                </a:solidFill>
                <a:latin typeface="Consolas"/>
                <a:cs typeface="Consolas"/>
              </a:rPr>
              <a:t>apkg</a:t>
            </a:r>
            <a:endParaRPr lang="en-CA" dirty="0" smtClean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cxnSp>
        <p:nvCxnSpPr>
          <p:cNvPr id="68" name="Straight Connector 67"/>
          <p:cNvCxnSpPr>
            <a:stCxn id="62" idx="6"/>
            <a:endCxn id="63" idx="2"/>
          </p:cNvCxnSpPr>
          <p:nvPr/>
        </p:nvCxnSpPr>
        <p:spPr>
          <a:xfrm>
            <a:off x="1541950" y="2252378"/>
            <a:ext cx="3009794" cy="0"/>
          </a:xfrm>
          <a:prstGeom prst="line">
            <a:avLst/>
          </a:prstGeom>
          <a:ln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3" idx="6"/>
            <a:endCxn id="64" idx="2"/>
          </p:cNvCxnSpPr>
          <p:nvPr/>
        </p:nvCxnSpPr>
        <p:spPr>
          <a:xfrm>
            <a:off x="4943741" y="2252378"/>
            <a:ext cx="2909996" cy="0"/>
          </a:xfrm>
          <a:prstGeom prst="line">
            <a:avLst/>
          </a:prstGeom>
          <a:ln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105258" y="3715207"/>
            <a:ext cx="1285895" cy="245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rgbClr val="FE994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06907" y="3988476"/>
            <a:ext cx="1285895" cy="245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rgbClr val="FE994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06907" y="4262991"/>
            <a:ext cx="1285895" cy="245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rgbClr val="FE994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 smtClean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873653" y="2819306"/>
            <a:ext cx="1838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FFFFFF"/>
                </a:solidFill>
                <a:latin typeface="Helvetica Neue Light"/>
                <a:cs typeface="Helvetica Neue Light"/>
              </a:rPr>
              <a:t>l</a:t>
            </a:r>
            <a:r>
              <a:rPr lang="en-CA" sz="24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ook for blob</a:t>
            </a:r>
          </a:p>
          <a:p>
            <a:r>
              <a:rPr lang="en-CA" sz="2400" dirty="0">
                <a:solidFill>
                  <a:srgbClr val="FFFFFF"/>
                </a:solidFill>
                <a:latin typeface="Helvetica Neue Light"/>
                <a:cs typeface="Helvetica Neue Light"/>
              </a:rPr>
              <a:t>i</a:t>
            </a:r>
            <a:r>
              <a:rPr lang="en-CA" sz="24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n cache</a:t>
            </a:r>
          </a:p>
        </p:txBody>
      </p:sp>
      <p:cxnSp>
        <p:nvCxnSpPr>
          <p:cNvPr id="79" name="Straight Connector 78"/>
          <p:cNvCxnSpPr>
            <a:stCxn id="63" idx="4"/>
            <a:endCxn id="74" idx="0"/>
          </p:cNvCxnSpPr>
          <p:nvPr/>
        </p:nvCxnSpPr>
        <p:spPr>
          <a:xfrm>
            <a:off x="4747743" y="2448376"/>
            <a:ext cx="463" cy="1266831"/>
          </a:xfrm>
          <a:prstGeom prst="line">
            <a:avLst/>
          </a:prstGeom>
          <a:ln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260722" y="5565010"/>
            <a:ext cx="974967" cy="946265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cxnSp>
        <p:nvCxnSpPr>
          <p:cNvPr id="88" name="Curved Connector 87"/>
          <p:cNvCxnSpPr/>
          <p:nvPr/>
        </p:nvCxnSpPr>
        <p:spPr>
          <a:xfrm rot="5400000" flipH="1" flipV="1">
            <a:off x="4736553" y="5353060"/>
            <a:ext cx="12700" cy="689405"/>
          </a:xfrm>
          <a:prstGeom prst="curvedConnector3">
            <a:avLst>
              <a:gd name="adj1" fmla="val -824299"/>
            </a:avLst>
          </a:prstGeom>
          <a:ln>
            <a:solidFill>
              <a:srgbClr val="FE99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/>
          <p:nvPr/>
        </p:nvCxnSpPr>
        <p:spPr>
          <a:xfrm rot="16200000" flipH="1">
            <a:off x="4741393" y="6047219"/>
            <a:ext cx="12700" cy="689405"/>
          </a:xfrm>
          <a:prstGeom prst="curvedConnector3">
            <a:avLst>
              <a:gd name="adj1" fmla="val -824299"/>
            </a:avLst>
          </a:prstGeom>
          <a:ln>
            <a:solidFill>
              <a:srgbClr val="FE99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6" idx="2"/>
            <a:endCxn id="86" idx="6"/>
          </p:cNvCxnSpPr>
          <p:nvPr/>
        </p:nvCxnSpPr>
        <p:spPr>
          <a:xfrm>
            <a:off x="4260722" y="6038143"/>
            <a:ext cx="974967" cy="0"/>
          </a:xfrm>
          <a:prstGeom prst="line">
            <a:avLst/>
          </a:prstGeom>
          <a:ln>
            <a:solidFill>
              <a:srgbClr val="FE99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stCxn id="86" idx="0"/>
            <a:endCxn id="86" idx="4"/>
          </p:cNvCxnSpPr>
          <p:nvPr/>
        </p:nvCxnSpPr>
        <p:spPr>
          <a:xfrm rot="16200000" flipH="1">
            <a:off x="4275073" y="6038142"/>
            <a:ext cx="946265" cy="12700"/>
          </a:xfrm>
          <a:prstGeom prst="curvedConnector5">
            <a:avLst>
              <a:gd name="adj1" fmla="val -3842"/>
              <a:gd name="adj2" fmla="val 2335764"/>
              <a:gd name="adj3" fmla="val 99533"/>
            </a:avLst>
          </a:prstGeom>
          <a:ln>
            <a:solidFill>
              <a:srgbClr val="FE99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6200000">
            <a:off x="4246372" y="6056125"/>
            <a:ext cx="974967" cy="0"/>
          </a:xfrm>
          <a:prstGeom prst="line">
            <a:avLst/>
          </a:prstGeom>
          <a:ln>
            <a:solidFill>
              <a:srgbClr val="FE99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/>
          <p:nvPr/>
        </p:nvCxnSpPr>
        <p:spPr>
          <a:xfrm rot="5400000">
            <a:off x="4264345" y="6044917"/>
            <a:ext cx="946265" cy="12700"/>
          </a:xfrm>
          <a:prstGeom prst="curvedConnector5">
            <a:avLst>
              <a:gd name="adj1" fmla="val -3842"/>
              <a:gd name="adj2" fmla="val 2335764"/>
              <a:gd name="adj3" fmla="val 99533"/>
            </a:avLst>
          </a:prstGeom>
          <a:ln>
            <a:solidFill>
              <a:srgbClr val="FE99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76" idx="2"/>
            <a:endCxn id="86" idx="0"/>
          </p:cNvCxnSpPr>
          <p:nvPr/>
        </p:nvCxnSpPr>
        <p:spPr>
          <a:xfrm flipH="1">
            <a:off x="4748206" y="4508990"/>
            <a:ext cx="1649" cy="1056020"/>
          </a:xfrm>
          <a:prstGeom prst="line">
            <a:avLst/>
          </a:prstGeom>
          <a:ln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873186" y="4658485"/>
            <a:ext cx="1677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FFFFFF"/>
                </a:solidFill>
                <a:latin typeface="Helvetica Neue Light"/>
                <a:cs typeface="Helvetica Neue Light"/>
              </a:rPr>
              <a:t>d</a:t>
            </a:r>
            <a:r>
              <a:rPr lang="en-CA" sz="24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ownload</a:t>
            </a:r>
          </a:p>
          <a:p>
            <a:r>
              <a:rPr lang="en-CA" sz="2400" dirty="0">
                <a:solidFill>
                  <a:srgbClr val="FFFFFF"/>
                </a:solidFill>
                <a:latin typeface="Helvetica Neue Light"/>
                <a:cs typeface="Helvetica Neue Light"/>
              </a:rPr>
              <a:t>i</a:t>
            </a:r>
            <a:r>
              <a:rPr lang="en-CA" sz="24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 not found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430782" y="2465699"/>
            <a:ext cx="1256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rgbClr val="FFFFFF"/>
                </a:solidFill>
                <a:latin typeface="Helvetica Neue Light"/>
                <a:cs typeface="Helvetica Neue Light"/>
              </a:rPr>
              <a:t>a</a:t>
            </a:r>
            <a:r>
              <a:rPr lang="en-CA" sz="24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pp is</a:t>
            </a:r>
          </a:p>
          <a:p>
            <a:pPr algn="ctr"/>
            <a:r>
              <a:rPr lang="en-CA" sz="24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installed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704447" y="1729380"/>
            <a:ext cx="152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FFFFFF"/>
                </a:solidFill>
                <a:latin typeface="Helvetica Neue Light"/>
                <a:cs typeface="Helvetica Neue Light"/>
              </a:rPr>
              <a:t>s</a:t>
            </a:r>
            <a:r>
              <a:rPr lang="en-CA" sz="24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etup app</a:t>
            </a:r>
          </a:p>
        </p:txBody>
      </p:sp>
    </p:spTree>
    <p:extLst>
      <p:ext uri="{BB962C8B-B14F-4D97-AF65-F5344CB8AC3E}">
        <p14:creationId xmlns:p14="http://schemas.microsoft.com/office/powerpoint/2010/main" val="43986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457200" y="1600200"/>
            <a:ext cx="8229600" cy="5257800"/>
          </a:xfrm>
          <a:prstGeom prst="round2SameRect">
            <a:avLst>
              <a:gd name="adj1" fmla="val 9279"/>
              <a:gd name="adj2" fmla="val 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Software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530" y="1987177"/>
            <a:ext cx="7805270" cy="413898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Front End</a:t>
            </a:r>
          </a:p>
          <a:p>
            <a:pPr marL="0" indent="0">
              <a:buNone/>
            </a:pPr>
            <a:r>
              <a:rPr lang="en-US" altLang="ja-JP" sz="2800" dirty="0" smtClean="0"/>
              <a:t>→ Web interface: Java with GWT</a:t>
            </a:r>
          </a:p>
          <a:p>
            <a:pPr marL="0" indent="0">
              <a:buNone/>
            </a:pPr>
            <a:r>
              <a:rPr lang="en-US" altLang="ja-JP" sz="2800" dirty="0" smtClean="0"/>
              <a:t>→ Dependency Management / Build: Maven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Back End</a:t>
            </a:r>
          </a:p>
          <a:p>
            <a:pPr marL="0" indent="0">
              <a:buNone/>
            </a:pPr>
            <a:r>
              <a:rPr lang="en-US" altLang="ja-JP" sz="2800" dirty="0" smtClean="0"/>
              <a:t>→ Operating System: </a:t>
            </a:r>
            <a:r>
              <a:rPr lang="en-US" altLang="ja-JP" sz="2800" dirty="0" err="1" smtClean="0"/>
              <a:t>Debian</a:t>
            </a:r>
            <a:endParaRPr lang="en-US" sz="2800" dirty="0" smtClean="0"/>
          </a:p>
          <a:p>
            <a:pPr marL="0" indent="0">
              <a:buNone/>
            </a:pPr>
            <a:r>
              <a:rPr lang="en-US" altLang="ja-JP" sz="2800" dirty="0" smtClean="0"/>
              <a:t>→ Packaging System: Python3</a:t>
            </a:r>
          </a:p>
          <a:p>
            <a:pPr marL="0" indent="0">
              <a:buNone/>
            </a:pPr>
            <a:r>
              <a:rPr lang="en-US" altLang="ja-JP" sz="2800" dirty="0" smtClean="0"/>
              <a:t>→ Web Server: </a:t>
            </a:r>
            <a:r>
              <a:rPr lang="en-US" altLang="ja-JP" sz="2800" dirty="0" err="1" smtClean="0"/>
              <a:t>nginx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030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853963" y="1705282"/>
            <a:ext cx="3436074" cy="3436074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3600" dirty="0" smtClean="0">
                <a:solidFill>
                  <a:srgbClr val="FE9941"/>
                </a:solidFill>
                <a:latin typeface="Helvetica Neue Light"/>
                <a:cs typeface="Helvetica Neue Light"/>
              </a:rPr>
              <a:t>Questions?</a:t>
            </a:r>
            <a:endParaRPr lang="en-CA" sz="3600" dirty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980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457200" y="1600200"/>
            <a:ext cx="8229600" cy="5257800"/>
          </a:xfrm>
          <a:prstGeom prst="round2SameRect">
            <a:avLst>
              <a:gd name="adj1" fmla="val 9279"/>
              <a:gd name="adj2" fmla="val 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About </a:t>
            </a:r>
            <a:r>
              <a:rPr lang="en-US" dirty="0" err="1" smtClean="0">
                <a:solidFill>
                  <a:schemeClr val="bg1"/>
                </a:solidFill>
              </a:rPr>
              <a:t>Ailurus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530" y="1987177"/>
            <a:ext cx="7427634" cy="4138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Software | Hardware | Service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Web app platform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Personal home server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Domain Name provider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91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457200" y="1600200"/>
            <a:ext cx="8229600" cy="5257800"/>
          </a:xfrm>
          <a:prstGeom prst="round2SameRect">
            <a:avLst>
              <a:gd name="adj1" fmla="val 9279"/>
              <a:gd name="adj2" fmla="val 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Related Products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530" y="1987177"/>
            <a:ext cx="7805270" cy="413898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Synology</a:t>
            </a:r>
            <a:r>
              <a:rPr lang="en-US" dirty="0" smtClean="0"/>
              <a:t> </a:t>
            </a:r>
            <a:r>
              <a:rPr lang="en-US" dirty="0" err="1" smtClean="0"/>
              <a:t>DiskStation</a:t>
            </a:r>
            <a:r>
              <a:rPr lang="en-US" dirty="0" smtClean="0"/>
              <a:t> Manager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QNAP Turbo NAS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Windows Home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1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Our Focus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7200" y="2853743"/>
            <a:ext cx="2633848" cy="263384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800" dirty="0" smtClean="0">
                <a:solidFill>
                  <a:srgbClr val="FE9941"/>
                </a:solidFill>
                <a:latin typeface="Helvetica Neue Light"/>
                <a:cs typeface="Helvetica Neue Light"/>
              </a:rPr>
              <a:t>Affordable</a:t>
            </a:r>
            <a:endParaRPr lang="en-CA" sz="2800" dirty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43448" y="2033988"/>
            <a:ext cx="2633848" cy="263384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800" dirty="0" smtClean="0">
                <a:solidFill>
                  <a:srgbClr val="FE9941"/>
                </a:solidFill>
                <a:latin typeface="Helvetica Neue Light"/>
                <a:cs typeface="Helvetica Neue Light"/>
              </a:rPr>
              <a:t>Simple</a:t>
            </a:r>
            <a:endParaRPr lang="en-CA" sz="2800" dirty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6052952" y="2853743"/>
            <a:ext cx="2633848" cy="263384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800" dirty="0" smtClean="0">
                <a:solidFill>
                  <a:srgbClr val="FE9941"/>
                </a:solidFill>
                <a:latin typeface="Helvetica Neue Light"/>
                <a:cs typeface="Helvetica Neue Light"/>
              </a:rPr>
              <a:t>Extensible</a:t>
            </a:r>
            <a:endParaRPr lang="en-CA" sz="2800" dirty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140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Repo Layout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89980" y="2226548"/>
            <a:ext cx="391997" cy="391997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8104543" y="2226548"/>
            <a:ext cx="391997" cy="391997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cxnSp>
        <p:nvCxnSpPr>
          <p:cNvPr id="10" name="Straight Connector 9"/>
          <p:cNvCxnSpPr>
            <a:stCxn id="7" idx="6"/>
            <a:endCxn id="8" idx="2"/>
          </p:cNvCxnSpPr>
          <p:nvPr/>
        </p:nvCxnSpPr>
        <p:spPr>
          <a:xfrm>
            <a:off x="1581977" y="2422547"/>
            <a:ext cx="6522566" cy="0"/>
          </a:xfrm>
          <a:prstGeom prst="line">
            <a:avLst/>
          </a:prstGeom>
          <a:ln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378877" y="4667869"/>
            <a:ext cx="391997" cy="391997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0" name="TextBox 29"/>
          <p:cNvSpPr txBox="1"/>
          <p:nvPr/>
        </p:nvSpPr>
        <p:spPr>
          <a:xfrm>
            <a:off x="1466589" y="2984775"/>
            <a:ext cx="1108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branch</a:t>
            </a:r>
          </a:p>
        </p:txBody>
      </p:sp>
      <p:cxnSp>
        <p:nvCxnSpPr>
          <p:cNvPr id="32" name="Straight Connector 31"/>
          <p:cNvCxnSpPr>
            <a:stCxn id="14" idx="6"/>
            <a:endCxn id="24" idx="2"/>
          </p:cNvCxnSpPr>
          <p:nvPr/>
        </p:nvCxnSpPr>
        <p:spPr>
          <a:xfrm flipV="1">
            <a:off x="2770874" y="4862706"/>
            <a:ext cx="1824297" cy="1162"/>
          </a:xfrm>
          <a:prstGeom prst="line">
            <a:avLst/>
          </a:prstGeom>
          <a:ln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00045" y="4297198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review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20580" y="1620289"/>
            <a:ext cx="1523187" cy="461665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400" dirty="0">
                <a:solidFill>
                  <a:srgbClr val="FE9941"/>
                </a:solidFill>
                <a:latin typeface="Helvetica Neue Light"/>
                <a:cs typeface="Helvetica Neue Light"/>
              </a:rPr>
              <a:t>m</a:t>
            </a:r>
            <a:r>
              <a:rPr lang="en-CA" sz="2400" dirty="0" smtClean="0">
                <a:solidFill>
                  <a:srgbClr val="FE9941"/>
                </a:solidFill>
                <a:latin typeface="Helvetica Neue Light"/>
                <a:cs typeface="Helvetica Neue Light"/>
              </a:rPr>
              <a:t>aster</a:t>
            </a:r>
            <a:endParaRPr lang="en-CA" sz="2400" dirty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0580" y="4631873"/>
            <a:ext cx="1523187" cy="461665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400" dirty="0" smtClean="0">
                <a:solidFill>
                  <a:srgbClr val="FE9941"/>
                </a:solidFill>
                <a:latin typeface="Helvetica Neue Light"/>
                <a:cs typeface="Helvetica Neue Light"/>
              </a:rPr>
              <a:t>feature</a:t>
            </a:r>
            <a:endParaRPr lang="en-CA" sz="2400" dirty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41" name="Straight Connector 40"/>
          <p:cNvCxnSpPr>
            <a:stCxn id="14" idx="0"/>
          </p:cNvCxnSpPr>
          <p:nvPr/>
        </p:nvCxnSpPr>
        <p:spPr>
          <a:xfrm flipV="1">
            <a:off x="2574876" y="2422547"/>
            <a:ext cx="0" cy="2245322"/>
          </a:xfrm>
          <a:prstGeom prst="line">
            <a:avLst/>
          </a:prstGeom>
          <a:ln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583982" y="4356927"/>
            <a:ext cx="443100" cy="769441"/>
            <a:chOff x="4127715" y="3828760"/>
            <a:chExt cx="443100" cy="769441"/>
          </a:xfrm>
        </p:grpSpPr>
        <p:sp>
          <p:nvSpPr>
            <p:cNvPr id="24" name="Oval 23"/>
            <p:cNvSpPr/>
            <p:nvPr/>
          </p:nvSpPr>
          <p:spPr>
            <a:xfrm>
              <a:off x="4138904" y="4138540"/>
              <a:ext cx="391997" cy="391997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2400" dirty="0">
                <a:solidFill>
                  <a:srgbClr val="FE994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27715" y="3828760"/>
              <a:ext cx="4431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 smtClean="0">
                  <a:solidFill>
                    <a:srgbClr val="FE9941"/>
                  </a:solidFill>
                  <a:latin typeface="Helvetica Neue Light"/>
                  <a:cs typeface="Helvetica Neue Light"/>
                </a:rPr>
                <a:t>⨯</a:t>
              </a:r>
            </a:p>
          </p:txBody>
        </p:sp>
      </p:grpSp>
      <p:sp>
        <p:nvSpPr>
          <p:cNvPr id="48" name="Oval 47"/>
          <p:cNvSpPr/>
          <p:nvPr/>
        </p:nvSpPr>
        <p:spPr>
          <a:xfrm>
            <a:off x="6695099" y="4669224"/>
            <a:ext cx="391997" cy="391997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400" dirty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44464" y="46234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rgbClr val="FE9941"/>
                </a:solidFill>
                <a:latin typeface="Helvetica Neue Light"/>
                <a:cs typeface="Helvetica Neue Light"/>
              </a:rPr>
              <a:t>✓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93361" y="5155243"/>
            <a:ext cx="123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rejected</a:t>
            </a:r>
          </a:p>
        </p:txBody>
      </p:sp>
      <p:cxnSp>
        <p:nvCxnSpPr>
          <p:cNvPr id="53" name="Straight Connector 52"/>
          <p:cNvCxnSpPr>
            <a:endCxn id="48" idx="2"/>
          </p:cNvCxnSpPr>
          <p:nvPr/>
        </p:nvCxnSpPr>
        <p:spPr>
          <a:xfrm>
            <a:off x="4950121" y="4865223"/>
            <a:ext cx="1744978" cy="0"/>
          </a:xfrm>
          <a:prstGeom prst="line">
            <a:avLst/>
          </a:prstGeom>
          <a:ln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65679" y="428486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review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196730" y="5128348"/>
            <a:ext cx="1427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accepted</a:t>
            </a:r>
          </a:p>
        </p:txBody>
      </p:sp>
      <p:cxnSp>
        <p:nvCxnSpPr>
          <p:cNvPr id="75" name="Straight Connector 74"/>
          <p:cNvCxnSpPr>
            <a:stCxn id="48" idx="0"/>
          </p:cNvCxnSpPr>
          <p:nvPr/>
        </p:nvCxnSpPr>
        <p:spPr>
          <a:xfrm flipH="1" flipV="1">
            <a:off x="6890686" y="2422547"/>
            <a:ext cx="412" cy="2246677"/>
          </a:xfrm>
          <a:prstGeom prst="line">
            <a:avLst/>
          </a:prstGeom>
          <a:ln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891098" y="3002230"/>
            <a:ext cx="107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rebase</a:t>
            </a:r>
          </a:p>
        </p:txBody>
      </p:sp>
    </p:spTree>
    <p:extLst>
      <p:ext uri="{BB962C8B-B14F-4D97-AF65-F5344CB8AC3E}">
        <p14:creationId xmlns:p14="http://schemas.microsoft.com/office/powerpoint/2010/main" val="298367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457200" y="1600200"/>
            <a:ext cx="8229600" cy="5257800"/>
          </a:xfrm>
          <a:prstGeom prst="round2SameRect">
            <a:avLst>
              <a:gd name="adj1" fmla="val 9279"/>
              <a:gd name="adj2" fmla="val 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Iteration Plan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530" y="1987176"/>
            <a:ext cx="7805270" cy="44616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☑︎		UI Mockups</a:t>
            </a:r>
          </a:p>
          <a:p>
            <a:pPr marL="0" indent="0">
              <a:buNone/>
            </a:pPr>
            <a:r>
              <a:rPr lang="en-US" dirty="0" smtClean="0"/>
              <a:t>☑︎		Two Hardware Prototypes</a:t>
            </a:r>
          </a:p>
          <a:p>
            <a:pPr marL="0" indent="0">
              <a:buNone/>
            </a:pPr>
            <a:r>
              <a:rPr lang="en-US" dirty="0" smtClean="0"/>
              <a:t>☑︎		Packaging System</a:t>
            </a:r>
          </a:p>
          <a:p>
            <a:pPr marL="0" indent="0">
              <a:buNone/>
            </a:pPr>
            <a:r>
              <a:rPr lang="en-US" dirty="0" smtClean="0"/>
              <a:t>☑︎		Market Research</a:t>
            </a:r>
          </a:p>
          <a:p>
            <a:pPr marL="0" indent="0">
              <a:buNone/>
            </a:pPr>
            <a:r>
              <a:rPr lang="en-US" dirty="0" smtClean="0"/>
              <a:t>☑︎		Basic Admin Web Server</a:t>
            </a:r>
          </a:p>
          <a:p>
            <a:pPr marL="0" indent="0">
              <a:buNone/>
            </a:pPr>
            <a:r>
              <a:rPr lang="en-US" dirty="0" smtClean="0"/>
              <a:t>☐		Consult Customers</a:t>
            </a:r>
          </a:p>
          <a:p>
            <a:pPr marL="0" indent="0">
              <a:buNone/>
            </a:pPr>
            <a:r>
              <a:rPr lang="en-US" dirty="0" smtClean="0"/>
              <a:t>☐		Domain Name Service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439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hlinkClick r:id="rId3"/>
          </p:cNvPr>
          <p:cNvSpPr/>
          <p:nvPr/>
        </p:nvSpPr>
        <p:spPr>
          <a:xfrm>
            <a:off x="457201" y="2696944"/>
            <a:ext cx="8229600" cy="1442552"/>
          </a:xfrm>
          <a:prstGeom prst="roundRect">
            <a:avLst>
              <a:gd name="adj" fmla="val 5000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>
                <a:solidFill>
                  <a:srgbClr val="FE9941"/>
                </a:solidFill>
                <a:latin typeface="Helvetica Neue Light"/>
                <a:cs typeface="Helvetica Neue Light"/>
              </a:rPr>
              <a:t>User Interface</a:t>
            </a:r>
            <a:endParaRPr lang="en-CA" sz="4400" dirty="0">
              <a:solidFill>
                <a:srgbClr val="FE9941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91315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457200" y="1600200"/>
            <a:ext cx="8229600" cy="5257800"/>
          </a:xfrm>
          <a:prstGeom prst="round2SameRect">
            <a:avLst>
              <a:gd name="adj1" fmla="val 9279"/>
              <a:gd name="adj2" fmla="val 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Technologies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530" y="1987176"/>
            <a:ext cx="7805270" cy="46873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Project Organization</a:t>
            </a:r>
          </a:p>
          <a:p>
            <a:pPr marL="0" indent="0">
              <a:buNone/>
            </a:pPr>
            <a:r>
              <a:rPr lang="en-US" altLang="ja-JP" dirty="0" smtClean="0"/>
              <a:t>→ </a:t>
            </a:r>
            <a:r>
              <a:rPr lang="en-US" altLang="ja-JP" dirty="0" err="1" smtClean="0"/>
              <a:t>Phabricator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Web Server</a:t>
            </a:r>
          </a:p>
          <a:p>
            <a:pPr marL="0" indent="0">
              <a:buNone/>
            </a:pPr>
            <a:r>
              <a:rPr lang="en-US" altLang="ja-JP" dirty="0" smtClean="0"/>
              <a:t>→ </a:t>
            </a:r>
            <a:r>
              <a:rPr lang="en-US" dirty="0" smtClean="0"/>
              <a:t>Maven</a:t>
            </a:r>
          </a:p>
          <a:p>
            <a:pPr marL="0" indent="0">
              <a:buNone/>
            </a:pPr>
            <a:r>
              <a:rPr lang="en-US" altLang="ja-JP" dirty="0" smtClean="0"/>
              <a:t>→ Google Web Toolkit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Back End</a:t>
            </a:r>
          </a:p>
          <a:p>
            <a:pPr marL="0" indent="0">
              <a:buNone/>
            </a:pPr>
            <a:r>
              <a:rPr lang="en-US" altLang="ja-JP" dirty="0" smtClean="0"/>
              <a:t>→</a:t>
            </a:r>
            <a:r>
              <a:rPr lang="en-US" altLang="ja-JP" dirty="0"/>
              <a:t> </a:t>
            </a:r>
            <a:r>
              <a:rPr lang="en-US" altLang="ja-JP" dirty="0" smtClean="0"/>
              <a:t>Python </a:t>
            </a:r>
            <a:r>
              <a:rPr lang="en-US" altLang="ja-JP" dirty="0" err="1" smtClean="0"/>
              <a:t>setuptools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→ </a:t>
            </a:r>
            <a:r>
              <a:rPr lang="en-US" altLang="ja-JP" dirty="0" err="1" smtClean="0"/>
              <a:t>Pyunit</a:t>
            </a:r>
            <a:r>
              <a:rPr lang="en-US" altLang="ja-JP" dirty="0" smtClean="0"/>
              <a:t> for testing</a:t>
            </a:r>
          </a:p>
          <a:p>
            <a:pPr marL="0" indent="0">
              <a:buNone/>
            </a:pPr>
            <a:r>
              <a:rPr lang="en-US" altLang="ja-JP" dirty="0" smtClean="0"/>
              <a:t>→ Bootstrap script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6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457200" y="1600200"/>
            <a:ext cx="8229600" cy="5257800"/>
          </a:xfrm>
          <a:prstGeom prst="round2SameRect">
            <a:avLst>
              <a:gd name="adj1" fmla="val 9279"/>
              <a:gd name="adj2" fmla="val 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27088"/>
              </p:ext>
            </p:extLst>
          </p:nvPr>
        </p:nvGraphicFramePr>
        <p:xfrm>
          <a:off x="457200" y="1608668"/>
          <a:ext cx="8229600" cy="524933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114800"/>
                <a:gridCol w="4114800"/>
              </a:tblGrid>
              <a:tr h="1002008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solidFill>
                            <a:srgbClr val="FE9941"/>
                          </a:solidFill>
                          <a:latin typeface="Helvetica Neue Light"/>
                          <a:cs typeface="Helvetica Neue Light"/>
                        </a:rPr>
                        <a:t>Raspberry Pi Model B</a:t>
                      </a:r>
                      <a:endParaRPr lang="en-CA" sz="2800" dirty="0">
                        <a:solidFill>
                          <a:srgbClr val="FE994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err="1" smtClean="0">
                          <a:solidFill>
                            <a:srgbClr val="FE9941"/>
                          </a:solidFill>
                          <a:latin typeface="Helvetica Neue Light"/>
                          <a:cs typeface="Helvetica Neue Light"/>
                        </a:rPr>
                        <a:t>Cubieboard</a:t>
                      </a:r>
                      <a:r>
                        <a:rPr lang="en-CA" sz="2800" dirty="0" smtClean="0">
                          <a:solidFill>
                            <a:srgbClr val="FE9941"/>
                          </a:solidFill>
                          <a:latin typeface="Helvetica Neue Light"/>
                          <a:cs typeface="Helvetica Neue Light"/>
                        </a:rPr>
                        <a:t> 2</a:t>
                      </a:r>
                      <a:endParaRPr lang="en-CA" sz="2800" dirty="0">
                        <a:solidFill>
                          <a:srgbClr val="FE994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noFill/>
                  </a:tcPr>
                </a:tc>
              </a:tr>
              <a:tr h="13655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FE9941"/>
                          </a:solidFill>
                          <a:latin typeface="Helvetica Neue Light"/>
                          <a:cs typeface="Helvetica Neue Light"/>
                        </a:rPr>
                        <a:t>ARM1176JZ-F</a:t>
                      </a:r>
                    </a:p>
                    <a:p>
                      <a:pPr algn="ctr"/>
                      <a:r>
                        <a:rPr lang="en-CA" sz="2000" dirty="0" smtClean="0">
                          <a:solidFill>
                            <a:srgbClr val="FE9941"/>
                          </a:solidFill>
                          <a:latin typeface="Helvetica Neue Light"/>
                          <a:cs typeface="Helvetica Neue Light"/>
                        </a:rPr>
                        <a:t>800 MHz (Overclocked)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solidFill>
                            <a:srgbClr val="FE9941"/>
                          </a:solidFill>
                          <a:latin typeface="Helvetica Neue Light"/>
                          <a:cs typeface="Helvetica Neue Light"/>
                        </a:rPr>
                        <a:t>ARM Cortex A7</a:t>
                      </a:r>
                      <a:r>
                        <a:rPr lang="en-CA" sz="2000" baseline="0" dirty="0" smtClean="0">
                          <a:solidFill>
                            <a:srgbClr val="FE9941"/>
                          </a:solidFill>
                          <a:latin typeface="Helvetica Neue Light"/>
                          <a:cs typeface="Helvetica Neue Light"/>
                        </a:rPr>
                        <a:t> Dual Core</a:t>
                      </a:r>
                    </a:p>
                    <a:p>
                      <a:pPr algn="ctr"/>
                      <a:r>
                        <a:rPr lang="en-CA" sz="2000" dirty="0" smtClean="0">
                          <a:solidFill>
                            <a:srgbClr val="FE9941"/>
                          </a:solidFill>
                          <a:latin typeface="Helvetica Neue Light"/>
                          <a:cs typeface="Helvetica Neue Light"/>
                        </a:rPr>
                        <a:t>800 MHz –</a:t>
                      </a:r>
                      <a:r>
                        <a:rPr lang="en-CA" sz="2000" baseline="0" dirty="0" smtClean="0">
                          <a:solidFill>
                            <a:srgbClr val="FE9941"/>
                          </a:solidFill>
                          <a:latin typeface="Helvetica Neue Light"/>
                          <a:cs typeface="Helvetica Neue Light"/>
                        </a:rPr>
                        <a:t> 1.2 GHz</a:t>
                      </a:r>
                      <a:endParaRPr lang="en-CA" sz="2000" dirty="0">
                        <a:solidFill>
                          <a:srgbClr val="FE994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65558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solidFill>
                            <a:srgbClr val="FE9941"/>
                          </a:solidFill>
                          <a:latin typeface="Helvetica Neue Light"/>
                          <a:cs typeface="Helvetica Neue Light"/>
                        </a:rPr>
                        <a:t>512 MB SDRAM</a:t>
                      </a:r>
                      <a:endParaRPr lang="en-CA" sz="2000" dirty="0">
                        <a:solidFill>
                          <a:srgbClr val="FE994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solidFill>
                            <a:srgbClr val="FE9941"/>
                          </a:solidFill>
                          <a:latin typeface="Helvetica Neue Light"/>
                          <a:cs typeface="Helvetica Neue Light"/>
                        </a:rPr>
                        <a:t>1 GB SDRAM</a:t>
                      </a:r>
                      <a:endParaRPr lang="en-CA" sz="2000" dirty="0">
                        <a:solidFill>
                          <a:srgbClr val="FE994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16208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solidFill>
                            <a:srgbClr val="FE9941"/>
                          </a:solidFill>
                          <a:latin typeface="Helvetica Neue Light"/>
                          <a:cs typeface="Helvetica Neue Light"/>
                        </a:rPr>
                        <a:t>$35</a:t>
                      </a:r>
                      <a:endParaRPr lang="en-CA" sz="2000" dirty="0">
                        <a:solidFill>
                          <a:srgbClr val="FE994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solidFill>
                            <a:srgbClr val="FE9941"/>
                          </a:solidFill>
                          <a:latin typeface="Helvetica Neue Light"/>
                          <a:cs typeface="Helvetica Neue Light"/>
                        </a:rPr>
                        <a:t>$60</a:t>
                      </a:r>
                      <a:endParaRPr lang="en-CA" sz="2000" dirty="0">
                        <a:solidFill>
                          <a:srgbClr val="FE994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Hardware Details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E9941"/>
      </a:hlink>
      <a:folHlink>
        <a:srgbClr val="FE994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FE9941"/>
            </a:solidFill>
            <a:latin typeface="Helvetica Neue Light"/>
            <a:cs typeface="Helvetica Neue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alpha val="8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rgbClr val="FFFFFF"/>
            </a:solidFill>
            <a:latin typeface="Helvetica Neue Light"/>
            <a:cs typeface="Helvetica Neue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510</Words>
  <Application>Microsoft Macintosh PowerPoint</Application>
  <PresentationFormat>On-screen Show (4:3)</PresentationFormat>
  <Paragraphs>140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About Ailurus</vt:lpstr>
      <vt:lpstr>Related Products</vt:lpstr>
      <vt:lpstr>Our Focus</vt:lpstr>
      <vt:lpstr>Repo Layout</vt:lpstr>
      <vt:lpstr>Iteration Plan</vt:lpstr>
      <vt:lpstr>PowerPoint Presentation</vt:lpstr>
      <vt:lpstr>Technologies</vt:lpstr>
      <vt:lpstr>Hardware Details</vt:lpstr>
      <vt:lpstr>Packaging System</vt:lpstr>
      <vt:lpstr>Software Details</vt:lpstr>
      <vt:lpstr>PowerPoint Presentation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Rew Howe</dc:creator>
  <cp:lastModifiedBy>Rew Howe</cp:lastModifiedBy>
  <cp:revision>30</cp:revision>
  <dcterms:created xsi:type="dcterms:W3CDTF">2014-07-01T06:38:25Z</dcterms:created>
  <dcterms:modified xsi:type="dcterms:W3CDTF">2014-07-02T06:21:32Z</dcterms:modified>
</cp:coreProperties>
</file>