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337" r:id="rId8"/>
    <p:sldId id="338" r:id="rId9"/>
    <p:sldId id="339" r:id="rId10"/>
    <p:sldId id="340" r:id="rId11"/>
    <p:sldId id="341" r:id="rId12"/>
    <p:sldId id="262" r:id="rId13"/>
    <p:sldId id="263" r:id="rId14"/>
    <p:sldId id="264" r:id="rId15"/>
    <p:sldId id="265" r:id="rId16"/>
    <p:sldId id="266" r:id="rId17"/>
    <p:sldId id="267" r:id="rId18"/>
    <p:sldId id="268" r:id="rId19"/>
    <p:sldId id="269" r:id="rId20"/>
    <p:sldId id="270" r:id="rId21"/>
    <p:sldId id="271" r:id="rId22"/>
    <p:sldId id="272" r:id="rId23"/>
    <p:sldId id="342" r:id="rId24"/>
    <p:sldId id="343" r:id="rId25"/>
    <p:sldId id="344" r:id="rId26"/>
    <p:sldId id="345"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346" r:id="rId53"/>
    <p:sldId id="298" r:id="rId54"/>
    <p:sldId id="299" r:id="rId55"/>
    <p:sldId id="354" r:id="rId56"/>
    <p:sldId id="355" r:id="rId57"/>
    <p:sldId id="356" r:id="rId58"/>
    <p:sldId id="357" r:id="rId59"/>
    <p:sldId id="358" r:id="rId60"/>
    <p:sldId id="359" r:id="rId61"/>
    <p:sldId id="360" r:id="rId62"/>
    <p:sldId id="361" r:id="rId63"/>
    <p:sldId id="362" r:id="rId64"/>
    <p:sldId id="347" r:id="rId65"/>
    <p:sldId id="348" r:id="rId66"/>
    <p:sldId id="349" r:id="rId67"/>
    <p:sldId id="350" r:id="rId68"/>
    <p:sldId id="351" r:id="rId69"/>
    <p:sldId id="352" r:id="rId70"/>
    <p:sldId id="353" r:id="rId71"/>
    <p:sldId id="300" r:id="rId72"/>
    <p:sldId id="301" r:id="rId73"/>
    <p:sldId id="302" r:id="rId74"/>
    <p:sldId id="303" r:id="rId75"/>
    <p:sldId id="304" r:id="rId76"/>
    <p:sldId id="305" r:id="rId77"/>
    <p:sldId id="306" r:id="rId78"/>
    <p:sldId id="307" r:id="rId79"/>
    <p:sldId id="308" r:id="rId80"/>
    <p:sldId id="309" r:id="rId81"/>
    <p:sldId id="310" r:id="rId82"/>
    <p:sldId id="311" r:id="rId83"/>
    <p:sldId id="312" r:id="rId84"/>
    <p:sldId id="369" r:id="rId85"/>
    <p:sldId id="370" r:id="rId86"/>
    <p:sldId id="371" r:id="rId87"/>
    <p:sldId id="372" r:id="rId88"/>
    <p:sldId id="381" r:id="rId89"/>
    <p:sldId id="382" r:id="rId90"/>
    <p:sldId id="383" r:id="rId91"/>
    <p:sldId id="373" r:id="rId92"/>
    <p:sldId id="374" r:id="rId93"/>
    <p:sldId id="375" r:id="rId94"/>
    <p:sldId id="376" r:id="rId95"/>
    <p:sldId id="377" r:id="rId96"/>
    <p:sldId id="378" r:id="rId97"/>
    <p:sldId id="379" r:id="rId98"/>
    <p:sldId id="380" r:id="rId99"/>
    <p:sldId id="313" r:id="rId100"/>
    <p:sldId id="314" r:id="rId101"/>
    <p:sldId id="315" r:id="rId102"/>
    <p:sldId id="316" r:id="rId103"/>
    <p:sldId id="317" r:id="rId104"/>
    <p:sldId id="318" r:id="rId105"/>
    <p:sldId id="319" r:id="rId106"/>
    <p:sldId id="363" r:id="rId107"/>
    <p:sldId id="364" r:id="rId108"/>
    <p:sldId id="365" r:id="rId109"/>
    <p:sldId id="366" r:id="rId110"/>
    <p:sldId id="367" r:id="rId111"/>
    <p:sldId id="320" r:id="rId112"/>
    <p:sldId id="321" r:id="rId113"/>
    <p:sldId id="322" r:id="rId114"/>
    <p:sldId id="323" r:id="rId115"/>
    <p:sldId id="324" r:id="rId116"/>
    <p:sldId id="325" r:id="rId117"/>
    <p:sldId id="326" r:id="rId118"/>
    <p:sldId id="327" r:id="rId119"/>
    <p:sldId id="328" r:id="rId120"/>
    <p:sldId id="329" r:id="rId121"/>
    <p:sldId id="330" r:id="rId122"/>
    <p:sldId id="331" r:id="rId123"/>
    <p:sldId id="332" r:id="rId124"/>
    <p:sldId id="333" r:id="rId125"/>
    <p:sldId id="334" r:id="rId126"/>
    <p:sldId id="335" r:id="rId127"/>
    <p:sldId id="336" r:id="rId128"/>
    <p:sldId id="368"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212643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112762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A254A4-3D5C-4FD4-ACFB-30AB83243EDA}"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27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160932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A254A4-3D5C-4FD4-ACFB-30AB83243EDA}"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810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3503532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1018963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323128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54423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185320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107518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208975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258525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400785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86161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90141EE-611B-456E-952C-F9E93EC487AC}"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282013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0141EE-611B-456E-952C-F9E93EC487AC}" type="datetimeFigureOut">
              <a:rPr lang="zh-CN" altLang="en-US" smtClean="0"/>
              <a:t>2018/1/30</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A254A4-3D5C-4FD4-ACFB-30AB83243EDA}" type="slidenum">
              <a:rPr lang="zh-CN" altLang="en-US" smtClean="0"/>
              <a:t>‹#›</a:t>
            </a:fld>
            <a:endParaRPr lang="zh-CN" altLang="en-US"/>
          </a:p>
        </p:txBody>
      </p:sp>
    </p:spTree>
    <p:extLst>
      <p:ext uri="{BB962C8B-B14F-4D97-AF65-F5344CB8AC3E}">
        <p14:creationId xmlns:p14="http://schemas.microsoft.com/office/powerpoint/2010/main" val="415823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s://www.luogu.org/problem/show?pid=1080"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luogu.org/problem/show?pid=2678"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s://www.luogu.org/problem/show?pid=1269"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https://www.luogu.org/problem/show?pid=237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www.luogu.org/problem/show?pid=1645"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luogu.org/problem/show?pid=1016"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https://www.luogu.org/problem/show?pid=3698"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luogu.org/problem/show?pid=232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luogu.org/problem/show?pid=370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luogu.org/problem/show?pid=272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luogu.org/problem/show?pid=127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luogu.org/problem/show?pid=1556"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luogu.org/problem/show?pid=15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luogu.org/problem/show?pid=1083"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luogu.org/problem/show?pid=1965"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luogu.org/problem/show?pid=1198"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www.icpc.moe/onlinejudge/showProblem.do?problemCode=319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www.luogu.org/problem/show?pid=3295"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基本算法</a:t>
            </a:r>
            <a:endParaRPr lang="zh-CN" altLang="en-US" dirty="0"/>
          </a:p>
        </p:txBody>
      </p:sp>
      <p:sp>
        <p:nvSpPr>
          <p:cNvPr id="3" name="副标题 2"/>
          <p:cNvSpPr>
            <a:spLocks noGrp="1"/>
          </p:cNvSpPr>
          <p:nvPr>
            <p:ph type="subTitle" idx="1"/>
          </p:nvPr>
        </p:nvSpPr>
        <p:spPr/>
        <p:txBody>
          <a:bodyPr/>
          <a:lstStyle/>
          <a:p>
            <a:r>
              <a:rPr lang="zh-CN" altLang="en-US" dirty="0" smtClean="0"/>
              <a:t>清华大学 李子豪</a:t>
            </a:r>
            <a:endParaRPr lang="zh-CN" altLang="en-US" dirty="0"/>
          </a:p>
        </p:txBody>
      </p:sp>
    </p:spTree>
    <p:extLst>
      <p:ext uri="{BB962C8B-B14F-4D97-AF65-F5344CB8AC3E}">
        <p14:creationId xmlns:p14="http://schemas.microsoft.com/office/powerpoint/2010/main" val="418987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a:t>
            </a:r>
            <a:r>
              <a:rPr lang="en-US" altLang="zh-CN" dirty="0" smtClean="0"/>
              <a:t>1~n</a:t>
            </a:r>
            <a:r>
              <a:rPr lang="zh-CN" altLang="en-US" dirty="0" smtClean="0"/>
              <a:t>的子集</a:t>
            </a:r>
            <a:endParaRPr lang="zh-CN" altLang="en-US" dirty="0"/>
          </a:p>
        </p:txBody>
      </p:sp>
      <p:sp>
        <p:nvSpPr>
          <p:cNvPr id="3" name="内容占位符 2"/>
          <p:cNvSpPr>
            <a:spLocks noGrp="1"/>
          </p:cNvSpPr>
          <p:nvPr>
            <p:ph idx="1"/>
          </p:nvPr>
        </p:nvSpPr>
        <p:spPr/>
        <p:txBody>
          <a:bodyPr/>
          <a:lstStyle/>
          <a:p>
            <a:r>
              <a:rPr lang="zh-CN" altLang="en-US" dirty="0" smtClean="0"/>
              <a:t>这一题，我们同样可以通过递归的方式去解决。</a:t>
            </a:r>
            <a:endParaRPr lang="en-US" altLang="zh-CN" dirty="0" smtClean="0"/>
          </a:p>
          <a:p>
            <a:endParaRPr lang="en-US" altLang="zh-CN" dirty="0"/>
          </a:p>
          <a:p>
            <a:r>
              <a:rPr lang="zh-CN" altLang="en-US" dirty="0" smtClean="0"/>
              <a:t>我们以</a:t>
            </a:r>
            <a:r>
              <a:rPr lang="en-US" altLang="zh-CN" dirty="0" err="1" smtClean="0"/>
              <a:t>print_set</a:t>
            </a:r>
            <a:r>
              <a:rPr lang="en-US" altLang="zh-CN" dirty="0" smtClean="0"/>
              <a:t>(</a:t>
            </a:r>
            <a:r>
              <a:rPr lang="en-US" altLang="zh-CN" dirty="0" err="1" smtClean="0"/>
              <a:t>n,now,sum,S</a:t>
            </a:r>
            <a:r>
              <a:rPr lang="en-US" altLang="zh-CN" dirty="0" smtClean="0"/>
              <a:t>)</a:t>
            </a:r>
            <a:r>
              <a:rPr lang="zh-CN" altLang="en-US" dirty="0" smtClean="0"/>
              <a:t>表示范围在</a:t>
            </a:r>
            <a:r>
              <a:rPr lang="en-US" altLang="zh-CN" dirty="0" smtClean="0"/>
              <a:t>1~n</a:t>
            </a:r>
            <a:r>
              <a:rPr lang="zh-CN" altLang="en-US" dirty="0" smtClean="0"/>
              <a:t>当中目前处理了</a:t>
            </a:r>
            <a:r>
              <a:rPr lang="en-US" altLang="zh-CN" dirty="0" smtClean="0"/>
              <a:t>1~(now-1)</a:t>
            </a:r>
            <a:r>
              <a:rPr lang="zh-CN" altLang="en-US" dirty="0" smtClean="0"/>
              <a:t>的数字，然后在前面的</a:t>
            </a:r>
            <a:r>
              <a:rPr lang="en-US" altLang="zh-CN" dirty="0" smtClean="0"/>
              <a:t>now-1</a:t>
            </a:r>
            <a:r>
              <a:rPr lang="zh-CN" altLang="en-US" dirty="0" smtClean="0"/>
              <a:t>个数字当中我们选择了</a:t>
            </a:r>
            <a:r>
              <a:rPr lang="en-US" altLang="zh-CN" dirty="0" smtClean="0"/>
              <a:t>sum</a:t>
            </a:r>
            <a:r>
              <a:rPr lang="zh-CN" altLang="en-US" dirty="0" smtClean="0"/>
              <a:t>个，并且记录在</a:t>
            </a:r>
            <a:r>
              <a:rPr lang="en-US" altLang="zh-CN" dirty="0" smtClean="0"/>
              <a:t>S</a:t>
            </a:r>
            <a:r>
              <a:rPr lang="zh-CN" altLang="en-US" dirty="0" smtClean="0"/>
              <a:t>数组里面。</a:t>
            </a:r>
            <a:endParaRPr lang="en-US" altLang="zh-CN" dirty="0" smtClean="0"/>
          </a:p>
          <a:p>
            <a:endParaRPr lang="en-US" altLang="zh-CN" dirty="0"/>
          </a:p>
          <a:p>
            <a:r>
              <a:rPr lang="zh-CN" altLang="en-US" dirty="0" smtClean="0"/>
              <a:t>那么，我们就可以通过枚举每一步处理的数字选或不选的两种状态递归得到所有的结果。</a:t>
            </a:r>
            <a:endParaRPr lang="zh-CN" altLang="en-US" dirty="0"/>
          </a:p>
        </p:txBody>
      </p:sp>
    </p:spTree>
    <p:extLst>
      <p:ext uri="{BB962C8B-B14F-4D97-AF65-F5344CB8AC3E}">
        <p14:creationId xmlns:p14="http://schemas.microsoft.com/office/powerpoint/2010/main" val="3750328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a:t>
            </a:r>
            <a:endParaRPr lang="zh-CN" altLang="en-US" dirty="0"/>
          </a:p>
        </p:txBody>
      </p:sp>
      <p:sp>
        <p:nvSpPr>
          <p:cNvPr id="3" name="内容占位符 2"/>
          <p:cNvSpPr>
            <a:spLocks noGrp="1"/>
          </p:cNvSpPr>
          <p:nvPr>
            <p:ph idx="1"/>
          </p:nvPr>
        </p:nvSpPr>
        <p:spPr/>
        <p:txBody>
          <a:bodyPr/>
          <a:lstStyle/>
          <a:p>
            <a:r>
              <a:rPr lang="zh-CN" altLang="en-US" sz="2800" dirty="0"/>
              <a:t>贪心算法，指的是在对问题求解过程中，总是做出目前来看最优的选择，也就是说贪心算法不会考虑全局最优解，而只会不断考虑局部最优解。</a:t>
            </a:r>
            <a:endParaRPr lang="en-US" altLang="zh-CN" sz="2800" dirty="0"/>
          </a:p>
          <a:p>
            <a:r>
              <a:rPr lang="zh-CN" altLang="en-US" sz="2800" dirty="0"/>
              <a:t>但是，我们需要注意到的是局部最优解不一定就是全局最优解，在后面我们会看到关于这一点的一些问题。</a:t>
            </a:r>
            <a:endParaRPr lang="en-US" altLang="zh-CN" sz="2800" dirty="0"/>
          </a:p>
          <a:p>
            <a:endParaRPr lang="zh-CN" altLang="en-US" dirty="0"/>
          </a:p>
        </p:txBody>
      </p:sp>
    </p:spTree>
    <p:extLst>
      <p:ext uri="{BB962C8B-B14F-4D97-AF65-F5344CB8AC3E}">
        <p14:creationId xmlns:p14="http://schemas.microsoft.com/office/powerpoint/2010/main" val="26967059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常见类型：</a:t>
            </a:r>
            <a:endParaRPr lang="en-US" altLang="zh-CN" sz="3200" dirty="0" smtClean="0"/>
          </a:p>
          <a:p>
            <a:pPr lvl="1"/>
            <a:r>
              <a:rPr lang="zh-CN" altLang="en-US" sz="2800" dirty="0" smtClean="0"/>
              <a:t>背包类型</a:t>
            </a:r>
            <a:endParaRPr lang="en-US" altLang="zh-CN" sz="2800" dirty="0" smtClean="0"/>
          </a:p>
          <a:p>
            <a:pPr lvl="1"/>
            <a:r>
              <a:rPr lang="zh-CN" altLang="en-US" sz="2800" dirty="0" smtClean="0"/>
              <a:t>排序类型</a:t>
            </a:r>
            <a:endParaRPr lang="en-US" altLang="zh-CN" sz="2800" dirty="0" smtClean="0"/>
          </a:p>
          <a:p>
            <a:pPr lvl="1"/>
            <a:r>
              <a:rPr lang="zh-CN" altLang="en-US" sz="2800" dirty="0"/>
              <a:t>二</a:t>
            </a:r>
            <a:r>
              <a:rPr lang="zh-CN" altLang="en-US" sz="2800" dirty="0" smtClean="0"/>
              <a:t>分答案后的序列贪心</a:t>
            </a:r>
            <a:endParaRPr lang="zh-CN" altLang="en-US" sz="2800" dirty="0"/>
          </a:p>
        </p:txBody>
      </p:sp>
    </p:spTree>
    <p:extLst>
      <p:ext uri="{BB962C8B-B14F-4D97-AF65-F5344CB8AC3E}">
        <p14:creationId xmlns:p14="http://schemas.microsoft.com/office/powerpoint/2010/main" val="13321337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背包问题</a:t>
            </a:r>
            <a:r>
              <a:rPr lang="en-US" altLang="zh-CN" dirty="0"/>
              <a:t>1</a:t>
            </a:r>
            <a:r>
              <a:rPr lang="zh-CN" altLang="en-US" dirty="0"/>
              <a:t>：最优装载问题</a:t>
            </a:r>
          </a:p>
        </p:txBody>
      </p:sp>
      <p:sp>
        <p:nvSpPr>
          <p:cNvPr id="3" name="内容占位符 2"/>
          <p:cNvSpPr>
            <a:spLocks noGrp="1"/>
          </p:cNvSpPr>
          <p:nvPr>
            <p:ph idx="1"/>
          </p:nvPr>
        </p:nvSpPr>
        <p:spPr/>
        <p:txBody>
          <a:bodyPr/>
          <a:lstStyle/>
          <a:p>
            <a:r>
              <a:rPr lang="zh-CN" altLang="en-US" sz="2800" dirty="0"/>
              <a:t>给出</a:t>
            </a:r>
            <a:r>
              <a:rPr lang="en-US" altLang="zh-CN" sz="2800" dirty="0"/>
              <a:t>n</a:t>
            </a:r>
            <a:r>
              <a:rPr lang="zh-CN" altLang="en-US" sz="2800" dirty="0"/>
              <a:t>个物体，第</a:t>
            </a:r>
            <a:r>
              <a:rPr lang="en-US" altLang="zh-CN" sz="2800" dirty="0" err="1"/>
              <a:t>i</a:t>
            </a:r>
            <a:r>
              <a:rPr lang="zh-CN" altLang="en-US" sz="2800" dirty="0"/>
              <a:t>个物体重量为</a:t>
            </a:r>
            <a:r>
              <a:rPr lang="en-US" altLang="zh-CN" sz="2800" dirty="0" err="1"/>
              <a:t>wi</a:t>
            </a:r>
            <a:r>
              <a:rPr lang="zh-CN" altLang="en-US" sz="2800" dirty="0"/>
              <a:t>。</a:t>
            </a:r>
            <a:endParaRPr lang="en-US" altLang="zh-CN" sz="2800" dirty="0"/>
          </a:p>
          <a:p>
            <a:r>
              <a:rPr lang="zh-CN" altLang="en-US" sz="2800" dirty="0"/>
              <a:t>选择尽量多的物体，使得总重量不超过</a:t>
            </a:r>
            <a:r>
              <a:rPr lang="en-US" altLang="zh-CN" sz="2800" dirty="0"/>
              <a:t>C</a:t>
            </a:r>
            <a:r>
              <a:rPr lang="zh-CN" altLang="en-US" sz="2800" dirty="0"/>
              <a:t>。</a:t>
            </a:r>
            <a:endParaRPr lang="en-US" altLang="zh-CN" sz="2800" dirty="0"/>
          </a:p>
          <a:p>
            <a:endParaRPr lang="zh-CN" altLang="en-US" dirty="0"/>
          </a:p>
        </p:txBody>
      </p:sp>
    </p:spTree>
    <p:extLst>
      <p:ext uri="{BB962C8B-B14F-4D97-AF65-F5344CB8AC3E}">
        <p14:creationId xmlns:p14="http://schemas.microsoft.com/office/powerpoint/2010/main" val="8889351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只需要把所有物体按重量从小到大排序，依次选择每个物品，直到放不下为止，就能得到最优解了。</a:t>
            </a:r>
          </a:p>
          <a:p>
            <a:endParaRPr lang="zh-CN" altLang="en-US" dirty="0"/>
          </a:p>
        </p:txBody>
      </p:sp>
    </p:spTree>
    <p:extLst>
      <p:ext uri="{BB962C8B-B14F-4D97-AF65-F5344CB8AC3E}">
        <p14:creationId xmlns:p14="http://schemas.microsoft.com/office/powerpoint/2010/main" val="1560422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部分背包问题</a:t>
            </a:r>
          </a:p>
        </p:txBody>
      </p:sp>
      <p:sp>
        <p:nvSpPr>
          <p:cNvPr id="3" name="内容占位符 2"/>
          <p:cNvSpPr>
            <a:spLocks noGrp="1"/>
          </p:cNvSpPr>
          <p:nvPr>
            <p:ph idx="1"/>
          </p:nvPr>
        </p:nvSpPr>
        <p:spPr/>
        <p:txBody>
          <a:bodyPr/>
          <a:lstStyle/>
          <a:p>
            <a:r>
              <a:rPr lang="zh-CN" altLang="en-US" sz="2800" dirty="0"/>
              <a:t>有</a:t>
            </a:r>
            <a:r>
              <a:rPr lang="en-US" altLang="zh-CN" sz="2800" dirty="0"/>
              <a:t>n</a:t>
            </a:r>
            <a:r>
              <a:rPr lang="zh-CN" altLang="en-US" sz="2800" dirty="0"/>
              <a:t>个物品，第</a:t>
            </a:r>
            <a:r>
              <a:rPr lang="en-US" altLang="zh-CN" sz="2800" dirty="0" err="1"/>
              <a:t>i</a:t>
            </a:r>
            <a:r>
              <a:rPr lang="zh-CN" altLang="en-US" sz="2800" dirty="0"/>
              <a:t>个物品的重量为</a:t>
            </a:r>
            <a:r>
              <a:rPr lang="en-US" altLang="zh-CN" sz="2800" dirty="0" err="1"/>
              <a:t>wi</a:t>
            </a:r>
            <a:r>
              <a:rPr lang="zh-CN" altLang="en-US" sz="2800" dirty="0"/>
              <a:t>，价值为</a:t>
            </a:r>
            <a:r>
              <a:rPr lang="en-US" altLang="zh-CN" sz="2800" dirty="0"/>
              <a:t>vi</a:t>
            </a:r>
            <a:r>
              <a:rPr lang="zh-CN" altLang="en-US" sz="2800" dirty="0"/>
              <a:t>。</a:t>
            </a:r>
            <a:endParaRPr lang="en-US" altLang="zh-CN" sz="2800" dirty="0"/>
          </a:p>
          <a:p>
            <a:r>
              <a:rPr lang="zh-CN" altLang="en-US" sz="2800" dirty="0"/>
              <a:t>在总量不超过</a:t>
            </a:r>
            <a:r>
              <a:rPr lang="en-US" altLang="zh-CN" sz="2800" dirty="0"/>
              <a:t>C</a:t>
            </a:r>
            <a:r>
              <a:rPr lang="zh-CN" altLang="en-US" sz="2800" dirty="0"/>
              <a:t>的情况下让总价值尽量高。</a:t>
            </a:r>
            <a:endParaRPr lang="en-US" altLang="zh-CN" sz="2800" dirty="0"/>
          </a:p>
          <a:p>
            <a:r>
              <a:rPr lang="zh-CN" altLang="en-US" sz="2800" dirty="0"/>
              <a:t>每一个物体都可以只取走一部分，价值和重量按比例计算。</a:t>
            </a:r>
          </a:p>
          <a:p>
            <a:endParaRPr lang="zh-CN" altLang="en-US" dirty="0"/>
          </a:p>
        </p:txBody>
      </p:sp>
    </p:spTree>
    <p:extLst>
      <p:ext uri="{BB962C8B-B14F-4D97-AF65-F5344CB8AC3E}">
        <p14:creationId xmlns:p14="http://schemas.microsoft.com/office/powerpoint/2010/main" val="18297913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我们可以选择“性价比”作为标准：按照</a:t>
            </a:r>
            <a:r>
              <a:rPr lang="en-US" altLang="zh-CN" sz="2800" dirty="0"/>
              <a:t>vi/</a:t>
            </a:r>
            <a:r>
              <a:rPr lang="en-US" altLang="zh-CN" sz="2800" dirty="0" err="1"/>
              <a:t>wi</a:t>
            </a:r>
            <a:r>
              <a:rPr lang="zh-CN" altLang="en-US" sz="2800" dirty="0"/>
              <a:t>从小到大来放入物品。</a:t>
            </a:r>
            <a:endParaRPr lang="en-US" altLang="zh-CN" sz="2800" dirty="0"/>
          </a:p>
          <a:p>
            <a:endParaRPr lang="zh-CN" altLang="en-US" dirty="0"/>
          </a:p>
        </p:txBody>
      </p:sp>
    </p:spTree>
    <p:extLst>
      <p:ext uri="{BB962C8B-B14F-4D97-AF65-F5344CB8AC3E}">
        <p14:creationId xmlns:p14="http://schemas.microsoft.com/office/powerpoint/2010/main" val="9123554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背包问题</a:t>
            </a:r>
            <a:r>
              <a:rPr lang="en-US" altLang="zh-CN" dirty="0" smtClean="0"/>
              <a:t>3</a:t>
            </a:r>
            <a:r>
              <a:rPr lang="zh-CN" altLang="en-US" dirty="0" smtClean="0"/>
              <a:t>：</a:t>
            </a: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p:txBody>
          <a:bodyPr>
            <a:normAutofit/>
          </a:bodyPr>
          <a:lstStyle/>
          <a:p>
            <a:r>
              <a:rPr lang="zh-CN" altLang="en-US" sz="3200" dirty="0"/>
              <a:t>有</a:t>
            </a:r>
            <a:r>
              <a:rPr lang="en-US" altLang="zh-CN" sz="3200" dirty="0"/>
              <a:t>n</a:t>
            </a:r>
            <a:r>
              <a:rPr lang="zh-CN" altLang="en-US" sz="3200" dirty="0"/>
              <a:t>个物品，第</a:t>
            </a:r>
            <a:r>
              <a:rPr lang="en-US" altLang="zh-CN" sz="3200" dirty="0" err="1"/>
              <a:t>i</a:t>
            </a:r>
            <a:r>
              <a:rPr lang="zh-CN" altLang="en-US" sz="3200" dirty="0"/>
              <a:t>个物品的重量为</a:t>
            </a:r>
            <a:r>
              <a:rPr lang="en-US" altLang="zh-CN" sz="3200" dirty="0" err="1"/>
              <a:t>wi</a:t>
            </a:r>
            <a:r>
              <a:rPr lang="zh-CN" altLang="en-US" sz="3200" dirty="0"/>
              <a:t>，价值为</a:t>
            </a:r>
            <a:r>
              <a:rPr lang="en-US" altLang="zh-CN" sz="3200" dirty="0"/>
              <a:t>vi</a:t>
            </a:r>
            <a:r>
              <a:rPr lang="zh-CN" altLang="en-US" sz="3200" dirty="0"/>
              <a:t>。</a:t>
            </a:r>
            <a:endParaRPr lang="en-US" altLang="zh-CN" sz="3200" dirty="0"/>
          </a:p>
          <a:p>
            <a:r>
              <a:rPr lang="zh-CN" altLang="en-US" sz="3200" dirty="0"/>
              <a:t>在总量不超过</a:t>
            </a:r>
            <a:r>
              <a:rPr lang="en-US" altLang="zh-CN" sz="3200" dirty="0"/>
              <a:t>C</a:t>
            </a:r>
            <a:r>
              <a:rPr lang="zh-CN" altLang="en-US" sz="3200" dirty="0"/>
              <a:t>的情况下让总价值尽量高。</a:t>
            </a:r>
            <a:endParaRPr lang="en-US" altLang="zh-CN" sz="3200" dirty="0"/>
          </a:p>
          <a:p>
            <a:r>
              <a:rPr lang="zh-CN" altLang="en-US" sz="3200" dirty="0"/>
              <a:t>每一</a:t>
            </a:r>
            <a:r>
              <a:rPr lang="zh-CN" altLang="en-US" sz="3200" dirty="0" smtClean="0"/>
              <a:t>个物体不得取走其中一部分，要么全部取走，要么不取。</a:t>
            </a:r>
            <a:endParaRPr lang="zh-CN" altLang="en-US" sz="3200" dirty="0"/>
          </a:p>
        </p:txBody>
      </p:sp>
    </p:spTree>
    <p:extLst>
      <p:ext uri="{BB962C8B-B14F-4D97-AF65-F5344CB8AC3E}">
        <p14:creationId xmlns:p14="http://schemas.microsoft.com/office/powerpoint/2010/main" val="21390204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2589212" y="2133600"/>
            <a:ext cx="8915400" cy="4313382"/>
          </a:xfrm>
        </p:spPr>
        <p:txBody>
          <a:bodyPr>
            <a:normAutofit/>
          </a:bodyPr>
          <a:lstStyle/>
          <a:p>
            <a:r>
              <a:rPr lang="zh-CN" altLang="en-US" sz="3200" dirty="0" smtClean="0"/>
              <a:t>这个问题，我们可以尝试继续以原本的思路去想：</a:t>
            </a:r>
            <a:endParaRPr lang="en-US" altLang="zh-CN" sz="3200" dirty="0" smtClean="0"/>
          </a:p>
          <a:p>
            <a:pPr lvl="1"/>
            <a:r>
              <a:rPr lang="zh-CN" altLang="en-US" sz="3200" dirty="0" smtClean="0"/>
              <a:t>在这种情况下，性价比应该还是最好的方法，能综合重量与价值</a:t>
            </a:r>
            <a:endParaRPr lang="en-US" altLang="zh-CN" sz="3200" dirty="0" smtClean="0"/>
          </a:p>
          <a:p>
            <a:endParaRPr lang="en-US" altLang="zh-CN" dirty="0" smtClean="0"/>
          </a:p>
        </p:txBody>
      </p:sp>
    </p:spTree>
    <p:extLst>
      <p:ext uri="{BB962C8B-B14F-4D97-AF65-F5344CB8AC3E}">
        <p14:creationId xmlns:p14="http://schemas.microsoft.com/office/powerpoint/2010/main" val="30641190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a:xfrm>
            <a:off x="2589212" y="2133600"/>
            <a:ext cx="8915400" cy="4724400"/>
          </a:xfrm>
        </p:spPr>
        <p:txBody>
          <a:bodyPr>
            <a:normAutofit fontScale="92500" lnSpcReduction="20000"/>
          </a:bodyPr>
          <a:lstStyle/>
          <a:p>
            <a:r>
              <a:rPr lang="zh-CN" altLang="en-US" sz="3200" dirty="0"/>
              <a:t>于是，我们采取与上面一题相同的方法，按照性价比来选取。</a:t>
            </a:r>
            <a:endParaRPr lang="en-US" altLang="zh-CN" sz="3200" dirty="0"/>
          </a:p>
          <a:p>
            <a:r>
              <a:rPr lang="zh-CN" altLang="en-US" sz="3200" dirty="0"/>
              <a:t>于是，当我们在处理这种情况的时候：</a:t>
            </a:r>
            <a:endParaRPr lang="en-US" altLang="zh-CN" sz="3200" dirty="0"/>
          </a:p>
          <a:p>
            <a:pPr lvl="1"/>
            <a:r>
              <a:rPr lang="en-US" altLang="zh-CN" sz="3200" dirty="0"/>
              <a:t>N=3,c=7</a:t>
            </a:r>
          </a:p>
          <a:p>
            <a:pPr lvl="1"/>
            <a:r>
              <a:rPr lang="zh-CN" altLang="en-US" sz="3200" dirty="0"/>
              <a:t>第一个物品：</a:t>
            </a:r>
            <a:r>
              <a:rPr lang="en-US" altLang="zh-CN" sz="3200" dirty="0"/>
              <a:t>w=3,v=6</a:t>
            </a:r>
          </a:p>
          <a:p>
            <a:pPr lvl="1"/>
            <a:r>
              <a:rPr lang="zh-CN" altLang="en-US" sz="3200" dirty="0"/>
              <a:t>第二个物品：</a:t>
            </a:r>
            <a:r>
              <a:rPr lang="en-US" altLang="zh-CN" sz="3200" dirty="0"/>
              <a:t>w=4,v=8,</a:t>
            </a:r>
          </a:p>
          <a:p>
            <a:pPr lvl="1"/>
            <a:r>
              <a:rPr lang="zh-CN" altLang="en-US" sz="3200" dirty="0"/>
              <a:t>第三个物品：</a:t>
            </a:r>
            <a:r>
              <a:rPr lang="en-US" altLang="zh-CN" sz="3200" dirty="0"/>
              <a:t>w=5,v=11</a:t>
            </a:r>
          </a:p>
          <a:p>
            <a:r>
              <a:rPr lang="zh-CN" altLang="en-US" sz="3200" dirty="0"/>
              <a:t>当按照我们的方法弄的时候，我们得到的答案是</a:t>
            </a:r>
            <a:r>
              <a:rPr lang="en-US" altLang="zh-CN" sz="3200" dirty="0"/>
              <a:t>11.</a:t>
            </a:r>
          </a:p>
          <a:p>
            <a:r>
              <a:rPr lang="zh-CN" altLang="en-US" sz="3200" dirty="0"/>
              <a:t>而实际上应该是</a:t>
            </a:r>
            <a:r>
              <a:rPr lang="en-US" altLang="zh-CN" sz="3200" dirty="0"/>
              <a:t>14.</a:t>
            </a:r>
          </a:p>
          <a:p>
            <a:endParaRPr lang="zh-CN" altLang="en-US" dirty="0"/>
          </a:p>
        </p:txBody>
      </p:sp>
    </p:spTree>
    <p:extLst>
      <p:ext uri="{BB962C8B-B14F-4D97-AF65-F5344CB8AC3E}">
        <p14:creationId xmlns:p14="http://schemas.microsoft.com/office/powerpoint/2010/main" val="37027056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p:txBody>
          <a:bodyPr>
            <a:noAutofit/>
          </a:bodyPr>
          <a:lstStyle/>
          <a:p>
            <a:r>
              <a:rPr lang="zh-CN" altLang="en-US" sz="3200" dirty="0" smtClean="0"/>
              <a:t>当然，我们还可以尝试其它准则，但我们会发现贪心总存在某些情况得不到较优的结果。</a:t>
            </a:r>
            <a:endParaRPr lang="en-US" altLang="zh-CN" sz="3200" dirty="0"/>
          </a:p>
          <a:p>
            <a:r>
              <a:rPr lang="zh-CN" altLang="en-US" sz="3200" dirty="0" smtClean="0"/>
              <a:t>这个也就是最开始所说的每一步局部最优并不代表全局最优。</a:t>
            </a:r>
            <a:endParaRPr lang="en-US" altLang="zh-CN" sz="3200" dirty="0"/>
          </a:p>
          <a:p>
            <a:r>
              <a:rPr lang="zh-CN" altLang="en-US" sz="3200" dirty="0" smtClean="0"/>
              <a:t>而这道题的方法实际上需要用到动态规划。</a:t>
            </a:r>
            <a:endParaRPr lang="en-US" altLang="zh-CN" sz="3200" dirty="0"/>
          </a:p>
          <a:p>
            <a:r>
              <a:rPr lang="zh-CN" altLang="en-US" sz="3200" dirty="0" smtClean="0"/>
              <a:t>这里就不多讲了。</a:t>
            </a:r>
            <a:endParaRPr lang="zh-CN" altLang="en-US" sz="3200" dirty="0"/>
          </a:p>
        </p:txBody>
      </p:sp>
    </p:spTree>
    <p:extLst>
      <p:ext uri="{BB962C8B-B14F-4D97-AF65-F5344CB8AC3E}">
        <p14:creationId xmlns:p14="http://schemas.microsoft.com/office/powerpoint/2010/main" val="332336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a:t>
            </a:r>
            <a:r>
              <a:rPr lang="en-US" altLang="zh-CN" dirty="0" smtClean="0"/>
              <a:t>1~n</a:t>
            </a:r>
            <a:r>
              <a:rPr lang="zh-CN" altLang="en-US" dirty="0" smtClean="0"/>
              <a:t>的子集</a:t>
            </a:r>
            <a:endParaRPr lang="zh-CN" altLang="en-US" dirty="0"/>
          </a:p>
        </p:txBody>
      </p:sp>
      <p:sp>
        <p:nvSpPr>
          <p:cNvPr id="3" name="内容占位符 2"/>
          <p:cNvSpPr>
            <a:spLocks noGrp="1"/>
          </p:cNvSpPr>
          <p:nvPr>
            <p:ph idx="1"/>
          </p:nvPr>
        </p:nvSpPr>
        <p:spPr/>
        <p:txBody>
          <a:bodyPr/>
          <a:lstStyle/>
          <a:p>
            <a:r>
              <a:rPr lang="zh-CN" altLang="en-US" dirty="0"/>
              <a:t>这道</a:t>
            </a:r>
            <a:r>
              <a:rPr lang="zh-CN" altLang="en-US" dirty="0" smtClean="0"/>
              <a:t>题也存在另外一种不需要使用递归实现的方法。</a:t>
            </a:r>
            <a:endParaRPr lang="en-US" altLang="zh-CN" dirty="0" smtClean="0"/>
          </a:p>
          <a:p>
            <a:endParaRPr lang="en-US" altLang="zh-CN" dirty="0"/>
          </a:p>
          <a:p>
            <a:r>
              <a:rPr lang="zh-CN" altLang="en-US" dirty="0" smtClean="0"/>
              <a:t>我们可以用一个</a:t>
            </a:r>
            <a:r>
              <a:rPr lang="en-US" altLang="zh-CN" dirty="0" smtClean="0"/>
              <a:t>n</a:t>
            </a:r>
            <a:r>
              <a:rPr lang="zh-CN" altLang="en-US" dirty="0" smtClean="0"/>
              <a:t>位二进制表示每一个数字有没有选上的情况。</a:t>
            </a:r>
            <a:endParaRPr lang="en-US" altLang="zh-CN" dirty="0" smtClean="0"/>
          </a:p>
          <a:p>
            <a:endParaRPr lang="en-US" altLang="zh-CN" dirty="0"/>
          </a:p>
          <a:p>
            <a:r>
              <a:rPr lang="zh-CN" altLang="en-US" dirty="0" smtClean="0"/>
              <a:t>那么，我们只需要通过枚举所有的</a:t>
            </a:r>
            <a:r>
              <a:rPr lang="en-US" altLang="zh-CN" dirty="0" smtClean="0"/>
              <a:t>n</a:t>
            </a:r>
            <a:r>
              <a:rPr lang="zh-CN" altLang="en-US" dirty="0" smtClean="0"/>
              <a:t>位二进制数字就可以生成</a:t>
            </a:r>
            <a:r>
              <a:rPr lang="en-US" altLang="zh-CN" dirty="0" smtClean="0"/>
              <a:t>1~n</a:t>
            </a:r>
            <a:r>
              <a:rPr lang="zh-CN" altLang="en-US" dirty="0" smtClean="0"/>
              <a:t>的所有子集了</a:t>
            </a:r>
            <a:r>
              <a:rPr lang="zh-CN" altLang="en-US" dirty="0" smtClean="0"/>
              <a:t>。</a:t>
            </a:r>
            <a:endParaRPr lang="en-US" altLang="zh-CN" dirty="0" smtClean="0"/>
          </a:p>
        </p:txBody>
      </p:sp>
    </p:spTree>
    <p:extLst>
      <p:ext uri="{BB962C8B-B14F-4D97-AF65-F5344CB8AC3E}">
        <p14:creationId xmlns:p14="http://schemas.microsoft.com/office/powerpoint/2010/main" val="411318047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贪心与背包问题</a:t>
            </a:r>
            <a:endParaRPr lang="zh-CN" altLang="en-US" dirty="0"/>
          </a:p>
        </p:txBody>
      </p:sp>
      <p:sp>
        <p:nvSpPr>
          <p:cNvPr id="3" name="内容占位符 2"/>
          <p:cNvSpPr>
            <a:spLocks noGrp="1"/>
          </p:cNvSpPr>
          <p:nvPr>
            <p:ph idx="1"/>
          </p:nvPr>
        </p:nvSpPr>
        <p:spPr/>
        <p:txBody>
          <a:bodyPr/>
          <a:lstStyle/>
          <a:p>
            <a:r>
              <a:rPr lang="zh-CN" altLang="en-US" sz="3200" dirty="0" smtClean="0"/>
              <a:t>看到前面三个背包问题之后，我们可以感觉贪心的编程复杂度要比其它的方法都要低，并且贪心在某些情况下也可以取得非常优的方法。</a:t>
            </a:r>
            <a:endParaRPr lang="en-US" altLang="zh-CN" sz="3200" dirty="0" smtClean="0"/>
          </a:p>
          <a:p>
            <a:endParaRPr lang="en-US" altLang="zh-CN" dirty="0"/>
          </a:p>
        </p:txBody>
      </p:sp>
    </p:spTree>
    <p:extLst>
      <p:ext uri="{BB962C8B-B14F-4D97-AF65-F5344CB8AC3E}">
        <p14:creationId xmlns:p14="http://schemas.microsoft.com/office/powerpoint/2010/main" val="14633821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国王游戏</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www.luogu.org/problem/show?pid=1080</a:t>
            </a:r>
            <a:r>
              <a:rPr lang="en-US" altLang="zh-CN" dirty="0" smtClean="0"/>
              <a:t> </a:t>
            </a:r>
            <a:endParaRPr lang="zh-CN" altLang="en-US" dirty="0"/>
          </a:p>
        </p:txBody>
      </p:sp>
    </p:spTree>
    <p:extLst>
      <p:ext uri="{BB962C8B-B14F-4D97-AF65-F5344CB8AC3E}">
        <p14:creationId xmlns:p14="http://schemas.microsoft.com/office/powerpoint/2010/main" val="31942536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89212" y="1905000"/>
            <a:ext cx="8915400" cy="4006222"/>
          </a:xfrm>
        </p:spPr>
        <p:txBody>
          <a:bodyPr>
            <a:normAutofit lnSpcReduction="10000"/>
          </a:bodyPr>
          <a:lstStyle/>
          <a:p>
            <a:r>
              <a:rPr lang="zh-CN" altLang="en-US" sz="2800" dirty="0"/>
              <a:t>我们先只考虑两个人，分别为</a:t>
            </a:r>
            <a:r>
              <a:rPr lang="en-US" altLang="zh-CN" sz="2800" dirty="0"/>
              <a:t>(L1,R1)</a:t>
            </a:r>
            <a:r>
              <a:rPr lang="zh-CN" altLang="en-US" sz="2800" dirty="0"/>
              <a:t>与</a:t>
            </a:r>
            <a:r>
              <a:rPr lang="en-US" altLang="zh-CN" sz="2800" dirty="0"/>
              <a:t>(L2,R2).</a:t>
            </a:r>
            <a:r>
              <a:rPr lang="zh-CN" altLang="en-US" sz="2800" dirty="0"/>
              <a:t> （没有负数）</a:t>
            </a:r>
            <a:endParaRPr lang="en-US" altLang="zh-CN" sz="2800" dirty="0"/>
          </a:p>
          <a:p>
            <a:endParaRPr lang="en-US" altLang="zh-CN" sz="2800" dirty="0"/>
          </a:p>
          <a:p>
            <a:r>
              <a:rPr lang="zh-CN" altLang="en-US" sz="2800" dirty="0"/>
              <a:t>如果</a:t>
            </a:r>
            <a:r>
              <a:rPr lang="en-US" altLang="zh-CN" sz="2800" dirty="0"/>
              <a:t>(L1,R1)</a:t>
            </a:r>
            <a:r>
              <a:rPr lang="zh-CN" altLang="en-US" sz="2800" dirty="0"/>
              <a:t>在前，那么奖赏为</a:t>
            </a:r>
            <a:r>
              <a:rPr lang="en-US" altLang="zh-CN" sz="2800" dirty="0"/>
              <a:t>L1/R2,</a:t>
            </a:r>
            <a:r>
              <a:rPr lang="zh-CN" altLang="en-US" sz="2800" dirty="0"/>
              <a:t>而</a:t>
            </a:r>
            <a:r>
              <a:rPr lang="en-US" altLang="zh-CN" sz="2800" dirty="0"/>
              <a:t>(L2,R2)</a:t>
            </a:r>
            <a:r>
              <a:rPr lang="zh-CN" altLang="en-US" sz="2800" dirty="0"/>
              <a:t>在前，则是</a:t>
            </a:r>
            <a:r>
              <a:rPr lang="en-US" altLang="zh-CN" sz="2800" dirty="0"/>
              <a:t>L2/R1</a:t>
            </a:r>
            <a:r>
              <a:rPr lang="zh-CN" altLang="en-US" sz="2800" dirty="0"/>
              <a:t>。</a:t>
            </a:r>
            <a:endParaRPr lang="en-US" altLang="zh-CN" sz="2800" dirty="0"/>
          </a:p>
          <a:p>
            <a:endParaRPr lang="en-US" altLang="zh-CN" sz="2800" dirty="0"/>
          </a:p>
          <a:p>
            <a:r>
              <a:rPr lang="zh-CN" altLang="en-US" sz="2800" dirty="0"/>
              <a:t>然后假设当前顺序为最优，那么一定满足</a:t>
            </a:r>
            <a:r>
              <a:rPr lang="en-US" altLang="zh-CN" sz="2800" dirty="0"/>
              <a:t>L1/R2&lt;L2/R1,</a:t>
            </a:r>
            <a:r>
              <a:rPr lang="zh-CN" altLang="en-US" sz="2800" dirty="0"/>
              <a:t>即</a:t>
            </a:r>
            <a:r>
              <a:rPr lang="en-US" altLang="zh-CN" sz="2800" dirty="0"/>
              <a:t>L1*R1&lt;L2*R2.</a:t>
            </a:r>
          </a:p>
          <a:p>
            <a:endParaRPr lang="zh-CN" altLang="en-US" dirty="0"/>
          </a:p>
        </p:txBody>
      </p:sp>
    </p:spTree>
    <p:extLst>
      <p:ext uri="{BB962C8B-B14F-4D97-AF65-F5344CB8AC3E}">
        <p14:creationId xmlns:p14="http://schemas.microsoft.com/office/powerpoint/2010/main" val="16344340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然后我们推广到多人情况下，发现这个符合传递性，因此，按这排序之后是最优的。</a:t>
            </a:r>
          </a:p>
          <a:p>
            <a:endParaRPr lang="zh-CN" altLang="en-US" dirty="0"/>
          </a:p>
        </p:txBody>
      </p:sp>
    </p:spTree>
    <p:extLst>
      <p:ext uri="{BB962C8B-B14F-4D97-AF65-F5344CB8AC3E}">
        <p14:creationId xmlns:p14="http://schemas.microsoft.com/office/powerpoint/2010/main" val="5097789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跳石头</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www.luogu.org/problem/show?pid=2678</a:t>
            </a:r>
            <a:r>
              <a:rPr lang="en-US" altLang="zh-CN" dirty="0" smtClean="0"/>
              <a:t> </a:t>
            </a:r>
            <a:endParaRPr lang="zh-CN" altLang="en-US" dirty="0"/>
          </a:p>
        </p:txBody>
      </p:sp>
    </p:spTree>
    <p:extLst>
      <p:ext uri="{BB962C8B-B14F-4D97-AF65-F5344CB8AC3E}">
        <p14:creationId xmlns:p14="http://schemas.microsoft.com/office/powerpoint/2010/main" val="19458106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看到最短距离最长的字眼，我们可以考虑采用二分答案。</a:t>
            </a:r>
            <a:endParaRPr lang="en-US" altLang="zh-CN" sz="2800" dirty="0"/>
          </a:p>
          <a:p>
            <a:r>
              <a:rPr lang="zh-CN" altLang="en-US" sz="2800" dirty="0"/>
              <a:t>然后二分出最短距离</a:t>
            </a:r>
            <a:r>
              <a:rPr lang="en-US" altLang="zh-CN" sz="2800" dirty="0"/>
              <a:t>d</a:t>
            </a:r>
            <a:r>
              <a:rPr lang="zh-CN" altLang="en-US" sz="2800" dirty="0"/>
              <a:t>之后，我们就可以采用贪心的方法，从起点开始扫描石头，一旦与前面的距离超过</a:t>
            </a:r>
            <a:r>
              <a:rPr lang="en-US" altLang="zh-CN" sz="2800" dirty="0"/>
              <a:t>d</a:t>
            </a:r>
            <a:r>
              <a:rPr lang="zh-CN" altLang="en-US" sz="2800" dirty="0"/>
              <a:t>，那么就可以保留这块石头，否则就一直扔掉，最后检查扔掉的石头数目是否符合就可以了。</a:t>
            </a:r>
            <a:endParaRPr lang="en-US" altLang="zh-CN" sz="2800" dirty="0"/>
          </a:p>
          <a:p>
            <a:r>
              <a:rPr lang="zh-CN" altLang="en-US" sz="2800" dirty="0"/>
              <a:t>需要注意，最后选择的石头可能还会需要扔掉，因为终点不可以扔。</a:t>
            </a:r>
          </a:p>
          <a:p>
            <a:endParaRPr lang="zh-CN" altLang="en-US" dirty="0"/>
          </a:p>
        </p:txBody>
      </p:sp>
    </p:spTree>
    <p:extLst>
      <p:ext uri="{BB962C8B-B14F-4D97-AF65-F5344CB8AC3E}">
        <p14:creationId xmlns:p14="http://schemas.microsoft.com/office/powerpoint/2010/main" val="33894224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420441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信号放大器</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www.luogu.org/problem/show?pid=1269</a:t>
            </a:r>
            <a:r>
              <a:rPr lang="en-US" altLang="zh-CN" dirty="0" smtClean="0"/>
              <a:t> </a:t>
            </a:r>
            <a:endParaRPr lang="zh-CN" altLang="en-US" dirty="0"/>
          </a:p>
        </p:txBody>
      </p:sp>
    </p:spTree>
    <p:extLst>
      <p:ext uri="{BB962C8B-B14F-4D97-AF65-F5344CB8AC3E}">
        <p14:creationId xmlns:p14="http://schemas.microsoft.com/office/powerpoint/2010/main" val="4424221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考虑从叶子往上，能不放放大器就尽量不放放大器</a:t>
            </a:r>
            <a:endParaRPr lang="zh-CN" altLang="en-US" sz="2800" dirty="0"/>
          </a:p>
        </p:txBody>
      </p:sp>
    </p:spTree>
    <p:extLst>
      <p:ext uri="{BB962C8B-B14F-4D97-AF65-F5344CB8AC3E}">
        <p14:creationId xmlns:p14="http://schemas.microsoft.com/office/powerpoint/2010/main" val="39690256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津贴</a:t>
            </a:r>
            <a:r>
              <a:rPr lang="en-US" altLang="zh-CN" b="1" dirty="0"/>
              <a:t>Allowance</a:t>
            </a:r>
            <a:br>
              <a:rPr lang="en-US" altLang="zh-CN" b="1" dirty="0"/>
            </a:b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www.luogu.org/problem/show?pid=2376</a:t>
            </a:r>
            <a:r>
              <a:rPr lang="en-US" altLang="zh-CN" dirty="0" smtClean="0"/>
              <a:t> </a:t>
            </a:r>
            <a:endParaRPr lang="zh-CN" altLang="en-US" dirty="0"/>
          </a:p>
        </p:txBody>
      </p:sp>
    </p:spTree>
    <p:extLst>
      <p:ext uri="{BB962C8B-B14F-4D97-AF65-F5344CB8AC3E}">
        <p14:creationId xmlns:p14="http://schemas.microsoft.com/office/powerpoint/2010/main" val="317215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a:t>
            </a:r>
            <a:endParaRPr lang="zh-CN" altLang="en-US" dirty="0"/>
          </a:p>
        </p:txBody>
      </p:sp>
      <p:sp>
        <p:nvSpPr>
          <p:cNvPr id="3" name="内容占位符 2"/>
          <p:cNvSpPr>
            <a:spLocks noGrp="1"/>
          </p:cNvSpPr>
          <p:nvPr>
            <p:ph idx="1"/>
          </p:nvPr>
        </p:nvSpPr>
        <p:spPr/>
        <p:txBody>
          <a:bodyPr/>
          <a:lstStyle/>
          <a:p>
            <a:r>
              <a:rPr lang="zh-CN" altLang="en-US" sz="3200" dirty="0" smtClean="0"/>
              <a:t>枚举有两种主要的实现方法：</a:t>
            </a:r>
            <a:endParaRPr lang="en-US" altLang="zh-CN" sz="3200" dirty="0" smtClean="0"/>
          </a:p>
          <a:p>
            <a:pPr lvl="1"/>
            <a:r>
              <a:rPr lang="en-US" altLang="zh-CN" sz="2800" dirty="0"/>
              <a:t>1.</a:t>
            </a:r>
            <a:r>
              <a:rPr lang="zh-CN" altLang="en-US" sz="2800" dirty="0"/>
              <a:t>递归地枚举，这种方法往往更为直观；</a:t>
            </a:r>
            <a:endParaRPr lang="en-US" altLang="zh-CN" sz="2800" dirty="0"/>
          </a:p>
          <a:p>
            <a:pPr lvl="1"/>
            <a:r>
              <a:rPr lang="en-US" altLang="zh-CN" sz="2800" dirty="0"/>
              <a:t>2.</a:t>
            </a:r>
            <a:r>
              <a:rPr lang="zh-CN" altLang="en-US" sz="2800" dirty="0"/>
              <a:t>递推（循环）地枚举，这种方法往往写起来更为简洁；</a:t>
            </a:r>
          </a:p>
          <a:p>
            <a:endParaRPr lang="zh-CN" altLang="en-US" dirty="0"/>
          </a:p>
        </p:txBody>
      </p:sp>
    </p:spTree>
    <p:extLst>
      <p:ext uri="{BB962C8B-B14F-4D97-AF65-F5344CB8AC3E}">
        <p14:creationId xmlns:p14="http://schemas.microsoft.com/office/powerpoint/2010/main" val="32718822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处理好单个面额超过</a:t>
            </a:r>
            <a:r>
              <a:rPr lang="en-US" altLang="zh-CN" sz="2800" dirty="0" smtClean="0"/>
              <a:t>C</a:t>
            </a:r>
            <a:r>
              <a:rPr lang="zh-CN" altLang="en-US" sz="2800" dirty="0" smtClean="0"/>
              <a:t>的面额后，直接不断地贪心从大到小选择面额，最后多出来的部分选最小面额填充</a:t>
            </a:r>
            <a:endParaRPr lang="en-US" altLang="zh-CN" sz="2800" dirty="0" smtClean="0"/>
          </a:p>
          <a:p>
            <a:endParaRPr lang="en-US" altLang="zh-CN" sz="2800" dirty="0"/>
          </a:p>
          <a:p>
            <a:r>
              <a:rPr lang="zh-CN" altLang="en-US" sz="2800" dirty="0" smtClean="0"/>
              <a:t>面额满足倍数关系</a:t>
            </a:r>
            <a:endParaRPr lang="zh-CN" altLang="en-US" sz="2800" dirty="0"/>
          </a:p>
        </p:txBody>
      </p:sp>
    </p:spTree>
    <p:extLst>
      <p:ext uri="{BB962C8B-B14F-4D97-AF65-F5344CB8AC3E}">
        <p14:creationId xmlns:p14="http://schemas.microsoft.com/office/powerpoint/2010/main" val="13883475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序列</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www.luogu.org/problem/show?pid=1645</a:t>
            </a:r>
            <a:r>
              <a:rPr lang="en-US" altLang="zh-CN" dirty="0" smtClean="0"/>
              <a:t> </a:t>
            </a:r>
            <a:endParaRPr lang="zh-CN" altLang="en-US" dirty="0"/>
          </a:p>
        </p:txBody>
      </p:sp>
    </p:spTree>
    <p:extLst>
      <p:ext uri="{BB962C8B-B14F-4D97-AF65-F5344CB8AC3E}">
        <p14:creationId xmlns:p14="http://schemas.microsoft.com/office/powerpoint/2010/main" val="37768405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公共部分越多，长度越小</a:t>
            </a:r>
            <a:endParaRPr lang="en-US" altLang="zh-CN" sz="2800" dirty="0" smtClean="0"/>
          </a:p>
          <a:p>
            <a:endParaRPr lang="en-US" altLang="zh-CN" sz="2800" dirty="0"/>
          </a:p>
          <a:p>
            <a:r>
              <a:rPr lang="zh-CN" altLang="en-US" sz="2800" dirty="0" smtClean="0"/>
              <a:t>考虑按区间右端点从小到大排序，每个区间优先放右边最优</a:t>
            </a:r>
            <a:endParaRPr lang="en-US" altLang="zh-CN" sz="2800" dirty="0" smtClean="0"/>
          </a:p>
          <a:p>
            <a:endParaRPr lang="en-US" altLang="zh-CN" sz="2800" dirty="0"/>
          </a:p>
          <a:p>
            <a:r>
              <a:rPr lang="zh-CN" altLang="en-US" sz="2800" dirty="0" smtClean="0"/>
              <a:t>左端点排序存在问题：区间包含的情况</a:t>
            </a:r>
            <a:endParaRPr lang="zh-CN" altLang="en-US" sz="2800" dirty="0"/>
          </a:p>
        </p:txBody>
      </p:sp>
    </p:spTree>
    <p:extLst>
      <p:ext uri="{BB962C8B-B14F-4D97-AF65-F5344CB8AC3E}">
        <p14:creationId xmlns:p14="http://schemas.microsoft.com/office/powerpoint/2010/main" val="966644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旅行家的预算</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www.luogu.org/problem/show?pid=1016</a:t>
            </a:r>
            <a:r>
              <a:rPr lang="en-US" altLang="zh-CN" dirty="0" smtClean="0"/>
              <a:t> </a:t>
            </a:r>
            <a:endParaRPr lang="zh-CN" altLang="en-US" dirty="0"/>
          </a:p>
        </p:txBody>
      </p:sp>
    </p:spTree>
    <p:extLst>
      <p:ext uri="{BB962C8B-B14F-4D97-AF65-F5344CB8AC3E}">
        <p14:creationId xmlns:p14="http://schemas.microsoft.com/office/powerpoint/2010/main" val="7382058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从最便宜的油站开始枚举</a:t>
            </a:r>
            <a:endParaRPr lang="en-US" altLang="zh-CN" sz="2800" dirty="0" smtClean="0"/>
          </a:p>
          <a:p>
            <a:endParaRPr lang="en-US" altLang="zh-CN" sz="2800" dirty="0"/>
          </a:p>
          <a:p>
            <a:r>
              <a:rPr lang="zh-CN" altLang="en-US" sz="2800" dirty="0" smtClean="0"/>
              <a:t>如果能直接到达，就到达后补满或补至恰好到达终点。</a:t>
            </a:r>
            <a:endParaRPr lang="en-US" altLang="zh-CN" sz="2800" dirty="0" smtClean="0"/>
          </a:p>
          <a:p>
            <a:endParaRPr lang="en-US" altLang="zh-CN" sz="2800" dirty="0"/>
          </a:p>
          <a:p>
            <a:r>
              <a:rPr lang="zh-CN" altLang="en-US" sz="2800" dirty="0" smtClean="0"/>
              <a:t>如果不能直接到达，则将这个点视为新的终点和新的起点，分开两边算。</a:t>
            </a:r>
            <a:endParaRPr lang="zh-CN" altLang="en-US" sz="2800" dirty="0"/>
          </a:p>
        </p:txBody>
      </p:sp>
    </p:spTree>
    <p:extLst>
      <p:ext uri="{BB962C8B-B14F-4D97-AF65-F5344CB8AC3E}">
        <p14:creationId xmlns:p14="http://schemas.microsoft.com/office/powerpoint/2010/main" val="22655399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还有一种思路，从前到后处理，假设在每个站都充满油，但是买油的钱只在用的时候给。</a:t>
            </a:r>
            <a:endParaRPr lang="en-US" altLang="zh-CN" sz="2800" dirty="0" smtClean="0"/>
          </a:p>
          <a:p>
            <a:endParaRPr lang="en-US" altLang="zh-CN" sz="2800" dirty="0"/>
          </a:p>
          <a:p>
            <a:r>
              <a:rPr lang="zh-CN" altLang="en-US" sz="2800" dirty="0" smtClean="0"/>
              <a:t>一旦遇到更便宜的油，更新整个油箱的油。</a:t>
            </a:r>
            <a:endParaRPr lang="zh-CN" altLang="en-US" sz="2800" dirty="0"/>
          </a:p>
        </p:txBody>
      </p:sp>
    </p:spTree>
    <p:extLst>
      <p:ext uri="{BB962C8B-B14F-4D97-AF65-F5344CB8AC3E}">
        <p14:creationId xmlns:p14="http://schemas.microsoft.com/office/powerpoint/2010/main" val="2173339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a:t>
            </a:r>
            <a:r>
              <a:rPr lang="en-US" altLang="zh-CN" dirty="0" smtClean="0"/>
              <a:t>Q</a:t>
            </a:r>
            <a:r>
              <a:rPr lang="zh-CN" altLang="en-US" smtClean="0"/>
              <a:t>的棋盘</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www.luogu.org/problem/show?pid=3698</a:t>
            </a:r>
            <a:r>
              <a:rPr lang="en-US" altLang="zh-CN" dirty="0" smtClean="0"/>
              <a:t> </a:t>
            </a:r>
            <a:endParaRPr lang="zh-CN" altLang="en-US" dirty="0"/>
          </a:p>
        </p:txBody>
      </p:sp>
    </p:spTree>
    <p:extLst>
      <p:ext uri="{BB962C8B-B14F-4D97-AF65-F5344CB8AC3E}">
        <p14:creationId xmlns:p14="http://schemas.microsoft.com/office/powerpoint/2010/main" val="5963100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考虑最长链</a:t>
            </a:r>
            <a:endParaRPr lang="en-US" altLang="zh-CN" sz="2800" dirty="0" smtClean="0"/>
          </a:p>
          <a:p>
            <a:endParaRPr lang="en-US" altLang="zh-CN" sz="2800" dirty="0"/>
          </a:p>
          <a:p>
            <a:r>
              <a:rPr lang="zh-CN" altLang="en-US" sz="2800" dirty="0" smtClean="0"/>
              <a:t>其余节点均需两步</a:t>
            </a:r>
            <a:endParaRPr lang="zh-CN" altLang="en-US" sz="2800" dirty="0"/>
          </a:p>
        </p:txBody>
      </p:sp>
    </p:spTree>
    <p:extLst>
      <p:ext uri="{BB962C8B-B14F-4D97-AF65-F5344CB8AC3E}">
        <p14:creationId xmlns:p14="http://schemas.microsoft.com/office/powerpoint/2010/main" val="17262232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贪心算法，往往可以以较低的代码复杂度与时间复杂度而得到较优的结果，对于求解近似值的作用很大。</a:t>
            </a:r>
            <a:endParaRPr lang="en-US" altLang="zh-CN" sz="3200" dirty="0" smtClean="0"/>
          </a:p>
          <a:p>
            <a:endParaRPr lang="en-US" altLang="zh-CN" sz="3200" dirty="0"/>
          </a:p>
          <a:p>
            <a:r>
              <a:rPr lang="zh-CN" altLang="en-US" sz="3200" dirty="0" smtClean="0"/>
              <a:t>但对于相当一部分需要求解最优值的问题，实际上我们会发现我们通常可以采用动态规划或者网络流的方法取代贪心算法。</a:t>
            </a:r>
            <a:endParaRPr lang="zh-CN" altLang="en-US" sz="3200" dirty="0"/>
          </a:p>
        </p:txBody>
      </p:sp>
    </p:spTree>
    <p:extLst>
      <p:ext uri="{BB962C8B-B14F-4D97-AF65-F5344CB8AC3E}">
        <p14:creationId xmlns:p14="http://schemas.microsoft.com/office/powerpoint/2010/main" val="285524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枚举优化</a:t>
            </a:r>
            <a:endParaRPr lang="zh-CN" altLang="en-US" dirty="0"/>
          </a:p>
        </p:txBody>
      </p:sp>
      <p:sp>
        <p:nvSpPr>
          <p:cNvPr id="3" name="内容占位符 2"/>
          <p:cNvSpPr>
            <a:spLocks noGrp="1"/>
          </p:cNvSpPr>
          <p:nvPr>
            <p:ph idx="1"/>
          </p:nvPr>
        </p:nvSpPr>
        <p:spPr/>
        <p:txBody>
          <a:bodyPr>
            <a:normAutofit/>
          </a:bodyPr>
          <a:lstStyle/>
          <a:p>
            <a:r>
              <a:rPr lang="zh-CN" altLang="en-US" sz="2800" dirty="0"/>
              <a:t>在某些情况下，直接的枚举可能会带来较差的效果，而在这种时候，我们实际上可以分析题目，根据题目的一些性质减小枚举量。</a:t>
            </a:r>
            <a:endParaRPr lang="en-US" altLang="zh-CN" sz="2800" dirty="0"/>
          </a:p>
        </p:txBody>
      </p:sp>
    </p:spTree>
    <p:extLst>
      <p:ext uri="{BB962C8B-B14F-4D97-AF65-F5344CB8AC3E}">
        <p14:creationId xmlns:p14="http://schemas.microsoft.com/office/powerpoint/2010/main" val="338573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除法</a:t>
            </a:r>
            <a:r>
              <a:rPr lang="en-US" altLang="zh-CN" dirty="0"/>
              <a:t>(</a:t>
            </a:r>
            <a:r>
              <a:rPr lang="en-US" altLang="zh-CN" dirty="0" err="1"/>
              <a:t>Uva</a:t>
            </a:r>
            <a:r>
              <a:rPr lang="en-US" altLang="zh-CN" dirty="0"/>
              <a:t> 725</a:t>
            </a:r>
            <a:r>
              <a:rPr lang="zh-CN" altLang="en-US" dirty="0"/>
              <a:t>）</a:t>
            </a:r>
          </a:p>
        </p:txBody>
      </p:sp>
      <p:sp>
        <p:nvSpPr>
          <p:cNvPr id="3" name="内容占位符 2"/>
          <p:cNvSpPr>
            <a:spLocks noGrp="1"/>
          </p:cNvSpPr>
          <p:nvPr>
            <p:ph idx="1"/>
          </p:nvPr>
        </p:nvSpPr>
        <p:spPr/>
        <p:txBody>
          <a:bodyPr/>
          <a:lstStyle/>
          <a:p>
            <a:r>
              <a:rPr lang="zh-CN" altLang="en-US" sz="2800" dirty="0"/>
              <a:t>输入正整数</a:t>
            </a:r>
            <a:r>
              <a:rPr lang="en-US" altLang="zh-CN" sz="2800" dirty="0"/>
              <a:t>n</a:t>
            </a:r>
            <a:r>
              <a:rPr lang="zh-CN" altLang="en-US" sz="2800" dirty="0"/>
              <a:t>，按从小到大的顺序输出所有形如</a:t>
            </a:r>
            <a:r>
              <a:rPr lang="en-US" altLang="zh-CN" sz="2800" dirty="0" err="1"/>
              <a:t>abcde</a:t>
            </a:r>
            <a:r>
              <a:rPr lang="en-US" altLang="zh-CN" sz="2800" dirty="0"/>
              <a:t>/</a:t>
            </a:r>
            <a:r>
              <a:rPr lang="en-US" altLang="zh-CN" sz="2800" dirty="0" err="1"/>
              <a:t>fghij</a:t>
            </a:r>
            <a:r>
              <a:rPr lang="en-US" altLang="zh-CN" sz="2800" dirty="0"/>
              <a:t>=n</a:t>
            </a:r>
            <a:r>
              <a:rPr lang="zh-CN" altLang="en-US" sz="2800" dirty="0"/>
              <a:t>的表达式，其中</a:t>
            </a:r>
            <a:r>
              <a:rPr lang="en-US" altLang="zh-CN" sz="2800" dirty="0" err="1"/>
              <a:t>a~j</a:t>
            </a:r>
            <a:r>
              <a:rPr lang="zh-CN" altLang="en-US" sz="2800" dirty="0"/>
              <a:t>恰好为数字</a:t>
            </a:r>
            <a:r>
              <a:rPr lang="en-US" altLang="zh-CN" sz="2800" dirty="0"/>
              <a:t>0~9</a:t>
            </a:r>
            <a:r>
              <a:rPr lang="zh-CN" altLang="en-US" sz="2800" dirty="0"/>
              <a:t>的一个排列</a:t>
            </a:r>
            <a:r>
              <a:rPr lang="en-US" altLang="zh-CN" sz="2800" dirty="0"/>
              <a:t>(</a:t>
            </a:r>
            <a:r>
              <a:rPr lang="zh-CN" altLang="en-US" sz="2800" dirty="0"/>
              <a:t>可以有前导</a:t>
            </a:r>
            <a:r>
              <a:rPr lang="en-US" altLang="zh-CN" sz="2800" dirty="0"/>
              <a:t>0)</a:t>
            </a:r>
            <a:r>
              <a:rPr lang="zh-CN" altLang="en-US" sz="2800" dirty="0"/>
              <a:t>。</a:t>
            </a:r>
            <a:endParaRPr lang="en-US" altLang="zh-CN" sz="2800" dirty="0"/>
          </a:p>
          <a:p>
            <a:endParaRPr lang="en-US" altLang="zh-CN" sz="2800" dirty="0"/>
          </a:p>
          <a:p>
            <a:r>
              <a:rPr lang="zh-CN" altLang="en-US" sz="2800" dirty="0"/>
              <a:t>当</a:t>
            </a:r>
            <a:r>
              <a:rPr lang="en-US" altLang="zh-CN" sz="2800" dirty="0"/>
              <a:t>n=62</a:t>
            </a:r>
            <a:r>
              <a:rPr lang="zh-CN" altLang="en-US" sz="2800" dirty="0"/>
              <a:t>的时候，有</a:t>
            </a:r>
            <a:r>
              <a:rPr lang="en-US" altLang="zh-CN" sz="2800" dirty="0"/>
              <a:t>79546/01283=62</a:t>
            </a:r>
            <a:r>
              <a:rPr lang="zh-CN" altLang="en-US" sz="2800" dirty="0"/>
              <a:t>以及</a:t>
            </a:r>
            <a:r>
              <a:rPr lang="en-US" altLang="zh-CN" sz="2800" dirty="0"/>
              <a:t>94736/01528=62.</a:t>
            </a:r>
            <a:endParaRPr lang="zh-CN" altLang="en-US" sz="2800" dirty="0"/>
          </a:p>
          <a:p>
            <a:endParaRPr lang="zh-CN" altLang="en-US" dirty="0"/>
          </a:p>
        </p:txBody>
      </p:sp>
    </p:spTree>
    <p:extLst>
      <p:ext uri="{BB962C8B-B14F-4D97-AF65-F5344CB8AC3E}">
        <p14:creationId xmlns:p14="http://schemas.microsoft.com/office/powerpoint/2010/main" val="114599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1209965"/>
            <a:ext cx="8915400" cy="4701258"/>
          </a:xfrm>
        </p:spPr>
        <p:txBody>
          <a:bodyPr>
            <a:normAutofit/>
          </a:bodyPr>
          <a:lstStyle/>
          <a:p>
            <a:r>
              <a:rPr lang="zh-CN" altLang="en-US" sz="2800" dirty="0"/>
              <a:t>这一题，如果我们直接用枚举</a:t>
            </a:r>
            <a:r>
              <a:rPr lang="en-US" altLang="zh-CN" sz="2800" dirty="0"/>
              <a:t>0~9</a:t>
            </a:r>
            <a:r>
              <a:rPr lang="zh-CN" altLang="en-US" sz="2800" dirty="0"/>
              <a:t>的排列的方法去枚举，那么则需要耗费大量的时间</a:t>
            </a:r>
            <a:r>
              <a:rPr lang="zh-CN" altLang="en-US" sz="2800" dirty="0" smtClean="0"/>
              <a:t>。</a:t>
            </a:r>
            <a:endParaRPr lang="en-US" altLang="zh-CN" sz="2800" dirty="0"/>
          </a:p>
          <a:p>
            <a:r>
              <a:rPr lang="zh-CN" altLang="en-US" sz="2800" dirty="0"/>
              <a:t>然后，观察这道题，我们可以发现当我们枚举了</a:t>
            </a:r>
            <a:r>
              <a:rPr lang="en-US" altLang="zh-CN" sz="2800" dirty="0" err="1"/>
              <a:t>abcde</a:t>
            </a:r>
            <a:r>
              <a:rPr lang="zh-CN" altLang="en-US" sz="2800" dirty="0"/>
              <a:t>的时候，我们可以通过</a:t>
            </a:r>
            <a:r>
              <a:rPr lang="en-US" altLang="zh-CN" sz="2800" dirty="0" err="1"/>
              <a:t>abcde</a:t>
            </a:r>
            <a:r>
              <a:rPr lang="en-US" altLang="zh-CN" sz="2800" dirty="0"/>
              <a:t>/n(</a:t>
            </a:r>
            <a:r>
              <a:rPr lang="zh-CN" altLang="en-US" sz="2800" dirty="0"/>
              <a:t>需要满足整除</a:t>
            </a:r>
            <a:r>
              <a:rPr lang="en-US" altLang="zh-CN" sz="2800" dirty="0"/>
              <a:t>)</a:t>
            </a:r>
            <a:r>
              <a:rPr lang="zh-CN" altLang="en-US" sz="2800" dirty="0"/>
              <a:t>的值确定</a:t>
            </a:r>
            <a:r>
              <a:rPr lang="en-US" altLang="zh-CN" sz="2800" dirty="0" err="1"/>
              <a:t>fghij</a:t>
            </a:r>
            <a:r>
              <a:rPr lang="zh-CN" altLang="en-US" sz="2800" dirty="0"/>
              <a:t>，然后只需检查是否符合是一个排列就可以了</a:t>
            </a:r>
            <a:r>
              <a:rPr lang="zh-CN" altLang="en-US" sz="2800" dirty="0" smtClean="0"/>
              <a:t>。</a:t>
            </a:r>
            <a:endParaRPr lang="en-US" altLang="zh-CN" sz="2800" dirty="0"/>
          </a:p>
          <a:p>
            <a:r>
              <a:rPr lang="zh-CN" altLang="en-US" sz="2800" dirty="0"/>
              <a:t>通过这样的优化，我们可以一下子把枚举量从原本的</a:t>
            </a:r>
            <a:r>
              <a:rPr lang="en-US" altLang="zh-CN" sz="2800" dirty="0"/>
              <a:t>10</a:t>
            </a:r>
            <a:r>
              <a:rPr lang="zh-CN" altLang="en-US" sz="2800" dirty="0"/>
              <a:t>！</a:t>
            </a:r>
            <a:r>
              <a:rPr lang="en-US" altLang="zh-CN" sz="2800" dirty="0"/>
              <a:t>=3628800</a:t>
            </a:r>
            <a:r>
              <a:rPr lang="zh-CN" altLang="en-US" sz="2800" dirty="0"/>
              <a:t>降到了不到一万</a:t>
            </a:r>
            <a:r>
              <a:rPr lang="en-US" altLang="zh-CN" sz="2800" dirty="0"/>
              <a:t>.</a:t>
            </a:r>
            <a:endParaRPr lang="zh-CN" altLang="en-US" sz="2800" dirty="0"/>
          </a:p>
          <a:p>
            <a:endParaRPr lang="zh-CN" altLang="en-US" dirty="0"/>
          </a:p>
        </p:txBody>
      </p:sp>
    </p:spTree>
    <p:extLst>
      <p:ext uri="{BB962C8B-B14F-4D97-AF65-F5344CB8AC3E}">
        <p14:creationId xmlns:p14="http://schemas.microsoft.com/office/powerpoint/2010/main" val="65717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1964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[SCOI2005]</a:t>
            </a:r>
            <a:r>
              <a:rPr lang="zh-CN" altLang="en-US" b="1" dirty="0"/>
              <a:t>扫雷</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www.luogu.org/problem/show?pid=2327</a:t>
            </a:r>
            <a:r>
              <a:rPr lang="en-US" altLang="zh-CN" dirty="0" smtClean="0"/>
              <a:t> </a:t>
            </a:r>
            <a:endParaRPr lang="zh-CN" altLang="en-US" dirty="0"/>
          </a:p>
        </p:txBody>
      </p:sp>
    </p:spTree>
    <p:extLst>
      <p:ext uri="{BB962C8B-B14F-4D97-AF65-F5344CB8AC3E}">
        <p14:creationId xmlns:p14="http://schemas.microsoft.com/office/powerpoint/2010/main" val="305344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枚举第一个格子状态然后一直往下</a:t>
            </a:r>
            <a:r>
              <a:rPr lang="en-US" altLang="zh-CN" sz="2800" dirty="0" smtClean="0"/>
              <a:t>check</a:t>
            </a:r>
            <a:r>
              <a:rPr lang="zh-CN" altLang="en-US" sz="2800" dirty="0"/>
              <a:t>即</a:t>
            </a:r>
            <a:r>
              <a:rPr lang="zh-CN" altLang="en-US" sz="2800" dirty="0" smtClean="0"/>
              <a:t>可。</a:t>
            </a:r>
            <a:endParaRPr lang="zh-CN" altLang="en-US" sz="2800" dirty="0"/>
          </a:p>
        </p:txBody>
      </p:sp>
    </p:spTree>
    <p:extLst>
      <p:ext uri="{BB962C8B-B14F-4D97-AF65-F5344CB8AC3E}">
        <p14:creationId xmlns:p14="http://schemas.microsoft.com/office/powerpoint/2010/main" val="249670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koishi</a:t>
            </a:r>
            <a:r>
              <a:rPr lang="zh-CN" altLang="en-US" b="1" dirty="0"/>
              <a:t>的数学题</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www.luogu.org/problem/show?pid=3708</a:t>
            </a:r>
            <a:r>
              <a:rPr lang="en-US" altLang="zh-CN" dirty="0" smtClean="0"/>
              <a:t> </a:t>
            </a:r>
            <a:endParaRPr lang="zh-CN" altLang="en-US" dirty="0"/>
          </a:p>
        </p:txBody>
      </p:sp>
    </p:spTree>
    <p:extLst>
      <p:ext uri="{BB962C8B-B14F-4D97-AF65-F5344CB8AC3E}">
        <p14:creationId xmlns:p14="http://schemas.microsoft.com/office/powerpoint/2010/main" val="393944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枚举</a:t>
            </a:r>
            <a:endParaRPr lang="zh-CN" altLang="en-US" dirty="0"/>
          </a:p>
        </p:txBody>
      </p:sp>
    </p:spTree>
    <p:extLst>
      <p:ext uri="{BB962C8B-B14F-4D97-AF65-F5344CB8AC3E}">
        <p14:creationId xmlns:p14="http://schemas.microsoft.com/office/powerpoint/2010/main" val="53077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对于每个</a:t>
            </a:r>
            <a:r>
              <a:rPr lang="en-US" altLang="zh-CN" sz="2800" dirty="0" err="1" smtClean="0"/>
              <a:t>i</a:t>
            </a:r>
            <a:r>
              <a:rPr lang="zh-CN" altLang="en-US" sz="2800" dirty="0" smtClean="0"/>
              <a:t>，</a:t>
            </a:r>
            <a:r>
              <a:rPr lang="en-US" altLang="zh-CN" sz="2800" dirty="0" smtClean="0"/>
              <a:t>x mod </a:t>
            </a:r>
            <a:r>
              <a:rPr lang="en-US" altLang="zh-CN" sz="2800" dirty="0" err="1" smtClean="0"/>
              <a:t>i</a:t>
            </a:r>
            <a:r>
              <a:rPr lang="zh-CN" altLang="en-US" sz="2800" dirty="0" smtClean="0"/>
              <a:t>总为</a:t>
            </a:r>
            <a:r>
              <a:rPr lang="en-US" altLang="zh-CN" sz="2800" dirty="0" smtClean="0"/>
              <a:t>0,1,2,3</a:t>
            </a:r>
            <a:r>
              <a:rPr lang="zh-CN" altLang="en-US" sz="2800" dirty="0" smtClean="0"/>
              <a:t>，</a:t>
            </a:r>
            <a:r>
              <a:rPr lang="en-US" altLang="zh-CN" sz="2800" dirty="0" smtClean="0"/>
              <a:t>…</a:t>
            </a:r>
            <a:r>
              <a:rPr lang="zh-CN" altLang="en-US" sz="2800" dirty="0" smtClean="0"/>
              <a:t>，</a:t>
            </a:r>
            <a:r>
              <a:rPr lang="en-US" altLang="zh-CN" sz="2800" dirty="0" smtClean="0"/>
              <a:t>i-1</a:t>
            </a:r>
            <a:r>
              <a:rPr lang="zh-CN" altLang="en-US" sz="2800" dirty="0" smtClean="0"/>
              <a:t>，</a:t>
            </a:r>
            <a:r>
              <a:rPr lang="en-US" altLang="zh-CN" sz="2800" dirty="0" smtClean="0"/>
              <a:t>0</a:t>
            </a:r>
            <a:r>
              <a:rPr lang="zh-CN" altLang="en-US" sz="2800" dirty="0" smtClean="0"/>
              <a:t>，</a:t>
            </a:r>
            <a:r>
              <a:rPr lang="en-US" altLang="zh-CN" sz="2800" dirty="0" smtClean="0"/>
              <a:t>1,2,3</a:t>
            </a:r>
            <a:r>
              <a:rPr lang="zh-CN" altLang="en-US" sz="2800" dirty="0" smtClean="0"/>
              <a:t>，</a:t>
            </a:r>
            <a:r>
              <a:rPr lang="en-US" altLang="zh-CN" sz="2800" dirty="0" smtClean="0"/>
              <a:t>…</a:t>
            </a:r>
            <a:r>
              <a:rPr lang="zh-CN" altLang="en-US" sz="2800" dirty="0" smtClean="0"/>
              <a:t>，</a:t>
            </a:r>
            <a:r>
              <a:rPr lang="en-US" altLang="zh-CN" sz="2800" dirty="0" smtClean="0"/>
              <a:t>i-1</a:t>
            </a:r>
            <a:r>
              <a:rPr lang="zh-CN" altLang="en-US" sz="2800" dirty="0"/>
              <a:t>，</a:t>
            </a:r>
            <a:r>
              <a:rPr lang="en-US" altLang="zh-CN" sz="2800" dirty="0" smtClean="0"/>
              <a:t>….</a:t>
            </a:r>
            <a:endParaRPr lang="en-US" altLang="zh-CN" sz="2800" dirty="0"/>
          </a:p>
          <a:p>
            <a:r>
              <a:rPr lang="zh-CN" altLang="en-US" sz="2800" dirty="0" smtClean="0"/>
              <a:t>然后我们记录</a:t>
            </a:r>
            <a:r>
              <a:rPr lang="en-US" altLang="zh-CN" sz="2800" dirty="0" smtClean="0"/>
              <a:t>x mod I –x,</a:t>
            </a:r>
            <a:r>
              <a:rPr lang="zh-CN" altLang="en-US" sz="2800" dirty="0" smtClean="0"/>
              <a:t>得到</a:t>
            </a:r>
            <a:r>
              <a:rPr lang="en-US" altLang="zh-CN" sz="2800" dirty="0" smtClean="0"/>
              <a:t>0,0,0,0,…0,-I,-I,-I,…,-I,-2i,…,-2i,…</a:t>
            </a:r>
            <a:endParaRPr lang="en-US" altLang="zh-CN" sz="2800" dirty="0"/>
          </a:p>
          <a:p>
            <a:r>
              <a:rPr lang="zh-CN" altLang="en-US" sz="2800" dirty="0" smtClean="0"/>
              <a:t>于是，可以维护前缀和</a:t>
            </a:r>
            <a:endParaRPr lang="en-US" altLang="zh-CN" sz="2800" dirty="0" smtClean="0"/>
          </a:p>
          <a:p>
            <a:r>
              <a:rPr lang="zh-CN" altLang="en-US" sz="2800" dirty="0" smtClean="0"/>
              <a:t>对于每个</a:t>
            </a:r>
            <a:r>
              <a:rPr lang="en-US" altLang="zh-CN" sz="2800" dirty="0" err="1" smtClean="0"/>
              <a:t>i</a:t>
            </a:r>
            <a:r>
              <a:rPr lang="zh-CN" altLang="en-US" sz="2800" dirty="0" smtClean="0"/>
              <a:t>，枚举</a:t>
            </a:r>
            <a:r>
              <a:rPr lang="en-US" altLang="zh-CN" sz="2800" dirty="0" err="1" smtClean="0"/>
              <a:t>i</a:t>
            </a:r>
            <a:r>
              <a:rPr lang="zh-CN" altLang="en-US" sz="2800" dirty="0" smtClean="0"/>
              <a:t>的所有整倍数</a:t>
            </a:r>
            <a:endParaRPr lang="zh-CN" altLang="en-US" sz="2800" dirty="0"/>
          </a:p>
        </p:txBody>
      </p:sp>
    </p:spTree>
    <p:extLst>
      <p:ext uri="{BB962C8B-B14F-4D97-AF65-F5344CB8AC3E}">
        <p14:creationId xmlns:p14="http://schemas.microsoft.com/office/powerpoint/2010/main" val="3346495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a:t>
            </a:r>
            <a:r>
              <a:rPr lang="en-US" altLang="zh-CN" dirty="0" smtClean="0"/>
              <a:t>contact</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www.luogu.org/problem/show?pid=2724</a:t>
            </a:r>
            <a:r>
              <a:rPr lang="en-US" altLang="zh-CN" dirty="0" smtClean="0"/>
              <a:t> </a:t>
            </a:r>
            <a:endParaRPr lang="zh-CN" altLang="en-US" dirty="0"/>
          </a:p>
        </p:txBody>
      </p:sp>
    </p:spTree>
    <p:extLst>
      <p:ext uri="{BB962C8B-B14F-4D97-AF65-F5344CB8AC3E}">
        <p14:creationId xmlns:p14="http://schemas.microsoft.com/office/powerpoint/2010/main" val="23624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枚举所有的在长度范围内的串，并将串用一个数字表示后进行统计</a:t>
            </a:r>
            <a:endParaRPr lang="en-US" altLang="zh-CN" sz="2800" dirty="0" smtClean="0"/>
          </a:p>
          <a:p>
            <a:endParaRPr lang="en-US" altLang="zh-CN" sz="2800" dirty="0"/>
          </a:p>
          <a:p>
            <a:r>
              <a:rPr lang="zh-CN" altLang="en-US" sz="2800" dirty="0" smtClean="0"/>
              <a:t>最后，对结果进行排序</a:t>
            </a:r>
            <a:endParaRPr lang="zh-CN" altLang="en-US" sz="2800" dirty="0"/>
          </a:p>
        </p:txBody>
      </p:sp>
    </p:spTree>
    <p:extLst>
      <p:ext uri="{BB962C8B-B14F-4D97-AF65-F5344CB8AC3E}">
        <p14:creationId xmlns:p14="http://schemas.microsoft.com/office/powerpoint/2010/main" val="92107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NOIP</a:t>
            </a:r>
            <a:r>
              <a:rPr lang="zh-CN" altLang="en-US" dirty="0" smtClean="0"/>
              <a:t>中的枚举题</a:t>
            </a:r>
            <a:endParaRPr lang="zh-CN" altLang="en-US" dirty="0"/>
          </a:p>
        </p:txBody>
      </p:sp>
      <p:sp>
        <p:nvSpPr>
          <p:cNvPr id="3" name="内容占位符 2"/>
          <p:cNvSpPr>
            <a:spLocks noGrp="1"/>
          </p:cNvSpPr>
          <p:nvPr>
            <p:ph idx="1"/>
          </p:nvPr>
        </p:nvSpPr>
        <p:spPr/>
        <p:txBody>
          <a:bodyPr/>
          <a:lstStyle/>
          <a:p>
            <a:r>
              <a:rPr lang="en-US" altLang="zh-CN" dirty="0" smtClean="0"/>
              <a:t>NOIP2016</a:t>
            </a:r>
            <a:r>
              <a:rPr lang="zh-CN" altLang="en-US" dirty="0" smtClean="0"/>
              <a:t>玩具谜题</a:t>
            </a:r>
            <a:endParaRPr lang="en-US" altLang="zh-CN" dirty="0" smtClean="0"/>
          </a:p>
          <a:p>
            <a:endParaRPr lang="en-US" altLang="zh-CN" dirty="0"/>
          </a:p>
          <a:p>
            <a:r>
              <a:rPr lang="en-US" altLang="zh-CN" dirty="0" smtClean="0"/>
              <a:t>NOIP2014</a:t>
            </a:r>
            <a:r>
              <a:rPr lang="zh-CN" altLang="en-US" dirty="0" smtClean="0"/>
              <a:t>生活大爆炸版石头剪刀布</a:t>
            </a:r>
            <a:endParaRPr lang="zh-CN" altLang="en-US" dirty="0"/>
          </a:p>
        </p:txBody>
      </p:sp>
    </p:spTree>
    <p:extLst>
      <p:ext uri="{BB962C8B-B14F-4D97-AF65-F5344CB8AC3E}">
        <p14:creationId xmlns:p14="http://schemas.microsoft.com/office/powerpoint/2010/main" val="1196159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NOIP2016</a:t>
            </a:r>
            <a:r>
              <a:rPr lang="zh-CN" altLang="en-US" dirty="0"/>
              <a:t>玩具谜题</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题目：</a:t>
            </a:r>
            <a:r>
              <a:rPr lang="en-US" altLang="zh-CN" dirty="0" smtClean="0"/>
              <a:t>1.docx</a:t>
            </a:r>
            <a:endParaRPr lang="zh-CN" altLang="en-US" dirty="0"/>
          </a:p>
        </p:txBody>
      </p:sp>
    </p:spTree>
    <p:extLst>
      <p:ext uri="{BB962C8B-B14F-4D97-AF65-F5344CB8AC3E}">
        <p14:creationId xmlns:p14="http://schemas.microsoft.com/office/powerpoint/2010/main" val="4211325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NOIP2014</a:t>
            </a:r>
            <a:r>
              <a:rPr lang="zh-CN" altLang="en-US" dirty="0"/>
              <a:t>生活大爆炸版石头剪刀布</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smtClean="0"/>
              <a:t>题目：</a:t>
            </a:r>
            <a:r>
              <a:rPr lang="en-US" altLang="zh-CN" dirty="0" smtClean="0"/>
              <a:t>2.docx</a:t>
            </a:r>
            <a:endParaRPr lang="zh-CN" altLang="en-US" dirty="0"/>
          </a:p>
        </p:txBody>
      </p:sp>
    </p:spTree>
    <p:extLst>
      <p:ext uri="{BB962C8B-B14F-4D97-AF65-F5344CB8AC3E}">
        <p14:creationId xmlns:p14="http://schemas.microsoft.com/office/powerpoint/2010/main" val="2808823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枚举总结</a:t>
            </a:r>
            <a:endParaRPr lang="zh-CN" altLang="en-US" dirty="0"/>
          </a:p>
        </p:txBody>
      </p:sp>
      <p:sp>
        <p:nvSpPr>
          <p:cNvPr id="3" name="内容占位符 2"/>
          <p:cNvSpPr>
            <a:spLocks noGrp="1"/>
          </p:cNvSpPr>
          <p:nvPr>
            <p:ph idx="1"/>
          </p:nvPr>
        </p:nvSpPr>
        <p:spPr/>
        <p:txBody>
          <a:bodyPr/>
          <a:lstStyle/>
          <a:p>
            <a:r>
              <a:rPr lang="zh-CN" altLang="en-US" dirty="0" smtClean="0"/>
              <a:t>总的来说，枚举就是通过列举所有的可能性进行一一判断检查。</a:t>
            </a:r>
            <a:endParaRPr lang="en-US" altLang="zh-CN" dirty="0" smtClean="0"/>
          </a:p>
          <a:p>
            <a:endParaRPr lang="en-US" altLang="zh-CN" dirty="0"/>
          </a:p>
          <a:p>
            <a:r>
              <a:rPr lang="zh-CN" altLang="en-US" dirty="0" smtClean="0"/>
              <a:t>枚举有两种常见类型：枚举排列与枚举子集。</a:t>
            </a:r>
            <a:endParaRPr lang="en-US" altLang="zh-CN" dirty="0" smtClean="0"/>
          </a:p>
          <a:p>
            <a:endParaRPr lang="en-US" altLang="zh-CN" dirty="0"/>
          </a:p>
          <a:p>
            <a:r>
              <a:rPr lang="zh-CN" altLang="en-US" dirty="0" smtClean="0"/>
              <a:t>对于枚举的问题，往往可以采用递归或者</a:t>
            </a:r>
            <a:r>
              <a:rPr lang="zh-CN" altLang="en-US" dirty="0"/>
              <a:t>递</a:t>
            </a:r>
            <a:r>
              <a:rPr lang="zh-CN" altLang="en-US" dirty="0" smtClean="0"/>
              <a:t>推</a:t>
            </a:r>
            <a:r>
              <a:rPr lang="en-US" altLang="zh-CN" dirty="0" smtClean="0"/>
              <a:t>(</a:t>
            </a:r>
            <a:r>
              <a:rPr lang="zh-CN" altLang="en-US" dirty="0" smtClean="0"/>
              <a:t>循环</a:t>
            </a:r>
            <a:r>
              <a:rPr lang="en-US" altLang="zh-CN" dirty="0" smtClean="0"/>
              <a:t>)</a:t>
            </a:r>
            <a:r>
              <a:rPr lang="zh-CN" altLang="en-US" dirty="0" smtClean="0"/>
              <a:t>两种方法去解决。</a:t>
            </a:r>
            <a:endParaRPr lang="en-US" altLang="zh-CN" dirty="0" smtClean="0"/>
          </a:p>
          <a:p>
            <a:endParaRPr lang="en-US" altLang="zh-CN" dirty="0"/>
          </a:p>
          <a:p>
            <a:r>
              <a:rPr lang="zh-CN" altLang="en-US" dirty="0" smtClean="0"/>
              <a:t>在某些情况下，我们可以通过利用题目的特点去除相当大的一部分情况的列举，从而提高枚举的效率。</a:t>
            </a:r>
            <a:endParaRPr lang="en-US" altLang="zh-CN" dirty="0" smtClean="0"/>
          </a:p>
        </p:txBody>
      </p:sp>
    </p:spTree>
    <p:extLst>
      <p:ext uri="{BB962C8B-B14F-4D97-AF65-F5344CB8AC3E}">
        <p14:creationId xmlns:p14="http://schemas.microsoft.com/office/powerpoint/2010/main" val="2800308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搜索算法及剪枝</a:t>
            </a:r>
            <a:endParaRPr lang="zh-CN" altLang="en-US" dirty="0"/>
          </a:p>
        </p:txBody>
      </p:sp>
    </p:spTree>
    <p:extLst>
      <p:ext uri="{BB962C8B-B14F-4D97-AF65-F5344CB8AC3E}">
        <p14:creationId xmlns:p14="http://schemas.microsoft.com/office/powerpoint/2010/main" val="3258773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a:t>
            </a:r>
            <a:endParaRPr lang="zh-CN" altLang="en-US" dirty="0"/>
          </a:p>
        </p:txBody>
      </p:sp>
      <p:sp>
        <p:nvSpPr>
          <p:cNvPr id="3" name="内容占位符 2"/>
          <p:cNvSpPr>
            <a:spLocks noGrp="1"/>
          </p:cNvSpPr>
          <p:nvPr>
            <p:ph idx="1"/>
          </p:nvPr>
        </p:nvSpPr>
        <p:spPr/>
        <p:txBody>
          <a:bodyPr/>
          <a:lstStyle/>
          <a:p>
            <a:r>
              <a:rPr lang="zh-CN" altLang="en-US" sz="2800" dirty="0"/>
              <a:t>搜索，某种意义上就是对于枚举算法的一种改进，通过在枚举的过程中，不断排除一些不可能达到的情况，从而达到优化复杂度的效果。</a:t>
            </a:r>
            <a:endParaRPr lang="en-US" altLang="zh-CN" sz="2800" dirty="0"/>
          </a:p>
          <a:p>
            <a:endParaRPr lang="zh-CN" altLang="en-US" dirty="0"/>
          </a:p>
        </p:txBody>
      </p:sp>
    </p:spTree>
    <p:extLst>
      <p:ext uri="{BB962C8B-B14F-4D97-AF65-F5344CB8AC3E}">
        <p14:creationId xmlns:p14="http://schemas.microsoft.com/office/powerpoint/2010/main" val="820617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a:t>
            </a:r>
            <a:endParaRPr lang="zh-CN" altLang="en-US" dirty="0"/>
          </a:p>
        </p:txBody>
      </p:sp>
      <p:sp>
        <p:nvSpPr>
          <p:cNvPr id="3" name="内容占位符 2"/>
          <p:cNvSpPr>
            <a:spLocks noGrp="1"/>
          </p:cNvSpPr>
          <p:nvPr>
            <p:ph idx="1"/>
          </p:nvPr>
        </p:nvSpPr>
        <p:spPr/>
        <p:txBody>
          <a:bodyPr/>
          <a:lstStyle/>
          <a:p>
            <a:r>
              <a:rPr lang="zh-CN" altLang="en-US" sz="3200" dirty="0"/>
              <a:t>主要说的是三种不同的搜索方法：</a:t>
            </a:r>
            <a:endParaRPr lang="en-US" altLang="zh-CN" sz="3200" dirty="0"/>
          </a:p>
          <a:p>
            <a:pPr lvl="1"/>
            <a:r>
              <a:rPr lang="en-US" altLang="zh-CN" sz="2800" dirty="0"/>
              <a:t>1.</a:t>
            </a:r>
            <a:r>
              <a:rPr lang="zh-CN" altLang="en-US" sz="2800" dirty="0"/>
              <a:t>深度优先搜索（</a:t>
            </a:r>
            <a:r>
              <a:rPr lang="en-US" altLang="zh-CN" sz="2800" dirty="0"/>
              <a:t>DFS</a:t>
            </a:r>
            <a:r>
              <a:rPr lang="zh-CN" altLang="en-US" sz="2800" dirty="0"/>
              <a:t>）；</a:t>
            </a:r>
            <a:endParaRPr lang="en-US" altLang="zh-CN" sz="2800" dirty="0"/>
          </a:p>
          <a:p>
            <a:pPr lvl="1"/>
            <a:r>
              <a:rPr lang="en-US" altLang="zh-CN" sz="2800" dirty="0"/>
              <a:t>2.</a:t>
            </a:r>
            <a:r>
              <a:rPr lang="zh-CN" altLang="en-US" sz="2800" dirty="0"/>
              <a:t>宽度优先搜索（</a:t>
            </a:r>
            <a:r>
              <a:rPr lang="en-US" altLang="zh-CN" sz="2800" dirty="0"/>
              <a:t>BFS</a:t>
            </a:r>
            <a:r>
              <a:rPr lang="zh-CN" altLang="en-US" sz="2800" dirty="0"/>
              <a:t>）；</a:t>
            </a:r>
            <a:endParaRPr lang="en-US" altLang="zh-CN" sz="2800" dirty="0"/>
          </a:p>
          <a:p>
            <a:pPr lvl="1"/>
            <a:r>
              <a:rPr lang="en-US" altLang="zh-CN" sz="2800" dirty="0"/>
              <a:t>3.</a:t>
            </a:r>
            <a:r>
              <a:rPr lang="zh-CN" altLang="en-US" sz="2800" dirty="0"/>
              <a:t>迭代加深搜索；</a:t>
            </a:r>
          </a:p>
          <a:p>
            <a:endParaRPr lang="zh-CN" altLang="en-US" dirty="0"/>
          </a:p>
        </p:txBody>
      </p:sp>
    </p:spTree>
    <p:extLst>
      <p:ext uri="{BB962C8B-B14F-4D97-AF65-F5344CB8AC3E}">
        <p14:creationId xmlns:p14="http://schemas.microsoft.com/office/powerpoint/2010/main" val="135688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a:t>
            </a:r>
            <a:endParaRPr lang="zh-CN" altLang="en-US" dirty="0"/>
          </a:p>
        </p:txBody>
      </p:sp>
      <p:sp>
        <p:nvSpPr>
          <p:cNvPr id="3" name="内容占位符 2"/>
          <p:cNvSpPr>
            <a:spLocks noGrp="1"/>
          </p:cNvSpPr>
          <p:nvPr>
            <p:ph idx="1"/>
          </p:nvPr>
        </p:nvSpPr>
        <p:spPr/>
        <p:txBody>
          <a:bodyPr/>
          <a:lstStyle/>
          <a:p>
            <a:r>
              <a:rPr lang="zh-CN" altLang="en-US" sz="2800" dirty="0"/>
              <a:t>对于</a:t>
            </a:r>
            <a:r>
              <a:rPr lang="zh-CN" altLang="en-US" sz="2800" dirty="0" smtClean="0"/>
              <a:t>一些题目</a:t>
            </a:r>
            <a:r>
              <a:rPr lang="zh-CN" altLang="en-US" sz="2800" dirty="0"/>
              <a:t>，</a:t>
            </a:r>
            <a:r>
              <a:rPr lang="zh-CN" altLang="en-US" sz="2800" dirty="0" smtClean="0"/>
              <a:t>我们或许</a:t>
            </a:r>
            <a:r>
              <a:rPr lang="zh-CN" altLang="en-US" sz="2800" dirty="0"/>
              <a:t>只需要把所有的可能性列举出来，然后逐一试验就可以了。</a:t>
            </a:r>
            <a:endParaRPr lang="en-US" altLang="zh-CN" sz="2800" dirty="0"/>
          </a:p>
          <a:p>
            <a:endParaRPr lang="zh-CN" altLang="en-US" dirty="0"/>
          </a:p>
        </p:txBody>
      </p:sp>
    </p:spTree>
    <p:extLst>
      <p:ext uri="{BB962C8B-B14F-4D97-AF65-F5344CB8AC3E}">
        <p14:creationId xmlns:p14="http://schemas.microsoft.com/office/powerpoint/2010/main" val="4019123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2688" y="2803525"/>
            <a:ext cx="6648450" cy="2438400"/>
          </a:xfrm>
          <a:prstGeom prst="rect">
            <a:avLst/>
          </a:prstGeom>
        </p:spPr>
      </p:pic>
    </p:spTree>
    <p:extLst>
      <p:ext uri="{BB962C8B-B14F-4D97-AF65-F5344CB8AC3E}">
        <p14:creationId xmlns:p14="http://schemas.microsoft.com/office/powerpoint/2010/main" val="251125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endParaRPr lang="zh-CN" altLang="en-US" dirty="0"/>
          </a:p>
        </p:txBody>
      </p:sp>
      <p:sp>
        <p:nvSpPr>
          <p:cNvPr id="3" name="内容占位符 2"/>
          <p:cNvSpPr>
            <a:spLocks noGrp="1"/>
          </p:cNvSpPr>
          <p:nvPr>
            <p:ph idx="1"/>
          </p:nvPr>
        </p:nvSpPr>
        <p:spPr/>
        <p:txBody>
          <a:bodyPr/>
          <a:lstStyle/>
          <a:p>
            <a:r>
              <a:rPr lang="en-US" altLang="zh-CN" sz="2800" dirty="0"/>
              <a:t>DFS</a:t>
            </a:r>
            <a:r>
              <a:rPr lang="zh-CN" altLang="en-US" sz="2800" dirty="0"/>
              <a:t>就是一个一个一直处理到底，发现无法得到结果之后，逐步返回寻求其它的出路。</a:t>
            </a:r>
            <a:endParaRPr lang="en-US" altLang="zh-CN" sz="2800" dirty="0"/>
          </a:p>
          <a:p>
            <a:r>
              <a:rPr lang="en-US" altLang="zh-CN" sz="2800" dirty="0"/>
              <a:t>DFS</a:t>
            </a:r>
            <a:r>
              <a:rPr lang="zh-CN" altLang="en-US" sz="2800" dirty="0"/>
              <a:t>的应用实际上并不局限于一般的图上，往往是用于一些状态图上。</a:t>
            </a:r>
            <a:endParaRPr lang="en-US" altLang="zh-CN" sz="2800" dirty="0"/>
          </a:p>
          <a:p>
            <a:endParaRPr lang="zh-CN" altLang="en-US" dirty="0"/>
          </a:p>
        </p:txBody>
      </p:sp>
    </p:spTree>
    <p:extLst>
      <p:ext uri="{BB962C8B-B14F-4D97-AF65-F5344CB8AC3E}">
        <p14:creationId xmlns:p14="http://schemas.microsoft.com/office/powerpoint/2010/main" val="827232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八皇后问题</a:t>
            </a:r>
          </a:p>
        </p:txBody>
      </p:sp>
      <p:sp>
        <p:nvSpPr>
          <p:cNvPr id="3" name="内容占位符 2"/>
          <p:cNvSpPr>
            <a:spLocks noGrp="1"/>
          </p:cNvSpPr>
          <p:nvPr>
            <p:ph idx="1"/>
          </p:nvPr>
        </p:nvSpPr>
        <p:spPr>
          <a:xfrm>
            <a:off x="2589212" y="1450109"/>
            <a:ext cx="8915400" cy="4461113"/>
          </a:xfrm>
        </p:spPr>
        <p:txBody>
          <a:bodyPr>
            <a:normAutofit/>
          </a:bodyPr>
          <a:lstStyle/>
          <a:p>
            <a:r>
              <a:rPr lang="zh-CN" altLang="en-US" sz="3200" dirty="0"/>
              <a:t>我们需要在</a:t>
            </a:r>
            <a:r>
              <a:rPr lang="en-US" altLang="zh-CN" sz="3200" dirty="0"/>
              <a:t>8*8</a:t>
            </a:r>
            <a:r>
              <a:rPr lang="zh-CN" altLang="en-US" sz="3200" dirty="0"/>
              <a:t>的棋盘上放置</a:t>
            </a:r>
            <a:r>
              <a:rPr lang="en-US" altLang="zh-CN" sz="3200" dirty="0"/>
              <a:t>8</a:t>
            </a:r>
            <a:r>
              <a:rPr lang="zh-CN" altLang="en-US" sz="3200" dirty="0"/>
              <a:t>个皇后，使得它们互相不攻击。</a:t>
            </a:r>
            <a:endParaRPr lang="en-US" altLang="zh-CN" sz="3200" dirty="0"/>
          </a:p>
          <a:p>
            <a:pPr lvl="1"/>
            <a:r>
              <a:rPr lang="zh-CN" altLang="en-US" sz="2800" dirty="0"/>
              <a:t>每个皇后可以攻击与它同行、同列和同一对角线的皇后。</a:t>
            </a:r>
            <a:endParaRPr lang="en-US" altLang="zh-CN" sz="2800" dirty="0"/>
          </a:p>
          <a:p>
            <a:pPr lvl="1"/>
            <a:r>
              <a:rPr lang="zh-CN" altLang="en-US" sz="2800" dirty="0"/>
              <a:t>此处对角线包含正方向和反方向，即从左上到右下和从左下到右上。</a:t>
            </a:r>
            <a:endParaRPr lang="en-US" altLang="zh-CN" sz="2800" dirty="0"/>
          </a:p>
          <a:p>
            <a:pPr lvl="1"/>
            <a:endParaRPr lang="en-US" altLang="zh-CN" sz="2800" dirty="0"/>
          </a:p>
          <a:p>
            <a:r>
              <a:rPr lang="zh-CN" altLang="en-US" sz="3200" dirty="0"/>
              <a:t>求出解的数目。</a:t>
            </a:r>
            <a:endParaRPr lang="en-US" altLang="zh-CN" sz="3200" dirty="0"/>
          </a:p>
          <a:p>
            <a:endParaRPr lang="zh-CN" altLang="en-US" dirty="0"/>
          </a:p>
        </p:txBody>
      </p:sp>
    </p:spTree>
    <p:extLst>
      <p:ext uri="{BB962C8B-B14F-4D97-AF65-F5344CB8AC3E}">
        <p14:creationId xmlns:p14="http://schemas.microsoft.com/office/powerpoint/2010/main" val="2065710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这一个问题表面看上去和图没什么关系。但实际上我们可以抽象出一个代表整个棋盘的一个状态图，然后我们的目标就是到达表示放完八个不冲突皇后的图的节点处</a:t>
            </a:r>
            <a:r>
              <a:rPr lang="zh-CN" altLang="en-US" sz="2800" dirty="0" smtClean="0"/>
              <a:t>。</a:t>
            </a:r>
            <a:endParaRPr lang="en-US" altLang="zh-CN" sz="2800" dirty="0"/>
          </a:p>
          <a:p>
            <a:r>
              <a:rPr lang="zh-CN" altLang="en-US" sz="2800" dirty="0"/>
              <a:t>因此，对于这道题，我们可以通过枚举每一行的皇后对应放在哪一列，然后利用深度优先搜索的方法求出所有的解。（显然每一行只会放置有且仅有一个皇后）</a:t>
            </a:r>
          </a:p>
          <a:p>
            <a:endParaRPr lang="zh-CN" altLang="en-US" dirty="0"/>
          </a:p>
        </p:txBody>
      </p:sp>
    </p:spTree>
    <p:extLst>
      <p:ext uri="{BB962C8B-B14F-4D97-AF65-F5344CB8AC3E}">
        <p14:creationId xmlns:p14="http://schemas.microsoft.com/office/powerpoint/2010/main" val="755717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3200" dirty="0"/>
              <a:t>DFS</a:t>
            </a:r>
            <a:r>
              <a:rPr lang="zh-CN" altLang="en-US" sz="3200" dirty="0"/>
              <a:t>当中还有非常重要的一点：剪枝。</a:t>
            </a:r>
            <a:endParaRPr lang="en-US" altLang="zh-CN" sz="3200" dirty="0"/>
          </a:p>
          <a:p>
            <a:pPr lvl="1"/>
            <a:r>
              <a:rPr lang="zh-CN" altLang="en-US" sz="2800" dirty="0"/>
              <a:t>指通过过程当中的一些量从而确定要么不可行要么不符合最优的情况</a:t>
            </a:r>
            <a:r>
              <a:rPr lang="zh-CN" altLang="en-US" sz="2800" dirty="0" smtClean="0"/>
              <a:t>。</a:t>
            </a:r>
            <a:endParaRPr lang="en-US" altLang="zh-CN" sz="2800" dirty="0"/>
          </a:p>
          <a:p>
            <a:r>
              <a:rPr lang="zh-CN" altLang="en-US" sz="3200" dirty="0"/>
              <a:t>比如说在前面的八皇后问题当中，我们在每放置一行的皇后的时候，我们都检查一遍列与对角线的情况，这就是一种剪枝的方法。</a:t>
            </a:r>
            <a:endParaRPr lang="en-US" altLang="zh-CN" sz="3200" dirty="0"/>
          </a:p>
          <a:p>
            <a:endParaRPr lang="zh-CN" altLang="en-US" dirty="0"/>
          </a:p>
        </p:txBody>
      </p:sp>
    </p:spTree>
    <p:extLst>
      <p:ext uri="{BB962C8B-B14F-4D97-AF65-F5344CB8AC3E}">
        <p14:creationId xmlns:p14="http://schemas.microsoft.com/office/powerpoint/2010/main" val="89104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215" y="1976581"/>
            <a:ext cx="9564228" cy="3507797"/>
          </a:xfrm>
          <a:prstGeom prst="rect">
            <a:avLst/>
          </a:prstGeom>
        </p:spPr>
      </p:pic>
    </p:spTree>
    <p:extLst>
      <p:ext uri="{BB962C8B-B14F-4D97-AF65-F5344CB8AC3E}">
        <p14:creationId xmlns:p14="http://schemas.microsoft.com/office/powerpoint/2010/main" val="1735477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宽度优先搜索的核心思想在于：首先访问起始节点的所有邻接点，然后再访问较远的区域，逐步扩大范围，直到找到了目标节点。</a:t>
            </a:r>
            <a:endParaRPr lang="en-US" altLang="zh-CN" sz="2800" dirty="0"/>
          </a:p>
          <a:p>
            <a:endParaRPr lang="zh-CN" altLang="en-US" dirty="0"/>
          </a:p>
        </p:txBody>
      </p:sp>
    </p:spTree>
    <p:extLst>
      <p:ext uri="{BB962C8B-B14F-4D97-AF65-F5344CB8AC3E}">
        <p14:creationId xmlns:p14="http://schemas.microsoft.com/office/powerpoint/2010/main" val="1971890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同样的，</a:t>
            </a:r>
            <a:r>
              <a:rPr lang="en-US" altLang="zh-CN" sz="2800" dirty="0"/>
              <a:t>BFS</a:t>
            </a:r>
            <a:r>
              <a:rPr lang="zh-CN" altLang="en-US" sz="2800" dirty="0"/>
              <a:t>也主要运用于处理状态图，尤其在一些寻求最优方案的题目中有较大的用处。</a:t>
            </a:r>
            <a:endParaRPr lang="en-US" altLang="zh-CN" sz="2800" dirty="0"/>
          </a:p>
          <a:p>
            <a:endParaRPr lang="zh-CN" altLang="en-US" dirty="0"/>
          </a:p>
        </p:txBody>
      </p:sp>
    </p:spTree>
    <p:extLst>
      <p:ext uri="{BB962C8B-B14F-4D97-AF65-F5344CB8AC3E}">
        <p14:creationId xmlns:p14="http://schemas.microsoft.com/office/powerpoint/2010/main" val="312761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八数码问题</a:t>
            </a:r>
          </a:p>
        </p:txBody>
      </p:sp>
      <p:sp>
        <p:nvSpPr>
          <p:cNvPr id="3" name="内容占位符 2"/>
          <p:cNvSpPr>
            <a:spLocks noGrp="1"/>
          </p:cNvSpPr>
          <p:nvPr>
            <p:ph idx="1"/>
          </p:nvPr>
        </p:nvSpPr>
        <p:spPr>
          <a:xfrm>
            <a:off x="1440873" y="1616363"/>
            <a:ext cx="10196945" cy="4913745"/>
          </a:xfrm>
        </p:spPr>
        <p:txBody>
          <a:bodyPr>
            <a:normAutofit/>
          </a:bodyPr>
          <a:lstStyle/>
          <a:p>
            <a:r>
              <a:rPr lang="zh-CN" altLang="en-US" sz="2800" dirty="0"/>
              <a:t>编号为</a:t>
            </a:r>
            <a:r>
              <a:rPr lang="en-US" altLang="zh-CN" sz="2800" dirty="0"/>
              <a:t>1~8</a:t>
            </a:r>
            <a:r>
              <a:rPr lang="zh-CN" altLang="en-US" sz="2800" dirty="0"/>
              <a:t>的</a:t>
            </a:r>
            <a:r>
              <a:rPr lang="en-US" altLang="zh-CN" sz="2800" dirty="0"/>
              <a:t>8</a:t>
            </a:r>
            <a:r>
              <a:rPr lang="zh-CN" altLang="en-US" sz="2800" dirty="0"/>
              <a:t>个正方形滑块被摆成</a:t>
            </a:r>
            <a:r>
              <a:rPr lang="en-US" altLang="zh-CN" sz="2800" dirty="0"/>
              <a:t>3</a:t>
            </a:r>
            <a:r>
              <a:rPr lang="zh-CN" altLang="en-US" sz="2800" dirty="0"/>
              <a:t>行</a:t>
            </a:r>
            <a:r>
              <a:rPr lang="en-US" altLang="zh-CN" sz="2800" dirty="0"/>
              <a:t>3</a:t>
            </a:r>
            <a:r>
              <a:rPr lang="zh-CN" altLang="en-US" sz="2800" dirty="0"/>
              <a:t>列（有一个格子留空）。每次可以把与空格相邻的滑块（有公共边才算相邻）移到空格中，而它原来的位置就成为了新的空格。给定初始局面和目标局面（用</a:t>
            </a:r>
            <a:r>
              <a:rPr lang="en-US" altLang="zh-CN" sz="2800" dirty="0"/>
              <a:t>0</a:t>
            </a:r>
            <a:r>
              <a:rPr lang="zh-CN" altLang="en-US" sz="2800" dirty="0"/>
              <a:t>表示空格），需要计算出最少的移动步数。</a:t>
            </a:r>
            <a:endParaRPr lang="en-US" altLang="zh-CN" sz="2800" dirty="0"/>
          </a:p>
          <a:p>
            <a:endParaRPr lang="en-US" altLang="zh-CN" sz="2800" dirty="0"/>
          </a:p>
          <a:p>
            <a:r>
              <a:rPr lang="en-US" altLang="zh-CN" sz="2800" dirty="0"/>
              <a:t>2 6 4					8 1 5</a:t>
            </a:r>
          </a:p>
          <a:p>
            <a:r>
              <a:rPr lang="en-US" altLang="zh-CN" sz="2800" dirty="0"/>
              <a:t>1 3 7			-&gt; 		7 3 6</a:t>
            </a:r>
          </a:p>
          <a:p>
            <a:r>
              <a:rPr lang="en-US" altLang="zh-CN" sz="2800" dirty="0"/>
              <a:t>   5 8					4    2</a:t>
            </a:r>
          </a:p>
          <a:p>
            <a:r>
              <a:rPr lang="zh-CN" altLang="en-US" sz="2800" dirty="0"/>
              <a:t>上面的例子最少需要</a:t>
            </a:r>
            <a:r>
              <a:rPr lang="en-US" altLang="zh-CN" sz="2800" dirty="0"/>
              <a:t>31</a:t>
            </a:r>
            <a:r>
              <a:rPr lang="zh-CN" altLang="en-US" sz="2800" dirty="0"/>
              <a:t>步。</a:t>
            </a:r>
          </a:p>
          <a:p>
            <a:endParaRPr lang="zh-CN" altLang="en-US" dirty="0"/>
          </a:p>
        </p:txBody>
      </p:sp>
    </p:spTree>
    <p:extLst>
      <p:ext uri="{BB962C8B-B14F-4D97-AF65-F5344CB8AC3E}">
        <p14:creationId xmlns:p14="http://schemas.microsoft.com/office/powerpoint/2010/main" val="3982677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对于该问题，我们可以把当前的棋盘状态抽象成一个节点，于是我们的目标就是要找出从开始节点到目标节点的最短路径。</a:t>
            </a:r>
            <a:endParaRPr lang="en-US" altLang="zh-CN" sz="2800" dirty="0"/>
          </a:p>
          <a:p>
            <a:endParaRPr lang="en-US" altLang="zh-CN" sz="2800" dirty="0"/>
          </a:p>
          <a:p>
            <a:r>
              <a:rPr lang="zh-CN" altLang="en-US" sz="2800" dirty="0"/>
              <a:t>因此，我们可以通过宽度优先搜索，通过一次扩展每一步可以走的所有方案，逐步扩展，找到最优方案。</a:t>
            </a:r>
          </a:p>
          <a:p>
            <a:endParaRPr lang="zh-CN" altLang="en-US" dirty="0"/>
          </a:p>
        </p:txBody>
      </p:sp>
    </p:spTree>
    <p:extLst>
      <p:ext uri="{BB962C8B-B14F-4D97-AF65-F5344CB8AC3E}">
        <p14:creationId xmlns:p14="http://schemas.microsoft.com/office/powerpoint/2010/main" val="274546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剪刀石头布</a:t>
            </a:r>
          </a:p>
        </p:txBody>
      </p:sp>
      <p:sp>
        <p:nvSpPr>
          <p:cNvPr id="3" name="内容占位符 2"/>
          <p:cNvSpPr>
            <a:spLocks noGrp="1"/>
          </p:cNvSpPr>
          <p:nvPr>
            <p:ph idx="1"/>
          </p:nvPr>
        </p:nvSpPr>
        <p:spPr>
          <a:xfrm>
            <a:off x="2589212" y="1330036"/>
            <a:ext cx="8915400" cy="4581186"/>
          </a:xfrm>
        </p:spPr>
        <p:txBody>
          <a:bodyPr>
            <a:normAutofit/>
          </a:bodyPr>
          <a:lstStyle/>
          <a:p>
            <a:r>
              <a:rPr lang="zh-CN" altLang="en-US" sz="3200" dirty="0"/>
              <a:t>我们都玩过一个简单的游戏：</a:t>
            </a:r>
            <a:endParaRPr lang="en-US" altLang="zh-CN" sz="3200" dirty="0"/>
          </a:p>
          <a:p>
            <a:pPr lvl="1"/>
            <a:r>
              <a:rPr lang="zh-CN" altLang="en-US" sz="2800" dirty="0"/>
              <a:t>有三种状态：剪刀（记</a:t>
            </a:r>
            <a:r>
              <a:rPr lang="en-US" altLang="zh-CN" sz="2800" dirty="0"/>
              <a:t>0</a:t>
            </a:r>
            <a:r>
              <a:rPr lang="zh-CN" altLang="en-US" sz="2800" dirty="0"/>
              <a:t>），石头（记</a:t>
            </a:r>
            <a:r>
              <a:rPr lang="en-US" altLang="zh-CN" sz="2800" dirty="0"/>
              <a:t>1</a:t>
            </a:r>
            <a:r>
              <a:rPr lang="zh-CN" altLang="en-US" sz="2800" dirty="0"/>
              <a:t>），布（记</a:t>
            </a:r>
            <a:r>
              <a:rPr lang="en-US" altLang="zh-CN" sz="2800" dirty="0"/>
              <a:t>2</a:t>
            </a:r>
            <a:r>
              <a:rPr lang="zh-CN" altLang="en-US" sz="2800" dirty="0"/>
              <a:t>）；</a:t>
            </a:r>
            <a:endParaRPr lang="en-US" altLang="zh-CN" sz="2800" dirty="0"/>
          </a:p>
          <a:p>
            <a:pPr lvl="1"/>
            <a:r>
              <a:rPr lang="zh-CN" altLang="en-US" sz="2800" dirty="0"/>
              <a:t>石头赢剪刀，剪刀赢布，布赢石头；</a:t>
            </a:r>
            <a:endParaRPr lang="en-US" altLang="zh-CN" sz="2800" dirty="0"/>
          </a:p>
          <a:p>
            <a:pPr lvl="1"/>
            <a:r>
              <a:rPr lang="zh-CN" altLang="en-US" sz="2800" dirty="0"/>
              <a:t>如果出相同的状态就平局；</a:t>
            </a:r>
            <a:endParaRPr lang="en-US" altLang="zh-CN" sz="2800" dirty="0"/>
          </a:p>
          <a:p>
            <a:r>
              <a:rPr lang="zh-CN" altLang="en-US" sz="3200" dirty="0"/>
              <a:t>然后，</a:t>
            </a:r>
            <a:r>
              <a:rPr lang="en-US" altLang="zh-CN" sz="3200" dirty="0"/>
              <a:t>A</a:t>
            </a:r>
            <a:r>
              <a:rPr lang="zh-CN" altLang="en-US" sz="3200" dirty="0"/>
              <a:t>和</a:t>
            </a:r>
            <a:r>
              <a:rPr lang="en-US" altLang="zh-CN" sz="3200" dirty="0"/>
              <a:t>B</a:t>
            </a:r>
            <a:r>
              <a:rPr lang="zh-CN" altLang="en-US" sz="3200" dirty="0"/>
              <a:t>进行了</a:t>
            </a:r>
            <a:r>
              <a:rPr lang="en-US" altLang="zh-CN" sz="3200" dirty="0"/>
              <a:t>N</a:t>
            </a:r>
            <a:r>
              <a:rPr lang="zh-CN" altLang="en-US" sz="3200" dirty="0"/>
              <a:t>局游戏，每一局当中</a:t>
            </a:r>
            <a:r>
              <a:rPr lang="en-US" altLang="zh-CN" sz="3200" dirty="0"/>
              <a:t>A</a:t>
            </a:r>
            <a:r>
              <a:rPr lang="zh-CN" altLang="en-US" sz="3200" dirty="0"/>
              <a:t>和</a:t>
            </a:r>
            <a:r>
              <a:rPr lang="en-US" altLang="zh-CN" sz="3200" dirty="0"/>
              <a:t>B</a:t>
            </a:r>
            <a:r>
              <a:rPr lang="zh-CN" altLang="en-US" sz="3200" dirty="0"/>
              <a:t>分别出什么我们都知道，求每一局的结果。（</a:t>
            </a:r>
            <a:r>
              <a:rPr lang="en-US" altLang="zh-CN" sz="3200" dirty="0"/>
              <a:t>A</a:t>
            </a:r>
            <a:r>
              <a:rPr lang="zh-CN" altLang="en-US" sz="3200" dirty="0"/>
              <a:t>赢</a:t>
            </a:r>
            <a:r>
              <a:rPr lang="en-US" altLang="zh-CN" sz="3200" dirty="0"/>
              <a:t>B</a:t>
            </a:r>
            <a:r>
              <a:rPr lang="zh-CN" altLang="en-US" sz="3200" dirty="0"/>
              <a:t>返回</a:t>
            </a:r>
            <a:r>
              <a:rPr lang="en-US" altLang="zh-CN" sz="3200" dirty="0"/>
              <a:t>0</a:t>
            </a:r>
            <a:r>
              <a:rPr lang="zh-CN" altLang="en-US" sz="3200" dirty="0"/>
              <a:t>，</a:t>
            </a:r>
            <a:r>
              <a:rPr lang="en-US" altLang="zh-CN" sz="3200" dirty="0"/>
              <a:t>A</a:t>
            </a:r>
            <a:r>
              <a:rPr lang="zh-CN" altLang="en-US" sz="3200" dirty="0"/>
              <a:t>输</a:t>
            </a:r>
            <a:r>
              <a:rPr lang="en-US" altLang="zh-CN" sz="3200" dirty="0"/>
              <a:t>B</a:t>
            </a:r>
            <a:r>
              <a:rPr lang="zh-CN" altLang="en-US" sz="3200" dirty="0"/>
              <a:t>返回</a:t>
            </a:r>
            <a:r>
              <a:rPr lang="en-US" altLang="zh-CN" sz="3200" dirty="0"/>
              <a:t>1</a:t>
            </a:r>
            <a:r>
              <a:rPr lang="zh-CN" altLang="en-US" sz="3200" dirty="0"/>
              <a:t>或者平局返回</a:t>
            </a:r>
            <a:r>
              <a:rPr lang="en-US" altLang="zh-CN" sz="3200" dirty="0"/>
              <a:t>2</a:t>
            </a:r>
            <a:r>
              <a:rPr lang="zh-CN" altLang="en-US" sz="3200" dirty="0"/>
              <a:t>）</a:t>
            </a:r>
            <a:endParaRPr lang="en-US" altLang="zh-CN" sz="3200" dirty="0"/>
          </a:p>
          <a:p>
            <a:endParaRPr lang="zh-CN" altLang="en-US" dirty="0"/>
          </a:p>
        </p:txBody>
      </p:sp>
    </p:spTree>
    <p:extLst>
      <p:ext uri="{BB962C8B-B14F-4D97-AF65-F5344CB8AC3E}">
        <p14:creationId xmlns:p14="http://schemas.microsoft.com/office/powerpoint/2010/main" val="3029836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a:t>BFS</a:t>
            </a:r>
            <a:r>
              <a:rPr lang="zh-CN" altLang="en-US" sz="2800" dirty="0"/>
              <a:t>是一个处理不含边权的图当中求解最短路径的一个非常有效的方法。</a:t>
            </a:r>
          </a:p>
          <a:p>
            <a:endParaRPr lang="zh-CN" altLang="en-US" dirty="0"/>
          </a:p>
        </p:txBody>
      </p:sp>
    </p:spTree>
    <p:extLst>
      <p:ext uri="{BB962C8B-B14F-4D97-AF65-F5344CB8AC3E}">
        <p14:creationId xmlns:p14="http://schemas.microsoft.com/office/powerpoint/2010/main" val="214430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迭代加深</a:t>
            </a:r>
            <a:endParaRPr lang="zh-CN" altLang="en-US" dirty="0"/>
          </a:p>
        </p:txBody>
      </p:sp>
      <p:sp>
        <p:nvSpPr>
          <p:cNvPr id="3" name="内容占位符 2"/>
          <p:cNvSpPr>
            <a:spLocks noGrp="1"/>
          </p:cNvSpPr>
          <p:nvPr>
            <p:ph idx="1"/>
          </p:nvPr>
        </p:nvSpPr>
        <p:spPr>
          <a:xfrm>
            <a:off x="2589212" y="1644073"/>
            <a:ext cx="8915400" cy="4267149"/>
          </a:xfrm>
        </p:spPr>
        <p:txBody>
          <a:bodyPr>
            <a:noAutofit/>
          </a:bodyPr>
          <a:lstStyle/>
          <a:p>
            <a:r>
              <a:rPr lang="zh-CN" altLang="en-US" sz="3200" dirty="0"/>
              <a:t>在综合以上两个算法之后，出现了一个折中的方法：</a:t>
            </a:r>
            <a:endParaRPr lang="en-US" altLang="zh-CN" sz="3200" dirty="0"/>
          </a:p>
          <a:p>
            <a:pPr lvl="1"/>
            <a:r>
              <a:rPr lang="zh-CN" altLang="en-US" sz="2800" dirty="0"/>
              <a:t>通过限定下界</a:t>
            </a:r>
            <a:r>
              <a:rPr lang="en-US" altLang="zh-CN" sz="2800" dirty="0"/>
              <a:t>k</a:t>
            </a:r>
            <a:r>
              <a:rPr lang="zh-CN" altLang="en-US" sz="2800" dirty="0"/>
              <a:t>，然后允许深度优先搜索搜索</a:t>
            </a:r>
            <a:r>
              <a:rPr lang="en-US" altLang="zh-CN" sz="2800" dirty="0"/>
              <a:t>k</a:t>
            </a:r>
            <a:r>
              <a:rPr lang="zh-CN" altLang="en-US" sz="2800" dirty="0"/>
              <a:t>层，一旦仍没有找到有效解，则增大下界。</a:t>
            </a:r>
            <a:endParaRPr lang="en-US" altLang="zh-CN" sz="2800" dirty="0"/>
          </a:p>
          <a:p>
            <a:r>
              <a:rPr lang="zh-CN" altLang="en-US" sz="3200" dirty="0"/>
              <a:t>这个方法优点在于：</a:t>
            </a:r>
            <a:endParaRPr lang="en-US" altLang="zh-CN" sz="3200" dirty="0"/>
          </a:p>
          <a:p>
            <a:pPr lvl="1"/>
            <a:r>
              <a:rPr lang="zh-CN" altLang="en-US" sz="2800" dirty="0"/>
              <a:t>相对于深度优先搜索并没有大很多的时间开销，但能部分解决深度优先搜索的局限；</a:t>
            </a:r>
            <a:endParaRPr lang="en-US" altLang="zh-CN" sz="2800" dirty="0"/>
          </a:p>
          <a:p>
            <a:pPr lvl="1"/>
            <a:r>
              <a:rPr lang="zh-CN" altLang="en-US" sz="2800" dirty="0"/>
              <a:t>无需宽度优先搜索一般的大空间需求；</a:t>
            </a:r>
          </a:p>
        </p:txBody>
      </p:sp>
    </p:spTree>
    <p:extLst>
      <p:ext uri="{BB962C8B-B14F-4D97-AF65-F5344CB8AC3E}">
        <p14:creationId xmlns:p14="http://schemas.microsoft.com/office/powerpoint/2010/main" val="1145676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埃及分数</a:t>
            </a:r>
            <a:endParaRPr lang="zh-CN" altLang="en-US" dirty="0"/>
          </a:p>
        </p:txBody>
      </p:sp>
      <p:sp>
        <p:nvSpPr>
          <p:cNvPr id="3" name="内容占位符 2"/>
          <p:cNvSpPr>
            <a:spLocks noGrp="1"/>
          </p:cNvSpPr>
          <p:nvPr>
            <p:ph idx="1"/>
          </p:nvPr>
        </p:nvSpPr>
        <p:spPr>
          <a:xfrm>
            <a:off x="2589212" y="1754909"/>
            <a:ext cx="8915400" cy="4156313"/>
          </a:xfrm>
        </p:spPr>
        <p:txBody>
          <a:bodyPr>
            <a:normAutofit/>
          </a:bodyPr>
          <a:lstStyle/>
          <a:p>
            <a:r>
              <a:rPr lang="zh-CN" altLang="en-US" sz="2800" dirty="0" smtClean="0"/>
              <a:t>给你个真分数，你需要将其化简为最少的若干单位分数之和，你要输出这个序列（序列按递增序）。</a:t>
            </a:r>
            <a:endParaRPr lang="en-US" altLang="zh-CN" sz="2800" dirty="0" smtClean="0"/>
          </a:p>
          <a:p>
            <a:r>
              <a:rPr lang="zh-CN" altLang="en-US" sz="2800" dirty="0" smtClean="0"/>
              <a:t>如：</a:t>
            </a:r>
            <a:r>
              <a:rPr lang="en-US" altLang="zh-CN" sz="2800" dirty="0" smtClean="0"/>
              <a:t>2/3=1/2+1/6</a:t>
            </a:r>
            <a:r>
              <a:rPr lang="zh-CN" altLang="en-US" sz="2800" dirty="0" smtClean="0"/>
              <a:t>，但不允许</a:t>
            </a:r>
            <a:r>
              <a:rPr lang="en-US" altLang="zh-CN" sz="2800" dirty="0" smtClean="0"/>
              <a:t>2/3=1/3+1/3</a:t>
            </a:r>
            <a:r>
              <a:rPr lang="zh-CN" altLang="en-US" sz="2800" dirty="0" smtClean="0"/>
              <a:t>，因为加数中有相同的。</a:t>
            </a:r>
            <a:endParaRPr lang="en-US" altLang="zh-CN" sz="2800" dirty="0" smtClean="0"/>
          </a:p>
          <a:p>
            <a:r>
              <a:rPr lang="zh-CN" altLang="en-US" sz="2800" dirty="0" smtClean="0"/>
              <a:t>对于一个分数</a:t>
            </a:r>
            <a:r>
              <a:rPr lang="en-US" altLang="zh-CN" sz="2800" dirty="0" smtClean="0"/>
              <a:t>a/b</a:t>
            </a:r>
            <a:r>
              <a:rPr lang="zh-CN" altLang="en-US" sz="2800" dirty="0" smtClean="0"/>
              <a:t>，表示方法有很多种，按以下准则选取最优：</a:t>
            </a:r>
            <a:endParaRPr lang="en-US" altLang="zh-CN" sz="2800" dirty="0" smtClean="0"/>
          </a:p>
          <a:p>
            <a:r>
              <a:rPr lang="zh-CN" altLang="en-US" sz="2800" dirty="0" smtClean="0"/>
              <a:t>首先，加数少的比加数多的好，其次，加数个数相同的，最小的分数越大越好。</a:t>
            </a:r>
          </a:p>
          <a:p>
            <a:endParaRPr lang="zh-CN" altLang="en-US" dirty="0"/>
          </a:p>
        </p:txBody>
      </p:sp>
    </p:spTree>
    <p:extLst>
      <p:ext uri="{BB962C8B-B14F-4D97-AF65-F5344CB8AC3E}">
        <p14:creationId xmlns:p14="http://schemas.microsoft.com/office/powerpoint/2010/main" val="748653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这道题，我们主体想法是不断地枚举分数，然后递归搜索下去寻求最优解</a:t>
            </a:r>
            <a:r>
              <a:rPr lang="zh-CN" altLang="en-US" sz="2800" dirty="0" smtClean="0"/>
              <a:t>。</a:t>
            </a:r>
            <a:endParaRPr lang="en-US" altLang="zh-CN" sz="2800" dirty="0"/>
          </a:p>
          <a:p>
            <a:r>
              <a:rPr lang="zh-CN" altLang="en-US" sz="2800" dirty="0"/>
              <a:t>因此，我们可以通过迭代加深的方法，先从分数数目少的解开始找，然后不断增加分数数目，直到找到解为止</a:t>
            </a:r>
            <a:r>
              <a:rPr lang="zh-CN" altLang="en-US" sz="2800" dirty="0" smtClean="0"/>
              <a:t>。</a:t>
            </a:r>
            <a:endParaRPr lang="en-US" altLang="zh-CN" sz="2800" dirty="0"/>
          </a:p>
          <a:p>
            <a:r>
              <a:rPr lang="zh-CN" altLang="en-US" sz="2800" dirty="0"/>
              <a:t>需要注意到，本题本身也已经要求优先尽量少的分数。但其实除去这个条件，迭代加深仍然是一个找出一个合法分解的较优方案。</a:t>
            </a:r>
          </a:p>
          <a:p>
            <a:endParaRPr lang="zh-CN" altLang="en-US" dirty="0"/>
          </a:p>
        </p:txBody>
      </p:sp>
    </p:spTree>
    <p:extLst>
      <p:ext uri="{BB962C8B-B14F-4D97-AF65-F5344CB8AC3E}">
        <p14:creationId xmlns:p14="http://schemas.microsoft.com/office/powerpoint/2010/main" val="2875607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0937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魔术数字游戏</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www.luogu.org/problem/show?pid=1274</a:t>
            </a:r>
            <a:r>
              <a:rPr lang="en-US" altLang="zh-CN" dirty="0" smtClean="0"/>
              <a:t> </a:t>
            </a:r>
            <a:endParaRPr lang="zh-CN" altLang="en-US" dirty="0"/>
          </a:p>
        </p:txBody>
      </p:sp>
    </p:spTree>
    <p:extLst>
      <p:ext uri="{BB962C8B-B14F-4D97-AF65-F5344CB8AC3E}">
        <p14:creationId xmlns:p14="http://schemas.microsoft.com/office/powerpoint/2010/main" val="875385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800" dirty="0" err="1" smtClean="0"/>
              <a:t>Dfs</a:t>
            </a:r>
            <a:r>
              <a:rPr lang="zh-CN" altLang="en-US" sz="2800" dirty="0" smtClean="0"/>
              <a:t>，加剪枝</a:t>
            </a:r>
            <a:endParaRPr lang="en-US" altLang="zh-CN" sz="2800" dirty="0" smtClean="0"/>
          </a:p>
          <a:p>
            <a:endParaRPr lang="en-US" altLang="zh-CN" sz="2800" dirty="0"/>
          </a:p>
          <a:p>
            <a:r>
              <a:rPr lang="zh-CN" altLang="en-US" sz="2800" dirty="0" smtClean="0"/>
              <a:t>在确定某个求值</a:t>
            </a:r>
            <a:r>
              <a:rPr lang="en-US" altLang="zh-CN" sz="2800" dirty="0" smtClean="0"/>
              <a:t>2*2</a:t>
            </a:r>
            <a:r>
              <a:rPr lang="zh-CN" altLang="en-US" sz="2800" dirty="0" smtClean="0"/>
              <a:t>方格的三个点的时候，可直接确定第四个点，从而剪枝</a:t>
            </a:r>
            <a:endParaRPr lang="zh-CN" altLang="en-US" sz="2800" dirty="0"/>
          </a:p>
        </p:txBody>
      </p:sp>
    </p:spTree>
    <p:extLst>
      <p:ext uri="{BB962C8B-B14F-4D97-AF65-F5344CB8AC3E}">
        <p14:creationId xmlns:p14="http://schemas.microsoft.com/office/powerpoint/2010/main" val="304399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幸福的路</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www.luogu.org/problem/show?pid=1556</a:t>
            </a:r>
            <a:r>
              <a:rPr lang="en-US" altLang="zh-CN" dirty="0" smtClean="0"/>
              <a:t> </a:t>
            </a:r>
            <a:endParaRPr lang="zh-CN" altLang="en-US" dirty="0"/>
          </a:p>
        </p:txBody>
      </p:sp>
    </p:spTree>
    <p:extLst>
      <p:ext uri="{BB962C8B-B14F-4D97-AF65-F5344CB8AC3E}">
        <p14:creationId xmlns:p14="http://schemas.microsoft.com/office/powerpoint/2010/main" val="2607475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枚举排列</a:t>
            </a:r>
            <a:endParaRPr lang="en-US" altLang="zh-CN" sz="2800" dirty="0" smtClean="0"/>
          </a:p>
          <a:p>
            <a:endParaRPr lang="en-US" altLang="zh-CN" sz="2800" dirty="0"/>
          </a:p>
          <a:p>
            <a:r>
              <a:rPr lang="zh-CN" altLang="en-US" sz="2800" dirty="0" smtClean="0"/>
              <a:t>可通过相邻点选取的位置进行剪枝</a:t>
            </a:r>
            <a:endParaRPr lang="zh-CN" altLang="en-US" sz="2800" dirty="0"/>
          </a:p>
        </p:txBody>
      </p:sp>
    </p:spTree>
    <p:extLst>
      <p:ext uri="{BB962C8B-B14F-4D97-AF65-F5344CB8AC3E}">
        <p14:creationId xmlns:p14="http://schemas.microsoft.com/office/powerpoint/2010/main" val="177355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游荡的奶牛</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www.luogu.org/problem/show?pid=1535</a:t>
            </a:r>
            <a:r>
              <a:rPr lang="en-US" altLang="zh-CN" dirty="0" smtClean="0"/>
              <a:t> </a:t>
            </a:r>
            <a:endParaRPr lang="zh-CN" altLang="en-US" dirty="0"/>
          </a:p>
        </p:txBody>
      </p:sp>
    </p:spTree>
    <p:extLst>
      <p:ext uri="{BB962C8B-B14F-4D97-AF65-F5344CB8AC3E}">
        <p14:creationId xmlns:p14="http://schemas.microsoft.com/office/powerpoint/2010/main" val="386540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对于这道题，我们只需要对于</a:t>
            </a:r>
            <a:r>
              <a:rPr lang="en-US" altLang="zh-CN" sz="2800" dirty="0"/>
              <a:t>A</a:t>
            </a:r>
            <a:r>
              <a:rPr lang="zh-CN" altLang="en-US" sz="2800" dirty="0"/>
              <a:t>出的每一种状态与</a:t>
            </a:r>
            <a:r>
              <a:rPr lang="en-US" altLang="zh-CN" sz="2800" dirty="0"/>
              <a:t>B</a:t>
            </a:r>
            <a:r>
              <a:rPr lang="zh-CN" altLang="en-US" sz="2800" dirty="0"/>
              <a:t>出的每一种状态分别列举出来，并求出对应的结果，存在一个表，之后在每一局游戏当中调出相应的结果就可以了。</a:t>
            </a:r>
          </a:p>
          <a:p>
            <a:endParaRPr lang="zh-CN" altLang="en-US" dirty="0"/>
          </a:p>
        </p:txBody>
      </p:sp>
    </p:spTree>
    <p:extLst>
      <p:ext uri="{BB962C8B-B14F-4D97-AF65-F5344CB8AC3E}">
        <p14:creationId xmlns:p14="http://schemas.microsoft.com/office/powerpoint/2010/main" val="2916732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800" dirty="0" err="1" smtClean="0"/>
              <a:t>Dfs</a:t>
            </a:r>
            <a:endParaRPr lang="en-US" altLang="zh-CN" sz="2800" dirty="0" smtClean="0"/>
          </a:p>
          <a:p>
            <a:endParaRPr lang="en-US" altLang="zh-CN" sz="2800" dirty="0"/>
          </a:p>
          <a:p>
            <a:r>
              <a:rPr lang="zh-CN" altLang="en-US" sz="2800" dirty="0" smtClean="0"/>
              <a:t>加上一个判断能不能回到终点的剪枝</a:t>
            </a:r>
            <a:endParaRPr lang="zh-CN" altLang="en-US" sz="2800" dirty="0"/>
          </a:p>
        </p:txBody>
      </p:sp>
    </p:spTree>
    <p:extLst>
      <p:ext uri="{BB962C8B-B14F-4D97-AF65-F5344CB8AC3E}">
        <p14:creationId xmlns:p14="http://schemas.microsoft.com/office/powerpoint/2010/main" val="2809952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二分</a:t>
            </a:r>
            <a:endParaRPr lang="zh-CN" altLang="en-US" dirty="0"/>
          </a:p>
        </p:txBody>
      </p:sp>
    </p:spTree>
    <p:extLst>
      <p:ext uri="{BB962C8B-B14F-4D97-AF65-F5344CB8AC3E}">
        <p14:creationId xmlns:p14="http://schemas.microsoft.com/office/powerpoint/2010/main" val="3189297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a:t>
            </a:r>
            <a:endParaRPr lang="zh-CN" altLang="en-US" dirty="0"/>
          </a:p>
        </p:txBody>
      </p:sp>
      <p:sp>
        <p:nvSpPr>
          <p:cNvPr id="3" name="内容占位符 2"/>
          <p:cNvSpPr>
            <a:spLocks noGrp="1"/>
          </p:cNvSpPr>
          <p:nvPr>
            <p:ph idx="1"/>
          </p:nvPr>
        </p:nvSpPr>
        <p:spPr/>
        <p:txBody>
          <a:bodyPr/>
          <a:lstStyle/>
          <a:p>
            <a:r>
              <a:rPr lang="zh-CN" altLang="en-US" dirty="0" smtClean="0"/>
              <a:t>分治算法的基本思想：将一个较大规模的问题分成多个（一般是</a:t>
            </a:r>
            <a:r>
              <a:rPr lang="en-US" altLang="zh-CN" dirty="0" smtClean="0"/>
              <a:t>2</a:t>
            </a:r>
            <a:r>
              <a:rPr lang="zh-CN" altLang="en-US" dirty="0" smtClean="0"/>
              <a:t>个）较小规模的互相独立且与原问题相同的子问题，那么只需要通过对子问题的求解，就可以得到原问题的解。</a:t>
            </a:r>
            <a:endParaRPr lang="en-US" altLang="zh-CN" dirty="0" smtClean="0"/>
          </a:p>
          <a:p>
            <a:r>
              <a:rPr lang="zh-CN" altLang="en-US" dirty="0" smtClean="0"/>
              <a:t>然后，往往子问题会采取相同的方法继续分治下去，因此分治算法一般会采取递归的方式表现。</a:t>
            </a:r>
            <a:endParaRPr lang="en-US" altLang="zh-CN" dirty="0" smtClean="0"/>
          </a:p>
          <a:p>
            <a:r>
              <a:rPr lang="zh-CN" altLang="en-US" dirty="0"/>
              <a:t>分治</a:t>
            </a:r>
            <a:r>
              <a:rPr lang="zh-CN" altLang="en-US" dirty="0" smtClean="0"/>
              <a:t>法解题的三个步骤：</a:t>
            </a:r>
            <a:endParaRPr lang="en-US" altLang="zh-CN" dirty="0" smtClean="0"/>
          </a:p>
          <a:p>
            <a:pPr lvl="1"/>
            <a:r>
              <a:rPr lang="en-US" altLang="zh-CN" dirty="0" smtClean="0"/>
              <a:t>1.</a:t>
            </a:r>
            <a:r>
              <a:rPr lang="zh-CN" altLang="en-US" dirty="0" smtClean="0"/>
              <a:t>分解</a:t>
            </a:r>
            <a:r>
              <a:rPr lang="zh-CN" altLang="en-US" dirty="0"/>
              <a:t>，将要解决的问题划分成若干规模较小的同类问题；</a:t>
            </a:r>
          </a:p>
          <a:p>
            <a:pPr lvl="1"/>
            <a:r>
              <a:rPr lang="en-US" altLang="zh-CN" dirty="0" smtClean="0"/>
              <a:t>2.</a:t>
            </a:r>
            <a:r>
              <a:rPr lang="zh-CN" altLang="en-US" dirty="0" smtClean="0"/>
              <a:t>求解</a:t>
            </a:r>
            <a:r>
              <a:rPr lang="zh-CN" altLang="en-US" dirty="0"/>
              <a:t>，当子问题划分得足够小时，用较简单的方法解决；</a:t>
            </a:r>
          </a:p>
          <a:p>
            <a:pPr lvl="1"/>
            <a:r>
              <a:rPr lang="en-US" altLang="zh-CN" dirty="0" smtClean="0"/>
              <a:t>3.</a:t>
            </a:r>
            <a:r>
              <a:rPr lang="zh-CN" altLang="en-US" dirty="0" smtClean="0"/>
              <a:t>合并</a:t>
            </a:r>
            <a:r>
              <a:rPr lang="zh-CN" altLang="en-US" dirty="0"/>
              <a:t>，按原问题的要求，将子问题的解逐层合并构成原问题的解</a:t>
            </a:r>
            <a:r>
              <a:rPr lang="zh-CN" altLang="en-US" dirty="0" smtClean="0"/>
              <a:t>。</a:t>
            </a:r>
            <a:endParaRPr lang="en-US" altLang="zh-CN" dirty="0" smtClean="0"/>
          </a:p>
          <a:p>
            <a:r>
              <a:rPr lang="zh-CN" altLang="en-US" dirty="0" smtClean="0"/>
              <a:t>同样地，我们接下来采取几个例子来说明。</a:t>
            </a:r>
            <a:endParaRPr lang="zh-CN" altLang="en-US" dirty="0"/>
          </a:p>
          <a:p>
            <a:endParaRPr lang="zh-CN" altLang="en-US" dirty="0"/>
          </a:p>
        </p:txBody>
      </p:sp>
    </p:spTree>
    <p:extLst>
      <p:ext uri="{BB962C8B-B14F-4D97-AF65-F5344CB8AC3E}">
        <p14:creationId xmlns:p14="http://schemas.microsoft.com/office/powerpoint/2010/main" val="3022875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二分（分治）</a:t>
            </a:r>
            <a:endParaRPr lang="zh-CN" altLang="en-US" dirty="0"/>
          </a:p>
        </p:txBody>
      </p:sp>
      <p:sp>
        <p:nvSpPr>
          <p:cNvPr id="3" name="内容占位符 2"/>
          <p:cNvSpPr>
            <a:spLocks noGrp="1"/>
          </p:cNvSpPr>
          <p:nvPr>
            <p:ph idx="1"/>
          </p:nvPr>
        </p:nvSpPr>
        <p:spPr/>
        <p:txBody>
          <a:bodyPr/>
          <a:lstStyle/>
          <a:p>
            <a:r>
              <a:rPr lang="zh-CN" altLang="en-US" dirty="0"/>
              <a:t>分治算法重点在于划分成子问题去解决</a:t>
            </a:r>
            <a:r>
              <a:rPr lang="zh-CN" altLang="en-US" dirty="0" smtClean="0"/>
              <a:t>。</a:t>
            </a:r>
            <a:endParaRPr lang="en-US" altLang="zh-CN" dirty="0" smtClean="0"/>
          </a:p>
          <a:p>
            <a:endParaRPr lang="en-US" altLang="zh-CN" dirty="0"/>
          </a:p>
          <a:p>
            <a:r>
              <a:rPr lang="zh-CN" altLang="en-US" dirty="0" smtClean="0"/>
              <a:t>重点在于对问题的理解。</a:t>
            </a:r>
            <a:endParaRPr lang="en-US" altLang="zh-CN" dirty="0"/>
          </a:p>
        </p:txBody>
      </p:sp>
    </p:spTree>
    <p:extLst>
      <p:ext uri="{BB962C8B-B14F-4D97-AF65-F5344CB8AC3E}">
        <p14:creationId xmlns:p14="http://schemas.microsoft.com/office/powerpoint/2010/main" val="265942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基本应用：</a:t>
            </a:r>
            <a:endParaRPr lang="en-US" altLang="zh-CN" sz="3200" dirty="0" smtClean="0"/>
          </a:p>
          <a:p>
            <a:pPr lvl="1"/>
            <a:r>
              <a:rPr lang="zh-CN" altLang="en-US" sz="2800" dirty="0" smtClean="0"/>
              <a:t>快速幂</a:t>
            </a:r>
            <a:endParaRPr lang="en-US" altLang="zh-CN" sz="2800" dirty="0" smtClean="0"/>
          </a:p>
          <a:p>
            <a:pPr lvl="1"/>
            <a:r>
              <a:rPr lang="zh-CN" altLang="en-US" sz="2800" dirty="0"/>
              <a:t>二</a:t>
            </a:r>
            <a:r>
              <a:rPr lang="zh-CN" altLang="en-US" sz="2800" dirty="0" smtClean="0"/>
              <a:t>分查找</a:t>
            </a:r>
            <a:endParaRPr lang="en-US" altLang="zh-CN" sz="2800" dirty="0" smtClean="0"/>
          </a:p>
          <a:p>
            <a:pPr lvl="1"/>
            <a:r>
              <a:rPr lang="zh-CN" altLang="en-US" sz="2800" dirty="0"/>
              <a:t>二</a:t>
            </a:r>
            <a:r>
              <a:rPr lang="zh-CN" altLang="en-US" sz="2800" dirty="0" smtClean="0"/>
              <a:t>分答案</a:t>
            </a:r>
            <a:endParaRPr lang="en-US" altLang="zh-CN" sz="2800" dirty="0" smtClean="0"/>
          </a:p>
          <a:p>
            <a:pPr lvl="1"/>
            <a:r>
              <a:rPr lang="zh-CN" altLang="en-US" sz="2800" dirty="0" smtClean="0"/>
              <a:t>归并</a:t>
            </a:r>
            <a:endParaRPr lang="zh-CN" altLang="en-US" sz="2800" dirty="0"/>
          </a:p>
        </p:txBody>
      </p:sp>
    </p:spTree>
    <p:extLst>
      <p:ext uri="{BB962C8B-B14F-4D97-AF65-F5344CB8AC3E}">
        <p14:creationId xmlns:p14="http://schemas.microsoft.com/office/powerpoint/2010/main" val="462602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快速幂</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4000" dirty="0" smtClean="0"/>
                  <a:t>考虑一个问题，我们需要求解</a:t>
                </a:r>
                <a14:m>
                  <m:oMath xmlns:m="http://schemas.openxmlformats.org/officeDocument/2006/math">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𝑎</m:t>
                        </m:r>
                      </m:e>
                      <m:sup>
                        <m:r>
                          <a:rPr lang="en-US" altLang="zh-CN" sz="4000" b="0" i="1" smtClean="0">
                            <a:latin typeface="Cambria Math" panose="02040503050406030204" pitchFamily="18" charset="0"/>
                          </a:rPr>
                          <m:t>𝑏</m:t>
                        </m:r>
                      </m:sup>
                    </m:sSup>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𝑐</m:t>
                    </m:r>
                  </m:oMath>
                </a14:m>
                <a:r>
                  <a:rPr lang="zh-CN" altLang="en-US" sz="4000" dirty="0" smtClean="0"/>
                  <a:t>的值。</a:t>
                </a:r>
                <a:r>
                  <a:rPr lang="en-US" altLang="zh-CN" sz="4000" dirty="0" smtClean="0"/>
                  <a:t>(</a:t>
                </a:r>
                <a:r>
                  <a:rPr lang="en-US" altLang="zh-CN" sz="4000" dirty="0" err="1" smtClean="0"/>
                  <a:t>a,b,c</a:t>
                </a:r>
                <a:r>
                  <a:rPr lang="en-US" altLang="zh-CN" sz="4000" dirty="0" smtClean="0"/>
                  <a:t>&lt;=</a:t>
                </a:r>
                <a14:m>
                  <m:oMath xmlns:m="http://schemas.openxmlformats.org/officeDocument/2006/math">
                    <m:sSup>
                      <m:sSupPr>
                        <m:ctrlPr>
                          <a:rPr lang="en-US" altLang="zh-CN" sz="4000" i="1" dirty="0" smtClean="0">
                            <a:latin typeface="Cambria Math" panose="02040503050406030204" pitchFamily="18" charset="0"/>
                          </a:rPr>
                        </m:ctrlPr>
                      </m:sSupPr>
                      <m:e>
                        <m:r>
                          <a:rPr lang="en-US" altLang="zh-CN" sz="4000" i="1" dirty="0" smtClean="0">
                            <a:latin typeface="Cambria Math" panose="02040503050406030204" pitchFamily="18" charset="0"/>
                          </a:rPr>
                          <m:t>10</m:t>
                        </m:r>
                      </m:e>
                      <m:sup>
                        <m:r>
                          <a:rPr lang="en-US" altLang="zh-CN" sz="4000" i="1" dirty="0" smtClean="0">
                            <a:latin typeface="Cambria Math" panose="02040503050406030204" pitchFamily="18" charset="0"/>
                          </a:rPr>
                          <m:t>9</m:t>
                        </m:r>
                      </m:sup>
                    </m:sSup>
                  </m:oMath>
                </a14:m>
                <a:r>
                  <a:rPr lang="en-US" altLang="zh-CN" sz="4000" dirty="0" smtClean="0"/>
                  <a:t>)</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57"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23335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快速幂</a:t>
            </a:r>
            <a:endParaRPr lang="zh-CN" altLang="en-US" sz="4000" dirty="0"/>
          </a:p>
        </p:txBody>
      </p:sp>
      <p:sp>
        <p:nvSpPr>
          <p:cNvPr id="3" name="内容占位符 2"/>
          <p:cNvSpPr>
            <a:spLocks noGrp="1"/>
          </p:cNvSpPr>
          <p:nvPr>
            <p:ph idx="1"/>
          </p:nvPr>
        </p:nvSpPr>
        <p:spPr>
          <a:xfrm>
            <a:off x="2601912" y="1371600"/>
            <a:ext cx="8915400" cy="3777622"/>
          </a:xfrm>
        </p:spPr>
        <p:txBody>
          <a:bodyPr>
            <a:noAutofit/>
          </a:bodyPr>
          <a:lstStyle/>
          <a:p>
            <a:r>
              <a:rPr lang="zh-CN" altLang="en-US" sz="4000" dirty="0" smtClean="0"/>
              <a:t>我们有一个比较朴素的方法：直接用</a:t>
            </a:r>
            <a:r>
              <a:rPr lang="en-US" altLang="zh-CN" sz="4000" dirty="0" smtClean="0"/>
              <a:t>b</a:t>
            </a:r>
            <a:r>
              <a:rPr lang="zh-CN" altLang="en-US" sz="4000" dirty="0" smtClean="0"/>
              <a:t>个</a:t>
            </a:r>
            <a:r>
              <a:rPr lang="en-US" altLang="zh-CN" sz="4000" dirty="0" smtClean="0"/>
              <a:t>a</a:t>
            </a:r>
            <a:r>
              <a:rPr lang="zh-CN" altLang="en-US" sz="4000" dirty="0" smtClean="0"/>
              <a:t>相乘。</a:t>
            </a:r>
            <a:endParaRPr lang="en-US" altLang="zh-CN" sz="4000" dirty="0"/>
          </a:p>
          <a:p>
            <a:r>
              <a:rPr lang="zh-CN" altLang="en-US" sz="4000" dirty="0" smtClean="0"/>
              <a:t>这个方法在针对</a:t>
            </a:r>
            <a:r>
              <a:rPr lang="en-US" altLang="zh-CN" sz="4000" dirty="0" smtClean="0"/>
              <a:t>b</a:t>
            </a:r>
            <a:r>
              <a:rPr lang="zh-CN" altLang="en-US" sz="4000" dirty="0" smtClean="0"/>
              <a:t>不大的情况还是比较有效的，但是当</a:t>
            </a:r>
            <a:r>
              <a:rPr lang="en-US" altLang="zh-CN" sz="4000" dirty="0" smtClean="0"/>
              <a:t>b</a:t>
            </a:r>
            <a:r>
              <a:rPr lang="zh-CN" altLang="en-US" sz="4000" dirty="0" smtClean="0"/>
              <a:t>比较大的时候，就显得无能为力了。</a:t>
            </a:r>
            <a:endParaRPr lang="en-US" altLang="zh-CN" sz="4000" dirty="0"/>
          </a:p>
          <a:p>
            <a:r>
              <a:rPr lang="zh-CN" altLang="en-US" sz="4000" dirty="0" smtClean="0"/>
              <a:t>因此，我们尝试通过分治的方法去解决这一个问题。</a:t>
            </a:r>
            <a:endParaRPr lang="en-US" altLang="zh-CN" sz="4000" dirty="0" smtClean="0"/>
          </a:p>
          <a:p>
            <a:pPr marL="0" indent="0">
              <a:buNone/>
            </a:pPr>
            <a:endParaRPr lang="zh-CN" altLang="en-US" sz="4000" dirty="0"/>
          </a:p>
        </p:txBody>
      </p:sp>
    </p:spTree>
    <p:extLst>
      <p:ext uri="{BB962C8B-B14F-4D97-AF65-F5344CB8AC3E}">
        <p14:creationId xmlns:p14="http://schemas.microsoft.com/office/powerpoint/2010/main" val="40336525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快速幂</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4000" dirty="0" smtClean="0"/>
                  <a:t>考虑一个特殊情况，</a:t>
                </a:r>
                <a:r>
                  <a:rPr lang="en-US" altLang="zh-CN" sz="4000" dirty="0" smtClean="0"/>
                  <a:t>b=</a:t>
                </a:r>
                <a14:m>
                  <m:oMath xmlns:m="http://schemas.openxmlformats.org/officeDocument/2006/math">
                    <m:sSup>
                      <m:sSupPr>
                        <m:ctrlPr>
                          <a:rPr lang="en-US" altLang="zh-CN" sz="4000" i="1" dirty="0" smtClean="0">
                            <a:latin typeface="Cambria Math" panose="02040503050406030204" pitchFamily="18" charset="0"/>
                          </a:rPr>
                        </m:ctrlPr>
                      </m:sSupPr>
                      <m:e>
                        <m:r>
                          <a:rPr lang="en-US" altLang="zh-CN" sz="4000" i="1" dirty="0" smtClean="0">
                            <a:latin typeface="Cambria Math" panose="02040503050406030204" pitchFamily="18" charset="0"/>
                          </a:rPr>
                          <m:t>2</m:t>
                        </m:r>
                      </m:e>
                      <m:sup>
                        <m:r>
                          <a:rPr lang="en-US" altLang="zh-CN" sz="4000" i="1" dirty="0" smtClean="0">
                            <a:latin typeface="Cambria Math" panose="02040503050406030204" pitchFamily="18" charset="0"/>
                          </a:rPr>
                          <m:t>𝑑</m:t>
                        </m:r>
                      </m:sup>
                    </m:sSup>
                    <m:r>
                      <a:rPr lang="en-US" altLang="zh-CN" sz="4000" b="0" i="0" dirty="0" smtClean="0">
                        <a:latin typeface="Cambria Math" panose="02040503050406030204" pitchFamily="18" charset="0"/>
                      </a:rPr>
                      <m:t>.</m:t>
                    </m:r>
                  </m:oMath>
                </a14:m>
                <a:endParaRPr lang="en-US" altLang="zh-CN" sz="4000" dirty="0" smtClean="0"/>
              </a:p>
              <a:p>
                <a:endParaRPr lang="en-US" altLang="zh-CN" sz="4000" dirty="0"/>
              </a:p>
              <a:p>
                <a:r>
                  <a:rPr lang="zh-CN" altLang="en-US" sz="4000" dirty="0" smtClean="0"/>
                  <a:t>那么，我们有</a:t>
                </a:r>
                <a14:m>
                  <m:oMath xmlns:m="http://schemas.openxmlformats.org/officeDocument/2006/math">
                    <m:sSup>
                      <m:sSupPr>
                        <m:ctrlPr>
                          <a:rPr lang="en-US" altLang="zh-CN" sz="4000" i="1" dirty="0" smtClean="0">
                            <a:latin typeface="Cambria Math" panose="02040503050406030204" pitchFamily="18" charset="0"/>
                          </a:rPr>
                        </m:ctrlPr>
                      </m:sSupPr>
                      <m:e>
                        <m:r>
                          <a:rPr lang="en-US" altLang="zh-CN" sz="4000" i="1" dirty="0" smtClean="0">
                            <a:latin typeface="Cambria Math" panose="02040503050406030204" pitchFamily="18" charset="0"/>
                          </a:rPr>
                          <m:t>𝑎</m:t>
                        </m:r>
                      </m:e>
                      <m:sup>
                        <m:r>
                          <a:rPr lang="en-US" altLang="zh-CN" sz="4000" i="1" dirty="0" smtClean="0">
                            <a:latin typeface="Cambria Math" panose="02040503050406030204" pitchFamily="18" charset="0"/>
                          </a:rPr>
                          <m:t>𝑏</m:t>
                        </m:r>
                      </m:sup>
                    </m:sSup>
                    <m:r>
                      <a:rPr lang="en-US" altLang="zh-CN" sz="4000" b="0" i="1" dirty="0" smtClean="0">
                        <a:latin typeface="Cambria Math" panose="02040503050406030204" pitchFamily="18" charset="0"/>
                      </a:rPr>
                      <m:t>=</m:t>
                    </m:r>
                    <m:sSup>
                      <m:sSupPr>
                        <m:ctrlPr>
                          <a:rPr lang="en-US" altLang="zh-CN" sz="4000" b="0" i="1" dirty="0" smtClean="0">
                            <a:latin typeface="Cambria Math" panose="02040503050406030204" pitchFamily="18" charset="0"/>
                          </a:rPr>
                        </m:ctrlPr>
                      </m:sSupPr>
                      <m:e>
                        <m:r>
                          <a:rPr lang="en-US" altLang="zh-CN" sz="4000" b="0" i="1" dirty="0" smtClean="0">
                            <a:latin typeface="Cambria Math" panose="02040503050406030204" pitchFamily="18" charset="0"/>
                          </a:rPr>
                          <m:t>𝑎</m:t>
                        </m:r>
                      </m:e>
                      <m:sup>
                        <m:f>
                          <m:fPr>
                            <m:ctrlPr>
                              <a:rPr lang="en-US" altLang="zh-CN" sz="4000" b="0" i="1" dirty="0" smtClean="0">
                                <a:latin typeface="Cambria Math" panose="02040503050406030204" pitchFamily="18" charset="0"/>
                              </a:rPr>
                            </m:ctrlPr>
                          </m:fPr>
                          <m:num>
                            <m:r>
                              <a:rPr lang="en-US" altLang="zh-CN" sz="4000" b="0" i="1" dirty="0" smtClean="0">
                                <a:latin typeface="Cambria Math" panose="02040503050406030204" pitchFamily="18" charset="0"/>
                              </a:rPr>
                              <m:t>𝑏</m:t>
                            </m:r>
                          </m:num>
                          <m:den>
                            <m:r>
                              <a:rPr lang="en-US" altLang="zh-CN" sz="4000" b="0" i="1" dirty="0" smtClean="0">
                                <a:latin typeface="Cambria Math" panose="02040503050406030204" pitchFamily="18" charset="0"/>
                              </a:rPr>
                              <m:t>2</m:t>
                            </m:r>
                          </m:den>
                        </m:f>
                      </m:sup>
                    </m:sSup>
                    <m:r>
                      <a:rPr lang="en-US" altLang="zh-CN" sz="4000" b="0" i="1" dirty="0" smtClean="0">
                        <a:latin typeface="Cambria Math" panose="02040503050406030204" pitchFamily="18" charset="0"/>
                      </a:rPr>
                      <m:t>∗</m:t>
                    </m:r>
                    <m:sSup>
                      <m:sSupPr>
                        <m:ctrlPr>
                          <a:rPr lang="en-US" altLang="zh-CN" sz="4000" b="0" i="1" dirty="0" smtClean="0">
                            <a:latin typeface="Cambria Math" panose="02040503050406030204" pitchFamily="18" charset="0"/>
                          </a:rPr>
                        </m:ctrlPr>
                      </m:sSupPr>
                      <m:e>
                        <m:r>
                          <a:rPr lang="en-US" altLang="zh-CN" sz="4000" b="0" i="1" dirty="0" smtClean="0">
                            <a:latin typeface="Cambria Math" panose="02040503050406030204" pitchFamily="18" charset="0"/>
                          </a:rPr>
                          <m:t>𝑎</m:t>
                        </m:r>
                      </m:e>
                      <m:sup>
                        <m:f>
                          <m:fPr>
                            <m:ctrlPr>
                              <a:rPr lang="en-US" altLang="zh-CN" sz="4000" b="0" i="1" dirty="0" smtClean="0">
                                <a:latin typeface="Cambria Math" panose="02040503050406030204" pitchFamily="18" charset="0"/>
                              </a:rPr>
                            </m:ctrlPr>
                          </m:fPr>
                          <m:num>
                            <m:r>
                              <a:rPr lang="en-US" altLang="zh-CN" sz="4000" b="0" i="1" dirty="0" smtClean="0">
                                <a:latin typeface="Cambria Math" panose="02040503050406030204" pitchFamily="18" charset="0"/>
                              </a:rPr>
                              <m:t>𝑏</m:t>
                            </m:r>
                          </m:num>
                          <m:den>
                            <m:r>
                              <a:rPr lang="en-US" altLang="zh-CN" sz="4000" b="0" i="1" dirty="0" smtClean="0">
                                <a:latin typeface="Cambria Math" panose="02040503050406030204" pitchFamily="18" charset="0"/>
                              </a:rPr>
                              <m:t>2</m:t>
                            </m:r>
                          </m:den>
                        </m:f>
                      </m:sup>
                    </m:sSup>
                    <m:r>
                      <a:rPr lang="en-US" altLang="zh-CN" sz="4000" b="0" i="1" dirty="0" smtClean="0">
                        <a:latin typeface="Cambria Math" panose="02040503050406030204" pitchFamily="18" charset="0"/>
                      </a:rPr>
                      <m:t>=</m:t>
                    </m:r>
                    <m:sSup>
                      <m:sSupPr>
                        <m:ctrlPr>
                          <a:rPr lang="en-US" altLang="zh-CN" sz="4000" b="0" i="1" dirty="0" smtClean="0">
                            <a:latin typeface="Cambria Math" panose="02040503050406030204" pitchFamily="18" charset="0"/>
                          </a:rPr>
                        </m:ctrlPr>
                      </m:sSupPr>
                      <m:e>
                        <m:sSup>
                          <m:sSupPr>
                            <m:ctrlPr>
                              <a:rPr lang="en-US" altLang="zh-CN" sz="4000" b="0" i="1" dirty="0" smtClean="0">
                                <a:latin typeface="Cambria Math" panose="02040503050406030204" pitchFamily="18" charset="0"/>
                              </a:rPr>
                            </m:ctrlPr>
                          </m:sSupPr>
                          <m:e>
                            <m:r>
                              <a:rPr lang="en-US" altLang="zh-CN" sz="4000" b="0" i="1" dirty="0" smtClean="0">
                                <a:latin typeface="Cambria Math" panose="02040503050406030204" pitchFamily="18" charset="0"/>
                              </a:rPr>
                              <m:t>(</m:t>
                            </m:r>
                            <m:r>
                              <a:rPr lang="en-US" altLang="zh-CN" sz="4000" b="0" i="1" dirty="0" smtClean="0">
                                <a:latin typeface="Cambria Math" panose="02040503050406030204" pitchFamily="18" charset="0"/>
                              </a:rPr>
                              <m:t>𝑎</m:t>
                            </m:r>
                          </m:e>
                          <m:sup>
                            <m:f>
                              <m:fPr>
                                <m:ctrlPr>
                                  <a:rPr lang="en-US" altLang="zh-CN" sz="4000" b="0" i="1" dirty="0" smtClean="0">
                                    <a:latin typeface="Cambria Math" panose="02040503050406030204" pitchFamily="18" charset="0"/>
                                  </a:rPr>
                                </m:ctrlPr>
                              </m:fPr>
                              <m:num>
                                <m:r>
                                  <a:rPr lang="en-US" altLang="zh-CN" sz="4000" b="0" i="1" dirty="0" smtClean="0">
                                    <a:latin typeface="Cambria Math" panose="02040503050406030204" pitchFamily="18" charset="0"/>
                                  </a:rPr>
                                  <m:t>𝑏</m:t>
                                </m:r>
                              </m:num>
                              <m:den>
                                <m:r>
                                  <a:rPr lang="en-US" altLang="zh-CN" sz="4000" b="0" i="1" dirty="0" smtClean="0">
                                    <a:latin typeface="Cambria Math" panose="02040503050406030204" pitchFamily="18" charset="0"/>
                                  </a:rPr>
                                  <m:t>2</m:t>
                                </m:r>
                              </m:den>
                            </m:f>
                          </m:sup>
                        </m:sSup>
                        <m:r>
                          <a:rPr lang="en-US" altLang="zh-CN" sz="4000" b="0" i="1" dirty="0" smtClean="0">
                            <a:latin typeface="Cambria Math" panose="02040503050406030204" pitchFamily="18" charset="0"/>
                          </a:rPr>
                          <m:t>)</m:t>
                        </m:r>
                      </m:e>
                      <m:sup>
                        <m:r>
                          <a:rPr lang="en-US" altLang="zh-CN" sz="4000" b="0" i="1" dirty="0" smtClean="0">
                            <a:latin typeface="Cambria Math" panose="02040503050406030204" pitchFamily="18" charset="0"/>
                          </a:rPr>
                          <m:t>2</m:t>
                        </m:r>
                      </m:sup>
                    </m:sSup>
                  </m:oMath>
                </a14:m>
                <a:r>
                  <a:rPr lang="en-US" altLang="zh-CN" sz="4000" dirty="0" smtClean="0"/>
                  <a:t>.</a:t>
                </a:r>
              </a:p>
              <a:p>
                <a:endParaRPr lang="en-US" altLang="zh-CN" sz="4000" dirty="0"/>
              </a:p>
              <a:p>
                <a:r>
                  <a:rPr lang="zh-CN" altLang="en-US" sz="4000" dirty="0" smtClean="0"/>
                  <a:t>因此，我们就可以通过分治求解，只需要</a:t>
                </a:r>
                <a:r>
                  <a:rPr lang="en-US" altLang="zh-CN" sz="4000" dirty="0" smtClean="0"/>
                  <a:t>O(</a:t>
                </a:r>
                <a:r>
                  <a:rPr lang="en-US" altLang="zh-CN" sz="4000" dirty="0" err="1" smtClean="0"/>
                  <a:t>logN</a:t>
                </a:r>
                <a:r>
                  <a:rPr lang="en-US" altLang="zh-CN" sz="4000" dirty="0" smtClean="0"/>
                  <a:t>)</a:t>
                </a:r>
                <a:r>
                  <a:rPr lang="zh-CN" altLang="en-US" sz="4000" dirty="0" smtClean="0"/>
                  <a:t>的乘法。</a:t>
                </a:r>
                <a:endParaRPr lang="en-US" altLang="zh-CN" sz="4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57" t="-3226" r="-684" b="-266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02817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4000" dirty="0" smtClean="0"/>
                  <a:t>然后，我们考虑相对一般的情况。</a:t>
                </a:r>
                <a:endParaRPr lang="en-US" altLang="zh-CN" sz="4000" dirty="0" smtClean="0"/>
              </a:p>
              <a:p>
                <a:endParaRPr lang="en-US" altLang="zh-CN" sz="4000" dirty="0"/>
              </a:p>
              <a:p>
                <a:r>
                  <a:rPr lang="zh-CN" altLang="en-US" sz="4000" dirty="0" smtClean="0"/>
                  <a:t>首先考虑当</a:t>
                </a:r>
                <a:r>
                  <a:rPr lang="en-US" altLang="zh-CN" sz="4000" dirty="0" smtClean="0"/>
                  <a:t>b</a:t>
                </a:r>
                <a:r>
                  <a:rPr lang="zh-CN" altLang="en-US" sz="4000" dirty="0" smtClean="0"/>
                  <a:t>为偶数的时候，我们同样可以采取计算</a:t>
                </a:r>
                <a14:m>
                  <m:oMath xmlns:m="http://schemas.openxmlformats.org/officeDocument/2006/math">
                    <m:sSup>
                      <m:sSupPr>
                        <m:ctrlPr>
                          <a:rPr lang="en-US" altLang="zh-CN" sz="4000" i="1" dirty="0">
                            <a:latin typeface="Cambria Math" panose="02040503050406030204" pitchFamily="18" charset="0"/>
                          </a:rPr>
                        </m:ctrlPr>
                      </m:sSupPr>
                      <m:e>
                        <m:r>
                          <a:rPr lang="en-US" altLang="zh-CN" sz="4000" i="1" dirty="0">
                            <a:latin typeface="Cambria Math" panose="02040503050406030204" pitchFamily="18" charset="0"/>
                          </a:rPr>
                          <m:t>𝑎</m:t>
                        </m:r>
                      </m:e>
                      <m:sup>
                        <m:f>
                          <m:fPr>
                            <m:ctrlPr>
                              <a:rPr lang="en-US" altLang="zh-CN" sz="4000" i="1" dirty="0">
                                <a:latin typeface="Cambria Math" panose="02040503050406030204" pitchFamily="18" charset="0"/>
                              </a:rPr>
                            </m:ctrlPr>
                          </m:fPr>
                          <m:num>
                            <m:r>
                              <a:rPr lang="en-US" altLang="zh-CN" sz="4000" i="1" dirty="0">
                                <a:latin typeface="Cambria Math" panose="02040503050406030204" pitchFamily="18" charset="0"/>
                              </a:rPr>
                              <m:t>𝑏</m:t>
                            </m:r>
                          </m:num>
                          <m:den>
                            <m:r>
                              <a:rPr lang="en-US" altLang="zh-CN" sz="4000" i="1" dirty="0">
                                <a:latin typeface="Cambria Math" panose="02040503050406030204" pitchFamily="18" charset="0"/>
                              </a:rPr>
                              <m:t>2</m:t>
                            </m:r>
                          </m:den>
                        </m:f>
                      </m:sup>
                    </m:sSup>
                    <m:r>
                      <a:rPr lang="zh-CN" altLang="en-US" sz="4000" i="1" dirty="0" smtClean="0">
                        <a:latin typeface="Cambria Math" panose="02040503050406030204" pitchFamily="18" charset="0"/>
                      </a:rPr>
                      <m:t>再</m:t>
                    </m:r>
                  </m:oMath>
                </a14:m>
                <a:r>
                  <a:rPr lang="zh-CN" altLang="en-US" sz="4000" dirty="0" smtClean="0"/>
                  <a:t>通过平方得到答案。</a:t>
                </a:r>
                <a:endParaRPr lang="en-US" altLang="zh-CN" sz="4000" dirty="0" smtClean="0"/>
              </a:p>
              <a:p>
                <a:endParaRPr lang="en-US" altLang="zh-CN" sz="4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57" t="-3548" b="-2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73408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快速幂</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sz="3200" dirty="0"/>
                  <a:t>然后，就需要考虑</a:t>
                </a:r>
                <a:r>
                  <a:rPr lang="en-US" altLang="zh-CN" sz="3200" dirty="0"/>
                  <a:t>b</a:t>
                </a:r>
                <a:r>
                  <a:rPr lang="zh-CN" altLang="en-US" sz="3200" dirty="0"/>
                  <a:t>为奇数的时候了，如果我们直接分开两部分，那么就会变成</a:t>
                </a:r>
                <a14:m>
                  <m:oMath xmlns:m="http://schemas.openxmlformats.org/officeDocument/2006/math">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𝑎</m:t>
                        </m:r>
                      </m:e>
                      <m:sup>
                        <m:d>
                          <m:dPr>
                            <m:begChr m:val="⌊"/>
                            <m:endChr m:val="⌋"/>
                            <m:ctrlPr>
                              <a:rPr lang="en-US" altLang="zh-CN" sz="3200" i="1">
                                <a:latin typeface="Cambria Math" panose="02040503050406030204" pitchFamily="18" charset="0"/>
                              </a:rPr>
                            </m:ctrlPr>
                          </m:dPr>
                          <m:e>
                            <m:f>
                              <m:fPr>
                                <m:ctrlPr>
                                  <a:rPr lang="en-US" altLang="zh-CN" sz="3200" i="1">
                                    <a:latin typeface="Cambria Math" panose="02040503050406030204" pitchFamily="18" charset="0"/>
                                  </a:rPr>
                                </m:ctrlPr>
                              </m:fPr>
                              <m:num>
                                <m:r>
                                  <a:rPr lang="en-US" altLang="zh-CN" sz="3200" i="1">
                                    <a:latin typeface="Cambria Math" panose="02040503050406030204" pitchFamily="18" charset="0"/>
                                  </a:rPr>
                                  <m:t>𝑏</m:t>
                                </m:r>
                              </m:num>
                              <m:den>
                                <m:r>
                                  <a:rPr lang="en-US" altLang="zh-CN" sz="3200" i="1">
                                    <a:latin typeface="Cambria Math" panose="02040503050406030204" pitchFamily="18" charset="0"/>
                                  </a:rPr>
                                  <m:t>2</m:t>
                                </m:r>
                              </m:den>
                            </m:f>
                          </m:e>
                        </m:d>
                      </m:sup>
                    </m:sSup>
                    <m:r>
                      <a:rPr lang="en-US" altLang="zh-CN" sz="3200" i="1">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𝑎</m:t>
                        </m:r>
                      </m:e>
                      <m:sup>
                        <m:d>
                          <m:dPr>
                            <m:begChr m:val="⌈"/>
                            <m:endChr m:val="⌉"/>
                            <m:ctrlPr>
                              <a:rPr lang="en-US" altLang="zh-CN" sz="3200" i="1">
                                <a:latin typeface="Cambria Math" panose="02040503050406030204" pitchFamily="18" charset="0"/>
                              </a:rPr>
                            </m:ctrlPr>
                          </m:dPr>
                          <m:e>
                            <m:f>
                              <m:fPr>
                                <m:ctrlPr>
                                  <a:rPr lang="en-US" altLang="zh-CN" sz="3200" i="1">
                                    <a:latin typeface="Cambria Math" panose="02040503050406030204" pitchFamily="18" charset="0"/>
                                  </a:rPr>
                                </m:ctrlPr>
                              </m:fPr>
                              <m:num>
                                <m:r>
                                  <a:rPr lang="en-US" altLang="zh-CN" sz="3200" i="1">
                                    <a:latin typeface="Cambria Math" panose="02040503050406030204" pitchFamily="18" charset="0"/>
                                  </a:rPr>
                                  <m:t>𝑏</m:t>
                                </m:r>
                              </m:num>
                              <m:den>
                                <m:r>
                                  <a:rPr lang="en-US" altLang="zh-CN" sz="3200" i="1">
                                    <a:latin typeface="Cambria Math" panose="02040503050406030204" pitchFamily="18" charset="0"/>
                                  </a:rPr>
                                  <m:t>2</m:t>
                                </m:r>
                              </m:den>
                            </m:f>
                          </m:e>
                        </m:d>
                      </m:sup>
                    </m:sSup>
                  </m:oMath>
                </a14:m>
                <a:r>
                  <a:rPr lang="en-US" altLang="zh-CN" sz="3200" dirty="0"/>
                  <a:t>(</a:t>
                </a:r>
                <a:r>
                  <a:rPr lang="zh-CN" altLang="en-US" sz="3200" dirty="0"/>
                  <a:t>前者为向上取整，后者为向下取整），于是我们就会发现这样递归分治下去起不到任何的效果。</a:t>
                </a:r>
                <a:endParaRPr lang="en-US" altLang="zh-CN" sz="3200" dirty="0"/>
              </a:p>
              <a:p>
                <a:endParaRPr lang="en-US" altLang="zh-CN" sz="3200" dirty="0"/>
              </a:p>
              <a:p>
                <a:r>
                  <a:rPr lang="zh-CN" altLang="en-US" sz="3200" dirty="0"/>
                  <a:t>而实际上解决方法也比较简单，我们可以变成</a:t>
                </a:r>
                <a14:m>
                  <m:oMath xmlns:m="http://schemas.openxmlformats.org/officeDocument/2006/math">
                    <m:r>
                      <a:rPr lang="en-US" altLang="zh-CN" sz="3200" i="1" dirty="0">
                        <a:latin typeface="Cambria Math" panose="02040503050406030204" pitchFamily="18" charset="0"/>
                      </a:rPr>
                      <m:t>𝑎</m:t>
                    </m:r>
                    <m:r>
                      <a:rPr lang="en-US" altLang="zh-CN" sz="3200" i="1" dirty="0">
                        <a:latin typeface="Cambria Math" panose="02040503050406030204" pitchFamily="18" charset="0"/>
                      </a:rPr>
                      <m:t>∗</m:t>
                    </m:r>
                    <m:sSup>
                      <m:sSupPr>
                        <m:ctrlPr>
                          <a:rPr lang="en-US" altLang="zh-CN" sz="3200" i="1" dirty="0">
                            <a:latin typeface="Cambria Math" panose="02040503050406030204" pitchFamily="18" charset="0"/>
                          </a:rPr>
                        </m:ctrlPr>
                      </m:sSupPr>
                      <m:e>
                        <m:r>
                          <a:rPr lang="en-US" altLang="zh-CN" sz="3200" i="1" dirty="0">
                            <a:latin typeface="Cambria Math" panose="02040503050406030204" pitchFamily="18" charset="0"/>
                          </a:rPr>
                          <m:t>𝑎</m:t>
                        </m:r>
                      </m:e>
                      <m:sup>
                        <m:r>
                          <a:rPr lang="en-US" altLang="zh-CN" sz="3200" i="1" dirty="0">
                            <a:latin typeface="Cambria Math" panose="02040503050406030204" pitchFamily="18" charset="0"/>
                          </a:rPr>
                          <m:t>𝑏</m:t>
                        </m:r>
                        <m:r>
                          <a:rPr lang="en-US" altLang="zh-CN" sz="3200" i="1" dirty="0">
                            <a:latin typeface="Cambria Math" panose="02040503050406030204" pitchFamily="18" charset="0"/>
                          </a:rPr>
                          <m:t>−1</m:t>
                        </m:r>
                      </m:sup>
                    </m:sSup>
                  </m:oMath>
                </a14:m>
                <a:r>
                  <a:rPr lang="zh-CN" altLang="en-US" sz="3200" dirty="0"/>
                  <a:t>，然后就转成偶数情况了。</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42" t="-3871" r="-3352" b="-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105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a:t>
            </a:r>
            <a:endParaRPr lang="zh-CN" altLang="en-US" dirty="0"/>
          </a:p>
        </p:txBody>
      </p:sp>
      <p:sp>
        <p:nvSpPr>
          <p:cNvPr id="3" name="内容占位符 2"/>
          <p:cNvSpPr>
            <a:spLocks noGrp="1"/>
          </p:cNvSpPr>
          <p:nvPr>
            <p:ph idx="1"/>
          </p:nvPr>
        </p:nvSpPr>
        <p:spPr/>
        <p:txBody>
          <a:bodyPr/>
          <a:lstStyle/>
          <a:p>
            <a:pPr marL="457200" lvl="1" indent="0">
              <a:buNone/>
            </a:pPr>
            <a:r>
              <a:rPr lang="zh-CN" altLang="en-US" sz="2800" dirty="0" smtClean="0"/>
              <a:t>常见类型：</a:t>
            </a:r>
            <a:endParaRPr lang="en-US" altLang="zh-CN" sz="2800" dirty="0" smtClean="0"/>
          </a:p>
          <a:p>
            <a:pPr lvl="1"/>
            <a:r>
              <a:rPr lang="zh-CN" altLang="en-US" sz="2800" dirty="0" smtClean="0"/>
              <a:t>枚举排列， </a:t>
            </a:r>
            <a:r>
              <a:rPr lang="en-US" altLang="zh-CN" sz="2800" dirty="0" err="1" smtClean="0"/>
              <a:t>next_permutation</a:t>
            </a:r>
            <a:r>
              <a:rPr lang="en-US" altLang="zh-CN" sz="2800" dirty="0" smtClean="0"/>
              <a:t>()</a:t>
            </a:r>
            <a:endParaRPr lang="en-US" altLang="zh-CN" sz="2800" dirty="0"/>
          </a:p>
          <a:p>
            <a:pPr lvl="1"/>
            <a:r>
              <a:rPr lang="zh-CN" altLang="en-US" sz="2800" dirty="0"/>
              <a:t>枚举</a:t>
            </a:r>
            <a:r>
              <a:rPr lang="zh-CN" altLang="en-US" sz="2800" dirty="0" smtClean="0"/>
              <a:t>子集</a:t>
            </a:r>
            <a:endParaRPr lang="en-US" altLang="zh-CN" sz="2800" dirty="0" smtClean="0"/>
          </a:p>
          <a:p>
            <a:pPr lvl="1"/>
            <a:r>
              <a:rPr lang="zh-CN" altLang="en-US" sz="2800" dirty="0"/>
              <a:t>其它</a:t>
            </a:r>
            <a:endParaRPr lang="en-US" altLang="zh-CN" sz="2800" dirty="0"/>
          </a:p>
          <a:p>
            <a:endParaRPr lang="zh-CN" altLang="en-US" dirty="0"/>
          </a:p>
        </p:txBody>
      </p:sp>
    </p:spTree>
    <p:extLst>
      <p:ext uri="{BB962C8B-B14F-4D97-AF65-F5344CB8AC3E}">
        <p14:creationId xmlns:p14="http://schemas.microsoft.com/office/powerpoint/2010/main" val="3103757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sp>
        <p:nvSpPr>
          <p:cNvPr id="3" name="内容占位符 2"/>
          <p:cNvSpPr>
            <a:spLocks noGrp="1"/>
          </p:cNvSpPr>
          <p:nvPr>
            <p:ph idx="1"/>
          </p:nvPr>
        </p:nvSpPr>
        <p:spPr/>
        <p:txBody>
          <a:bodyPr/>
          <a:lstStyle/>
          <a:p>
            <a:r>
              <a:rPr lang="zh-CN" altLang="en-US" dirty="0" smtClean="0"/>
              <a:t>程序：</a:t>
            </a:r>
            <a:r>
              <a:rPr lang="en-US" altLang="zh-CN" dirty="0" smtClean="0"/>
              <a:t>16.cpp</a:t>
            </a:r>
            <a:endParaRPr lang="zh-CN" altLang="en-US" dirty="0"/>
          </a:p>
        </p:txBody>
      </p:sp>
    </p:spTree>
    <p:extLst>
      <p:ext uri="{BB962C8B-B14F-4D97-AF65-F5344CB8AC3E}">
        <p14:creationId xmlns:p14="http://schemas.microsoft.com/office/powerpoint/2010/main" val="11306994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sp>
        <p:nvSpPr>
          <p:cNvPr id="3" name="内容占位符 2"/>
          <p:cNvSpPr>
            <a:spLocks noGrp="1"/>
          </p:cNvSpPr>
          <p:nvPr>
            <p:ph idx="1"/>
          </p:nvPr>
        </p:nvSpPr>
        <p:spPr>
          <a:xfrm>
            <a:off x="2589212" y="2133600"/>
            <a:ext cx="8915400" cy="3467100"/>
          </a:xfrm>
        </p:spPr>
        <p:txBody>
          <a:bodyPr>
            <a:normAutofit fontScale="77500" lnSpcReduction="20000"/>
          </a:bodyPr>
          <a:lstStyle/>
          <a:p>
            <a:r>
              <a:rPr lang="zh-CN" altLang="en-US" sz="4600" dirty="0" smtClean="0"/>
              <a:t>实际上，除了递归的实现方法，快速幂还可以采取循环的方式实现。</a:t>
            </a:r>
            <a:endParaRPr lang="en-US" altLang="zh-CN" sz="4600" dirty="0" smtClean="0"/>
          </a:p>
          <a:p>
            <a:endParaRPr lang="en-US" altLang="zh-CN" sz="4600" dirty="0"/>
          </a:p>
          <a:p>
            <a:r>
              <a:rPr lang="zh-CN" altLang="en-US" sz="4600" dirty="0" smtClean="0"/>
              <a:t>我们分析递归快速幂的方法，我们可以发现实际上我们是将</a:t>
            </a:r>
            <a:r>
              <a:rPr lang="en-US" altLang="zh-CN" sz="4600" dirty="0" smtClean="0"/>
              <a:t>b</a:t>
            </a:r>
            <a:r>
              <a:rPr lang="zh-CN" altLang="en-US" sz="4600" dirty="0" smtClean="0"/>
              <a:t>转化为二进制形式，然后求</a:t>
            </a:r>
            <a:r>
              <a:rPr lang="en-US" altLang="zh-CN" sz="4600" dirty="0" smtClean="0"/>
              <a:t>a</a:t>
            </a:r>
            <a:r>
              <a:rPr lang="zh-CN" altLang="en-US" sz="4600" dirty="0" smtClean="0"/>
              <a:t>关于</a:t>
            </a:r>
            <a:r>
              <a:rPr lang="en-US" altLang="zh-CN" sz="4600" dirty="0" smtClean="0"/>
              <a:t>b</a:t>
            </a:r>
            <a:r>
              <a:rPr lang="zh-CN" altLang="en-US" sz="4600" dirty="0" smtClean="0"/>
              <a:t>的各个二进制位上的</a:t>
            </a:r>
            <a:r>
              <a:rPr lang="en-US" altLang="zh-CN" sz="4600" dirty="0" smtClean="0"/>
              <a:t>1</a:t>
            </a:r>
            <a:r>
              <a:rPr lang="zh-CN" altLang="en-US" sz="4600" dirty="0" smtClean="0"/>
              <a:t>的幂的乘积。</a:t>
            </a:r>
            <a:endParaRPr lang="en-US" altLang="zh-CN" sz="4600" dirty="0" smtClean="0"/>
          </a:p>
          <a:p>
            <a:endParaRPr lang="en-US" altLang="zh-CN" dirty="0"/>
          </a:p>
        </p:txBody>
      </p:sp>
    </p:spTree>
    <p:extLst>
      <p:ext uri="{BB962C8B-B14F-4D97-AF65-F5344CB8AC3E}">
        <p14:creationId xmlns:p14="http://schemas.microsoft.com/office/powerpoint/2010/main" val="36622266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3200" dirty="0"/>
                  <a:t>举个例子，假如</a:t>
                </a:r>
                <a:r>
                  <a:rPr lang="en-US" altLang="zh-CN" sz="3200" dirty="0"/>
                  <a:t>b=5=101=4+1</a:t>
                </a:r>
                <a:r>
                  <a:rPr lang="zh-CN" altLang="en-US" sz="3200" dirty="0"/>
                  <a:t>，那么我们实际上是求</a:t>
                </a:r>
                <a14:m>
                  <m:oMath xmlns:m="http://schemas.openxmlformats.org/officeDocument/2006/math">
                    <m:sSup>
                      <m:sSupPr>
                        <m:ctrlPr>
                          <a:rPr lang="en-US" altLang="zh-CN" sz="3200" i="1" dirty="0">
                            <a:latin typeface="Cambria Math" panose="02040503050406030204" pitchFamily="18" charset="0"/>
                          </a:rPr>
                        </m:ctrlPr>
                      </m:sSupPr>
                      <m:e>
                        <m:r>
                          <a:rPr lang="en-US" altLang="zh-CN" sz="3200" i="1" dirty="0">
                            <a:latin typeface="Cambria Math" panose="02040503050406030204" pitchFamily="18" charset="0"/>
                          </a:rPr>
                          <m:t>𝑎</m:t>
                        </m:r>
                      </m:e>
                      <m:sup>
                        <m:r>
                          <a:rPr lang="en-US" altLang="zh-CN" sz="3200" i="1" dirty="0">
                            <a:latin typeface="Cambria Math" panose="02040503050406030204" pitchFamily="18" charset="0"/>
                          </a:rPr>
                          <m:t>4</m:t>
                        </m:r>
                      </m:sup>
                    </m:sSup>
                    <m:r>
                      <a:rPr lang="en-US" altLang="zh-CN" sz="3200" i="1" dirty="0">
                        <a:latin typeface="Cambria Math" panose="02040503050406030204" pitchFamily="18" charset="0"/>
                      </a:rPr>
                      <m:t>∗</m:t>
                    </m:r>
                    <m:sSup>
                      <m:sSupPr>
                        <m:ctrlPr>
                          <a:rPr lang="en-US" altLang="zh-CN" sz="3200" i="1" dirty="0">
                            <a:latin typeface="Cambria Math" panose="02040503050406030204" pitchFamily="18" charset="0"/>
                          </a:rPr>
                        </m:ctrlPr>
                      </m:sSupPr>
                      <m:e>
                        <m:r>
                          <a:rPr lang="en-US" altLang="zh-CN" sz="3200" i="1" dirty="0">
                            <a:latin typeface="Cambria Math" panose="02040503050406030204" pitchFamily="18" charset="0"/>
                          </a:rPr>
                          <m:t>𝑎</m:t>
                        </m:r>
                      </m:e>
                      <m:sup>
                        <m:r>
                          <a:rPr lang="en-US" altLang="zh-CN" sz="3200" i="1" dirty="0">
                            <a:latin typeface="Cambria Math" panose="02040503050406030204" pitchFamily="18" charset="0"/>
                          </a:rPr>
                          <m:t>1</m:t>
                        </m:r>
                      </m:sup>
                    </m:sSup>
                  </m:oMath>
                </a14:m>
                <a:r>
                  <a:rPr lang="en-US" altLang="zh-CN" sz="3200" dirty="0"/>
                  <a:t>.</a:t>
                </a:r>
              </a:p>
              <a:p>
                <a:endParaRPr lang="en-US" altLang="zh-CN" sz="3200" dirty="0"/>
              </a:p>
              <a:p>
                <a:r>
                  <a:rPr lang="zh-CN" altLang="en-US" sz="3200" dirty="0"/>
                  <a:t>因此，我们可以通过记录</a:t>
                </a:r>
                <a14:m>
                  <m:oMath xmlns:m="http://schemas.openxmlformats.org/officeDocument/2006/math">
                    <m:sSup>
                      <m:sSupPr>
                        <m:ctrlPr>
                          <a:rPr lang="en-US" altLang="zh-CN" sz="3200" i="1" dirty="0">
                            <a:latin typeface="Cambria Math" panose="02040503050406030204" pitchFamily="18" charset="0"/>
                          </a:rPr>
                        </m:ctrlPr>
                      </m:sSupPr>
                      <m:e>
                        <m:r>
                          <a:rPr lang="en-US" altLang="zh-CN" sz="3200" i="1" dirty="0">
                            <a:latin typeface="Cambria Math" panose="02040503050406030204" pitchFamily="18" charset="0"/>
                          </a:rPr>
                          <m:t>𝑎</m:t>
                        </m:r>
                      </m:e>
                      <m:sup>
                        <m:sSup>
                          <m:sSupPr>
                            <m:ctrlPr>
                              <a:rPr lang="en-US" altLang="zh-CN" sz="3200" i="1" dirty="0">
                                <a:latin typeface="Cambria Math" panose="02040503050406030204" pitchFamily="18" charset="0"/>
                              </a:rPr>
                            </m:ctrlPr>
                          </m:sSupPr>
                          <m:e>
                            <m:r>
                              <a:rPr lang="en-US" altLang="zh-CN" sz="3200" i="1" dirty="0">
                                <a:latin typeface="Cambria Math" panose="02040503050406030204" pitchFamily="18" charset="0"/>
                              </a:rPr>
                              <m:t>(2</m:t>
                            </m:r>
                          </m:e>
                          <m:sup>
                            <m:r>
                              <a:rPr lang="en-US" altLang="zh-CN" sz="3200" i="1" dirty="0">
                                <a:latin typeface="Cambria Math" panose="02040503050406030204" pitchFamily="18" charset="0"/>
                              </a:rPr>
                              <m:t>𝑑</m:t>
                            </m:r>
                          </m:sup>
                        </m:sSup>
                        <m:r>
                          <a:rPr lang="en-US" altLang="zh-CN" sz="3200" i="1" dirty="0">
                            <a:latin typeface="Cambria Math" panose="02040503050406030204" pitchFamily="18" charset="0"/>
                          </a:rPr>
                          <m:t>)</m:t>
                        </m:r>
                      </m:sup>
                    </m:sSup>
                  </m:oMath>
                </a14:m>
                <a:r>
                  <a:rPr lang="en-US" altLang="zh-CN" sz="3200" dirty="0"/>
                  <a:t>,</a:t>
                </a:r>
                <a:r>
                  <a:rPr lang="zh-CN" altLang="en-US" sz="3200" dirty="0"/>
                  <a:t>然后再通过</a:t>
                </a:r>
                <a:r>
                  <a:rPr lang="en-US" altLang="zh-CN" sz="3200" dirty="0"/>
                  <a:t>b</a:t>
                </a:r>
                <a:r>
                  <a:rPr lang="zh-CN" altLang="en-US" sz="3200" dirty="0"/>
                  <a:t>的二进制分解得到答案。</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42" t="-2581" r="-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43928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sp>
        <p:nvSpPr>
          <p:cNvPr id="3" name="内容占位符 2"/>
          <p:cNvSpPr>
            <a:spLocks noGrp="1"/>
          </p:cNvSpPr>
          <p:nvPr>
            <p:ph idx="1"/>
          </p:nvPr>
        </p:nvSpPr>
        <p:spPr/>
        <p:txBody>
          <a:bodyPr/>
          <a:lstStyle/>
          <a:p>
            <a:r>
              <a:rPr lang="zh-CN" altLang="en-US" dirty="0" smtClean="0"/>
              <a:t>程序：</a:t>
            </a:r>
            <a:r>
              <a:rPr lang="en-US" altLang="zh-CN" dirty="0" smtClean="0"/>
              <a:t>17.cpp</a:t>
            </a:r>
            <a:endParaRPr lang="zh-CN" altLang="en-US" dirty="0"/>
          </a:p>
        </p:txBody>
      </p:sp>
    </p:spTree>
    <p:extLst>
      <p:ext uri="{BB962C8B-B14F-4D97-AF65-F5344CB8AC3E}">
        <p14:creationId xmlns:p14="http://schemas.microsoft.com/office/powerpoint/2010/main" val="12564909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a:t>
            </a:r>
            <a:endParaRPr lang="zh-CN" altLang="en-US" dirty="0"/>
          </a:p>
        </p:txBody>
      </p:sp>
      <p:sp>
        <p:nvSpPr>
          <p:cNvPr id="3" name="内容占位符 2"/>
          <p:cNvSpPr>
            <a:spLocks noGrp="1"/>
          </p:cNvSpPr>
          <p:nvPr>
            <p:ph idx="1"/>
          </p:nvPr>
        </p:nvSpPr>
        <p:spPr/>
        <p:txBody>
          <a:bodyPr/>
          <a:lstStyle/>
          <a:p>
            <a:r>
              <a:rPr lang="zh-CN" altLang="en-US" dirty="0" smtClean="0"/>
              <a:t>给出一个有序的数组，询问某个数是否在数组里面，如果在，求出位置。</a:t>
            </a:r>
            <a:endParaRPr lang="zh-CN" altLang="en-US" dirty="0"/>
          </a:p>
        </p:txBody>
      </p:sp>
    </p:spTree>
    <p:extLst>
      <p:ext uri="{BB962C8B-B14F-4D97-AF65-F5344CB8AC3E}">
        <p14:creationId xmlns:p14="http://schemas.microsoft.com/office/powerpoint/2010/main" val="925505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a:t>
            </a:r>
            <a:endParaRPr lang="zh-CN" altLang="en-US" dirty="0"/>
          </a:p>
        </p:txBody>
      </p:sp>
      <p:sp>
        <p:nvSpPr>
          <p:cNvPr id="3" name="内容占位符 2"/>
          <p:cNvSpPr>
            <a:spLocks noGrp="1"/>
          </p:cNvSpPr>
          <p:nvPr>
            <p:ph idx="1"/>
          </p:nvPr>
        </p:nvSpPr>
        <p:spPr>
          <a:xfrm>
            <a:off x="2601912" y="1320800"/>
            <a:ext cx="8915400" cy="3777622"/>
          </a:xfrm>
        </p:spPr>
        <p:txBody>
          <a:bodyPr>
            <a:noAutofit/>
          </a:bodyPr>
          <a:lstStyle/>
          <a:p>
            <a:r>
              <a:rPr lang="zh-CN" altLang="en-US" sz="2800" dirty="0" smtClean="0"/>
              <a:t>如果数组是在一个无序的情况，那么正常来说我们就只能通过扫描一遍数组去解决了。</a:t>
            </a:r>
            <a:endParaRPr lang="en-US" altLang="zh-CN" sz="2800" dirty="0" smtClean="0"/>
          </a:p>
          <a:p>
            <a:endParaRPr lang="en-US" altLang="zh-CN" sz="2800" dirty="0"/>
          </a:p>
          <a:p>
            <a:r>
              <a:rPr lang="zh-CN" altLang="en-US" sz="2800" dirty="0" smtClean="0"/>
              <a:t>但是，现在数组是有序的，因此，我们可以考虑从这一点入手。</a:t>
            </a:r>
            <a:endParaRPr lang="en-US" altLang="zh-CN" sz="2800" dirty="0" smtClean="0"/>
          </a:p>
          <a:p>
            <a:endParaRPr lang="en-US" altLang="zh-CN" sz="2800" dirty="0"/>
          </a:p>
          <a:p>
            <a:r>
              <a:rPr lang="zh-CN" altLang="en-US" sz="2800" dirty="0" smtClean="0"/>
              <a:t>考虑假如我们现在找到了第</a:t>
            </a:r>
            <a:r>
              <a:rPr lang="en-US" altLang="zh-CN" sz="2800" dirty="0" err="1" smtClean="0"/>
              <a:t>i</a:t>
            </a:r>
            <a:r>
              <a:rPr lang="zh-CN" altLang="en-US" sz="2800" dirty="0" smtClean="0"/>
              <a:t>个元素，然后把第</a:t>
            </a:r>
            <a:r>
              <a:rPr lang="en-US" altLang="zh-CN" sz="2800" dirty="0" err="1" smtClean="0"/>
              <a:t>i</a:t>
            </a:r>
            <a:r>
              <a:rPr lang="zh-CN" altLang="en-US" sz="2800" dirty="0" smtClean="0"/>
              <a:t>个元素和我们所要找的</a:t>
            </a:r>
            <a:r>
              <a:rPr lang="en-US" altLang="zh-CN" sz="2800" dirty="0" smtClean="0"/>
              <a:t>b</a:t>
            </a:r>
            <a:r>
              <a:rPr lang="zh-CN" altLang="en-US" sz="2800" dirty="0" smtClean="0"/>
              <a:t>作比较，如果</a:t>
            </a:r>
            <a:r>
              <a:rPr lang="en-US" altLang="zh-CN" sz="2800" dirty="0" err="1" smtClean="0"/>
              <a:t>ai</a:t>
            </a:r>
            <a:r>
              <a:rPr lang="en-US" altLang="zh-CN" sz="2800" dirty="0" smtClean="0"/>
              <a:t>&lt;b,</a:t>
            </a:r>
            <a:r>
              <a:rPr lang="zh-CN" altLang="en-US" sz="2800" dirty="0" smtClean="0"/>
              <a:t>也就是说前</a:t>
            </a:r>
            <a:r>
              <a:rPr lang="en-US" altLang="zh-CN" sz="2800" dirty="0" err="1" smtClean="0"/>
              <a:t>i</a:t>
            </a:r>
            <a:r>
              <a:rPr lang="zh-CN" altLang="en-US" sz="2800" dirty="0" smtClean="0"/>
              <a:t>个元素都不可能是了，因此我们可以只考虑</a:t>
            </a:r>
            <a:r>
              <a:rPr lang="en-US" altLang="zh-CN" sz="2800" dirty="0" err="1" smtClean="0"/>
              <a:t>i</a:t>
            </a:r>
            <a:r>
              <a:rPr lang="zh-CN" altLang="en-US" sz="2800" dirty="0" smtClean="0"/>
              <a:t>后面的元素，而如果</a:t>
            </a:r>
            <a:r>
              <a:rPr lang="en-US" altLang="zh-CN" sz="2800" dirty="0" err="1" smtClean="0"/>
              <a:t>ai</a:t>
            </a:r>
            <a:r>
              <a:rPr lang="en-US" altLang="zh-CN" sz="2800" dirty="0" smtClean="0"/>
              <a:t>&gt;b,</a:t>
            </a:r>
            <a:r>
              <a:rPr lang="zh-CN" altLang="en-US" sz="2800" dirty="0" smtClean="0"/>
              <a:t>也就是</a:t>
            </a:r>
            <a:r>
              <a:rPr lang="en-US" altLang="zh-CN" sz="2800" dirty="0" err="1" smtClean="0"/>
              <a:t>i</a:t>
            </a:r>
            <a:r>
              <a:rPr lang="zh-CN" altLang="en-US" sz="2800" dirty="0" smtClean="0"/>
              <a:t>后面的元素都不可能是了，因此我们可以只考虑</a:t>
            </a:r>
            <a:r>
              <a:rPr lang="en-US" altLang="zh-CN" sz="2800" dirty="0" err="1" smtClean="0"/>
              <a:t>i</a:t>
            </a:r>
            <a:r>
              <a:rPr lang="zh-CN" altLang="en-US" sz="2800" dirty="0" smtClean="0"/>
              <a:t>前面的元素。</a:t>
            </a:r>
            <a:endParaRPr lang="en-US" altLang="zh-CN" sz="2800" dirty="0" smtClean="0"/>
          </a:p>
        </p:txBody>
      </p:sp>
    </p:spTree>
    <p:extLst>
      <p:ext uri="{BB962C8B-B14F-4D97-AF65-F5344CB8AC3E}">
        <p14:creationId xmlns:p14="http://schemas.microsoft.com/office/powerpoint/2010/main" val="12369510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基于上面的想法，我们就可以首先选取</a:t>
            </a:r>
            <a:r>
              <a:rPr lang="en-US" altLang="zh-CN" sz="3200" dirty="0" smtClean="0"/>
              <a:t>N/2</a:t>
            </a:r>
            <a:r>
              <a:rPr lang="zh-CN" altLang="en-US" sz="3200" dirty="0" smtClean="0"/>
              <a:t>的元素作比较，进而使问题变成了一半规模的相同问题，然后用同样的方法求解下去，我们就可以得到一个</a:t>
            </a:r>
            <a:r>
              <a:rPr lang="en-US" altLang="zh-CN" sz="3200" dirty="0" smtClean="0"/>
              <a:t>O(</a:t>
            </a:r>
            <a:r>
              <a:rPr lang="en-US" altLang="zh-CN" sz="3200" dirty="0" err="1" smtClean="0"/>
              <a:t>logN</a:t>
            </a:r>
            <a:r>
              <a:rPr lang="en-US" altLang="zh-CN" sz="3200" dirty="0" smtClean="0"/>
              <a:t>)</a:t>
            </a:r>
            <a:r>
              <a:rPr lang="zh-CN" altLang="en-US" sz="3200" dirty="0" smtClean="0"/>
              <a:t>解决这个问题的算法了。</a:t>
            </a:r>
            <a:endParaRPr lang="en-US" altLang="zh-CN" sz="3200" dirty="0" smtClean="0"/>
          </a:p>
          <a:p>
            <a:endParaRPr lang="en-US" altLang="zh-CN" sz="3200" dirty="0"/>
          </a:p>
          <a:p>
            <a:r>
              <a:rPr lang="zh-CN" altLang="en-US" sz="3200" dirty="0" smtClean="0"/>
              <a:t>程序</a:t>
            </a:r>
            <a:r>
              <a:rPr lang="en-US" altLang="zh-CN" sz="3200" dirty="0" smtClean="0"/>
              <a:t>:11.cpp</a:t>
            </a:r>
            <a:endParaRPr lang="zh-CN" altLang="en-US" sz="3200" dirty="0"/>
          </a:p>
        </p:txBody>
      </p:sp>
    </p:spTree>
    <p:extLst>
      <p:ext uri="{BB962C8B-B14F-4D97-AF65-F5344CB8AC3E}">
        <p14:creationId xmlns:p14="http://schemas.microsoft.com/office/powerpoint/2010/main" val="35909990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a:t>
            </a:r>
            <a:endParaRPr lang="zh-CN" altLang="en-US" dirty="0"/>
          </a:p>
        </p:txBody>
      </p:sp>
      <p:sp>
        <p:nvSpPr>
          <p:cNvPr id="3" name="内容占位符 2"/>
          <p:cNvSpPr>
            <a:spLocks noGrp="1"/>
          </p:cNvSpPr>
          <p:nvPr>
            <p:ph idx="1"/>
          </p:nvPr>
        </p:nvSpPr>
        <p:spPr/>
        <p:txBody>
          <a:bodyPr/>
          <a:lstStyle/>
          <a:p>
            <a:r>
              <a:rPr lang="zh-CN" altLang="en-US" dirty="0" smtClean="0"/>
              <a:t>给定一个乱序的数组，需要返回排序好的数组。</a:t>
            </a:r>
            <a:endParaRPr lang="en-US" altLang="zh-CN" dirty="0" smtClean="0"/>
          </a:p>
          <a:p>
            <a:endParaRPr lang="en-US" altLang="zh-CN" dirty="0"/>
          </a:p>
          <a:p>
            <a:r>
              <a:rPr lang="zh-CN" altLang="en-US" dirty="0" smtClean="0"/>
              <a:t>这里我们主要讨论的是采用归并排序的方法，因此其它的排序方法将不涉及。</a:t>
            </a:r>
            <a:endParaRPr lang="zh-CN" altLang="en-US" dirty="0"/>
          </a:p>
        </p:txBody>
      </p:sp>
    </p:spTree>
    <p:extLst>
      <p:ext uri="{BB962C8B-B14F-4D97-AF65-F5344CB8AC3E}">
        <p14:creationId xmlns:p14="http://schemas.microsoft.com/office/powerpoint/2010/main" val="141483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a:t>
            </a:r>
            <a:endParaRPr lang="zh-CN" altLang="en-US" dirty="0"/>
          </a:p>
        </p:txBody>
      </p:sp>
      <p:sp>
        <p:nvSpPr>
          <p:cNvPr id="3" name="内容占位符 2"/>
          <p:cNvSpPr>
            <a:spLocks noGrp="1"/>
          </p:cNvSpPr>
          <p:nvPr>
            <p:ph idx="1"/>
          </p:nvPr>
        </p:nvSpPr>
        <p:spPr/>
        <p:txBody>
          <a:bodyPr/>
          <a:lstStyle/>
          <a:p>
            <a:r>
              <a:rPr lang="zh-CN" altLang="en-US" dirty="0" smtClean="0"/>
              <a:t>对于这个问题，我们可以先考虑另外一个问题：</a:t>
            </a:r>
            <a:endParaRPr lang="en-US" altLang="zh-CN" dirty="0" smtClean="0"/>
          </a:p>
          <a:p>
            <a:pPr lvl="1"/>
            <a:r>
              <a:rPr lang="zh-CN" altLang="en-US" dirty="0"/>
              <a:t>有两</a:t>
            </a:r>
            <a:r>
              <a:rPr lang="zh-CN" altLang="en-US" dirty="0" smtClean="0"/>
              <a:t>个长度均为</a:t>
            </a:r>
            <a:r>
              <a:rPr lang="en-US" altLang="zh-CN" dirty="0" smtClean="0"/>
              <a:t>N</a:t>
            </a:r>
            <a:r>
              <a:rPr lang="zh-CN" altLang="en-US" dirty="0" smtClean="0"/>
              <a:t>的有序数组（长度不相同也没有关系），求以两个数组的元素为元素的长度为</a:t>
            </a:r>
            <a:r>
              <a:rPr lang="en-US" altLang="zh-CN" dirty="0" smtClean="0"/>
              <a:t>2N</a:t>
            </a:r>
            <a:r>
              <a:rPr lang="zh-CN" altLang="en-US" dirty="0" smtClean="0"/>
              <a:t>的有序数组。</a:t>
            </a:r>
            <a:endParaRPr lang="en-US" altLang="zh-CN" dirty="0" smtClean="0"/>
          </a:p>
          <a:p>
            <a:endParaRPr lang="en-US" altLang="zh-CN" dirty="0" smtClean="0"/>
          </a:p>
          <a:p>
            <a:r>
              <a:rPr lang="zh-CN" altLang="en-US" dirty="0" smtClean="0"/>
              <a:t>这个问题要怎么解决呢？</a:t>
            </a:r>
            <a:endParaRPr lang="en-US" altLang="zh-CN" dirty="0" smtClean="0"/>
          </a:p>
          <a:p>
            <a:r>
              <a:rPr lang="zh-CN" altLang="en-US" dirty="0" smtClean="0"/>
              <a:t>我们可以观察到两个数组都是分别有序的，因此，其实我们需要考虑的只是两个数组之间的关系。</a:t>
            </a:r>
            <a:endParaRPr lang="en-US" altLang="zh-CN" dirty="0" smtClean="0"/>
          </a:p>
          <a:p>
            <a:endParaRPr lang="en-US" altLang="zh-CN" dirty="0"/>
          </a:p>
          <a:p>
            <a:r>
              <a:rPr lang="zh-CN" altLang="en-US" dirty="0" smtClean="0"/>
              <a:t>由于我们重点在于分治的过程，因此，这一步我们就直接说吧。</a:t>
            </a:r>
            <a:endParaRPr lang="en-US" altLang="zh-CN" dirty="0" smtClean="0"/>
          </a:p>
        </p:txBody>
      </p:sp>
    </p:spTree>
    <p:extLst>
      <p:ext uri="{BB962C8B-B14F-4D97-AF65-F5344CB8AC3E}">
        <p14:creationId xmlns:p14="http://schemas.microsoft.com/office/powerpoint/2010/main" val="21677102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a:t>
            </a:r>
            <a:endParaRPr lang="zh-CN" altLang="en-US" dirty="0"/>
          </a:p>
        </p:txBody>
      </p:sp>
      <p:sp>
        <p:nvSpPr>
          <p:cNvPr id="3" name="内容占位符 2"/>
          <p:cNvSpPr>
            <a:spLocks noGrp="1"/>
          </p:cNvSpPr>
          <p:nvPr>
            <p:ph idx="1"/>
          </p:nvPr>
        </p:nvSpPr>
        <p:spPr/>
        <p:txBody>
          <a:bodyPr/>
          <a:lstStyle/>
          <a:p>
            <a:r>
              <a:rPr lang="zh-CN" altLang="en-US" dirty="0" smtClean="0"/>
              <a:t>对于刚刚的问题，我们其实只需要给两个数组各自一个指针，最开始都指向数组的最小值。</a:t>
            </a:r>
            <a:endParaRPr lang="en-US" altLang="zh-CN" dirty="0" smtClean="0"/>
          </a:p>
          <a:p>
            <a:r>
              <a:rPr lang="zh-CN" altLang="en-US" dirty="0" smtClean="0"/>
              <a:t>然后，我们比较两个数组的最小值，选取较小的一个作为新数组的最小元素，并把该元素所属原本数组的指针指向后一个元素，依次类推，直到某个指针已经直到该数组的末尾，则将另一数组所有元素加入即可。</a:t>
            </a:r>
            <a:endParaRPr lang="en-US" altLang="zh-CN" dirty="0" smtClean="0"/>
          </a:p>
          <a:p>
            <a:endParaRPr lang="en-US" altLang="zh-CN" dirty="0"/>
          </a:p>
          <a:p>
            <a:r>
              <a:rPr lang="zh-CN" altLang="en-US" dirty="0" smtClean="0"/>
              <a:t>这个方法的复杂度是</a:t>
            </a:r>
            <a:r>
              <a:rPr lang="en-US" altLang="zh-CN" dirty="0" smtClean="0"/>
              <a:t>O</a:t>
            </a:r>
            <a:r>
              <a:rPr lang="zh-CN" altLang="en-US" dirty="0" smtClean="0"/>
              <a:t>（</a:t>
            </a:r>
            <a:r>
              <a:rPr lang="en-US" altLang="zh-CN" dirty="0" smtClean="0"/>
              <a:t>N</a:t>
            </a:r>
            <a:r>
              <a:rPr lang="zh-CN" altLang="en-US" dirty="0" smtClean="0"/>
              <a:t>）的。</a:t>
            </a:r>
            <a:endParaRPr lang="en-US" altLang="zh-CN" dirty="0" smtClean="0"/>
          </a:p>
          <a:p>
            <a:endParaRPr lang="en-US" altLang="zh-CN" dirty="0"/>
          </a:p>
          <a:p>
            <a:r>
              <a:rPr lang="zh-CN" altLang="en-US" dirty="0" smtClean="0"/>
              <a:t>程序：</a:t>
            </a:r>
            <a:r>
              <a:rPr lang="en-US" altLang="zh-CN" dirty="0" smtClean="0"/>
              <a:t>12.cpp</a:t>
            </a:r>
          </a:p>
          <a:p>
            <a:endParaRPr lang="zh-CN" altLang="en-US" dirty="0"/>
          </a:p>
        </p:txBody>
      </p:sp>
    </p:spTree>
    <p:extLst>
      <p:ext uri="{BB962C8B-B14F-4D97-AF65-F5344CB8AC3E}">
        <p14:creationId xmlns:p14="http://schemas.microsoft.com/office/powerpoint/2010/main" val="338887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a:t>
            </a:r>
            <a:r>
              <a:rPr lang="en-US" altLang="zh-CN" dirty="0" smtClean="0"/>
              <a:t>1~n</a:t>
            </a:r>
            <a:r>
              <a:rPr lang="zh-CN" altLang="en-US" dirty="0" smtClean="0"/>
              <a:t>的排列</a:t>
            </a:r>
            <a:endParaRPr lang="zh-CN" altLang="en-US" dirty="0"/>
          </a:p>
        </p:txBody>
      </p:sp>
      <p:sp>
        <p:nvSpPr>
          <p:cNvPr id="3" name="内容占位符 2"/>
          <p:cNvSpPr>
            <a:spLocks noGrp="1"/>
          </p:cNvSpPr>
          <p:nvPr>
            <p:ph idx="1"/>
          </p:nvPr>
        </p:nvSpPr>
        <p:spPr>
          <a:xfrm>
            <a:off x="2589212" y="1782617"/>
            <a:ext cx="8915400" cy="4839856"/>
          </a:xfrm>
        </p:spPr>
        <p:txBody>
          <a:bodyPr>
            <a:normAutofit lnSpcReduction="10000"/>
          </a:bodyPr>
          <a:lstStyle/>
          <a:p>
            <a:r>
              <a:rPr lang="en-US" altLang="zh-CN" dirty="0" smtClean="0"/>
              <a:t>1~n</a:t>
            </a:r>
            <a:r>
              <a:rPr lang="zh-CN" altLang="en-US" dirty="0" smtClean="0"/>
              <a:t>的一个排列是指把数字</a:t>
            </a:r>
            <a:r>
              <a:rPr lang="en-US" altLang="zh-CN" dirty="0" smtClean="0"/>
              <a:t>1</a:t>
            </a:r>
            <a:r>
              <a:rPr lang="zh-CN" altLang="en-US" dirty="0" smtClean="0"/>
              <a:t>到数字</a:t>
            </a:r>
            <a:r>
              <a:rPr lang="en-US" altLang="zh-CN" dirty="0" smtClean="0"/>
              <a:t>n</a:t>
            </a:r>
            <a:r>
              <a:rPr lang="zh-CN" altLang="en-US" dirty="0" smtClean="0"/>
              <a:t>排成一排，并随机交换顺序，从而得到的序列。</a:t>
            </a:r>
            <a:endParaRPr lang="en-US" altLang="zh-CN" dirty="0" smtClean="0"/>
          </a:p>
          <a:p>
            <a:r>
              <a:rPr lang="zh-CN" altLang="en-US" dirty="0" smtClean="0"/>
              <a:t>比如说对于</a:t>
            </a:r>
            <a:r>
              <a:rPr lang="en-US" altLang="zh-CN" dirty="0" smtClean="0"/>
              <a:t>n=3</a:t>
            </a:r>
            <a:r>
              <a:rPr lang="zh-CN" altLang="en-US" dirty="0" smtClean="0"/>
              <a:t>的情况，</a:t>
            </a:r>
            <a:r>
              <a:rPr lang="en-US" altLang="zh-CN" dirty="0" smtClean="0"/>
              <a:t>1 2 3</a:t>
            </a:r>
            <a:r>
              <a:rPr lang="zh-CN" altLang="en-US" dirty="0" smtClean="0"/>
              <a:t>是一个排列，</a:t>
            </a:r>
            <a:r>
              <a:rPr lang="en-US" altLang="zh-CN" dirty="0" smtClean="0"/>
              <a:t>1 3 2</a:t>
            </a:r>
            <a:r>
              <a:rPr lang="zh-CN" altLang="en-US" dirty="0" smtClean="0"/>
              <a:t>是一个排列，但是 </a:t>
            </a:r>
            <a:r>
              <a:rPr lang="en-US" altLang="zh-CN" dirty="0" smtClean="0"/>
              <a:t>1 2 2 </a:t>
            </a:r>
            <a:r>
              <a:rPr lang="zh-CN" altLang="en-US" dirty="0" smtClean="0"/>
              <a:t>不是一个排列，因为这当中没有出现</a:t>
            </a:r>
            <a:r>
              <a:rPr lang="en-US" altLang="zh-CN" dirty="0" smtClean="0"/>
              <a:t>3</a:t>
            </a:r>
            <a:r>
              <a:rPr lang="zh-CN" altLang="en-US" dirty="0" smtClean="0"/>
              <a:t>并且出现了两次</a:t>
            </a:r>
            <a:r>
              <a:rPr lang="en-US" altLang="zh-CN" dirty="0" smtClean="0"/>
              <a:t>2.</a:t>
            </a:r>
          </a:p>
          <a:p>
            <a:r>
              <a:rPr lang="zh-CN" altLang="en-US" dirty="0" smtClean="0"/>
              <a:t>然后，我们需要按照字典序顺序输出</a:t>
            </a:r>
            <a:r>
              <a:rPr lang="en-US" altLang="zh-CN" dirty="0" smtClean="0"/>
              <a:t>1~n</a:t>
            </a:r>
            <a:r>
              <a:rPr lang="zh-CN" altLang="en-US" dirty="0" smtClean="0"/>
              <a:t>的所有不同排列。</a:t>
            </a:r>
            <a:endParaRPr lang="en-US" altLang="zh-CN" dirty="0" smtClean="0"/>
          </a:p>
          <a:p>
            <a:r>
              <a:rPr lang="zh-CN" altLang="en-US" dirty="0" smtClean="0"/>
              <a:t>两个序列的字典序大小关系等价于从头开始第一个不相同位置处的大小关系。</a:t>
            </a:r>
            <a:endParaRPr lang="en-US" altLang="zh-CN" dirty="0" smtClean="0"/>
          </a:p>
          <a:p>
            <a:r>
              <a:rPr lang="zh-CN" altLang="en-US" dirty="0" smtClean="0"/>
              <a:t>例如，</a:t>
            </a:r>
            <a:r>
              <a:rPr lang="en-US" altLang="zh-CN" dirty="0" smtClean="0"/>
              <a:t>1 2 3</a:t>
            </a:r>
            <a:r>
              <a:rPr lang="zh-CN" altLang="en-US" dirty="0" smtClean="0"/>
              <a:t>小于 </a:t>
            </a:r>
            <a:r>
              <a:rPr lang="en-US" altLang="zh-CN" dirty="0" smtClean="0"/>
              <a:t>1 3 2.</a:t>
            </a:r>
          </a:p>
          <a:p>
            <a:r>
              <a:rPr lang="zh-CN" altLang="en-US" dirty="0" smtClean="0"/>
              <a:t>对于</a:t>
            </a:r>
            <a:r>
              <a:rPr lang="en-US" altLang="zh-CN" dirty="0" smtClean="0"/>
              <a:t>n=3</a:t>
            </a:r>
            <a:r>
              <a:rPr lang="zh-CN" altLang="en-US" dirty="0" smtClean="0"/>
              <a:t>的情况，我们输出的顺序应为：</a:t>
            </a:r>
            <a:endParaRPr lang="en-US" altLang="zh-CN" dirty="0" smtClean="0"/>
          </a:p>
          <a:p>
            <a:pPr lvl="1"/>
            <a:r>
              <a:rPr lang="en-US" altLang="zh-CN" dirty="0" smtClean="0"/>
              <a:t>1 2 3</a:t>
            </a:r>
          </a:p>
          <a:p>
            <a:pPr lvl="1"/>
            <a:r>
              <a:rPr lang="en-US" altLang="zh-CN" dirty="0" smtClean="0"/>
              <a:t>1 3 2</a:t>
            </a:r>
          </a:p>
          <a:p>
            <a:pPr lvl="1"/>
            <a:r>
              <a:rPr lang="en-US" altLang="zh-CN" dirty="0" smtClean="0"/>
              <a:t>2 1 3</a:t>
            </a:r>
          </a:p>
          <a:p>
            <a:pPr lvl="1"/>
            <a:r>
              <a:rPr lang="en-US" altLang="zh-CN" dirty="0" smtClean="0"/>
              <a:t>2 3 1</a:t>
            </a:r>
          </a:p>
          <a:p>
            <a:pPr lvl="1"/>
            <a:r>
              <a:rPr lang="en-US" altLang="zh-CN" dirty="0" smtClean="0"/>
              <a:t>3 1 2</a:t>
            </a:r>
          </a:p>
          <a:p>
            <a:pPr lvl="1"/>
            <a:r>
              <a:rPr lang="en-US" altLang="zh-CN" dirty="0" smtClean="0"/>
              <a:t>3 2 1</a:t>
            </a:r>
          </a:p>
        </p:txBody>
      </p:sp>
    </p:spTree>
    <p:extLst>
      <p:ext uri="{BB962C8B-B14F-4D97-AF65-F5344CB8AC3E}">
        <p14:creationId xmlns:p14="http://schemas.microsoft.com/office/powerpoint/2010/main" val="31032938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a:t>
            </a:r>
            <a:endParaRPr lang="zh-CN" altLang="en-US" dirty="0"/>
          </a:p>
        </p:txBody>
      </p:sp>
      <p:sp>
        <p:nvSpPr>
          <p:cNvPr id="3" name="内容占位符 2"/>
          <p:cNvSpPr>
            <a:spLocks noGrp="1"/>
          </p:cNvSpPr>
          <p:nvPr>
            <p:ph idx="1"/>
          </p:nvPr>
        </p:nvSpPr>
        <p:spPr/>
        <p:txBody>
          <a:bodyPr/>
          <a:lstStyle/>
          <a:p>
            <a:r>
              <a:rPr lang="zh-CN" altLang="en-US" dirty="0" smtClean="0"/>
              <a:t>那么，我们回到原本的排序问题。</a:t>
            </a:r>
            <a:endParaRPr lang="en-US" altLang="zh-CN" dirty="0" smtClean="0"/>
          </a:p>
          <a:p>
            <a:r>
              <a:rPr lang="zh-CN" altLang="en-US" dirty="0" smtClean="0"/>
              <a:t>我们采取分治的想法，对于原本长度为</a:t>
            </a:r>
            <a:r>
              <a:rPr lang="en-US" altLang="zh-CN" dirty="0" smtClean="0"/>
              <a:t>N</a:t>
            </a:r>
            <a:r>
              <a:rPr lang="zh-CN" altLang="en-US" dirty="0" smtClean="0"/>
              <a:t>的排序问题，我们转化为前</a:t>
            </a:r>
            <a:r>
              <a:rPr lang="en-US" altLang="zh-CN" dirty="0" smtClean="0"/>
              <a:t>N/2</a:t>
            </a:r>
            <a:r>
              <a:rPr lang="zh-CN" altLang="en-US" dirty="0" smtClean="0"/>
              <a:t>个元素的排序问题和后</a:t>
            </a:r>
            <a:r>
              <a:rPr lang="en-US" altLang="zh-CN" dirty="0" smtClean="0"/>
              <a:t>N/2</a:t>
            </a:r>
            <a:r>
              <a:rPr lang="zh-CN" altLang="en-US" dirty="0" smtClean="0"/>
              <a:t>个元素的排序问题。</a:t>
            </a:r>
            <a:endParaRPr lang="en-US" altLang="zh-CN" dirty="0" smtClean="0"/>
          </a:p>
          <a:p>
            <a:endParaRPr lang="en-US" altLang="zh-CN" dirty="0"/>
          </a:p>
          <a:p>
            <a:r>
              <a:rPr lang="zh-CN" altLang="en-US" dirty="0" smtClean="0"/>
              <a:t>然后分治下去，直到只剩下一个元素。</a:t>
            </a:r>
            <a:endParaRPr lang="en-US" altLang="zh-CN" dirty="0" smtClean="0"/>
          </a:p>
          <a:p>
            <a:endParaRPr lang="en-US" altLang="zh-CN" dirty="0"/>
          </a:p>
          <a:p>
            <a:r>
              <a:rPr lang="zh-CN" altLang="en-US" dirty="0" smtClean="0"/>
              <a:t>而在合并回来的过程当中，我们则可以采取前面提到的合并两个有序数组的方法。</a:t>
            </a:r>
            <a:endParaRPr lang="en-US" altLang="zh-CN" dirty="0" smtClean="0"/>
          </a:p>
          <a:p>
            <a:endParaRPr lang="en-US" altLang="zh-CN" dirty="0"/>
          </a:p>
          <a:p>
            <a:r>
              <a:rPr lang="zh-CN" altLang="en-US" dirty="0" smtClean="0"/>
              <a:t>于是，我们可以利用分治算法在</a:t>
            </a:r>
            <a:r>
              <a:rPr lang="en-US" altLang="zh-CN" dirty="0" smtClean="0"/>
              <a:t>O(</a:t>
            </a:r>
            <a:r>
              <a:rPr lang="en-US" altLang="zh-CN" dirty="0" err="1" smtClean="0"/>
              <a:t>NlogN</a:t>
            </a:r>
            <a:r>
              <a:rPr lang="en-US" altLang="zh-CN" dirty="0" smtClean="0"/>
              <a:t>)</a:t>
            </a:r>
            <a:r>
              <a:rPr lang="zh-CN" altLang="en-US" dirty="0" smtClean="0"/>
              <a:t>的复杂度内解决排序问题。</a:t>
            </a:r>
            <a:endParaRPr lang="en-US" altLang="zh-CN" dirty="0"/>
          </a:p>
        </p:txBody>
      </p:sp>
    </p:spTree>
    <p:extLst>
      <p:ext uri="{BB962C8B-B14F-4D97-AF65-F5344CB8AC3E}">
        <p14:creationId xmlns:p14="http://schemas.microsoft.com/office/powerpoint/2010/main" val="12267938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07912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借教室</a:t>
            </a:r>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www.luogu.org/problem/show?pid=1083</a:t>
            </a:r>
            <a:r>
              <a:rPr lang="en-US" altLang="zh-CN" dirty="0" smtClean="0"/>
              <a:t> </a:t>
            </a:r>
            <a:endParaRPr lang="zh-CN" altLang="en-US" dirty="0"/>
          </a:p>
        </p:txBody>
      </p:sp>
    </p:spTree>
    <p:extLst>
      <p:ext uri="{BB962C8B-B14F-4D97-AF65-F5344CB8AC3E}">
        <p14:creationId xmlns:p14="http://schemas.microsoft.com/office/powerpoint/2010/main" val="4201482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借教室</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其中一种方法：</a:t>
            </a:r>
            <a:endParaRPr lang="en-US" altLang="zh-CN" sz="2800" dirty="0" smtClean="0"/>
          </a:p>
          <a:p>
            <a:endParaRPr lang="en-US" altLang="zh-CN" sz="2800" dirty="0"/>
          </a:p>
          <a:p>
            <a:r>
              <a:rPr lang="en-US" altLang="zh-CN" sz="2800" dirty="0" smtClean="0"/>
              <a:t>O</a:t>
            </a:r>
            <a:r>
              <a:rPr lang="zh-CN" altLang="en-US" sz="2800" dirty="0" smtClean="0"/>
              <a:t>（</a:t>
            </a:r>
            <a:r>
              <a:rPr lang="en-US" altLang="zh-CN" sz="2800" dirty="0" err="1" smtClean="0"/>
              <a:t>nlogn</a:t>
            </a:r>
            <a:r>
              <a:rPr lang="zh-CN" altLang="en-US" sz="2800" dirty="0" smtClean="0"/>
              <a:t>），二分答案后进行扫描</a:t>
            </a:r>
            <a:endParaRPr lang="zh-CN" altLang="en-US" sz="2800" dirty="0"/>
          </a:p>
        </p:txBody>
      </p:sp>
    </p:spTree>
    <p:extLst>
      <p:ext uri="{BB962C8B-B14F-4D97-AF65-F5344CB8AC3E}">
        <p14:creationId xmlns:p14="http://schemas.microsoft.com/office/powerpoint/2010/main" val="20009090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最大平均数</a:t>
            </a:r>
          </a:p>
        </p:txBody>
      </p:sp>
      <p:sp>
        <p:nvSpPr>
          <p:cNvPr id="3" name="内容占位符 2"/>
          <p:cNvSpPr>
            <a:spLocks noGrp="1"/>
          </p:cNvSpPr>
          <p:nvPr>
            <p:ph idx="1"/>
          </p:nvPr>
        </p:nvSpPr>
        <p:spPr/>
        <p:txBody>
          <a:bodyPr>
            <a:normAutofit/>
          </a:bodyPr>
          <a:lstStyle/>
          <a:p>
            <a:r>
              <a:rPr lang="zh-CN" altLang="en-US" sz="2800" dirty="0"/>
              <a:t>给出一个有</a:t>
            </a:r>
            <a:r>
              <a:rPr lang="en-US" altLang="zh-CN" sz="2800" dirty="0"/>
              <a:t>N</a:t>
            </a:r>
            <a:r>
              <a:rPr lang="zh-CN" altLang="en-US" sz="2800" dirty="0"/>
              <a:t>个元素的序列，要求出一个长度最少为</a:t>
            </a:r>
            <a:r>
              <a:rPr lang="en-US" altLang="zh-CN" sz="2800" dirty="0"/>
              <a:t>L</a:t>
            </a:r>
            <a:r>
              <a:rPr lang="zh-CN" altLang="en-US" sz="2800" dirty="0"/>
              <a:t>的连续子序列，使得平均值最大。</a:t>
            </a:r>
            <a:endParaRPr lang="en-US" altLang="zh-CN" sz="2800" dirty="0"/>
          </a:p>
          <a:p>
            <a:endParaRPr lang="en-US" altLang="zh-CN" sz="2800" dirty="0"/>
          </a:p>
          <a:p>
            <a:r>
              <a:rPr lang="en-US" altLang="zh-CN" sz="2800" dirty="0"/>
              <a:t>1 1 1 -1 2 -1 </a:t>
            </a:r>
            <a:r>
              <a:rPr lang="zh-CN" altLang="en-US" sz="2800" dirty="0"/>
              <a:t>，</a:t>
            </a:r>
            <a:r>
              <a:rPr lang="en-US" altLang="zh-CN" sz="2800" dirty="0"/>
              <a:t>L=3</a:t>
            </a:r>
            <a:endParaRPr lang="zh-CN" altLang="en-US" sz="2800" dirty="0"/>
          </a:p>
        </p:txBody>
      </p:sp>
    </p:spTree>
    <p:extLst>
      <p:ext uri="{BB962C8B-B14F-4D97-AF65-F5344CB8AC3E}">
        <p14:creationId xmlns:p14="http://schemas.microsoft.com/office/powerpoint/2010/main" val="38550738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二分答案</a:t>
            </a:r>
            <a:r>
              <a:rPr lang="en-US" altLang="zh-CN" sz="2800" dirty="0" smtClean="0"/>
              <a:t>X</a:t>
            </a:r>
            <a:endParaRPr lang="en-US" altLang="zh-CN" sz="2800" dirty="0"/>
          </a:p>
          <a:p>
            <a:endParaRPr lang="en-US" altLang="zh-CN" sz="2800" dirty="0" smtClean="0"/>
          </a:p>
          <a:p>
            <a:r>
              <a:rPr lang="en-US" altLang="zh-CN" sz="2800" dirty="0" smtClean="0"/>
              <a:t>B[</a:t>
            </a:r>
            <a:r>
              <a:rPr lang="en-US" altLang="zh-CN" sz="2800" dirty="0" err="1" smtClean="0"/>
              <a:t>i</a:t>
            </a:r>
            <a:r>
              <a:rPr lang="en-US" altLang="zh-CN" sz="2800" dirty="0" smtClean="0"/>
              <a:t>]=A[</a:t>
            </a:r>
            <a:r>
              <a:rPr lang="en-US" altLang="zh-CN" sz="2800" dirty="0" err="1" smtClean="0"/>
              <a:t>i</a:t>
            </a:r>
            <a:r>
              <a:rPr lang="en-US" altLang="zh-CN" sz="2800" dirty="0" smtClean="0"/>
              <a:t>]-X</a:t>
            </a:r>
          </a:p>
          <a:p>
            <a:endParaRPr lang="en-US" altLang="zh-CN" sz="2800" dirty="0"/>
          </a:p>
          <a:p>
            <a:r>
              <a:rPr lang="zh-CN" altLang="en-US" sz="2800" dirty="0" smtClean="0"/>
              <a:t>维护前缀最小值</a:t>
            </a:r>
            <a:endParaRPr lang="zh-CN" altLang="en-US" sz="2800" dirty="0"/>
          </a:p>
        </p:txBody>
      </p:sp>
    </p:spTree>
    <p:extLst>
      <p:ext uri="{BB962C8B-B14F-4D97-AF65-F5344CB8AC3E}">
        <p14:creationId xmlns:p14="http://schemas.microsoft.com/office/powerpoint/2010/main" val="699474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最小边权连通</a:t>
            </a:r>
          </a:p>
        </p:txBody>
      </p:sp>
      <p:sp>
        <p:nvSpPr>
          <p:cNvPr id="3" name="内容占位符 2"/>
          <p:cNvSpPr>
            <a:spLocks noGrp="1"/>
          </p:cNvSpPr>
          <p:nvPr>
            <p:ph idx="1"/>
          </p:nvPr>
        </p:nvSpPr>
        <p:spPr/>
        <p:txBody>
          <a:bodyPr/>
          <a:lstStyle/>
          <a:p>
            <a:r>
              <a:rPr lang="zh-CN" altLang="en-US" sz="2800" dirty="0"/>
              <a:t>给出一个每条边带有权值的无向图。</a:t>
            </a:r>
            <a:endParaRPr lang="en-US" altLang="zh-CN" sz="2800" dirty="0"/>
          </a:p>
          <a:p>
            <a:endParaRPr lang="en-US" altLang="zh-CN" sz="2800" dirty="0"/>
          </a:p>
          <a:p>
            <a:r>
              <a:rPr lang="zh-CN" altLang="en-US" sz="2800" dirty="0"/>
              <a:t>我们可以删除图里面的一些边，从而使得图当中最大的边的边权尽量小，但是我们需要保证点</a:t>
            </a:r>
            <a:r>
              <a:rPr lang="en-US" altLang="zh-CN" sz="2800" dirty="0"/>
              <a:t>1</a:t>
            </a:r>
            <a:r>
              <a:rPr lang="zh-CN" altLang="en-US" sz="2800" dirty="0"/>
              <a:t>和点</a:t>
            </a:r>
            <a:r>
              <a:rPr lang="en-US" altLang="zh-CN" sz="2800" dirty="0"/>
              <a:t>N</a:t>
            </a:r>
            <a:r>
              <a:rPr lang="zh-CN" altLang="en-US" sz="2800" dirty="0"/>
              <a:t>仍然是连通的。</a:t>
            </a:r>
          </a:p>
          <a:p>
            <a:endParaRPr lang="zh-CN" altLang="en-US" dirty="0"/>
          </a:p>
        </p:txBody>
      </p:sp>
    </p:spTree>
    <p:extLst>
      <p:ext uri="{BB962C8B-B14F-4D97-AF65-F5344CB8AC3E}">
        <p14:creationId xmlns:p14="http://schemas.microsoft.com/office/powerpoint/2010/main" val="570215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对于“最小的最大”或者“最大的最小”这一类字眼，我们经常会用到二分答案的方法。</a:t>
            </a:r>
            <a:endParaRPr lang="en-US" altLang="zh-CN" sz="2800" dirty="0"/>
          </a:p>
          <a:p>
            <a:endParaRPr lang="en-US" altLang="zh-CN" sz="2800" dirty="0"/>
          </a:p>
          <a:p>
            <a:r>
              <a:rPr lang="zh-CN" altLang="en-US" sz="2800" dirty="0"/>
              <a:t>对于这一题，我们可以尝试二分最大边权的最小值，然后我们只加入比这个值小的边，然后通过</a:t>
            </a:r>
            <a:r>
              <a:rPr lang="en-US" altLang="zh-CN" sz="2800" dirty="0"/>
              <a:t>BFS</a:t>
            </a:r>
            <a:r>
              <a:rPr lang="zh-CN" altLang="en-US" sz="2800" dirty="0"/>
              <a:t>（或</a:t>
            </a:r>
            <a:r>
              <a:rPr lang="en-US" altLang="zh-CN" sz="2800" dirty="0"/>
              <a:t>DFS</a:t>
            </a:r>
            <a:r>
              <a:rPr lang="zh-CN" altLang="en-US" sz="2800" dirty="0"/>
              <a:t>）去检查点</a:t>
            </a:r>
            <a:r>
              <a:rPr lang="en-US" altLang="zh-CN" sz="2800" dirty="0"/>
              <a:t>1</a:t>
            </a:r>
            <a:r>
              <a:rPr lang="zh-CN" altLang="en-US" sz="2800" dirty="0"/>
              <a:t>和点</a:t>
            </a:r>
            <a:r>
              <a:rPr lang="en-US" altLang="zh-CN" sz="2800" dirty="0"/>
              <a:t>N</a:t>
            </a:r>
            <a:r>
              <a:rPr lang="zh-CN" altLang="en-US" sz="2800" dirty="0"/>
              <a:t>是不是连通的。</a:t>
            </a:r>
          </a:p>
          <a:p>
            <a:endParaRPr lang="zh-CN" altLang="en-US" dirty="0"/>
          </a:p>
        </p:txBody>
      </p:sp>
    </p:spTree>
    <p:extLst>
      <p:ext uri="{BB962C8B-B14F-4D97-AF65-F5344CB8AC3E}">
        <p14:creationId xmlns:p14="http://schemas.microsoft.com/office/powerpoint/2010/main" val="20861826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最大子序列</a:t>
            </a:r>
          </a:p>
        </p:txBody>
      </p:sp>
      <p:sp>
        <p:nvSpPr>
          <p:cNvPr id="3" name="内容占位符 2"/>
          <p:cNvSpPr>
            <a:spLocks noGrp="1"/>
          </p:cNvSpPr>
          <p:nvPr>
            <p:ph idx="1"/>
          </p:nvPr>
        </p:nvSpPr>
        <p:spPr/>
        <p:txBody>
          <a:bodyPr/>
          <a:lstStyle/>
          <a:p>
            <a:r>
              <a:rPr lang="zh-CN" altLang="en-US" sz="2800" dirty="0"/>
              <a:t>给出一个序列，求出序列的一个连续子序列，使得该连续子序列的和最大。</a:t>
            </a:r>
            <a:endParaRPr lang="en-US" altLang="zh-CN" sz="2800" dirty="0"/>
          </a:p>
          <a:p>
            <a:endParaRPr lang="en-US" altLang="zh-CN" sz="2800" dirty="0"/>
          </a:p>
          <a:p>
            <a:r>
              <a:rPr lang="en-US" altLang="zh-CN" sz="2800" dirty="0"/>
              <a:t>-2 11</a:t>
            </a:r>
            <a:r>
              <a:rPr lang="zh-CN" altLang="en-US" sz="2800" dirty="0"/>
              <a:t> </a:t>
            </a:r>
            <a:r>
              <a:rPr lang="en-US" altLang="zh-CN" sz="2800" dirty="0"/>
              <a:t>-4 13 -5 -2</a:t>
            </a:r>
            <a:r>
              <a:rPr lang="zh-CN" altLang="en-US" sz="2800" dirty="0"/>
              <a:t>， 最大为</a:t>
            </a:r>
            <a:r>
              <a:rPr lang="en-US" altLang="zh-CN" sz="2800" dirty="0"/>
              <a:t>20</a:t>
            </a:r>
            <a:endParaRPr lang="zh-CN" altLang="en-US" sz="2800" dirty="0"/>
          </a:p>
          <a:p>
            <a:endParaRPr lang="zh-CN" altLang="en-US" dirty="0"/>
          </a:p>
        </p:txBody>
      </p:sp>
    </p:spTree>
    <p:extLst>
      <p:ext uri="{BB962C8B-B14F-4D97-AF65-F5344CB8AC3E}">
        <p14:creationId xmlns:p14="http://schemas.microsoft.com/office/powerpoint/2010/main" val="9900395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89212" y="2133600"/>
            <a:ext cx="8915400" cy="4073236"/>
          </a:xfrm>
        </p:spPr>
        <p:txBody>
          <a:bodyPr/>
          <a:lstStyle/>
          <a:p>
            <a:r>
              <a:rPr lang="zh-CN" altLang="en-US" sz="2800" dirty="0" smtClean="0"/>
              <a:t>归并类型的分治。</a:t>
            </a:r>
            <a:endParaRPr lang="en-US" altLang="zh-CN" sz="2800" dirty="0" smtClean="0"/>
          </a:p>
          <a:p>
            <a:endParaRPr lang="en-US" altLang="zh-CN" sz="2800" dirty="0"/>
          </a:p>
          <a:p>
            <a:r>
              <a:rPr lang="zh-CN" altLang="en-US" sz="2800" dirty="0"/>
              <a:t>可以通过将序列分成两半，然后通过求解不经过中间位置的情况以及经过中间位置的情况去解决。</a:t>
            </a:r>
            <a:endParaRPr lang="en-US" altLang="zh-CN" sz="2800" dirty="0"/>
          </a:p>
          <a:p>
            <a:endParaRPr lang="en-US" altLang="zh-CN" sz="2800" dirty="0" smtClean="0"/>
          </a:p>
          <a:p>
            <a:r>
              <a:rPr lang="zh-CN" altLang="en-US" sz="2800" dirty="0"/>
              <a:t>不经过中间位置的情况可以通过递归分治下去解决</a:t>
            </a:r>
            <a:r>
              <a:rPr lang="zh-CN" altLang="en-US" sz="2800" dirty="0" smtClean="0"/>
              <a:t>。</a:t>
            </a:r>
            <a:endParaRPr lang="en-US" altLang="zh-CN" sz="2800" dirty="0"/>
          </a:p>
          <a:p>
            <a:r>
              <a:rPr lang="zh-CN" altLang="en-US" sz="2800" dirty="0"/>
              <a:t>经过中间位置的情况可以通过维护两个最大值去解决。</a:t>
            </a:r>
          </a:p>
          <a:p>
            <a:endParaRPr lang="zh-CN" altLang="en-US" dirty="0"/>
          </a:p>
        </p:txBody>
      </p:sp>
    </p:spTree>
    <p:extLst>
      <p:ext uri="{BB962C8B-B14F-4D97-AF65-F5344CB8AC3E}">
        <p14:creationId xmlns:p14="http://schemas.microsoft.com/office/powerpoint/2010/main" val="294592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枚举排列</a:t>
            </a:r>
            <a:endParaRPr lang="zh-CN" altLang="en-US" dirty="0"/>
          </a:p>
        </p:txBody>
      </p:sp>
      <p:sp>
        <p:nvSpPr>
          <p:cNvPr id="3" name="内容占位符 2"/>
          <p:cNvSpPr>
            <a:spLocks noGrp="1"/>
          </p:cNvSpPr>
          <p:nvPr>
            <p:ph idx="1"/>
          </p:nvPr>
        </p:nvSpPr>
        <p:spPr/>
        <p:txBody>
          <a:bodyPr/>
          <a:lstStyle/>
          <a:p>
            <a:r>
              <a:rPr lang="zh-CN" altLang="en-US" dirty="0" smtClean="0"/>
              <a:t>这道题，实际上就是需要我们按字典序枚举所有的排列并输出。</a:t>
            </a:r>
            <a:endParaRPr lang="en-US" altLang="zh-CN" dirty="0" smtClean="0"/>
          </a:p>
          <a:p>
            <a:endParaRPr lang="en-US" altLang="zh-CN" dirty="0"/>
          </a:p>
          <a:p>
            <a:r>
              <a:rPr lang="zh-CN" altLang="en-US" dirty="0" smtClean="0"/>
              <a:t>而在这里，我们就可以通过刚刚提到的递归求解的方法去按字典序枚举所有的排列。</a:t>
            </a:r>
            <a:endParaRPr lang="en-US" altLang="zh-CN" dirty="0" smtClean="0"/>
          </a:p>
          <a:p>
            <a:endParaRPr lang="en-US" altLang="zh-CN" dirty="0"/>
          </a:p>
          <a:p>
            <a:r>
              <a:rPr lang="zh-CN" altLang="en-US" dirty="0" smtClean="0"/>
              <a:t>我们构造一个</a:t>
            </a:r>
            <a:r>
              <a:rPr lang="en-US" altLang="zh-CN" dirty="0" smtClean="0"/>
              <a:t>perm(</a:t>
            </a:r>
            <a:r>
              <a:rPr lang="en-US" altLang="zh-CN" dirty="0" err="1" smtClean="0"/>
              <a:t>n,A,now</a:t>
            </a:r>
            <a:r>
              <a:rPr lang="en-US" altLang="zh-CN" dirty="0" smtClean="0"/>
              <a:t>)</a:t>
            </a:r>
            <a:r>
              <a:rPr lang="zh-CN" altLang="en-US" dirty="0" smtClean="0"/>
              <a:t>的函数表示</a:t>
            </a:r>
            <a:r>
              <a:rPr lang="zh-CN" altLang="en-US" dirty="0"/>
              <a:t>需要</a:t>
            </a:r>
            <a:r>
              <a:rPr lang="zh-CN" altLang="en-US" dirty="0" smtClean="0"/>
              <a:t>生成的是</a:t>
            </a:r>
            <a:r>
              <a:rPr lang="en-US" altLang="zh-CN" dirty="0" smtClean="0"/>
              <a:t>1</a:t>
            </a:r>
            <a:r>
              <a:rPr lang="zh-CN" altLang="en-US" dirty="0" smtClean="0"/>
              <a:t>到</a:t>
            </a:r>
            <a:r>
              <a:rPr lang="en-US" altLang="zh-CN" dirty="0" smtClean="0"/>
              <a:t>n</a:t>
            </a:r>
            <a:r>
              <a:rPr lang="zh-CN" altLang="en-US" dirty="0" smtClean="0"/>
              <a:t>的排列，目前生成的数组是</a:t>
            </a:r>
            <a:r>
              <a:rPr lang="en-US" altLang="zh-CN" dirty="0" smtClean="0"/>
              <a:t>A</a:t>
            </a:r>
            <a:r>
              <a:rPr lang="zh-CN" altLang="en-US" dirty="0" smtClean="0"/>
              <a:t>，目前已经生成了</a:t>
            </a:r>
            <a:r>
              <a:rPr lang="en-US" altLang="zh-CN" dirty="0" smtClean="0"/>
              <a:t>now</a:t>
            </a:r>
            <a:r>
              <a:rPr lang="zh-CN" altLang="en-US" dirty="0" smtClean="0"/>
              <a:t>的长度的情况。</a:t>
            </a:r>
            <a:endParaRPr lang="en-US" altLang="zh-CN" dirty="0" smtClean="0"/>
          </a:p>
          <a:p>
            <a:endParaRPr lang="en-US" altLang="zh-CN" dirty="0"/>
          </a:p>
          <a:p>
            <a:r>
              <a:rPr lang="zh-CN" altLang="en-US" dirty="0" smtClean="0"/>
              <a:t>然后在每一次的</a:t>
            </a:r>
            <a:r>
              <a:rPr lang="en-US" altLang="zh-CN" dirty="0" smtClean="0"/>
              <a:t>perm</a:t>
            </a:r>
            <a:r>
              <a:rPr lang="zh-CN" altLang="en-US" dirty="0" smtClean="0"/>
              <a:t>函数当中，从小到大枚举下一位选择的数字，直到</a:t>
            </a:r>
            <a:r>
              <a:rPr lang="en-US" altLang="zh-CN" dirty="0" smtClean="0"/>
              <a:t>now=n</a:t>
            </a:r>
            <a:r>
              <a:rPr lang="zh-CN" altLang="en-US" dirty="0" smtClean="0"/>
              <a:t>就可以停下来输出结果。</a:t>
            </a:r>
            <a:endParaRPr lang="zh-CN" altLang="en-US" dirty="0"/>
          </a:p>
        </p:txBody>
      </p:sp>
    </p:spTree>
    <p:extLst>
      <p:ext uri="{BB962C8B-B14F-4D97-AF65-F5344CB8AC3E}">
        <p14:creationId xmlns:p14="http://schemas.microsoft.com/office/powerpoint/2010/main" val="1052747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转圈游戏</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www.luogu.org/problem/show?pid=1965</a:t>
            </a:r>
            <a:r>
              <a:rPr lang="en-US" altLang="zh-CN" dirty="0" smtClean="0"/>
              <a:t> </a:t>
            </a:r>
            <a:endParaRPr lang="zh-CN" altLang="en-US" dirty="0"/>
          </a:p>
        </p:txBody>
      </p:sp>
    </p:spTree>
    <p:extLst>
      <p:ext uri="{BB962C8B-B14F-4D97-AF65-F5344CB8AC3E}">
        <p14:creationId xmlns:p14="http://schemas.microsoft.com/office/powerpoint/2010/main" val="26180419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快速幂练习题</a:t>
            </a:r>
            <a:endParaRPr lang="zh-CN" altLang="en-US" sz="2800" dirty="0"/>
          </a:p>
        </p:txBody>
      </p:sp>
    </p:spTree>
    <p:extLst>
      <p:ext uri="{BB962C8B-B14F-4D97-AF65-F5344CB8AC3E}">
        <p14:creationId xmlns:p14="http://schemas.microsoft.com/office/powerpoint/2010/main" val="29647831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最大数</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www.luogu.org/problem/show?pid=1198</a:t>
            </a:r>
            <a:r>
              <a:rPr lang="en-US" altLang="zh-CN" dirty="0" smtClean="0"/>
              <a:t> </a:t>
            </a:r>
            <a:endParaRPr lang="zh-CN" altLang="en-US" dirty="0"/>
          </a:p>
        </p:txBody>
      </p:sp>
    </p:spTree>
    <p:extLst>
      <p:ext uri="{BB962C8B-B14F-4D97-AF65-F5344CB8AC3E}">
        <p14:creationId xmlns:p14="http://schemas.microsoft.com/office/powerpoint/2010/main" val="34983537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维护单调栈</a:t>
            </a:r>
            <a:endParaRPr lang="en-US" altLang="zh-CN" sz="2800" dirty="0" smtClean="0"/>
          </a:p>
          <a:p>
            <a:endParaRPr lang="en-US" altLang="zh-CN" sz="2800" dirty="0"/>
          </a:p>
          <a:p>
            <a:r>
              <a:rPr lang="zh-CN" altLang="en-US" sz="2800" dirty="0" smtClean="0"/>
              <a:t>二分位置</a:t>
            </a:r>
            <a:endParaRPr lang="zh-CN" altLang="en-US" sz="2800" dirty="0"/>
          </a:p>
        </p:txBody>
      </p:sp>
    </p:spTree>
    <p:extLst>
      <p:ext uri="{BB962C8B-B14F-4D97-AF65-F5344CB8AC3E}">
        <p14:creationId xmlns:p14="http://schemas.microsoft.com/office/powerpoint/2010/main" val="10278793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倍增</a:t>
            </a:r>
            <a:endParaRPr lang="zh-CN" altLang="en-US" dirty="0"/>
          </a:p>
        </p:txBody>
      </p:sp>
    </p:spTree>
    <p:extLst>
      <p:ext uri="{BB962C8B-B14F-4D97-AF65-F5344CB8AC3E}">
        <p14:creationId xmlns:p14="http://schemas.microsoft.com/office/powerpoint/2010/main" val="39937701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倍增</a:t>
            </a:r>
            <a:endParaRPr lang="zh-CN" altLang="en-US" dirty="0"/>
          </a:p>
        </p:txBody>
      </p:sp>
      <p:sp>
        <p:nvSpPr>
          <p:cNvPr id="3" name="内容占位符 2"/>
          <p:cNvSpPr>
            <a:spLocks noGrp="1"/>
          </p:cNvSpPr>
          <p:nvPr>
            <p:ph idx="1"/>
          </p:nvPr>
        </p:nvSpPr>
        <p:spPr/>
        <p:txBody>
          <a:bodyPr/>
          <a:lstStyle/>
          <a:p>
            <a:r>
              <a:rPr lang="zh-CN" altLang="en-US" dirty="0" smtClean="0"/>
              <a:t>倍增，与分治比较类似，都是利用了二分的思想</a:t>
            </a:r>
            <a:endParaRPr lang="en-US" altLang="zh-CN" dirty="0" smtClean="0"/>
          </a:p>
          <a:p>
            <a:endParaRPr lang="en-US" altLang="zh-CN" dirty="0"/>
          </a:p>
          <a:p>
            <a:r>
              <a:rPr lang="zh-CN" altLang="en-US" dirty="0" smtClean="0"/>
              <a:t>快速幂的其中一种实现也是利用倍增的思想</a:t>
            </a:r>
            <a:endParaRPr lang="zh-CN" altLang="en-US" dirty="0"/>
          </a:p>
        </p:txBody>
      </p:sp>
    </p:spTree>
    <p:extLst>
      <p:ext uri="{BB962C8B-B14F-4D97-AF65-F5344CB8AC3E}">
        <p14:creationId xmlns:p14="http://schemas.microsoft.com/office/powerpoint/2010/main" val="11515732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endParaRPr lang="zh-CN" altLang="en-US" dirty="0"/>
          </a:p>
        </p:txBody>
      </p:sp>
      <p:sp>
        <p:nvSpPr>
          <p:cNvPr id="3" name="内容占位符 2"/>
          <p:cNvSpPr>
            <a:spLocks noGrp="1"/>
          </p:cNvSpPr>
          <p:nvPr>
            <p:ph idx="1"/>
          </p:nvPr>
        </p:nvSpPr>
        <p:spPr/>
        <p:txBody>
          <a:bodyPr/>
          <a:lstStyle/>
          <a:p>
            <a:r>
              <a:rPr lang="zh-CN" altLang="en-US" dirty="0" smtClean="0"/>
              <a:t>给定一棵树，多次询问某两个点的最近公共祖先</a:t>
            </a:r>
            <a:endParaRPr lang="zh-CN" altLang="en-US" dirty="0"/>
          </a:p>
        </p:txBody>
      </p:sp>
    </p:spTree>
    <p:extLst>
      <p:ext uri="{BB962C8B-B14F-4D97-AF65-F5344CB8AC3E}">
        <p14:creationId xmlns:p14="http://schemas.microsoft.com/office/powerpoint/2010/main" val="29394936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endParaRPr lang="zh-CN" altLang="en-US" dirty="0"/>
          </a:p>
        </p:txBody>
      </p:sp>
      <p:sp>
        <p:nvSpPr>
          <p:cNvPr id="3" name="内容占位符 2"/>
          <p:cNvSpPr>
            <a:spLocks noGrp="1"/>
          </p:cNvSpPr>
          <p:nvPr>
            <p:ph idx="1"/>
          </p:nvPr>
        </p:nvSpPr>
        <p:spPr/>
        <p:txBody>
          <a:bodyPr/>
          <a:lstStyle/>
          <a:p>
            <a:r>
              <a:rPr lang="zh-CN" altLang="en-US" dirty="0" smtClean="0"/>
              <a:t>考虑两个相同深度的节点的</a:t>
            </a:r>
            <a:r>
              <a:rPr lang="en-US" altLang="zh-CN" dirty="0" err="1" smtClean="0"/>
              <a:t>lca</a:t>
            </a:r>
            <a:endParaRPr lang="en-US" altLang="zh-CN" dirty="0" smtClean="0"/>
          </a:p>
          <a:p>
            <a:endParaRPr lang="en-US" altLang="zh-CN" dirty="0"/>
          </a:p>
          <a:p>
            <a:r>
              <a:rPr lang="zh-CN" altLang="en-US" dirty="0" smtClean="0"/>
              <a:t>如果同时往上走</a:t>
            </a:r>
            <a:r>
              <a:rPr lang="en-US" altLang="zh-CN" dirty="0" smtClean="0"/>
              <a:t>k</a:t>
            </a:r>
            <a:r>
              <a:rPr lang="zh-CN" altLang="en-US" dirty="0" smtClean="0"/>
              <a:t>步到达相同节点，则往上走</a:t>
            </a:r>
            <a:r>
              <a:rPr lang="en-US" altLang="zh-CN" dirty="0" smtClean="0"/>
              <a:t>k+1</a:t>
            </a:r>
            <a:r>
              <a:rPr lang="zh-CN" altLang="en-US" dirty="0" smtClean="0"/>
              <a:t>步仍然相同</a:t>
            </a:r>
            <a:endParaRPr lang="en-US" altLang="zh-CN" dirty="0" smtClean="0"/>
          </a:p>
          <a:p>
            <a:endParaRPr lang="en-US" altLang="zh-CN" dirty="0"/>
          </a:p>
          <a:p>
            <a:r>
              <a:rPr lang="zh-CN" altLang="en-US" dirty="0" smtClean="0"/>
              <a:t>二分</a:t>
            </a:r>
            <a:endParaRPr lang="zh-CN" altLang="en-US" dirty="0"/>
          </a:p>
        </p:txBody>
      </p:sp>
    </p:spTree>
    <p:extLst>
      <p:ext uri="{BB962C8B-B14F-4D97-AF65-F5344CB8AC3E}">
        <p14:creationId xmlns:p14="http://schemas.microsoft.com/office/powerpoint/2010/main" val="750427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对于深度不同的节点，可先将深度大的往上走到深度相同</a:t>
            </a:r>
            <a:endParaRPr lang="zh-CN" altLang="en-US" dirty="0"/>
          </a:p>
        </p:txBody>
      </p:sp>
    </p:spTree>
    <p:extLst>
      <p:ext uri="{BB962C8B-B14F-4D97-AF65-F5344CB8AC3E}">
        <p14:creationId xmlns:p14="http://schemas.microsoft.com/office/powerpoint/2010/main" val="1740998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ZOJ 3195</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www.icpc.moe/onlinejudge/showProblem.do?problemCode=3195</a:t>
            </a:r>
            <a:r>
              <a:rPr lang="en-US" altLang="zh-CN" dirty="0" smtClean="0"/>
              <a:t> </a:t>
            </a:r>
          </a:p>
          <a:p>
            <a:endParaRPr lang="en-US" altLang="zh-CN" dirty="0"/>
          </a:p>
          <a:p>
            <a:r>
              <a:rPr lang="zh-CN" altLang="en-US" dirty="0"/>
              <a:t>给一个无根树，有</a:t>
            </a:r>
            <a:r>
              <a:rPr lang="en-US" altLang="zh-CN" dirty="0"/>
              <a:t>q</a:t>
            </a:r>
            <a:r>
              <a:rPr lang="zh-CN" altLang="en-US" dirty="0"/>
              <a:t>个询问，每个询问</a:t>
            </a:r>
            <a:r>
              <a:rPr lang="en-US" altLang="zh-CN" dirty="0"/>
              <a:t>3</a:t>
            </a:r>
            <a:r>
              <a:rPr lang="zh-CN" altLang="en-US" dirty="0"/>
              <a:t>个点，问将这</a:t>
            </a:r>
            <a:r>
              <a:rPr lang="en-US" altLang="zh-CN" dirty="0"/>
              <a:t>3</a:t>
            </a:r>
            <a:r>
              <a:rPr lang="zh-CN" altLang="en-US" dirty="0"/>
              <a:t>个点连起来，距离最短是多少</a:t>
            </a:r>
            <a:endParaRPr lang="zh-CN" altLang="en-US" dirty="0"/>
          </a:p>
        </p:txBody>
      </p:sp>
    </p:spTree>
    <p:extLst>
      <p:ext uri="{BB962C8B-B14F-4D97-AF65-F5344CB8AC3E}">
        <p14:creationId xmlns:p14="http://schemas.microsoft.com/office/powerpoint/2010/main" val="86522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a:t>
            </a:r>
            <a:r>
              <a:rPr lang="en-US" altLang="zh-CN" dirty="0" smtClean="0"/>
              <a:t>1~n</a:t>
            </a:r>
            <a:r>
              <a:rPr lang="zh-CN" altLang="en-US" dirty="0" smtClean="0"/>
              <a:t>的子集</a:t>
            </a:r>
            <a:endParaRPr lang="zh-CN" altLang="en-US" dirty="0"/>
          </a:p>
        </p:txBody>
      </p:sp>
      <p:sp>
        <p:nvSpPr>
          <p:cNvPr id="3" name="内容占位符 2"/>
          <p:cNvSpPr>
            <a:spLocks noGrp="1"/>
          </p:cNvSpPr>
          <p:nvPr>
            <p:ph idx="1"/>
          </p:nvPr>
        </p:nvSpPr>
        <p:spPr/>
        <p:txBody>
          <a:bodyPr/>
          <a:lstStyle/>
          <a:p>
            <a:r>
              <a:rPr lang="zh-CN" altLang="en-US" dirty="0" smtClean="0"/>
              <a:t>我们规定</a:t>
            </a:r>
            <a:r>
              <a:rPr lang="en-US" altLang="zh-CN" dirty="0" smtClean="0"/>
              <a:t>1~n</a:t>
            </a:r>
            <a:r>
              <a:rPr lang="zh-CN" altLang="en-US" dirty="0" smtClean="0"/>
              <a:t>的子集为一个集合使得集合里面出现的所有元素都在</a:t>
            </a:r>
            <a:r>
              <a:rPr lang="en-US" altLang="zh-CN" dirty="0" smtClean="0"/>
              <a:t>1~n</a:t>
            </a:r>
            <a:r>
              <a:rPr lang="zh-CN" altLang="en-US" dirty="0" smtClean="0"/>
              <a:t>的范围里面，空集也符合这个定义。</a:t>
            </a:r>
            <a:endParaRPr lang="en-US" altLang="zh-CN" dirty="0" smtClean="0"/>
          </a:p>
          <a:p>
            <a:r>
              <a:rPr lang="zh-CN" altLang="en-US" dirty="0" smtClean="0"/>
              <a:t>这里补充一点，集合需要保证集合里的所有元素不相等，并且集合里的元素没有顺序，就是说</a:t>
            </a:r>
            <a:r>
              <a:rPr lang="en-US" altLang="zh-CN" dirty="0" smtClean="0"/>
              <a:t>{1,2,3}</a:t>
            </a:r>
            <a:r>
              <a:rPr lang="zh-CN" altLang="en-US" dirty="0" smtClean="0"/>
              <a:t>和</a:t>
            </a:r>
            <a:r>
              <a:rPr lang="en-US" altLang="zh-CN" dirty="0" smtClean="0"/>
              <a:t>{1,3,2}</a:t>
            </a:r>
            <a:r>
              <a:rPr lang="zh-CN" altLang="en-US" dirty="0" smtClean="0"/>
              <a:t>表示的实际上是同一个集合。</a:t>
            </a:r>
            <a:endParaRPr lang="en-US" altLang="zh-CN" dirty="0" smtClean="0"/>
          </a:p>
          <a:p>
            <a:endParaRPr lang="en-US" altLang="zh-CN" dirty="0"/>
          </a:p>
          <a:p>
            <a:r>
              <a:rPr lang="zh-CN" altLang="en-US" dirty="0" smtClean="0"/>
              <a:t>我们需要生成</a:t>
            </a:r>
            <a:r>
              <a:rPr lang="en-US" altLang="zh-CN" dirty="0" smtClean="0"/>
              <a:t>1~n</a:t>
            </a:r>
            <a:r>
              <a:rPr lang="zh-CN" altLang="en-US" dirty="0" smtClean="0"/>
              <a:t>的所有不同子集。</a:t>
            </a:r>
            <a:endParaRPr lang="en-US" altLang="zh-CN" dirty="0"/>
          </a:p>
        </p:txBody>
      </p:sp>
    </p:spTree>
    <p:extLst>
      <p:ext uri="{BB962C8B-B14F-4D97-AF65-F5344CB8AC3E}">
        <p14:creationId xmlns:p14="http://schemas.microsoft.com/office/powerpoint/2010/main" val="202459369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求任意两点最短距离，累加后除以</a:t>
            </a:r>
            <a:r>
              <a:rPr lang="en-US" altLang="zh-CN" dirty="0" smtClean="0"/>
              <a:t>2</a:t>
            </a:r>
            <a:endParaRPr lang="zh-CN" altLang="en-US" dirty="0"/>
          </a:p>
        </p:txBody>
      </p:sp>
    </p:spTree>
    <p:extLst>
      <p:ext uri="{BB962C8B-B14F-4D97-AF65-F5344CB8AC3E}">
        <p14:creationId xmlns:p14="http://schemas.microsoft.com/office/powerpoint/2010/main" val="24323054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ST</a:t>
            </a:r>
            <a:r>
              <a:rPr lang="zh-CN" altLang="en-US" dirty="0" smtClean="0"/>
              <a:t>表（</a:t>
            </a:r>
            <a:r>
              <a:rPr lang="en-US" altLang="zh-CN" dirty="0" err="1" smtClean="0"/>
              <a:t>rmq</a:t>
            </a:r>
            <a:r>
              <a:rPr lang="zh-CN" altLang="en-US" dirty="0" smtClean="0"/>
              <a:t>）</a:t>
            </a:r>
            <a:endParaRPr lang="zh-CN" altLang="en-US" dirty="0"/>
          </a:p>
        </p:txBody>
      </p:sp>
    </p:spTree>
    <p:extLst>
      <p:ext uri="{BB962C8B-B14F-4D97-AF65-F5344CB8AC3E}">
        <p14:creationId xmlns:p14="http://schemas.microsoft.com/office/powerpoint/2010/main" val="14910798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
            </a:r>
            <a:r>
              <a:rPr lang="zh-CN" altLang="en-US" dirty="0" smtClean="0"/>
              <a:t>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主要用于求解多次询问区间最值。</a:t>
            </a:r>
            <a:endParaRPr lang="en-US" altLang="zh-CN" sz="2800" dirty="0" smtClean="0"/>
          </a:p>
          <a:p>
            <a:endParaRPr lang="en-US" altLang="zh-CN" sz="2800" dirty="0"/>
          </a:p>
          <a:p>
            <a:r>
              <a:rPr lang="zh-CN" altLang="en-US" sz="2800" dirty="0" smtClean="0"/>
              <a:t>没有修改。</a:t>
            </a:r>
            <a:endParaRPr lang="zh-CN" altLang="en-US" sz="2800" dirty="0"/>
          </a:p>
        </p:txBody>
      </p:sp>
    </p:spTree>
    <p:extLst>
      <p:ext uri="{BB962C8B-B14F-4D97-AF65-F5344CB8AC3E}">
        <p14:creationId xmlns:p14="http://schemas.microsoft.com/office/powerpoint/2010/main" val="7825816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
            </a:r>
            <a:r>
              <a:rPr lang="zh-CN" altLang="en-US" dirty="0" smtClean="0"/>
              <a:t>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预处理：</a:t>
            </a:r>
            <a:r>
              <a:rPr lang="en-US" altLang="zh-CN" sz="2800" dirty="0" smtClean="0"/>
              <a:t>O</a:t>
            </a:r>
            <a:r>
              <a:rPr lang="zh-CN" altLang="en-US" sz="2800" dirty="0" smtClean="0"/>
              <a:t>（</a:t>
            </a:r>
            <a:r>
              <a:rPr lang="en-US" altLang="zh-CN" sz="2800" dirty="0" err="1" smtClean="0"/>
              <a:t>nlogn</a:t>
            </a:r>
            <a:r>
              <a:rPr lang="zh-CN" altLang="en-US" sz="2800" dirty="0" smtClean="0"/>
              <a:t>）</a:t>
            </a:r>
            <a:endParaRPr lang="en-US" altLang="zh-CN" sz="2800" dirty="0" smtClean="0"/>
          </a:p>
          <a:p>
            <a:endParaRPr lang="en-US" altLang="zh-CN" sz="2800" dirty="0"/>
          </a:p>
          <a:p>
            <a:r>
              <a:rPr lang="zh-CN" altLang="en-US" sz="2800" dirty="0" smtClean="0"/>
              <a:t>单次询问：</a:t>
            </a:r>
            <a:r>
              <a:rPr lang="en-US" altLang="zh-CN" sz="2800" dirty="0" smtClean="0"/>
              <a:t>O</a:t>
            </a:r>
            <a:r>
              <a:rPr lang="zh-CN" altLang="en-US" sz="2800" dirty="0" smtClean="0"/>
              <a:t>（</a:t>
            </a:r>
            <a:r>
              <a:rPr lang="en-US" altLang="zh-CN" sz="2800" dirty="0" smtClean="0"/>
              <a:t>1</a:t>
            </a:r>
            <a:r>
              <a:rPr lang="zh-CN" altLang="en-US" sz="2800" dirty="0" smtClean="0"/>
              <a:t>）</a:t>
            </a:r>
            <a:endParaRPr lang="zh-CN" altLang="en-US" sz="2800" dirty="0"/>
          </a:p>
        </p:txBody>
      </p:sp>
    </p:spTree>
    <p:extLst>
      <p:ext uri="{BB962C8B-B14F-4D97-AF65-F5344CB8AC3E}">
        <p14:creationId xmlns:p14="http://schemas.microsoft.com/office/powerpoint/2010/main" val="19320703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smtClean="0"/>
              <a:t>用</a:t>
            </a:r>
            <a:r>
              <a:rPr lang="en-US" altLang="zh-CN" sz="2800" dirty="0" smtClean="0"/>
              <a:t>f[2^k][</a:t>
            </a:r>
            <a:r>
              <a:rPr lang="en-US" altLang="zh-CN" sz="2800" dirty="0" err="1" smtClean="0"/>
              <a:t>i</a:t>
            </a:r>
            <a:r>
              <a:rPr lang="en-US" altLang="zh-CN" sz="2800" dirty="0" smtClean="0"/>
              <a:t>]</a:t>
            </a:r>
            <a:r>
              <a:rPr lang="zh-CN" altLang="en-US" sz="2800" dirty="0" smtClean="0"/>
              <a:t>表示从</a:t>
            </a:r>
            <a:r>
              <a:rPr lang="en-US" altLang="zh-CN" sz="2800" dirty="0" err="1" smtClean="0"/>
              <a:t>i</a:t>
            </a:r>
            <a:r>
              <a:rPr lang="zh-CN" altLang="en-US" sz="2800" dirty="0" smtClean="0"/>
              <a:t>开始连续</a:t>
            </a:r>
            <a:r>
              <a:rPr lang="en-US" altLang="zh-CN" sz="2800" dirty="0" smtClean="0"/>
              <a:t>2^k</a:t>
            </a:r>
            <a:r>
              <a:rPr lang="zh-CN" altLang="en-US" sz="2800" dirty="0" smtClean="0"/>
              <a:t>个元素的最值。</a:t>
            </a:r>
            <a:endParaRPr lang="en-US" altLang="zh-CN" sz="2800" dirty="0" smtClean="0"/>
          </a:p>
          <a:p>
            <a:endParaRPr lang="en-US" altLang="zh-CN" sz="2800" dirty="0"/>
          </a:p>
          <a:p>
            <a:r>
              <a:rPr lang="zh-CN" altLang="en-US" sz="2800" dirty="0" smtClean="0"/>
              <a:t>那么，我们可以通过</a:t>
            </a:r>
            <a:r>
              <a:rPr lang="en-US" altLang="zh-CN" sz="2800" dirty="0" smtClean="0"/>
              <a:t>O</a:t>
            </a:r>
            <a:r>
              <a:rPr lang="zh-CN" altLang="en-US" sz="2800" dirty="0" smtClean="0"/>
              <a:t>（</a:t>
            </a:r>
            <a:r>
              <a:rPr lang="en-US" altLang="zh-CN" sz="2800" dirty="0" err="1" smtClean="0"/>
              <a:t>nlogn</a:t>
            </a:r>
            <a:r>
              <a:rPr lang="zh-CN" altLang="en-US" sz="2800" dirty="0" smtClean="0"/>
              <a:t>）的复杂度预处理出上面这个数组。</a:t>
            </a:r>
            <a:endParaRPr lang="en-US" altLang="zh-CN" sz="2800" dirty="0" smtClean="0"/>
          </a:p>
          <a:p>
            <a:endParaRPr lang="en-US" altLang="zh-CN" sz="2800" dirty="0"/>
          </a:p>
          <a:p>
            <a:r>
              <a:rPr lang="en-US" altLang="zh-CN" sz="2800" dirty="0" smtClean="0"/>
              <a:t>F[2^k][</a:t>
            </a:r>
            <a:r>
              <a:rPr lang="en-US" altLang="zh-CN" sz="2800" dirty="0" err="1" smtClean="0"/>
              <a:t>i</a:t>
            </a:r>
            <a:r>
              <a:rPr lang="en-US" altLang="zh-CN" sz="2800" dirty="0" smtClean="0"/>
              <a:t>]=max(f[2^(k-1)][</a:t>
            </a:r>
            <a:r>
              <a:rPr lang="en-US" altLang="zh-CN" sz="2800" dirty="0" err="1" smtClean="0"/>
              <a:t>i</a:t>
            </a:r>
            <a:r>
              <a:rPr lang="en-US" altLang="zh-CN" sz="2800" dirty="0" smtClean="0"/>
              <a:t>],f[2^(k-1)][i+2^(k-1)]);</a:t>
            </a:r>
            <a:r>
              <a:rPr lang="zh-CN" altLang="en-US" sz="2800" dirty="0" smtClean="0"/>
              <a:t>（假设求最大值）</a:t>
            </a:r>
            <a:endParaRPr lang="zh-CN" altLang="en-US" sz="2800" dirty="0"/>
          </a:p>
        </p:txBody>
      </p:sp>
    </p:spTree>
    <p:extLst>
      <p:ext uri="{BB962C8B-B14F-4D97-AF65-F5344CB8AC3E}">
        <p14:creationId xmlns:p14="http://schemas.microsoft.com/office/powerpoint/2010/main" val="91566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2800" dirty="0" smtClean="0"/>
              <a:t>对于询问</a:t>
            </a:r>
            <a:r>
              <a:rPr lang="en-US" altLang="zh-CN" sz="2800" dirty="0" smtClean="0"/>
              <a:t>(</a:t>
            </a:r>
            <a:r>
              <a:rPr lang="en-US" altLang="zh-CN" sz="2800" dirty="0" err="1" smtClean="0"/>
              <a:t>x,y</a:t>
            </a:r>
            <a:r>
              <a:rPr lang="en-US" altLang="zh-CN" sz="2800" dirty="0" smtClean="0"/>
              <a:t>),</a:t>
            </a:r>
            <a:r>
              <a:rPr lang="zh-CN" altLang="en-US" sz="2800" dirty="0" smtClean="0"/>
              <a:t>确定最大的</a:t>
            </a:r>
            <a:r>
              <a:rPr lang="en-US" altLang="zh-CN" sz="2800" dirty="0" smtClean="0"/>
              <a:t>k</a:t>
            </a:r>
            <a:r>
              <a:rPr lang="zh-CN" altLang="en-US" sz="2800" dirty="0" smtClean="0"/>
              <a:t>满足</a:t>
            </a:r>
            <a:r>
              <a:rPr lang="en-US" altLang="zh-CN" sz="2800" dirty="0" smtClean="0"/>
              <a:t>2^k&lt;=y-x+1,</a:t>
            </a:r>
            <a:r>
              <a:rPr lang="zh-CN" altLang="en-US" sz="2800" dirty="0" smtClean="0"/>
              <a:t>从而答案就是</a:t>
            </a:r>
            <a:r>
              <a:rPr lang="en-US" altLang="zh-CN" sz="2800" dirty="0" smtClean="0"/>
              <a:t>max(f[2^k][x],f[2^k][y-(2^k)+1]).</a:t>
            </a:r>
          </a:p>
          <a:p>
            <a:endParaRPr lang="en-US" altLang="zh-CN" sz="2800" dirty="0"/>
          </a:p>
          <a:p>
            <a:r>
              <a:rPr lang="zh-CN" altLang="en-US" sz="2800" dirty="0" smtClean="0"/>
              <a:t>这里利用到了求最大值的时候，对同一个值求多次</a:t>
            </a:r>
            <a:r>
              <a:rPr lang="en-US" altLang="zh-CN" sz="2800" dirty="0" smtClean="0"/>
              <a:t>max</a:t>
            </a:r>
            <a:r>
              <a:rPr lang="zh-CN" altLang="en-US" sz="2800" dirty="0" smtClean="0"/>
              <a:t>不影响结果。</a:t>
            </a:r>
            <a:endParaRPr lang="zh-CN" altLang="en-US" sz="2800" dirty="0"/>
          </a:p>
        </p:txBody>
      </p:sp>
    </p:spTree>
    <p:extLst>
      <p:ext uri="{BB962C8B-B14F-4D97-AF65-F5344CB8AC3E}">
        <p14:creationId xmlns:p14="http://schemas.microsoft.com/office/powerpoint/2010/main" val="7749926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smtClean="0"/>
              <a:t>St</a:t>
            </a:r>
            <a:r>
              <a:rPr lang="zh-CN" altLang="en-US" sz="2800" dirty="0" smtClean="0"/>
              <a:t>表主要运用于在没有修改的情况需要能快速求解区间最值的情况。</a:t>
            </a:r>
            <a:endParaRPr lang="en-US" altLang="zh-CN" sz="2800" dirty="0" smtClean="0"/>
          </a:p>
          <a:p>
            <a:endParaRPr lang="en-US" altLang="zh-CN" dirty="0"/>
          </a:p>
        </p:txBody>
      </p:sp>
    </p:spTree>
    <p:extLst>
      <p:ext uri="{BB962C8B-B14F-4D97-AF65-F5344CB8AC3E}">
        <p14:creationId xmlns:p14="http://schemas.microsoft.com/office/powerpoint/2010/main" val="42759893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[SCOI2016]</a:t>
            </a:r>
            <a:r>
              <a:rPr lang="zh-CN" altLang="en-US" b="1" dirty="0"/>
              <a:t>萌萌哒</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www.luogu.org/problem/show?pid=3295</a:t>
            </a:r>
            <a:r>
              <a:rPr lang="en-US" altLang="zh-CN" dirty="0" smtClean="0"/>
              <a:t> </a:t>
            </a:r>
            <a:endParaRPr lang="zh-CN" altLang="en-US" dirty="0"/>
          </a:p>
        </p:txBody>
      </p:sp>
    </p:spTree>
    <p:extLst>
      <p:ext uri="{BB962C8B-B14F-4D97-AF65-F5344CB8AC3E}">
        <p14:creationId xmlns:p14="http://schemas.microsoft.com/office/powerpoint/2010/main" val="10824261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89212" y="1904999"/>
            <a:ext cx="8915400" cy="4560455"/>
          </a:xfrm>
        </p:spPr>
        <p:txBody>
          <a:bodyPr>
            <a:noAutofit/>
          </a:bodyPr>
          <a:lstStyle/>
          <a:p>
            <a:r>
              <a:rPr lang="zh-CN" altLang="en-US" sz="2800" dirty="0" smtClean="0"/>
              <a:t>通过把</a:t>
            </a:r>
            <a:r>
              <a:rPr lang="en-US" altLang="zh-CN" sz="2800" dirty="0" err="1" smtClean="0"/>
              <a:t>st</a:t>
            </a:r>
            <a:r>
              <a:rPr lang="zh-CN" altLang="en-US" sz="2800" dirty="0" smtClean="0"/>
              <a:t>表的每个节点</a:t>
            </a:r>
            <a:r>
              <a:rPr lang="en-US" altLang="zh-CN" sz="2800" dirty="0" smtClean="0"/>
              <a:t>f[2^k][</a:t>
            </a:r>
            <a:r>
              <a:rPr lang="en-US" altLang="zh-CN" sz="2800" dirty="0" err="1" smtClean="0"/>
              <a:t>i</a:t>
            </a:r>
            <a:r>
              <a:rPr lang="en-US" altLang="zh-CN" sz="2800" dirty="0" smtClean="0"/>
              <a:t>]</a:t>
            </a:r>
            <a:r>
              <a:rPr lang="zh-CN" altLang="en-US" sz="2800" dirty="0" smtClean="0"/>
              <a:t>当成一个节点，如果存在某两个相同</a:t>
            </a:r>
            <a:r>
              <a:rPr lang="en-US" altLang="zh-CN" sz="2800" dirty="0" smtClean="0"/>
              <a:t>k</a:t>
            </a:r>
            <a:r>
              <a:rPr lang="zh-CN" altLang="en-US" sz="2800" dirty="0" smtClean="0"/>
              <a:t>的两整段完全相同，就利用并查集合并。</a:t>
            </a:r>
            <a:endParaRPr lang="en-US" altLang="zh-CN" sz="2800" dirty="0" smtClean="0"/>
          </a:p>
          <a:p>
            <a:endParaRPr lang="en-US" altLang="zh-CN" sz="2800" dirty="0"/>
          </a:p>
          <a:p>
            <a:r>
              <a:rPr lang="zh-CN" altLang="en-US" sz="2800" dirty="0" smtClean="0"/>
              <a:t>那么对于一开始的区间</a:t>
            </a:r>
            <a:r>
              <a:rPr lang="en-US" altLang="zh-CN" sz="2800" dirty="0" smtClean="0"/>
              <a:t>(</a:t>
            </a:r>
            <a:r>
              <a:rPr lang="en-US" altLang="zh-CN" sz="2800" dirty="0" err="1" smtClean="0"/>
              <a:t>a,b,c,d</a:t>
            </a:r>
            <a:r>
              <a:rPr lang="en-US" altLang="zh-CN" sz="2800" dirty="0" smtClean="0"/>
              <a:t>),</a:t>
            </a:r>
            <a:r>
              <a:rPr lang="zh-CN" altLang="en-US" sz="2800" dirty="0" smtClean="0"/>
              <a:t>则可以用正常</a:t>
            </a:r>
            <a:r>
              <a:rPr lang="en-US" altLang="zh-CN" sz="2800" dirty="0" err="1" smtClean="0"/>
              <a:t>st</a:t>
            </a:r>
            <a:r>
              <a:rPr lang="zh-CN" altLang="en-US" sz="2800" dirty="0" smtClean="0"/>
              <a:t>表的方法拆成两个区间</a:t>
            </a:r>
            <a:r>
              <a:rPr lang="en-US" altLang="zh-CN" sz="2800" dirty="0" smtClean="0"/>
              <a:t>(a,a+2^k-1,c,c+2^k-1),(b-2^k+1,b,d-2^k+1,d).</a:t>
            </a:r>
          </a:p>
          <a:p>
            <a:endParaRPr lang="en-US" altLang="zh-CN" sz="2800" dirty="0" smtClean="0"/>
          </a:p>
          <a:p>
            <a:r>
              <a:rPr lang="zh-CN" altLang="en-US" sz="2800" dirty="0" smtClean="0"/>
              <a:t>最后，再将所有的</a:t>
            </a:r>
            <a:r>
              <a:rPr lang="en-US" altLang="zh-CN" sz="2800" dirty="0" smtClean="0"/>
              <a:t>f[2^k][</a:t>
            </a:r>
            <a:r>
              <a:rPr lang="en-US" altLang="zh-CN" sz="2800" dirty="0" err="1" smtClean="0"/>
              <a:t>i</a:t>
            </a:r>
            <a:r>
              <a:rPr lang="en-US" altLang="zh-CN" sz="2800" dirty="0" smtClean="0"/>
              <a:t>]</a:t>
            </a:r>
            <a:r>
              <a:rPr lang="zh-CN" altLang="en-US" sz="2800" dirty="0" smtClean="0"/>
              <a:t>往下合并</a:t>
            </a:r>
            <a:r>
              <a:rPr lang="en-US" altLang="zh-CN" sz="2800" dirty="0" smtClean="0"/>
              <a:t>f[2^(k-1)][</a:t>
            </a:r>
            <a:r>
              <a:rPr lang="en-US" altLang="zh-CN" sz="2800" dirty="0" err="1" smtClean="0"/>
              <a:t>i</a:t>
            </a:r>
            <a:r>
              <a:rPr lang="en-US" altLang="zh-CN" sz="2800" dirty="0" smtClean="0"/>
              <a:t>]</a:t>
            </a:r>
            <a:r>
              <a:rPr lang="zh-CN" altLang="en-US" sz="2800" dirty="0" smtClean="0"/>
              <a:t>和</a:t>
            </a:r>
            <a:r>
              <a:rPr lang="en-US" altLang="zh-CN" sz="2800" dirty="0" smtClean="0"/>
              <a:t>f[2^(k-1)][i+2^(k-1)].</a:t>
            </a:r>
            <a:endParaRPr lang="en-US" altLang="zh-CN" sz="2800" dirty="0"/>
          </a:p>
        </p:txBody>
      </p:sp>
    </p:spTree>
    <p:extLst>
      <p:ext uri="{BB962C8B-B14F-4D97-AF65-F5344CB8AC3E}">
        <p14:creationId xmlns:p14="http://schemas.microsoft.com/office/powerpoint/2010/main" val="6102610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贪心</a:t>
            </a:r>
            <a:endParaRPr lang="zh-CN" altLang="en-US" dirty="0"/>
          </a:p>
        </p:txBody>
      </p:sp>
    </p:spTree>
    <p:extLst>
      <p:ext uri="{BB962C8B-B14F-4D97-AF65-F5344CB8AC3E}">
        <p14:creationId xmlns:p14="http://schemas.microsoft.com/office/powerpoint/2010/main" val="3659882756"/>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TotalTime>
  <Words>4631</Words>
  <Application>Microsoft Office PowerPoint</Application>
  <PresentationFormat>宽屏</PresentationFormat>
  <Paragraphs>431</Paragraphs>
  <Slides>128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128</vt:i4>
      </vt:variant>
    </vt:vector>
  </HeadingPairs>
  <TitlesOfParts>
    <vt:vector size="134" baseType="lpstr">
      <vt:lpstr>幼圆</vt:lpstr>
      <vt:lpstr>Arial</vt:lpstr>
      <vt:lpstr>Cambria Math</vt:lpstr>
      <vt:lpstr>Century Gothic</vt:lpstr>
      <vt:lpstr>Wingdings 3</vt:lpstr>
      <vt:lpstr>丝状</vt:lpstr>
      <vt:lpstr>基本算法</vt:lpstr>
      <vt:lpstr>枚举</vt:lpstr>
      <vt:lpstr>枚举</vt:lpstr>
      <vt:lpstr>剪刀石头布</vt:lpstr>
      <vt:lpstr>PowerPoint 演示文稿</vt:lpstr>
      <vt:lpstr>枚举</vt:lpstr>
      <vt:lpstr>生成1~n的排列</vt:lpstr>
      <vt:lpstr>枚举排列</vt:lpstr>
      <vt:lpstr>生成1~n的子集</vt:lpstr>
      <vt:lpstr>生成1~n的子集</vt:lpstr>
      <vt:lpstr>生成1~n的子集</vt:lpstr>
      <vt:lpstr>枚举</vt:lpstr>
      <vt:lpstr>枚举优化</vt:lpstr>
      <vt:lpstr>除法(Uva 725）</vt:lpstr>
      <vt:lpstr>PowerPoint 演示文稿</vt:lpstr>
      <vt:lpstr>例题</vt:lpstr>
      <vt:lpstr>[SCOI2005]扫雷 </vt:lpstr>
      <vt:lpstr>PowerPoint 演示文稿</vt:lpstr>
      <vt:lpstr>koishi的数学题 </vt:lpstr>
      <vt:lpstr>PowerPoint 演示文稿</vt:lpstr>
      <vt:lpstr>联系contact</vt:lpstr>
      <vt:lpstr>PowerPoint 演示文稿</vt:lpstr>
      <vt:lpstr>NOIP中的枚举题</vt:lpstr>
      <vt:lpstr>NOIP2016玩具谜题 </vt:lpstr>
      <vt:lpstr>NOIP2014生活大爆炸版石头剪刀布 </vt:lpstr>
      <vt:lpstr>枚举总结</vt:lpstr>
      <vt:lpstr>搜索算法及剪枝</vt:lpstr>
      <vt:lpstr>搜索</vt:lpstr>
      <vt:lpstr>搜索</vt:lpstr>
      <vt:lpstr>DFS</vt:lpstr>
      <vt:lpstr>DFS</vt:lpstr>
      <vt:lpstr>八皇后问题</vt:lpstr>
      <vt:lpstr>PowerPoint 演示文稿</vt:lpstr>
      <vt:lpstr>PowerPoint 演示文稿</vt:lpstr>
      <vt:lpstr>BFS</vt:lpstr>
      <vt:lpstr>PowerPoint 演示文稿</vt:lpstr>
      <vt:lpstr>PowerPoint 演示文稿</vt:lpstr>
      <vt:lpstr>八数码问题</vt:lpstr>
      <vt:lpstr>PowerPoint 演示文稿</vt:lpstr>
      <vt:lpstr>PowerPoint 演示文稿</vt:lpstr>
      <vt:lpstr>迭代加深</vt:lpstr>
      <vt:lpstr>埃及分数</vt:lpstr>
      <vt:lpstr>PowerPoint 演示文稿</vt:lpstr>
      <vt:lpstr>例题</vt:lpstr>
      <vt:lpstr>魔术数字游戏 </vt:lpstr>
      <vt:lpstr>PowerPoint 演示文稿</vt:lpstr>
      <vt:lpstr>幸福的路</vt:lpstr>
      <vt:lpstr>PowerPoint 演示文稿</vt:lpstr>
      <vt:lpstr>游荡的奶牛</vt:lpstr>
      <vt:lpstr>PowerPoint 演示文稿</vt:lpstr>
      <vt:lpstr>二分</vt:lpstr>
      <vt:lpstr>分治</vt:lpstr>
      <vt:lpstr>二分（分治）</vt:lpstr>
      <vt:lpstr>分治</vt:lpstr>
      <vt:lpstr>快速幂</vt:lpstr>
      <vt:lpstr>快速幂</vt:lpstr>
      <vt:lpstr>快速幂</vt:lpstr>
      <vt:lpstr>快速幂</vt:lpstr>
      <vt:lpstr>快速幂</vt:lpstr>
      <vt:lpstr>快速幂</vt:lpstr>
      <vt:lpstr>快速幂</vt:lpstr>
      <vt:lpstr>快速幂</vt:lpstr>
      <vt:lpstr>快速幂</vt:lpstr>
      <vt:lpstr>二分查找</vt:lpstr>
      <vt:lpstr>二分查找</vt:lpstr>
      <vt:lpstr>二分查找</vt:lpstr>
      <vt:lpstr>归并排序</vt:lpstr>
      <vt:lpstr>归并排序</vt:lpstr>
      <vt:lpstr>归并排序</vt:lpstr>
      <vt:lpstr>归并排序</vt:lpstr>
      <vt:lpstr>例题</vt:lpstr>
      <vt:lpstr>借教室</vt:lpstr>
      <vt:lpstr>借教室</vt:lpstr>
      <vt:lpstr>最大平均数</vt:lpstr>
      <vt:lpstr>PowerPoint 演示文稿</vt:lpstr>
      <vt:lpstr>最小边权连通</vt:lpstr>
      <vt:lpstr>PowerPoint 演示文稿</vt:lpstr>
      <vt:lpstr>最大子序列</vt:lpstr>
      <vt:lpstr>PowerPoint 演示文稿</vt:lpstr>
      <vt:lpstr>转圈游戏</vt:lpstr>
      <vt:lpstr>PowerPoint 演示文稿</vt:lpstr>
      <vt:lpstr>最大数</vt:lpstr>
      <vt:lpstr>PowerPoint 演示文稿</vt:lpstr>
      <vt:lpstr>倍增</vt:lpstr>
      <vt:lpstr>倍增</vt:lpstr>
      <vt:lpstr>LCA</vt:lpstr>
      <vt:lpstr>LCA</vt:lpstr>
      <vt:lpstr>PowerPoint 演示文稿</vt:lpstr>
      <vt:lpstr>ZOJ 3195</vt:lpstr>
      <vt:lpstr>PowerPoint 演示文稿</vt:lpstr>
      <vt:lpstr>ST表（rmq）</vt:lpstr>
      <vt:lpstr>ST表</vt:lpstr>
      <vt:lpstr>ST表</vt:lpstr>
      <vt:lpstr>PowerPoint 演示文稿</vt:lpstr>
      <vt:lpstr>PowerPoint 演示文稿</vt:lpstr>
      <vt:lpstr>PowerPoint 演示文稿</vt:lpstr>
      <vt:lpstr>[SCOI2016]萌萌哒 </vt:lpstr>
      <vt:lpstr>PowerPoint 演示文稿</vt:lpstr>
      <vt:lpstr>贪心</vt:lpstr>
      <vt:lpstr>贪心</vt:lpstr>
      <vt:lpstr>贪心</vt:lpstr>
      <vt:lpstr>背包问题1：最优装载问题</vt:lpstr>
      <vt:lpstr>PowerPoint 演示文稿</vt:lpstr>
      <vt:lpstr>部分背包问题</vt:lpstr>
      <vt:lpstr>PowerPoint 演示文稿</vt:lpstr>
      <vt:lpstr>背包问题3：01背包问题</vt:lpstr>
      <vt:lpstr>01背包问题</vt:lpstr>
      <vt:lpstr>01背包问题</vt:lpstr>
      <vt:lpstr>01背包问题</vt:lpstr>
      <vt:lpstr>贪心与背包问题</vt:lpstr>
      <vt:lpstr>国王游戏</vt:lpstr>
      <vt:lpstr>PowerPoint 演示文稿</vt:lpstr>
      <vt:lpstr>PowerPoint 演示文稿</vt:lpstr>
      <vt:lpstr>跳石头</vt:lpstr>
      <vt:lpstr>PowerPoint 演示文稿</vt:lpstr>
      <vt:lpstr>例题</vt:lpstr>
      <vt:lpstr>信号放大器</vt:lpstr>
      <vt:lpstr>PowerPoint 演示文稿</vt:lpstr>
      <vt:lpstr>津贴Allowance </vt:lpstr>
      <vt:lpstr>PowerPoint 演示文稿</vt:lpstr>
      <vt:lpstr>序列</vt:lpstr>
      <vt:lpstr>PowerPoint 演示文稿</vt:lpstr>
      <vt:lpstr>旅行家的预算</vt:lpstr>
      <vt:lpstr>PowerPoint 演示文稿</vt:lpstr>
      <vt:lpstr>PowerPoint 演示文稿</vt:lpstr>
      <vt:lpstr>小Q的棋盘</vt:lpstr>
      <vt:lpstr>PowerPoint 演示文稿</vt:lpstr>
      <vt:lpstr>贪心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基本算法</dc:title>
  <dc:creator>Windows 用户</dc:creator>
  <cp:lastModifiedBy>Windows 用户</cp:lastModifiedBy>
  <cp:revision>28</cp:revision>
  <dcterms:created xsi:type="dcterms:W3CDTF">2018-01-30T12:22:49Z</dcterms:created>
  <dcterms:modified xsi:type="dcterms:W3CDTF">2018-01-30T12:55:51Z</dcterms:modified>
</cp:coreProperties>
</file>