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55"/>
  </p:notesMasterIdLst>
  <p:handoutMasterIdLst>
    <p:handoutMasterId r:id="rId56"/>
  </p:handoutMasterIdLst>
  <p:sldIdLst>
    <p:sldId id="256" r:id="rId3"/>
    <p:sldId id="264" r:id="rId4"/>
    <p:sldId id="257" r:id="rId5"/>
    <p:sldId id="265" r:id="rId6"/>
    <p:sldId id="301" r:id="rId7"/>
    <p:sldId id="268" r:id="rId8"/>
    <p:sldId id="266" r:id="rId9"/>
    <p:sldId id="269" r:id="rId10"/>
    <p:sldId id="302" r:id="rId11"/>
    <p:sldId id="270" r:id="rId12"/>
    <p:sldId id="307" r:id="rId13"/>
    <p:sldId id="308" r:id="rId14"/>
    <p:sldId id="309" r:id="rId15"/>
    <p:sldId id="310" r:id="rId16"/>
    <p:sldId id="311" r:id="rId17"/>
    <p:sldId id="271" r:id="rId18"/>
    <p:sldId id="272" r:id="rId19"/>
    <p:sldId id="275" r:id="rId20"/>
    <p:sldId id="273" r:id="rId21"/>
    <p:sldId id="303" r:id="rId22"/>
    <p:sldId id="274" r:id="rId23"/>
    <p:sldId id="276" r:id="rId24"/>
    <p:sldId id="277" r:id="rId25"/>
    <p:sldId id="278" r:id="rId26"/>
    <p:sldId id="304" r:id="rId27"/>
    <p:sldId id="312" r:id="rId28"/>
    <p:sldId id="279" r:id="rId29"/>
    <p:sldId id="313" r:id="rId30"/>
    <p:sldId id="314" r:id="rId31"/>
    <p:sldId id="280" r:id="rId32"/>
    <p:sldId id="283" r:id="rId33"/>
    <p:sldId id="305" r:id="rId34"/>
    <p:sldId id="306" r:id="rId35"/>
    <p:sldId id="288" r:id="rId36"/>
    <p:sldId id="289" r:id="rId37"/>
    <p:sldId id="281" r:id="rId38"/>
    <p:sldId id="282" r:id="rId39"/>
    <p:sldId id="285" r:id="rId40"/>
    <p:sldId id="286" r:id="rId41"/>
    <p:sldId id="287" r:id="rId42"/>
    <p:sldId id="290" r:id="rId43"/>
    <p:sldId id="291" r:id="rId44"/>
    <p:sldId id="292" r:id="rId45"/>
    <p:sldId id="293" r:id="rId46"/>
    <p:sldId id="294" r:id="rId47"/>
    <p:sldId id="296" r:id="rId48"/>
    <p:sldId id="297" r:id="rId49"/>
    <p:sldId id="298" r:id="rId50"/>
    <p:sldId id="299" r:id="rId51"/>
    <p:sldId id="295" r:id="rId52"/>
    <p:sldId id="300" r:id="rId53"/>
    <p:sldId id="262" r:id="rId5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7" autoAdjust="0"/>
    <p:restoredTop sz="93692"/>
  </p:normalViewPr>
  <p:slideViewPr>
    <p:cSldViewPr snapToGrid="0" snapToObjects="1">
      <p:cViewPr>
        <p:scale>
          <a:sx n="87" d="100"/>
          <a:sy n="87" d="100"/>
        </p:scale>
        <p:origin x="39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42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6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2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25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55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9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72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7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37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29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17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09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24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7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278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750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440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86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147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291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087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58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93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544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35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627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591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066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092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507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970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646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11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073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552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64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161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36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39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284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91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36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1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05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95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51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64" name="椭圆 263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椭圆 264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66" name="椭圆 265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椭圆 266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70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71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72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23305" y="3207039"/>
            <a:ext cx="8806151" cy="1312862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字符串算法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501812" y="4780574"/>
            <a:ext cx="2248678" cy="417305"/>
          </a:xfrm>
        </p:spPr>
        <p:txBody>
          <a:bodyPr/>
          <a:lstStyle/>
          <a:p>
            <a:r>
              <a:rPr lang="en-US" altLang="zh-CN" sz="2000" dirty="0" smtClean="0">
                <a:latin typeface="+mn-lt"/>
                <a:cs typeface="+mn-ea"/>
                <a:sym typeface="+mn-lt"/>
              </a:rPr>
              <a:t>——y9052541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1867 A + B problem again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将两</a:t>
            </a:r>
            <a:r>
              <a:rPr lang="zh-CN" altLang="en-US" dirty="0" smtClean="0">
                <a:cs typeface="+mn-ea"/>
                <a:sym typeface="+mn-lt"/>
              </a:rPr>
              <a:t>个字符串拼接起来，要求长度最短的条件下字典序最小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如果字符串</a:t>
            </a:r>
            <a:r>
              <a:rPr lang="en-US" altLang="zh-CN" dirty="0" smtClean="0">
                <a:cs typeface="+mn-ea"/>
                <a:sym typeface="+mn-lt"/>
              </a:rPr>
              <a:t>s1</a:t>
            </a:r>
            <a:r>
              <a:rPr lang="zh-CN" altLang="en-US" dirty="0" smtClean="0">
                <a:cs typeface="+mn-ea"/>
                <a:sym typeface="+mn-lt"/>
              </a:rPr>
              <a:t>的某个后缀和</a:t>
            </a:r>
            <a:r>
              <a:rPr lang="en-US" altLang="zh-CN" dirty="0" smtClean="0">
                <a:cs typeface="+mn-ea"/>
                <a:sym typeface="+mn-lt"/>
              </a:rPr>
              <a:t>s2</a:t>
            </a:r>
            <a:r>
              <a:rPr lang="zh-CN" altLang="en-US" dirty="0" smtClean="0">
                <a:cs typeface="+mn-ea"/>
                <a:sym typeface="+mn-lt"/>
              </a:rPr>
              <a:t>的某个前缀相等，则这个前后缀可以合并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比如</a:t>
            </a:r>
            <a:r>
              <a:rPr lang="en-US" altLang="zh-CN" dirty="0">
                <a:cs typeface="+mn-ea"/>
                <a:sym typeface="+mn-lt"/>
              </a:rPr>
              <a:t>”</a:t>
            </a:r>
            <a:r>
              <a:rPr lang="en-US" altLang="zh-CN" dirty="0" err="1">
                <a:cs typeface="+mn-ea"/>
                <a:sym typeface="+mn-lt"/>
              </a:rPr>
              <a:t>asdf</a:t>
            </a:r>
            <a:r>
              <a:rPr lang="en-US" altLang="zh-CN" dirty="0">
                <a:cs typeface="+mn-ea"/>
                <a:sym typeface="+mn-lt"/>
              </a:rPr>
              <a:t>” + </a:t>
            </a:r>
            <a:r>
              <a:rPr lang="en-US" altLang="zh-CN" dirty="0" smtClean="0">
                <a:cs typeface="+mn-ea"/>
                <a:sym typeface="+mn-lt"/>
              </a:rPr>
              <a:t>“</a:t>
            </a:r>
            <a:r>
              <a:rPr lang="en-US" altLang="zh-CN" dirty="0" err="1" smtClean="0">
                <a:cs typeface="+mn-ea"/>
                <a:sym typeface="+mn-lt"/>
              </a:rPr>
              <a:t>sdfg</a:t>
            </a:r>
            <a:r>
              <a:rPr lang="en-US" altLang="zh-CN" dirty="0" smtClean="0">
                <a:cs typeface="+mn-ea"/>
                <a:sym typeface="+mn-lt"/>
              </a:rPr>
              <a:t>” == “</a:t>
            </a:r>
            <a:r>
              <a:rPr lang="en-US" altLang="zh-CN" dirty="0" err="1" smtClean="0">
                <a:cs typeface="+mn-ea"/>
                <a:sym typeface="+mn-lt"/>
              </a:rPr>
              <a:t>asdfg</a:t>
            </a:r>
            <a:r>
              <a:rPr lang="en-US" altLang="zh-CN" dirty="0" smtClean="0">
                <a:cs typeface="+mn-ea"/>
                <a:sym typeface="+mn-lt"/>
              </a:rPr>
              <a:t>”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8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1867 A + B problem again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将两</a:t>
            </a:r>
            <a:r>
              <a:rPr lang="zh-CN" altLang="en-US" dirty="0" smtClean="0">
                <a:cs typeface="+mn-ea"/>
                <a:sym typeface="+mn-lt"/>
              </a:rPr>
              <a:t>个字符串拼接起来，要求长度最短的条件下字典序最小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如果字符串</a:t>
            </a:r>
            <a:r>
              <a:rPr lang="en-US" altLang="zh-CN" dirty="0" smtClean="0">
                <a:cs typeface="+mn-ea"/>
                <a:sym typeface="+mn-lt"/>
              </a:rPr>
              <a:t>s1</a:t>
            </a:r>
            <a:r>
              <a:rPr lang="zh-CN" altLang="en-US" dirty="0" smtClean="0">
                <a:cs typeface="+mn-ea"/>
                <a:sym typeface="+mn-lt"/>
              </a:rPr>
              <a:t>的某个后缀和</a:t>
            </a:r>
            <a:r>
              <a:rPr lang="en-US" altLang="zh-CN" dirty="0" smtClean="0">
                <a:cs typeface="+mn-ea"/>
                <a:sym typeface="+mn-lt"/>
              </a:rPr>
              <a:t>s2</a:t>
            </a:r>
            <a:r>
              <a:rPr lang="zh-CN" altLang="en-US" dirty="0" smtClean="0">
                <a:cs typeface="+mn-ea"/>
                <a:sym typeface="+mn-lt"/>
              </a:rPr>
              <a:t>的某个前缀相等，则这个前后缀可以合并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比如</a:t>
            </a:r>
            <a:r>
              <a:rPr lang="en-US" altLang="zh-CN" dirty="0">
                <a:cs typeface="+mn-ea"/>
                <a:sym typeface="+mn-lt"/>
              </a:rPr>
              <a:t>”</a:t>
            </a:r>
            <a:r>
              <a:rPr lang="en-US" altLang="zh-CN" dirty="0" err="1">
                <a:cs typeface="+mn-ea"/>
                <a:sym typeface="+mn-lt"/>
              </a:rPr>
              <a:t>asdf</a:t>
            </a:r>
            <a:r>
              <a:rPr lang="en-US" altLang="zh-CN" dirty="0">
                <a:cs typeface="+mn-ea"/>
                <a:sym typeface="+mn-lt"/>
              </a:rPr>
              <a:t>” + </a:t>
            </a:r>
            <a:r>
              <a:rPr lang="en-US" altLang="zh-CN" dirty="0" smtClean="0">
                <a:cs typeface="+mn-ea"/>
                <a:sym typeface="+mn-lt"/>
              </a:rPr>
              <a:t>“</a:t>
            </a:r>
            <a:r>
              <a:rPr lang="en-US" altLang="zh-CN" dirty="0" err="1" smtClean="0">
                <a:cs typeface="+mn-ea"/>
                <a:sym typeface="+mn-lt"/>
              </a:rPr>
              <a:t>sdfg</a:t>
            </a:r>
            <a:r>
              <a:rPr lang="en-US" altLang="zh-CN" dirty="0" smtClean="0">
                <a:cs typeface="+mn-ea"/>
                <a:sym typeface="+mn-lt"/>
              </a:rPr>
              <a:t>” == “</a:t>
            </a:r>
            <a:r>
              <a:rPr lang="en-US" altLang="zh-CN" dirty="0" err="1" smtClean="0">
                <a:cs typeface="+mn-ea"/>
                <a:sym typeface="+mn-lt"/>
              </a:rPr>
              <a:t>asdfg</a:t>
            </a:r>
            <a:r>
              <a:rPr lang="en-US" altLang="zh-CN" dirty="0" smtClean="0">
                <a:cs typeface="+mn-ea"/>
                <a:sym typeface="+mn-lt"/>
              </a:rPr>
              <a:t>”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83" y="3574829"/>
            <a:ext cx="7743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POJ 1961 Period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973" y="1662416"/>
            <a:ext cx="718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</a:rPr>
              <a:t>给定一个字符串，问这个字符串的所有前缀中，有哪些前缀可以由某个串重复</a:t>
            </a:r>
            <a:r>
              <a:rPr lang="en-US" altLang="zh-CN" dirty="0">
                <a:cs typeface="+mn-ea"/>
              </a:rPr>
              <a:t>k</a:t>
            </a:r>
            <a:r>
              <a:rPr lang="zh-CN" altLang="en-US" dirty="0">
                <a:cs typeface="+mn-ea"/>
              </a:rPr>
              <a:t>次组</a:t>
            </a:r>
            <a:r>
              <a:rPr lang="zh-CN" altLang="en-US" dirty="0" smtClean="0">
                <a:cs typeface="+mn-ea"/>
              </a:rPr>
              <a:t>成，这</a:t>
            </a:r>
            <a:r>
              <a:rPr lang="zh-CN" altLang="en-US" dirty="0">
                <a:cs typeface="+mn-ea"/>
              </a:rPr>
              <a:t>个</a:t>
            </a:r>
            <a:r>
              <a:rPr lang="en-US" altLang="zh-CN" dirty="0">
                <a:cs typeface="+mn-ea"/>
              </a:rPr>
              <a:t>k</a:t>
            </a:r>
            <a:r>
              <a:rPr lang="zh-CN" altLang="en-US" dirty="0">
                <a:cs typeface="+mn-ea"/>
              </a:rPr>
              <a:t>需要大于</a:t>
            </a:r>
            <a:r>
              <a:rPr lang="en-US" altLang="zh-CN" dirty="0">
                <a:cs typeface="+mn-ea"/>
              </a:rPr>
              <a:t>1</a:t>
            </a:r>
            <a:r>
              <a:rPr lang="zh-CN" altLang="en-US" dirty="0"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50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POJ 1961 Period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973" y="1662416"/>
            <a:ext cx="718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</a:rPr>
              <a:t>给定一个字符串，问这个字符串的所有前缀中，有哪些前缀可以由某个串重复</a:t>
            </a:r>
            <a:r>
              <a:rPr lang="en-US" altLang="zh-CN" dirty="0">
                <a:cs typeface="+mn-ea"/>
              </a:rPr>
              <a:t>k</a:t>
            </a:r>
            <a:r>
              <a:rPr lang="zh-CN" altLang="en-US" dirty="0">
                <a:cs typeface="+mn-ea"/>
              </a:rPr>
              <a:t>次组</a:t>
            </a:r>
            <a:r>
              <a:rPr lang="zh-CN" altLang="en-US" dirty="0" smtClean="0">
                <a:cs typeface="+mn-ea"/>
              </a:rPr>
              <a:t>成，这</a:t>
            </a:r>
            <a:r>
              <a:rPr lang="zh-CN" altLang="en-US" dirty="0">
                <a:cs typeface="+mn-ea"/>
              </a:rPr>
              <a:t>个</a:t>
            </a:r>
            <a:r>
              <a:rPr lang="en-US" altLang="zh-CN" dirty="0">
                <a:cs typeface="+mn-ea"/>
              </a:rPr>
              <a:t>k</a:t>
            </a:r>
            <a:r>
              <a:rPr lang="zh-CN" altLang="en-US" dirty="0">
                <a:cs typeface="+mn-ea"/>
              </a:rPr>
              <a:t>需要大于</a:t>
            </a:r>
            <a:r>
              <a:rPr lang="en-US" altLang="zh-CN" dirty="0">
                <a:cs typeface="+mn-ea"/>
              </a:rPr>
              <a:t>1</a:t>
            </a:r>
            <a:r>
              <a:rPr lang="zh-CN" altLang="en-US" dirty="0">
                <a:cs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4" y="1662416"/>
            <a:ext cx="4814923" cy="46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字符串</a:t>
            </a:r>
            <a:r>
              <a:rPr lang="en-US" altLang="zh-CN" b="1" dirty="0">
                <a:cs typeface="+mn-ea"/>
                <a:sym typeface="+mn-lt"/>
              </a:rPr>
              <a:t>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 2014 </a:t>
            </a:r>
            <a:r>
              <a:rPr lang="zh-CN" altLang="en-US" dirty="0" smtClean="0">
                <a:cs typeface="+mn-ea"/>
                <a:sym typeface="+mn-lt"/>
              </a:rPr>
              <a:t>动物园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2" y="1591044"/>
            <a:ext cx="11917390" cy="41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字符串</a:t>
            </a:r>
            <a:r>
              <a:rPr lang="en-US" altLang="zh-CN" b="1" dirty="0">
                <a:cs typeface="+mn-ea"/>
                <a:sym typeface="+mn-lt"/>
              </a:rPr>
              <a:t>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 2014 </a:t>
            </a:r>
            <a:r>
              <a:rPr lang="zh-CN" altLang="en-US" dirty="0" smtClean="0">
                <a:cs typeface="+mn-ea"/>
                <a:sym typeface="+mn-lt"/>
              </a:rPr>
              <a:t>动物园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28" y="1374402"/>
            <a:ext cx="4479090" cy="50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835189" y="2974736"/>
            <a:ext cx="6521621" cy="89746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字符</a:t>
            </a:r>
            <a:r>
              <a:rPr lang="zh-CN" altLang="en-US" dirty="0" smtClean="0">
                <a:cs typeface="+mn-ea"/>
                <a:sym typeface="+mn-lt"/>
              </a:rPr>
              <a:t>串哈希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28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cs typeface="+mn-ea"/>
                <a:sym typeface="+mn-lt"/>
              </a:rPr>
              <a:t>字符串</a:t>
            </a:r>
            <a:r>
              <a:rPr lang="en-US" altLang="zh-CN" b="1" dirty="0" smtClean="0">
                <a:cs typeface="+mn-ea"/>
                <a:sym typeface="+mn-lt"/>
              </a:rPr>
              <a:t>hash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什么是字符串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r>
              <a:rPr lang="zh-CN" altLang="en-US" dirty="0" smtClean="0">
                <a:cs typeface="+mn-ea"/>
                <a:sym typeface="+mn-lt"/>
              </a:rPr>
              <a:t>？另一种字符串匹配算法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</a:t>
            </a:r>
            <a:r>
              <a:rPr lang="zh-CN" altLang="en-US" dirty="0" smtClean="0">
                <a:cs typeface="+mn-ea"/>
                <a:sym typeface="+mn-lt"/>
              </a:rPr>
              <a:t>义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r>
              <a:rPr lang="zh-CN" altLang="en-US" dirty="0" smtClean="0">
                <a:cs typeface="+mn-ea"/>
                <a:sym typeface="+mn-lt"/>
              </a:rPr>
              <a:t>（多项式）数组如下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794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比较 </a:t>
            </a:r>
            <a:r>
              <a:rPr lang="en-US" altLang="zh-CN" dirty="0" smtClean="0">
                <a:cs typeface="+mn-ea"/>
                <a:sym typeface="+mn-lt"/>
              </a:rPr>
              <a:t>s[</a:t>
            </a:r>
            <a:r>
              <a:rPr lang="en-US" altLang="zh-CN" dirty="0" err="1" smtClean="0">
                <a:cs typeface="+mn-ea"/>
                <a:sym typeface="+mn-lt"/>
              </a:rPr>
              <a:t>a..b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s[</a:t>
            </a:r>
            <a:r>
              <a:rPr lang="en-US" altLang="zh-CN" dirty="0" err="1" smtClean="0">
                <a:cs typeface="+mn-ea"/>
                <a:sym typeface="+mn-lt"/>
              </a:rPr>
              <a:t>l..r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是否相等只需比较 </a:t>
            </a:r>
            <a:r>
              <a:rPr lang="en-US" altLang="zh-CN" dirty="0" smtClean="0">
                <a:cs typeface="+mn-ea"/>
                <a:sym typeface="+mn-lt"/>
              </a:rPr>
              <a:t>hash(</a:t>
            </a:r>
            <a:r>
              <a:rPr lang="en-US" altLang="zh-CN" dirty="0" err="1" smtClean="0">
                <a:cs typeface="+mn-ea"/>
                <a:sym typeface="+mn-lt"/>
              </a:rPr>
              <a:t>a,b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hash(</a:t>
            </a:r>
            <a:r>
              <a:rPr lang="en-US" altLang="zh-CN" dirty="0" err="1" smtClean="0">
                <a:cs typeface="+mn-ea"/>
                <a:sym typeface="+mn-lt"/>
              </a:rPr>
              <a:t>l,r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是否相等即可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1054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由</a:t>
            </a:r>
            <a:r>
              <a:rPr lang="zh-CN" altLang="en-US" dirty="0" smtClean="0">
                <a:cs typeface="+mn-ea"/>
                <a:sym typeface="+mn-lt"/>
              </a:rPr>
              <a:t>于计算机中储存多项式代价过大，将 </a:t>
            </a:r>
            <a:r>
              <a:rPr lang="en-US" altLang="zh-CN" dirty="0" smtClean="0">
                <a:cs typeface="+mn-ea"/>
                <a:sym typeface="+mn-lt"/>
              </a:rPr>
              <a:t>x </a:t>
            </a:r>
            <a:r>
              <a:rPr lang="zh-CN" altLang="en-US" dirty="0" smtClean="0">
                <a:cs typeface="+mn-ea"/>
                <a:sym typeface="+mn-lt"/>
              </a:rPr>
              <a:t>取固定的数带入，</a:t>
            </a:r>
            <a:r>
              <a:rPr lang="en-US" altLang="zh-CN" dirty="0" smtClean="0">
                <a:cs typeface="+mn-ea"/>
                <a:sym typeface="+mn-lt"/>
              </a:rPr>
              <a:t>hash </a:t>
            </a:r>
            <a:r>
              <a:rPr lang="zh-CN" altLang="en-US" dirty="0" smtClean="0">
                <a:cs typeface="+mn-ea"/>
                <a:sym typeface="+mn-lt"/>
              </a:rPr>
              <a:t>数组以</a:t>
            </a:r>
            <a:r>
              <a:rPr lang="en-US" altLang="zh-CN" dirty="0" smtClean="0">
                <a:cs typeface="+mn-ea"/>
                <a:sym typeface="+mn-lt"/>
              </a:rPr>
              <a:t>unsigned long </a:t>
            </a:r>
            <a:r>
              <a:rPr lang="en-US" altLang="zh-CN" dirty="0" err="1" smtClean="0">
                <a:cs typeface="+mn-ea"/>
                <a:sym typeface="+mn-lt"/>
              </a:rPr>
              <a:t>long</a:t>
            </a:r>
            <a:r>
              <a:rPr lang="zh-CN" altLang="en-US" dirty="0" smtClean="0">
                <a:cs typeface="+mn-ea"/>
                <a:sym typeface="+mn-lt"/>
              </a:rPr>
              <a:t>形式储存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0694" y="4187674"/>
            <a:ext cx="533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则 </a:t>
            </a:r>
            <a:r>
              <a:rPr lang="en-US" altLang="zh-CN" dirty="0" smtClean="0">
                <a:cs typeface="+mn-ea"/>
                <a:sym typeface="+mn-lt"/>
              </a:rPr>
              <a:t>hash </a:t>
            </a:r>
            <a:r>
              <a:rPr lang="zh-CN" altLang="en-US" dirty="0">
                <a:cs typeface="+mn-ea"/>
                <a:sym typeface="+mn-lt"/>
              </a:rPr>
              <a:t>相</a:t>
            </a:r>
            <a:r>
              <a:rPr lang="zh-CN" altLang="en-US" dirty="0" smtClean="0">
                <a:cs typeface="+mn-ea"/>
                <a:sym typeface="+mn-lt"/>
              </a:rPr>
              <a:t>等 相当于 在模 </a:t>
            </a:r>
            <a:r>
              <a:rPr lang="en-US" altLang="zh-CN" dirty="0" smtClean="0">
                <a:cs typeface="+mn-ea"/>
                <a:sym typeface="+mn-lt"/>
              </a:rPr>
              <a:t>2^64 </a:t>
            </a:r>
            <a:r>
              <a:rPr lang="zh-CN" altLang="en-US" dirty="0" smtClean="0">
                <a:cs typeface="+mn-ea"/>
                <a:sym typeface="+mn-lt"/>
              </a:rPr>
              <a:t>次方的意义下相等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6" name="Picture 2" descr="https://images2015.cnblogs.com/blog/727740/201509/727740-20150914125847773-14135232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74" y="2137394"/>
            <a:ext cx="51911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5.cnblogs.com/blog/727740/201509/727740-20150914132038086-14493176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52" y="2202525"/>
            <a:ext cx="46005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椭圆 16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5639" y="484967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2366" y="4770890"/>
            <a:ext cx="780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有一定可能出错，但是出错的可能性极小！代码方便简单！匹配复杂度小！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3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cs typeface="+mn-ea"/>
                <a:sym typeface="+mn-lt"/>
              </a:rPr>
              <a:t>字符串</a:t>
            </a:r>
            <a:r>
              <a:rPr lang="en-US" altLang="zh-CN" b="1" dirty="0" smtClean="0">
                <a:cs typeface="+mn-ea"/>
                <a:sym typeface="+mn-lt"/>
              </a:rPr>
              <a:t>hash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什么是字符串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r>
              <a:rPr lang="zh-CN" altLang="en-US" dirty="0" smtClean="0">
                <a:cs typeface="+mn-ea"/>
                <a:sym typeface="+mn-lt"/>
              </a:rPr>
              <a:t>？另一种字符串匹配算法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</a:t>
            </a:r>
            <a:r>
              <a:rPr lang="zh-CN" altLang="en-US" dirty="0" smtClean="0">
                <a:cs typeface="+mn-ea"/>
                <a:sym typeface="+mn-lt"/>
              </a:rPr>
              <a:t>义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r>
              <a:rPr lang="zh-CN" altLang="en-US" dirty="0" smtClean="0">
                <a:cs typeface="+mn-ea"/>
                <a:sym typeface="+mn-lt"/>
              </a:rPr>
              <a:t>（多项式）数组如下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794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比较 </a:t>
            </a:r>
            <a:r>
              <a:rPr lang="en-US" altLang="zh-CN" dirty="0" smtClean="0">
                <a:cs typeface="+mn-ea"/>
                <a:sym typeface="+mn-lt"/>
              </a:rPr>
              <a:t>s[</a:t>
            </a:r>
            <a:r>
              <a:rPr lang="en-US" altLang="zh-CN" dirty="0" err="1" smtClean="0">
                <a:cs typeface="+mn-ea"/>
                <a:sym typeface="+mn-lt"/>
              </a:rPr>
              <a:t>a..b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s[</a:t>
            </a:r>
            <a:r>
              <a:rPr lang="en-US" altLang="zh-CN" dirty="0" err="1" smtClean="0">
                <a:cs typeface="+mn-ea"/>
                <a:sym typeface="+mn-lt"/>
              </a:rPr>
              <a:t>l..r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是否相等只需比较 </a:t>
            </a:r>
            <a:r>
              <a:rPr lang="en-US" altLang="zh-CN" dirty="0" smtClean="0">
                <a:cs typeface="+mn-ea"/>
                <a:sym typeface="+mn-lt"/>
              </a:rPr>
              <a:t>hash(</a:t>
            </a:r>
            <a:r>
              <a:rPr lang="en-US" altLang="zh-CN" dirty="0" err="1" smtClean="0">
                <a:cs typeface="+mn-ea"/>
                <a:sym typeface="+mn-lt"/>
              </a:rPr>
              <a:t>a,b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hash(</a:t>
            </a:r>
            <a:r>
              <a:rPr lang="en-US" altLang="zh-CN" dirty="0" err="1" smtClean="0">
                <a:cs typeface="+mn-ea"/>
                <a:sym typeface="+mn-lt"/>
              </a:rPr>
              <a:t>l,r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是否相等即可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1054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由</a:t>
            </a:r>
            <a:r>
              <a:rPr lang="zh-CN" altLang="en-US" dirty="0" smtClean="0">
                <a:cs typeface="+mn-ea"/>
                <a:sym typeface="+mn-lt"/>
              </a:rPr>
              <a:t>于计算机中储存多项式代价过大，将 </a:t>
            </a:r>
            <a:r>
              <a:rPr lang="en-US" altLang="zh-CN" dirty="0" smtClean="0">
                <a:cs typeface="+mn-ea"/>
                <a:sym typeface="+mn-lt"/>
              </a:rPr>
              <a:t>x </a:t>
            </a:r>
            <a:r>
              <a:rPr lang="zh-CN" altLang="en-US" dirty="0" smtClean="0">
                <a:cs typeface="+mn-ea"/>
                <a:sym typeface="+mn-lt"/>
              </a:rPr>
              <a:t>取固定的数带入，</a:t>
            </a:r>
            <a:r>
              <a:rPr lang="en-US" altLang="zh-CN" dirty="0" smtClean="0">
                <a:cs typeface="+mn-ea"/>
                <a:sym typeface="+mn-lt"/>
              </a:rPr>
              <a:t>hash </a:t>
            </a:r>
            <a:r>
              <a:rPr lang="zh-CN" altLang="en-US" dirty="0" smtClean="0">
                <a:cs typeface="+mn-ea"/>
                <a:sym typeface="+mn-lt"/>
              </a:rPr>
              <a:t>数组以</a:t>
            </a:r>
            <a:r>
              <a:rPr lang="en-US" altLang="zh-CN" dirty="0" smtClean="0">
                <a:cs typeface="+mn-ea"/>
                <a:sym typeface="+mn-lt"/>
              </a:rPr>
              <a:t>unsigned long </a:t>
            </a:r>
            <a:r>
              <a:rPr lang="en-US" altLang="zh-CN" dirty="0" err="1" smtClean="0">
                <a:cs typeface="+mn-ea"/>
                <a:sym typeface="+mn-lt"/>
              </a:rPr>
              <a:t>long</a:t>
            </a:r>
            <a:r>
              <a:rPr lang="zh-CN" altLang="en-US" dirty="0" smtClean="0">
                <a:cs typeface="+mn-ea"/>
                <a:sym typeface="+mn-lt"/>
              </a:rPr>
              <a:t>形式储存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0694" y="4187674"/>
            <a:ext cx="533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则 </a:t>
            </a:r>
            <a:r>
              <a:rPr lang="en-US" altLang="zh-CN" dirty="0" smtClean="0">
                <a:cs typeface="+mn-ea"/>
                <a:sym typeface="+mn-lt"/>
              </a:rPr>
              <a:t>hash </a:t>
            </a:r>
            <a:r>
              <a:rPr lang="zh-CN" altLang="en-US" dirty="0">
                <a:cs typeface="+mn-ea"/>
                <a:sym typeface="+mn-lt"/>
              </a:rPr>
              <a:t>相</a:t>
            </a:r>
            <a:r>
              <a:rPr lang="zh-CN" altLang="en-US" dirty="0" smtClean="0">
                <a:cs typeface="+mn-ea"/>
                <a:sym typeface="+mn-lt"/>
              </a:rPr>
              <a:t>等 相当于 在模 </a:t>
            </a:r>
            <a:r>
              <a:rPr lang="en-US" altLang="zh-CN" dirty="0" smtClean="0">
                <a:cs typeface="+mn-ea"/>
                <a:sym typeface="+mn-lt"/>
              </a:rPr>
              <a:t>2^64 </a:t>
            </a:r>
            <a:r>
              <a:rPr lang="zh-CN" altLang="en-US" dirty="0" smtClean="0">
                <a:cs typeface="+mn-ea"/>
                <a:sym typeface="+mn-lt"/>
              </a:rPr>
              <a:t>次方的意义下相等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6" name="Picture 2" descr="https://images2015.cnblogs.com/blog/727740/201509/727740-20150914125847773-14135232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74" y="2137394"/>
            <a:ext cx="51911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5.cnblogs.com/blog/727740/201509/727740-20150914132038086-14493176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52" y="2202525"/>
            <a:ext cx="46005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椭圆 16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5639" y="484967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2366" y="4770890"/>
            <a:ext cx="780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有一定可能出错，但是出错的可能性极小！代码方便简单！匹配复杂度小！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95639" y="548893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2366" y="5410150"/>
            <a:ext cx="533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适用性广，前两道例题都可以用</a:t>
            </a:r>
            <a:r>
              <a:rPr lang="zh-CN" altLang="en-US" dirty="0">
                <a:cs typeface="+mn-ea"/>
                <a:sym typeface="+mn-lt"/>
              </a:rPr>
              <a:t>字符</a:t>
            </a:r>
            <a:r>
              <a:rPr lang="zh-CN" altLang="en-US" dirty="0" smtClean="0">
                <a:cs typeface="+mn-ea"/>
                <a:sym typeface="+mn-lt"/>
              </a:rPr>
              <a:t>串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r>
              <a:rPr lang="zh-CN" altLang="en-US" dirty="0" smtClean="0">
                <a:cs typeface="+mn-ea"/>
                <a:sym typeface="+mn-lt"/>
              </a:rPr>
              <a:t>实现！</a:t>
            </a:r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694" y="3429000"/>
            <a:ext cx="8210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字符串</a:t>
            </a:r>
            <a:r>
              <a:rPr lang="en-US" altLang="zh-CN" b="1" dirty="0">
                <a:cs typeface="+mn-ea"/>
                <a:sym typeface="+mn-lt"/>
              </a:rPr>
              <a:t>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4300 </a:t>
            </a:r>
            <a:r>
              <a:rPr lang="zh-CN" altLang="en-US" dirty="0" smtClean="0">
                <a:cs typeface="+mn-ea"/>
                <a:sym typeface="+mn-lt"/>
              </a:rPr>
              <a:t>某某某的信息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发送一个密文，为字符串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altLang="en-US" dirty="0">
                <a:cs typeface="+mn-ea"/>
                <a:sym typeface="+mn-lt"/>
              </a:rPr>
              <a:t>。这段密文的前半部份是加密过的，后半部分是没有加密过的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现在这段密文被截获，但是密文的尾部的一部份损失了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913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例如，假设密文是</a:t>
            </a:r>
            <a:r>
              <a:rPr lang="en-US" altLang="zh-CN" dirty="0" err="1">
                <a:cs typeface="+mn-ea"/>
                <a:sym typeface="+mn-lt"/>
              </a:rPr>
              <a:t>xxxxzzzz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en-US" altLang="zh-CN" dirty="0" err="1">
                <a:cs typeface="+mn-ea"/>
                <a:sym typeface="+mn-lt"/>
              </a:rPr>
              <a:t>xxxx</a:t>
            </a:r>
            <a:r>
              <a:rPr lang="zh-CN" altLang="en-US" dirty="0">
                <a:cs typeface="+mn-ea"/>
                <a:sym typeface="+mn-lt"/>
              </a:rPr>
              <a:t>是加密过的，</a:t>
            </a:r>
            <a:r>
              <a:rPr lang="en-US" altLang="zh-CN" dirty="0">
                <a:cs typeface="+mn-ea"/>
                <a:sym typeface="+mn-lt"/>
              </a:rPr>
              <a:t>zzzz</a:t>
            </a:r>
            <a:r>
              <a:rPr lang="zh-CN" altLang="en-US" dirty="0">
                <a:cs typeface="+mn-ea"/>
                <a:sym typeface="+mn-lt"/>
              </a:rPr>
              <a:t>是没加密的，因为损失了后面一部份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0694" y="3593723"/>
            <a:ext cx="11029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所以截获的内容可能为</a:t>
            </a:r>
            <a:r>
              <a:rPr lang="en-US" altLang="zh-CN" dirty="0" err="1">
                <a:cs typeface="+mn-ea"/>
                <a:sym typeface="+mn-lt"/>
              </a:rPr>
              <a:t>xxxxzz</a:t>
            </a:r>
            <a:r>
              <a:rPr lang="zh-CN" altLang="en-US" dirty="0">
                <a:cs typeface="+mn-ea"/>
                <a:sym typeface="+mn-lt"/>
              </a:rPr>
              <a:t>，给出密码表，要你恢复到无损坏的密文。在截获的内容中，要让明文最短。</a:t>
            </a:r>
          </a:p>
        </p:txBody>
      </p:sp>
      <p:sp>
        <p:nvSpPr>
          <p:cNvPr id="11" name="椭圆 10"/>
          <p:cNvSpPr/>
          <p:nvPr/>
        </p:nvSpPr>
        <p:spPr>
          <a:xfrm>
            <a:off x="833967" y="433133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425255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3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7247378" y="1907708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</a:t>
            </a:r>
            <a:r>
              <a:rPr lang="en-US" altLang="zh-CN" dirty="0" err="1" smtClean="0">
                <a:cs typeface="+mn-ea"/>
                <a:sym typeface="+mn-lt"/>
              </a:rPr>
              <a:t>kmp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247378" y="2621227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</a:t>
            </a:r>
            <a:r>
              <a:rPr lang="en-US" altLang="zh-CN" dirty="0" smtClean="0">
                <a:cs typeface="+mn-ea"/>
                <a:sym typeface="+mn-lt"/>
              </a:rPr>
              <a:t>2  </a:t>
            </a:r>
            <a:r>
              <a:rPr lang="zh-CN" altLang="en-US" dirty="0" smtClean="0">
                <a:cs typeface="+mn-ea"/>
                <a:sym typeface="+mn-lt"/>
              </a:rPr>
              <a:t>字符串</a:t>
            </a:r>
            <a:r>
              <a:rPr lang="en-US" altLang="zh-CN" dirty="0" smtClean="0">
                <a:cs typeface="+mn-ea"/>
                <a:sym typeface="+mn-lt"/>
              </a:rPr>
              <a:t>hash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247378" y="3315114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</a:t>
            </a:r>
            <a:r>
              <a:rPr lang="en-US" altLang="zh-CN" dirty="0" smtClean="0">
                <a:cs typeface="+mn-ea"/>
                <a:sym typeface="+mn-lt"/>
              </a:rPr>
              <a:t>3  </a:t>
            </a:r>
            <a:r>
              <a:rPr lang="zh-CN" altLang="en-US" dirty="0" smtClean="0">
                <a:cs typeface="+mn-ea"/>
                <a:sym typeface="+mn-lt"/>
              </a:rPr>
              <a:t>回文串</a:t>
            </a:r>
            <a:r>
              <a:rPr lang="en-US" altLang="zh-CN" dirty="0" err="1" smtClean="0">
                <a:cs typeface="+mn-ea"/>
                <a:sym typeface="+mn-lt"/>
              </a:rPr>
              <a:t>manacher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7247378" y="4009001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</a:t>
            </a:r>
            <a:r>
              <a:rPr lang="en-US" altLang="zh-CN" dirty="0" smtClean="0">
                <a:cs typeface="+mn-ea"/>
                <a:sym typeface="+mn-lt"/>
              </a:rPr>
              <a:t>4  NOIP </a:t>
            </a:r>
            <a:r>
              <a:rPr lang="zh-CN" altLang="en-US" dirty="0" smtClean="0">
                <a:cs typeface="+mn-ea"/>
                <a:sym typeface="+mn-lt"/>
              </a:rPr>
              <a:t>往年题选讲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字符串</a:t>
            </a:r>
            <a:r>
              <a:rPr lang="en-US" altLang="zh-CN" b="1" dirty="0">
                <a:cs typeface="+mn-ea"/>
                <a:sym typeface="+mn-lt"/>
              </a:rPr>
              <a:t>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4300 </a:t>
            </a:r>
            <a:r>
              <a:rPr lang="zh-CN" altLang="en-US" dirty="0" smtClean="0">
                <a:cs typeface="+mn-ea"/>
                <a:sym typeface="+mn-lt"/>
              </a:rPr>
              <a:t>某某某的信息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发送一个密文，为字符串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altLang="en-US" dirty="0">
                <a:cs typeface="+mn-ea"/>
                <a:sym typeface="+mn-lt"/>
              </a:rPr>
              <a:t>。这段密文的前半部份是加密过的，后半部分是没有加密过的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现在这段密文被截获，但是密文的尾部的一部份损失了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913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例如，假设密文是</a:t>
            </a:r>
            <a:r>
              <a:rPr lang="en-US" altLang="zh-CN" dirty="0" err="1">
                <a:cs typeface="+mn-ea"/>
                <a:sym typeface="+mn-lt"/>
              </a:rPr>
              <a:t>xxxxzzzz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en-US" altLang="zh-CN" dirty="0" err="1">
                <a:cs typeface="+mn-ea"/>
                <a:sym typeface="+mn-lt"/>
              </a:rPr>
              <a:t>xxxx</a:t>
            </a:r>
            <a:r>
              <a:rPr lang="zh-CN" altLang="en-US" dirty="0">
                <a:cs typeface="+mn-ea"/>
                <a:sym typeface="+mn-lt"/>
              </a:rPr>
              <a:t>是加密过的，</a:t>
            </a:r>
            <a:r>
              <a:rPr lang="en-US" altLang="zh-CN" dirty="0">
                <a:cs typeface="+mn-ea"/>
                <a:sym typeface="+mn-lt"/>
              </a:rPr>
              <a:t>zzzz</a:t>
            </a:r>
            <a:r>
              <a:rPr lang="zh-CN" altLang="en-US" dirty="0">
                <a:cs typeface="+mn-ea"/>
                <a:sym typeface="+mn-lt"/>
              </a:rPr>
              <a:t>是没加密的，因为损失了后面一部份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0694" y="3593723"/>
            <a:ext cx="11029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所以截获的内容可能为</a:t>
            </a:r>
            <a:r>
              <a:rPr lang="en-US" altLang="zh-CN" dirty="0" err="1">
                <a:cs typeface="+mn-ea"/>
                <a:sym typeface="+mn-lt"/>
              </a:rPr>
              <a:t>xxxxzz</a:t>
            </a:r>
            <a:r>
              <a:rPr lang="zh-CN" altLang="en-US" dirty="0">
                <a:cs typeface="+mn-ea"/>
                <a:sym typeface="+mn-lt"/>
              </a:rPr>
              <a:t>，给出密码表，要你恢复到无损坏的密文。在截获的内容中，要让明文最短。</a:t>
            </a:r>
          </a:p>
        </p:txBody>
      </p:sp>
      <p:sp>
        <p:nvSpPr>
          <p:cNvPr id="11" name="椭圆 10"/>
          <p:cNvSpPr/>
          <p:nvPr/>
        </p:nvSpPr>
        <p:spPr>
          <a:xfrm>
            <a:off x="833967" y="433133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425255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4" y="1512920"/>
            <a:ext cx="8006955" cy="49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字符串</a:t>
            </a:r>
            <a:r>
              <a:rPr lang="en-US" altLang="zh-CN" b="1" dirty="0">
                <a:cs typeface="+mn-ea"/>
                <a:sym typeface="+mn-lt"/>
              </a:rPr>
              <a:t>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1867 A + B problem again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将两</a:t>
            </a:r>
            <a:r>
              <a:rPr lang="zh-CN" altLang="en-US" dirty="0" smtClean="0">
                <a:cs typeface="+mn-ea"/>
                <a:sym typeface="+mn-lt"/>
              </a:rPr>
              <a:t>个字符串拼接起来，要求长度最短的条件下字典序最小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295636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如果字符串</a:t>
            </a:r>
            <a:r>
              <a:rPr lang="en-US" altLang="zh-CN" dirty="0" smtClean="0">
                <a:cs typeface="+mn-ea"/>
                <a:sym typeface="+mn-lt"/>
              </a:rPr>
              <a:t>s1</a:t>
            </a:r>
            <a:r>
              <a:rPr lang="zh-CN" altLang="en-US" dirty="0" smtClean="0">
                <a:cs typeface="+mn-ea"/>
                <a:sym typeface="+mn-lt"/>
              </a:rPr>
              <a:t>的某个后缀和</a:t>
            </a:r>
            <a:r>
              <a:rPr lang="en-US" altLang="zh-CN" dirty="0" smtClean="0">
                <a:cs typeface="+mn-ea"/>
                <a:sym typeface="+mn-lt"/>
              </a:rPr>
              <a:t>s2</a:t>
            </a:r>
            <a:r>
              <a:rPr lang="zh-CN" altLang="en-US" dirty="0" smtClean="0">
                <a:cs typeface="+mn-ea"/>
                <a:sym typeface="+mn-lt"/>
              </a:rPr>
              <a:t>的某个前缀相等，则这个前后缀可以合并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比如</a:t>
            </a:r>
            <a:r>
              <a:rPr lang="en-US" altLang="zh-CN" dirty="0">
                <a:cs typeface="+mn-ea"/>
                <a:sym typeface="+mn-lt"/>
              </a:rPr>
              <a:t>”</a:t>
            </a:r>
            <a:r>
              <a:rPr lang="en-US" altLang="zh-CN" dirty="0" err="1">
                <a:cs typeface="+mn-ea"/>
                <a:sym typeface="+mn-lt"/>
              </a:rPr>
              <a:t>asdf</a:t>
            </a:r>
            <a:r>
              <a:rPr lang="en-US" altLang="zh-CN" dirty="0">
                <a:cs typeface="+mn-ea"/>
                <a:sym typeface="+mn-lt"/>
              </a:rPr>
              <a:t>” + </a:t>
            </a:r>
            <a:r>
              <a:rPr lang="en-US" altLang="zh-CN" dirty="0" smtClean="0">
                <a:cs typeface="+mn-ea"/>
                <a:sym typeface="+mn-lt"/>
              </a:rPr>
              <a:t>“</a:t>
            </a:r>
            <a:r>
              <a:rPr lang="en-US" altLang="zh-CN" dirty="0" err="1" smtClean="0">
                <a:cs typeface="+mn-ea"/>
                <a:sym typeface="+mn-lt"/>
              </a:rPr>
              <a:t>sdfg</a:t>
            </a:r>
            <a:r>
              <a:rPr lang="en-US" altLang="zh-CN" dirty="0" smtClean="0">
                <a:cs typeface="+mn-ea"/>
                <a:sym typeface="+mn-lt"/>
              </a:rPr>
              <a:t>” == “</a:t>
            </a:r>
            <a:r>
              <a:rPr lang="en-US" altLang="zh-CN" dirty="0" err="1" smtClean="0">
                <a:cs typeface="+mn-ea"/>
                <a:sym typeface="+mn-lt"/>
              </a:rPr>
              <a:t>asdfg</a:t>
            </a:r>
            <a:r>
              <a:rPr lang="en-US" altLang="zh-CN" dirty="0" smtClean="0">
                <a:cs typeface="+mn-ea"/>
                <a:sym typeface="+mn-lt"/>
              </a:rPr>
              <a:t>”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6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835189" y="2974736"/>
            <a:ext cx="6521621" cy="897467"/>
          </a:xfrm>
        </p:spPr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m</a:t>
            </a:r>
            <a:r>
              <a:rPr lang="en-US" altLang="zh-CN" dirty="0" err="1" smtClean="0">
                <a:cs typeface="+mn-ea"/>
                <a:sym typeface="+mn-lt"/>
              </a:rPr>
              <a:t>anacher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2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55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</a:t>
            </a:r>
            <a:r>
              <a:rPr lang="en-US" altLang="zh-CN" dirty="0" err="1" smtClean="0">
                <a:cs typeface="+mn-ea"/>
                <a:sym typeface="+mn-lt"/>
              </a:rPr>
              <a:t>manacher</a:t>
            </a:r>
            <a:r>
              <a:rPr lang="zh-CN" altLang="en-US" dirty="0" smtClean="0">
                <a:cs typeface="+mn-ea"/>
                <a:sym typeface="+mn-lt"/>
              </a:rPr>
              <a:t>算法？求字符串的最长回文串长度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回文</a:t>
            </a:r>
            <a:r>
              <a:rPr lang="zh-CN" altLang="en-US" dirty="0" smtClean="0">
                <a:cs typeface="+mn-ea"/>
                <a:sym typeface="+mn-lt"/>
              </a:rPr>
              <a:t>串有奇偶之分，通过将</a:t>
            </a:r>
            <a:r>
              <a:rPr lang="en-US" altLang="zh-CN" dirty="0" smtClean="0">
                <a:cs typeface="+mn-ea"/>
                <a:sym typeface="+mn-lt"/>
              </a:rPr>
              <a:t>s=“</a:t>
            </a:r>
            <a:r>
              <a:rPr lang="en-US" altLang="zh-CN" dirty="0" err="1" smtClean="0">
                <a:cs typeface="+mn-ea"/>
                <a:sym typeface="+mn-lt"/>
              </a:rPr>
              <a:t>abbah</a:t>
            </a:r>
            <a:r>
              <a:rPr lang="en-US" altLang="zh-CN" dirty="0" smtClean="0">
                <a:cs typeface="+mn-ea"/>
                <a:sym typeface="+mn-lt"/>
              </a:rPr>
              <a:t>”</a:t>
            </a:r>
            <a:r>
              <a:rPr lang="zh-CN" altLang="en-US" dirty="0">
                <a:cs typeface="+mn-ea"/>
                <a:sym typeface="+mn-lt"/>
              </a:rPr>
              <a:t>转</a:t>
            </a:r>
            <a:r>
              <a:rPr lang="zh-CN" altLang="en-US" dirty="0" smtClean="0">
                <a:cs typeface="+mn-ea"/>
                <a:sym typeface="+mn-lt"/>
              </a:rPr>
              <a:t>化为</a:t>
            </a:r>
            <a:r>
              <a:rPr lang="en-US" altLang="zh-CN" dirty="0" smtClean="0">
                <a:cs typeface="+mn-ea"/>
                <a:sym typeface="+mn-lt"/>
              </a:rPr>
              <a:t>”#</a:t>
            </a:r>
            <a:r>
              <a:rPr lang="en-US" altLang="zh-CN" dirty="0" err="1" smtClean="0">
                <a:cs typeface="+mn-ea"/>
                <a:sym typeface="+mn-lt"/>
              </a:rPr>
              <a:t>a#b#b#a#h</a:t>
            </a:r>
            <a:r>
              <a:rPr lang="en-US" altLang="zh-CN" dirty="0" smtClean="0">
                <a:cs typeface="+mn-ea"/>
                <a:sym typeface="+mn-lt"/>
              </a:rPr>
              <a:t>#”</a:t>
            </a:r>
            <a:r>
              <a:rPr lang="zh-CN" altLang="en-US" dirty="0" smtClean="0">
                <a:cs typeface="+mn-ea"/>
                <a:sym typeface="+mn-lt"/>
              </a:rPr>
              <a:t>，把原串的回文串都转化为奇回文串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575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传统思路每个点的 </a:t>
            </a:r>
            <a:r>
              <a:rPr lang="en-US" altLang="zh-CN" dirty="0" smtClean="0">
                <a:cs typeface="+mn-ea"/>
                <a:sym typeface="+mn-lt"/>
              </a:rPr>
              <a:t>p[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从</a:t>
            </a:r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开始递增，复杂度</a:t>
            </a:r>
            <a:r>
              <a:rPr lang="en-US" altLang="zh-CN" dirty="0" smtClean="0">
                <a:cs typeface="+mn-ea"/>
                <a:sym typeface="+mn-lt"/>
              </a:rPr>
              <a:t>O(n^2)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1036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Manacher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优</a:t>
            </a:r>
            <a:r>
              <a:rPr lang="zh-CN" altLang="en-US" dirty="0" smtClean="0">
                <a:cs typeface="+mn-ea"/>
                <a:sym typeface="+mn-lt"/>
              </a:rPr>
              <a:t>化了 </a:t>
            </a:r>
            <a:r>
              <a:rPr lang="en-US" altLang="zh-CN" dirty="0" smtClean="0">
                <a:cs typeface="+mn-ea"/>
                <a:sym typeface="+mn-lt"/>
              </a:rPr>
              <a:t>p[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zh-CN" altLang="en-US" dirty="0">
                <a:cs typeface="+mn-ea"/>
                <a:sym typeface="+mn-lt"/>
              </a:rPr>
              <a:t>初始</a:t>
            </a:r>
            <a:r>
              <a:rPr lang="zh-CN" altLang="en-US" dirty="0" smtClean="0">
                <a:cs typeface="+mn-ea"/>
                <a:sym typeface="+mn-lt"/>
              </a:rPr>
              <a:t>值，下图的 </a:t>
            </a:r>
            <a:r>
              <a:rPr lang="en-US" altLang="zh-CN" dirty="0" smtClean="0">
                <a:cs typeface="+mn-ea"/>
                <a:sym typeface="+mn-lt"/>
              </a:rPr>
              <a:t>mx </a:t>
            </a:r>
            <a:r>
              <a:rPr lang="zh-CN" altLang="en-US" dirty="0" smtClean="0">
                <a:cs typeface="+mn-ea"/>
                <a:sym typeface="+mn-lt"/>
              </a:rPr>
              <a:t>是以 </a:t>
            </a:r>
            <a:r>
              <a:rPr lang="en-US" altLang="zh-CN" dirty="0" smtClean="0">
                <a:cs typeface="+mn-ea"/>
                <a:sym typeface="+mn-lt"/>
              </a:rPr>
              <a:t>id </a:t>
            </a:r>
            <a:r>
              <a:rPr lang="zh-CN" altLang="en-US" dirty="0" smtClean="0">
                <a:cs typeface="+mn-ea"/>
                <a:sym typeface="+mn-lt"/>
              </a:rPr>
              <a:t>为中心最长回文串的右边界，优化 </a:t>
            </a:r>
            <a:r>
              <a:rPr lang="en-US" altLang="zh-CN" dirty="0" smtClean="0">
                <a:cs typeface="+mn-ea"/>
                <a:sym typeface="+mn-lt"/>
              </a:rPr>
              <a:t>p[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的下界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20694" y="2303157"/>
            <a:ext cx="501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定义数组 </a:t>
            </a:r>
            <a:r>
              <a:rPr lang="en-US" altLang="zh-CN" dirty="0" smtClean="0">
                <a:cs typeface="+mn-ea"/>
                <a:sym typeface="+mn-lt"/>
              </a:rPr>
              <a:t>p[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</a:t>
            </a:r>
            <a:r>
              <a:rPr lang="zh-CN" altLang="en-US" dirty="0" smtClean="0">
                <a:cs typeface="+mn-ea"/>
                <a:sym typeface="+mn-lt"/>
              </a:rPr>
              <a:t>表示以 </a:t>
            </a:r>
            <a:r>
              <a:rPr lang="en-US" altLang="zh-CN" dirty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zh-CN" altLang="en-US" dirty="0" smtClean="0">
                <a:cs typeface="+mn-ea"/>
                <a:sym typeface="+mn-lt"/>
              </a:rPr>
              <a:t>为中心最长的回文串长度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 descr="https://segmentfault.com/image?src=http://oi0fekpsr.bkt.clouddn.com/Manacher.png&amp;objectId=1190000008484167&amp;token=965074bb5cb306cf22ce1f9f8f159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47" y="4213278"/>
            <a:ext cx="6596116" cy="21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0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55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</a:t>
            </a:r>
            <a:r>
              <a:rPr lang="en-US" altLang="zh-CN" dirty="0" err="1" smtClean="0">
                <a:cs typeface="+mn-ea"/>
                <a:sym typeface="+mn-lt"/>
              </a:rPr>
              <a:t>manacher</a:t>
            </a:r>
            <a:r>
              <a:rPr lang="zh-CN" altLang="en-US" dirty="0" smtClean="0">
                <a:cs typeface="+mn-ea"/>
                <a:sym typeface="+mn-lt"/>
              </a:rPr>
              <a:t>算法？求字符串的最长回文串长度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复杂度证明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码实现：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 descr="https://segmentfault.com/image?src=http://oi0fekpsr.bkt.clouddn.com/Manacher.png&amp;objectId=1190000008484167&amp;token=965074bb5cb306cf22ce1f9f8f159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68" y="1374402"/>
            <a:ext cx="6596116" cy="21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55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</a:t>
            </a:r>
            <a:r>
              <a:rPr lang="en-US" altLang="zh-CN" dirty="0" err="1" smtClean="0">
                <a:cs typeface="+mn-ea"/>
                <a:sym typeface="+mn-lt"/>
              </a:rPr>
              <a:t>manacher</a:t>
            </a:r>
            <a:r>
              <a:rPr lang="zh-CN" altLang="en-US" dirty="0" smtClean="0">
                <a:cs typeface="+mn-ea"/>
                <a:sym typeface="+mn-lt"/>
              </a:rPr>
              <a:t>算法？求字符串的最长回文串长度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复杂度证明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码实现：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 descr="https://segmentfault.com/image?src=http://oi0fekpsr.bkt.clouddn.com/Manacher.png&amp;objectId=1190000008484167&amp;token=965074bb5cb306cf22ce1f9f8f159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1265"/>
            <a:ext cx="6596116" cy="21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07" y="208066"/>
            <a:ext cx="5659429" cy="6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POJ 3974 </a:t>
            </a:r>
            <a:r>
              <a:rPr lang="en-US" altLang="zh-CN" dirty="0"/>
              <a:t>Palindrome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求最长回文串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7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m</a:t>
            </a:r>
            <a:r>
              <a:rPr lang="en-US" altLang="zh-CN" dirty="0" err="1" smtClean="0">
                <a:cs typeface="+mn-ea"/>
                <a:sym typeface="+mn-lt"/>
              </a:rPr>
              <a:t>anacher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zh-CN" altLang="en-US" dirty="0" smtClean="0">
                <a:cs typeface="+mn-ea"/>
                <a:sym typeface="+mn-lt"/>
              </a:rPr>
              <a:t>忘记了怎么办？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二分 </a:t>
            </a:r>
            <a:r>
              <a:rPr lang="en-US" altLang="zh-CN" dirty="0" smtClean="0">
                <a:cs typeface="+mn-ea"/>
                <a:sym typeface="+mn-lt"/>
              </a:rPr>
              <a:t>+ </a:t>
            </a:r>
            <a:r>
              <a:rPr lang="zh-CN" altLang="en-US" dirty="0" smtClean="0">
                <a:cs typeface="+mn-ea"/>
                <a:sym typeface="+mn-lt"/>
              </a:rPr>
              <a:t>字符串 </a:t>
            </a:r>
            <a:r>
              <a:rPr lang="en-US" altLang="zh-CN" dirty="0" smtClean="0">
                <a:cs typeface="+mn-ea"/>
                <a:sym typeface="+mn-lt"/>
              </a:rPr>
              <a:t>hash </a:t>
            </a:r>
            <a:r>
              <a:rPr lang="zh-CN" altLang="en-US" dirty="0" smtClean="0">
                <a:cs typeface="+mn-ea"/>
                <a:sym typeface="+mn-lt"/>
              </a:rPr>
              <a:t>！！！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8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BZOJ 2084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4" y="1542403"/>
            <a:ext cx="8982141" cy="13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m</a:t>
            </a:r>
            <a:r>
              <a:rPr lang="en-US" altLang="zh-CN" b="1" dirty="0" err="1" smtClean="0">
                <a:cs typeface="+mn-ea"/>
                <a:sym typeface="+mn-lt"/>
              </a:rPr>
              <a:t>anacher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BZOJ 2084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70" y="379508"/>
            <a:ext cx="5253076" cy="64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835189" y="2974736"/>
            <a:ext cx="6521621" cy="897467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KMP</a:t>
            </a:r>
            <a:r>
              <a:rPr lang="zh-CN" altLang="en-US" dirty="0" smtClean="0">
                <a:cs typeface="+mn-ea"/>
                <a:sym typeface="+mn-lt"/>
              </a:rPr>
              <a:t>算</a:t>
            </a:r>
            <a:r>
              <a:rPr lang="zh-CN" altLang="en-US" dirty="0">
                <a:cs typeface="+mn-ea"/>
                <a:sym typeface="+mn-lt"/>
              </a:rPr>
              <a:t>法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835189" y="2974736"/>
            <a:ext cx="6521621" cy="897467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NOIP</a:t>
            </a:r>
            <a:r>
              <a:rPr lang="zh-CN" altLang="en-US" dirty="0" smtClean="0">
                <a:cs typeface="+mn-ea"/>
                <a:sym typeface="+mn-lt"/>
              </a:rPr>
              <a:t>往年题选讲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69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618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本节主要分析每年哪些题目的哪些分数是可以 </a:t>
            </a:r>
            <a:r>
              <a:rPr lang="en-US" altLang="zh-CN" dirty="0" smtClean="0">
                <a:cs typeface="+mn-ea"/>
                <a:sym typeface="+mn-lt"/>
              </a:rPr>
              <a:t>/ </a:t>
            </a:r>
            <a:r>
              <a:rPr lang="zh-CN" altLang="en-US" dirty="0" smtClean="0">
                <a:cs typeface="+mn-ea"/>
                <a:sym typeface="+mn-lt"/>
              </a:rPr>
              <a:t>应该拿到的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重视暴力，重视部分分！！！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3" y="228359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勤写暴力，不仅可以得到部分分，还能用来对拍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7450" y="2922850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3" y="28440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对拍代码：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21" y="2922850"/>
            <a:ext cx="4290671" cy="29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618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本节主要分析每年哪些题目的哪些分数是可以 </a:t>
            </a:r>
            <a:r>
              <a:rPr lang="en-US" altLang="zh-CN" dirty="0" smtClean="0">
                <a:cs typeface="+mn-ea"/>
                <a:sym typeface="+mn-lt"/>
              </a:rPr>
              <a:t>/ </a:t>
            </a:r>
            <a:r>
              <a:rPr lang="zh-CN" altLang="en-US" dirty="0" smtClean="0">
                <a:cs typeface="+mn-ea"/>
                <a:sym typeface="+mn-lt"/>
              </a:rPr>
              <a:t>应该拿到的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重视暴力，重视部分分！！！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3" y="228359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勤写暴力，不仅可以得到部分分，还能用来对拍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7450" y="2922850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3" y="2844061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怎么写</a:t>
            </a:r>
            <a:r>
              <a:rPr lang="en-US" altLang="zh-CN" dirty="0" err="1" smtClean="0">
                <a:cs typeface="+mn-ea"/>
                <a:sym typeface="+mn-lt"/>
              </a:rPr>
              <a:t>mkdata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3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618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本节主要分析每年哪些题目的哪些分数是可以 </a:t>
            </a:r>
            <a:r>
              <a:rPr lang="en-US" altLang="zh-CN" dirty="0" smtClean="0">
                <a:cs typeface="+mn-ea"/>
                <a:sym typeface="+mn-lt"/>
              </a:rPr>
              <a:t>/ </a:t>
            </a:r>
            <a:r>
              <a:rPr lang="zh-CN" altLang="en-US" dirty="0" smtClean="0">
                <a:cs typeface="+mn-ea"/>
                <a:sym typeface="+mn-lt"/>
              </a:rPr>
              <a:t>应该拿到的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重视暴力，重视部分分！！！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3" y="228359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勤写暴力，不仅可以得到部分分，还能用来对拍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7450" y="2922850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3" y="2844061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怎么写</a:t>
            </a:r>
            <a:r>
              <a:rPr lang="en-US" altLang="zh-CN" dirty="0" err="1" smtClean="0">
                <a:cs typeface="+mn-ea"/>
                <a:sym typeface="+mn-lt"/>
              </a:rPr>
              <a:t>mkdata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88" y="627264"/>
            <a:ext cx="7621825" cy="59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NOIP</a:t>
            </a:r>
            <a:r>
              <a:rPr lang="zh-CN" altLang="en-US" b="1" dirty="0">
                <a:cs typeface="+mn-ea"/>
                <a:sym typeface="+mn-lt"/>
              </a:rPr>
              <a:t>往年题选讲</a:t>
            </a: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拿</a:t>
            </a:r>
            <a:r>
              <a:rPr lang="zh-CN" altLang="en-US" dirty="0" smtClean="0">
                <a:cs typeface="+mn-ea"/>
                <a:sym typeface="+mn-lt"/>
              </a:rPr>
              <a:t>道题怎么做？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首先，仔细读懂题目（最重要的第一步）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然后，将问题抽象出来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接着，寻找解题的算法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接着，缕清实现细节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3967" y="4266463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0694" y="418767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最后，力争一遍写过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3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NOIP</a:t>
            </a:r>
            <a:r>
              <a:rPr lang="zh-CN" altLang="en-US" b="1" dirty="0">
                <a:cs typeface="+mn-ea"/>
                <a:sym typeface="+mn-lt"/>
              </a:rPr>
              <a:t>往年题选讲</a:t>
            </a: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接下来：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通</a:t>
            </a:r>
            <a:r>
              <a:rPr lang="zh-CN" altLang="en-US" dirty="0" smtClean="0">
                <a:cs typeface="+mn-ea"/>
                <a:sym typeface="+mn-lt"/>
              </a:rPr>
              <a:t>过分析</a:t>
            </a:r>
            <a:r>
              <a:rPr lang="en-US" altLang="zh-CN" dirty="0" smtClean="0">
                <a:cs typeface="+mn-ea"/>
                <a:sym typeface="+mn-lt"/>
              </a:rPr>
              <a:t>13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smtClean="0">
                <a:cs typeface="+mn-ea"/>
                <a:sym typeface="+mn-lt"/>
              </a:rPr>
              <a:t>15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smtClean="0">
                <a:cs typeface="+mn-ea"/>
                <a:sym typeface="+mn-lt"/>
              </a:rPr>
              <a:t>17</a:t>
            </a:r>
            <a:r>
              <a:rPr lang="zh-CN" altLang="en-US" dirty="0" smtClean="0">
                <a:cs typeface="+mn-ea"/>
                <a:sym typeface="+mn-lt"/>
              </a:rPr>
              <a:t>年考试试题得到一个良好的解题策略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13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smtClean="0">
                <a:cs typeface="+mn-ea"/>
                <a:sym typeface="+mn-lt"/>
              </a:rPr>
              <a:t>15 </a:t>
            </a:r>
            <a:r>
              <a:rPr lang="zh-CN" altLang="en-US" dirty="0" smtClean="0">
                <a:cs typeface="+mn-ea"/>
                <a:sym typeface="+mn-lt"/>
              </a:rPr>
              <a:t>亲身历程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2017 D1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1071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主</a:t>
            </a:r>
            <a:r>
              <a:rPr lang="zh-CN" altLang="en-US" dirty="0" smtClean="0">
                <a:cs typeface="+mn-ea"/>
                <a:sym typeface="+mn-lt"/>
              </a:rPr>
              <a:t>要难点：怎么写出暴力打表程序</a:t>
            </a:r>
            <a:r>
              <a:rPr lang="en-US" altLang="zh-CN" dirty="0" smtClean="0">
                <a:cs typeface="+mn-ea"/>
                <a:sym typeface="+mn-lt"/>
              </a:rPr>
              <a:t>30%</a:t>
            </a:r>
            <a:r>
              <a:rPr lang="zh-CN" altLang="en-US" dirty="0" smtClean="0">
                <a:cs typeface="+mn-ea"/>
                <a:sym typeface="+mn-lt"/>
              </a:rPr>
              <a:t>，怎么优化暴力打表程序</a:t>
            </a:r>
            <a:r>
              <a:rPr lang="en-US" altLang="zh-CN" dirty="0" smtClean="0">
                <a:cs typeface="+mn-ea"/>
                <a:sym typeface="+mn-lt"/>
              </a:rPr>
              <a:t>60%</a:t>
            </a:r>
            <a:r>
              <a:rPr lang="zh-CN" altLang="en-US" dirty="0" smtClean="0">
                <a:cs typeface="+mn-ea"/>
                <a:sym typeface="+mn-lt"/>
              </a:rPr>
              <a:t>，看穿结论</a:t>
            </a:r>
            <a:r>
              <a:rPr lang="en-US" altLang="zh-CN" dirty="0" smtClean="0">
                <a:cs typeface="+mn-ea"/>
                <a:sym typeface="+mn-lt"/>
              </a:rPr>
              <a:t>100%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60 / 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0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2017 D1 T2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利</a:t>
            </a:r>
            <a:r>
              <a:rPr lang="zh-CN" altLang="en-US" dirty="0" smtClean="0">
                <a:cs typeface="+mn-ea"/>
                <a:sym typeface="+mn-lt"/>
              </a:rPr>
              <a:t>用栈结构进行模拟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753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解题策略：从</a:t>
            </a:r>
            <a:r>
              <a:rPr lang="en-US" altLang="zh-CN" dirty="0" smtClean="0">
                <a:cs typeface="+mn-ea"/>
                <a:sym typeface="+mn-lt"/>
              </a:rPr>
              <a:t>50%</a:t>
            </a:r>
            <a:r>
              <a:rPr lang="zh-CN" altLang="en-US" dirty="0" smtClean="0">
                <a:cs typeface="+mn-ea"/>
                <a:sym typeface="+mn-lt"/>
              </a:rPr>
              <a:t>的分数开始写起，按照自己的能力将分数一步步往上写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存在问题：模拟题容易写错且不好对拍，一定要仔细再仔细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3926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多手造一些数据，尽量覆盖程序的每一句话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0694" y="4111474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实在没有把握，可以将模拟题放到最后写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974" y="4684087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</a:t>
            </a:r>
            <a:r>
              <a:rPr lang="zh-CN" altLang="en-US" dirty="0">
                <a:cs typeface="+mn-ea"/>
                <a:sym typeface="+mn-lt"/>
              </a:rPr>
              <a:t>望得分</a:t>
            </a:r>
            <a:r>
              <a:rPr lang="en-US" altLang="zh-CN" dirty="0">
                <a:cs typeface="+mn-ea"/>
                <a:sym typeface="+mn-lt"/>
              </a:rPr>
              <a:t>70/100/0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833967" y="476287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9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2017 D2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主要问题：同样，问题在于没法对拍，这是计算机和的通病。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544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解法摘要：将几何图形抽象建图，跑</a:t>
            </a:r>
            <a:r>
              <a:rPr lang="en-US" altLang="zh-CN" dirty="0" err="1" smtClean="0">
                <a:cs typeface="+mn-ea"/>
                <a:sym typeface="+mn-lt"/>
              </a:rPr>
              <a:t>dfs</a:t>
            </a:r>
            <a:r>
              <a:rPr lang="zh-CN" altLang="en-US" dirty="0" smtClean="0">
                <a:cs typeface="+mn-ea"/>
                <a:sym typeface="+mn-lt"/>
              </a:rPr>
              <a:t>或者</a:t>
            </a:r>
            <a:r>
              <a:rPr lang="en-US" altLang="zh-CN" dirty="0" err="1" smtClean="0">
                <a:cs typeface="+mn-ea"/>
                <a:sym typeface="+mn-lt"/>
              </a:rPr>
              <a:t>bfs</a:t>
            </a:r>
            <a:r>
              <a:rPr lang="zh-CN" altLang="en-US" dirty="0" smtClean="0">
                <a:cs typeface="+mn-ea"/>
                <a:sym typeface="+mn-lt"/>
              </a:rPr>
              <a:t>即可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635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应对方</a:t>
            </a:r>
            <a:r>
              <a:rPr lang="zh-CN" altLang="en-US" dirty="0">
                <a:cs typeface="+mn-ea"/>
                <a:sym typeface="+mn-lt"/>
              </a:rPr>
              <a:t>法：多手造一些边界数</a:t>
            </a:r>
            <a:r>
              <a:rPr lang="zh-CN" altLang="en-US" dirty="0" smtClean="0">
                <a:cs typeface="+mn-ea"/>
                <a:sym typeface="+mn-lt"/>
              </a:rPr>
              <a:t>据，尽量覆盖程序的每句话即可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39260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期望得分：</a:t>
            </a:r>
            <a:r>
              <a:rPr lang="en-US" altLang="zh-CN" dirty="0" smtClean="0">
                <a:cs typeface="+mn-ea"/>
                <a:sym typeface="+mn-lt"/>
              </a:rPr>
              <a:t>100 / 80 / 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0694" y="4111474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这题爆蛋了今年估计没戏了，等明年吧，所以一定要仔细再仔细！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361804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3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2017 D2 T2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1041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主要问题：同样，只写爆搜的话没法对拍，但是等以后变强了，爆搜就可以和状压</a:t>
            </a:r>
            <a:r>
              <a:rPr lang="en-US" altLang="zh-CN" dirty="0" smtClean="0">
                <a:cs typeface="+mn-ea"/>
                <a:sym typeface="+mn-lt"/>
              </a:rPr>
              <a:t>DP</a:t>
            </a:r>
            <a:r>
              <a:rPr lang="zh-CN" altLang="en-US" dirty="0" smtClean="0">
                <a:cs typeface="+mn-ea"/>
                <a:sym typeface="+mn-lt"/>
              </a:rPr>
              <a:t>一起对拍了！！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875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解法摘要：</a:t>
            </a:r>
            <a:r>
              <a:rPr lang="en-US" altLang="zh-CN" dirty="0" smtClean="0">
                <a:cs typeface="+mn-ea"/>
                <a:sym typeface="+mn-lt"/>
              </a:rPr>
              <a:t>100%</a:t>
            </a:r>
            <a:r>
              <a:rPr lang="zh-CN" altLang="en-US" dirty="0" smtClean="0">
                <a:cs typeface="+mn-ea"/>
                <a:sym typeface="+mn-lt"/>
              </a:rPr>
              <a:t>的算法，状压</a:t>
            </a:r>
            <a:r>
              <a:rPr lang="en-US" altLang="zh-CN" dirty="0" smtClean="0">
                <a:cs typeface="+mn-ea"/>
                <a:sym typeface="+mn-lt"/>
              </a:rPr>
              <a:t>DP</a:t>
            </a:r>
            <a:r>
              <a:rPr lang="zh-CN" altLang="en-US" dirty="0" smtClean="0">
                <a:cs typeface="+mn-ea"/>
                <a:sym typeface="+mn-lt"/>
              </a:rPr>
              <a:t>，想的出来也不一定写的出来，老老实实写爆搜吧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296704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期望得分：</a:t>
            </a:r>
            <a:r>
              <a:rPr lang="en-US" altLang="zh-CN" dirty="0" smtClean="0">
                <a:cs typeface="+mn-ea"/>
                <a:sym typeface="+mn-lt"/>
              </a:rPr>
              <a:t>70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304583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0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 smtClean="0">
                <a:cs typeface="+mn-ea"/>
                <a:sym typeface="+mn-lt"/>
              </a:rPr>
              <a:t>kmp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 </a:t>
            </a:r>
            <a:r>
              <a:rPr lang="en-US" altLang="zh-CN" dirty="0" err="1" smtClean="0">
                <a:cs typeface="+mn-ea"/>
                <a:sym typeface="+mn-lt"/>
              </a:rPr>
              <a:t>kmp</a:t>
            </a:r>
            <a:r>
              <a:rPr lang="zh-CN" altLang="en-US" dirty="0" smtClean="0">
                <a:cs typeface="+mn-ea"/>
                <a:sym typeface="+mn-lt"/>
              </a:rPr>
              <a:t>算法 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850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一</a:t>
            </a:r>
            <a:r>
              <a:rPr lang="zh-CN" altLang="en-US" dirty="0" smtClean="0">
                <a:cs typeface="+mn-ea"/>
                <a:sym typeface="+mn-lt"/>
              </a:rPr>
              <a:t>种基于 </a:t>
            </a:r>
            <a:r>
              <a:rPr lang="en-US" altLang="zh-CN" dirty="0" smtClean="0">
                <a:cs typeface="+mn-ea"/>
                <a:sym typeface="+mn-lt"/>
              </a:rPr>
              <a:t>next </a:t>
            </a:r>
            <a:r>
              <a:rPr lang="zh-CN" altLang="en-US" dirty="0" smtClean="0">
                <a:cs typeface="+mn-ea"/>
                <a:sym typeface="+mn-lt"/>
              </a:rPr>
              <a:t>数组的复杂度为 </a:t>
            </a:r>
            <a:r>
              <a:rPr lang="en-US" altLang="zh-CN" dirty="0" smtClean="0">
                <a:cs typeface="+mn-ea"/>
                <a:sym typeface="+mn-lt"/>
              </a:rPr>
              <a:t>O(</a:t>
            </a:r>
            <a:r>
              <a:rPr lang="en-US" altLang="zh-CN" dirty="0" err="1" smtClean="0">
                <a:cs typeface="+mn-ea"/>
                <a:sym typeface="+mn-lt"/>
              </a:rPr>
              <a:t>n+m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的字符串匹配算法，</a:t>
            </a:r>
            <a:r>
              <a:rPr lang="en-US" altLang="zh-CN" dirty="0" smtClean="0">
                <a:cs typeface="+mn-ea"/>
                <a:sym typeface="+mn-lt"/>
              </a:rPr>
              <a:t>next</a:t>
            </a:r>
            <a:r>
              <a:rPr lang="zh-CN" altLang="en-US" dirty="0" smtClean="0">
                <a:cs typeface="+mn-ea"/>
                <a:sym typeface="+mn-lt"/>
              </a:rPr>
              <a:t>数组定义如下：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909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设 </a:t>
            </a:r>
            <a:r>
              <a:rPr lang="en-US" altLang="zh-CN" dirty="0" smtClean="0">
                <a:cs typeface="+mn-ea"/>
                <a:sym typeface="+mn-lt"/>
              </a:rPr>
              <a:t>next[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= k</a:t>
            </a:r>
            <a:r>
              <a:rPr lang="zh-CN" altLang="en-US" dirty="0" smtClean="0">
                <a:cs typeface="+mn-ea"/>
                <a:sym typeface="+mn-lt"/>
              </a:rPr>
              <a:t>，则</a:t>
            </a:r>
            <a:r>
              <a:rPr lang="zh-CN" altLang="en-US" dirty="0">
                <a:cs typeface="+mn-ea"/>
                <a:sym typeface="+mn-lt"/>
              </a:rPr>
              <a:t>字符串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s[1..k] ==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s[i-k+1..i] </a:t>
            </a:r>
            <a:r>
              <a:rPr lang="zh-CN" altLang="en-US" dirty="0" smtClean="0">
                <a:cs typeface="+mn-ea"/>
                <a:sym typeface="+mn-lt"/>
              </a:rPr>
              <a:t>相等，且 </a:t>
            </a:r>
            <a:r>
              <a:rPr lang="en-US" altLang="zh-CN" dirty="0" smtClean="0">
                <a:cs typeface="+mn-ea"/>
                <a:sym typeface="+mn-lt"/>
              </a:rPr>
              <a:t>k </a:t>
            </a:r>
            <a:r>
              <a:rPr lang="zh-CN" altLang="en-US" dirty="0" smtClean="0">
                <a:cs typeface="+mn-ea"/>
                <a:sym typeface="+mn-lt"/>
              </a:rPr>
              <a:t>是</a:t>
            </a:r>
            <a:r>
              <a:rPr lang="en-US" altLang="zh-CN" dirty="0" smtClean="0">
                <a:cs typeface="+mn-ea"/>
                <a:sym typeface="+mn-lt"/>
              </a:rPr>
              <a:t>1~ i-1</a:t>
            </a:r>
            <a:r>
              <a:rPr lang="zh-CN" altLang="en-US" dirty="0" smtClean="0">
                <a:cs typeface="+mn-ea"/>
                <a:sym typeface="+mn-lt"/>
              </a:rPr>
              <a:t>中最</a:t>
            </a:r>
            <a:r>
              <a:rPr lang="zh-CN" altLang="en-US" dirty="0">
                <a:cs typeface="+mn-ea"/>
                <a:sym typeface="+mn-lt"/>
              </a:rPr>
              <a:t>大</a:t>
            </a:r>
            <a:r>
              <a:rPr lang="zh-CN" altLang="en-US" dirty="0" smtClean="0">
                <a:cs typeface="+mn-ea"/>
                <a:sym typeface="+mn-lt"/>
              </a:rPr>
              <a:t>的满足条件的数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567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err="1" smtClean="0"/>
              <a:t>abcdaabcab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数组即为 </a:t>
            </a:r>
            <a:r>
              <a:rPr lang="en-US" altLang="zh-CN" dirty="0" smtClean="0"/>
              <a:t>0000112312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已</a:t>
            </a:r>
            <a:r>
              <a:rPr lang="zh-CN" altLang="en-US" dirty="0" smtClean="0">
                <a:cs typeface="+mn-ea"/>
                <a:sym typeface="+mn-lt"/>
              </a:rPr>
              <a:t>知 </a:t>
            </a:r>
            <a:r>
              <a:rPr lang="en-US" altLang="zh-CN" dirty="0" smtClean="0">
                <a:cs typeface="+mn-ea"/>
                <a:sym typeface="+mn-lt"/>
              </a:rPr>
              <a:t>next[1..i-1]</a:t>
            </a:r>
            <a:r>
              <a:rPr lang="zh-CN" altLang="en-US" dirty="0" smtClean="0">
                <a:cs typeface="+mn-ea"/>
                <a:sym typeface="+mn-lt"/>
              </a:rPr>
              <a:t>，怎么求 </a:t>
            </a:r>
            <a:r>
              <a:rPr lang="en-US" altLang="zh-CN" dirty="0" smtClean="0">
                <a:cs typeface="+mn-ea"/>
                <a:sym typeface="+mn-lt"/>
              </a:rPr>
              <a:t>next[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</a:t>
            </a:r>
            <a:r>
              <a:rPr lang="zh-CN" altLang="en-US" dirty="0" smtClean="0">
                <a:cs typeface="+mn-ea"/>
                <a:sym typeface="+mn-lt"/>
              </a:rPr>
              <a:t>，对着代码演示：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3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每年前四题不写挂</a:t>
            </a:r>
            <a:r>
              <a:rPr lang="zh-CN" altLang="en-US" dirty="0">
                <a:cs typeface="+mn-ea"/>
                <a:sym typeface="+mn-lt"/>
              </a:rPr>
              <a:t>就能</a:t>
            </a:r>
            <a:r>
              <a:rPr lang="zh-CN" altLang="en-US" dirty="0" smtClean="0">
                <a:cs typeface="+mn-ea"/>
                <a:sym typeface="+mn-lt"/>
              </a:rPr>
              <a:t>拿到</a:t>
            </a:r>
            <a:r>
              <a:rPr lang="en-US" altLang="zh-CN" dirty="0" smtClean="0">
                <a:cs typeface="+mn-ea"/>
                <a:sym typeface="+mn-lt"/>
              </a:rPr>
              <a:t>300</a:t>
            </a:r>
            <a:r>
              <a:rPr lang="zh-CN" altLang="en-US" dirty="0" smtClean="0">
                <a:cs typeface="+mn-ea"/>
                <a:sym typeface="+mn-lt"/>
              </a:rPr>
              <a:t>的分数了！！！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108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代</a:t>
            </a:r>
            <a:r>
              <a:rPr lang="zh-CN" altLang="en-US" dirty="0" smtClean="0">
                <a:cs typeface="+mn-ea"/>
                <a:sym typeface="+mn-lt"/>
              </a:rPr>
              <a:t>码能力很重要，很多题本身写的就是暴力，没有暴力的暴力用来对拍，手造数据仔细查代码保证正确性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1644330"/>
            <a:ext cx="666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暴力很重要，不要眼高手低！即使写标算，暴力也能用做对拍。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4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2015 D1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纯模拟题，依然无法对拍，必须写对！！！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35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2015 D1 T2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将问题抽象后转化为找最小的环，</a:t>
            </a:r>
            <a:r>
              <a:rPr lang="en-US" altLang="zh-CN" dirty="0" smtClean="0">
                <a:cs typeface="+mn-ea"/>
                <a:sym typeface="+mn-lt"/>
              </a:rPr>
              <a:t>60</a:t>
            </a:r>
            <a:r>
              <a:rPr lang="zh-CN" altLang="en-US" dirty="0" smtClean="0">
                <a:cs typeface="+mn-ea"/>
                <a:sym typeface="+mn-lt"/>
              </a:rPr>
              <a:t>分每个点</a:t>
            </a:r>
            <a:r>
              <a:rPr lang="en-US" altLang="zh-CN" dirty="0" err="1" smtClean="0">
                <a:cs typeface="+mn-ea"/>
                <a:sym typeface="+mn-lt"/>
              </a:rPr>
              <a:t>dfs</a:t>
            </a:r>
            <a:r>
              <a:rPr lang="zh-CN" altLang="en-US" dirty="0" smtClean="0">
                <a:cs typeface="+mn-ea"/>
                <a:sym typeface="+mn-lt"/>
              </a:rPr>
              <a:t>一遍即可，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r>
              <a:rPr lang="zh-CN" altLang="en-US" dirty="0" smtClean="0">
                <a:cs typeface="+mn-ea"/>
                <a:sym typeface="+mn-lt"/>
              </a:rPr>
              <a:t>分需要一些技巧。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60 / 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81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2015 D1 T3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模拟题，前</a:t>
            </a:r>
            <a:r>
              <a:rPr lang="en-US" altLang="zh-CN" dirty="0" smtClean="0">
                <a:cs typeface="+mn-ea"/>
                <a:sym typeface="+mn-lt"/>
              </a:rPr>
              <a:t>30</a:t>
            </a:r>
            <a:r>
              <a:rPr lang="zh-CN" altLang="en-US" dirty="0" smtClean="0">
                <a:cs typeface="+mn-ea"/>
                <a:sym typeface="+mn-lt"/>
              </a:rPr>
              <a:t>分暴力可以拿到，后面需要状压</a:t>
            </a:r>
            <a:r>
              <a:rPr lang="en-US" altLang="zh-CN" dirty="0" smtClean="0">
                <a:cs typeface="+mn-ea"/>
                <a:sym typeface="+mn-lt"/>
              </a:rPr>
              <a:t>+</a:t>
            </a:r>
            <a:r>
              <a:rPr lang="zh-CN" altLang="en-US" dirty="0" smtClean="0">
                <a:cs typeface="+mn-ea"/>
                <a:sym typeface="+mn-lt"/>
              </a:rPr>
              <a:t>模拟，如果将来冲省选或者</a:t>
            </a:r>
            <a:r>
              <a:rPr lang="en-US" altLang="zh-CN" dirty="0" smtClean="0">
                <a:cs typeface="+mn-ea"/>
                <a:sym typeface="+mn-lt"/>
              </a:rPr>
              <a:t>NOI</a:t>
            </a:r>
            <a:r>
              <a:rPr lang="zh-CN" altLang="en-US" dirty="0" smtClean="0">
                <a:cs typeface="+mn-ea"/>
                <a:sym typeface="+mn-lt"/>
              </a:rPr>
              <a:t>，需要有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当场能写</a:t>
            </a:r>
            <a:r>
              <a:rPr lang="en-US" altLang="zh-CN" dirty="0">
                <a:cs typeface="+mn-ea"/>
                <a:sym typeface="+mn-lt"/>
              </a:rPr>
              <a:t>70</a:t>
            </a:r>
            <a:r>
              <a:rPr lang="zh-CN" altLang="en-US" dirty="0">
                <a:cs typeface="+mn-ea"/>
                <a:sym typeface="+mn-lt"/>
              </a:rPr>
              <a:t>分的代码能力</a:t>
            </a:r>
          </a:p>
        </p:txBody>
      </p:sp>
      <p:sp>
        <p:nvSpPr>
          <p:cNvPr id="9" name="椭圆 8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293489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期望得分 </a:t>
            </a:r>
            <a:r>
              <a:rPr lang="en-US" altLang="zh-CN" dirty="0" smtClean="0">
                <a:cs typeface="+mn-ea"/>
                <a:sym typeface="+mn-lt"/>
              </a:rPr>
              <a:t>30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9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2015 D2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只要想到先枚举最短跳跃距离，在检查一遍的算法，</a:t>
            </a:r>
            <a:r>
              <a:rPr lang="zh-CN" altLang="en-US" dirty="0">
                <a:cs typeface="+mn-ea"/>
                <a:sym typeface="+mn-lt"/>
              </a:rPr>
              <a:t>自</a:t>
            </a:r>
            <a:r>
              <a:rPr lang="zh-CN" altLang="en-US" dirty="0" smtClean="0">
                <a:cs typeface="+mn-ea"/>
                <a:sym typeface="+mn-lt"/>
              </a:rPr>
              <a:t>然就能想到二分答案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50</a:t>
            </a:r>
            <a:r>
              <a:rPr lang="zh-CN" altLang="en-US" dirty="0" smtClean="0">
                <a:cs typeface="+mn-ea"/>
                <a:sym typeface="+mn-lt"/>
              </a:rPr>
              <a:t>分可以作为暴力进行对拍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2934896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期望得分 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9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2015 D2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70</a:t>
            </a:r>
            <a:r>
              <a:rPr lang="zh-CN" altLang="en-US" dirty="0" smtClean="0">
                <a:cs typeface="+mn-ea"/>
                <a:sym typeface="+mn-lt"/>
              </a:rPr>
              <a:t>分的动态规划算法是可以写可以想的，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r>
              <a:rPr lang="zh-CN" altLang="en-US" dirty="0" smtClean="0">
                <a:cs typeface="+mn-ea"/>
                <a:sym typeface="+mn-lt"/>
              </a:rPr>
              <a:t>分的需要一些技巧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236237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228359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期望得分 </a:t>
            </a:r>
            <a:r>
              <a:rPr lang="en-US" altLang="zh-CN" dirty="0" smtClean="0">
                <a:cs typeface="+mn-ea"/>
                <a:sym typeface="+mn-lt"/>
              </a:rPr>
              <a:t>70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2013 D1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求 </a:t>
            </a:r>
            <a:r>
              <a:rPr lang="en-US" altLang="zh-CN" dirty="0" smtClean="0">
                <a:cs typeface="+mn-ea"/>
                <a:sym typeface="+mn-lt"/>
              </a:rPr>
              <a:t>10 ^ k</a:t>
            </a:r>
            <a:r>
              <a:rPr lang="zh-CN" altLang="en-US" dirty="0" smtClean="0">
                <a:cs typeface="+mn-ea"/>
                <a:sym typeface="+mn-lt"/>
              </a:rPr>
              <a:t>，很裸的快速幂，写暴力对拍也方便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2013 D1 T2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一道比拼小聪明的题目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60 / 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6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2013 D2 T1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暴力很好写，耍个小聪明就有能满分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70 / 100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51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NOIP 2013 D2 T2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暴力</a:t>
            </a:r>
            <a:r>
              <a:rPr lang="zh-CN" altLang="en-US" dirty="0">
                <a:cs typeface="+mn-ea"/>
                <a:sym typeface="+mn-lt"/>
              </a:rPr>
              <a:t>依然</a:t>
            </a:r>
            <a:r>
              <a:rPr lang="zh-CN" altLang="en-US" dirty="0" smtClean="0">
                <a:cs typeface="+mn-ea"/>
                <a:sym typeface="+mn-lt"/>
              </a:rPr>
              <a:t>很好写，但要拿满分还是需要不少推导的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0694" y="230315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期</a:t>
            </a:r>
            <a:r>
              <a:rPr lang="zh-CN" altLang="en-US" dirty="0" smtClean="0">
                <a:cs typeface="+mn-ea"/>
                <a:sym typeface="+mn-lt"/>
              </a:rPr>
              <a:t>望得分：</a:t>
            </a:r>
            <a:r>
              <a:rPr lang="en-US" altLang="zh-CN" dirty="0" smtClean="0">
                <a:cs typeface="+mn-ea"/>
                <a:sym typeface="+mn-lt"/>
              </a:rPr>
              <a:t>70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32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 smtClean="0">
                <a:cs typeface="+mn-ea"/>
                <a:sym typeface="+mn-lt"/>
              </a:rPr>
              <a:t>kmp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什么是 </a:t>
            </a:r>
            <a:r>
              <a:rPr lang="en-US" altLang="zh-CN" dirty="0" err="1" smtClean="0">
                <a:cs typeface="+mn-ea"/>
                <a:sym typeface="+mn-lt"/>
              </a:rPr>
              <a:t>kmp</a:t>
            </a:r>
            <a:r>
              <a:rPr lang="zh-CN" altLang="en-US" dirty="0" smtClean="0">
                <a:cs typeface="+mn-ea"/>
                <a:sym typeface="+mn-lt"/>
              </a:rPr>
              <a:t>算法 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850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一</a:t>
            </a:r>
            <a:r>
              <a:rPr lang="zh-CN" altLang="en-US" dirty="0" smtClean="0">
                <a:cs typeface="+mn-ea"/>
                <a:sym typeface="+mn-lt"/>
              </a:rPr>
              <a:t>种基于 </a:t>
            </a:r>
            <a:r>
              <a:rPr lang="en-US" altLang="zh-CN" dirty="0" smtClean="0">
                <a:cs typeface="+mn-ea"/>
                <a:sym typeface="+mn-lt"/>
              </a:rPr>
              <a:t>next </a:t>
            </a:r>
            <a:r>
              <a:rPr lang="zh-CN" altLang="en-US" dirty="0" smtClean="0">
                <a:cs typeface="+mn-ea"/>
                <a:sym typeface="+mn-lt"/>
              </a:rPr>
              <a:t>数组的复杂度为 </a:t>
            </a:r>
            <a:r>
              <a:rPr lang="en-US" altLang="zh-CN" dirty="0" smtClean="0">
                <a:cs typeface="+mn-ea"/>
                <a:sym typeface="+mn-lt"/>
              </a:rPr>
              <a:t>O(</a:t>
            </a:r>
            <a:r>
              <a:rPr lang="en-US" altLang="zh-CN" dirty="0" err="1" smtClean="0">
                <a:cs typeface="+mn-ea"/>
                <a:sym typeface="+mn-lt"/>
              </a:rPr>
              <a:t>n+m</a:t>
            </a:r>
            <a:r>
              <a:rPr lang="en-US" altLang="zh-CN" dirty="0" smtClean="0">
                <a:cs typeface="+mn-ea"/>
                <a:sym typeface="+mn-lt"/>
              </a:rPr>
              <a:t>) </a:t>
            </a:r>
            <a:r>
              <a:rPr lang="zh-CN" altLang="en-US" dirty="0" smtClean="0">
                <a:cs typeface="+mn-ea"/>
                <a:sym typeface="+mn-lt"/>
              </a:rPr>
              <a:t>的字符串匹配算法，</a:t>
            </a:r>
            <a:r>
              <a:rPr lang="en-US" altLang="zh-CN" dirty="0" smtClean="0">
                <a:cs typeface="+mn-ea"/>
                <a:sym typeface="+mn-lt"/>
              </a:rPr>
              <a:t>next</a:t>
            </a:r>
            <a:r>
              <a:rPr lang="zh-CN" altLang="en-US" dirty="0" smtClean="0">
                <a:cs typeface="+mn-ea"/>
                <a:sym typeface="+mn-lt"/>
              </a:rPr>
              <a:t>数组定义如下：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909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设 </a:t>
            </a:r>
            <a:r>
              <a:rPr lang="en-US" altLang="zh-CN" dirty="0" smtClean="0">
                <a:cs typeface="+mn-ea"/>
                <a:sym typeface="+mn-lt"/>
              </a:rPr>
              <a:t>next[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 = k</a:t>
            </a:r>
            <a:r>
              <a:rPr lang="zh-CN" altLang="en-US" dirty="0" smtClean="0">
                <a:cs typeface="+mn-ea"/>
                <a:sym typeface="+mn-lt"/>
              </a:rPr>
              <a:t>，则</a:t>
            </a:r>
            <a:r>
              <a:rPr lang="zh-CN" altLang="en-US" dirty="0">
                <a:cs typeface="+mn-ea"/>
                <a:sym typeface="+mn-lt"/>
              </a:rPr>
              <a:t>字符串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s[1..k] ==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s[i-k+1..i] </a:t>
            </a:r>
            <a:r>
              <a:rPr lang="zh-CN" altLang="en-US" dirty="0" smtClean="0">
                <a:cs typeface="+mn-ea"/>
                <a:sym typeface="+mn-lt"/>
              </a:rPr>
              <a:t>相等，且 </a:t>
            </a:r>
            <a:r>
              <a:rPr lang="en-US" altLang="zh-CN" dirty="0" smtClean="0">
                <a:cs typeface="+mn-ea"/>
                <a:sym typeface="+mn-lt"/>
              </a:rPr>
              <a:t>k </a:t>
            </a:r>
            <a:r>
              <a:rPr lang="zh-CN" altLang="en-US" dirty="0" smtClean="0">
                <a:cs typeface="+mn-ea"/>
                <a:sym typeface="+mn-lt"/>
              </a:rPr>
              <a:t>是</a:t>
            </a:r>
            <a:r>
              <a:rPr lang="en-US" altLang="zh-CN" dirty="0" smtClean="0">
                <a:cs typeface="+mn-ea"/>
                <a:sym typeface="+mn-lt"/>
              </a:rPr>
              <a:t>1~ i-1</a:t>
            </a:r>
            <a:r>
              <a:rPr lang="zh-CN" altLang="en-US" dirty="0" smtClean="0">
                <a:cs typeface="+mn-ea"/>
                <a:sym typeface="+mn-lt"/>
              </a:rPr>
              <a:t>中最</a:t>
            </a:r>
            <a:r>
              <a:rPr lang="zh-CN" altLang="en-US" dirty="0">
                <a:cs typeface="+mn-ea"/>
                <a:sym typeface="+mn-lt"/>
              </a:rPr>
              <a:t>大</a:t>
            </a:r>
            <a:r>
              <a:rPr lang="zh-CN" altLang="en-US" dirty="0" smtClean="0">
                <a:cs typeface="+mn-ea"/>
                <a:sym typeface="+mn-lt"/>
              </a:rPr>
              <a:t>的满足条件的数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567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err="1" smtClean="0"/>
              <a:t>abcdaabcab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数组即为 </a:t>
            </a:r>
            <a:r>
              <a:rPr lang="en-US" altLang="zh-CN" dirty="0" smtClean="0"/>
              <a:t>0000112312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967" y="3653618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0694" y="3574829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已</a:t>
            </a:r>
            <a:r>
              <a:rPr lang="zh-CN" altLang="en-US" dirty="0" smtClean="0">
                <a:cs typeface="+mn-ea"/>
                <a:sym typeface="+mn-lt"/>
              </a:rPr>
              <a:t>知 </a:t>
            </a:r>
            <a:r>
              <a:rPr lang="en-US" altLang="zh-CN" dirty="0" smtClean="0">
                <a:cs typeface="+mn-ea"/>
                <a:sym typeface="+mn-lt"/>
              </a:rPr>
              <a:t>next[1..i-1]</a:t>
            </a:r>
            <a:r>
              <a:rPr lang="zh-CN" altLang="en-US" dirty="0" smtClean="0">
                <a:cs typeface="+mn-ea"/>
                <a:sym typeface="+mn-lt"/>
              </a:rPr>
              <a:t>，怎么求 </a:t>
            </a:r>
            <a:r>
              <a:rPr lang="en-US" altLang="zh-CN" dirty="0" smtClean="0">
                <a:cs typeface="+mn-ea"/>
                <a:sym typeface="+mn-lt"/>
              </a:rPr>
              <a:t>next[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]</a:t>
            </a:r>
            <a:r>
              <a:rPr lang="zh-CN" altLang="en-US" dirty="0" smtClean="0">
                <a:cs typeface="+mn-ea"/>
                <a:sym typeface="+mn-lt"/>
              </a:rPr>
              <a:t>，对着代码演示：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4" y="2838215"/>
            <a:ext cx="8831495" cy="36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只要将能拿的分拿满，大概有</a:t>
            </a:r>
            <a:r>
              <a:rPr lang="zh-CN" altLang="en-US" dirty="0">
                <a:cs typeface="+mn-ea"/>
                <a:sym typeface="+mn-lt"/>
              </a:rPr>
              <a:t>接近</a:t>
            </a:r>
            <a:r>
              <a:rPr lang="en-US" altLang="zh-CN" dirty="0" smtClean="0">
                <a:cs typeface="+mn-ea"/>
                <a:sym typeface="+mn-lt"/>
              </a:rPr>
              <a:t>400</a:t>
            </a:r>
            <a:r>
              <a:rPr lang="zh-CN" altLang="en-US" dirty="0" smtClean="0">
                <a:cs typeface="+mn-ea"/>
                <a:sym typeface="+mn-lt"/>
              </a:rPr>
              <a:t>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5" y="1644330"/>
            <a:ext cx="90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有一两道暴力写错或写不出来还有余地，但是可以写的标解写错就完蛋了！！！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967" y="236237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694" y="228359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很多题目的暴力算法就很难写，不好检查，容易写错，需要提高代码能力！！！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987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cs typeface="+mn-ea"/>
                <a:sym typeface="+mn-lt"/>
              </a:rPr>
              <a:t>仔细读题，讲课的时候给的都是概括后的题意，而真实考试需要自己读题，读题非常重要！！！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33967" y="3664991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0694" y="3586202"/>
            <a:ext cx="599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能拍就拍，能写完标算 </a:t>
            </a:r>
            <a:r>
              <a:rPr lang="en-US" altLang="zh-CN" dirty="0" smtClean="0">
                <a:cs typeface="+mn-ea"/>
                <a:sym typeface="+mn-lt"/>
              </a:rPr>
              <a:t>+ </a:t>
            </a:r>
            <a:r>
              <a:rPr lang="zh-CN" altLang="en-US" dirty="0" smtClean="0">
                <a:cs typeface="+mn-ea"/>
                <a:sym typeface="+mn-lt"/>
              </a:rPr>
              <a:t>对拍也是代码能力的体现！！！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NOIP</a:t>
            </a:r>
            <a:r>
              <a:rPr lang="zh-CN" altLang="en-US" b="1" dirty="0" smtClean="0">
                <a:cs typeface="+mn-ea"/>
                <a:sym typeface="+mn-lt"/>
              </a:rPr>
              <a:t>往年题选讲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Q &amp; A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6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91125" y="4677382"/>
            <a:ext cx="3020622" cy="417305"/>
          </a:xfrm>
        </p:spPr>
        <p:txBody>
          <a:bodyPr/>
          <a:lstStyle/>
          <a:p>
            <a:r>
              <a:rPr lang="en-US" altLang="zh-CN" sz="2000" dirty="0" smtClean="0">
                <a:latin typeface="+mn-lt"/>
                <a:cs typeface="+mn-ea"/>
                <a:sym typeface="+mn-lt"/>
              </a:rPr>
              <a:t>——y9052541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428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Kmp</a:t>
            </a:r>
            <a:r>
              <a:rPr lang="zh-CN" altLang="en-US" dirty="0" smtClean="0">
                <a:cs typeface="+mn-ea"/>
                <a:sym typeface="+mn-lt"/>
              </a:rPr>
              <a:t>算法可以扩展到树上成为</a:t>
            </a:r>
            <a:r>
              <a:rPr lang="en-US" altLang="zh-CN" dirty="0" smtClean="0">
                <a:cs typeface="+mn-ea"/>
                <a:sym typeface="+mn-lt"/>
              </a:rPr>
              <a:t>AC</a:t>
            </a:r>
            <a:r>
              <a:rPr lang="zh-CN" altLang="en-US" dirty="0" smtClean="0">
                <a:cs typeface="+mn-ea"/>
                <a:sym typeface="+mn-lt"/>
              </a:rPr>
              <a:t>自动机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8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k</a:t>
            </a:r>
            <a:r>
              <a:rPr lang="en-US" altLang="zh-CN" dirty="0" err="1" smtClean="0">
                <a:cs typeface="+mn-ea"/>
                <a:sym typeface="+mn-lt"/>
              </a:rPr>
              <a:t>mp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zh-CN" altLang="en-US" dirty="0" smtClean="0">
                <a:cs typeface="+mn-ea"/>
                <a:sym typeface="+mn-lt"/>
              </a:rPr>
              <a:t>的匹配算法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802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已</a:t>
            </a:r>
            <a:r>
              <a:rPr lang="zh-CN" altLang="en-US" dirty="0" smtClean="0">
                <a:cs typeface="+mn-ea"/>
                <a:sym typeface="+mn-lt"/>
              </a:rPr>
              <a:t>知字符串 </a:t>
            </a:r>
            <a:r>
              <a:rPr lang="en-US" altLang="zh-CN" dirty="0" smtClean="0">
                <a:cs typeface="+mn-ea"/>
                <a:sym typeface="+mn-lt"/>
              </a:rPr>
              <a:t>a[1..n] </a:t>
            </a:r>
            <a:r>
              <a:rPr lang="zh-CN" altLang="en-US" dirty="0" smtClean="0">
                <a:cs typeface="+mn-ea"/>
                <a:sym typeface="+mn-lt"/>
              </a:rPr>
              <a:t>的 </a:t>
            </a:r>
            <a:r>
              <a:rPr lang="en-US" altLang="zh-CN" dirty="0" smtClean="0">
                <a:cs typeface="+mn-ea"/>
                <a:sym typeface="+mn-lt"/>
              </a:rPr>
              <a:t>next </a:t>
            </a:r>
            <a:r>
              <a:rPr lang="zh-CN" altLang="en-US" dirty="0" smtClean="0">
                <a:cs typeface="+mn-ea"/>
                <a:sym typeface="+mn-lt"/>
              </a:rPr>
              <a:t>数组，求字符串 </a:t>
            </a:r>
            <a:r>
              <a:rPr lang="en-US" altLang="zh-CN" dirty="0" smtClean="0">
                <a:cs typeface="+mn-ea"/>
                <a:sym typeface="+mn-lt"/>
              </a:rPr>
              <a:t>a[1..n] </a:t>
            </a:r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b[1..m] </a:t>
            </a:r>
            <a:r>
              <a:rPr lang="zh-CN" altLang="en-US" dirty="0" smtClean="0">
                <a:cs typeface="+mn-ea"/>
                <a:sym typeface="+mn-lt"/>
              </a:rPr>
              <a:t>的最长匹配：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700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已知 </a:t>
            </a:r>
            <a:r>
              <a:rPr lang="en-US" altLang="zh-CN" dirty="0" smtClean="0">
                <a:cs typeface="+mn-ea"/>
                <a:sym typeface="+mn-lt"/>
              </a:rPr>
              <a:t>a[1..i] == b[ j-i..j-1]</a:t>
            </a:r>
            <a:r>
              <a:rPr lang="zh-CN" altLang="en-US" dirty="0" smtClean="0">
                <a:cs typeface="+mn-ea"/>
                <a:sym typeface="+mn-lt"/>
              </a:rPr>
              <a:t>，求</a:t>
            </a:r>
            <a:r>
              <a:rPr lang="zh-CN" altLang="en-US" dirty="0">
                <a:cs typeface="+mn-ea"/>
                <a:sym typeface="+mn-lt"/>
              </a:rPr>
              <a:t>最</a:t>
            </a:r>
            <a:r>
              <a:rPr lang="zh-CN" altLang="en-US" dirty="0" smtClean="0">
                <a:cs typeface="+mn-ea"/>
                <a:sym typeface="+mn-lt"/>
              </a:rPr>
              <a:t>大的</a:t>
            </a:r>
            <a:r>
              <a:rPr lang="en-US" altLang="zh-CN" dirty="0" smtClean="0">
                <a:cs typeface="+mn-ea"/>
                <a:sym typeface="+mn-lt"/>
              </a:rPr>
              <a:t>k</a:t>
            </a:r>
            <a:r>
              <a:rPr lang="zh-CN" altLang="en-US" dirty="0" smtClean="0">
                <a:cs typeface="+mn-ea"/>
                <a:sym typeface="+mn-lt"/>
              </a:rPr>
              <a:t>，使得 </a:t>
            </a:r>
            <a:r>
              <a:rPr lang="en-US" altLang="zh-CN" dirty="0" smtClean="0">
                <a:cs typeface="+mn-ea"/>
                <a:sym typeface="+mn-lt"/>
              </a:rPr>
              <a:t>a[1..k] ==</a:t>
            </a:r>
            <a:r>
              <a:rPr lang="zh-CN" altLang="en-US" dirty="0" smtClean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b[j-k+1..j]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0694" y="29348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ym typeface="+mn-lt"/>
              </a:rPr>
              <a:t>对</a:t>
            </a:r>
            <a:r>
              <a:rPr lang="zh-CN" altLang="en-US" dirty="0" smtClean="0">
                <a:sym typeface="+mn-lt"/>
              </a:rPr>
              <a:t>着代码演示：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33967" y="2381946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39" y="2934896"/>
            <a:ext cx="7934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2087 </a:t>
            </a:r>
            <a:r>
              <a:rPr lang="zh-CN" altLang="en-US" dirty="0" smtClean="0">
                <a:cs typeface="+mn-ea"/>
                <a:sym typeface="+mn-lt"/>
              </a:rPr>
              <a:t>剪花布条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一块花布条，里面有些图案，另有一块直接可用的小饰条，里面也有一些图案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849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对于给定的花布条和小饰条，计算一下能从花布条中尽可能剪出几块小饰条来呢</a:t>
            </a:r>
            <a:r>
              <a:rPr lang="zh-CN" altLang="en-US" dirty="0" smtClean="0">
                <a:cs typeface="+mn-ea"/>
                <a:sym typeface="+mn-lt"/>
              </a:rPr>
              <a:t>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代码演示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1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k</a:t>
            </a:r>
            <a:r>
              <a:rPr lang="en-US" altLang="zh-CN" b="1" dirty="0" err="1" smtClean="0">
                <a:cs typeface="+mn-ea"/>
                <a:sym typeface="+mn-lt"/>
              </a:rPr>
              <a:t>mp</a:t>
            </a:r>
            <a:r>
              <a:rPr lang="zh-CN" altLang="en-US" b="1" dirty="0" smtClean="0"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967" y="108385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9974" y="100507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Hdu</a:t>
            </a:r>
            <a:r>
              <a:rPr lang="en-US" altLang="zh-CN" dirty="0" smtClean="0">
                <a:cs typeface="+mn-ea"/>
                <a:sym typeface="+mn-lt"/>
              </a:rPr>
              <a:t> 2087 </a:t>
            </a:r>
            <a:r>
              <a:rPr lang="zh-CN" altLang="en-US" dirty="0" smtClean="0">
                <a:cs typeface="+mn-ea"/>
                <a:sym typeface="+mn-lt"/>
              </a:rPr>
              <a:t>剪花布条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3967" y="172311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694" y="164433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一块花布条，里面有些图案，另有一块直接可用的小饰条，里面也有一些图案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694" y="2303157"/>
            <a:ext cx="849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对于给定的花布条和小饰条，计算一下能从花布条中尽可能剪出几块小饰条来呢</a:t>
            </a:r>
            <a:r>
              <a:rPr lang="zh-CN" altLang="en-US" dirty="0" smtClean="0">
                <a:cs typeface="+mn-ea"/>
                <a:sym typeface="+mn-lt"/>
              </a:rPr>
              <a:t>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3967" y="3013685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0694" y="293489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代码演示</a:t>
            </a:r>
            <a:r>
              <a:rPr lang="en-US" altLang="zh-CN" dirty="0" smtClean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01" y="1005070"/>
            <a:ext cx="5990654" cy="53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3257</Words>
  <Application>Microsoft Office PowerPoint</Application>
  <PresentationFormat>宽屏</PresentationFormat>
  <Paragraphs>273</Paragraphs>
  <Slides>52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Zhaohui Ye</cp:lastModifiedBy>
  <cp:revision>652</cp:revision>
  <dcterms:created xsi:type="dcterms:W3CDTF">2015-08-18T02:51:41Z</dcterms:created>
  <dcterms:modified xsi:type="dcterms:W3CDTF">2018-02-11T11:15:46Z</dcterms:modified>
  <cp:category/>
</cp:coreProperties>
</file>