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5" r:id="rId32"/>
    <p:sldId id="296" r:id="rId33"/>
    <p:sldId id="297" r:id="rId34"/>
    <p:sldId id="298" r:id="rId35"/>
    <p:sldId id="299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26" autoAdjust="0"/>
    <p:restoredTop sz="97790" autoAdjust="0"/>
  </p:normalViewPr>
  <p:slideViewPr>
    <p:cSldViewPr snapToGrid="0">
      <p:cViewPr varScale="1">
        <p:scale>
          <a:sx n="83" d="100"/>
          <a:sy n="83" d="100"/>
        </p:scale>
        <p:origin x="102" y="7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F30CC-F900-4F84-A1FF-F2691407CAB2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1025-FFA8-499D-B680-C114445FA7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04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520DD-4553-47AC-BEB4-D8F06228A71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10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520DD-4553-47AC-BEB4-D8F06228A71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958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520DD-4553-47AC-BEB4-D8F06228A71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322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520DD-4553-47AC-BEB4-D8F06228A71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626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520DD-4553-47AC-BEB4-D8F06228A71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667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520DD-4553-47AC-BEB4-D8F06228A71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583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520DD-4553-47AC-BEB4-D8F06228A71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962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520DD-4553-47AC-BEB4-D8F06228A71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568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39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54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55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30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03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28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6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53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32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19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48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84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FE0540AA-1159-4850-94F9-9EC75253E97F}" type="datetimeFigureOut">
              <a:rPr lang="zh-CN" altLang="en-US" smtClean="0"/>
              <a:t>2018/2/9</a:t>
            </a:fld>
            <a:endParaRPr lang="zh-CN" alt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D9C06CD-0A0D-4859-AFB7-86BB8A772D7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9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北京大学 计算机科学技术系 周子凯</a:t>
            </a:r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动态规划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291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 smtClean="0"/>
                  <a:t>如果</a:t>
                </a:r>
                <a:r>
                  <a:rPr lang="en-US" altLang="zh-CN" sz="2800" dirty="0" smtClean="0"/>
                  <a:t>n</a:t>
                </a:r>
                <a:r>
                  <a:rPr lang="zh-CN" altLang="en-US" sz="2800" dirty="0"/>
                  <a:t>个数排成一列？</a:t>
                </a:r>
              </a:p>
              <a:p>
                <a:r>
                  <a:rPr lang="zh-CN" altLang="en-US" sz="2800" dirty="0" smtClean="0"/>
                  <a:t>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=∑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sz="2800" b="0" dirty="0" smtClean="0"/>
              </a:p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sz="2800" dirty="0" smtClean="0"/>
              </a:p>
              <a:p>
                <a:r>
                  <a:rPr lang="zh-CN" altLang="en-US" sz="2800" dirty="0" smtClean="0"/>
                  <a:t>对</a:t>
                </a:r>
                <a:r>
                  <a:rPr lang="zh-CN" altLang="en-US" sz="2800" dirty="0"/>
                  <a:t>每个</a:t>
                </a:r>
                <a:r>
                  <a:rPr lang="en-US" altLang="zh-CN" sz="2800" dirty="0" err="1"/>
                  <a:t>s</a:t>
                </a:r>
                <a:r>
                  <a:rPr lang="en-US" altLang="zh-CN" sz="2800" baseline="-25000" dirty="0" err="1"/>
                  <a:t>i</a:t>
                </a:r>
                <a:r>
                  <a:rPr lang="zh-CN" altLang="en-US" sz="2800" dirty="0"/>
                  <a:t>，求最小的</a:t>
                </a:r>
                <a:r>
                  <a:rPr lang="en-US" altLang="zh-CN" sz="2800" dirty="0" err="1"/>
                  <a:t>s</a:t>
                </a:r>
                <a:r>
                  <a:rPr lang="en-US" altLang="zh-CN" sz="2800" baseline="-25000" dirty="0" err="1"/>
                  <a:t>j</a:t>
                </a:r>
                <a:r>
                  <a:rPr lang="en-US" altLang="zh-CN" sz="2800" dirty="0"/>
                  <a:t>(j&lt;</a:t>
                </a:r>
                <a:r>
                  <a:rPr lang="en-US" altLang="zh-CN" sz="2800" dirty="0" err="1"/>
                  <a:t>i</a:t>
                </a:r>
                <a:r>
                  <a:rPr lang="en-US" altLang="zh-CN" sz="2800" dirty="0"/>
                  <a:t>)</a:t>
                </a:r>
                <a:r>
                  <a:rPr lang="zh-CN" altLang="en-US" sz="2800" dirty="0"/>
                  <a:t>即</a:t>
                </a:r>
                <a:r>
                  <a:rPr lang="zh-CN" altLang="en-US" sz="2800" dirty="0" smtClean="0"/>
                  <a:t>可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14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简化版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6996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33247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800" dirty="0" smtClean="0"/>
                  <a:t>将数列</a:t>
                </a:r>
                <a:r>
                  <a:rPr lang="en-US" altLang="zh-CN" sz="2800" dirty="0" err="1"/>
                  <a:t>a</a:t>
                </a:r>
                <a:r>
                  <a:rPr lang="en-US" altLang="zh-CN" sz="2800" baseline="-25000" dirty="0" err="1"/>
                  <a:t>i</a:t>
                </a:r>
                <a:r>
                  <a:rPr lang="zh-CN" altLang="en-US" sz="2800" dirty="0"/>
                  <a:t>复制一份，接到末尾变成长度为</a:t>
                </a:r>
                <a:r>
                  <a:rPr lang="en-US" altLang="zh-CN" sz="2800" dirty="0"/>
                  <a:t>2n</a:t>
                </a:r>
                <a:r>
                  <a:rPr lang="zh-CN" altLang="en-US" sz="2800" dirty="0"/>
                  <a:t>的</a:t>
                </a:r>
                <a:r>
                  <a:rPr lang="zh-CN" altLang="en-US" sz="2800" dirty="0" smtClean="0"/>
                  <a:t>数列</a:t>
                </a:r>
                <a:endParaRPr lang="zh-CN" altLang="en-US" sz="2800" dirty="0"/>
              </a:p>
              <a:p>
                <a:r>
                  <a:rPr lang="zh-CN" altLang="en-US" sz="2800" dirty="0"/>
                  <a:t>记</a:t>
                </a:r>
                <a:r>
                  <a:rPr lang="en-US" altLang="zh-CN" sz="2800" dirty="0" err="1"/>
                  <a:t>s</a:t>
                </a:r>
                <a:r>
                  <a:rPr lang="en-US" altLang="zh-CN" sz="2800" baseline="-25000" dirty="0" err="1"/>
                  <a:t>i</a:t>
                </a:r>
                <a:r>
                  <a:rPr lang="en-US" altLang="zh-CN" sz="2800" dirty="0"/>
                  <a:t>=∑</a:t>
                </a:r>
                <a:r>
                  <a:rPr lang="en-US" altLang="zh-CN" sz="2800" dirty="0" err="1"/>
                  <a:t>a</a:t>
                </a:r>
                <a:r>
                  <a:rPr lang="en-US" altLang="zh-CN" sz="2800" baseline="-25000" dirty="0" err="1"/>
                  <a:t>j</a:t>
                </a:r>
                <a:r>
                  <a:rPr lang="en-US" altLang="zh-CN" sz="2800" dirty="0"/>
                  <a:t>(j&lt;=</a:t>
                </a:r>
                <a:r>
                  <a:rPr lang="en-US" altLang="zh-CN" sz="2800" dirty="0" err="1"/>
                  <a:t>i</a:t>
                </a:r>
                <a:r>
                  <a:rPr lang="en-US" altLang="zh-CN" sz="28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𝑎𝑛𝑠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0≤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800" dirty="0">
                  <a:latin typeface="+mn-ea"/>
                </a:endParaRPr>
              </a:p>
              <a:p>
                <a:r>
                  <a:rPr lang="zh-CN" altLang="en-US" sz="2800" dirty="0"/>
                  <a:t>对每个</a:t>
                </a:r>
                <a:r>
                  <a:rPr lang="en-US" altLang="zh-CN" sz="2800" dirty="0" err="1"/>
                  <a:t>s</a:t>
                </a:r>
                <a:r>
                  <a:rPr lang="en-US" altLang="zh-CN" sz="2800" baseline="-25000" dirty="0" err="1"/>
                  <a:t>i</a:t>
                </a:r>
                <a:r>
                  <a:rPr lang="zh-CN" altLang="en-US" sz="2800" dirty="0" smtClean="0"/>
                  <a:t>，</a:t>
                </a:r>
                <a:r>
                  <a:rPr lang="zh-CN" altLang="en-US" sz="2800" b="1" dirty="0" smtClean="0"/>
                  <a:t>在</a:t>
                </a:r>
                <a:r>
                  <a:rPr lang="en-US" altLang="zh-CN" sz="2800" b="1" dirty="0" err="1" smtClean="0"/>
                  <a:t>i</a:t>
                </a:r>
                <a:r>
                  <a:rPr lang="en-US" altLang="zh-CN" sz="2800" b="1" dirty="0" smtClean="0"/>
                  <a:t>-j</a:t>
                </a:r>
                <a:r>
                  <a:rPr lang="en-US" altLang="zh-CN" sz="2800" b="1" dirty="0"/>
                  <a:t>&lt;=</a:t>
                </a:r>
                <a:r>
                  <a:rPr lang="en-US" altLang="zh-CN" sz="2800" b="1" dirty="0" smtClean="0"/>
                  <a:t>n</a:t>
                </a:r>
                <a:r>
                  <a:rPr lang="zh-CN" altLang="en-US" sz="2800" b="1" dirty="0" smtClean="0"/>
                  <a:t>的限制下</a:t>
                </a:r>
                <a:r>
                  <a:rPr lang="zh-CN" altLang="en-US" sz="2800" dirty="0" smtClean="0"/>
                  <a:t>，求</a:t>
                </a:r>
                <a:r>
                  <a:rPr lang="zh-CN" altLang="en-US" sz="2800" dirty="0"/>
                  <a:t>最小的</a:t>
                </a:r>
                <a:r>
                  <a:rPr lang="en-US" altLang="zh-CN" sz="2800" dirty="0" err="1" smtClean="0"/>
                  <a:t>s</a:t>
                </a:r>
                <a:r>
                  <a:rPr lang="en-US" altLang="zh-CN" sz="2800" baseline="-25000" dirty="0" err="1" smtClean="0"/>
                  <a:t>j</a:t>
                </a:r>
                <a:r>
                  <a:rPr lang="en-US" altLang="zh-CN" sz="2800" dirty="0" smtClean="0"/>
                  <a:t>(j&lt;</a:t>
                </a:r>
                <a:r>
                  <a:rPr lang="en-US" altLang="zh-CN" sz="2800" dirty="0" err="1" smtClean="0"/>
                  <a:t>i</a:t>
                </a:r>
                <a:r>
                  <a:rPr lang="en-US" altLang="zh-CN" sz="2800" dirty="0" smtClean="0"/>
                  <a:t>)</a:t>
                </a:r>
              </a:p>
              <a:p>
                <a:r>
                  <a:rPr lang="zh-CN" altLang="en-US" sz="2800" dirty="0"/>
                  <a:t>原</a:t>
                </a:r>
                <a:r>
                  <a:rPr lang="zh-CN" altLang="en-US" sz="2800" dirty="0" smtClean="0"/>
                  <a:t>问题转化成：求区间</a:t>
                </a:r>
                <a:r>
                  <a:rPr lang="en-US" altLang="zh-CN" sz="2800" dirty="0" smtClean="0"/>
                  <a:t>[1,1]</a:t>
                </a:r>
                <a:r>
                  <a:rPr lang="zh-CN" altLang="en-US" sz="2800" dirty="0" smtClean="0"/>
                  <a:t>，</a:t>
                </a:r>
                <a:r>
                  <a:rPr lang="en-US" altLang="zh-CN" sz="2800" dirty="0" smtClean="0"/>
                  <a:t>[1,2]……[1,n-1]</a:t>
                </a:r>
                <a:r>
                  <a:rPr lang="zh-CN" altLang="en-US" sz="2800" dirty="0" smtClean="0"/>
                  <a:t>，</a:t>
                </a:r>
                <a:r>
                  <a:rPr lang="en-US" altLang="zh-CN" sz="2800" dirty="0" smtClean="0"/>
                  <a:t>[1,n]</a:t>
                </a:r>
                <a:r>
                  <a:rPr lang="zh-CN" altLang="en-US" sz="2800" dirty="0" smtClean="0"/>
                  <a:t>，</a:t>
                </a:r>
                <a:r>
                  <a:rPr lang="en-US" altLang="zh-CN" sz="2800" dirty="0" smtClean="0"/>
                  <a:t>[2,n+1]</a:t>
                </a:r>
                <a:r>
                  <a:rPr lang="zh-CN" altLang="en-US" sz="2800" dirty="0" smtClean="0"/>
                  <a:t>，</a:t>
                </a:r>
                <a:r>
                  <a:rPr lang="en-US" altLang="zh-CN" sz="2800" dirty="0" smtClean="0"/>
                  <a:t>[3,n+2]……</a:t>
                </a:r>
                <a:r>
                  <a:rPr lang="zh-CN" altLang="en-US" sz="2800" dirty="0" smtClean="0"/>
                  <a:t>中的最小值</a:t>
                </a:r>
                <a:endParaRPr lang="en-US" altLang="zh-CN" sz="2800" dirty="0" smtClean="0"/>
              </a:p>
              <a:p>
                <a:pPr lvl="1"/>
                <a:r>
                  <a:rPr lang="zh-CN" altLang="en-US" sz="2000" dirty="0"/>
                  <a:t>想</a:t>
                </a:r>
                <a:r>
                  <a:rPr lang="zh-CN" altLang="en-US" sz="2000" dirty="0" smtClean="0"/>
                  <a:t>用线段树也行</a:t>
                </a:r>
                <a:endParaRPr lang="en-US" altLang="zh-CN" sz="20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332470" cy="4351338"/>
              </a:xfrm>
              <a:blipFill rotWithShape="1">
                <a:blip r:embed="rId2"/>
                <a:stretch>
                  <a:fillRect l="-1244" t="-2381" r="-2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原问题 </a:t>
            </a:r>
            <a:r>
              <a:rPr lang="en-US" altLang="zh-CN" sz="4000" dirty="0" smtClean="0"/>
              <a:t>– </a:t>
            </a:r>
            <a:r>
              <a:rPr lang="zh-CN" altLang="en-US" sz="4000" dirty="0" smtClean="0"/>
              <a:t>转化</a:t>
            </a:r>
            <a:endParaRPr lang="zh-CN" altLang="en-US" sz="4000" dirty="0"/>
          </a:p>
        </p:txBody>
      </p:sp>
      <p:sp>
        <p:nvSpPr>
          <p:cNvPr id="4" name="箭头 109"/>
          <p:cNvSpPr>
            <a:spLocks noChangeShapeType="1"/>
          </p:cNvSpPr>
          <p:nvPr/>
        </p:nvSpPr>
        <p:spPr bwMode="auto">
          <a:xfrm>
            <a:off x="1187450" y="5514397"/>
            <a:ext cx="66246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AutoShape 5"/>
          <p:cNvSpPr>
            <a:spLocks/>
          </p:cNvSpPr>
          <p:nvPr/>
        </p:nvSpPr>
        <p:spPr bwMode="auto">
          <a:xfrm rot="16200000">
            <a:off x="2771775" y="4074534"/>
            <a:ext cx="144463" cy="3313113"/>
          </a:xfrm>
          <a:prstGeom prst="leftBracket">
            <a:avLst>
              <a:gd name="adj" fmla="val 191117"/>
            </a:avLst>
          </a:prstGeom>
          <a:noFill/>
          <a:ln w="9525" cmpd="sng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424456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" name="AutoShape 6"/>
          <p:cNvSpPr>
            <a:spLocks/>
          </p:cNvSpPr>
          <p:nvPr/>
        </p:nvSpPr>
        <p:spPr bwMode="auto">
          <a:xfrm rot="16200000">
            <a:off x="3290888" y="4307897"/>
            <a:ext cx="144462" cy="3313112"/>
          </a:xfrm>
          <a:prstGeom prst="leftBracket">
            <a:avLst>
              <a:gd name="adj" fmla="val 191118"/>
            </a:avLst>
          </a:prstGeom>
          <a:noFill/>
          <a:ln w="9525" cmpd="sng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424456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" name="AutoShape 7"/>
          <p:cNvSpPr>
            <a:spLocks/>
          </p:cNvSpPr>
          <p:nvPr/>
        </p:nvSpPr>
        <p:spPr bwMode="auto">
          <a:xfrm rot="16200000">
            <a:off x="3849688" y="4568247"/>
            <a:ext cx="144462" cy="3313112"/>
          </a:xfrm>
          <a:prstGeom prst="leftBracket">
            <a:avLst>
              <a:gd name="adj" fmla="val 191118"/>
            </a:avLst>
          </a:prstGeom>
          <a:noFill/>
          <a:ln w="9525" cmpd="sng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424456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" name="AutoShape 8"/>
          <p:cNvSpPr>
            <a:spLocks/>
          </p:cNvSpPr>
          <p:nvPr/>
        </p:nvSpPr>
        <p:spPr bwMode="auto">
          <a:xfrm rot="16200000">
            <a:off x="4498976" y="4866696"/>
            <a:ext cx="144462" cy="3313113"/>
          </a:xfrm>
          <a:prstGeom prst="leftBracket">
            <a:avLst>
              <a:gd name="adj" fmla="val 191118"/>
            </a:avLst>
          </a:prstGeom>
          <a:noFill/>
          <a:ln w="9525" cmpd="sng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424456"/>
                </a:outerShdw>
              </a:effectLst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579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/>
              <a:t>长为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的区间，从头滑动到尾，每次求区间内包含的数的最小值</a:t>
            </a:r>
            <a:endParaRPr lang="en-US" altLang="zh-CN" sz="2800" dirty="0" smtClean="0"/>
          </a:p>
          <a:p>
            <a:pPr lvl="1"/>
            <a:r>
              <a:rPr lang="zh-CN" altLang="en-US" sz="2500" dirty="0" smtClean="0"/>
              <a:t>用一个</a:t>
            </a:r>
            <a:r>
              <a:rPr lang="zh-CN" altLang="en-US" sz="2500" b="1" dirty="0" smtClean="0"/>
              <a:t>队列</a:t>
            </a:r>
            <a:r>
              <a:rPr lang="zh-CN" altLang="en-US" sz="2500" dirty="0" smtClean="0"/>
              <a:t>维护区间内包含的数</a:t>
            </a:r>
            <a:endParaRPr lang="en-US" altLang="zh-CN" sz="2500" dirty="0" smtClean="0"/>
          </a:p>
          <a:p>
            <a:r>
              <a:rPr lang="zh-CN" altLang="en-US" sz="2800" dirty="0" smtClean="0"/>
              <a:t>如果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i-1</a:t>
            </a:r>
            <a:r>
              <a:rPr lang="en-US" altLang="zh-CN" sz="2800" dirty="0" smtClean="0"/>
              <a:t> &gt; </a:t>
            </a:r>
            <a:r>
              <a:rPr lang="en-US" altLang="zh-CN" sz="2800" dirty="0" err="1" smtClean="0"/>
              <a:t>a</a:t>
            </a:r>
            <a:r>
              <a:rPr lang="en-US" altLang="zh-CN" sz="2800" baseline="-25000" dirty="0" err="1" smtClean="0"/>
              <a:t>i</a:t>
            </a:r>
            <a:r>
              <a:rPr lang="zh-CN" altLang="en-US" sz="2800" dirty="0" smtClean="0"/>
              <a:t>，那么当</a:t>
            </a:r>
            <a:r>
              <a:rPr lang="en-US" altLang="zh-CN" sz="2800" dirty="0" err="1" smtClean="0"/>
              <a:t>a</a:t>
            </a:r>
            <a:r>
              <a:rPr lang="en-US" altLang="zh-CN" sz="2800" baseline="-25000" dirty="0" err="1" smtClean="0"/>
              <a:t>i</a:t>
            </a:r>
            <a:r>
              <a:rPr lang="zh-CN" altLang="en-US" sz="2800" dirty="0" smtClean="0"/>
              <a:t>进入区间后，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i-1</a:t>
            </a:r>
            <a:r>
              <a:rPr lang="zh-CN" altLang="en-US" sz="2800" dirty="0" smtClean="0"/>
              <a:t>一定不可是为区间最小值</a:t>
            </a:r>
            <a:endParaRPr lang="en-US" altLang="zh-CN" sz="2800" dirty="0" smtClean="0"/>
          </a:p>
          <a:p>
            <a:pPr lvl="1"/>
            <a:r>
              <a:rPr lang="zh-CN" altLang="en-US" sz="2500" dirty="0"/>
              <a:t>废物没有存在的</a:t>
            </a:r>
            <a:r>
              <a:rPr lang="zh-CN" altLang="en-US" sz="2500" dirty="0" smtClean="0"/>
              <a:t>价值，删了</a:t>
            </a:r>
            <a:endParaRPr lang="en-US" altLang="zh-CN" sz="2500" dirty="0" smtClean="0"/>
          </a:p>
          <a:p>
            <a:r>
              <a:rPr lang="zh-CN" altLang="en-US" sz="2800" dirty="0" smtClean="0"/>
              <a:t>区间每滑动一格，就在队头加一个数，队尾删一个数</a:t>
            </a:r>
            <a:endParaRPr lang="en-US" altLang="zh-CN" sz="2800" dirty="0" smtClean="0"/>
          </a:p>
          <a:p>
            <a:r>
              <a:rPr lang="zh-CN" altLang="en-US" sz="2800" dirty="0"/>
              <a:t>新元素</a:t>
            </a:r>
            <a:r>
              <a:rPr lang="zh-CN" altLang="en-US" sz="2800" dirty="0" smtClean="0"/>
              <a:t>入队后可能发生若干次删数</a:t>
            </a:r>
            <a:endParaRPr lang="en-US" altLang="zh-CN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算法分析</a:t>
            </a:r>
            <a:endParaRPr lang="zh-CN" altLang="en-US" sz="4000" dirty="0"/>
          </a:p>
        </p:txBody>
      </p:sp>
      <p:pic>
        <p:nvPicPr>
          <p:cNvPr id="1026" name="Picture 2" descr="https://timgsa.baidu.com/timg?image&amp;quality=80&amp;size=b9999_10000&amp;sec=1515342272058&amp;di=fdaf1301689915b552faea66f1dcea60&amp;imgtype=0&amp;src=http%3A%2F%2Fwww.xz7.com%2Fup%2F2017-10%2F201710121645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669" y="3751738"/>
            <a:ext cx="707050" cy="70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71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2"/>
          <p:cNvSpPr>
            <a:spLocks noGrp="1"/>
          </p:cNvSpPr>
          <p:nvPr>
            <p:ph idx="4294967295"/>
          </p:nvPr>
        </p:nvSpPr>
        <p:spPr>
          <a:xfrm>
            <a:off x="775062" y="1541417"/>
            <a:ext cx="7911737" cy="458474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>
                <a:latin typeface="+mj-lt"/>
              </a:rPr>
              <a:t>1 2 4 3 2 3   区间长度=3</a:t>
            </a:r>
          </a:p>
          <a:p>
            <a:pPr eaLnBrk="1" hangingPunct="1">
              <a:defRPr/>
            </a:pPr>
            <a:r>
              <a:rPr lang="zh-CN" altLang="en-US" sz="2800" dirty="0" smtClean="0">
                <a:latin typeface="+mj-lt"/>
              </a:rPr>
              <a:t>min[1,3]=1</a:t>
            </a:r>
          </a:p>
          <a:p>
            <a:pPr eaLnBrk="1" hangingPunct="1">
              <a:defRPr/>
            </a:pPr>
            <a:r>
              <a:rPr lang="zh-CN" altLang="en-US" sz="2800" dirty="0" smtClean="0">
                <a:latin typeface="+mj-lt"/>
              </a:rPr>
              <a:t>min[2,4]=2</a:t>
            </a:r>
          </a:p>
          <a:p>
            <a:pPr eaLnBrk="1" hangingPunct="1">
              <a:defRPr/>
            </a:pPr>
            <a:r>
              <a:rPr lang="zh-CN" altLang="en-US" sz="2800" dirty="0" smtClean="0">
                <a:latin typeface="+mj-lt"/>
              </a:rPr>
              <a:t>min[3,5]=2</a:t>
            </a:r>
          </a:p>
          <a:p>
            <a:pPr eaLnBrk="1" hangingPunct="1">
              <a:defRPr/>
            </a:pPr>
            <a:r>
              <a:rPr lang="zh-CN" altLang="en-US" sz="2800" dirty="0" smtClean="0">
                <a:latin typeface="+mj-lt"/>
              </a:rPr>
              <a:t>min[4,6]=2</a:t>
            </a:r>
          </a:p>
        </p:txBody>
      </p:sp>
      <p:sp>
        <p:nvSpPr>
          <p:cNvPr id="33795" name="Rectangle 2"/>
          <p:cNvSpPr txBox="1">
            <a:spLocks noChangeArrowheads="1"/>
          </p:cNvSpPr>
          <p:nvPr/>
        </p:nvSpPr>
        <p:spPr bwMode="auto">
          <a:xfrm>
            <a:off x="0" y="285750"/>
            <a:ext cx="93583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sz="4000" smtClean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692275" y="5302250"/>
            <a:ext cx="1079500" cy="86995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771775" y="4797425"/>
            <a:ext cx="1076325" cy="1379538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851275" y="3789363"/>
            <a:ext cx="1079500" cy="23876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4931569" y="4292600"/>
            <a:ext cx="1074737" cy="18796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6011863" y="4797425"/>
            <a:ext cx="1076325" cy="1379538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7092950" y="4292600"/>
            <a:ext cx="1074738" cy="18796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3802" name="AutoShape 10"/>
          <p:cNvSpPr>
            <a:spLocks noChangeArrowheads="1"/>
          </p:cNvSpPr>
          <p:nvPr/>
        </p:nvSpPr>
        <p:spPr bwMode="auto">
          <a:xfrm rot="2700000">
            <a:off x="4067175" y="3068638"/>
            <a:ext cx="647700" cy="647700"/>
          </a:xfrm>
          <a:prstGeom prst="plus">
            <a:avLst>
              <a:gd name="adj" fmla="val 39019"/>
            </a:avLst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3803" name="AutoShape 11"/>
          <p:cNvSpPr>
            <a:spLocks noChangeArrowheads="1"/>
          </p:cNvSpPr>
          <p:nvPr/>
        </p:nvSpPr>
        <p:spPr bwMode="auto">
          <a:xfrm rot="2700000">
            <a:off x="5148263" y="3573463"/>
            <a:ext cx="647700" cy="647700"/>
          </a:xfrm>
          <a:prstGeom prst="plus">
            <a:avLst>
              <a:gd name="adj" fmla="val 39019"/>
            </a:avLst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5868988" y="1700213"/>
            <a:ext cx="21383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ea typeface="宋体" panose="02010600030101010101" pitchFamily="2" charset="-122"/>
              </a:rPr>
              <a:t>“阶梯状”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28650" y="653143"/>
            <a:ext cx="7886700" cy="103754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/>
              <a:t>栗子</a:t>
            </a:r>
            <a:endParaRPr lang="zh-CN" altLang="en-US" sz="4000" dirty="0"/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4200742" y="3774600"/>
            <a:ext cx="37739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4</a:t>
            </a:r>
            <a:endParaRPr lang="zh-CN" altLang="en-US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5280242" y="4287837"/>
            <a:ext cx="37739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  <a:endParaRPr lang="zh-CN" altLang="en-US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6361328" y="4797425"/>
            <a:ext cx="37739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endParaRPr lang="zh-CN" altLang="en-US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7447178" y="4302124"/>
            <a:ext cx="37739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  <a:endParaRPr lang="zh-CN" altLang="en-US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040154" y="5259389"/>
            <a:ext cx="37739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endParaRPr lang="zh-CN" altLang="en-US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118860" y="4797424"/>
            <a:ext cx="37739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endParaRPr lang="zh-CN" altLang="en-US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41569" y="6176963"/>
            <a:ext cx="4221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endParaRPr lang="zh-CN" altLang="en-US" sz="2800" dirty="0" err="1" smtClean="0"/>
          </a:p>
        </p:txBody>
      </p:sp>
      <p:sp>
        <p:nvSpPr>
          <p:cNvPr id="22" name="TextBox 21"/>
          <p:cNvSpPr txBox="1"/>
          <p:nvPr/>
        </p:nvSpPr>
        <p:spPr>
          <a:xfrm>
            <a:off x="3118860" y="6172200"/>
            <a:ext cx="4221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</a:t>
            </a:r>
            <a:endParaRPr lang="zh-CN" altLang="en-US" sz="2800" dirty="0" err="1" smtClean="0"/>
          </a:p>
        </p:txBody>
      </p:sp>
      <p:sp>
        <p:nvSpPr>
          <p:cNvPr id="23" name="TextBox 22"/>
          <p:cNvSpPr txBox="1"/>
          <p:nvPr/>
        </p:nvSpPr>
        <p:spPr>
          <a:xfrm>
            <a:off x="4192036" y="6171544"/>
            <a:ext cx="4221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3</a:t>
            </a:r>
            <a:endParaRPr lang="zh-CN" altLang="en-US" sz="2800" dirty="0" err="1" smtClean="0"/>
          </a:p>
        </p:txBody>
      </p:sp>
      <p:sp>
        <p:nvSpPr>
          <p:cNvPr id="24" name="TextBox 23"/>
          <p:cNvSpPr txBox="1"/>
          <p:nvPr/>
        </p:nvSpPr>
        <p:spPr>
          <a:xfrm>
            <a:off x="5281657" y="6172200"/>
            <a:ext cx="4221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4</a:t>
            </a:r>
            <a:endParaRPr lang="zh-CN" altLang="en-US" sz="2800" dirty="0" err="1" smtClean="0"/>
          </a:p>
        </p:txBody>
      </p:sp>
      <p:sp>
        <p:nvSpPr>
          <p:cNvPr id="25" name="TextBox 24"/>
          <p:cNvSpPr txBox="1"/>
          <p:nvPr/>
        </p:nvSpPr>
        <p:spPr>
          <a:xfrm>
            <a:off x="6338533" y="6172200"/>
            <a:ext cx="4221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5</a:t>
            </a:r>
            <a:endParaRPr lang="zh-CN" altLang="en-US" sz="2800" dirty="0" err="1" smtClean="0"/>
          </a:p>
        </p:txBody>
      </p:sp>
      <p:sp>
        <p:nvSpPr>
          <p:cNvPr id="26" name="TextBox 25"/>
          <p:cNvSpPr txBox="1"/>
          <p:nvPr/>
        </p:nvSpPr>
        <p:spPr>
          <a:xfrm>
            <a:off x="7418547" y="6181724"/>
            <a:ext cx="4221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6</a:t>
            </a:r>
            <a:endParaRPr lang="zh-CN" altLang="en-US" sz="2800" dirty="0" err="1" smtClean="0"/>
          </a:p>
        </p:txBody>
      </p:sp>
    </p:spTree>
    <p:extLst>
      <p:ext uri="{BB962C8B-B14F-4D97-AF65-F5344CB8AC3E}">
        <p14:creationId xmlns:p14="http://schemas.microsoft.com/office/powerpoint/2010/main" val="1842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nimBg="1" autoUpdateAnimBg="0"/>
      <p:bldP spid="33797" grpId="0" animBg="1" autoUpdateAnimBg="0"/>
      <p:bldP spid="33798" grpId="0" animBg="1" autoUpdateAnimBg="0"/>
      <p:bldP spid="33799" grpId="0" animBg="1" autoUpdateAnimBg="0"/>
      <p:bldP spid="33800" grpId="0" animBg="1" autoUpdateAnimBg="0"/>
      <p:bldP spid="33801" grpId="0" animBg="1" autoUpdateAnimBg="0"/>
      <p:bldP spid="33802" grpId="0" animBg="1" autoUpdateAnimBg="0"/>
      <p:bldP spid="33802" grpId="1" animBg="1" autoUpdateAnimBg="0"/>
      <p:bldP spid="3380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/>
              <a:t>队列里没被删掉的数一定是单调递增的</a:t>
            </a:r>
            <a:endParaRPr lang="en-US" altLang="zh-CN" sz="2800" dirty="0" smtClean="0"/>
          </a:p>
          <a:p>
            <a:r>
              <a:rPr lang="zh-CN" altLang="en-US" sz="2800" dirty="0" smtClean="0"/>
              <a:t>队尾元素即是区间最小值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有的数已经被中途删掉了，出队怎么办？</a:t>
            </a:r>
            <a:endParaRPr lang="en-US" altLang="zh-CN" sz="2800" dirty="0" smtClean="0"/>
          </a:p>
          <a:p>
            <a:pPr lvl="1"/>
            <a:r>
              <a:rPr lang="zh-CN" altLang="en-US" sz="2500" dirty="0" smtClean="0"/>
              <a:t>直接删除队尾元素会出错</a:t>
            </a:r>
            <a:endParaRPr lang="en-US" altLang="zh-CN" sz="2500" dirty="0" smtClean="0"/>
          </a:p>
          <a:p>
            <a:r>
              <a:rPr lang="zh-CN" altLang="en-US" sz="2800" dirty="0" smtClean="0"/>
              <a:t>删数时，记录下有多少个数被新入队的数删了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废物：就算是废物也要在这个世界留下存在过的证据</a:t>
            </a:r>
            <a:endParaRPr lang="en-US" altLang="zh-CN" sz="2400" dirty="0" smtClean="0"/>
          </a:p>
          <a:p>
            <a:r>
              <a:rPr lang="zh-CN" altLang="en-US" sz="2800" dirty="0" smtClean="0"/>
              <a:t>区间滑动时，队尾元素计数器</a:t>
            </a:r>
            <a:r>
              <a:rPr lang="en-US" altLang="zh-CN" sz="2800" dirty="0" smtClean="0"/>
              <a:t>-1</a:t>
            </a:r>
            <a:r>
              <a:rPr lang="zh-CN" altLang="en-US" sz="2800" dirty="0" smtClean="0"/>
              <a:t>，减到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后再出队</a:t>
            </a:r>
            <a:endParaRPr lang="en-US" altLang="zh-CN" sz="2800" dirty="0" smtClean="0"/>
          </a:p>
          <a:p>
            <a:endParaRPr lang="en-US" altLang="zh-CN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算法分析</a:t>
            </a:r>
            <a:endParaRPr lang="zh-CN" altLang="en-US" sz="4000" dirty="0"/>
          </a:p>
        </p:txBody>
      </p:sp>
      <p:pic>
        <p:nvPicPr>
          <p:cNvPr id="14338" name="Picture 2" descr="https://ss2.bdstatic.com/70cFvnSh_Q1YnxGkpoWK1HF6hhy/it/u=3332509747,2311581797&amp;fm=11&amp;gp=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531" y="4667794"/>
            <a:ext cx="750116" cy="62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0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2"/>
          <p:cNvSpPr>
            <a:spLocks noGrp="1"/>
          </p:cNvSpPr>
          <p:nvPr>
            <p:ph idx="4294967295"/>
          </p:nvPr>
        </p:nvSpPr>
        <p:spPr>
          <a:xfrm>
            <a:off x="628650" y="1462207"/>
            <a:ext cx="7886700" cy="43513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为队列内每个元素设置一个cnt值，表示这个数前面删掉了多少个垫背的（包括本身）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初始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cnt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]=1</a:t>
            </a:r>
          </a:p>
          <a:p>
            <a:pPr eaLnBrk="1" hangingPunct="1">
              <a:defRPr/>
            </a:pPr>
            <a:r>
              <a:rPr lang="en-US" altLang="zh-CN" sz="28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删掉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i-1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时，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cnt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]+=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cnt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[i-1]</a:t>
            </a:r>
          </a:p>
          <a:p>
            <a:pPr eaLnBrk="1" hangingPunct="1">
              <a:defRPr/>
            </a:pPr>
            <a:r>
              <a:rPr lang="en-US" altLang="zh-CN" sz="28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出队前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cnt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]-=1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，如果归零则出队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788072" y="5781226"/>
            <a:ext cx="1079500" cy="872123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2867572" y="5276401"/>
            <a:ext cx="1076325" cy="1379538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3947072" y="4268339"/>
            <a:ext cx="1079500" cy="23876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5028160" y="4771576"/>
            <a:ext cx="1074737" cy="18796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5028160" y="5276401"/>
            <a:ext cx="1074737" cy="1379538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6107660" y="4771576"/>
            <a:ext cx="1076325" cy="18796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1861097" y="5349426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cnt=1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2940597" y="4844601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cnt=1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4031210" y="3804789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cnt=1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1856334" y="5356345"/>
            <a:ext cx="108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cnt=0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5099597" y="4339776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cnt=1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5098009" y="4350664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cnt=2</a:t>
            </a: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2935834" y="4849590"/>
            <a:ext cx="108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cnt=0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5099597" y="4844601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cnt=1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5103319" y="4846188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cnt=3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5099597" y="4844601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cnt=2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6128297" y="4311201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cnt=1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28650" y="135057"/>
            <a:ext cx="78867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/>
              <a:t>又一个栗子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2789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037E-7 L -0.11389 -3.7037E-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5694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07407E-6 L -0.11423 -4.07407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483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57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nimBg="1" autoUpdateAnimBg="0"/>
      <p:bldP spid="34821" grpId="0" animBg="1" autoUpdateAnimBg="0"/>
      <p:bldP spid="34822" grpId="0" animBg="1" autoUpdateAnimBg="0"/>
      <p:bldP spid="34823" grpId="0" animBg="1" autoUpdateAnimBg="0"/>
      <p:bldP spid="34823" grpId="1" animBg="1" autoUpdateAnimBg="0"/>
      <p:bldP spid="34823" grpId="2" animBg="1" autoUpdateAnimBg="0"/>
      <p:bldP spid="34824" grpId="0" animBg="1" autoUpdateAnimBg="0"/>
      <p:bldP spid="34825" grpId="0" animBg="1" autoUpdateAnimBg="0"/>
      <p:bldP spid="34826" grpId="0" bldLvl="0" autoUpdateAnimBg="0"/>
      <p:bldP spid="34827" grpId="0" bldLvl="0" autoUpdateAnimBg="0"/>
      <p:bldP spid="34828" grpId="0" bldLvl="0" autoUpdateAnimBg="0"/>
      <p:bldP spid="34829" grpId="0" bldLvl="0" autoUpdateAnimBg="0"/>
      <p:bldP spid="34829" grpId="1" bldLvl="0" autoUpdateAnimBg="0"/>
      <p:bldP spid="34830" grpId="0" bldLvl="0" autoUpdateAnimBg="0"/>
      <p:bldP spid="34830" grpId="1" bldLvl="0" autoUpdateAnimBg="0"/>
      <p:bldP spid="34831" grpId="0" bldLvl="0" autoUpdateAnimBg="0"/>
      <p:bldP spid="34831" grpId="1" bldLvl="0" autoUpdateAnimBg="0"/>
      <p:bldP spid="34831" grpId="2" bldLvl="0" autoUpdateAnimBg="0"/>
      <p:bldP spid="34832" grpId="0" bldLvl="0" autoUpdateAnimBg="0"/>
      <p:bldP spid="34832" grpId="1" bldLvl="0" autoUpdateAnimBg="0"/>
      <p:bldP spid="34833" grpId="0" bldLvl="0" autoUpdateAnimBg="0"/>
      <p:bldP spid="34833" grpId="1" bldLvl="0" autoUpdateAnimBg="0"/>
      <p:bldP spid="34834" grpId="0" bldLvl="0" autoUpdateAnimBg="0"/>
      <p:bldP spid="34834" grpId="1" bldLvl="0" autoUpdateAnimBg="0"/>
      <p:bldP spid="34835" grpId="0" bldLvl="0" autoUpdateAnimBg="0"/>
      <p:bldP spid="34836" grpId="0" bldLvl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求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个区间内的最小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最大值</a:t>
            </a:r>
            <a:endParaRPr lang="en-US" altLang="zh-CN" sz="2800" dirty="0" smtClean="0"/>
          </a:p>
          <a:p>
            <a:r>
              <a:rPr lang="zh-CN" altLang="en-US" sz="2800" dirty="0" smtClean="0"/>
              <a:t>要求区间的两个端点都单调递增</a:t>
            </a:r>
            <a:endParaRPr lang="en-US" altLang="zh-CN" sz="2800" dirty="0" smtClean="0"/>
          </a:p>
          <a:p>
            <a:r>
              <a:rPr lang="zh-CN" altLang="en-US" sz="2800" dirty="0" smtClean="0"/>
              <a:t>（并不要求区间长度固定）</a:t>
            </a:r>
            <a:endParaRPr lang="zh-CN" alt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总结：单调队列能做什么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7560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有一个</a:t>
            </a:r>
            <a:r>
              <a:rPr lang="en-US" altLang="zh-CN" sz="2800" dirty="0"/>
              <a:t>a*b</a:t>
            </a:r>
            <a:r>
              <a:rPr lang="zh-CN" altLang="en-US" sz="2800" dirty="0"/>
              <a:t>的整数组成的矩阵，现请你从中找出一个</a:t>
            </a:r>
            <a:r>
              <a:rPr lang="en-US" altLang="zh-CN" sz="2800" dirty="0"/>
              <a:t>n*n</a:t>
            </a:r>
            <a:r>
              <a:rPr lang="zh-CN" altLang="en-US" sz="2800" dirty="0"/>
              <a:t>的正方形区域，使得该区域所有数中的最大值和</a:t>
            </a:r>
            <a:r>
              <a:rPr lang="zh-CN" altLang="en-US" sz="2800" dirty="0" smtClean="0"/>
              <a:t>最小值的</a:t>
            </a:r>
            <a:r>
              <a:rPr lang="zh-CN" altLang="en-US" sz="2800" dirty="0"/>
              <a:t>差最小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endParaRPr lang="pt-BR" altLang="zh-CN" sz="2800" dirty="0" smtClean="0"/>
          </a:p>
          <a:p>
            <a:r>
              <a:rPr lang="pt-BR" altLang="zh-CN" sz="2800" dirty="0" smtClean="0"/>
              <a:t>2</a:t>
            </a:r>
            <a:r>
              <a:rPr lang="pt-BR" altLang="zh-CN" sz="2800" dirty="0"/>
              <a:t>&lt;=a,b&lt;=</a:t>
            </a:r>
            <a:r>
              <a:rPr lang="pt-BR" altLang="zh-CN" sz="2800" dirty="0" smtClean="0"/>
              <a:t>1000, n</a:t>
            </a:r>
            <a:r>
              <a:rPr lang="pt-BR" altLang="zh-CN" sz="2800" dirty="0"/>
              <a:t>&lt;=1000</a:t>
            </a:r>
            <a:endParaRPr lang="zh-CN" alt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HAOI2007 </a:t>
            </a:r>
            <a:r>
              <a:rPr lang="zh-CN" altLang="en-US" sz="4000" dirty="0" smtClean="0"/>
              <a:t>理想</a:t>
            </a:r>
            <a:r>
              <a:rPr lang="zh-CN" altLang="en-US" sz="4000" dirty="0"/>
              <a:t>的正方形</a:t>
            </a:r>
          </a:p>
        </p:txBody>
      </p:sp>
      <p:sp>
        <p:nvSpPr>
          <p:cNvPr id="4" name="矩形 3"/>
          <p:cNvSpPr/>
          <p:nvPr/>
        </p:nvSpPr>
        <p:spPr>
          <a:xfrm>
            <a:off x="3962399" y="108635"/>
            <a:ext cx="49868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https://www.luogu.org/problemnew/show/P2216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4513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两次单调队列，沿行、列各一次</a:t>
            </a:r>
            <a:endParaRPr lang="en-US" altLang="zh-CN" sz="2800" dirty="0" smtClean="0"/>
          </a:p>
          <a:p>
            <a:r>
              <a:rPr lang="zh-CN" altLang="en-US" sz="2800" dirty="0" smtClean="0"/>
              <a:t>具体一点：</a:t>
            </a:r>
            <a:endParaRPr lang="en-US" altLang="zh-CN" sz="2800" dirty="0"/>
          </a:p>
          <a:p>
            <a:r>
              <a:rPr lang="zh-CN" altLang="en-US" sz="2800" dirty="0" smtClean="0"/>
              <a:t>先用单调队列求出每</a:t>
            </a:r>
            <a:r>
              <a:rPr lang="zh-CN" altLang="en-US" sz="2800" b="1" dirty="0" smtClean="0"/>
              <a:t>行</a:t>
            </a:r>
            <a:r>
              <a:rPr lang="zh-CN" altLang="en-US" sz="2800" dirty="0" smtClean="0"/>
              <a:t>的每个长为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的区间的最小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最大值</a:t>
            </a:r>
            <a:endParaRPr lang="en-US" altLang="zh-CN" sz="2800" dirty="0" smtClean="0"/>
          </a:p>
          <a:p>
            <a:r>
              <a:rPr lang="zh-CN" altLang="en-US" sz="2800" dirty="0" smtClean="0"/>
              <a:t>再将求出的最值组成新的矩阵，用单调队列求出每</a:t>
            </a:r>
            <a:r>
              <a:rPr lang="zh-CN" altLang="en-US" sz="2800" b="1" dirty="0" smtClean="0"/>
              <a:t>列</a:t>
            </a:r>
            <a:r>
              <a:rPr lang="zh-CN" altLang="en-US" sz="2800" dirty="0" smtClean="0"/>
              <a:t>的每个长为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的区间的最小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最大值</a:t>
            </a:r>
            <a:endParaRPr lang="en-US" altLang="zh-CN" sz="2800" dirty="0" smtClean="0"/>
          </a:p>
          <a:p>
            <a:r>
              <a:rPr lang="zh-CN" altLang="en-US" sz="2800" dirty="0" smtClean="0"/>
              <a:t>最后找到最大的差值</a:t>
            </a:r>
            <a:endParaRPr lang="zh-CN" alt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解法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5419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在长为</a:t>
            </a:r>
            <a:r>
              <a:rPr lang="en-US" altLang="zh-CN" sz="2800" dirty="0"/>
              <a:t>L(&lt;=1000000)</a:t>
            </a:r>
            <a:r>
              <a:rPr lang="zh-CN" altLang="en-US" sz="2800" dirty="0"/>
              <a:t>的草地（可看成线段）上装喷水头</a:t>
            </a:r>
            <a:r>
              <a:rPr lang="zh-CN" altLang="en-US" sz="2800" dirty="0" smtClean="0"/>
              <a:t>，喷</a:t>
            </a:r>
            <a:r>
              <a:rPr lang="zh-CN" altLang="en-US" sz="2800" dirty="0"/>
              <a:t>水头的喷洒半径是可调节的，调节范围为</a:t>
            </a:r>
            <a:r>
              <a:rPr lang="en-US" altLang="zh-CN" sz="2800" dirty="0"/>
              <a:t>[</a:t>
            </a:r>
            <a:r>
              <a:rPr lang="en-US" altLang="zh-CN" sz="2800" dirty="0" err="1"/>
              <a:t>a,b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，可以是小数</a:t>
            </a:r>
            <a:endParaRPr lang="zh-CN" altLang="en-US" sz="2800" dirty="0"/>
          </a:p>
          <a:p>
            <a:r>
              <a:rPr lang="zh-CN" altLang="en-US" sz="2800" dirty="0"/>
              <a:t>要求草地的每个整点被且只被一个喷水头</a:t>
            </a:r>
            <a:r>
              <a:rPr lang="zh-CN" altLang="en-US" sz="2800" dirty="0" smtClean="0"/>
              <a:t>覆盖</a:t>
            </a:r>
            <a:endParaRPr lang="en-US" altLang="zh-CN" sz="2800" dirty="0" smtClean="0"/>
          </a:p>
          <a:p>
            <a:r>
              <a:rPr lang="zh-CN" altLang="en-US" sz="2800" dirty="0" smtClean="0"/>
              <a:t>有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个特殊区间，要求只能被</a:t>
            </a:r>
            <a:r>
              <a:rPr lang="zh-CN" altLang="en-US" sz="2800" dirty="0"/>
              <a:t>某一个喷</a:t>
            </a:r>
            <a:r>
              <a:rPr lang="zh-CN" altLang="en-US" sz="2800" dirty="0" smtClean="0"/>
              <a:t>水头完整地覆盖</a:t>
            </a:r>
            <a:r>
              <a:rPr lang="zh-CN" altLang="en-US" sz="2800" dirty="0"/>
              <a:t>，而不能由多个</a:t>
            </a:r>
            <a:r>
              <a:rPr lang="zh-CN" altLang="en-US" sz="2800" dirty="0" smtClean="0"/>
              <a:t>喷</a:t>
            </a:r>
            <a:r>
              <a:rPr lang="zh-CN" altLang="en-US" sz="2800" dirty="0"/>
              <a:t>水</a:t>
            </a:r>
            <a:r>
              <a:rPr lang="zh-CN" altLang="en-US" sz="2800" dirty="0" smtClean="0"/>
              <a:t>头分段覆盖</a:t>
            </a:r>
            <a:endParaRPr lang="en-US" altLang="zh-CN" sz="2800" dirty="0" smtClean="0"/>
          </a:p>
          <a:p>
            <a:r>
              <a:rPr lang="zh-CN" altLang="en-US" sz="2800" dirty="0" smtClean="0"/>
              <a:t>求</a:t>
            </a:r>
            <a:r>
              <a:rPr lang="zh-CN" altLang="en-US" sz="2800" dirty="0"/>
              <a:t>喷水头的最小</a:t>
            </a:r>
            <a:r>
              <a:rPr lang="zh-CN" altLang="en-US" sz="2800" dirty="0" smtClean="0"/>
              <a:t>数目</a:t>
            </a:r>
            <a:endParaRPr lang="zh-CN" alt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POJ2373 Dividing </a:t>
            </a:r>
            <a:r>
              <a:rPr lang="en-US" altLang="zh-CN" sz="4000" dirty="0"/>
              <a:t>the Path</a:t>
            </a:r>
            <a:endParaRPr lang="zh-CN" alt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5554766" y="230190"/>
            <a:ext cx="34067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http://poj.org/problem?id=2373</a:t>
            </a:r>
          </a:p>
        </p:txBody>
      </p:sp>
    </p:spTree>
    <p:extLst>
      <p:ext uri="{BB962C8B-B14F-4D97-AF65-F5344CB8AC3E}">
        <p14:creationId xmlns:p14="http://schemas.microsoft.com/office/powerpoint/2010/main" val="275189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单调队列优化</a:t>
            </a:r>
            <a:r>
              <a:rPr lang="en-US" altLang="zh-CN" dirty="0" smtClean="0"/>
              <a:t>DP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685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用长为</a:t>
            </a:r>
            <a:r>
              <a:rPr lang="en-US" altLang="zh-CN" sz="2800" dirty="0"/>
              <a:t>2a~2b</a:t>
            </a:r>
            <a:r>
              <a:rPr lang="zh-CN" altLang="en-US" sz="2800" dirty="0"/>
              <a:t>的区间覆盖整个</a:t>
            </a:r>
            <a:r>
              <a:rPr lang="zh-CN" altLang="en-US" sz="2800" dirty="0" smtClean="0"/>
              <a:t>序列</a:t>
            </a:r>
            <a:endParaRPr lang="en-US" altLang="zh-CN" sz="2800" dirty="0" smtClean="0"/>
          </a:p>
          <a:p>
            <a:r>
              <a:rPr lang="zh-CN" altLang="en-US" sz="2800" dirty="0" smtClean="0"/>
              <a:t>区间不可以重叠</a:t>
            </a:r>
            <a:endParaRPr lang="en-US" altLang="zh-CN" sz="2800" dirty="0"/>
          </a:p>
          <a:p>
            <a:r>
              <a:rPr lang="zh-CN" altLang="en-US" sz="2800" dirty="0"/>
              <a:t>序列中的某些部分必须被单个区间覆盖</a:t>
            </a:r>
            <a:endParaRPr lang="en-US" altLang="zh-CN" sz="2800" dirty="0"/>
          </a:p>
          <a:p>
            <a:endParaRPr lang="zh-CN" alt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问题简化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0125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8271510" cy="469709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dirty="0" smtClean="0"/>
                  <a:t>f[</a:t>
                </a:r>
                <a:r>
                  <a:rPr lang="en-US" altLang="zh-CN" sz="2800" dirty="0" err="1" smtClean="0"/>
                  <a:t>i</a:t>
                </a:r>
                <a:r>
                  <a:rPr lang="en-US" altLang="zh-CN" sz="2800" dirty="0"/>
                  <a:t>]</a:t>
                </a:r>
                <a:r>
                  <a:rPr lang="zh-CN" altLang="en-US" sz="2800" dirty="0" smtClean="0"/>
                  <a:t>表示完全覆盖</a:t>
                </a:r>
                <a:r>
                  <a:rPr lang="en-US" altLang="zh-CN" sz="2800" dirty="0"/>
                  <a:t>1</a:t>
                </a:r>
                <a:r>
                  <a:rPr lang="zh-CN" altLang="en-US" sz="2800" dirty="0"/>
                  <a:t>到</a:t>
                </a:r>
                <a:r>
                  <a:rPr lang="en-US" altLang="zh-CN" sz="2800" dirty="0" err="1"/>
                  <a:t>i</a:t>
                </a:r>
                <a:r>
                  <a:rPr lang="zh-CN" altLang="en-US" sz="2800" dirty="0" smtClean="0"/>
                  <a:t>的点需要的最小</a:t>
                </a:r>
                <a:r>
                  <a:rPr lang="zh-CN" altLang="en-US" sz="2800" dirty="0"/>
                  <a:t>喷水头数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800" dirty="0">
                  <a:latin typeface="+mn-ea"/>
                </a:endParaRPr>
              </a:p>
              <a:p>
                <a:r>
                  <a:rPr lang="zh-CN" altLang="en-US" sz="2800" dirty="0"/>
                  <a:t>对于一个必须被一个喷水头覆盖的区间</a:t>
                </a:r>
                <a:r>
                  <a:rPr lang="en-US" altLang="zh-CN" sz="2800" dirty="0"/>
                  <a:t>[</a:t>
                </a:r>
                <a:r>
                  <a:rPr lang="en-US" altLang="zh-CN" sz="2800" dirty="0" err="1"/>
                  <a:t>x,y</a:t>
                </a:r>
                <a:r>
                  <a:rPr lang="en-US" altLang="zh-CN" sz="2800" dirty="0"/>
                  <a:t>]</a:t>
                </a:r>
                <a:r>
                  <a:rPr lang="zh-CN" altLang="en-US" sz="2800" dirty="0" smtClean="0"/>
                  <a:t>，令</a:t>
                </a:r>
                <a:r>
                  <a:rPr lang="en-US" altLang="zh-CN" sz="2800" dirty="0" smtClean="0"/>
                  <a:t>f[</a:t>
                </a:r>
                <a:r>
                  <a:rPr lang="en-US" altLang="zh-CN" sz="2800" dirty="0" err="1" smtClean="0"/>
                  <a:t>i</a:t>
                </a:r>
                <a:r>
                  <a:rPr lang="en-US" altLang="zh-CN" sz="2800" dirty="0"/>
                  <a:t>]=</a:t>
                </a:r>
                <a:r>
                  <a:rPr lang="en-US" altLang="zh-CN" sz="2800" dirty="0" err="1"/>
                  <a:t>inf</a:t>
                </a:r>
                <a:r>
                  <a:rPr lang="en-US" altLang="zh-CN" sz="2800" dirty="0"/>
                  <a:t> (x&lt;=</a:t>
                </a:r>
                <a:r>
                  <a:rPr lang="en-US" altLang="zh-CN" sz="2800" dirty="0" err="1"/>
                  <a:t>i</a:t>
                </a:r>
                <a:r>
                  <a:rPr lang="en-US" altLang="zh-CN" sz="2800" dirty="0"/>
                  <a:t>&lt;y)</a:t>
                </a:r>
              </a:p>
              <a:p>
                <a:r>
                  <a:rPr lang="zh-CN" altLang="en-US" sz="2800" dirty="0" smtClean="0"/>
                  <a:t>转化为：长为</a:t>
                </a:r>
                <a:r>
                  <a:rPr lang="en-US" altLang="zh-CN" sz="2800" dirty="0" smtClean="0"/>
                  <a:t>2b-2a+1</a:t>
                </a:r>
                <a:r>
                  <a:rPr lang="zh-CN" altLang="en-US" sz="2800" dirty="0" smtClean="0"/>
                  <a:t>的区间从左向右滑动，每次求区间内的最小值</a:t>
                </a:r>
                <a:endParaRPr lang="en-US" altLang="zh-CN" sz="2800" dirty="0"/>
              </a:p>
              <a:p>
                <a:r>
                  <a:rPr lang="zh-CN" altLang="en-US" sz="2800" dirty="0"/>
                  <a:t>套用单调队列</a:t>
                </a:r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271510" cy="4697095"/>
              </a:xfrm>
              <a:blipFill rotWithShape="0">
                <a:blip r:embed="rId2"/>
                <a:stretch>
                  <a:fillRect l="-1253" t="-2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解法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9553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642744"/>
            <a:ext cx="8320278" cy="503237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800" dirty="0"/>
              <a:t>舞厅是一个</a:t>
            </a:r>
            <a:r>
              <a:rPr lang="en-US" altLang="zh-CN" sz="2800" dirty="0"/>
              <a:t>N</a:t>
            </a:r>
            <a:r>
              <a:rPr lang="zh-CN" altLang="en-US" sz="2800" dirty="0"/>
              <a:t>行</a:t>
            </a:r>
            <a:r>
              <a:rPr lang="en-US" altLang="zh-CN" sz="2800" dirty="0"/>
              <a:t>M</a:t>
            </a:r>
            <a:r>
              <a:rPr lang="zh-CN" altLang="en-US" sz="2800" dirty="0"/>
              <a:t>列的矩阵</a:t>
            </a:r>
            <a:r>
              <a:rPr lang="zh-CN" altLang="en-US" sz="2800" dirty="0" smtClean="0"/>
              <a:t>，矩阵中的某些</a:t>
            </a:r>
            <a:r>
              <a:rPr lang="zh-CN" altLang="en-US" sz="2800" dirty="0"/>
              <a:t>方格上堆放了一些家具，其他的则是空地</a:t>
            </a:r>
            <a:r>
              <a:rPr lang="zh-CN" altLang="en-US" sz="2800" dirty="0" smtClean="0"/>
              <a:t>。有一架钢琴，可以</a:t>
            </a:r>
            <a:r>
              <a:rPr lang="zh-CN" altLang="en-US" sz="2800" dirty="0"/>
              <a:t>在空地上滑动，但不能撞上家具或滑出</a:t>
            </a:r>
            <a:r>
              <a:rPr lang="zh-CN" altLang="en-US" sz="2800" dirty="0" smtClean="0"/>
              <a:t>舞厅</a:t>
            </a:r>
            <a:endParaRPr lang="zh-CN" altLang="en-US" sz="2800" dirty="0"/>
          </a:p>
          <a:p>
            <a:r>
              <a:rPr lang="zh-CN" altLang="en-US" sz="2800" dirty="0" smtClean="0"/>
              <a:t>舞厅会发生倾斜，倾斜方向会不断变化。每个</a:t>
            </a:r>
            <a:r>
              <a:rPr lang="zh-CN" altLang="en-US" sz="2800" dirty="0"/>
              <a:t>时刻，钢琴</a:t>
            </a:r>
            <a:r>
              <a:rPr lang="zh-CN" altLang="en-US" sz="2800" dirty="0" smtClean="0"/>
              <a:t>都会沿舞厅倾斜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方向（上下左右</a:t>
            </a:r>
            <a:r>
              <a:rPr lang="zh-CN" altLang="en-US" sz="2800" dirty="0"/>
              <a:t>之一</a:t>
            </a:r>
            <a:r>
              <a:rPr lang="zh-CN" altLang="en-US" sz="2800" dirty="0" smtClean="0"/>
              <a:t>）滑动</a:t>
            </a:r>
            <a:r>
              <a:rPr lang="zh-CN" altLang="en-US" sz="2800" dirty="0"/>
              <a:t>一</a:t>
            </a:r>
            <a:r>
              <a:rPr lang="zh-CN" altLang="en-US" sz="2800" dirty="0" smtClean="0"/>
              <a:t>格</a:t>
            </a:r>
            <a:endParaRPr lang="en-US" altLang="zh-CN" sz="2800" dirty="0" smtClean="0"/>
          </a:p>
          <a:p>
            <a:r>
              <a:rPr lang="zh-CN" altLang="en-US" sz="2800" dirty="0" smtClean="0"/>
              <a:t>每个时刻你可以</a:t>
            </a:r>
            <a:r>
              <a:rPr lang="zh-CN" altLang="en-US" sz="2800" dirty="0"/>
              <a:t>选择施</a:t>
            </a:r>
            <a:r>
              <a:rPr lang="zh-CN" altLang="en-US" sz="2800" dirty="0" smtClean="0"/>
              <a:t>魔法，使钢琴原地</a:t>
            </a:r>
            <a:r>
              <a:rPr lang="zh-CN" altLang="en-US" sz="2800" dirty="0"/>
              <a:t>不</a:t>
            </a:r>
            <a:r>
              <a:rPr lang="zh-CN" altLang="en-US" sz="2800" dirty="0" smtClean="0"/>
              <a:t>动</a:t>
            </a:r>
            <a:endParaRPr lang="en-US" altLang="zh-CN" sz="2800" dirty="0" smtClean="0"/>
          </a:p>
          <a:p>
            <a:r>
              <a:rPr lang="zh-CN" altLang="en-US" sz="2800" dirty="0" smtClean="0"/>
              <a:t>给出每</a:t>
            </a:r>
            <a:r>
              <a:rPr lang="zh-CN" altLang="en-US" sz="2800" dirty="0"/>
              <a:t>段</a:t>
            </a:r>
            <a:r>
              <a:rPr lang="zh-CN" altLang="en-US" sz="2800" dirty="0" smtClean="0"/>
              <a:t>时间</a:t>
            </a:r>
            <a:r>
              <a:rPr lang="zh-CN" altLang="en-US" sz="2800" dirty="0"/>
              <a:t>舞厅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倾斜情况</a:t>
            </a:r>
            <a:r>
              <a:rPr lang="zh-CN" altLang="en-US" sz="2800" dirty="0" smtClean="0"/>
              <a:t>。请使钢琴在</a:t>
            </a:r>
            <a:r>
              <a:rPr lang="zh-CN" altLang="en-US" sz="2800" dirty="0"/>
              <a:t>舞厅里</a:t>
            </a:r>
            <a:r>
              <a:rPr lang="zh-CN" altLang="en-US" sz="2800" dirty="0" smtClean="0"/>
              <a:t>滑行</a:t>
            </a:r>
            <a:r>
              <a:rPr lang="zh-CN" altLang="en-US" sz="2800" dirty="0"/>
              <a:t>尽量</a:t>
            </a:r>
            <a:r>
              <a:rPr lang="zh-CN" altLang="en-US" sz="2800" dirty="0" smtClean="0"/>
              <a:t>长的距离</a:t>
            </a:r>
            <a:endParaRPr lang="zh-CN" altLang="en-US" sz="2800" dirty="0"/>
          </a:p>
          <a:p>
            <a:r>
              <a:rPr lang="zh-CN" altLang="en-US" sz="2800" dirty="0" smtClean="0"/>
              <a:t>倾斜情况是用时间区间来</a:t>
            </a:r>
            <a:r>
              <a:rPr lang="zh-CN" altLang="en-US" sz="2800" dirty="0"/>
              <a:t>描述的，比如“在</a:t>
            </a:r>
            <a:r>
              <a:rPr lang="en-US" altLang="zh-CN" sz="2800" dirty="0"/>
              <a:t>[1, 3]</a:t>
            </a:r>
            <a:r>
              <a:rPr lang="zh-CN" altLang="en-US" sz="2800" dirty="0"/>
              <a:t>时间里向东倾斜，</a:t>
            </a:r>
            <a:r>
              <a:rPr lang="en-US" altLang="zh-CN" sz="2800" dirty="0"/>
              <a:t>[4, 5]</a:t>
            </a:r>
            <a:r>
              <a:rPr lang="zh-CN" altLang="en-US" sz="2800" dirty="0"/>
              <a:t>时间里向北倾斜”，</a:t>
            </a:r>
            <a:r>
              <a:rPr lang="en-US" altLang="zh-CN" sz="2800" dirty="0"/>
              <a:t>K</a:t>
            </a:r>
            <a:r>
              <a:rPr lang="zh-CN" altLang="en-US" sz="2800" dirty="0" smtClean="0"/>
              <a:t>表示时间区间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数目</a:t>
            </a:r>
            <a:endParaRPr lang="zh-CN" altLang="en-US" sz="2800" dirty="0"/>
          </a:p>
          <a:p>
            <a:r>
              <a:rPr lang="en-US" altLang="zh-CN" sz="2800" dirty="0"/>
              <a:t>1≤N, M≤200</a:t>
            </a:r>
            <a:r>
              <a:rPr lang="zh-CN" altLang="en-US" sz="2800" dirty="0"/>
              <a:t>，</a:t>
            </a:r>
            <a:r>
              <a:rPr lang="en-US" altLang="zh-CN" sz="2800" dirty="0"/>
              <a:t>K≤200</a:t>
            </a:r>
            <a:r>
              <a:rPr lang="zh-CN" altLang="en-US" sz="2800" dirty="0"/>
              <a:t>，</a:t>
            </a:r>
            <a:r>
              <a:rPr lang="en-US" altLang="zh-CN" sz="2800" dirty="0"/>
              <a:t>T≤</a:t>
            </a:r>
            <a:r>
              <a:rPr lang="en-US" altLang="zh-CN" sz="2800" dirty="0" smtClean="0"/>
              <a:t>40000</a:t>
            </a:r>
            <a:r>
              <a:rPr lang="zh-CN" altLang="en-US" sz="2800" dirty="0"/>
              <a:t>（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为总时间）</a:t>
            </a:r>
            <a:endParaRPr lang="zh-CN" alt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218822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NOI2005 </a:t>
            </a:r>
            <a:r>
              <a:rPr lang="zh-CN" altLang="en-US" sz="4000" dirty="0"/>
              <a:t>瑰丽华尔兹</a:t>
            </a:r>
          </a:p>
        </p:txBody>
      </p:sp>
      <p:sp>
        <p:nvSpPr>
          <p:cNvPr id="4" name="Rectangle 3"/>
          <p:cNvSpPr/>
          <p:nvPr/>
        </p:nvSpPr>
        <p:spPr>
          <a:xfrm>
            <a:off x="4238181" y="120463"/>
            <a:ext cx="48374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https://www.luogu.org/problemnew/show/P2254</a:t>
            </a:r>
          </a:p>
        </p:txBody>
      </p:sp>
    </p:spTree>
    <p:extLst>
      <p:ext uri="{BB962C8B-B14F-4D97-AF65-F5344CB8AC3E}">
        <p14:creationId xmlns:p14="http://schemas.microsoft.com/office/powerpoint/2010/main" val="358999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8271510" cy="469709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dirty="0" smtClean="0"/>
                  <a:t>f[</a:t>
                </a:r>
                <a:r>
                  <a:rPr lang="en-US" altLang="zh-CN" sz="2800" dirty="0" err="1"/>
                  <a:t>i,j,k</a:t>
                </a:r>
                <a:r>
                  <a:rPr lang="en-US" altLang="zh-CN" sz="2800" dirty="0"/>
                  <a:t>]</a:t>
                </a:r>
                <a:r>
                  <a:rPr lang="zh-CN" altLang="en-US" sz="2800" dirty="0"/>
                  <a:t>表示在第</a:t>
                </a:r>
                <a:r>
                  <a:rPr lang="en-US" altLang="zh-CN" sz="2800" dirty="0"/>
                  <a:t>k</a:t>
                </a:r>
                <a:r>
                  <a:rPr lang="zh-CN" altLang="en-US" sz="2800" dirty="0"/>
                  <a:t>个时间段末，钢琴处在</a:t>
                </a:r>
                <a:r>
                  <a:rPr lang="en-US" altLang="zh-CN" sz="2800" dirty="0"/>
                  <a:t>(</a:t>
                </a:r>
                <a:r>
                  <a:rPr lang="en-US" altLang="zh-CN" sz="2800" dirty="0" err="1"/>
                  <a:t>i,j</a:t>
                </a:r>
                <a:r>
                  <a:rPr lang="en-US" altLang="zh-CN" sz="2800" dirty="0"/>
                  <a:t>)</a:t>
                </a:r>
                <a:r>
                  <a:rPr lang="zh-CN" altLang="en-US" sz="2800" dirty="0"/>
                  <a:t>时之前滑行的最大距离。</a:t>
                </a:r>
              </a:p>
              <a:p>
                <a:r>
                  <a:rPr lang="zh-CN" altLang="en-US" sz="2800" dirty="0"/>
                  <a:t>若第</a:t>
                </a:r>
                <a:r>
                  <a:rPr lang="en-US" altLang="zh-CN" sz="2800" dirty="0" smtClean="0"/>
                  <a:t>k</a:t>
                </a:r>
                <a:r>
                  <a:rPr lang="zh-CN" altLang="en-US" sz="2800" dirty="0" smtClean="0"/>
                  <a:t>段</a:t>
                </a:r>
                <a:r>
                  <a:rPr lang="zh-CN" altLang="en-US" sz="2800" dirty="0"/>
                  <a:t>时间是</a:t>
                </a:r>
                <a:r>
                  <a:rPr lang="zh-CN" altLang="en-US" sz="2800" dirty="0" smtClean="0"/>
                  <a:t>向上滑行</a:t>
                </a:r>
                <a:r>
                  <a:rPr lang="zh-CN" altLang="en-US" sz="2800" dirty="0"/>
                  <a:t>的，持续时间为</a:t>
                </a:r>
                <a:r>
                  <a:rPr lang="en-US" altLang="zh-CN" sz="2800" dirty="0" err="1" smtClean="0"/>
                  <a:t>t</a:t>
                </a:r>
                <a:r>
                  <a:rPr lang="en-US" altLang="zh-CN" sz="2800" baseline="-25000" dirty="0" err="1" smtClean="0"/>
                  <a:t>k</a:t>
                </a:r>
                <a:r>
                  <a:rPr lang="zh-CN" altLang="en-US" sz="2800" dirty="0" smtClean="0"/>
                  <a:t>：</a:t>
                </a:r>
                <a:endParaRPr lang="en-US" altLang="zh-CN" sz="2800" dirty="0" smtClean="0"/>
              </a:p>
              <a:p>
                <a:r>
                  <a:rPr lang="zh-CN" altLang="en-US" sz="2800" dirty="0"/>
                  <a:t>在不</a:t>
                </a:r>
                <a:r>
                  <a:rPr lang="zh-CN" altLang="en-US" sz="2800" dirty="0" smtClean="0"/>
                  <a:t>考虑障碍物的情况下：</a:t>
                </a:r>
                <a:endParaRPr lang="zh-CN" altLang="en-US" sz="2800" dirty="0"/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800" dirty="0" smtClean="0">
                  <a:latin typeface="+mn-ea"/>
                </a:endParaRPr>
              </a:p>
              <a:p>
                <a:pPr lvl="1"/>
                <a:r>
                  <a:rPr lang="zh-CN" altLang="en-US" sz="2500" dirty="0" smtClean="0"/>
                  <a:t>其他方向同理</a:t>
                </a:r>
                <a:endParaRPr lang="en-US" altLang="zh-CN" sz="2500" dirty="0" smtClean="0"/>
              </a:p>
              <a:p>
                <a:pPr lvl="1"/>
                <a:endParaRPr lang="en-US" altLang="zh-CN" sz="2500" dirty="0"/>
              </a:p>
              <a:p>
                <a:r>
                  <a:rPr lang="zh-CN" altLang="en-US" sz="2800" dirty="0" smtClean="0"/>
                  <a:t>有障碍物时分段做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271510" cy="4697095"/>
              </a:xfrm>
              <a:blipFill rotWithShape="1">
                <a:blip r:embed="rId3"/>
                <a:stretch>
                  <a:fillRect l="-1253" t="-2205" r="-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解法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5104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8271510" cy="469709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800" dirty="0" smtClean="0"/>
              </a:p>
              <a:p>
                <a:r>
                  <a:rPr lang="zh-CN" altLang="en-US" sz="2800" dirty="0" smtClean="0"/>
                  <a:t>每次</a:t>
                </a:r>
                <a:r>
                  <a:rPr lang="zh-CN" altLang="en-US" sz="2800" dirty="0"/>
                  <a:t>询问后，所有队列里的元素都</a:t>
                </a:r>
                <a:r>
                  <a:rPr lang="en-US" altLang="zh-CN" sz="2800" dirty="0"/>
                  <a:t>+1</a:t>
                </a:r>
              </a:p>
              <a:p>
                <a:r>
                  <a:rPr lang="zh-CN" altLang="en-US" sz="2800" dirty="0"/>
                  <a:t>为队列设置一个</a:t>
                </a:r>
                <a:r>
                  <a:rPr lang="en-US" altLang="zh-CN" sz="2800" dirty="0" err="1"/>
                  <a:t>dlt</a:t>
                </a:r>
                <a:r>
                  <a:rPr lang="zh-CN" altLang="en-US" sz="2800" dirty="0"/>
                  <a:t>标记，表示队列内元素</a:t>
                </a:r>
                <a:r>
                  <a:rPr lang="en-US" altLang="zh-CN" sz="2800" dirty="0" err="1"/>
                  <a:t>a</a:t>
                </a:r>
                <a:r>
                  <a:rPr lang="en-US" altLang="zh-CN" sz="2800" baseline="-25000" dirty="0" err="1"/>
                  <a:t>i</a:t>
                </a:r>
                <a:r>
                  <a:rPr lang="zh-CN" altLang="en-US" sz="2800" dirty="0"/>
                  <a:t>的真实值是</a:t>
                </a:r>
                <a:r>
                  <a:rPr lang="en-US" altLang="zh-CN" sz="2800" dirty="0" err="1"/>
                  <a:t>a</a:t>
                </a:r>
                <a:r>
                  <a:rPr lang="en-US" altLang="zh-CN" sz="2800" baseline="-25000" dirty="0" err="1"/>
                  <a:t>i</a:t>
                </a:r>
                <a:r>
                  <a:rPr lang="en-US" altLang="zh-CN" sz="2800" dirty="0" err="1"/>
                  <a:t>+dlt</a:t>
                </a:r>
                <a:endParaRPr lang="en-US" altLang="zh-CN" sz="2800" dirty="0"/>
              </a:p>
              <a:p>
                <a:r>
                  <a:rPr lang="zh-CN" altLang="en-US" sz="2800" dirty="0"/>
                  <a:t>将新元素</a:t>
                </a:r>
                <a:r>
                  <a:rPr lang="en-US" altLang="zh-CN" sz="2800" dirty="0"/>
                  <a:t>x</a:t>
                </a:r>
                <a:r>
                  <a:rPr lang="zh-CN" altLang="en-US" sz="2800" dirty="0"/>
                  <a:t>加入队列时，改为加入</a:t>
                </a:r>
                <a:r>
                  <a:rPr lang="en-US" altLang="zh-CN" sz="2800" dirty="0"/>
                  <a:t>x-</a:t>
                </a:r>
                <a:r>
                  <a:rPr lang="en-US" altLang="zh-CN" sz="2800" dirty="0" err="1"/>
                  <a:t>dlt</a:t>
                </a:r>
                <a:r>
                  <a:rPr lang="en-US" altLang="zh-CN" sz="2800" dirty="0"/>
                  <a:t> </a:t>
                </a:r>
              </a:p>
              <a:p>
                <a:endParaRPr lang="en-US" altLang="zh-CN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271510" cy="4697095"/>
              </a:xfrm>
              <a:blipFill rotWithShape="1">
                <a:blip r:embed="rId3"/>
                <a:stretch>
                  <a:fillRect l="-12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解法 </a:t>
            </a:r>
            <a:r>
              <a:rPr lang="en-US" altLang="zh-CN" sz="4000" dirty="0" smtClean="0"/>
              <a:t>– </a:t>
            </a:r>
            <a:r>
              <a:rPr lang="zh-CN" altLang="en-US" sz="4000" dirty="0" smtClean="0"/>
              <a:t>方法</a:t>
            </a:r>
            <a:r>
              <a:rPr lang="en-US" altLang="zh-CN" sz="4000" dirty="0" smtClean="0"/>
              <a:t>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2927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8271510" cy="469709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800" dirty="0" smtClean="0">
                  <a:latin typeface="+mn-ea"/>
                </a:endParaRPr>
              </a:p>
              <a:p>
                <a:r>
                  <a:rPr lang="zh-CN" altLang="en-US" sz="2800" dirty="0" smtClean="0">
                    <a:latin typeface="+mn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sz="2800" dirty="0" smtClean="0">
                  <a:latin typeface="+mn-ea"/>
                </a:endParaRPr>
              </a:p>
              <a:p>
                <a:r>
                  <a:rPr lang="zh-CN" altLang="en-US" sz="2800" dirty="0">
                    <a:latin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8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b="0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zh-CN" alt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</m:func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800" dirty="0" smtClean="0">
                  <a:latin typeface="+mn-ea"/>
                </a:endParaRPr>
              </a:p>
              <a:p>
                <a:r>
                  <a:rPr lang="zh-CN" altLang="en-US" sz="2800" dirty="0">
                    <a:latin typeface="+mn-ea"/>
                  </a:rPr>
                  <a:t>转化</a:t>
                </a:r>
                <a:r>
                  <a:rPr lang="zh-CN" altLang="en-US" sz="2800" dirty="0" smtClean="0">
                    <a:latin typeface="+mn-ea"/>
                  </a:rPr>
                  <a:t>成了普通的区间最大值</a:t>
                </a:r>
                <a:endParaRPr lang="en-US" altLang="zh-CN" sz="2800" dirty="0" smtClean="0">
                  <a:latin typeface="+mn-ea"/>
                </a:endParaRPr>
              </a:p>
              <a:p>
                <a:endParaRPr lang="en-US" altLang="zh-CN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271510" cy="4697095"/>
              </a:xfrm>
              <a:blipFill rotWithShape="0">
                <a:blip r:embed="rId3"/>
                <a:stretch>
                  <a:fillRect l="-12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解法 </a:t>
            </a:r>
            <a:r>
              <a:rPr lang="en-US" altLang="zh-CN" sz="4000" dirty="0" smtClean="0"/>
              <a:t>– </a:t>
            </a:r>
            <a:r>
              <a:rPr lang="zh-CN" altLang="en-US" sz="4000" dirty="0" smtClean="0"/>
              <a:t>方法</a:t>
            </a:r>
            <a:r>
              <a:rPr lang="en-US" altLang="zh-CN" sz="4000" dirty="0" smtClean="0"/>
              <a:t>2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0426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271510" cy="469709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有</a:t>
            </a:r>
            <a:r>
              <a:rPr lang="en-US" altLang="zh-CN" sz="2800" dirty="0"/>
              <a:t>N</a:t>
            </a:r>
            <a:r>
              <a:rPr lang="zh-CN" altLang="en-US" sz="2800" dirty="0"/>
              <a:t>种物品和一个容量</a:t>
            </a:r>
            <a:r>
              <a:rPr lang="zh-CN" altLang="en-US" sz="2800" dirty="0" smtClean="0"/>
              <a:t>为</a:t>
            </a:r>
            <a:r>
              <a:rPr lang="en-US" altLang="zh-CN" dirty="0"/>
              <a:t>M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背包。第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种物品最多</a:t>
            </a:r>
            <a:r>
              <a:rPr lang="zh-CN" altLang="en-US" sz="2800" dirty="0" smtClean="0"/>
              <a:t>有</a:t>
            </a:r>
            <a:r>
              <a:rPr lang="en-US" altLang="zh-CN" dirty="0"/>
              <a:t>c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件可用，每件体积</a:t>
            </a:r>
            <a:r>
              <a:rPr lang="zh-CN" altLang="en-US" sz="2800" dirty="0" smtClean="0"/>
              <a:t>是</a:t>
            </a:r>
            <a:r>
              <a:rPr lang="en-US" altLang="zh-CN" dirty="0"/>
              <a:t>v</a:t>
            </a:r>
            <a:r>
              <a:rPr lang="en-US" altLang="zh-CN" sz="2800" dirty="0" smtClean="0"/>
              <a:t>[</a:t>
            </a:r>
            <a:r>
              <a:rPr lang="en-US" altLang="zh-CN" sz="2800" dirty="0" err="1" smtClean="0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，价值是</a:t>
            </a:r>
            <a:r>
              <a:rPr lang="en-US" altLang="zh-CN" sz="2800" dirty="0"/>
              <a:t>w[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。求解将哪些物品装入背包可使这些物品的体积总和不超过背包容量，且价值总和最大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N </a:t>
            </a:r>
            <a:r>
              <a:rPr lang="en-US" altLang="zh-CN" sz="2800" dirty="0"/>
              <a:t>&lt;= </a:t>
            </a:r>
            <a:r>
              <a:rPr lang="en-US" altLang="zh-CN" dirty="0"/>
              <a:t>7000 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V </a:t>
            </a:r>
            <a:r>
              <a:rPr lang="en-US" altLang="zh-CN" sz="2800" dirty="0"/>
              <a:t>&lt;= </a:t>
            </a:r>
            <a:r>
              <a:rPr lang="en-US" altLang="zh-CN" dirty="0"/>
              <a:t>7000 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c[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 </a:t>
            </a:r>
            <a:r>
              <a:rPr lang="en-US" altLang="zh-CN" sz="2800" dirty="0"/>
              <a:t>&lt;= </a:t>
            </a:r>
            <a:r>
              <a:rPr lang="en-US" altLang="zh-CN" dirty="0" smtClean="0"/>
              <a:t>50</a:t>
            </a:r>
            <a:r>
              <a:rPr lang="en-US" altLang="zh-CN" sz="2800" dirty="0" smtClean="0"/>
              <a:t>00</a:t>
            </a:r>
          </a:p>
          <a:p>
            <a:endParaRPr lang="en-US" altLang="zh-CN" sz="2800" dirty="0"/>
          </a:p>
          <a:p>
            <a:r>
              <a:rPr lang="zh-CN" altLang="en-US" sz="2800" dirty="0" smtClean="0"/>
              <a:t>链接中的题目数据范围更小</a:t>
            </a:r>
            <a:endParaRPr lang="zh-CN" alt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多重背包问题</a:t>
            </a:r>
          </a:p>
        </p:txBody>
      </p:sp>
      <p:sp>
        <p:nvSpPr>
          <p:cNvPr id="5" name="Rectangle 4"/>
          <p:cNvSpPr/>
          <p:nvPr/>
        </p:nvSpPr>
        <p:spPr>
          <a:xfrm>
            <a:off x="4918104" y="874018"/>
            <a:ext cx="38926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http://www.codevs.cn/problem/5429/</a:t>
            </a:r>
          </a:p>
        </p:txBody>
      </p:sp>
    </p:spTree>
    <p:extLst>
      <p:ext uri="{BB962C8B-B14F-4D97-AF65-F5344CB8AC3E}">
        <p14:creationId xmlns:p14="http://schemas.microsoft.com/office/powerpoint/2010/main" val="349552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271510" cy="469709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直接转化为</a:t>
            </a:r>
            <a:r>
              <a:rPr lang="en-US" altLang="zh-CN" sz="2800" dirty="0"/>
              <a:t>01</a:t>
            </a:r>
            <a:r>
              <a:rPr lang="zh-CN" altLang="en-US" sz="2800" dirty="0"/>
              <a:t>背包</a:t>
            </a:r>
            <a:r>
              <a:rPr lang="en-US" altLang="zh-CN" sz="2800" dirty="0"/>
              <a:t>DP</a:t>
            </a:r>
          </a:p>
          <a:p>
            <a:r>
              <a:rPr lang="en-US" altLang="zh-CN" sz="2800" dirty="0"/>
              <a:t>O(</a:t>
            </a:r>
            <a:r>
              <a:rPr lang="en-US" altLang="zh-CN" sz="2800" dirty="0" smtClean="0"/>
              <a:t>∑c[</a:t>
            </a:r>
            <a:r>
              <a:rPr lang="en-US" altLang="zh-CN" sz="2800" dirty="0" err="1" smtClean="0"/>
              <a:t>i</a:t>
            </a:r>
            <a:r>
              <a:rPr lang="en-US" altLang="zh-CN" sz="2800" dirty="0"/>
              <a:t>] * </a:t>
            </a:r>
            <a:r>
              <a:rPr lang="en-US" altLang="zh-CN" sz="2800" dirty="0" smtClean="0"/>
              <a:t>M)</a:t>
            </a:r>
            <a:endParaRPr lang="en-US" altLang="zh-CN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方法一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6993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271510" cy="4697095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将</a:t>
            </a:r>
            <a:r>
              <a:rPr lang="en-US" altLang="zh-CN" sz="2800" dirty="0" smtClean="0"/>
              <a:t>c</a:t>
            </a:r>
            <a:r>
              <a:rPr lang="en-US" altLang="zh-CN" sz="2800" baseline="-25000" dirty="0" smtClean="0"/>
              <a:t>i</a:t>
            </a:r>
            <a:r>
              <a:rPr lang="zh-CN" altLang="en-US" sz="2800" dirty="0"/>
              <a:t>件物品拆成</a:t>
            </a:r>
            <a:r>
              <a:rPr lang="en-US" altLang="zh-CN" sz="2800" dirty="0" smtClean="0"/>
              <a:t>log(c</a:t>
            </a:r>
            <a:r>
              <a:rPr lang="en-US" altLang="zh-CN" sz="2800" baseline="-25000" dirty="0" smtClean="0"/>
              <a:t>i</a:t>
            </a:r>
            <a:r>
              <a:rPr lang="en-US" altLang="zh-CN" sz="2800" dirty="0"/>
              <a:t>)</a:t>
            </a:r>
            <a:r>
              <a:rPr lang="zh-CN" altLang="en-US" sz="2800" dirty="0"/>
              <a:t>份</a:t>
            </a:r>
          </a:p>
          <a:p>
            <a:r>
              <a:rPr lang="en-US" altLang="zh-CN" sz="28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4</a:t>
            </a:r>
            <a:r>
              <a:rPr lang="zh-CN" altLang="en-US" sz="2800" dirty="0"/>
              <a:t>，</a:t>
            </a:r>
            <a:r>
              <a:rPr lang="en-US" altLang="zh-CN" sz="2800" dirty="0"/>
              <a:t>8……</a:t>
            </a:r>
            <a:r>
              <a:rPr lang="en-US" altLang="zh-CN" sz="2800" dirty="0" smtClean="0"/>
              <a:t>2</a:t>
            </a:r>
            <a:r>
              <a:rPr lang="en-US" altLang="zh-CN" sz="2800" baseline="30000" dirty="0" smtClean="0"/>
              <a:t>k</a:t>
            </a:r>
            <a:r>
              <a:rPr lang="zh-CN" altLang="en-US" sz="2800" dirty="0"/>
              <a:t>，</a:t>
            </a:r>
            <a:r>
              <a:rPr lang="en-US" altLang="zh-CN" sz="2800" dirty="0" smtClean="0"/>
              <a:t>n</a:t>
            </a:r>
            <a:r>
              <a:rPr lang="en-US" altLang="zh-CN" sz="2800" baseline="-25000" dirty="0" smtClean="0"/>
              <a:t>i</a:t>
            </a:r>
            <a:r>
              <a:rPr lang="en-US" altLang="zh-CN" sz="2800" dirty="0" smtClean="0"/>
              <a:t>-2</a:t>
            </a:r>
            <a:r>
              <a:rPr lang="en-US" altLang="zh-CN" sz="2800" baseline="30000" dirty="0" smtClean="0"/>
              <a:t>k</a:t>
            </a:r>
            <a:endParaRPr lang="en-US" altLang="zh-CN" sz="2800" baseline="30000" dirty="0"/>
          </a:p>
          <a:p>
            <a:r>
              <a:rPr lang="en-US" altLang="zh-CN" sz="2800" dirty="0"/>
              <a:t>01</a:t>
            </a:r>
            <a:r>
              <a:rPr lang="zh-CN" altLang="en-US" sz="2800" dirty="0"/>
              <a:t>背包</a:t>
            </a:r>
          </a:p>
          <a:p>
            <a:r>
              <a:rPr lang="en-US" altLang="zh-CN" sz="2800" dirty="0"/>
              <a:t>O(∑(log </a:t>
            </a:r>
            <a:r>
              <a:rPr lang="en-US" altLang="zh-CN" sz="2800" dirty="0" smtClean="0"/>
              <a:t>c</a:t>
            </a:r>
            <a:r>
              <a:rPr lang="en-US" altLang="zh-CN" sz="2800" baseline="-25000" dirty="0" smtClean="0"/>
              <a:t>i</a:t>
            </a:r>
            <a:r>
              <a:rPr lang="en-US" altLang="zh-CN" sz="2800" dirty="0"/>
              <a:t>) * </a:t>
            </a:r>
            <a:r>
              <a:rPr lang="en-US" altLang="zh-CN" sz="2800" dirty="0" smtClean="0"/>
              <a:t>M)</a:t>
            </a:r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方法二</a:t>
            </a:r>
          </a:p>
        </p:txBody>
      </p:sp>
    </p:spTree>
    <p:extLst>
      <p:ext uri="{BB962C8B-B14F-4D97-AF65-F5344CB8AC3E}">
        <p14:creationId xmlns:p14="http://schemas.microsoft.com/office/powerpoint/2010/main" val="24448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8271510" cy="469709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sz="2800" dirty="0" smtClean="0"/>
                  <a:t>f[</a:t>
                </a:r>
                <a:r>
                  <a:rPr lang="en-US" altLang="zh-CN" sz="2800" dirty="0" err="1"/>
                  <a:t>i,j</a:t>
                </a:r>
                <a:r>
                  <a:rPr lang="en-US" altLang="zh-CN" sz="2800" dirty="0"/>
                  <a:t>]</a:t>
                </a:r>
                <a:r>
                  <a:rPr lang="zh-CN" altLang="en-US" sz="2800" dirty="0"/>
                  <a:t>表示安排完第</a:t>
                </a:r>
                <a:r>
                  <a:rPr lang="en-US" altLang="zh-CN" sz="2800" dirty="0" err="1"/>
                  <a:t>i</a:t>
                </a:r>
                <a:r>
                  <a:rPr lang="zh-CN" altLang="en-US" sz="2800" dirty="0"/>
                  <a:t>件物品，当前体积为</a:t>
                </a:r>
                <a:r>
                  <a:rPr lang="en-US" altLang="zh-CN" sz="2800" dirty="0"/>
                  <a:t>j</a:t>
                </a:r>
                <a:r>
                  <a:rPr lang="zh-CN" altLang="en-US" sz="2800" dirty="0"/>
                  <a:t>时的最大价值。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(0≤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 smtClean="0"/>
              </a:p>
              <a:p>
                <a:r>
                  <a:rPr lang="zh-CN" altLang="en-US" sz="2800" dirty="0" smtClean="0"/>
                  <a:t>将</a:t>
                </a:r>
                <a:r>
                  <a:rPr lang="zh-CN" altLang="en-US" sz="2800" dirty="0"/>
                  <a:t>所有</a:t>
                </a:r>
                <a:r>
                  <a:rPr lang="en-US" altLang="zh-CN" sz="2800" dirty="0"/>
                  <a:t>j</a:t>
                </a:r>
                <a:r>
                  <a:rPr lang="zh-CN" altLang="en-US" sz="2800" dirty="0"/>
                  <a:t>值按</a:t>
                </a:r>
                <a:r>
                  <a:rPr lang="zh-CN" altLang="en-US" sz="2800" dirty="0" smtClean="0"/>
                  <a:t>模</a:t>
                </a:r>
                <a:r>
                  <a:rPr lang="en-US" altLang="zh-CN" sz="2800" dirty="0" smtClean="0"/>
                  <a:t>v</a:t>
                </a:r>
                <a:r>
                  <a:rPr lang="en-US" altLang="zh-CN" sz="2800" baseline="-25000" dirty="0" smtClean="0"/>
                  <a:t>i</a:t>
                </a:r>
                <a:r>
                  <a:rPr lang="zh-CN" altLang="en-US" sz="2800" dirty="0"/>
                  <a:t>的值</a:t>
                </a:r>
                <a:r>
                  <a:rPr lang="zh-CN" altLang="en-US" sz="2800" dirty="0" smtClean="0"/>
                  <a:t>分类</a:t>
                </a:r>
                <a:r>
                  <a:rPr lang="zh-CN" altLang="en-US" dirty="0" smtClean="0"/>
                  <a:t>，每类单独做</a:t>
                </a:r>
                <a:endParaRPr lang="zh-CN" altLang="en-US" sz="2800" dirty="0"/>
              </a:p>
              <a:p>
                <a:endParaRPr lang="zh-CN" altLang="en-US" sz="2800" dirty="0"/>
              </a:p>
              <a:p>
                <a:endParaRPr lang="zh-CN" altLang="en-US" sz="2800" dirty="0"/>
              </a:p>
              <a:p>
                <a:endParaRPr lang="zh-CN" altLang="en-US" sz="2800" dirty="0"/>
              </a:p>
              <a:p>
                <a:endParaRPr lang="zh-CN" altLang="en-US" sz="2800" dirty="0"/>
              </a:p>
              <a:p>
                <a:r>
                  <a:rPr lang="zh-CN" altLang="en-US" sz="2800" dirty="0" smtClean="0"/>
                  <a:t>每个类</a:t>
                </a:r>
                <a:r>
                  <a:rPr lang="zh-CN" altLang="en-US" sz="2800" dirty="0"/>
                  <a:t>内使用单调队列</a:t>
                </a:r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271510" cy="4697095"/>
              </a:xfrm>
              <a:blipFill rotWithShape="0">
                <a:blip r:embed="rId3"/>
                <a:stretch>
                  <a:fillRect l="-1253" t="-2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方法三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1619250" y="4005263"/>
          <a:ext cx="5721350" cy="620712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7308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6207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曲线 149"/>
          <p:cNvSpPr>
            <a:spLocks/>
          </p:cNvSpPr>
          <p:nvPr/>
        </p:nvSpPr>
        <p:spPr bwMode="auto">
          <a:xfrm>
            <a:off x="1917700" y="4724400"/>
            <a:ext cx="1662113" cy="415925"/>
          </a:xfrm>
          <a:custGeom>
            <a:avLst/>
            <a:gdLst>
              <a:gd name="T0" fmla="*/ 0 w 21600"/>
              <a:gd name="T1" fmla="*/ 0 h 21600"/>
              <a:gd name="T2" fmla="*/ 843753 w 21600"/>
              <a:gd name="T3" fmla="*/ 415925 h 21600"/>
              <a:gd name="T4" fmla="*/ 1662113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1980" y="4748"/>
                  <a:pt x="6641" y="21600"/>
                  <a:pt x="10965" y="21600"/>
                </a:cubicBezTo>
                <a:cubicBezTo>
                  <a:pt x="15288" y="21600"/>
                  <a:pt x="19694" y="4748"/>
                  <a:pt x="21600" y="0"/>
                </a:cubicBezTo>
              </a:path>
            </a:pathLst>
          </a:custGeom>
          <a:noFill/>
          <a:ln w="9525" cmpd="sng">
            <a:solidFill>
              <a:schemeClr val="tx1"/>
            </a:solidFill>
            <a:bevel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曲线 149"/>
          <p:cNvSpPr>
            <a:spLocks/>
          </p:cNvSpPr>
          <p:nvPr/>
        </p:nvSpPr>
        <p:spPr bwMode="auto">
          <a:xfrm>
            <a:off x="3644900" y="4776788"/>
            <a:ext cx="1662113" cy="415925"/>
          </a:xfrm>
          <a:custGeom>
            <a:avLst/>
            <a:gdLst>
              <a:gd name="T0" fmla="*/ 0 w 21600"/>
              <a:gd name="T1" fmla="*/ 0 h 21600"/>
              <a:gd name="T2" fmla="*/ 843753 w 21600"/>
              <a:gd name="T3" fmla="*/ 415925 h 21600"/>
              <a:gd name="T4" fmla="*/ 1662113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1980" y="4748"/>
                  <a:pt x="6641" y="21600"/>
                  <a:pt x="10965" y="21600"/>
                </a:cubicBezTo>
                <a:cubicBezTo>
                  <a:pt x="15288" y="21600"/>
                  <a:pt x="19694" y="4748"/>
                  <a:pt x="2160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bevel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曲线 149"/>
          <p:cNvSpPr>
            <a:spLocks/>
          </p:cNvSpPr>
          <p:nvPr/>
        </p:nvSpPr>
        <p:spPr bwMode="auto">
          <a:xfrm>
            <a:off x="5424488" y="4743450"/>
            <a:ext cx="1662112" cy="415925"/>
          </a:xfrm>
          <a:custGeom>
            <a:avLst/>
            <a:gdLst>
              <a:gd name="T0" fmla="*/ 0 w 21600"/>
              <a:gd name="T1" fmla="*/ 0 h 21600"/>
              <a:gd name="T2" fmla="*/ 843753 w 21600"/>
              <a:gd name="T3" fmla="*/ 415925 h 21600"/>
              <a:gd name="T4" fmla="*/ 1662112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1980" y="4748"/>
                  <a:pt x="6641" y="21600"/>
                  <a:pt x="10965" y="21600"/>
                </a:cubicBezTo>
                <a:cubicBezTo>
                  <a:pt x="15288" y="21600"/>
                  <a:pt x="19694" y="4748"/>
                  <a:pt x="2160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bevel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74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有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幢</a:t>
            </a:r>
            <a:r>
              <a:rPr lang="zh-CN" altLang="en-US" sz="2800" dirty="0"/>
              <a:t>楼房排成一排，每幢楼房的宽度都是</a:t>
            </a:r>
            <a:r>
              <a:rPr lang="en-US" altLang="zh-CN" sz="2800" dirty="0"/>
              <a:t>1</a:t>
            </a:r>
            <a:r>
              <a:rPr lang="zh-CN" altLang="en-US" sz="2800" dirty="0"/>
              <a:t>，第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幢楼房的高度是</a:t>
            </a:r>
            <a:r>
              <a:rPr lang="en-US" altLang="zh-CN" sz="2800" dirty="0" err="1"/>
              <a:t>a</a:t>
            </a:r>
            <a:r>
              <a:rPr lang="en-US" altLang="zh-CN" sz="2800" baseline="-25000" dirty="0" err="1"/>
              <a:t>i</a:t>
            </a:r>
            <a:r>
              <a:rPr lang="zh-CN" altLang="en-US" sz="2800" dirty="0"/>
              <a:t>，要在楼房的墙面上挂一个矩形的广告，问广告的最大面积可以是多少。</a:t>
            </a:r>
          </a:p>
          <a:p>
            <a:r>
              <a:rPr lang="en-US" altLang="zh-CN" sz="2800" dirty="0"/>
              <a:t>n≤100,000 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i</a:t>
            </a:r>
            <a:r>
              <a:rPr lang="en-US" altLang="zh-CN" sz="2800" dirty="0"/>
              <a:t>≤100,000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一道例题</a:t>
            </a:r>
            <a:endParaRPr lang="zh-CN" altLang="en-US" sz="40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64669" y="5379042"/>
            <a:ext cx="504825" cy="1081087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71082" y="4875804"/>
            <a:ext cx="503237" cy="1584325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74319" y="3866154"/>
            <a:ext cx="504825" cy="2593975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77557" y="4299542"/>
            <a:ext cx="503237" cy="2160587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082382" y="4875804"/>
            <a:ext cx="503237" cy="1584325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587207" y="4299542"/>
            <a:ext cx="503237" cy="2160587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7551" y="5379042"/>
            <a:ext cx="504825" cy="1081087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63964" y="4875804"/>
            <a:ext cx="503237" cy="1584325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67201" y="3866154"/>
            <a:ext cx="504825" cy="2593975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970439" y="4299542"/>
            <a:ext cx="503237" cy="2160587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475264" y="4875804"/>
            <a:ext cx="503237" cy="1584325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980089" y="4299542"/>
            <a:ext cx="503237" cy="2160587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69495" y="4875804"/>
            <a:ext cx="2520950" cy="15843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88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271510" cy="4697095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方法</a:t>
            </a:r>
            <a:r>
              <a:rPr lang="en-US" altLang="zh-CN" sz="2800" dirty="0" smtClean="0"/>
              <a:t>3.1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/>
            <a:r>
              <a:rPr lang="zh-CN" altLang="en-US" sz="2500" dirty="0" smtClean="0"/>
              <a:t>为</a:t>
            </a:r>
            <a:r>
              <a:rPr lang="zh-CN" altLang="en-US" sz="2500" dirty="0"/>
              <a:t>队列设置</a:t>
            </a:r>
            <a:r>
              <a:rPr lang="en-US" altLang="zh-CN" sz="2500" dirty="0" err="1"/>
              <a:t>dlt</a:t>
            </a:r>
            <a:r>
              <a:rPr lang="zh-CN" altLang="en-US" sz="2500" dirty="0"/>
              <a:t>标记，每当做完一个</a:t>
            </a:r>
            <a:r>
              <a:rPr lang="en-US" altLang="zh-CN" sz="2500" dirty="0"/>
              <a:t>j</a:t>
            </a:r>
            <a:r>
              <a:rPr lang="zh-CN" altLang="en-US" sz="2500" dirty="0"/>
              <a:t>之后，将队列里所有元素的值</a:t>
            </a:r>
            <a:r>
              <a:rPr lang="en-US" altLang="zh-CN" sz="2500" dirty="0"/>
              <a:t>+</a:t>
            </a:r>
            <a:r>
              <a:rPr lang="en-US" altLang="zh-CN" sz="2500" dirty="0" err="1"/>
              <a:t>w</a:t>
            </a:r>
            <a:r>
              <a:rPr lang="en-US" altLang="zh-CN" sz="2500" baseline="-25000" dirty="0" err="1"/>
              <a:t>i</a:t>
            </a:r>
            <a:endParaRPr lang="en-US" altLang="zh-CN" sz="2500" baseline="-25000" dirty="0"/>
          </a:p>
          <a:p>
            <a:r>
              <a:rPr lang="zh-CN" altLang="en-US" sz="2800" dirty="0" smtClean="0"/>
              <a:t>方法</a:t>
            </a:r>
            <a:r>
              <a:rPr lang="en-US" altLang="zh-CN" sz="2800" dirty="0" smtClean="0"/>
              <a:t>3.2</a:t>
            </a:r>
            <a:r>
              <a:rPr lang="zh-CN" altLang="en-US" sz="2800" dirty="0" smtClean="0"/>
              <a:t>：</a:t>
            </a:r>
            <a:endParaRPr lang="zh-CN" altLang="en-US" sz="2800" dirty="0"/>
          </a:p>
          <a:p>
            <a:pPr lvl="1"/>
            <a:r>
              <a:rPr lang="zh-CN" altLang="en-US" sz="2500" dirty="0" smtClean="0"/>
              <a:t>参考上一题的解法二</a:t>
            </a:r>
            <a:endParaRPr lang="en-US" altLang="zh-CN" sz="2500" dirty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O(N*M)</a:t>
            </a:r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方法三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3620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2147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有一个</a:t>
            </a:r>
            <a:r>
              <a:rPr lang="en-US" altLang="zh-CN" dirty="0" smtClean="0"/>
              <a:t>n*n</a:t>
            </a:r>
            <a:r>
              <a:rPr lang="zh-CN" altLang="en-US" dirty="0" smtClean="0"/>
              <a:t>的地图，地图上每格每秒中都会出现一定数量的金币，上一秒的金币会消失。在某一秒到达一个格子就会收集到该格子在该秒的金币</a:t>
            </a:r>
            <a:endParaRPr lang="en-US" altLang="zh-CN" dirty="0" smtClean="0"/>
          </a:p>
          <a:p>
            <a:r>
              <a:rPr lang="zh-CN" altLang="en-US" dirty="0"/>
              <a:t>每</a:t>
            </a:r>
            <a:r>
              <a:rPr lang="zh-CN" altLang="en-US" dirty="0" smtClean="0"/>
              <a:t>秒钟你可以站着不动、沿上下左右走一格，或是连续使用最多</a:t>
            </a:r>
            <a:r>
              <a:rPr lang="en-US" altLang="zh-CN" dirty="0" smtClean="0"/>
              <a:t>C</a:t>
            </a:r>
            <a:r>
              <a:rPr lang="zh-CN" altLang="en-US" dirty="0" smtClean="0"/>
              <a:t>次闪现，每使用一次前进两格。一秒钟内只能向同一个方向闪现</a:t>
            </a:r>
            <a:endParaRPr lang="en-US" altLang="zh-CN" dirty="0" smtClean="0"/>
          </a:p>
          <a:p>
            <a:r>
              <a:rPr lang="zh-CN" altLang="en-US" dirty="0" smtClean="0"/>
              <a:t>整局游戏一共</a:t>
            </a:r>
            <a:r>
              <a:rPr lang="en-US" altLang="zh-CN" dirty="0" smtClean="0"/>
              <a:t>T</a:t>
            </a:r>
            <a:r>
              <a:rPr lang="zh-CN" altLang="en-US" dirty="0" smtClean="0"/>
              <a:t>秒，你一共可以使用</a:t>
            </a:r>
            <a:r>
              <a:rPr lang="en-US" altLang="zh-CN" dirty="0" smtClean="0"/>
              <a:t>W</a:t>
            </a:r>
            <a:r>
              <a:rPr lang="zh-CN" altLang="en-US" dirty="0" smtClean="0"/>
              <a:t>次闪现。你可以随意选择起始位置。问最多能收集多少金币</a:t>
            </a:r>
            <a:endParaRPr lang="en-US" altLang="zh-CN" dirty="0" smtClean="0"/>
          </a:p>
          <a:p>
            <a:r>
              <a:rPr lang="en-US" altLang="zh-CN" dirty="0" smtClean="0"/>
              <a:t>n≤25, C</a:t>
            </a:r>
            <a:r>
              <a:rPr lang="en-US" altLang="zh-CN" dirty="0"/>
              <a:t>≤</a:t>
            </a:r>
            <a:r>
              <a:rPr lang="en-US" altLang="zh-CN" dirty="0" smtClean="0"/>
              <a:t>12, W</a:t>
            </a:r>
            <a:r>
              <a:rPr lang="en-US" altLang="zh-CN" dirty="0"/>
              <a:t>≤150</a:t>
            </a:r>
            <a:r>
              <a:rPr lang="en-US" altLang="zh-CN" dirty="0" smtClean="0"/>
              <a:t>, T</a:t>
            </a:r>
            <a:r>
              <a:rPr lang="en-US" altLang="zh-CN" dirty="0"/>
              <a:t>≤100</a:t>
            </a:r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捡金币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253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37221"/>
          </a:xfrm>
        </p:spPr>
        <p:txBody>
          <a:bodyPr>
            <a:normAutofit/>
          </a:bodyPr>
          <a:lstStyle/>
          <a:p>
            <a:r>
              <a:rPr lang="zh-CN" altLang="zh-CN" sz="2400" dirty="0"/>
              <a:t>在如下</a:t>
            </a:r>
            <a:r>
              <a:rPr lang="en-US" altLang="zh-CN" sz="2400" dirty="0"/>
              <a:t>3*3</a:t>
            </a:r>
            <a:r>
              <a:rPr lang="zh-CN" altLang="zh-CN" sz="2400" dirty="0"/>
              <a:t>的场地中，游戏共进行</a:t>
            </a:r>
            <a:r>
              <a:rPr lang="en-US" altLang="zh-CN" sz="2400" dirty="0"/>
              <a:t>3</a:t>
            </a:r>
            <a:r>
              <a:rPr lang="zh-CN" altLang="zh-CN" sz="2400" dirty="0"/>
              <a:t>秒，下表列出了</a:t>
            </a:r>
            <a:r>
              <a:rPr lang="en-US" altLang="zh-CN" sz="2400" dirty="0"/>
              <a:t>3</a:t>
            </a:r>
            <a:r>
              <a:rPr lang="zh-CN" altLang="zh-CN" sz="2400" dirty="0"/>
              <a:t>秒开始时每一格内的金币</a:t>
            </a:r>
            <a:r>
              <a:rPr lang="zh-CN" altLang="zh-CN" sz="2400" dirty="0" smtClean="0"/>
              <a:t>数量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zh-CN" sz="2400" dirty="0" smtClean="0"/>
              <a:t>如果在</a:t>
            </a:r>
            <a:r>
              <a:rPr lang="zh-CN" altLang="zh-CN" sz="2400" dirty="0"/>
              <a:t>第</a:t>
            </a:r>
            <a:r>
              <a:rPr lang="en-US" altLang="zh-CN" sz="2400" dirty="0"/>
              <a:t>1</a:t>
            </a:r>
            <a:r>
              <a:rPr lang="zh-CN" altLang="zh-CN" sz="2400" dirty="0"/>
              <a:t>行第</a:t>
            </a:r>
            <a:r>
              <a:rPr lang="en-US" altLang="zh-CN" sz="2400" dirty="0"/>
              <a:t>1</a:t>
            </a:r>
            <a:r>
              <a:rPr lang="zh-CN" altLang="zh-CN" sz="2400" dirty="0"/>
              <a:t>列</a:t>
            </a:r>
            <a:r>
              <a:rPr lang="zh-CN" altLang="zh-CN" sz="2400" dirty="0" smtClean="0"/>
              <a:t>开始游戏，那么第</a:t>
            </a:r>
            <a:r>
              <a:rPr lang="en-US" altLang="zh-CN" sz="2400" dirty="0"/>
              <a:t>1</a:t>
            </a:r>
            <a:r>
              <a:rPr lang="zh-CN" altLang="zh-CN" sz="2400" dirty="0" smtClean="0"/>
              <a:t>秒时获得</a:t>
            </a:r>
            <a:r>
              <a:rPr lang="en-US" altLang="zh-CN" sz="2400" dirty="0"/>
              <a:t>1</a:t>
            </a:r>
            <a:r>
              <a:rPr lang="zh-CN" altLang="zh-CN" sz="2400" dirty="0"/>
              <a:t>枚金币。接下来，</a:t>
            </a:r>
            <a:r>
              <a:rPr lang="zh-CN" altLang="zh-CN" sz="2400" dirty="0" smtClean="0"/>
              <a:t>如果选择</a:t>
            </a:r>
            <a:r>
              <a:rPr lang="zh-CN" altLang="zh-CN" sz="2400" dirty="0"/>
              <a:t>向右走，那么在第</a:t>
            </a:r>
            <a:r>
              <a:rPr lang="en-US" altLang="zh-CN" sz="2400" dirty="0"/>
              <a:t>2</a:t>
            </a:r>
            <a:r>
              <a:rPr lang="zh-CN" altLang="zh-CN" sz="2400" dirty="0"/>
              <a:t>秒开始</a:t>
            </a:r>
            <a:r>
              <a:rPr lang="zh-CN" altLang="zh-CN" sz="2400" dirty="0" smtClean="0"/>
              <a:t>时会</a:t>
            </a:r>
            <a:r>
              <a:rPr lang="zh-CN" altLang="en-US" sz="2400" dirty="0" smtClean="0"/>
              <a:t>走到</a:t>
            </a:r>
            <a:r>
              <a:rPr lang="zh-CN" altLang="zh-CN" sz="2400" dirty="0" smtClean="0"/>
              <a:t>第</a:t>
            </a:r>
            <a:r>
              <a:rPr lang="en-US" altLang="zh-CN" sz="2400" dirty="0"/>
              <a:t>1</a:t>
            </a:r>
            <a:r>
              <a:rPr lang="zh-CN" altLang="zh-CN" sz="2400" dirty="0"/>
              <a:t>行第</a:t>
            </a:r>
            <a:r>
              <a:rPr lang="en-US" altLang="zh-CN" sz="2400" dirty="0"/>
              <a:t>2</a:t>
            </a:r>
            <a:r>
              <a:rPr lang="zh-CN" altLang="zh-CN" sz="2400" dirty="0"/>
              <a:t>列并获得</a:t>
            </a:r>
            <a:r>
              <a:rPr lang="en-US" altLang="zh-CN" sz="2400" dirty="0"/>
              <a:t>3</a:t>
            </a:r>
            <a:r>
              <a:rPr lang="zh-CN" altLang="zh-CN" sz="2400" dirty="0"/>
              <a:t>枚金币。接下来</a:t>
            </a:r>
            <a:r>
              <a:rPr lang="zh-CN" altLang="zh-CN" sz="2400" dirty="0" smtClean="0"/>
              <a:t>，</a:t>
            </a:r>
            <a:r>
              <a:rPr lang="zh-CN" altLang="en-US" sz="2400" dirty="0" smtClean="0"/>
              <a:t>如果</a:t>
            </a:r>
            <a:r>
              <a:rPr lang="zh-CN" altLang="zh-CN" sz="2400" dirty="0" smtClean="0"/>
              <a:t>选择</a:t>
            </a:r>
            <a:r>
              <a:rPr lang="zh-CN" altLang="zh-CN" sz="2400" dirty="0"/>
              <a:t>向下进行</a:t>
            </a:r>
            <a:r>
              <a:rPr lang="en-US" altLang="zh-CN" sz="2400" dirty="0"/>
              <a:t>1</a:t>
            </a:r>
            <a:r>
              <a:rPr lang="zh-CN" altLang="zh-CN" sz="2400" dirty="0"/>
              <a:t>次闪现，那么在第</a:t>
            </a:r>
            <a:r>
              <a:rPr lang="en-US" altLang="zh-CN" sz="2400" dirty="0"/>
              <a:t>3</a:t>
            </a:r>
            <a:r>
              <a:rPr lang="zh-CN" altLang="zh-CN" sz="2400" dirty="0"/>
              <a:t>秒开始</a:t>
            </a:r>
            <a:r>
              <a:rPr lang="zh-CN" altLang="zh-CN" sz="2400" dirty="0" smtClean="0"/>
              <a:t>时会</a:t>
            </a:r>
            <a:r>
              <a:rPr lang="zh-CN" altLang="en-US" sz="2400" dirty="0" smtClean="0"/>
              <a:t>到达</a:t>
            </a:r>
            <a:r>
              <a:rPr lang="zh-CN" altLang="zh-CN" sz="2400" dirty="0" smtClean="0"/>
              <a:t>第</a:t>
            </a:r>
            <a:r>
              <a:rPr lang="en-US" altLang="zh-CN" sz="2400" dirty="0"/>
              <a:t>3</a:t>
            </a:r>
            <a:r>
              <a:rPr lang="zh-CN" altLang="zh-CN" sz="2400" dirty="0"/>
              <a:t>行第</a:t>
            </a:r>
            <a:r>
              <a:rPr lang="en-US" altLang="zh-CN" sz="2400" dirty="0"/>
              <a:t>2</a:t>
            </a:r>
            <a:r>
              <a:rPr lang="zh-CN" altLang="zh-CN" sz="2400" dirty="0"/>
              <a:t>列并获得</a:t>
            </a:r>
            <a:r>
              <a:rPr lang="en-US" altLang="zh-CN" sz="2400" dirty="0"/>
              <a:t>2</a:t>
            </a:r>
            <a:r>
              <a:rPr lang="zh-CN" altLang="zh-CN" sz="2400" dirty="0"/>
              <a:t>枚金币，游戏结束，一共获得</a:t>
            </a:r>
            <a:r>
              <a:rPr lang="en-US" altLang="zh-CN" sz="2400" dirty="0"/>
              <a:t>6</a:t>
            </a:r>
            <a:r>
              <a:rPr lang="zh-CN" altLang="zh-CN" sz="2400" dirty="0"/>
              <a:t>枚金币。</a:t>
            </a:r>
          </a:p>
          <a:p>
            <a:endParaRPr lang="zh-CN" altLang="zh-CN" sz="2400" dirty="0"/>
          </a:p>
          <a:p>
            <a:endParaRPr lang="zh-CN" alt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举个例子</a:t>
            </a:r>
            <a:endParaRPr lang="zh-CN" alt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29058" y="2806607"/>
            <a:ext cx="6285884" cy="156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40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暴力</a:t>
            </a:r>
            <a:r>
              <a:rPr lang="en-US" altLang="zh-CN" dirty="0" smtClean="0"/>
              <a:t>DP</a:t>
            </a:r>
            <a:endParaRPr lang="zh-CN" alt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28650" y="1794077"/>
            <a:ext cx="7886700" cy="4457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/>
              <a:t>f[</a:t>
            </a:r>
            <a:r>
              <a:rPr lang="en-US" altLang="zh-CN" sz="2800" dirty="0" err="1" smtClean="0"/>
              <a:t>t,i,j,k</a:t>
            </a:r>
            <a:r>
              <a:rPr lang="en-US" altLang="zh-CN" sz="2800" dirty="0" smtClean="0"/>
              <a:t>] – </a:t>
            </a:r>
            <a:r>
              <a:rPr lang="zh-CN" altLang="en-US" sz="2800" dirty="0" smtClean="0"/>
              <a:t>在第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秒站在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i,j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，已用了</a:t>
            </a:r>
            <a:r>
              <a:rPr lang="en-US" altLang="zh-CN" sz="2800" dirty="0" smtClean="0"/>
              <a:t>k</a:t>
            </a:r>
            <a:r>
              <a:rPr lang="zh-CN" altLang="en-US" sz="2800" dirty="0" smtClean="0"/>
              <a:t>次闪现，所能获得的最大金币数</a:t>
            </a:r>
            <a:endParaRPr lang="en-US" altLang="zh-CN" sz="2800" dirty="0" smtClean="0"/>
          </a:p>
          <a:p>
            <a:r>
              <a:rPr lang="zh-CN" altLang="en-US" sz="2800" dirty="0" smtClean="0"/>
              <a:t>转移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不动           </a:t>
            </a:r>
            <a:r>
              <a:rPr lang="en-US" altLang="zh-CN" sz="2400" dirty="0" smtClean="0"/>
              <a:t>f[t-1,i,j,k</a:t>
            </a:r>
            <a:r>
              <a:rPr lang="en-US" altLang="zh-CN" sz="2400" dirty="0"/>
              <a:t>] </a:t>
            </a:r>
            <a:r>
              <a:rPr lang="en-US" altLang="zh-CN" sz="2400" dirty="0">
                <a:sym typeface="Wingdings" panose="05000000000000000000" pitchFamily="2" charset="2"/>
              </a:rPr>
              <a:t> </a:t>
            </a:r>
            <a:r>
              <a:rPr lang="en-US" altLang="zh-CN" sz="2400" dirty="0"/>
              <a:t>f[</a:t>
            </a:r>
            <a:r>
              <a:rPr lang="en-US" altLang="zh-CN" sz="2400" dirty="0" err="1"/>
              <a:t>t,i,j,k</a:t>
            </a:r>
            <a:r>
              <a:rPr lang="en-US" altLang="zh-CN" sz="2400" dirty="0" smtClean="0"/>
              <a:t>]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走路</a:t>
            </a:r>
            <a:r>
              <a:rPr lang="zh-CN" altLang="en-US" sz="2400" dirty="0" smtClean="0"/>
              <a:t>（向左为例） </a:t>
            </a:r>
            <a:r>
              <a:rPr lang="en-US" altLang="zh-CN" sz="2400" dirty="0" smtClean="0"/>
              <a:t>f[t-1,i,j+1,k] </a:t>
            </a:r>
            <a:r>
              <a:rPr lang="en-US" altLang="zh-CN" sz="2400" dirty="0" smtClean="0">
                <a:sym typeface="Wingdings" panose="05000000000000000000" pitchFamily="2" charset="2"/>
              </a:rPr>
              <a:t> </a:t>
            </a:r>
            <a:r>
              <a:rPr lang="en-US" altLang="zh-CN" sz="2400" dirty="0"/>
              <a:t>f[</a:t>
            </a:r>
            <a:r>
              <a:rPr lang="en-US" altLang="zh-CN" sz="2400" dirty="0" err="1"/>
              <a:t>t,i,j,k</a:t>
            </a:r>
            <a:r>
              <a:rPr lang="en-US" altLang="zh-CN" sz="2400" dirty="0" smtClean="0"/>
              <a:t>]</a:t>
            </a:r>
          </a:p>
          <a:p>
            <a:pPr lvl="1"/>
            <a:r>
              <a:rPr lang="zh-CN" altLang="en-US" sz="2400" dirty="0" smtClean="0"/>
              <a:t>闪现（向左为例） </a:t>
            </a:r>
            <a:r>
              <a:rPr lang="en-US" altLang="zh-CN" sz="2400" dirty="0" smtClean="0"/>
              <a:t>max{f[t-1,i,j+p*2,k-p]} </a:t>
            </a:r>
            <a:r>
              <a:rPr lang="en-US" altLang="zh-CN" sz="2400" dirty="0">
                <a:sym typeface="Wingdings" panose="05000000000000000000" pitchFamily="2" charset="2"/>
              </a:rPr>
              <a:t> </a:t>
            </a:r>
            <a:r>
              <a:rPr lang="en-US" altLang="zh-CN" sz="2400" dirty="0"/>
              <a:t>f[</a:t>
            </a:r>
            <a:r>
              <a:rPr lang="en-US" altLang="zh-CN" sz="2400" dirty="0" err="1"/>
              <a:t>t,i,j,k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为闪现次数，</a:t>
            </a:r>
            <a:r>
              <a:rPr lang="en-US" altLang="zh-CN" sz="2400" dirty="0" smtClean="0"/>
              <a:t>1&lt;=p&lt;=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）</a:t>
            </a:r>
            <a:endParaRPr lang="en-US" altLang="zh-CN" sz="2800" dirty="0"/>
          </a:p>
          <a:p>
            <a:r>
              <a:rPr lang="en-US" altLang="zh-CN" sz="2800" dirty="0" smtClean="0"/>
              <a:t>O(T*n*n*W*C) </a:t>
            </a:r>
            <a:r>
              <a:rPr lang="zh-CN" altLang="en-US" sz="2800" dirty="0" smtClean="0"/>
              <a:t>≈</a:t>
            </a:r>
            <a:r>
              <a:rPr lang="en-US" altLang="zh-CN" sz="2800" dirty="0" smtClean="0"/>
              <a:t> 5*10</a:t>
            </a:r>
            <a:r>
              <a:rPr lang="en-US" altLang="zh-CN" sz="2800" baseline="30000" dirty="0" smtClean="0"/>
              <a:t>7</a:t>
            </a:r>
            <a:endParaRPr lang="zh-CN" altLang="en-US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214272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解法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稍作简化</a:t>
            </a:r>
            <a:endParaRPr lang="zh-CN" alt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28650" y="1707189"/>
            <a:ext cx="7886700" cy="454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/>
            <a:r>
              <a:rPr lang="zh-CN" altLang="en-US" sz="2400" dirty="0" smtClean="0"/>
              <a:t>假设没有一秒最多闪现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次的限制</a:t>
            </a:r>
            <a:endParaRPr lang="en-US" altLang="zh-CN" sz="2400" dirty="0" smtClean="0"/>
          </a:p>
          <a:p>
            <a:pPr marL="171450" lvl="1"/>
            <a:r>
              <a:rPr lang="zh-CN" altLang="en-US" sz="2400" dirty="0" smtClean="0"/>
              <a:t>闪现</a:t>
            </a:r>
            <a:r>
              <a:rPr lang="zh-CN" altLang="en-US" sz="2400" dirty="0"/>
              <a:t>（向左为例） </a:t>
            </a:r>
            <a:r>
              <a:rPr lang="en-US" altLang="zh-CN" sz="2400" dirty="0" smtClean="0"/>
              <a:t>max{f[t-1,i,j+p*2,k-p]} </a:t>
            </a:r>
            <a:r>
              <a:rPr lang="en-US" altLang="zh-CN" sz="2400" dirty="0">
                <a:sym typeface="Wingdings" panose="05000000000000000000" pitchFamily="2" charset="2"/>
              </a:rPr>
              <a:t> </a:t>
            </a:r>
            <a:r>
              <a:rPr lang="en-US" altLang="zh-CN" sz="2400" dirty="0"/>
              <a:t>f[</a:t>
            </a:r>
            <a:r>
              <a:rPr lang="en-US" altLang="zh-CN" sz="2400" dirty="0" err="1"/>
              <a:t>t,i,j,k</a:t>
            </a:r>
            <a:r>
              <a:rPr lang="en-US" altLang="zh-CN" sz="2400" dirty="0" smtClean="0"/>
              <a:t>]</a:t>
            </a:r>
          </a:p>
          <a:p>
            <a:pPr marL="171450" lvl="1"/>
            <a:r>
              <a:rPr lang="zh-CN" altLang="en-US" sz="2400" dirty="0" smtClean="0"/>
              <a:t>当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固定时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能转移到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t,j,k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的状态为</a:t>
            </a:r>
            <a:r>
              <a:rPr lang="en-US" altLang="zh-CN" sz="2400" dirty="0" smtClean="0"/>
              <a:t>:</a:t>
            </a:r>
          </a:p>
          <a:p>
            <a:pPr marL="514350" lvl="2"/>
            <a:r>
              <a:rPr lang="en-US" altLang="zh-CN" sz="1800" dirty="0" smtClean="0"/>
              <a:t>(t-1,j+2,k-1)</a:t>
            </a:r>
          </a:p>
          <a:p>
            <a:pPr marL="514350" lvl="2"/>
            <a:r>
              <a:rPr lang="en-US" altLang="zh-CN" sz="1800" dirty="0" smtClean="0"/>
              <a:t>(</a:t>
            </a:r>
            <a:r>
              <a:rPr lang="en-US" altLang="zh-CN" sz="1800" dirty="0"/>
              <a:t>t-1,</a:t>
            </a:r>
            <a:r>
              <a:rPr lang="en-US" altLang="zh-CN" sz="1800" dirty="0" smtClean="0"/>
              <a:t>j+4,k-2)</a:t>
            </a:r>
          </a:p>
          <a:p>
            <a:pPr marL="514350" lvl="2"/>
            <a:r>
              <a:rPr lang="en-US" altLang="zh-CN" sz="1800" dirty="0" smtClean="0"/>
              <a:t>(</a:t>
            </a:r>
            <a:r>
              <a:rPr lang="en-US" altLang="zh-CN" sz="1800" dirty="0"/>
              <a:t>t-1,</a:t>
            </a:r>
            <a:r>
              <a:rPr lang="en-US" altLang="zh-CN" sz="1800" dirty="0" smtClean="0"/>
              <a:t>j+6,k-3)</a:t>
            </a:r>
            <a:endParaRPr lang="en-US" altLang="zh-CN" sz="1800" dirty="0"/>
          </a:p>
          <a:p>
            <a:pPr marL="514350" lvl="2"/>
            <a:r>
              <a:rPr lang="en-US" altLang="zh-CN" sz="1800" dirty="0" smtClean="0"/>
              <a:t>……</a:t>
            </a:r>
          </a:p>
          <a:p>
            <a:pPr marL="171450" lvl="1"/>
            <a:endParaRPr lang="en-US" altLang="zh-CN" sz="2400" dirty="0" smtClean="0"/>
          </a:p>
          <a:p>
            <a:pPr marL="171450" lvl="1"/>
            <a:r>
              <a:rPr lang="zh-CN" altLang="en-US" sz="2400" dirty="0" smtClean="0"/>
              <a:t>记录斜行的前缀最大值</a:t>
            </a:r>
            <a:endParaRPr lang="en-US" altLang="zh-CN" sz="2400" dirty="0" smtClean="0"/>
          </a:p>
          <a:p>
            <a:pPr marL="171450" lvl="1"/>
            <a:r>
              <a:rPr lang="zh-CN" altLang="en-US" sz="2400" dirty="0" smtClean="0"/>
              <a:t>闪现的转移时间复杂度降为</a:t>
            </a:r>
            <a:r>
              <a:rPr lang="en-US" altLang="zh-CN" sz="2400" dirty="0" smtClean="0"/>
              <a:t>O(1)</a:t>
            </a:r>
            <a:endParaRPr lang="en-US" altLang="zh-CN" sz="2400" dirty="0"/>
          </a:p>
          <a:p>
            <a:endParaRPr lang="zh-CN" alt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94300"/>
              </p:ext>
            </p:extLst>
          </p:nvPr>
        </p:nvGraphicFramePr>
        <p:xfrm>
          <a:off x="5751457" y="4238325"/>
          <a:ext cx="313861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735"/>
                <a:gridCol w="348735"/>
                <a:gridCol w="348735"/>
                <a:gridCol w="348735"/>
                <a:gridCol w="348735"/>
                <a:gridCol w="348735"/>
                <a:gridCol w="348735"/>
                <a:gridCol w="348735"/>
                <a:gridCol w="348735"/>
              </a:tblGrid>
              <a:tr h="33420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420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3420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420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420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420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05468" y="4221825"/>
            <a:ext cx="3459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 err="1" smtClean="0"/>
          </a:p>
        </p:txBody>
      </p:sp>
      <p:sp>
        <p:nvSpPr>
          <p:cNvPr id="9" name="Rectangle 8"/>
          <p:cNvSpPr/>
          <p:nvPr/>
        </p:nvSpPr>
        <p:spPr>
          <a:xfrm>
            <a:off x="5405468" y="453781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 err="1"/>
          </a:p>
        </p:txBody>
      </p:sp>
      <p:sp>
        <p:nvSpPr>
          <p:cNvPr id="10" name="Rectangle 9"/>
          <p:cNvSpPr/>
          <p:nvPr/>
        </p:nvSpPr>
        <p:spPr>
          <a:xfrm>
            <a:off x="5394539" y="488650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 err="1"/>
          </a:p>
        </p:txBody>
      </p:sp>
      <p:sp>
        <p:nvSpPr>
          <p:cNvPr id="11" name="Rectangle 10"/>
          <p:cNvSpPr/>
          <p:nvPr/>
        </p:nvSpPr>
        <p:spPr>
          <a:xfrm>
            <a:off x="5394539" y="521832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 err="1"/>
          </a:p>
        </p:txBody>
      </p:sp>
      <p:sp>
        <p:nvSpPr>
          <p:cNvPr id="12" name="Rectangle 11"/>
          <p:cNvSpPr/>
          <p:nvPr/>
        </p:nvSpPr>
        <p:spPr>
          <a:xfrm>
            <a:off x="5394539" y="556701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 err="1"/>
          </a:p>
        </p:txBody>
      </p:sp>
      <p:sp>
        <p:nvSpPr>
          <p:cNvPr id="13" name="Rectangle 12"/>
          <p:cNvSpPr/>
          <p:nvPr/>
        </p:nvSpPr>
        <p:spPr>
          <a:xfrm>
            <a:off x="5394539" y="589882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 err="1"/>
          </a:p>
        </p:txBody>
      </p:sp>
      <p:sp>
        <p:nvSpPr>
          <p:cNvPr id="14" name="Rectangle 13"/>
          <p:cNvSpPr/>
          <p:nvPr/>
        </p:nvSpPr>
        <p:spPr>
          <a:xfrm>
            <a:off x="5751457" y="390583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 err="1"/>
          </a:p>
        </p:txBody>
      </p:sp>
      <p:sp>
        <p:nvSpPr>
          <p:cNvPr id="15" name="Rectangle 14"/>
          <p:cNvSpPr/>
          <p:nvPr/>
        </p:nvSpPr>
        <p:spPr>
          <a:xfrm>
            <a:off x="6108375" y="390583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 err="1"/>
          </a:p>
        </p:txBody>
      </p:sp>
      <p:sp>
        <p:nvSpPr>
          <p:cNvPr id="16" name="Rectangle 15"/>
          <p:cNvSpPr/>
          <p:nvPr/>
        </p:nvSpPr>
        <p:spPr>
          <a:xfrm>
            <a:off x="6465293" y="391054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 err="1"/>
          </a:p>
        </p:txBody>
      </p:sp>
      <p:sp>
        <p:nvSpPr>
          <p:cNvPr id="17" name="Rectangle 16"/>
          <p:cNvSpPr/>
          <p:nvPr/>
        </p:nvSpPr>
        <p:spPr>
          <a:xfrm>
            <a:off x="6811282" y="390583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 err="1"/>
          </a:p>
        </p:txBody>
      </p:sp>
      <p:sp>
        <p:nvSpPr>
          <p:cNvPr id="18" name="Rectangle 17"/>
          <p:cNvSpPr/>
          <p:nvPr/>
        </p:nvSpPr>
        <p:spPr>
          <a:xfrm>
            <a:off x="7159502" y="390583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 err="1"/>
          </a:p>
        </p:txBody>
      </p:sp>
      <p:sp>
        <p:nvSpPr>
          <p:cNvPr id="19" name="Rectangle 18"/>
          <p:cNvSpPr/>
          <p:nvPr/>
        </p:nvSpPr>
        <p:spPr>
          <a:xfrm>
            <a:off x="7513878" y="390583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 err="1"/>
          </a:p>
        </p:txBody>
      </p:sp>
      <p:sp>
        <p:nvSpPr>
          <p:cNvPr id="20" name="Rectangle 19"/>
          <p:cNvSpPr/>
          <p:nvPr/>
        </p:nvSpPr>
        <p:spPr>
          <a:xfrm>
            <a:off x="7865954" y="390583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 err="1"/>
          </a:p>
        </p:txBody>
      </p:sp>
      <p:sp>
        <p:nvSpPr>
          <p:cNvPr id="21" name="Rectangle 20"/>
          <p:cNvSpPr/>
          <p:nvPr/>
        </p:nvSpPr>
        <p:spPr>
          <a:xfrm>
            <a:off x="8211943" y="390583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 err="1"/>
          </a:p>
        </p:txBody>
      </p:sp>
      <p:sp>
        <p:nvSpPr>
          <p:cNvPr id="22" name="Rectangle 21"/>
          <p:cNvSpPr/>
          <p:nvPr/>
        </p:nvSpPr>
        <p:spPr>
          <a:xfrm>
            <a:off x="8557932" y="390583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 err="1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338536" y="4221825"/>
            <a:ext cx="0" cy="1957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768225" y="3870644"/>
            <a:ext cx="3112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970382" y="591101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k</a:t>
            </a:r>
            <a:endParaRPr lang="zh-CN" altLang="en-US" dirty="0" err="1">
              <a:solidFill>
                <a:schemeClr val="accent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573226" y="341921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j</a:t>
            </a:r>
            <a:endParaRPr lang="zh-CN" altLang="en-US" dirty="0" err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55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正解</a:t>
            </a:r>
            <a:endParaRPr lang="zh-CN" alt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28650" y="1707189"/>
            <a:ext cx="7886700" cy="4543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/>
            <a:r>
              <a:rPr lang="zh-CN" altLang="en-US" sz="2400" dirty="0" smtClean="0"/>
              <a:t>闪现</a:t>
            </a:r>
            <a:r>
              <a:rPr lang="zh-CN" altLang="en-US" sz="2400" dirty="0"/>
              <a:t>（向左为例） </a:t>
            </a:r>
            <a:r>
              <a:rPr lang="en-US" altLang="zh-CN" sz="2400" dirty="0" smtClean="0"/>
              <a:t>max{f[t-1,i,j+p*2,k-p]} </a:t>
            </a:r>
            <a:r>
              <a:rPr lang="en-US" altLang="zh-CN" sz="2400" dirty="0">
                <a:sym typeface="Wingdings" panose="05000000000000000000" pitchFamily="2" charset="2"/>
              </a:rPr>
              <a:t> </a:t>
            </a:r>
            <a:r>
              <a:rPr lang="en-US" altLang="zh-CN" sz="2400" dirty="0"/>
              <a:t>f[</a:t>
            </a:r>
            <a:r>
              <a:rPr lang="en-US" altLang="zh-CN" sz="2400" dirty="0" err="1"/>
              <a:t>t,i,j,k</a:t>
            </a:r>
            <a:r>
              <a:rPr lang="en-US" altLang="zh-CN" sz="2400" dirty="0" smtClean="0"/>
              <a:t>]</a:t>
            </a:r>
          </a:p>
          <a:p>
            <a:pPr marL="171450" lvl="1"/>
            <a:r>
              <a:rPr lang="zh-CN" altLang="en-US" sz="2400" dirty="0" smtClean="0"/>
              <a:t>当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固定时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能转移到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t,j,k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的状态不再是所有在斜行上的状态</a:t>
            </a:r>
            <a:endParaRPr lang="en-US" altLang="zh-CN" sz="2400" dirty="0" smtClean="0"/>
          </a:p>
          <a:p>
            <a:pPr marL="171450" lvl="1"/>
            <a:r>
              <a:rPr lang="zh-CN" altLang="en-US" sz="2400" dirty="0" smtClean="0"/>
              <a:t>若</a:t>
            </a:r>
            <a:r>
              <a:rPr lang="en-US" altLang="zh-CN" sz="2400" dirty="0" smtClean="0"/>
              <a:t>C=2</a:t>
            </a:r>
            <a:r>
              <a:rPr lang="zh-CN" altLang="en-US" sz="2400" dirty="0" smtClean="0"/>
              <a:t>，能</a:t>
            </a:r>
            <a:r>
              <a:rPr lang="zh-CN" altLang="en-US" sz="2400" dirty="0"/>
              <a:t>转移到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t,j,k</a:t>
            </a:r>
            <a:r>
              <a:rPr lang="en-US" altLang="zh-CN" sz="2400" dirty="0"/>
              <a:t>)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状态：</a:t>
            </a:r>
            <a:endParaRPr lang="en-US" altLang="zh-CN" sz="2400" dirty="0" smtClean="0"/>
          </a:p>
          <a:p>
            <a:pPr marL="514350" lvl="2"/>
            <a:r>
              <a:rPr lang="en-US" altLang="zh-CN" sz="1800" dirty="0" smtClean="0"/>
              <a:t>(t-1,j+2,k-1)</a:t>
            </a:r>
          </a:p>
          <a:p>
            <a:pPr marL="514350" lvl="2"/>
            <a:r>
              <a:rPr lang="en-US" altLang="zh-CN" sz="1800" dirty="0" smtClean="0"/>
              <a:t>(</a:t>
            </a:r>
            <a:r>
              <a:rPr lang="en-US" altLang="zh-CN" sz="1800" dirty="0"/>
              <a:t>t-1,</a:t>
            </a:r>
            <a:r>
              <a:rPr lang="en-US" altLang="zh-CN" sz="1800" dirty="0" smtClean="0"/>
              <a:t>j+4,k-2)</a:t>
            </a:r>
          </a:p>
          <a:p>
            <a:pPr marL="514350" lvl="2"/>
            <a:r>
              <a:rPr lang="zh-CN" altLang="en-US" sz="1800" dirty="0"/>
              <a:t>没了</a:t>
            </a:r>
            <a:endParaRPr lang="en-US" altLang="zh-CN" sz="1800" dirty="0" smtClean="0"/>
          </a:p>
          <a:p>
            <a:pPr marL="171450" lvl="1"/>
            <a:endParaRPr lang="en-US" altLang="zh-CN" sz="2400" dirty="0" smtClean="0"/>
          </a:p>
          <a:p>
            <a:pPr marL="171450" lvl="1"/>
            <a:r>
              <a:rPr lang="zh-CN" altLang="en-US" sz="2400" dirty="0" smtClean="0"/>
              <a:t>用单调队列维护序列上固定</a:t>
            </a:r>
            <a:r>
              <a:rPr lang="zh-CN" altLang="en-US" sz="2400" dirty="0" smtClean="0"/>
              <a:t>长</a:t>
            </a:r>
            <a:endParaRPr lang="en-US" altLang="zh-CN" sz="2400" dirty="0" smtClean="0"/>
          </a:p>
          <a:p>
            <a:pPr marL="0" lvl="1" indent="0">
              <a:buNone/>
            </a:pPr>
            <a:r>
              <a:rPr lang="zh-CN" altLang="en-US" sz="2400" dirty="0" smtClean="0"/>
              <a:t> 度</a:t>
            </a:r>
            <a:r>
              <a:rPr lang="zh-CN" altLang="en-US" sz="2400" dirty="0" smtClean="0"/>
              <a:t>区间内</a:t>
            </a:r>
            <a:r>
              <a:rPr lang="zh-CN" altLang="en-US" sz="2400" dirty="0" smtClean="0"/>
              <a:t>的最大</a:t>
            </a:r>
            <a:r>
              <a:rPr lang="zh-CN" altLang="en-US" sz="2400" dirty="0" smtClean="0"/>
              <a:t>值</a:t>
            </a:r>
            <a:endParaRPr lang="en-US" altLang="zh-CN" sz="2400" dirty="0" smtClean="0"/>
          </a:p>
          <a:p>
            <a:pPr marL="171450" lvl="1"/>
            <a:r>
              <a:rPr lang="zh-CN" altLang="en-US" sz="2400" dirty="0" smtClean="0"/>
              <a:t>闪现的转移时间复杂度依旧为</a:t>
            </a:r>
            <a:r>
              <a:rPr lang="en-US" altLang="zh-CN" sz="2400" dirty="0" smtClean="0"/>
              <a:t>O(1)</a:t>
            </a:r>
            <a:endParaRPr lang="en-US" altLang="zh-CN" sz="2400" dirty="0"/>
          </a:p>
          <a:p>
            <a:endParaRPr lang="zh-CN" alt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458612"/>
              </p:ext>
            </p:extLst>
          </p:nvPr>
        </p:nvGraphicFramePr>
        <p:xfrm>
          <a:off x="5820902" y="3921497"/>
          <a:ext cx="313861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735"/>
                <a:gridCol w="348735"/>
                <a:gridCol w="348735"/>
                <a:gridCol w="348735"/>
                <a:gridCol w="348735"/>
                <a:gridCol w="348735"/>
                <a:gridCol w="348735"/>
                <a:gridCol w="348735"/>
                <a:gridCol w="348735"/>
              </a:tblGrid>
              <a:tr h="33420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420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3420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420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420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420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74913" y="3904997"/>
            <a:ext cx="3459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 err="1" smtClean="0"/>
          </a:p>
        </p:txBody>
      </p:sp>
      <p:sp>
        <p:nvSpPr>
          <p:cNvPr id="9" name="Rectangle 8"/>
          <p:cNvSpPr/>
          <p:nvPr/>
        </p:nvSpPr>
        <p:spPr>
          <a:xfrm>
            <a:off x="5474913" y="422098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 err="1"/>
          </a:p>
        </p:txBody>
      </p:sp>
      <p:sp>
        <p:nvSpPr>
          <p:cNvPr id="10" name="Rectangle 9"/>
          <p:cNvSpPr/>
          <p:nvPr/>
        </p:nvSpPr>
        <p:spPr>
          <a:xfrm>
            <a:off x="5463984" y="456968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 err="1"/>
          </a:p>
        </p:txBody>
      </p:sp>
      <p:sp>
        <p:nvSpPr>
          <p:cNvPr id="11" name="Rectangle 10"/>
          <p:cNvSpPr/>
          <p:nvPr/>
        </p:nvSpPr>
        <p:spPr>
          <a:xfrm>
            <a:off x="5463984" y="490149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 err="1"/>
          </a:p>
        </p:txBody>
      </p:sp>
      <p:sp>
        <p:nvSpPr>
          <p:cNvPr id="12" name="Rectangle 11"/>
          <p:cNvSpPr/>
          <p:nvPr/>
        </p:nvSpPr>
        <p:spPr>
          <a:xfrm>
            <a:off x="5463984" y="525018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 err="1"/>
          </a:p>
        </p:txBody>
      </p:sp>
      <p:sp>
        <p:nvSpPr>
          <p:cNvPr id="13" name="Rectangle 12"/>
          <p:cNvSpPr/>
          <p:nvPr/>
        </p:nvSpPr>
        <p:spPr>
          <a:xfrm>
            <a:off x="5463984" y="558199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 err="1"/>
          </a:p>
        </p:txBody>
      </p:sp>
      <p:sp>
        <p:nvSpPr>
          <p:cNvPr id="14" name="Rectangle 13"/>
          <p:cNvSpPr/>
          <p:nvPr/>
        </p:nvSpPr>
        <p:spPr>
          <a:xfrm>
            <a:off x="5820902" y="358900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 err="1"/>
          </a:p>
        </p:txBody>
      </p:sp>
      <p:sp>
        <p:nvSpPr>
          <p:cNvPr id="15" name="Rectangle 14"/>
          <p:cNvSpPr/>
          <p:nvPr/>
        </p:nvSpPr>
        <p:spPr>
          <a:xfrm>
            <a:off x="6177820" y="358900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 err="1"/>
          </a:p>
        </p:txBody>
      </p:sp>
      <p:sp>
        <p:nvSpPr>
          <p:cNvPr id="16" name="Rectangle 15"/>
          <p:cNvSpPr/>
          <p:nvPr/>
        </p:nvSpPr>
        <p:spPr>
          <a:xfrm>
            <a:off x="6534738" y="359371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 err="1"/>
          </a:p>
        </p:txBody>
      </p:sp>
      <p:sp>
        <p:nvSpPr>
          <p:cNvPr id="17" name="Rectangle 16"/>
          <p:cNvSpPr/>
          <p:nvPr/>
        </p:nvSpPr>
        <p:spPr>
          <a:xfrm>
            <a:off x="6880727" y="358900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 err="1"/>
          </a:p>
        </p:txBody>
      </p:sp>
      <p:sp>
        <p:nvSpPr>
          <p:cNvPr id="18" name="Rectangle 17"/>
          <p:cNvSpPr/>
          <p:nvPr/>
        </p:nvSpPr>
        <p:spPr>
          <a:xfrm>
            <a:off x="7228947" y="358900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 err="1"/>
          </a:p>
        </p:txBody>
      </p:sp>
      <p:sp>
        <p:nvSpPr>
          <p:cNvPr id="19" name="Rectangle 18"/>
          <p:cNvSpPr/>
          <p:nvPr/>
        </p:nvSpPr>
        <p:spPr>
          <a:xfrm>
            <a:off x="7583323" y="358900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 err="1"/>
          </a:p>
        </p:txBody>
      </p:sp>
      <p:sp>
        <p:nvSpPr>
          <p:cNvPr id="20" name="Rectangle 19"/>
          <p:cNvSpPr/>
          <p:nvPr/>
        </p:nvSpPr>
        <p:spPr>
          <a:xfrm>
            <a:off x="7935399" y="358900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 err="1"/>
          </a:p>
        </p:txBody>
      </p:sp>
      <p:sp>
        <p:nvSpPr>
          <p:cNvPr id="21" name="Rectangle 20"/>
          <p:cNvSpPr/>
          <p:nvPr/>
        </p:nvSpPr>
        <p:spPr>
          <a:xfrm>
            <a:off x="8281388" y="358900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 err="1"/>
          </a:p>
        </p:txBody>
      </p:sp>
      <p:sp>
        <p:nvSpPr>
          <p:cNvPr id="22" name="Rectangle 21"/>
          <p:cNvSpPr/>
          <p:nvPr/>
        </p:nvSpPr>
        <p:spPr>
          <a:xfrm>
            <a:off x="8627377" y="358900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 err="1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07981" y="3904997"/>
            <a:ext cx="0" cy="1957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837670" y="3553816"/>
            <a:ext cx="3112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039827" y="559419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k</a:t>
            </a:r>
            <a:endParaRPr lang="zh-CN" altLang="en-US" dirty="0" err="1">
              <a:solidFill>
                <a:schemeClr val="accent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642671" y="310238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j</a:t>
            </a:r>
            <a:endParaRPr lang="zh-CN" altLang="en-US" dirty="0" err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38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常用f[i,j]表示区间[i,j]的状态/最优方案</a:t>
            </a:r>
          </a:p>
          <a:p>
            <a:r>
              <a:rPr lang="zh-CN" altLang="en-US" dirty="0" smtClean="0"/>
              <a:t>将一段</a:t>
            </a:r>
            <a:r>
              <a:rPr lang="zh-CN" altLang="en-US" dirty="0"/>
              <a:t>内的</a:t>
            </a:r>
            <a:r>
              <a:rPr lang="zh-CN" altLang="en-US" dirty="0" smtClean="0"/>
              <a:t>操作</a:t>
            </a:r>
            <a:r>
              <a:rPr lang="zh-CN" altLang="en-US" dirty="0"/>
              <a:t>转化为</a:t>
            </a:r>
            <a:r>
              <a:rPr lang="zh-CN" altLang="en-US" dirty="0" smtClean="0"/>
              <a:t>两</a:t>
            </a:r>
            <a:r>
              <a:rPr lang="zh-CN" altLang="en-US" dirty="0"/>
              <a:t>个元素的操作</a:t>
            </a:r>
          </a:p>
          <a:p>
            <a:r>
              <a:rPr lang="zh-CN" altLang="en-US" dirty="0"/>
              <a:t>环</a:t>
            </a:r>
            <a:r>
              <a:rPr lang="zh-CN" altLang="en-US" dirty="0" smtClean="0"/>
              <a:t>上问题常用环拉成链的预处理方式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区间</a:t>
            </a:r>
            <a:r>
              <a:rPr lang="en-US" altLang="zh-CN" dirty="0" smtClean="0"/>
              <a:t>DP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1428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n堆石子排成一行，第i堆石子的数量为</a:t>
            </a:r>
            <a:r>
              <a:rPr lang="zh-CN" altLang="en-US" dirty="0" smtClean="0"/>
              <a:t>a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</a:t>
            </a:r>
            <a:r>
              <a:rPr lang="zh-CN" altLang="en-US" dirty="0"/>
              <a:t>每次可以选择相邻两堆进行合并，代价为两堆石子的数量和。求全部合并的最小代价</a:t>
            </a:r>
          </a:p>
          <a:p>
            <a:r>
              <a:rPr lang="zh-CN" altLang="en-US" dirty="0"/>
              <a:t>n&lt;=100</a:t>
            </a:r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石子合并</a:t>
            </a:r>
          </a:p>
        </p:txBody>
      </p:sp>
      <p:sp>
        <p:nvSpPr>
          <p:cNvPr id="4" name="Rectangle 3"/>
          <p:cNvSpPr/>
          <p:nvPr/>
        </p:nvSpPr>
        <p:spPr>
          <a:xfrm>
            <a:off x="4242122" y="85863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/>
              <a:t>http://www.codevs.cn/problem/1048/</a:t>
            </a:r>
          </a:p>
        </p:txBody>
      </p:sp>
    </p:spTree>
    <p:extLst>
      <p:ext uri="{BB962C8B-B14F-4D97-AF65-F5344CB8AC3E}">
        <p14:creationId xmlns:p14="http://schemas.microsoft.com/office/powerpoint/2010/main" val="1448365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f[i,j]表示将区间[i,j]内的石子合并成一堆的最小代价</a:t>
            </a:r>
          </a:p>
          <a:p>
            <a:r>
              <a:rPr lang="zh-CN" altLang="en-US" dirty="0"/>
              <a:t>最终答案为f[1,n]</a:t>
            </a:r>
          </a:p>
          <a:p>
            <a:r>
              <a:rPr lang="zh-CN" altLang="en-US" dirty="0"/>
              <a:t>求f[i,j]时，枚举最后一次合并发生在</a:t>
            </a:r>
            <a:r>
              <a:rPr lang="zh-CN" altLang="en-US" dirty="0" smtClean="0"/>
              <a:t>哪里</a:t>
            </a:r>
            <a:endParaRPr lang="en-US" altLang="zh-CN" dirty="0" smtClean="0"/>
          </a:p>
          <a:p>
            <a:r>
              <a:rPr lang="zh-CN" altLang="en-US" dirty="0" smtClean="0"/>
              <a:t>枚举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，表示最后一次合并的是</a:t>
            </a:r>
            <a:r>
              <a:rPr lang="en-US" altLang="zh-CN" dirty="0" err="1" smtClean="0"/>
              <a:t>i~k</a:t>
            </a:r>
            <a:r>
              <a:rPr lang="zh-CN" altLang="en-US" dirty="0" smtClean="0"/>
              <a:t>并成的一堆和</a:t>
            </a:r>
            <a:r>
              <a:rPr lang="en-US" altLang="zh-CN" dirty="0" smtClean="0"/>
              <a:t>k+1~j</a:t>
            </a:r>
            <a:r>
              <a:rPr lang="zh-CN" altLang="en-US" dirty="0" smtClean="0"/>
              <a:t>并成的一堆</a:t>
            </a:r>
            <a:endParaRPr lang="zh-CN" altLang="en-US" dirty="0"/>
          </a:p>
          <a:p>
            <a:r>
              <a:rPr lang="zh-CN" altLang="en-US" sz="2400" dirty="0" smtClean="0"/>
              <a:t>预处理</a:t>
            </a:r>
            <a:r>
              <a:rPr lang="en-US" altLang="zh-CN" sz="2400" dirty="0" smtClean="0"/>
              <a:t>a[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的前缀</a:t>
            </a:r>
            <a:r>
              <a:rPr lang="zh-CN" altLang="en-US" sz="2400" dirty="0"/>
              <a:t>和</a:t>
            </a:r>
            <a:r>
              <a:rPr lang="zh-CN" altLang="en-US" sz="2400" dirty="0" smtClean="0"/>
              <a:t>s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</a:t>
            </a:r>
            <a:endParaRPr lang="en-US" altLang="zh-CN" sz="2400" baseline="-25000" dirty="0" smtClean="0"/>
          </a:p>
          <a:p>
            <a:r>
              <a:rPr lang="zh-CN" altLang="en-US" sz="2400" dirty="0" smtClean="0"/>
              <a:t>f</a:t>
            </a:r>
            <a:r>
              <a:rPr lang="zh-CN" altLang="en-US" sz="2400" dirty="0"/>
              <a:t>[i,j]=min{f[i,k]+f[k+1,j]} + s[j]-s[i-1]</a:t>
            </a:r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582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n堆石子排成</a:t>
            </a:r>
            <a:r>
              <a:rPr lang="zh-CN" altLang="en-US" dirty="0" smtClean="0"/>
              <a:t>一</a:t>
            </a:r>
            <a:r>
              <a:rPr lang="zh-CN" altLang="en-US" dirty="0">
                <a:solidFill>
                  <a:srgbClr val="FF0000"/>
                </a:solidFill>
              </a:rPr>
              <a:t>圈</a:t>
            </a:r>
            <a:r>
              <a:rPr lang="zh-CN" altLang="en-US" dirty="0" smtClean="0"/>
              <a:t>，</a:t>
            </a:r>
            <a:r>
              <a:rPr lang="zh-CN" altLang="en-US" dirty="0"/>
              <a:t>第i堆石子的数量为a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，每次可以选择相邻两堆进行合并，代价为两堆石子的数量和。求全部合并的最小代价</a:t>
            </a:r>
          </a:p>
          <a:p>
            <a:r>
              <a:rPr lang="zh-CN" altLang="en-US" dirty="0"/>
              <a:t>n&lt;=</a:t>
            </a:r>
            <a:r>
              <a:rPr lang="zh-CN" altLang="en-US" dirty="0" smtClean="0"/>
              <a:t>100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（链接中的原题要求求出最小代价和最大代价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石子</a:t>
            </a:r>
            <a:r>
              <a:rPr lang="zh-CN" altLang="en-US" dirty="0" smtClean="0"/>
              <a:t>合并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473615" y="85863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/>
              <a:t>http://www.codevs.cn/problem/2102/</a:t>
            </a:r>
          </a:p>
        </p:txBody>
      </p:sp>
    </p:spTree>
    <p:extLst>
      <p:ext uri="{BB962C8B-B14F-4D97-AF65-F5344CB8AC3E}">
        <p14:creationId xmlns:p14="http://schemas.microsoft.com/office/powerpoint/2010/main" val="3953945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/>
              <a:t>必有至少一栋楼房被完全</a:t>
            </a:r>
            <a:r>
              <a:rPr lang="zh-CN" altLang="en-US" sz="2800" dirty="0" smtClean="0"/>
              <a:t>覆盖</a:t>
            </a:r>
            <a:endParaRPr lang="zh-CN" altLang="en-US" sz="2800" dirty="0"/>
          </a:p>
          <a:p>
            <a:r>
              <a:rPr lang="en-US" altLang="zh-CN" sz="2800" dirty="0"/>
              <a:t>f[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表示将第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幢房屋完全覆盖</a:t>
            </a:r>
            <a:r>
              <a:rPr lang="zh-CN" altLang="en-US" sz="2800" dirty="0" smtClean="0"/>
              <a:t>，并以该房屋的高度将广告向左延伸</a:t>
            </a:r>
            <a:r>
              <a:rPr lang="zh-CN" altLang="en-US" sz="2800" dirty="0"/>
              <a:t>的最大</a:t>
            </a:r>
            <a:r>
              <a:rPr lang="zh-CN" altLang="en-US" sz="2800" dirty="0" smtClean="0"/>
              <a:t>距离</a:t>
            </a:r>
            <a:endParaRPr lang="en-US" altLang="zh-CN" sz="2800" dirty="0" smtClean="0"/>
          </a:p>
          <a:p>
            <a:r>
              <a:rPr lang="zh-CN" altLang="en-US" sz="2800" dirty="0" smtClean="0"/>
              <a:t>对称地求向右延伸的情况，就可以求出最大答案</a:t>
            </a:r>
            <a:endParaRPr lang="zh-CN" altLang="en-US" sz="2800" dirty="0"/>
          </a:p>
          <a:p>
            <a:r>
              <a:rPr lang="en-US" altLang="zh-CN" sz="2800" dirty="0"/>
              <a:t>f[</a:t>
            </a:r>
            <a:r>
              <a:rPr lang="en-US" altLang="zh-CN" sz="2800" dirty="0" err="1"/>
              <a:t>i</a:t>
            </a:r>
            <a:r>
              <a:rPr lang="en-US" altLang="zh-CN" sz="2800" dirty="0" smtClean="0"/>
              <a:t>]=</a:t>
            </a:r>
            <a:r>
              <a:rPr lang="zh-CN" altLang="en-US" sz="2800" dirty="0" smtClean="0"/>
              <a:t>？</a:t>
            </a:r>
            <a:endParaRPr lang="en-US" altLang="zh-CN" sz="2800" dirty="0" smtClean="0"/>
          </a:p>
          <a:p>
            <a:r>
              <a:rPr lang="zh-CN" altLang="en-US" sz="2800" dirty="0" smtClean="0"/>
              <a:t>从</a:t>
            </a:r>
            <a:r>
              <a:rPr lang="zh-CN" altLang="en-US" sz="2800" dirty="0"/>
              <a:t>左</a:t>
            </a:r>
            <a:r>
              <a:rPr lang="zh-CN" altLang="en-US" sz="2800" dirty="0" smtClean="0"/>
              <a:t>向右枚举第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幢房子，将其完全覆盖</a:t>
            </a:r>
            <a:endParaRPr lang="en-US" altLang="zh-CN" sz="2800" dirty="0"/>
          </a:p>
          <a:p>
            <a:r>
              <a:rPr lang="zh-CN" altLang="en-US" sz="2800" dirty="0" smtClean="0"/>
              <a:t>即使第</a:t>
            </a:r>
            <a:r>
              <a:rPr lang="en-US" altLang="zh-CN" sz="2800" dirty="0" smtClean="0"/>
              <a:t>i-1</a:t>
            </a:r>
            <a:r>
              <a:rPr lang="zh-CN" altLang="en-US" sz="2800" dirty="0" smtClean="0"/>
              <a:t>幢房子的高度高于第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栋房子，无论高出多少，多余的高度在枚举到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之后都是无用的</a:t>
            </a:r>
            <a:endParaRPr lang="en-US" altLang="zh-CN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算法分析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4485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将数列复制一份接到末尾，形成长为2n的数列</a:t>
            </a:r>
          </a:p>
          <a:p>
            <a:r>
              <a:rPr lang="zh-CN" altLang="en-US" dirty="0"/>
              <a:t>f[i,j]表示将区间[i,j]内的石子合并成一堆的最小</a:t>
            </a:r>
            <a:r>
              <a:rPr lang="zh-CN" altLang="en-US" dirty="0" smtClean="0"/>
              <a:t>代价</a:t>
            </a:r>
            <a:endParaRPr lang="en-US" altLang="zh-CN" dirty="0" smtClean="0"/>
          </a:p>
          <a:p>
            <a:r>
              <a:rPr lang="zh-CN" altLang="en-US" dirty="0" smtClean="0"/>
              <a:t>答案</a:t>
            </a:r>
            <a:r>
              <a:rPr lang="zh-CN" altLang="en-US" dirty="0"/>
              <a:t>为min{f[i,i+n-1</a:t>
            </a:r>
            <a:r>
              <a:rPr lang="zh-CN" altLang="en-US" dirty="0" smtClean="0"/>
              <a:t>]}</a:t>
            </a:r>
            <a:endParaRPr lang="en-US" altLang="zh-CN" dirty="0" smtClean="0"/>
          </a:p>
          <a:p>
            <a:r>
              <a:rPr lang="zh-CN" altLang="en-US" dirty="0" smtClean="0"/>
              <a:t>其余和上题一样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960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90922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有</a:t>
            </a:r>
            <a:r>
              <a:rPr lang="en-US" altLang="zh-CN" sz="2400" dirty="0"/>
              <a:t>n</a:t>
            </a:r>
            <a:r>
              <a:rPr lang="zh-CN" altLang="en-US" sz="2400" dirty="0" smtClean="0"/>
              <a:t>个人围成一</a:t>
            </a:r>
            <a:r>
              <a:rPr lang="zh-CN" altLang="en-US" sz="2400" dirty="0"/>
              <a:t>个</a:t>
            </a:r>
            <a:r>
              <a:rPr lang="zh-CN" altLang="en-US" sz="2400" dirty="0" smtClean="0"/>
              <a:t>圈。你可以选择一个人，让它与其</a:t>
            </a:r>
            <a:r>
              <a:rPr lang="zh-CN" altLang="en-US" sz="2400" dirty="0"/>
              <a:t>右的</a:t>
            </a:r>
            <a:r>
              <a:rPr lang="zh-CN" altLang="en-US" sz="2400" dirty="0" smtClean="0"/>
              <a:t>人决斗</a:t>
            </a:r>
            <a:r>
              <a:rPr lang="zh-CN" altLang="en-US" sz="2400" dirty="0"/>
              <a:t>。失败者</a:t>
            </a:r>
            <a:r>
              <a:rPr lang="zh-CN" altLang="en-US" sz="2400" dirty="0" smtClean="0"/>
              <a:t>将被抬走</a:t>
            </a:r>
            <a:endParaRPr lang="en-US" altLang="zh-CN" sz="2400" dirty="0" smtClean="0"/>
          </a:p>
          <a:p>
            <a:r>
              <a:rPr lang="zh-CN" altLang="en-US" sz="2400" dirty="0" smtClean="0"/>
              <a:t>你知道如果任意两个人决斗谁会赢。可能</a:t>
            </a:r>
            <a:r>
              <a:rPr lang="zh-CN" altLang="en-US" sz="2400" dirty="0"/>
              <a:t>出现</a:t>
            </a:r>
            <a:r>
              <a:rPr lang="en-US" altLang="zh-CN" sz="2400" dirty="0" smtClean="0"/>
              <a:t>A</a:t>
            </a:r>
            <a:r>
              <a:rPr lang="zh-CN" altLang="en-US" sz="2400" dirty="0"/>
              <a:t>赢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赢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C</a:t>
            </a:r>
            <a:r>
              <a:rPr lang="zh-CN" altLang="en-US" sz="2400" dirty="0"/>
              <a:t>赢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的情况。</a:t>
            </a:r>
            <a:endParaRPr lang="en-US" altLang="zh-CN" sz="2400" dirty="0" smtClean="0"/>
          </a:p>
          <a:p>
            <a:r>
              <a:rPr lang="zh-CN" altLang="en-US" sz="2400" dirty="0" smtClean="0"/>
              <a:t>（输入</a:t>
            </a:r>
            <a:r>
              <a:rPr lang="zh-CN" altLang="en-US" sz="2400" dirty="0"/>
              <a:t>为</a:t>
            </a:r>
            <a:r>
              <a:rPr lang="zh-CN" altLang="en-US" sz="2400" dirty="0" smtClean="0"/>
              <a:t>一个矩阵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，如果</a:t>
            </a:r>
            <a:r>
              <a:rPr lang="en-US" altLang="zh-CN" sz="2400" dirty="0"/>
              <a:t>A[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]=1</a:t>
            </a:r>
            <a:r>
              <a:rPr lang="zh-CN" altLang="en-US" sz="2400" dirty="0"/>
              <a:t>，则第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个人与</a:t>
            </a:r>
            <a:r>
              <a:rPr lang="zh-CN" altLang="en-US" sz="2400" dirty="0" smtClean="0"/>
              <a:t>第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个</a:t>
            </a:r>
            <a:r>
              <a:rPr lang="zh-CN" altLang="en-US" sz="2400" dirty="0"/>
              <a:t>决斗时，第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个人总是赢；如果</a:t>
            </a:r>
            <a:r>
              <a:rPr lang="en-US" altLang="zh-CN" sz="2400" dirty="0"/>
              <a:t>A[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]=0</a:t>
            </a:r>
            <a:r>
              <a:rPr lang="zh-CN" altLang="en-US" sz="2400" dirty="0"/>
              <a:t>，则第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个人与第</a:t>
            </a:r>
            <a:r>
              <a:rPr lang="en-US" altLang="zh-CN" sz="2400" dirty="0"/>
              <a:t>j</a:t>
            </a:r>
            <a:r>
              <a:rPr lang="zh-CN" altLang="en-US" sz="2400" dirty="0"/>
              <a:t>个决斗时，第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个人总是</a:t>
            </a:r>
            <a:r>
              <a:rPr lang="zh-CN" altLang="en-US" sz="2400" dirty="0" smtClean="0"/>
              <a:t>输。保证</a:t>
            </a:r>
            <a:r>
              <a:rPr lang="en-US" altLang="zh-CN" sz="2400" dirty="0" smtClean="0"/>
              <a:t>A[</a:t>
            </a:r>
            <a:r>
              <a:rPr lang="en-US" altLang="zh-CN" sz="2400" dirty="0" err="1"/>
              <a:t>i</a:t>
            </a:r>
            <a:r>
              <a:rPr lang="en-US" altLang="zh-CN" sz="2400" dirty="0" err="1" smtClean="0"/>
              <a:t>,j</a:t>
            </a:r>
            <a:r>
              <a:rPr lang="en-US" altLang="zh-CN" sz="2400" dirty="0" smtClean="0"/>
              <a:t>]=1-A[</a:t>
            </a:r>
            <a:r>
              <a:rPr lang="en-US" altLang="zh-CN" sz="2400" dirty="0" err="1" smtClean="0"/>
              <a:t>j,i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zh-CN" altLang="en-US" sz="2400" dirty="0" smtClean="0"/>
              <a:t>由你来选择每次发起决斗的人，请求</a:t>
            </a:r>
            <a:r>
              <a:rPr lang="zh-CN" altLang="en-US" sz="2400" dirty="0"/>
              <a:t>出所有</a:t>
            </a:r>
            <a:r>
              <a:rPr lang="zh-CN" altLang="en-US" sz="2400" dirty="0" smtClean="0"/>
              <a:t>可能</a:t>
            </a:r>
            <a:r>
              <a:rPr lang="zh-CN" altLang="en-US" sz="2400" dirty="0"/>
              <a:t>活到最后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人的</a:t>
            </a:r>
            <a:r>
              <a:rPr lang="zh-CN" altLang="en-US" sz="2400" dirty="0" smtClean="0"/>
              <a:t>序号</a:t>
            </a:r>
            <a:endParaRPr lang="en-US" altLang="zh-CN" sz="2400" dirty="0" smtClean="0"/>
          </a:p>
          <a:p>
            <a:r>
              <a:rPr lang="en-US" altLang="zh-CN" sz="2400" dirty="0" smtClean="0"/>
              <a:t>n&lt;=100</a:t>
            </a:r>
            <a:endParaRPr lang="zh-CN" alt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决斗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012798" y="858630"/>
            <a:ext cx="47955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http://www.joyoi.cn/problem/tyvj-2798</a:t>
            </a:r>
          </a:p>
        </p:txBody>
      </p:sp>
    </p:spTree>
    <p:extLst>
      <p:ext uri="{BB962C8B-B14F-4D97-AF65-F5344CB8AC3E}">
        <p14:creationId xmlns:p14="http://schemas.microsoft.com/office/powerpoint/2010/main" val="297290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首先将环拉成长为</a:t>
            </a:r>
            <a:r>
              <a:rPr lang="en-US" altLang="zh-CN" dirty="0" smtClean="0"/>
              <a:t>2n</a:t>
            </a:r>
            <a:r>
              <a:rPr lang="zh-CN" altLang="en-US" dirty="0" smtClean="0"/>
              <a:t>的链</a:t>
            </a:r>
            <a:endParaRPr lang="zh-CN" altLang="en-US" dirty="0"/>
          </a:p>
          <a:p>
            <a:r>
              <a:rPr lang="zh-CN" altLang="en-US" dirty="0"/>
              <a:t>f[i,j]表示i和j是否能成为相邻的</a:t>
            </a:r>
          </a:p>
          <a:p>
            <a:r>
              <a:rPr lang="zh-CN" altLang="en-US" dirty="0" smtClean="0"/>
              <a:t>转移时枚举</a:t>
            </a:r>
            <a:r>
              <a:rPr lang="zh-CN" altLang="en-US" dirty="0"/>
              <a:t>k，若f[i,k]与f[k,j]都为true，说明可以形成i k j这样的局面</a:t>
            </a:r>
          </a:p>
          <a:p>
            <a:r>
              <a:rPr lang="zh-CN" altLang="en-US" dirty="0"/>
              <a:t>检查i能否击败k，或k能否被j击败</a:t>
            </a:r>
          </a:p>
          <a:p>
            <a:r>
              <a:rPr lang="zh-CN" altLang="en-US" dirty="0"/>
              <a:t>若f[i,i+n]=true，说明i能胜利</a:t>
            </a:r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</p:spTree>
    <p:extLst>
      <p:ext uri="{BB962C8B-B14F-4D97-AF65-F5344CB8AC3E}">
        <p14:creationId xmlns:p14="http://schemas.microsoft.com/office/powerpoint/2010/main" val="989091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n（n&lt;=500）个俄罗斯套娃排成一行，每个套娃有一个尺寸（不超过500），尺寸小的套娃可以放在尺寸大的套娃内部。相邻的两个套娃可以合并（如果</a:t>
            </a:r>
            <a:r>
              <a:rPr lang="zh-CN" altLang="en-US" dirty="0" smtClean="0"/>
              <a:t>它们以及它们内部的套娃两两</a:t>
            </a:r>
            <a:r>
              <a:rPr lang="zh-CN" altLang="en-US" dirty="0"/>
              <a:t>尺寸都不同的话），代价为需要拆开的套娃数量。一个完好的套娃指若干个标号连续且最小标号为1的套娃组成的套娃。求最少花多少代价可以将这些套娃合并成若干个完好的套娃。</a:t>
            </a:r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俄罗斯套娃</a:t>
            </a:r>
          </a:p>
        </p:txBody>
      </p:sp>
    </p:spTree>
    <p:extLst>
      <p:ext uri="{BB962C8B-B14F-4D97-AF65-F5344CB8AC3E}">
        <p14:creationId xmlns:p14="http://schemas.microsoft.com/office/powerpoint/2010/main" val="562825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zh-CN" dirty="0"/>
              <a:t>预处理i到j有无出现重复的套娃ok[i][j]， i到j的最小尺寸min[i][j]，i到j的最大尺寸max[i][j]，i到j尺寸小于k的套娃数量les[i][j][k]。</a:t>
            </a:r>
          </a:p>
          <a:p>
            <a:pPr>
              <a:lnSpc>
                <a:spcPct val="90000"/>
              </a:lnSpc>
            </a:pPr>
            <a:r>
              <a:rPr lang="zh-CN" altLang="zh-CN" dirty="0"/>
              <a:t>合并两个区间(i,k)与(k+1,j)时，设min[i][k]&lt;min[k+1][j]，则合并代价为j-i+1-les[i][k][min[k+1][j]]。</a:t>
            </a:r>
          </a:p>
          <a:p>
            <a:pPr>
              <a:lnSpc>
                <a:spcPct val="90000"/>
              </a:lnSpc>
            </a:pPr>
            <a:r>
              <a:rPr lang="zh-CN" altLang="zh-CN" dirty="0"/>
              <a:t>最后再进行一次dp，g[i]表示将前i个套娃合并成若干完好的套娃的最小代价，转移时若max[i][j]==j-i+1且i到j没有重复的套娃，则说明i到j可以合并成一个完好的套娃。</a:t>
            </a:r>
          </a:p>
          <a:p>
            <a:endParaRPr lang="zh-CN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3277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2"/>
          <p:cNvSpPr>
            <a:spLocks noGrp="1"/>
          </p:cNvSpPr>
          <p:nvPr>
            <p:ph idx="4294967295"/>
          </p:nvPr>
        </p:nvSpPr>
        <p:spPr>
          <a:xfrm>
            <a:off x="544286" y="1885950"/>
            <a:ext cx="8229600" cy="452596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 smtClean="0"/>
              <a:t>f[1]=1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/>
              <a:t>f[2]=1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/>
              <a:t>f[3]=1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/>
              <a:t>f[4]=f[3]+1=2 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删去</a:t>
            </a:r>
            <a:r>
              <a:rPr lang="en-US" altLang="zh-CN" sz="2800" dirty="0" smtClean="0"/>
              <a:t>3)</a:t>
            </a:r>
            <a:endParaRPr lang="zh-CN" alt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/>
              <a:t>f[5]=f[4]+f[2]+1=4 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删去</a:t>
            </a:r>
            <a:r>
              <a:rPr lang="en-US" altLang="zh-CN" sz="2800" dirty="0" smtClean="0"/>
              <a:t>4</a:t>
            </a:r>
            <a:r>
              <a:rPr lang="en-US" altLang="zh-CN" sz="2800" dirty="0"/>
              <a:t>,</a:t>
            </a:r>
            <a:r>
              <a:rPr lang="en-US" altLang="zh-CN" sz="2800" dirty="0" smtClean="0"/>
              <a:t>2)</a:t>
            </a:r>
            <a:endParaRPr lang="zh-CN" alt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/>
              <a:t>f[6]=1</a:t>
            </a:r>
          </a:p>
          <a:p>
            <a:pPr eaLnBrk="1" hangingPunct="1">
              <a:lnSpc>
                <a:spcPct val="80000"/>
              </a:lnSpc>
            </a:pPr>
            <a:endParaRPr lang="zh-CN" altLang="en-US" sz="2800" dirty="0" smtClean="0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5578475" y="5004569"/>
            <a:ext cx="504825" cy="1081087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084888" y="4501331"/>
            <a:ext cx="503237" cy="1584325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6588125" y="3491681"/>
            <a:ext cx="504825" cy="2593975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7091363" y="3925069"/>
            <a:ext cx="503237" cy="2160587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7596188" y="4501331"/>
            <a:ext cx="503237" cy="1584325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8101013" y="3925069"/>
            <a:ext cx="503237" cy="2160587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9705" name="AutoShape 9"/>
          <p:cNvSpPr>
            <a:spLocks noChangeArrowheads="1"/>
          </p:cNvSpPr>
          <p:nvPr/>
        </p:nvSpPr>
        <p:spPr bwMode="auto">
          <a:xfrm rot="2700000">
            <a:off x="6516688" y="2917006"/>
            <a:ext cx="647700" cy="647700"/>
          </a:xfrm>
          <a:prstGeom prst="plus">
            <a:avLst>
              <a:gd name="adj" fmla="val 39019"/>
            </a:avLst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9706" name="AutoShape 10"/>
          <p:cNvSpPr>
            <a:spLocks noChangeArrowheads="1"/>
          </p:cNvSpPr>
          <p:nvPr/>
        </p:nvSpPr>
        <p:spPr bwMode="auto">
          <a:xfrm rot="2700000">
            <a:off x="7002463" y="3402781"/>
            <a:ext cx="647700" cy="647700"/>
          </a:xfrm>
          <a:prstGeom prst="plus">
            <a:avLst>
              <a:gd name="adj" fmla="val 39019"/>
            </a:avLst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9707" name="AutoShape 11"/>
          <p:cNvSpPr>
            <a:spLocks noChangeArrowheads="1"/>
          </p:cNvSpPr>
          <p:nvPr/>
        </p:nvSpPr>
        <p:spPr bwMode="auto">
          <a:xfrm rot="2700000">
            <a:off x="6029325" y="3986981"/>
            <a:ext cx="647700" cy="647700"/>
          </a:xfrm>
          <a:prstGeom prst="plus">
            <a:avLst>
              <a:gd name="adj" fmla="val 39019"/>
            </a:avLst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661081" y="5300663"/>
            <a:ext cx="37909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ea typeface="宋体" panose="02010600030101010101" pitchFamily="2" charset="-122"/>
              </a:rPr>
              <a:t>任意时刻，未被删掉的房屋都呈“阶梯状”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28650" y="653143"/>
            <a:ext cx="7886700" cy="103754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栗子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47418" y="6085656"/>
            <a:ext cx="4221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endParaRPr lang="zh-CN" altLang="en-US" sz="2400" dirty="0" err="1" smtClean="0"/>
          </a:p>
        </p:txBody>
      </p:sp>
      <p:sp>
        <p:nvSpPr>
          <p:cNvPr id="16" name="TextBox 15"/>
          <p:cNvSpPr txBox="1"/>
          <p:nvPr/>
        </p:nvSpPr>
        <p:spPr>
          <a:xfrm>
            <a:off x="6162761" y="6085656"/>
            <a:ext cx="4221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</a:t>
            </a:r>
            <a:endParaRPr lang="zh-CN" altLang="en-US" sz="2400" dirty="0" err="1" smtClean="0"/>
          </a:p>
        </p:txBody>
      </p:sp>
      <p:sp>
        <p:nvSpPr>
          <p:cNvPr id="21" name="TextBox 20"/>
          <p:cNvSpPr txBox="1"/>
          <p:nvPr/>
        </p:nvSpPr>
        <p:spPr>
          <a:xfrm>
            <a:off x="6672349" y="6083710"/>
            <a:ext cx="4221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</a:t>
            </a:r>
            <a:endParaRPr lang="zh-CN" altLang="en-US" sz="2400" dirty="0" err="1" smtClean="0"/>
          </a:p>
        </p:txBody>
      </p:sp>
      <p:sp>
        <p:nvSpPr>
          <p:cNvPr id="22" name="TextBox 21"/>
          <p:cNvSpPr txBox="1"/>
          <p:nvPr/>
        </p:nvSpPr>
        <p:spPr>
          <a:xfrm>
            <a:off x="7175282" y="6085656"/>
            <a:ext cx="4221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4</a:t>
            </a:r>
            <a:endParaRPr lang="zh-CN" altLang="en-US" sz="2400" dirty="0" err="1" smtClean="0"/>
          </a:p>
        </p:txBody>
      </p:sp>
      <p:sp>
        <p:nvSpPr>
          <p:cNvPr id="23" name="TextBox 22"/>
          <p:cNvSpPr txBox="1"/>
          <p:nvPr/>
        </p:nvSpPr>
        <p:spPr>
          <a:xfrm>
            <a:off x="7671040" y="6083710"/>
            <a:ext cx="4221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5</a:t>
            </a:r>
            <a:endParaRPr lang="zh-CN" altLang="en-US" sz="2400" dirty="0" err="1" smtClean="0"/>
          </a:p>
        </p:txBody>
      </p:sp>
      <p:sp>
        <p:nvSpPr>
          <p:cNvPr id="24" name="TextBox 23"/>
          <p:cNvSpPr txBox="1"/>
          <p:nvPr/>
        </p:nvSpPr>
        <p:spPr>
          <a:xfrm>
            <a:off x="8166798" y="6088948"/>
            <a:ext cx="4221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6</a:t>
            </a:r>
            <a:endParaRPr lang="zh-CN" altLang="en-US" sz="2400" dirty="0" err="1" smtClean="0"/>
          </a:p>
        </p:txBody>
      </p:sp>
    </p:spTree>
    <p:extLst>
      <p:ext uri="{BB962C8B-B14F-4D97-AF65-F5344CB8AC3E}">
        <p14:creationId xmlns:p14="http://schemas.microsoft.com/office/powerpoint/2010/main" val="230425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bldLvl="0" autoUpdateAnimBg="0"/>
      <p:bldP spid="29698" grpId="1" bldLvl="0" autoUpdateAnimBg="0"/>
      <p:bldP spid="29698" grpId="2" bldLvl="0" autoUpdateAnimBg="0"/>
      <p:bldP spid="29698" grpId="3" bldLvl="0" autoUpdateAnimBg="0"/>
      <p:bldP spid="29698" grpId="4" bldLvl="0" autoUpdateAnimBg="0"/>
      <p:bldP spid="29698" grpId="5" bldLvl="0" autoUpdateAnimBg="0"/>
      <p:bldP spid="29705" grpId="0" animBg="1" autoUpdateAnimBg="0"/>
      <p:bldP spid="29706" grpId="0" animBg="1" autoUpdateAnimBg="0"/>
      <p:bldP spid="2970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如果</a:t>
            </a:r>
            <a:r>
              <a:rPr lang="en-US" altLang="zh-CN" sz="2800" dirty="0" smtClean="0"/>
              <a:t>a</a:t>
            </a:r>
            <a:r>
              <a:rPr lang="en-US" altLang="zh-CN" sz="2800" baseline="-25000" dirty="0" smtClean="0"/>
              <a:t>i-1</a:t>
            </a:r>
            <a:r>
              <a:rPr lang="en-US" altLang="zh-CN" sz="2800" dirty="0" smtClean="0"/>
              <a:t> &gt; </a:t>
            </a:r>
            <a:r>
              <a:rPr lang="en-US" altLang="zh-CN" sz="2800" dirty="0" err="1" smtClean="0"/>
              <a:t>a</a:t>
            </a:r>
            <a:r>
              <a:rPr lang="en-US" altLang="zh-CN" sz="2800" baseline="-25000" dirty="0" err="1" smtClean="0"/>
              <a:t>i</a:t>
            </a:r>
            <a:r>
              <a:rPr lang="zh-CN" altLang="en-US" sz="2800" dirty="0" smtClean="0"/>
              <a:t>，那么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右边的房子向左延伸时，如果没有被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挡住，则更不会被</a:t>
            </a:r>
            <a:r>
              <a:rPr lang="en-US" altLang="zh-CN" sz="2800" dirty="0" smtClean="0"/>
              <a:t>i-1</a:t>
            </a:r>
            <a:r>
              <a:rPr lang="zh-CN" altLang="en-US" sz="2800" dirty="0" smtClean="0"/>
              <a:t>挡住</a:t>
            </a:r>
            <a:endParaRPr lang="en-US" altLang="zh-CN" sz="2800" dirty="0" smtClean="0"/>
          </a:p>
          <a:p>
            <a:r>
              <a:rPr lang="zh-CN" altLang="en-US" sz="2800" dirty="0"/>
              <a:t>删除</a:t>
            </a:r>
            <a:r>
              <a:rPr lang="zh-CN" altLang="en-US" sz="2800" dirty="0" smtClean="0"/>
              <a:t>操作可能连续发生</a:t>
            </a:r>
            <a:endParaRPr lang="en-US" altLang="zh-CN" sz="2800" dirty="0" smtClean="0"/>
          </a:p>
          <a:p>
            <a:r>
              <a:rPr lang="zh-CN" altLang="en-US" sz="2800" dirty="0" smtClean="0"/>
              <a:t>由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删除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左边的房屋</a:t>
            </a:r>
            <a:endParaRPr lang="en-US" altLang="zh-CN" sz="2800" dirty="0" smtClean="0"/>
          </a:p>
          <a:p>
            <a:r>
              <a:rPr lang="zh-CN" altLang="en-US" sz="2800" dirty="0" smtClean="0"/>
              <a:t>每删除一幢房屋就说明又能向左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  扩展一段距离</a:t>
            </a:r>
            <a:endParaRPr lang="en-US" altLang="zh-CN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为什么可以删去</a:t>
            </a:r>
            <a:endParaRPr lang="zh-CN" altLang="en-US" sz="40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30282" y="5095876"/>
            <a:ext cx="504825" cy="1081087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36695" y="4592638"/>
            <a:ext cx="503237" cy="1584325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39932" y="3582988"/>
            <a:ext cx="504825" cy="2593975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943170" y="4016376"/>
            <a:ext cx="503237" cy="2160587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27089" y="6176963"/>
            <a:ext cx="87137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↑</a:t>
            </a:r>
            <a:r>
              <a:rPr lang="en-US" altLang="zh-CN" sz="2400" dirty="0" err="1" smtClean="0"/>
              <a:t>i</a:t>
            </a:r>
            <a:endParaRPr lang="zh-CN" altLang="en-US" sz="2400" dirty="0" err="1" smtClean="0"/>
          </a:p>
        </p:txBody>
      </p:sp>
    </p:spTree>
    <p:extLst>
      <p:ext uri="{BB962C8B-B14F-4D97-AF65-F5344CB8AC3E}">
        <p14:creationId xmlns:p14="http://schemas.microsoft.com/office/powerpoint/2010/main" val="235570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2800" dirty="0"/>
              <a:t>a</a:t>
            </a:r>
            <a:r>
              <a:rPr lang="en-US" altLang="zh-CN" sz="2800" baseline="-25000" dirty="0"/>
              <a:t>i-1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&gt; </a:t>
            </a:r>
            <a:r>
              <a:rPr lang="en-US" altLang="zh-CN" sz="2800" dirty="0" err="1" smtClean="0"/>
              <a:t>a</a:t>
            </a:r>
            <a:r>
              <a:rPr lang="en-US" altLang="zh-CN" sz="2800" baseline="-25000" dirty="0" err="1" smtClean="0"/>
              <a:t>i</a:t>
            </a:r>
            <a:r>
              <a:rPr lang="zh-CN" altLang="en-US" sz="2800" dirty="0" smtClean="0"/>
              <a:t>，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删除</a:t>
            </a:r>
            <a:r>
              <a:rPr lang="en-US" altLang="zh-CN" sz="2800" dirty="0" smtClean="0"/>
              <a:t>i-1</a:t>
            </a:r>
            <a:r>
              <a:rPr lang="zh-CN" altLang="en-US" sz="2800" dirty="0" smtClean="0"/>
              <a:t>时，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可能不止一单位距离</a:t>
            </a:r>
            <a:endParaRPr lang="en-US" altLang="zh-CN" sz="2800" dirty="0" smtClean="0"/>
          </a:p>
          <a:p>
            <a:pPr lvl="1"/>
            <a:r>
              <a:rPr lang="zh-CN" altLang="en-US" sz="2500" dirty="0" smtClean="0"/>
              <a:t>因为</a:t>
            </a:r>
            <a:r>
              <a:rPr lang="en-US" altLang="zh-CN" sz="2500" dirty="0" smtClean="0"/>
              <a:t>i-1</a:t>
            </a:r>
            <a:r>
              <a:rPr lang="zh-CN" altLang="en-US" sz="2500" dirty="0" smtClean="0"/>
              <a:t>可能也已经删除了别的元素</a:t>
            </a:r>
            <a:endParaRPr lang="en-US" altLang="zh-CN" sz="2500" dirty="0" smtClean="0"/>
          </a:p>
          <a:p>
            <a:r>
              <a:rPr lang="zh-CN" altLang="en-US" sz="2800" dirty="0" smtClean="0"/>
              <a:t>正解：</a:t>
            </a:r>
            <a:r>
              <a:rPr lang="en-US" altLang="zh-CN" sz="2800" dirty="0" err="1" smtClean="0"/>
              <a:t>i</a:t>
            </a:r>
            <a:r>
              <a:rPr lang="zh-CN" altLang="en-US" sz="2800" dirty="0" smtClean="0"/>
              <a:t>删除</a:t>
            </a:r>
            <a:r>
              <a:rPr lang="en-US" altLang="zh-CN" sz="2800" dirty="0" smtClean="0"/>
              <a:t>i-1</a:t>
            </a:r>
            <a:r>
              <a:rPr lang="zh-CN" altLang="en-US" sz="2800" dirty="0" smtClean="0"/>
              <a:t>时，扩展</a:t>
            </a:r>
            <a:r>
              <a:rPr lang="en-US" altLang="zh-CN" sz="2800" dirty="0" smtClean="0"/>
              <a:t>f[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的距离</a:t>
            </a:r>
            <a:endParaRPr lang="en-US" altLang="zh-CN" sz="2800" dirty="0" smtClean="0"/>
          </a:p>
          <a:p>
            <a:r>
              <a:rPr lang="en-US" altLang="zh-CN" sz="2800" dirty="0"/>
              <a:t>f[1]=1</a:t>
            </a:r>
          </a:p>
          <a:p>
            <a:r>
              <a:rPr lang="en-US" altLang="zh-CN" sz="2800" dirty="0"/>
              <a:t>f[2]=1</a:t>
            </a:r>
          </a:p>
          <a:p>
            <a:r>
              <a:rPr lang="en-US" altLang="zh-CN" sz="2800" dirty="0"/>
              <a:t>f[3]=1</a:t>
            </a:r>
          </a:p>
          <a:p>
            <a:r>
              <a:rPr lang="en-US" altLang="zh-CN" sz="2800" dirty="0"/>
              <a:t>f[4]=f[3]+1=2 (</a:t>
            </a:r>
            <a:r>
              <a:rPr lang="zh-CN" altLang="en-US" sz="2800" dirty="0"/>
              <a:t>删去</a:t>
            </a:r>
            <a:r>
              <a:rPr lang="en-US" altLang="zh-CN" sz="2800" dirty="0"/>
              <a:t>3)</a:t>
            </a:r>
          </a:p>
          <a:p>
            <a:r>
              <a:rPr lang="en-US" altLang="zh-CN" sz="2800" dirty="0"/>
              <a:t>f[5]=f[4]+f[2]+1=4 (</a:t>
            </a:r>
            <a:r>
              <a:rPr lang="zh-CN" altLang="en-US" sz="2800" dirty="0"/>
              <a:t>删去</a:t>
            </a:r>
            <a:r>
              <a:rPr lang="en-US" altLang="zh-CN" sz="2800" dirty="0"/>
              <a:t>4,2)</a:t>
            </a:r>
          </a:p>
          <a:p>
            <a:endParaRPr lang="en-US" altLang="zh-CN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删除一幢房屋时能扩展多少距离</a:t>
            </a:r>
            <a:endParaRPr lang="zh-CN" altLang="en-US" sz="40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222909" y="4873653"/>
            <a:ext cx="504825" cy="1081087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29322" y="4370415"/>
            <a:ext cx="503237" cy="1584325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232559" y="3360765"/>
            <a:ext cx="504825" cy="2593975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735797" y="3794153"/>
            <a:ext cx="503237" cy="2160587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240622" y="4370415"/>
            <a:ext cx="503237" cy="1584325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 rot="2700000">
            <a:off x="7161122" y="2786090"/>
            <a:ext cx="647700" cy="647700"/>
          </a:xfrm>
          <a:prstGeom prst="plus">
            <a:avLst>
              <a:gd name="adj" fmla="val 39019"/>
            </a:avLst>
          </a:prstGeom>
          <a:solidFill>
            <a:srgbClr val="FF000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91852" y="5954740"/>
            <a:ext cx="4221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endParaRPr lang="zh-CN" altLang="en-US" sz="2400" dirty="0" err="1" smtClean="0"/>
          </a:p>
        </p:txBody>
      </p:sp>
      <p:sp>
        <p:nvSpPr>
          <p:cNvPr id="14" name="TextBox 13"/>
          <p:cNvSpPr txBox="1"/>
          <p:nvPr/>
        </p:nvSpPr>
        <p:spPr>
          <a:xfrm>
            <a:off x="6807195" y="5954740"/>
            <a:ext cx="4221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</a:t>
            </a:r>
            <a:endParaRPr lang="zh-CN" altLang="en-US" sz="2400" dirty="0" err="1" smtClean="0"/>
          </a:p>
        </p:txBody>
      </p:sp>
      <p:sp>
        <p:nvSpPr>
          <p:cNvPr id="15" name="TextBox 14"/>
          <p:cNvSpPr txBox="1"/>
          <p:nvPr/>
        </p:nvSpPr>
        <p:spPr>
          <a:xfrm>
            <a:off x="7316783" y="5952794"/>
            <a:ext cx="4221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</a:t>
            </a:r>
            <a:endParaRPr lang="zh-CN" altLang="en-US" sz="2400" dirty="0" err="1" smtClean="0"/>
          </a:p>
        </p:txBody>
      </p:sp>
      <p:sp>
        <p:nvSpPr>
          <p:cNvPr id="16" name="TextBox 15"/>
          <p:cNvSpPr txBox="1"/>
          <p:nvPr/>
        </p:nvSpPr>
        <p:spPr>
          <a:xfrm>
            <a:off x="7819716" y="5954740"/>
            <a:ext cx="4221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4</a:t>
            </a:r>
            <a:endParaRPr lang="zh-CN" altLang="en-US" sz="2400" dirty="0" err="1" smtClean="0"/>
          </a:p>
        </p:txBody>
      </p:sp>
      <p:sp>
        <p:nvSpPr>
          <p:cNvPr id="17" name="TextBox 16"/>
          <p:cNvSpPr txBox="1"/>
          <p:nvPr/>
        </p:nvSpPr>
        <p:spPr>
          <a:xfrm>
            <a:off x="8315473" y="5952794"/>
            <a:ext cx="167519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↑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71301" y="6300169"/>
            <a:ext cx="143836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=5</a:t>
            </a:r>
            <a:endParaRPr lang="zh-CN" altLang="en-US" sz="2400" dirty="0" err="1" smtClean="0"/>
          </a:p>
        </p:txBody>
      </p:sp>
    </p:spTree>
    <p:extLst>
      <p:ext uri="{BB962C8B-B14F-4D97-AF65-F5344CB8AC3E}">
        <p14:creationId xmlns:p14="http://schemas.microsoft.com/office/powerpoint/2010/main" val="334252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此题蕴含了单调队列的核心思想</a:t>
            </a:r>
            <a:endParaRPr lang="en-US" altLang="zh-CN" sz="2800" dirty="0" smtClean="0"/>
          </a:p>
          <a:p>
            <a:r>
              <a:rPr lang="zh-CN" altLang="en-US" sz="2800" dirty="0"/>
              <a:t>新</a:t>
            </a:r>
            <a:r>
              <a:rPr lang="zh-CN" altLang="en-US" sz="2800" dirty="0" smtClean="0"/>
              <a:t>加入的元素可以删除已有元素</a:t>
            </a:r>
            <a:endParaRPr lang="en-US" altLang="zh-CN" sz="2800" dirty="0" smtClean="0"/>
          </a:p>
          <a:p>
            <a:r>
              <a:rPr lang="zh-CN" altLang="en-US" sz="2800" dirty="0" smtClean="0"/>
              <a:t>删除时，记录被删除者的信息</a:t>
            </a:r>
            <a:endParaRPr lang="en-US" altLang="zh-CN" sz="2800" dirty="0" smtClean="0"/>
          </a:p>
          <a:p>
            <a:pPr lvl="1"/>
            <a:r>
              <a:rPr lang="zh-CN" altLang="en-US" sz="2500" dirty="0"/>
              <a:t>此</a:t>
            </a:r>
            <a:r>
              <a:rPr lang="zh-CN" altLang="en-US" sz="2500" dirty="0" smtClean="0"/>
              <a:t>题中记录</a:t>
            </a:r>
            <a:r>
              <a:rPr lang="en-US" altLang="zh-CN" sz="2500" dirty="0" smtClean="0"/>
              <a:t>f[</a:t>
            </a:r>
            <a:r>
              <a:rPr lang="en-US" altLang="zh-CN" sz="2500" dirty="0" err="1" smtClean="0"/>
              <a:t>i</a:t>
            </a:r>
            <a:r>
              <a:rPr lang="en-US" altLang="zh-CN" sz="2500" dirty="0" smtClean="0"/>
              <a:t>]</a:t>
            </a:r>
          </a:p>
          <a:p>
            <a:r>
              <a:rPr lang="zh-CN" altLang="en-US" sz="2800" dirty="0" smtClean="0"/>
              <a:t>通过被删除者的信息可以算出新元素的信息</a:t>
            </a:r>
            <a:endParaRPr lang="en-US" altLang="zh-CN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总结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0541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n</a:t>
            </a:r>
            <a:r>
              <a:rPr lang="zh-CN" altLang="en-US" sz="2800" dirty="0" smtClean="0"/>
              <a:t>个数</a:t>
            </a:r>
            <a:r>
              <a:rPr lang="en-US" altLang="zh-CN" sz="2800" dirty="0" smtClean="0"/>
              <a:t>{</a:t>
            </a:r>
            <a:r>
              <a:rPr lang="en-US" altLang="zh-CN" sz="2800" dirty="0" err="1" smtClean="0"/>
              <a:t>a</a:t>
            </a:r>
            <a:r>
              <a:rPr lang="en-US" altLang="zh-CN" sz="2800" baseline="-25000" dirty="0" err="1" smtClean="0"/>
              <a:t>i</a:t>
            </a:r>
            <a:r>
              <a:rPr lang="en-US" altLang="zh-CN" sz="2800" dirty="0" smtClean="0"/>
              <a:t>}</a:t>
            </a:r>
            <a:r>
              <a:rPr lang="zh-CN" altLang="en-US" sz="2800" dirty="0" smtClean="0"/>
              <a:t>排</a:t>
            </a:r>
            <a:r>
              <a:rPr lang="zh-CN" altLang="en-US" sz="2800" dirty="0"/>
              <a:t>成一个环，求环上的最大</a:t>
            </a:r>
            <a:r>
              <a:rPr lang="zh-CN" altLang="en-US" sz="2800" dirty="0" smtClean="0"/>
              <a:t>子段和</a:t>
            </a:r>
            <a:endParaRPr lang="zh-CN" altLang="en-US" sz="2800" dirty="0"/>
          </a:p>
          <a:p>
            <a:r>
              <a:rPr lang="zh-CN" altLang="en-US" sz="2800" dirty="0"/>
              <a:t>比如： 串是 </a:t>
            </a:r>
            <a:r>
              <a:rPr lang="en-US" altLang="zh-CN" sz="2800" dirty="0"/>
              <a:t>0 1 -8 1 -2 2</a:t>
            </a:r>
            <a:r>
              <a:rPr lang="zh-CN" altLang="en-US" sz="2800" dirty="0" smtClean="0"/>
              <a:t>，其</a:t>
            </a:r>
            <a:r>
              <a:rPr lang="zh-CN" altLang="en-US" sz="2800" dirty="0"/>
              <a:t>最大和连续子串是</a:t>
            </a:r>
            <a:r>
              <a:rPr lang="en-US" altLang="zh-CN" sz="2800" dirty="0"/>
              <a:t>2 0 1</a:t>
            </a:r>
            <a:r>
              <a:rPr lang="zh-CN" altLang="en-US" sz="2800" dirty="0"/>
              <a:t>，其和是</a:t>
            </a:r>
            <a:r>
              <a:rPr lang="en-US" altLang="zh-CN" sz="2800" dirty="0" smtClean="0"/>
              <a:t>3</a:t>
            </a:r>
            <a:endParaRPr lang="zh-CN" altLang="en-US" sz="2800" dirty="0"/>
          </a:p>
          <a:p>
            <a:r>
              <a:rPr lang="en-US" altLang="zh-CN" sz="2800" dirty="0"/>
              <a:t>n≤1,000,000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另一道例题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7389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ourier New"/>
        <a:ea typeface="微软雅黑 Light"/>
        <a:cs typeface=""/>
      </a:majorFont>
      <a:minorFont>
        <a:latin typeface="Courier New"/>
        <a:ea typeface="微软雅黑 Light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2" id="{610B4A85-29FC-4B32-8DF9-470042B2BA2E}" vid="{54DF9849-3E52-4F22-A81B-23133E43C1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10399</TotalTime>
  <Words>3016</Words>
  <Application>Microsoft Office PowerPoint</Application>
  <PresentationFormat>On-screen Show (4:3)</PresentationFormat>
  <Paragraphs>350</Paragraphs>
  <Slides>44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宋体</vt:lpstr>
      <vt:lpstr>微软雅黑 Light</vt:lpstr>
      <vt:lpstr>黑体</vt:lpstr>
      <vt:lpstr>Arial</vt:lpstr>
      <vt:lpstr>Calibri</vt:lpstr>
      <vt:lpstr>Cambria Math</vt:lpstr>
      <vt:lpstr>Courier New</vt:lpstr>
      <vt:lpstr>Times New Roman</vt:lpstr>
      <vt:lpstr>Wingdings</vt:lpstr>
      <vt:lpstr>Theme2</vt:lpstr>
      <vt:lpstr>动态规划</vt:lpstr>
      <vt:lpstr>单调队列优化DP</vt:lpstr>
      <vt:lpstr>一道例题</vt:lpstr>
      <vt:lpstr>算法分析</vt:lpstr>
      <vt:lpstr>PowerPoint Presentation</vt:lpstr>
      <vt:lpstr>为什么可以删去</vt:lpstr>
      <vt:lpstr>删除一幢房屋时能扩展多少距离</vt:lpstr>
      <vt:lpstr>总结</vt:lpstr>
      <vt:lpstr>另一道例题</vt:lpstr>
      <vt:lpstr>简化版</vt:lpstr>
      <vt:lpstr>原问题 – 转化</vt:lpstr>
      <vt:lpstr>算法分析</vt:lpstr>
      <vt:lpstr>PowerPoint Presentation</vt:lpstr>
      <vt:lpstr>算法分析</vt:lpstr>
      <vt:lpstr>PowerPoint Presentation</vt:lpstr>
      <vt:lpstr>总结：单调队列能做什么</vt:lpstr>
      <vt:lpstr>HAOI2007 理想的正方形</vt:lpstr>
      <vt:lpstr>解法</vt:lpstr>
      <vt:lpstr>POJ2373 Dividing the Path</vt:lpstr>
      <vt:lpstr>问题简化</vt:lpstr>
      <vt:lpstr>解法</vt:lpstr>
      <vt:lpstr>NOI2005 瑰丽华尔兹</vt:lpstr>
      <vt:lpstr>解法</vt:lpstr>
      <vt:lpstr>解法 – 方法1</vt:lpstr>
      <vt:lpstr>解法 – 方法2</vt:lpstr>
      <vt:lpstr>多重背包问题</vt:lpstr>
      <vt:lpstr>方法一</vt:lpstr>
      <vt:lpstr>方法二</vt:lpstr>
      <vt:lpstr>方法三</vt:lpstr>
      <vt:lpstr>方法三</vt:lpstr>
      <vt:lpstr>捡金币</vt:lpstr>
      <vt:lpstr>举个例子</vt:lpstr>
      <vt:lpstr>解法 – 暴力DP</vt:lpstr>
      <vt:lpstr>解法 – 稍作简化</vt:lpstr>
      <vt:lpstr>正解</vt:lpstr>
      <vt:lpstr>区间DP</vt:lpstr>
      <vt:lpstr>石子合并</vt:lpstr>
      <vt:lpstr>解法</vt:lpstr>
      <vt:lpstr>石子合并2</vt:lpstr>
      <vt:lpstr>转化</vt:lpstr>
      <vt:lpstr>决斗</vt:lpstr>
      <vt:lpstr>解法</vt:lpstr>
      <vt:lpstr>俄罗斯套娃</vt:lpstr>
      <vt:lpstr>解法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往年试题讲解</dc:title>
  <dc:creator>Hatsune Miku</dc:creator>
  <cp:lastModifiedBy>Hatsune Miku</cp:lastModifiedBy>
  <cp:revision>295</cp:revision>
  <dcterms:created xsi:type="dcterms:W3CDTF">2016-09-18T06:41:17Z</dcterms:created>
  <dcterms:modified xsi:type="dcterms:W3CDTF">2018-02-09T17:43:47Z</dcterms:modified>
</cp:coreProperties>
</file>