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86" r:id="rId3"/>
    <p:sldId id="308" r:id="rId4"/>
    <p:sldId id="310" r:id="rId5"/>
    <p:sldId id="309" r:id="rId6"/>
    <p:sldId id="311" r:id="rId7"/>
    <p:sldId id="312" r:id="rId8"/>
    <p:sldId id="317" r:id="rId9"/>
    <p:sldId id="318" r:id="rId10"/>
    <p:sldId id="319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13" r:id="rId22"/>
    <p:sldId id="314" r:id="rId23"/>
    <p:sldId id="315" r:id="rId24"/>
    <p:sldId id="316" r:id="rId25"/>
    <p:sldId id="321" r:id="rId26"/>
    <p:sldId id="320" r:id="rId27"/>
    <p:sldId id="322" r:id="rId28"/>
    <p:sldId id="333" r:id="rId29"/>
    <p:sldId id="334" r:id="rId30"/>
    <p:sldId id="335" r:id="rId31"/>
    <p:sldId id="336" r:id="rId32"/>
    <p:sldId id="337" r:id="rId33"/>
    <p:sldId id="340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6" autoAdjust="0"/>
    <p:restoredTop sz="97790" autoAdjust="0"/>
  </p:normalViewPr>
  <p:slideViewPr>
    <p:cSldViewPr snapToGrid="0">
      <p:cViewPr varScale="1">
        <p:scale>
          <a:sx n="88" d="100"/>
          <a:sy n="88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1-14T00:16:11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12406 6310</inkml:trace>
  <inkml:trace contextRef="#ctx0" brushRef="#br0" timeOffset="1528.0873">12406 6310</inkml:trace>
  <inkml:trace contextRef="#ctx0" brushRef="#br0" timeOffset="132153.5588">20216 8453,'-47'-23,"23"23,24-24,0 24,-24 0,24 0,0 0,-24-24,1 0</inkml:trace>
  <inkml:trace contextRef="#ctx0" brushRef="#br0" timeOffset="133512.6365">19859 8120,'0'0,"-24"0,24 24,0-24,0 0,0 0,0 24,0-1,0 25,0 24,0-25,0 48,0 1,0-25,0 1,0 23,-23-24,23 1,0-25,0 49,0-1,0-24,0 24,-24-23,24-1,0 25,0-25,0 24,0-23,0 23,-24-24,24 1,0-25,0 25,0-1,0 1,0-1,0 1,-24-1,24 24,0-23,0 23,0-24,24 25,0-25,-24 1,0-1,0 24,24 24,-24-47,0-1,0 24,0-23,0-24,0 23,0 0,0 1,0 23,0-23,0 23,0 0,0-24,23 25,-23-25,0-23,0 23,0 1,0-1,0-23,0 47,0-24,0 1,0-1,0 25,0-1,0 0,0 0,24 24,-24-47,0 23,0 0,0-23,0 47,24 0,-24 0,0 0,0 0,0 0,0 0,0 0,0 0,0 24,0-24,0 0,0 0,0 24,0-48,0 48,0-24,-24 24,24 24,0 0,24-1,0 1,0 0,-24-24,23-1,-23-22,0-1,0 0,0 24,0-48,0 0,0-24,0 25,0-1,0 0,0 0,0-23,24-1,-24-71,-47-95</inkml:trace>
  <inkml:trace contextRef="#ctx0" brushRef="#br0" timeOffset="138316.9113">18621 9549,'0'0,"0"0,0 0,0-24,0 24,24-24,-24 24,0 0,0 0,0-24,0 1</inkml:trace>
  <inkml:trace contextRef="#ctx0" brushRef="#br0" timeOffset="151992.6935">16002 13954,'23'0,"1"0,48 0,47-24,0 24,0 0,48-24,-1-23,49 23,-1-47,-47 71,142 0,-23-96,-24 25,24 23,-96 48,-95-24,24 1,48-49,24 48,-120-23,24 23,-23 0,-25 24,25-24,-48-23,23 47,48-48,-47 48,0 0,71-24,-48 24,-23-24,47 24,0-47,-23-1,23 48,-47-24,23 24,48 0,-71 0,23-23,-23-1,-1 0,1 0,-24 0,71-23,-47 23,-1-24,-47 24,48 24,-24 0,0 0,-1 0,-23-23,24 23,24 0,-48-24</inkml:trace>
  <inkml:trace contextRef="#ctx0" brushRef="#br0" timeOffset="152448.7196">21645 12716,'0'0,"-47"0,-25 0,1 0,-1 0,48 0,-47 0,-24 0,47 0,-23 24,-1-24,25 0,23 0,0 0,-24 0,1 23,-25-23,25 0,23 0,0 0,24 0,48 0,-25 0,25 0</inkml:trace>
  <inkml:trace contextRef="#ctx0" brushRef="#br0" timeOffset="152968.7493">21574 12763,'0'24,"-24"48,0-1,-24-47,48 0,0 23,-23-23,23 0,0 0,-24-24,24 24,-24-1,24 1,-24-24,24 24</inkml:trace>
  <inkml:trace contextRef="#ctx0" brushRef="#br0" timeOffset="155543.8963">20383 13192,'0'-24,"0"24,24-24,-24 1,48-1,-25 0,25 24,23-24,-47 0,24 1,-1-1,1-24,0 24,47 24,-47-47,-1 23,1-24,-24-23,23 47,-47 0,24 0,0 24,0 0,0 0,-1-23,-23 23,96 0,-49-24,1 0,-24-24,-1 1,49 23,-48-48,23 49,1-1,0 0,-1-24,-23 1,48-48,23-1,-24 49,-23-25,47 1,-47-24,47 23,-71 24,0 25,23-25,-23 0,0 25,-24-1,24 0,-1-24,1 1,24-25,23 25,-47-25,24-23,-24 47,-1 25,1-1,-24 0,0 24,-95 24,0 71,71-71,-24 23,-47 25,47-25,1-47,-1 48,24-48,0 0,1 0,-1 0,0 24,0-24,-23 0,23 0,-24 0,24 24,-23-24,23 0</inkml:trace>
  <inkml:trace contextRef="#ctx0" brushRef="#br0" timeOffset="156271.9382">22717 11049,'0'24,"0"23,0 1,24 23,-24 49,0-73,0 72,23-47,-23-1,24-23,24 23,-48-71,0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61025-FFA8-499D-B680-C114445FA7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61025-FFA8-499D-B680-C114445FA7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5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2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2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8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2018-2-10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r>
              <a:rPr lang="en-US" altLang="zh-CN" dirty="0" err="1"/>
              <a:t>ab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/>
              <a:t>ad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f[6,3]=f[5,3]+f[4,2]+f[3,1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预</a:t>
            </a:r>
            <a:r>
              <a:rPr lang="zh-CN" altLang="en-US" dirty="0"/>
              <a:t>处理出每个位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上</a:t>
            </a:r>
            <a:r>
              <a:rPr lang="zh-CN" altLang="en-US" dirty="0"/>
              <a:t>的字母上次出现的位</a:t>
            </a:r>
            <a:r>
              <a:rPr lang="zh-CN" altLang="en-US" dirty="0" smtClean="0"/>
              <a:t>置</a:t>
            </a:r>
            <a:endParaRPr lang="zh-CN" altLang="en-US" dirty="0"/>
          </a:p>
          <a:p>
            <a:r>
              <a:rPr lang="zh-CN" altLang="en-US" dirty="0"/>
              <a:t>维护斜行的前缀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/>
              <a:t>转</a:t>
            </a:r>
            <a:r>
              <a:rPr lang="zh-CN" altLang="en-US" dirty="0" smtClean="0"/>
              <a:t>移优化成</a:t>
            </a:r>
            <a:r>
              <a:rPr lang="en-US" altLang="zh-CN" dirty="0" smtClean="0"/>
              <a:t>O(1)</a:t>
            </a:r>
            <a:endParaRPr lang="zh-CN" altLang="en-US" dirty="0"/>
          </a:p>
          <a:p>
            <a:r>
              <a:rPr lang="en-US" altLang="zh-CN" dirty="0"/>
              <a:t>O(NK)</a:t>
            </a:r>
          </a:p>
          <a:p>
            <a:endParaRPr lang="zh-CN" altLang="en-US" dirty="0"/>
          </a:p>
        </p:txBody>
      </p:sp>
      <p:graphicFrame>
        <p:nvGraphicFramePr>
          <p:cNvPr id="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56343"/>
              </p:ext>
            </p:extLst>
          </p:nvPr>
        </p:nvGraphicFramePr>
        <p:xfrm>
          <a:off x="2232377" y="4562059"/>
          <a:ext cx="4572002" cy="1409700"/>
        </p:xfrm>
        <a:graphic>
          <a:graphicData uri="http://schemas.openxmlformats.org/drawingml/2006/table">
            <a:tbl>
              <a:tblPr/>
              <a:tblGrid>
                <a:gridCol w="653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6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36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       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f[3,1]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f[4,2]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C92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f[5,3]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f[6,3]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 rot="1399909">
            <a:off x="4127852" y="5394306"/>
            <a:ext cx="2099072" cy="2833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496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给出一个长为n的数列</a:t>
            </a:r>
            <a:r>
              <a:rPr lang="zh-CN" altLang="en-US" dirty="0" smtClean="0"/>
              <a:t>，求</a:t>
            </a:r>
            <a:r>
              <a:rPr lang="zh-CN" altLang="en-US" dirty="0"/>
              <a:t>它的一</a:t>
            </a:r>
            <a:r>
              <a:rPr lang="zh-CN" altLang="en-US" dirty="0" smtClean="0"/>
              <a:t>个非空子段（连续的子序列），</a:t>
            </a:r>
            <a:r>
              <a:rPr lang="zh-CN" altLang="en-US" dirty="0"/>
              <a:t>使它的和最大。</a:t>
            </a:r>
          </a:p>
          <a:p>
            <a:r>
              <a:rPr lang="zh-CN" altLang="en-US" dirty="0"/>
              <a:t>n&lt;</a:t>
            </a:r>
            <a:r>
              <a:rPr lang="zh-CN" altLang="en-US" dirty="0" smtClean="0"/>
              <a:t>=</a:t>
            </a:r>
            <a:r>
              <a:rPr lang="en-US" altLang="zh-CN" dirty="0"/>
              <a:t>2</a:t>
            </a:r>
            <a:r>
              <a:rPr lang="zh-CN" altLang="en-US" dirty="0" smtClean="0"/>
              <a:t>000</a:t>
            </a:r>
            <a:r>
              <a:rPr lang="zh-CN" altLang="en-US" dirty="0"/>
              <a:t>0</a:t>
            </a:r>
            <a:r>
              <a:rPr lang="zh-CN" altLang="en-US" dirty="0" smtClean="0"/>
              <a:t>0，数字绝对值</a:t>
            </a:r>
            <a:r>
              <a:rPr lang="en-US" altLang="zh-CN" dirty="0" smtClean="0"/>
              <a:t>&lt;=10000</a:t>
            </a:r>
            <a:endParaRPr lang="zh-CN" altLang="en-US" dirty="0"/>
          </a:p>
          <a:p>
            <a:r>
              <a:rPr lang="zh-CN" altLang="en-US" dirty="0" smtClean="0"/>
              <a:t>样例输入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 smtClean="0"/>
              <a:t>7</a:t>
            </a:r>
          </a:p>
          <a:p>
            <a:pPr marL="457200" lvl="1" indent="0">
              <a:buNone/>
            </a:pPr>
            <a:r>
              <a:rPr lang="en-US" dirty="0" smtClean="0"/>
              <a:t>2 </a:t>
            </a:r>
            <a:r>
              <a:rPr lang="en-US" dirty="0"/>
              <a:t>-4 3 -1 2 -4 </a:t>
            </a:r>
            <a:r>
              <a:rPr lang="en-US" dirty="0" smtClean="0"/>
              <a:t>3</a:t>
            </a:r>
          </a:p>
          <a:p>
            <a:r>
              <a:rPr lang="zh-CN" altLang="en-US" dirty="0"/>
              <a:t>样</a:t>
            </a:r>
            <a:r>
              <a:rPr lang="zh-CN" altLang="en-US" dirty="0" smtClean="0"/>
              <a:t>例输出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55920" y="704741"/>
            <a:ext cx="321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https://www.luogu.org/problemnew/show/P1115</a:t>
            </a:r>
          </a:p>
        </p:txBody>
      </p:sp>
    </p:spTree>
    <p:extLst>
      <p:ext uri="{BB962C8B-B14F-4D97-AF65-F5344CB8AC3E}">
        <p14:creationId xmlns:p14="http://schemas.microsoft.com/office/powerpoint/2010/main" val="39826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枚举</a:t>
            </a:r>
            <a:endParaRPr lang="en-US" altLang="zh-CN" sz="3200" dirty="0"/>
          </a:p>
          <a:p>
            <a:r>
              <a:rPr lang="zh-CN" altLang="en-US" sz="3200" dirty="0"/>
              <a:t>枚举子段的左、右端点</a:t>
            </a:r>
            <a:r>
              <a:rPr lang="en-US" altLang="zh-CN" sz="3200" dirty="0"/>
              <a:t>[L,R]</a:t>
            </a:r>
            <a:r>
              <a:rPr lang="zh-CN" altLang="en-US" sz="3200" dirty="0"/>
              <a:t>，计算</a:t>
            </a:r>
            <a:r>
              <a:rPr lang="en-US" altLang="zh-CN" sz="3200" dirty="0"/>
              <a:t>[L,R]</a:t>
            </a:r>
            <a:r>
              <a:rPr lang="zh-CN" altLang="en-US" sz="3200" dirty="0"/>
              <a:t>内的元素的和，更新最大值</a:t>
            </a:r>
            <a:endParaRPr lang="en-US" altLang="zh-CN" sz="3200" dirty="0"/>
          </a:p>
          <a:p>
            <a:r>
              <a:rPr lang="zh-CN" altLang="en-US" sz="3200" dirty="0"/>
              <a:t>每次重新算：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)</a:t>
            </a:r>
          </a:p>
          <a:p>
            <a:r>
              <a:rPr lang="zh-CN" altLang="en-US" sz="3200" dirty="0"/>
              <a:t>一边移右端点一边算：</a:t>
            </a:r>
            <a:r>
              <a:rPr lang="en-US" altLang="zh-CN" sz="3200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 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9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记</a:t>
            </a:r>
            <a:r>
              <a:rPr lang="en-US" altLang="zh-CN" sz="3200" dirty="0"/>
              <a:t>sum[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a[1]+a[2]+…+a[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  <a:p>
            <a:r>
              <a:rPr lang="zh-CN" altLang="en-US" sz="3200" dirty="0"/>
              <a:t>则子段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…j]</a:t>
            </a:r>
            <a:r>
              <a:rPr lang="zh-CN" altLang="en-US" sz="3200" dirty="0"/>
              <a:t>的和为</a:t>
            </a:r>
            <a:r>
              <a:rPr lang="en-US" altLang="zh-CN" sz="3200" dirty="0"/>
              <a:t>sum[j]-sum[i-1]</a:t>
            </a:r>
          </a:p>
          <a:p>
            <a:r>
              <a:rPr lang="zh-CN" altLang="en-US" sz="3200" dirty="0"/>
              <a:t>枚举</a:t>
            </a:r>
            <a:r>
              <a:rPr lang="en-US" altLang="zh-CN" sz="3200" dirty="0"/>
              <a:t>j</a:t>
            </a:r>
            <a:r>
              <a:rPr lang="zh-CN" altLang="en-US" sz="3200" dirty="0"/>
              <a:t>，在</a:t>
            </a:r>
            <a:r>
              <a:rPr lang="en-US" altLang="zh-CN" sz="3200" dirty="0" err="1"/>
              <a:t>i</a:t>
            </a:r>
            <a:r>
              <a:rPr lang="zh-CN" altLang="en-US" sz="3200" dirty="0"/>
              <a:t>∈</a:t>
            </a:r>
            <a:r>
              <a:rPr lang="en-US" altLang="zh-CN" sz="3200" dirty="0"/>
              <a:t>[0…j-1]</a:t>
            </a:r>
            <a:r>
              <a:rPr lang="zh-CN" altLang="en-US" sz="3200" dirty="0"/>
              <a:t>中求最小的</a:t>
            </a:r>
            <a:r>
              <a:rPr lang="en-US" altLang="zh-CN" sz="3200" dirty="0"/>
              <a:t>sum[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  <a:r>
              <a:rPr lang="zh-CN" altLang="en-US" sz="3200" dirty="0"/>
              <a:t>，即可求出以</a:t>
            </a:r>
            <a:r>
              <a:rPr lang="en-US" altLang="zh-CN" sz="3200" dirty="0"/>
              <a:t>j</a:t>
            </a:r>
            <a:r>
              <a:rPr lang="zh-CN" altLang="en-US" sz="3200" dirty="0"/>
              <a:t>结尾的最大子段和</a:t>
            </a:r>
            <a:endParaRPr lang="en-US" altLang="zh-CN" sz="3200" dirty="0"/>
          </a:p>
          <a:p>
            <a:pPr lvl="1"/>
            <a:r>
              <a:rPr lang="zh-CN" altLang="en-US" sz="2800" dirty="0"/>
              <a:t>如何求？</a:t>
            </a:r>
            <a:endParaRPr lang="en-US" altLang="zh-CN" sz="2800" dirty="0"/>
          </a:p>
          <a:p>
            <a:endParaRPr lang="en-US" altLang="zh-C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问题 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0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251" y="1817079"/>
            <a:ext cx="7885099" cy="47683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枚举</a:t>
            </a:r>
            <a:r>
              <a:rPr lang="en-US" altLang="zh-CN" dirty="0"/>
              <a:t>j</a:t>
            </a:r>
            <a:r>
              <a:rPr lang="zh-CN" altLang="en-US" dirty="0"/>
              <a:t>，在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[1…j-1]</a:t>
            </a:r>
            <a:r>
              <a:rPr lang="zh-CN" altLang="en-US" dirty="0"/>
              <a:t>中求最小的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，即可求出以</a:t>
            </a:r>
            <a:r>
              <a:rPr lang="en-US" altLang="zh-CN" dirty="0"/>
              <a:t>j</a:t>
            </a:r>
            <a:r>
              <a:rPr lang="zh-CN" altLang="en-US" dirty="0"/>
              <a:t>结尾的最大子段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如何求？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err="1"/>
              <a:t>j</a:t>
            </a:r>
            <a:r>
              <a:rPr lang="zh-CN" altLang="en-US" dirty="0" smtClean="0"/>
              <a:t>，对每个</a:t>
            </a:r>
            <a:r>
              <a:rPr lang="en-US" altLang="zh-CN" dirty="0" smtClean="0"/>
              <a:t>j</a:t>
            </a:r>
            <a:r>
              <a:rPr lang="zh-CN" altLang="en-US" dirty="0" smtClean="0"/>
              <a:t>枚举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，找最小的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r>
              <a:rPr lang="zh-CN" altLang="en-US" dirty="0" smtClean="0"/>
              <a:t>还是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记</a:t>
            </a:r>
            <a:r>
              <a:rPr lang="en-US" altLang="zh-CN" dirty="0" smtClean="0"/>
              <a:t>min[i]</a:t>
            </a:r>
            <a:r>
              <a:rPr lang="zh-CN" altLang="en-US" dirty="0" smtClean="0"/>
              <a:t>是前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中最小的那个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min[i] = min{sum[k]}(1&lt;=k&lt;=</a:t>
            </a:r>
            <a:r>
              <a:rPr lang="en-US" altLang="zh-CN" dirty="0" err="1" smtClean="0"/>
              <a:t>i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= min(min[i-1],sum[i])</a:t>
            </a:r>
          </a:p>
          <a:p>
            <a:pPr lvl="1"/>
            <a:r>
              <a:rPr lang="zh-CN" altLang="en-US" dirty="0" smtClean="0"/>
              <a:t>可以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总复杂度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最大子段和问题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–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方法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5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n*n(0&lt;n&lt;=100)</a:t>
            </a:r>
            <a:r>
              <a:rPr lang="zh-CN" altLang="en-US" dirty="0"/>
              <a:t>的矩阵，矩阵内元素有正有负，请找到此矩阵的内部元素和最大的子矩阵</a:t>
            </a:r>
            <a:endParaRPr lang="en-US" altLang="zh-CN" dirty="0"/>
          </a:p>
          <a:p>
            <a:r>
              <a:rPr lang="zh-CN" altLang="en-US" dirty="0"/>
              <a:t>样例输入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/>
              <a:t>0 -2 -7  0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9  2</a:t>
            </a:r>
            <a:r>
              <a:rPr lang="en-US" altLang="zh-CN" dirty="0"/>
              <a:t> -6  2 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-4  1 </a:t>
            </a:r>
            <a:r>
              <a:rPr lang="en-US" altLang="zh-CN" dirty="0"/>
              <a:t>-4  1 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-1  8 </a:t>
            </a:r>
            <a:r>
              <a:rPr lang="en-US" altLang="zh-CN" dirty="0"/>
              <a:t> 0 -2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最大子矩阵问题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146581" y="3016665"/>
            <a:ext cx="2379470" cy="238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样例输出：</a:t>
            </a:r>
            <a:endParaRPr lang="en-US" altLang="zh-CN" dirty="0"/>
          </a:p>
          <a:p>
            <a:r>
              <a:rPr lang="en-US" altLang="zh-C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487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 smtClean="0"/>
              <a:t>枚举子矩阵的左上角和右下角 </a:t>
            </a:r>
            <a:r>
              <a:rPr lang="en-US" altLang="zh-CN" dirty="0" smtClean="0"/>
              <a:t>– O(n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计算子矩阵内元素的和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每次重新算一遍 </a:t>
            </a:r>
            <a:r>
              <a:rPr lang="en-US" altLang="zh-CN" dirty="0" smtClean="0"/>
              <a:t>–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总共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有没有办法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算子矩阵的和？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</a:t>
            </a:r>
            <a:r>
              <a:rPr lang="zh-CN" altLang="en-US" dirty="0" smtClean="0"/>
              <a:t>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15643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算子矩阵的和</a:t>
            </a:r>
            <a:endParaRPr lang="en-US" altLang="zh-CN" sz="2400" dirty="0"/>
          </a:p>
          <a:p>
            <a:r>
              <a:rPr lang="zh-CN" altLang="en-US" sz="2400" dirty="0"/>
              <a:t>矩阵的前缀和：</a:t>
            </a:r>
            <a:r>
              <a:rPr lang="en-US" altLang="zh-CN" sz="2400" dirty="0"/>
              <a:t>sum[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表示以</a:t>
            </a:r>
            <a:r>
              <a:rPr lang="en-US" altLang="zh-CN" sz="2400" dirty="0"/>
              <a:t>(1,1)</a:t>
            </a:r>
            <a:r>
              <a:rPr lang="zh-CN" altLang="en-US" sz="2400" dirty="0"/>
              <a:t>为左上角，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为右下角的子矩阵的和</a:t>
            </a:r>
            <a:endParaRPr lang="en-US" altLang="zh-CN" sz="2400" dirty="0"/>
          </a:p>
          <a:p>
            <a:r>
              <a:rPr lang="zh-CN" altLang="en-US" sz="2400" dirty="0"/>
              <a:t>左上角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、右下角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的矩阵的和为：</a:t>
            </a:r>
            <a:endParaRPr lang="en-US" altLang="zh-CN" sz="2400" dirty="0"/>
          </a:p>
          <a:p>
            <a:r>
              <a:rPr lang="en-US" altLang="zh-CN" sz="2400" dirty="0"/>
              <a:t>sum[x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,y</a:t>
            </a:r>
            <a:r>
              <a:rPr lang="en-US" altLang="zh-CN" sz="2400" baseline="-25000" dirty="0"/>
              <a:t>2</a:t>
            </a:r>
            <a:r>
              <a:rPr lang="en-US" altLang="zh-CN" sz="2400" dirty="0" smtClean="0"/>
              <a:t>] - sum[x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-1,y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] - sum[x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-1] + sum[x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-1,y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-1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总复杂度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)</a:t>
            </a:r>
          </a:p>
          <a:p>
            <a:pPr lvl="1"/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816981" y="4700188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659096" y="5373510"/>
            <a:ext cx="1217422" cy="9640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16982" y="5373510"/>
            <a:ext cx="8421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16982" y="6335743"/>
            <a:ext cx="8421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659096" y="4700188"/>
            <a:ext cx="0" cy="6733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76518" y="4700188"/>
            <a:ext cx="0" cy="6733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1532" y="5036850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532" y="606473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8098" y="428794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2518" y="4284114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56" y="1533700"/>
            <a:ext cx="3117889" cy="36213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枚举矩阵的左右边界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求以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为左边界、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为右边界的最大子矩阵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936906" y="4025070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79021" y="4025070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97623" y="4025070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6383" y="3659301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8486" y="3659301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9021" y="4542914"/>
            <a:ext cx="1418602" cy="96402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前缀和优化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为左边界、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为右边界</a:t>
            </a:r>
            <a:endParaRPr lang="en-US" altLang="zh-CN" dirty="0" smtClean="0"/>
          </a:p>
          <a:p>
            <a:r>
              <a:rPr lang="zh-CN" altLang="en-US" dirty="0" smtClean="0"/>
              <a:t>夹在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中间的每行看做一个元素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如何求每个“元素”的值？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对原矩阵的每行求前缀和</a:t>
            </a:r>
            <a:endParaRPr lang="en-US" altLang="zh-CN" dirty="0" smtClean="0"/>
          </a:p>
          <a:p>
            <a:pPr lvl="1"/>
            <a:r>
              <a:rPr lang="zh-CN" altLang="en-US" dirty="0"/>
              <a:t>两端</a:t>
            </a:r>
            <a:r>
              <a:rPr lang="zh-CN" altLang="en-US" dirty="0" smtClean="0"/>
              <a:t>相减得到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中间每行的和</a:t>
            </a:r>
            <a:endParaRPr lang="en-US" altLang="zh-CN" dirty="0" smtClean="0"/>
          </a:p>
          <a:p>
            <a:r>
              <a:rPr lang="zh-CN" altLang="en-US" dirty="0" smtClean="0"/>
              <a:t>转化为了最大子段和问题</a:t>
            </a:r>
            <a:endParaRPr lang="en-US" altLang="zh-CN" dirty="0" smtClean="0"/>
          </a:p>
          <a:p>
            <a:r>
              <a:rPr lang="zh-CN" altLang="en-US" dirty="0" smtClean="0"/>
              <a:t>总复杂度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最大子矩阵问题 </a:t>
            </a:r>
            <a:r>
              <a:rPr lang="en-US" altLang="zh-CN" dirty="0"/>
              <a:t>–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49370" y="4640368"/>
            <a:ext cx="3537958" cy="1999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91485" y="4640368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710087" y="4640368"/>
            <a:ext cx="0" cy="199971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8847" y="427459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0950" y="4274599"/>
            <a:ext cx="5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1485" y="4640369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85" y="4946485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1485" y="5252601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91485" y="5553736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1485" y="5859852"/>
            <a:ext cx="1418602" cy="31109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6885618" y="6194477"/>
            <a:ext cx="4295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5646"/>
          </a:xfrm>
        </p:spPr>
        <p:txBody>
          <a:bodyPr>
            <a:noAutofit/>
          </a:bodyPr>
          <a:lstStyle/>
          <a:p>
            <a:r>
              <a:rPr lang="zh-CN" altLang="en-US" sz="2500" dirty="0"/>
              <a:t>在一</a:t>
            </a:r>
            <a:r>
              <a:rPr lang="zh-CN" altLang="en-US" sz="2500" dirty="0" smtClean="0"/>
              <a:t>个</a:t>
            </a:r>
            <a:r>
              <a:rPr lang="en-US" altLang="zh-CN" sz="2500" dirty="0" smtClean="0"/>
              <a:t>n*m</a:t>
            </a:r>
            <a:r>
              <a:rPr lang="zh-CN" altLang="en-US" sz="2500" dirty="0" smtClean="0"/>
              <a:t>的</a:t>
            </a:r>
            <a:r>
              <a:rPr lang="zh-CN" altLang="en-US" sz="2500" dirty="0"/>
              <a:t>棋盘上，每个格子有一个权值，初始时， 在某个格子的顶点</a:t>
            </a:r>
            <a:r>
              <a:rPr lang="zh-CN" altLang="en-US" sz="2500" dirty="0" smtClean="0"/>
              <a:t>处有只</a:t>
            </a:r>
            <a:r>
              <a:rPr lang="zh-CN" altLang="en-US" sz="2500" dirty="0"/>
              <a:t>面朝北的</a:t>
            </a:r>
            <a:r>
              <a:rPr lang="zh-CN" altLang="en-US" sz="2500" dirty="0" smtClean="0"/>
              <a:t>蚂蚁，我们</a:t>
            </a:r>
            <a:r>
              <a:rPr lang="zh-CN" altLang="en-US" sz="2500" dirty="0"/>
              <a:t>只知道它的行走路线是如何</a:t>
            </a:r>
            <a:r>
              <a:rPr lang="zh-CN" altLang="en-US" sz="2500" dirty="0" smtClean="0"/>
              <a:t>转弯，却</a:t>
            </a:r>
            <a:r>
              <a:rPr lang="zh-CN" altLang="en-US" sz="2500" dirty="0"/>
              <a:t>不知道每次转弯前走了多</a:t>
            </a:r>
            <a:r>
              <a:rPr lang="zh-CN" altLang="en-US" sz="2500" dirty="0" smtClean="0"/>
              <a:t>长</a:t>
            </a:r>
            <a:endParaRPr lang="en-US" altLang="zh-CN" sz="2500" dirty="0" smtClean="0"/>
          </a:p>
          <a:p>
            <a:r>
              <a:rPr lang="zh-CN" altLang="en-US" sz="2500" dirty="0" smtClean="0"/>
              <a:t>蚂蚁的</a:t>
            </a:r>
            <a:r>
              <a:rPr lang="zh-CN" altLang="en-US" sz="2500" dirty="0"/>
              <a:t>转弯序列一定是如下的形式：右转，右转，左转，左转，右转，右转 </a:t>
            </a:r>
            <a:r>
              <a:rPr lang="en-US" altLang="zh-CN" sz="2500" dirty="0"/>
              <a:t>… </a:t>
            </a:r>
            <a:r>
              <a:rPr lang="zh-CN" altLang="en-US" sz="2500" dirty="0"/>
              <a:t>左转，左转，右转，右转，右转 。即两次右转和两次左转交替出现的形式，最后两次</a:t>
            </a:r>
            <a:r>
              <a:rPr lang="zh-CN" altLang="en-US" sz="2500" dirty="0" smtClean="0"/>
              <a:t>右转（最后两次一定是右转）后</a:t>
            </a:r>
            <a:r>
              <a:rPr lang="zh-CN" altLang="en-US" sz="2500" dirty="0"/>
              <a:t>再多加一次</a:t>
            </a:r>
            <a:r>
              <a:rPr lang="zh-CN" altLang="en-US" sz="2500" dirty="0" smtClean="0"/>
              <a:t>右转。蚂蚁不会</a:t>
            </a:r>
            <a:r>
              <a:rPr lang="zh-CN" altLang="en-US" sz="2500" dirty="0"/>
              <a:t>在同一个位置连续旋转两</a:t>
            </a:r>
            <a:r>
              <a:rPr lang="zh-CN" altLang="en-US" sz="2500" dirty="0" smtClean="0"/>
              <a:t>次，并且除了</a:t>
            </a:r>
            <a:r>
              <a:rPr lang="zh-CN" altLang="en-US" sz="2500" dirty="0"/>
              <a:t>起点以外，不会到达同一个点</a:t>
            </a:r>
            <a:r>
              <a:rPr lang="zh-CN" altLang="en-US" sz="2500" dirty="0" smtClean="0"/>
              <a:t>多次，它最后</a:t>
            </a:r>
            <a:r>
              <a:rPr lang="zh-CN" altLang="en-US" sz="2500" dirty="0"/>
              <a:t>一定是回到</a:t>
            </a:r>
            <a:r>
              <a:rPr lang="zh-CN" altLang="en-US" sz="2500" dirty="0" smtClean="0"/>
              <a:t>起点，</a:t>
            </a:r>
            <a:r>
              <a:rPr lang="zh-CN" altLang="en-US" sz="2500" dirty="0"/>
              <a:t>而且蚂蚁 只会在棋盘格子的顶点处</a:t>
            </a:r>
            <a:r>
              <a:rPr lang="zh-CN" altLang="en-US" sz="2500" dirty="0" smtClean="0"/>
              <a:t>转弯</a:t>
            </a:r>
            <a:endParaRPr lang="zh-CN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Zjoi2013 </a:t>
            </a:r>
            <a:r>
              <a:rPr lang="zh-CN" altLang="en-US" dirty="0"/>
              <a:t>蚂蚁寻</a:t>
            </a:r>
            <a:r>
              <a:rPr lang="zh-CN" altLang="en-US" dirty="0" smtClean="0"/>
              <a:t>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1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0471"/>
            <a:ext cx="8029213" cy="64008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k</a:t>
            </a:r>
            <a:r>
              <a:rPr lang="zh-CN" altLang="en-US" sz="2400" dirty="0"/>
              <a:t>为蚂蚁左转的次数除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k=0</a:t>
            </a:r>
            <a:r>
              <a:rPr lang="zh-CN" altLang="en-US" sz="2400" dirty="0" smtClean="0"/>
              <a:t>时，蚂蚁</a:t>
            </a:r>
            <a:r>
              <a:rPr lang="zh-CN" altLang="en-US" sz="2400" dirty="0"/>
              <a:t>可能行走的路径如下</a:t>
            </a:r>
            <a:r>
              <a:rPr lang="zh-CN" altLang="en-US" sz="2400" dirty="0" smtClean="0"/>
              <a:t>图：</a:t>
            </a:r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转弯序列为：右转，右转，</a:t>
            </a:r>
            <a:r>
              <a:rPr lang="zh-CN" altLang="en-US" sz="2400" dirty="0" smtClean="0"/>
              <a:t>右转</a:t>
            </a:r>
            <a:endParaRPr lang="zh-CN" altLang="en-US" sz="2400" dirty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k=1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，蚂蚁可能行走的路径如下图：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转弯序列为：右转，右转，左转，左转，右转，右转，</a:t>
            </a:r>
            <a:r>
              <a:rPr lang="zh-CN" altLang="en-US" sz="2400" dirty="0" smtClean="0"/>
              <a:t>右转</a:t>
            </a:r>
            <a:endParaRPr lang="zh-CN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60" y="3774162"/>
            <a:ext cx="3652533" cy="1978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60" y="975651"/>
            <a:ext cx="3689877" cy="1999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5" y="1406494"/>
            <a:ext cx="1065910" cy="1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现在已知棋盘大小、每个格子的权值以及左转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/2</a:t>
            </a:r>
            <a:r>
              <a:rPr lang="zh-CN" altLang="en-US" dirty="0" smtClean="0"/>
              <a:t>的</a:t>
            </a:r>
            <a:r>
              <a:rPr lang="zh-CN" altLang="en-US" dirty="0"/>
              <a:t>值，问蚂蚁走出的路径围出的封闭图形，权值之和最大可能是</a:t>
            </a:r>
            <a:r>
              <a:rPr lang="zh-CN" altLang="en-US" dirty="0" smtClean="0"/>
              <a:t>多少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 ≤ n ≤ 100,1 ≤ m ≤ 100,0 ≤ k ≤ </a:t>
            </a: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路径围成的区域可以看作2K-1个下边界相同的高低交错的矩形</a:t>
            </a:r>
            <a:r>
              <a:rPr lang="zh-CN" altLang="en-US" dirty="0"/>
              <a:t>拼成的</a:t>
            </a:r>
          </a:p>
          <a:p>
            <a:r>
              <a:rPr lang="zh-CN" altLang="en-US" dirty="0" smtClean="0"/>
              <a:t>枚举整个区域的下</a:t>
            </a:r>
            <a:r>
              <a:rPr lang="zh-CN" altLang="en-US" dirty="0"/>
              <a:t>边界d</a:t>
            </a:r>
          </a:p>
          <a:p>
            <a:r>
              <a:rPr lang="zh-CN" altLang="en-US" dirty="0"/>
              <a:t>f[i,j,k]表示第k个矩形的右上角</a:t>
            </a:r>
            <a:r>
              <a:rPr lang="zh-CN" altLang="en-US" dirty="0" smtClean="0"/>
              <a:t>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列的格子时</a:t>
            </a:r>
            <a:r>
              <a:rPr lang="zh-CN" altLang="en-US" dirty="0"/>
              <a:t>的最大区域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从左到右依次拼出每个矩形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种转移：给当前矩形右边加一列、新开一个矩形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38225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 smtClean="0"/>
                  <a:t>维护</a:t>
                </a:r>
                <a:r>
                  <a:rPr lang="zh-CN" altLang="en-US" dirty="0"/>
                  <a:t>s[i,j]=a[1,j]+a[2,j]+...+a[i,j</a:t>
                </a:r>
                <a:r>
                  <a:rPr lang="zh-CN" altLang="en-US" dirty="0" smtClean="0"/>
                  <a:t>]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数组列方向上的前缀和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给当前矩形右边加一列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若k为偶数：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怎么维护</a:t>
                </a:r>
                <a:r>
                  <a:rPr lang="en-US" altLang="zh-CN" dirty="0"/>
                  <a:t>g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i,j,k</a:t>
                </a:r>
                <a:r>
                  <a:rPr lang="en-US" altLang="zh-CN" dirty="0" smtClean="0"/>
                  <a:t>]?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新开一个矩形</a:t>
            </a:r>
          </a:p>
        </p:txBody>
      </p:sp>
    </p:spTree>
    <p:extLst>
      <p:ext uri="{BB962C8B-B14F-4D97-AF65-F5344CB8AC3E}">
        <p14:creationId xmlns:p14="http://schemas.microsoft.com/office/powerpoint/2010/main" val="26089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为奇数：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和偶数情况对称，请自行推倒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新开一个矩形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5049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游</a:t>
            </a:r>
            <a:r>
              <a:rPr lang="zh-CN" altLang="en-US" dirty="0"/>
              <a:t>戏界面是一个长为 </a:t>
            </a:r>
            <a:r>
              <a:rPr lang="en-US" altLang="zh-CN" dirty="0"/>
              <a:t>n</a:t>
            </a:r>
            <a:r>
              <a:rPr lang="zh-CN" altLang="en-US" dirty="0"/>
              <a:t>，高为 </a:t>
            </a:r>
            <a:r>
              <a:rPr lang="en-US" altLang="zh-CN" dirty="0"/>
              <a:t>m </a:t>
            </a:r>
            <a:r>
              <a:rPr lang="zh-CN" altLang="en-US" dirty="0"/>
              <a:t>的二维平面，其中有</a:t>
            </a:r>
            <a:r>
              <a:rPr lang="en-US" altLang="zh-CN" dirty="0"/>
              <a:t>k </a:t>
            </a:r>
            <a:r>
              <a:rPr lang="zh-CN" altLang="en-US" dirty="0"/>
              <a:t>个管道（忽略管道的宽度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小</a:t>
            </a:r>
            <a:r>
              <a:rPr lang="zh-CN" altLang="en-US" dirty="0"/>
              <a:t>鸟从游戏界面最左</a:t>
            </a:r>
            <a:r>
              <a:rPr lang="zh-CN" altLang="en-US" dirty="0" smtClean="0"/>
              <a:t>边任</a:t>
            </a:r>
            <a:r>
              <a:rPr lang="zh-CN" altLang="en-US" dirty="0"/>
              <a:t>意整数高度位置出发，到达游戏界面最右边时，游戏完</a:t>
            </a:r>
            <a:r>
              <a:rPr lang="zh-CN" altLang="en-US" dirty="0" smtClean="0"/>
              <a:t>成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小鸟每个单位时间沿横坐标方向右移的距离为 </a:t>
            </a:r>
            <a:r>
              <a:rPr lang="en-US" altLang="zh-CN" dirty="0"/>
              <a:t>1</a:t>
            </a:r>
            <a:r>
              <a:rPr lang="zh-CN" altLang="en-US" dirty="0"/>
              <a:t>，竖直移动的距离由玩家控制。如果点击屏幕，小鸟就会上升一定高度 </a:t>
            </a:r>
            <a:r>
              <a:rPr lang="en-US" altLang="zh-CN" dirty="0"/>
              <a:t>X</a:t>
            </a:r>
            <a:r>
              <a:rPr lang="zh-CN" altLang="en-US" dirty="0"/>
              <a:t>，每个单位时间可以点击多次，效果叠加； 如果不点击屏幕，小鸟就会下降一定高度 </a:t>
            </a:r>
            <a:r>
              <a:rPr lang="en-US" altLang="zh-CN" dirty="0"/>
              <a:t>Y</a:t>
            </a:r>
            <a:r>
              <a:rPr lang="zh-CN" altLang="en-US" dirty="0"/>
              <a:t>。小鸟位于横坐标方向不同位置时，上 升的高度 </a:t>
            </a:r>
            <a:r>
              <a:rPr lang="en-US" altLang="zh-CN" dirty="0"/>
              <a:t>X </a:t>
            </a:r>
            <a:r>
              <a:rPr lang="zh-CN" altLang="en-US" dirty="0"/>
              <a:t>和下降的高度 </a:t>
            </a:r>
            <a:r>
              <a:rPr lang="en-US" altLang="zh-CN" dirty="0"/>
              <a:t>Y </a:t>
            </a:r>
            <a:r>
              <a:rPr lang="zh-CN" altLang="en-US" dirty="0"/>
              <a:t>可能互不相</a:t>
            </a:r>
            <a:r>
              <a:rPr lang="zh-CN" altLang="en-US" dirty="0" smtClean="0"/>
              <a:t>同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小鸟高度等于 </a:t>
            </a:r>
            <a:r>
              <a:rPr lang="en-US" altLang="zh-CN" dirty="0"/>
              <a:t>0 </a:t>
            </a:r>
            <a:r>
              <a:rPr lang="zh-CN" altLang="en-US" dirty="0"/>
              <a:t>或者小鸟碰到管道时，游戏失败。小鸟高度为 </a:t>
            </a:r>
            <a:r>
              <a:rPr lang="en-US" altLang="zh-CN" dirty="0"/>
              <a:t>m </a:t>
            </a:r>
            <a:r>
              <a:rPr lang="zh-CN" altLang="en-US" dirty="0"/>
              <a:t>时，无法再上升。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请判</a:t>
            </a:r>
            <a:r>
              <a:rPr lang="zh-CN" altLang="en-US" dirty="0"/>
              <a:t>断是否可以完成游戏。如果可以，输出最少点击屏幕数；否则，输出小鸟最多可以通过多少个管道缝</a:t>
            </a:r>
            <a:r>
              <a:rPr lang="zh-CN" altLang="en-US" dirty="0" smtClean="0"/>
              <a:t>隙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</a:t>
            </a:r>
            <a:r>
              <a:rPr lang="zh-CN" altLang="en-US" dirty="0" smtClean="0"/>
              <a:t>小鸟 </a:t>
            </a:r>
            <a:r>
              <a:rPr lang="en-US" altLang="zh-CN" dirty="0" smtClean="0"/>
              <a:t>2014day1</a:t>
            </a:r>
            <a:r>
              <a:rPr lang="zh-CN" altLang="en-US" dirty="0" smtClean="0"/>
              <a:t>第三题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6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9031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输入格式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行有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</a:t>
            </a:r>
            <a:r>
              <a:rPr lang="zh-CN" altLang="en-US" dirty="0"/>
              <a:t>整数 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，分别表示游戏界面的长度，高度和水管的数量，每两</a:t>
            </a:r>
            <a:r>
              <a:rPr lang="zh-CN" altLang="en-US" dirty="0" smtClean="0"/>
              <a:t>个 整</a:t>
            </a:r>
            <a:r>
              <a:rPr lang="zh-CN" altLang="en-US" dirty="0"/>
              <a:t>数之间用一个空格隔开；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/>
              <a:t>接下来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n </a:t>
            </a:r>
            <a:r>
              <a:rPr lang="zh-CN" altLang="en-US" dirty="0" smtClean="0"/>
              <a:t>行</a:t>
            </a:r>
            <a:r>
              <a:rPr lang="zh-CN" altLang="en-US" dirty="0"/>
              <a:t>，每</a:t>
            </a:r>
            <a:r>
              <a:rPr lang="zh-CN" altLang="en-US" dirty="0" smtClean="0"/>
              <a:t>行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</a:t>
            </a:r>
            <a:r>
              <a:rPr lang="zh-CN" altLang="en-US" dirty="0"/>
              <a:t>用一个空格隔开的整数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zh-CN" altLang="en-US" dirty="0"/>
              <a:t>，依次表示在横坐标位置 </a:t>
            </a:r>
            <a:r>
              <a:rPr lang="en-US" altLang="zh-CN" dirty="0"/>
              <a:t>0~n-1 </a:t>
            </a:r>
            <a:r>
              <a:rPr lang="zh-CN" altLang="en-US" dirty="0"/>
              <a:t>上玩家点击屏幕后，小鸟在下一位置上升的高度 </a:t>
            </a:r>
            <a:r>
              <a:rPr lang="en-US" altLang="zh-CN" dirty="0"/>
              <a:t>X</a:t>
            </a:r>
            <a:r>
              <a:rPr lang="zh-CN" altLang="en-US" dirty="0"/>
              <a:t>，以及在这个位置上玩家不点击屏幕时</a:t>
            </a:r>
            <a:r>
              <a:rPr lang="zh-CN" altLang="en-US" dirty="0" smtClean="0"/>
              <a:t>， 小</a:t>
            </a:r>
            <a:r>
              <a:rPr lang="zh-CN" altLang="en-US" dirty="0"/>
              <a:t>鸟在下一位置下降的高</a:t>
            </a:r>
            <a:r>
              <a:rPr lang="zh-CN" altLang="en-US" dirty="0" smtClean="0"/>
              <a:t>度 </a:t>
            </a:r>
            <a:r>
              <a:rPr lang="en-US" altLang="zh-CN" dirty="0" smtClean="0"/>
              <a:t>Y</a:t>
            </a:r>
            <a:r>
              <a:rPr lang="zh-CN" altLang="en-US" dirty="0"/>
              <a:t>。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/>
              <a:t>接下来 </a:t>
            </a:r>
            <a:r>
              <a:rPr lang="en-US" altLang="zh-CN" dirty="0"/>
              <a:t>k </a:t>
            </a:r>
            <a:r>
              <a:rPr lang="zh-CN" altLang="en-US" dirty="0"/>
              <a:t>行，每行 </a:t>
            </a:r>
            <a:r>
              <a:rPr lang="en-US" altLang="zh-CN" dirty="0"/>
              <a:t>3 </a:t>
            </a:r>
            <a:r>
              <a:rPr lang="zh-CN" altLang="en-US" dirty="0"/>
              <a:t>个整数 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，每两个整数之间用一个空格隔开。每行表示一个管道，其中 </a:t>
            </a:r>
            <a:r>
              <a:rPr lang="en-US" altLang="zh-CN" dirty="0"/>
              <a:t>P </a:t>
            </a:r>
            <a:r>
              <a:rPr lang="zh-CN" altLang="en-US" dirty="0"/>
              <a:t>表示管道的横坐标，</a:t>
            </a:r>
            <a:r>
              <a:rPr lang="en-US" altLang="zh-CN" dirty="0"/>
              <a:t>L </a:t>
            </a:r>
            <a:r>
              <a:rPr lang="zh-CN" altLang="en-US" dirty="0"/>
              <a:t>表示此管道缝隙的下边沿高度为 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 </a:t>
            </a:r>
            <a:r>
              <a:rPr lang="zh-CN" altLang="en-US" dirty="0"/>
              <a:t>表示管道缝隙上边沿的高度（输入数据保证 </a:t>
            </a:r>
            <a:r>
              <a:rPr lang="en-US" altLang="zh-CN" dirty="0"/>
              <a:t>P </a:t>
            </a:r>
            <a:r>
              <a:rPr lang="zh-CN" altLang="en-US" dirty="0"/>
              <a:t>各不相同，但不保证按照大小顺序给出）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70</a:t>
            </a:r>
            <a:r>
              <a:rPr lang="en-US" altLang="zh-CN" dirty="0"/>
              <a:t>%</a:t>
            </a:r>
            <a:r>
              <a:rPr lang="zh-CN" altLang="en-US" dirty="0"/>
              <a:t>的数据：</a:t>
            </a:r>
            <a:r>
              <a:rPr lang="en-US" altLang="zh-CN" dirty="0"/>
              <a:t>5≤n≤1000</a:t>
            </a:r>
            <a:r>
              <a:rPr lang="zh-CN" altLang="en-US" dirty="0"/>
              <a:t>，</a:t>
            </a:r>
            <a:r>
              <a:rPr lang="en-US" altLang="zh-CN" dirty="0"/>
              <a:t>5≤m≤</a:t>
            </a:r>
            <a:r>
              <a:rPr lang="en-US" altLang="zh-CN" dirty="0" smtClean="0"/>
              <a:t>100</a:t>
            </a:r>
          </a:p>
          <a:p>
            <a:pPr latinLnBrk="1">
              <a:lnSpc>
                <a:spcPct val="120000"/>
              </a:lnSpc>
            </a:pPr>
            <a:r>
              <a:rPr lang="zh-CN" altLang="en-US" dirty="0" smtClean="0"/>
              <a:t>对于</a:t>
            </a:r>
            <a:r>
              <a:rPr lang="en-US" altLang="zh-CN" dirty="0" smtClean="0"/>
              <a:t>100</a:t>
            </a:r>
            <a:r>
              <a:rPr lang="en-US" altLang="zh-CN" dirty="0"/>
              <a:t>%</a:t>
            </a:r>
            <a:r>
              <a:rPr lang="zh-CN" altLang="en-US" dirty="0"/>
              <a:t>的数据：</a:t>
            </a:r>
            <a:r>
              <a:rPr lang="en-US" altLang="zh-CN" dirty="0"/>
              <a:t>5≤n≤10000</a:t>
            </a:r>
            <a:r>
              <a:rPr lang="zh-CN" altLang="en-US" dirty="0"/>
              <a:t>，</a:t>
            </a:r>
            <a:r>
              <a:rPr lang="en-US" altLang="zh-CN" dirty="0"/>
              <a:t>5≤m≤1000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飞扬的小鸟 </a:t>
            </a:r>
            <a:r>
              <a:rPr lang="en-US" altLang="zh-CN" dirty="0"/>
              <a:t>2014day1</a:t>
            </a:r>
            <a:r>
              <a:rPr lang="zh-CN" altLang="en-US" dirty="0"/>
              <a:t>第三题</a:t>
            </a:r>
          </a:p>
        </p:txBody>
      </p:sp>
    </p:spTree>
    <p:extLst>
      <p:ext uri="{BB962C8B-B14F-4D97-AF65-F5344CB8AC3E}">
        <p14:creationId xmlns:p14="http://schemas.microsoft.com/office/powerpoint/2010/main" val="26949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6280"/>
          </a:xfrm>
        </p:spPr>
        <p:txBody>
          <a:bodyPr>
            <a:no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R*C</a:t>
            </a:r>
            <a:r>
              <a:rPr lang="zh-CN" altLang="en-US" dirty="0"/>
              <a:t>的矩阵，每个格子内</a:t>
            </a:r>
            <a:r>
              <a:rPr lang="zh-CN" altLang="en-US" dirty="0" smtClean="0"/>
              <a:t>有一定数量的两种矿，称为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矿和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矿</a:t>
            </a:r>
            <a:endParaRPr lang="zh-CN" altLang="en-US" dirty="0"/>
          </a:p>
          <a:p>
            <a:r>
              <a:rPr lang="zh-CN" altLang="en-US" dirty="0"/>
              <a:t>最北边有</a:t>
            </a:r>
            <a:r>
              <a:rPr lang="en-US" altLang="zh-CN" dirty="0"/>
              <a:t>A</a:t>
            </a:r>
            <a:r>
              <a:rPr lang="zh-CN" altLang="en-US" dirty="0"/>
              <a:t>矿的收集站，最西边有</a:t>
            </a:r>
            <a:r>
              <a:rPr lang="en-US" altLang="zh-CN" dirty="0"/>
              <a:t>B</a:t>
            </a:r>
            <a:r>
              <a:rPr lang="zh-CN" altLang="en-US" dirty="0"/>
              <a:t>矿的收集站</a:t>
            </a:r>
            <a:r>
              <a:rPr lang="zh-CN" altLang="en-US" dirty="0" smtClean="0"/>
              <a:t>。你可以建立水平或垂直的传送带，将</a:t>
            </a:r>
            <a:r>
              <a:rPr lang="zh-CN" altLang="en-US" dirty="0"/>
              <a:t>经过的所有格子里的矿运到</a:t>
            </a:r>
            <a:r>
              <a:rPr lang="zh-CN" altLang="en-US" dirty="0" smtClean="0"/>
              <a:t>收集站，但是只有和目的地矿厂对应的矿会被</a:t>
            </a:r>
            <a:r>
              <a:rPr lang="zh-CN" altLang="en-US" dirty="0"/>
              <a:t>收集</a:t>
            </a:r>
            <a:r>
              <a:rPr lang="zh-CN" altLang="en-US" dirty="0" smtClean="0"/>
              <a:t>。传送带必须从某个格子开始直达最北边或最西边，不能转弯，不能交叉</a:t>
            </a:r>
            <a:endParaRPr lang="zh-CN" altLang="en-US" dirty="0"/>
          </a:p>
          <a:p>
            <a:r>
              <a:rPr lang="zh-CN" altLang="en-US" dirty="0" smtClean="0"/>
              <a:t>问</a:t>
            </a:r>
            <a:r>
              <a:rPr lang="zh-CN" altLang="en-US" dirty="0"/>
              <a:t>最多总共能采到多少</a:t>
            </a:r>
            <a:r>
              <a:rPr lang="en-US" altLang="zh-CN" dirty="0"/>
              <a:t>A</a:t>
            </a:r>
            <a:r>
              <a:rPr lang="zh-CN" altLang="en-US" dirty="0"/>
              <a:t>矿和</a:t>
            </a:r>
            <a:r>
              <a:rPr lang="en-US" altLang="zh-CN" dirty="0"/>
              <a:t>B</a:t>
            </a:r>
            <a:r>
              <a:rPr lang="zh-CN" altLang="en-US" dirty="0"/>
              <a:t>矿？</a:t>
            </a:r>
          </a:p>
          <a:p>
            <a:r>
              <a:rPr lang="en-US" altLang="zh-CN" dirty="0"/>
              <a:t>R,C&lt;=1000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采矿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200" y="704741"/>
            <a:ext cx="3627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https://www.luogu.org/problemnew/show/P2380</a:t>
            </a:r>
          </a:p>
        </p:txBody>
      </p:sp>
    </p:spTree>
    <p:extLst>
      <p:ext uri="{BB962C8B-B14F-4D97-AF65-F5344CB8AC3E}">
        <p14:creationId xmlns:p14="http://schemas.microsoft.com/office/powerpoint/2010/main" val="35491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飞扬的小鸟 </a:t>
            </a:r>
            <a:r>
              <a:rPr lang="en-US" altLang="zh-CN" dirty="0"/>
              <a:t>2014day1</a:t>
            </a:r>
            <a:r>
              <a:rPr lang="zh-CN" altLang="en-US" dirty="0"/>
              <a:t>第三题</a:t>
            </a:r>
          </a:p>
        </p:txBody>
      </p:sp>
      <p:pic>
        <p:nvPicPr>
          <p:cNvPr id="3074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3" y="1832928"/>
            <a:ext cx="8589600" cy="39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0415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不妨假设游戏一定能完成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否</a:t>
                </a:r>
                <a:r>
                  <a:rPr lang="zh-CN" altLang="en-US" dirty="0" smtClean="0"/>
                  <a:t>则找到</a:t>
                </a:r>
                <a:r>
                  <a:rPr lang="en-US" altLang="zh-CN" dirty="0" err="1" smtClean="0"/>
                  <a:t>dp</a:t>
                </a:r>
                <a:r>
                  <a:rPr lang="zh-CN" altLang="en-US" dirty="0" smtClean="0"/>
                  <a:t>到过的最远的状态即可</a:t>
                </a:r>
                <a:endParaRPr lang="en-US" altLang="zh-CN" dirty="0" smtClean="0"/>
              </a:p>
              <a:p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表示飞到坐标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处最小需要点几次鼠标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转移时枚举这一秒连续点几次鼠标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转移</a:t>
                </a:r>
                <a:r>
                  <a:rPr lang="zh-CN" altLang="en-US" dirty="0" smtClean="0"/>
                  <a:t>时要枚举</a:t>
                </a:r>
                <a:r>
                  <a:rPr lang="en-US" altLang="zh-CN" dirty="0" smtClean="0"/>
                  <a:t>k</a:t>
                </a:r>
              </a:p>
              <a:p>
                <a:r>
                  <a:rPr lang="en-US" altLang="zh-CN" dirty="0" smtClean="0"/>
                  <a:t>O(NM * M)  70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04150" cy="4351338"/>
              </a:xfrm>
              <a:blipFill>
                <a:blip r:embed="rId2"/>
                <a:stretch>
                  <a:fillRect l="-1328" t="-1961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5765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6080" y="1825625"/>
                <a:ext cx="666870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/>
              </a:p>
              <a:p>
                <a:pPr lvl="1"/>
                <a:r>
                  <a:rPr lang="zh-CN" altLang="en-US" sz="1600" dirty="0" smtClean="0"/>
                  <a:t>这部分转移需要枚举</a:t>
                </a:r>
                <a:endParaRPr lang="en-US" altLang="zh-CN" sz="1600" dirty="0"/>
              </a:p>
              <a:p>
                <a:r>
                  <a:rPr lang="zh-CN" altLang="en-US" sz="2000" dirty="0"/>
                  <a:t>举例，假设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i</a:t>
                </a:r>
                <a:r>
                  <a:rPr lang="en-US" altLang="zh-CN" sz="2000" dirty="0"/>
                  <a:t>=3</a:t>
                </a:r>
              </a:p>
              <a:p>
                <a:r>
                  <a:rPr lang="en-US" altLang="zh-CN" sz="2000" dirty="0"/>
                  <a:t>f[3,11]= min{f[2,8]+1, f[2,5]+2, f[2,2]+3}</a:t>
                </a:r>
              </a:p>
              <a:p>
                <a:r>
                  <a:rPr lang="en-US" altLang="zh-CN" sz="2000" dirty="0"/>
                  <a:t>f[3,10]= min{f[2,7]+1, f[2,4]+2, f[2,1]+3}</a:t>
                </a:r>
              </a:p>
              <a:p>
                <a:r>
                  <a:rPr lang="en-US" altLang="zh-CN" sz="2000" dirty="0"/>
                  <a:t>……</a:t>
                </a:r>
              </a:p>
              <a:p>
                <a:r>
                  <a:rPr lang="en-US" altLang="zh-CN" sz="2000" dirty="0"/>
                  <a:t>f[3,7]= min{f[2,4]+1, f[2,1]+2</a:t>
                </a:r>
                <a:r>
                  <a:rPr lang="en-US" altLang="zh-CN" sz="2000" dirty="0" smtClean="0"/>
                  <a:t>}</a:t>
                </a:r>
              </a:p>
              <a:p>
                <a:r>
                  <a:rPr lang="en-US" altLang="zh-CN" sz="2000" dirty="0" smtClean="0"/>
                  <a:t>……</a:t>
                </a:r>
                <a:endParaRPr lang="en-US" altLang="zh-CN" sz="2000" dirty="0"/>
              </a:p>
              <a:p>
                <a:r>
                  <a:rPr lang="en-US" altLang="zh-CN" sz="2000" dirty="0"/>
                  <a:t>f[3,4]= min{f[2,1]+1</a:t>
                </a:r>
                <a:r>
                  <a:rPr lang="en-US" altLang="zh-CN" sz="2000" dirty="0" smtClean="0"/>
                  <a:t>}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080" y="1825625"/>
                <a:ext cx="6668709" cy="4351338"/>
              </a:xfrm>
              <a:blipFill>
                <a:blip r:embed="rId3"/>
                <a:stretch>
                  <a:fillRect l="-823" t="-700" r="-3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94778"/>
              </p:ext>
            </p:extLst>
          </p:nvPr>
        </p:nvGraphicFramePr>
        <p:xfrm>
          <a:off x="7604752" y="2030731"/>
          <a:ext cx="1101642" cy="399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585160" y="1593125"/>
            <a:ext cx="0" cy="443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55406" y="6027962"/>
            <a:ext cx="1348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51936" y="602470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solidFill>
                  <a:schemeClr val="tx2"/>
                </a:solidFill>
              </a:rPr>
              <a:t>i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7990" y="564165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398" y="157863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j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7990" y="5246158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990" y="490401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90" y="453519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4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990" y="418599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5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7990" y="381054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6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7990" y="344172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7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7990" y="306627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8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7990" y="2719223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9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9372" y="2344741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10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9372" y="1993922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8607" y="6009666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2867" y="6023077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9630" y="5999275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155573" y="2608219"/>
            <a:ext cx="284115" cy="111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46869" y="2655116"/>
            <a:ext cx="357037" cy="209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70915" y="2658371"/>
            <a:ext cx="414617" cy="3136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7416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1825625"/>
            <a:ext cx="6668709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f[3,10]=min {f[2,7]+1, f[2,4]+2, f[2,1]+3}</a:t>
            </a:r>
          </a:p>
          <a:p>
            <a:r>
              <a:rPr lang="en-US" altLang="zh-CN" sz="2000" dirty="0"/>
              <a:t>f[3,7]= min {          f[2,4]+1, f[2,1]+2}</a:t>
            </a:r>
          </a:p>
          <a:p>
            <a:r>
              <a:rPr lang="en-US" altLang="zh-CN" sz="2000" dirty="0"/>
              <a:t>f[3,4]= min {                    f[2,1]+1}</a:t>
            </a:r>
          </a:p>
          <a:p>
            <a:endParaRPr lang="en-US" altLang="zh-CN" sz="2000" dirty="0"/>
          </a:p>
          <a:p>
            <a:r>
              <a:rPr lang="zh-CN" altLang="en-US" sz="2000" dirty="0"/>
              <a:t>先做所有纵坐标</a:t>
            </a:r>
            <a:r>
              <a:rPr lang="en-US" altLang="zh-CN" sz="2000" dirty="0"/>
              <a:t>mod3=1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pPr lvl="1"/>
            <a:r>
              <a:rPr lang="en-US" altLang="zh-CN" sz="1600" dirty="0"/>
              <a:t>f[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] = min(f[i-1,j-X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]+1,f[i-1,j-X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*2]+1}</a:t>
            </a:r>
          </a:p>
          <a:p>
            <a:r>
              <a:rPr lang="zh-CN" altLang="en-US" sz="2000" dirty="0"/>
              <a:t>再做所有纵坐标</a:t>
            </a:r>
            <a:r>
              <a:rPr lang="en-US" altLang="zh-CN" sz="2000" dirty="0"/>
              <a:t>mod3=2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r>
              <a:rPr lang="zh-CN" altLang="en-US" sz="2000" dirty="0"/>
              <a:t>再做所有纵坐标</a:t>
            </a:r>
            <a:r>
              <a:rPr lang="en-US" altLang="zh-CN" sz="2000" dirty="0"/>
              <a:t>mod3=0</a:t>
            </a:r>
            <a:r>
              <a:rPr lang="zh-CN" altLang="en-US" sz="2000" dirty="0"/>
              <a:t>的状态</a:t>
            </a:r>
            <a:endParaRPr lang="en-US" altLang="zh-CN" sz="2000" dirty="0"/>
          </a:p>
          <a:p>
            <a:r>
              <a:rPr lang="zh-CN" altLang="en-US" sz="2000" dirty="0"/>
              <a:t>总复杂度</a:t>
            </a:r>
            <a:r>
              <a:rPr lang="en-US" altLang="zh-CN" sz="2000" dirty="0"/>
              <a:t>O(NM)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04752" y="2030731"/>
          <a:ext cx="1101642" cy="399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8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585160" y="1593125"/>
            <a:ext cx="0" cy="4434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55406" y="6027962"/>
            <a:ext cx="1348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51936" y="602470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 err="1">
                <a:solidFill>
                  <a:schemeClr val="tx2"/>
                </a:solidFill>
              </a:rPr>
              <a:t>i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7990" y="564165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398" y="1578634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j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7990" y="5246158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7990" y="490401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7990" y="453519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4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990" y="418599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5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7990" y="381054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6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7990" y="3441721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7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7990" y="3066272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8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7990" y="2719223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9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9372" y="2344741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10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9372" y="1993922"/>
            <a:ext cx="51538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8607" y="6009666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1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2867" y="6023077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2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9630" y="5999275"/>
            <a:ext cx="34676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</a:rPr>
              <a:t>3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155573" y="2608219"/>
            <a:ext cx="284115" cy="1111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146869" y="2655116"/>
            <a:ext cx="357037" cy="209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170915" y="2658371"/>
            <a:ext cx="414617" cy="3136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11903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幢</a:t>
            </a:r>
            <a:r>
              <a:rPr lang="zh-CN" altLang="en-US" sz="2800" dirty="0"/>
              <a:t>楼房排成一排，每幢楼房的宽度都是</a:t>
            </a:r>
            <a:r>
              <a:rPr lang="en-US" altLang="zh-CN" sz="2800" dirty="0"/>
              <a:t>1</a:t>
            </a:r>
            <a:r>
              <a:rPr lang="zh-CN" altLang="en-US" sz="2800" dirty="0"/>
              <a:t>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幢楼房的高度是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，要在楼房的墙面上挂一个矩形的广告，问广告的最大面积可以是多少。</a:t>
            </a:r>
          </a:p>
          <a:p>
            <a:r>
              <a:rPr lang="en-US" altLang="zh-CN" sz="2800" dirty="0"/>
              <a:t>n≤100,000 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/>
              <a:t>≤100,000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一道例题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64669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10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4319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755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23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8720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7551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639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7201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7043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752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8008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9495" y="4875804"/>
            <a:ext cx="2520950" cy="1584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必有至少一栋楼房被完全</a:t>
            </a:r>
            <a:r>
              <a:rPr lang="zh-CN" altLang="en-US" sz="2800" dirty="0" smtClean="0"/>
              <a:t>覆盖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表示将第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幢房屋完全覆盖</a:t>
            </a:r>
            <a:r>
              <a:rPr lang="zh-CN" altLang="en-US" sz="2800" dirty="0" smtClean="0"/>
              <a:t>，并以该房屋的高度将广告向左延伸</a:t>
            </a:r>
            <a:r>
              <a:rPr lang="zh-CN" altLang="en-US" sz="2800" dirty="0"/>
              <a:t>的最大</a:t>
            </a:r>
            <a:r>
              <a:rPr lang="zh-CN" altLang="en-US" sz="2800" dirty="0" smtClean="0"/>
              <a:t>距离</a:t>
            </a:r>
            <a:endParaRPr lang="en-US" altLang="zh-CN" sz="2800" dirty="0" smtClean="0"/>
          </a:p>
          <a:p>
            <a:r>
              <a:rPr lang="zh-CN" altLang="en-US" sz="2800" dirty="0" smtClean="0"/>
              <a:t>对称地求向右延伸的情况，就可以求出最大答案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]=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zh-CN" altLang="en-US" sz="2800" dirty="0"/>
              <a:t>左</a:t>
            </a:r>
            <a:r>
              <a:rPr lang="zh-CN" altLang="en-US" sz="2800" dirty="0" smtClean="0"/>
              <a:t>向右枚举第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幢房子，将其完全覆盖</a:t>
            </a:r>
            <a:endParaRPr lang="en-US" altLang="zh-CN" sz="2800" dirty="0"/>
          </a:p>
          <a:p>
            <a:r>
              <a:rPr lang="zh-CN" altLang="en-US" sz="2800" dirty="0" smtClean="0"/>
              <a:t>即使第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幢房子的高度高于第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栋房子，无论高出多少，多余的高度在枚举到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之后都是无用的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448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544286" y="1885950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f[1]=1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f[2]=1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f[3]=1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f[4]=f[3]+1=2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3)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f[5]=f[4]+f[2]+1=4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4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2)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f[6]=1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578475" y="5004569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848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588125" y="3491681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09136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5961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810101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2700000">
            <a:off x="6516688" y="2917006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2700000">
            <a:off x="7002463" y="34027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 rot="2700000">
            <a:off x="6029325" y="39869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61081" y="5300663"/>
            <a:ext cx="37909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任意时刻，未被删掉的房屋都呈“阶梯状”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栗子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7418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62761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72349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75282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71040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8166798" y="6088948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 err="1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4466160" y="2271600"/>
              <a:ext cx="3755160" cy="4432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6800" y="2262240"/>
                <a:ext cx="377388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2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utoUpdateAnimBg="0"/>
      <p:bldP spid="29698" grpId="1" bldLvl="0" autoUpdateAnimBg="0"/>
      <p:bldP spid="29698" grpId="2" bldLvl="0" autoUpdateAnimBg="0"/>
      <p:bldP spid="29698" grpId="3" bldLvl="0" autoUpdateAnimBg="0"/>
      <p:bldP spid="29698" grpId="4" bldLvl="0" autoUpdateAnimBg="0"/>
      <p:bldP spid="29698" grpId="5" bldLvl="0" autoUpdateAnimBg="0"/>
      <p:bldP spid="29705" grpId="0" animBg="1" autoUpdateAnimBg="0"/>
      <p:bldP spid="29706" grpId="0" animBg="1" autoUpdateAnimBg="0"/>
      <p:bldP spid="2970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右边的房子向左延伸时，如果没有被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挡住，则更不会被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挡住</a:t>
            </a:r>
            <a:endParaRPr lang="en-US" altLang="zh-CN" sz="2800" dirty="0" smtClean="0"/>
          </a:p>
          <a:p>
            <a:r>
              <a:rPr lang="zh-CN" altLang="en-US" sz="2800" dirty="0"/>
              <a:t>删除</a:t>
            </a:r>
            <a:r>
              <a:rPr lang="zh-CN" altLang="en-US" sz="2800" dirty="0" smtClean="0"/>
              <a:t>操作可能连续发生</a:t>
            </a:r>
            <a:endParaRPr lang="en-US" altLang="zh-CN" sz="2800" dirty="0" smtClean="0"/>
          </a:p>
          <a:p>
            <a:r>
              <a:rPr lang="zh-CN" altLang="en-US" sz="2800" dirty="0" smtClean="0"/>
              <a:t>由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左边的房屋</a:t>
            </a:r>
            <a:endParaRPr lang="en-US" altLang="zh-CN" sz="2800" dirty="0" smtClean="0"/>
          </a:p>
          <a:p>
            <a:r>
              <a:rPr lang="zh-CN" altLang="en-US" sz="2800" dirty="0" smtClean="0"/>
              <a:t>每删除一幢房屋就说明又能向左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扩展一段距离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为什么可以删去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30282" y="5095876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6695" y="4592638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9932" y="3582988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43170" y="4016376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089" y="6176963"/>
            <a:ext cx="4882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</a:t>
            </a:r>
            <a:r>
              <a:rPr lang="en-US" altLang="zh-CN" sz="2400" dirty="0" err="1" smtClean="0"/>
              <a:t>i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3557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可能不止一单位距离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因为</a:t>
            </a:r>
            <a:r>
              <a:rPr lang="en-US" altLang="zh-CN" sz="2500" dirty="0" smtClean="0"/>
              <a:t>i-1</a:t>
            </a:r>
            <a:r>
              <a:rPr lang="zh-CN" altLang="en-US" sz="2500" dirty="0" smtClean="0"/>
              <a:t>可能也已经删除了别的元素</a:t>
            </a:r>
            <a:endParaRPr lang="en-US" altLang="zh-CN" sz="2500" dirty="0" smtClean="0"/>
          </a:p>
          <a:p>
            <a:r>
              <a:rPr lang="zh-CN" altLang="en-US" sz="2800" dirty="0" smtClean="0"/>
              <a:t>正解：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时，扩展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的距离</a:t>
            </a:r>
            <a:endParaRPr lang="en-US" altLang="zh-CN" sz="2800" dirty="0" smtClean="0"/>
          </a:p>
          <a:p>
            <a:r>
              <a:rPr lang="en-US" altLang="zh-CN" sz="2800" dirty="0"/>
              <a:t>f[1]=1</a:t>
            </a:r>
          </a:p>
          <a:p>
            <a:r>
              <a:rPr lang="en-US" altLang="zh-CN" sz="2800" dirty="0"/>
              <a:t>f[2]=1</a:t>
            </a:r>
          </a:p>
          <a:p>
            <a:r>
              <a:rPr lang="en-US" altLang="zh-CN" sz="2800" dirty="0"/>
              <a:t>f[3]=1</a:t>
            </a:r>
          </a:p>
          <a:p>
            <a:r>
              <a:rPr lang="en-US" altLang="zh-CN" sz="2800" dirty="0"/>
              <a:t>f[4]=f[3]+1=2 (</a:t>
            </a:r>
            <a:r>
              <a:rPr lang="zh-CN" altLang="en-US" sz="2800" dirty="0"/>
              <a:t>删去</a:t>
            </a:r>
            <a:r>
              <a:rPr lang="en-US" altLang="zh-CN" sz="2800" dirty="0"/>
              <a:t>3)</a:t>
            </a:r>
          </a:p>
          <a:p>
            <a:r>
              <a:rPr lang="en-US" altLang="zh-CN" sz="2800" dirty="0"/>
              <a:t>f[5]=f[4]+f[2]+1=4 (</a:t>
            </a:r>
            <a:r>
              <a:rPr lang="zh-CN" altLang="en-US" sz="2800" dirty="0"/>
              <a:t>删去</a:t>
            </a:r>
            <a:r>
              <a:rPr lang="en-US" altLang="zh-CN" sz="2800" dirty="0"/>
              <a:t>4,2)</a:t>
            </a:r>
          </a:p>
          <a:p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删除一幢房屋时能扩展多少距离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2909" y="4873653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93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2559" y="3360765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5797" y="3794153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406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2700000">
            <a:off x="7161122" y="2786090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1852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07195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16783" y="5952794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19716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15474" y="5952794"/>
            <a:ext cx="6188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9034" y="6300169"/>
            <a:ext cx="6953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=5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33425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传送带一定是类似这样的布局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graphicFrame>
        <p:nvGraphicFramePr>
          <p:cNvPr id="4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15463"/>
              </p:ext>
            </p:extLst>
          </p:nvPr>
        </p:nvGraphicFramePr>
        <p:xfrm>
          <a:off x="3325170" y="2979736"/>
          <a:ext cx="3106737" cy="3197227"/>
        </p:xfrm>
        <a:graphic>
          <a:graphicData uri="http://schemas.openxmlformats.org/drawingml/2006/table">
            <a:tbl>
              <a:tblPr/>
              <a:tblGrid>
                <a:gridCol w="620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AutoShape 88"/>
          <p:cNvSpPr>
            <a:spLocks noChangeArrowheads="1"/>
          </p:cNvSpPr>
          <p:nvPr/>
        </p:nvSpPr>
        <p:spPr bwMode="auto">
          <a:xfrm>
            <a:off x="3469632" y="5068886"/>
            <a:ext cx="2160588" cy="358775"/>
          </a:xfrm>
          <a:prstGeom prst="leftArrow">
            <a:avLst>
              <a:gd name="adj1" fmla="val 50000"/>
              <a:gd name="adj2" fmla="val 15055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89"/>
          <p:cNvSpPr>
            <a:spLocks noChangeArrowheads="1"/>
          </p:cNvSpPr>
          <p:nvPr/>
        </p:nvSpPr>
        <p:spPr bwMode="auto">
          <a:xfrm>
            <a:off x="3444232" y="5678486"/>
            <a:ext cx="2159000" cy="360363"/>
          </a:xfrm>
          <a:prstGeom prst="leftArrow">
            <a:avLst>
              <a:gd name="adj1" fmla="val 50000"/>
              <a:gd name="adj2" fmla="val 14978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AutoShape 90"/>
          <p:cNvSpPr>
            <a:spLocks noChangeArrowheads="1"/>
          </p:cNvSpPr>
          <p:nvPr/>
        </p:nvSpPr>
        <p:spPr bwMode="auto">
          <a:xfrm>
            <a:off x="3469632" y="4348161"/>
            <a:ext cx="1584325" cy="431800"/>
          </a:xfrm>
          <a:prstGeom prst="lef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AutoShape 91"/>
          <p:cNvSpPr>
            <a:spLocks noChangeArrowheads="1"/>
          </p:cNvSpPr>
          <p:nvPr/>
        </p:nvSpPr>
        <p:spPr bwMode="auto">
          <a:xfrm>
            <a:off x="5917557" y="3195636"/>
            <a:ext cx="431800" cy="2809875"/>
          </a:xfrm>
          <a:prstGeom prst="upArrow">
            <a:avLst>
              <a:gd name="adj1" fmla="val 50000"/>
              <a:gd name="adj2" fmla="val 16268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41295" y="3124199"/>
            <a:ext cx="288925" cy="1584325"/>
          </a:xfrm>
          <a:prstGeom prst="upArrow">
            <a:avLst>
              <a:gd name="adj1" fmla="val 50000"/>
              <a:gd name="adj2" fmla="val 13708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AutoShape 93"/>
          <p:cNvSpPr>
            <a:spLocks noChangeArrowheads="1"/>
          </p:cNvSpPr>
          <p:nvPr/>
        </p:nvSpPr>
        <p:spPr bwMode="auto">
          <a:xfrm>
            <a:off x="4693595" y="3195636"/>
            <a:ext cx="431800" cy="936625"/>
          </a:xfrm>
          <a:prstGeom prst="up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4045895" y="3052761"/>
            <a:ext cx="431800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AutoShape 95"/>
          <p:cNvSpPr>
            <a:spLocks noChangeArrowheads="1"/>
          </p:cNvSpPr>
          <p:nvPr/>
        </p:nvSpPr>
        <p:spPr bwMode="auto">
          <a:xfrm>
            <a:off x="3469632" y="3771899"/>
            <a:ext cx="1008063" cy="360362"/>
          </a:xfrm>
          <a:prstGeom prst="leftArrow">
            <a:avLst>
              <a:gd name="adj1" fmla="val 50000"/>
              <a:gd name="adj2" fmla="val 69934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3447407" y="3025774"/>
            <a:ext cx="433388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8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此题蕴含了单调队列的核心思想</a:t>
            </a:r>
            <a:endParaRPr lang="en-US" altLang="zh-CN" sz="2800" dirty="0" smtClean="0"/>
          </a:p>
          <a:p>
            <a:r>
              <a:rPr lang="zh-CN" altLang="en-US" sz="2800" dirty="0"/>
              <a:t>新</a:t>
            </a:r>
            <a:r>
              <a:rPr lang="zh-CN" altLang="en-US" sz="2800" dirty="0" smtClean="0"/>
              <a:t>加入的元素可以删除已有元素</a:t>
            </a:r>
            <a:endParaRPr lang="en-US" altLang="zh-CN" sz="2800" dirty="0" smtClean="0"/>
          </a:p>
          <a:p>
            <a:r>
              <a:rPr lang="zh-CN" altLang="en-US" sz="2800" dirty="0" smtClean="0"/>
              <a:t>删除时，记录被删除者的信息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此</a:t>
            </a:r>
            <a:r>
              <a:rPr lang="zh-CN" altLang="en-US" sz="2500" dirty="0" smtClean="0"/>
              <a:t>题中记录</a:t>
            </a:r>
            <a:r>
              <a:rPr lang="en-US" altLang="zh-CN" sz="2500" dirty="0" smtClean="0"/>
              <a:t>f[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</a:t>
            </a:r>
          </a:p>
          <a:p>
            <a:r>
              <a:rPr lang="zh-CN" altLang="en-US" sz="2800" dirty="0" smtClean="0"/>
              <a:t>通过被删除者的信息可以算出新元素的信息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54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 smtClean="0"/>
              <a:t>个数</a:t>
            </a: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排</a:t>
            </a:r>
            <a:r>
              <a:rPr lang="zh-CN" altLang="en-US" sz="2800" dirty="0"/>
              <a:t>成一个环，求环上的最大子串和</a:t>
            </a:r>
          </a:p>
          <a:p>
            <a:r>
              <a:rPr lang="zh-CN" altLang="en-US" sz="2800" dirty="0"/>
              <a:t>比如： 串是 </a:t>
            </a:r>
            <a:r>
              <a:rPr lang="en-US" altLang="zh-CN" sz="2800" dirty="0"/>
              <a:t>0 1 -8 1 -2 2</a:t>
            </a:r>
            <a:r>
              <a:rPr lang="zh-CN" altLang="en-US" sz="2800" dirty="0" smtClean="0"/>
              <a:t>，其</a:t>
            </a:r>
            <a:r>
              <a:rPr lang="zh-CN" altLang="en-US" sz="2800" dirty="0"/>
              <a:t>最大和连续子串是</a:t>
            </a:r>
            <a:r>
              <a:rPr lang="en-US" altLang="zh-CN" sz="2800" dirty="0"/>
              <a:t>2 0 1</a:t>
            </a:r>
            <a:r>
              <a:rPr lang="zh-CN" altLang="en-US" sz="2800" dirty="0"/>
              <a:t>，其和是</a:t>
            </a:r>
            <a:r>
              <a:rPr lang="en-US" altLang="zh-CN" sz="2800" dirty="0" smtClean="0"/>
              <a:t>3</a:t>
            </a:r>
            <a:endParaRPr lang="zh-CN" altLang="en-US" sz="2800" dirty="0"/>
          </a:p>
          <a:p>
            <a:r>
              <a:rPr lang="en-US" altLang="zh-CN" sz="2800" dirty="0"/>
              <a:t>n≤1,000,000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另一道例题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38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如果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/>
                  <a:t>个数排成一列？</a:t>
                </a:r>
              </a:p>
              <a:p>
                <a:r>
                  <a:rPr lang="zh-CN" altLang="en-US" sz="2800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对</a:t>
                </a:r>
                <a:r>
                  <a:rPr lang="zh-CN" altLang="en-US" sz="2800" dirty="0"/>
                  <a:t>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，求最小的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即</a:t>
                </a:r>
                <a:r>
                  <a:rPr lang="zh-CN" altLang="en-US" sz="2800" dirty="0" smtClean="0"/>
                  <a:t>可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简化版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99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将数列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复制一份，接到末尾变成长度为</a:t>
                </a:r>
                <a:r>
                  <a:rPr lang="en-US" altLang="zh-CN" sz="2800" dirty="0"/>
                  <a:t>2n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数列</a:t>
                </a:r>
                <a:endParaRPr lang="zh-CN" altLang="en-US" sz="2800" dirty="0"/>
              </a:p>
              <a:p>
                <a:r>
                  <a:rPr lang="zh-CN" altLang="en-US" sz="2800" dirty="0"/>
                  <a:t>记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/>
                  <a:t>=∑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b="1" dirty="0" smtClean="0"/>
                  <a:t>在</a:t>
                </a:r>
                <a:r>
                  <a:rPr lang="en-US" altLang="zh-CN" sz="2800" b="1" dirty="0" err="1" smtClean="0"/>
                  <a:t>i</a:t>
                </a:r>
                <a:r>
                  <a:rPr lang="en-US" altLang="zh-CN" sz="2800" b="1" dirty="0" smtClean="0"/>
                  <a:t>-j</a:t>
                </a:r>
                <a:r>
                  <a:rPr lang="en-US" altLang="zh-CN" sz="2800" b="1" dirty="0"/>
                  <a:t>&lt;=</a:t>
                </a:r>
                <a:r>
                  <a:rPr lang="en-US" altLang="zh-CN" sz="2800" b="1" dirty="0" smtClean="0"/>
                  <a:t>n</a:t>
                </a:r>
                <a:r>
                  <a:rPr lang="zh-CN" altLang="en-US" sz="2800" b="1" dirty="0" smtClean="0"/>
                  <a:t>的限制下</a:t>
                </a:r>
                <a:r>
                  <a:rPr lang="zh-CN" altLang="en-US" sz="2800" dirty="0" smtClean="0"/>
                  <a:t>，求</a:t>
                </a:r>
                <a:r>
                  <a:rPr lang="zh-CN" altLang="en-US" sz="2800" dirty="0"/>
                  <a:t>最小的</a:t>
                </a:r>
                <a:r>
                  <a:rPr lang="en-US" altLang="zh-CN" sz="2800" dirty="0" err="1" smtClean="0"/>
                  <a:t>s</a:t>
                </a:r>
                <a:r>
                  <a:rPr lang="en-US" altLang="zh-CN" sz="2800" baseline="-25000" dirty="0" err="1" smtClean="0"/>
                  <a:t>j</a:t>
                </a:r>
                <a:r>
                  <a:rPr lang="en-US" altLang="zh-CN" sz="2800" dirty="0" smtClean="0"/>
                  <a:t>(j&lt;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 smtClean="0"/>
                  <a:t>)</a:t>
                </a:r>
              </a:p>
              <a:p>
                <a:r>
                  <a:rPr lang="zh-CN" altLang="en-US" sz="2800" dirty="0"/>
                  <a:t>原</a:t>
                </a:r>
                <a:r>
                  <a:rPr lang="zh-CN" altLang="en-US" sz="2800" dirty="0" smtClean="0"/>
                  <a:t>问题转化成：求区间</a:t>
                </a:r>
                <a:r>
                  <a:rPr lang="en-US" altLang="zh-CN" sz="2800" dirty="0" smtClean="0"/>
                  <a:t>[1,n]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[2,n+1]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[3,n+2]……</a:t>
                </a:r>
                <a:r>
                  <a:rPr lang="zh-CN" altLang="en-US" sz="2800" dirty="0" smtClean="0"/>
                  <a:t>中的最小值</a:t>
                </a:r>
                <a:endParaRPr lang="en-US" altLang="zh-CN" sz="2800" dirty="0" smtClean="0"/>
              </a:p>
              <a:p>
                <a:pPr lvl="1"/>
                <a:r>
                  <a:rPr lang="zh-CN" altLang="en-US" sz="2000" dirty="0"/>
                  <a:t>想</a:t>
                </a:r>
                <a:r>
                  <a:rPr lang="zh-CN" altLang="en-US" sz="2000" dirty="0" smtClean="0"/>
                  <a:t>用线段树也行</a:t>
                </a:r>
                <a:endParaRPr lang="en-US" altLang="zh-CN" sz="20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  <a:blipFill rotWithShape="0">
                <a:blip r:embed="rId2"/>
                <a:stretch>
                  <a:fillRect l="-124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原问题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转化</a:t>
            </a:r>
            <a:endParaRPr lang="zh-CN" altLang="en-US" sz="4000" dirty="0"/>
          </a:p>
        </p:txBody>
      </p:sp>
      <p:sp>
        <p:nvSpPr>
          <p:cNvPr id="4" name="箭头 109"/>
          <p:cNvSpPr>
            <a:spLocks noChangeShapeType="1"/>
          </p:cNvSpPr>
          <p:nvPr/>
        </p:nvSpPr>
        <p:spPr bwMode="auto">
          <a:xfrm>
            <a:off x="1187450" y="5311189"/>
            <a:ext cx="66246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2771775" y="3871326"/>
            <a:ext cx="144463" cy="3313113"/>
          </a:xfrm>
          <a:prstGeom prst="leftBracket">
            <a:avLst>
              <a:gd name="adj" fmla="val 191117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3290888" y="4104689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3849688" y="4365039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16200000">
            <a:off x="4498976" y="4663488"/>
            <a:ext cx="144462" cy="3313113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7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的区间，从头滑动到尾，每次求区间内包含的数的最小值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用一个</a:t>
            </a:r>
            <a:r>
              <a:rPr lang="zh-CN" altLang="en-US" sz="2500" b="1" dirty="0" smtClean="0"/>
              <a:t>队列</a:t>
            </a:r>
            <a:r>
              <a:rPr lang="zh-CN" altLang="en-US" sz="2500" dirty="0" smtClean="0"/>
              <a:t>维护区间内包含的数</a:t>
            </a:r>
            <a:endParaRPr lang="en-US" altLang="zh-CN" sz="25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，那么当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进入区间后，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zh-CN" altLang="en-US" sz="2800" dirty="0" smtClean="0"/>
              <a:t>一定不可是为区间最小值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废物没有存在的</a:t>
            </a:r>
            <a:r>
              <a:rPr lang="zh-CN" altLang="en-US" sz="2500" dirty="0" smtClean="0"/>
              <a:t>价值，删了</a:t>
            </a:r>
            <a:endParaRPr lang="en-US" altLang="zh-CN" sz="2500" dirty="0" smtClean="0"/>
          </a:p>
          <a:p>
            <a:r>
              <a:rPr lang="zh-CN" altLang="en-US" sz="2800" dirty="0" smtClean="0"/>
              <a:t>区间每滑动一格，就在队头加一个数，队尾删一个数</a:t>
            </a:r>
            <a:endParaRPr lang="en-US" altLang="zh-CN" sz="2800" dirty="0" smtClean="0"/>
          </a:p>
          <a:p>
            <a:r>
              <a:rPr lang="zh-CN" altLang="en-US" sz="2800" dirty="0"/>
              <a:t>新元素</a:t>
            </a:r>
            <a:r>
              <a:rPr lang="zh-CN" altLang="en-US" sz="2800" dirty="0" smtClean="0"/>
              <a:t>入队后可能发生若干次删数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026" name="Picture 2" descr="https://timgsa.baidu.com/timg?image&amp;quality=80&amp;size=b9999_10000&amp;sec=1515342272058&amp;di=fdaf1301689915b552faea66f1dcea60&amp;imgtype=0&amp;src=http%3A%2F%2Fwww.xz7.com%2Fup%2F2017-10%2F20171012164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36" y="3751738"/>
            <a:ext cx="707050" cy="7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4294967295"/>
          </p:nvPr>
        </p:nvSpPr>
        <p:spPr>
          <a:xfrm>
            <a:off x="775062" y="1541417"/>
            <a:ext cx="7911737" cy="45847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1 2 4 3 2 3   区间长度=3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min[1,3]=1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min[2,4]=2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min[3,5]=2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min[4,6]=2</a:t>
            </a:r>
          </a:p>
        </p:txBody>
      </p:sp>
      <p:sp>
        <p:nvSpPr>
          <p:cNvPr id="33795" name="Rectangle 2"/>
          <p:cNvSpPr txBox="1">
            <a:spLocks noChangeArrowheads="1"/>
          </p:cNvSpPr>
          <p:nvPr/>
        </p:nvSpPr>
        <p:spPr bwMode="auto">
          <a:xfrm>
            <a:off x="0" y="285750"/>
            <a:ext cx="9358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sz="4000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92275" y="5302250"/>
            <a:ext cx="1079500" cy="86995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771775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51275" y="3789363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931569" y="4292600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011863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092950" y="4292600"/>
            <a:ext cx="1074738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 rot="2700000">
            <a:off x="4067175" y="3068638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 rot="2700000">
            <a:off x="5148263" y="3573463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868988" y="1700213"/>
            <a:ext cx="213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“阶梯状”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栗子</a:t>
            </a:r>
            <a:endParaRPr lang="zh-CN" altLang="en-US" sz="400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200742" y="3774600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80242" y="4287837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361328" y="4797425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447178" y="43021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40154" y="5259389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18860" y="47974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1569" y="6176963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3118860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92036" y="617154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81657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38533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18547" y="618172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184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 autoUpdateAnimBg="0"/>
      <p:bldP spid="33802" grpId="1" animBg="1" autoUpdateAnimBg="0"/>
      <p:bldP spid="3380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队列里没被删掉的数一定是单调递增的</a:t>
            </a:r>
            <a:endParaRPr lang="en-US" altLang="zh-CN" sz="2800" dirty="0" smtClean="0"/>
          </a:p>
          <a:p>
            <a:r>
              <a:rPr lang="zh-CN" altLang="en-US" sz="2800" dirty="0" smtClean="0"/>
              <a:t>队尾元素即是区间最小值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有的数已经被中途删掉了，出队怎么办？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直接删除队尾元素会出错</a:t>
            </a:r>
            <a:endParaRPr lang="en-US" altLang="zh-CN" sz="2500" dirty="0" smtClean="0"/>
          </a:p>
          <a:p>
            <a:r>
              <a:rPr lang="zh-CN" altLang="en-US" sz="2800" dirty="0" smtClean="0"/>
              <a:t>删数时，记录下有多少个数被新入队的数删了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废物：就算是废物也要在这个世界留下存在过的证据</a:t>
            </a:r>
            <a:endParaRPr lang="en-US" altLang="zh-CN" sz="2400" dirty="0" smtClean="0"/>
          </a:p>
          <a:p>
            <a:r>
              <a:rPr lang="zh-CN" altLang="en-US" sz="2800" dirty="0" smtClean="0"/>
              <a:t>区间滑动时，队尾元素计数器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，减到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后再出队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4338" name="Picture 2" descr="https://ss2.bdstatic.com/70cFvnSh_Q1YnxGkpoWK1HF6hhy/it/u=3332509747,2311581797&amp;fm=11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838" y="4667794"/>
            <a:ext cx="750116" cy="62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4294967295"/>
          </p:nvPr>
        </p:nvSpPr>
        <p:spPr>
          <a:xfrm>
            <a:off x="628650" y="1462207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为队列内每个元素设置一个cnt值，表示这个数前面删掉了多少个垫背的（包括本身）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初始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]=1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删掉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]+=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[i-1]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出队前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]-=1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，如果归零则出队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88072" y="5781226"/>
            <a:ext cx="1079500" cy="87212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867572" y="5276401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947072" y="4268339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028160" y="4771576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28160" y="5276401"/>
            <a:ext cx="1074737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107660" y="4771576"/>
            <a:ext cx="1076325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861097" y="5349426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940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031210" y="380478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856334" y="535634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099597" y="433977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098009" y="4350664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935834" y="484959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5103319" y="48461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cnt=3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128297" y="43112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28650" y="135057"/>
            <a:ext cx="78867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又一个栗子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78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-0.11389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6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11423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 autoUpdateAnimBg="0"/>
      <p:bldP spid="34822" grpId="0" animBg="1" autoUpdateAnimBg="0"/>
      <p:bldP spid="34823" grpId="0" animBg="1" autoUpdateAnimBg="0"/>
      <p:bldP spid="34823" grpId="1" animBg="1" autoUpdateAnimBg="0"/>
      <p:bldP spid="34823" grpId="2" animBg="1" autoUpdateAnimBg="0"/>
      <p:bldP spid="34824" grpId="0" animBg="1" autoUpdateAnimBg="0"/>
      <p:bldP spid="34825" grpId="0" animBg="1" autoUpdateAnimBg="0"/>
      <p:bldP spid="34826" grpId="0" bldLvl="0" autoUpdateAnimBg="0"/>
      <p:bldP spid="34827" grpId="0" bldLvl="0" autoUpdateAnimBg="0"/>
      <p:bldP spid="34828" grpId="0" bldLvl="0" autoUpdateAnimBg="0"/>
      <p:bldP spid="34829" grpId="0" bldLvl="0" autoUpdateAnimBg="0"/>
      <p:bldP spid="34829" grpId="1" bldLvl="0" autoUpdateAnimBg="0"/>
      <p:bldP spid="34830" grpId="0" bldLvl="0" autoUpdateAnimBg="0"/>
      <p:bldP spid="34830" grpId="1" bldLvl="0" autoUpdateAnimBg="0"/>
      <p:bldP spid="34831" grpId="0" bldLvl="0" autoUpdateAnimBg="0"/>
      <p:bldP spid="34831" grpId="1" bldLvl="0" autoUpdateAnimBg="0"/>
      <p:bldP spid="34831" grpId="2" bldLvl="0" autoUpdateAnimBg="0"/>
      <p:bldP spid="34832" grpId="0" bldLvl="0" autoUpdateAnimBg="0"/>
      <p:bldP spid="34832" grpId="1" bldLvl="0" autoUpdateAnimBg="0"/>
      <p:bldP spid="34833" grpId="0" bldLvl="0" autoUpdateAnimBg="0"/>
      <p:bldP spid="34833" grpId="1" bldLvl="0" autoUpdateAnimBg="0"/>
      <p:bldP spid="34834" grpId="0" bldLvl="0" autoUpdateAnimBg="0"/>
      <p:bldP spid="34834" grpId="1" bldLvl="0" autoUpdateAnimBg="0"/>
      <p:bldP spid="34835" grpId="0" bldLvl="0" autoUpdateAnimBg="0"/>
      <p:bldP spid="34836" grpId="0" bldLvl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个区间内的最小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要求区间的两个端点都单调递增</a:t>
            </a:r>
            <a:endParaRPr lang="en-US" altLang="zh-CN" sz="2800" dirty="0" smtClean="0"/>
          </a:p>
          <a:p>
            <a:r>
              <a:rPr lang="zh-CN" altLang="en-US" sz="2800" dirty="0" smtClean="0"/>
              <a:t>（并不要求区间长度固定）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总结：单调队列能做什么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56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有一个</a:t>
            </a:r>
            <a:r>
              <a:rPr lang="en-US" altLang="zh-CN" sz="2800" dirty="0"/>
              <a:t>a*b</a:t>
            </a:r>
            <a:r>
              <a:rPr lang="zh-CN" altLang="en-US" sz="2800" dirty="0"/>
              <a:t>的整数组成的矩阵，现请你从中找出一个</a:t>
            </a:r>
            <a:r>
              <a:rPr lang="en-US" altLang="zh-CN" sz="2800" dirty="0"/>
              <a:t>n*n</a:t>
            </a:r>
            <a:r>
              <a:rPr lang="zh-CN" altLang="en-US" sz="2800" dirty="0"/>
              <a:t>的正方形区域，使得该区域所有数中的最大值和</a:t>
            </a:r>
            <a:r>
              <a:rPr lang="zh-CN" altLang="en-US" sz="2800" dirty="0" smtClean="0"/>
              <a:t>最小值的</a:t>
            </a:r>
            <a:r>
              <a:rPr lang="zh-CN" altLang="en-US" sz="2800" dirty="0"/>
              <a:t>差最小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pt-BR" altLang="zh-CN" sz="2800" dirty="0" smtClean="0"/>
          </a:p>
          <a:p>
            <a:r>
              <a:rPr lang="pt-BR" altLang="zh-CN" sz="2800" dirty="0" smtClean="0"/>
              <a:t>2</a:t>
            </a:r>
            <a:r>
              <a:rPr lang="pt-BR" altLang="zh-CN" sz="2800" dirty="0"/>
              <a:t>&lt;=a,b&lt;=</a:t>
            </a:r>
            <a:r>
              <a:rPr lang="pt-BR" altLang="zh-CN" sz="2800" dirty="0" smtClean="0"/>
              <a:t>1000, n</a:t>
            </a:r>
            <a:r>
              <a:rPr lang="pt-BR" altLang="zh-CN" sz="2800" dirty="0"/>
              <a:t>&lt;=1000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HAOI2007 </a:t>
            </a:r>
            <a:r>
              <a:rPr lang="zh-CN" altLang="en-US" sz="4000" dirty="0" smtClean="0"/>
              <a:t>理想</a:t>
            </a:r>
            <a:r>
              <a:rPr lang="zh-CN" altLang="en-US" sz="4000" dirty="0"/>
              <a:t>的正方形</a:t>
            </a:r>
          </a:p>
        </p:txBody>
      </p:sp>
    </p:spTree>
    <p:extLst>
      <p:ext uri="{BB962C8B-B14F-4D97-AF65-F5344CB8AC3E}">
        <p14:creationId xmlns:p14="http://schemas.microsoft.com/office/powerpoint/2010/main" val="15451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f</a:t>
                </a:r>
                <a:r>
                  <a:rPr lang="zh-CN" altLang="en-US" dirty="0"/>
                  <a:t>[i,j]表示以(i,j)为右下角</a:t>
                </a:r>
                <a:r>
                  <a:rPr lang="zh-CN" altLang="en-US" dirty="0" smtClean="0"/>
                  <a:t>的矩</a:t>
                </a:r>
                <a:r>
                  <a:rPr lang="zh-CN" altLang="en-US" dirty="0"/>
                  <a:t>形内还未开采，其余部</a:t>
                </a:r>
                <a:r>
                  <a:rPr lang="zh-CN" altLang="en-US" dirty="0" smtClean="0"/>
                  <a:t>分最</a:t>
                </a:r>
                <a:r>
                  <a:rPr lang="zh-CN" altLang="en-US" dirty="0"/>
                  <a:t>大能采到的矿的总量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CN" b="0" dirty="0" smtClean="0">
                  <a:latin typeface="+mj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dirty="0">
                  <a:latin typeface="+mj-lt"/>
                </a:endParaRPr>
              </a:p>
              <a:p>
                <a:r>
                  <a:rPr lang="zh-CN" altLang="en-US" dirty="0" smtClean="0"/>
                  <a:t>预</a:t>
                </a:r>
                <a:r>
                  <a:rPr lang="zh-CN" altLang="en-US" dirty="0"/>
                  <a:t>处理每行/列的前缀和后可以在O(1)时间内</a:t>
                </a:r>
                <a:r>
                  <a:rPr lang="zh-CN" altLang="en-US" dirty="0" smtClean="0"/>
                  <a:t>转移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54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两次单调队列，沿行、列各一次</a:t>
            </a:r>
            <a:endParaRPr lang="en-US" altLang="zh-CN" sz="2800" dirty="0" smtClean="0"/>
          </a:p>
          <a:p>
            <a:r>
              <a:rPr lang="zh-CN" altLang="en-US" sz="2800" dirty="0" smtClean="0"/>
              <a:t>具体一点：</a:t>
            </a:r>
            <a:endParaRPr lang="en-US" altLang="zh-CN" sz="2800" dirty="0"/>
          </a:p>
          <a:p>
            <a:r>
              <a:rPr lang="zh-CN" altLang="en-US" sz="2800" dirty="0" smtClean="0"/>
              <a:t>先用单调队列求出每</a:t>
            </a:r>
            <a:r>
              <a:rPr lang="zh-CN" altLang="en-US" sz="2800" b="1" dirty="0" smtClean="0"/>
              <a:t>行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再将求出的最值组成新的矩阵，用单调队列求出每</a:t>
            </a:r>
            <a:r>
              <a:rPr lang="zh-CN" altLang="en-US" sz="2800" b="1" dirty="0" smtClean="0"/>
              <a:t>列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最后找到最大的差值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41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在长为</a:t>
            </a:r>
            <a:r>
              <a:rPr lang="en-US" altLang="zh-CN" sz="2800" dirty="0"/>
              <a:t>L(&lt;=1000000)</a:t>
            </a:r>
            <a:r>
              <a:rPr lang="zh-CN" altLang="en-US" sz="2800" dirty="0"/>
              <a:t>的草地（可看成线段）上装喷水头</a:t>
            </a:r>
            <a:r>
              <a:rPr lang="zh-CN" altLang="en-US" sz="2800" dirty="0" smtClean="0"/>
              <a:t>，喷</a:t>
            </a:r>
            <a:r>
              <a:rPr lang="zh-CN" altLang="en-US" sz="2800" dirty="0"/>
              <a:t>水头的喷洒半径是可调节的，调节范围为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，可以是小数</a:t>
            </a:r>
            <a:endParaRPr lang="zh-CN" altLang="en-US" sz="2800" dirty="0"/>
          </a:p>
          <a:p>
            <a:r>
              <a:rPr lang="zh-CN" altLang="en-US" sz="2800" dirty="0"/>
              <a:t>要求草地的每个整点被且只被一个喷水头</a:t>
            </a:r>
            <a:r>
              <a:rPr lang="zh-CN" altLang="en-US" sz="2800" dirty="0" smtClean="0"/>
              <a:t>覆盖</a:t>
            </a:r>
            <a:endParaRPr lang="en-US" altLang="zh-CN" sz="2800" dirty="0" smtClean="0"/>
          </a:p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个特殊区间，要求只能被</a:t>
            </a:r>
            <a:r>
              <a:rPr lang="zh-CN" altLang="en-US" sz="2800" dirty="0"/>
              <a:t>某一个喷</a:t>
            </a:r>
            <a:r>
              <a:rPr lang="zh-CN" altLang="en-US" sz="2800" dirty="0" smtClean="0"/>
              <a:t>水头完整地覆盖</a:t>
            </a:r>
            <a:r>
              <a:rPr lang="zh-CN" altLang="en-US" sz="2800" dirty="0"/>
              <a:t>，而不能由多个</a:t>
            </a:r>
            <a:r>
              <a:rPr lang="zh-CN" altLang="en-US" sz="2800" dirty="0" smtClean="0"/>
              <a:t>喷</a:t>
            </a:r>
            <a:r>
              <a:rPr lang="zh-CN" altLang="en-US" sz="2800" dirty="0"/>
              <a:t>水</a:t>
            </a:r>
            <a:r>
              <a:rPr lang="zh-CN" altLang="en-US" sz="2800" dirty="0" smtClean="0"/>
              <a:t>头分段覆盖</a:t>
            </a:r>
            <a:endParaRPr lang="en-US" altLang="zh-CN" sz="2800" dirty="0" smtClean="0"/>
          </a:p>
          <a:p>
            <a:r>
              <a:rPr lang="zh-CN" altLang="en-US" sz="2800" dirty="0" smtClean="0"/>
              <a:t>求</a:t>
            </a:r>
            <a:r>
              <a:rPr lang="zh-CN" altLang="en-US" sz="2800" dirty="0"/>
              <a:t>喷水头的最小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POJ2373 Dividing </a:t>
            </a:r>
            <a:r>
              <a:rPr lang="en-US" altLang="zh-CN" sz="4000" dirty="0"/>
              <a:t>the Path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18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用长为</a:t>
            </a:r>
            <a:r>
              <a:rPr lang="en-US" altLang="zh-CN" sz="2800" dirty="0"/>
              <a:t>2a~2b</a:t>
            </a:r>
            <a:r>
              <a:rPr lang="zh-CN" altLang="en-US" sz="2800" dirty="0"/>
              <a:t>的区间覆盖整个</a:t>
            </a:r>
            <a:r>
              <a:rPr lang="zh-CN" altLang="en-US" sz="2800" dirty="0" smtClean="0"/>
              <a:t>序列</a:t>
            </a:r>
            <a:endParaRPr lang="en-US" altLang="zh-CN" sz="2800" dirty="0" smtClean="0"/>
          </a:p>
          <a:p>
            <a:r>
              <a:rPr lang="zh-CN" altLang="en-US" sz="2800" dirty="0" smtClean="0"/>
              <a:t>区间不可以重叠</a:t>
            </a:r>
            <a:endParaRPr lang="en-US" altLang="zh-CN" sz="2800" dirty="0"/>
          </a:p>
          <a:p>
            <a:r>
              <a:rPr lang="zh-CN" altLang="en-US" sz="2800" dirty="0"/>
              <a:t>序列中的某些部分必须被单个区间覆盖</a:t>
            </a:r>
            <a:endParaRPr lang="en-US" altLang="zh-CN" sz="2800" dirty="0"/>
          </a:p>
          <a:p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问题简化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12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表示完全覆盖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 smtClean="0"/>
                  <a:t>的点需要的最小</a:t>
                </a:r>
                <a:r>
                  <a:rPr lang="zh-CN" altLang="en-US" sz="2800" dirty="0"/>
                  <a:t>喷水头数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对于一个必须被一个喷水头覆盖的区间</a:t>
                </a:r>
                <a:r>
                  <a:rPr lang="en-US" altLang="zh-CN" sz="2800" dirty="0"/>
                  <a:t>[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，令</a:t>
                </a:r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]=</a:t>
                </a:r>
                <a:r>
                  <a:rPr lang="en-US" altLang="zh-CN" sz="2800" dirty="0" err="1"/>
                  <a:t>inf</a:t>
                </a:r>
                <a:r>
                  <a:rPr lang="en-US" altLang="zh-CN" sz="2800" dirty="0"/>
                  <a:t> (x&lt;=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&lt;y)</a:t>
                </a:r>
              </a:p>
              <a:p>
                <a:r>
                  <a:rPr lang="zh-CN" altLang="en-US" sz="2800" dirty="0" smtClean="0"/>
                  <a:t>转化为：长为</a:t>
                </a:r>
                <a:r>
                  <a:rPr lang="en-US" altLang="zh-CN" sz="2800" dirty="0" smtClean="0"/>
                  <a:t>2b-2a+1</a:t>
                </a:r>
                <a:r>
                  <a:rPr lang="zh-CN" altLang="en-US" sz="2800" dirty="0" smtClean="0"/>
                  <a:t>的区间从左向右滑动，每次求区间内的最小值</a:t>
                </a:r>
                <a:endParaRPr lang="en-US" altLang="zh-CN" sz="2800" dirty="0"/>
              </a:p>
              <a:p>
                <a:r>
                  <a:rPr lang="zh-CN" altLang="en-US" sz="2800" dirty="0"/>
                  <a:t>套用单调队列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2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55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42744"/>
            <a:ext cx="8320278" cy="50323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舞厅是一个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r>
              <a:rPr lang="en-US" altLang="zh-CN" sz="2800" dirty="0"/>
              <a:t>M</a:t>
            </a:r>
            <a:r>
              <a:rPr lang="zh-CN" altLang="en-US" sz="2800" dirty="0"/>
              <a:t>列的矩阵</a:t>
            </a:r>
            <a:r>
              <a:rPr lang="zh-CN" altLang="en-US" sz="2800" dirty="0" smtClean="0"/>
              <a:t>，矩阵中的某些</a:t>
            </a:r>
            <a:r>
              <a:rPr lang="zh-CN" altLang="en-US" sz="2800" dirty="0"/>
              <a:t>方格上堆放了一些家具，其他的则是空地</a:t>
            </a:r>
            <a:r>
              <a:rPr lang="zh-CN" altLang="en-US" sz="2800" dirty="0" smtClean="0"/>
              <a:t>。有一架钢琴，可以</a:t>
            </a:r>
            <a:r>
              <a:rPr lang="zh-CN" altLang="en-US" sz="2800" dirty="0"/>
              <a:t>在空地上滑动，但不能撞上家具或滑出</a:t>
            </a:r>
            <a:r>
              <a:rPr lang="zh-CN" altLang="en-US" sz="2800" dirty="0" smtClean="0"/>
              <a:t>舞厅</a:t>
            </a:r>
            <a:endParaRPr lang="zh-CN" altLang="en-US" sz="2800" dirty="0"/>
          </a:p>
          <a:p>
            <a:r>
              <a:rPr lang="zh-CN" altLang="en-US" sz="2800" dirty="0" smtClean="0"/>
              <a:t>舞厅会发生倾斜，倾斜方向会不断变化。每个</a:t>
            </a:r>
            <a:r>
              <a:rPr lang="zh-CN" altLang="en-US" sz="2800" dirty="0"/>
              <a:t>时刻，钢琴</a:t>
            </a:r>
            <a:r>
              <a:rPr lang="zh-CN" altLang="en-US" sz="2800" dirty="0" smtClean="0"/>
              <a:t>都会沿舞厅倾斜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方向（上下左右</a:t>
            </a:r>
            <a:r>
              <a:rPr lang="zh-CN" altLang="en-US" sz="2800" dirty="0"/>
              <a:t>之一</a:t>
            </a:r>
            <a:r>
              <a:rPr lang="zh-CN" altLang="en-US" sz="2800" dirty="0" smtClean="0"/>
              <a:t>）滑动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格</a:t>
            </a:r>
            <a:endParaRPr lang="en-US" altLang="zh-CN" sz="2800" dirty="0" smtClean="0"/>
          </a:p>
          <a:p>
            <a:r>
              <a:rPr lang="zh-CN" altLang="en-US" sz="2800" dirty="0" smtClean="0"/>
              <a:t>每个时刻你可以</a:t>
            </a:r>
            <a:r>
              <a:rPr lang="zh-CN" altLang="en-US" sz="2800" dirty="0"/>
              <a:t>选择施</a:t>
            </a:r>
            <a:r>
              <a:rPr lang="zh-CN" altLang="en-US" sz="2800" dirty="0" smtClean="0"/>
              <a:t>魔法，使钢琴原地</a:t>
            </a:r>
            <a:r>
              <a:rPr lang="zh-CN" altLang="en-US" sz="2800" dirty="0"/>
              <a:t>不</a:t>
            </a: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r>
              <a:rPr lang="zh-CN" altLang="en-US" sz="2800" dirty="0" smtClean="0"/>
              <a:t>给出每</a:t>
            </a:r>
            <a:r>
              <a:rPr lang="zh-CN" altLang="en-US" sz="2800" dirty="0"/>
              <a:t>段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舞厅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倾斜情况</a:t>
            </a:r>
            <a:r>
              <a:rPr lang="zh-CN" altLang="en-US" sz="2800" dirty="0" smtClean="0"/>
              <a:t>。请使钢琴在</a:t>
            </a:r>
            <a:r>
              <a:rPr lang="zh-CN" altLang="en-US" sz="2800" dirty="0"/>
              <a:t>舞厅里</a:t>
            </a:r>
            <a:r>
              <a:rPr lang="zh-CN" altLang="en-US" sz="2800" dirty="0" smtClean="0"/>
              <a:t>滑行</a:t>
            </a:r>
            <a:r>
              <a:rPr lang="zh-CN" altLang="en-US" sz="2800" dirty="0"/>
              <a:t>尽量</a:t>
            </a:r>
            <a:r>
              <a:rPr lang="zh-CN" altLang="en-US" sz="2800" dirty="0" smtClean="0"/>
              <a:t>长的距离</a:t>
            </a:r>
            <a:endParaRPr lang="zh-CN" altLang="en-US" sz="2800" dirty="0"/>
          </a:p>
          <a:p>
            <a:r>
              <a:rPr lang="zh-CN" altLang="en-US" sz="2800" dirty="0" smtClean="0"/>
              <a:t>倾斜情况是用时间区间来</a:t>
            </a:r>
            <a:r>
              <a:rPr lang="zh-CN" altLang="en-US" sz="2800" dirty="0"/>
              <a:t>描述的，比如“在</a:t>
            </a:r>
            <a:r>
              <a:rPr lang="en-US" altLang="zh-CN" sz="2800" dirty="0"/>
              <a:t>[1, 3]</a:t>
            </a:r>
            <a:r>
              <a:rPr lang="zh-CN" altLang="en-US" sz="2800" dirty="0"/>
              <a:t>时间里向东倾斜，</a:t>
            </a:r>
            <a:r>
              <a:rPr lang="en-US" altLang="zh-CN" sz="2800" dirty="0"/>
              <a:t>[4, 5]</a:t>
            </a:r>
            <a:r>
              <a:rPr lang="zh-CN" altLang="en-US" sz="2800" dirty="0"/>
              <a:t>时间里向北倾斜”，</a:t>
            </a:r>
            <a:r>
              <a:rPr lang="en-US" altLang="zh-CN" sz="2800" dirty="0"/>
              <a:t>K</a:t>
            </a:r>
            <a:r>
              <a:rPr lang="zh-CN" altLang="en-US" sz="2800" dirty="0" smtClean="0"/>
              <a:t>表示时间区间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  <a:p>
            <a:r>
              <a:rPr lang="en-US" altLang="zh-CN" sz="2800" dirty="0"/>
              <a:t>1≤N, M≤200</a:t>
            </a:r>
            <a:r>
              <a:rPr lang="zh-CN" altLang="en-US" sz="2800" dirty="0"/>
              <a:t>，</a:t>
            </a:r>
            <a:r>
              <a:rPr lang="en-US" altLang="zh-CN" sz="2800" dirty="0"/>
              <a:t>K≤200</a:t>
            </a:r>
            <a:r>
              <a:rPr lang="zh-CN" altLang="en-US" sz="2800" dirty="0"/>
              <a:t>，</a:t>
            </a:r>
            <a:r>
              <a:rPr lang="en-US" altLang="zh-CN" sz="2800" dirty="0"/>
              <a:t>T≤</a:t>
            </a:r>
            <a:r>
              <a:rPr lang="en-US" altLang="zh-CN" sz="2800" dirty="0" smtClean="0"/>
              <a:t>40000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为总时间）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8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NOI2005 </a:t>
            </a:r>
            <a:r>
              <a:rPr lang="zh-CN" altLang="en-US" sz="4000" dirty="0"/>
              <a:t>瑰丽华尔兹</a:t>
            </a:r>
          </a:p>
        </p:txBody>
      </p:sp>
    </p:spTree>
    <p:extLst>
      <p:ext uri="{BB962C8B-B14F-4D97-AF65-F5344CB8AC3E}">
        <p14:creationId xmlns:p14="http://schemas.microsoft.com/office/powerpoint/2010/main" val="3589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i,j,k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表示在第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个时间段末，钢琴处在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时之前滑行的最大距离。</a:t>
                </a:r>
              </a:p>
              <a:p>
                <a:r>
                  <a:rPr lang="zh-CN" altLang="en-US" sz="2800" dirty="0"/>
                  <a:t>若第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段时间是</a:t>
                </a:r>
                <a:r>
                  <a:rPr lang="zh-CN" altLang="en-US" sz="2800" dirty="0" smtClean="0"/>
                  <a:t>向上滑行</a:t>
                </a:r>
                <a:r>
                  <a:rPr lang="zh-CN" altLang="en-US" sz="2800" dirty="0"/>
                  <a:t>的，持续时间为</a:t>
                </a:r>
                <a:r>
                  <a:rPr lang="en-US" altLang="zh-CN" sz="2800" dirty="0"/>
                  <a:t>t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在不</a:t>
                </a:r>
                <a:r>
                  <a:rPr lang="zh-CN" altLang="en-US" sz="2800" dirty="0" smtClean="0"/>
                  <a:t>考虑障碍物的情况下：</a:t>
                </a:r>
                <a:endParaRPr lang="zh-CN" altLang="en-US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pPr lvl="1"/>
                <a:r>
                  <a:rPr lang="zh-CN" altLang="en-US" sz="2500" dirty="0" smtClean="0"/>
                  <a:t>其他方向同理</a:t>
                </a:r>
                <a:endParaRPr lang="en-US" altLang="zh-CN" sz="2500" dirty="0" smtClean="0"/>
              </a:p>
              <a:p>
                <a:pPr lvl="1"/>
                <a:endParaRPr lang="en-US" altLang="zh-CN" sz="2500" dirty="0"/>
              </a:p>
              <a:p>
                <a:r>
                  <a:rPr lang="zh-CN" altLang="en-US" sz="2800" dirty="0" smtClean="0"/>
                  <a:t>有障碍物时分段做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1">
                <a:blip r:embed="rId3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10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每次</a:t>
                </a:r>
                <a:r>
                  <a:rPr lang="zh-CN" altLang="en-US" sz="2800" dirty="0"/>
                  <a:t>询问后，所有队列里的元素都</a:t>
                </a:r>
                <a:r>
                  <a:rPr lang="en-US" altLang="zh-CN" sz="2800" dirty="0"/>
                  <a:t>+1</a:t>
                </a:r>
              </a:p>
              <a:p>
                <a:r>
                  <a:rPr lang="zh-CN" altLang="en-US" sz="2800" dirty="0"/>
                  <a:t>为队列设置一个</a:t>
                </a:r>
                <a:r>
                  <a:rPr lang="en-US" altLang="zh-CN" sz="2800" dirty="0" err="1"/>
                  <a:t>dlt</a:t>
                </a:r>
                <a:r>
                  <a:rPr lang="zh-CN" altLang="en-US" sz="2800" dirty="0"/>
                  <a:t>标记，表示队列内元素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的真实值是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 err="1"/>
                  <a:t>+dlt</a:t>
                </a:r>
                <a:endParaRPr lang="en-US" altLang="zh-CN" sz="2800" dirty="0"/>
              </a:p>
              <a:p>
                <a:r>
                  <a:rPr lang="zh-CN" altLang="en-US" sz="2800" dirty="0"/>
                  <a:t>将新元素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加入队列时，改为加入</a:t>
                </a:r>
                <a:r>
                  <a:rPr lang="en-US" altLang="zh-CN" sz="2800" dirty="0"/>
                  <a:t>x-</a:t>
                </a:r>
                <a:r>
                  <a:rPr lang="en-US" altLang="zh-CN" sz="2800" dirty="0" err="1"/>
                  <a:t>dlt</a:t>
                </a:r>
                <a:r>
                  <a:rPr lang="en-US" altLang="zh-CN" sz="2800" dirty="0"/>
                  <a:t> </a:t>
                </a: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 r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2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 smtClean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转化</a:t>
                </a:r>
                <a:r>
                  <a:rPr lang="zh-CN" altLang="en-US" sz="2800" dirty="0" smtClean="0">
                    <a:latin typeface="+mn-ea"/>
                  </a:rPr>
                  <a:t>成了普通的区间最大值</a:t>
                </a:r>
                <a:endParaRPr lang="en-US" altLang="zh-CN" sz="2800" dirty="0" smtClean="0">
                  <a:latin typeface="+mn-ea"/>
                </a:endParaRP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42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件可用，每件体积是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。求解将哪些物品装入背包可使这些物品的体积总和不超过背包容量，且价值总和最大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N </a:t>
            </a:r>
            <a:r>
              <a:rPr lang="en-US" altLang="zh-CN" sz="2800" dirty="0"/>
              <a:t>&lt;= 100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 </a:t>
            </a:r>
            <a:r>
              <a:rPr lang="en-US" altLang="zh-CN" sz="2800" dirty="0"/>
              <a:t>&lt;= </a:t>
            </a:r>
            <a:r>
              <a:rPr lang="en-US" altLang="zh-CN" sz="2800" dirty="0" smtClean="0"/>
              <a:t>50000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Ci </a:t>
            </a:r>
            <a:r>
              <a:rPr lang="en-US" altLang="zh-CN" sz="2800" dirty="0"/>
              <a:t>&lt;= </a:t>
            </a:r>
            <a:r>
              <a:rPr lang="en-US" altLang="zh-CN" sz="2800" dirty="0" smtClean="0"/>
              <a:t>200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链接中的题目数据范围更小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多重背包问题</a:t>
            </a:r>
          </a:p>
        </p:txBody>
      </p:sp>
      <p:sp>
        <p:nvSpPr>
          <p:cNvPr id="4" name="Rectangle 3"/>
          <p:cNvSpPr/>
          <p:nvPr/>
        </p:nvSpPr>
        <p:spPr>
          <a:xfrm>
            <a:off x="5175504" y="704741"/>
            <a:ext cx="348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http://acm.hdu.edu.cn/showproblem.php?pid=2191</a:t>
            </a:r>
          </a:p>
        </p:txBody>
      </p:sp>
    </p:spTree>
    <p:extLst>
      <p:ext uri="{BB962C8B-B14F-4D97-AF65-F5344CB8AC3E}">
        <p14:creationId xmlns:p14="http://schemas.microsoft.com/office/powerpoint/2010/main" val="34955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直接转化为</a:t>
            </a:r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  <a:r>
              <a:rPr lang="en-US" altLang="zh-CN" sz="2800" dirty="0"/>
              <a:t>DP</a:t>
            </a:r>
          </a:p>
          <a:p>
            <a:r>
              <a:rPr lang="en-US" altLang="zh-CN" sz="2800" dirty="0"/>
              <a:t>O(∑n[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* V)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足够</a:t>
            </a:r>
            <a:r>
              <a:rPr lang="en-US" altLang="zh-CN" sz="2800" dirty="0" smtClean="0"/>
              <a:t>AC</a:t>
            </a:r>
            <a:r>
              <a:rPr lang="zh-CN" altLang="en-US" sz="2800" dirty="0" smtClean="0"/>
              <a:t>链接中的原题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9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在一个1*n的棋盘上，从第i个格子可以跳到[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,r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r>
              <a:rPr lang="zh-CN" altLang="en-US" dirty="0"/>
              <a:t>区间内的任一格子（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&gt;</a:t>
            </a:r>
            <a:r>
              <a:rPr lang="zh-CN" altLang="en-US" dirty="0"/>
              <a:t>i），求从1跳到n有几种跳法？</a:t>
            </a:r>
          </a:p>
          <a:p>
            <a:r>
              <a:rPr lang="zh-CN" altLang="en-US" dirty="0"/>
              <a:t>n&lt;=1</a:t>
            </a:r>
            <a:r>
              <a:rPr lang="en-US" altLang="zh-CN" dirty="0"/>
              <a:t>0</a:t>
            </a:r>
            <a:r>
              <a:rPr lang="zh-CN" altLang="en-US" dirty="0"/>
              <a:t>0</a:t>
            </a:r>
            <a:r>
              <a:rPr lang="zh-CN" altLang="en-US" dirty="0" smtClean="0"/>
              <a:t>00</a:t>
            </a:r>
            <a:r>
              <a:rPr lang="zh-CN" altLang="en-US" dirty="0"/>
              <a:t>00</a:t>
            </a:r>
          </a:p>
          <a:p>
            <a:r>
              <a:rPr lang="zh-CN" altLang="en-US" dirty="0"/>
              <a:t>答案模1</a:t>
            </a:r>
            <a:r>
              <a:rPr lang="zh-CN" altLang="en-US" dirty="0" smtClean="0"/>
              <a:t>0</a:t>
            </a:r>
            <a:r>
              <a:rPr lang="zh-CN" altLang="en-US" baseline="30000" dirty="0" smtClean="0"/>
              <a:t>9</a:t>
            </a:r>
            <a:r>
              <a:rPr lang="zh-CN" altLang="en-US" dirty="0"/>
              <a:t>+7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9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件物品拆成</a:t>
            </a:r>
            <a:r>
              <a:rPr lang="en-US" altLang="zh-CN" sz="2800" dirty="0"/>
              <a:t>log(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份</a:t>
            </a: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8……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k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-2</a:t>
            </a:r>
            <a:r>
              <a:rPr lang="en-US" altLang="zh-CN" sz="2800" baseline="30000" dirty="0" smtClean="0"/>
              <a:t>k</a:t>
            </a:r>
            <a:endParaRPr lang="en-US" altLang="zh-CN" sz="2800" baseline="30000" dirty="0"/>
          </a:p>
          <a:p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</a:p>
          <a:p>
            <a:r>
              <a:rPr lang="en-US" altLang="zh-CN" sz="2800" dirty="0"/>
              <a:t>O(∑(log 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) * V)</a:t>
            </a:r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2444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表示安排完第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件物品，当前体积为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时的最大价值。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800" dirty="0" smtClean="0"/>
                  <a:t>将</a:t>
                </a:r>
                <a:r>
                  <a:rPr lang="zh-CN" altLang="en-US" sz="2800" dirty="0"/>
                  <a:t>所有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值按模</a:t>
                </a:r>
                <a:r>
                  <a:rPr lang="en-US" altLang="zh-CN" sz="2800" dirty="0"/>
                  <a:t>c</a:t>
                </a:r>
                <a:r>
                  <a:rPr lang="en-US" altLang="zh-CN" sz="2800" baseline="-25000" dirty="0"/>
                  <a:t>i</a:t>
                </a:r>
                <a:r>
                  <a:rPr lang="zh-CN" altLang="en-US" sz="2800" dirty="0"/>
                  <a:t>的值分类</a:t>
                </a:r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zh-CN" altLang="en-US" sz="2800" dirty="0"/>
                  <a:t>每个剩余类内使用单调队列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方法三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619250" y="4005263"/>
          <a:ext cx="5721350" cy="62071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2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曲线 149"/>
          <p:cNvSpPr>
            <a:spLocks/>
          </p:cNvSpPr>
          <p:nvPr/>
        </p:nvSpPr>
        <p:spPr bwMode="auto">
          <a:xfrm>
            <a:off x="1917700" y="4724400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曲线 149"/>
          <p:cNvSpPr>
            <a:spLocks/>
          </p:cNvSpPr>
          <p:nvPr/>
        </p:nvSpPr>
        <p:spPr bwMode="auto">
          <a:xfrm>
            <a:off x="3644900" y="4776788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曲线 149"/>
          <p:cNvSpPr>
            <a:spLocks/>
          </p:cNvSpPr>
          <p:nvPr/>
        </p:nvSpPr>
        <p:spPr bwMode="auto">
          <a:xfrm>
            <a:off x="5424488" y="4743450"/>
            <a:ext cx="1662112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2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为</a:t>
            </a:r>
            <a:r>
              <a:rPr lang="zh-CN" altLang="en-US" sz="2500" dirty="0"/>
              <a:t>队列设置</a:t>
            </a:r>
            <a:r>
              <a:rPr lang="en-US" altLang="zh-CN" sz="2500" dirty="0" err="1"/>
              <a:t>dlt</a:t>
            </a:r>
            <a:r>
              <a:rPr lang="zh-CN" altLang="en-US" sz="2500" dirty="0"/>
              <a:t>标记，每当做完一个</a:t>
            </a:r>
            <a:r>
              <a:rPr lang="en-US" altLang="zh-CN" sz="2500" dirty="0"/>
              <a:t>j</a:t>
            </a:r>
            <a:r>
              <a:rPr lang="zh-CN" altLang="en-US" sz="2500" dirty="0"/>
              <a:t>之后，将队列里所有元素的值</a:t>
            </a:r>
            <a:r>
              <a:rPr lang="en-US" altLang="zh-CN" sz="2500" dirty="0"/>
              <a:t>+</a:t>
            </a:r>
            <a:r>
              <a:rPr lang="en-US" altLang="zh-CN" sz="2500" dirty="0" err="1"/>
              <a:t>w</a:t>
            </a:r>
            <a:r>
              <a:rPr lang="en-US" altLang="zh-CN" sz="2500" baseline="-25000" dirty="0" err="1"/>
              <a:t>i</a:t>
            </a:r>
            <a:endParaRPr lang="en-US" altLang="zh-CN" sz="2500" baseline="-25000" dirty="0"/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3.2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/>
            <a:r>
              <a:rPr lang="zh-CN" altLang="en-US" sz="2500" dirty="0" smtClean="0"/>
              <a:t>参考上一题的解法二</a:t>
            </a:r>
            <a:endParaRPr lang="en-US" altLang="zh-CN" sz="25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O(n*V</a:t>
            </a:r>
            <a:r>
              <a:rPr lang="en-US" altLang="zh-CN" sz="2800" dirty="0"/>
              <a:t>)</a:t>
            </a:r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倒过来跳</a:t>
            </a:r>
            <a:endParaRPr lang="en-US" altLang="zh-CN" dirty="0" smtClean="0"/>
          </a:p>
          <a:p>
            <a:r>
              <a:rPr lang="zh-CN" altLang="en-US" dirty="0" smtClean="0"/>
              <a:t>转化成区间</a:t>
            </a:r>
            <a:r>
              <a:rPr lang="zh-CN" altLang="en-US" dirty="0"/>
              <a:t>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,r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r>
              <a:rPr lang="zh-CN" altLang="en-US" dirty="0"/>
              <a:t>内的点可以一步跳到i</a:t>
            </a:r>
          </a:p>
          <a:p>
            <a:r>
              <a:rPr lang="zh-CN" altLang="en-US" dirty="0"/>
              <a:t>f[i]表示从终点跳到i的方案数</a:t>
            </a:r>
          </a:p>
          <a:p>
            <a:r>
              <a:rPr lang="zh-CN" altLang="en-US" dirty="0"/>
              <a:t>f[i]=f[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]+</a:t>
            </a:r>
            <a:r>
              <a:rPr lang="zh-CN" altLang="en-US" dirty="0"/>
              <a:t>f[</a:t>
            </a:r>
            <a:r>
              <a:rPr lang="zh-CN" altLang="en-US" dirty="0" smtClean="0"/>
              <a:t>l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+</a:t>
            </a:r>
            <a:r>
              <a:rPr lang="zh-CN" altLang="en-US" dirty="0"/>
              <a:t>1]+...+f[</a:t>
            </a:r>
            <a:r>
              <a:rPr lang="zh-CN" altLang="en-US" dirty="0" smtClean="0"/>
              <a:t>r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]</a:t>
            </a:r>
            <a:endParaRPr lang="zh-CN" altLang="en-US" dirty="0"/>
          </a:p>
          <a:p>
            <a:r>
              <a:rPr lang="zh-CN" altLang="en-US" dirty="0"/>
              <a:t>记g[i]=f[i]+f[i+1]+...+f[n]</a:t>
            </a:r>
          </a:p>
          <a:p>
            <a:r>
              <a:rPr lang="zh-CN" altLang="en-US" dirty="0"/>
              <a:t>则</a:t>
            </a:r>
            <a:r>
              <a:rPr lang="zh-CN" altLang="en-US" dirty="0" smtClean="0"/>
              <a:t>f</a:t>
            </a:r>
            <a:r>
              <a:rPr lang="zh-CN" altLang="en-US" dirty="0"/>
              <a:t>[i]=g[l]-g[r+1]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470025"/>
            <a:ext cx="7886700" cy="23806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从一个长为</a:t>
            </a:r>
            <a:r>
              <a:rPr lang="en-US" altLang="zh-CN" dirty="0" smtClean="0"/>
              <a:t>N+K</a:t>
            </a:r>
            <a:r>
              <a:rPr lang="zh-CN" altLang="en-US" dirty="0" smtClean="0"/>
              <a:t>的由小写字母组成的字符串中删去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个字符，可以得到多少种不同的字符串？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出答案减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en-US" altLang="zh-CN" dirty="0" smtClean="0"/>
              <a:t>N&lt;=10000, K&lt;=100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 Failed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10560" y="180460"/>
            <a:ext cx="5811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https://www.codechef.com/problems/AUTHEN/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760" y="3495040"/>
            <a:ext cx="2123440" cy="304698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样例输入：</a:t>
            </a:r>
            <a:endParaRPr lang="es-ES" sz="2400" dirty="0" smtClean="0"/>
          </a:p>
          <a:p>
            <a:r>
              <a:rPr lang="es-ES" sz="2400" dirty="0" smtClean="0"/>
              <a:t>3</a:t>
            </a:r>
          </a:p>
          <a:p>
            <a:r>
              <a:rPr lang="es-ES" sz="2400" dirty="0" smtClean="0"/>
              <a:t>2 1</a:t>
            </a:r>
          </a:p>
          <a:p>
            <a:r>
              <a:rPr lang="en-US" altLang="zh-CN" sz="2400" dirty="0" err="1"/>
              <a:t>a</a:t>
            </a:r>
            <a:r>
              <a:rPr lang="es-ES" sz="2400" dirty="0" err="1" smtClean="0"/>
              <a:t>aa</a:t>
            </a:r>
            <a:endParaRPr lang="es-ES" sz="2400" dirty="0"/>
          </a:p>
          <a:p>
            <a:r>
              <a:rPr lang="es-ES" sz="2400" dirty="0" smtClean="0"/>
              <a:t>3 1</a:t>
            </a:r>
          </a:p>
          <a:p>
            <a:r>
              <a:rPr lang="en-US" altLang="zh-CN" sz="2400" dirty="0" err="1"/>
              <a:t>a</a:t>
            </a:r>
            <a:r>
              <a:rPr lang="es-ES" sz="2400" dirty="0" err="1" smtClean="0"/>
              <a:t>bcd</a:t>
            </a:r>
            <a:endParaRPr lang="es-ES" sz="2400" dirty="0"/>
          </a:p>
          <a:p>
            <a:r>
              <a:rPr lang="es-ES" sz="2400" dirty="0" smtClean="0"/>
              <a:t>4 2</a:t>
            </a:r>
          </a:p>
          <a:p>
            <a:r>
              <a:rPr lang="es-ES" sz="2400" dirty="0" err="1" smtClean="0"/>
              <a:t>ababab</a:t>
            </a:r>
            <a:endParaRPr lang="en-US" sz="24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7120" y="3495040"/>
            <a:ext cx="2123440" cy="156966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样例输出：</a:t>
            </a:r>
            <a:endParaRPr lang="es-ES" sz="2400" dirty="0" smtClean="0"/>
          </a:p>
          <a:p>
            <a:r>
              <a:rPr lang="en-US" altLang="zh-CN" sz="2400" dirty="0" smtClean="0"/>
              <a:t>0</a:t>
            </a:r>
            <a:endParaRPr lang="es-ES" sz="2400" dirty="0" smtClean="0"/>
          </a:p>
          <a:p>
            <a:r>
              <a:rPr lang="es-ES" sz="2400" dirty="0" smtClean="0"/>
              <a:t>3</a:t>
            </a:r>
          </a:p>
          <a:p>
            <a:r>
              <a:rPr lang="es-ES" sz="2400" dirty="0" smtClean="0"/>
              <a:t>1</a:t>
            </a:r>
            <a:r>
              <a:rPr lang="en-US" altLang="zh-CN" sz="2400" dirty="0" smtClean="0"/>
              <a:t>0</a:t>
            </a:r>
            <a:endParaRPr lang="en-US" sz="24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60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589280"/>
            <a:ext cx="7886700" cy="6035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方案的最小表示：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：计入答案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bc</a:t>
            </a:r>
            <a:r>
              <a:rPr lang="en-US" altLang="zh-CN" dirty="0" err="1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：不计入答案</a:t>
            </a:r>
            <a:endParaRPr lang="en-US" altLang="zh-CN" dirty="0"/>
          </a:p>
          <a:p>
            <a:pPr lvl="1"/>
            <a:r>
              <a:rPr lang="zh-CN" altLang="en-US" dirty="0"/>
              <a:t>每种方案只在最早出现的位置计入答案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zh-CN" altLang="en-US" dirty="0" smtClean="0"/>
              <a:t>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字符内去掉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zh-CN" altLang="en-US" dirty="0"/>
              <a:t>字符，且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字</a:t>
            </a:r>
            <a:r>
              <a:rPr lang="zh-CN" altLang="en-US" dirty="0" smtClean="0"/>
              <a:t>符被保留，</a:t>
            </a:r>
            <a:r>
              <a:rPr lang="zh-CN" altLang="en-US" dirty="0"/>
              <a:t>此时的方案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果保留第</a:t>
            </a:r>
            <a:r>
              <a:rPr lang="en-US" altLang="zh-CN" dirty="0" err="1" smtClean="0"/>
              <a:t>i</a:t>
            </a:r>
            <a:r>
              <a:rPr lang="zh-CN" altLang="en-US" dirty="0"/>
              <a:t>位</a:t>
            </a:r>
            <a:r>
              <a:rPr lang="zh-CN" altLang="en-US" dirty="0" smtClean="0"/>
              <a:t>，则上一个被保留的位与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之间不能有和第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位相同的字符</a:t>
            </a:r>
            <a:endParaRPr lang="en-US" altLang="zh-CN" dirty="0" smtClean="0"/>
          </a:p>
          <a:p>
            <a:pPr lvl="1"/>
            <a:r>
              <a:rPr lang="zh-CN" altLang="en-US" dirty="0"/>
              <a:t>否</a:t>
            </a:r>
            <a:r>
              <a:rPr lang="zh-CN" altLang="en-US" dirty="0" smtClean="0"/>
              <a:t>则就不是最小表示</a:t>
            </a:r>
            <a:endParaRPr lang="zh-CN" altLang="en-US" dirty="0"/>
          </a:p>
          <a:p>
            <a:r>
              <a:rPr lang="zh-CN" altLang="en-US" dirty="0" smtClean="0"/>
              <a:t>例：</a:t>
            </a:r>
            <a:r>
              <a:rPr lang="zh-CN" altLang="en-US" sz="2400" dirty="0" smtClean="0"/>
              <a:t>（假设正在算</a:t>
            </a:r>
            <a:r>
              <a:rPr lang="en-US" altLang="zh-CN" sz="2400" dirty="0" smtClean="0"/>
              <a:t>f[6,3]</a:t>
            </a:r>
            <a:r>
              <a:rPr lang="zh-CN" altLang="en-US" sz="2400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r>
              <a:rPr lang="en-US" altLang="zh-CN" dirty="0" err="1" smtClean="0"/>
              <a:t>ad</a:t>
            </a:r>
            <a:r>
              <a:rPr lang="en-US" altLang="zh-CN" dirty="0" err="1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f[6,3</a:t>
            </a:r>
            <a:r>
              <a:rPr lang="en-US" altLang="zh-CN" dirty="0"/>
              <a:t>]=f[5,3]+f[4,2]+f[3,1</a:t>
            </a:r>
            <a:r>
              <a:rPr lang="en-US" altLang="zh-CN" dirty="0" smtClean="0"/>
              <a:t>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8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9867</TotalTime>
  <Words>4616</Words>
  <Application>Microsoft Office PowerPoint</Application>
  <PresentationFormat>全屏显示(4:3)</PresentationFormat>
  <Paragraphs>492</Paragraphs>
  <Slides>62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Theme2</vt:lpstr>
      <vt:lpstr>动态规划</vt:lpstr>
      <vt:lpstr>前缀和优化DP</vt:lpstr>
      <vt:lpstr>采矿</vt:lpstr>
      <vt:lpstr>提示</vt:lpstr>
      <vt:lpstr>解法</vt:lpstr>
      <vt:lpstr>跳棋</vt:lpstr>
      <vt:lpstr>跳棋 – 解法</vt:lpstr>
      <vt:lpstr>Authentication Failed</vt:lpstr>
      <vt:lpstr>PowerPoint 演示文稿</vt:lpstr>
      <vt:lpstr>PowerPoint 演示文稿</vt:lpstr>
      <vt:lpstr>最大子段和问题</vt:lpstr>
      <vt:lpstr>最大子段和问题 – 方法1</vt:lpstr>
      <vt:lpstr>最大子段和问题 – 方法2</vt:lpstr>
      <vt:lpstr>最大子段和问题 – 方法2</vt:lpstr>
      <vt:lpstr>最大子矩阵问题</vt:lpstr>
      <vt:lpstr>最大子矩阵问题 – 方法1</vt:lpstr>
      <vt:lpstr>最大子矩阵问题 – 方法1</vt:lpstr>
      <vt:lpstr>PowerPoint 演示文稿</vt:lpstr>
      <vt:lpstr>最大子矩阵问题 – 方法2</vt:lpstr>
      <vt:lpstr>最大子矩阵问题 – 方法2</vt:lpstr>
      <vt:lpstr>Zjoi2013 蚂蚁寻路</vt:lpstr>
      <vt:lpstr>PowerPoint 演示文稿</vt:lpstr>
      <vt:lpstr>PowerPoint 演示文稿</vt:lpstr>
      <vt:lpstr>解法</vt:lpstr>
      <vt:lpstr>给当前矩形右边加一列</vt:lpstr>
      <vt:lpstr>新开一个矩形</vt:lpstr>
      <vt:lpstr>新开一个矩形</vt:lpstr>
      <vt:lpstr>飞扬的小鸟 2014day1第三题</vt:lpstr>
      <vt:lpstr>飞扬的小鸟 2014day1第三题</vt:lpstr>
      <vt:lpstr>飞扬的小鸟 2014day1第三题</vt:lpstr>
      <vt:lpstr>解法</vt:lpstr>
      <vt:lpstr>解法</vt:lpstr>
      <vt:lpstr>解法</vt:lpstr>
      <vt:lpstr>单调队列优化DP</vt:lpstr>
      <vt:lpstr>一道例题</vt:lpstr>
      <vt:lpstr>算法分析</vt:lpstr>
      <vt:lpstr>PowerPoint 演示文稿</vt:lpstr>
      <vt:lpstr>为什么可以删去</vt:lpstr>
      <vt:lpstr>删除一幢房屋时能扩展多少距离</vt:lpstr>
      <vt:lpstr>总结</vt:lpstr>
      <vt:lpstr>另一道例题</vt:lpstr>
      <vt:lpstr>简化版</vt:lpstr>
      <vt:lpstr>原问题 – 转化</vt:lpstr>
      <vt:lpstr>算法分析</vt:lpstr>
      <vt:lpstr>PowerPoint 演示文稿</vt:lpstr>
      <vt:lpstr>算法分析</vt:lpstr>
      <vt:lpstr>PowerPoint 演示文稿</vt:lpstr>
      <vt:lpstr>总结：单调队列能做什么</vt:lpstr>
      <vt:lpstr>HAOI2007 理想的正方形</vt:lpstr>
      <vt:lpstr>解法</vt:lpstr>
      <vt:lpstr>POJ2373 Dividing the Path</vt:lpstr>
      <vt:lpstr>问题简化</vt:lpstr>
      <vt:lpstr>解法</vt:lpstr>
      <vt:lpstr>NOI2005 瑰丽华尔兹</vt:lpstr>
      <vt:lpstr>解法</vt:lpstr>
      <vt:lpstr>解法 – 方法1</vt:lpstr>
      <vt:lpstr>解法 – 方法2</vt:lpstr>
      <vt:lpstr>多重背包问题</vt:lpstr>
      <vt:lpstr>方法一</vt:lpstr>
      <vt:lpstr>方法二</vt:lpstr>
      <vt:lpstr>方法三</vt:lpstr>
      <vt:lpstr>方法三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Sky123.Org</cp:lastModifiedBy>
  <cp:revision>276</cp:revision>
  <dcterms:created xsi:type="dcterms:W3CDTF">2016-09-18T06:41:17Z</dcterms:created>
  <dcterms:modified xsi:type="dcterms:W3CDTF">2018-02-10T00:39:22Z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