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78" r:id="rId10"/>
    <p:sldId id="274" r:id="rId11"/>
    <p:sldId id="275" r:id="rId12"/>
    <p:sldId id="276" r:id="rId13"/>
    <p:sldId id="277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9" r:id="rId25"/>
    <p:sldId id="280" r:id="rId26"/>
    <p:sldId id="287" r:id="rId27"/>
    <p:sldId id="288" r:id="rId28"/>
    <p:sldId id="289" r:id="rId29"/>
    <p:sldId id="290" r:id="rId30"/>
    <p:sldId id="295" r:id="rId31"/>
    <p:sldId id="281" r:id="rId32"/>
    <p:sldId id="282" r:id="rId33"/>
    <p:sldId id="284" r:id="rId34"/>
    <p:sldId id="285" r:id="rId35"/>
    <p:sldId id="291" r:id="rId36"/>
    <p:sldId id="292" r:id="rId37"/>
    <p:sldId id="293" r:id="rId38"/>
    <p:sldId id="294" r:id="rId39"/>
    <p:sldId id="28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F458D-191E-4515-A7CA-176C73F3EC56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CECF0-791E-4427-8086-E0B678391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4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AA893B-6219-4A61-B9D5-A3A31A525E5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73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0A390E-972C-4D2D-BE7D-7150646E666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83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633BC9-AB59-48F3-9753-05849D932C5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465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FADF05-0BF4-4F2B-A0C3-DAD59F310F5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93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2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9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43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145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85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09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68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0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4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96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8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7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6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8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6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BED25-795B-40E1-AF81-A8899F2FEF9D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B4C07-F3C1-4209-AE50-8A41FDF36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0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状态压缩动态规划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清华大学 张瑞喆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5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拼图</a:t>
            </a:r>
            <a:r>
              <a:rPr lang="en-US" altLang="zh-CN" dirty="0" smtClean="0"/>
              <a:t>2</a:t>
            </a:r>
            <a:endParaRPr lang="zh-CN" altLang="zh-CN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Xenia</a:t>
            </a:r>
            <a:r>
              <a:rPr lang="zh-CN" altLang="zh-CN" sz="3200" dirty="0" smtClean="0"/>
              <a:t>有一个</a:t>
            </a:r>
            <a:r>
              <a:rPr lang="en-US" altLang="zh-CN" sz="3200" dirty="0" smtClean="0"/>
              <a:t>3 × n</a:t>
            </a:r>
            <a:r>
              <a:rPr lang="zh-CN" altLang="zh-CN" sz="3200" dirty="0" smtClean="0"/>
              <a:t>的带禁止块和一个圆圈标记</a:t>
            </a:r>
            <a:r>
              <a:rPr lang="en-US" altLang="zh-CN" sz="3200" dirty="0" smtClean="0"/>
              <a:t>(circle-marked)</a:t>
            </a:r>
            <a:r>
              <a:rPr lang="zh-CN" altLang="zh-CN" sz="3200" dirty="0" smtClean="0"/>
              <a:t>的格子的桌子。</a:t>
            </a:r>
            <a:r>
              <a:rPr lang="en-US" altLang="zh-CN" sz="3200" dirty="0" smtClean="0"/>
              <a:t>Xenia</a:t>
            </a:r>
            <a:r>
              <a:rPr lang="zh-CN" altLang="zh-CN" sz="3200" dirty="0" smtClean="0"/>
              <a:t>还有很多完全一样的多米诺骨牌。现在</a:t>
            </a:r>
            <a:r>
              <a:rPr lang="en-US" altLang="zh-CN" sz="3200" dirty="0" smtClean="0"/>
              <a:t>Xenia</a:t>
            </a:r>
            <a:r>
              <a:rPr lang="zh-CN" altLang="zh-CN" sz="3200" dirty="0" smtClean="0"/>
              <a:t>想知道，如果她把多米诺骨牌放在桌子上，能有多少种不同的合法的拼图</a:t>
            </a:r>
            <a:r>
              <a:rPr lang="en-US" altLang="zh-CN" sz="3200" dirty="0" smtClean="0"/>
              <a:t>(mod 10^9+7)</a:t>
            </a:r>
            <a:r>
              <a:rPr lang="zh-CN" altLang="zh-CN" sz="3200" dirty="0" smtClean="0"/>
              <a:t>。同时，</a:t>
            </a:r>
            <a:r>
              <a:rPr lang="en-US" altLang="zh-CN" sz="3200" dirty="0" smtClean="0"/>
              <a:t>Xenia</a:t>
            </a:r>
            <a:r>
              <a:rPr lang="zh-CN" altLang="zh-CN" sz="3200" dirty="0" smtClean="0"/>
              <a:t>要求圆圈标记的格子没有被覆盖。这个拼图还必须至少能移动一次。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350152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拼图</a:t>
            </a:r>
            <a:r>
              <a:rPr lang="en-US" altLang="zh-CN" dirty="0" smtClean="0"/>
              <a:t>2</a:t>
            </a:r>
            <a:endParaRPr lang="zh-CN" altLang="zh-CN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 smtClean="0"/>
              <a:t>一步移动是在保证拼图合法的情况下，把一个多米诺骨牌移到空格子里。横向的多米诺骨牌只能横向移动，纵向的多米诺骨牌只能纵向移动。</a:t>
            </a:r>
          </a:p>
          <a:p>
            <a:endParaRPr lang="en-US" altLang="zh-CN" sz="32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87" y="4198901"/>
            <a:ext cx="4527835" cy="125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484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拼图</a:t>
            </a:r>
            <a:r>
              <a:rPr lang="en-US" altLang="zh-CN" dirty="0" smtClean="0"/>
              <a:t>2</a:t>
            </a:r>
            <a:endParaRPr lang="zh-CN" altLang="zh-CN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 smtClean="0"/>
              <a:t>请一些同学说说自己的状态设计。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40484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拼图</a:t>
            </a:r>
            <a:r>
              <a:rPr lang="en-US" altLang="zh-CN" dirty="0"/>
              <a:t>2</a:t>
            </a:r>
            <a:endParaRPr lang="zh-CN" altLang="zh-CN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3200" dirty="0" smtClean="0"/>
              <a:t>提供一种比较好写的思路：先枚举特殊的那个点周围哪些方向是能动的，将这些方向直接加上障碍。</a:t>
            </a:r>
          </a:p>
          <a:p>
            <a:r>
              <a:rPr lang="zh-CN" altLang="zh-CN" sz="3200" dirty="0" smtClean="0"/>
              <a:t>接着进行状压</a:t>
            </a:r>
            <a:r>
              <a:rPr lang="en-US" altLang="zh-CN" sz="3200" dirty="0" smtClean="0"/>
              <a:t>DP</a:t>
            </a:r>
            <a:r>
              <a:rPr lang="zh-CN" altLang="zh-CN" sz="3200" dirty="0" smtClean="0"/>
              <a:t>。</a:t>
            </a:r>
          </a:p>
          <a:p>
            <a:r>
              <a:rPr lang="zh-CN" altLang="zh-CN" sz="3200" dirty="0" smtClean="0"/>
              <a:t>最后用容斥原理统计答案</a:t>
            </a:r>
            <a:r>
              <a:rPr lang="zh-CN" altLang="en-US" sz="3200" dirty="0" smtClean="0"/>
              <a:t>。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673886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拼图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 smtClean="0"/>
                  <a:t>将矩形的规模改成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zh-CN" altLang="en-US" sz="3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3200" dirty="0" smtClean="0"/>
              </a:p>
              <a:p>
                <a:r>
                  <a:rPr lang="zh-CN" altLang="en-US" sz="3200" dirty="0" smtClean="0"/>
                  <a:t>无障碍。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20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拼图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矩形规模的扩大导致了遍历全图就会超时。</a:t>
            </a:r>
            <a:endParaRPr lang="en-US" altLang="zh-CN" sz="3200" dirty="0" smtClean="0"/>
          </a:p>
          <a:p>
            <a:r>
              <a:rPr lang="zh-CN" altLang="en-US" sz="3200" dirty="0" smtClean="0"/>
              <a:t>如何快速求出答案？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45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拼图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注意到转移的方式并不多，并且都是线性转移。</a:t>
            </a:r>
            <a:endParaRPr lang="en-US" altLang="zh-CN" sz="3200" dirty="0" smtClean="0"/>
          </a:p>
          <a:p>
            <a:r>
              <a:rPr lang="zh-CN" altLang="en-US" sz="3200" dirty="0" smtClean="0"/>
              <a:t>算法：矩阵快速幂优化动态规划。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713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矩阵与线性代数相关知识。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5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拼图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 smtClean="0"/>
                  <a:t>矩阵的构造</a:t>
                </a:r>
                <a:endParaRPr lang="en-US" altLang="zh-CN" sz="3200" dirty="0" smtClean="0"/>
              </a:p>
              <a:p>
                <a:r>
                  <a:rPr lang="zh-CN" altLang="en-US" sz="3200" dirty="0" smtClean="0"/>
                  <a:t>矩阵的规模为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sz="3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3200" dirty="0" smtClean="0"/>
              </a:p>
              <a:p>
                <a:r>
                  <a:rPr lang="zh-CN" altLang="en-US" sz="3200" dirty="0" smtClean="0"/>
                  <a:t>使用快速幂转移。</a:t>
                </a:r>
                <a:endParaRPr lang="en-US" altLang="zh-CN" sz="3200" dirty="0" smtClean="0"/>
              </a:p>
              <a:p>
                <a:r>
                  <a:rPr lang="zh-CN" altLang="en-US" sz="3200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e>
                    </m:d>
                    <m:r>
                      <a:rPr lang="zh-CN" altLang="en-US" sz="3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3200" dirty="0" smtClean="0"/>
              </a:p>
              <a:p>
                <a:r>
                  <a:rPr lang="zh-CN" altLang="en-US" sz="3200" dirty="0"/>
                  <a:t>一</a:t>
                </a:r>
                <a:r>
                  <a:rPr lang="zh-CN" altLang="en-US" sz="3200" dirty="0" smtClean="0"/>
                  <a:t>个压缩常数的小技巧。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7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如果在这样大的一个矩形内，有少数障碍物（如</a:t>
            </a:r>
            <a:r>
              <a:rPr lang="en-US" altLang="zh-CN" sz="3200" dirty="0" smtClean="0"/>
              <a:t>20</a:t>
            </a:r>
            <a:r>
              <a:rPr lang="zh-CN" altLang="en-US" sz="3200" dirty="0" smtClean="0"/>
              <a:t>个）。</a:t>
            </a:r>
            <a:endParaRPr lang="en-US" altLang="zh-CN" sz="3200" dirty="0" smtClean="0"/>
          </a:p>
          <a:p>
            <a:r>
              <a:rPr lang="zh-CN" altLang="en-US" sz="3200" dirty="0" smtClean="0"/>
              <a:t>逐个输入障碍物坐标。</a:t>
            </a:r>
            <a:endParaRPr lang="en-US" altLang="zh-CN" sz="3200" dirty="0" smtClean="0"/>
          </a:p>
          <a:p>
            <a:r>
              <a:rPr lang="zh-CN" altLang="en-US" sz="3200" dirty="0" smtClean="0"/>
              <a:t>如何解决？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985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今天主要讨论</a:t>
            </a:r>
            <a:r>
              <a:rPr lang="zh-CN" altLang="en-US" sz="3200" dirty="0" smtClean="0"/>
              <a:t>一些状态压缩动态规划</a:t>
            </a:r>
            <a:r>
              <a:rPr lang="zh-CN" altLang="en-US" sz="3200" dirty="0"/>
              <a:t>的相关</a:t>
            </a:r>
            <a:r>
              <a:rPr lang="zh-CN" altLang="en-US" sz="3200" dirty="0" smtClean="0"/>
              <a:t>例题。</a:t>
            </a:r>
            <a:endParaRPr lang="zh-CN" altLang="en-US" sz="3200" dirty="0"/>
          </a:p>
          <a:p>
            <a:r>
              <a:rPr lang="zh-CN" altLang="en-US" sz="3200" dirty="0"/>
              <a:t>这节课的目的是科普，因此题目会较简单，讲解也会比较详细。如果对特定问题已有深入了解可以跳过不听，但不要打扰其他</a:t>
            </a:r>
            <a:r>
              <a:rPr lang="zh-CN" altLang="en-US" sz="3200" dirty="0" smtClean="0"/>
              <a:t>同学。</a:t>
            </a:r>
            <a:endParaRPr lang="zh-CN" altLang="en-US" sz="3200" dirty="0"/>
          </a:p>
          <a:p>
            <a:r>
              <a:rPr lang="zh-CN" altLang="en-US" sz="3200" dirty="0"/>
              <a:t>若未做特殊说明，则认为时间限制为</a:t>
            </a:r>
            <a:r>
              <a:rPr lang="en-US" altLang="zh-CN" sz="3200" dirty="0"/>
              <a:t>2s</a:t>
            </a:r>
            <a:r>
              <a:rPr lang="zh-CN" altLang="en-US" sz="3200" dirty="0"/>
              <a:t>，内存限制为</a:t>
            </a:r>
            <a:r>
              <a:rPr lang="en-US" altLang="zh-CN" sz="3200" dirty="0"/>
              <a:t>256M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61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课间休息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39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拼图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 smtClean="0"/>
                  <a:t>如果矩形的规模为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8×100</m:t>
                    </m:r>
                  </m:oMath>
                </a14:m>
                <a:r>
                  <a:rPr lang="en-US" altLang="zh-CN" sz="3200" dirty="0" smtClean="0"/>
                  <a:t>,</a:t>
                </a:r>
                <a:r>
                  <a:rPr lang="zh-CN" altLang="en-US" sz="3200" dirty="0" smtClean="0"/>
                  <a:t>如何解决？</a:t>
                </a:r>
                <a:endParaRPr lang="en-US" altLang="zh-CN" sz="3200" dirty="0" smtClean="0"/>
              </a:p>
              <a:p>
                <a:r>
                  <a:rPr lang="zh-CN" altLang="en-US" sz="3200" dirty="0"/>
                  <a:t>有</a:t>
                </a:r>
                <a:r>
                  <a:rPr lang="zh-CN" altLang="en-US" sz="3200" dirty="0" smtClean="0"/>
                  <a:t>障碍物。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2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8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拼图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3200" dirty="0" smtClean="0"/>
                  <a:t>前文中提供的算法复杂度为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3200" dirty="0" smtClean="0"/>
              </a:p>
              <a:p>
                <a:r>
                  <a:rPr lang="zh-CN" altLang="en-US" sz="3200" dirty="0" smtClean="0"/>
                  <a:t>即使对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zh-CN" altLang="en-US" sz="3200" dirty="0" smtClean="0"/>
                  <a:t>的那一维进行状态压缩，也会超时。</a:t>
                </a:r>
                <a:endParaRPr lang="en-US" altLang="zh-CN" sz="3200" dirty="0" smtClean="0"/>
              </a:p>
              <a:p>
                <a:r>
                  <a:rPr lang="zh-CN" altLang="en-US" sz="3200" dirty="0" smtClean="0"/>
                  <a:t>如何优化？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3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9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拼图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 smtClean="0"/>
                  <a:t>状态数和转移，哪一个能优化？</a:t>
                </a:r>
                <a:endParaRPr lang="en-US" altLang="zh-CN" sz="3200" dirty="0" smtClean="0"/>
              </a:p>
              <a:p>
                <a:r>
                  <a:rPr lang="zh-CN" altLang="en-US" sz="3200" dirty="0" smtClean="0"/>
                  <a:t>按行转移的弊端。</a:t>
                </a:r>
                <a:endParaRPr lang="en-US" altLang="zh-CN" sz="3200" dirty="0" smtClean="0"/>
              </a:p>
              <a:p>
                <a:r>
                  <a:rPr lang="zh-CN" altLang="en-US" sz="3200" dirty="0" smtClean="0"/>
                  <a:t>按格转移。</a:t>
                </a:r>
                <a:endParaRPr lang="en-US" altLang="zh-CN" sz="3200" dirty="0" smtClean="0"/>
              </a:p>
              <a:p>
                <a:r>
                  <a:rPr lang="zh-CN" altLang="en-US" sz="3200" dirty="0" smtClean="0"/>
                  <a:t>格内的分类讨论。</a:t>
                </a:r>
                <a:endParaRPr lang="en-US" altLang="zh-CN" sz="3200" dirty="0" smtClean="0"/>
              </a:p>
              <a:p>
                <a:r>
                  <a:rPr lang="zh-CN" altLang="en-US" sz="3200" dirty="0" smtClean="0"/>
                  <a:t>时间复杂度变为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 smtClean="0"/>
                  <a:t>。</a:t>
                </a:r>
                <a:endParaRPr lang="en-US" altLang="zh-CN" sz="32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6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按格转移的方式用途。</a:t>
            </a:r>
            <a:endParaRPr lang="en-US" altLang="zh-CN" sz="3200" dirty="0" smtClean="0"/>
          </a:p>
          <a:p>
            <a:r>
              <a:rPr lang="zh-CN" altLang="en-US" sz="3200" dirty="0" smtClean="0"/>
              <a:t>优化幅度。</a:t>
            </a:r>
            <a:endParaRPr lang="en-US" altLang="zh-CN" sz="3200" dirty="0" smtClean="0"/>
          </a:p>
          <a:p>
            <a:r>
              <a:rPr lang="zh-CN" altLang="en-US" sz="3200" dirty="0" smtClean="0"/>
              <a:t>编程复杂度与算法复杂度的权衡。</a:t>
            </a:r>
            <a:endParaRPr lang="en-US" altLang="zh-CN" sz="3200" dirty="0" smtClean="0"/>
          </a:p>
          <a:p>
            <a:r>
              <a:rPr lang="zh-CN" altLang="en-US" sz="3200" dirty="0" smtClean="0"/>
              <a:t>下文将基于按格转移的方式展开讨论，对此有疑惑的请立即提问。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410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插头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基于连通性的维护轮廓线的状态压缩动态规划。</a:t>
            </a:r>
            <a:endParaRPr lang="en-US" altLang="zh-CN" sz="3200" dirty="0" smtClean="0"/>
          </a:p>
          <a:p>
            <a:r>
              <a:rPr lang="zh-CN" altLang="en-US" sz="3200" dirty="0" smtClean="0"/>
              <a:t>特点：</a:t>
            </a:r>
            <a:endParaRPr lang="en-US" altLang="zh-CN" sz="3200" dirty="0" smtClean="0"/>
          </a:p>
          <a:p>
            <a:pPr lvl="1"/>
            <a:r>
              <a:rPr lang="zh-CN" altLang="en-US" sz="3000" dirty="0" smtClean="0"/>
              <a:t>基于连通性：状态压缩维护图形连通的情况。</a:t>
            </a:r>
            <a:endParaRPr lang="en-US" altLang="zh-CN" sz="3000" dirty="0" smtClean="0"/>
          </a:p>
          <a:p>
            <a:pPr lvl="1"/>
            <a:r>
              <a:rPr lang="zh-CN" altLang="en-US" sz="3000" dirty="0" smtClean="0"/>
              <a:t>维护轮廓线：即上文中的按格转移。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111883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/>
                  <a:t>在一个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≤16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/>
                  <a:t>的矩形网格内，</a:t>
                </a:r>
                <a:r>
                  <a:rPr lang="zh-CN" altLang="en-US" sz="3200" dirty="0" smtClean="0"/>
                  <a:t>要用若干个回路覆盖所有空白的格子。</a:t>
                </a:r>
                <a:endParaRPr lang="en-US" altLang="zh-CN" sz="3200" dirty="0"/>
              </a:p>
              <a:p>
                <a:r>
                  <a:rPr lang="zh-CN" altLang="en-US" sz="3200" dirty="0"/>
                  <a:t>有障碍</a:t>
                </a:r>
                <a:endParaRPr lang="en-US" altLang="zh-CN" sz="3200" dirty="0"/>
              </a:p>
              <a:p>
                <a:r>
                  <a:rPr lang="zh-CN" altLang="en-US" sz="3200" dirty="0"/>
                  <a:t>求方案数，对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sz="3200" dirty="0"/>
                  <a:t>取模</a:t>
                </a:r>
                <a:r>
                  <a:rPr lang="zh-CN" altLang="en-US" sz="3200" dirty="0" smtClean="0"/>
                  <a:t>。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7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如何记录状态？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状态有哪些信息？</a:t>
            </a:r>
            <a:endParaRPr lang="en-US" altLang="zh-CN" sz="3200" dirty="0" smtClean="0"/>
          </a:p>
          <a:p>
            <a:pPr lvl="1"/>
            <a:r>
              <a:rPr lang="zh-CN" altLang="en-US" sz="3200" dirty="0" smtClean="0"/>
              <a:t>这些信息怎么维护？</a:t>
            </a:r>
            <a:endParaRPr lang="en-US" altLang="zh-CN" sz="3200" dirty="0" smtClean="0"/>
          </a:p>
          <a:p>
            <a:pPr lvl="1"/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9611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最小表示法</a:t>
            </a:r>
            <a:endParaRPr lang="en-US" altLang="zh-CN" sz="3200" dirty="0" smtClean="0"/>
          </a:p>
          <a:p>
            <a:r>
              <a:rPr lang="zh-CN" altLang="en-US" sz="3200" dirty="0" smtClean="0"/>
              <a:t>括号序列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04489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括号序列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按</a:t>
            </a:r>
            <a:r>
              <a:rPr lang="zh-CN" altLang="en-US" sz="3200" dirty="0" smtClean="0"/>
              <a:t>格转移优化转移时间</a:t>
            </a:r>
            <a:endParaRPr lang="en-US" altLang="zh-CN" sz="3200" dirty="0" smtClean="0"/>
          </a:p>
          <a:p>
            <a:r>
              <a:rPr lang="zh-CN" altLang="en-US" sz="3200" dirty="0" smtClean="0"/>
              <a:t>转移时的分类讨论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6377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状态压缩动态规划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动态规划中，什么是“状态”？</a:t>
            </a:r>
            <a:endParaRPr lang="en-US" altLang="zh-CN" sz="3200" dirty="0" smtClean="0"/>
          </a:p>
          <a:p>
            <a:r>
              <a:rPr lang="zh-CN" altLang="en-US" sz="3200" dirty="0"/>
              <a:t>什么</a:t>
            </a:r>
            <a:r>
              <a:rPr lang="zh-CN" altLang="en-US" sz="3200" dirty="0" smtClean="0"/>
              <a:t>是“状态压缩动态规划”？</a:t>
            </a:r>
            <a:endParaRPr lang="en-US" altLang="zh-CN" sz="3200" dirty="0" smtClean="0"/>
          </a:p>
          <a:p>
            <a:r>
              <a:rPr lang="zh-CN" altLang="en-US" sz="3200" dirty="0" smtClean="0"/>
              <a:t>为什么要在动态规划的过程中进行状态压缩？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21694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课间休息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5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Tony‘s Tour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 smtClean="0"/>
                  <a:t>在一个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sz="3200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≤16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 smtClean="0"/>
                  <a:t>的矩形网格内，要从左下角前往右下角，中途经过所有的格子一次。</a:t>
                </a:r>
                <a:endParaRPr lang="en-US" altLang="zh-CN" sz="3200" dirty="0" smtClean="0"/>
              </a:p>
              <a:p>
                <a:r>
                  <a:rPr lang="zh-CN" altLang="en-US" sz="3200" dirty="0" smtClean="0"/>
                  <a:t>有障碍</a:t>
                </a:r>
                <a:endParaRPr lang="en-US" altLang="zh-CN" sz="3200" dirty="0" smtClean="0"/>
              </a:p>
              <a:p>
                <a:r>
                  <a:rPr lang="zh-CN" altLang="en-US" sz="3200" dirty="0" smtClean="0"/>
                  <a:t>求方案数，对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sz="3200" dirty="0" smtClean="0"/>
                  <a:t>取模。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9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Tony‘s Tour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和上一题对比有什么变化？</a:t>
            </a:r>
            <a:endParaRPr lang="en-US" altLang="zh-CN" sz="3200" dirty="0" smtClean="0"/>
          </a:p>
          <a:p>
            <a:r>
              <a:rPr lang="zh-CN" altLang="en-US" sz="3200" dirty="0" smtClean="0"/>
              <a:t>转移受到了哪些限制？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2819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构造一个题目，使括号序列无法解决，但最小表示法可以解决。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41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在棋盘上，指定两对点，求将这两对点分别连接的不相交的路径的最小长度。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82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circuits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12×12</m:t>
                    </m:r>
                  </m:oMath>
                </a14:m>
                <a:r>
                  <a:rPr lang="zh-CN" altLang="en-US" sz="3200" dirty="0" smtClean="0"/>
                  <a:t>的棋盘上，选择</a:t>
                </a:r>
                <a:r>
                  <a:rPr lang="en-US" altLang="zh-CN" sz="3200" dirty="0" smtClean="0"/>
                  <a:t>K</a:t>
                </a:r>
                <a:r>
                  <a:rPr lang="zh-CN" altLang="en-US" sz="3200" dirty="0" smtClean="0"/>
                  <a:t>条互不包含的路径，覆盖所有点。</a:t>
                </a:r>
                <a:endParaRPr lang="en-US" altLang="zh-CN" sz="3200" dirty="0" smtClean="0"/>
              </a:p>
              <a:p>
                <a:r>
                  <a:rPr lang="zh-CN" altLang="en-US" sz="3200" dirty="0"/>
                  <a:t>有</a:t>
                </a:r>
                <a:r>
                  <a:rPr lang="zh-CN" altLang="en-US" sz="3200" dirty="0" smtClean="0"/>
                  <a:t>障碍。</a:t>
                </a:r>
                <a:endParaRPr lang="en-US" altLang="zh-CN" sz="3200" dirty="0"/>
              </a:p>
              <a:p>
                <a:r>
                  <a:rPr lang="zh-CN" altLang="en-US" sz="3200" dirty="0" smtClean="0"/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7 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取模</m:t>
                    </m:r>
                  </m:oMath>
                </a14:m>
                <a:r>
                  <a:rPr lang="zh-CN" altLang="en-US" sz="3200" dirty="0" smtClean="0"/>
                  <a:t>。</a:t>
                </a:r>
                <a:endParaRPr lang="en-US" altLang="zh-CN" sz="32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2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6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Rocket Mania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9×6</m:t>
                    </m:r>
                  </m:oMath>
                </a14:m>
                <a:r>
                  <a:rPr lang="zh-CN" altLang="en-US" sz="3200" dirty="0" smtClean="0"/>
                  <a:t>的棋盘上，左侧有</a:t>
                </a:r>
                <a:r>
                  <a:rPr lang="en-US" altLang="zh-CN" sz="3200" dirty="0" smtClean="0"/>
                  <a:t>9</a:t>
                </a:r>
                <a:r>
                  <a:rPr lang="zh-CN" altLang="en-US" sz="3200" dirty="0" smtClean="0"/>
                  <a:t>根火柴，右侧有</a:t>
                </a:r>
                <a:r>
                  <a:rPr lang="en-US" altLang="zh-CN" sz="3200" dirty="0" smtClean="0"/>
                  <a:t>9</a:t>
                </a:r>
                <a:r>
                  <a:rPr lang="zh-CN" altLang="en-US" sz="3200" dirty="0" smtClean="0"/>
                  <a:t>个火箭，中间为一些管道（十字形、</a:t>
                </a:r>
                <a:r>
                  <a:rPr lang="en-US" altLang="zh-CN" sz="3200" dirty="0" smtClean="0"/>
                  <a:t>T</a:t>
                </a:r>
                <a:r>
                  <a:rPr lang="zh-CN" altLang="en-US" sz="3200" dirty="0" smtClean="0"/>
                  <a:t>字形、</a:t>
                </a:r>
                <a:r>
                  <a:rPr lang="en-US" altLang="zh-CN" sz="3200" dirty="0" smtClean="0"/>
                  <a:t>L</a:t>
                </a:r>
                <a:r>
                  <a:rPr lang="zh-CN" altLang="en-US" sz="3200" dirty="0" smtClean="0"/>
                  <a:t>型、一字型）。问通过旋转管道，左边第</a:t>
                </a:r>
                <a:r>
                  <a:rPr lang="en-US" altLang="zh-CN" sz="3200" dirty="0" err="1" smtClean="0"/>
                  <a:t>i</a:t>
                </a:r>
                <a:r>
                  <a:rPr lang="zh-CN" altLang="en-US" sz="3200" dirty="0" smtClean="0"/>
                  <a:t>根火柴最多和右边的几个火箭连通。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2512" r="-1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48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Rocket Mania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状态设计</a:t>
            </a:r>
            <a:endParaRPr lang="en-US" altLang="zh-CN" sz="3200" dirty="0" smtClean="0"/>
          </a:p>
          <a:p>
            <a:r>
              <a:rPr lang="zh-CN" altLang="en-US" sz="3200" dirty="0" smtClean="0"/>
              <a:t>状态数？</a:t>
            </a:r>
            <a:endParaRPr lang="en-US" altLang="zh-CN" sz="3200" dirty="0" smtClean="0"/>
          </a:p>
          <a:p>
            <a:r>
              <a:rPr lang="zh-CN" altLang="en-US" sz="3200" dirty="0" smtClean="0"/>
              <a:t>如何减少状态数？</a:t>
            </a:r>
            <a:endParaRPr lang="en-US" altLang="zh-CN" sz="3200" dirty="0" smtClean="0"/>
          </a:p>
          <a:p>
            <a:r>
              <a:rPr lang="zh-CN" altLang="en-US" sz="3200" dirty="0"/>
              <a:t>实际</a:t>
            </a:r>
            <a:r>
              <a:rPr lang="zh-CN" altLang="en-US" sz="3200" dirty="0" smtClean="0"/>
              <a:t>的性质和意义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851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Rocket Mania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1</a:t>
            </a:r>
            <a:r>
              <a:rPr lang="zh-CN" altLang="en-US" sz="3200" dirty="0" smtClean="0"/>
              <a:t>、最优性剪枝</a:t>
            </a:r>
            <a:endParaRPr lang="en-US" altLang="zh-CN" sz="3200" dirty="0" smtClean="0"/>
          </a:p>
          <a:p>
            <a:r>
              <a:rPr lang="en-US" altLang="zh-CN" sz="3200" dirty="0" smtClean="0"/>
              <a:t>2</a:t>
            </a:r>
            <a:r>
              <a:rPr lang="zh-CN" altLang="en-US" sz="3200" dirty="0" smtClean="0"/>
              <a:t>、可行性剪枝</a:t>
            </a:r>
            <a:endParaRPr lang="en-US" altLang="zh-CN" sz="3200" dirty="0" smtClean="0"/>
          </a:p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、等价状态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432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谢谢大家，欢迎提问。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0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热身题：拼图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3200" dirty="0" smtClean="0"/>
                  <a:t>在一个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3×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≤50000)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3200" dirty="0" smtClean="0"/>
                  <a:t>矩形区域内，放置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1×2</m:t>
                    </m:r>
                  </m:oMath>
                </a14:m>
                <a:r>
                  <a:rPr lang="zh-CN" altLang="en-US" sz="3200" dirty="0" smtClean="0"/>
                  <a:t>的小矩形方块，要求密铺整个区域，问方案数。</a:t>
                </a:r>
                <a:endParaRPr lang="en-US" altLang="zh-CN" sz="3200" dirty="0" smtClean="0"/>
              </a:p>
              <a:p>
                <a:r>
                  <a:rPr lang="zh-CN" altLang="en-US" sz="3200" dirty="0" smtClean="0"/>
                  <a:t>答案对</a:t>
                </a:r>
                <a:r>
                  <a:rPr lang="en-US" altLang="zh-CN" sz="3200" dirty="0" smtClean="0"/>
                  <a:t>1000000007</a:t>
                </a:r>
                <a:r>
                  <a:rPr lang="zh-CN" altLang="en-US" sz="3200" dirty="0" smtClean="0"/>
                  <a:t>取模。</a:t>
                </a:r>
                <a:endParaRPr lang="en-US" altLang="zh-CN" sz="3200" dirty="0" smtClean="0"/>
              </a:p>
              <a:p>
                <a:endParaRPr lang="en-US" altLang="zh-CN" sz="32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884" r="-1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0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热身题：拼图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状态？</a:t>
            </a:r>
            <a:endParaRPr lang="en-US" altLang="zh-CN" sz="3200" dirty="0" smtClean="0"/>
          </a:p>
          <a:p>
            <a:r>
              <a:rPr lang="zh-CN" altLang="en-US" sz="3200" dirty="0" smtClean="0"/>
              <a:t>转移方程？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2463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思考：为什么要状态压缩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上面一题需不需要状态压缩？</a:t>
            </a:r>
            <a:endParaRPr lang="en-US" altLang="zh-CN" sz="3200" dirty="0" smtClean="0"/>
          </a:p>
          <a:p>
            <a:r>
              <a:rPr lang="zh-CN" altLang="en-US" sz="3200" dirty="0" smtClean="0"/>
              <a:t>状态压缩与直接表示的对比。</a:t>
            </a:r>
            <a:endParaRPr lang="en-US" altLang="zh-CN" sz="3200" dirty="0" smtClean="0"/>
          </a:p>
          <a:p>
            <a:r>
              <a:rPr lang="zh-CN" altLang="en-US" sz="3200" dirty="0" smtClean="0"/>
              <a:t>如果不是“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”？</a:t>
            </a:r>
            <a:endParaRPr lang="en-US" altLang="zh-CN" sz="3200" dirty="0" smtClean="0"/>
          </a:p>
          <a:p>
            <a:pPr lvl="1"/>
            <a:r>
              <a:rPr lang="zh-CN" altLang="en-US" sz="3000" dirty="0" smtClean="0"/>
              <a:t>“</a:t>
            </a:r>
            <a:r>
              <a:rPr lang="en-US" altLang="zh-CN" sz="3000" dirty="0" smtClean="0"/>
              <a:t>4</a:t>
            </a:r>
            <a:r>
              <a:rPr lang="zh-CN" altLang="en-US" sz="3000" dirty="0" smtClean="0"/>
              <a:t>”？</a:t>
            </a:r>
            <a:endParaRPr lang="en-US" altLang="zh-CN" sz="3000" dirty="0" smtClean="0"/>
          </a:p>
          <a:p>
            <a:pPr lvl="1"/>
            <a:r>
              <a:rPr lang="zh-CN" altLang="en-US" sz="3000" dirty="0" smtClean="0"/>
              <a:t>“</a:t>
            </a:r>
            <a:r>
              <a:rPr lang="en-US" altLang="zh-CN" sz="3000" dirty="0" smtClean="0"/>
              <a:t>5,6…</a:t>
            </a:r>
            <a:r>
              <a:rPr lang="zh-CN" altLang="en-US" sz="3000" dirty="0" smtClean="0"/>
              <a:t>”？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6117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拼图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200" dirty="0" smtClean="0"/>
                  <a:t>将上题中的矩形大小改为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10×15</m:t>
                    </m:r>
                  </m:oMath>
                </a14:m>
                <a:r>
                  <a:rPr lang="zh-CN" altLang="en-US" sz="3200" dirty="0" smtClean="0"/>
                  <a:t>。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7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拼图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使用状态压缩的方式</a:t>
            </a:r>
            <a:endParaRPr lang="en-US" altLang="zh-CN" sz="3200" dirty="0" smtClean="0"/>
          </a:p>
          <a:p>
            <a:r>
              <a:rPr lang="zh-CN" altLang="en-US" sz="3200" dirty="0" smtClean="0"/>
              <a:t>如何记录状态</a:t>
            </a:r>
            <a:endParaRPr lang="en-US" altLang="zh-CN" sz="3200" dirty="0" smtClean="0"/>
          </a:p>
          <a:p>
            <a:r>
              <a:rPr lang="zh-CN" altLang="en-US" sz="3200" dirty="0" smtClean="0"/>
              <a:t>状态的转移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29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如果带有一些禁止块，转移会怎么变化。</a:t>
            </a:r>
            <a:endParaRPr lang="en-US" altLang="zh-CN" sz="3200" dirty="0" smtClean="0"/>
          </a:p>
          <a:p>
            <a:r>
              <a:rPr lang="zh-CN" altLang="en-US" sz="3200" dirty="0" smtClean="0"/>
              <a:t>禁止块指的是这些块上有障碍物，因此不要用小矩形密铺的。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581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红橙色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968</Words>
  <Application>Microsoft Office PowerPoint</Application>
  <PresentationFormat>宽屏</PresentationFormat>
  <Paragraphs>132</Paragraphs>
  <Slides>39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方正姚体</vt:lpstr>
      <vt:lpstr>华文仿宋</vt:lpstr>
      <vt:lpstr>华文新魏</vt:lpstr>
      <vt:lpstr>宋体</vt:lpstr>
      <vt:lpstr>Arial</vt:lpstr>
      <vt:lpstr>Cambria Math</vt:lpstr>
      <vt:lpstr>Trebuchet MS</vt:lpstr>
      <vt:lpstr>Wingdings 3</vt:lpstr>
      <vt:lpstr>平面</vt:lpstr>
      <vt:lpstr>状态压缩动态规划</vt:lpstr>
      <vt:lpstr>概述</vt:lpstr>
      <vt:lpstr>状态压缩动态规划</vt:lpstr>
      <vt:lpstr>热身题：拼图0</vt:lpstr>
      <vt:lpstr>热身题：拼图0</vt:lpstr>
      <vt:lpstr>思考：为什么要状态压缩</vt:lpstr>
      <vt:lpstr>拼图1</vt:lpstr>
      <vt:lpstr>拼图1</vt:lpstr>
      <vt:lpstr>思考</vt:lpstr>
      <vt:lpstr>拼图2</vt:lpstr>
      <vt:lpstr>拼图2</vt:lpstr>
      <vt:lpstr>拼图2</vt:lpstr>
      <vt:lpstr>拼图2</vt:lpstr>
      <vt:lpstr>拼图3</vt:lpstr>
      <vt:lpstr>拼图3</vt:lpstr>
      <vt:lpstr>拼图3</vt:lpstr>
      <vt:lpstr>补充知识点</vt:lpstr>
      <vt:lpstr>拼图3</vt:lpstr>
      <vt:lpstr>思考</vt:lpstr>
      <vt:lpstr>课间休息</vt:lpstr>
      <vt:lpstr>拼图4</vt:lpstr>
      <vt:lpstr>拼图4</vt:lpstr>
      <vt:lpstr>拼图4</vt:lpstr>
      <vt:lpstr>小结</vt:lpstr>
      <vt:lpstr>插头dp</vt:lpstr>
      <vt:lpstr>覆盖</vt:lpstr>
      <vt:lpstr>覆盖</vt:lpstr>
      <vt:lpstr>覆盖</vt:lpstr>
      <vt:lpstr>括号序列</vt:lpstr>
      <vt:lpstr>课间休息</vt:lpstr>
      <vt:lpstr>Tony‘s Tour</vt:lpstr>
      <vt:lpstr>Tony‘s Tour</vt:lpstr>
      <vt:lpstr>讨论</vt:lpstr>
      <vt:lpstr>路径问题</vt:lpstr>
      <vt:lpstr>circuits</vt:lpstr>
      <vt:lpstr>Rocket Mania</vt:lpstr>
      <vt:lpstr>Rocket Mania</vt:lpstr>
      <vt:lpstr>Rocket Mania</vt:lpstr>
      <vt:lpstr>谢谢大家，欢迎提问。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状态压缩动态规划</dc:title>
  <dc:creator>张瑞喆</dc:creator>
  <cp:lastModifiedBy>张瑞喆</cp:lastModifiedBy>
  <cp:revision>190</cp:revision>
  <dcterms:created xsi:type="dcterms:W3CDTF">2017-04-04T07:55:48Z</dcterms:created>
  <dcterms:modified xsi:type="dcterms:W3CDTF">2017-04-05T01:39:23Z</dcterms:modified>
</cp:coreProperties>
</file>